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6.xml" ContentType="application/vnd.openxmlformats-officedocument.drawingml.chart+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3748" r:id="rId2"/>
    <p:sldMasterId id="2147488361" r:id="rId3"/>
    <p:sldMasterId id="2147490726" r:id="rId4"/>
    <p:sldMasterId id="2147490738" r:id="rId5"/>
  </p:sldMasterIdLst>
  <p:notesMasterIdLst>
    <p:notesMasterId r:id="rId122"/>
  </p:notesMasterIdLst>
  <p:handoutMasterIdLst>
    <p:handoutMasterId r:id="rId123"/>
  </p:handoutMasterIdLst>
  <p:sldIdLst>
    <p:sldId id="413" r:id="rId6"/>
    <p:sldId id="259" r:id="rId7"/>
    <p:sldId id="261" r:id="rId8"/>
    <p:sldId id="262" r:id="rId9"/>
    <p:sldId id="263" r:id="rId10"/>
    <p:sldId id="591" r:id="rId11"/>
    <p:sldId id="592" r:id="rId12"/>
    <p:sldId id="593" r:id="rId13"/>
    <p:sldId id="594" r:id="rId14"/>
    <p:sldId id="606" r:id="rId15"/>
    <p:sldId id="607" r:id="rId16"/>
    <p:sldId id="394" r:id="rId17"/>
    <p:sldId id="399" r:id="rId18"/>
    <p:sldId id="457" r:id="rId19"/>
    <p:sldId id="472" r:id="rId20"/>
    <p:sldId id="458" r:id="rId21"/>
    <p:sldId id="459" r:id="rId22"/>
    <p:sldId id="460" r:id="rId23"/>
    <p:sldId id="461" r:id="rId24"/>
    <p:sldId id="476" r:id="rId25"/>
    <p:sldId id="475" r:id="rId26"/>
    <p:sldId id="462" r:id="rId27"/>
    <p:sldId id="608" r:id="rId28"/>
    <p:sldId id="477" r:id="rId29"/>
    <p:sldId id="478" r:id="rId30"/>
    <p:sldId id="488" r:id="rId31"/>
    <p:sldId id="489" r:id="rId32"/>
    <p:sldId id="490" r:id="rId33"/>
    <p:sldId id="491" r:id="rId34"/>
    <p:sldId id="492" r:id="rId35"/>
    <p:sldId id="493" r:id="rId36"/>
    <p:sldId id="494" r:id="rId37"/>
    <p:sldId id="496" r:id="rId38"/>
    <p:sldId id="503" r:id="rId39"/>
    <p:sldId id="504" r:id="rId40"/>
    <p:sldId id="609" r:id="rId41"/>
    <p:sldId id="537" r:id="rId42"/>
    <p:sldId id="538" r:id="rId43"/>
    <p:sldId id="539" r:id="rId44"/>
    <p:sldId id="540" r:id="rId45"/>
    <p:sldId id="541" r:id="rId46"/>
    <p:sldId id="542" r:id="rId47"/>
    <p:sldId id="543" r:id="rId48"/>
    <p:sldId id="544" r:id="rId49"/>
    <p:sldId id="545" r:id="rId50"/>
    <p:sldId id="546" r:id="rId51"/>
    <p:sldId id="547" r:id="rId52"/>
    <p:sldId id="548" r:id="rId53"/>
    <p:sldId id="549" r:id="rId54"/>
    <p:sldId id="550" r:id="rId55"/>
    <p:sldId id="551" r:id="rId56"/>
    <p:sldId id="552" r:id="rId57"/>
    <p:sldId id="553" r:id="rId58"/>
    <p:sldId id="554" r:id="rId59"/>
    <p:sldId id="555" r:id="rId60"/>
    <p:sldId id="556" r:id="rId61"/>
    <p:sldId id="557" r:id="rId62"/>
    <p:sldId id="570" r:id="rId63"/>
    <p:sldId id="559" r:id="rId64"/>
    <p:sldId id="560" r:id="rId65"/>
    <p:sldId id="561" r:id="rId66"/>
    <p:sldId id="562" r:id="rId67"/>
    <p:sldId id="563" r:id="rId68"/>
    <p:sldId id="564" r:id="rId69"/>
    <p:sldId id="565" r:id="rId70"/>
    <p:sldId id="566" r:id="rId71"/>
    <p:sldId id="567" r:id="rId72"/>
    <p:sldId id="568" r:id="rId73"/>
    <p:sldId id="569" r:id="rId74"/>
    <p:sldId id="595" r:id="rId75"/>
    <p:sldId id="596" r:id="rId76"/>
    <p:sldId id="610" r:id="rId77"/>
    <p:sldId id="384" r:id="rId78"/>
    <p:sldId id="480" r:id="rId79"/>
    <p:sldId id="481" r:id="rId80"/>
    <p:sldId id="482" r:id="rId81"/>
    <p:sldId id="574" r:id="rId82"/>
    <p:sldId id="575" r:id="rId83"/>
    <p:sldId id="576" r:id="rId84"/>
    <p:sldId id="577" r:id="rId85"/>
    <p:sldId id="580" r:id="rId86"/>
    <p:sldId id="581" r:id="rId87"/>
    <p:sldId id="582" r:id="rId88"/>
    <p:sldId id="583" r:id="rId89"/>
    <p:sldId id="611" r:id="rId90"/>
    <p:sldId id="464" r:id="rId91"/>
    <p:sldId id="465" r:id="rId92"/>
    <p:sldId id="466" r:id="rId93"/>
    <p:sldId id="483" r:id="rId94"/>
    <p:sldId id="468" r:id="rId95"/>
    <p:sldId id="469" r:id="rId96"/>
    <p:sldId id="585" r:id="rId97"/>
    <p:sldId id="509" r:id="rId98"/>
    <p:sldId id="605" r:id="rId99"/>
    <p:sldId id="600" r:id="rId100"/>
    <p:sldId id="601" r:id="rId101"/>
    <p:sldId id="597" r:id="rId102"/>
    <p:sldId id="598" r:id="rId103"/>
    <p:sldId id="599" r:id="rId104"/>
    <p:sldId id="602" r:id="rId105"/>
    <p:sldId id="603" r:id="rId106"/>
    <p:sldId id="604" r:id="rId107"/>
    <p:sldId id="513" r:id="rId108"/>
    <p:sldId id="515" r:id="rId109"/>
    <p:sldId id="516" r:id="rId110"/>
    <p:sldId id="518" r:id="rId111"/>
    <p:sldId id="519" r:id="rId112"/>
    <p:sldId id="527" r:id="rId113"/>
    <p:sldId id="528" r:id="rId114"/>
    <p:sldId id="529" r:id="rId115"/>
    <p:sldId id="530" r:id="rId116"/>
    <p:sldId id="531" r:id="rId117"/>
    <p:sldId id="532" r:id="rId118"/>
    <p:sldId id="533" r:id="rId119"/>
    <p:sldId id="534" r:id="rId120"/>
    <p:sldId id="471" r:id="rId121"/>
  </p:sldIdLst>
  <p:sldSz cx="9144000" cy="6858000" type="screen4x3"/>
  <p:notesSz cx="6808788" cy="9940925"/>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23B"/>
    <a:srgbClr val="FEF4EC"/>
    <a:srgbClr val="FF9933"/>
    <a:srgbClr val="FFBF4B"/>
    <a:srgbClr val="FF6600"/>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78" autoAdjust="0"/>
    <p:restoredTop sz="99710" autoAdjust="0"/>
  </p:normalViewPr>
  <p:slideViewPr>
    <p:cSldViewPr snapToGrid="0" snapToObjects="1">
      <p:cViewPr varScale="1">
        <p:scale>
          <a:sx n="78" d="100"/>
          <a:sy n="78" d="100"/>
        </p:scale>
        <p:origin x="-9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Q12017-18%20extracts.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zadoluiffas03\labnas01home$\19028971\My%20Documents\PES%20REPORTS%202017-18\Q2%202017%20reports%20extracts.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7-18\Extracts%20Q4%20and%20annual%202017-18.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8-19\QPR%201%202018-19.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9-20\Copy%20of%20QPR%204%20and%20annual%202019-20%20one.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zadoluiffas03\labnas01home$\19028971\My%20Documents\PES%20REPORTS%202016-2017\Annual%202016-17%20extracts%20re%20worked.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zadoldcfas01\LABNAS01HOME$\19028971\My%20Documents\PES%20reports%202019-20\Copy%20of%20QPR%204%20and%20annual%202019-20%20one.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lang val="en-ZA"/>
  <c:style val="3"/>
  <c:chart>
    <c:autoTitleDeleted val="1"/>
    <c:plotArea>
      <c:layout>
        <c:manualLayout>
          <c:layoutTarget val="inner"/>
          <c:xMode val="edge"/>
          <c:yMode val="edge"/>
          <c:x val="8.6680547827745411E-2"/>
          <c:y val="6.6660218874509847E-2"/>
          <c:w val="0.8620475740880893"/>
          <c:h val="0.7961901958516866"/>
        </c:manualLayout>
      </c:layout>
      <c:barChart>
        <c:barDir val="col"/>
        <c:grouping val="clustered"/>
        <c:ser>
          <c:idx val="0"/>
          <c:order val="0"/>
          <c:tx>
            <c:strRef>
              <c:f>Sheet1!$B$2</c:f>
              <c:strCache>
                <c:ptCount val="1"/>
                <c:pt idx="0">
                  <c:v>Performance Trend</c:v>
                </c:pt>
              </c:strCache>
            </c:strRef>
          </c:tx>
          <c:spPr>
            <a:solidFill>
              <a:schemeClr val="accent1"/>
            </a:solidFill>
          </c:spPr>
          <c:cat>
            <c:strRef>
              <c:f>Sheet1!$A$3:$A$10</c:f>
              <c:strCache>
                <c:ptCount val="8"/>
                <c:pt idx="0">
                  <c:v>Q1 18-19</c:v>
                </c:pt>
                <c:pt idx="1">
                  <c:v>Q2 18-19</c:v>
                </c:pt>
                <c:pt idx="2">
                  <c:v>Q3 18-19</c:v>
                </c:pt>
                <c:pt idx="3">
                  <c:v>Q4 18-19</c:v>
                </c:pt>
                <c:pt idx="4">
                  <c:v>Q1 19-20</c:v>
                </c:pt>
                <c:pt idx="5">
                  <c:v>Q2 19-20</c:v>
                </c:pt>
                <c:pt idx="6">
                  <c:v>Q3 19-20</c:v>
                </c:pt>
                <c:pt idx="7">
                  <c:v>Q4 19-20</c:v>
                </c:pt>
              </c:strCache>
            </c:strRef>
          </c:cat>
          <c:val>
            <c:numRef>
              <c:f>Sheet1!$B$3:$B$10</c:f>
              <c:numCache>
                <c:formatCode>0%</c:formatCode>
                <c:ptCount val="8"/>
                <c:pt idx="0">
                  <c:v>0.8</c:v>
                </c:pt>
                <c:pt idx="1">
                  <c:v>0.8</c:v>
                </c:pt>
                <c:pt idx="2">
                  <c:v>0.82000000000000006</c:v>
                </c:pt>
                <c:pt idx="3">
                  <c:v>0.72000000000000008</c:v>
                </c:pt>
                <c:pt idx="4">
                  <c:v>0.83000000000000007</c:v>
                </c:pt>
                <c:pt idx="5">
                  <c:v>0.87000000000000011</c:v>
                </c:pt>
                <c:pt idx="6">
                  <c:v>0.88</c:v>
                </c:pt>
                <c:pt idx="7">
                  <c:v>0.89</c:v>
                </c:pt>
              </c:numCache>
            </c:numRef>
          </c:val>
          <c:extLst xmlns:c16r2="http://schemas.microsoft.com/office/drawing/2015/06/chart">
            <c:ext xmlns:c16="http://schemas.microsoft.com/office/drawing/2014/chart" uri="{C3380CC4-5D6E-409C-BE32-E72D297353CC}">
              <c16:uniqueId val="{00000000-3F9A-4E6A-917A-C2BC789F075D}"/>
            </c:ext>
          </c:extLst>
        </c:ser>
        <c:dLbls/>
        <c:axId val="104359040"/>
        <c:axId val="104360576"/>
      </c:barChart>
      <c:catAx>
        <c:axId val="104359040"/>
        <c:scaling>
          <c:orientation val="minMax"/>
        </c:scaling>
        <c:axPos val="b"/>
        <c:numFmt formatCode="General" sourceLinked="1"/>
        <c:tickLblPos val="nextTo"/>
        <c:txPr>
          <a:bodyPr/>
          <a:lstStyle/>
          <a:p>
            <a:pPr>
              <a:defRPr sz="1400" b="1"/>
            </a:pPr>
            <a:endParaRPr lang="en-US"/>
          </a:p>
        </c:txPr>
        <c:crossAx val="104360576"/>
        <c:crosses val="autoZero"/>
        <c:auto val="1"/>
        <c:lblAlgn val="ctr"/>
        <c:lblOffset val="100"/>
      </c:catAx>
      <c:valAx>
        <c:axId val="104360576"/>
        <c:scaling>
          <c:orientation val="minMax"/>
        </c:scaling>
        <c:axPos val="l"/>
        <c:majorGridlines/>
        <c:numFmt formatCode="0%" sourceLinked="1"/>
        <c:tickLblPos val="nextTo"/>
        <c:txPr>
          <a:bodyPr/>
          <a:lstStyle/>
          <a:p>
            <a:pPr>
              <a:defRPr sz="1400" b="1"/>
            </a:pPr>
            <a:endParaRPr lang="en-US"/>
          </a:p>
        </c:txPr>
        <c:crossAx val="104359040"/>
        <c:crosses val="autoZero"/>
        <c:crossBetween val="between"/>
      </c:valAx>
    </c:plotArea>
    <c:legend>
      <c:legendPos val="r"/>
      <c:layout>
        <c:manualLayout>
          <c:xMode val="edge"/>
          <c:yMode val="edge"/>
          <c:x val="0.28272061375842422"/>
          <c:y val="9.9429160140029568E-4"/>
          <c:w val="0.4438590252032808"/>
          <c:h val="6.0761540321478513E-2"/>
        </c:manualLayout>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pieChart>
        <c:varyColors val="1"/>
        <c:dLbls>
          <c:showVal val="1"/>
          <c:showCatName val="1"/>
        </c:dLbls>
        <c:firstSliceAng val="0"/>
      </c:pieChart>
    </c:plotArea>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pieChart>
        <c:varyColors val="1"/>
        <c:dLbls>
          <c:showVal val="1"/>
          <c:showCatName val="1"/>
        </c:dLbls>
        <c:firstSliceAng val="0"/>
      </c:pie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dLbls>
          <c:showVal val="1"/>
          <c:showCatName val="1"/>
        </c:dLbls>
      </c:pie3DChart>
    </c:plotArea>
    <c:plotVisOnly val="1"/>
    <c:dispBlanksAs val="zero"/>
  </c:chart>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dLbls>
          <c:showVal val="1"/>
        </c:dLbls>
        <c:gapWidth val="75"/>
        <c:axId val="62246912"/>
        <c:axId val="62248448"/>
      </c:barChart>
      <c:catAx>
        <c:axId val="62246912"/>
        <c:scaling>
          <c:orientation val="minMax"/>
        </c:scaling>
        <c:axPos val="l"/>
        <c:majorTickMark val="none"/>
        <c:tickLblPos val="nextTo"/>
        <c:crossAx val="62248448"/>
        <c:crosses val="autoZero"/>
        <c:auto val="1"/>
        <c:lblAlgn val="ctr"/>
        <c:lblOffset val="100"/>
      </c:catAx>
      <c:valAx>
        <c:axId val="62248448"/>
        <c:scaling>
          <c:orientation val="minMax"/>
        </c:scaling>
        <c:axPos val="b"/>
        <c:numFmt formatCode="#,##0" sourceLinked="1"/>
        <c:majorTickMark val="none"/>
        <c:tickLblPos val="nextTo"/>
        <c:crossAx val="62246912"/>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dLbls>
          <c:showVal val="1"/>
        </c:dLbls>
        <c:gapWidth val="75"/>
        <c:axId val="63339904"/>
        <c:axId val="63857792"/>
      </c:barChart>
      <c:catAx>
        <c:axId val="63339904"/>
        <c:scaling>
          <c:orientation val="minMax"/>
        </c:scaling>
        <c:axPos val="l"/>
        <c:majorTickMark val="none"/>
        <c:tickLblPos val="nextTo"/>
        <c:crossAx val="63857792"/>
        <c:crosses val="autoZero"/>
        <c:auto val="1"/>
        <c:lblAlgn val="ctr"/>
        <c:lblOffset val="100"/>
      </c:catAx>
      <c:valAx>
        <c:axId val="63857792"/>
        <c:scaling>
          <c:orientation val="minMax"/>
        </c:scaling>
        <c:axPos val="b"/>
        <c:numFmt formatCode="#,##0" sourceLinked="1"/>
        <c:majorTickMark val="none"/>
        <c:tickLblPos val="nextTo"/>
        <c:crossAx val="63339904"/>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350512174363192"/>
          <c:y val="2.7525808154377815E-2"/>
          <c:w val="0.69649487825636802"/>
          <c:h val="0.94494838369124434"/>
        </c:manualLayout>
      </c:layout>
      <c:barChart>
        <c:barDir val="bar"/>
        <c:grouping val="clustered"/>
        <c:varyColors val="1"/>
        <c:ser>
          <c:idx val="0"/>
          <c:order val="0"/>
          <c:tx>
            <c:strRef>
              <c:f>'Econ sect'!$A$152</c:f>
              <c:strCache>
                <c:ptCount val="1"/>
                <c:pt idx="0">
                  <c:v>Placement</c:v>
                </c:pt>
              </c:strCache>
            </c:strRef>
          </c:tx>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'Econ sect'!$B$151:$V$151</c:f>
              <c:strCache>
                <c:ptCount val="21"/>
                <c:pt idx="0">
                  <c:v>Financial accounting</c:v>
                </c:pt>
                <c:pt idx="1">
                  <c:v>Banking</c:v>
                </c:pt>
                <c:pt idx="2">
                  <c:v>Chemical</c:v>
                </c:pt>
                <c:pt idx="3">
                  <c:v>Clothing &amp; Textile</c:v>
                </c:pt>
                <c:pt idx="4">
                  <c:v>Construction</c:v>
                </c:pt>
                <c:pt idx="5">
                  <c:v>Education</c:v>
                </c:pt>
                <c:pt idx="6">
                  <c:v>Energy</c:v>
                </c:pt>
                <c:pt idx="7">
                  <c:v>Food &amp; Beverages</c:v>
                </c:pt>
                <c:pt idx="8">
                  <c:v>Forestry</c:v>
                </c:pt>
                <c:pt idx="9">
                  <c:v>Health &amp; Welfare</c:v>
                </c:pt>
                <c:pt idx="10">
                  <c:v>Information Technology</c:v>
                </c:pt>
                <c:pt idx="11">
                  <c:v>Insurance</c:v>
                </c:pt>
                <c:pt idx="12">
                  <c:v>Local government</c:v>
                </c:pt>
                <c:pt idx="13">
                  <c:v>Media &amp; Publishing</c:v>
                </c:pt>
                <c:pt idx="14">
                  <c:v>Mining</c:v>
                </c:pt>
                <c:pt idx="15">
                  <c:v>Manufacturing</c:v>
                </c:pt>
                <c:pt idx="16">
                  <c:v>Safety &amp; Security</c:v>
                </c:pt>
                <c:pt idx="17">
                  <c:v>Agriculture</c:v>
                </c:pt>
                <c:pt idx="18">
                  <c:v>Public sector</c:v>
                </c:pt>
                <c:pt idx="19">
                  <c:v>Transport</c:v>
                </c:pt>
                <c:pt idx="20">
                  <c:v>Services</c:v>
                </c:pt>
              </c:strCache>
            </c:strRef>
          </c:cat>
          <c:val>
            <c:numRef>
              <c:f>'Econ sect'!$B$152:$V$152</c:f>
              <c:numCache>
                <c:formatCode>#,##0</c:formatCode>
                <c:ptCount val="21"/>
                <c:pt idx="0">
                  <c:v>266</c:v>
                </c:pt>
                <c:pt idx="1">
                  <c:v>774</c:v>
                </c:pt>
                <c:pt idx="2">
                  <c:v>29</c:v>
                </c:pt>
                <c:pt idx="3">
                  <c:v>12</c:v>
                </c:pt>
                <c:pt idx="4">
                  <c:v>1044</c:v>
                </c:pt>
                <c:pt idx="5">
                  <c:v>2640</c:v>
                </c:pt>
                <c:pt idx="6">
                  <c:v>187</c:v>
                </c:pt>
                <c:pt idx="7">
                  <c:v>12</c:v>
                </c:pt>
                <c:pt idx="8">
                  <c:v>110</c:v>
                </c:pt>
                <c:pt idx="9">
                  <c:v>100</c:v>
                </c:pt>
                <c:pt idx="10">
                  <c:v>25</c:v>
                </c:pt>
                <c:pt idx="11">
                  <c:v>548</c:v>
                </c:pt>
                <c:pt idx="12">
                  <c:v>469</c:v>
                </c:pt>
                <c:pt idx="13">
                  <c:v>380</c:v>
                </c:pt>
                <c:pt idx="14">
                  <c:v>799</c:v>
                </c:pt>
                <c:pt idx="15">
                  <c:v>3099</c:v>
                </c:pt>
                <c:pt idx="16">
                  <c:v>2905</c:v>
                </c:pt>
                <c:pt idx="17">
                  <c:v>4062</c:v>
                </c:pt>
                <c:pt idx="18">
                  <c:v>120</c:v>
                </c:pt>
                <c:pt idx="19">
                  <c:v>117</c:v>
                </c:pt>
                <c:pt idx="20">
                  <c:v>305</c:v>
                </c:pt>
              </c:numCache>
            </c:numRef>
          </c:val>
          <c:extLst xmlns:c16r2="http://schemas.microsoft.com/office/drawing/2015/06/chart">
            <c:ext xmlns:c16="http://schemas.microsoft.com/office/drawing/2014/chart" uri="{C3380CC4-5D6E-409C-BE32-E72D297353CC}">
              <c16:uniqueId val="{00000000-3752-4E42-9F88-3E0BE4A84A07}"/>
            </c:ext>
          </c:extLst>
        </c:ser>
        <c:dLbls>
          <c:showVal val="1"/>
        </c:dLbls>
        <c:overlap val="-25"/>
        <c:axId val="63939328"/>
        <c:axId val="63940864"/>
      </c:barChart>
      <c:catAx>
        <c:axId val="63939328"/>
        <c:scaling>
          <c:orientation val="minMax"/>
        </c:scaling>
        <c:axPos val="l"/>
        <c:numFmt formatCode="General" sourceLinked="0"/>
        <c:majorTickMark val="none"/>
        <c:tickLblPos val="nextTo"/>
        <c:crossAx val="63940864"/>
        <c:crosses val="autoZero"/>
        <c:auto val="1"/>
        <c:lblAlgn val="ctr"/>
        <c:lblOffset val="100"/>
      </c:catAx>
      <c:valAx>
        <c:axId val="63940864"/>
        <c:scaling>
          <c:orientation val="minMax"/>
        </c:scaling>
        <c:delete val="1"/>
        <c:axPos val="b"/>
        <c:numFmt formatCode="#,##0" sourceLinked="1"/>
        <c:tickLblPos val="nextTo"/>
        <c:crossAx val="63939328"/>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col"/>
        <c:grouping val="clustered"/>
        <c:varyColors val="1"/>
        <c:dLbls>
          <c:showVal val="1"/>
        </c:dLbls>
        <c:gapWidth val="75"/>
        <c:axId val="62026880"/>
        <c:axId val="62028416"/>
      </c:barChart>
      <c:catAx>
        <c:axId val="62026880"/>
        <c:scaling>
          <c:orientation val="minMax"/>
        </c:scaling>
        <c:axPos val="b"/>
        <c:majorTickMark val="none"/>
        <c:tickLblPos val="nextTo"/>
        <c:crossAx val="62028416"/>
        <c:crosses val="autoZero"/>
        <c:auto val="1"/>
        <c:lblAlgn val="ctr"/>
        <c:lblOffset val="100"/>
      </c:catAx>
      <c:valAx>
        <c:axId val="62028416"/>
        <c:scaling>
          <c:orientation val="minMax"/>
        </c:scaling>
        <c:axPos val="l"/>
        <c:numFmt formatCode="#,##0" sourceLinked="1"/>
        <c:majorTickMark val="none"/>
        <c:tickLblPos val="nextTo"/>
        <c:crossAx val="62026880"/>
        <c:crosses val="autoZero"/>
        <c:crossBetween val="between"/>
      </c:valAx>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plotArea>
      <c:layout/>
      <c:barChart>
        <c:barDir val="bar"/>
        <c:grouping val="clustered"/>
        <c:varyColors val="1"/>
        <c:dLbls>
          <c:showVal val="1"/>
        </c:dLbls>
        <c:gapWidth val="75"/>
        <c:axId val="65606400"/>
        <c:axId val="65607936"/>
      </c:barChart>
      <c:catAx>
        <c:axId val="65606400"/>
        <c:scaling>
          <c:orientation val="minMax"/>
        </c:scaling>
        <c:axPos val="l"/>
        <c:majorTickMark val="none"/>
        <c:tickLblPos val="nextTo"/>
        <c:crossAx val="65607936"/>
        <c:crosses val="autoZero"/>
        <c:auto val="1"/>
        <c:lblAlgn val="ctr"/>
        <c:lblOffset val="100"/>
      </c:catAx>
      <c:valAx>
        <c:axId val="65607936"/>
        <c:scaling>
          <c:orientation val="minMax"/>
        </c:scaling>
        <c:axPos val="b"/>
        <c:numFmt formatCode="#,##0" sourceLinked="1"/>
        <c:majorTickMark val="none"/>
        <c:tickLblPos val="nextTo"/>
        <c:crossAx val="65606400"/>
        <c:crosses val="autoZero"/>
        <c:crossBetween val="between"/>
      </c:valAx>
    </c:plotArea>
    <c:plotVisOnly val="1"/>
    <c:dispBlanksAs val="gap"/>
  </c:chart>
  <c:externalData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907403" cy="448222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951" cy="496729"/>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56249" y="0"/>
            <a:ext cx="2950951" cy="496729"/>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2020/10/20</a:t>
            </a:fld>
            <a:endParaRPr lang="en-ZA" dirty="0"/>
          </a:p>
        </p:txBody>
      </p:sp>
      <p:sp>
        <p:nvSpPr>
          <p:cNvPr id="4" name="Footer Placeholder 3"/>
          <p:cNvSpPr>
            <a:spLocks noGrp="1"/>
          </p:cNvSpPr>
          <p:nvPr>
            <p:ph type="ftr" sz="quarter" idx="2"/>
          </p:nvPr>
        </p:nvSpPr>
        <p:spPr>
          <a:xfrm>
            <a:off x="1" y="9442609"/>
            <a:ext cx="2950951" cy="496729"/>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56249" y="9442609"/>
            <a:ext cx="2950951" cy="496729"/>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951" cy="496729"/>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56249" y="0"/>
            <a:ext cx="2950951" cy="496729"/>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10/20/2020</a:t>
            </a:fld>
            <a:endParaRPr lang="en-US"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1356" y="4722892"/>
            <a:ext cx="5446077" cy="4472147"/>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442609"/>
            <a:ext cx="2950951" cy="496729"/>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56249" y="9442609"/>
            <a:ext cx="2950951" cy="496729"/>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1560" tIns="45780" rIns="91560" bIns="45780" anchor="b"/>
          <a:lstStyle/>
          <a:p>
            <a:pPr algn="r" defTabSz="931498"/>
            <a:fld id="{D2F339A1-301F-41F5-A0E6-6BD7EDCA3004}" type="slidenum">
              <a:rPr lang="en-GB" sz="1200">
                <a:solidFill>
                  <a:prstClr val="black"/>
                </a:solidFill>
              </a:rPr>
              <a:pPr algn="r" defTabSz="931498"/>
              <a:t>23</a:t>
            </a:fld>
            <a:endParaRPr lang="en-GB" sz="1200" dirty="0">
              <a:solidFill>
                <a:prstClr val="black"/>
              </a:solidFill>
            </a:endParaRPr>
          </a:p>
        </p:txBody>
      </p:sp>
      <p:sp>
        <p:nvSpPr>
          <p:cNvPr id="100354" name="Rectangle 2"/>
          <p:cNvSpPr>
            <a:spLocks noGrp="1" noRot="1" noChangeAspect="1" noChangeArrowheads="1" noTextEdit="1"/>
          </p:cNvSpPr>
          <p:nvPr>
            <p:ph type="sldImg"/>
          </p:nvPr>
        </p:nvSpPr>
        <p:spPr bwMode="auto">
          <a:xfrm>
            <a:off x="927100" y="746125"/>
            <a:ext cx="4964113"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0"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1558" tIns="45779" rIns="91558" bIns="45779" anchor="b"/>
          <a:lstStyle/>
          <a:p>
            <a:pPr algn="r" defTabSz="931472"/>
            <a:fld id="{D2F339A1-301F-41F5-A0E6-6BD7EDCA3004}" type="slidenum">
              <a:rPr lang="en-GB" sz="1200">
                <a:solidFill>
                  <a:prstClr val="black"/>
                </a:solidFill>
              </a:rPr>
              <a:pPr algn="r" defTabSz="931472"/>
              <a:t>36</a:t>
            </a:fld>
            <a:endParaRPr lang="en-GB" sz="1200" dirty="0">
              <a:solidFill>
                <a:prstClr val="black"/>
              </a:solidFill>
            </a:endParaRPr>
          </a:p>
        </p:txBody>
      </p:sp>
      <p:sp>
        <p:nvSpPr>
          <p:cNvPr id="100354" name="Rectangle 2"/>
          <p:cNvSpPr>
            <a:spLocks noGrp="1" noRot="1" noChangeAspect="1" noChangeArrowheads="1" noTextEdit="1"/>
          </p:cNvSpPr>
          <p:nvPr>
            <p:ph type="sldImg"/>
          </p:nvPr>
        </p:nvSpPr>
        <p:spPr bwMode="auto">
          <a:xfrm>
            <a:off x="927100" y="746125"/>
            <a:ext cx="4964113"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0"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4" name="Slide Number Placeholder 3"/>
          <p:cNvSpPr>
            <a:spLocks noGrp="1"/>
          </p:cNvSpPr>
          <p:nvPr>
            <p:ph type="sldNum" sz="quarter" idx="5"/>
          </p:nvPr>
        </p:nvSpPr>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a:fld id="{33321A89-F3D3-4CF6-82FD-AB70A50C492A}" type="slidenum">
              <a:rPr lang="en-ZA" altLang="en-US" sz="1200">
                <a:solidFill>
                  <a:srgbClr val="000000"/>
                </a:solidFill>
                <a:latin typeface="Calibri" pitchFamily="34" charset="0"/>
              </a:rPr>
              <a:pPr defTabSz="914400"/>
              <a:t>43</a:t>
            </a:fld>
            <a:endParaRPr lang="en-ZA" altLang="en-US" sz="12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1558" tIns="45779" rIns="91558" bIns="45779" anchor="b"/>
          <a:lstStyle/>
          <a:p>
            <a:pPr algn="r" defTabSz="931472"/>
            <a:fld id="{D2F339A1-301F-41F5-A0E6-6BD7EDCA3004}" type="slidenum">
              <a:rPr lang="en-GB" sz="1200">
                <a:solidFill>
                  <a:prstClr val="black"/>
                </a:solidFill>
              </a:rPr>
              <a:pPr algn="r" defTabSz="931472"/>
              <a:t>72</a:t>
            </a:fld>
            <a:endParaRPr lang="en-GB" sz="1200" dirty="0">
              <a:solidFill>
                <a:prstClr val="black"/>
              </a:solidFill>
            </a:endParaRPr>
          </a:p>
        </p:txBody>
      </p:sp>
      <p:sp>
        <p:nvSpPr>
          <p:cNvPr id="100354" name="Rectangle 2"/>
          <p:cNvSpPr>
            <a:spLocks noGrp="1" noRot="1" noChangeAspect="1" noChangeArrowheads="1" noTextEdit="1"/>
          </p:cNvSpPr>
          <p:nvPr>
            <p:ph type="sldImg"/>
          </p:nvPr>
        </p:nvSpPr>
        <p:spPr bwMode="auto">
          <a:xfrm>
            <a:off x="927100" y="746125"/>
            <a:ext cx="4964113"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0"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0D4CF5-BDE6-4B08-890C-9B8AF52EB443}"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xmlns="" val="181358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856196" y="9441972"/>
            <a:ext cx="2951005" cy="497365"/>
          </a:xfrm>
          <a:prstGeom prst="rect">
            <a:avLst/>
          </a:prstGeom>
          <a:noFill/>
          <a:ln w="9525">
            <a:noFill/>
            <a:miter lim="800000"/>
            <a:headEnd/>
            <a:tailEnd/>
          </a:ln>
        </p:spPr>
        <p:txBody>
          <a:bodyPr lIns="91558" tIns="45779" rIns="91558" bIns="45779" anchor="b"/>
          <a:lstStyle/>
          <a:p>
            <a:pPr algn="r" defTabSz="931472"/>
            <a:fld id="{D2F339A1-301F-41F5-A0E6-6BD7EDCA3004}" type="slidenum">
              <a:rPr lang="en-GB" sz="1200">
                <a:solidFill>
                  <a:prstClr val="black"/>
                </a:solidFill>
              </a:rPr>
              <a:pPr algn="r" defTabSz="931472"/>
              <a:t>85</a:t>
            </a:fld>
            <a:endParaRPr lang="en-GB" sz="1200" dirty="0">
              <a:solidFill>
                <a:prstClr val="black"/>
              </a:solidFill>
            </a:endParaRPr>
          </a:p>
        </p:txBody>
      </p:sp>
      <p:sp>
        <p:nvSpPr>
          <p:cNvPr id="100354" name="Rectangle 2"/>
          <p:cNvSpPr>
            <a:spLocks noGrp="1" noRot="1" noChangeAspect="1" noChangeArrowheads="1" noTextEdit="1"/>
          </p:cNvSpPr>
          <p:nvPr>
            <p:ph type="sldImg"/>
          </p:nvPr>
        </p:nvSpPr>
        <p:spPr bwMode="auto">
          <a:xfrm>
            <a:off x="927100" y="746125"/>
            <a:ext cx="4964113" cy="3724275"/>
          </a:xfrm>
          <a:noFill/>
          <a:ln>
            <a:solidFill>
              <a:srgbClr val="000000"/>
            </a:solidFill>
            <a:miter lim="800000"/>
            <a:headEnd/>
            <a:tailEnd/>
          </a:ln>
        </p:spPr>
      </p:sp>
      <p:sp>
        <p:nvSpPr>
          <p:cNvPr id="100355" name="Rectangle 3"/>
          <p:cNvSpPr>
            <a:spLocks noGrp="1" noChangeArrowheads="1"/>
          </p:cNvSpPr>
          <p:nvPr>
            <p:ph type="body" idx="1"/>
          </p:nvPr>
        </p:nvSpPr>
        <p:spPr bwMode="auto">
          <a:xfrm>
            <a:off x="680880" y="4720988"/>
            <a:ext cx="5447030" cy="4474687"/>
          </a:xfrm>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indicator 1.1.2 is targeted only</a:t>
            </a:r>
            <a:r>
              <a:rPr lang="en-US" baseline="0" dirty="0" smtClean="0"/>
              <a:t> to be </a:t>
            </a:r>
            <a:r>
              <a:rPr lang="en-US" dirty="0" smtClean="0"/>
              <a:t>reported during</a:t>
            </a:r>
            <a:r>
              <a:rPr lang="en-US" baseline="0" dirty="0" smtClean="0"/>
              <a:t> Q4</a:t>
            </a:r>
            <a:r>
              <a:rPr lang="en-US" dirty="0" smtClean="0"/>
              <a:t> and has only been reported on herein for monitoring purposes.</a:t>
            </a:r>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016A73-DBED-47E0-9133-4A89D3A4B7B8}"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xmlns="" val="93224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016A73-DBED-47E0-9133-4A89D3A4B7B8}"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xmlns="" val="270724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t>
            </a:r>
            <a:r>
              <a:rPr lang="en-US" smtClean="0"/>
              <a:t>Note: Budget amount for Indicator 1.1.1 was based on the projected cost and not availability of funds</a:t>
            </a:r>
          </a:p>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016A73-DBED-47E0-9133-4A89D3A4B7B8}"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xmlns="" val="204252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D30C1FEE-AC1C-4C01-85CC-4A191A26B7B1}"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FD6F662-3345-4844-8D01-5BA41AE6726E}" type="slidenum">
              <a:rPr lang="en-US"/>
              <a:pPr>
                <a:defRPr/>
              </a:pPr>
              <a:t>‹#›</a:t>
            </a:fld>
            <a:endParaRPr lang="en-US" dirty="0"/>
          </a:p>
        </p:txBody>
      </p:sp>
    </p:spTree>
    <p:extLst>
      <p:ext uri="{BB962C8B-B14F-4D97-AF65-F5344CB8AC3E}">
        <p14:creationId xmlns:p14="http://schemas.microsoft.com/office/powerpoint/2010/main" xmlns="" val="43938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2CD1633-9F38-44D6-8C40-4C71E62BEDD6}"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E9C5AF12-E6D3-48FD-848C-2B863FB3EA6E}" type="slidenum">
              <a:rPr lang="en-US"/>
              <a:pPr>
                <a:defRPr/>
              </a:pPr>
              <a:t>‹#›</a:t>
            </a:fld>
            <a:endParaRPr lang="en-US" dirty="0"/>
          </a:p>
        </p:txBody>
      </p:sp>
    </p:spTree>
    <p:extLst>
      <p:ext uri="{BB962C8B-B14F-4D97-AF65-F5344CB8AC3E}">
        <p14:creationId xmlns:p14="http://schemas.microsoft.com/office/powerpoint/2010/main" xmlns="" val="229645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78F1E33-9662-4575-9FBE-588A11F1D6CF}"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DE0B8B8C-03F6-445C-A28C-2EF52B8F7F15}" type="slidenum">
              <a:rPr lang="en-US"/>
              <a:pPr>
                <a:defRPr/>
              </a:pPr>
              <a:t>‹#›</a:t>
            </a:fld>
            <a:endParaRPr lang="en-US" dirty="0"/>
          </a:p>
        </p:txBody>
      </p:sp>
    </p:spTree>
    <p:extLst>
      <p:ext uri="{BB962C8B-B14F-4D97-AF65-F5344CB8AC3E}">
        <p14:creationId xmlns:p14="http://schemas.microsoft.com/office/powerpoint/2010/main" xmlns="" val="1282403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0FFC322E-C8B2-47F0-AAFA-D8E15C882C24}" type="datetime1">
              <a:rPr lang="en-US"/>
              <a:pPr>
                <a:defRPr/>
              </a:pPr>
              <a:t>10/20/2020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A0E3E9B2-4A1B-404F-89BB-A7F3B106BB92}" type="slidenum">
              <a:rPr lang="en-US"/>
              <a:pPr>
                <a:defRPr/>
              </a:pPr>
              <a:t>‹#›</a:t>
            </a:fld>
            <a:endParaRPr lang="en-US" dirty="0"/>
          </a:p>
        </p:txBody>
      </p:sp>
    </p:spTree>
    <p:extLst>
      <p:ext uri="{BB962C8B-B14F-4D97-AF65-F5344CB8AC3E}">
        <p14:creationId xmlns:p14="http://schemas.microsoft.com/office/powerpoint/2010/main" xmlns="" val="344508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3EA82103-EB1D-471B-AF2B-FEA4302593EA}" type="datetime1">
              <a:rPr lang="en-US"/>
              <a:pPr>
                <a:defRPr/>
              </a:pPr>
              <a:t>10/20/2020</a:t>
            </a:fld>
            <a:endParaRPr lang="en-US" dirty="0"/>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33D94CAA-7A98-4303-9F01-16F128107F67}" type="slidenum">
              <a:rPr lang="en-US"/>
              <a:pPr>
                <a:defRPr/>
              </a:pPr>
              <a:t>‹#›</a:t>
            </a:fld>
            <a:endParaRPr lang="en-US" dirty="0"/>
          </a:p>
        </p:txBody>
      </p:sp>
    </p:spTree>
    <p:extLst>
      <p:ext uri="{BB962C8B-B14F-4D97-AF65-F5344CB8AC3E}">
        <p14:creationId xmlns:p14="http://schemas.microsoft.com/office/powerpoint/2010/main" xmlns="" val="975213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6CE116BF-EA49-496E-9A58-8580A6F8E810}" type="datetime1">
              <a:rPr lang="en-US"/>
              <a:pPr>
                <a:defRPr/>
              </a:pPr>
              <a:t>10/20/2020</a:t>
            </a:fld>
            <a:endParaRPr lang="en-US" dirty="0"/>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53A3C44E-69E8-4BC2-8510-8E25A4B467FE}" type="slidenum">
              <a:rPr lang="en-US"/>
              <a:pPr>
                <a:defRPr/>
              </a:pPr>
              <a:t>‹#›</a:t>
            </a:fld>
            <a:endParaRPr lang="en-US" dirty="0"/>
          </a:p>
        </p:txBody>
      </p:sp>
    </p:spTree>
    <p:extLst>
      <p:ext uri="{BB962C8B-B14F-4D97-AF65-F5344CB8AC3E}">
        <p14:creationId xmlns:p14="http://schemas.microsoft.com/office/powerpoint/2010/main" xmlns="" val="339523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854C4878-04DF-494C-BCB5-0783BF1EA81C}" type="datetime1">
              <a:rPr lang="en-US"/>
              <a:pPr>
                <a:defRPr/>
              </a:pPr>
              <a:t>10/20/2020</a:t>
            </a:fld>
            <a:endParaRPr lang="en-US" dirty="0"/>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70D2A06-20C2-4F6C-8783-127D24F9AD5F}" type="slidenum">
              <a:rPr lang="en-US"/>
              <a:pPr>
                <a:defRPr/>
              </a:pPr>
              <a:t>‹#›</a:t>
            </a:fld>
            <a:endParaRPr lang="en-US" dirty="0"/>
          </a:p>
        </p:txBody>
      </p:sp>
    </p:spTree>
    <p:extLst>
      <p:ext uri="{BB962C8B-B14F-4D97-AF65-F5344CB8AC3E}">
        <p14:creationId xmlns:p14="http://schemas.microsoft.com/office/powerpoint/2010/main" xmlns="" val="89236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DBDCEB48-0EF5-4588-B415-71588F7ED77C}" type="datetime1">
              <a:rPr lang="en-US"/>
              <a:pPr>
                <a:defRPr/>
              </a:pPr>
              <a:t>10/20/2020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B9BB1BC-329F-454C-809E-0CB42FC98104}" type="slidenum">
              <a:rPr lang="en-US"/>
              <a:pPr>
                <a:defRPr/>
              </a:pPr>
              <a:t>‹#›</a:t>
            </a:fld>
            <a:endParaRPr lang="en-US" dirty="0"/>
          </a:p>
        </p:txBody>
      </p:sp>
    </p:spTree>
    <p:extLst>
      <p:ext uri="{BB962C8B-B14F-4D97-AF65-F5344CB8AC3E}">
        <p14:creationId xmlns:p14="http://schemas.microsoft.com/office/powerpoint/2010/main" xmlns="" val="81617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51B41F4A-5B52-4B1C-A3B8-1115A1A3588E}" type="datetime1">
              <a:rPr lang="en-US"/>
              <a:pPr>
                <a:defRPr/>
              </a:pPr>
              <a:t>10/20/2020</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0510DF32-8C8B-49CC-9646-50063D8BFA4F}" type="slidenum">
              <a:rPr lang="en-US"/>
              <a:pPr>
                <a:defRPr/>
              </a:pPr>
              <a:t>‹#›</a:t>
            </a:fld>
            <a:endParaRPr lang="en-US" dirty="0"/>
          </a:p>
        </p:txBody>
      </p:sp>
    </p:spTree>
    <p:extLst>
      <p:ext uri="{BB962C8B-B14F-4D97-AF65-F5344CB8AC3E}">
        <p14:creationId xmlns:p14="http://schemas.microsoft.com/office/powerpoint/2010/main" xmlns="" val="2242041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2E01D5B1-06FC-4BAC-AD0E-3F6E3DC1DDC6}"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C0B3CC60-ECB2-4033-A52C-F762BE710CFD}" type="slidenum">
              <a:rPr lang="en-US"/>
              <a:pPr>
                <a:defRPr/>
              </a:pPr>
              <a:t>‹#›</a:t>
            </a:fld>
            <a:endParaRPr lang="en-US" dirty="0"/>
          </a:p>
        </p:txBody>
      </p:sp>
    </p:spTree>
    <p:extLst>
      <p:ext uri="{BB962C8B-B14F-4D97-AF65-F5344CB8AC3E}">
        <p14:creationId xmlns:p14="http://schemas.microsoft.com/office/powerpoint/2010/main" xmlns="" val="536207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46221F03-71B0-412E-80C3-20A1C5637BC4}"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363321B-850D-45F9-B885-478D7CAF42D0}" type="slidenum">
              <a:rPr lang="en-US"/>
              <a:pPr>
                <a:defRPr/>
              </a:pPr>
              <a:t>‹#›</a:t>
            </a:fld>
            <a:endParaRPr lang="en-US" dirty="0"/>
          </a:p>
        </p:txBody>
      </p:sp>
    </p:spTree>
    <p:extLst>
      <p:ext uri="{BB962C8B-B14F-4D97-AF65-F5344CB8AC3E}">
        <p14:creationId xmlns:p14="http://schemas.microsoft.com/office/powerpoint/2010/main" xmlns="" val="130232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10/20/2020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10/20/2020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10/20/2020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10/20/2020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10/20/2020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10/20/2020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10/20/2020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10/20/2020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10/20/2020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10/20/2020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10/20/2020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10/20/2020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7DBB57-9274-414A-B33C-AAAFB9BE9423}" type="slidenum">
              <a:rPr lang="en-US"/>
              <a:pPr>
                <a:defRPr/>
              </a:pPr>
              <a:t>‹#›</a:t>
            </a:fld>
            <a:endParaRPr lang="en-US"/>
          </a:p>
        </p:txBody>
      </p:sp>
    </p:spTree>
    <p:extLst>
      <p:ext uri="{BB962C8B-B14F-4D97-AF65-F5344CB8AC3E}">
        <p14:creationId xmlns:p14="http://schemas.microsoft.com/office/powerpoint/2010/main" xmlns="" val="3587523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233915" y="1871330"/>
            <a:ext cx="8697434" cy="4720856"/>
            <a:chOff x="233915" y="1871330"/>
            <a:chExt cx="8697434" cy="4720856"/>
          </a:xfrm>
        </p:grpSpPr>
        <p:sp>
          <p:nvSpPr>
            <p:cNvPr id="8" name="Rounded Rectangle 7"/>
            <p:cNvSpPr/>
            <p:nvPr/>
          </p:nvSpPr>
          <p:spPr>
            <a:xfrm>
              <a:off x="233915" y="1871330"/>
              <a:ext cx="8697434" cy="472085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33915" y="5890437"/>
              <a:ext cx="590271" cy="701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F93894-7FFB-474D-A2E8-72AE4E9715C6}" type="slidenum">
              <a:rPr lang="en-US"/>
              <a:pPr>
                <a:defRPr/>
              </a:pPr>
              <a:t>‹#›</a:t>
            </a:fld>
            <a:endParaRPr lang="en-US"/>
          </a:p>
        </p:txBody>
      </p:sp>
    </p:spTree>
    <p:extLst>
      <p:ext uri="{BB962C8B-B14F-4D97-AF65-F5344CB8AC3E}">
        <p14:creationId xmlns:p14="http://schemas.microsoft.com/office/powerpoint/2010/main" xmlns="" val="18750452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A3C620-4D8D-4779-AA9C-691B524F051B}" type="slidenum">
              <a:rPr lang="en-US"/>
              <a:pPr>
                <a:defRPr/>
              </a:pPr>
              <a:t>‹#›</a:t>
            </a:fld>
            <a:endParaRPr lang="en-US"/>
          </a:p>
        </p:txBody>
      </p:sp>
    </p:spTree>
    <p:extLst>
      <p:ext uri="{BB962C8B-B14F-4D97-AF65-F5344CB8AC3E}">
        <p14:creationId xmlns:p14="http://schemas.microsoft.com/office/powerpoint/2010/main" xmlns="" val="171886191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9FA14C-EDF1-4BE1-A81C-484D871473CA}" type="slidenum">
              <a:rPr lang="en-US"/>
              <a:pPr>
                <a:defRPr/>
              </a:pPr>
              <a:t>‹#›</a:t>
            </a:fld>
            <a:endParaRPr lang="en-US"/>
          </a:p>
        </p:txBody>
      </p:sp>
    </p:spTree>
    <p:extLst>
      <p:ext uri="{BB962C8B-B14F-4D97-AF65-F5344CB8AC3E}">
        <p14:creationId xmlns:p14="http://schemas.microsoft.com/office/powerpoint/2010/main" xmlns="" val="288475180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81EAA6-EE43-449C-9025-A8117184AD15}" type="slidenum">
              <a:rPr lang="en-US"/>
              <a:pPr>
                <a:defRPr/>
              </a:pPr>
              <a:t>‹#›</a:t>
            </a:fld>
            <a:endParaRPr lang="en-US"/>
          </a:p>
        </p:txBody>
      </p:sp>
    </p:spTree>
    <p:extLst>
      <p:ext uri="{BB962C8B-B14F-4D97-AF65-F5344CB8AC3E}">
        <p14:creationId xmlns:p14="http://schemas.microsoft.com/office/powerpoint/2010/main" xmlns="" val="3979628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952C62-AD55-470A-88FA-93CCA3080BDC}" type="slidenum">
              <a:rPr lang="en-US"/>
              <a:pPr>
                <a:defRPr/>
              </a:pPr>
              <a:t>‹#›</a:t>
            </a:fld>
            <a:endParaRPr lang="en-US"/>
          </a:p>
        </p:txBody>
      </p:sp>
    </p:spTree>
    <p:extLst>
      <p:ext uri="{BB962C8B-B14F-4D97-AF65-F5344CB8AC3E}">
        <p14:creationId xmlns:p14="http://schemas.microsoft.com/office/powerpoint/2010/main" xmlns="" val="317124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10/20/2020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9AEB92-1BBC-4869-AC13-A09C1DCEADAC}" type="slidenum">
              <a:rPr lang="en-US"/>
              <a:pPr>
                <a:defRPr/>
              </a:pPr>
              <a:t>‹#›</a:t>
            </a:fld>
            <a:endParaRPr lang="en-US"/>
          </a:p>
        </p:txBody>
      </p:sp>
    </p:spTree>
    <p:extLst>
      <p:ext uri="{BB962C8B-B14F-4D97-AF65-F5344CB8AC3E}">
        <p14:creationId xmlns:p14="http://schemas.microsoft.com/office/powerpoint/2010/main" xmlns="" val="2037996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176966-FDBE-4804-9C22-0F264A50D579}" type="slidenum">
              <a:rPr lang="en-US"/>
              <a:pPr>
                <a:defRPr/>
              </a:pPr>
              <a:t>‹#›</a:t>
            </a:fld>
            <a:endParaRPr lang="en-US"/>
          </a:p>
        </p:txBody>
      </p:sp>
    </p:spTree>
    <p:extLst>
      <p:ext uri="{BB962C8B-B14F-4D97-AF65-F5344CB8AC3E}">
        <p14:creationId xmlns:p14="http://schemas.microsoft.com/office/powerpoint/2010/main" xmlns="" val="1220168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85829E-DB88-49D9-A131-AA101865A619}" type="slidenum">
              <a:rPr lang="en-US"/>
              <a:pPr>
                <a:defRPr/>
              </a:pPr>
              <a:t>‹#›</a:t>
            </a:fld>
            <a:endParaRPr lang="en-US"/>
          </a:p>
        </p:txBody>
      </p:sp>
    </p:spTree>
    <p:extLst>
      <p:ext uri="{BB962C8B-B14F-4D97-AF65-F5344CB8AC3E}">
        <p14:creationId xmlns:p14="http://schemas.microsoft.com/office/powerpoint/2010/main" xmlns="" val="1188331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800A5-2E5D-4F15-89BA-42E0B2F70713}" type="slidenum">
              <a:rPr lang="en-US"/>
              <a:pPr>
                <a:defRPr/>
              </a:pPr>
              <a:t>‹#›</a:t>
            </a:fld>
            <a:endParaRPr lang="en-US"/>
          </a:p>
        </p:txBody>
      </p:sp>
    </p:spTree>
    <p:extLst>
      <p:ext uri="{BB962C8B-B14F-4D97-AF65-F5344CB8AC3E}">
        <p14:creationId xmlns:p14="http://schemas.microsoft.com/office/powerpoint/2010/main" xmlns="" val="4175308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C0087-08A5-4031-B8E6-803F48D43B79}" type="slidenum">
              <a:rPr lang="en-US"/>
              <a:pPr>
                <a:defRPr/>
              </a:pPr>
              <a:t>‹#›</a:t>
            </a:fld>
            <a:endParaRPr lang="en-US"/>
          </a:p>
        </p:txBody>
      </p:sp>
    </p:spTree>
    <p:extLst>
      <p:ext uri="{BB962C8B-B14F-4D97-AF65-F5344CB8AC3E}">
        <p14:creationId xmlns:p14="http://schemas.microsoft.com/office/powerpoint/2010/main" xmlns="" val="3411073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7F77012-13B4-4AF0-8E81-47A90E622DAF}" type="datetime1">
              <a:rPr lang="en-US" smtClean="0"/>
              <a:pPr/>
              <a:t>10/20/2020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C9A63B-978D-4469-BCEA-C5C82B7B9DB1}" type="slidenum">
              <a:rPr lang="en-US"/>
              <a:pPr/>
              <a:t>‹#›</a:t>
            </a:fld>
            <a:endParaRPr lang="en-US"/>
          </a:p>
        </p:txBody>
      </p:sp>
    </p:spTree>
    <p:extLst>
      <p:ext uri="{BB962C8B-B14F-4D97-AF65-F5344CB8AC3E}">
        <p14:creationId xmlns:p14="http://schemas.microsoft.com/office/powerpoint/2010/main" xmlns="" val="3519015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8968CC9E-E503-497C-8BD2-77269E7D8A5D}" type="datetime1">
              <a:rPr lang="en-US" smtClean="0"/>
              <a:pPr/>
              <a:t>10/20/2020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6D01DFA-62F0-4702-B6E4-FBA5F7F9C748}" type="slidenum">
              <a:rPr lang="en-US"/>
              <a:pPr/>
              <a:t>‹#›</a:t>
            </a:fld>
            <a:endParaRPr lang="en-US"/>
          </a:p>
        </p:txBody>
      </p:sp>
    </p:spTree>
    <p:extLst>
      <p:ext uri="{BB962C8B-B14F-4D97-AF65-F5344CB8AC3E}">
        <p14:creationId xmlns:p14="http://schemas.microsoft.com/office/powerpoint/2010/main" xmlns="" val="3260181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DBEAAD7A-004D-4315-AB4E-5E2E81E7CC4B}" type="datetime1">
              <a:rPr lang="en-US" smtClean="0"/>
              <a:pPr/>
              <a:t>10/20/2020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81EC60-1202-40CD-A2A0-BE6E03DF7960}" type="slidenum">
              <a:rPr lang="en-US"/>
              <a:pPr/>
              <a:t>‹#›</a:t>
            </a:fld>
            <a:endParaRPr lang="en-US"/>
          </a:p>
        </p:txBody>
      </p:sp>
    </p:spTree>
    <p:extLst>
      <p:ext uri="{BB962C8B-B14F-4D97-AF65-F5344CB8AC3E}">
        <p14:creationId xmlns:p14="http://schemas.microsoft.com/office/powerpoint/2010/main" xmlns="" val="3781542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2CD0147B-BC4B-428D-8A2A-697C0C870DEE}" type="datetime1">
              <a:rPr lang="en-US" smtClean="0"/>
              <a:pPr/>
              <a:t>10/20/2020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8A5BCE-E911-46BB-9D17-DE1271D402DA}" type="slidenum">
              <a:rPr lang="en-US"/>
              <a:pPr/>
              <a:t>‹#›</a:t>
            </a:fld>
            <a:endParaRPr lang="en-US"/>
          </a:p>
        </p:txBody>
      </p:sp>
    </p:spTree>
    <p:extLst>
      <p:ext uri="{BB962C8B-B14F-4D97-AF65-F5344CB8AC3E}">
        <p14:creationId xmlns:p14="http://schemas.microsoft.com/office/powerpoint/2010/main" xmlns="" val="3464583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E3CEAC53-3218-405C-81FA-81FC27946893}" type="datetime1">
              <a:rPr lang="en-US" smtClean="0"/>
              <a:pPr/>
              <a:t>10/20/2020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4BC0BA3-3F0F-4993-A01A-9726093BD5A8}" type="slidenum">
              <a:rPr lang="en-US"/>
              <a:pPr/>
              <a:t>‹#›</a:t>
            </a:fld>
            <a:endParaRPr lang="en-US"/>
          </a:p>
        </p:txBody>
      </p:sp>
    </p:spTree>
    <p:extLst>
      <p:ext uri="{BB962C8B-B14F-4D97-AF65-F5344CB8AC3E}">
        <p14:creationId xmlns:p14="http://schemas.microsoft.com/office/powerpoint/2010/main" xmlns="" val="318084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10/20/2020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0D08943-89DF-4844-B60E-361CBEC96AAB}" type="datetime1">
              <a:rPr lang="en-US" smtClean="0"/>
              <a:pPr/>
              <a:t>10/20/2020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1B80C49-1790-4BD9-A065-4A065CDC9C13}" type="slidenum">
              <a:rPr lang="en-US"/>
              <a:pPr/>
              <a:t>‹#›</a:t>
            </a:fld>
            <a:endParaRPr lang="en-US"/>
          </a:p>
        </p:txBody>
      </p:sp>
    </p:spTree>
    <p:extLst>
      <p:ext uri="{BB962C8B-B14F-4D97-AF65-F5344CB8AC3E}">
        <p14:creationId xmlns:p14="http://schemas.microsoft.com/office/powerpoint/2010/main" xmlns="" val="5660487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A4256B3-6271-4D14-BD60-697E1007A80C}" type="datetime1">
              <a:rPr lang="en-US" smtClean="0"/>
              <a:pPr/>
              <a:t>10/20/2020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142D290-EF97-40E0-BB95-15EABBF6F22E}" type="slidenum">
              <a:rPr lang="en-US"/>
              <a:pPr/>
              <a:t>‹#›</a:t>
            </a:fld>
            <a:endParaRPr lang="en-US"/>
          </a:p>
        </p:txBody>
      </p:sp>
    </p:spTree>
    <p:extLst>
      <p:ext uri="{BB962C8B-B14F-4D97-AF65-F5344CB8AC3E}">
        <p14:creationId xmlns:p14="http://schemas.microsoft.com/office/powerpoint/2010/main" xmlns="" val="4368526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4EF0CB27-32F5-4BD7-AF15-4CA56B8FDBEC}" type="datetime1">
              <a:rPr lang="en-US" smtClean="0"/>
              <a:pPr/>
              <a:t>10/20/2020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B5B6E0E-4D02-4A5A-85C3-1B8CB39D0812}" type="slidenum">
              <a:rPr lang="en-US"/>
              <a:pPr/>
              <a:t>‹#›</a:t>
            </a:fld>
            <a:endParaRPr lang="en-US"/>
          </a:p>
        </p:txBody>
      </p:sp>
    </p:spTree>
    <p:extLst>
      <p:ext uri="{BB962C8B-B14F-4D97-AF65-F5344CB8AC3E}">
        <p14:creationId xmlns:p14="http://schemas.microsoft.com/office/powerpoint/2010/main" xmlns="" val="12647401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B0708A70-99DB-432A-BF97-AA58DA88D7C4}" type="datetime1">
              <a:rPr lang="en-US" smtClean="0"/>
              <a:pPr/>
              <a:t>10/20/2020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50D4AA-2984-4D2A-B32D-EC8C9D362210}" type="slidenum">
              <a:rPr lang="en-US"/>
              <a:pPr/>
              <a:t>‹#›</a:t>
            </a:fld>
            <a:endParaRPr lang="en-US"/>
          </a:p>
        </p:txBody>
      </p:sp>
    </p:spTree>
    <p:extLst>
      <p:ext uri="{BB962C8B-B14F-4D97-AF65-F5344CB8AC3E}">
        <p14:creationId xmlns:p14="http://schemas.microsoft.com/office/powerpoint/2010/main" xmlns="" val="3545782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062736F0-0EA3-4AB6-8BDD-DCD9BCD5AC78}" type="datetime1">
              <a:rPr lang="en-US" smtClean="0"/>
              <a:pPr/>
              <a:t>10/20/2020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202717-27E8-4940-B8AD-3AB38E21A13D}" type="slidenum">
              <a:rPr lang="en-US"/>
              <a:pPr/>
              <a:t>‹#›</a:t>
            </a:fld>
            <a:endParaRPr lang="en-US"/>
          </a:p>
        </p:txBody>
      </p:sp>
    </p:spTree>
    <p:extLst>
      <p:ext uri="{BB962C8B-B14F-4D97-AF65-F5344CB8AC3E}">
        <p14:creationId xmlns:p14="http://schemas.microsoft.com/office/powerpoint/2010/main" xmlns="" val="197286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59943A4-8706-4EFA-949C-63308E1611EA}" type="datetime1">
              <a:rPr lang="en-US" smtClean="0"/>
              <a:pPr/>
              <a:t>10/20/2020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0F1D05-2430-4799-A35D-E240F05A572A}" type="slidenum">
              <a:rPr lang="en-US"/>
              <a:pPr/>
              <a:t>‹#›</a:t>
            </a:fld>
            <a:endParaRPr lang="en-US"/>
          </a:p>
        </p:txBody>
      </p:sp>
    </p:spTree>
    <p:extLst>
      <p:ext uri="{BB962C8B-B14F-4D97-AF65-F5344CB8AC3E}">
        <p14:creationId xmlns:p14="http://schemas.microsoft.com/office/powerpoint/2010/main" xmlns="" val="52088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10/20/2020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10/20/2020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10/20/2020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10/20/2020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10/20/2020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mn-ea"/>
              </a:defRPr>
            </a:lvl1pPr>
          </a:lstStyle>
          <a:p>
            <a:pPr>
              <a:defRPr/>
            </a:pPr>
            <a:fld id="{2B3ECEC4-8BCA-4B31-A3D5-D248A27D57DF}" type="datetime1">
              <a:rPr lang="en-US"/>
              <a:pPr>
                <a:defRPr/>
              </a:pPr>
              <a:t>10/20/2020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mn-ea"/>
              </a:defRPr>
            </a:lvl1pPr>
          </a:lstStyle>
          <a:p>
            <a:pPr>
              <a:defRPr/>
            </a:pPr>
            <a:fld id="{8ABEA70C-0D95-4900-9B78-0203877394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715" r:id="rId1"/>
    <p:sldLayoutId id="2147490716" r:id="rId2"/>
    <p:sldLayoutId id="2147490717" r:id="rId3"/>
    <p:sldLayoutId id="2147490718" r:id="rId4"/>
    <p:sldLayoutId id="2147490719" r:id="rId5"/>
    <p:sldLayoutId id="2147490720" r:id="rId6"/>
    <p:sldLayoutId id="2147490721" r:id="rId7"/>
    <p:sldLayoutId id="2147490722" r:id="rId8"/>
    <p:sldLayoutId id="2147490723" r:id="rId9"/>
    <p:sldLayoutId id="2147490724" r:id="rId10"/>
    <p:sldLayoutId id="214749072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10/20/2020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233915" y="1871330"/>
            <a:ext cx="8697434" cy="4720856"/>
            <a:chOff x="233915" y="1871330"/>
            <a:chExt cx="8697434" cy="4720856"/>
          </a:xfrm>
        </p:grpSpPr>
        <p:sp>
          <p:nvSpPr>
            <p:cNvPr id="8" name="Rounded Rectangle 7"/>
            <p:cNvSpPr/>
            <p:nvPr/>
          </p:nvSpPr>
          <p:spPr>
            <a:xfrm>
              <a:off x="233915" y="1871330"/>
              <a:ext cx="8697434" cy="472085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233915" y="5890437"/>
              <a:ext cx="590271" cy="701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4" charset="0"/>
                <a:ea typeface="ＭＳ Ｐゴシック" pitchFamily="-64" charset="-128"/>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64" charset="0"/>
                <a:ea typeface="ＭＳ Ｐゴシック" pitchFamily="-64"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4" charset="0"/>
                <a:ea typeface="ＭＳ Ｐゴシック" pitchFamily="-64" charset="-128"/>
              </a:defRPr>
            </a:lvl1pPr>
          </a:lstStyle>
          <a:p>
            <a:pPr>
              <a:defRPr/>
            </a:pPr>
            <a:fld id="{8C6B7186-D553-47C1-96FA-668E8CFA2265}" type="slidenum">
              <a:rPr lang="en-US"/>
              <a:pPr>
                <a:defRPr/>
              </a:pPr>
              <a:t>‹#›</a:t>
            </a:fld>
            <a:endParaRPr lang="en-US" dirty="0"/>
          </a:p>
        </p:txBody>
      </p:sp>
    </p:spTree>
    <p:extLst>
      <p:ext uri="{BB962C8B-B14F-4D97-AF65-F5344CB8AC3E}">
        <p14:creationId xmlns:p14="http://schemas.microsoft.com/office/powerpoint/2010/main" xmlns="" val="1312130192"/>
      </p:ext>
    </p:extLst>
  </p:cSld>
  <p:clrMap bg1="lt1" tx1="dk1" bg2="lt2" tx2="dk2" accent1="accent1" accent2="accent2" accent3="accent3" accent4="accent4" accent5="accent5" accent6="accent6" hlink="hlink" folHlink="folHlink"/>
  <p:sldLayoutIdLst>
    <p:sldLayoutId id="2147490727" r:id="rId1"/>
    <p:sldLayoutId id="2147490728" r:id="rId2"/>
    <p:sldLayoutId id="2147490729" r:id="rId3"/>
    <p:sldLayoutId id="2147490730" r:id="rId4"/>
    <p:sldLayoutId id="2147490731" r:id="rId5"/>
    <p:sldLayoutId id="2147490732" r:id="rId6"/>
    <p:sldLayoutId id="2147490733" r:id="rId7"/>
    <p:sldLayoutId id="2147490734" r:id="rId8"/>
    <p:sldLayoutId id="2147490735" r:id="rId9"/>
    <p:sldLayoutId id="2147490736" r:id="rId10"/>
    <p:sldLayoutId id="2147490737" r:id="rId1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54" charset="-128"/>
        </a:defRPr>
      </a:lvl1pPr>
      <a:lvl2pPr algn="ctr" defTabSz="457200" rtl="0" eaLnBrk="0" fontAlgn="base" hangingPunct="0">
        <a:spcBef>
          <a:spcPct val="0"/>
        </a:spcBef>
        <a:spcAft>
          <a:spcPct val="0"/>
        </a:spcAft>
        <a:defRPr sz="4400">
          <a:solidFill>
            <a:schemeClr val="tx1"/>
          </a:solidFill>
          <a:latin typeface="Calibri" pitchFamily="54" charset="0"/>
          <a:ea typeface="MS PGothic" pitchFamily="34" charset="-128"/>
          <a:cs typeface="ＭＳ Ｐゴシック" pitchFamily="54" charset="-128"/>
        </a:defRPr>
      </a:lvl2pPr>
      <a:lvl3pPr algn="ctr" defTabSz="457200" rtl="0" eaLnBrk="0" fontAlgn="base" hangingPunct="0">
        <a:spcBef>
          <a:spcPct val="0"/>
        </a:spcBef>
        <a:spcAft>
          <a:spcPct val="0"/>
        </a:spcAft>
        <a:defRPr sz="4400">
          <a:solidFill>
            <a:schemeClr val="tx1"/>
          </a:solidFill>
          <a:latin typeface="Calibri" pitchFamily="54" charset="0"/>
          <a:ea typeface="MS PGothic" pitchFamily="34" charset="-128"/>
          <a:cs typeface="ＭＳ Ｐゴシック" pitchFamily="54" charset="-128"/>
        </a:defRPr>
      </a:lvl3pPr>
      <a:lvl4pPr algn="ctr" defTabSz="457200" rtl="0" eaLnBrk="0" fontAlgn="base" hangingPunct="0">
        <a:spcBef>
          <a:spcPct val="0"/>
        </a:spcBef>
        <a:spcAft>
          <a:spcPct val="0"/>
        </a:spcAft>
        <a:defRPr sz="4400">
          <a:solidFill>
            <a:schemeClr val="tx1"/>
          </a:solidFill>
          <a:latin typeface="Calibri" pitchFamily="54" charset="0"/>
          <a:ea typeface="MS PGothic" pitchFamily="34" charset="-128"/>
          <a:cs typeface="ＭＳ Ｐゴシック" pitchFamily="54" charset="-128"/>
        </a:defRPr>
      </a:lvl4pPr>
      <a:lvl5pPr algn="ctr" defTabSz="457200" rtl="0" eaLnBrk="0" fontAlgn="base" hangingPunct="0">
        <a:spcBef>
          <a:spcPct val="0"/>
        </a:spcBef>
        <a:spcAft>
          <a:spcPct val="0"/>
        </a:spcAft>
        <a:defRPr sz="4400">
          <a:solidFill>
            <a:schemeClr val="tx1"/>
          </a:solidFill>
          <a:latin typeface="Calibri" pitchFamily="54" charset="0"/>
          <a:ea typeface="MS PGothic" pitchFamily="34" charset="-128"/>
          <a:cs typeface="ＭＳ Ｐゴシック" pitchFamily="54" charset="-128"/>
        </a:defRPr>
      </a:lvl5pPr>
      <a:lvl6pPr marL="4572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6pPr>
      <a:lvl7pPr marL="9144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7pPr>
      <a:lvl8pPr marL="13716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8pPr>
      <a:lvl9pPr marL="1828800" algn="ctr" defTabSz="457200" rtl="0" fontAlgn="base">
        <a:spcBef>
          <a:spcPct val="0"/>
        </a:spcBef>
        <a:spcAft>
          <a:spcPct val="0"/>
        </a:spcAft>
        <a:defRPr sz="4400">
          <a:solidFill>
            <a:schemeClr val="tx1"/>
          </a:solidFill>
          <a:latin typeface="Calibri" pitchFamily="54" charset="0"/>
          <a:ea typeface="ＭＳ Ｐゴシック" pitchFamily="54" charset="-128"/>
          <a:cs typeface="ＭＳ Ｐゴシック" pitchFamily="5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5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fld id="{4DA4D4E1-08FC-4C83-B98E-849C44939B75}" type="datetime1">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fld id="{C71DA67A-E3E7-44AA-9DE6-8E76E150D627}" type="slidenum">
              <a:rPr lang="en-US"/>
              <a:pPr/>
              <a:t>‹#›</a:t>
            </a:fld>
            <a:endParaRPr lang="en-US"/>
          </a:p>
        </p:txBody>
      </p:sp>
    </p:spTree>
    <p:extLst>
      <p:ext uri="{BB962C8B-B14F-4D97-AF65-F5344CB8AC3E}">
        <p14:creationId xmlns:p14="http://schemas.microsoft.com/office/powerpoint/2010/main" xmlns="" val="3915140164"/>
      </p:ext>
    </p:extLst>
  </p:cSld>
  <p:clrMap bg1="lt1" tx1="dk1" bg2="lt2" tx2="dk2" accent1="accent1" accent2="accent2" accent3="accent3" accent4="accent4" accent5="accent5" accent6="accent6" hlink="hlink" folHlink="folHlink"/>
  <p:sldLayoutIdLst>
    <p:sldLayoutId id="2147490739" r:id="rId1"/>
    <p:sldLayoutId id="2147490740" r:id="rId2"/>
    <p:sldLayoutId id="2147490741" r:id="rId3"/>
    <p:sldLayoutId id="2147490742" r:id="rId4"/>
    <p:sldLayoutId id="2147490743" r:id="rId5"/>
    <p:sldLayoutId id="2147490744" r:id="rId6"/>
    <p:sldLayoutId id="2147490745" r:id="rId7"/>
    <p:sldLayoutId id="2147490746" r:id="rId8"/>
    <p:sldLayoutId id="2147490747" r:id="rId9"/>
    <p:sldLayoutId id="2147490748" r:id="rId10"/>
    <p:sldLayoutId id="214749074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101.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46.xml"/><Relationship Id="rId1" Type="http://schemas.openxmlformats.org/officeDocument/2006/relationships/vmlDrawing" Target="../drawings/vmlDrawing5.vml"/></Relationships>
</file>

<file path=ppt/slides/_rels/slide102.xml.rels><?xml version="1.0" encoding="UTF-8" standalone="yes"?>
<Relationships xmlns="http://schemas.openxmlformats.org/package/2006/relationships"><Relationship Id="rId3" Type="http://schemas.openxmlformats.org/officeDocument/2006/relationships/package" Target="../embeddings/Microsoft_Office_Excel_Worksheet6.xlsx"/><Relationship Id="rId2" Type="http://schemas.openxmlformats.org/officeDocument/2006/relationships/slideLayout" Target="../slideLayouts/slideLayout46.xml"/><Relationship Id="rId1" Type="http://schemas.openxmlformats.org/officeDocument/2006/relationships/vmlDrawing" Target="../drawings/vmlDrawing6.vml"/></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package" Target="../embeddings/Microsoft_Office_Excel_Worksheet7.xlsx"/><Relationship Id="rId2" Type="http://schemas.openxmlformats.org/officeDocument/2006/relationships/slideLayout" Target="../slideLayouts/slideLayout46.xml"/><Relationship Id="rId1" Type="http://schemas.openxmlformats.org/officeDocument/2006/relationships/vmlDrawing" Target="../drawings/vmlDrawing7.vml"/></Relationships>
</file>

<file path=ppt/slides/_rels/slide1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7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7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46.xml"/><Relationship Id="rId1" Type="http://schemas.openxmlformats.org/officeDocument/2006/relationships/vmlDrawing" Target="../drawings/vmlDrawing2.vml"/></Relationships>
</file>

<file path=ppt/slides/_rels/slide98.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46.xml"/><Relationship Id="rId1" Type="http://schemas.openxmlformats.org/officeDocument/2006/relationships/vmlDrawing" Target="../drawings/vmlDrawing3.vml"/></Relationships>
</file>

<file path=ppt/slides/_rels/slide99.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46.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1381760" y="409575"/>
            <a:ext cx="6979920"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ct val="90000"/>
              </a:lnSpc>
              <a:defRPr/>
            </a:pPr>
            <a:r>
              <a:rPr lang="en-US" altLang="en-US" sz="2800" b="1" dirty="0" smtClean="0">
                <a:effectLst>
                  <a:outerShdw blurRad="38100" dist="38100" dir="2700000" algn="tl">
                    <a:srgbClr val="000000">
                      <a:alpha val="43137"/>
                    </a:srgbClr>
                  </a:outerShdw>
                </a:effectLst>
                <a:latin typeface="Arial" pitchFamily="34" charset="0"/>
              </a:rPr>
              <a:t>DEPARTMENT OF EMPLOYMENT AND LABOUR</a:t>
            </a:r>
          </a:p>
        </p:txBody>
      </p:sp>
      <p:sp>
        <p:nvSpPr>
          <p:cNvPr id="13316" name="Subtitle 17"/>
          <p:cNvSpPr txBox="1">
            <a:spLocks/>
          </p:cNvSpPr>
          <p:nvPr/>
        </p:nvSpPr>
        <p:spPr bwMode="auto">
          <a:xfrm>
            <a:off x="258763" y="1516790"/>
            <a:ext cx="8616950" cy="1214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20000"/>
              </a:spcBef>
              <a:buFont typeface="Arial" pitchFamily="34" charset="0"/>
              <a:buNone/>
              <a:defRPr/>
            </a:pPr>
            <a:r>
              <a:rPr lang="en-US" sz="2800" b="1" dirty="0" smtClean="0">
                <a:effectLst>
                  <a:outerShdw blurRad="38100" dist="38100" dir="2700000" algn="tl">
                    <a:srgbClr val="000000">
                      <a:alpha val="43137"/>
                    </a:srgbClr>
                  </a:outerShdw>
                </a:effectLst>
                <a:latin typeface="Arial" pitchFamily="34" charset="0"/>
                <a:cs typeface="Arial" pitchFamily="34" charset="0"/>
              </a:rPr>
              <a:t>QUARTER 4: FINAL PERFORMANCE REPORT</a:t>
            </a:r>
          </a:p>
          <a:p>
            <a:pPr algn="ctr">
              <a:spcBef>
                <a:spcPct val="20000"/>
              </a:spcBef>
              <a:buFont typeface="Arial" pitchFamily="34" charset="0"/>
              <a:buNone/>
              <a:defRPr/>
            </a:pPr>
            <a:r>
              <a:rPr lang="en-US" sz="20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EMPLOYMENT AND LABOUR PORTFOLIO COMMITTEE</a:t>
            </a: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xmlns="" val="0"/>
              </a:ext>
            </a:extLst>
          </a:blip>
          <a:stretch>
            <a:fillRect/>
          </a:stretch>
        </p:blipFill>
        <p:spPr>
          <a:xfrm>
            <a:off x="0" y="5867009"/>
            <a:ext cx="3752603" cy="990991"/>
          </a:xfrm>
          <a:prstGeom prst="rect">
            <a:avLst/>
          </a:prstGeom>
        </p:spPr>
      </p:pic>
      <p:sp>
        <p:nvSpPr>
          <p:cNvPr id="2" name="TextBox 1"/>
          <p:cNvSpPr txBox="1"/>
          <p:nvPr/>
        </p:nvSpPr>
        <p:spPr>
          <a:xfrm>
            <a:off x="165253" y="2813924"/>
            <a:ext cx="1711047" cy="276999"/>
          </a:xfrm>
          <a:prstGeom prst="rect">
            <a:avLst/>
          </a:prstGeom>
          <a:noFill/>
        </p:spPr>
        <p:txBody>
          <a:bodyPr wrap="square" rtlCol="0">
            <a:spAutoFit/>
          </a:bodyPr>
          <a:lstStyle/>
          <a:p>
            <a:r>
              <a:rPr lang="en-ZA" sz="1200" b="1" dirty="0" smtClean="0">
                <a:latin typeface="+mj-lt"/>
              </a:rPr>
              <a:t>21 OCTOBER 2020 (F2)</a:t>
            </a:r>
            <a:endParaRPr lang="en-ZA" sz="12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pPr lvl="1"/>
            <a:r>
              <a:rPr lang="en-GB" sz="2400" b="1" dirty="0" smtClean="0"/>
              <a:t>GOVERNMENT SERVICE DELIVERY OUTCOMES AND DEL STRATEGIC GOALS </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49735032"/>
              </p:ext>
            </p:extLst>
          </p:nvPr>
        </p:nvGraphicFramePr>
        <p:xfrm>
          <a:off x="199293" y="1417637"/>
          <a:ext cx="8745416" cy="4819039"/>
        </p:xfrm>
        <a:graphic>
          <a:graphicData uri="http://schemas.openxmlformats.org/drawingml/2006/table">
            <a:tbl>
              <a:tblPr firstRow="1" bandRow="1">
                <a:tableStyleId>{912C8C85-51F0-491E-9774-3900AFEF0FD7}</a:tableStyleId>
              </a:tblPr>
              <a:tblGrid>
                <a:gridCol w="3088034"/>
                <a:gridCol w="3916320"/>
                <a:gridCol w="1741062"/>
              </a:tblGrid>
              <a:tr h="672764">
                <a:tc>
                  <a:txBody>
                    <a:bodyPr/>
                    <a:lstStyle/>
                    <a:p>
                      <a:pPr algn="ctr"/>
                      <a:r>
                        <a:rPr lang="en-ZA" sz="1600" b="1" dirty="0" smtClean="0"/>
                        <a:t>GOVERNMENT</a:t>
                      </a:r>
                      <a:r>
                        <a:rPr lang="en-ZA" sz="1600" b="1" baseline="0" dirty="0" smtClean="0"/>
                        <a:t> PRIORITY</a:t>
                      </a:r>
                      <a:endParaRPr lang="en-ZA" sz="1600" b="1" dirty="0"/>
                    </a:p>
                  </a:txBody>
                  <a:tcPr>
                    <a:lnR w="12700" cap="flat" cmpd="sng" algn="ctr">
                      <a:solidFill>
                        <a:schemeClr val="tx1"/>
                      </a:solidFill>
                      <a:prstDash val="solid"/>
                      <a:round/>
                      <a:headEnd type="none" w="med" len="med"/>
                      <a:tailEnd type="none" w="med" len="med"/>
                    </a:lnR>
                    <a:solidFill>
                      <a:srgbClr val="FFAB16"/>
                    </a:solidFill>
                  </a:tcPr>
                </a:tc>
                <a:tc>
                  <a:txBody>
                    <a:bodyPr/>
                    <a:lstStyle/>
                    <a:p>
                      <a:pPr algn="ctr"/>
                      <a:r>
                        <a:rPr lang="en-ZA" sz="1600" b="1" dirty="0" smtClean="0"/>
                        <a:t>EMPLOYMENT</a:t>
                      </a:r>
                      <a:r>
                        <a:rPr lang="en-ZA" sz="1600" b="1" baseline="0" dirty="0" smtClean="0"/>
                        <a:t> AND LABOUR</a:t>
                      </a:r>
                      <a:r>
                        <a:rPr lang="en-ZA" sz="1600" b="1" dirty="0" smtClean="0"/>
                        <a:t> GOAL STATEMENT</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AB16"/>
                    </a:solidFill>
                  </a:tcPr>
                </a:tc>
                <a:tc>
                  <a:txBody>
                    <a:bodyPr/>
                    <a:lstStyle/>
                    <a:p>
                      <a:pPr algn="ctr"/>
                      <a:r>
                        <a:rPr lang="en-US" sz="1600" b="1" dirty="0" smtClean="0"/>
                        <a:t>IMPLEMENTING BRANCH/PE</a:t>
                      </a:r>
                      <a:endParaRPr lang="en-ZA" sz="1600" b="1" dirty="0"/>
                    </a:p>
                  </a:txBody>
                  <a:tcPr>
                    <a:lnL w="12700" cap="flat" cmpd="sng" algn="ctr">
                      <a:solidFill>
                        <a:schemeClr val="tx1"/>
                      </a:solidFill>
                      <a:prstDash val="solid"/>
                      <a:round/>
                      <a:headEnd type="none" w="med" len="med"/>
                      <a:tailEnd type="none" w="med" len="med"/>
                    </a:lnL>
                    <a:solidFill>
                      <a:srgbClr val="FFAB16"/>
                    </a:solidFill>
                  </a:tcPr>
                </a:tc>
              </a:tr>
              <a:tr h="2845954">
                <a:tc>
                  <a:txBody>
                    <a:bodyPr/>
                    <a:lstStyle/>
                    <a:p>
                      <a:r>
                        <a:rPr lang="en-ZA" sz="1600" b="1" u="sng" dirty="0" smtClean="0"/>
                        <a:t>PRIORITY 1:</a:t>
                      </a:r>
                    </a:p>
                    <a:p>
                      <a:r>
                        <a:rPr lang="en-ZA" sz="1600" dirty="0" smtClean="0"/>
                        <a:t>Economic Transformation and Job Creation</a:t>
                      </a:r>
                    </a:p>
                    <a:p>
                      <a:endParaRPr lang="en-ZA"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600" kern="1200" dirty="0" smtClean="0">
                          <a:solidFill>
                            <a:schemeClr val="tx1"/>
                          </a:solidFill>
                          <a:effectLst/>
                          <a:latin typeface="+mn-lt"/>
                          <a:ea typeface="+mn-ea"/>
                          <a:cs typeface="+mn-cs"/>
                        </a:rPr>
                        <a:t>Promote Occupational health services</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2. Contribute to decent employment creation </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3. Protect vulnerable workers</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5. Strengthen occupational safety protection </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6. Promote sound labour relations </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7. Monitor the impact of legislation </a:t>
                      </a:r>
                      <a:endParaRPr lang="en-ZA"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9. Development of the  Occupational Health and Safety policies </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ZA" sz="1600" b="1" dirty="0" smtClean="0"/>
                        <a:t>IES</a:t>
                      </a:r>
                    </a:p>
                    <a:p>
                      <a:pPr algn="ctr"/>
                      <a:r>
                        <a:rPr lang="en-ZA" sz="1600" b="1" dirty="0" smtClean="0"/>
                        <a:t>PES</a:t>
                      </a:r>
                    </a:p>
                    <a:p>
                      <a:pPr algn="ctr"/>
                      <a:r>
                        <a:rPr lang="en-ZA" sz="1600" b="1" dirty="0" smtClean="0"/>
                        <a:t>LP&amp;IR</a:t>
                      </a:r>
                    </a:p>
                    <a:p>
                      <a:pPr algn="ctr"/>
                      <a:r>
                        <a:rPr lang="en-ZA" sz="1600" b="1" dirty="0" smtClean="0"/>
                        <a:t>SEE</a:t>
                      </a:r>
                    </a:p>
                    <a:p>
                      <a:pPr algn="ctr"/>
                      <a:r>
                        <a:rPr lang="en-ZA" sz="1600" b="1" dirty="0" smtClean="0"/>
                        <a:t>UIF</a:t>
                      </a:r>
                    </a:p>
                    <a:p>
                      <a:pPr algn="ctr"/>
                      <a:r>
                        <a:rPr lang="en-ZA" sz="1600" b="1" dirty="0" smtClean="0"/>
                        <a:t>CF</a:t>
                      </a:r>
                    </a:p>
                    <a:p>
                      <a:pPr algn="ctr"/>
                      <a:r>
                        <a:rPr lang="en-ZA" sz="1600" b="1" dirty="0" smtClean="0"/>
                        <a:t>CCMA</a:t>
                      </a:r>
                    </a:p>
                    <a:p>
                      <a:pPr algn="ctr"/>
                      <a:r>
                        <a:rPr lang="en-ZA" sz="1600" b="1" dirty="0" smtClean="0"/>
                        <a:t>Productivity SA</a:t>
                      </a:r>
                    </a:p>
                    <a:p>
                      <a:pPr algn="ctr"/>
                      <a:r>
                        <a:rPr lang="en-ZA" sz="1600" b="1" dirty="0" smtClean="0"/>
                        <a:t>NEDLAC</a:t>
                      </a:r>
                    </a:p>
                    <a:p>
                      <a:pPr algn="ctr"/>
                      <a:endParaRPr lang="en-ZA" sz="16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300321">
                <a:tc>
                  <a:txBody>
                    <a:bodyPr/>
                    <a:lstStyle/>
                    <a:p>
                      <a:pPr algn="just">
                        <a:lnSpc>
                          <a:spcPct val="115000"/>
                        </a:lnSpc>
                        <a:spcBef>
                          <a:spcPts val="325"/>
                        </a:spcBef>
                        <a:spcAft>
                          <a:spcPts val="0"/>
                        </a:spcAft>
                      </a:pPr>
                      <a:r>
                        <a:rPr lang="en-ZA" sz="1600" b="1" u="sng" dirty="0">
                          <a:effectLst/>
                          <a:latin typeface="Calibri"/>
                          <a:ea typeface="Arial"/>
                          <a:cs typeface="Times New Roman"/>
                        </a:rPr>
                        <a:t>PRIORITY 2:</a:t>
                      </a:r>
                      <a:endParaRPr lang="en-ZA" sz="1600" dirty="0">
                        <a:effectLst/>
                        <a:latin typeface="Calibri"/>
                        <a:ea typeface="Calibri"/>
                        <a:cs typeface="Times New Roman"/>
                      </a:endParaRPr>
                    </a:p>
                    <a:p>
                      <a:pPr algn="just">
                        <a:lnSpc>
                          <a:spcPct val="115000"/>
                        </a:lnSpc>
                        <a:spcBef>
                          <a:spcPts val="325"/>
                        </a:spcBef>
                        <a:spcAft>
                          <a:spcPts val="0"/>
                        </a:spcAft>
                      </a:pPr>
                      <a:r>
                        <a:rPr lang="en-US" sz="1600" dirty="0">
                          <a:effectLst/>
                          <a:latin typeface="Calibri"/>
                          <a:ea typeface="Calibri"/>
                          <a:cs typeface="Times New Roman"/>
                        </a:rPr>
                        <a:t>Education, Skills and Health</a:t>
                      </a:r>
                      <a:endParaRPr lang="en-ZA"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indent="-179070" algn="just">
                        <a:lnSpc>
                          <a:spcPct val="115000"/>
                        </a:lnSpc>
                        <a:spcBef>
                          <a:spcPts val="325"/>
                        </a:spcBef>
                        <a:spcAft>
                          <a:spcPts val="0"/>
                        </a:spcAft>
                      </a:pPr>
                      <a:r>
                        <a:rPr lang="en-US" sz="1600" dirty="0">
                          <a:effectLst/>
                          <a:latin typeface="Calibri"/>
                          <a:ea typeface="Arial"/>
                          <a:cs typeface="Times New Roman"/>
                        </a:rPr>
                        <a:t>2. Contribute to decent employment creation </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265" algn="ctr">
                        <a:lnSpc>
                          <a:spcPct val="115000"/>
                        </a:lnSpc>
                        <a:spcBef>
                          <a:spcPts val="325"/>
                        </a:spcBef>
                        <a:spcAft>
                          <a:spcPts val="0"/>
                        </a:spcAft>
                      </a:pPr>
                      <a:r>
                        <a:rPr lang="en-US" sz="1600" b="1" dirty="0">
                          <a:effectLst/>
                          <a:latin typeface="Calibri"/>
                          <a:ea typeface="Arial"/>
                          <a:cs typeface="Times New Roman"/>
                        </a:rPr>
                        <a:t>PES</a:t>
                      </a:r>
                      <a:endParaRPr lang="en-ZA" sz="1600" dirty="0">
                        <a:effectLst/>
                        <a:latin typeface="Calibri"/>
                        <a:ea typeface="Calibri"/>
                        <a:cs typeface="Times New Roman"/>
                      </a:endParaRPr>
                    </a:p>
                    <a:p>
                      <a:pPr indent="88265" algn="ctr">
                        <a:lnSpc>
                          <a:spcPct val="115000"/>
                        </a:lnSpc>
                        <a:spcAft>
                          <a:spcPts val="0"/>
                        </a:spcAft>
                      </a:pPr>
                      <a:r>
                        <a:rPr lang="en-US" sz="1600" b="1" dirty="0">
                          <a:effectLst/>
                          <a:latin typeface="Calibri"/>
                          <a:ea typeface="Calibri"/>
                          <a:cs typeface="Times New Roman"/>
                        </a:rPr>
                        <a:t>Productivity SA</a:t>
                      </a:r>
                      <a:endParaRPr lang="en-ZA" sz="1600" dirty="0">
                        <a:effectLst/>
                        <a:latin typeface="Calibri"/>
                        <a:ea typeface="Calibri"/>
                        <a:cs typeface="Times New Roman"/>
                      </a:endParaRPr>
                    </a:p>
                    <a:p>
                      <a:pPr marL="88265" algn="ctr">
                        <a:lnSpc>
                          <a:spcPct val="115000"/>
                        </a:lnSpc>
                        <a:spcBef>
                          <a:spcPts val="200"/>
                        </a:spcBef>
                        <a:spcAft>
                          <a:spcPts val="0"/>
                        </a:spcAft>
                      </a:pPr>
                      <a:r>
                        <a:rPr lang="en-US" sz="1600" b="1" dirty="0">
                          <a:effectLst/>
                          <a:latin typeface="Calibri"/>
                          <a:ea typeface="Times New Roman"/>
                          <a:cs typeface="Times New Roman"/>
                        </a:rPr>
                        <a:t>UIF</a:t>
                      </a:r>
                      <a:endParaRPr lang="en-ZA" sz="1600" dirty="0">
                        <a:effectLst/>
                        <a:latin typeface="Calibri"/>
                        <a:ea typeface="Calibri"/>
                        <a:cs typeface="Times New Roman"/>
                      </a:endParaRPr>
                    </a:p>
                    <a:p>
                      <a:pPr marL="88265" algn="ctr">
                        <a:lnSpc>
                          <a:spcPct val="115000"/>
                        </a:lnSpc>
                        <a:spcAft>
                          <a:spcPts val="1000"/>
                        </a:spcAft>
                      </a:pPr>
                      <a:r>
                        <a:rPr lang="en-US" sz="1600" b="1" dirty="0">
                          <a:effectLst/>
                          <a:latin typeface="Calibri"/>
                          <a:ea typeface="Calibri"/>
                          <a:cs typeface="Times New Roman"/>
                        </a:rPr>
                        <a:t>CF</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a:xfrm>
            <a:off x="7010400" y="10013"/>
            <a:ext cx="2133600" cy="365125"/>
          </a:xfrm>
        </p:spPr>
        <p:txBody>
          <a:bodyPr/>
          <a:lstStyle/>
          <a:p>
            <a:pPr>
              <a:defRPr/>
            </a:pPr>
            <a:fld id="{02C825D8-7D5C-497D-8665-B73E15BD3DD8}" type="slidenum">
              <a:rPr lang="en-US" smtClean="0">
                <a:solidFill>
                  <a:schemeClr val="bg1"/>
                </a:solidFill>
              </a:rPr>
              <a:pPr>
                <a:defRPr/>
              </a:pPr>
              <a:t>10</a:t>
            </a:fld>
            <a:endParaRPr lang="en-US" dirty="0">
              <a:solidFill>
                <a:schemeClr val="bg1"/>
              </a:solidFill>
            </a:endParaRPr>
          </a:p>
        </p:txBody>
      </p:sp>
    </p:spTree>
    <p:extLst>
      <p:ext uri="{BB962C8B-B14F-4D97-AF65-F5344CB8AC3E}">
        <p14:creationId xmlns:p14="http://schemas.microsoft.com/office/powerpoint/2010/main" xmlns="" val="32064853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0916"/>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433389" y="473138"/>
            <a:ext cx="8120062" cy="1344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lnSpc>
                <a:spcPct val="90000"/>
              </a:lnSpc>
            </a:pPr>
            <a:r>
              <a:rPr lang="en-US" sz="3000" b="1" dirty="0" smtClean="0">
                <a:solidFill>
                  <a:schemeClr val="bg1"/>
                </a:solidFill>
                <a:cs typeface="Arial" charset="0"/>
              </a:rPr>
              <a:t>DEPARTMENT OF LABOUR</a:t>
            </a:r>
          </a:p>
          <a:p>
            <a:pPr algn="ctr" eaLnBrk="1" hangingPunct="1">
              <a:lnSpc>
                <a:spcPct val="90000"/>
              </a:lnSpc>
            </a:pPr>
            <a:r>
              <a:rPr lang="en-US" sz="3000" b="1" dirty="0" smtClean="0">
                <a:solidFill>
                  <a:schemeClr val="bg1"/>
                </a:solidFill>
                <a:cs typeface="Arial" charset="0"/>
              </a:rPr>
              <a:t>VOTE:31</a:t>
            </a:r>
          </a:p>
          <a:p>
            <a:pPr algn="ctr" eaLnBrk="1" hangingPunct="1">
              <a:lnSpc>
                <a:spcPct val="90000"/>
              </a:lnSpc>
            </a:pPr>
            <a:r>
              <a:rPr lang="en-US" sz="3000" b="1" dirty="0" smtClean="0">
                <a:solidFill>
                  <a:schemeClr val="bg1"/>
                </a:solidFill>
                <a:cs typeface="Arial" charset="0"/>
              </a:rPr>
              <a:t>2020/2021</a:t>
            </a:r>
            <a:endParaRPr lang="en-US" b="1" dirty="0">
              <a:solidFill>
                <a:schemeClr val="bg1"/>
              </a:solidFill>
              <a:cs typeface="Arial" charset="0"/>
            </a:endParaRPr>
          </a:p>
        </p:txBody>
      </p:sp>
      <p:sp>
        <p:nvSpPr>
          <p:cNvPr id="13317" name="Subtitle 17"/>
          <p:cNvSpPr txBox="1">
            <a:spLocks/>
          </p:cNvSpPr>
          <p:nvPr/>
        </p:nvSpPr>
        <p:spPr bwMode="auto">
          <a:xfrm>
            <a:off x="1138304" y="1817462"/>
            <a:ext cx="6867391"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spcBef>
                <a:spcPct val="20000"/>
              </a:spcBef>
              <a:buFont typeface="Arial" charset="0"/>
              <a:buNone/>
            </a:pPr>
            <a:endParaRPr lang="en-US" sz="2500" b="1" u="sng" cap="all" dirty="0">
              <a:solidFill>
                <a:srgbClr val="404040"/>
              </a:solidFill>
              <a:latin typeface="Calibri" pitchFamily="-111"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5380" y="5660742"/>
            <a:ext cx="2841625"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32763" y="5663041"/>
            <a:ext cx="841375"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75380" y="2572284"/>
            <a:ext cx="2211446" cy="369332"/>
          </a:xfrm>
          <a:prstGeom prst="rect">
            <a:avLst/>
          </a:prstGeom>
        </p:spPr>
        <p:txBody>
          <a:bodyPr wrap="square">
            <a:spAutoFit/>
          </a:bodyPr>
          <a:lstStyle/>
          <a:p>
            <a:pPr lvl="0">
              <a:spcBef>
                <a:spcPct val="20000"/>
              </a:spcBef>
            </a:pPr>
            <a:r>
              <a:rPr lang="en-US" b="1" dirty="0" smtClean="0">
                <a:solidFill>
                  <a:srgbClr val="404040"/>
                </a:solidFill>
                <a:latin typeface="Arial Bold" pitchFamily="-111" charset="0"/>
                <a:cs typeface="Arial Bold" pitchFamily="-111" charset="0"/>
              </a:rPr>
              <a:t>2020.10.21</a:t>
            </a:r>
            <a:endParaRPr lang="en-US" b="1" dirty="0">
              <a:solidFill>
                <a:srgbClr val="404040"/>
              </a:solidFill>
              <a:latin typeface="Arial Bold" pitchFamily="-111" charset="0"/>
              <a:cs typeface="Arial Bold" pitchFamily="-111" charset="0"/>
            </a:endParaRPr>
          </a:p>
        </p:txBody>
      </p:sp>
    </p:spTree>
    <p:extLst>
      <p:ext uri="{BB962C8B-B14F-4D97-AF65-F5344CB8AC3E}">
        <p14:creationId xmlns:p14="http://schemas.microsoft.com/office/powerpoint/2010/main" xmlns="" val="8170492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956306-7E5F-4CA0-9EBE-11CD676DDEDC}" type="slidenum">
              <a:rPr lang="en-GB"/>
              <a:pPr/>
              <a:t>101</a:t>
            </a:fld>
            <a:endParaRPr lang="en-GB"/>
          </a:p>
        </p:txBody>
      </p:sp>
      <p:sp>
        <p:nvSpPr>
          <p:cNvPr id="120834" name="Rectangle 2"/>
          <p:cNvSpPr>
            <a:spLocks noGrp="1" noChangeArrowheads="1"/>
          </p:cNvSpPr>
          <p:nvPr>
            <p:ph type="title"/>
          </p:nvPr>
        </p:nvSpPr>
        <p:spPr/>
        <p:txBody>
          <a:bodyPr/>
          <a:lstStyle/>
          <a:p>
            <a:r>
              <a:rPr lang="en-ZA" sz="4000" b="1" dirty="0" smtClean="0">
                <a:solidFill>
                  <a:schemeClr val="bg1"/>
                </a:solidFill>
              </a:rPr>
              <a:t>2020/2021</a:t>
            </a:r>
            <a:br>
              <a:rPr lang="en-ZA" sz="4000" b="1" dirty="0" smtClean="0">
                <a:solidFill>
                  <a:schemeClr val="bg1"/>
                </a:solidFill>
              </a:rPr>
            </a:br>
            <a:r>
              <a:rPr lang="en-ZA" sz="4000" b="1" dirty="0" smtClean="0">
                <a:solidFill>
                  <a:schemeClr val="bg1"/>
                </a:solidFill>
              </a:rPr>
              <a:t>Budget Information </a:t>
            </a:r>
            <a:endParaRPr lang="en-GB" sz="4000" b="1"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773383393"/>
              </p:ext>
            </p:extLst>
          </p:nvPr>
        </p:nvGraphicFramePr>
        <p:xfrm>
          <a:off x="267494" y="1048544"/>
          <a:ext cx="8609012" cy="5676900"/>
        </p:xfrm>
        <a:graphic>
          <a:graphicData uri="http://schemas.openxmlformats.org/presentationml/2006/ole">
            <p:oleObj spid="_x0000_s13318" name="Worksheet" r:id="rId3" imgW="7143750" imgH="2581180" progId="Excel.Sheet.12">
              <p:embed/>
            </p:oleObj>
          </a:graphicData>
        </a:graphic>
      </p:graphicFrame>
    </p:spTree>
    <p:extLst>
      <p:ext uri="{BB962C8B-B14F-4D97-AF65-F5344CB8AC3E}">
        <p14:creationId xmlns:p14="http://schemas.microsoft.com/office/powerpoint/2010/main" xmlns="" val="31250456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3FF10B2-CEE7-46F2-BFF4-4D28A6B1DC53}" type="slidenum">
              <a:rPr lang="en-GB"/>
              <a:pPr/>
              <a:t>102</a:t>
            </a:fld>
            <a:endParaRPr lang="en-GB"/>
          </a:p>
        </p:txBody>
      </p:sp>
      <p:sp>
        <p:nvSpPr>
          <p:cNvPr id="121858" name="Rectangle 2"/>
          <p:cNvSpPr>
            <a:spLocks noGrp="1" noChangeArrowheads="1"/>
          </p:cNvSpPr>
          <p:nvPr>
            <p:ph type="title"/>
          </p:nvPr>
        </p:nvSpPr>
        <p:spPr/>
        <p:txBody>
          <a:bodyPr/>
          <a:lstStyle/>
          <a:p>
            <a:r>
              <a:rPr lang="en-ZA" sz="4000" b="1" dirty="0" smtClean="0">
                <a:solidFill>
                  <a:schemeClr val="bg1"/>
                </a:solidFill>
              </a:rPr>
              <a:t>2020/2021</a:t>
            </a:r>
            <a:br>
              <a:rPr lang="en-ZA" sz="4000" b="1" dirty="0" smtClean="0">
                <a:solidFill>
                  <a:schemeClr val="bg1"/>
                </a:solidFill>
              </a:rPr>
            </a:br>
            <a:r>
              <a:rPr lang="en-ZA" sz="4000" b="1" dirty="0" smtClean="0">
                <a:solidFill>
                  <a:schemeClr val="bg1"/>
                </a:solidFill>
              </a:rPr>
              <a:t>Budget Information  </a:t>
            </a:r>
            <a:endParaRPr lang="en-GB" sz="4000" b="1" dirty="0">
              <a:solidFill>
                <a:schemeClr val="bg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206548502"/>
              </p:ext>
            </p:extLst>
          </p:nvPr>
        </p:nvGraphicFramePr>
        <p:xfrm>
          <a:off x="261939" y="916358"/>
          <a:ext cx="8544132" cy="5568579"/>
        </p:xfrm>
        <a:graphic>
          <a:graphicData uri="http://schemas.openxmlformats.org/presentationml/2006/ole">
            <p:oleObj spid="_x0000_s14342" name="Worksheet" r:id="rId3" imgW="6334220" imgH="2333720" progId="Excel.Sheet.12">
              <p:embed/>
            </p:oleObj>
          </a:graphicData>
        </a:graphic>
      </p:graphicFrame>
    </p:spTree>
    <p:extLst>
      <p:ext uri="{BB962C8B-B14F-4D97-AF65-F5344CB8AC3E}">
        <p14:creationId xmlns:p14="http://schemas.microsoft.com/office/powerpoint/2010/main" xmlns="" val="7472725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ew_Powerpoint presentation-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3"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Title 16"/>
          <p:cNvSpPr txBox="1">
            <a:spLocks/>
          </p:cNvSpPr>
          <p:nvPr/>
        </p:nvSpPr>
        <p:spPr bwMode="auto">
          <a:xfrm>
            <a:off x="457200" y="506777"/>
            <a:ext cx="8085909" cy="1075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ＭＳ Ｐゴシック" pitchFamily="34" charset="-128"/>
              <a:cs typeface="+mn-cs"/>
            </a:endParaRPr>
          </a:p>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a typeface="ＭＳ Ｐゴシック" pitchFamily="34" charset="-128"/>
              </a:rPr>
              <a:t>DEPARTMENT OF EMPLOYMENT AND LABOUR</a:t>
            </a:r>
          </a:p>
          <a:p>
            <a:pPr marL="0" marR="0" lvl="0" indent="0" algn="ctr" defTabSz="457200" rtl="0" eaLnBrk="1" fontAlgn="base" latinLnBrk="0" hangingPunct="1">
              <a:lnSpc>
                <a:spcPct val="90000"/>
              </a:lnSpc>
              <a:spcBef>
                <a:spcPct val="0"/>
              </a:spcBef>
              <a:spcAft>
                <a:spcPct val="0"/>
              </a:spcAft>
              <a:buClrTx/>
              <a:buSzTx/>
              <a:buFontTx/>
              <a:buNone/>
              <a:tabLst/>
              <a:defRPr/>
            </a:pPr>
            <a:endParaRPr kumimoji="0" lang="en-US" altLang="en-US" sz="2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a typeface="ＭＳ Ｐゴシック" pitchFamily="34" charset="-128"/>
            </a:endParaRPr>
          </a:p>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SUPPORTED EMPLOYMENT </a:t>
            </a:r>
            <a:r>
              <a:rPr kumimoji="0" lang="en-US" sz="2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rPr>
              <a:t>ENTERPRISES (SEE)</a:t>
            </a:r>
            <a:endPar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endParaRPr>
          </a:p>
          <a:p>
            <a:pPr marL="0" marR="0" lvl="0" indent="0" algn="ctr" defTabSz="457200" rtl="0" eaLnBrk="1" fontAlgn="base" latinLnBrk="0" hangingPunct="1">
              <a:lnSpc>
                <a:spcPct val="90000"/>
              </a:lnSpc>
              <a:spcBef>
                <a:spcPct val="0"/>
              </a:spcBef>
              <a:spcAft>
                <a:spcPct val="0"/>
              </a:spcAft>
              <a:buClrTx/>
              <a:buSzTx/>
              <a:buFontTx/>
              <a:buNone/>
              <a:tabLst/>
              <a:defRPr/>
            </a:pPr>
            <a:endParaRPr kumimoji="0" lang="en-US" alt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a typeface="ＭＳ Ｐゴシック" pitchFamily="34" charset="-128"/>
              <a:cs typeface="+mn-cs"/>
            </a:endParaRPr>
          </a:p>
        </p:txBody>
      </p:sp>
      <p:sp>
        <p:nvSpPr>
          <p:cNvPr id="15364" name="Subtitle 17"/>
          <p:cNvSpPr txBox="1">
            <a:spLocks/>
          </p:cNvSpPr>
          <p:nvPr/>
        </p:nvSpPr>
        <p:spPr bwMode="auto">
          <a:xfrm>
            <a:off x="163513" y="2759075"/>
            <a:ext cx="20462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altLang="en-US" sz="1400" b="1" i="0" u="none" strike="noStrike" kern="1200" cap="none" spc="0" normalizeH="0" baseline="0" noProof="0" dirty="0" smtClean="0">
                <a:ln>
                  <a:noFill/>
                </a:ln>
                <a:solidFill>
                  <a:srgbClr val="404040"/>
                </a:solidFill>
                <a:effectLst/>
                <a:uLnTx/>
                <a:uFillTx/>
                <a:latin typeface="Calibri"/>
                <a:ea typeface="ＭＳ Ｐゴシック" pitchFamily="34" charset="-128"/>
                <a:cs typeface="+mn-cs"/>
              </a:rPr>
              <a:t>21 OCTOBER</a:t>
            </a:r>
            <a:r>
              <a:rPr kumimoji="0" lang="en-US" altLang="en-US" sz="1400" b="1" i="0" u="none" strike="noStrike" kern="1200" cap="none" spc="0" normalizeH="0" noProof="0" dirty="0" smtClean="0">
                <a:ln>
                  <a:noFill/>
                </a:ln>
                <a:solidFill>
                  <a:srgbClr val="404040"/>
                </a:solidFill>
                <a:effectLst/>
                <a:uLnTx/>
                <a:uFillTx/>
                <a:latin typeface="Calibri"/>
                <a:ea typeface="ＭＳ Ｐゴシック" pitchFamily="34" charset="-128"/>
                <a:cs typeface="+mn-cs"/>
              </a:rPr>
              <a:t> 2020</a:t>
            </a:r>
            <a:endParaRPr kumimoji="0" lang="en-US" altLang="en-US" sz="1400" b="1" i="0" u="none" strike="noStrike" kern="1200" cap="none" spc="0" normalizeH="0" baseline="0" noProof="0" dirty="0">
              <a:ln>
                <a:noFill/>
              </a:ln>
              <a:solidFill>
                <a:srgbClr val="404040"/>
              </a:solidFill>
              <a:effectLst/>
              <a:uLnTx/>
              <a:uFillTx/>
              <a:latin typeface="Calibri"/>
              <a:ea typeface="ＭＳ Ｐゴシック" pitchFamily="34" charset="-128"/>
              <a:cs typeface="+mn-cs"/>
            </a:endParaRPr>
          </a:p>
        </p:txBody>
      </p:sp>
      <p:sp>
        <p:nvSpPr>
          <p:cNvPr id="13316" name="Subtitle 17"/>
          <p:cNvSpPr txBox="1">
            <a:spLocks/>
          </p:cNvSpPr>
          <p:nvPr/>
        </p:nvSpPr>
        <p:spPr bwMode="auto">
          <a:xfrm>
            <a:off x="258763" y="1384664"/>
            <a:ext cx="8616950" cy="881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marL="37931725" indent="-37474525">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endParaRPr kumimoji="0" lang="en-US" sz="2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ea typeface="ＭＳ Ｐゴシック" pitchFamily="34" charset="-128"/>
              <a:cs typeface="Arial" pitchFamily="34" charset="0"/>
            </a:endParaRP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lang="en-US" sz="20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QUARTER 4</a:t>
            </a:r>
            <a:r>
              <a:rPr kumimoji="0" lang="en-US"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Arial" pitchFamily="34" charset="0"/>
                <a:cs typeface="Arial" pitchFamily="34" charset="0"/>
              </a:rPr>
              <a:t>: IMPACT ANALYSIS REPORT</a:t>
            </a: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sz="2000" b="1" i="0" u="none" strike="noStrike" kern="1200" cap="none" spc="0" normalizeH="0" baseline="0" noProof="0" dirty="0" smtClean="0">
                <a:ln>
                  <a:noFill/>
                </a:ln>
                <a:solidFill>
                  <a:srgbClr val="C00000"/>
                </a:solidFill>
                <a:effectLst/>
                <a:uLnTx/>
                <a:uFillTx/>
                <a:ea typeface="ＭＳ Ｐゴシック" pitchFamily="-80" charset="-128"/>
              </a:rPr>
              <a:t>01 JANUARY 2020 – 31 MARCH 2020</a:t>
            </a:r>
            <a:endParaRPr kumimoji="0" lang="en-US" sz="2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Arial" pitchFamily="34" charset="0"/>
              <a:cs typeface="Arial" pitchFamily="34" charset="0"/>
            </a:endParaRPr>
          </a:p>
        </p:txBody>
      </p:sp>
      <p:pic>
        <p:nvPicPr>
          <p:cNvPr id="15366"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90633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80"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80"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80"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80" charset="-128"/>
              <a:cs typeface="+mn-cs"/>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80"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80"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80"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pitchFamily="80" charset="-128"/>
              <a:cs typeface="+mn-cs"/>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Calibri" pitchFamily="34" charset="0"/>
                <a:ea typeface="ＭＳ Ｐゴシック" pitchFamily="34" charset="-128"/>
                <a:cs typeface="Times New Roman" pitchFamily="18" charset="0"/>
              </a:rPr>
              <a:t>Implication</a:t>
            </a:r>
            <a:r>
              <a:rPr kumimoji="0" lang="en-US" altLang="en-US" sz="1800" b="1"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Times New Roman" pitchFamily="18" charset="0"/>
              </a:rPr>
              <a:t>:  </a:t>
            </a:r>
            <a:r>
              <a:rPr kumimoji="0" lang="en-US" altLang="en-US" sz="1800" b="1" i="0" u="none" strike="noStrike" kern="1200" cap="none" spc="0" normalizeH="0" baseline="0" noProof="0" dirty="0">
                <a:ln>
                  <a:noFill/>
                </a:ln>
                <a:solidFill>
                  <a:srgbClr val="00B050"/>
                </a:solidFill>
                <a:effectLst/>
                <a:uLnTx/>
                <a:uFillTx/>
                <a:latin typeface="Calibri" pitchFamily="34" charset="0"/>
                <a:ea typeface="ＭＳ Ｐゴシック" pitchFamily="34" charset="-128"/>
                <a:cs typeface="Times New Roman" pitchFamily="18" charset="0"/>
              </a:rPr>
              <a:t>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altLang="en-US" sz="2000" b="1"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Times New Roman" pitchFamily="18" charset="0"/>
              </a:rPr>
              <a:t>Performance Indicator is on track  or reflects complete implementation. Target achieved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Times New Roman" pitchFamily="18" charset="0"/>
              </a:rPr>
              <a:t> </a:t>
            </a:r>
            <a:r>
              <a:rPr kumimoji="0" lang="en-US" altLang="en-US" sz="1800" b="1" i="0" u="sng" strike="noStrike" kern="1200" cap="none" spc="0" normalizeH="0" baseline="0" noProof="0" dirty="0">
                <a:ln>
                  <a:noFill/>
                </a:ln>
                <a:solidFill>
                  <a:srgbClr val="00B050"/>
                </a:solidFill>
                <a:effectLst/>
                <a:uLnTx/>
                <a:uFillTx/>
                <a:latin typeface="Calibri" pitchFamily="34" charset="0"/>
                <a:ea typeface="ＭＳ Ｐゴシック" pitchFamily="34" charset="-128"/>
                <a:cs typeface="Times New Roman" pitchFamily="18" charset="0"/>
              </a:rPr>
              <a:t>100% +  Complete</a:t>
            </a:r>
            <a:endParaRPr kumimoji="0" lang="en-ZA" altLang="en-US" sz="1800" b="0"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sng" strike="noStrike" kern="1200" cap="none" spc="0" normalizeH="0" baseline="0" noProof="0" dirty="0">
                <a:ln>
                  <a:noFill/>
                </a:ln>
                <a:solidFill>
                  <a:srgbClr val="000000"/>
                </a:solidFill>
                <a:effectLst/>
                <a:uLnTx/>
                <a:uFillTx/>
                <a:latin typeface="Calibri" pitchFamily="34" charset="0"/>
                <a:ea typeface="ＭＳ Ｐゴシック" pitchFamily="34" charset="-128"/>
                <a:cs typeface="Times New Roman" pitchFamily="18" charset="0"/>
              </a:rPr>
              <a:t>Implication</a:t>
            </a:r>
            <a:r>
              <a:rPr kumimoji="0" lang="en-US" altLang="en-US" sz="1800" b="1"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Times New Roman" pitchFamily="18" charset="0"/>
              </a:rPr>
              <a:t>:     </a:t>
            </a:r>
            <a:r>
              <a:rPr kumimoji="0" lang="en-US" altLang="en-US" sz="1800" b="1" i="0" u="none" strike="noStrike" kern="1200" cap="none" spc="0" normalizeH="0" baseline="0" noProof="0" dirty="0">
                <a:ln>
                  <a:noFill/>
                </a:ln>
                <a:solidFill>
                  <a:srgbClr val="FF0000"/>
                </a:solidFill>
                <a:effectLst/>
                <a:uLnTx/>
                <a:uFillTx/>
                <a:latin typeface="Calibri" pitchFamily="34" charset="0"/>
                <a:ea typeface="ＭＳ Ｐゴシック" pitchFamily="34" charset="-128"/>
                <a:cs typeface="Times New Roman" pitchFamily="18" charset="0"/>
              </a:rPr>
              <a:t>NOT 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altLang="en-US" sz="2000" b="1"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Times New Roman" pitchFamily="18" charset="0"/>
              </a:rPr>
              <a:t>Performance Indicator behind schedule. Target not achieved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itchFamily="34" charset="0"/>
                <a:ea typeface="ＭＳ Ｐゴシック" pitchFamily="34" charset="-128"/>
                <a:cs typeface="Times New Roman" pitchFamily="18" charset="0"/>
              </a:rPr>
              <a:t> </a:t>
            </a:r>
            <a:r>
              <a:rPr kumimoji="0" lang="en-US" altLang="en-US" sz="1800" b="1" i="0" u="sng" strike="noStrike" kern="1200" cap="none" spc="0" normalizeH="0" baseline="0" noProof="0" dirty="0">
                <a:ln>
                  <a:noFill/>
                </a:ln>
                <a:solidFill>
                  <a:srgbClr val="FF0000"/>
                </a:solidFill>
                <a:effectLst/>
                <a:uLnTx/>
                <a:uFillTx/>
                <a:latin typeface="Calibri" pitchFamily="34" charset="0"/>
                <a:ea typeface="ＭＳ Ｐゴシック" pitchFamily="34" charset="-128"/>
                <a:cs typeface="Times New Roman" pitchFamily="18" charset="0"/>
              </a:rPr>
              <a:t>0% - 99% Complete</a:t>
            </a:r>
            <a:endParaRPr kumimoji="0" lang="en-ZA"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2</a:t>
            </a:r>
            <a:r>
              <a:rPr kumimoji="0" lang="en-US" altLang="en-US" sz="2400" b="1" i="0" u="none" strike="noStrike" kern="1200" cap="none" spc="0" normalizeH="0" baseline="0" noProof="0" dirty="0" smtClean="0">
                <a:ln>
                  <a:noFill/>
                </a:ln>
                <a:solidFill>
                  <a:prstClr val="black"/>
                </a:solidFill>
                <a:effectLst/>
                <a:uLnTx/>
                <a:uFillTx/>
                <a:latin typeface="Calibri"/>
                <a:ea typeface="ＭＳ Ｐゴシック" pitchFamily="34" charset="-128"/>
                <a:cs typeface="+mn-cs"/>
              </a:rPr>
              <a:t>. SEE PERFORMANCE </a:t>
            </a:r>
            <a:endParaRPr kumimoji="0" lang="en-US" altLang="en-US" sz="2400" b="1"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5A1E5BE-B0D0-4DBE-87AC-F9180240E92E}"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31825575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508"/>
            <a:ext cx="9144000" cy="1172390"/>
          </a:xfrm>
        </p:spPr>
        <p:txBody>
          <a:bodyPr/>
          <a:lstStyle/>
          <a:p>
            <a:pPr>
              <a:defRPr/>
            </a:pPr>
            <a:r>
              <a:rPr lang="en-US" sz="2800" b="1" dirty="0" smtClean="0">
                <a:solidFill>
                  <a:prstClr val="black"/>
                </a:solidFill>
                <a:ea typeface="ＭＳ Ｐゴシック" pitchFamily="-80" charset="-128"/>
                <a:cs typeface="+mj-cs"/>
              </a:rPr>
              <a:t>OVERALL </a:t>
            </a:r>
            <a:r>
              <a:rPr lang="en-US" sz="2800" b="1" dirty="0">
                <a:solidFill>
                  <a:prstClr val="black"/>
                </a:solidFill>
                <a:ea typeface="ＭＳ Ｐゴシック" pitchFamily="-80" charset="-128"/>
                <a:cs typeface="+mj-cs"/>
              </a:rPr>
              <a:t>PERFORMANCE PER STRATEGIC OBJECTIVE </a:t>
            </a:r>
            <a:r>
              <a:rPr lang="en-US" sz="2800" b="1" dirty="0" smtClean="0">
                <a:solidFill>
                  <a:prstClr val="black"/>
                </a:solidFill>
                <a:ea typeface="ＭＳ Ｐゴシック" pitchFamily="-80" charset="-128"/>
                <a:cs typeface="+mj-cs"/>
              </a:rPr>
              <a:t/>
            </a:r>
            <a:br>
              <a:rPr lang="en-US" sz="2800" b="1" dirty="0" smtClean="0">
                <a:solidFill>
                  <a:prstClr val="black"/>
                </a:solidFill>
                <a:ea typeface="ＭＳ Ｐゴシック" pitchFamily="-80" charset="-128"/>
                <a:cs typeface="+mj-cs"/>
              </a:rPr>
            </a:br>
            <a:r>
              <a:rPr lang="en-US" sz="2800" b="1" dirty="0" smtClean="0">
                <a:solidFill>
                  <a:prstClr val="black"/>
                </a:solidFill>
                <a:ea typeface="ＭＳ Ｐゴシック" pitchFamily="-80" charset="-128"/>
                <a:cs typeface="+mj-cs"/>
              </a:rPr>
              <a:t>DURING QUARTER 4</a:t>
            </a:r>
            <a:endParaRPr lang="en-US" sz="2800" b="1" dirty="0">
              <a:solidFill>
                <a:prstClr val="black"/>
              </a:solidFill>
              <a:ea typeface="ＭＳ Ｐゴシック" pitchFamily="-80" charset="-128"/>
              <a:cs typeface="+mj-cs"/>
            </a:endParaRPr>
          </a:p>
        </p:txBody>
      </p:sp>
      <p:sp>
        <p:nvSpPr>
          <p:cNvPr id="28675" name="Slide Number Placeholder 5"/>
          <p:cNvSpPr>
            <a:spLocks noGrp="1"/>
          </p:cNvSpPr>
          <p:nvPr>
            <p:ph type="sldNum" sz="quarter" idx="12"/>
          </p:nvPr>
        </p:nvSpPr>
        <p:spPr bwMode="auto">
          <a:xfrm>
            <a:off x="6831013" y="64246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954FD14-77EA-4DAE-BA84-E6F311BA9C63}" type="slidenum">
              <a:rPr kumimoji="0" lang="en-US" altLang="en-US" sz="1200" b="0" i="0" u="none" strike="noStrike" kern="1200" cap="none" spc="0" normalizeH="0" baseline="0" noProof="0" smtClean="0">
                <a:ln>
                  <a:noFill/>
                </a:ln>
                <a:solidFill>
                  <a:schemeClr val="bg1"/>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105</a:t>
            </a:fld>
            <a:endParaRPr kumimoji="0" lang="en-US" altLang="en-US" sz="1200" b="0" i="0" u="none" strike="noStrike" kern="1200" cap="none" spc="0" normalizeH="0" baseline="0" noProof="0" dirty="0" smtClean="0">
              <a:ln>
                <a:noFill/>
              </a:ln>
              <a:solidFill>
                <a:schemeClr val="bg1"/>
              </a:solidFill>
              <a:effectLst/>
              <a:uLnTx/>
              <a:uFillTx/>
              <a:latin typeface="Calibri" pitchFamily="34" charset="0"/>
              <a:ea typeface="ＭＳ Ｐゴシック" pitchFamily="34" charset="-128"/>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xmlns="" val="3727630569"/>
              </p:ext>
            </p:extLst>
          </p:nvPr>
        </p:nvGraphicFramePr>
        <p:xfrm>
          <a:off x="319881" y="1485898"/>
          <a:ext cx="8504238" cy="4071935"/>
        </p:xfrm>
        <a:graphic>
          <a:graphicData uri="http://schemas.openxmlformats.org/drawingml/2006/table">
            <a:tbl>
              <a:tblPr/>
              <a:tblGrid>
                <a:gridCol w="2329899">
                  <a:extLst>
                    <a:ext uri="{9D8B030D-6E8A-4147-A177-3AD203B41FA5}">
                      <a16:colId xmlns="" xmlns:a16="http://schemas.microsoft.com/office/drawing/2014/main" val="20000"/>
                    </a:ext>
                  </a:extLst>
                </a:gridCol>
                <a:gridCol w="1217355">
                  <a:extLst>
                    <a:ext uri="{9D8B030D-6E8A-4147-A177-3AD203B41FA5}">
                      <a16:colId xmlns="" xmlns:a16="http://schemas.microsoft.com/office/drawing/2014/main" val="20001"/>
                    </a:ext>
                  </a:extLst>
                </a:gridCol>
                <a:gridCol w="1247193">
                  <a:extLst>
                    <a:ext uri="{9D8B030D-6E8A-4147-A177-3AD203B41FA5}">
                      <a16:colId xmlns="" xmlns:a16="http://schemas.microsoft.com/office/drawing/2014/main" val="20002"/>
                    </a:ext>
                  </a:extLst>
                </a:gridCol>
                <a:gridCol w="1114514">
                  <a:extLst>
                    <a:ext uri="{9D8B030D-6E8A-4147-A177-3AD203B41FA5}">
                      <a16:colId xmlns="" xmlns:a16="http://schemas.microsoft.com/office/drawing/2014/main" val="20003"/>
                    </a:ext>
                  </a:extLst>
                </a:gridCol>
                <a:gridCol w="1114513">
                  <a:extLst>
                    <a:ext uri="{9D8B030D-6E8A-4147-A177-3AD203B41FA5}">
                      <a16:colId xmlns="" xmlns:a16="http://schemas.microsoft.com/office/drawing/2014/main" val="20004"/>
                    </a:ext>
                  </a:extLst>
                </a:gridCol>
                <a:gridCol w="1480764">
                  <a:extLst>
                    <a:ext uri="{9D8B030D-6E8A-4147-A177-3AD203B41FA5}">
                      <a16:colId xmlns="" xmlns:a16="http://schemas.microsoft.com/office/drawing/2014/main" val="20005"/>
                    </a:ext>
                  </a:extLst>
                </a:gridCol>
              </a:tblGrid>
              <a:tr h="1033781">
                <a:tc>
                  <a:txBody>
                    <a:bodyPr/>
                    <a:lstStyle/>
                    <a:p>
                      <a:pPr marL="0" marR="0" algn="ctr" fontAlgn="b">
                        <a:spcBef>
                          <a:spcPts val="0"/>
                        </a:spcBef>
                        <a:spcAft>
                          <a:spcPts val="0"/>
                        </a:spcAft>
                      </a:pPr>
                      <a:r>
                        <a:rPr lang="en-GB" sz="1600" b="1" kern="1200" dirty="0" smtClean="0">
                          <a:solidFill>
                            <a:srgbClr val="000000"/>
                          </a:solidFill>
                          <a:effectLst/>
                          <a:latin typeface="+mj-lt"/>
                          <a:ea typeface="Times New Roman"/>
                          <a:cs typeface="Arial" panose="020B0604020202020204" pitchFamily="34" charset="0"/>
                        </a:rPr>
                        <a:t>Strategic  Objective</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smtClean="0">
                          <a:solidFill>
                            <a:srgbClr val="000000"/>
                          </a:solidFill>
                          <a:effectLst/>
                          <a:latin typeface="+mj-lt"/>
                          <a:ea typeface="Times New Roman"/>
                          <a:cs typeface="Arial" panose="020B0604020202020204" pitchFamily="34" charset="0"/>
                        </a:rPr>
                        <a:t>Annual Planned </a:t>
                      </a:r>
                      <a:r>
                        <a:rPr lang="en-GB" sz="1600" b="1" kern="1200" dirty="0">
                          <a:solidFill>
                            <a:srgbClr val="000000"/>
                          </a:solidFill>
                          <a:effectLst/>
                          <a:latin typeface="+mj-lt"/>
                          <a:ea typeface="Times New Roman"/>
                          <a:cs typeface="Arial" panose="020B0604020202020204" pitchFamily="34" charset="0"/>
                        </a:rPr>
                        <a:t>Indictors</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smtClean="0">
                          <a:effectLst/>
                          <a:latin typeface="+mj-lt"/>
                          <a:ea typeface="Times New Roman"/>
                          <a:cs typeface="Arial" panose="020B0604020202020204" pitchFamily="34" charset="0"/>
                        </a:rPr>
                        <a:t>***Indicators with targets reporting </a:t>
                      </a:r>
                      <a:r>
                        <a:rPr lang="en-GB" sz="1600" b="1" u="none" kern="1200" dirty="0">
                          <a:solidFill>
                            <a:schemeClr val="tx1"/>
                          </a:solidFill>
                          <a:effectLst/>
                          <a:latin typeface="+mj-lt"/>
                          <a:ea typeface="Times New Roman"/>
                          <a:cs typeface="Arial" panose="020B0604020202020204" pitchFamily="34" charset="0"/>
                        </a:rPr>
                        <a:t>in </a:t>
                      </a:r>
                      <a:r>
                        <a:rPr lang="en-GB" sz="1600" b="1" u="none" kern="1200" dirty="0" smtClean="0">
                          <a:solidFill>
                            <a:schemeClr val="tx1"/>
                          </a:solidFill>
                          <a:effectLst/>
                          <a:latin typeface="+mj-lt"/>
                          <a:ea typeface="Times New Roman"/>
                          <a:cs typeface="Arial" panose="020B0604020202020204" pitchFamily="34" charset="0"/>
                        </a:rPr>
                        <a:t>Quarter</a:t>
                      </a:r>
                      <a:r>
                        <a:rPr lang="en-GB" sz="1600" b="1" u="none" kern="1200" baseline="0" dirty="0" smtClean="0">
                          <a:solidFill>
                            <a:schemeClr val="tx1"/>
                          </a:solidFill>
                          <a:effectLst/>
                          <a:latin typeface="+mj-lt"/>
                          <a:ea typeface="Times New Roman"/>
                          <a:cs typeface="Arial" panose="020B0604020202020204" pitchFamily="34" charset="0"/>
                        </a:rPr>
                        <a:t> 4</a:t>
                      </a:r>
                      <a:endParaRPr lang="en-US" sz="1600" b="1" u="none" dirty="0">
                        <a:solidFill>
                          <a:schemeClr val="tx1"/>
                        </a:solidFill>
                        <a:effectLst/>
                        <a:latin typeface="+mj-lt"/>
                        <a:ea typeface="Times New Roman"/>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008000"/>
                          </a:solidFill>
                          <a:effectLst/>
                          <a:latin typeface="+mj-lt"/>
                          <a:ea typeface="Times New Roman"/>
                          <a:cs typeface="Arial" panose="020B0604020202020204" pitchFamily="34" charset="0"/>
                        </a:rPr>
                        <a:t>Achieved</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FF0000"/>
                          </a:solidFill>
                          <a:effectLst/>
                          <a:latin typeface="+mj-lt"/>
                          <a:ea typeface="Times New Roman"/>
                          <a:cs typeface="Arial" panose="020B0604020202020204" pitchFamily="34" charset="0"/>
                        </a:rPr>
                        <a:t>Not Achieved</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fontAlgn="b">
                        <a:spcBef>
                          <a:spcPts val="0"/>
                        </a:spcBef>
                        <a:spcAft>
                          <a:spcPts val="0"/>
                        </a:spcAft>
                      </a:pPr>
                      <a:r>
                        <a:rPr lang="en-GB" sz="1600" b="1" kern="1200" dirty="0">
                          <a:solidFill>
                            <a:srgbClr val="000000"/>
                          </a:solidFill>
                          <a:effectLst/>
                          <a:latin typeface="+mj-lt"/>
                          <a:ea typeface="Times New Roman"/>
                          <a:cs typeface="Arial" panose="020B0604020202020204" pitchFamily="34" charset="0"/>
                        </a:rPr>
                        <a:t>Overall </a:t>
                      </a:r>
                      <a:r>
                        <a:rPr lang="en-GB" sz="1600" b="1" kern="1200" dirty="0" smtClean="0">
                          <a:solidFill>
                            <a:srgbClr val="000000"/>
                          </a:solidFill>
                          <a:effectLst/>
                          <a:latin typeface="+mj-lt"/>
                          <a:ea typeface="Times New Roman"/>
                          <a:cs typeface="Arial" panose="020B0604020202020204" pitchFamily="34" charset="0"/>
                        </a:rPr>
                        <a:t>Achievement %</a:t>
                      </a:r>
                      <a:endParaRPr lang="en-US" sz="1600" b="1" dirty="0">
                        <a:effectLst/>
                        <a:latin typeface="+mj-lt"/>
                        <a:ea typeface="Times New Roman"/>
                        <a:cs typeface="Arial" panose="020B0604020202020204" pitchFamily="34" charset="0"/>
                      </a:endParaRPr>
                    </a:p>
                  </a:txBody>
                  <a:tcPr marL="8889" marR="8889" marT="88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733259">
                <a:tc>
                  <a:txBody>
                    <a:bodyPr/>
                    <a:lstStyle/>
                    <a:p>
                      <a:pPr marL="0" marR="0" algn="l" fontAlgn="b">
                        <a:spcBef>
                          <a:spcPts val="0"/>
                        </a:spcBef>
                        <a:spcAft>
                          <a:spcPts val="0"/>
                        </a:spcAft>
                      </a:pPr>
                      <a:r>
                        <a:rPr lang="en-US" sz="1600" b="0" dirty="0" smtClean="0">
                          <a:solidFill>
                            <a:schemeClr val="tx1"/>
                          </a:solidFill>
                          <a:effectLst/>
                          <a:latin typeface="+mj-lt"/>
                          <a:ea typeface="Times New Roman"/>
                          <a:cs typeface="Arial" panose="020B0604020202020204" pitchFamily="34" charset="0"/>
                        </a:rPr>
                        <a:t>Provide work opportunities for People with Disabilities</a:t>
                      </a:r>
                      <a:endParaRPr lang="en-US" sz="1600" b="0" dirty="0">
                        <a:solidFill>
                          <a:schemeClr val="tx1"/>
                        </a:solidFill>
                        <a:effectLst/>
                        <a:latin typeface="+mj-lt"/>
                        <a:ea typeface="Times New Roman"/>
                        <a:cs typeface="Arial" panose="020B0604020202020204" pitchFamily="34" charset="0"/>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dirty="0" smtClean="0">
                          <a:solidFill>
                            <a:srgbClr val="00B050"/>
                          </a:solidFill>
                          <a:effectLst/>
                          <a:latin typeface="+mj-lt"/>
                          <a:ea typeface="Times New Roman"/>
                          <a:cs typeface="Arial" panose="020B0604020202020204" pitchFamily="34" charset="0"/>
                        </a:rPr>
                        <a:t>1</a:t>
                      </a:r>
                      <a:endParaRPr lang="en-ZA" sz="1600" dirty="0">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dirty="0" smtClean="0">
                          <a:solidFill>
                            <a:srgbClr val="FF0000"/>
                          </a:solidFill>
                          <a:effectLst/>
                          <a:latin typeface="+mj-lt"/>
                          <a:ea typeface="Times New Roman"/>
                          <a:cs typeface="Arial" panose="020B0604020202020204" pitchFamily="34" charset="0"/>
                        </a:rPr>
                        <a:t>1</a:t>
                      </a:r>
                      <a:endParaRPr lang="en-ZA" sz="1600" dirty="0">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eaLnBrk="0" fontAlgn="b" hangingPunct="0">
                        <a:spcAft>
                          <a:spcPts val="0"/>
                        </a:spcAft>
                      </a:pPr>
                      <a:r>
                        <a:rPr lang="en-US" sz="1600" b="1" dirty="0" smtClean="0">
                          <a:solidFill>
                            <a:srgbClr val="FF0000"/>
                          </a:solidFill>
                          <a:effectLst/>
                          <a:latin typeface="+mj-lt"/>
                          <a:ea typeface="Times New Roman"/>
                          <a:cs typeface="Arial" panose="020B0604020202020204" pitchFamily="34" charset="0"/>
                        </a:rPr>
                        <a:t>50%</a:t>
                      </a:r>
                      <a:endParaRPr lang="en-ZA" sz="1600" dirty="0">
                        <a:solidFill>
                          <a:srgbClr val="FF0000"/>
                        </a:solidFill>
                        <a:effectLst/>
                        <a:latin typeface="+mj-lt"/>
                        <a:ea typeface="Times New Roman"/>
                        <a:cs typeface="Arial" panose="020B0604020202020204" pitchFamily="34" charset="0"/>
                      </a:endParaRPr>
                    </a:p>
                    <a:p>
                      <a:pPr algn="ctr" fontAlgn="b">
                        <a:spcAft>
                          <a:spcPts val="0"/>
                        </a:spcAft>
                      </a:pPr>
                      <a:endParaRPr lang="en-ZA" sz="1600" dirty="0">
                        <a:solidFill>
                          <a:srgbClr val="FF0000"/>
                        </a:solidFill>
                        <a:effectLst/>
                        <a:latin typeface="+mj-lt"/>
                        <a:ea typeface="Times New Roman"/>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 xmlns:a16="http://schemas.microsoft.com/office/drawing/2014/main" val="10002"/>
                  </a:ext>
                </a:extLst>
              </a:tr>
              <a:tr h="1076828">
                <a:tc>
                  <a:txBody>
                    <a:bodyPr/>
                    <a:lstStyle/>
                    <a:p>
                      <a:pPr marL="0" marR="0" algn="l" fontAlgn="b">
                        <a:spcBef>
                          <a:spcPts val="0"/>
                        </a:spcBef>
                        <a:spcAft>
                          <a:spcPts val="0"/>
                        </a:spcAft>
                      </a:pPr>
                      <a:r>
                        <a:rPr lang="en-GB" sz="1600" b="1" dirty="0">
                          <a:effectLst/>
                          <a:latin typeface="+mj-lt"/>
                          <a:ea typeface="Times New Roman"/>
                          <a:cs typeface="Arial" panose="020B0604020202020204" pitchFamily="34" charset="0"/>
                        </a:rPr>
                        <a:t>Total number of Indicators</a:t>
                      </a:r>
                      <a:endParaRPr lang="en-US" sz="1600" b="1" dirty="0">
                        <a:effectLst/>
                        <a:latin typeface="+mj-lt"/>
                        <a:ea typeface="Times New Roman"/>
                        <a:cs typeface="Arial" panose="020B0604020202020204" pitchFamily="34" charset="0"/>
                      </a:endParaRPr>
                    </a:p>
                  </a:txBody>
                  <a:tcPr marL="8889" marR="8889" marT="888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dirty="0" smtClean="0">
                          <a:effectLst/>
                          <a:latin typeface="+mj-lt"/>
                          <a:ea typeface="Times New Roman"/>
                          <a:cs typeface="Arial" panose="020B0604020202020204" pitchFamily="34" charset="0"/>
                        </a:rPr>
                        <a:t>2</a:t>
                      </a:r>
                      <a:endParaRPr lang="en-ZA" sz="1600" dirty="0">
                        <a:effectLst/>
                        <a:latin typeface="+mj-lt"/>
                        <a:ea typeface="Times New Rom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spcAft>
                          <a:spcPts val="0"/>
                        </a:spcAft>
                      </a:pPr>
                      <a:r>
                        <a:rPr lang="en-US" sz="1600" b="1" kern="1200" dirty="0" smtClean="0">
                          <a:solidFill>
                            <a:srgbClr val="000000"/>
                          </a:solidFill>
                          <a:effectLst/>
                          <a:latin typeface="+mj-lt"/>
                          <a:ea typeface="Times New Roman"/>
                          <a:cs typeface="Arial" panose="020B0604020202020204" pitchFamily="34" charset="0"/>
                        </a:rPr>
                        <a:t>1</a:t>
                      </a: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600" b="1" kern="1200" dirty="0" smtClean="0">
                          <a:solidFill>
                            <a:srgbClr val="000000"/>
                          </a:solidFill>
                          <a:effectLst/>
                          <a:latin typeface="+mj-lt"/>
                          <a:ea typeface="Times New Roman"/>
                          <a:cs typeface="Arial" panose="020B0604020202020204" pitchFamily="34" charset="0"/>
                        </a:rPr>
                        <a:t>1</a:t>
                      </a: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
                        <a:spcAft>
                          <a:spcPts val="0"/>
                        </a:spcAft>
                      </a:pPr>
                      <a:endParaRPr lang="en-ZA" sz="1600" dirty="0">
                        <a:effectLst/>
                        <a:latin typeface="+mj-lt"/>
                        <a:ea typeface="Times New Roman"/>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 xmlns:a16="http://schemas.microsoft.com/office/drawing/2014/main" val="10009"/>
                  </a:ext>
                </a:extLst>
              </a:tr>
              <a:tr h="1228067">
                <a:tc>
                  <a:txBody>
                    <a:bodyPr/>
                    <a:lstStyle/>
                    <a:p>
                      <a:pPr marL="0" marR="0" algn="l" fontAlgn="b">
                        <a:spcBef>
                          <a:spcPts val="0"/>
                        </a:spcBef>
                        <a:spcAft>
                          <a:spcPts val="0"/>
                        </a:spcAft>
                      </a:pPr>
                      <a:r>
                        <a:rPr lang="en-GB" sz="1600" b="1" kern="1200" dirty="0">
                          <a:solidFill>
                            <a:srgbClr val="000000"/>
                          </a:solidFill>
                          <a:effectLst/>
                          <a:latin typeface="+mj-lt"/>
                          <a:ea typeface="Times New Roman"/>
                          <a:cs typeface="Arial" panose="020B0604020202020204" pitchFamily="34" charset="0"/>
                        </a:rPr>
                        <a:t>Overall  Performance</a:t>
                      </a:r>
                      <a:endParaRPr lang="en-US" sz="1600" b="1" dirty="0">
                        <a:effectLst/>
                        <a:latin typeface="+mj-lt"/>
                        <a:ea typeface="Times New Roman"/>
                        <a:cs typeface="Arial" panose="020B0604020202020204" pitchFamily="34" charset="0"/>
                      </a:endParaRPr>
                    </a:p>
                  </a:txBody>
                  <a:tcPr marL="8889" marR="8889" marT="888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r>
                        <a:rPr lang="en-ZA" sz="1600" b="1" dirty="0" smtClean="0">
                          <a:effectLst/>
                          <a:latin typeface="+mj-lt"/>
                          <a:ea typeface="Times New Roman"/>
                          <a:cs typeface="Arial" panose="020B0604020202020204" pitchFamily="34" charset="0"/>
                        </a:rPr>
                        <a:t> </a:t>
                      </a:r>
                    </a:p>
                  </a:txBody>
                  <a:tcPr marL="8889" marR="77464" marT="8887"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l" fontAlgn="b">
                        <a:spcBef>
                          <a:spcPts val="0"/>
                        </a:spcBef>
                        <a:spcAft>
                          <a:spcPts val="0"/>
                        </a:spcAft>
                      </a:pPr>
                      <a:endParaRPr lang="en-ZA" sz="1600" b="1" dirty="0" smtClean="0">
                        <a:effectLst/>
                        <a:latin typeface="+mj-lt"/>
                        <a:ea typeface="Times New Roman"/>
                        <a:cs typeface="Arial" panose="020B0604020202020204" pitchFamily="34" charset="0"/>
                      </a:endParaRPr>
                    </a:p>
                  </a:txBody>
                  <a:tcPr marL="8889" marR="77464" marT="888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15000"/>
                        </a:lnSpc>
                        <a:spcAft>
                          <a:spcPts val="0"/>
                        </a:spcAft>
                      </a:pPr>
                      <a:r>
                        <a:rPr lang="en-ZA" sz="1600" b="1" dirty="0" smtClean="0">
                          <a:effectLst/>
                          <a:latin typeface="+mj-lt"/>
                          <a:ea typeface="Calibri"/>
                          <a:cs typeface="Arial" panose="020B0604020202020204" pitchFamily="34" charset="0"/>
                        </a:rPr>
                        <a:t>1</a:t>
                      </a:r>
                      <a:endParaRPr lang="en-ZA" sz="1600" b="1" dirty="0">
                        <a:effectLst/>
                        <a:latin typeface="+mj-lt"/>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600" b="1" dirty="0" smtClean="0">
                          <a:effectLst/>
                          <a:latin typeface="+mj-lt"/>
                          <a:ea typeface="Calibri"/>
                          <a:cs typeface="Arial" panose="020B0604020202020204" pitchFamily="34" charset="0"/>
                        </a:rPr>
                        <a:t>1</a:t>
                      </a:r>
                      <a:endParaRPr lang="en-ZA" sz="1600" b="1" dirty="0">
                        <a:effectLst/>
                        <a:latin typeface="+mj-lt"/>
                        <a:ea typeface="Calibri"/>
                        <a:cs typeface="Arial" panose="020B0604020202020204" pitchFamily="34" charset="0"/>
                      </a:endParaRPr>
                    </a:p>
                  </a:txBody>
                  <a:tcPr marL="9524" marR="9524" marT="9524" marB="0" anchor="ctr">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US" dirty="0"/>
                    </a:p>
                  </a:txBody>
                  <a:tcPr>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xmlns="" val="22409035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74320" y="265349"/>
            <a:ext cx="8609103" cy="1143000"/>
          </a:xfrm>
        </p:spPr>
        <p:txBody>
          <a:bodyPr/>
          <a:lstStyle/>
          <a:p>
            <a:r>
              <a:rPr lang="en-US" altLang="en-US" sz="2000" b="1" dirty="0" smtClean="0">
                <a:latin typeface="+mn-lt"/>
                <a:ea typeface="ＭＳ Ｐゴシック" pitchFamily="34" charset="-128"/>
                <a:cs typeface="Times New Roman" pitchFamily="18" charset="0"/>
              </a:rPr>
              <a:t>PERFORMANCE AGAINST INDICATORS AND REMEDIAL ACTION</a:t>
            </a:r>
            <a:br>
              <a:rPr lang="en-US" altLang="en-US" sz="2000" b="1" dirty="0" smtClean="0">
                <a:latin typeface="+mn-lt"/>
                <a:ea typeface="ＭＳ Ｐゴシック" pitchFamily="34" charset="-128"/>
                <a:cs typeface="Times New Roman" pitchFamily="18" charset="0"/>
              </a:rPr>
            </a:br>
            <a:r>
              <a:rPr lang="en-US" altLang="en-US" sz="2000" b="1" dirty="0" smtClean="0">
                <a:latin typeface="+mn-lt"/>
                <a:ea typeface="ＭＳ Ｐゴシック" pitchFamily="34" charset="-128"/>
                <a:cs typeface="Times New Roman" pitchFamily="18" charset="0"/>
              </a:rPr>
              <a:t>QPR 4</a:t>
            </a:r>
            <a:endParaRPr lang="en-US" altLang="en-US" sz="2000" dirty="0" smtClean="0">
              <a:latin typeface="+mn-lt"/>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18285267"/>
              </p:ext>
            </p:extLst>
          </p:nvPr>
        </p:nvGraphicFramePr>
        <p:xfrm>
          <a:off x="274320" y="1374999"/>
          <a:ext cx="8713562" cy="5029767"/>
        </p:xfrm>
        <a:graphic>
          <a:graphicData uri="http://schemas.openxmlformats.org/drawingml/2006/table">
            <a:tbl>
              <a:tblPr/>
              <a:tblGrid>
                <a:gridCol w="2175085">
                  <a:extLst>
                    <a:ext uri="{9D8B030D-6E8A-4147-A177-3AD203B41FA5}">
                      <a16:colId xmlns="" xmlns:a16="http://schemas.microsoft.com/office/drawing/2014/main" val="20000"/>
                    </a:ext>
                  </a:extLst>
                </a:gridCol>
                <a:gridCol w="1048977">
                  <a:extLst>
                    <a:ext uri="{9D8B030D-6E8A-4147-A177-3AD203B41FA5}">
                      <a16:colId xmlns="" xmlns:a16="http://schemas.microsoft.com/office/drawing/2014/main" val="2891839645"/>
                    </a:ext>
                  </a:extLst>
                </a:gridCol>
                <a:gridCol w="1511761">
                  <a:extLst>
                    <a:ext uri="{9D8B030D-6E8A-4147-A177-3AD203B41FA5}">
                      <a16:colId xmlns="" xmlns:a16="http://schemas.microsoft.com/office/drawing/2014/main" val="1325315981"/>
                    </a:ext>
                  </a:extLst>
                </a:gridCol>
                <a:gridCol w="2204696">
                  <a:extLst>
                    <a:ext uri="{9D8B030D-6E8A-4147-A177-3AD203B41FA5}">
                      <a16:colId xmlns="" xmlns:a16="http://schemas.microsoft.com/office/drawing/2014/main" val="3407083138"/>
                    </a:ext>
                  </a:extLst>
                </a:gridCol>
                <a:gridCol w="1773043">
                  <a:extLst>
                    <a:ext uri="{9D8B030D-6E8A-4147-A177-3AD203B41FA5}">
                      <a16:colId xmlns="" xmlns:a16="http://schemas.microsoft.com/office/drawing/2014/main" val="2151224910"/>
                    </a:ext>
                  </a:extLst>
                </a:gridCol>
              </a:tblGrid>
              <a:tr h="97790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pitchFamily="34" charset="-128"/>
                          <a:cs typeface="Arial" panose="020B0604020202020204" pitchFamily="34" charset="0"/>
                        </a:rPr>
                        <a:t>PROGRAMME PERFORMANCE INDICATOR </a:t>
                      </a:r>
                      <a:endParaRPr kumimoji="0" lang="en-ZA" sz="1400" b="1" i="0" u="none" strike="noStrike" cap="none" normalizeH="0" baseline="0" dirty="0" smtClean="0">
                        <a:ln>
                          <a:noFill/>
                        </a:ln>
                        <a:solidFill>
                          <a:srgbClr val="FFFFFF"/>
                        </a:solidFill>
                        <a:effectLst/>
                        <a:latin typeface="+mn-lt"/>
                        <a:ea typeface="ＭＳ Ｐゴシック" pitchFamily="34" charset="-128"/>
                        <a:cs typeface="Arial" panose="020B0604020202020204"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ＭＳ Ｐゴシック" pitchFamily="34" charset="-128"/>
                          <a:cs typeface="Arial" panose="020B0604020202020204" pitchFamily="34" charset="0"/>
                        </a:rPr>
                        <a:t>QUARTER 4 TARGET</a:t>
                      </a:r>
                      <a:endParaRPr kumimoji="0" lang="en-ZA" sz="1400" b="1" i="0" u="none" strike="noStrike" cap="none" normalizeH="0" baseline="0" dirty="0" smtClean="0">
                        <a:ln>
                          <a:noFill/>
                        </a:ln>
                        <a:solidFill>
                          <a:schemeClr val="bg1"/>
                        </a:solidFill>
                        <a:effectLst/>
                        <a:latin typeface="+mn-lt"/>
                        <a:ea typeface="ＭＳ Ｐゴシック" pitchFamily="34" charset="-128"/>
                        <a:cs typeface="Arial" panose="020B0604020202020204"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ＭＳ Ｐゴシック" pitchFamily="34" charset="-128"/>
                          <a:cs typeface="Arial" panose="020B0604020202020204" pitchFamily="34" charset="0"/>
                        </a:rPr>
                        <a:t>ACTUAL PERFORMANCE</a:t>
                      </a:r>
                      <a:endParaRPr kumimoji="0" lang="en-ZA" sz="1400" b="1" i="0" u="none" strike="noStrike" cap="none" normalizeH="0" baseline="0" dirty="0" smtClean="0">
                        <a:ln>
                          <a:noFill/>
                        </a:ln>
                        <a:solidFill>
                          <a:schemeClr val="bg1"/>
                        </a:solidFill>
                        <a:effectLst/>
                        <a:latin typeface="+mn-lt"/>
                        <a:ea typeface="Calibri" pitchFamily="34" charset="0"/>
                        <a:cs typeface="Arial" panose="020B0604020202020204"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mn-lt"/>
                          <a:ea typeface="Calibri" pitchFamily="34" charset="0"/>
                          <a:cs typeface="Arial" panose="020B0604020202020204" pitchFamily="34"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mn-lt"/>
                          <a:ea typeface="Calibri" pitchFamily="34" charset="0"/>
                          <a:cs typeface="Arial" panose="020B0604020202020204" pitchFamily="34"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617633">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mn-lt"/>
                          <a:ea typeface="ＭＳ Ｐゴシック" pitchFamily="34" charset="-128"/>
                          <a:cs typeface="Arial" panose="020B0604020202020204" pitchFamily="34" charset="0"/>
                        </a:rPr>
                        <a:t>Provide work opportunities for People with Disabilities</a:t>
                      </a:r>
                    </a:p>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mn-lt"/>
                          <a:ea typeface="ＭＳ Ｐゴシック" pitchFamily="34" charset="-128"/>
                          <a:cs typeface="Arial" panose="020B0604020202020204" pitchFamily="34" charset="0"/>
                        </a:rPr>
                        <a:t>(MTSF Outcome 4: Decent Employment through inclusive economic growth)</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578574">
                <a:tc>
                  <a:txBody>
                    <a:bodyPr/>
                    <a:lstStyle/>
                    <a:p>
                      <a:pPr>
                        <a:lnSpc>
                          <a:spcPct val="115000"/>
                        </a:lnSpc>
                        <a:spcAft>
                          <a:spcPts val="1000"/>
                        </a:spcAft>
                      </a:pPr>
                      <a:r>
                        <a:rPr lang="en-GB" sz="1400" kern="50" dirty="0">
                          <a:effectLst/>
                          <a:latin typeface="+mn-lt"/>
                          <a:ea typeface="SimSun" panose="02010600030101010101" pitchFamily="2" charset="-122"/>
                          <a:cs typeface="Arial" panose="020B0604020202020204" pitchFamily="34" charset="0"/>
                        </a:rPr>
                        <a:t>1.1.1 </a:t>
                      </a:r>
                      <a:r>
                        <a:rPr lang="en-ZA" sz="1400" kern="50" dirty="0">
                          <a:effectLst/>
                          <a:latin typeface="+mn-lt"/>
                          <a:ea typeface="SimSun" panose="02010600030101010101" pitchFamily="2" charset="-122"/>
                          <a:cs typeface="Arial" panose="020B0604020202020204" pitchFamily="34" charset="0"/>
                        </a:rPr>
                        <a:t>Number of additional persons with disabilities provided with work opportunities in the SEE by the end of March 2022</a:t>
                      </a:r>
                      <a:endParaRPr lang="en-ZA" sz="1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15000"/>
                        </a:lnSpc>
                        <a:spcAft>
                          <a:spcPts val="1000"/>
                        </a:spcAft>
                      </a:pPr>
                      <a:r>
                        <a:rPr lang="en-ZA" sz="1400">
                          <a:effectLst/>
                          <a:latin typeface="+mn-lt"/>
                          <a:ea typeface="Times New Roman" panose="02020603050405020304" pitchFamily="18" charset="0"/>
                          <a:cs typeface="Arial" panose="020B0604020202020204" pitchFamily="34" charset="0"/>
                        </a:rPr>
                        <a:t>150</a:t>
                      </a:r>
                      <a:endParaRPr lang="en-ZA" sz="1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15000"/>
                        </a:lnSpc>
                        <a:spcAft>
                          <a:spcPts val="1000"/>
                        </a:spcAft>
                      </a:pPr>
                      <a:r>
                        <a:rPr lang="en-ZA" sz="1400" b="1" dirty="0">
                          <a:solidFill>
                            <a:srgbClr val="FF0000"/>
                          </a:solidFill>
                          <a:effectLst/>
                          <a:latin typeface="+mn-lt"/>
                          <a:ea typeface="Times New Roman" panose="02020603050405020304" pitchFamily="18" charset="0"/>
                          <a:cs typeface="Arial" panose="020B0604020202020204" pitchFamily="34" charset="0"/>
                        </a:rPr>
                        <a:t>Not achieved</a:t>
                      </a:r>
                      <a:endParaRPr lang="en-ZA" sz="1400" dirty="0">
                        <a:solidFill>
                          <a:srgbClr val="FF0000"/>
                        </a:solidFill>
                        <a:effectLst/>
                        <a:latin typeface="+mn-lt"/>
                        <a:ea typeface="Calibri" panose="020F0502020204030204" pitchFamily="34" charset="0"/>
                        <a:cs typeface="Arial" panose="020B0604020202020204" pitchFamily="34" charset="0"/>
                      </a:endParaRPr>
                    </a:p>
                    <a:p>
                      <a:pPr algn="just">
                        <a:lnSpc>
                          <a:spcPct val="115000"/>
                        </a:lnSpc>
                        <a:spcAft>
                          <a:spcPts val="1000"/>
                        </a:spcAft>
                      </a:pPr>
                      <a:r>
                        <a:rPr lang="en-ZA" sz="1400" dirty="0">
                          <a:effectLst/>
                          <a:latin typeface="+mn-lt"/>
                          <a:ea typeface="Times New Roman" panose="02020603050405020304" pitchFamily="18" charset="0"/>
                          <a:cs typeface="Arial" panose="020B0604020202020204" pitchFamily="34" charset="0"/>
                        </a:rPr>
                        <a:t>64</a:t>
                      </a:r>
                      <a:endParaRPr lang="en-ZA" sz="1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400" dirty="0">
                          <a:effectLst/>
                          <a:latin typeface="+mn-lt"/>
                          <a:ea typeface="Times New Roman" panose="02020603050405020304" pitchFamily="18" charset="0"/>
                          <a:cs typeface="Arial" panose="020B0604020202020204" pitchFamily="34" charset="0"/>
                        </a:rPr>
                        <a:t>Shortage of cash to pay salaries for new factory employees, due to factories not having enough work to generate sales</a:t>
                      </a:r>
                      <a:r>
                        <a:rPr lang="en-ZA" sz="1400" dirty="0" smtClean="0">
                          <a:effectLst/>
                          <a:latin typeface="+mn-lt"/>
                          <a:ea typeface="Times New Roman" panose="02020603050405020304" pitchFamily="18" charset="0"/>
                          <a:cs typeface="Arial" panose="020B0604020202020204" pitchFamily="34" charset="0"/>
                        </a:rPr>
                        <a:t>. </a:t>
                      </a:r>
                    </a:p>
                    <a:p>
                      <a:pPr marL="0" marR="0" indent="0" algn="l" defTabSz="457200" rtl="0" eaLnBrk="1" fontAlgn="auto" latinLnBrk="0" hangingPunct="1">
                        <a:lnSpc>
                          <a:spcPct val="115000"/>
                        </a:lnSpc>
                        <a:spcBef>
                          <a:spcPts val="0"/>
                        </a:spcBef>
                        <a:spcAft>
                          <a:spcPts val="0"/>
                        </a:spcAft>
                        <a:buClrTx/>
                        <a:buSzTx/>
                        <a:buFontTx/>
                        <a:buNone/>
                        <a:tabLst/>
                        <a:defRPr/>
                      </a:pPr>
                      <a:r>
                        <a:rPr lang="en-ZA" sz="1400" dirty="0" smtClean="0">
                          <a:effectLst/>
                          <a:latin typeface="+mn-lt"/>
                          <a:ea typeface="Calibri" panose="020F0502020204030204" pitchFamily="34" charset="0"/>
                          <a:cs typeface="Arial" panose="020B0604020202020204" pitchFamily="34" charset="0"/>
                        </a:rPr>
                        <a:t>( Insufficient</a:t>
                      </a:r>
                      <a:r>
                        <a:rPr lang="en-ZA" sz="1400" baseline="0" dirty="0" smtClean="0">
                          <a:effectLst/>
                          <a:latin typeface="+mn-lt"/>
                          <a:ea typeface="Calibri" panose="020F0502020204030204" pitchFamily="34" charset="0"/>
                          <a:cs typeface="Arial" panose="020B0604020202020204" pitchFamily="34" charset="0"/>
                        </a:rPr>
                        <a:t> orders )</a:t>
                      </a:r>
                      <a:endParaRPr lang="en-ZA" sz="1400" dirty="0" smtClean="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lnSpc>
                          <a:spcPct val="115000"/>
                        </a:lnSpc>
                        <a:spcAft>
                          <a:spcPts val="1000"/>
                        </a:spcAft>
                      </a:pPr>
                      <a:r>
                        <a:rPr lang="en-ZA" sz="1400" dirty="0">
                          <a:effectLst/>
                          <a:latin typeface="+mn-lt"/>
                          <a:ea typeface="Times New Roman" panose="02020603050405020304" pitchFamily="18" charset="0"/>
                          <a:cs typeface="Arial" panose="020B0604020202020204" pitchFamily="34" charset="0"/>
                        </a:rPr>
                        <a:t>New sales orders to be secured by Business Development in 2020/2021 financial year</a:t>
                      </a:r>
                      <a:endParaRPr lang="en-ZA" sz="1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3"/>
                  </a:ext>
                </a:extLst>
              </a:tr>
              <a:tr h="1855652">
                <a:tc>
                  <a:txBody>
                    <a:bodyPr/>
                    <a:lstStyle/>
                    <a:p>
                      <a:pPr>
                        <a:lnSpc>
                          <a:spcPct val="115000"/>
                        </a:lnSpc>
                        <a:spcAft>
                          <a:spcPts val="1000"/>
                        </a:spcAft>
                      </a:pPr>
                      <a:r>
                        <a:rPr lang="en-GB" sz="1400" kern="50">
                          <a:effectLst/>
                          <a:latin typeface="+mn-lt"/>
                          <a:ea typeface="SimSun" panose="02010600030101010101" pitchFamily="2" charset="-122"/>
                          <a:cs typeface="Arial" panose="020B0604020202020204" pitchFamily="34" charset="0"/>
                        </a:rPr>
                        <a:t>1.1.2 Percentage annual increase of sales revenue from goods and services by end of March 2022</a:t>
                      </a:r>
                      <a:endParaRPr lang="en-ZA" sz="1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15000"/>
                        </a:lnSpc>
                        <a:spcAft>
                          <a:spcPts val="1000"/>
                        </a:spcAft>
                      </a:pPr>
                      <a:r>
                        <a:rPr lang="en-ZA" sz="1400">
                          <a:effectLst/>
                          <a:latin typeface="+mn-lt"/>
                          <a:ea typeface="Times New Roman" panose="02020603050405020304" pitchFamily="18" charset="0"/>
                          <a:cs typeface="Arial" panose="020B0604020202020204" pitchFamily="34" charset="0"/>
                        </a:rPr>
                        <a:t>10%</a:t>
                      </a:r>
                      <a:endParaRPr lang="en-ZA" sz="14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15000"/>
                        </a:lnSpc>
                        <a:spcAft>
                          <a:spcPts val="1000"/>
                        </a:spcAft>
                      </a:pPr>
                      <a:r>
                        <a:rPr lang="en-ZA" sz="1400" b="1" dirty="0">
                          <a:solidFill>
                            <a:srgbClr val="00823B"/>
                          </a:solidFill>
                          <a:effectLst/>
                          <a:latin typeface="+mn-lt"/>
                          <a:ea typeface="Times New Roman" panose="02020603050405020304" pitchFamily="18" charset="0"/>
                          <a:cs typeface="Arial" panose="020B0604020202020204" pitchFamily="34" charset="0"/>
                        </a:rPr>
                        <a:t>Achieved</a:t>
                      </a:r>
                      <a:endParaRPr lang="en-ZA" sz="1400" b="1" dirty="0">
                        <a:solidFill>
                          <a:srgbClr val="00823B"/>
                        </a:solidFill>
                        <a:effectLst/>
                        <a:latin typeface="+mn-lt"/>
                        <a:ea typeface="Calibri" panose="020F0502020204030204" pitchFamily="34" charset="0"/>
                        <a:cs typeface="Arial" panose="020B0604020202020204" pitchFamily="34" charset="0"/>
                      </a:endParaRPr>
                    </a:p>
                    <a:p>
                      <a:pPr algn="just">
                        <a:lnSpc>
                          <a:spcPct val="115000"/>
                        </a:lnSpc>
                        <a:spcAft>
                          <a:spcPts val="1000"/>
                        </a:spcAft>
                      </a:pPr>
                      <a:r>
                        <a:rPr lang="en-ZA" sz="1400" b="1" dirty="0">
                          <a:solidFill>
                            <a:srgbClr val="00823B"/>
                          </a:solidFill>
                          <a:effectLst/>
                          <a:latin typeface="+mn-lt"/>
                          <a:ea typeface="Times New Roman" panose="02020603050405020304" pitchFamily="18" charset="0"/>
                          <a:cs typeface="Arial" panose="020B0604020202020204" pitchFamily="34" charset="0"/>
                        </a:rPr>
                        <a:t>90%</a:t>
                      </a:r>
                      <a:endParaRPr lang="en-ZA" sz="1400" b="1" dirty="0">
                        <a:solidFill>
                          <a:srgbClr val="00823B"/>
                        </a:solidFill>
                        <a:effectLst/>
                        <a:latin typeface="+mn-lt"/>
                        <a:ea typeface="Calibri" panose="020F0502020204030204" pitchFamily="34" charset="0"/>
                        <a:cs typeface="Arial" panose="020B0604020202020204" pitchFamily="34" charset="0"/>
                      </a:endParaRPr>
                    </a:p>
                    <a:p>
                      <a:pPr algn="l">
                        <a:lnSpc>
                          <a:spcPct val="115000"/>
                        </a:lnSpc>
                        <a:spcAft>
                          <a:spcPts val="1000"/>
                        </a:spcAft>
                      </a:pPr>
                      <a:r>
                        <a:rPr lang="en-ZA" sz="1400" dirty="0">
                          <a:effectLst/>
                          <a:latin typeface="+mn-lt"/>
                          <a:ea typeface="Times New Roman" panose="02020603050405020304" pitchFamily="18" charset="0"/>
                          <a:cs typeface="Arial" panose="020B0604020202020204" pitchFamily="34" charset="0"/>
                        </a:rPr>
                        <a:t>Actual of </a:t>
                      </a:r>
                      <a:r>
                        <a:rPr lang="en-ZA" sz="1400" b="1" dirty="0">
                          <a:effectLst/>
                          <a:latin typeface="+mn-lt"/>
                          <a:ea typeface="Times New Roman" panose="02020603050405020304" pitchFamily="18" charset="0"/>
                          <a:cs typeface="Arial" panose="020B0604020202020204" pitchFamily="34" charset="0"/>
                        </a:rPr>
                        <a:t>R136 687 616 </a:t>
                      </a:r>
                      <a:r>
                        <a:rPr lang="en-ZA" sz="1400" dirty="0">
                          <a:effectLst/>
                          <a:latin typeface="+mn-lt"/>
                          <a:ea typeface="Times New Roman" panose="02020603050405020304" pitchFamily="18" charset="0"/>
                          <a:cs typeface="Arial" panose="020B0604020202020204" pitchFamily="34" charset="0"/>
                        </a:rPr>
                        <a:t>against a target of </a:t>
                      </a:r>
                      <a:r>
                        <a:rPr lang="en-ZA" sz="1400" b="1" dirty="0">
                          <a:effectLst/>
                          <a:latin typeface="+mn-lt"/>
                          <a:ea typeface="Times New Roman" panose="02020603050405020304" pitchFamily="18" charset="0"/>
                          <a:cs typeface="Arial" panose="020B0604020202020204" pitchFamily="34" charset="0"/>
                        </a:rPr>
                        <a:t>R79 265 668</a:t>
                      </a:r>
                      <a:endParaRPr lang="en-ZA" sz="1400" b="1"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lnSpc>
                          <a:spcPct val="115000"/>
                        </a:lnSpc>
                        <a:spcAft>
                          <a:spcPts val="0"/>
                        </a:spcAft>
                      </a:pPr>
                      <a:r>
                        <a:rPr lang="en-ZA" sz="1400" dirty="0">
                          <a:effectLst/>
                          <a:latin typeface="+mn-lt"/>
                          <a:ea typeface="Times New Roman" panose="02020603050405020304" pitchFamily="18" charset="0"/>
                          <a:cs typeface="Arial" panose="020B0604020202020204" pitchFamily="34" charset="0"/>
                        </a:rPr>
                        <a:t>Sales revenue increase due the resumption of the ECDOE project and sales generated towards the end of the financial year as a results of emergency procurement for COVID-19.</a:t>
                      </a:r>
                      <a:endParaRPr lang="en-ZA" sz="1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lnSpc>
                          <a:spcPct val="115000"/>
                        </a:lnSpc>
                        <a:spcAft>
                          <a:spcPts val="1000"/>
                        </a:spcAft>
                      </a:pPr>
                      <a:r>
                        <a:rPr lang="en-ZA" sz="1400" dirty="0">
                          <a:effectLst/>
                          <a:latin typeface="+mn-lt"/>
                          <a:ea typeface="Times New Roman" panose="02020603050405020304" pitchFamily="18" charset="0"/>
                          <a:cs typeface="Arial" panose="020B0604020202020204" pitchFamily="34" charset="0"/>
                        </a:rPr>
                        <a:t>None</a:t>
                      </a:r>
                      <a:endParaRPr lang="en-ZA" sz="14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2579913662"/>
                  </a:ext>
                </a:extLst>
              </a:tr>
            </a:tbl>
          </a:graphicData>
        </a:graphic>
      </p:graphicFrame>
      <p:sp>
        <p:nvSpPr>
          <p:cNvPr id="59439" name="Slide Number Placeholder 3"/>
          <p:cNvSpPr>
            <a:spLocks noGrp="1"/>
          </p:cNvSpPr>
          <p:nvPr>
            <p:ph type="sldNum" sz="quarter" idx="12"/>
          </p:nvPr>
        </p:nvSpPr>
        <p:spPr bwMode="auto">
          <a:xfrm>
            <a:off x="7010400" y="655933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86B733C-23B5-4D4A-9165-51682A3BFD66}"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106</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12087322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479502"/>
            <a:ext cx="8549640" cy="902872"/>
          </a:xfrm>
        </p:spPr>
        <p:txBody>
          <a:bodyPr/>
          <a:lstStyle/>
          <a:p>
            <a:r>
              <a:rPr lang="en-ZA" sz="2400" b="1" dirty="0" smtClean="0">
                <a:latin typeface="+mn-lt"/>
                <a:cs typeface="Arial" panose="020B0604020202020204" pitchFamily="34" charset="0"/>
              </a:rPr>
              <a:t>IMPACT ANALYSIS</a:t>
            </a:r>
            <a:br>
              <a:rPr lang="en-ZA" sz="2400" b="1" dirty="0" smtClean="0">
                <a:latin typeface="+mn-lt"/>
                <a:cs typeface="Arial" panose="020B0604020202020204" pitchFamily="34" charset="0"/>
              </a:rPr>
            </a:br>
            <a:r>
              <a:rPr lang="en-ZA" sz="2000" b="1" dirty="0" smtClean="0">
                <a:latin typeface="+mn-lt"/>
                <a:cs typeface="Arial" panose="020B0604020202020204" pitchFamily="34" charset="0"/>
              </a:rPr>
              <a:t/>
            </a:r>
            <a:br>
              <a:rPr lang="en-ZA" sz="2000" b="1" dirty="0" smtClean="0">
                <a:latin typeface="+mn-lt"/>
                <a:cs typeface="Arial" panose="020B0604020202020204" pitchFamily="34" charset="0"/>
              </a:rPr>
            </a:br>
            <a:endParaRPr lang="en-ZA" sz="2000" b="1" dirty="0">
              <a:latin typeface="+mn-lt"/>
              <a:cs typeface="Arial" panose="020B0604020202020204" pitchFamily="34" charset="0"/>
            </a:endParaRPr>
          </a:p>
        </p:txBody>
      </p:sp>
      <p:sp>
        <p:nvSpPr>
          <p:cNvPr id="5" name="Slide Number Placeholder 4"/>
          <p:cNvSpPr>
            <a:spLocks noGrp="1"/>
          </p:cNvSpPr>
          <p:nvPr>
            <p:ph type="sldNum" sz="quarter" idx="12"/>
          </p:nvPr>
        </p:nvSpPr>
        <p:spPr>
          <a:xfrm>
            <a:off x="6932341" y="6356350"/>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7CDB51D-3DD3-46CA-A7B0-C435659DA373}"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107</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sp>
        <p:nvSpPr>
          <p:cNvPr id="2" name="Content Placeholder 1"/>
          <p:cNvSpPr>
            <a:spLocks noGrp="1"/>
          </p:cNvSpPr>
          <p:nvPr>
            <p:ph idx="1"/>
          </p:nvPr>
        </p:nvSpPr>
        <p:spPr>
          <a:xfrm>
            <a:off x="215900" y="1521181"/>
            <a:ext cx="8638540" cy="5183526"/>
          </a:xfrm>
        </p:spPr>
        <p:txBody>
          <a:bodyPr/>
          <a:lstStyle/>
          <a:p>
            <a:pPr marL="0" indent="0">
              <a:buNone/>
            </a:pPr>
            <a:r>
              <a:rPr lang="en-US" sz="1800" b="1" dirty="0" smtClean="0">
                <a:cs typeface="Arial" panose="020B0604020202020204" pitchFamily="34" charset="0"/>
              </a:rPr>
              <a:t>SEE </a:t>
            </a:r>
            <a:r>
              <a:rPr lang="en-US" sz="1800" b="1" dirty="0">
                <a:cs typeface="Arial" panose="020B0604020202020204" pitchFamily="34" charset="0"/>
              </a:rPr>
              <a:t>PURPOSE: PROVIDE WORK OPPORTUNITIES FOR PEOPLE WITH </a:t>
            </a:r>
            <a:r>
              <a:rPr lang="en-US" sz="1800" b="1" dirty="0" smtClean="0">
                <a:cs typeface="Arial" panose="020B0604020202020204" pitchFamily="34" charset="0"/>
              </a:rPr>
              <a:t>DISABILITIES</a:t>
            </a:r>
          </a:p>
          <a:p>
            <a:pPr marL="0" indent="0">
              <a:buNone/>
            </a:pPr>
            <a:endParaRPr lang="en-ZA" sz="1800" b="1" dirty="0">
              <a:cs typeface="Arial" panose="020B0604020202020204" pitchFamily="34" charset="0"/>
            </a:endParaRPr>
          </a:p>
          <a:p>
            <a:pPr marL="0" indent="0">
              <a:buNone/>
            </a:pPr>
            <a:r>
              <a:rPr lang="en-ZA" sz="1800" b="1" dirty="0" smtClean="0">
                <a:cs typeface="Arial" panose="020B0604020202020204" pitchFamily="34" charset="0"/>
              </a:rPr>
              <a:t>Impact </a:t>
            </a:r>
            <a:r>
              <a:rPr lang="en-ZA" sz="1800" b="1" dirty="0">
                <a:cs typeface="Arial" panose="020B0604020202020204" pitchFamily="34" charset="0"/>
              </a:rPr>
              <a:t>on operations and the implementation of the mandate</a:t>
            </a:r>
            <a:endParaRPr lang="en-US" sz="1800" b="1" dirty="0" smtClean="0">
              <a:cs typeface="Arial" panose="020B0604020202020204" pitchFamily="34" charset="0"/>
            </a:endParaRPr>
          </a:p>
          <a:p>
            <a:r>
              <a:rPr lang="en-US" sz="1800" dirty="0" smtClean="0">
                <a:cs typeface="Arial" panose="020B0604020202020204" pitchFamily="34" charset="0"/>
              </a:rPr>
              <a:t>Semester </a:t>
            </a:r>
            <a:r>
              <a:rPr lang="en-US" sz="1800" dirty="0">
                <a:cs typeface="Arial" panose="020B0604020202020204" pitchFamily="34" charset="0"/>
              </a:rPr>
              <a:t>two, indicator 1.1.1 was not achieved </a:t>
            </a:r>
            <a:r>
              <a:rPr lang="en-US" sz="1800" dirty="0" smtClean="0">
                <a:cs typeface="Arial" panose="020B0604020202020204" pitchFamily="34" charset="0"/>
              </a:rPr>
              <a:t>due to low </a:t>
            </a:r>
            <a:r>
              <a:rPr lang="en-US" sz="1800" dirty="0">
                <a:cs typeface="Arial" panose="020B0604020202020204" pitchFamily="34" charset="0"/>
              </a:rPr>
              <a:t>customer </a:t>
            </a:r>
            <a:r>
              <a:rPr lang="en-US" sz="1800" dirty="0" smtClean="0">
                <a:cs typeface="Arial" panose="020B0604020202020204" pitchFamily="34" charset="0"/>
              </a:rPr>
              <a:t>base and 	insufficient orders.</a:t>
            </a:r>
          </a:p>
          <a:p>
            <a:pPr marL="0" indent="0">
              <a:buNone/>
            </a:pPr>
            <a:endParaRPr lang="en-US" sz="1800" dirty="0">
              <a:cs typeface="Arial" panose="020B0604020202020204" pitchFamily="34" charset="0"/>
            </a:endParaRPr>
          </a:p>
          <a:p>
            <a:pPr marL="0" indent="0">
              <a:buNone/>
            </a:pPr>
            <a:r>
              <a:rPr lang="en-US" sz="1800" dirty="0">
                <a:cs typeface="Arial" panose="020B0604020202020204" pitchFamily="34" charset="0"/>
              </a:rPr>
              <a:t>•	</a:t>
            </a:r>
            <a:r>
              <a:rPr lang="en-US" sz="1800" dirty="0" smtClean="0">
                <a:cs typeface="Arial" panose="020B0604020202020204" pitchFamily="34" charset="0"/>
              </a:rPr>
              <a:t>For SEE to survive, government procurement and support remains central.</a:t>
            </a:r>
          </a:p>
          <a:p>
            <a:pPr marL="0" indent="0">
              <a:buNone/>
            </a:pPr>
            <a:endParaRPr lang="en-US" sz="1800" dirty="0" smtClean="0">
              <a:cs typeface="Arial" panose="020B0604020202020204" pitchFamily="34" charset="0"/>
            </a:endParaRPr>
          </a:p>
          <a:p>
            <a:pPr marL="0" indent="0">
              <a:buNone/>
            </a:pPr>
            <a:r>
              <a:rPr lang="en-US" sz="1800" dirty="0" smtClean="0">
                <a:cs typeface="Arial" panose="020B0604020202020204" pitchFamily="34" charset="0"/>
              </a:rPr>
              <a:t>•</a:t>
            </a:r>
            <a:r>
              <a:rPr lang="en-US" sz="1800" dirty="0">
                <a:cs typeface="Arial" panose="020B0604020202020204" pitchFamily="34" charset="0"/>
              </a:rPr>
              <a:t>	</a:t>
            </a:r>
            <a:r>
              <a:rPr lang="en-US" sz="1800" dirty="0" smtClean="0">
                <a:cs typeface="Arial" panose="020B0604020202020204" pitchFamily="34" charset="0"/>
              </a:rPr>
              <a:t>Indicator </a:t>
            </a:r>
            <a:r>
              <a:rPr lang="en-US" sz="1800" dirty="0">
                <a:cs typeface="Arial" panose="020B0604020202020204" pitchFamily="34" charset="0"/>
              </a:rPr>
              <a:t>1.1.2, </a:t>
            </a:r>
            <a:r>
              <a:rPr lang="en-US" sz="1800" dirty="0" smtClean="0">
                <a:cs typeface="Arial" panose="020B0604020202020204" pitchFamily="34" charset="0"/>
              </a:rPr>
              <a:t>was </a:t>
            </a:r>
            <a:r>
              <a:rPr lang="en-US" sz="1800" dirty="0">
                <a:cs typeface="Arial" panose="020B0604020202020204" pitchFamily="34" charset="0"/>
              </a:rPr>
              <a:t>achieved </a:t>
            </a:r>
            <a:r>
              <a:rPr lang="en-US" sz="1800" dirty="0" smtClean="0">
                <a:cs typeface="Arial" panose="020B0604020202020204" pitchFamily="34" charset="0"/>
              </a:rPr>
              <a:t>due to income received from delivery of 	outstanding orders from the previous  financial year (namely Eastern Cape 	department of Education (ECDOE) and National Department of Health (NDOH)</a:t>
            </a:r>
          </a:p>
          <a:p>
            <a:pPr marL="0" indent="0">
              <a:buNone/>
            </a:pPr>
            <a:endParaRPr lang="en-US" sz="1800" dirty="0">
              <a:cs typeface="Arial" panose="020B0604020202020204" pitchFamily="34" charset="0"/>
            </a:endParaRPr>
          </a:p>
          <a:p>
            <a:pPr marL="0" indent="0">
              <a:buNone/>
            </a:pPr>
            <a:r>
              <a:rPr lang="en-US" sz="1800" dirty="0" smtClean="0">
                <a:cs typeface="Arial" panose="020B0604020202020204" pitchFamily="34" charset="0"/>
              </a:rPr>
              <a:t>•</a:t>
            </a:r>
            <a:r>
              <a:rPr lang="en-US" sz="1800" dirty="0">
                <a:cs typeface="Arial" panose="020B0604020202020204" pitchFamily="34" charset="0"/>
              </a:rPr>
              <a:t>	</a:t>
            </a:r>
            <a:r>
              <a:rPr lang="en-US" sz="1800" dirty="0" smtClean="0">
                <a:cs typeface="Arial" panose="020B0604020202020204" pitchFamily="34" charset="0"/>
              </a:rPr>
              <a:t>The entity experienced a shortfall of R11,9m (2019/2020) and is projecting 	a 	further shortfall of R141,6m during 2020/2021.</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11583383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atin typeface="+mn-lt"/>
                <a:cs typeface="Arial" panose="020B0604020202020204" pitchFamily="34" charset="0"/>
              </a:rPr>
              <a:t>QUARTER 4 ANALYSIS</a:t>
            </a:r>
            <a:br>
              <a:rPr lang="en-ZA" sz="2400" b="1" dirty="0" smtClean="0">
                <a:latin typeface="+mn-lt"/>
                <a:cs typeface="Arial" panose="020B0604020202020204" pitchFamily="34" charset="0"/>
              </a:rPr>
            </a:br>
            <a:r>
              <a:rPr lang="en-ZA" sz="2400" b="1" dirty="0" smtClean="0">
                <a:latin typeface="+mn-lt"/>
                <a:cs typeface="Arial" panose="020B0604020202020204" pitchFamily="34" charset="0"/>
              </a:rPr>
              <a:t>Q4 ADDITIONAL APPOINTMENTS </a:t>
            </a:r>
            <a:endParaRPr lang="en-ZA" sz="24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7010400" y="6562647"/>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108</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pic>
        <p:nvPicPr>
          <p:cNvPr id="5" name="Content Placeholder 4"/>
          <p:cNvPicPr>
            <a:picLocks noGrp="1" noChangeAspect="1"/>
          </p:cNvPicPr>
          <p:nvPr>
            <p:ph idx="1"/>
          </p:nvPr>
        </p:nvPicPr>
        <p:blipFill>
          <a:blip r:embed="rId2"/>
          <a:stretch>
            <a:fillRect/>
          </a:stretch>
        </p:blipFill>
        <p:spPr>
          <a:xfrm>
            <a:off x="220435" y="1338225"/>
            <a:ext cx="8703129" cy="5303836"/>
          </a:xfrm>
          <a:prstGeom prst="rect">
            <a:avLst/>
          </a:prstGeom>
        </p:spPr>
      </p:pic>
    </p:spTree>
    <p:extLst>
      <p:ext uri="{BB962C8B-B14F-4D97-AF65-F5344CB8AC3E}">
        <p14:creationId xmlns:p14="http://schemas.microsoft.com/office/powerpoint/2010/main" xmlns="" val="7365388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41871" cy="1143000"/>
          </a:xfrm>
        </p:spPr>
        <p:txBody>
          <a:bodyPr/>
          <a:lstStyle/>
          <a:p>
            <a:r>
              <a:rPr lang="en-US" sz="2400" b="1" dirty="0" smtClean="0">
                <a:cs typeface="Arial" panose="020B0604020202020204" pitchFamily="34" charset="0"/>
              </a:rPr>
              <a:t>Q4 EMPLOYEE ANALYSIS</a:t>
            </a:r>
            <a:endParaRPr lang="en-ZA" sz="2400" b="1" dirty="0">
              <a:cs typeface="Arial" panose="020B0604020202020204" pitchFamily="34" charset="0"/>
            </a:endParaRPr>
          </a:p>
        </p:txBody>
      </p:sp>
      <p:sp>
        <p:nvSpPr>
          <p:cNvPr id="4" name="Slide Number Placeholder 3"/>
          <p:cNvSpPr>
            <a:spLocks noGrp="1"/>
          </p:cNvSpPr>
          <p:nvPr>
            <p:ph type="sldNum" sz="quarter" idx="12"/>
          </p:nvPr>
        </p:nvSpPr>
        <p:spPr>
          <a:xfrm>
            <a:off x="7010400" y="653891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pic>
        <p:nvPicPr>
          <p:cNvPr id="6" name="Content Placeholder 5"/>
          <p:cNvPicPr>
            <a:picLocks noGrp="1" noChangeAspect="1"/>
          </p:cNvPicPr>
          <p:nvPr>
            <p:ph idx="1"/>
          </p:nvPr>
        </p:nvPicPr>
        <p:blipFill>
          <a:blip r:embed="rId2"/>
          <a:stretch>
            <a:fillRect/>
          </a:stretch>
        </p:blipFill>
        <p:spPr>
          <a:xfrm>
            <a:off x="228599" y="1235075"/>
            <a:ext cx="8792737" cy="5500262"/>
          </a:xfrm>
          <a:prstGeom prst="rect">
            <a:avLst/>
          </a:prstGeom>
        </p:spPr>
      </p:pic>
    </p:spTree>
    <p:extLst>
      <p:ext uri="{BB962C8B-B14F-4D97-AF65-F5344CB8AC3E}">
        <p14:creationId xmlns:p14="http://schemas.microsoft.com/office/powerpoint/2010/main" xmlns="" val="416908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76"/>
            <a:ext cx="8229600" cy="1143000"/>
          </a:xfrm>
        </p:spPr>
        <p:txBody>
          <a:bodyPr/>
          <a:lstStyle/>
          <a:p>
            <a:pPr lvl="1"/>
            <a:r>
              <a:rPr lang="en-GB" sz="2400" b="1" dirty="0" smtClean="0"/>
              <a:t>GOVERNMENT SERVICE DELIVERY OUTCOMES AND DEL STRATEGIC GOALS </a:t>
            </a:r>
            <a:endParaRPr lang="en-ZA"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25109890"/>
              </p:ext>
            </p:extLst>
          </p:nvPr>
        </p:nvGraphicFramePr>
        <p:xfrm>
          <a:off x="199293" y="1417635"/>
          <a:ext cx="8745416" cy="5187537"/>
        </p:xfrm>
        <a:graphic>
          <a:graphicData uri="http://schemas.openxmlformats.org/drawingml/2006/table">
            <a:tbl>
              <a:tblPr firstRow="1" bandRow="1">
                <a:tableStyleId>{912C8C85-51F0-491E-9774-3900AFEF0FD7}</a:tableStyleId>
              </a:tblPr>
              <a:tblGrid>
                <a:gridCol w="3798276"/>
                <a:gridCol w="2801816"/>
                <a:gridCol w="2145324"/>
              </a:tblGrid>
              <a:tr h="786189">
                <a:tc>
                  <a:txBody>
                    <a:bodyPr/>
                    <a:lstStyle/>
                    <a:p>
                      <a:pPr algn="ctr"/>
                      <a:r>
                        <a:rPr lang="en-ZA" sz="1600" b="1" dirty="0" smtClean="0"/>
                        <a:t>GOVERNMENT</a:t>
                      </a:r>
                      <a:r>
                        <a:rPr lang="en-ZA" sz="1600" b="1" baseline="0" dirty="0" smtClean="0"/>
                        <a:t> PRIORITY</a:t>
                      </a:r>
                      <a:endParaRPr lang="en-ZA" sz="1600" b="1" dirty="0"/>
                    </a:p>
                  </a:txBody>
                  <a:tcPr>
                    <a:lnR w="12700" cap="flat" cmpd="sng" algn="ctr">
                      <a:solidFill>
                        <a:schemeClr val="tx1"/>
                      </a:solidFill>
                      <a:prstDash val="solid"/>
                      <a:round/>
                      <a:headEnd type="none" w="med" len="med"/>
                      <a:tailEnd type="none" w="med" len="med"/>
                    </a:lnR>
                    <a:solidFill>
                      <a:srgbClr val="FFAB16"/>
                    </a:solidFill>
                  </a:tcPr>
                </a:tc>
                <a:tc>
                  <a:txBody>
                    <a:bodyPr/>
                    <a:lstStyle/>
                    <a:p>
                      <a:pPr algn="ctr"/>
                      <a:r>
                        <a:rPr lang="en-ZA" sz="1600" b="1" dirty="0" smtClean="0"/>
                        <a:t>EMPLOYMENT</a:t>
                      </a:r>
                      <a:r>
                        <a:rPr lang="en-ZA" sz="1600" b="1" baseline="0" dirty="0" smtClean="0"/>
                        <a:t> AND LABOUR</a:t>
                      </a:r>
                      <a:r>
                        <a:rPr lang="en-ZA" sz="1600" b="1" dirty="0" smtClean="0"/>
                        <a:t> GOAL STATEMENT</a:t>
                      </a:r>
                      <a:endParaRPr lang="en-ZA"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AB16"/>
                    </a:solidFill>
                  </a:tcPr>
                </a:tc>
                <a:tc>
                  <a:txBody>
                    <a:bodyPr/>
                    <a:lstStyle/>
                    <a:p>
                      <a:pPr algn="ctr"/>
                      <a:r>
                        <a:rPr lang="en-US" sz="1600" b="1" dirty="0" smtClean="0"/>
                        <a:t>IMPLEMENTING BRANCH/PE</a:t>
                      </a:r>
                      <a:endParaRPr lang="en-ZA" sz="1600" b="1" dirty="0"/>
                    </a:p>
                  </a:txBody>
                  <a:tcPr>
                    <a:lnL w="12700" cap="flat" cmpd="sng" algn="ctr">
                      <a:solidFill>
                        <a:schemeClr val="tx1"/>
                      </a:solidFill>
                      <a:prstDash val="solid"/>
                      <a:round/>
                      <a:headEnd type="none" w="med" len="med"/>
                      <a:tailEnd type="none" w="med" len="med"/>
                    </a:lnL>
                    <a:solidFill>
                      <a:srgbClr val="FFAB16"/>
                    </a:solidFill>
                  </a:tcPr>
                </a:tc>
              </a:tr>
              <a:tr h="1301376">
                <a:tc>
                  <a:txBody>
                    <a:bodyPr/>
                    <a:lstStyle/>
                    <a:p>
                      <a:pPr algn="just">
                        <a:lnSpc>
                          <a:spcPct val="115000"/>
                        </a:lnSpc>
                        <a:spcBef>
                          <a:spcPts val="325"/>
                        </a:spcBef>
                        <a:spcAft>
                          <a:spcPts val="0"/>
                        </a:spcAft>
                      </a:pPr>
                      <a:r>
                        <a:rPr lang="en-ZA" sz="1600" b="1" u="sng" dirty="0">
                          <a:effectLst/>
                          <a:latin typeface="Calibri"/>
                          <a:ea typeface="Arial"/>
                          <a:cs typeface="Times New Roman"/>
                        </a:rPr>
                        <a:t>PRIORITY 3:</a:t>
                      </a:r>
                      <a:endParaRPr lang="en-ZA" sz="1600" dirty="0">
                        <a:effectLst/>
                        <a:latin typeface="Calibri"/>
                        <a:ea typeface="Calibri"/>
                        <a:cs typeface="Times New Roman"/>
                      </a:endParaRPr>
                    </a:p>
                    <a:p>
                      <a:pPr>
                        <a:lnSpc>
                          <a:spcPct val="115000"/>
                        </a:lnSpc>
                        <a:spcAft>
                          <a:spcPts val="0"/>
                        </a:spcAft>
                      </a:pPr>
                      <a:r>
                        <a:rPr lang="en-ZA" sz="1600" dirty="0">
                          <a:effectLst/>
                          <a:latin typeface="Calibri"/>
                          <a:ea typeface="Calibri"/>
                          <a:cs typeface="Times New Roman"/>
                        </a:rPr>
                        <a:t>Consolidating the Social Wage through Reliable and Quality Basic Services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524510" indent="-436245" algn="just">
                        <a:lnSpc>
                          <a:spcPct val="115000"/>
                        </a:lnSpc>
                        <a:spcBef>
                          <a:spcPts val="325"/>
                        </a:spcBef>
                        <a:spcAft>
                          <a:spcPts val="0"/>
                        </a:spcAft>
                      </a:pPr>
                      <a:r>
                        <a:rPr lang="en-US" sz="1600" dirty="0">
                          <a:effectLst/>
                          <a:latin typeface="Calibri"/>
                          <a:ea typeface="Arial"/>
                          <a:cs typeface="Times New Roman"/>
                        </a:rPr>
                        <a:t>Strengthening social security</a:t>
                      </a:r>
                      <a:endParaRPr lang="en-ZA" sz="1600" dirty="0">
                        <a:effectLst/>
                        <a:latin typeface="Calibri"/>
                        <a:ea typeface="Calibri"/>
                        <a:cs typeface="Times New Roman"/>
                      </a:endParaRPr>
                    </a:p>
                    <a:p>
                      <a:pPr marL="524510" indent="-436245" algn="just">
                        <a:lnSpc>
                          <a:spcPct val="115000"/>
                        </a:lnSpc>
                        <a:spcBef>
                          <a:spcPts val="325"/>
                        </a:spcBef>
                        <a:spcAft>
                          <a:spcPts val="0"/>
                        </a:spcAft>
                      </a:pPr>
                      <a:r>
                        <a:rPr lang="en-US" sz="1600" b="1" dirty="0">
                          <a:effectLst/>
                          <a:latin typeface="Calibri"/>
                          <a:ea typeface="Arial"/>
                          <a:cs typeface="Times New Roman"/>
                        </a:rPr>
                        <a:t> </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524510" indent="-436245" algn="ctr">
                        <a:lnSpc>
                          <a:spcPct val="115000"/>
                        </a:lnSpc>
                        <a:spcBef>
                          <a:spcPts val="325"/>
                        </a:spcBef>
                        <a:spcAft>
                          <a:spcPts val="0"/>
                        </a:spcAft>
                      </a:pPr>
                      <a:r>
                        <a:rPr lang="en-US" sz="1600" b="1" dirty="0">
                          <a:effectLst/>
                          <a:latin typeface="Calibri"/>
                          <a:ea typeface="Arial"/>
                          <a:cs typeface="Times New Roman"/>
                        </a:rPr>
                        <a:t>UIF</a:t>
                      </a:r>
                      <a:endParaRPr lang="en-ZA" sz="1600" dirty="0">
                        <a:effectLst/>
                        <a:latin typeface="Calibri"/>
                        <a:ea typeface="Calibri"/>
                        <a:cs typeface="Times New Roman"/>
                      </a:endParaRPr>
                    </a:p>
                    <a:p>
                      <a:pPr marL="524510" indent="-436245" algn="ctr">
                        <a:lnSpc>
                          <a:spcPct val="115000"/>
                        </a:lnSpc>
                        <a:spcBef>
                          <a:spcPts val="325"/>
                        </a:spcBef>
                        <a:spcAft>
                          <a:spcPts val="0"/>
                        </a:spcAft>
                      </a:pPr>
                      <a:r>
                        <a:rPr lang="en-US" sz="1600" b="1" dirty="0">
                          <a:effectLst/>
                          <a:latin typeface="Calibri"/>
                          <a:ea typeface="Arial"/>
                          <a:cs typeface="Times New Roman"/>
                        </a:rPr>
                        <a:t>CF</a:t>
                      </a:r>
                      <a:endParaRPr lang="en-ZA" sz="1600" dirty="0">
                        <a:effectLst/>
                        <a:latin typeface="Calibri"/>
                        <a:ea typeface="Calibri"/>
                        <a:cs typeface="Times New Roman"/>
                      </a:endParaRPr>
                    </a:p>
                    <a:p>
                      <a:pPr marL="524510" indent="-436245" algn="ctr">
                        <a:lnSpc>
                          <a:spcPct val="115000"/>
                        </a:lnSpc>
                        <a:spcBef>
                          <a:spcPts val="325"/>
                        </a:spcBef>
                        <a:spcAft>
                          <a:spcPts val="0"/>
                        </a:spcAft>
                      </a:pPr>
                      <a:r>
                        <a:rPr lang="en-US" sz="1600" b="1" dirty="0">
                          <a:effectLst/>
                          <a:latin typeface="Calibri"/>
                          <a:ea typeface="Arial"/>
                          <a:cs typeface="Times New Roman"/>
                        </a:rPr>
                        <a:t>IES</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078523">
                <a:tc>
                  <a:txBody>
                    <a:bodyPr/>
                    <a:lstStyle/>
                    <a:p>
                      <a:pPr algn="just">
                        <a:lnSpc>
                          <a:spcPct val="115000"/>
                        </a:lnSpc>
                        <a:spcBef>
                          <a:spcPts val="325"/>
                        </a:spcBef>
                        <a:spcAft>
                          <a:spcPts val="0"/>
                        </a:spcAft>
                      </a:pPr>
                      <a:r>
                        <a:rPr lang="en-ZA" sz="1600" b="1" u="sng" dirty="0">
                          <a:effectLst/>
                          <a:latin typeface="Calibri"/>
                          <a:ea typeface="Arial"/>
                          <a:cs typeface="Times New Roman"/>
                        </a:rPr>
                        <a:t>PRIORITY 5:</a:t>
                      </a:r>
                      <a:endParaRPr lang="en-ZA" sz="1600" dirty="0">
                        <a:effectLst/>
                        <a:latin typeface="Calibri"/>
                        <a:ea typeface="Calibri"/>
                        <a:cs typeface="Times New Roman"/>
                      </a:endParaRPr>
                    </a:p>
                    <a:p>
                      <a:pPr>
                        <a:lnSpc>
                          <a:spcPct val="115000"/>
                        </a:lnSpc>
                        <a:spcBef>
                          <a:spcPts val="325"/>
                        </a:spcBef>
                        <a:spcAft>
                          <a:spcPts val="0"/>
                        </a:spcAft>
                      </a:pPr>
                      <a:r>
                        <a:rPr lang="en-ZA" sz="1600" dirty="0">
                          <a:effectLst/>
                          <a:latin typeface="Calibri"/>
                          <a:ea typeface="Arial"/>
                          <a:cs typeface="Times New Roman"/>
                        </a:rPr>
                        <a:t>Social cohesion and safe communities</a:t>
                      </a:r>
                      <a:endParaRPr lang="en-ZA"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24510" indent="-524510" algn="just">
                        <a:lnSpc>
                          <a:spcPct val="115000"/>
                        </a:lnSpc>
                        <a:spcBef>
                          <a:spcPts val="325"/>
                        </a:spcBef>
                        <a:spcAft>
                          <a:spcPts val="0"/>
                        </a:spcAft>
                      </a:pPr>
                      <a:r>
                        <a:rPr lang="en-US" sz="1600" dirty="0">
                          <a:effectLst/>
                          <a:latin typeface="Calibri"/>
                          <a:ea typeface="Arial"/>
                          <a:cs typeface="Times New Roman"/>
                        </a:rPr>
                        <a:t>10. Promote Equity in the labour market </a:t>
                      </a:r>
                      <a:endParaRPr lang="en-ZA" sz="1600" dirty="0">
                        <a:effectLst/>
                        <a:latin typeface="Calibri"/>
                        <a:ea typeface="Calibri"/>
                        <a:cs typeface="Times New Roman"/>
                      </a:endParaRPr>
                    </a:p>
                    <a:p>
                      <a:pPr marL="524510" indent="-436245" algn="just">
                        <a:lnSpc>
                          <a:spcPct val="115000"/>
                        </a:lnSpc>
                        <a:spcBef>
                          <a:spcPts val="325"/>
                        </a:spcBef>
                        <a:spcAft>
                          <a:spcPts val="0"/>
                        </a:spcAft>
                      </a:pPr>
                      <a:r>
                        <a:rPr lang="en-US" sz="1600" b="1" dirty="0">
                          <a:effectLst/>
                          <a:latin typeface="Calibri"/>
                          <a:ea typeface="Arial"/>
                          <a:cs typeface="Times New Roman"/>
                        </a:rPr>
                        <a:t> </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24510" indent="-436245" algn="ctr">
                        <a:lnSpc>
                          <a:spcPct val="115000"/>
                        </a:lnSpc>
                        <a:spcBef>
                          <a:spcPts val="325"/>
                        </a:spcBef>
                        <a:spcAft>
                          <a:spcPts val="0"/>
                        </a:spcAft>
                      </a:pPr>
                      <a:r>
                        <a:rPr lang="en-US" sz="1600" b="1" dirty="0">
                          <a:effectLst/>
                          <a:latin typeface="Calibri"/>
                          <a:ea typeface="Arial"/>
                          <a:cs typeface="Times New Roman"/>
                        </a:rPr>
                        <a:t>LP&amp;IR</a:t>
                      </a:r>
                      <a:endParaRPr lang="en-ZA" sz="1600" dirty="0">
                        <a:effectLst/>
                        <a:latin typeface="Calibri"/>
                        <a:ea typeface="Calibri"/>
                        <a:cs typeface="Times New Roman"/>
                      </a:endParaRPr>
                    </a:p>
                    <a:p>
                      <a:pPr marL="524510" indent="-436245" algn="ctr">
                        <a:lnSpc>
                          <a:spcPct val="115000"/>
                        </a:lnSpc>
                        <a:spcBef>
                          <a:spcPts val="325"/>
                        </a:spcBef>
                        <a:spcAft>
                          <a:spcPts val="0"/>
                        </a:spcAft>
                      </a:pPr>
                      <a:r>
                        <a:rPr lang="en-US" sz="1600" b="1" dirty="0">
                          <a:effectLst/>
                          <a:latin typeface="Calibri"/>
                          <a:ea typeface="Arial"/>
                          <a:cs typeface="Times New Roman"/>
                        </a:rPr>
                        <a:t> </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1969">
                <a:tc>
                  <a:txBody>
                    <a:bodyPr/>
                    <a:lstStyle/>
                    <a:p>
                      <a:pPr algn="just">
                        <a:lnSpc>
                          <a:spcPct val="115000"/>
                        </a:lnSpc>
                        <a:spcBef>
                          <a:spcPts val="325"/>
                        </a:spcBef>
                        <a:spcAft>
                          <a:spcPts val="0"/>
                        </a:spcAft>
                      </a:pPr>
                      <a:r>
                        <a:rPr lang="en-ZA" sz="1600" b="1" u="sng" dirty="0">
                          <a:effectLst/>
                          <a:latin typeface="Calibri"/>
                          <a:ea typeface="Arial"/>
                          <a:cs typeface="Times New Roman"/>
                        </a:rPr>
                        <a:t>PRIORITY 6:</a:t>
                      </a:r>
                      <a:endParaRPr lang="en-ZA" sz="1600" dirty="0">
                        <a:effectLst/>
                        <a:latin typeface="Calibri"/>
                        <a:ea typeface="Calibri"/>
                        <a:cs typeface="Times New Roman"/>
                      </a:endParaRPr>
                    </a:p>
                    <a:p>
                      <a:pPr>
                        <a:lnSpc>
                          <a:spcPct val="115000"/>
                        </a:lnSpc>
                        <a:spcBef>
                          <a:spcPts val="325"/>
                        </a:spcBef>
                        <a:spcAft>
                          <a:spcPts val="0"/>
                        </a:spcAft>
                      </a:pPr>
                      <a:r>
                        <a:rPr lang="en-US" sz="1600" dirty="0">
                          <a:effectLst/>
                          <a:latin typeface="Calibri"/>
                          <a:ea typeface="Calibri"/>
                          <a:cs typeface="Times New Roman"/>
                        </a:rPr>
                        <a:t>A Capable, Ethical and Developmental State</a:t>
                      </a:r>
                      <a:endParaRPr lang="en-ZA"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indent="-179070" algn="just">
                        <a:lnSpc>
                          <a:spcPct val="115000"/>
                        </a:lnSpc>
                        <a:spcAft>
                          <a:spcPts val="1000"/>
                        </a:spcAft>
                      </a:pPr>
                      <a:r>
                        <a:rPr lang="en-US" sz="1600" dirty="0">
                          <a:effectLst/>
                          <a:latin typeface="Calibri"/>
                          <a:ea typeface="Calibri"/>
                          <a:cs typeface="Times New Roman"/>
                        </a:rPr>
                        <a:t>8. Strengthen the institutional capacity of the </a:t>
                      </a:r>
                      <a:r>
                        <a:rPr lang="en-US" sz="1600" dirty="0" smtClean="0">
                          <a:effectLst/>
                          <a:latin typeface="Calibri"/>
                          <a:ea typeface="Calibri"/>
                          <a:cs typeface="Times New Roman"/>
                        </a:rPr>
                        <a:t>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88265" algn="ctr">
                        <a:lnSpc>
                          <a:spcPct val="115000"/>
                        </a:lnSpc>
                        <a:spcAft>
                          <a:spcPts val="1000"/>
                        </a:spcAft>
                      </a:pPr>
                      <a:r>
                        <a:rPr lang="en-US" sz="1600" b="1" dirty="0">
                          <a:effectLst/>
                          <a:latin typeface="Calibri"/>
                          <a:ea typeface="Calibri"/>
                          <a:cs typeface="Times New Roman"/>
                        </a:rPr>
                        <a:t>Administration</a:t>
                      </a:r>
                      <a:endParaRPr lang="en-ZA" sz="1600" dirty="0">
                        <a:effectLst/>
                        <a:latin typeface="Calibri"/>
                        <a:ea typeface="Calibri"/>
                        <a:cs typeface="Times New Roman"/>
                      </a:endParaRPr>
                    </a:p>
                    <a:p>
                      <a:pPr indent="88265" algn="ctr">
                        <a:lnSpc>
                          <a:spcPct val="115000"/>
                        </a:lnSpc>
                        <a:spcAft>
                          <a:spcPts val="1000"/>
                        </a:spcAft>
                      </a:pPr>
                      <a:r>
                        <a:rPr lang="en-US" sz="1600" b="1" dirty="0" smtClean="0">
                          <a:effectLst/>
                          <a:latin typeface="Calibri"/>
                          <a:ea typeface="Calibri"/>
                          <a:cs typeface="Times New Roman"/>
                        </a:rPr>
                        <a:t>(DEPARTMENT </a:t>
                      </a:r>
                      <a:r>
                        <a:rPr lang="en-US" sz="1600" b="1" dirty="0">
                          <a:effectLst/>
                          <a:latin typeface="Calibri"/>
                          <a:ea typeface="Calibri"/>
                          <a:cs typeface="Times New Roman"/>
                        </a:rPr>
                        <a:t>+ PE)</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2401">
                <a:tc>
                  <a:txBody>
                    <a:bodyPr/>
                    <a:lstStyle/>
                    <a:p>
                      <a:pPr algn="just">
                        <a:lnSpc>
                          <a:spcPct val="115000"/>
                        </a:lnSpc>
                        <a:spcBef>
                          <a:spcPts val="325"/>
                        </a:spcBef>
                        <a:spcAft>
                          <a:spcPts val="0"/>
                        </a:spcAft>
                      </a:pPr>
                      <a:r>
                        <a:rPr lang="en-ZA" sz="1600" b="1" u="sng" dirty="0">
                          <a:effectLst/>
                          <a:latin typeface="Calibri"/>
                          <a:ea typeface="Arial"/>
                          <a:cs typeface="Times New Roman"/>
                        </a:rPr>
                        <a:t>PRIORITY 7:</a:t>
                      </a:r>
                      <a:endParaRPr lang="en-ZA" sz="1600" dirty="0">
                        <a:effectLst/>
                        <a:latin typeface="Calibri"/>
                        <a:ea typeface="Calibri"/>
                        <a:cs typeface="Times New Roman"/>
                      </a:endParaRPr>
                    </a:p>
                    <a:p>
                      <a:pPr>
                        <a:lnSpc>
                          <a:spcPct val="115000"/>
                        </a:lnSpc>
                        <a:spcBef>
                          <a:spcPts val="325"/>
                        </a:spcBef>
                        <a:spcAft>
                          <a:spcPts val="0"/>
                        </a:spcAft>
                      </a:pPr>
                      <a:r>
                        <a:rPr lang="en-US" sz="1600" dirty="0">
                          <a:effectLst/>
                          <a:latin typeface="Calibri"/>
                          <a:ea typeface="Calibri"/>
                          <a:cs typeface="Times New Roman"/>
                        </a:rPr>
                        <a:t>A better Africa and World</a:t>
                      </a:r>
                      <a:endParaRPr lang="en-ZA"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indent="-179070" algn="just">
                        <a:lnSpc>
                          <a:spcPct val="115000"/>
                        </a:lnSpc>
                        <a:spcAft>
                          <a:spcPts val="1000"/>
                        </a:spcAft>
                      </a:pPr>
                      <a:r>
                        <a:rPr lang="en-US" sz="1600" dirty="0">
                          <a:effectLst/>
                          <a:latin typeface="Calibri"/>
                          <a:ea typeface="Calibri"/>
                          <a:cs typeface="Arial"/>
                        </a:rPr>
                        <a:t>4. Strengthen multilateral and bilateral </a:t>
                      </a:r>
                      <a:r>
                        <a:rPr lang="en-US" sz="1600" dirty="0" smtClean="0">
                          <a:effectLst/>
                          <a:latin typeface="Calibri"/>
                          <a:ea typeface="Calibri"/>
                          <a:cs typeface="Arial"/>
                        </a:rPr>
                        <a:t>relations</a:t>
                      </a:r>
                    </a:p>
                    <a:p>
                      <a:pPr marL="179070" indent="-179070" algn="just">
                        <a:lnSpc>
                          <a:spcPct val="115000"/>
                        </a:lnSpc>
                        <a:spcAft>
                          <a:spcPts val="1000"/>
                        </a:spcAft>
                      </a:pPr>
                      <a:endParaRPr lang="en-US" sz="800" dirty="0" smtClean="0">
                        <a:effectLst/>
                        <a:latin typeface="Calibri"/>
                        <a:ea typeface="Calibri"/>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88265" algn="ctr">
                        <a:lnSpc>
                          <a:spcPct val="115000"/>
                        </a:lnSpc>
                        <a:spcAft>
                          <a:spcPts val="0"/>
                        </a:spcAft>
                      </a:pPr>
                      <a:r>
                        <a:rPr lang="en-US" sz="1600" b="1" dirty="0">
                          <a:effectLst/>
                          <a:latin typeface="Calibri"/>
                          <a:ea typeface="Calibri"/>
                          <a:cs typeface="Times New Roman"/>
                        </a:rPr>
                        <a:t>LP&amp;IR</a:t>
                      </a:r>
                      <a:endParaRPr lang="en-ZA" sz="1600" dirty="0">
                        <a:effectLst/>
                        <a:latin typeface="Calibri"/>
                        <a:ea typeface="Calibri"/>
                        <a:cs typeface="Times New Roman"/>
                      </a:endParaRPr>
                    </a:p>
                    <a:p>
                      <a:pPr algn="just">
                        <a:lnSpc>
                          <a:spcPct val="115000"/>
                        </a:lnSpc>
                        <a:spcAft>
                          <a:spcPts val="0"/>
                        </a:spcAft>
                      </a:pPr>
                      <a:r>
                        <a:rPr lang="en-ZA" sz="1600" dirty="0">
                          <a:effectLst/>
                          <a:latin typeface="Calibri"/>
                          <a:ea typeface="Calibri"/>
                          <a:cs typeface="Arial"/>
                        </a:rPr>
                        <a:t> </a:t>
                      </a:r>
                      <a:endParaRPr lang="en-ZA" sz="16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a:xfrm>
            <a:off x="7010400" y="10013"/>
            <a:ext cx="2133600" cy="365125"/>
          </a:xfrm>
        </p:spPr>
        <p:txBody>
          <a:bodyPr/>
          <a:lstStyle/>
          <a:p>
            <a:pPr>
              <a:defRPr/>
            </a:pPr>
            <a:fld id="{02C825D8-7D5C-497D-8665-B73E15BD3DD8}" type="slidenum">
              <a:rPr lang="en-US" smtClean="0">
                <a:solidFill>
                  <a:schemeClr val="bg1"/>
                </a:solidFill>
              </a:rPr>
              <a:pPr>
                <a:defRPr/>
              </a:pPr>
              <a:t>11</a:t>
            </a:fld>
            <a:endParaRPr lang="en-US" dirty="0">
              <a:solidFill>
                <a:schemeClr val="bg1"/>
              </a:solidFill>
            </a:endParaRPr>
          </a:p>
        </p:txBody>
      </p:sp>
    </p:spTree>
    <p:extLst>
      <p:ext uri="{BB962C8B-B14F-4D97-AF65-F5344CB8AC3E}">
        <p14:creationId xmlns:p14="http://schemas.microsoft.com/office/powerpoint/2010/main" xmlns="" val="10635255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74637"/>
            <a:ext cx="8549640" cy="1107737"/>
          </a:xfrm>
        </p:spPr>
        <p:txBody>
          <a:bodyPr/>
          <a:lstStyle/>
          <a:p>
            <a:r>
              <a:rPr lang="en-ZA" sz="2400" b="1" dirty="0" smtClean="0">
                <a:cs typeface="Arial" panose="020B0604020202020204" pitchFamily="34" charset="0"/>
              </a:rPr>
              <a:t>Q4 FINANCIAL ANALYSIS</a:t>
            </a:r>
            <a:endParaRPr lang="en-ZA" sz="2400" b="1" dirty="0">
              <a:cs typeface="Arial" panose="020B0604020202020204" pitchFamily="34" charset="0"/>
            </a:endParaRPr>
          </a:p>
        </p:txBody>
      </p:sp>
      <p:sp>
        <p:nvSpPr>
          <p:cNvPr id="5" name="Slide Number Placeholder 4"/>
          <p:cNvSpPr>
            <a:spLocks noGrp="1"/>
          </p:cNvSpPr>
          <p:nvPr>
            <p:ph type="sldNum" sz="quarter" idx="12"/>
          </p:nvPr>
        </p:nvSpPr>
        <p:spPr>
          <a:xfrm>
            <a:off x="7010400"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7CDB51D-3DD3-46CA-A7B0-C435659DA373}"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110</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sp>
        <p:nvSpPr>
          <p:cNvPr id="10" name="Rectangle 9"/>
          <p:cNvSpPr/>
          <p:nvPr/>
        </p:nvSpPr>
        <p:spPr>
          <a:xfrm>
            <a:off x="304800" y="1382375"/>
            <a:ext cx="8549640" cy="584775"/>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Q4 Financial </a:t>
            </a: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Impact Analysis Worksheet for period 01 </a:t>
            </a:r>
            <a:r>
              <a:rPr kumimoji="0" lang="en-US" sz="16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January </a:t>
            </a:r>
            <a:r>
              <a:rPr kumimoji="0" lang="en-US"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to 31 March </a:t>
            </a:r>
            <a:r>
              <a:rPr kumimoji="0" lang="en-US" sz="16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2020 on the implementation of the APP</a:t>
            </a:r>
            <a:endParaRPr kumimoji="0" lang="en-ZA"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pic>
        <p:nvPicPr>
          <p:cNvPr id="3" name="Content Placeholder 2"/>
          <p:cNvPicPr>
            <a:picLocks noGrp="1" noChangeAspect="1"/>
          </p:cNvPicPr>
          <p:nvPr>
            <p:ph idx="1"/>
          </p:nvPr>
        </p:nvPicPr>
        <p:blipFill>
          <a:blip r:embed="rId3"/>
          <a:stretch>
            <a:fillRect/>
          </a:stretch>
        </p:blipFill>
        <p:spPr>
          <a:xfrm>
            <a:off x="304800" y="1674762"/>
            <a:ext cx="8549640" cy="4615090"/>
          </a:xfrm>
          <a:prstGeom prst="rect">
            <a:avLst/>
          </a:prstGeom>
        </p:spPr>
      </p:pic>
      <p:sp>
        <p:nvSpPr>
          <p:cNvPr id="2" name="TextBox 1"/>
          <p:cNvSpPr txBox="1"/>
          <p:nvPr/>
        </p:nvSpPr>
        <p:spPr>
          <a:xfrm>
            <a:off x="304800" y="5908099"/>
            <a:ext cx="7503886"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Note: Budget amount was based on the projected cost and not availability of funds</a:t>
            </a:r>
          </a:p>
        </p:txBody>
      </p:sp>
    </p:spTree>
    <p:extLst>
      <p:ext uri="{BB962C8B-B14F-4D97-AF65-F5344CB8AC3E}">
        <p14:creationId xmlns:p14="http://schemas.microsoft.com/office/powerpoint/2010/main" xmlns="" val="25563790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cs typeface="Arial" panose="020B0604020202020204" pitchFamily="34" charset="0"/>
              </a:rPr>
              <a:t>Q4 SALES ORDERS</a:t>
            </a:r>
            <a:endParaRPr lang="en-ZA" sz="2400" b="1" dirty="0">
              <a:cs typeface="Arial" panose="020B0604020202020204" pitchFamily="34" charset="0"/>
            </a:endParaRPr>
          </a:p>
        </p:txBody>
      </p:sp>
      <p:sp>
        <p:nvSpPr>
          <p:cNvPr id="4" name="Slide Number Placeholder 3"/>
          <p:cNvSpPr>
            <a:spLocks noGrp="1"/>
          </p:cNvSpPr>
          <p:nvPr>
            <p:ph type="sldNum" sz="quarter" idx="12"/>
          </p:nvPr>
        </p:nvSpPr>
        <p:spPr>
          <a:xfrm>
            <a:off x="7010400" y="653891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111</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pic>
        <p:nvPicPr>
          <p:cNvPr id="6" name="Content Placeholder 5"/>
          <p:cNvPicPr>
            <a:picLocks noGrp="1" noChangeAspect="1"/>
          </p:cNvPicPr>
          <p:nvPr>
            <p:ph idx="1"/>
          </p:nvPr>
        </p:nvPicPr>
        <p:blipFill>
          <a:blip r:embed="rId2"/>
          <a:stretch>
            <a:fillRect/>
          </a:stretch>
        </p:blipFill>
        <p:spPr>
          <a:xfrm>
            <a:off x="269421" y="1394058"/>
            <a:ext cx="8707311" cy="5303837"/>
          </a:xfrm>
          <a:prstGeom prst="rect">
            <a:avLst/>
          </a:prstGeom>
        </p:spPr>
      </p:pic>
    </p:spTree>
    <p:extLst>
      <p:ext uri="{BB962C8B-B14F-4D97-AF65-F5344CB8AC3E}">
        <p14:creationId xmlns:p14="http://schemas.microsoft.com/office/powerpoint/2010/main" xmlns="" val="6964722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atin typeface="+mn-lt"/>
                <a:cs typeface="Arial" panose="020B0604020202020204" pitchFamily="34" charset="0"/>
              </a:rPr>
              <a:t>Q4 PRODUCTION VOLUMES AND AMOUNTS </a:t>
            </a:r>
            <a:endParaRPr lang="en-ZA" sz="2400" b="1" dirty="0">
              <a:latin typeface="+mn-lt"/>
              <a:cs typeface="Arial" panose="020B0604020202020204" pitchFamily="34" charset="0"/>
            </a:endParaRPr>
          </a:p>
        </p:txBody>
      </p:sp>
      <p:graphicFrame>
        <p:nvGraphicFramePr>
          <p:cNvPr id="5" name="Content Placeholder 4"/>
          <p:cNvGraphicFramePr>
            <a:graphicFrameLocks noGrp="1"/>
          </p:cNvGraphicFramePr>
          <p:nvPr>
            <p:ph idx="1"/>
            <p:extLst/>
          </p:nvPr>
        </p:nvGraphicFramePr>
        <p:xfrm>
          <a:off x="179616" y="1398364"/>
          <a:ext cx="8735784" cy="822960"/>
        </p:xfrm>
        <a:graphic>
          <a:graphicData uri="http://schemas.openxmlformats.org/drawingml/2006/table">
            <a:tbl>
              <a:tblPr firstRow="1" bandRow="1">
                <a:tableStyleId>{93296810-A885-4BE3-A3E7-6D5BEEA58F35}</a:tableStyleId>
              </a:tblPr>
              <a:tblGrid>
                <a:gridCol w="1061355">
                  <a:extLst>
                    <a:ext uri="{9D8B030D-6E8A-4147-A177-3AD203B41FA5}">
                      <a16:colId xmlns="" xmlns:a16="http://schemas.microsoft.com/office/drawing/2014/main" val="2804924100"/>
                    </a:ext>
                  </a:extLst>
                </a:gridCol>
                <a:gridCol w="1159329">
                  <a:extLst>
                    <a:ext uri="{9D8B030D-6E8A-4147-A177-3AD203B41FA5}">
                      <a16:colId xmlns="" xmlns:a16="http://schemas.microsoft.com/office/drawing/2014/main" val="369784198"/>
                    </a:ext>
                  </a:extLst>
                </a:gridCol>
                <a:gridCol w="898071">
                  <a:extLst>
                    <a:ext uri="{9D8B030D-6E8A-4147-A177-3AD203B41FA5}">
                      <a16:colId xmlns="" xmlns:a16="http://schemas.microsoft.com/office/drawing/2014/main" val="261841963"/>
                    </a:ext>
                  </a:extLst>
                </a:gridCol>
                <a:gridCol w="865415">
                  <a:extLst>
                    <a:ext uri="{9D8B030D-6E8A-4147-A177-3AD203B41FA5}">
                      <a16:colId xmlns="" xmlns:a16="http://schemas.microsoft.com/office/drawing/2014/main" val="1499145145"/>
                    </a:ext>
                  </a:extLst>
                </a:gridCol>
                <a:gridCol w="963385">
                  <a:extLst>
                    <a:ext uri="{9D8B030D-6E8A-4147-A177-3AD203B41FA5}">
                      <a16:colId xmlns="" xmlns:a16="http://schemas.microsoft.com/office/drawing/2014/main" val="2365750342"/>
                    </a:ext>
                  </a:extLst>
                </a:gridCol>
                <a:gridCol w="914400">
                  <a:extLst>
                    <a:ext uri="{9D8B030D-6E8A-4147-A177-3AD203B41FA5}">
                      <a16:colId xmlns="" xmlns:a16="http://schemas.microsoft.com/office/drawing/2014/main" val="2091923850"/>
                    </a:ext>
                  </a:extLst>
                </a:gridCol>
                <a:gridCol w="898072">
                  <a:extLst>
                    <a:ext uri="{9D8B030D-6E8A-4147-A177-3AD203B41FA5}">
                      <a16:colId xmlns="" xmlns:a16="http://schemas.microsoft.com/office/drawing/2014/main" val="3038727517"/>
                    </a:ext>
                  </a:extLst>
                </a:gridCol>
                <a:gridCol w="1975757">
                  <a:extLst>
                    <a:ext uri="{9D8B030D-6E8A-4147-A177-3AD203B41FA5}">
                      <a16:colId xmlns="" xmlns:a16="http://schemas.microsoft.com/office/drawing/2014/main" val="2398961490"/>
                    </a:ext>
                  </a:extLst>
                </a:gridCol>
              </a:tblGrid>
              <a:tr h="383880">
                <a:tc>
                  <a:txBody>
                    <a:bodyPr/>
                    <a:lstStyle/>
                    <a:p>
                      <a:r>
                        <a:rPr lang="en-ZA" sz="1600" b="1" dirty="0" smtClean="0">
                          <a:solidFill>
                            <a:schemeClr val="tx1"/>
                          </a:solidFill>
                          <a:latin typeface="Arial" panose="020B0604020202020204" pitchFamily="34" charset="0"/>
                          <a:cs typeface="Arial" panose="020B0604020202020204" pitchFamily="34" charset="0"/>
                        </a:rPr>
                        <a:t>Province</a:t>
                      </a:r>
                      <a:endParaRPr lang="en-ZA" sz="1600" b="1" dirty="0">
                        <a:solidFill>
                          <a:schemeClr val="tx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tx1"/>
                          </a:solidFill>
                          <a:latin typeface="Arial" panose="020B0604020202020204" pitchFamily="34" charset="0"/>
                          <a:cs typeface="Arial" panose="020B0604020202020204" pitchFamily="34" charset="0"/>
                        </a:rPr>
                        <a:t>Factory</a:t>
                      </a:r>
                      <a:endParaRPr lang="en-ZA" sz="1600" b="1" dirty="0">
                        <a:solidFill>
                          <a:schemeClr val="tx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tx1"/>
                          </a:solidFill>
                          <a:latin typeface="Arial" panose="020B0604020202020204" pitchFamily="34" charset="0"/>
                          <a:cs typeface="Arial" panose="020B0604020202020204" pitchFamily="34" charset="0"/>
                        </a:rPr>
                        <a:t>Orders received </a:t>
                      </a:r>
                      <a:endParaRPr lang="en-ZA" sz="1600" b="1" dirty="0">
                        <a:solidFill>
                          <a:schemeClr val="tx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tx1"/>
                          </a:solidFill>
                          <a:latin typeface="Arial" panose="020B0604020202020204" pitchFamily="34" charset="0"/>
                          <a:cs typeface="Arial" panose="020B0604020202020204" pitchFamily="34" charset="0"/>
                        </a:rPr>
                        <a:t>Orders</a:t>
                      </a:r>
                      <a:r>
                        <a:rPr lang="en-ZA" sz="1600" b="1" baseline="0" dirty="0" smtClean="0">
                          <a:solidFill>
                            <a:schemeClr val="tx1"/>
                          </a:solidFill>
                          <a:latin typeface="Arial" panose="020B0604020202020204" pitchFamily="34" charset="0"/>
                          <a:cs typeface="Arial" panose="020B0604020202020204" pitchFamily="34" charset="0"/>
                        </a:rPr>
                        <a:t> processes</a:t>
                      </a:r>
                      <a:endParaRPr lang="en-ZA" sz="1600" b="1" dirty="0">
                        <a:solidFill>
                          <a:schemeClr val="tx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tx1"/>
                          </a:solidFill>
                          <a:latin typeface="Arial" panose="020B0604020202020204" pitchFamily="34" charset="0"/>
                          <a:cs typeface="Arial" panose="020B0604020202020204" pitchFamily="34" charset="0"/>
                        </a:rPr>
                        <a:t>Orders finalised</a:t>
                      </a:r>
                      <a:endParaRPr lang="en-ZA" sz="1600" b="1" dirty="0">
                        <a:solidFill>
                          <a:schemeClr val="tx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tx1"/>
                          </a:solidFill>
                          <a:latin typeface="Arial" panose="020B0604020202020204" pitchFamily="34" charset="0"/>
                          <a:cs typeface="Arial" panose="020B0604020202020204" pitchFamily="34" charset="0"/>
                        </a:rPr>
                        <a:t>Orders delivered</a:t>
                      </a:r>
                      <a:endParaRPr lang="en-ZA" sz="1600" b="1" dirty="0">
                        <a:solidFill>
                          <a:schemeClr val="tx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tx1"/>
                          </a:solidFill>
                          <a:latin typeface="Arial" panose="020B0604020202020204" pitchFamily="34" charset="0"/>
                          <a:cs typeface="Arial" panose="020B0604020202020204" pitchFamily="34" charset="0"/>
                        </a:rPr>
                        <a:t>Timeframe in days</a:t>
                      </a:r>
                      <a:endParaRPr lang="en-ZA" sz="1600" b="1" dirty="0">
                        <a:solidFill>
                          <a:schemeClr val="tx1"/>
                        </a:solidFill>
                        <a:latin typeface="Arial" panose="020B0604020202020204" pitchFamily="34" charset="0"/>
                        <a:cs typeface="Arial" panose="020B0604020202020204" pitchFamily="34" charset="0"/>
                      </a:endParaRPr>
                    </a:p>
                  </a:txBody>
                  <a:tcPr/>
                </a:tc>
                <a:tc>
                  <a:txBody>
                    <a:bodyPr/>
                    <a:lstStyle/>
                    <a:p>
                      <a:r>
                        <a:rPr lang="en-ZA" sz="1600" b="1" dirty="0" smtClean="0">
                          <a:solidFill>
                            <a:schemeClr val="tx1"/>
                          </a:solidFill>
                          <a:latin typeface="Arial" panose="020B0604020202020204" pitchFamily="34" charset="0"/>
                          <a:cs typeface="Arial" panose="020B0604020202020204" pitchFamily="34" charset="0"/>
                        </a:rPr>
                        <a:t>Sales</a:t>
                      </a:r>
                      <a:r>
                        <a:rPr lang="en-ZA" sz="1600" b="1" baseline="0" dirty="0" smtClean="0">
                          <a:solidFill>
                            <a:schemeClr val="tx1"/>
                          </a:solidFill>
                          <a:latin typeface="Arial" panose="020B0604020202020204" pitchFamily="34" charset="0"/>
                          <a:cs typeface="Arial" panose="020B0604020202020204" pitchFamily="34" charset="0"/>
                        </a:rPr>
                        <a:t> amount generated</a:t>
                      </a:r>
                      <a:endParaRPr lang="en-ZA" sz="1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41992369"/>
                  </a:ext>
                </a:extLst>
              </a:tr>
            </a:tbl>
          </a:graphicData>
        </a:graphic>
      </p:graphicFrame>
      <p:sp>
        <p:nvSpPr>
          <p:cNvPr id="4" name="Slide Number Placeholder 3"/>
          <p:cNvSpPr>
            <a:spLocks noGrp="1"/>
          </p:cNvSpPr>
          <p:nvPr>
            <p:ph type="sldNum" sz="quarter" idx="12"/>
          </p:nvPr>
        </p:nvSpPr>
        <p:spPr>
          <a:xfrm>
            <a:off x="7010400" y="653891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112</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pic>
        <p:nvPicPr>
          <p:cNvPr id="6" name="Picture 5"/>
          <p:cNvPicPr>
            <a:picLocks noChangeAspect="1"/>
          </p:cNvPicPr>
          <p:nvPr/>
        </p:nvPicPr>
        <p:blipFill>
          <a:blip r:embed="rId2"/>
          <a:stretch>
            <a:fillRect/>
          </a:stretch>
        </p:blipFill>
        <p:spPr>
          <a:xfrm>
            <a:off x="204108" y="2221324"/>
            <a:ext cx="8735784" cy="4480875"/>
          </a:xfrm>
          <a:prstGeom prst="rect">
            <a:avLst/>
          </a:prstGeom>
        </p:spPr>
      </p:pic>
    </p:spTree>
    <p:extLst>
      <p:ext uri="{BB962C8B-B14F-4D97-AF65-F5344CB8AC3E}">
        <p14:creationId xmlns:p14="http://schemas.microsoft.com/office/powerpoint/2010/main" xmlns="" val="19145131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latin typeface="+mn-lt"/>
                <a:cs typeface="Arial" panose="020B0604020202020204" pitchFamily="34" charset="0"/>
              </a:rPr>
              <a:t>Q4 PROCUREMENT OF RAW MATERIALS</a:t>
            </a:r>
            <a:endParaRPr lang="en-ZA" sz="2400" b="1" dirty="0">
              <a:latin typeface="+mn-lt"/>
              <a:cs typeface="Arial" panose="020B0604020202020204"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113</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pic>
        <p:nvPicPr>
          <p:cNvPr id="6" name="Content Placeholder 5"/>
          <p:cNvPicPr>
            <a:picLocks noGrp="1" noChangeAspect="1"/>
          </p:cNvPicPr>
          <p:nvPr>
            <p:ph idx="1"/>
          </p:nvPr>
        </p:nvPicPr>
        <p:blipFill>
          <a:blip r:embed="rId2"/>
          <a:stretch>
            <a:fillRect/>
          </a:stretch>
        </p:blipFill>
        <p:spPr>
          <a:xfrm>
            <a:off x="269421" y="1362756"/>
            <a:ext cx="8685008" cy="5283371"/>
          </a:xfrm>
          <a:prstGeom prst="rect">
            <a:avLst/>
          </a:prstGeom>
        </p:spPr>
      </p:pic>
    </p:spTree>
    <p:extLst>
      <p:ext uri="{BB962C8B-B14F-4D97-AF65-F5344CB8AC3E}">
        <p14:creationId xmlns:p14="http://schemas.microsoft.com/office/powerpoint/2010/main" xmlns="" val="37069896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23515" cy="1143000"/>
          </a:xfrm>
        </p:spPr>
        <p:txBody>
          <a:bodyPr/>
          <a:lstStyle/>
          <a:p>
            <a:r>
              <a:rPr lang="en-ZA" sz="2400" b="1" dirty="0" smtClean="0">
                <a:cs typeface="Arial" panose="020B0604020202020204" pitchFamily="34" charset="0"/>
              </a:rPr>
              <a:t> Q4 INVOICES PROCESSED </a:t>
            </a:r>
            <a:endParaRPr lang="en-ZA" sz="2400" b="1" dirty="0">
              <a:cs typeface="Arial" panose="020B0604020202020204" pitchFamily="34" charset="0"/>
            </a:endParaRPr>
          </a:p>
        </p:txBody>
      </p:sp>
      <p:sp>
        <p:nvSpPr>
          <p:cNvPr id="4" name="Slide Number Placeholder 3"/>
          <p:cNvSpPr>
            <a:spLocks noGrp="1"/>
          </p:cNvSpPr>
          <p:nvPr>
            <p:ph type="sldNum" sz="quarter" idx="12"/>
          </p:nvPr>
        </p:nvSpPr>
        <p:spPr>
          <a:xfrm>
            <a:off x="7010400" y="653891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79B0E16-3B21-4DA7-809D-032F5E4D0A06}" type="slidenum">
              <a:rPr kumimoji="0" lang="en-US" sz="1200" b="0" i="0" u="none" strike="noStrike" kern="1200" cap="none" spc="0" normalizeH="0" baseline="0" noProof="0" smtClean="0">
                <a:ln>
                  <a:noFill/>
                </a:ln>
                <a:solidFill>
                  <a:prstClr val="white"/>
                </a:solidFill>
                <a:effectLst/>
                <a:uLnTx/>
                <a:uFillTx/>
                <a:latin typeface="Calibri" pitchFamily="80" charset="0"/>
                <a:ea typeface="ＭＳ Ｐゴシック" pitchFamily="8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114</a:t>
            </a:fld>
            <a:endParaRPr kumimoji="0" lang="en-US" sz="1200" b="0" i="0" u="none" strike="noStrike" kern="1200" cap="none" spc="0" normalizeH="0" baseline="0" noProof="0" dirty="0">
              <a:ln>
                <a:noFill/>
              </a:ln>
              <a:solidFill>
                <a:prstClr val="white"/>
              </a:solidFill>
              <a:effectLst/>
              <a:uLnTx/>
              <a:uFillTx/>
              <a:latin typeface="Calibri" pitchFamily="80" charset="0"/>
              <a:ea typeface="ＭＳ Ｐゴシック" pitchFamily="80" charset="-128"/>
              <a:cs typeface="+mn-cs"/>
            </a:endParaRPr>
          </a:p>
        </p:txBody>
      </p:sp>
      <p:pic>
        <p:nvPicPr>
          <p:cNvPr id="6" name="Content Placeholder 5"/>
          <p:cNvPicPr>
            <a:picLocks noGrp="1" noChangeAspect="1"/>
          </p:cNvPicPr>
          <p:nvPr>
            <p:ph idx="1"/>
          </p:nvPr>
        </p:nvPicPr>
        <p:blipFill>
          <a:blip r:embed="rId2"/>
          <a:stretch>
            <a:fillRect/>
          </a:stretch>
        </p:blipFill>
        <p:spPr>
          <a:xfrm>
            <a:off x="228600" y="1359807"/>
            <a:ext cx="8752114" cy="5330925"/>
          </a:xfrm>
          <a:prstGeom prst="rect">
            <a:avLst/>
          </a:prstGeom>
        </p:spPr>
      </p:pic>
    </p:spTree>
    <p:extLst>
      <p:ext uri="{BB962C8B-B14F-4D97-AF65-F5344CB8AC3E}">
        <p14:creationId xmlns:p14="http://schemas.microsoft.com/office/powerpoint/2010/main" xmlns="" val="428489206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2019/2020 </a:t>
            </a:r>
            <a:br>
              <a:rPr lang="en-ZA" sz="2400" b="1" dirty="0" smtClean="0"/>
            </a:br>
            <a:r>
              <a:rPr lang="en-ZA" sz="2400" b="1" dirty="0" smtClean="0"/>
              <a:t>PUBLIC EMPLOYMENT SERVICES</a:t>
            </a:r>
            <a:endParaRPr lang="en-ZA" sz="2400" dirty="0"/>
          </a:p>
        </p:txBody>
      </p:sp>
      <p:graphicFrame>
        <p:nvGraphicFramePr>
          <p:cNvPr id="4" name="Object 3"/>
          <p:cNvGraphicFramePr>
            <a:graphicFrameLocks noChangeAspect="1"/>
          </p:cNvGraphicFramePr>
          <p:nvPr>
            <p:extLst/>
          </p:nvPr>
        </p:nvGraphicFramePr>
        <p:xfrm>
          <a:off x="217714" y="1417638"/>
          <a:ext cx="8665029" cy="4692605"/>
        </p:xfrm>
        <a:graphic>
          <a:graphicData uri="http://schemas.openxmlformats.org/presentationml/2006/ole">
            <p:oleObj spid="_x0000_s8230" name="Worksheet" r:id="rId3" imgW="6677029" imgH="2714586" progId="Excel.Sheet.12">
              <p:embed/>
            </p:oleObj>
          </a:graphicData>
        </a:graphic>
      </p:graphicFrame>
      <p:sp>
        <p:nvSpPr>
          <p:cNvPr id="3" name="Slide Number Placeholder 2"/>
          <p:cNvSpPr>
            <a:spLocks noGrp="1"/>
          </p:cNvSpPr>
          <p:nvPr>
            <p:ph type="sldNum" sz="quarter" idx="12"/>
          </p:nvPr>
        </p:nvSpPr>
        <p:spPr>
          <a:xfrm>
            <a:off x="6901543"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6D01DFA-62F0-4702-B6E4-FBA5F7F9C74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115</a:t>
            </a:fld>
            <a:endParaRPr kumimoji="0" lang="en-US"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xmlns="" val="38854746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xfrm>
            <a:off x="6772275"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smtClean="0">
                <a:solidFill>
                  <a:schemeClr val="bg1"/>
                </a:solidFill>
              </a:rPr>
              <a:pPr/>
              <a:t>116</a:t>
            </a:fld>
            <a:endParaRPr lang="en-US" altLang="en-US" sz="1200" dirty="0" smtClean="0">
              <a:solidFill>
                <a:schemeClr val="bg1"/>
              </a:solidFill>
            </a:endParaRPr>
          </a:p>
        </p:txBody>
      </p:sp>
    </p:spTree>
    <p:extLst>
      <p:ext uri="{BB962C8B-B14F-4D97-AF65-F5344CB8AC3E}">
        <p14:creationId xmlns:p14="http://schemas.microsoft.com/office/powerpoint/2010/main" xmlns="" val="2035329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a:p>
            <a:pPr>
              <a:defRPr/>
            </a:pPr>
            <a:endParaRPr lang="en-ZA" dirty="0">
              <a:latin typeface="Arial" charset="0"/>
              <a:ea typeface="ＭＳ Ｐゴシック" pitchFamily="80" charset="-128"/>
            </a:endParaRPr>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dirty="0"/>
          </a:p>
        </p:txBody>
      </p:sp>
      <p:sp>
        <p:nvSpPr>
          <p:cNvPr id="20486"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00B050"/>
                </a:solidFill>
                <a:cs typeface="Times New Roman" pitchFamily="18" charset="0"/>
              </a:rPr>
              <a:t>ACHIEVED </a:t>
            </a:r>
          </a:p>
          <a:p>
            <a:r>
              <a:rPr lang="en-ZA" altLang="en-US" sz="2000" b="1" dirty="0">
                <a:solidFill>
                  <a:srgbClr val="000000"/>
                </a:solidFill>
                <a:cs typeface="Times New Roman" pitchFamily="18" charset="0"/>
              </a:rPr>
              <a:t>Performance Indicator is on track  or reflects complete implementation. Target achieved</a:t>
            </a:r>
          </a:p>
          <a:p>
            <a:r>
              <a:rPr lang="en-US" altLang="en-US" sz="1800" b="1" dirty="0">
                <a:solidFill>
                  <a:srgbClr val="000000"/>
                </a:solidFill>
                <a:cs typeface="Times New Roman" pitchFamily="18" charset="0"/>
              </a:rPr>
              <a:t> </a:t>
            </a:r>
            <a:r>
              <a:rPr lang="en-US" altLang="en-US" sz="1800" b="1" u="sng" dirty="0">
                <a:solidFill>
                  <a:srgbClr val="00B050"/>
                </a:solidFill>
                <a:cs typeface="Times New Roman" pitchFamily="18" charset="0"/>
              </a:rPr>
              <a:t>100% +  Complete</a:t>
            </a:r>
            <a:endParaRPr lang="en-ZA" altLang="en-US" sz="1800" dirty="0">
              <a:latin typeface="Times New Roman" pitchFamily="18" charset="0"/>
              <a:cs typeface="Times New Roman" pitchFamily="18" charset="0"/>
            </a:endParaRPr>
          </a:p>
        </p:txBody>
      </p:sp>
      <p:sp>
        <p:nvSpPr>
          <p:cNvPr id="20487" name="TextBox 6"/>
          <p:cNvSpPr txBox="1">
            <a:spLocks noChangeArrowheads="1"/>
          </p:cNvSpPr>
          <p:nvPr/>
        </p:nvSpPr>
        <p:spPr bwMode="auto">
          <a:xfrm>
            <a:off x="1997075" y="3687763"/>
            <a:ext cx="6384925"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800" b="1" u="sng" dirty="0">
                <a:solidFill>
                  <a:srgbClr val="000000"/>
                </a:solidFill>
                <a:cs typeface="Times New Roman" pitchFamily="18" charset="0"/>
              </a:rPr>
              <a:t>Implication</a:t>
            </a:r>
            <a:r>
              <a:rPr lang="en-US" altLang="en-US" sz="1800" b="1" dirty="0">
                <a:solidFill>
                  <a:srgbClr val="000000"/>
                </a:solidFill>
                <a:cs typeface="Times New Roman" pitchFamily="18" charset="0"/>
              </a:rPr>
              <a:t>:     </a:t>
            </a:r>
            <a:r>
              <a:rPr lang="en-US" altLang="en-US" sz="1800" b="1" dirty="0">
                <a:solidFill>
                  <a:srgbClr val="FF0000"/>
                </a:solidFill>
                <a:cs typeface="Times New Roman" pitchFamily="18" charset="0"/>
              </a:rPr>
              <a:t>NOT ACHIEVED </a:t>
            </a:r>
          </a:p>
          <a:p>
            <a:r>
              <a:rPr lang="en-ZA" altLang="en-US" sz="2000" b="1" dirty="0">
                <a:solidFill>
                  <a:srgbClr val="000000"/>
                </a:solidFill>
                <a:cs typeface="Times New Roman" pitchFamily="18" charset="0"/>
              </a:rPr>
              <a:t>Performance Indicator behind schedule. Target not achieved</a:t>
            </a:r>
          </a:p>
          <a:p>
            <a:r>
              <a:rPr lang="en-US" altLang="en-US" sz="1800" b="1" dirty="0">
                <a:solidFill>
                  <a:srgbClr val="000000"/>
                </a:solidFill>
                <a:cs typeface="Times New Roman" pitchFamily="18" charset="0"/>
              </a:rPr>
              <a:t> </a:t>
            </a:r>
            <a:r>
              <a:rPr lang="en-US" altLang="en-US" sz="1800" b="1" u="sng" dirty="0">
                <a:solidFill>
                  <a:srgbClr val="FF0000"/>
                </a:solidFill>
                <a:cs typeface="Times New Roman" pitchFamily="18" charset="0"/>
              </a:rPr>
              <a:t>0% - 99% Complete</a:t>
            </a:r>
            <a:endParaRPr lang="en-ZA" altLang="en-US" sz="1800" dirty="0">
              <a:latin typeface="Arial" pitchFamily="34" charset="0"/>
              <a:cs typeface="Times New Roman" pitchFamily="18" charset="0"/>
            </a:endParaRPr>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000" b="1" dirty="0"/>
              <a:t>LEGEND</a:t>
            </a:r>
          </a:p>
        </p:txBody>
      </p:sp>
      <p:sp>
        <p:nvSpPr>
          <p:cNvPr id="20489" name="Slide Number Placeholder 5"/>
          <p:cNvSpPr>
            <a:spLocks noGrp="1"/>
          </p:cNvSpPr>
          <p:nvPr>
            <p:ph type="sldNum" sz="quarter" idx="12"/>
          </p:nvPr>
        </p:nvSpPr>
        <p:spPr bwMode="auto">
          <a:xfrm>
            <a:off x="6727825"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smtClean="0">
                <a:solidFill>
                  <a:schemeClr val="bg1"/>
                </a:solidFill>
              </a:rPr>
              <a:pPr/>
              <a:t>12</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b="1" dirty="0" smtClean="0">
                <a:ea typeface="ＭＳ Ｐゴシック" pitchFamily="34" charset="-128"/>
              </a:rPr>
              <a:t>QUARTER 4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smtClean="0">
                <a:solidFill>
                  <a:srgbClr val="FF0000"/>
                </a:solidFill>
                <a:ea typeface="ＭＳ Ｐゴシック" pitchFamily="-80" charset="-128"/>
                <a:cs typeface="+mj-cs"/>
              </a:rPr>
              <a:t>QUARTER 4</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rPr>
              <a:t>JANUARY TO MARCH</a:t>
            </a:r>
            <a:r>
              <a:rPr lang="en-US" sz="2400" b="1" dirty="0" smtClean="0">
                <a:solidFill>
                  <a:prstClr val="black"/>
                </a:solidFill>
                <a:ea typeface="ＭＳ Ｐゴシック" pitchFamily="-80" charset="-128"/>
                <a:cs typeface="+mj-cs"/>
              </a:rPr>
              <a:t> 2019-20</a:t>
            </a: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chemeClr val="bg1"/>
                </a:solidFill>
              </a:rPr>
              <a:pPr/>
              <a:t>13</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8"/>
            <a:ext cx="8229600" cy="1058862"/>
          </a:xfrm>
        </p:spPr>
        <p:txBody>
          <a:bodyPr/>
          <a:lstStyle/>
          <a:p>
            <a:pPr>
              <a:defRPr/>
            </a:pPr>
            <a:r>
              <a:rPr lang="en-US" sz="2000" b="1" dirty="0" smtClean="0">
                <a:solidFill>
                  <a:prstClr val="black"/>
                </a:solidFill>
                <a:ea typeface="ＭＳ Ｐゴシック" pitchFamily="-80" charset="-128"/>
                <a:cs typeface="+mj-cs"/>
              </a:rPr>
              <a:t/>
            </a:r>
            <a:br>
              <a:rPr lang="en-US" sz="2000" b="1" dirty="0" smtClean="0">
                <a:solidFill>
                  <a:prstClr val="black"/>
                </a:solidFill>
                <a:ea typeface="ＭＳ Ｐゴシック" pitchFamily="-80" charset="-128"/>
                <a:cs typeface="+mj-cs"/>
              </a:rPr>
            </a:br>
            <a:r>
              <a:rPr lang="en-US" sz="2000" b="1" dirty="0" smtClean="0">
                <a:solidFill>
                  <a:prstClr val="black"/>
                </a:solidFill>
                <a:ea typeface="ＭＳ Ｐゴシック" pitchFamily="-80" charset="-128"/>
                <a:cs typeface="+mj-cs"/>
              </a:rPr>
              <a:t>QUARTER 4 PERFORMANCE </a:t>
            </a:r>
            <a:r>
              <a:rPr lang="en-US" sz="2000" b="1" dirty="0">
                <a:solidFill>
                  <a:prstClr val="black"/>
                </a:solidFill>
                <a:ea typeface="ＭＳ Ｐゴシック" pitchFamily="-80" charset="-128"/>
                <a:cs typeface="+mj-cs"/>
              </a:rPr>
              <a:t>PER STRATEGIC </a:t>
            </a:r>
            <a:r>
              <a:rPr lang="en-US" sz="2000" b="1" dirty="0" smtClean="0">
                <a:solidFill>
                  <a:prstClr val="black"/>
                </a:solidFill>
                <a:ea typeface="ＭＳ Ｐゴシック" pitchFamily="-80" charset="-128"/>
                <a:cs typeface="+mj-cs"/>
              </a:rPr>
              <a:t>OBJECTIVE 2019/20</a:t>
            </a:r>
            <a:endParaRPr lang="en-ZA" sz="2000" dirty="0"/>
          </a:p>
        </p:txBody>
      </p:sp>
      <p:sp>
        <p:nvSpPr>
          <p:cNvPr id="28675" name="Slide Number Placeholder 5"/>
          <p:cNvSpPr>
            <a:spLocks noGrp="1"/>
          </p:cNvSpPr>
          <p:nvPr>
            <p:ph type="sldNum" sz="quarter" idx="12"/>
          </p:nvPr>
        </p:nvSpPr>
        <p:spPr bwMode="auto">
          <a:xfrm>
            <a:off x="6831012" y="6424613"/>
            <a:ext cx="2312987" cy="50450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954FD14-77EA-4DAE-BA84-E6F311BA9C63}" type="slidenum">
              <a:rPr lang="en-US" altLang="en-US" sz="1200" smtClean="0">
                <a:solidFill>
                  <a:schemeClr val="bg1"/>
                </a:solidFill>
              </a:rPr>
              <a:pPr/>
              <a:t>14</a:t>
            </a:fld>
            <a:endParaRPr lang="en-US" altLang="en-US" sz="1200" dirty="0" smtClean="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023803774"/>
              </p:ext>
            </p:extLst>
          </p:nvPr>
        </p:nvGraphicFramePr>
        <p:xfrm>
          <a:off x="193041" y="1320800"/>
          <a:ext cx="8768078" cy="5313680"/>
        </p:xfrm>
        <a:graphic>
          <a:graphicData uri="http://schemas.openxmlformats.org/drawingml/2006/table">
            <a:tbl>
              <a:tblPr/>
              <a:tblGrid>
                <a:gridCol w="2973787">
                  <a:extLst>
                    <a:ext uri="{9D8B030D-6E8A-4147-A177-3AD203B41FA5}">
                      <a16:colId xmlns="" xmlns:a16="http://schemas.microsoft.com/office/drawing/2014/main" val="58793969"/>
                    </a:ext>
                  </a:extLst>
                </a:gridCol>
                <a:gridCol w="1458862">
                  <a:extLst>
                    <a:ext uri="{9D8B030D-6E8A-4147-A177-3AD203B41FA5}">
                      <a16:colId xmlns="" xmlns:a16="http://schemas.microsoft.com/office/drawing/2014/main" val="4001614195"/>
                    </a:ext>
                  </a:extLst>
                </a:gridCol>
                <a:gridCol w="1308968">
                  <a:extLst>
                    <a:ext uri="{9D8B030D-6E8A-4147-A177-3AD203B41FA5}">
                      <a16:colId xmlns="" xmlns:a16="http://schemas.microsoft.com/office/drawing/2014/main" val="4114163842"/>
                    </a:ext>
                  </a:extLst>
                </a:gridCol>
                <a:gridCol w="869596">
                  <a:extLst>
                    <a:ext uri="{9D8B030D-6E8A-4147-A177-3AD203B41FA5}">
                      <a16:colId xmlns="" xmlns:a16="http://schemas.microsoft.com/office/drawing/2014/main" val="1199128848"/>
                    </a:ext>
                  </a:extLst>
                </a:gridCol>
                <a:gridCol w="869596">
                  <a:extLst>
                    <a:ext uri="{9D8B030D-6E8A-4147-A177-3AD203B41FA5}">
                      <a16:colId xmlns="" xmlns:a16="http://schemas.microsoft.com/office/drawing/2014/main" val="2100466688"/>
                    </a:ext>
                  </a:extLst>
                </a:gridCol>
                <a:gridCol w="1287269">
                  <a:extLst>
                    <a:ext uri="{9D8B030D-6E8A-4147-A177-3AD203B41FA5}">
                      <a16:colId xmlns="" xmlns:a16="http://schemas.microsoft.com/office/drawing/2014/main" val="4058661709"/>
                    </a:ext>
                  </a:extLst>
                </a:gridCol>
              </a:tblGrid>
              <a:tr h="778412">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STRATEGIC OBJECTIVES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solidFill>
                            <a:srgbClr val="000000"/>
                          </a:solidFill>
                          <a:effectLst/>
                          <a:latin typeface="Calibri" panose="020F0502020204030204" pitchFamily="34" charset="0"/>
                          <a:ea typeface="DengXian"/>
                          <a:cs typeface="Arial" panose="020B0604020202020204" pitchFamily="34" charset="0"/>
                        </a:rPr>
                        <a:t>Planned Indictors</a:t>
                      </a:r>
                      <a:endParaRPr lang="en-ZA" sz="1400" b="1">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Q4</a:t>
                      </a:r>
                      <a:endParaRPr lang="en-ZA" sz="1400" b="1" dirty="0">
                        <a:effectLst/>
                        <a:latin typeface="Calibri" panose="020F0502020204030204" pitchFamily="34" charset="0"/>
                        <a:ea typeface="DengXian"/>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000"/>
                          </a:solidFill>
                          <a:effectLst/>
                          <a:latin typeface="Calibri" panose="020F0502020204030204" pitchFamily="34" charset="0"/>
                          <a:ea typeface="DengXian"/>
                          <a:cs typeface="Arial" panose="020B0604020202020204" pitchFamily="34" charset="0"/>
                        </a:rPr>
                        <a:t>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Achievement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438208781"/>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occupational safety</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eaLnBrk="0" fontAlgn="b" hangingPunct="0">
                        <a:spcAft>
                          <a:spcPts val="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This Strategic Objective is covered under indicators that are applicable to protecting vulnerable workers</a:t>
                      </a:r>
                      <a:endParaRPr lang="en-ZA" sz="12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2605094353"/>
                  </a:ext>
                </a:extLst>
              </a:tr>
              <a:tr h="45729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Promote equity in the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market</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66358883"/>
                  </a:ext>
                </a:extLst>
              </a:tr>
              <a:tr h="476867">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Protecting vulnerable workers</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44041134"/>
                  </a:ext>
                </a:extLst>
              </a:tr>
              <a:tr h="54378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multilateral and bilateral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81334396"/>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Contribute to employment creation</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88217714"/>
                  </a:ext>
                </a:extLst>
              </a:tr>
              <a:tr h="451773">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Promoting sound </a:t>
                      </a:r>
                      <a:r>
                        <a:rPr lang="en-US" sz="1400" b="1" kern="1200" dirty="0" err="1">
                          <a:solidFill>
                            <a:srgbClr val="000000"/>
                          </a:solidFill>
                          <a:effectLst/>
                          <a:latin typeface="Calibri" panose="020F0502020204030204" pitchFamily="34" charset="0"/>
                          <a:ea typeface="DengXian"/>
                          <a:cs typeface="Arial" panose="020B0604020202020204" pitchFamily="34" charset="0"/>
                        </a:rPr>
                        <a:t>labour</a:t>
                      </a:r>
                      <a:r>
                        <a:rPr lang="en-US" sz="1400" b="1" kern="1200" dirty="0">
                          <a:solidFill>
                            <a:srgbClr val="000000"/>
                          </a:solidFill>
                          <a:effectLst/>
                          <a:latin typeface="Calibri" panose="020F0502020204030204" pitchFamily="34" charset="0"/>
                          <a:ea typeface="DengXian"/>
                          <a:cs typeface="Arial" panose="020B0604020202020204" pitchFamily="34" charset="0"/>
                        </a:rPr>
                        <a:t> relations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96995749"/>
                  </a:ext>
                </a:extLst>
              </a:tr>
              <a:tr h="454535">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Monitoring the impact of legislations</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6945017"/>
                  </a:ext>
                </a:extLst>
              </a:tr>
              <a:tr h="710434">
                <a:tc>
                  <a:txBody>
                    <a:bodyPr/>
                    <a:lstStyle/>
                    <a:p>
                      <a:pP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Strengthening the institutional capacity of the Department</a:t>
                      </a:r>
                      <a:endParaRPr lang="en-ZA" sz="1400" b="1" dirty="0">
                        <a:effectLst/>
                        <a:latin typeface="Calibri" panose="020F0502020204030204" pitchFamily="34" charset="0"/>
                        <a:ea typeface="DengXian"/>
                        <a:cs typeface="Arial" panose="020B0604020202020204" pitchFamily="34" charset="0"/>
                      </a:endParaRPr>
                    </a:p>
                    <a:p>
                      <a:pPr fontAlgn="b">
                        <a:spcAft>
                          <a:spcPts val="0"/>
                        </a:spcAft>
                      </a:pPr>
                      <a:r>
                        <a:rPr lang="en-US" sz="1400" b="1" dirty="0">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7747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26565653"/>
                  </a:ext>
                </a:extLst>
              </a:tr>
              <a:tr h="531511">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OVERALL PERFORMANCE</a:t>
                      </a:r>
                      <a:endParaRPr lang="en-ZA" sz="1400" b="1" dirty="0">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 </a:t>
                      </a:r>
                      <a:endParaRPr lang="en-ZA" sz="1400" b="1" dirty="0">
                        <a:effectLst/>
                        <a:latin typeface="Calibri" panose="020F0502020204030204" pitchFamily="34" charset="0"/>
                        <a:ea typeface="DengXian"/>
                        <a:cs typeface="Arial" panose="020B0604020202020204" pitchFamily="34" charset="0"/>
                      </a:endParaRPr>
                    </a:p>
                  </a:txBody>
                  <a:tcPr marL="8890" marR="8890" marT="88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19</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19</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spcAft>
                          <a:spcPts val="0"/>
                        </a:spcAft>
                      </a:pPr>
                      <a:r>
                        <a:rPr lang="en-US" sz="16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spcAft>
                          <a:spcPts val="0"/>
                        </a:spcAft>
                      </a:pPr>
                      <a:r>
                        <a:rPr lang="en-US" sz="16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spcAft>
                          <a:spcPts val="0"/>
                        </a:spcAft>
                      </a:pPr>
                      <a:r>
                        <a:rPr lang="en-US" sz="1600" b="1"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8890" marR="8890"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02178391"/>
                  </a:ext>
                </a:extLst>
              </a:tr>
            </a:tbl>
          </a:graphicData>
        </a:graphic>
      </p:graphicFrame>
    </p:spTree>
    <p:extLst>
      <p:ext uri="{BB962C8B-B14F-4D97-AF65-F5344CB8AC3E}">
        <p14:creationId xmlns:p14="http://schemas.microsoft.com/office/powerpoint/2010/main" xmlns="" val="4226073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b="1" dirty="0" smtClean="0">
                <a:ea typeface="ＭＳ Ｐゴシック" pitchFamily="34" charset="-128"/>
              </a:rPr>
              <a:t>QUARTER 4 OVERALL PERFORMANCE</a:t>
            </a:r>
          </a:p>
        </p:txBody>
      </p:sp>
      <p:sp>
        <p:nvSpPr>
          <p:cNvPr id="3" name="Content Placeholder 2"/>
          <p:cNvSpPr>
            <a:spLocks noGrp="1"/>
          </p:cNvSpPr>
          <p:nvPr>
            <p:ph idx="1"/>
          </p:nvPr>
        </p:nvSpPr>
        <p:spPr/>
        <p:txBody>
          <a:bodyPr/>
          <a:lstStyle/>
          <a:p>
            <a:pPr>
              <a:buFont typeface="Arial" charset="0"/>
              <a:buChar char="•"/>
              <a:defRPr/>
            </a:pPr>
            <a:endParaRPr lang="en-US" sz="2400" b="1" dirty="0" smtClean="0">
              <a:solidFill>
                <a:prstClr val="black"/>
              </a:solidFill>
              <a:ea typeface="ＭＳ Ｐゴシック" pitchFamily="-80" charset="-128"/>
              <a:cs typeface="+mj-cs"/>
            </a:endParaRPr>
          </a:p>
          <a:p>
            <a:pPr>
              <a:buFont typeface="Arial" charset="0"/>
              <a:buChar char="•"/>
              <a:defRPr/>
            </a:pP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cs typeface="+mj-cs"/>
              </a:rPr>
              <a:t>OVERALL </a:t>
            </a:r>
            <a:r>
              <a:rPr lang="en-US" sz="2400" b="1" dirty="0">
                <a:solidFill>
                  <a:prstClr val="black"/>
                </a:solidFill>
                <a:ea typeface="ＭＳ Ｐゴシック" pitchFamily="-80" charset="-128"/>
                <a:cs typeface="+mj-cs"/>
              </a:rPr>
              <a:t>ACHIEVEMENTS PER STRATEGIC </a:t>
            </a:r>
            <a:r>
              <a:rPr lang="en-US" sz="2400" b="1" dirty="0" smtClean="0">
                <a:solidFill>
                  <a:prstClr val="black"/>
                </a:solidFill>
                <a:ea typeface="ＭＳ Ｐゴシック" pitchFamily="-80" charset="-128"/>
                <a:cs typeface="+mj-cs"/>
              </a:rPr>
              <a:t>OBJECTIVE AND PER BRANCH  DURING </a:t>
            </a:r>
            <a:r>
              <a:rPr lang="en-US" sz="2400" b="1" u="sng" dirty="0" smtClean="0">
                <a:solidFill>
                  <a:srgbClr val="FF0000"/>
                </a:solidFill>
                <a:ea typeface="ＭＳ Ｐゴシック" pitchFamily="-80" charset="-128"/>
                <a:cs typeface="+mj-cs"/>
              </a:rPr>
              <a:t>QUARTER 4 </a:t>
            </a:r>
            <a:endParaRPr lang="en-US" sz="2400" b="1" dirty="0">
              <a:solidFill>
                <a:prstClr val="black"/>
              </a:solidFill>
              <a:ea typeface="ＭＳ Ｐゴシック" pitchFamily="-80" charset="-128"/>
              <a:cs typeface="+mj-cs"/>
            </a:endParaRPr>
          </a:p>
          <a:p>
            <a:pPr algn="ctr">
              <a:buFont typeface="Arial" charset="0"/>
              <a:buChar char="•"/>
              <a:defRPr/>
            </a:pPr>
            <a:r>
              <a:rPr lang="en-US" sz="2400" b="1" dirty="0" smtClean="0">
                <a:solidFill>
                  <a:prstClr val="black"/>
                </a:solidFill>
                <a:ea typeface="ＭＳ Ｐゴシック" pitchFamily="-80" charset="-128"/>
              </a:rPr>
              <a:t>JANUARY TO MARCH</a:t>
            </a:r>
            <a:r>
              <a:rPr lang="en-US" sz="2400" b="1" dirty="0" smtClean="0">
                <a:solidFill>
                  <a:prstClr val="black"/>
                </a:solidFill>
                <a:ea typeface="ＭＳ Ｐゴシック" pitchFamily="-80" charset="-128"/>
                <a:cs typeface="+mj-cs"/>
              </a:rPr>
              <a:t> </a:t>
            </a:r>
            <a:r>
              <a:rPr lang="en-US" sz="2400" b="1" dirty="0">
                <a:solidFill>
                  <a:prstClr val="black"/>
                </a:solidFill>
                <a:ea typeface="ＭＳ Ｐゴシック" pitchFamily="-80" charset="-128"/>
                <a:cs typeface="+mj-cs"/>
              </a:rPr>
              <a:t>2019-20</a:t>
            </a:r>
            <a:br>
              <a:rPr lang="en-US" sz="2400" b="1" dirty="0">
                <a:solidFill>
                  <a:prstClr val="black"/>
                </a:solidFill>
                <a:ea typeface="ＭＳ Ｐゴシック" pitchFamily="-80" charset="-128"/>
                <a:cs typeface="+mj-cs"/>
              </a:rPr>
            </a:br>
            <a:r>
              <a:rPr lang="en-US" sz="2400" b="1" dirty="0">
                <a:solidFill>
                  <a:prstClr val="black"/>
                </a:solidFill>
                <a:ea typeface="ＭＳ Ｐゴシック" pitchFamily="-80" charset="-128"/>
                <a:cs typeface="+mj-cs"/>
              </a:rPr>
              <a:t/>
            </a:r>
            <a:br>
              <a:rPr lang="en-US" sz="2400" b="1" dirty="0">
                <a:solidFill>
                  <a:prstClr val="black"/>
                </a:solidFill>
                <a:ea typeface="ＭＳ Ｐゴシック" pitchFamily="-80" charset="-128"/>
                <a:cs typeface="+mj-cs"/>
              </a:rPr>
            </a:br>
            <a:endParaRPr lang="en-US" sz="2400" b="1" dirty="0" smtClean="0">
              <a:solidFill>
                <a:prstClr val="black"/>
              </a:solidFill>
              <a:ea typeface="ＭＳ Ｐゴシック" pitchFamily="-80" charset="-128"/>
              <a:cs typeface="+mj-cs"/>
            </a:endParaRPr>
          </a:p>
          <a:p>
            <a:pPr marL="0" indent="0">
              <a:buFont typeface="Arial" charset="0"/>
              <a:buNone/>
              <a:defRPr/>
            </a:pPr>
            <a:endParaRPr lang="en-US" sz="2400" b="1" dirty="0">
              <a:solidFill>
                <a:prstClr val="black"/>
              </a:solidFill>
              <a:ea typeface="ＭＳ Ｐゴシック" pitchFamily="-80" charset="-128"/>
              <a:cs typeface="+mj-cs"/>
            </a:endParaRPr>
          </a:p>
        </p:txBody>
      </p:sp>
      <p:sp>
        <p:nvSpPr>
          <p:cNvPr id="21508" name="Slide Number Placeholder 1"/>
          <p:cNvSpPr>
            <a:spLocks noGrp="1"/>
          </p:cNvSpPr>
          <p:nvPr>
            <p:ph type="sldNum" sz="quarter" idx="12"/>
          </p:nvPr>
        </p:nvSpPr>
        <p:spPr bwMode="auto">
          <a:xfrm>
            <a:off x="6705600"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920EC9B-F213-4794-9686-B4DEABB24D7C}" type="slidenum">
              <a:rPr lang="en-US" altLang="en-US" sz="1200" smtClean="0">
                <a:solidFill>
                  <a:schemeClr val="bg1"/>
                </a:solidFill>
              </a:rPr>
              <a:pPr/>
              <a:t>15</a:t>
            </a:fld>
            <a:endParaRPr lang="en-US" altLang="en-US" sz="1200" dirty="0" smtClean="0">
              <a:solidFill>
                <a:schemeClr val="bg1"/>
              </a:solidFill>
            </a:endParaRPr>
          </a:p>
        </p:txBody>
      </p:sp>
    </p:spTree>
    <p:extLst>
      <p:ext uri="{BB962C8B-B14F-4D97-AF65-F5344CB8AC3E}">
        <p14:creationId xmlns:p14="http://schemas.microsoft.com/office/powerpoint/2010/main" xmlns="" val="1029025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34938"/>
            <a:ext cx="8229600" cy="1143000"/>
          </a:xfrm>
        </p:spPr>
        <p:txBody>
          <a:bodyPr/>
          <a:lstStyle/>
          <a:p>
            <a:pPr>
              <a:defRPr/>
            </a:pPr>
            <a:r>
              <a:rPr lang="en-US" sz="2000" b="1" dirty="0" smtClean="0">
                <a:solidFill>
                  <a:prstClr val="black"/>
                </a:solidFill>
                <a:ea typeface="ＭＳ Ｐゴシック" pitchFamily="-80" charset="-128"/>
                <a:cs typeface="+mj-cs"/>
              </a:rPr>
              <a:t>QUARTER 4 PERFORMANCE PER PROGRAMME 2019-20</a:t>
            </a:r>
            <a:endParaRPr lang="en-ZA" sz="2000" dirty="0"/>
          </a:p>
        </p:txBody>
      </p:sp>
      <p:sp>
        <p:nvSpPr>
          <p:cNvPr id="29699" name="Slide Number Placeholder 4"/>
          <p:cNvSpPr>
            <a:spLocks noGrp="1"/>
          </p:cNvSpPr>
          <p:nvPr>
            <p:ph type="sldNum" sz="quarter" idx="12"/>
          </p:nvPr>
        </p:nvSpPr>
        <p:spPr bwMode="auto">
          <a:xfrm>
            <a:off x="6738938" y="6492875"/>
            <a:ext cx="24050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C31F17A-3748-41D8-8DE2-B3C3F3DF3DC2}" type="slidenum">
              <a:rPr lang="en-US" altLang="en-US" sz="1200" smtClean="0">
                <a:solidFill>
                  <a:schemeClr val="bg1"/>
                </a:solidFill>
              </a:rPr>
              <a:pPr/>
              <a:t>16</a:t>
            </a:fld>
            <a:endParaRPr lang="en-US" altLang="en-US" sz="1200" dirty="0" smtClean="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74044740"/>
              </p:ext>
            </p:extLst>
          </p:nvPr>
        </p:nvGraphicFramePr>
        <p:xfrm>
          <a:off x="243840" y="1277938"/>
          <a:ext cx="8628698" cy="5315901"/>
        </p:xfrm>
        <a:graphic>
          <a:graphicData uri="http://schemas.openxmlformats.org/drawingml/2006/table">
            <a:tbl>
              <a:tblPr/>
              <a:tblGrid>
                <a:gridCol w="2869473">
                  <a:extLst>
                    <a:ext uri="{9D8B030D-6E8A-4147-A177-3AD203B41FA5}">
                      <a16:colId xmlns="" xmlns:a16="http://schemas.microsoft.com/office/drawing/2014/main" val="1085446327"/>
                    </a:ext>
                  </a:extLst>
                </a:gridCol>
                <a:gridCol w="1297854">
                  <a:extLst>
                    <a:ext uri="{9D8B030D-6E8A-4147-A177-3AD203B41FA5}">
                      <a16:colId xmlns="" xmlns:a16="http://schemas.microsoft.com/office/drawing/2014/main" val="2287847642"/>
                    </a:ext>
                  </a:extLst>
                </a:gridCol>
                <a:gridCol w="1105203">
                  <a:extLst>
                    <a:ext uri="{9D8B030D-6E8A-4147-A177-3AD203B41FA5}">
                      <a16:colId xmlns="" xmlns:a16="http://schemas.microsoft.com/office/drawing/2014/main" val="984017635"/>
                    </a:ext>
                  </a:extLst>
                </a:gridCol>
                <a:gridCol w="1095064">
                  <a:extLst>
                    <a:ext uri="{9D8B030D-6E8A-4147-A177-3AD203B41FA5}">
                      <a16:colId xmlns="" xmlns:a16="http://schemas.microsoft.com/office/drawing/2014/main" val="59271099"/>
                    </a:ext>
                  </a:extLst>
                </a:gridCol>
                <a:gridCol w="1115343">
                  <a:extLst>
                    <a:ext uri="{9D8B030D-6E8A-4147-A177-3AD203B41FA5}">
                      <a16:colId xmlns="" xmlns:a16="http://schemas.microsoft.com/office/drawing/2014/main" val="1369106986"/>
                    </a:ext>
                  </a:extLst>
                </a:gridCol>
                <a:gridCol w="1145761">
                  <a:extLst>
                    <a:ext uri="{9D8B030D-6E8A-4147-A177-3AD203B41FA5}">
                      <a16:colId xmlns="" xmlns:a16="http://schemas.microsoft.com/office/drawing/2014/main" val="3578915492"/>
                    </a:ext>
                  </a:extLst>
                </a:gridCol>
              </a:tblGrid>
              <a:tr h="1174768">
                <a:tc>
                  <a:txBody>
                    <a:bodyPr/>
                    <a:lstStyle/>
                    <a:p>
                      <a:pPr algn="ctr" fontAlgn="b">
                        <a:spcAft>
                          <a:spcPts val="0"/>
                        </a:spcAft>
                      </a:pPr>
                      <a:r>
                        <a:rPr lang="en-US" sz="1400" b="1" kern="1200" dirty="0">
                          <a:solidFill>
                            <a:srgbClr val="000000"/>
                          </a:solidFill>
                          <a:effectLst/>
                          <a:latin typeface="Calibri" panose="020F0502020204030204" pitchFamily="34" charset="0"/>
                          <a:ea typeface="DengXian"/>
                          <a:cs typeface="Arial" panose="020B0604020202020204" pitchFamily="34" charset="0"/>
                        </a:rPr>
                        <a:t>BRANCH</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Annual </a:t>
                      </a:r>
                      <a:r>
                        <a:rPr lang="en-US" sz="1400" b="1" kern="1200" dirty="0">
                          <a:solidFill>
                            <a:srgbClr val="000000"/>
                          </a:solidFill>
                          <a:effectLst/>
                          <a:latin typeface="Calibri" panose="020F0502020204030204" pitchFamily="34" charset="0"/>
                          <a:ea typeface="DengXian"/>
                          <a:cs typeface="Arial" panose="020B0604020202020204" pitchFamily="34" charset="0"/>
                        </a:rPr>
                        <a:t>Planned Indicators</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effectLst/>
                          <a:latin typeface="Calibri" panose="020F0502020204030204" pitchFamily="34" charset="0"/>
                          <a:ea typeface="DengXian"/>
                          <a:cs typeface="Arial" panose="020B0604020202020204" pitchFamily="34" charset="0"/>
                        </a:rPr>
                        <a:t>Indicators with Targets for </a:t>
                      </a:r>
                      <a:r>
                        <a:rPr lang="en-US" sz="1400" b="1" kern="1200" dirty="0" smtClean="0">
                          <a:effectLst/>
                          <a:latin typeface="Calibri" panose="020F0502020204030204" pitchFamily="34" charset="0"/>
                          <a:ea typeface="DengXian"/>
                          <a:cs typeface="Arial" panose="020B0604020202020204" pitchFamily="34" charset="0"/>
                        </a:rPr>
                        <a:t>Q4</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00823B"/>
                          </a:solidFill>
                          <a:effectLst/>
                          <a:latin typeface="Calibri" panose="020F0502020204030204" pitchFamily="34" charset="0"/>
                          <a:ea typeface="DengXian"/>
                          <a:cs typeface="Arial" panose="020B0604020202020204" pitchFamily="34" charset="0"/>
                        </a:rPr>
                        <a:t>Achieved</a:t>
                      </a:r>
                      <a:endParaRPr lang="en-ZA" sz="1400" dirty="0">
                        <a:solidFill>
                          <a:srgbClr val="00823B"/>
                        </a:solidFill>
                        <a:effectLst/>
                        <a:latin typeface="Calibri" panose="020F0502020204030204" pitchFamily="34" charset="0"/>
                        <a:ea typeface="DengXian"/>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dirty="0">
                          <a:solidFill>
                            <a:srgbClr val="FF0000"/>
                          </a:solidFill>
                          <a:effectLst/>
                          <a:latin typeface="Calibri" panose="020F0502020204030204" pitchFamily="34" charset="0"/>
                          <a:ea typeface="DengXian"/>
                          <a:cs typeface="Arial" panose="020B0604020202020204" pitchFamily="34" charset="0"/>
                        </a:rPr>
                        <a:t>Not Achieved</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spcAft>
                          <a:spcPts val="0"/>
                        </a:spcAft>
                      </a:pPr>
                      <a:r>
                        <a:rPr lang="en-US" sz="1400" b="1" kern="1200">
                          <a:effectLst/>
                          <a:latin typeface="Calibri" panose="020F0502020204030204" pitchFamily="34" charset="0"/>
                          <a:ea typeface="DengXian"/>
                          <a:cs typeface="Arial" panose="020B0604020202020204" pitchFamily="34" charset="0"/>
                        </a:rPr>
                        <a:t>Overall % Achievement</a:t>
                      </a:r>
                      <a:endParaRPr lang="en-ZA" sz="1400">
                        <a:effectLst/>
                        <a:latin typeface="Calibri" panose="020F0502020204030204" pitchFamily="34" charset="0"/>
                        <a:ea typeface="DengXian"/>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689762427"/>
                  </a:ext>
                </a:extLst>
              </a:tr>
              <a:tr h="802113">
                <a:tc>
                  <a:txBody>
                    <a:bodyPr/>
                    <a:lstStyle/>
                    <a:p>
                      <a:pPr fontAlgn="b">
                        <a:spcAft>
                          <a:spcPts val="0"/>
                        </a:spcAft>
                      </a:pPr>
                      <a:r>
                        <a:rPr lang="en-US" sz="1400" kern="1200" dirty="0">
                          <a:solidFill>
                            <a:srgbClr val="000000"/>
                          </a:solidFill>
                          <a:effectLst/>
                          <a:latin typeface="Calibri" panose="020F0502020204030204" pitchFamily="34" charset="0"/>
                          <a:ea typeface="DengXian"/>
                          <a:cs typeface="Arial" panose="020B0604020202020204" pitchFamily="34" charset="0"/>
                        </a:rPr>
                        <a:t>Administration </a:t>
                      </a:r>
                      <a:endParaRPr lang="en-US" sz="14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497931"/>
                  </a:ext>
                </a:extLst>
              </a:tr>
              <a:tr h="782306">
                <a:tc>
                  <a:txBody>
                    <a:bodyPr/>
                    <a:lstStyle/>
                    <a:p>
                      <a:pPr fontAlgn="b">
                        <a:spcAft>
                          <a:spcPts val="0"/>
                        </a:spcAft>
                      </a:pPr>
                      <a:r>
                        <a:rPr lang="en-US" sz="1400" kern="1200" dirty="0">
                          <a:solidFill>
                            <a:srgbClr val="000000"/>
                          </a:solidFill>
                          <a:effectLst/>
                          <a:latin typeface="Calibri" panose="020F0502020204030204" pitchFamily="34" charset="0"/>
                          <a:ea typeface="DengXian"/>
                          <a:cs typeface="Arial" panose="020B0604020202020204" pitchFamily="34" charset="0"/>
                        </a:rPr>
                        <a:t>Inspections and Enforcement </a:t>
                      </a:r>
                      <a:r>
                        <a:rPr lang="en-US" sz="1400" kern="1200" dirty="0" smtClean="0">
                          <a:solidFill>
                            <a:srgbClr val="000000"/>
                          </a:solidFill>
                          <a:effectLst/>
                          <a:latin typeface="Calibri" panose="020F0502020204030204" pitchFamily="34" charset="0"/>
                          <a:ea typeface="DengXian"/>
                          <a:cs typeface="Arial" panose="020B0604020202020204" pitchFamily="34" charset="0"/>
                        </a:rPr>
                        <a:t>Services</a:t>
                      </a:r>
                    </a:p>
                    <a:p>
                      <a:pP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1269208"/>
                  </a:ext>
                </a:extLst>
              </a:tr>
              <a:tr h="831820">
                <a:tc>
                  <a:txBody>
                    <a:bodyPr/>
                    <a:lstStyle/>
                    <a:p>
                      <a:pPr fontAlgn="b">
                        <a:spcAft>
                          <a:spcPts val="0"/>
                        </a:spcAft>
                      </a:pPr>
                      <a:r>
                        <a:rPr lang="en-US" sz="1400" kern="1200" dirty="0" smtClean="0">
                          <a:solidFill>
                            <a:srgbClr val="000000"/>
                          </a:solidFill>
                          <a:effectLst/>
                          <a:latin typeface="Calibri" panose="020F0502020204030204" pitchFamily="34" charset="0"/>
                          <a:ea typeface="DengXian"/>
                          <a:cs typeface="Arial" panose="020B0604020202020204" pitchFamily="34" charset="0"/>
                        </a:rPr>
                        <a:t>Public </a:t>
                      </a:r>
                      <a:r>
                        <a:rPr lang="en-US" sz="1400" kern="1200" dirty="0">
                          <a:solidFill>
                            <a:srgbClr val="000000"/>
                          </a:solidFill>
                          <a:effectLst/>
                          <a:latin typeface="Calibri" panose="020F0502020204030204" pitchFamily="34" charset="0"/>
                          <a:ea typeface="DengXian"/>
                          <a:cs typeface="Arial" panose="020B0604020202020204" pitchFamily="34" charset="0"/>
                        </a:rPr>
                        <a:t>Employment Services</a:t>
                      </a:r>
                      <a:endParaRPr lang="en-ZA" sz="1400" dirty="0">
                        <a:effectLst/>
                        <a:latin typeface="Calibri" panose="020F0502020204030204" pitchFamily="34" charset="0"/>
                        <a:ea typeface="DengXian"/>
                        <a:cs typeface="Arial" panose="020B0604020202020204" pitchFamily="34" charset="0"/>
                      </a:endParaRPr>
                    </a:p>
                    <a:p>
                      <a:pPr fontAlgn="b">
                        <a:spcAft>
                          <a:spcPts val="0"/>
                        </a:spcAft>
                      </a:pPr>
                      <a:r>
                        <a:rPr lang="en-US" sz="1400" dirty="0">
                          <a:effectLst/>
                          <a:latin typeface="Calibri" panose="020F0502020204030204" pitchFamily="34" charset="0"/>
                          <a:ea typeface="DengXian"/>
                          <a:cs typeface="Arial" panose="020B0604020202020204" pitchFamily="34" charset="0"/>
                        </a:rPr>
                        <a:t> </a:t>
                      </a: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1879744"/>
                  </a:ext>
                </a:extLst>
              </a:tr>
              <a:tr h="851627">
                <a:tc>
                  <a:txBody>
                    <a:bodyPr/>
                    <a:lstStyle/>
                    <a:p>
                      <a:pPr fontAlgn="b">
                        <a:spcAft>
                          <a:spcPts val="0"/>
                        </a:spcAft>
                      </a:pPr>
                      <a:r>
                        <a:rPr lang="en-US" sz="1400" kern="1200" dirty="0" err="1">
                          <a:solidFill>
                            <a:srgbClr val="000000"/>
                          </a:solidFill>
                          <a:effectLst/>
                          <a:latin typeface="Calibri" panose="020F0502020204030204" pitchFamily="34" charset="0"/>
                          <a:ea typeface="DengXian"/>
                          <a:cs typeface="Arial" panose="020B0604020202020204" pitchFamily="34" charset="0"/>
                        </a:rPr>
                        <a:t>Labour</a:t>
                      </a:r>
                      <a:r>
                        <a:rPr lang="en-US" sz="1400" kern="1200" dirty="0">
                          <a:solidFill>
                            <a:srgbClr val="000000"/>
                          </a:solidFill>
                          <a:effectLst/>
                          <a:latin typeface="Calibri" panose="020F0502020204030204" pitchFamily="34" charset="0"/>
                          <a:ea typeface="DengXian"/>
                          <a:cs typeface="Arial" panose="020B0604020202020204" pitchFamily="34" charset="0"/>
                        </a:rPr>
                        <a:t> Policy and Industrial </a:t>
                      </a:r>
                      <a:r>
                        <a:rPr lang="en-US" sz="1400" kern="1200" dirty="0" smtClean="0">
                          <a:solidFill>
                            <a:srgbClr val="000000"/>
                          </a:solidFill>
                          <a:effectLst/>
                          <a:latin typeface="Calibri" panose="020F0502020204030204" pitchFamily="34" charset="0"/>
                          <a:ea typeface="DengXian"/>
                          <a:cs typeface="Arial" panose="020B0604020202020204" pitchFamily="34" charset="0"/>
                        </a:rPr>
                        <a:t>Relations</a:t>
                      </a:r>
                      <a:endParaRPr lang="en-ZA" sz="1400" kern="1200" dirty="0" smtClean="0">
                        <a:solidFill>
                          <a:srgbClr val="000000"/>
                        </a:solidFill>
                        <a:effectLst/>
                        <a:latin typeface="Calibri" panose="020F0502020204030204" pitchFamily="34" charset="0"/>
                        <a:ea typeface="DengXian"/>
                        <a:cs typeface="Arial" panose="020B0604020202020204" pitchFamily="34" charset="0"/>
                      </a:endParaRPr>
                    </a:p>
                    <a:p>
                      <a:pPr fontAlgn="b">
                        <a:spcAft>
                          <a:spcPts val="0"/>
                        </a:spcAft>
                      </a:pPr>
                      <a:endParaRPr lang="en-ZA" sz="1400" dirty="0">
                        <a:effectLst/>
                        <a:latin typeface="Calibri" panose="020F0502020204030204" pitchFamily="34" charset="0"/>
                        <a:ea typeface="DengXian"/>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8</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6</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39831494"/>
                  </a:ext>
                </a:extLst>
              </a:tr>
              <a:tr h="873267">
                <a:tc>
                  <a:txBody>
                    <a:bodyPr/>
                    <a:lstStyle/>
                    <a:p>
                      <a:pPr algn="ctr" fontAlgn="b">
                        <a:spcAft>
                          <a:spcPts val="0"/>
                        </a:spcAft>
                      </a:pPr>
                      <a:endParaRPr lang="en-US" sz="1400" b="1" kern="1200" dirty="0" smtClean="0">
                        <a:solidFill>
                          <a:srgbClr val="000000"/>
                        </a:solidFill>
                        <a:effectLst/>
                        <a:latin typeface="Calibri" panose="020F0502020204030204" pitchFamily="34" charset="0"/>
                        <a:ea typeface="DengXian"/>
                        <a:cs typeface="Arial" panose="020B0604020202020204" pitchFamily="34" charset="0"/>
                      </a:endParaRPr>
                    </a:p>
                    <a:p>
                      <a:pPr algn="ctr" fontAlgn="b">
                        <a:spcAft>
                          <a:spcPts val="0"/>
                        </a:spcAft>
                      </a:pPr>
                      <a:r>
                        <a:rPr lang="en-US" sz="1400" b="1" kern="1200" dirty="0" smtClean="0">
                          <a:solidFill>
                            <a:srgbClr val="000000"/>
                          </a:solidFill>
                          <a:effectLst/>
                          <a:latin typeface="Calibri" panose="020F0502020204030204" pitchFamily="34" charset="0"/>
                          <a:ea typeface="DengXian"/>
                          <a:cs typeface="Arial" panose="020B0604020202020204" pitchFamily="34" charset="0"/>
                        </a:rPr>
                        <a:t>OVERALL  </a:t>
                      </a:r>
                      <a:r>
                        <a:rPr lang="en-US" sz="1400" b="1" kern="1200" dirty="0">
                          <a:solidFill>
                            <a:srgbClr val="000000"/>
                          </a:solidFill>
                          <a:effectLst/>
                          <a:latin typeface="Calibri" panose="020F0502020204030204" pitchFamily="34" charset="0"/>
                          <a:ea typeface="DengXian"/>
                          <a:cs typeface="Arial" panose="020B0604020202020204" pitchFamily="34" charset="0"/>
                        </a:rPr>
                        <a:t>PERFORMANCE </a:t>
                      </a:r>
                      <a:endParaRPr lang="en-ZA" sz="1400" dirty="0">
                        <a:effectLst/>
                        <a:latin typeface="Calibri" panose="020F0502020204030204" pitchFamily="34" charset="0"/>
                        <a:ea typeface="DengXian"/>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19</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17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US" sz="1600" b="1">
                          <a:effectLst/>
                          <a:latin typeface="Calibri" panose="020F0502020204030204" pitchFamily="34" charset="0"/>
                          <a:ea typeface="Times New Roman" panose="02020603050405020304" pitchFamily="18" charset="0"/>
                          <a:cs typeface="Arial" panose="020B0604020202020204" pitchFamily="34" charset="0"/>
                        </a:rPr>
                        <a:t>2</a:t>
                      </a:r>
                      <a:endParaRPr lang="en-ZA" sz="160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43776797"/>
                  </a:ext>
                </a:extLst>
              </a:tr>
            </a:tbl>
          </a:graphicData>
        </a:graphic>
      </p:graphicFrame>
    </p:spTree>
    <p:extLst>
      <p:ext uri="{BB962C8B-B14F-4D97-AF65-F5344CB8AC3E}">
        <p14:creationId xmlns:p14="http://schemas.microsoft.com/office/powerpoint/2010/main" xmlns="" val="2640440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65760" y="294640"/>
            <a:ext cx="8376603" cy="614998"/>
          </a:xfrm>
        </p:spPr>
        <p:txBody>
          <a:bodyPr/>
          <a:lstStyle/>
          <a:p>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COMPARATIVE ANALYSIS PER PROGRAMME FOR Q1 TO Q4 2019-20</a:t>
            </a:r>
            <a:br>
              <a:rPr lang="en-ZA" altLang="en-US" sz="2000" b="1" dirty="0" smtClean="0">
                <a:solidFill>
                  <a:srgbClr val="000000"/>
                </a:solidFill>
                <a:ea typeface="ＭＳ Ｐゴシック" pitchFamily="34" charset="-128"/>
              </a:rPr>
            </a:br>
            <a:r>
              <a:rPr lang="en-ZA" altLang="en-US" sz="2000" b="1" dirty="0" smtClean="0">
                <a:solidFill>
                  <a:srgbClr val="000000"/>
                </a:solidFill>
                <a:ea typeface="ＭＳ Ｐゴシック" pitchFamily="34" charset="-128"/>
              </a:rPr>
              <a:t/>
            </a:r>
            <a:br>
              <a:rPr lang="en-ZA" altLang="en-US" sz="2000" b="1" dirty="0" smtClean="0">
                <a:solidFill>
                  <a:srgbClr val="000000"/>
                </a:solidFill>
                <a:ea typeface="ＭＳ Ｐゴシック" pitchFamily="34" charset="-128"/>
              </a:rPr>
            </a:b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6654108"/>
              </p:ext>
            </p:extLst>
          </p:nvPr>
        </p:nvGraphicFramePr>
        <p:xfrm>
          <a:off x="174172" y="1131098"/>
          <a:ext cx="8746308" cy="5523702"/>
        </p:xfrm>
        <a:graphic>
          <a:graphicData uri="http://schemas.openxmlformats.org/drawingml/2006/table">
            <a:tbl>
              <a:tblPr firstRow="1" bandRow="1">
                <a:tableStyleId>{5C22544A-7EE6-4342-B048-85BDC9FD1C3A}</a:tableStyleId>
              </a:tblPr>
              <a:tblGrid>
                <a:gridCol w="1540328">
                  <a:extLst>
                    <a:ext uri="{9D8B030D-6E8A-4147-A177-3AD203B41FA5}">
                      <a16:colId xmlns="" xmlns:a16="http://schemas.microsoft.com/office/drawing/2014/main" val="20000"/>
                    </a:ext>
                  </a:extLst>
                </a:gridCol>
                <a:gridCol w="660400">
                  <a:extLst>
                    <a:ext uri="{9D8B030D-6E8A-4147-A177-3AD203B41FA5}">
                      <a16:colId xmlns="" xmlns:a16="http://schemas.microsoft.com/office/drawing/2014/main" val="20001"/>
                    </a:ext>
                  </a:extLst>
                </a:gridCol>
                <a:gridCol w="607050">
                  <a:extLst>
                    <a:ext uri="{9D8B030D-6E8A-4147-A177-3AD203B41FA5}">
                      <a16:colId xmlns="" xmlns:a16="http://schemas.microsoft.com/office/drawing/2014/main" val="20002"/>
                    </a:ext>
                  </a:extLst>
                </a:gridCol>
                <a:gridCol w="535950">
                  <a:extLst>
                    <a:ext uri="{9D8B030D-6E8A-4147-A177-3AD203B41FA5}">
                      <a16:colId xmlns="" xmlns:a16="http://schemas.microsoft.com/office/drawing/2014/main" val="20003"/>
                    </a:ext>
                  </a:extLst>
                </a:gridCol>
                <a:gridCol w="711200">
                  <a:extLst>
                    <a:ext uri="{9D8B030D-6E8A-4147-A177-3AD203B41FA5}">
                      <a16:colId xmlns="" xmlns:a16="http://schemas.microsoft.com/office/drawing/2014/main" val="20004"/>
                    </a:ext>
                  </a:extLst>
                </a:gridCol>
                <a:gridCol w="647700">
                  <a:extLst>
                    <a:ext uri="{9D8B030D-6E8A-4147-A177-3AD203B41FA5}">
                      <a16:colId xmlns="" xmlns:a16="http://schemas.microsoft.com/office/drawing/2014/main" val="20005"/>
                    </a:ext>
                  </a:extLst>
                </a:gridCol>
                <a:gridCol w="584200">
                  <a:extLst>
                    <a:ext uri="{9D8B030D-6E8A-4147-A177-3AD203B41FA5}">
                      <a16:colId xmlns="" xmlns:a16="http://schemas.microsoft.com/office/drawing/2014/main" val="20006"/>
                    </a:ext>
                  </a:extLst>
                </a:gridCol>
                <a:gridCol w="508000">
                  <a:extLst>
                    <a:ext uri="{9D8B030D-6E8A-4147-A177-3AD203B41FA5}">
                      <a16:colId xmlns="" xmlns:a16="http://schemas.microsoft.com/office/drawing/2014/main" val="3783421054"/>
                    </a:ext>
                  </a:extLst>
                </a:gridCol>
                <a:gridCol w="614680">
                  <a:extLst>
                    <a:ext uri="{9D8B030D-6E8A-4147-A177-3AD203B41FA5}">
                      <a16:colId xmlns="" xmlns:a16="http://schemas.microsoft.com/office/drawing/2014/main" val="3663343157"/>
                    </a:ext>
                  </a:extLst>
                </a:gridCol>
                <a:gridCol w="609600">
                  <a:extLst>
                    <a:ext uri="{9D8B030D-6E8A-4147-A177-3AD203B41FA5}">
                      <a16:colId xmlns="" xmlns:a16="http://schemas.microsoft.com/office/drawing/2014/main" val="1466686930"/>
                    </a:ext>
                  </a:extLst>
                </a:gridCol>
                <a:gridCol w="589280">
                  <a:extLst>
                    <a:ext uri="{9D8B030D-6E8A-4147-A177-3AD203B41FA5}">
                      <a16:colId xmlns="" xmlns:a16="http://schemas.microsoft.com/office/drawing/2014/main" val="2278854490"/>
                    </a:ext>
                  </a:extLst>
                </a:gridCol>
                <a:gridCol w="558800">
                  <a:extLst>
                    <a:ext uri="{9D8B030D-6E8A-4147-A177-3AD203B41FA5}">
                      <a16:colId xmlns="" xmlns:a16="http://schemas.microsoft.com/office/drawing/2014/main" val="75452176"/>
                    </a:ext>
                  </a:extLst>
                </a:gridCol>
                <a:gridCol w="579120">
                  <a:extLst>
                    <a:ext uri="{9D8B030D-6E8A-4147-A177-3AD203B41FA5}">
                      <a16:colId xmlns="" xmlns:a16="http://schemas.microsoft.com/office/drawing/2014/main" val="1903535342"/>
                    </a:ext>
                  </a:extLst>
                </a:gridCol>
              </a:tblGrid>
              <a:tr h="550381">
                <a:tc rowSpan="2">
                  <a:txBody>
                    <a:bodyPr/>
                    <a:lstStyle/>
                    <a:p>
                      <a:r>
                        <a:rPr lang="en-US" sz="1400" dirty="0" smtClean="0">
                          <a:solidFill>
                            <a:schemeClr val="tx1"/>
                          </a:solidFill>
                        </a:rPr>
                        <a:t>Branch</a:t>
                      </a:r>
                    </a:p>
                    <a:p>
                      <a:endParaRPr lang="en-US" sz="1400" dirty="0" smtClean="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a:solidFill>
                          <a:schemeClr val="tx1"/>
                        </a:solidFill>
                      </a:endParaRPr>
                    </a:p>
                    <a:p>
                      <a:endParaRPr lang="en-US" sz="1400" dirty="0" smtClean="0">
                        <a:solidFill>
                          <a:schemeClr val="tx1"/>
                        </a:solidFill>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QUARTER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2019/20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400" b="1" dirty="0" smtClean="0">
                          <a:solidFill>
                            <a:schemeClr val="bg1"/>
                          </a:solidFill>
                        </a:rPr>
                        <a:t>QUARTER 2</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2019/20 </a:t>
                      </a: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QUARTER 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mn-lt"/>
                          <a:ea typeface="+mn-ea"/>
                          <a:cs typeface="+mn-cs"/>
                        </a:rPr>
                        <a:t>2019/20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QUARTER</a:t>
                      </a:r>
                      <a:r>
                        <a:rPr lang="en-US" sz="1400" b="1" baseline="0" dirty="0" smtClean="0">
                          <a:solidFill>
                            <a:schemeClr val="bg1"/>
                          </a:solidFill>
                        </a:rPr>
                        <a:t> 4</a:t>
                      </a:r>
                      <a:endParaRPr lang="en-US" sz="14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2019/20 </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 xmlns:a16="http://schemas.microsoft.com/office/drawing/2014/main" val="10000"/>
                  </a:ext>
                </a:extLst>
              </a:tr>
              <a:tr h="1250426">
                <a:tc vMerge="1">
                  <a:txBody>
                    <a:bodyPr/>
                    <a:lstStyle/>
                    <a:p>
                      <a:endParaRPr lang="en-US"/>
                    </a:p>
                  </a:txBody>
                  <a:tcPr/>
                </a:tc>
                <a:tc>
                  <a:txBody>
                    <a:bodyPr/>
                    <a:lstStyle/>
                    <a:p>
                      <a:pPr algn="ctr"/>
                      <a:r>
                        <a:rPr lang="en-US" sz="1400" b="1" dirty="0" smtClean="0">
                          <a:solidFill>
                            <a:schemeClr val="tx1"/>
                          </a:solidFill>
                        </a:rPr>
                        <a:t>QUARTER 3</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823B"/>
                          </a:solidFill>
                        </a:rPr>
                        <a:t>Overall Achieved</a:t>
                      </a:r>
                    </a:p>
                    <a:p>
                      <a:pPr algn="ctr"/>
                      <a:endParaRPr lang="en-US" sz="1400" b="1" dirty="0">
                        <a:solidFill>
                          <a:srgbClr val="00B050"/>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p>
                      <a:pPr algn="ctr"/>
                      <a:endParaRPr lang="en-US" sz="1400" b="1" dirty="0">
                        <a:solidFill>
                          <a:schemeClr val="tx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 3</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823B"/>
                          </a:solidFill>
                        </a:rPr>
                        <a:t>Overall Achieved</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 4</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823B"/>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rPr>
                        <a:t>QUARTER 4</a:t>
                      </a:r>
                    </a:p>
                    <a:p>
                      <a:pPr algn="ctr"/>
                      <a:r>
                        <a:rPr lang="en-US" sz="1400" b="1" dirty="0" smtClean="0">
                          <a:solidFill>
                            <a:schemeClr val="tx1"/>
                          </a:solidFill>
                        </a:rPr>
                        <a:t>Planned targets </a:t>
                      </a:r>
                      <a:endParaRPr lang="en-US" sz="1400" b="1" dirty="0">
                        <a:solidFill>
                          <a:schemeClr val="tx1"/>
                        </a:solidFill>
                      </a:endParaRP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rgbClr val="00823B"/>
                          </a:solidFill>
                        </a:rPr>
                        <a:t>Overall Achieved </a:t>
                      </a:r>
                    </a:p>
                  </a:txBody>
                  <a:tcPr marL="91445" marR="91445" marT="45701" marB="45701"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endParaRPr lang="en-US" sz="1400" b="1" dirty="0" smtClean="0">
                        <a:solidFill>
                          <a:schemeClr val="tx1"/>
                        </a:solidFill>
                      </a:endParaRPr>
                    </a:p>
                    <a:p>
                      <a:pPr algn="ctr"/>
                      <a:r>
                        <a:rPr lang="en-US" sz="1400" b="1" dirty="0" smtClean="0">
                          <a:solidFill>
                            <a:schemeClr val="tx1"/>
                          </a:solidFill>
                        </a:rPr>
                        <a:t>%</a:t>
                      </a: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10001"/>
                  </a:ext>
                </a:extLst>
              </a:tr>
              <a:tr h="507864">
                <a:tc>
                  <a:txBody>
                    <a:bodyPr/>
                    <a:lstStyle/>
                    <a:p>
                      <a:r>
                        <a:rPr lang="en-US" sz="1400" b="1" dirty="0" smtClean="0"/>
                        <a:t>Administration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543416">
                <a:tc>
                  <a:txBody>
                    <a:bodyPr/>
                    <a:lstStyle/>
                    <a:p>
                      <a:r>
                        <a:rPr lang="en-US" sz="1400" b="1" dirty="0" smtClean="0"/>
                        <a:t>Inspection and Enforcement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587643">
                <a:tc>
                  <a:txBody>
                    <a:bodyPr/>
                    <a:lstStyle/>
                    <a:p>
                      <a:r>
                        <a:rPr lang="en-US" sz="1400" b="1" dirty="0" smtClean="0"/>
                        <a:t>Public Employment Services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100%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535410">
                <a:tc>
                  <a:txBody>
                    <a:bodyPr/>
                    <a:lstStyle/>
                    <a:p>
                      <a:r>
                        <a:rPr lang="en-US" sz="1400" b="1" dirty="0" smtClean="0"/>
                        <a:t>Labour Policy and Industrial Relations </a:t>
                      </a:r>
                      <a:endParaRPr lang="en-US" sz="14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7</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6</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86%</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2</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50%</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4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a:t>
                      </a: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a:solidFill>
                            <a:srgbClr val="00B050"/>
                          </a:solidFill>
                          <a:effectLst/>
                          <a:latin typeface="Calibri" panose="020F0502020204030204" pitchFamily="34" charset="0"/>
                          <a:ea typeface="Times New Roman" panose="02020603050405020304" pitchFamily="18" charset="0"/>
                          <a:cs typeface="Arial" panose="020B0604020202020204" pitchFamily="34" charset="0"/>
                        </a:rPr>
                        <a:t>6</a:t>
                      </a:r>
                      <a:endParaRPr lang="en-ZA" sz="140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81550">
                <a:tc>
                  <a:txBody>
                    <a:bodyPr/>
                    <a:lstStyle/>
                    <a:p>
                      <a:r>
                        <a:rPr lang="en-US" sz="1600" b="1" dirty="0" smtClean="0"/>
                        <a:t>Total </a:t>
                      </a:r>
                      <a:endParaRPr lang="en-US" sz="16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18</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15</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13</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87%</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16</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smtClean="0">
                          <a:effectLst/>
                          <a:latin typeface="Calibri" panose="020F0502020204030204" pitchFamily="34" charset="0"/>
                          <a:ea typeface="Times New Roman" panose="02020603050405020304" pitchFamily="18" charset="0"/>
                          <a:cs typeface="Arial" panose="020B0604020202020204" pitchFamily="34" charset="0"/>
                        </a:rPr>
                        <a:t>14</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600" b="1" dirty="0" smtClean="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19</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b="1" dirty="0">
                          <a:effectLst/>
                          <a:latin typeface="Calibri" panose="020F0502020204030204" pitchFamily="34" charset="0"/>
                          <a:ea typeface="Times New Roman" panose="02020603050405020304" pitchFamily="18" charset="0"/>
                          <a:cs typeface="Arial" panose="020B0604020202020204" pitchFamily="34" charset="0"/>
                        </a:rPr>
                        <a:t>17</a:t>
                      </a:r>
                      <a:endParaRPr lang="en-ZA" sz="1400" dirty="0">
                        <a:effectLst/>
                        <a:latin typeface="Calibri" panose="020F050202020403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en-US" sz="16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89%</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539035">
                <a:tc gridSpan="13">
                  <a:txBody>
                    <a:bodyPr/>
                    <a:lstStyle/>
                    <a:p>
                      <a:pPr>
                        <a:lnSpc>
                          <a:spcPct val="115000"/>
                        </a:lnSpc>
                        <a:spcAft>
                          <a:spcPts val="0"/>
                        </a:spcAft>
                      </a:pPr>
                      <a:endParaRPr lang="en-ZA" sz="1200" kern="1200" dirty="0" smtClean="0">
                        <a:solidFill>
                          <a:schemeClr val="dk1"/>
                        </a:solidFill>
                        <a:effectLst/>
                        <a:latin typeface="+mn-lt"/>
                        <a:ea typeface="+mn-ea"/>
                        <a:cs typeface="+mn-cs"/>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900" b="1" dirty="0"/>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
        <p:nvSpPr>
          <p:cNvPr id="30724" name="Slide Number Placeholder 3"/>
          <p:cNvSpPr>
            <a:spLocks noGrp="1"/>
          </p:cNvSpPr>
          <p:nvPr>
            <p:ph type="sldNum" sz="quarter" idx="12"/>
          </p:nvPr>
        </p:nvSpPr>
        <p:spPr bwMode="auto">
          <a:xfrm>
            <a:off x="6751864" y="6492876"/>
            <a:ext cx="2392136" cy="3445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1E661F85-E3A0-4437-90F6-C2195EEB8C69}" type="slidenum">
              <a:rPr lang="en-US" altLang="en-US" sz="1200" smtClean="0">
                <a:solidFill>
                  <a:schemeClr val="bg1"/>
                </a:solidFill>
              </a:rPr>
              <a:pPr/>
              <a:t>17</a:t>
            </a:fld>
            <a:endParaRPr lang="en-US" altLang="en-US" sz="1200" dirty="0" smtClean="0">
              <a:solidFill>
                <a:schemeClr val="bg1"/>
              </a:solidFill>
            </a:endParaRPr>
          </a:p>
        </p:txBody>
      </p:sp>
    </p:spTree>
    <p:extLst>
      <p:ext uri="{BB962C8B-B14F-4D97-AF65-F5344CB8AC3E}">
        <p14:creationId xmlns:p14="http://schemas.microsoft.com/office/powerpoint/2010/main" xmlns="" val="818508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65100"/>
            <a:ext cx="8229600" cy="1143000"/>
          </a:xfrm>
        </p:spPr>
        <p:txBody>
          <a:bodyPr/>
          <a:lstStyle/>
          <a:p>
            <a:r>
              <a:rPr lang="en-ZA" altLang="en-US" sz="2000" b="1" dirty="0" smtClean="0">
                <a:ea typeface="ＭＳ Ｐゴシック" pitchFamily="34" charset="-128"/>
              </a:rPr>
              <a:t>PERFORMANCE TRENDS FROM 2018/19 </a:t>
            </a:r>
            <a:r>
              <a:rPr lang="en-ZA" altLang="en-US" sz="2000" b="1" dirty="0">
                <a:ea typeface="ＭＳ Ｐゴシック" pitchFamily="34" charset="-128"/>
              </a:rPr>
              <a:t>TO DATE</a:t>
            </a:r>
            <a:endParaRPr lang="en-ZA" altLang="en-US" sz="2000" b="1" dirty="0" smtClean="0">
              <a:ea typeface="ＭＳ Ｐゴシック" pitchFamily="34" charset="-128"/>
            </a:endParaRPr>
          </a:p>
        </p:txBody>
      </p:sp>
      <p:graphicFrame>
        <p:nvGraphicFramePr>
          <p:cNvPr id="2" name="Content Placeholder 4"/>
          <p:cNvGraphicFramePr>
            <a:graphicFrameLocks noGrp="1"/>
          </p:cNvGraphicFramePr>
          <p:nvPr>
            <p:ph idx="1"/>
            <p:extLst>
              <p:ext uri="{D42A27DB-BD31-4B8C-83A1-F6EECF244321}">
                <p14:modId xmlns:p14="http://schemas.microsoft.com/office/powerpoint/2010/main" xmlns="" val="1091552882"/>
              </p:ext>
            </p:extLst>
          </p:nvPr>
        </p:nvGraphicFramePr>
        <p:xfrm>
          <a:off x="218395" y="1600200"/>
          <a:ext cx="8685893" cy="4756150"/>
        </p:xfrm>
        <a:graphic>
          <a:graphicData uri="http://schemas.openxmlformats.org/drawingml/2006/chart">
            <c:chart xmlns:c="http://schemas.openxmlformats.org/drawingml/2006/chart" xmlns:r="http://schemas.openxmlformats.org/officeDocument/2006/relationships" r:id="rId2"/>
          </a:graphicData>
        </a:graphic>
      </p:graphicFrame>
      <p:sp>
        <p:nvSpPr>
          <p:cNvPr id="31748" name="Slide Number Placeholder 3"/>
          <p:cNvSpPr>
            <a:spLocks noGrp="1"/>
          </p:cNvSpPr>
          <p:nvPr>
            <p:ph type="sldNum" sz="quarter" idx="12"/>
          </p:nvPr>
        </p:nvSpPr>
        <p:spPr bwMode="auto">
          <a:xfrm>
            <a:off x="6770688"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0FFF881D-6B7D-4624-AAAF-0CCD45141C65}" type="slidenum">
              <a:rPr lang="en-US" altLang="en-US" sz="1200" smtClean="0">
                <a:solidFill>
                  <a:schemeClr val="bg1"/>
                </a:solidFill>
              </a:rPr>
              <a:pPr eaLnBrk="1" hangingPunct="1">
                <a:spcBef>
                  <a:spcPct val="0"/>
                </a:spcBef>
                <a:buFontTx/>
                <a:buNone/>
              </a:pPr>
              <a:t>18</a:t>
            </a:fld>
            <a:endParaRPr lang="en-US" altLang="en-US" sz="1200" dirty="0" smtClean="0">
              <a:solidFill>
                <a:schemeClr val="bg1"/>
              </a:solidFill>
            </a:endParaRPr>
          </a:p>
        </p:txBody>
      </p:sp>
    </p:spTree>
    <p:extLst>
      <p:ext uri="{BB962C8B-B14F-4D97-AF65-F5344CB8AC3E}">
        <p14:creationId xmlns:p14="http://schemas.microsoft.com/office/powerpoint/2010/main" xmlns="" val="2008029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3" y="63087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rgbClr val="898989"/>
                </a:solidFill>
              </a:rPr>
              <a:pPr/>
              <a:t>19</a:t>
            </a:fld>
            <a:endParaRPr lang="en-US" altLang="en-US" sz="1200" dirty="0" smtClean="0">
              <a:solidFill>
                <a:srgbClr val="898989"/>
              </a:solidFill>
            </a:endParaRPr>
          </a:p>
        </p:txBody>
      </p:sp>
      <p:sp>
        <p:nvSpPr>
          <p:cNvPr id="5" name="Rectangle 1"/>
          <p:cNvSpPr>
            <a:spLocks noGrp="1" noChangeArrowheads="1"/>
          </p:cNvSpPr>
          <p:nvPr>
            <p:ph type="title"/>
          </p:nvPr>
        </p:nvSpPr>
        <p:spPr>
          <a:xfrm>
            <a:off x="590550" y="-374089"/>
            <a:ext cx="8229600" cy="1631216"/>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4</a:t>
            </a:r>
            <a:r>
              <a:rPr lang="en-US" sz="2000" b="1" dirty="0">
                <a:solidFill>
                  <a:prstClr val="black"/>
                </a:solidFill>
              </a:rPr>
              <a:t/>
            </a:r>
            <a:br>
              <a:rPr lang="en-US" sz="2000" b="1" dirty="0">
                <a:solidFill>
                  <a:prstClr val="black"/>
                </a:solidFill>
              </a:rPr>
            </a:br>
            <a:r>
              <a:rPr lang="en-US" sz="1800" b="1" dirty="0">
                <a:solidFill>
                  <a:prstClr val="black"/>
                </a:solidFill>
              </a:rPr>
              <a:t>INSPECTION AND </a:t>
            </a:r>
            <a:r>
              <a:rPr lang="en-US" sz="1800" b="1" dirty="0" smtClean="0">
                <a:solidFill>
                  <a:prstClr val="black"/>
                </a:solidFill>
              </a:rPr>
              <a:t>ENFORCEMENT SERVICES &amp; PUBLIC EMPLOYMENT  SERVICES </a:t>
            </a:r>
            <a:r>
              <a:rPr lang="en-US" sz="2000" b="1" dirty="0" smtClean="0">
                <a:solidFill>
                  <a:prstClr val="black"/>
                </a:solidFill>
              </a:rPr>
              <a:t>PERFORMANCE </a:t>
            </a:r>
            <a:r>
              <a:rPr lang="en-US" sz="2000" b="1" dirty="0">
                <a:solidFill>
                  <a:prstClr val="black"/>
                </a:solidFill>
              </a:rPr>
              <a:t>PER </a:t>
            </a:r>
            <a:r>
              <a:rPr lang="en-US" sz="2000" b="1" dirty="0" smtClean="0">
                <a:solidFill>
                  <a:prstClr val="black"/>
                </a:solidFill>
              </a:rPr>
              <a:t>PROVINCE 2019/20</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2228504209"/>
              </p:ext>
            </p:extLst>
          </p:nvPr>
        </p:nvGraphicFramePr>
        <p:xfrm>
          <a:off x="203200" y="1360488"/>
          <a:ext cx="8721725" cy="5313361"/>
        </p:xfrm>
        <a:graphic>
          <a:graphicData uri="http://schemas.openxmlformats.org/drawingml/2006/table">
            <a:tbl>
              <a:tblPr/>
              <a:tblGrid>
                <a:gridCol w="1230283">
                  <a:extLst>
                    <a:ext uri="{9D8B030D-6E8A-4147-A177-3AD203B41FA5}">
                      <a16:colId xmlns="" xmlns:a16="http://schemas.microsoft.com/office/drawing/2014/main" val="20000"/>
                    </a:ext>
                  </a:extLst>
                </a:gridCol>
                <a:gridCol w="736185">
                  <a:extLst>
                    <a:ext uri="{9D8B030D-6E8A-4147-A177-3AD203B41FA5}">
                      <a16:colId xmlns="" xmlns:a16="http://schemas.microsoft.com/office/drawing/2014/main" val="20001"/>
                    </a:ext>
                  </a:extLst>
                </a:gridCol>
                <a:gridCol w="736071">
                  <a:extLst>
                    <a:ext uri="{9D8B030D-6E8A-4147-A177-3AD203B41FA5}">
                      <a16:colId xmlns="" xmlns:a16="http://schemas.microsoft.com/office/drawing/2014/main" val="20002"/>
                    </a:ext>
                  </a:extLst>
                </a:gridCol>
                <a:gridCol w="939513">
                  <a:extLst>
                    <a:ext uri="{9D8B030D-6E8A-4147-A177-3AD203B41FA5}">
                      <a16:colId xmlns="" xmlns:a16="http://schemas.microsoft.com/office/drawing/2014/main" val="20003"/>
                    </a:ext>
                  </a:extLst>
                </a:gridCol>
                <a:gridCol w="1030658">
                  <a:extLst>
                    <a:ext uri="{9D8B030D-6E8A-4147-A177-3AD203B41FA5}">
                      <a16:colId xmlns="" xmlns:a16="http://schemas.microsoft.com/office/drawing/2014/main" val="20004"/>
                    </a:ext>
                  </a:extLst>
                </a:gridCol>
                <a:gridCol w="882633">
                  <a:extLst>
                    <a:ext uri="{9D8B030D-6E8A-4147-A177-3AD203B41FA5}">
                      <a16:colId xmlns="" xmlns:a16="http://schemas.microsoft.com/office/drawing/2014/main" val="20005"/>
                    </a:ext>
                  </a:extLst>
                </a:gridCol>
                <a:gridCol w="957829">
                  <a:extLst>
                    <a:ext uri="{9D8B030D-6E8A-4147-A177-3AD203B41FA5}">
                      <a16:colId xmlns="" xmlns:a16="http://schemas.microsoft.com/office/drawing/2014/main" val="20006"/>
                    </a:ext>
                  </a:extLst>
                </a:gridCol>
                <a:gridCol w="1030658">
                  <a:extLst>
                    <a:ext uri="{9D8B030D-6E8A-4147-A177-3AD203B41FA5}">
                      <a16:colId xmlns="" xmlns:a16="http://schemas.microsoft.com/office/drawing/2014/main" val="20007"/>
                    </a:ext>
                  </a:extLst>
                </a:gridCol>
                <a:gridCol w="1177895">
                  <a:extLst>
                    <a:ext uri="{9D8B030D-6E8A-4147-A177-3AD203B41FA5}">
                      <a16:colId xmlns="" xmlns:a16="http://schemas.microsoft.com/office/drawing/2014/main" val="20008"/>
                    </a:ext>
                  </a:extLst>
                </a:gridCol>
              </a:tblGrid>
              <a:tr h="396644">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Q4</a:t>
                      </a:r>
                      <a:endParaRPr lang="en-ZA" sz="1600" b="1" dirty="0">
                        <a:solidFill>
                          <a:srgbClr val="FF0000"/>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Q4</a:t>
                      </a:r>
                      <a:endParaRPr lang="en-ZA" sz="1600" b="1" i="0" u="none" strike="noStrike" dirty="0">
                        <a:solidFill>
                          <a:srgbClr val="FF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522129">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1"/>
                  </a:ext>
                </a:extLst>
              </a:tr>
              <a:tr h="417822">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600" b="1" i="0" u="none" strike="noStrike" kern="1200" cap="none" spc="0" normalizeH="0" baseline="0" noProof="0" dirty="0">
                        <a:ln>
                          <a:noFill/>
                        </a:ln>
                        <a:solidFill>
                          <a:srgbClr val="00823B"/>
                        </a:solidFill>
                        <a:effectLst/>
                        <a:uLnTx/>
                        <a:uFillTx/>
                        <a:latin typeface="+mn-lt"/>
                        <a:ea typeface="+mn-ea"/>
                        <a:cs typeface="+mn-cs"/>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47424">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mn-lt"/>
                          <a:ea typeface="+mn-ea"/>
                          <a:cs typeface="+mn-cs"/>
                        </a:rPr>
                        <a:t>75%</a:t>
                      </a:r>
                      <a:endParaRPr kumimoji="0" lang="en-ZA" sz="1600" b="1" i="0" u="none" strike="noStrike" kern="1200" cap="none" spc="0" normalizeH="0" baseline="0" noProof="0" dirty="0">
                        <a:ln>
                          <a:noFill/>
                        </a:ln>
                        <a:solidFill>
                          <a:srgbClr val="FF0000"/>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22129">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FF0000"/>
                          </a:solidFill>
                          <a:effectLst/>
                          <a:uLnTx/>
                          <a:uFillTx/>
                          <a:latin typeface="+mn-lt"/>
                          <a:ea typeface="+mn-ea"/>
                          <a:cs typeface="+mn-cs"/>
                        </a:rPr>
                        <a:t>75%</a:t>
                      </a:r>
                      <a:endParaRPr kumimoji="0" lang="en-ZA" sz="1600" b="1" i="0" u="none" strike="noStrike" kern="1200" cap="none" spc="0" normalizeH="0" baseline="0" noProof="0" dirty="0">
                        <a:ln>
                          <a:noFill/>
                        </a:ln>
                        <a:solidFill>
                          <a:srgbClr val="FF0000"/>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87877">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31544">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22129">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521405">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
        <p:nvSpPr>
          <p:cNvPr id="6" name="Slide Number Placeholder 1"/>
          <p:cNvSpPr txBox="1">
            <a:spLocks/>
          </p:cNvSpPr>
          <p:nvPr/>
        </p:nvSpPr>
        <p:spPr bwMode="auto">
          <a:xfrm>
            <a:off x="6716712" y="6553200"/>
            <a:ext cx="2427288" cy="304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chemeClr val="bg1"/>
                </a:solidFill>
              </a:rPr>
              <a:pPr/>
              <a:t>19</a:t>
            </a:fld>
            <a:endParaRPr lang="en-US" altLang="en-US" sz="1200" dirty="0" smtClean="0">
              <a:solidFill>
                <a:schemeClr val="bg1"/>
              </a:solidFill>
            </a:endParaRPr>
          </a:p>
        </p:txBody>
      </p:sp>
    </p:spTree>
    <p:extLst>
      <p:ext uri="{BB962C8B-B14F-4D97-AF65-F5344CB8AC3E}">
        <p14:creationId xmlns:p14="http://schemas.microsoft.com/office/powerpoint/2010/main" xmlns="" val="1204579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000" dirty="0">
                <a:solidFill>
                  <a:srgbClr val="FFFFFF"/>
                </a:solidFill>
                <a:latin typeface="Arial" pitchFamily="34" charset="0"/>
                <a:cs typeface="Arial" pitchFamily="34" charset="0"/>
              </a:rPr>
              <a:t>Chief Directorate Communication  |  2011.00.00</a:t>
            </a:r>
          </a:p>
        </p:txBody>
      </p:sp>
      <p:sp>
        <p:nvSpPr>
          <p:cNvPr id="14339" name="Title 1"/>
          <p:cNvSpPr>
            <a:spLocks noGrp="1"/>
          </p:cNvSpPr>
          <p:nvPr>
            <p:ph type="title"/>
          </p:nvPr>
        </p:nvSpPr>
        <p:spPr>
          <a:xfrm>
            <a:off x="2373313" y="741363"/>
            <a:ext cx="4679950" cy="541337"/>
          </a:xfrm>
        </p:spPr>
        <p:txBody>
          <a:bodyPr/>
          <a:lstStyle/>
          <a:p>
            <a:pPr eaLnBrk="1" hangingPunct="1">
              <a:defRPr/>
            </a:pPr>
            <a:r>
              <a:rPr lang="en-US" sz="2400" b="1" dirty="0">
                <a:solidFill>
                  <a:prstClr val="black"/>
                </a:solidFill>
                <a:ea typeface="ＭＳ Ｐゴシック" pitchFamily="-80" charset="-128"/>
                <a:cs typeface="+mj-cs"/>
              </a:rPr>
              <a:t>TABLE OF CONTENTS</a:t>
            </a:r>
            <a:endParaRPr lang="en-US" sz="2400" b="1" u="sng" dirty="0" smtClean="0">
              <a:solidFill>
                <a:schemeClr val="bg2"/>
              </a:solidFill>
              <a:latin typeface="Arial" charset="0"/>
              <a:cs typeface="Arial" charset="0"/>
            </a:endParaRPr>
          </a:p>
        </p:txBody>
      </p:sp>
      <p:sp>
        <p:nvSpPr>
          <p:cNvPr id="4" name="Content Placeholder 2"/>
          <p:cNvSpPr>
            <a:spLocks noGrp="1"/>
          </p:cNvSpPr>
          <p:nvPr>
            <p:ph idx="1"/>
          </p:nvPr>
        </p:nvSpPr>
        <p:spPr>
          <a:xfrm>
            <a:off x="396875" y="1544638"/>
            <a:ext cx="8408988" cy="4537075"/>
          </a:xfrm>
        </p:spPr>
        <p:txBody>
          <a:bodyPr>
            <a:normAutofit fontScale="92500" lnSpcReduction="10000"/>
          </a:bodyPr>
          <a:lstStyle/>
          <a:p>
            <a:pPr eaLnBrk="1" hangingPunct="1">
              <a:spcBef>
                <a:spcPct val="0"/>
              </a:spcBef>
              <a:buFont typeface="Wingdings" pitchFamily="2" charset="2"/>
              <a:buChar char="q"/>
              <a:defRPr/>
            </a:pPr>
            <a:r>
              <a:rPr lang="en-US" sz="1800" b="1" dirty="0">
                <a:solidFill>
                  <a:prstClr val="black"/>
                </a:solidFill>
                <a:ea typeface="+mn-ea"/>
                <a:cs typeface="Calibri" pitchFamily="34" charset="0"/>
              </a:rPr>
              <a:t>INTRODUCTION</a:t>
            </a:r>
          </a:p>
          <a:p>
            <a:pPr eaLnBrk="1" hangingPunct="1">
              <a:spcBef>
                <a:spcPct val="0"/>
              </a:spcBef>
              <a:buFont typeface="Wingdings" pitchFamily="2" charset="2"/>
              <a:buChar char="q"/>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US" sz="1800" b="1" dirty="0" smtClean="0">
                <a:solidFill>
                  <a:prstClr val="black"/>
                </a:solidFill>
                <a:ea typeface="+mn-ea"/>
                <a:cs typeface="Calibri" pitchFamily="34" charset="0"/>
              </a:rPr>
              <a:t>LEGEND</a:t>
            </a:r>
          </a:p>
          <a:p>
            <a:pPr marL="0" indent="0" eaLnBrk="1" hangingPunct="1">
              <a:spcBef>
                <a:spcPct val="0"/>
              </a:spcBef>
              <a:buFont typeface="Arial" pitchFamily="34" charset="0"/>
              <a:buNone/>
              <a:defRPr/>
            </a:pPr>
            <a:endParaRPr lang="en-US" sz="1800" b="1" dirty="0" smtClean="0">
              <a:solidFill>
                <a:prstClr val="black"/>
              </a:solidFill>
              <a:ea typeface="+mn-ea"/>
              <a:cs typeface="Calibri" pitchFamily="34" charset="0"/>
            </a:endParaRPr>
          </a:p>
          <a:p>
            <a:pPr eaLnBrk="1" hangingPunct="1">
              <a:spcBef>
                <a:spcPct val="0"/>
              </a:spcBef>
              <a:buFont typeface="Wingdings" pitchFamily="2" charset="2"/>
              <a:buChar char="q"/>
              <a:defRPr/>
            </a:pPr>
            <a:r>
              <a:rPr lang="en-US" sz="1800" b="1" dirty="0">
                <a:solidFill>
                  <a:prstClr val="black"/>
                </a:solidFill>
                <a:ea typeface="ＭＳ Ｐゴシック" pitchFamily="-80" charset="-128"/>
              </a:rPr>
              <a:t>OVERALL ACHIEVEMENTS PER STRATEGIC OBJECTIVE AND PER BRANCH  DURING </a:t>
            </a:r>
            <a:r>
              <a:rPr lang="en-US" sz="1800" b="1" u="sng" dirty="0" smtClean="0">
                <a:solidFill>
                  <a:srgbClr val="FF0000"/>
                </a:solidFill>
                <a:ea typeface="ＭＳ Ｐゴシック" pitchFamily="-80" charset="-128"/>
              </a:rPr>
              <a:t>QUARTER 4 </a:t>
            </a:r>
            <a:r>
              <a:rPr lang="en-US" sz="1800" b="1" dirty="0" smtClean="0">
                <a:solidFill>
                  <a:prstClr val="black"/>
                </a:solidFill>
                <a:ea typeface="ＭＳ Ｐゴシック" pitchFamily="-80" charset="-128"/>
              </a:rPr>
              <a:t>OF JANUARY TO MARCH 2019-20</a:t>
            </a:r>
          </a:p>
          <a:p>
            <a:pPr marL="0" indent="0" eaLnBrk="1" hangingPunct="1">
              <a:spcBef>
                <a:spcPct val="0"/>
              </a:spcBef>
              <a:buNone/>
              <a:defRPr/>
            </a:pPr>
            <a:endParaRPr lang="en-US" sz="1800" b="1" dirty="0" smtClean="0">
              <a:solidFill>
                <a:prstClr val="black"/>
              </a:solidFill>
              <a:ea typeface="ＭＳ Ｐゴシック" pitchFamily="-80" charset="-128"/>
            </a:endParaRPr>
          </a:p>
          <a:p>
            <a:pPr eaLnBrk="1" hangingPunct="1">
              <a:spcBef>
                <a:spcPct val="0"/>
              </a:spcBef>
              <a:buFont typeface="Wingdings" pitchFamily="2" charset="2"/>
              <a:buChar char="q"/>
              <a:defRPr/>
            </a:pPr>
            <a:r>
              <a:rPr lang="en-US" sz="1800" b="1" dirty="0">
                <a:solidFill>
                  <a:prstClr val="black"/>
                </a:solidFill>
                <a:ea typeface="ＭＳ Ｐゴシック" pitchFamily="-80" charset="-128"/>
              </a:rPr>
              <a:t>OVERALL ACHIEVEMENTS PER STRATEGIC OBJECTIVE AND PER BRANCH  DURING </a:t>
            </a:r>
            <a:r>
              <a:rPr lang="en-US" sz="1800" b="1" u="sng" dirty="0" smtClean="0">
                <a:solidFill>
                  <a:srgbClr val="FF0000"/>
                </a:solidFill>
                <a:ea typeface="ＭＳ Ｐゴシック" pitchFamily="-80" charset="-128"/>
              </a:rPr>
              <a:t>QUARTER 4 </a:t>
            </a:r>
            <a:r>
              <a:rPr lang="en-US" sz="1800" b="1" dirty="0">
                <a:solidFill>
                  <a:prstClr val="black"/>
                </a:solidFill>
                <a:ea typeface="ＭＳ Ｐゴシック" pitchFamily="-80" charset="-128"/>
              </a:rPr>
              <a:t>OF </a:t>
            </a:r>
            <a:r>
              <a:rPr lang="en-US" sz="1800" b="1" dirty="0" smtClean="0">
                <a:solidFill>
                  <a:prstClr val="black"/>
                </a:solidFill>
                <a:ea typeface="ＭＳ Ｐゴシック" pitchFamily="-80" charset="-128"/>
              </a:rPr>
              <a:t>JANUARY TO MARCH 2019-20</a:t>
            </a:r>
            <a:endParaRPr lang="en-US" sz="1800" b="1" dirty="0">
              <a:solidFill>
                <a:prstClr val="black"/>
              </a:solidFill>
              <a:ea typeface="ＭＳ Ｐゴシック" pitchFamily="-80" charset="-128"/>
            </a:endParaRPr>
          </a:p>
          <a:p>
            <a:pPr marL="0" indent="0" eaLnBrk="1" hangingPunct="1">
              <a:spcBef>
                <a:spcPct val="0"/>
              </a:spcBef>
              <a:buNone/>
              <a:defRPr/>
            </a:pPr>
            <a:endParaRPr lang="en-ZA" altLang="en-US" sz="1800" b="1" dirty="0" smtClean="0">
              <a:solidFill>
                <a:srgbClr val="000000"/>
              </a:solidFill>
              <a:ea typeface="ＭＳ Ｐゴシック" pitchFamily="34" charset="-128"/>
            </a:endParaRPr>
          </a:p>
          <a:p>
            <a:pPr eaLnBrk="1" hangingPunct="1">
              <a:spcBef>
                <a:spcPct val="0"/>
              </a:spcBef>
              <a:buFont typeface="Wingdings" pitchFamily="2" charset="2"/>
              <a:buChar char="q"/>
              <a:defRPr/>
            </a:pPr>
            <a:r>
              <a:rPr lang="en-ZA" altLang="en-US" sz="1800" b="1" dirty="0" smtClean="0">
                <a:ea typeface="ＭＳ Ｐゴシック" pitchFamily="34" charset="-128"/>
              </a:rPr>
              <a:t>PERFORMANCE TREND PER QUARTER: 2018-19 TO 2019-20 </a:t>
            </a:r>
          </a:p>
          <a:p>
            <a:pPr eaLnBrk="1" hangingPunct="1">
              <a:spcBef>
                <a:spcPct val="0"/>
              </a:spcBef>
              <a:buFont typeface="Wingdings" pitchFamily="2" charset="2"/>
              <a:buChar char="q"/>
              <a:defRPr/>
            </a:pPr>
            <a:endParaRPr lang="en-ZA" altLang="en-US" sz="1800" b="1" dirty="0" smtClean="0">
              <a:ea typeface="ＭＳ Ｐゴシック" pitchFamily="34" charset="-128"/>
            </a:endParaRPr>
          </a:p>
          <a:p>
            <a:pPr eaLnBrk="1" hangingPunct="1">
              <a:spcBef>
                <a:spcPct val="0"/>
              </a:spcBef>
              <a:buFont typeface="Wingdings" pitchFamily="2" charset="2"/>
              <a:buChar char="q"/>
              <a:defRPr/>
            </a:pPr>
            <a:r>
              <a:rPr lang="en-US" sz="1800" b="1" dirty="0">
                <a:solidFill>
                  <a:prstClr val="black"/>
                </a:solidFill>
              </a:rPr>
              <a:t>INSPECTIONS AND ENFORCEMENT SERVICES (IES) &amp; PUBLIC EMPLOYMENT SERVICES (PES) PERFORMANCE PER </a:t>
            </a:r>
            <a:r>
              <a:rPr lang="en-US" sz="1800" b="1" dirty="0" smtClean="0">
                <a:solidFill>
                  <a:prstClr val="black"/>
                </a:solidFill>
              </a:rPr>
              <a:t>PROVINCE QUARTER 3 2019-20 &amp; QUARTER 4 2019-20</a:t>
            </a:r>
            <a:endParaRPr lang="en-US" sz="1800" b="1" dirty="0">
              <a:solidFill>
                <a:prstClr val="black"/>
              </a:solidFill>
            </a:endParaRPr>
          </a:p>
          <a:p>
            <a:pPr marL="0" indent="0" eaLnBrk="1" hangingPunct="1">
              <a:spcBef>
                <a:spcPct val="0"/>
              </a:spcBef>
              <a:buFont typeface="Arial" pitchFamily="34" charset="0"/>
              <a:buNone/>
              <a:defRPr/>
            </a:pPr>
            <a:endParaRPr lang="en-US" sz="1800" b="1" dirty="0" smtClean="0">
              <a:solidFill>
                <a:prstClr val="black"/>
              </a:solidFill>
            </a:endParaRPr>
          </a:p>
          <a:p>
            <a:pPr eaLnBrk="1" hangingPunct="1">
              <a:spcBef>
                <a:spcPct val="0"/>
              </a:spcBef>
              <a:buFont typeface="Wingdings" pitchFamily="2" charset="2"/>
              <a:buChar char="q"/>
              <a:defRPr/>
            </a:pPr>
            <a:r>
              <a:rPr lang="en-ZA" altLang="en-US" sz="1800" b="1" dirty="0">
                <a:ea typeface="ＭＳ Ｐゴシック" pitchFamily="34" charset="-128"/>
              </a:rPr>
              <a:t>MAJOR PERFORMANCE CHALLENGES ENCOUNTERED DURING </a:t>
            </a:r>
            <a:r>
              <a:rPr lang="en-US" sz="1800" b="1" u="sng" dirty="0" smtClean="0">
                <a:solidFill>
                  <a:srgbClr val="FF0000"/>
                </a:solidFill>
                <a:ea typeface="ＭＳ Ｐゴシック" pitchFamily="-80" charset="-128"/>
              </a:rPr>
              <a:t>QUARTER 4</a:t>
            </a:r>
          </a:p>
          <a:p>
            <a:pPr marL="0" indent="0" eaLnBrk="1" hangingPunct="1">
              <a:spcBef>
                <a:spcPct val="0"/>
              </a:spcBef>
              <a:buFont typeface="Arial" pitchFamily="34" charset="0"/>
              <a:buNone/>
              <a:defRPr/>
            </a:pPr>
            <a:endParaRPr lang="en-US" sz="1800" b="1" u="sng" dirty="0" smtClean="0">
              <a:solidFill>
                <a:srgbClr val="FF0000"/>
              </a:solidFill>
              <a:ea typeface="ＭＳ Ｐゴシック" pitchFamily="-80" charset="-128"/>
            </a:endParaRPr>
          </a:p>
          <a:p>
            <a:pPr eaLnBrk="1" hangingPunct="1">
              <a:spcBef>
                <a:spcPct val="0"/>
              </a:spcBef>
              <a:buFont typeface="Wingdings" pitchFamily="2" charset="2"/>
              <a:buChar char="q"/>
              <a:defRPr/>
            </a:pPr>
            <a:r>
              <a:rPr lang="en-US" sz="1800" b="1" dirty="0" smtClean="0">
                <a:solidFill>
                  <a:prstClr val="black"/>
                </a:solidFill>
                <a:ea typeface="+mn-ea"/>
                <a:cs typeface="Calibri" pitchFamily="34" charset="0"/>
              </a:rPr>
              <a:t>CONCLUSION</a:t>
            </a:r>
          </a:p>
          <a:p>
            <a:pPr eaLnBrk="1" hangingPunct="1">
              <a:spcBef>
                <a:spcPct val="0"/>
              </a:spcBef>
              <a:buFont typeface="Wingdings" pitchFamily="2" charset="2"/>
              <a:buChar char="q"/>
              <a:defRPr/>
            </a:pPr>
            <a:endParaRPr lang="en-US" sz="1600" b="1" dirty="0">
              <a:solidFill>
                <a:prstClr val="black"/>
              </a:solidFill>
              <a:ea typeface="+mn-ea"/>
              <a:cs typeface="Calibri" pitchFamily="34" charset="0"/>
            </a:endParaRPr>
          </a:p>
          <a:p>
            <a:pPr marL="0" indent="0" eaLnBrk="1" hangingPunct="1">
              <a:spcBef>
                <a:spcPct val="0"/>
              </a:spcBef>
              <a:buFont typeface="Arial" charset="0"/>
              <a:buNone/>
              <a:defRPr/>
            </a:pPr>
            <a:endParaRPr lang="en-US" sz="1600" b="1" dirty="0">
              <a:solidFill>
                <a:prstClr val="black"/>
              </a:solidFill>
              <a:latin typeface="Maiandra GD" pitchFamily="34" charset="0"/>
              <a:ea typeface="+mn-ea"/>
              <a:cs typeface="+mn-cs"/>
            </a:endParaRPr>
          </a:p>
        </p:txBody>
      </p:sp>
      <p:sp>
        <p:nvSpPr>
          <p:cNvPr id="16389" name="Title 1"/>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endParaRPr lang="en-US" altLang="en-US" sz="1000" dirty="0">
              <a:solidFill>
                <a:srgbClr val="FFFFFF"/>
              </a:solidFill>
              <a:latin typeface="Arial" pitchFamily="34" charset="0"/>
              <a:cs typeface="Arial" pitchFamily="34" charset="0"/>
            </a:endParaRPr>
          </a:p>
        </p:txBody>
      </p:sp>
      <p:sp>
        <p:nvSpPr>
          <p:cNvPr id="16390" name="Slide Number Placeholder 1"/>
          <p:cNvSpPr>
            <a:spLocks noGrp="1"/>
          </p:cNvSpPr>
          <p:nvPr>
            <p:ph type="sldNum" sz="quarter" idx="12"/>
          </p:nvPr>
        </p:nvSpPr>
        <p:spPr bwMode="auto">
          <a:xfrm>
            <a:off x="6677025" y="63420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BA8AA3E9-385C-4AEB-B349-8A9626E30B0E}" type="slidenum">
              <a:rPr lang="en-US" altLang="en-US" sz="1200" smtClean="0">
                <a:solidFill>
                  <a:schemeClr val="bg1"/>
                </a:solidFill>
              </a:rPr>
              <a:pPr/>
              <a:t>2</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6443662" y="6522720"/>
            <a:ext cx="2700338" cy="3352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97ECBEB-9EA9-4CA5-8C67-484BD6AA628A}" type="slidenum">
              <a:rPr lang="en-US" altLang="en-US" sz="1200" smtClean="0">
                <a:solidFill>
                  <a:schemeClr val="bg1"/>
                </a:solidFill>
              </a:rPr>
              <a:pPr/>
              <a:t>20</a:t>
            </a:fld>
            <a:endParaRPr lang="en-US" altLang="en-US" sz="1200" dirty="0" smtClean="0">
              <a:solidFill>
                <a:schemeClr val="bg1"/>
              </a:solidFill>
            </a:endParaRPr>
          </a:p>
        </p:txBody>
      </p:sp>
      <p:sp>
        <p:nvSpPr>
          <p:cNvPr id="5" name="Rectangle 1"/>
          <p:cNvSpPr>
            <a:spLocks noGrp="1" noChangeArrowheads="1"/>
          </p:cNvSpPr>
          <p:nvPr>
            <p:ph type="title"/>
          </p:nvPr>
        </p:nvSpPr>
        <p:spPr>
          <a:xfrm>
            <a:off x="590550" y="-84138"/>
            <a:ext cx="8229600" cy="1323976"/>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3 2019/20 &amp; QUARTER 4 2019/20</a:t>
            </a:r>
            <a:r>
              <a:rPr lang="en-US" sz="2000" b="1" dirty="0">
                <a:solidFill>
                  <a:prstClr val="black"/>
                </a:solidFill>
              </a:rPr>
              <a:t/>
            </a:r>
            <a:br>
              <a:rPr lang="en-US" sz="2000" b="1" dirty="0">
                <a:solidFill>
                  <a:prstClr val="black"/>
                </a:solidFill>
              </a:rPr>
            </a:br>
            <a:r>
              <a:rPr lang="en-US" sz="2000" b="1" dirty="0" smtClean="0">
                <a:solidFill>
                  <a:prstClr val="black"/>
                </a:solidFill>
              </a:rPr>
              <a:t>PUBLIC EMPLOYMENT SERVICES PERFORMANCE </a:t>
            </a:r>
            <a:r>
              <a:rPr lang="en-US" sz="2000" b="1" dirty="0">
                <a:solidFill>
                  <a:prstClr val="black"/>
                </a:solidFill>
              </a:rPr>
              <a:t>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3149378458"/>
              </p:ext>
            </p:extLst>
          </p:nvPr>
        </p:nvGraphicFramePr>
        <p:xfrm>
          <a:off x="182881" y="1350329"/>
          <a:ext cx="8737601" cy="5294310"/>
        </p:xfrm>
        <a:graphic>
          <a:graphicData uri="http://schemas.openxmlformats.org/drawingml/2006/table">
            <a:tbl>
              <a:tblPr/>
              <a:tblGrid>
                <a:gridCol w="1249967">
                  <a:extLst>
                    <a:ext uri="{9D8B030D-6E8A-4147-A177-3AD203B41FA5}">
                      <a16:colId xmlns="" xmlns:a16="http://schemas.microsoft.com/office/drawing/2014/main" val="20000"/>
                    </a:ext>
                  </a:extLst>
                </a:gridCol>
                <a:gridCol w="735811">
                  <a:extLst>
                    <a:ext uri="{9D8B030D-6E8A-4147-A177-3AD203B41FA5}">
                      <a16:colId xmlns="" xmlns:a16="http://schemas.microsoft.com/office/drawing/2014/main" val="20001"/>
                    </a:ext>
                  </a:extLst>
                </a:gridCol>
                <a:gridCol w="735697">
                  <a:extLst>
                    <a:ext uri="{9D8B030D-6E8A-4147-A177-3AD203B41FA5}">
                      <a16:colId xmlns="" xmlns:a16="http://schemas.microsoft.com/office/drawing/2014/main" val="20002"/>
                    </a:ext>
                  </a:extLst>
                </a:gridCol>
                <a:gridCol w="939036">
                  <a:extLst>
                    <a:ext uri="{9D8B030D-6E8A-4147-A177-3AD203B41FA5}">
                      <a16:colId xmlns="" xmlns:a16="http://schemas.microsoft.com/office/drawing/2014/main" val="20003"/>
                    </a:ext>
                  </a:extLst>
                </a:gridCol>
                <a:gridCol w="1030134">
                  <a:extLst>
                    <a:ext uri="{9D8B030D-6E8A-4147-A177-3AD203B41FA5}">
                      <a16:colId xmlns="" xmlns:a16="http://schemas.microsoft.com/office/drawing/2014/main" val="20004"/>
                    </a:ext>
                  </a:extLst>
                </a:gridCol>
                <a:gridCol w="882184">
                  <a:extLst>
                    <a:ext uri="{9D8B030D-6E8A-4147-A177-3AD203B41FA5}">
                      <a16:colId xmlns="" xmlns:a16="http://schemas.microsoft.com/office/drawing/2014/main" val="20005"/>
                    </a:ext>
                  </a:extLst>
                </a:gridCol>
                <a:gridCol w="957342">
                  <a:extLst>
                    <a:ext uri="{9D8B030D-6E8A-4147-A177-3AD203B41FA5}">
                      <a16:colId xmlns="" xmlns:a16="http://schemas.microsoft.com/office/drawing/2014/main" val="20006"/>
                    </a:ext>
                  </a:extLst>
                </a:gridCol>
                <a:gridCol w="1030134">
                  <a:extLst>
                    <a:ext uri="{9D8B030D-6E8A-4147-A177-3AD203B41FA5}">
                      <a16:colId xmlns="" xmlns:a16="http://schemas.microsoft.com/office/drawing/2014/main" val="20007"/>
                    </a:ext>
                  </a:extLst>
                </a:gridCol>
                <a:gridCol w="1177296">
                  <a:extLst>
                    <a:ext uri="{9D8B030D-6E8A-4147-A177-3AD203B41FA5}">
                      <a16:colId xmlns="" xmlns:a16="http://schemas.microsoft.com/office/drawing/2014/main" val="20008"/>
                    </a:ext>
                  </a:extLst>
                </a:gridCol>
              </a:tblGrid>
              <a:tr h="400081">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PES </a:t>
                      </a:r>
                      <a:r>
                        <a:rPr lang="en-US" sz="1600" b="1" dirty="0" smtClean="0">
                          <a:solidFill>
                            <a:srgbClr val="FF0000"/>
                          </a:solidFill>
                        </a:rPr>
                        <a:t>Q3 </a:t>
                      </a:r>
                      <a:r>
                        <a:rPr lang="en-US" sz="1600" b="1" dirty="0" smtClean="0">
                          <a:solidFill>
                            <a:schemeClr val="tx1"/>
                          </a:solidFill>
                        </a:rPr>
                        <a:t>2019/20</a:t>
                      </a:r>
                      <a:endParaRPr lang="en-ZA" sz="1600" b="1" dirty="0">
                        <a:solidFill>
                          <a:schemeClr val="tx1"/>
                        </a:solidFill>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PES </a:t>
                      </a:r>
                      <a:r>
                        <a:rPr lang="en-US" sz="1600" b="1" i="0" u="none" strike="noStrike" dirty="0" smtClean="0">
                          <a:solidFill>
                            <a:srgbClr val="FF0000"/>
                          </a:solidFill>
                          <a:effectLst/>
                          <a:latin typeface="+mn-lt"/>
                        </a:rPr>
                        <a:t>Q4 </a:t>
                      </a:r>
                      <a:r>
                        <a:rPr lang="en-US" sz="1600" b="1" i="0" u="none" strike="noStrike" dirty="0" smtClean="0">
                          <a:solidFill>
                            <a:schemeClr val="tx1"/>
                          </a:solidFill>
                          <a:effectLst/>
                          <a:latin typeface="+mn-lt"/>
                        </a:rPr>
                        <a:t>2019/20</a:t>
                      </a:r>
                      <a:endParaRPr lang="en-ZA" sz="1600" b="1" i="0" u="none" strike="noStrike" dirty="0">
                        <a:solidFill>
                          <a:schemeClr val="tx1"/>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526655">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0" marR="8620" marT="8619"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1"/>
                  </a:ext>
                </a:extLst>
              </a:tr>
              <a:tr h="421445">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1303">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26655">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26655">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83972">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92104">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3</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35285">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26655">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503500">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0" marR="8620"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4</a:t>
                      </a:r>
                      <a:endParaRPr lang="en-ZA" sz="1600" b="1" i="0" u="none" strike="noStrike" dirty="0">
                        <a:solidFill>
                          <a:srgbClr val="00823B"/>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xmlns="" val="16931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bwMode="auto">
          <a:xfrm>
            <a:off x="6443662" y="6451600"/>
            <a:ext cx="2700338" cy="49784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2E13838-72EA-4F84-B09B-5CA573217EBB}" type="slidenum">
              <a:rPr lang="en-US" altLang="en-US" sz="1200" smtClean="0">
                <a:solidFill>
                  <a:schemeClr val="bg1"/>
                </a:solidFill>
              </a:rPr>
              <a:pPr/>
              <a:t>21</a:t>
            </a:fld>
            <a:endParaRPr lang="en-US" altLang="en-US" sz="1200" dirty="0" smtClean="0">
              <a:solidFill>
                <a:schemeClr val="bg1"/>
              </a:solidFill>
            </a:endParaRPr>
          </a:p>
        </p:txBody>
      </p:sp>
      <p:sp>
        <p:nvSpPr>
          <p:cNvPr id="5" name="Rectangle 1"/>
          <p:cNvSpPr>
            <a:spLocks noGrp="1" noChangeArrowheads="1"/>
          </p:cNvSpPr>
          <p:nvPr>
            <p:ph type="title"/>
          </p:nvPr>
        </p:nvSpPr>
        <p:spPr>
          <a:xfrm>
            <a:off x="420688" y="-239713"/>
            <a:ext cx="8229600" cy="1322388"/>
          </a:xfrm>
          <a:extLst/>
        </p:spPr>
        <p:txBody>
          <a:bodyPr>
            <a:spAutoFit/>
          </a:bodyPr>
          <a:lstStyle/>
          <a:p>
            <a:pPr>
              <a:defRPr/>
            </a:pP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QUARTER 3 </a:t>
            </a:r>
            <a:r>
              <a:rPr lang="en-US" sz="2000" b="1" dirty="0">
                <a:solidFill>
                  <a:srgbClr val="FF0000"/>
                </a:solidFill>
              </a:rPr>
              <a:t>2019/20</a:t>
            </a:r>
            <a:r>
              <a:rPr lang="en-US" sz="2000" b="1" dirty="0" smtClean="0">
                <a:solidFill>
                  <a:srgbClr val="FF0000"/>
                </a:solidFill>
              </a:rPr>
              <a:t> </a:t>
            </a:r>
            <a:r>
              <a:rPr lang="en-US" sz="2000" b="1" dirty="0">
                <a:solidFill>
                  <a:srgbClr val="FF0000"/>
                </a:solidFill>
              </a:rPr>
              <a:t>&amp; </a:t>
            </a:r>
            <a:r>
              <a:rPr lang="en-US" sz="2000" b="1" dirty="0" smtClean="0">
                <a:solidFill>
                  <a:srgbClr val="FF0000"/>
                </a:solidFill>
              </a:rPr>
              <a:t>QUARTER 4 </a:t>
            </a:r>
            <a:r>
              <a:rPr lang="en-US" sz="2000" b="1" dirty="0">
                <a:solidFill>
                  <a:srgbClr val="FF0000"/>
                </a:solidFill>
              </a:rPr>
              <a:t>2019/20</a:t>
            </a:r>
            <a:r>
              <a:rPr lang="en-US" sz="2000" b="1" dirty="0" smtClean="0">
                <a:solidFill>
                  <a:prstClr val="black"/>
                </a:solidFill>
              </a:rPr>
              <a:t/>
            </a:r>
            <a:br>
              <a:rPr lang="en-US" sz="2000" b="1" dirty="0" smtClean="0">
                <a:solidFill>
                  <a:prstClr val="black"/>
                </a:solidFill>
              </a:rPr>
            </a:br>
            <a:r>
              <a:rPr lang="en-US" sz="2000" b="1" dirty="0" smtClean="0">
                <a:solidFill>
                  <a:prstClr val="black"/>
                </a:solidFill>
              </a:rPr>
              <a:t>INSPECTIONS </a:t>
            </a:r>
            <a:r>
              <a:rPr lang="en-US" sz="2000" b="1" dirty="0">
                <a:solidFill>
                  <a:prstClr val="black"/>
                </a:solidFill>
              </a:rPr>
              <a:t>AND ENFORCEMENT SERVICES </a:t>
            </a:r>
            <a:r>
              <a:rPr lang="en-US" sz="2000" b="1" dirty="0" smtClean="0">
                <a:solidFill>
                  <a:prstClr val="black"/>
                </a:solidFill>
              </a:rPr>
              <a:t>PERFORMANCE </a:t>
            </a:r>
            <a:r>
              <a:rPr lang="en-US" sz="2000" b="1" dirty="0">
                <a:solidFill>
                  <a:prstClr val="black"/>
                </a:solidFill>
              </a:rPr>
              <a:t>PER PROVINCE</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3202346429"/>
              </p:ext>
            </p:extLst>
          </p:nvPr>
        </p:nvGraphicFramePr>
        <p:xfrm>
          <a:off x="203201" y="1236663"/>
          <a:ext cx="8747761" cy="5377496"/>
        </p:xfrm>
        <a:graphic>
          <a:graphicData uri="http://schemas.openxmlformats.org/drawingml/2006/table">
            <a:tbl>
              <a:tblPr/>
              <a:tblGrid>
                <a:gridCol w="1220858">
                  <a:extLst>
                    <a:ext uri="{9D8B030D-6E8A-4147-A177-3AD203B41FA5}">
                      <a16:colId xmlns="" xmlns:a16="http://schemas.microsoft.com/office/drawing/2014/main" val="20000"/>
                    </a:ext>
                  </a:extLst>
                </a:gridCol>
                <a:gridCol w="733235">
                  <a:extLst>
                    <a:ext uri="{9D8B030D-6E8A-4147-A177-3AD203B41FA5}">
                      <a16:colId xmlns="" xmlns:a16="http://schemas.microsoft.com/office/drawing/2014/main" val="20001"/>
                    </a:ext>
                  </a:extLst>
                </a:gridCol>
                <a:gridCol w="824017">
                  <a:extLst>
                    <a:ext uri="{9D8B030D-6E8A-4147-A177-3AD203B41FA5}">
                      <a16:colId xmlns="" xmlns:a16="http://schemas.microsoft.com/office/drawing/2014/main" val="20002"/>
                    </a:ext>
                  </a:extLst>
                </a:gridCol>
                <a:gridCol w="935750">
                  <a:extLst>
                    <a:ext uri="{9D8B030D-6E8A-4147-A177-3AD203B41FA5}">
                      <a16:colId xmlns="" xmlns:a16="http://schemas.microsoft.com/office/drawing/2014/main" val="20003"/>
                    </a:ext>
                  </a:extLst>
                </a:gridCol>
                <a:gridCol w="1026531">
                  <a:extLst>
                    <a:ext uri="{9D8B030D-6E8A-4147-A177-3AD203B41FA5}">
                      <a16:colId xmlns="" xmlns:a16="http://schemas.microsoft.com/office/drawing/2014/main" val="20004"/>
                    </a:ext>
                  </a:extLst>
                </a:gridCol>
                <a:gridCol w="886803">
                  <a:extLst>
                    <a:ext uri="{9D8B030D-6E8A-4147-A177-3AD203B41FA5}">
                      <a16:colId xmlns="" xmlns:a16="http://schemas.microsoft.com/office/drawing/2014/main" val="20005"/>
                    </a:ext>
                  </a:extLst>
                </a:gridCol>
                <a:gridCol w="946288">
                  <a:extLst>
                    <a:ext uri="{9D8B030D-6E8A-4147-A177-3AD203B41FA5}">
                      <a16:colId xmlns="" xmlns:a16="http://schemas.microsoft.com/office/drawing/2014/main" val="20006"/>
                    </a:ext>
                  </a:extLst>
                </a:gridCol>
                <a:gridCol w="1026531">
                  <a:extLst>
                    <a:ext uri="{9D8B030D-6E8A-4147-A177-3AD203B41FA5}">
                      <a16:colId xmlns="" xmlns:a16="http://schemas.microsoft.com/office/drawing/2014/main" val="20007"/>
                    </a:ext>
                  </a:extLst>
                </a:gridCol>
                <a:gridCol w="1147748">
                  <a:extLst>
                    <a:ext uri="{9D8B030D-6E8A-4147-A177-3AD203B41FA5}">
                      <a16:colId xmlns="" xmlns:a16="http://schemas.microsoft.com/office/drawing/2014/main" val="20008"/>
                    </a:ext>
                  </a:extLst>
                </a:gridCol>
              </a:tblGrid>
              <a:tr h="338583">
                <a:tc rowSpan="2">
                  <a:txBody>
                    <a:bodyPr/>
                    <a:lstStyle/>
                    <a:p>
                      <a:pPr algn="ctr" rtl="0" fontAlgn="b"/>
                      <a:r>
                        <a:rPr lang="en-ZA" sz="1400" b="1" i="0" u="none" strike="noStrike" dirty="0" smtClean="0">
                          <a:solidFill>
                            <a:srgbClr val="000000"/>
                          </a:solidFill>
                          <a:effectLst/>
                          <a:latin typeface="+mn-lt"/>
                        </a:rPr>
                        <a:t>PROVINCE</a:t>
                      </a:r>
                      <a:endParaRPr lang="en-ZA" sz="1400" b="1"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4">
                  <a:txBody>
                    <a:bodyPr/>
                    <a:lstStyle/>
                    <a:p>
                      <a:pPr algn="ctr"/>
                      <a:r>
                        <a:rPr lang="en-US" sz="1600" b="1" dirty="0" smtClean="0"/>
                        <a:t>IES </a:t>
                      </a:r>
                      <a:r>
                        <a:rPr lang="en-US" sz="1600" b="1" dirty="0" smtClean="0">
                          <a:solidFill>
                            <a:srgbClr val="FF0000"/>
                          </a:solidFill>
                        </a:rPr>
                        <a:t>Q3 </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2019/20</a:t>
                      </a:r>
                      <a:endParaRPr lang="en-ZA" sz="1600" b="1" dirty="0">
                        <a:solidFill>
                          <a:schemeClr val="tx1"/>
                        </a:solidFill>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pPr algn="ctr"/>
                      <a:endParaRPr lang="en-ZA" sz="1400" b="1" dirty="0"/>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gridSpan="4">
                  <a:txBody>
                    <a:bodyPr/>
                    <a:lstStyle/>
                    <a:p>
                      <a:pPr algn="ctr" rtl="0" fontAlgn="b"/>
                      <a:r>
                        <a:rPr lang="en-US" sz="1600" b="1" i="0" u="none" strike="noStrike" dirty="0" smtClean="0">
                          <a:solidFill>
                            <a:srgbClr val="000000"/>
                          </a:solidFill>
                          <a:effectLst/>
                          <a:latin typeface="+mn-lt"/>
                        </a:rPr>
                        <a:t>IES </a:t>
                      </a:r>
                      <a:r>
                        <a:rPr kumimoji="0" lang="en-US" sz="1600" b="1" i="0" u="none" strike="noStrike" kern="1200" cap="none" spc="0" normalizeH="0" baseline="0" noProof="0" dirty="0" smtClean="0">
                          <a:ln>
                            <a:noFill/>
                          </a:ln>
                          <a:solidFill>
                            <a:srgbClr val="FF0000"/>
                          </a:solidFill>
                          <a:effectLst/>
                          <a:uLnTx/>
                          <a:uFillTx/>
                          <a:latin typeface="+mn-lt"/>
                          <a:ea typeface="+mn-ea"/>
                          <a:cs typeface="+mn-cs"/>
                        </a:rPr>
                        <a:t>Q4 </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2019/20</a:t>
                      </a:r>
                      <a:endParaRPr lang="en-ZA" sz="1600" b="1" i="0" u="none" strike="noStrike" dirty="0">
                        <a:solidFill>
                          <a:schemeClr val="tx1"/>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n-ZA"/>
                    </a:p>
                  </a:txBody>
                  <a:tcPr/>
                </a:tc>
                <a:tc hMerge="1">
                  <a:txBody>
                    <a:bodyPr/>
                    <a:lstStyle/>
                    <a:p>
                      <a:endParaRPr lang="en-ZA"/>
                    </a:p>
                  </a:txBody>
                  <a:tcPr/>
                </a:tc>
                <a:tc hMerge="1">
                  <a:txBody>
                    <a:bodyPr/>
                    <a:lstStyle/>
                    <a:p>
                      <a:pPr algn="ctr" rtl="0" fontAlgn="b"/>
                      <a:endParaRPr lang="en-ZA" sz="1400" b="1" i="0" u="none" strike="noStrike" dirty="0">
                        <a:solidFill>
                          <a:srgbClr val="000000"/>
                        </a:solidFill>
                        <a:effectLst/>
                        <a:latin typeface="+mn-lt"/>
                      </a:endParaRPr>
                    </a:p>
                  </a:txBody>
                  <a:tcPr marL="8621" marR="8621" marT="86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 xmlns:a16="http://schemas.microsoft.com/office/drawing/2014/main" val="10000"/>
                  </a:ext>
                </a:extLst>
              </a:tr>
              <a:tr h="719369">
                <a:tc vMerge="1">
                  <a:txBody>
                    <a:bodyPr/>
                    <a:lstStyle/>
                    <a:p>
                      <a:endParaRPr lang="en-ZA"/>
                    </a:p>
                  </a:txBody>
                  <a:tcPr/>
                </a:tc>
                <a:tc>
                  <a:txBody>
                    <a:bodyPr/>
                    <a:lstStyle/>
                    <a:p>
                      <a:pPr algn="ctr" rtl="0" fontAlgn="b"/>
                      <a:r>
                        <a:rPr lang="en-ZA" sz="1400" b="1" i="0" u="none" strike="noStrike" dirty="0">
                          <a:solidFill>
                            <a:srgbClr val="000000"/>
                          </a:solidFill>
                          <a:effectLst/>
                          <a:latin typeface="+mn-lt"/>
                        </a:rPr>
                        <a:t>Planned Indictors</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smtClean="0">
                          <a:solidFill>
                            <a:srgbClr val="7030A0"/>
                          </a:solidFill>
                          <a:effectLst/>
                          <a:latin typeface="+mn-lt"/>
                        </a:rPr>
                        <a:t>Overall Performance</a:t>
                      </a:r>
                      <a:endParaRPr lang="en-ZA" sz="1400" b="1" i="0" u="none" strike="noStrike" dirty="0">
                        <a:solidFill>
                          <a:srgbClr val="7030A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0000"/>
                          </a:solidFill>
                          <a:effectLst/>
                          <a:latin typeface="+mn-lt"/>
                        </a:rPr>
                        <a:t>Planned Indictors</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008000"/>
                          </a:solidFill>
                          <a:effectLst/>
                          <a:latin typeface="+mn-lt"/>
                        </a:rPr>
                        <a:t>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ZA" sz="1400" b="1" i="0" u="none" strike="noStrike" dirty="0">
                          <a:solidFill>
                            <a:srgbClr val="FF0000"/>
                          </a:solidFill>
                          <a:effectLst/>
                          <a:latin typeface="+mn-lt"/>
                        </a:rPr>
                        <a:t>Not Achieved</a:t>
                      </a:r>
                    </a:p>
                  </a:txBody>
                  <a:tcPr marL="8621" marR="8621" marT="8618"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7030A0"/>
                          </a:solidFill>
                          <a:effectLst/>
                          <a:uLnTx/>
                          <a:uFillTx/>
                          <a:latin typeface="+mn-lt"/>
                          <a:ea typeface="+mn-ea"/>
                          <a:cs typeface="+mn-cs"/>
                        </a:rPr>
                        <a:t>Overall Performance</a:t>
                      </a: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 xmlns:a16="http://schemas.microsoft.com/office/drawing/2014/main" val="10001"/>
                  </a:ext>
                </a:extLst>
              </a:tr>
              <a:tr h="417144">
                <a:tc>
                  <a:txBody>
                    <a:bodyPr/>
                    <a:lstStyle/>
                    <a:p>
                      <a:pPr algn="l" rtl="0" fontAlgn="b"/>
                      <a:r>
                        <a:rPr lang="en-ZA" sz="1400" b="0" i="0" u="none" strike="noStrike" dirty="0" smtClean="0">
                          <a:solidFill>
                            <a:srgbClr val="000000"/>
                          </a:solidFill>
                          <a:effectLst/>
                          <a:latin typeface="+mn-lt"/>
                        </a:rPr>
                        <a:t>Eastern</a:t>
                      </a:r>
                      <a:r>
                        <a:rPr lang="en-ZA" sz="1400" b="0" i="0" u="none" strike="noStrike" baseline="0" dirty="0" smtClean="0">
                          <a:solidFill>
                            <a:srgbClr val="000000"/>
                          </a:solidFill>
                          <a:effectLst/>
                          <a:latin typeface="+mn-lt"/>
                        </a:rPr>
                        <a:t> Cape</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600" b="1" i="0" u="none" strike="noStrike" kern="1200" cap="none" spc="0" normalizeH="0" baseline="0" noProof="0" dirty="0">
                        <a:ln>
                          <a:noFill/>
                        </a:ln>
                        <a:solidFill>
                          <a:srgbClr val="00823B"/>
                        </a:solidFill>
                        <a:effectLst/>
                        <a:uLnTx/>
                        <a:uFillTx/>
                        <a:latin typeface="+mn-lt"/>
                        <a:ea typeface="+mn-ea"/>
                        <a:cs typeface="+mn-cs"/>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9253" marR="83280" marT="9251"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600" b="1" i="0" u="none" strike="noStrike" kern="1200" cap="none" spc="0" normalizeH="0" baseline="0" noProof="0" dirty="0">
                        <a:ln>
                          <a:noFill/>
                        </a:ln>
                        <a:solidFill>
                          <a:srgbClr val="00823B"/>
                        </a:solidFill>
                        <a:effectLst/>
                        <a:uLnTx/>
                        <a:uFillTx/>
                        <a:latin typeface="+mn-lt"/>
                        <a:ea typeface="+mn-ea"/>
                        <a:cs typeface="+mn-cs"/>
                      </a:endParaRPr>
                    </a:p>
                  </a:txBody>
                  <a:tcPr marL="9253" marR="83280" marT="9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46699">
                <a:tc>
                  <a:txBody>
                    <a:bodyPr/>
                    <a:lstStyle/>
                    <a:p>
                      <a:pPr algn="l" rtl="0" fontAlgn="b"/>
                      <a:r>
                        <a:rPr lang="en-US" sz="1400" b="0" i="0" u="none" strike="noStrike" dirty="0" smtClean="0">
                          <a:solidFill>
                            <a:srgbClr val="000000"/>
                          </a:solidFill>
                          <a:effectLst/>
                          <a:latin typeface="+mn-lt"/>
                        </a:rPr>
                        <a:t>Free</a:t>
                      </a:r>
                      <a:r>
                        <a:rPr lang="en-US" sz="1400" b="0" i="0" u="none" strike="noStrike" baseline="0" dirty="0" smtClean="0">
                          <a:solidFill>
                            <a:srgbClr val="000000"/>
                          </a:solidFill>
                          <a:effectLst/>
                          <a:latin typeface="+mn-lt"/>
                        </a:rPr>
                        <a:t> State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21284">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Gauteng</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75%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21284">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KwaZulu-Natal</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mn-lt"/>
                          <a:ea typeface="+mn-ea"/>
                          <a:cs typeface="+mn-cs"/>
                        </a:rPr>
                        <a:t>75%</a:t>
                      </a:r>
                      <a:endParaRPr kumimoji="0" lang="en-ZA" sz="1600" b="1" i="0" u="none" strike="noStrike" kern="1200" cap="none" spc="0" normalizeH="0" baseline="0" noProof="0" dirty="0">
                        <a:ln>
                          <a:noFill/>
                        </a:ln>
                        <a:solidFill>
                          <a:srgbClr val="FF0000"/>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mn-lt"/>
                          <a:ea typeface="+mn-ea"/>
                          <a:cs typeface="+mn-cs"/>
                        </a:rPr>
                        <a:t>75%</a:t>
                      </a:r>
                      <a:endParaRPr kumimoji="0" lang="en-ZA" sz="1600" b="1" i="0" u="none" strike="noStrike" kern="1200" cap="none" spc="0" normalizeH="0" baseline="0" noProof="0" dirty="0">
                        <a:ln>
                          <a:noFill/>
                        </a:ln>
                        <a:solidFill>
                          <a:srgbClr val="FF0000"/>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21284">
                <a:tc>
                  <a:txBody>
                    <a:bodyPr/>
                    <a:lstStyle/>
                    <a:p>
                      <a:pPr algn="l" rtl="0" fontAlgn="b"/>
                      <a:endParaRPr lang="en-ZA" sz="1400" b="0" i="0" u="none" strike="noStrike" dirty="0" smtClean="0">
                        <a:solidFill>
                          <a:srgbClr val="000000"/>
                        </a:solidFill>
                        <a:effectLst/>
                        <a:latin typeface="+mn-lt"/>
                      </a:endParaRPr>
                    </a:p>
                    <a:p>
                      <a:pPr algn="l" rtl="0" fontAlgn="b"/>
                      <a:r>
                        <a:rPr lang="en-ZA" sz="1400" b="0" i="0" u="none" strike="noStrike" dirty="0" smtClean="0">
                          <a:solidFill>
                            <a:srgbClr val="000000"/>
                          </a:solidFill>
                          <a:effectLst/>
                          <a:latin typeface="+mn-lt"/>
                        </a:rPr>
                        <a:t>Limpopo</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823B"/>
                          </a:solidFill>
                          <a:effectLst/>
                          <a:uLnTx/>
                          <a:uFillTx/>
                          <a:latin typeface="+mn-lt"/>
                          <a:ea typeface="+mn-ea"/>
                          <a:cs typeface="+mn-cs"/>
                        </a:rPr>
                        <a:t>100%</a:t>
                      </a:r>
                      <a:endParaRPr kumimoji="0" lang="en-ZA" sz="1600" b="1" i="0" u="none" strike="noStrike" kern="1200" cap="none" spc="0" normalizeH="0" baseline="0" noProof="0" dirty="0">
                        <a:ln>
                          <a:noFill/>
                        </a:ln>
                        <a:solidFill>
                          <a:srgbClr val="00823B"/>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3</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1</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FF0000"/>
                          </a:solidFill>
                          <a:effectLst/>
                          <a:uLnTx/>
                          <a:uFillTx/>
                          <a:latin typeface="+mn-lt"/>
                          <a:ea typeface="+mn-ea"/>
                          <a:cs typeface="+mn-cs"/>
                        </a:rPr>
                        <a:t>75%</a:t>
                      </a:r>
                      <a:endParaRPr kumimoji="0" lang="en-ZA" sz="1600" b="1" i="0" u="none" strike="noStrike" kern="1200" cap="none" spc="0" normalizeH="0" baseline="0" noProof="0" dirty="0">
                        <a:ln>
                          <a:noFill/>
                        </a:ln>
                        <a:solidFill>
                          <a:srgbClr val="FF0000"/>
                        </a:solidFill>
                        <a:effectLst/>
                        <a:uLnTx/>
                        <a:uFillTx/>
                        <a:latin typeface="+mn-lt"/>
                        <a:ea typeface="+mn-ea"/>
                        <a:cs typeface="+mn-cs"/>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19024">
                <a:tc>
                  <a:txBody>
                    <a:bodyPr/>
                    <a:lstStyle/>
                    <a:p>
                      <a:pPr algn="l" rtl="0" fontAlgn="b"/>
                      <a:r>
                        <a:rPr lang="en-ZA" sz="1400" b="0" i="0" u="none" strike="noStrike" dirty="0" smtClean="0">
                          <a:solidFill>
                            <a:srgbClr val="000000"/>
                          </a:solidFill>
                          <a:effectLst/>
                          <a:latin typeface="+mn-lt"/>
                        </a:rPr>
                        <a:t>Mpumalanga</a:t>
                      </a:r>
                      <a:endParaRPr lang="en-ZA"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3</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25%</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30843">
                <a:tc>
                  <a:txBody>
                    <a:bodyPr/>
                    <a:lstStyle/>
                    <a:p>
                      <a:pPr algn="l" rtl="0" fontAlgn="b"/>
                      <a:r>
                        <a:rPr lang="en-US" sz="1400" b="0" i="0" u="none" strike="noStrike" dirty="0" smtClean="0">
                          <a:solidFill>
                            <a:srgbClr val="000000"/>
                          </a:solidFill>
                          <a:effectLst/>
                          <a:latin typeface="+mn-lt"/>
                        </a:rPr>
                        <a:t>Northern Cape</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3</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1</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FF0000"/>
                          </a:solidFill>
                          <a:effectLst/>
                          <a:latin typeface="+mn-lt"/>
                        </a:rPr>
                        <a:t>33%</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B050"/>
                          </a:solidFill>
                          <a:effectLst/>
                          <a:latin typeface="+mn-lt"/>
                        </a:rPr>
                        <a:t>2</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2</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600" b="1" i="0" u="none" strike="noStrike" dirty="0" smtClean="0">
                          <a:solidFill>
                            <a:srgbClr val="FF0000"/>
                          </a:solidFill>
                          <a:effectLst/>
                          <a:latin typeface="+mn-lt"/>
                        </a:rPr>
                        <a:t>50%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21284">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North West</a:t>
                      </a:r>
                      <a:endParaRPr lang="en-US" sz="1400" b="0" i="0" u="none" strike="noStrike" dirty="0">
                        <a:solidFill>
                          <a:srgbClr val="000000"/>
                        </a:solidFill>
                        <a:effectLst/>
                        <a:latin typeface="+mn-lt"/>
                      </a:endParaRPr>
                    </a:p>
                  </a:txBody>
                  <a:tcPr marL="8621" marR="8621" marT="86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520698">
                <a:tc>
                  <a:txBody>
                    <a:bodyPr/>
                    <a:lstStyle/>
                    <a:p>
                      <a:pPr algn="l" rtl="0" fontAlgn="b"/>
                      <a:endParaRPr lang="en-US" sz="1400" b="0" i="0" u="none" strike="noStrike" dirty="0" smtClean="0">
                        <a:solidFill>
                          <a:srgbClr val="000000"/>
                        </a:solidFill>
                        <a:effectLst/>
                        <a:latin typeface="+mn-lt"/>
                      </a:endParaRPr>
                    </a:p>
                    <a:p>
                      <a:pPr algn="l" rtl="0" fontAlgn="b"/>
                      <a:r>
                        <a:rPr lang="en-US" sz="1400" b="0" i="0" u="none" strike="noStrike" dirty="0" smtClean="0">
                          <a:solidFill>
                            <a:srgbClr val="000000"/>
                          </a:solidFill>
                          <a:effectLst/>
                          <a:latin typeface="+mn-lt"/>
                        </a:rPr>
                        <a:t>Western Cape</a:t>
                      </a:r>
                      <a:endParaRPr lang="en-US" sz="1400" b="0" i="0" u="none" strike="noStrike" dirty="0">
                        <a:solidFill>
                          <a:srgbClr val="000000"/>
                        </a:solidFill>
                        <a:effectLst/>
                        <a:latin typeface="+mn-lt"/>
                      </a:endParaRPr>
                    </a:p>
                  </a:txBody>
                  <a:tcPr marL="8621" marR="8621" marT="86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600" b="1" i="0" u="none" strike="noStrike" dirty="0" smtClean="0">
                          <a:solidFill>
                            <a:srgbClr val="000000"/>
                          </a:solidFill>
                          <a:effectLst/>
                          <a:latin typeface="+mn-lt"/>
                        </a:rPr>
                        <a:t>4</a:t>
                      </a:r>
                      <a:endParaRPr lang="en-ZA" sz="1600" b="1" i="0" u="none" strike="noStrike" dirty="0">
                        <a:solidFill>
                          <a:srgbClr val="000000"/>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00B050"/>
                          </a:solidFill>
                          <a:effectLst/>
                          <a:latin typeface="+mn-lt"/>
                        </a:rPr>
                        <a:t>4</a:t>
                      </a:r>
                      <a:endParaRPr lang="en-ZA" sz="1600" b="1" i="0" u="none" strike="noStrike" dirty="0">
                        <a:solidFill>
                          <a:srgbClr val="00B05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600" b="1" i="0" u="none" strike="noStrike" dirty="0" smtClean="0">
                          <a:solidFill>
                            <a:srgbClr val="FF0000"/>
                          </a:solidFill>
                          <a:effectLst/>
                          <a:latin typeface="+mn-lt"/>
                        </a:rPr>
                        <a:t>0</a:t>
                      </a:r>
                      <a:endParaRPr lang="en-ZA" sz="1600" b="1" i="0" u="none" strike="noStrike" dirty="0">
                        <a:solidFill>
                          <a:srgbClr val="FF0000"/>
                        </a:solidFill>
                        <a:effectLst/>
                        <a:latin typeface="+mn-lt"/>
                      </a:endParaRPr>
                    </a:p>
                  </a:txBody>
                  <a:tcPr marL="8620" marR="77585" marT="8619"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ZA" sz="1600" b="1" i="0" u="none" strike="noStrike" dirty="0" smtClean="0">
                          <a:solidFill>
                            <a:srgbClr val="00823B"/>
                          </a:solidFill>
                          <a:effectLst/>
                          <a:latin typeface="+mn-lt"/>
                        </a:rPr>
                        <a:t>100%</a:t>
                      </a:r>
                      <a:endParaRPr lang="en-ZA" sz="1600" b="1" i="0" u="none" strike="noStrike" dirty="0">
                        <a:solidFill>
                          <a:srgbClr val="00823B"/>
                        </a:solidFill>
                        <a:effectLst/>
                        <a:latin typeface="+mn-lt"/>
                      </a:endParaRPr>
                    </a:p>
                  </a:txBody>
                  <a:tcPr marL="8620" marR="77585" marT="8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xmlns="" val="2080959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ZA" altLang="en-US" sz="2000" b="1" dirty="0" smtClean="0">
                <a:ea typeface="ＭＳ Ｐゴシック" pitchFamily="34" charset="-128"/>
              </a:rPr>
              <a:t>ANNUAL PERFORMANCE PLAN (APP) 2019/20</a:t>
            </a:r>
          </a:p>
        </p:txBody>
      </p:sp>
      <p:sp>
        <p:nvSpPr>
          <p:cNvPr id="34819" name="Content Placeholder 2"/>
          <p:cNvSpPr>
            <a:spLocks noGrp="1"/>
          </p:cNvSpPr>
          <p:nvPr>
            <p:ph idx="1"/>
          </p:nvPr>
        </p:nvSpPr>
        <p:spPr>
          <a:xfrm>
            <a:off x="457200" y="1417638"/>
            <a:ext cx="8229600" cy="4525963"/>
          </a:xfrm>
        </p:spPr>
        <p:txBody>
          <a:bodyPr/>
          <a:lstStyle/>
          <a:p>
            <a:pPr marL="0" indent="0" algn="ctr">
              <a:buFont typeface="Arial" pitchFamily="34" charset="0"/>
              <a:buNone/>
            </a:pPr>
            <a:endParaRPr lang="en-ZA" altLang="en-US" b="1" dirty="0" smtClean="0">
              <a:ea typeface="ＭＳ Ｐゴシック" pitchFamily="34" charset="-128"/>
            </a:endParaRPr>
          </a:p>
          <a:p>
            <a:pPr marL="0" indent="0" algn="ctr">
              <a:buFont typeface="Arial" pitchFamily="34" charset="0"/>
              <a:buNone/>
            </a:pPr>
            <a:endParaRPr lang="en-ZA" altLang="en-US" sz="1800" b="1" dirty="0" smtClean="0">
              <a:ea typeface="ＭＳ Ｐゴシック" pitchFamily="34" charset="-128"/>
            </a:endParaRPr>
          </a:p>
          <a:p>
            <a:pPr marL="0" indent="0" algn="ctr">
              <a:buFont typeface="Arial" pitchFamily="34" charset="0"/>
              <a:buNone/>
            </a:pPr>
            <a:r>
              <a:rPr lang="en-ZA" altLang="en-US" sz="2400" b="1" dirty="0" smtClean="0">
                <a:solidFill>
                  <a:srgbClr val="FF0000"/>
                </a:solidFill>
                <a:ea typeface="ＭＳ Ｐゴシック" pitchFamily="34" charset="-128"/>
              </a:rPr>
              <a:t>QUARTER 4</a:t>
            </a:r>
          </a:p>
          <a:p>
            <a:pPr marL="0" indent="0" algn="ctr">
              <a:buFont typeface="Arial" pitchFamily="34" charset="0"/>
              <a:buNone/>
            </a:pPr>
            <a:r>
              <a:rPr lang="en-ZA" altLang="en-US" sz="2400" b="1" dirty="0" smtClean="0">
                <a:solidFill>
                  <a:srgbClr val="000000"/>
                </a:solidFill>
                <a:ea typeface="ＭＳ Ｐゴシック" pitchFamily="34" charset="-128"/>
              </a:rPr>
              <a:t>JANUARY 2020 – MARCH 2020</a:t>
            </a: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r>
              <a:rPr lang="en-ZA" altLang="en-US" sz="2400" b="1" dirty="0" smtClean="0">
                <a:ea typeface="ＭＳ Ｐゴシック" pitchFamily="34" charset="-128"/>
              </a:rPr>
              <a:t>PROGRESS AND MAJOR PERFORMANCE CHALLENGES ENCOUNTERED DURING REPORTING PERIOD </a:t>
            </a: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a:p>
            <a:pPr marL="0" indent="0" algn="ctr">
              <a:buFont typeface="Arial" pitchFamily="34" charset="0"/>
              <a:buNone/>
            </a:pPr>
            <a:endParaRPr lang="en-ZA" altLang="en-US" sz="2400" b="1" dirty="0" smtClean="0">
              <a:ea typeface="ＭＳ Ｐゴシック" pitchFamily="34" charset="-128"/>
            </a:endParaRPr>
          </a:p>
        </p:txBody>
      </p:sp>
      <p:sp>
        <p:nvSpPr>
          <p:cNvPr id="34820" name="Slide Number Placeholder 1"/>
          <p:cNvSpPr>
            <a:spLocks noGrp="1"/>
          </p:cNvSpPr>
          <p:nvPr>
            <p:ph type="sldNum" sz="quarter" idx="12"/>
          </p:nvPr>
        </p:nvSpPr>
        <p:spPr bwMode="auto">
          <a:xfrm>
            <a:off x="671671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5921C5C6-F8D0-49CC-92F7-24E621B90D58}" type="slidenum">
              <a:rPr lang="en-US" altLang="en-US" sz="1200" smtClean="0">
                <a:solidFill>
                  <a:schemeClr val="bg1"/>
                </a:solidFill>
              </a:rPr>
              <a:pPr/>
              <a:t>22</a:t>
            </a:fld>
            <a:endParaRPr lang="en-US" altLang="en-US" sz="1200" dirty="0" smtClean="0">
              <a:solidFill>
                <a:schemeClr val="bg1"/>
              </a:solidFill>
            </a:endParaRPr>
          </a:p>
        </p:txBody>
      </p:sp>
    </p:spTree>
    <p:extLst>
      <p:ext uri="{BB962C8B-B14F-4D97-AF65-F5344CB8AC3E}">
        <p14:creationId xmlns:p14="http://schemas.microsoft.com/office/powerpoint/2010/main" xmlns="" val="3580374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1: ADMINISTRATION</a:t>
            </a:r>
          </a:p>
          <a:p>
            <a:pPr marL="0" indent="0" algn="ctr" eaLnBrk="1" hangingPunct="1">
              <a:lnSpc>
                <a:spcPct val="90000"/>
              </a:lnSpc>
              <a:buNone/>
            </a:pPr>
            <a:endParaRPr lang="en-US" sz="1600" b="1" dirty="0">
              <a:solidFill>
                <a:schemeClr val="tx1"/>
              </a:solidFill>
              <a:cs typeface="Arial" charset="0"/>
            </a:endParaRPr>
          </a:p>
          <a:p>
            <a:pPr marL="0" indent="0" algn="ctr" eaLnBrk="1" hangingPunct="1">
              <a:lnSpc>
                <a:spcPct val="90000"/>
              </a:lnSpc>
              <a:buNone/>
            </a:pPr>
            <a:r>
              <a:rPr lang="en-US" sz="1600" b="1" dirty="0" smtClean="0">
                <a:solidFill>
                  <a:schemeClr val="tx1"/>
                </a:solidFill>
                <a:cs typeface="Arial" charset="0"/>
              </a:rPr>
              <a:t>RP – Reporting  Period (A – Annual; Q – Quarterly)</a:t>
            </a:r>
          </a:p>
          <a:p>
            <a:pPr marL="0" indent="0" algn="ctr" eaLnBrk="1" hangingPunct="1">
              <a:lnSpc>
                <a:spcPct val="90000"/>
              </a:lnSpc>
              <a:buNone/>
            </a:pPr>
            <a:endParaRPr lang="en-US" sz="1200"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27668"/>
            <a:ext cx="2133600" cy="365125"/>
          </a:xfrm>
        </p:spPr>
        <p:txBody>
          <a:bodyPr/>
          <a:lstStyle/>
          <a:p>
            <a:pPr>
              <a:defRPr/>
            </a:pPr>
            <a:fld id="{02973164-415C-4C83-A7EC-60F18549655F}" type="slidenum">
              <a:rPr lang="en-US" smtClean="0">
                <a:solidFill>
                  <a:schemeClr val="bg1"/>
                </a:solidFill>
              </a:rPr>
              <a:pPr>
                <a:defRPr/>
              </a:pPr>
              <a:t>23</a:t>
            </a:fld>
            <a:endParaRPr lang="en-US"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72727" y="820615"/>
            <a:ext cx="3670300" cy="1488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7223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66675540"/>
              </p:ext>
            </p:extLst>
          </p:nvPr>
        </p:nvGraphicFramePr>
        <p:xfrm>
          <a:off x="174626" y="1142999"/>
          <a:ext cx="8820518" cy="5512981"/>
        </p:xfrm>
        <a:graphic>
          <a:graphicData uri="http://schemas.openxmlformats.org/drawingml/2006/table">
            <a:tbl>
              <a:tblPr/>
              <a:tblGrid>
                <a:gridCol w="1767104">
                  <a:extLst>
                    <a:ext uri="{9D8B030D-6E8A-4147-A177-3AD203B41FA5}">
                      <a16:colId xmlns="" xmlns:a16="http://schemas.microsoft.com/office/drawing/2014/main" val="20000"/>
                    </a:ext>
                  </a:extLst>
                </a:gridCol>
                <a:gridCol w="1400910">
                  <a:extLst>
                    <a:ext uri="{9D8B030D-6E8A-4147-A177-3AD203B41FA5}">
                      <a16:colId xmlns="" xmlns:a16="http://schemas.microsoft.com/office/drawing/2014/main" val="20001"/>
                    </a:ext>
                  </a:extLst>
                </a:gridCol>
                <a:gridCol w="2518466">
                  <a:extLst>
                    <a:ext uri="{9D8B030D-6E8A-4147-A177-3AD203B41FA5}">
                      <a16:colId xmlns="" xmlns:a16="http://schemas.microsoft.com/office/drawing/2014/main" val="20002"/>
                    </a:ext>
                  </a:extLst>
                </a:gridCol>
                <a:gridCol w="1767562">
                  <a:extLst>
                    <a:ext uri="{9D8B030D-6E8A-4147-A177-3AD203B41FA5}">
                      <a16:colId xmlns="" xmlns:a16="http://schemas.microsoft.com/office/drawing/2014/main" val="20003"/>
                    </a:ext>
                  </a:extLst>
                </a:gridCol>
                <a:gridCol w="1366476">
                  <a:extLst>
                    <a:ext uri="{9D8B030D-6E8A-4147-A177-3AD203B41FA5}">
                      <a16:colId xmlns="" xmlns:a16="http://schemas.microsoft.com/office/drawing/2014/main" val="20004"/>
                    </a:ext>
                  </a:extLst>
                </a:gridCol>
              </a:tblGrid>
              <a:tr h="804479">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4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659573">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altLang="en-US" sz="12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rPr>
                        <a:t>(MTSF OUTCOME 12: AN EFFICIENT, EFECTIVE AND DEVELOPMENT ORIENTED PUBLIC SERVICE)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4048929">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lgn="l"/>
                      <a:r>
                        <a:rPr kumimoji="0" lang="en-ZA" altLang="en-US" sz="14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1.1 Communication and marketing of departmental work</a:t>
                      </a:r>
                      <a:endParaRPr kumimoji="0" lang="en-ZA" altLang="en-US" sz="24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Arial" panose="020B0604020202020204" pitchFamily="34" charset="0"/>
                        </a:rPr>
                        <a:t>100% implementation of the activities mapped for Q4</a:t>
                      </a:r>
                      <a:endParaRPr lang="en-ZA"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Arial" panose="020B0604020202020204" pitchFamily="34" charset="0"/>
                        </a:rPr>
                        <a:t> </a:t>
                      </a:r>
                      <a:endParaRPr lang="en-ZA"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Arial" panose="020B0604020202020204" pitchFamily="34" charset="0"/>
                        </a:rPr>
                        <a:t>Developed draft Communication Work Plan for 2020/21 by 31 March 2020</a:t>
                      </a:r>
                      <a:endParaRPr lang="en-ZA"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ACHIEVED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All activities for Q4 carried out  and implemented</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The integrated communication strategy and communication plan were finalised  by the communicators forum and signed on 20 March 2020 by the CCO and submitted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b="1" dirty="0" smtClean="0">
                          <a:solidFill>
                            <a:schemeClr val="tx1"/>
                          </a:solidFill>
                          <a:effectLst/>
                          <a:latin typeface="Calibri" panose="020F0502020204030204" pitchFamily="34" charset="0"/>
                          <a:ea typeface="Times New Roman"/>
                        </a:rPr>
                        <a:t>None</a:t>
                      </a:r>
                      <a:endParaRPr lang="en-ZA" sz="1400" b="1" dirty="0">
                        <a:solidFill>
                          <a:schemeClr val="tx1"/>
                        </a:solidFill>
                        <a:effectLst/>
                        <a:latin typeface="Calibri" panose="020F0502020204030204" pitchFamily="34" charset="0"/>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ZA" sz="1400" b="1" dirty="0" smtClean="0">
                          <a:solidFill>
                            <a:schemeClr val="tx1"/>
                          </a:solidFill>
                          <a:effectLst/>
                          <a:latin typeface="Calibri" panose="020F0502020204030204" pitchFamily="34" charset="0"/>
                          <a:ea typeface="Times New Roman"/>
                        </a:rPr>
                        <a:t>None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3"/>
                  </a:ext>
                </a:extLst>
              </a:tr>
            </a:tbl>
          </a:graphicData>
        </a:graphic>
      </p:graphicFrame>
      <p:sp>
        <p:nvSpPr>
          <p:cNvPr id="59439" name="Slide Number Placeholder 3"/>
          <p:cNvSpPr>
            <a:spLocks noGrp="1"/>
          </p:cNvSpPr>
          <p:nvPr>
            <p:ph type="sldNum" sz="quarter" idx="12"/>
          </p:nvPr>
        </p:nvSpPr>
        <p:spPr bwMode="auto">
          <a:xfrm>
            <a:off x="6946900" y="6655980"/>
            <a:ext cx="2197100" cy="2020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24</a:t>
            </a:fld>
            <a:endParaRPr lang="en-US" altLang="en-US" sz="1200" dirty="0" smtClean="0">
              <a:solidFill>
                <a:schemeClr val="bg1"/>
              </a:solidFill>
            </a:endParaRPr>
          </a:p>
        </p:txBody>
      </p:sp>
    </p:spTree>
    <p:extLst>
      <p:ext uri="{BB962C8B-B14F-4D97-AF65-F5344CB8AC3E}">
        <p14:creationId xmlns:p14="http://schemas.microsoft.com/office/powerpoint/2010/main" xmlns="" val="2112869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95288" y="144463"/>
            <a:ext cx="8229600" cy="1036637"/>
          </a:xfrm>
        </p:spPr>
        <p:txBody>
          <a:bodyPr/>
          <a:lstStyle/>
          <a:p>
            <a:pPr eaLnBrk="1" hangingPunct="1">
              <a:lnSpc>
                <a:spcPct val="115000"/>
              </a:lnSpc>
            </a:pPr>
            <a:r>
              <a:rPr lang="en-ZA" altLang="en-US" sz="2000" b="1" dirty="0" smtClean="0">
                <a:solidFill>
                  <a:srgbClr val="000000"/>
                </a:solidFill>
                <a:ea typeface="ＭＳ Ｐゴシック" pitchFamily="34" charset="-128"/>
                <a:cs typeface="Times New Roman" pitchFamily="18" charset="0"/>
              </a:rPr>
              <a:t>ADMINISTRATION</a:t>
            </a:r>
            <a:br>
              <a:rPr lang="en-ZA" altLang="en-US" sz="2000" b="1" dirty="0" smtClean="0">
                <a:solidFill>
                  <a:srgbClr val="000000"/>
                </a:solidFill>
                <a:ea typeface="ＭＳ Ｐゴシック" pitchFamily="34" charset="-128"/>
                <a:cs typeface="Times New Roman" pitchFamily="18" charset="0"/>
              </a:rPr>
            </a:br>
            <a:endParaRPr lang="en-US" altLang="en-US" sz="2000" b="1"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84210914"/>
              </p:ext>
            </p:extLst>
          </p:nvPr>
        </p:nvGraphicFramePr>
        <p:xfrm>
          <a:off x="233680" y="1079061"/>
          <a:ext cx="8696960" cy="5550339"/>
        </p:xfrm>
        <a:graphic>
          <a:graphicData uri="http://schemas.openxmlformats.org/drawingml/2006/table">
            <a:tbl>
              <a:tblPr/>
              <a:tblGrid>
                <a:gridCol w="3102429">
                  <a:extLst>
                    <a:ext uri="{9D8B030D-6E8A-4147-A177-3AD203B41FA5}">
                      <a16:colId xmlns="" xmlns:a16="http://schemas.microsoft.com/office/drawing/2014/main" val="20000"/>
                    </a:ext>
                  </a:extLst>
                </a:gridCol>
                <a:gridCol w="1436914">
                  <a:extLst>
                    <a:ext uri="{9D8B030D-6E8A-4147-A177-3AD203B41FA5}">
                      <a16:colId xmlns="" xmlns:a16="http://schemas.microsoft.com/office/drawing/2014/main" val="20001"/>
                    </a:ext>
                  </a:extLst>
                </a:gridCol>
                <a:gridCol w="2002971">
                  <a:extLst>
                    <a:ext uri="{9D8B030D-6E8A-4147-A177-3AD203B41FA5}">
                      <a16:colId xmlns="" xmlns:a16="http://schemas.microsoft.com/office/drawing/2014/main" val="20002"/>
                    </a:ext>
                  </a:extLst>
                </a:gridCol>
                <a:gridCol w="1262743">
                  <a:extLst>
                    <a:ext uri="{9D8B030D-6E8A-4147-A177-3AD203B41FA5}">
                      <a16:colId xmlns="" xmlns:a16="http://schemas.microsoft.com/office/drawing/2014/main" val="20003"/>
                    </a:ext>
                  </a:extLst>
                </a:gridCol>
                <a:gridCol w="891903">
                  <a:extLst>
                    <a:ext uri="{9D8B030D-6E8A-4147-A177-3AD203B41FA5}">
                      <a16:colId xmlns="" xmlns:a16="http://schemas.microsoft.com/office/drawing/2014/main" val="20004"/>
                    </a:ext>
                  </a:extLst>
                </a:gridCol>
              </a:tblGrid>
              <a:tr h="467241">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rPr>
                        <a:t>STRATEGIC GOAL 8: STRENGTHENING THE INSTITUTIONAL CAPACITY OF THE  DEPARTMENT </a:t>
                      </a:r>
                    </a:p>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rPr>
                        <a:t>(MTSF OUTCOME 12: AN EFFICIENT, EFECTIVE AND DEVELOPMENT ORIENTED PUBLIC SERVICE)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0"/>
                  </a:ext>
                </a:extLst>
              </a:tr>
              <a:tr h="6830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KEY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4</a:t>
                      </a:r>
                      <a:r>
                        <a:rPr lang="en-US" sz="1400" b="1" kern="1200" baseline="0" dirty="0" smtClean="0">
                          <a:solidFill>
                            <a:schemeClr val="bg1"/>
                          </a:solidFill>
                          <a:effectLst>
                            <a:outerShdw blurRad="38100" dist="38100" dir="2700000" algn="tl">
                              <a:srgbClr val="000000">
                                <a:alpha val="43137"/>
                              </a:srgbClr>
                            </a:outerShdw>
                          </a:effectLst>
                          <a:latin typeface="+mn-lt"/>
                          <a:ea typeface="+mn-ea"/>
                          <a:cs typeface="+mn-cs"/>
                        </a:rPr>
                        <a:t> </a:t>
                      </a: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5" marR="1816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1"/>
                  </a:ext>
                </a:extLst>
              </a:tr>
              <a:tr h="140473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mn-lt"/>
                          <a:ea typeface="Times New Roman" pitchFamily="18" charset="0"/>
                          <a:cs typeface="Calibri" pitchFamily="34" charset="0"/>
                        </a:rPr>
                        <a:t>2.1  Number of Annual Financial Statements (AFS) and Interim Financial Statements (IFS) compiled per year that comply with guidelines issued by the National Treasury</a:t>
                      </a:r>
                      <a:endPar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effectLst/>
                          <a:latin typeface="Calibri" panose="020F0502020204030204" pitchFamily="34" charset="0"/>
                          <a:ea typeface="Calibri" panose="020F0502020204030204" pitchFamily="34" charset="0"/>
                          <a:cs typeface="Calibri" panose="020F0502020204030204" pitchFamily="34" charset="0"/>
                        </a:rPr>
                        <a:t>1 IFS by 31 January 2020</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ACHIEVED</a:t>
                      </a:r>
                    </a:p>
                    <a:p>
                      <a:pPr>
                        <a:spcAft>
                          <a:spcPts val="0"/>
                        </a:spcAft>
                      </a:pPr>
                      <a:endParaRPr lang="en-ZA" sz="1300" dirty="0" smtClean="0">
                        <a:effectLst/>
                        <a:latin typeface="Times New Roman"/>
                        <a:ea typeface="Times New Roman"/>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Achieved - IFS submitted to National Treasury and the Auditor-General by 31 January 2020.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b="1" dirty="0" smtClean="0">
                          <a:effectLst/>
                          <a:latin typeface="+mn-lt"/>
                          <a:ea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1" dirty="0">
                          <a:effectLst/>
                          <a:latin typeface="+mn-lt"/>
                          <a:ea typeface="Times New Roman"/>
                          <a:cs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2"/>
                  </a:ext>
                </a:extLst>
              </a:tr>
              <a:tr h="2946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kern="50" dirty="0" smtClean="0">
                          <a:effectLst/>
                          <a:latin typeface="+mn-lt"/>
                          <a:ea typeface="SimSun"/>
                          <a:cs typeface="Calibri"/>
                        </a:rPr>
                        <a:t>3.1 Cases of Irregular, Fruitless and Wasteful and/or Unauthorised expenditure, detected per financial year, reported to the Accounting Officer</a:t>
                      </a:r>
                      <a:endPar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83" marR="6858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All cases detected reported monthly</a:t>
                      </a:r>
                      <a:endParaRPr kumimoji="0" lang="en-US"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smtClean="0">
                          <a:ln>
                            <a:noFill/>
                          </a:ln>
                          <a:solidFill>
                            <a:srgbClr val="00823B"/>
                          </a:solidFill>
                          <a:effectLst/>
                          <a:latin typeface="Calibri" pitchFamily="34" charset="0"/>
                          <a:ea typeface="Times New Roman" pitchFamily="18" charset="0"/>
                          <a:cs typeface="Arial" pitchFamily="34" charset="0"/>
                        </a:rPr>
                        <a:t>ACHIEVED</a:t>
                      </a:r>
                    </a:p>
                    <a:p>
                      <a:pPr>
                        <a:spcAft>
                          <a:spcPts val="0"/>
                        </a:spcAft>
                      </a:pPr>
                      <a:endParaRPr lang="en-ZA" sz="1300" dirty="0" smtClean="0">
                        <a:effectLst/>
                        <a:latin typeface="+mn-lt"/>
                        <a:ea typeface="Times New Roman"/>
                      </a:endParaRPr>
                    </a:p>
                    <a:p>
                      <a:pPr>
                        <a:spcAft>
                          <a:spcPts val="0"/>
                        </a:spcAft>
                      </a:pPr>
                      <a:r>
                        <a:rPr lang="en-US" sz="1400" b="1" kern="1200" dirty="0" smtClean="0">
                          <a:solidFill>
                            <a:schemeClr val="tx1"/>
                          </a:solidFill>
                          <a:effectLst/>
                          <a:latin typeface="+mn-lt"/>
                          <a:ea typeface="+mn-ea"/>
                          <a:cs typeface="+mn-cs"/>
                        </a:rPr>
                        <a:t>Irregular expenditure:</a:t>
                      </a:r>
                      <a:endParaRPr lang="en-ZA" sz="1300" dirty="0" smtClean="0">
                        <a:effectLst/>
                        <a:latin typeface="+mn-lt"/>
                        <a:ea typeface="Times New Roman"/>
                      </a:endParaRPr>
                    </a:p>
                    <a:p>
                      <a:r>
                        <a:rPr lang="en-ZA" sz="1400" u="none" kern="1200" dirty="0" smtClean="0">
                          <a:solidFill>
                            <a:schemeClr val="tx1"/>
                          </a:solidFill>
                          <a:effectLst/>
                          <a:latin typeface="+mn-lt"/>
                          <a:ea typeface="+mn-ea"/>
                          <a:cs typeface="+mn-cs"/>
                        </a:rPr>
                        <a:t>R 506 129.62 </a:t>
                      </a:r>
                    </a:p>
                    <a:p>
                      <a:r>
                        <a:rPr lang="en-ZA" sz="1400" u="none" kern="1200" dirty="0" smtClean="0">
                          <a:solidFill>
                            <a:schemeClr val="tx1"/>
                          </a:solidFill>
                          <a:effectLst/>
                          <a:latin typeface="+mn-lt"/>
                          <a:ea typeface="+mn-ea"/>
                          <a:cs typeface="+mn-cs"/>
                        </a:rPr>
                        <a:t>(9 cases)</a:t>
                      </a:r>
                    </a:p>
                    <a:p>
                      <a:endParaRPr lang="en-ZA" sz="1600" dirty="0" smtClean="0">
                        <a:effectLst/>
                        <a:latin typeface="+mn-lt"/>
                        <a:ea typeface="Times New Roman"/>
                      </a:endParaRPr>
                    </a:p>
                    <a:p>
                      <a:pPr>
                        <a:spcAft>
                          <a:spcPts val="0"/>
                        </a:spcAft>
                      </a:pPr>
                      <a:r>
                        <a:rPr lang="en-US" sz="1400" b="1" kern="1200" dirty="0" smtClean="0">
                          <a:solidFill>
                            <a:schemeClr val="tx1"/>
                          </a:solidFill>
                          <a:effectLst/>
                          <a:latin typeface="+mn-lt"/>
                          <a:ea typeface="+mn-ea"/>
                          <a:cs typeface="+mn-cs"/>
                        </a:rPr>
                        <a:t>Fruitless and Wasteful  expenditure:</a:t>
                      </a:r>
                      <a:r>
                        <a:rPr lang="en-US" sz="1400" b="1" kern="1200" baseline="0" dirty="0" smtClean="0">
                          <a:solidFill>
                            <a:schemeClr val="tx1"/>
                          </a:solidFill>
                          <a:effectLst/>
                          <a:latin typeface="+mn-lt"/>
                          <a:ea typeface="+mn-ea"/>
                          <a:cs typeface="+mn-cs"/>
                        </a:rPr>
                        <a:t> </a:t>
                      </a:r>
                    </a:p>
                    <a:p>
                      <a:pPr>
                        <a:spcAft>
                          <a:spcPts val="0"/>
                        </a:spcAft>
                      </a:pPr>
                      <a:r>
                        <a:rPr lang="en-ZA" sz="1400" kern="1200" dirty="0" smtClean="0">
                          <a:solidFill>
                            <a:schemeClr val="tx1"/>
                          </a:solidFill>
                          <a:effectLst/>
                          <a:latin typeface="+mn-lt"/>
                          <a:ea typeface="+mn-ea"/>
                          <a:cs typeface="+mn-cs"/>
                        </a:rPr>
                        <a:t>R 1 097 673.70 </a:t>
                      </a:r>
                    </a:p>
                    <a:p>
                      <a:pPr>
                        <a:spcAft>
                          <a:spcPts val="0"/>
                        </a:spcAft>
                      </a:pPr>
                      <a:r>
                        <a:rPr lang="en-ZA" sz="1400" kern="1200" dirty="0" smtClean="0">
                          <a:solidFill>
                            <a:schemeClr val="tx1"/>
                          </a:solidFill>
                          <a:effectLst/>
                          <a:latin typeface="+mn-lt"/>
                          <a:ea typeface="+mn-ea"/>
                          <a:cs typeface="+mn-cs"/>
                        </a:rPr>
                        <a:t>(129 cases)</a:t>
                      </a:r>
                    </a:p>
                    <a:p>
                      <a:pPr>
                        <a:spcAft>
                          <a:spcPts val="0"/>
                        </a:spcAft>
                      </a:pPr>
                      <a:endParaRPr lang="en-ZA" sz="1400" kern="1200" dirty="0" smtClean="0">
                        <a:solidFill>
                          <a:schemeClr val="tx1"/>
                        </a:solidFill>
                        <a:effectLst/>
                        <a:latin typeface="+mn-lt"/>
                        <a:ea typeface="+mn-ea"/>
                        <a:cs typeface="+mn-cs"/>
                      </a:endParaRPr>
                    </a:p>
                    <a:p>
                      <a:pPr>
                        <a:spcAft>
                          <a:spcPts val="0"/>
                        </a:spcAft>
                      </a:pPr>
                      <a:r>
                        <a:rPr lang="en-US" sz="1400" b="1" kern="1200" dirty="0" smtClean="0">
                          <a:solidFill>
                            <a:schemeClr val="tx1"/>
                          </a:solidFill>
                          <a:effectLst/>
                          <a:latin typeface="+mn-lt"/>
                          <a:ea typeface="+mn-ea"/>
                          <a:cs typeface="+mn-cs"/>
                        </a:rPr>
                        <a:t>Unauthorized expenditure:</a:t>
                      </a:r>
                    </a:p>
                    <a:p>
                      <a:pPr>
                        <a:spcAft>
                          <a:spcPts val="0"/>
                        </a:spcAft>
                      </a:pPr>
                      <a:r>
                        <a:rPr lang="en-ZA" sz="1400" dirty="0" smtClean="0">
                          <a:effectLst/>
                          <a:latin typeface="+mn-lt"/>
                          <a:ea typeface="Times New Roman"/>
                        </a:rPr>
                        <a:t>R0</a:t>
                      </a: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ZA" sz="1400" b="1" dirty="0" smtClean="0">
                          <a:effectLst/>
                          <a:latin typeface="+mn-lt"/>
                          <a:ea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1" dirty="0">
                          <a:effectLst/>
                          <a:latin typeface="+mn-lt"/>
                          <a:ea typeface="Times New Roman"/>
                          <a:cs typeface="Times New Roman"/>
                        </a:rPr>
                        <a:t>None</a:t>
                      </a:r>
                      <a:endParaRPr lang="en-ZA" sz="1400" b="1"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3"/>
                  </a:ext>
                </a:extLst>
              </a:tr>
            </a:tbl>
          </a:graphicData>
        </a:graphic>
      </p:graphicFrame>
      <p:sp>
        <p:nvSpPr>
          <p:cNvPr id="38943" name="Slide Number Placeholder 3"/>
          <p:cNvSpPr>
            <a:spLocks noGrp="1"/>
          </p:cNvSpPr>
          <p:nvPr>
            <p:ph type="sldNum" sz="quarter" idx="12"/>
          </p:nvPr>
        </p:nvSpPr>
        <p:spPr bwMode="auto">
          <a:xfrm>
            <a:off x="6721930" y="6325423"/>
            <a:ext cx="2422070" cy="81705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1666469-1907-406B-BEB1-78CBF8332FD4}"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2152431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CONSEQUENCE MANAGEMENT </a:t>
            </a:r>
            <a:endParaRPr lang="en-ZA" sz="2400" b="1" dirty="0"/>
          </a:p>
        </p:txBody>
      </p:sp>
      <p:sp>
        <p:nvSpPr>
          <p:cNvPr id="3" name="Content Placeholder 2"/>
          <p:cNvSpPr>
            <a:spLocks noGrp="1"/>
          </p:cNvSpPr>
          <p:nvPr>
            <p:ph idx="1"/>
          </p:nvPr>
        </p:nvSpPr>
        <p:spPr>
          <a:xfrm>
            <a:off x="264160" y="1392238"/>
            <a:ext cx="8229600" cy="4525963"/>
          </a:xfrm>
        </p:spPr>
        <p:txBody>
          <a:bodyPr/>
          <a:lstStyle/>
          <a:p>
            <a:r>
              <a:rPr lang="en-US" sz="2400" dirty="0" smtClean="0"/>
              <a:t>Discipline is a managerial function.</a:t>
            </a:r>
          </a:p>
          <a:p>
            <a:endParaRPr lang="en-US" sz="2400" dirty="0" smtClean="0"/>
          </a:p>
          <a:p>
            <a:pPr algn="just"/>
            <a:r>
              <a:rPr lang="en-US" sz="2400" dirty="0" smtClean="0"/>
              <a:t>Discipline can be applied in a progressive manner where the intention is to correct the behavior of the official. In such instances, the official may be issued with a verbal warning, written warning or a final written warning. This process does not require a disciplinary hearing, but requires that an official must be provided with an opportunity to state his/her version of events.</a:t>
            </a:r>
          </a:p>
          <a:p>
            <a:pPr marL="0" indent="0">
              <a:buNone/>
            </a:pPr>
            <a:endParaRPr lang="en-US" sz="2800" dirty="0" smtClean="0"/>
          </a:p>
          <a:p>
            <a:pPr marL="0" indent="0">
              <a:buNone/>
            </a:pPr>
            <a:endParaRPr lang="en-ZA" dirty="0"/>
          </a:p>
        </p:txBody>
      </p:sp>
      <p:sp>
        <p:nvSpPr>
          <p:cNvPr id="4" name="Slide Number Placeholder 3"/>
          <p:cNvSpPr>
            <a:spLocks noGrp="1"/>
          </p:cNvSpPr>
          <p:nvPr>
            <p:ph type="sldNum" sz="quarter" idx="12"/>
          </p:nvPr>
        </p:nvSpPr>
        <p:spPr>
          <a:xfrm>
            <a:off x="6898640" y="6356350"/>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1F93894-7FFB-474D-A2E8-72AE4E9715C6}"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Calibri" pitchFamily="-64" charset="0"/>
              <a:ea typeface="ＭＳ Ｐゴシック" pitchFamily="-64" charset="-128"/>
              <a:cs typeface="+mn-cs"/>
            </a:endParaRPr>
          </a:p>
        </p:txBody>
      </p:sp>
    </p:spTree>
    <p:extLst>
      <p:ext uri="{BB962C8B-B14F-4D97-AF65-F5344CB8AC3E}">
        <p14:creationId xmlns:p14="http://schemas.microsoft.com/office/powerpoint/2010/main" xmlns="" val="244689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CONSEQUENCE MANAGEMENT</a:t>
            </a:r>
            <a:endParaRPr lang="en-ZA" sz="2400" b="1" dirty="0"/>
          </a:p>
        </p:txBody>
      </p:sp>
      <p:sp>
        <p:nvSpPr>
          <p:cNvPr id="3" name="Content Placeholder 2"/>
          <p:cNvSpPr>
            <a:spLocks noGrp="1"/>
          </p:cNvSpPr>
          <p:nvPr>
            <p:ph idx="1"/>
          </p:nvPr>
        </p:nvSpPr>
        <p:spPr>
          <a:xfrm>
            <a:off x="284480" y="1417638"/>
            <a:ext cx="8229600" cy="4525963"/>
          </a:xfrm>
        </p:spPr>
        <p:txBody>
          <a:bodyPr/>
          <a:lstStyle/>
          <a:p>
            <a:pPr algn="just"/>
            <a:r>
              <a:rPr lang="en-ZA" sz="2400" dirty="0" smtClean="0"/>
              <a:t>In instances of serious misconduct such as fraud, assault and bribery, officials are formally charged and taken to a disciplinary hearing.</a:t>
            </a:r>
          </a:p>
          <a:p>
            <a:pPr algn="just"/>
            <a:endParaRPr lang="en-ZA" sz="2400" dirty="0" smtClean="0"/>
          </a:p>
          <a:p>
            <a:pPr algn="just"/>
            <a:r>
              <a:rPr lang="en-ZA" sz="2400" dirty="0" smtClean="0"/>
              <a:t>The disciplinary hearing makes provision for  all parties to present their evidence and finally the presiding officer makes a finding of guilty / not guilty as well as a appropriate sanction. </a:t>
            </a:r>
            <a:endParaRPr lang="en-ZA" sz="2400" dirty="0"/>
          </a:p>
        </p:txBody>
      </p:sp>
      <p:sp>
        <p:nvSpPr>
          <p:cNvPr id="4" name="Slide Number Placeholder 3"/>
          <p:cNvSpPr>
            <a:spLocks noGrp="1"/>
          </p:cNvSpPr>
          <p:nvPr>
            <p:ph type="sldNum" sz="quarter" idx="12"/>
          </p:nvPr>
        </p:nvSpPr>
        <p:spPr>
          <a:xfrm>
            <a:off x="6817360" y="6356350"/>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1F93894-7FFB-474D-A2E8-72AE4E9715C6}"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Calibri" pitchFamily="-64" charset="0"/>
              <a:ea typeface="ＭＳ Ｐゴシック" pitchFamily="-64" charset="-128"/>
              <a:cs typeface="+mn-cs"/>
            </a:endParaRPr>
          </a:p>
        </p:txBody>
      </p:sp>
    </p:spTree>
    <p:extLst>
      <p:ext uri="{BB962C8B-B14F-4D97-AF65-F5344CB8AC3E}">
        <p14:creationId xmlns:p14="http://schemas.microsoft.com/office/powerpoint/2010/main" xmlns="" val="2528121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CONSEQUENCE MANAGEMENT </a:t>
            </a:r>
            <a:endParaRPr lang="en-ZA" sz="2400" b="1" dirty="0"/>
          </a:p>
        </p:txBody>
      </p:sp>
      <p:sp>
        <p:nvSpPr>
          <p:cNvPr id="3" name="Content Placeholder 2"/>
          <p:cNvSpPr>
            <a:spLocks noGrp="1"/>
          </p:cNvSpPr>
          <p:nvPr>
            <p:ph idx="1"/>
          </p:nvPr>
        </p:nvSpPr>
        <p:spPr>
          <a:xfrm>
            <a:off x="152400" y="1402398"/>
            <a:ext cx="8229600" cy="4525963"/>
          </a:xfrm>
        </p:spPr>
        <p:txBody>
          <a:bodyPr/>
          <a:lstStyle/>
          <a:p>
            <a:r>
              <a:rPr lang="en-ZA" sz="2400" b="1" i="1" dirty="0" smtClean="0"/>
              <a:t>Appropriate sanctions may include</a:t>
            </a:r>
            <a:r>
              <a:rPr lang="en-ZA" sz="2400" dirty="0" smtClean="0"/>
              <a:t>:</a:t>
            </a:r>
          </a:p>
          <a:p>
            <a:endParaRPr lang="en-ZA" sz="2400" dirty="0" smtClean="0"/>
          </a:p>
          <a:p>
            <a:pPr lvl="1"/>
            <a:r>
              <a:rPr lang="en-ZA" sz="2400" dirty="0" smtClean="0"/>
              <a:t>Verbal warning ;</a:t>
            </a:r>
          </a:p>
          <a:p>
            <a:pPr lvl="1"/>
            <a:r>
              <a:rPr lang="en-ZA" sz="2400" dirty="0" smtClean="0"/>
              <a:t>Written warning;,</a:t>
            </a:r>
          </a:p>
          <a:p>
            <a:pPr lvl="1"/>
            <a:r>
              <a:rPr lang="en-ZA" sz="2400" dirty="0" smtClean="0"/>
              <a:t>Final written warning;</a:t>
            </a:r>
          </a:p>
          <a:p>
            <a:pPr lvl="1"/>
            <a:r>
              <a:rPr lang="en-ZA" sz="2400" dirty="0" smtClean="0"/>
              <a:t>Suspension without pay for 1-3 months;</a:t>
            </a:r>
          </a:p>
          <a:p>
            <a:pPr lvl="1"/>
            <a:r>
              <a:rPr lang="en-ZA" sz="2400" dirty="0" smtClean="0"/>
              <a:t>Demotion; </a:t>
            </a:r>
          </a:p>
          <a:p>
            <a:pPr lvl="1"/>
            <a:r>
              <a:rPr lang="en-ZA" sz="2400" dirty="0" smtClean="0"/>
              <a:t>Dismissal; and/or </a:t>
            </a:r>
          </a:p>
          <a:p>
            <a:pPr lvl="1"/>
            <a:r>
              <a:rPr lang="en-ZA" sz="2400" dirty="0" smtClean="0"/>
              <a:t>A combination of the above. </a:t>
            </a:r>
            <a:endParaRPr lang="en-ZA" sz="2400" dirty="0"/>
          </a:p>
        </p:txBody>
      </p:sp>
      <p:sp>
        <p:nvSpPr>
          <p:cNvPr id="4" name="Slide Number Placeholder 3"/>
          <p:cNvSpPr>
            <a:spLocks noGrp="1"/>
          </p:cNvSpPr>
          <p:nvPr>
            <p:ph type="sldNum" sz="quarter" idx="12"/>
          </p:nvPr>
        </p:nvSpPr>
        <p:spPr>
          <a:xfrm>
            <a:off x="6807200" y="635190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1F93894-7FFB-474D-A2E8-72AE4E9715C6}"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pitchFamily="-64" charset="0"/>
              <a:ea typeface="ＭＳ Ｐゴシック" pitchFamily="-64" charset="-128"/>
              <a:cs typeface="+mn-cs"/>
            </a:endParaRPr>
          </a:p>
        </p:txBody>
      </p:sp>
    </p:spTree>
    <p:extLst>
      <p:ext uri="{BB962C8B-B14F-4D97-AF65-F5344CB8AC3E}">
        <p14:creationId xmlns:p14="http://schemas.microsoft.com/office/powerpoint/2010/main" xmlns="" val="22771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CONSEQUENCE MANAGEMENT </a:t>
            </a:r>
            <a:endParaRPr lang="en-ZA" sz="2400" b="1" dirty="0"/>
          </a:p>
        </p:txBody>
      </p:sp>
      <p:sp>
        <p:nvSpPr>
          <p:cNvPr id="3" name="Content Placeholder 2"/>
          <p:cNvSpPr>
            <a:spLocks noGrp="1"/>
          </p:cNvSpPr>
          <p:nvPr>
            <p:ph idx="1"/>
          </p:nvPr>
        </p:nvSpPr>
        <p:spPr/>
        <p:txBody>
          <a:bodyPr/>
          <a:lstStyle/>
          <a:p>
            <a:pPr algn="just"/>
            <a:r>
              <a:rPr lang="en-US" sz="2400" dirty="0"/>
              <a:t>Every misconduct case, grievances and arbitration requires </a:t>
            </a:r>
            <a:r>
              <a:rPr lang="en-US" sz="2400" dirty="0" smtClean="0"/>
              <a:t>extensive investigation</a:t>
            </a:r>
            <a:r>
              <a:rPr lang="en-US" sz="2400" dirty="0"/>
              <a:t>, meeting with witnesses, reading up on case law and writing the </a:t>
            </a:r>
            <a:r>
              <a:rPr lang="en-US" sz="2400" dirty="0" smtClean="0"/>
              <a:t>reports. </a:t>
            </a:r>
          </a:p>
          <a:p>
            <a:pPr algn="just"/>
            <a:endParaRPr lang="en-US" sz="2400" dirty="0" smtClean="0"/>
          </a:p>
          <a:p>
            <a:pPr algn="just"/>
            <a:r>
              <a:rPr lang="en-US" sz="2400" dirty="0" smtClean="0"/>
              <a:t>The </a:t>
            </a:r>
            <a:r>
              <a:rPr lang="en-US" sz="2400" dirty="0"/>
              <a:t>actual misconduct hearings and arbitration requires further days out of the office to prepare witnesses and attend the hearing or arbitration. Dealing with complex fraud cases emanating from the Compensation Fund functions has also proved to be time consuming given the requirements of forensic investigators and the in-depth preparation required for such cases that can easily have up to 150 allegations of misconduct. </a:t>
            </a:r>
            <a:endParaRPr lang="en-US" sz="2400" dirty="0" smtClean="0"/>
          </a:p>
          <a:p>
            <a:pPr marL="0" indent="0">
              <a:buNone/>
            </a:pPr>
            <a:endParaRPr lang="en-ZA" sz="2400" dirty="0"/>
          </a:p>
        </p:txBody>
      </p:sp>
      <p:sp>
        <p:nvSpPr>
          <p:cNvPr id="4" name="Slide Number Placeholder 3"/>
          <p:cNvSpPr>
            <a:spLocks noGrp="1"/>
          </p:cNvSpPr>
          <p:nvPr>
            <p:ph type="sldNum" sz="quarter" idx="12"/>
          </p:nvPr>
        </p:nvSpPr>
        <p:spPr>
          <a:xfrm>
            <a:off x="6807200" y="642302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1F93894-7FFB-474D-A2E8-72AE4E9715C6}"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white"/>
              </a:solidFill>
              <a:effectLst/>
              <a:uLnTx/>
              <a:uFillTx/>
              <a:latin typeface="Calibri" pitchFamily="-64" charset="0"/>
              <a:ea typeface="ＭＳ Ｐゴシック" pitchFamily="-64" charset="-128"/>
              <a:cs typeface="+mn-cs"/>
            </a:endParaRPr>
          </a:p>
        </p:txBody>
      </p:sp>
    </p:spTree>
    <p:extLst>
      <p:ext uri="{BB962C8B-B14F-4D97-AF65-F5344CB8AC3E}">
        <p14:creationId xmlns:p14="http://schemas.microsoft.com/office/powerpoint/2010/main" xmlns="" val="273702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2400" b="1" dirty="0" smtClean="0">
                <a:solidFill>
                  <a:srgbClr val="000000"/>
                </a:solidFill>
                <a:ea typeface="ＭＳ Ｐゴシック" pitchFamily="34" charset="-128"/>
              </a:rPr>
              <a:t>INTRODUCTION</a:t>
            </a:r>
            <a:endParaRPr lang="en-US" altLang="en-US" sz="2000" dirty="0" smtClean="0">
              <a:ea typeface="ＭＳ Ｐゴシック" pitchFamily="34" charset="-128"/>
            </a:endParaRPr>
          </a:p>
        </p:txBody>
      </p:sp>
      <p:sp>
        <p:nvSpPr>
          <p:cNvPr id="17411" name="Content Placeholder 2"/>
          <p:cNvSpPr>
            <a:spLocks noGrp="1"/>
          </p:cNvSpPr>
          <p:nvPr>
            <p:ph idx="1"/>
          </p:nvPr>
        </p:nvSpPr>
        <p:spPr/>
        <p:txBody>
          <a:bodyPr/>
          <a:lstStyle/>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endParaRPr lang="en-US" altLang="en-US" sz="1800" dirty="0" smtClean="0">
              <a:ea typeface="ＭＳ Ｐゴシック" pitchFamily="34" charset="-128"/>
            </a:endParaRPr>
          </a:p>
          <a:p>
            <a:pPr marL="0" indent="0" algn="ctr">
              <a:buFont typeface="Arial" pitchFamily="34" charset="0"/>
              <a:buNone/>
            </a:pPr>
            <a:r>
              <a:rPr lang="en-US" altLang="en-US" sz="2400" b="1" dirty="0" smtClean="0">
                <a:ea typeface="ＭＳ Ｐゴシック" pitchFamily="34" charset="-128"/>
              </a:rPr>
              <a:t>INTRODUCTION</a:t>
            </a:r>
            <a:br>
              <a:rPr lang="en-US" altLang="en-US" sz="2400" b="1" dirty="0" smtClean="0">
                <a:ea typeface="ＭＳ Ｐゴシック" pitchFamily="34" charset="-128"/>
              </a:rPr>
            </a:br>
            <a:r>
              <a:rPr lang="en-US" altLang="en-US" sz="2400" b="1" dirty="0" smtClean="0">
                <a:ea typeface="ＭＳ Ｐゴシック" pitchFamily="34" charset="-128"/>
              </a:rPr>
              <a:t/>
            </a:r>
            <a:br>
              <a:rPr lang="en-US" altLang="en-US" sz="2400" b="1" dirty="0" smtClean="0">
                <a:ea typeface="ＭＳ Ｐゴシック" pitchFamily="34" charset="-128"/>
              </a:rPr>
            </a:br>
            <a:r>
              <a:rPr lang="en-US" altLang="en-US" sz="2400" b="1" dirty="0" smtClean="0">
                <a:ea typeface="ＭＳ Ｐゴシック" pitchFamily="34" charset="-128"/>
              </a:rPr>
              <a:t>- The Constitutional Mandate of the DEL</a:t>
            </a:r>
            <a:br>
              <a:rPr lang="en-US" altLang="en-US" sz="2400" b="1" dirty="0" smtClean="0">
                <a:ea typeface="ＭＳ Ｐゴシック" pitchFamily="34" charset="-128"/>
              </a:rPr>
            </a:br>
            <a:r>
              <a:rPr lang="en-US" altLang="en-US" sz="2400" b="1" dirty="0" smtClean="0">
                <a:ea typeface="ＭＳ Ｐゴシック" pitchFamily="34" charset="-128"/>
              </a:rPr>
              <a:t>- The Policy Mandate of the DEL</a:t>
            </a:r>
          </a:p>
        </p:txBody>
      </p:sp>
      <p:sp>
        <p:nvSpPr>
          <p:cNvPr id="17412" name="Slide Number Placeholder 1"/>
          <p:cNvSpPr>
            <a:spLocks noGrp="1"/>
          </p:cNvSpPr>
          <p:nvPr>
            <p:ph type="sldNum" sz="quarter" idx="12"/>
          </p:nvPr>
        </p:nvSpPr>
        <p:spPr bwMode="auto">
          <a:xfrm>
            <a:off x="6727825" y="63547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43A91E76-9EBF-4284-A71D-23B6CAFC73C1}" type="slidenum">
              <a:rPr lang="en-US" altLang="en-US" sz="1200" smtClean="0">
                <a:solidFill>
                  <a:schemeClr val="bg1"/>
                </a:solidFill>
              </a:rPr>
              <a:pPr/>
              <a:t>3</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902521"/>
          </a:xfrm>
        </p:spPr>
        <p:txBody>
          <a:bodyPr/>
          <a:lstStyle/>
          <a:p>
            <a:r>
              <a:rPr lang="en-ZA" sz="2400" b="1" dirty="0" smtClean="0"/>
              <a:t>MISCONDUCTS REPORTED FOR QUARTER 4 2019/2020 FINANCIAL YEAR</a:t>
            </a:r>
            <a:endParaRPr lang="en-ZA" sz="2400" b="1" dirty="0"/>
          </a:p>
        </p:txBody>
      </p:sp>
      <p:sp>
        <p:nvSpPr>
          <p:cNvPr id="7" name="Slide Number Placeholder 6"/>
          <p:cNvSpPr>
            <a:spLocks noGrp="1"/>
          </p:cNvSpPr>
          <p:nvPr>
            <p:ph type="sldNum" sz="quarter" idx="12"/>
          </p:nvPr>
        </p:nvSpPr>
        <p:spPr>
          <a:xfrm>
            <a:off x="6858000"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B81EAA6-EE43-449C-9025-A8117184AD15}"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Calibri" pitchFamily="-64" charset="0"/>
              <a:ea typeface="ＭＳ Ｐゴシック" pitchFamily="-6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2077858759"/>
              </p:ext>
            </p:extLst>
          </p:nvPr>
        </p:nvGraphicFramePr>
        <p:xfrm>
          <a:off x="259055" y="1396825"/>
          <a:ext cx="8625890" cy="4078014"/>
        </p:xfrm>
        <a:graphic>
          <a:graphicData uri="http://schemas.openxmlformats.org/drawingml/2006/table">
            <a:tbl>
              <a:tblPr firstRow="1" bandRow="1">
                <a:tableStyleId>{5C22544A-7EE6-4342-B048-85BDC9FD1C3A}</a:tableStyleId>
              </a:tblPr>
              <a:tblGrid>
                <a:gridCol w="1725178">
                  <a:extLst>
                    <a:ext uri="{9D8B030D-6E8A-4147-A177-3AD203B41FA5}">
                      <a16:colId xmlns="" xmlns:a16="http://schemas.microsoft.com/office/drawing/2014/main" val="1073964883"/>
                    </a:ext>
                  </a:extLst>
                </a:gridCol>
                <a:gridCol w="1725178">
                  <a:extLst>
                    <a:ext uri="{9D8B030D-6E8A-4147-A177-3AD203B41FA5}">
                      <a16:colId xmlns="" xmlns:a16="http://schemas.microsoft.com/office/drawing/2014/main" val="3208752651"/>
                    </a:ext>
                  </a:extLst>
                </a:gridCol>
                <a:gridCol w="1725178">
                  <a:extLst>
                    <a:ext uri="{9D8B030D-6E8A-4147-A177-3AD203B41FA5}">
                      <a16:colId xmlns="" xmlns:a16="http://schemas.microsoft.com/office/drawing/2014/main" val="4163532367"/>
                    </a:ext>
                  </a:extLst>
                </a:gridCol>
                <a:gridCol w="1725178">
                  <a:extLst>
                    <a:ext uri="{9D8B030D-6E8A-4147-A177-3AD203B41FA5}">
                      <a16:colId xmlns="" xmlns:a16="http://schemas.microsoft.com/office/drawing/2014/main" val="4265115968"/>
                    </a:ext>
                  </a:extLst>
                </a:gridCol>
                <a:gridCol w="1725178">
                  <a:extLst>
                    <a:ext uri="{9D8B030D-6E8A-4147-A177-3AD203B41FA5}">
                      <a16:colId xmlns="" xmlns:a16="http://schemas.microsoft.com/office/drawing/2014/main" val="2209512190"/>
                    </a:ext>
                  </a:extLst>
                </a:gridCol>
              </a:tblGrid>
              <a:tr h="616346">
                <a:tc gridSpan="5">
                  <a:txBody>
                    <a:bodyPr/>
                    <a:lstStyle/>
                    <a:p>
                      <a:pPr algn="ctr"/>
                      <a:r>
                        <a:rPr lang="en-ZA" dirty="0" smtClean="0"/>
                        <a:t>QUARTER 4 (JANUARY</a:t>
                      </a:r>
                      <a:r>
                        <a:rPr lang="en-ZA" baseline="0" dirty="0" smtClean="0"/>
                        <a:t> – MARCH) 2019/2020</a:t>
                      </a:r>
                      <a:endParaRPr lang="en-ZA" dirty="0"/>
                    </a:p>
                  </a:txBody>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extLst>
                  <a:ext uri="{0D108BD9-81ED-4DB2-BD59-A6C34878D82A}">
                    <a16:rowId xmlns="" xmlns:a16="http://schemas.microsoft.com/office/drawing/2014/main" val="3567930925"/>
                  </a:ext>
                </a:extLst>
              </a:tr>
              <a:tr h="616346">
                <a:tc>
                  <a:txBody>
                    <a:bodyPr/>
                    <a:lstStyle/>
                    <a:p>
                      <a:r>
                        <a:rPr lang="en-ZA" sz="1600" b="1" dirty="0" smtClean="0"/>
                        <a:t>RACE</a:t>
                      </a:r>
                      <a:endParaRPr lang="en-ZA" sz="1600" b="1" dirty="0"/>
                    </a:p>
                  </a:txBody>
                  <a:tcPr/>
                </a:tc>
                <a:tc>
                  <a:txBody>
                    <a:bodyPr/>
                    <a:lstStyle/>
                    <a:p>
                      <a:r>
                        <a:rPr lang="en-ZA" sz="1600" b="1" dirty="0" smtClean="0"/>
                        <a:t>MALE</a:t>
                      </a:r>
                      <a:endParaRPr lang="en-ZA" sz="1600" b="1" dirty="0"/>
                    </a:p>
                  </a:txBody>
                  <a:tcPr/>
                </a:tc>
                <a:tc>
                  <a:txBody>
                    <a:bodyPr/>
                    <a:lstStyle/>
                    <a:p>
                      <a:r>
                        <a:rPr lang="en-ZA" sz="1600" b="1" dirty="0" smtClean="0"/>
                        <a:t>FEMALE</a:t>
                      </a:r>
                      <a:endParaRPr lang="en-ZA" sz="1600" b="1" dirty="0"/>
                    </a:p>
                  </a:txBody>
                  <a:tcPr/>
                </a:tc>
                <a:tc>
                  <a:txBody>
                    <a:bodyPr/>
                    <a:lstStyle/>
                    <a:p>
                      <a:r>
                        <a:rPr lang="en-ZA" sz="1600" b="1" dirty="0" smtClean="0"/>
                        <a:t>TOTAL</a:t>
                      </a:r>
                      <a:endParaRPr lang="en-ZA" sz="1600" b="1" dirty="0"/>
                    </a:p>
                  </a:txBody>
                  <a:tcPr/>
                </a:tc>
                <a:tc>
                  <a:txBody>
                    <a:bodyPr/>
                    <a:lstStyle/>
                    <a:p>
                      <a:r>
                        <a:rPr lang="en-ZA" sz="1600" b="1" dirty="0" smtClean="0"/>
                        <a:t>PERCENTAGE%</a:t>
                      </a:r>
                      <a:endParaRPr lang="en-ZA" sz="1600" b="1" dirty="0"/>
                    </a:p>
                  </a:txBody>
                  <a:tcPr/>
                </a:tc>
                <a:extLst>
                  <a:ext uri="{0D108BD9-81ED-4DB2-BD59-A6C34878D82A}">
                    <a16:rowId xmlns="" xmlns:a16="http://schemas.microsoft.com/office/drawing/2014/main" val="4147886889"/>
                  </a:ext>
                </a:extLst>
              </a:tr>
              <a:tr h="557244">
                <a:tc>
                  <a:txBody>
                    <a:bodyPr/>
                    <a:lstStyle/>
                    <a:p>
                      <a:r>
                        <a:rPr lang="en-ZA" sz="1600" dirty="0" smtClean="0"/>
                        <a:t>AFRICAN</a:t>
                      </a:r>
                      <a:endParaRPr lang="en-ZA" sz="1600" dirty="0"/>
                    </a:p>
                  </a:txBody>
                  <a:tcPr/>
                </a:tc>
                <a:tc>
                  <a:txBody>
                    <a:bodyPr/>
                    <a:lstStyle/>
                    <a:p>
                      <a:pPr algn="ctr"/>
                      <a:r>
                        <a:rPr lang="en-ZA" sz="1600" dirty="0" smtClean="0"/>
                        <a:t>66</a:t>
                      </a:r>
                      <a:endParaRPr lang="en-ZA" sz="1600" dirty="0"/>
                    </a:p>
                  </a:txBody>
                  <a:tcPr/>
                </a:tc>
                <a:tc>
                  <a:txBody>
                    <a:bodyPr/>
                    <a:lstStyle/>
                    <a:p>
                      <a:pPr algn="ctr"/>
                      <a:r>
                        <a:rPr lang="en-ZA" sz="1600" dirty="0" smtClean="0"/>
                        <a:t>22</a:t>
                      </a:r>
                      <a:endParaRPr lang="en-ZA" sz="1600" dirty="0"/>
                    </a:p>
                  </a:txBody>
                  <a:tcPr/>
                </a:tc>
                <a:tc>
                  <a:txBody>
                    <a:bodyPr/>
                    <a:lstStyle/>
                    <a:p>
                      <a:pPr algn="ctr"/>
                      <a:r>
                        <a:rPr lang="en-ZA" sz="1600" dirty="0" smtClean="0"/>
                        <a:t>88</a:t>
                      </a:r>
                      <a:endParaRPr lang="en-ZA" sz="1600" dirty="0"/>
                    </a:p>
                  </a:txBody>
                  <a:tcPr/>
                </a:tc>
                <a:tc>
                  <a:txBody>
                    <a:bodyPr/>
                    <a:lstStyle/>
                    <a:p>
                      <a:pPr algn="ctr"/>
                      <a:r>
                        <a:rPr lang="en-ZA" sz="1600" dirty="0" smtClean="0"/>
                        <a:t>88%</a:t>
                      </a:r>
                      <a:endParaRPr lang="en-ZA" sz="1600" dirty="0"/>
                    </a:p>
                  </a:txBody>
                  <a:tcPr/>
                </a:tc>
                <a:extLst>
                  <a:ext uri="{0D108BD9-81ED-4DB2-BD59-A6C34878D82A}">
                    <a16:rowId xmlns="" xmlns:a16="http://schemas.microsoft.com/office/drawing/2014/main" val="3894367005"/>
                  </a:ext>
                </a:extLst>
              </a:tr>
              <a:tr h="557244">
                <a:tc>
                  <a:txBody>
                    <a:bodyPr/>
                    <a:lstStyle/>
                    <a:p>
                      <a:r>
                        <a:rPr lang="en-ZA" sz="1600" dirty="0" smtClean="0"/>
                        <a:t>COLOURED</a:t>
                      </a:r>
                      <a:endParaRPr lang="en-ZA" sz="1600" dirty="0"/>
                    </a:p>
                  </a:txBody>
                  <a:tcPr/>
                </a:tc>
                <a:tc>
                  <a:txBody>
                    <a:bodyPr/>
                    <a:lstStyle/>
                    <a:p>
                      <a:pPr algn="ctr"/>
                      <a:r>
                        <a:rPr lang="en-ZA" sz="1600" dirty="0" smtClean="0"/>
                        <a:t>5</a:t>
                      </a:r>
                      <a:endParaRPr lang="en-ZA" sz="1600" dirty="0"/>
                    </a:p>
                  </a:txBody>
                  <a:tcPr/>
                </a:tc>
                <a:tc>
                  <a:txBody>
                    <a:bodyPr/>
                    <a:lstStyle/>
                    <a:p>
                      <a:pPr algn="ctr"/>
                      <a:r>
                        <a:rPr lang="en-ZA" sz="1600" dirty="0" smtClean="0"/>
                        <a:t>5</a:t>
                      </a:r>
                      <a:endParaRPr lang="en-ZA" sz="1600" dirty="0"/>
                    </a:p>
                  </a:txBody>
                  <a:tcPr/>
                </a:tc>
                <a:tc>
                  <a:txBody>
                    <a:bodyPr/>
                    <a:lstStyle/>
                    <a:p>
                      <a:pPr algn="ctr"/>
                      <a:r>
                        <a:rPr lang="en-ZA" sz="1600" dirty="0" smtClean="0"/>
                        <a:t>10</a:t>
                      </a:r>
                      <a:endParaRPr lang="en-ZA" sz="1600" dirty="0"/>
                    </a:p>
                  </a:txBody>
                  <a:tcPr/>
                </a:tc>
                <a:tc>
                  <a:txBody>
                    <a:bodyPr/>
                    <a:lstStyle/>
                    <a:p>
                      <a:pPr algn="ctr"/>
                      <a:r>
                        <a:rPr lang="en-ZA" sz="1600" dirty="0" smtClean="0"/>
                        <a:t>10%</a:t>
                      </a:r>
                      <a:endParaRPr lang="en-ZA" sz="1600" dirty="0"/>
                    </a:p>
                  </a:txBody>
                  <a:tcPr/>
                </a:tc>
                <a:extLst>
                  <a:ext uri="{0D108BD9-81ED-4DB2-BD59-A6C34878D82A}">
                    <a16:rowId xmlns="" xmlns:a16="http://schemas.microsoft.com/office/drawing/2014/main" val="2579507951"/>
                  </a:ext>
                </a:extLst>
              </a:tr>
              <a:tr h="557244">
                <a:tc>
                  <a:txBody>
                    <a:bodyPr/>
                    <a:lstStyle/>
                    <a:p>
                      <a:r>
                        <a:rPr lang="en-ZA" sz="1600" dirty="0" smtClean="0"/>
                        <a:t>INDIAN</a:t>
                      </a:r>
                      <a:endParaRPr lang="en-ZA" sz="1600" dirty="0"/>
                    </a:p>
                  </a:txBody>
                  <a:tcPr/>
                </a:tc>
                <a:tc>
                  <a:txBody>
                    <a:bodyPr/>
                    <a:lstStyle/>
                    <a:p>
                      <a:pPr algn="ctr"/>
                      <a:r>
                        <a:rPr lang="en-ZA" sz="1600" dirty="0" smtClean="0"/>
                        <a:t>0</a:t>
                      </a:r>
                      <a:endParaRPr lang="en-ZA" sz="1600" dirty="0"/>
                    </a:p>
                  </a:txBody>
                  <a:tcPr/>
                </a:tc>
                <a:tc>
                  <a:txBody>
                    <a:bodyPr/>
                    <a:lstStyle/>
                    <a:p>
                      <a:pPr algn="ctr"/>
                      <a:r>
                        <a:rPr lang="en-ZA" sz="1600" dirty="0" smtClean="0"/>
                        <a:t>1</a:t>
                      </a:r>
                      <a:endParaRPr lang="en-ZA" sz="1600" dirty="0"/>
                    </a:p>
                  </a:txBody>
                  <a:tcPr/>
                </a:tc>
                <a:tc>
                  <a:txBody>
                    <a:bodyPr/>
                    <a:lstStyle/>
                    <a:p>
                      <a:pPr algn="ctr"/>
                      <a:r>
                        <a:rPr lang="en-ZA" sz="1600" dirty="0" smtClean="0"/>
                        <a:t>1</a:t>
                      </a:r>
                      <a:endParaRPr lang="en-ZA" sz="1600" dirty="0"/>
                    </a:p>
                  </a:txBody>
                  <a:tcPr/>
                </a:tc>
                <a:tc>
                  <a:txBody>
                    <a:bodyPr/>
                    <a:lstStyle/>
                    <a:p>
                      <a:pPr algn="ctr"/>
                      <a:r>
                        <a:rPr lang="en-ZA" sz="1600" dirty="0" smtClean="0"/>
                        <a:t>1%</a:t>
                      </a:r>
                      <a:endParaRPr lang="en-ZA" sz="1600" dirty="0"/>
                    </a:p>
                  </a:txBody>
                  <a:tcPr/>
                </a:tc>
                <a:extLst>
                  <a:ext uri="{0D108BD9-81ED-4DB2-BD59-A6C34878D82A}">
                    <a16:rowId xmlns="" xmlns:a16="http://schemas.microsoft.com/office/drawing/2014/main" val="3623308951"/>
                  </a:ext>
                </a:extLst>
              </a:tr>
              <a:tr h="557244">
                <a:tc>
                  <a:txBody>
                    <a:bodyPr/>
                    <a:lstStyle/>
                    <a:p>
                      <a:r>
                        <a:rPr lang="en-ZA" sz="1600" dirty="0" smtClean="0"/>
                        <a:t>WHITE</a:t>
                      </a:r>
                      <a:endParaRPr lang="en-ZA" sz="1600" dirty="0"/>
                    </a:p>
                  </a:txBody>
                  <a:tcPr/>
                </a:tc>
                <a:tc>
                  <a:txBody>
                    <a:bodyPr/>
                    <a:lstStyle/>
                    <a:p>
                      <a:pPr algn="ctr"/>
                      <a:r>
                        <a:rPr lang="en-ZA" sz="1600" dirty="0" smtClean="0"/>
                        <a:t>1</a:t>
                      </a:r>
                      <a:endParaRPr lang="en-ZA" sz="1600" dirty="0"/>
                    </a:p>
                  </a:txBody>
                  <a:tcPr/>
                </a:tc>
                <a:tc>
                  <a:txBody>
                    <a:bodyPr/>
                    <a:lstStyle/>
                    <a:p>
                      <a:pPr algn="ctr"/>
                      <a:r>
                        <a:rPr lang="en-ZA" sz="1600" dirty="0" smtClean="0"/>
                        <a:t>0</a:t>
                      </a:r>
                      <a:endParaRPr lang="en-ZA" sz="1600" dirty="0"/>
                    </a:p>
                  </a:txBody>
                  <a:tcPr/>
                </a:tc>
                <a:tc>
                  <a:txBody>
                    <a:bodyPr/>
                    <a:lstStyle/>
                    <a:p>
                      <a:pPr algn="ctr"/>
                      <a:r>
                        <a:rPr lang="en-ZA" sz="1600" dirty="0" smtClean="0"/>
                        <a:t>1</a:t>
                      </a:r>
                      <a:endParaRPr lang="en-ZA" sz="1600" dirty="0"/>
                    </a:p>
                  </a:txBody>
                  <a:tcPr/>
                </a:tc>
                <a:tc>
                  <a:txBody>
                    <a:bodyPr/>
                    <a:lstStyle/>
                    <a:p>
                      <a:pPr algn="ctr"/>
                      <a:r>
                        <a:rPr lang="en-ZA" sz="1600" dirty="0" smtClean="0"/>
                        <a:t>1%</a:t>
                      </a:r>
                      <a:endParaRPr lang="en-ZA" sz="1600" dirty="0"/>
                    </a:p>
                  </a:txBody>
                  <a:tcPr/>
                </a:tc>
                <a:extLst>
                  <a:ext uri="{0D108BD9-81ED-4DB2-BD59-A6C34878D82A}">
                    <a16:rowId xmlns="" xmlns:a16="http://schemas.microsoft.com/office/drawing/2014/main" val="2543478176"/>
                  </a:ext>
                </a:extLst>
              </a:tr>
              <a:tr h="616346">
                <a:tc>
                  <a:txBody>
                    <a:bodyPr/>
                    <a:lstStyle/>
                    <a:p>
                      <a:r>
                        <a:rPr lang="en-ZA" sz="1600" b="1" dirty="0" smtClean="0"/>
                        <a:t>TOTAL</a:t>
                      </a:r>
                      <a:endParaRPr lang="en-ZA" sz="1600" b="1" dirty="0"/>
                    </a:p>
                  </a:txBody>
                  <a:tcPr>
                    <a:solidFill>
                      <a:schemeClr val="accent4">
                        <a:lumMod val="40000"/>
                        <a:lumOff val="60000"/>
                      </a:schemeClr>
                    </a:solidFill>
                  </a:tcPr>
                </a:tc>
                <a:tc>
                  <a:txBody>
                    <a:bodyPr/>
                    <a:lstStyle/>
                    <a:p>
                      <a:pPr algn="ctr"/>
                      <a:r>
                        <a:rPr lang="en-ZA" sz="1600" b="1" dirty="0" smtClean="0"/>
                        <a:t>72</a:t>
                      </a:r>
                      <a:endParaRPr lang="en-ZA" sz="1600" b="1" dirty="0"/>
                    </a:p>
                  </a:txBody>
                  <a:tcPr>
                    <a:solidFill>
                      <a:schemeClr val="accent4">
                        <a:lumMod val="40000"/>
                        <a:lumOff val="60000"/>
                      </a:schemeClr>
                    </a:solidFill>
                  </a:tcPr>
                </a:tc>
                <a:tc>
                  <a:txBody>
                    <a:bodyPr/>
                    <a:lstStyle/>
                    <a:p>
                      <a:pPr algn="ctr"/>
                      <a:r>
                        <a:rPr lang="en-ZA" sz="1600" b="1" dirty="0" smtClean="0"/>
                        <a:t>28</a:t>
                      </a:r>
                      <a:endParaRPr lang="en-ZA" sz="1600" b="1" dirty="0"/>
                    </a:p>
                  </a:txBody>
                  <a:tcPr>
                    <a:solidFill>
                      <a:schemeClr val="accent4">
                        <a:lumMod val="40000"/>
                        <a:lumOff val="60000"/>
                      </a:schemeClr>
                    </a:solidFill>
                  </a:tcPr>
                </a:tc>
                <a:tc>
                  <a:txBody>
                    <a:bodyPr/>
                    <a:lstStyle/>
                    <a:p>
                      <a:pPr algn="ctr"/>
                      <a:r>
                        <a:rPr lang="en-ZA" sz="1600" b="1" dirty="0" smtClean="0"/>
                        <a:t>100</a:t>
                      </a:r>
                      <a:endParaRPr lang="en-ZA" sz="1600" b="1" dirty="0"/>
                    </a:p>
                  </a:txBody>
                  <a:tcPr>
                    <a:solidFill>
                      <a:schemeClr val="accent4">
                        <a:lumMod val="40000"/>
                        <a:lumOff val="60000"/>
                      </a:schemeClr>
                    </a:solidFill>
                  </a:tcPr>
                </a:tc>
                <a:tc>
                  <a:txBody>
                    <a:bodyPr/>
                    <a:lstStyle/>
                    <a:p>
                      <a:pPr algn="ctr"/>
                      <a:r>
                        <a:rPr lang="en-ZA" sz="1600" b="1" dirty="0" smtClean="0"/>
                        <a:t>100%</a:t>
                      </a:r>
                      <a:endParaRPr lang="en-ZA" sz="1600" b="1" dirty="0"/>
                    </a:p>
                  </a:txBody>
                  <a:tcPr>
                    <a:solidFill>
                      <a:schemeClr val="accent4">
                        <a:lumMod val="40000"/>
                        <a:lumOff val="60000"/>
                      </a:schemeClr>
                    </a:solidFill>
                  </a:tcPr>
                </a:tc>
                <a:extLst>
                  <a:ext uri="{0D108BD9-81ED-4DB2-BD59-A6C34878D82A}">
                    <a16:rowId xmlns="" xmlns:a16="http://schemas.microsoft.com/office/drawing/2014/main" val="685757402"/>
                  </a:ext>
                </a:extLst>
              </a:tr>
            </a:tbl>
          </a:graphicData>
        </a:graphic>
      </p:graphicFrame>
    </p:spTree>
    <p:extLst>
      <p:ext uri="{BB962C8B-B14F-4D97-AF65-F5344CB8AC3E}">
        <p14:creationId xmlns:p14="http://schemas.microsoft.com/office/powerpoint/2010/main" xmlns="" val="517892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629103"/>
          </a:xfrm>
        </p:spPr>
        <p:txBody>
          <a:bodyPr/>
          <a:lstStyle/>
          <a:p>
            <a:r>
              <a:rPr lang="en-ZA" sz="2400" b="1" dirty="0" smtClean="0">
                <a:latin typeface="+mn-lt"/>
                <a:cs typeface="Arial" pitchFamily="34" charset="0"/>
              </a:rPr>
              <a:t>TOTAL MISCONDUCTS REPORTED PER PROVINCE/FUND FOR QUARTER 4</a:t>
            </a:r>
            <a:endParaRPr lang="en-ZA" sz="2400" b="1" dirty="0">
              <a:latin typeface="+mn-lt"/>
              <a:cs typeface="Arial" pitchFamily="34" charset="0"/>
            </a:endParaRPr>
          </a:p>
        </p:txBody>
      </p:sp>
      <p:sp>
        <p:nvSpPr>
          <p:cNvPr id="4" name="Slide Number Placeholder 3"/>
          <p:cNvSpPr>
            <a:spLocks noGrp="1"/>
          </p:cNvSpPr>
          <p:nvPr>
            <p:ph type="sldNum" sz="quarter" idx="12"/>
          </p:nvPr>
        </p:nvSpPr>
        <p:spPr>
          <a:xfrm>
            <a:off x="7010400" y="6502024"/>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849984D-B99A-4089-87C2-06DFF58359A6}" type="slidenum">
              <a:rPr kumimoji="0" lang="en-US" altLang="en-US" sz="1200" b="1"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altLang="en-US" sz="1200" b="1" i="0" u="none" strike="noStrike" kern="1200" cap="none" spc="0" normalizeH="0" baseline="0" noProof="0" dirty="0">
              <a:ln>
                <a:noFill/>
              </a:ln>
              <a:solidFill>
                <a:prstClr val="white"/>
              </a:solidFill>
              <a:effectLst/>
              <a:uLnTx/>
              <a:uFillTx/>
              <a:latin typeface="Calibri" pitchFamily="-64" charset="0"/>
              <a:ea typeface="ＭＳ Ｐゴシック" pitchFamily="-64" charset="-128"/>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15587661"/>
              </p:ext>
            </p:extLst>
          </p:nvPr>
        </p:nvGraphicFramePr>
        <p:xfrm>
          <a:off x="236483" y="1342543"/>
          <a:ext cx="8671034" cy="5342043"/>
        </p:xfrm>
        <a:graphic>
          <a:graphicData uri="http://schemas.openxmlformats.org/drawingml/2006/table">
            <a:tbl>
              <a:tblPr firstRow="1" bandRow="1"/>
              <a:tblGrid>
                <a:gridCol w="2279660">
                  <a:extLst>
                    <a:ext uri="{9D8B030D-6E8A-4147-A177-3AD203B41FA5}">
                      <a16:colId xmlns="" xmlns:a16="http://schemas.microsoft.com/office/drawing/2014/main" val="1146924398"/>
                    </a:ext>
                  </a:extLst>
                </a:gridCol>
                <a:gridCol w="2248431">
                  <a:extLst>
                    <a:ext uri="{9D8B030D-6E8A-4147-A177-3AD203B41FA5}">
                      <a16:colId xmlns="" xmlns:a16="http://schemas.microsoft.com/office/drawing/2014/main" val="255051891"/>
                    </a:ext>
                  </a:extLst>
                </a:gridCol>
                <a:gridCol w="2264045">
                  <a:extLst>
                    <a:ext uri="{9D8B030D-6E8A-4147-A177-3AD203B41FA5}">
                      <a16:colId xmlns="" xmlns:a16="http://schemas.microsoft.com/office/drawing/2014/main" val="1933658520"/>
                    </a:ext>
                  </a:extLst>
                </a:gridCol>
                <a:gridCol w="1878898">
                  <a:extLst>
                    <a:ext uri="{9D8B030D-6E8A-4147-A177-3AD203B41FA5}">
                      <a16:colId xmlns="" xmlns:a16="http://schemas.microsoft.com/office/drawing/2014/main" val="2461135279"/>
                    </a:ext>
                  </a:extLst>
                </a:gridCol>
              </a:tblGrid>
              <a:tr h="283779">
                <a:tc gridSpan="4">
                  <a:txBody>
                    <a:bodyPr/>
                    <a:lstStyle/>
                    <a:p>
                      <a:pPr algn="ctr"/>
                      <a:r>
                        <a:rPr lang="en-ZA" sz="1800" b="1" dirty="0" smtClean="0"/>
                        <a:t>QUARTER</a:t>
                      </a:r>
                      <a:r>
                        <a:rPr lang="en-ZA" sz="1800" b="1" baseline="0" dirty="0" smtClean="0"/>
                        <a:t> 4 2019/2020</a:t>
                      </a:r>
                      <a:endParaRPr lang="en-ZA" sz="1800" b="1" dirty="0">
                        <a:solidFill>
                          <a:schemeClr val="tx1"/>
                        </a:solidFill>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73121622"/>
                  </a:ext>
                </a:extLst>
              </a:tr>
              <a:tr h="370632">
                <a:tc>
                  <a:txBody>
                    <a:bodyPr/>
                    <a:lstStyle/>
                    <a:p>
                      <a:r>
                        <a:rPr lang="en-ZA" sz="1600" b="1" dirty="0" smtClean="0"/>
                        <a:t>PROVINCE/FUND</a:t>
                      </a:r>
                      <a:endParaRPr lang="en-ZA" sz="1600" b="1" dirty="0"/>
                    </a:p>
                  </a:txBody>
                  <a:tcPr>
                    <a:solidFill>
                      <a:schemeClr val="accent3"/>
                    </a:solidFill>
                  </a:tcPr>
                </a:tc>
                <a:tc>
                  <a:txBody>
                    <a:bodyPr/>
                    <a:lstStyle/>
                    <a:p>
                      <a:r>
                        <a:rPr lang="en-ZA" sz="1600" b="1" dirty="0" smtClean="0"/>
                        <a:t>TOTAL CASES RECEIVED</a:t>
                      </a:r>
                      <a:endParaRPr lang="en-ZA" sz="1600" b="1" dirty="0"/>
                    </a:p>
                  </a:txBody>
                  <a:tcPr>
                    <a:solidFill>
                      <a:schemeClr val="accent3"/>
                    </a:solidFill>
                  </a:tcPr>
                </a:tc>
                <a:tc>
                  <a:txBody>
                    <a:bodyPr/>
                    <a:lstStyle/>
                    <a:p>
                      <a:r>
                        <a:rPr lang="en-ZA" sz="1600" b="1" dirty="0" smtClean="0"/>
                        <a:t>CASES FINALISED</a:t>
                      </a:r>
                      <a:endParaRPr lang="en-ZA" sz="1600" b="1" dirty="0"/>
                    </a:p>
                  </a:txBody>
                  <a:tcPr>
                    <a:solidFill>
                      <a:schemeClr val="accent3"/>
                    </a:solidFill>
                  </a:tcPr>
                </a:tc>
                <a:tc>
                  <a:txBody>
                    <a:bodyPr/>
                    <a:lstStyle/>
                    <a:p>
                      <a:r>
                        <a:rPr lang="en-ZA" sz="1600" b="1" dirty="0" smtClean="0"/>
                        <a:t>CASES PENDING</a:t>
                      </a:r>
                      <a:endParaRPr lang="en-ZA" sz="1600" b="1" dirty="0"/>
                    </a:p>
                  </a:txBody>
                  <a:tcPr>
                    <a:solidFill>
                      <a:schemeClr val="accent3"/>
                    </a:solidFill>
                  </a:tcPr>
                </a:tc>
                <a:extLst>
                  <a:ext uri="{0D108BD9-81ED-4DB2-BD59-A6C34878D82A}">
                    <a16:rowId xmlns="" xmlns:a16="http://schemas.microsoft.com/office/drawing/2014/main" val="390579729"/>
                  </a:ext>
                </a:extLst>
              </a:tr>
              <a:tr h="335663">
                <a:tc>
                  <a:txBody>
                    <a:bodyPr/>
                    <a:lstStyle/>
                    <a:p>
                      <a:r>
                        <a:rPr lang="en-ZA" sz="1600" b="1" dirty="0" smtClean="0"/>
                        <a:t>WESTERN CAPE</a:t>
                      </a:r>
                      <a:endParaRPr lang="en-ZA" sz="1600" b="1" dirty="0"/>
                    </a:p>
                  </a:txBody>
                  <a:tcPr/>
                </a:tc>
                <a:tc>
                  <a:txBody>
                    <a:bodyPr/>
                    <a:lstStyle/>
                    <a:p>
                      <a:pPr algn="ctr"/>
                      <a:r>
                        <a:rPr lang="en-ZA" sz="1600" b="1" dirty="0" smtClean="0"/>
                        <a:t>16</a:t>
                      </a:r>
                      <a:endParaRPr lang="en-ZA" sz="1600" b="1" dirty="0"/>
                    </a:p>
                  </a:txBody>
                  <a:tcPr/>
                </a:tc>
                <a:tc>
                  <a:txBody>
                    <a:bodyPr/>
                    <a:lstStyle/>
                    <a:p>
                      <a:pPr algn="ctr"/>
                      <a:r>
                        <a:rPr lang="en-ZA" sz="1600" b="1" dirty="0" smtClean="0"/>
                        <a:t>1</a:t>
                      </a:r>
                      <a:endParaRPr lang="en-ZA" sz="1600" b="1" dirty="0"/>
                    </a:p>
                  </a:txBody>
                  <a:tcPr/>
                </a:tc>
                <a:tc>
                  <a:txBody>
                    <a:bodyPr/>
                    <a:lstStyle/>
                    <a:p>
                      <a:pPr algn="ctr"/>
                      <a:r>
                        <a:rPr lang="en-ZA" sz="1600" b="1" dirty="0" smtClean="0"/>
                        <a:t>15</a:t>
                      </a:r>
                      <a:endParaRPr lang="en-ZA" sz="1600" b="1" dirty="0"/>
                    </a:p>
                  </a:txBody>
                  <a:tcPr/>
                </a:tc>
                <a:extLst>
                  <a:ext uri="{0D108BD9-81ED-4DB2-BD59-A6C34878D82A}">
                    <a16:rowId xmlns="" xmlns:a16="http://schemas.microsoft.com/office/drawing/2014/main" val="1647006883"/>
                  </a:ext>
                </a:extLst>
              </a:tr>
              <a:tr h="325820">
                <a:tc>
                  <a:txBody>
                    <a:bodyPr/>
                    <a:lstStyle/>
                    <a:p>
                      <a:r>
                        <a:rPr lang="en-ZA" sz="1600" b="1" dirty="0" smtClean="0"/>
                        <a:t>LIMPOPO</a:t>
                      </a:r>
                      <a:endParaRPr lang="en-ZA" sz="1600" b="1" dirty="0"/>
                    </a:p>
                  </a:txBody>
                  <a:tcPr/>
                </a:tc>
                <a:tc>
                  <a:txBody>
                    <a:bodyPr/>
                    <a:lstStyle/>
                    <a:p>
                      <a:pPr algn="ctr"/>
                      <a:r>
                        <a:rPr lang="en-ZA" sz="1600" b="1" dirty="0" smtClean="0"/>
                        <a:t>1</a:t>
                      </a:r>
                      <a:endParaRPr lang="en-ZA" sz="1600" b="1" dirty="0"/>
                    </a:p>
                  </a:txBody>
                  <a:tcPr/>
                </a:tc>
                <a:tc>
                  <a:txBody>
                    <a:bodyPr/>
                    <a:lstStyle/>
                    <a:p>
                      <a:pPr algn="ctr"/>
                      <a:r>
                        <a:rPr lang="en-ZA" sz="1600" b="1" dirty="0" smtClean="0"/>
                        <a:t>0</a:t>
                      </a:r>
                      <a:endParaRPr lang="en-ZA" sz="1600" b="1" dirty="0"/>
                    </a:p>
                  </a:txBody>
                  <a:tcPr/>
                </a:tc>
                <a:tc>
                  <a:txBody>
                    <a:bodyPr/>
                    <a:lstStyle/>
                    <a:p>
                      <a:pPr algn="ctr"/>
                      <a:r>
                        <a:rPr lang="en-ZA" sz="1600" b="1" dirty="0" smtClean="0"/>
                        <a:t>1</a:t>
                      </a:r>
                      <a:endParaRPr lang="en-ZA" sz="1600" b="1" dirty="0"/>
                    </a:p>
                  </a:txBody>
                  <a:tcPr/>
                </a:tc>
                <a:extLst>
                  <a:ext uri="{0D108BD9-81ED-4DB2-BD59-A6C34878D82A}">
                    <a16:rowId xmlns="" xmlns:a16="http://schemas.microsoft.com/office/drawing/2014/main" val="1152034505"/>
                  </a:ext>
                </a:extLst>
              </a:tr>
              <a:tr h="422538">
                <a:tc>
                  <a:txBody>
                    <a:bodyPr/>
                    <a:lstStyle/>
                    <a:p>
                      <a:r>
                        <a:rPr lang="en-ZA" sz="1600" b="1" dirty="0" smtClean="0"/>
                        <a:t>EASTERN CAPE</a:t>
                      </a:r>
                      <a:endParaRPr lang="en-ZA" sz="1600" b="1" dirty="0"/>
                    </a:p>
                  </a:txBody>
                  <a:tcPr/>
                </a:tc>
                <a:tc>
                  <a:txBody>
                    <a:bodyPr/>
                    <a:lstStyle/>
                    <a:p>
                      <a:pPr algn="ctr"/>
                      <a:r>
                        <a:rPr lang="en-ZA" sz="1600" b="1" dirty="0" smtClean="0"/>
                        <a:t>14</a:t>
                      </a:r>
                      <a:endParaRPr lang="en-ZA" sz="1600" b="1" dirty="0"/>
                    </a:p>
                  </a:txBody>
                  <a:tcPr/>
                </a:tc>
                <a:tc>
                  <a:txBody>
                    <a:bodyPr/>
                    <a:lstStyle/>
                    <a:p>
                      <a:pPr algn="ctr"/>
                      <a:r>
                        <a:rPr lang="en-ZA" sz="1600" b="1" dirty="0" smtClean="0"/>
                        <a:t>0</a:t>
                      </a:r>
                      <a:endParaRPr lang="en-ZA" sz="1600" b="1" dirty="0"/>
                    </a:p>
                  </a:txBody>
                  <a:tcPr/>
                </a:tc>
                <a:tc>
                  <a:txBody>
                    <a:bodyPr/>
                    <a:lstStyle/>
                    <a:p>
                      <a:pPr algn="ctr"/>
                      <a:r>
                        <a:rPr lang="en-ZA" sz="1600" b="1" dirty="0" smtClean="0"/>
                        <a:t>14</a:t>
                      </a:r>
                      <a:endParaRPr lang="en-ZA" sz="1600" b="1" dirty="0"/>
                    </a:p>
                  </a:txBody>
                  <a:tcPr/>
                </a:tc>
                <a:extLst>
                  <a:ext uri="{0D108BD9-81ED-4DB2-BD59-A6C34878D82A}">
                    <a16:rowId xmlns="" xmlns:a16="http://schemas.microsoft.com/office/drawing/2014/main" val="2803809968"/>
                  </a:ext>
                </a:extLst>
              </a:tr>
              <a:tr h="370632">
                <a:tc>
                  <a:txBody>
                    <a:bodyPr/>
                    <a:lstStyle/>
                    <a:p>
                      <a:r>
                        <a:rPr lang="en-ZA" sz="1600" b="1" dirty="0" smtClean="0"/>
                        <a:t>NORTHERN CAPE</a:t>
                      </a:r>
                      <a:endParaRPr lang="en-ZA" sz="1600" b="1" dirty="0"/>
                    </a:p>
                  </a:txBody>
                  <a:tcPr/>
                </a:tc>
                <a:tc>
                  <a:txBody>
                    <a:bodyPr/>
                    <a:lstStyle/>
                    <a:p>
                      <a:pPr algn="ctr"/>
                      <a:r>
                        <a:rPr lang="en-ZA" sz="1600" b="1" dirty="0" smtClean="0"/>
                        <a:t>1</a:t>
                      </a:r>
                      <a:endParaRPr lang="en-ZA" sz="1600" b="1" dirty="0"/>
                    </a:p>
                  </a:txBody>
                  <a:tcPr/>
                </a:tc>
                <a:tc>
                  <a:txBody>
                    <a:bodyPr/>
                    <a:lstStyle/>
                    <a:p>
                      <a:pPr algn="ctr"/>
                      <a:r>
                        <a:rPr lang="en-ZA" sz="1600" b="1" dirty="0" smtClean="0"/>
                        <a:t>0</a:t>
                      </a:r>
                      <a:endParaRPr lang="en-ZA" sz="1600" b="1" dirty="0"/>
                    </a:p>
                  </a:txBody>
                  <a:tcPr/>
                </a:tc>
                <a:tc>
                  <a:txBody>
                    <a:bodyPr/>
                    <a:lstStyle/>
                    <a:p>
                      <a:pPr algn="ctr"/>
                      <a:r>
                        <a:rPr lang="en-ZA" sz="1600" b="1" dirty="0" smtClean="0"/>
                        <a:t>1</a:t>
                      </a:r>
                      <a:endParaRPr lang="en-ZA" sz="1600" b="1" dirty="0"/>
                    </a:p>
                  </a:txBody>
                  <a:tcPr/>
                </a:tc>
                <a:extLst>
                  <a:ext uri="{0D108BD9-81ED-4DB2-BD59-A6C34878D82A}">
                    <a16:rowId xmlns="" xmlns:a16="http://schemas.microsoft.com/office/drawing/2014/main" val="2872022551"/>
                  </a:ext>
                </a:extLst>
              </a:tr>
              <a:tr h="370632">
                <a:tc>
                  <a:txBody>
                    <a:bodyPr/>
                    <a:lstStyle/>
                    <a:p>
                      <a:r>
                        <a:rPr lang="en-ZA" sz="1600" b="1" dirty="0" smtClean="0"/>
                        <a:t>FREE STATE</a:t>
                      </a:r>
                      <a:endParaRPr lang="en-ZA" sz="1600" b="1" dirty="0"/>
                    </a:p>
                  </a:txBody>
                  <a:tcPr/>
                </a:tc>
                <a:tc>
                  <a:txBody>
                    <a:bodyPr/>
                    <a:lstStyle/>
                    <a:p>
                      <a:pPr algn="ctr"/>
                      <a:r>
                        <a:rPr lang="en-ZA" sz="1600" b="1" dirty="0" smtClean="0"/>
                        <a:t>17</a:t>
                      </a:r>
                      <a:endParaRPr lang="en-ZA" sz="1600" b="1" dirty="0"/>
                    </a:p>
                  </a:txBody>
                  <a:tcPr/>
                </a:tc>
                <a:tc>
                  <a:txBody>
                    <a:bodyPr/>
                    <a:lstStyle/>
                    <a:p>
                      <a:pPr algn="ctr"/>
                      <a:r>
                        <a:rPr lang="en-ZA" sz="1600" b="1" dirty="0" smtClean="0"/>
                        <a:t>5</a:t>
                      </a:r>
                      <a:endParaRPr lang="en-ZA" sz="1600" b="1" dirty="0"/>
                    </a:p>
                  </a:txBody>
                  <a:tcPr/>
                </a:tc>
                <a:tc>
                  <a:txBody>
                    <a:bodyPr/>
                    <a:lstStyle/>
                    <a:p>
                      <a:pPr algn="ctr"/>
                      <a:r>
                        <a:rPr lang="en-ZA" sz="1600" b="1" dirty="0" smtClean="0"/>
                        <a:t>12</a:t>
                      </a:r>
                      <a:endParaRPr lang="en-ZA" sz="1600" b="1" dirty="0"/>
                    </a:p>
                  </a:txBody>
                  <a:tcPr/>
                </a:tc>
                <a:extLst>
                  <a:ext uri="{0D108BD9-81ED-4DB2-BD59-A6C34878D82A}">
                    <a16:rowId xmlns="" xmlns:a16="http://schemas.microsoft.com/office/drawing/2014/main" val="448526922"/>
                  </a:ext>
                </a:extLst>
              </a:tr>
              <a:tr h="359785">
                <a:tc>
                  <a:txBody>
                    <a:bodyPr/>
                    <a:lstStyle/>
                    <a:p>
                      <a:r>
                        <a:rPr lang="en-ZA" sz="1600" b="1" dirty="0" smtClean="0"/>
                        <a:t>HEAD OFFICE</a:t>
                      </a:r>
                      <a:endParaRPr lang="en-ZA" sz="1600" b="1" dirty="0"/>
                    </a:p>
                  </a:txBody>
                  <a:tcPr/>
                </a:tc>
                <a:tc>
                  <a:txBody>
                    <a:bodyPr/>
                    <a:lstStyle/>
                    <a:p>
                      <a:pPr algn="ctr"/>
                      <a:r>
                        <a:rPr lang="en-ZA" sz="1600" b="1" dirty="0" smtClean="0"/>
                        <a:t>7</a:t>
                      </a:r>
                      <a:endParaRPr lang="en-ZA" sz="1600" b="1" dirty="0"/>
                    </a:p>
                  </a:txBody>
                  <a:tcPr/>
                </a:tc>
                <a:tc>
                  <a:txBody>
                    <a:bodyPr/>
                    <a:lstStyle/>
                    <a:p>
                      <a:pPr algn="ctr"/>
                      <a:r>
                        <a:rPr lang="en-ZA" sz="1600" b="1" dirty="0" smtClean="0"/>
                        <a:t>3</a:t>
                      </a:r>
                      <a:endParaRPr lang="en-ZA" sz="1600" b="1" dirty="0"/>
                    </a:p>
                  </a:txBody>
                  <a:tcPr/>
                </a:tc>
                <a:tc>
                  <a:txBody>
                    <a:bodyPr/>
                    <a:lstStyle/>
                    <a:p>
                      <a:pPr algn="ctr"/>
                      <a:r>
                        <a:rPr lang="en-ZA" sz="1600" b="1" dirty="0" smtClean="0"/>
                        <a:t>4</a:t>
                      </a:r>
                      <a:endParaRPr lang="en-ZA" sz="1600" b="1" dirty="0"/>
                    </a:p>
                  </a:txBody>
                  <a:tcPr/>
                </a:tc>
                <a:extLst>
                  <a:ext uri="{0D108BD9-81ED-4DB2-BD59-A6C34878D82A}">
                    <a16:rowId xmlns="" xmlns:a16="http://schemas.microsoft.com/office/drawing/2014/main" val="315800050"/>
                  </a:ext>
                </a:extLst>
              </a:tr>
              <a:tr h="264650">
                <a:tc>
                  <a:txBody>
                    <a:bodyPr/>
                    <a:lstStyle/>
                    <a:p>
                      <a:r>
                        <a:rPr lang="en-ZA" sz="1600" b="1" dirty="0" smtClean="0"/>
                        <a:t>NORTH WEST</a:t>
                      </a:r>
                      <a:endParaRPr lang="en-ZA" sz="1600" b="1" dirty="0"/>
                    </a:p>
                  </a:txBody>
                  <a:tcPr/>
                </a:tc>
                <a:tc>
                  <a:txBody>
                    <a:bodyPr/>
                    <a:lstStyle/>
                    <a:p>
                      <a:pPr algn="ctr"/>
                      <a:r>
                        <a:rPr lang="en-ZA" sz="1600" b="1" dirty="0" smtClean="0"/>
                        <a:t>9</a:t>
                      </a:r>
                      <a:endParaRPr lang="en-ZA" sz="1600" b="1" dirty="0"/>
                    </a:p>
                  </a:txBody>
                  <a:tcPr/>
                </a:tc>
                <a:tc>
                  <a:txBody>
                    <a:bodyPr/>
                    <a:lstStyle/>
                    <a:p>
                      <a:pPr algn="ctr"/>
                      <a:r>
                        <a:rPr lang="en-ZA" sz="1600" b="1" dirty="0" smtClean="0"/>
                        <a:t>2</a:t>
                      </a:r>
                      <a:endParaRPr lang="en-ZA" sz="1600" b="1" dirty="0"/>
                    </a:p>
                  </a:txBody>
                  <a:tcPr/>
                </a:tc>
                <a:tc>
                  <a:txBody>
                    <a:bodyPr/>
                    <a:lstStyle/>
                    <a:p>
                      <a:pPr algn="ctr"/>
                      <a:r>
                        <a:rPr lang="en-ZA" sz="1600" b="1" dirty="0" smtClean="0"/>
                        <a:t>7</a:t>
                      </a:r>
                      <a:endParaRPr lang="en-ZA" sz="1600" b="1" dirty="0"/>
                    </a:p>
                  </a:txBody>
                  <a:tcPr/>
                </a:tc>
                <a:extLst>
                  <a:ext uri="{0D108BD9-81ED-4DB2-BD59-A6C34878D82A}">
                    <a16:rowId xmlns="" xmlns:a16="http://schemas.microsoft.com/office/drawing/2014/main" val="837175452"/>
                  </a:ext>
                </a:extLst>
              </a:tr>
              <a:tr h="284991">
                <a:tc>
                  <a:txBody>
                    <a:bodyPr/>
                    <a:lstStyle/>
                    <a:p>
                      <a:r>
                        <a:rPr lang="en-ZA" sz="1600" b="1" dirty="0" smtClean="0"/>
                        <a:t>GAUTENG</a:t>
                      </a:r>
                      <a:endParaRPr lang="en-ZA" sz="1600" b="1" dirty="0"/>
                    </a:p>
                  </a:txBody>
                  <a:tcPr/>
                </a:tc>
                <a:tc>
                  <a:txBody>
                    <a:bodyPr/>
                    <a:lstStyle/>
                    <a:p>
                      <a:pPr algn="ctr"/>
                      <a:r>
                        <a:rPr lang="en-ZA" sz="1600" b="1" dirty="0" smtClean="0"/>
                        <a:t>22</a:t>
                      </a:r>
                      <a:endParaRPr lang="en-ZA" sz="1600" b="1" dirty="0"/>
                    </a:p>
                  </a:txBody>
                  <a:tcPr/>
                </a:tc>
                <a:tc>
                  <a:txBody>
                    <a:bodyPr/>
                    <a:lstStyle/>
                    <a:p>
                      <a:pPr algn="ctr"/>
                      <a:r>
                        <a:rPr lang="en-ZA" sz="1600" b="1" dirty="0" smtClean="0"/>
                        <a:t>5</a:t>
                      </a:r>
                      <a:endParaRPr lang="en-ZA" sz="1600" b="1" dirty="0"/>
                    </a:p>
                  </a:txBody>
                  <a:tcPr/>
                </a:tc>
                <a:tc>
                  <a:txBody>
                    <a:bodyPr/>
                    <a:lstStyle/>
                    <a:p>
                      <a:pPr algn="ctr"/>
                      <a:r>
                        <a:rPr lang="en-ZA" sz="1600" b="1" dirty="0" smtClean="0"/>
                        <a:t>17</a:t>
                      </a:r>
                      <a:endParaRPr lang="en-ZA" sz="1600" b="1" dirty="0"/>
                    </a:p>
                  </a:txBody>
                  <a:tcPr/>
                </a:tc>
                <a:extLst>
                  <a:ext uri="{0D108BD9-81ED-4DB2-BD59-A6C34878D82A}">
                    <a16:rowId xmlns="" xmlns:a16="http://schemas.microsoft.com/office/drawing/2014/main" val="2817508472"/>
                  </a:ext>
                </a:extLst>
              </a:tr>
              <a:tr h="253960">
                <a:tc>
                  <a:txBody>
                    <a:bodyPr/>
                    <a:lstStyle/>
                    <a:p>
                      <a:r>
                        <a:rPr lang="en-ZA" sz="1600" b="1" dirty="0" smtClean="0"/>
                        <a:t>MPUMALANGA</a:t>
                      </a:r>
                      <a:endParaRPr lang="en-ZA" sz="1600" b="1" dirty="0"/>
                    </a:p>
                  </a:txBody>
                  <a:tcPr/>
                </a:tc>
                <a:tc>
                  <a:txBody>
                    <a:bodyPr/>
                    <a:lstStyle/>
                    <a:p>
                      <a:pPr algn="ctr"/>
                      <a:r>
                        <a:rPr lang="en-ZA" sz="1600" b="1" dirty="0" smtClean="0"/>
                        <a:t>5</a:t>
                      </a:r>
                      <a:endParaRPr lang="en-ZA" sz="1600" b="1" dirty="0"/>
                    </a:p>
                  </a:txBody>
                  <a:tcPr/>
                </a:tc>
                <a:tc>
                  <a:txBody>
                    <a:bodyPr/>
                    <a:lstStyle/>
                    <a:p>
                      <a:pPr algn="ctr"/>
                      <a:r>
                        <a:rPr lang="en-ZA" sz="1600" b="1" dirty="0" smtClean="0"/>
                        <a:t>1</a:t>
                      </a:r>
                      <a:endParaRPr lang="en-ZA" sz="1600" b="1" dirty="0"/>
                    </a:p>
                  </a:txBody>
                  <a:tcPr/>
                </a:tc>
                <a:tc>
                  <a:txBody>
                    <a:bodyPr/>
                    <a:lstStyle/>
                    <a:p>
                      <a:pPr algn="ctr"/>
                      <a:r>
                        <a:rPr lang="en-ZA" sz="1600" b="1" dirty="0" smtClean="0"/>
                        <a:t>4</a:t>
                      </a:r>
                      <a:endParaRPr lang="en-ZA" sz="1600" b="1" dirty="0"/>
                    </a:p>
                  </a:txBody>
                  <a:tcPr/>
                </a:tc>
                <a:extLst>
                  <a:ext uri="{0D108BD9-81ED-4DB2-BD59-A6C34878D82A}">
                    <a16:rowId xmlns="" xmlns:a16="http://schemas.microsoft.com/office/drawing/2014/main" val="4126838713"/>
                  </a:ext>
                </a:extLst>
              </a:tr>
              <a:tr h="364089">
                <a:tc>
                  <a:txBody>
                    <a:bodyPr/>
                    <a:lstStyle/>
                    <a:p>
                      <a:r>
                        <a:rPr lang="en-ZA" sz="1600" b="1" dirty="0" smtClean="0"/>
                        <a:t>COMPENSATION FUND</a:t>
                      </a:r>
                      <a:endParaRPr lang="en-ZA" sz="1600" b="1" dirty="0"/>
                    </a:p>
                  </a:txBody>
                  <a:tcPr/>
                </a:tc>
                <a:tc>
                  <a:txBody>
                    <a:bodyPr/>
                    <a:lstStyle/>
                    <a:p>
                      <a:pPr algn="ctr"/>
                      <a:r>
                        <a:rPr lang="en-ZA" sz="1600" b="1" dirty="0" smtClean="0"/>
                        <a:t>2</a:t>
                      </a:r>
                      <a:endParaRPr lang="en-ZA" sz="1600" b="1" dirty="0"/>
                    </a:p>
                  </a:txBody>
                  <a:tcPr/>
                </a:tc>
                <a:tc>
                  <a:txBody>
                    <a:bodyPr/>
                    <a:lstStyle/>
                    <a:p>
                      <a:pPr algn="ctr"/>
                      <a:r>
                        <a:rPr lang="en-ZA" sz="1600" b="1" dirty="0" smtClean="0"/>
                        <a:t>0</a:t>
                      </a:r>
                      <a:endParaRPr lang="en-ZA" sz="1600" b="1" dirty="0"/>
                    </a:p>
                  </a:txBody>
                  <a:tcPr/>
                </a:tc>
                <a:tc>
                  <a:txBody>
                    <a:bodyPr/>
                    <a:lstStyle/>
                    <a:p>
                      <a:pPr algn="ctr"/>
                      <a:r>
                        <a:rPr lang="en-ZA" sz="1600" b="1" dirty="0" smtClean="0"/>
                        <a:t>2</a:t>
                      </a:r>
                      <a:endParaRPr lang="en-ZA" sz="1600" b="1" dirty="0"/>
                    </a:p>
                  </a:txBody>
                  <a:tcPr/>
                </a:tc>
                <a:extLst>
                  <a:ext uri="{0D108BD9-81ED-4DB2-BD59-A6C34878D82A}">
                    <a16:rowId xmlns="" xmlns:a16="http://schemas.microsoft.com/office/drawing/2014/main" val="2303615228"/>
                  </a:ext>
                </a:extLst>
              </a:tr>
              <a:tr h="318026">
                <a:tc>
                  <a:txBody>
                    <a:bodyPr/>
                    <a:lstStyle/>
                    <a:p>
                      <a:r>
                        <a:rPr lang="en-ZA" sz="1600" b="1" dirty="0" smtClean="0"/>
                        <a:t>KWAZULU NATAL</a:t>
                      </a:r>
                      <a:endParaRPr lang="en-ZA" sz="1600" b="1" dirty="0"/>
                    </a:p>
                  </a:txBody>
                  <a:tcPr/>
                </a:tc>
                <a:tc>
                  <a:txBody>
                    <a:bodyPr/>
                    <a:lstStyle/>
                    <a:p>
                      <a:pPr algn="ctr"/>
                      <a:r>
                        <a:rPr lang="en-ZA" sz="1600" b="1" dirty="0" smtClean="0"/>
                        <a:t>6</a:t>
                      </a:r>
                      <a:endParaRPr lang="en-ZA" sz="1600" b="1" dirty="0"/>
                    </a:p>
                  </a:txBody>
                  <a:tcPr/>
                </a:tc>
                <a:tc>
                  <a:txBody>
                    <a:bodyPr/>
                    <a:lstStyle/>
                    <a:p>
                      <a:pPr algn="ctr"/>
                      <a:r>
                        <a:rPr lang="en-ZA" sz="1600" b="1" dirty="0" smtClean="0"/>
                        <a:t>0</a:t>
                      </a:r>
                      <a:endParaRPr lang="en-ZA" sz="1600" b="1" dirty="0"/>
                    </a:p>
                  </a:txBody>
                  <a:tcPr/>
                </a:tc>
                <a:tc>
                  <a:txBody>
                    <a:bodyPr/>
                    <a:lstStyle/>
                    <a:p>
                      <a:pPr algn="ctr"/>
                      <a:r>
                        <a:rPr lang="en-ZA" sz="1600" b="1" dirty="0" smtClean="0"/>
                        <a:t>6</a:t>
                      </a:r>
                      <a:endParaRPr lang="en-ZA" sz="1600" b="1" dirty="0"/>
                    </a:p>
                  </a:txBody>
                  <a:tcPr/>
                </a:tc>
                <a:extLst>
                  <a:ext uri="{0D108BD9-81ED-4DB2-BD59-A6C34878D82A}">
                    <a16:rowId xmlns="" xmlns:a16="http://schemas.microsoft.com/office/drawing/2014/main" val="2790106977"/>
                  </a:ext>
                </a:extLst>
              </a:tr>
              <a:tr h="256566">
                <a:tc>
                  <a:txBody>
                    <a:bodyPr/>
                    <a:lstStyle/>
                    <a:p>
                      <a:r>
                        <a:rPr lang="en-ZA" sz="1600" b="1" dirty="0" smtClean="0"/>
                        <a:t>UIF</a:t>
                      </a:r>
                      <a:endParaRPr lang="en-ZA" sz="1600" b="1" dirty="0"/>
                    </a:p>
                  </a:txBody>
                  <a:tcPr/>
                </a:tc>
                <a:tc>
                  <a:txBody>
                    <a:bodyPr/>
                    <a:lstStyle/>
                    <a:p>
                      <a:pPr algn="ctr"/>
                      <a:r>
                        <a:rPr lang="en-ZA" sz="1600" b="1" dirty="0" smtClean="0"/>
                        <a:t>0</a:t>
                      </a:r>
                      <a:endParaRPr lang="en-ZA" sz="1600" b="1" dirty="0"/>
                    </a:p>
                  </a:txBody>
                  <a:tcPr/>
                </a:tc>
                <a:tc>
                  <a:txBody>
                    <a:bodyPr/>
                    <a:lstStyle/>
                    <a:p>
                      <a:pPr algn="ctr"/>
                      <a:r>
                        <a:rPr lang="en-ZA" sz="1600" b="1" dirty="0" smtClean="0"/>
                        <a:t>0</a:t>
                      </a:r>
                      <a:endParaRPr lang="en-ZA" sz="1600" b="1" dirty="0"/>
                    </a:p>
                  </a:txBody>
                  <a:tcPr/>
                </a:tc>
                <a:tc>
                  <a:txBody>
                    <a:bodyPr/>
                    <a:lstStyle/>
                    <a:p>
                      <a:pPr algn="ctr"/>
                      <a:r>
                        <a:rPr lang="en-ZA" sz="1600" b="1" dirty="0" smtClean="0"/>
                        <a:t>0</a:t>
                      </a:r>
                      <a:endParaRPr lang="en-ZA" sz="1600" b="1" dirty="0"/>
                    </a:p>
                  </a:txBody>
                  <a:tcPr/>
                </a:tc>
                <a:extLst>
                  <a:ext uri="{0D108BD9-81ED-4DB2-BD59-A6C34878D82A}">
                    <a16:rowId xmlns="" xmlns:a16="http://schemas.microsoft.com/office/drawing/2014/main" val="1932142082"/>
                  </a:ext>
                </a:extLst>
              </a:tr>
              <a:tr h="370632">
                <a:tc>
                  <a:txBody>
                    <a:bodyPr/>
                    <a:lstStyle/>
                    <a:p>
                      <a:r>
                        <a:rPr lang="en-ZA" sz="1600" b="1" dirty="0" smtClean="0"/>
                        <a:t>TOTAL</a:t>
                      </a:r>
                      <a:endParaRPr lang="en-ZA" sz="1600" b="1" dirty="0"/>
                    </a:p>
                  </a:txBody>
                  <a:tcPr>
                    <a:solidFill>
                      <a:schemeClr val="accent6">
                        <a:lumMod val="40000"/>
                        <a:lumOff val="60000"/>
                      </a:schemeClr>
                    </a:solidFill>
                  </a:tcPr>
                </a:tc>
                <a:tc>
                  <a:txBody>
                    <a:bodyPr/>
                    <a:lstStyle/>
                    <a:p>
                      <a:pPr algn="ctr"/>
                      <a:r>
                        <a:rPr lang="en-ZA" sz="1600" b="1" dirty="0" smtClean="0"/>
                        <a:t>100</a:t>
                      </a:r>
                      <a:endParaRPr lang="en-ZA" sz="1600" b="1" dirty="0"/>
                    </a:p>
                  </a:txBody>
                  <a:tcPr>
                    <a:solidFill>
                      <a:schemeClr val="accent6">
                        <a:lumMod val="40000"/>
                        <a:lumOff val="60000"/>
                      </a:schemeClr>
                    </a:solidFill>
                  </a:tcPr>
                </a:tc>
                <a:tc>
                  <a:txBody>
                    <a:bodyPr/>
                    <a:lstStyle/>
                    <a:p>
                      <a:pPr algn="ctr"/>
                      <a:r>
                        <a:rPr lang="en-ZA" sz="1600" b="1" dirty="0" smtClean="0"/>
                        <a:t>17</a:t>
                      </a:r>
                      <a:endParaRPr lang="en-ZA" sz="1600" b="1" dirty="0"/>
                    </a:p>
                  </a:txBody>
                  <a:tcPr>
                    <a:solidFill>
                      <a:schemeClr val="accent6">
                        <a:lumMod val="40000"/>
                        <a:lumOff val="60000"/>
                      </a:schemeClr>
                    </a:solidFill>
                  </a:tcPr>
                </a:tc>
                <a:tc>
                  <a:txBody>
                    <a:bodyPr/>
                    <a:lstStyle/>
                    <a:p>
                      <a:pPr algn="ctr"/>
                      <a:r>
                        <a:rPr lang="en-ZA" sz="1600" b="1" dirty="0" smtClean="0"/>
                        <a:t>83</a:t>
                      </a:r>
                      <a:endParaRPr lang="en-ZA" sz="1600" b="1" dirty="0"/>
                    </a:p>
                  </a:txBody>
                  <a:tcPr>
                    <a:solidFill>
                      <a:schemeClr val="accent6">
                        <a:lumMod val="40000"/>
                        <a:lumOff val="60000"/>
                      </a:schemeClr>
                    </a:solidFill>
                  </a:tcPr>
                </a:tc>
                <a:extLst>
                  <a:ext uri="{0D108BD9-81ED-4DB2-BD59-A6C34878D82A}">
                    <a16:rowId xmlns="" xmlns:a16="http://schemas.microsoft.com/office/drawing/2014/main" val="2778981198"/>
                  </a:ext>
                </a:extLst>
              </a:tr>
            </a:tbl>
          </a:graphicData>
        </a:graphic>
      </p:graphicFrame>
    </p:spTree>
    <p:extLst>
      <p:ext uri="{BB962C8B-B14F-4D97-AF65-F5344CB8AC3E}">
        <p14:creationId xmlns:p14="http://schemas.microsoft.com/office/powerpoint/2010/main" xmlns="" val="298222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2985"/>
          </a:xfrm>
        </p:spPr>
        <p:txBody>
          <a:bodyPr/>
          <a:lstStyle/>
          <a:p>
            <a:r>
              <a:rPr lang="en-ZA" sz="2400" b="1" dirty="0" smtClean="0">
                <a:cs typeface="Arial" pitchFamily="34" charset="0"/>
              </a:rPr>
              <a:t>TYPES OF MISCONDUCTS REPORTED QUARTER 4</a:t>
            </a:r>
            <a:endParaRPr lang="en-ZA" sz="2400" b="1" dirty="0">
              <a:cs typeface="Arial" pitchFamily="34" charset="0"/>
            </a:endParaRPr>
          </a:p>
        </p:txBody>
      </p:sp>
      <p:sp>
        <p:nvSpPr>
          <p:cNvPr id="4" name="Slide Number Placeholder 3"/>
          <p:cNvSpPr>
            <a:spLocks noGrp="1"/>
          </p:cNvSpPr>
          <p:nvPr>
            <p:ph type="sldNum" sz="quarter" idx="12"/>
          </p:nvPr>
        </p:nvSpPr>
        <p:spPr>
          <a:xfrm>
            <a:off x="7000240" y="653891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849984D-B99A-4089-87C2-06DFF58359A6}" type="slidenum">
              <a:rPr kumimoji="0" lang="en-US" altLang="en-US" sz="1200" b="1"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1200" b="1" i="0" u="none" strike="noStrike" kern="1200" cap="none" spc="0" normalizeH="0" baseline="0" noProof="0" dirty="0">
              <a:ln>
                <a:noFill/>
              </a:ln>
              <a:solidFill>
                <a:prstClr val="white"/>
              </a:solidFill>
              <a:effectLst/>
              <a:uLnTx/>
              <a:uFillTx/>
              <a:latin typeface="Calibri" pitchFamily="-64" charset="0"/>
              <a:ea typeface="ＭＳ Ｐゴシック" pitchFamily="-64" charset="-128"/>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xmlns="" val="3437779018"/>
              </p:ext>
            </p:extLst>
          </p:nvPr>
        </p:nvGraphicFramePr>
        <p:xfrm>
          <a:off x="238759" y="951600"/>
          <a:ext cx="8666481" cy="5672789"/>
        </p:xfrm>
        <a:graphic>
          <a:graphicData uri="http://schemas.openxmlformats.org/drawingml/2006/table">
            <a:tbl>
              <a:tblPr firstRow="1" bandRow="1">
                <a:tableStyleId>{5C22544A-7EE6-4342-B048-85BDC9FD1C3A}</a:tableStyleId>
              </a:tblPr>
              <a:tblGrid>
                <a:gridCol w="4626848">
                  <a:extLst>
                    <a:ext uri="{9D8B030D-6E8A-4147-A177-3AD203B41FA5}">
                      <a16:colId xmlns="" xmlns:a16="http://schemas.microsoft.com/office/drawing/2014/main" val="3023184478"/>
                    </a:ext>
                  </a:extLst>
                </a:gridCol>
                <a:gridCol w="4039633">
                  <a:extLst>
                    <a:ext uri="{9D8B030D-6E8A-4147-A177-3AD203B41FA5}">
                      <a16:colId xmlns="" xmlns:a16="http://schemas.microsoft.com/office/drawing/2014/main" val="294546720"/>
                    </a:ext>
                  </a:extLst>
                </a:gridCol>
              </a:tblGrid>
              <a:tr h="417437">
                <a:tc>
                  <a:txBody>
                    <a:bodyPr/>
                    <a:lstStyle/>
                    <a:p>
                      <a:r>
                        <a:rPr lang="en-ZA" dirty="0" smtClean="0"/>
                        <a:t>TYPES OF MISCONDUCT</a:t>
                      </a:r>
                      <a:endParaRPr lang="en-ZA" dirty="0"/>
                    </a:p>
                  </a:txBody>
                  <a:tcPr/>
                </a:tc>
                <a:tc>
                  <a:txBody>
                    <a:bodyPr/>
                    <a:lstStyle/>
                    <a:p>
                      <a:r>
                        <a:rPr lang="en-ZA" dirty="0" smtClean="0"/>
                        <a:t>TOTAL NUMBER REPORTED</a:t>
                      </a:r>
                      <a:endParaRPr lang="en-ZA" dirty="0"/>
                    </a:p>
                  </a:txBody>
                  <a:tcPr/>
                </a:tc>
                <a:extLst>
                  <a:ext uri="{0D108BD9-81ED-4DB2-BD59-A6C34878D82A}">
                    <a16:rowId xmlns="" xmlns:a16="http://schemas.microsoft.com/office/drawing/2014/main" val="3971423679"/>
                  </a:ext>
                </a:extLst>
              </a:tr>
              <a:tr h="296447">
                <a:tc>
                  <a:txBody>
                    <a:bodyPr/>
                    <a:lstStyle/>
                    <a:p>
                      <a:r>
                        <a:rPr lang="en-ZA" sz="1400" dirty="0" smtClean="0"/>
                        <a:t>DAMAGE OF STATE VEHICLE</a:t>
                      </a:r>
                      <a:endParaRPr lang="en-ZA" sz="1400" dirty="0"/>
                    </a:p>
                  </a:txBody>
                  <a:tcPr/>
                </a:tc>
                <a:tc>
                  <a:txBody>
                    <a:bodyPr/>
                    <a:lstStyle/>
                    <a:p>
                      <a:pPr algn="ctr"/>
                      <a:r>
                        <a:rPr lang="en-ZA" sz="1400" dirty="0" smtClean="0"/>
                        <a:t>32</a:t>
                      </a:r>
                      <a:endParaRPr lang="en-ZA" sz="1400" dirty="0"/>
                    </a:p>
                  </a:txBody>
                  <a:tcPr/>
                </a:tc>
                <a:extLst>
                  <a:ext uri="{0D108BD9-81ED-4DB2-BD59-A6C34878D82A}">
                    <a16:rowId xmlns="" xmlns:a16="http://schemas.microsoft.com/office/drawing/2014/main" val="3119676513"/>
                  </a:ext>
                </a:extLst>
              </a:tr>
              <a:tr h="352097">
                <a:tc>
                  <a:txBody>
                    <a:bodyPr/>
                    <a:lstStyle/>
                    <a:p>
                      <a:r>
                        <a:rPr lang="en-ZA" sz="1400" dirty="0" smtClean="0"/>
                        <a:t>DERELICTION OF DUTY</a:t>
                      </a:r>
                      <a:endParaRPr lang="en-ZA" sz="1400" dirty="0"/>
                    </a:p>
                  </a:txBody>
                  <a:tcPr/>
                </a:tc>
                <a:tc>
                  <a:txBody>
                    <a:bodyPr/>
                    <a:lstStyle/>
                    <a:p>
                      <a:pPr algn="ctr"/>
                      <a:r>
                        <a:rPr lang="en-ZA" sz="1400" dirty="0" smtClean="0"/>
                        <a:t>22</a:t>
                      </a:r>
                      <a:endParaRPr lang="en-ZA" sz="1400" dirty="0"/>
                    </a:p>
                  </a:txBody>
                  <a:tcPr/>
                </a:tc>
                <a:extLst>
                  <a:ext uri="{0D108BD9-81ED-4DB2-BD59-A6C34878D82A}">
                    <a16:rowId xmlns="" xmlns:a16="http://schemas.microsoft.com/office/drawing/2014/main" val="965368142"/>
                  </a:ext>
                </a:extLst>
              </a:tr>
              <a:tr h="329385">
                <a:tc>
                  <a:txBody>
                    <a:bodyPr/>
                    <a:lstStyle/>
                    <a:p>
                      <a:r>
                        <a:rPr lang="en-ZA" sz="1400" dirty="0" smtClean="0"/>
                        <a:t>IMPROPER CONDUCT</a:t>
                      </a:r>
                      <a:endParaRPr lang="en-ZA" sz="1400" dirty="0"/>
                    </a:p>
                  </a:txBody>
                  <a:tcPr/>
                </a:tc>
                <a:tc>
                  <a:txBody>
                    <a:bodyPr/>
                    <a:lstStyle/>
                    <a:p>
                      <a:pPr algn="ctr"/>
                      <a:r>
                        <a:rPr lang="en-ZA" sz="1400" dirty="0" smtClean="0"/>
                        <a:t>7</a:t>
                      </a:r>
                      <a:endParaRPr lang="en-ZA" sz="1400" dirty="0"/>
                    </a:p>
                  </a:txBody>
                  <a:tcPr/>
                </a:tc>
                <a:extLst>
                  <a:ext uri="{0D108BD9-81ED-4DB2-BD59-A6C34878D82A}">
                    <a16:rowId xmlns="" xmlns:a16="http://schemas.microsoft.com/office/drawing/2014/main" val="3930170532"/>
                  </a:ext>
                </a:extLst>
              </a:tr>
              <a:tr h="306670">
                <a:tc>
                  <a:txBody>
                    <a:bodyPr/>
                    <a:lstStyle/>
                    <a:p>
                      <a:r>
                        <a:rPr lang="en-ZA" sz="1400" dirty="0" smtClean="0"/>
                        <a:t>ABSENTEEISM</a:t>
                      </a:r>
                      <a:endParaRPr lang="en-ZA" sz="1400" dirty="0"/>
                    </a:p>
                  </a:txBody>
                  <a:tcPr/>
                </a:tc>
                <a:tc>
                  <a:txBody>
                    <a:bodyPr/>
                    <a:lstStyle/>
                    <a:p>
                      <a:pPr algn="ctr"/>
                      <a:r>
                        <a:rPr lang="en-ZA" sz="1400" dirty="0" smtClean="0"/>
                        <a:t>7</a:t>
                      </a:r>
                      <a:endParaRPr lang="en-ZA" sz="1400" dirty="0"/>
                    </a:p>
                  </a:txBody>
                  <a:tcPr/>
                </a:tc>
                <a:extLst>
                  <a:ext uri="{0D108BD9-81ED-4DB2-BD59-A6C34878D82A}">
                    <a16:rowId xmlns="" xmlns:a16="http://schemas.microsoft.com/office/drawing/2014/main" val="760553956"/>
                  </a:ext>
                </a:extLst>
              </a:tr>
              <a:tr h="296447">
                <a:tc>
                  <a:txBody>
                    <a:bodyPr/>
                    <a:lstStyle/>
                    <a:p>
                      <a:r>
                        <a:rPr lang="en-ZA" sz="1400" dirty="0" smtClean="0"/>
                        <a:t>NEGLIGENCE</a:t>
                      </a:r>
                      <a:endParaRPr lang="en-ZA" sz="1400" dirty="0"/>
                    </a:p>
                  </a:txBody>
                  <a:tcPr/>
                </a:tc>
                <a:tc>
                  <a:txBody>
                    <a:bodyPr/>
                    <a:lstStyle/>
                    <a:p>
                      <a:pPr algn="ctr"/>
                      <a:r>
                        <a:rPr lang="en-ZA" sz="1400" dirty="0" smtClean="0"/>
                        <a:t>6</a:t>
                      </a:r>
                      <a:endParaRPr lang="en-ZA" sz="1400" dirty="0"/>
                    </a:p>
                  </a:txBody>
                  <a:tcPr/>
                </a:tc>
                <a:extLst>
                  <a:ext uri="{0D108BD9-81ED-4DB2-BD59-A6C34878D82A}">
                    <a16:rowId xmlns="" xmlns:a16="http://schemas.microsoft.com/office/drawing/2014/main" val="1099587732"/>
                  </a:ext>
                </a:extLst>
              </a:tr>
              <a:tr h="296447">
                <a:tc>
                  <a:txBody>
                    <a:bodyPr/>
                    <a:lstStyle/>
                    <a:p>
                      <a:r>
                        <a:rPr lang="en-ZA" sz="1400" dirty="0" smtClean="0"/>
                        <a:t>ABUSE OF STATE VEHICLE</a:t>
                      </a:r>
                      <a:endParaRPr lang="en-ZA" sz="1400" dirty="0"/>
                    </a:p>
                  </a:txBody>
                  <a:tcPr/>
                </a:tc>
                <a:tc>
                  <a:txBody>
                    <a:bodyPr/>
                    <a:lstStyle/>
                    <a:p>
                      <a:pPr algn="ctr"/>
                      <a:r>
                        <a:rPr lang="en-ZA" sz="1400" dirty="0" smtClean="0"/>
                        <a:t>5</a:t>
                      </a:r>
                      <a:endParaRPr lang="en-ZA" sz="1400" dirty="0"/>
                    </a:p>
                  </a:txBody>
                  <a:tcPr/>
                </a:tc>
                <a:extLst>
                  <a:ext uri="{0D108BD9-81ED-4DB2-BD59-A6C34878D82A}">
                    <a16:rowId xmlns="" xmlns:a16="http://schemas.microsoft.com/office/drawing/2014/main" val="4066190532"/>
                  </a:ext>
                </a:extLst>
              </a:tr>
              <a:tr h="304398">
                <a:tc>
                  <a:txBody>
                    <a:bodyPr/>
                    <a:lstStyle/>
                    <a:p>
                      <a:r>
                        <a:rPr lang="en-ZA" sz="1400" dirty="0" smtClean="0"/>
                        <a:t>INSUBORDINATION</a:t>
                      </a:r>
                      <a:endParaRPr lang="en-ZA" sz="1400" dirty="0"/>
                    </a:p>
                  </a:txBody>
                  <a:tcPr/>
                </a:tc>
                <a:tc>
                  <a:txBody>
                    <a:bodyPr/>
                    <a:lstStyle/>
                    <a:p>
                      <a:pPr algn="ctr"/>
                      <a:r>
                        <a:rPr lang="en-ZA" sz="1400" dirty="0" smtClean="0"/>
                        <a:t>5</a:t>
                      </a:r>
                      <a:endParaRPr lang="en-ZA" sz="1400" dirty="0"/>
                    </a:p>
                  </a:txBody>
                  <a:tcPr/>
                </a:tc>
                <a:extLst>
                  <a:ext uri="{0D108BD9-81ED-4DB2-BD59-A6C34878D82A}">
                    <a16:rowId xmlns="" xmlns:a16="http://schemas.microsoft.com/office/drawing/2014/main" val="1057971846"/>
                  </a:ext>
                </a:extLst>
              </a:tr>
              <a:tr h="296447">
                <a:tc>
                  <a:txBody>
                    <a:bodyPr/>
                    <a:lstStyle/>
                    <a:p>
                      <a:r>
                        <a:rPr lang="en-ZA" sz="1400" dirty="0" smtClean="0"/>
                        <a:t>POOR PERFORMANCE</a:t>
                      </a:r>
                      <a:endParaRPr lang="en-ZA" sz="1400" dirty="0"/>
                    </a:p>
                  </a:txBody>
                  <a:tcPr/>
                </a:tc>
                <a:tc>
                  <a:txBody>
                    <a:bodyPr/>
                    <a:lstStyle/>
                    <a:p>
                      <a:pPr algn="ctr"/>
                      <a:r>
                        <a:rPr lang="en-ZA" sz="1400" dirty="0" smtClean="0"/>
                        <a:t>3</a:t>
                      </a:r>
                      <a:endParaRPr lang="en-ZA" sz="1400" dirty="0"/>
                    </a:p>
                  </a:txBody>
                  <a:tcPr/>
                </a:tc>
                <a:extLst>
                  <a:ext uri="{0D108BD9-81ED-4DB2-BD59-A6C34878D82A}">
                    <a16:rowId xmlns="" xmlns:a16="http://schemas.microsoft.com/office/drawing/2014/main" val="2011881809"/>
                  </a:ext>
                </a:extLst>
              </a:tr>
              <a:tr h="296447">
                <a:tc>
                  <a:txBody>
                    <a:bodyPr/>
                    <a:lstStyle/>
                    <a:p>
                      <a:r>
                        <a:rPr lang="en-ZA" sz="1400" dirty="0" smtClean="0"/>
                        <a:t>LOSS OF STATE GADGET</a:t>
                      </a:r>
                      <a:endParaRPr lang="en-ZA" sz="1400" dirty="0"/>
                    </a:p>
                  </a:txBody>
                  <a:tcPr/>
                </a:tc>
                <a:tc>
                  <a:txBody>
                    <a:bodyPr/>
                    <a:lstStyle/>
                    <a:p>
                      <a:pPr algn="ctr"/>
                      <a:r>
                        <a:rPr lang="en-ZA" sz="1400" dirty="0" smtClean="0"/>
                        <a:t>3</a:t>
                      </a:r>
                      <a:endParaRPr lang="en-ZA" sz="1400" dirty="0"/>
                    </a:p>
                  </a:txBody>
                  <a:tcPr/>
                </a:tc>
                <a:extLst>
                  <a:ext uri="{0D108BD9-81ED-4DB2-BD59-A6C34878D82A}">
                    <a16:rowId xmlns="" xmlns:a16="http://schemas.microsoft.com/office/drawing/2014/main" val="3652081860"/>
                  </a:ext>
                </a:extLst>
              </a:tr>
              <a:tr h="296447">
                <a:tc>
                  <a:txBody>
                    <a:bodyPr/>
                    <a:lstStyle/>
                    <a:p>
                      <a:r>
                        <a:rPr lang="en-ZA" sz="1400" dirty="0" smtClean="0"/>
                        <a:t>MISREPRESENTATION</a:t>
                      </a:r>
                      <a:endParaRPr lang="en-ZA" sz="1400" dirty="0"/>
                    </a:p>
                  </a:txBody>
                  <a:tcPr/>
                </a:tc>
                <a:tc>
                  <a:txBody>
                    <a:bodyPr/>
                    <a:lstStyle/>
                    <a:p>
                      <a:pPr algn="ctr"/>
                      <a:r>
                        <a:rPr lang="en-ZA" sz="1400" dirty="0" smtClean="0"/>
                        <a:t>2</a:t>
                      </a:r>
                      <a:endParaRPr lang="en-ZA" sz="1400" dirty="0"/>
                    </a:p>
                  </a:txBody>
                  <a:tcPr/>
                </a:tc>
                <a:extLst>
                  <a:ext uri="{0D108BD9-81ED-4DB2-BD59-A6C34878D82A}">
                    <a16:rowId xmlns="" xmlns:a16="http://schemas.microsoft.com/office/drawing/2014/main" val="2028312506"/>
                  </a:ext>
                </a:extLst>
              </a:tr>
              <a:tr h="296447">
                <a:tc>
                  <a:txBody>
                    <a:bodyPr/>
                    <a:lstStyle/>
                    <a:p>
                      <a:r>
                        <a:rPr lang="en-ZA" sz="1400" dirty="0" smtClean="0"/>
                        <a:t>WASTEFUL EXPENDITURE</a:t>
                      </a:r>
                      <a:endParaRPr lang="en-ZA" sz="1400" dirty="0"/>
                    </a:p>
                  </a:txBody>
                  <a:tcPr/>
                </a:tc>
                <a:tc>
                  <a:txBody>
                    <a:bodyPr/>
                    <a:lstStyle/>
                    <a:p>
                      <a:pPr algn="ctr"/>
                      <a:r>
                        <a:rPr lang="en-ZA" sz="1400" dirty="0" smtClean="0"/>
                        <a:t>2</a:t>
                      </a:r>
                      <a:endParaRPr lang="en-ZA" sz="1400" dirty="0"/>
                    </a:p>
                  </a:txBody>
                  <a:tcPr/>
                </a:tc>
                <a:extLst>
                  <a:ext uri="{0D108BD9-81ED-4DB2-BD59-A6C34878D82A}">
                    <a16:rowId xmlns="" xmlns:a16="http://schemas.microsoft.com/office/drawing/2014/main" val="369880299"/>
                  </a:ext>
                </a:extLst>
              </a:tr>
              <a:tr h="296447">
                <a:tc>
                  <a:txBody>
                    <a:bodyPr/>
                    <a:lstStyle/>
                    <a:p>
                      <a:r>
                        <a:rPr lang="en-ZA" sz="1400" dirty="0" smtClean="0"/>
                        <a:t>FRAUD</a:t>
                      </a:r>
                      <a:endParaRPr lang="en-ZA" sz="1400" dirty="0"/>
                    </a:p>
                  </a:txBody>
                  <a:tcPr/>
                </a:tc>
                <a:tc>
                  <a:txBody>
                    <a:bodyPr/>
                    <a:lstStyle/>
                    <a:p>
                      <a:pPr algn="ctr"/>
                      <a:r>
                        <a:rPr lang="en-ZA" sz="1400" dirty="0" smtClean="0"/>
                        <a:t>2</a:t>
                      </a:r>
                      <a:endParaRPr lang="en-ZA" sz="1400" dirty="0"/>
                    </a:p>
                  </a:txBody>
                  <a:tcPr/>
                </a:tc>
                <a:extLst>
                  <a:ext uri="{0D108BD9-81ED-4DB2-BD59-A6C34878D82A}">
                    <a16:rowId xmlns="" xmlns:a16="http://schemas.microsoft.com/office/drawing/2014/main" val="3019942293"/>
                  </a:ext>
                </a:extLst>
              </a:tr>
              <a:tr h="296447">
                <a:tc>
                  <a:txBody>
                    <a:bodyPr/>
                    <a:lstStyle/>
                    <a:p>
                      <a:r>
                        <a:rPr lang="en-ZA" sz="1400" dirty="0" smtClean="0"/>
                        <a:t>NO SHOW</a:t>
                      </a:r>
                      <a:endParaRPr lang="en-ZA" sz="1400" dirty="0"/>
                    </a:p>
                  </a:txBody>
                  <a:tcPr/>
                </a:tc>
                <a:tc>
                  <a:txBody>
                    <a:bodyPr/>
                    <a:lstStyle/>
                    <a:p>
                      <a:pPr algn="ctr"/>
                      <a:r>
                        <a:rPr lang="en-ZA" sz="1400" dirty="0" smtClean="0"/>
                        <a:t>1</a:t>
                      </a:r>
                      <a:endParaRPr lang="en-ZA" sz="1400" dirty="0"/>
                    </a:p>
                  </a:txBody>
                  <a:tcPr/>
                </a:tc>
                <a:extLst>
                  <a:ext uri="{0D108BD9-81ED-4DB2-BD59-A6C34878D82A}">
                    <a16:rowId xmlns="" xmlns:a16="http://schemas.microsoft.com/office/drawing/2014/main" val="2933756992"/>
                  </a:ext>
                </a:extLst>
              </a:tr>
              <a:tr h="296447">
                <a:tc>
                  <a:txBody>
                    <a:bodyPr/>
                    <a:lstStyle/>
                    <a:p>
                      <a:r>
                        <a:rPr lang="en-ZA" sz="1400" dirty="0" smtClean="0"/>
                        <a:t>FAILURE TO DECLARE BUSINESS</a:t>
                      </a:r>
                      <a:endParaRPr lang="en-ZA" sz="1400" dirty="0"/>
                    </a:p>
                  </a:txBody>
                  <a:tcPr/>
                </a:tc>
                <a:tc>
                  <a:txBody>
                    <a:bodyPr/>
                    <a:lstStyle/>
                    <a:p>
                      <a:pPr algn="ctr"/>
                      <a:r>
                        <a:rPr lang="en-ZA" sz="1400" dirty="0" smtClean="0"/>
                        <a:t>1</a:t>
                      </a:r>
                      <a:endParaRPr lang="en-ZA" sz="1400" dirty="0"/>
                    </a:p>
                  </a:txBody>
                  <a:tcPr/>
                </a:tc>
                <a:extLst>
                  <a:ext uri="{0D108BD9-81ED-4DB2-BD59-A6C34878D82A}">
                    <a16:rowId xmlns="" xmlns:a16="http://schemas.microsoft.com/office/drawing/2014/main" val="2332482558"/>
                  </a:ext>
                </a:extLst>
              </a:tr>
              <a:tr h="296447">
                <a:tc>
                  <a:txBody>
                    <a:bodyPr/>
                    <a:lstStyle/>
                    <a:p>
                      <a:r>
                        <a:rPr lang="en-ZA" sz="1400" dirty="0" smtClean="0"/>
                        <a:t>ABSCONDMENT</a:t>
                      </a:r>
                      <a:endParaRPr lang="en-ZA" sz="1400" dirty="0"/>
                    </a:p>
                  </a:txBody>
                  <a:tcPr/>
                </a:tc>
                <a:tc>
                  <a:txBody>
                    <a:bodyPr/>
                    <a:lstStyle/>
                    <a:p>
                      <a:pPr algn="ctr"/>
                      <a:r>
                        <a:rPr lang="en-ZA" sz="1400" dirty="0" smtClean="0"/>
                        <a:t>1</a:t>
                      </a:r>
                      <a:endParaRPr lang="en-ZA" sz="1400" dirty="0"/>
                    </a:p>
                  </a:txBody>
                  <a:tcPr/>
                </a:tc>
                <a:extLst>
                  <a:ext uri="{0D108BD9-81ED-4DB2-BD59-A6C34878D82A}">
                    <a16:rowId xmlns="" xmlns:a16="http://schemas.microsoft.com/office/drawing/2014/main" val="1795774403"/>
                  </a:ext>
                </a:extLst>
              </a:tr>
              <a:tr h="296447">
                <a:tc>
                  <a:txBody>
                    <a:bodyPr/>
                    <a:lstStyle/>
                    <a:p>
                      <a:r>
                        <a:rPr lang="en-ZA" sz="1400" b="0" dirty="0" smtClean="0"/>
                        <a:t>IRREGULAR</a:t>
                      </a:r>
                      <a:r>
                        <a:rPr lang="en-ZA" sz="1400" b="0" baseline="0" dirty="0" smtClean="0"/>
                        <a:t> EXPENDITURE</a:t>
                      </a:r>
                      <a:endParaRPr lang="en-ZA" sz="1400" b="0" dirty="0"/>
                    </a:p>
                  </a:txBody>
                  <a:tcPr/>
                </a:tc>
                <a:tc>
                  <a:txBody>
                    <a:bodyPr/>
                    <a:lstStyle/>
                    <a:p>
                      <a:pPr algn="ctr"/>
                      <a:r>
                        <a:rPr lang="en-ZA" sz="1400" b="0" dirty="0" smtClean="0"/>
                        <a:t>1</a:t>
                      </a:r>
                      <a:endParaRPr lang="en-ZA" sz="1400" b="0" dirty="0"/>
                    </a:p>
                  </a:txBody>
                  <a:tcPr/>
                </a:tc>
                <a:extLst>
                  <a:ext uri="{0D108BD9-81ED-4DB2-BD59-A6C34878D82A}">
                    <a16:rowId xmlns="" xmlns:a16="http://schemas.microsoft.com/office/drawing/2014/main" val="149507940"/>
                  </a:ext>
                </a:extLst>
              </a:tr>
              <a:tr h="296447">
                <a:tc>
                  <a:txBody>
                    <a:bodyPr/>
                    <a:lstStyle/>
                    <a:p>
                      <a:r>
                        <a:rPr lang="en-ZA" sz="1400" b="1" dirty="0" smtClean="0"/>
                        <a:t>TOTAL</a:t>
                      </a:r>
                      <a:endParaRPr lang="en-ZA" sz="1400" b="1" dirty="0"/>
                    </a:p>
                  </a:txBody>
                  <a:tcPr>
                    <a:solidFill>
                      <a:schemeClr val="accent4">
                        <a:lumMod val="40000"/>
                        <a:lumOff val="60000"/>
                      </a:schemeClr>
                    </a:solidFill>
                  </a:tcPr>
                </a:tc>
                <a:tc>
                  <a:txBody>
                    <a:bodyPr/>
                    <a:lstStyle/>
                    <a:p>
                      <a:pPr algn="ctr"/>
                      <a:r>
                        <a:rPr lang="en-ZA" sz="1400" b="1" dirty="0" smtClean="0"/>
                        <a:t>100</a:t>
                      </a:r>
                      <a:endParaRPr lang="en-ZA" sz="1400" b="1" dirty="0"/>
                    </a:p>
                  </a:txBody>
                  <a:tcPr>
                    <a:solidFill>
                      <a:schemeClr val="accent4">
                        <a:lumMod val="40000"/>
                        <a:lumOff val="60000"/>
                      </a:schemeClr>
                    </a:solidFill>
                  </a:tcPr>
                </a:tc>
                <a:extLst>
                  <a:ext uri="{0D108BD9-81ED-4DB2-BD59-A6C34878D82A}">
                    <a16:rowId xmlns="" xmlns:a16="http://schemas.microsoft.com/office/drawing/2014/main" val="3168967566"/>
                  </a:ext>
                </a:extLst>
              </a:tr>
            </a:tbl>
          </a:graphicData>
        </a:graphic>
      </p:graphicFrame>
    </p:spTree>
    <p:extLst>
      <p:ext uri="{BB962C8B-B14F-4D97-AF65-F5344CB8AC3E}">
        <p14:creationId xmlns:p14="http://schemas.microsoft.com/office/powerpoint/2010/main" xmlns="" val="4054878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83" y="127493"/>
            <a:ext cx="8229600" cy="1143000"/>
          </a:xfrm>
        </p:spPr>
        <p:txBody>
          <a:bodyPr/>
          <a:lstStyle/>
          <a:p>
            <a:r>
              <a:rPr lang="en-ZA" sz="2400" b="1" dirty="0" smtClean="0"/>
              <a:t>SUMMARY OF CASES OF IRREGULAR,WASTEFUL AND FRUITLESS EXPENDITURE</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91161698"/>
              </p:ext>
            </p:extLst>
          </p:nvPr>
        </p:nvGraphicFramePr>
        <p:xfrm>
          <a:off x="199697" y="1339354"/>
          <a:ext cx="8755117" cy="5315445"/>
        </p:xfrm>
        <a:graphic>
          <a:graphicData uri="http://schemas.openxmlformats.org/drawingml/2006/table">
            <a:tbl>
              <a:tblPr firstRow="1" bandRow="1">
                <a:tableStyleId>{5C22544A-7EE6-4342-B048-85BDC9FD1C3A}</a:tableStyleId>
              </a:tblPr>
              <a:tblGrid>
                <a:gridCol w="2890524">
                  <a:extLst>
                    <a:ext uri="{9D8B030D-6E8A-4147-A177-3AD203B41FA5}">
                      <a16:colId xmlns="" xmlns:a16="http://schemas.microsoft.com/office/drawing/2014/main" val="1612367975"/>
                    </a:ext>
                  </a:extLst>
                </a:gridCol>
                <a:gridCol w="2138654">
                  <a:extLst>
                    <a:ext uri="{9D8B030D-6E8A-4147-A177-3AD203B41FA5}">
                      <a16:colId xmlns="" xmlns:a16="http://schemas.microsoft.com/office/drawing/2014/main" val="3853697223"/>
                    </a:ext>
                  </a:extLst>
                </a:gridCol>
                <a:gridCol w="1971166">
                  <a:extLst>
                    <a:ext uri="{9D8B030D-6E8A-4147-A177-3AD203B41FA5}">
                      <a16:colId xmlns="" xmlns:a16="http://schemas.microsoft.com/office/drawing/2014/main" val="2236860651"/>
                    </a:ext>
                  </a:extLst>
                </a:gridCol>
                <a:gridCol w="1754773">
                  <a:extLst>
                    <a:ext uri="{9D8B030D-6E8A-4147-A177-3AD203B41FA5}">
                      <a16:colId xmlns="" xmlns:a16="http://schemas.microsoft.com/office/drawing/2014/main" val="3887257645"/>
                    </a:ext>
                  </a:extLst>
                </a:gridCol>
              </a:tblGrid>
              <a:tr h="492028">
                <a:tc>
                  <a:txBody>
                    <a:bodyPr/>
                    <a:lstStyle/>
                    <a:p>
                      <a:pPr algn="ctr"/>
                      <a:endParaRPr lang="en-ZA" dirty="0">
                        <a:solidFill>
                          <a:schemeClr val="tx1"/>
                        </a:solidFill>
                      </a:endParaRPr>
                    </a:p>
                  </a:txBody>
                  <a:tcPr/>
                </a:tc>
                <a:tc gridSpan="3">
                  <a:txBody>
                    <a:bodyPr/>
                    <a:lstStyle/>
                    <a:p>
                      <a:pPr algn="ctr"/>
                      <a:r>
                        <a:rPr lang="en-ZA" dirty="0" smtClean="0">
                          <a:solidFill>
                            <a:schemeClr val="tx1"/>
                          </a:solidFill>
                        </a:rPr>
                        <a:t>STATUS</a:t>
                      </a:r>
                      <a:endParaRPr lang="en-ZA" dirty="0">
                        <a:solidFill>
                          <a:schemeClr val="tx1"/>
                        </a:solidFill>
                      </a:endParaRPr>
                    </a:p>
                  </a:txBody>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786480429"/>
                  </a:ext>
                </a:extLst>
              </a:tr>
              <a:tr h="965822">
                <a:tc>
                  <a:txBody>
                    <a:bodyPr/>
                    <a:lstStyle/>
                    <a:p>
                      <a:pPr algn="l"/>
                      <a:r>
                        <a:rPr lang="en-ZA" sz="1400" b="1" dirty="0" smtClean="0"/>
                        <a:t>TYPES OF</a:t>
                      </a:r>
                      <a:r>
                        <a:rPr lang="en-ZA" sz="1400" b="1" baseline="0" dirty="0" smtClean="0"/>
                        <a:t> MISCONDUCT</a:t>
                      </a:r>
                      <a:endParaRPr lang="en-ZA" sz="1400" b="1" dirty="0"/>
                    </a:p>
                  </a:txBody>
                  <a:tcPr/>
                </a:tc>
                <a:tc>
                  <a:txBody>
                    <a:bodyPr/>
                    <a:lstStyle/>
                    <a:p>
                      <a:pPr algn="ctr"/>
                      <a:r>
                        <a:rPr lang="en-ZA" sz="1400" b="1" dirty="0" smtClean="0"/>
                        <a:t>RECEIVED</a:t>
                      </a:r>
                      <a:endParaRPr lang="en-ZA" sz="1400" b="1" dirty="0"/>
                    </a:p>
                  </a:txBody>
                  <a:tcPr/>
                </a:tc>
                <a:tc>
                  <a:txBody>
                    <a:bodyPr/>
                    <a:lstStyle/>
                    <a:p>
                      <a:pPr algn="ctr"/>
                      <a:r>
                        <a:rPr lang="en-ZA" sz="1400" b="1" dirty="0" smtClean="0"/>
                        <a:t>FINALISED</a:t>
                      </a:r>
                      <a:endParaRPr lang="en-ZA" sz="1400" b="1" dirty="0"/>
                    </a:p>
                  </a:txBody>
                  <a:tcPr/>
                </a:tc>
                <a:tc>
                  <a:txBody>
                    <a:bodyPr/>
                    <a:lstStyle/>
                    <a:p>
                      <a:pPr algn="ctr"/>
                      <a:r>
                        <a:rPr lang="en-ZA" sz="1400" b="1" dirty="0" smtClean="0"/>
                        <a:t>PENDING</a:t>
                      </a:r>
                      <a:endParaRPr lang="en-ZA" sz="1400" b="1" dirty="0"/>
                    </a:p>
                  </a:txBody>
                  <a:tcPr/>
                </a:tc>
                <a:extLst>
                  <a:ext uri="{0D108BD9-81ED-4DB2-BD59-A6C34878D82A}">
                    <a16:rowId xmlns="" xmlns:a16="http://schemas.microsoft.com/office/drawing/2014/main" val="515994905"/>
                  </a:ext>
                </a:extLst>
              </a:tr>
              <a:tr h="930201">
                <a:tc>
                  <a:txBody>
                    <a:bodyPr/>
                    <a:lstStyle/>
                    <a:p>
                      <a:pPr algn="l"/>
                      <a:r>
                        <a:rPr lang="en-ZA" sz="1400" dirty="0" smtClean="0"/>
                        <a:t>DAMAGE OF RENTAL/STATE VEHICLE</a:t>
                      </a:r>
                      <a:endParaRPr lang="en-ZA" sz="1400" dirty="0"/>
                    </a:p>
                  </a:txBody>
                  <a:tcPr/>
                </a:tc>
                <a:tc>
                  <a:txBody>
                    <a:bodyPr/>
                    <a:lstStyle/>
                    <a:p>
                      <a:pPr algn="ctr"/>
                      <a:r>
                        <a:rPr lang="en-ZA" sz="1800" dirty="0" smtClean="0"/>
                        <a:t>32</a:t>
                      </a:r>
                      <a:endParaRPr lang="en-ZA" sz="1800" dirty="0"/>
                    </a:p>
                  </a:txBody>
                  <a:tcPr/>
                </a:tc>
                <a:tc>
                  <a:txBody>
                    <a:bodyPr/>
                    <a:lstStyle/>
                    <a:p>
                      <a:pPr algn="ctr"/>
                      <a:r>
                        <a:rPr lang="en-ZA" sz="1800" dirty="0" smtClean="0"/>
                        <a:t>4</a:t>
                      </a:r>
                      <a:endParaRPr lang="en-ZA" sz="1800" dirty="0"/>
                    </a:p>
                  </a:txBody>
                  <a:tcPr/>
                </a:tc>
                <a:tc>
                  <a:txBody>
                    <a:bodyPr/>
                    <a:lstStyle/>
                    <a:p>
                      <a:pPr algn="ctr"/>
                      <a:r>
                        <a:rPr lang="en-ZA" sz="1800" dirty="0" smtClean="0"/>
                        <a:t>28</a:t>
                      </a:r>
                      <a:endParaRPr lang="en-ZA" sz="1800" dirty="0"/>
                    </a:p>
                  </a:txBody>
                  <a:tcPr/>
                </a:tc>
                <a:extLst>
                  <a:ext uri="{0D108BD9-81ED-4DB2-BD59-A6C34878D82A}">
                    <a16:rowId xmlns="" xmlns:a16="http://schemas.microsoft.com/office/drawing/2014/main" val="3789970495"/>
                  </a:ext>
                </a:extLst>
              </a:tr>
              <a:tr h="665731">
                <a:tc>
                  <a:txBody>
                    <a:bodyPr/>
                    <a:lstStyle/>
                    <a:p>
                      <a:pPr algn="l"/>
                      <a:r>
                        <a:rPr lang="en-ZA" sz="1400" dirty="0" smtClean="0"/>
                        <a:t>LOSS OF STATE</a:t>
                      </a:r>
                      <a:r>
                        <a:rPr lang="en-ZA" sz="1400" baseline="0" dirty="0" smtClean="0"/>
                        <a:t> ASSET</a:t>
                      </a:r>
                      <a:endParaRPr lang="en-ZA" sz="1400" dirty="0"/>
                    </a:p>
                  </a:txBody>
                  <a:tcPr/>
                </a:tc>
                <a:tc>
                  <a:txBody>
                    <a:bodyPr/>
                    <a:lstStyle/>
                    <a:p>
                      <a:pPr algn="ctr"/>
                      <a:r>
                        <a:rPr lang="en-ZA" sz="1800" dirty="0" smtClean="0"/>
                        <a:t>3</a:t>
                      </a:r>
                      <a:endParaRPr lang="en-ZA" sz="1800" dirty="0"/>
                    </a:p>
                  </a:txBody>
                  <a:tcPr/>
                </a:tc>
                <a:tc>
                  <a:txBody>
                    <a:bodyPr/>
                    <a:lstStyle/>
                    <a:p>
                      <a:pPr algn="ctr"/>
                      <a:r>
                        <a:rPr lang="en-ZA" sz="1800" dirty="0" smtClean="0"/>
                        <a:t>1</a:t>
                      </a:r>
                      <a:endParaRPr lang="en-ZA" sz="1800" dirty="0"/>
                    </a:p>
                  </a:txBody>
                  <a:tcPr/>
                </a:tc>
                <a:tc>
                  <a:txBody>
                    <a:bodyPr/>
                    <a:lstStyle/>
                    <a:p>
                      <a:pPr algn="ctr"/>
                      <a:r>
                        <a:rPr lang="en-ZA" sz="1800" dirty="0" smtClean="0"/>
                        <a:t>2</a:t>
                      </a:r>
                      <a:endParaRPr lang="en-ZA" sz="1800" dirty="0"/>
                    </a:p>
                  </a:txBody>
                  <a:tcPr/>
                </a:tc>
                <a:extLst>
                  <a:ext uri="{0D108BD9-81ED-4DB2-BD59-A6C34878D82A}">
                    <a16:rowId xmlns="" xmlns:a16="http://schemas.microsoft.com/office/drawing/2014/main" val="1712464540"/>
                  </a:ext>
                </a:extLst>
              </a:tr>
              <a:tr h="930201">
                <a:tc>
                  <a:txBody>
                    <a:bodyPr/>
                    <a:lstStyle/>
                    <a:p>
                      <a:pPr algn="l"/>
                      <a:r>
                        <a:rPr lang="en-ZA" sz="1400" dirty="0" smtClean="0"/>
                        <a:t>IRREGULAR EXPENDITURE</a:t>
                      </a:r>
                      <a:endParaRPr lang="en-ZA" sz="1400" dirty="0"/>
                    </a:p>
                  </a:txBody>
                  <a:tcPr/>
                </a:tc>
                <a:tc>
                  <a:txBody>
                    <a:bodyPr/>
                    <a:lstStyle/>
                    <a:p>
                      <a:pPr algn="ctr"/>
                      <a:r>
                        <a:rPr lang="en-ZA" sz="1800" dirty="0" smtClean="0"/>
                        <a:t>1</a:t>
                      </a:r>
                      <a:endParaRPr lang="en-ZA" sz="1800" dirty="0"/>
                    </a:p>
                  </a:txBody>
                  <a:tcPr/>
                </a:tc>
                <a:tc>
                  <a:txBody>
                    <a:bodyPr/>
                    <a:lstStyle/>
                    <a:p>
                      <a:pPr algn="ctr"/>
                      <a:r>
                        <a:rPr lang="en-ZA" sz="1800" dirty="0" smtClean="0"/>
                        <a:t>0</a:t>
                      </a:r>
                      <a:endParaRPr lang="en-ZA" sz="1800" dirty="0"/>
                    </a:p>
                  </a:txBody>
                  <a:tcPr/>
                </a:tc>
                <a:tc>
                  <a:txBody>
                    <a:bodyPr/>
                    <a:lstStyle/>
                    <a:p>
                      <a:pPr algn="ctr"/>
                      <a:r>
                        <a:rPr lang="en-ZA" sz="1800" dirty="0" smtClean="0"/>
                        <a:t>1</a:t>
                      </a:r>
                      <a:endParaRPr lang="en-ZA" sz="1800" dirty="0"/>
                    </a:p>
                  </a:txBody>
                  <a:tcPr/>
                </a:tc>
                <a:extLst>
                  <a:ext uri="{0D108BD9-81ED-4DB2-BD59-A6C34878D82A}">
                    <a16:rowId xmlns="" xmlns:a16="http://schemas.microsoft.com/office/drawing/2014/main" val="2108216153"/>
                  </a:ext>
                </a:extLst>
              </a:tr>
              <a:tr h="665731">
                <a:tc>
                  <a:txBody>
                    <a:bodyPr/>
                    <a:lstStyle/>
                    <a:p>
                      <a:pPr algn="l"/>
                      <a:r>
                        <a:rPr lang="en-ZA" sz="1400" dirty="0" smtClean="0"/>
                        <a:t>NO</a:t>
                      </a:r>
                      <a:r>
                        <a:rPr lang="en-ZA" sz="1400" baseline="0" dirty="0" smtClean="0"/>
                        <a:t> SHOW</a:t>
                      </a:r>
                      <a:endParaRPr lang="en-ZA" sz="1400" dirty="0"/>
                    </a:p>
                  </a:txBody>
                  <a:tcPr/>
                </a:tc>
                <a:tc>
                  <a:txBody>
                    <a:bodyPr/>
                    <a:lstStyle/>
                    <a:p>
                      <a:pPr algn="ctr"/>
                      <a:r>
                        <a:rPr lang="en-ZA" sz="1800" dirty="0" smtClean="0"/>
                        <a:t>1</a:t>
                      </a:r>
                      <a:endParaRPr lang="en-ZA" sz="1800" dirty="0"/>
                    </a:p>
                  </a:txBody>
                  <a:tcPr/>
                </a:tc>
                <a:tc>
                  <a:txBody>
                    <a:bodyPr/>
                    <a:lstStyle/>
                    <a:p>
                      <a:pPr algn="ctr"/>
                      <a:r>
                        <a:rPr lang="en-ZA" sz="1800" dirty="0" smtClean="0"/>
                        <a:t>1</a:t>
                      </a:r>
                      <a:endParaRPr lang="en-ZA" sz="1800" dirty="0"/>
                    </a:p>
                  </a:txBody>
                  <a:tcPr/>
                </a:tc>
                <a:tc>
                  <a:txBody>
                    <a:bodyPr/>
                    <a:lstStyle/>
                    <a:p>
                      <a:pPr algn="ctr"/>
                      <a:r>
                        <a:rPr lang="en-ZA" sz="1800" dirty="0" smtClean="0"/>
                        <a:t>0</a:t>
                      </a:r>
                      <a:endParaRPr lang="en-ZA" sz="1800" dirty="0"/>
                    </a:p>
                  </a:txBody>
                  <a:tcPr/>
                </a:tc>
                <a:extLst>
                  <a:ext uri="{0D108BD9-81ED-4DB2-BD59-A6C34878D82A}">
                    <a16:rowId xmlns="" xmlns:a16="http://schemas.microsoft.com/office/drawing/2014/main" val="3525944338"/>
                  </a:ext>
                </a:extLst>
              </a:tr>
              <a:tr h="665731">
                <a:tc>
                  <a:txBody>
                    <a:bodyPr/>
                    <a:lstStyle/>
                    <a:p>
                      <a:pPr algn="l"/>
                      <a:r>
                        <a:rPr lang="en-ZA" sz="1400" b="1" dirty="0" smtClean="0"/>
                        <a:t>TOTAL</a:t>
                      </a:r>
                      <a:endParaRPr lang="en-ZA" sz="1400" b="1" dirty="0"/>
                    </a:p>
                  </a:txBody>
                  <a:tcPr>
                    <a:solidFill>
                      <a:schemeClr val="accent4">
                        <a:lumMod val="40000"/>
                        <a:lumOff val="60000"/>
                      </a:schemeClr>
                    </a:solidFill>
                  </a:tcPr>
                </a:tc>
                <a:tc>
                  <a:txBody>
                    <a:bodyPr/>
                    <a:lstStyle/>
                    <a:p>
                      <a:pPr algn="ctr"/>
                      <a:r>
                        <a:rPr lang="en-ZA" sz="1800" b="1" dirty="0" smtClean="0"/>
                        <a:t>37</a:t>
                      </a:r>
                      <a:endParaRPr lang="en-ZA" sz="1800" b="1" dirty="0"/>
                    </a:p>
                  </a:txBody>
                  <a:tcPr>
                    <a:solidFill>
                      <a:schemeClr val="accent4">
                        <a:lumMod val="40000"/>
                        <a:lumOff val="60000"/>
                      </a:schemeClr>
                    </a:solidFill>
                  </a:tcPr>
                </a:tc>
                <a:tc>
                  <a:txBody>
                    <a:bodyPr/>
                    <a:lstStyle/>
                    <a:p>
                      <a:pPr algn="ctr"/>
                      <a:r>
                        <a:rPr lang="en-ZA" sz="1800" b="1" dirty="0" smtClean="0"/>
                        <a:t>6</a:t>
                      </a:r>
                      <a:endParaRPr lang="en-ZA" sz="1800" b="1" dirty="0"/>
                    </a:p>
                  </a:txBody>
                  <a:tcPr>
                    <a:solidFill>
                      <a:schemeClr val="accent4">
                        <a:lumMod val="40000"/>
                        <a:lumOff val="60000"/>
                      </a:schemeClr>
                    </a:solidFill>
                  </a:tcPr>
                </a:tc>
                <a:tc>
                  <a:txBody>
                    <a:bodyPr/>
                    <a:lstStyle/>
                    <a:p>
                      <a:pPr algn="ctr"/>
                      <a:r>
                        <a:rPr lang="en-ZA" sz="1800" b="1" dirty="0" smtClean="0"/>
                        <a:t>31</a:t>
                      </a:r>
                      <a:endParaRPr lang="en-ZA" sz="1800" b="1" dirty="0"/>
                    </a:p>
                  </a:txBody>
                  <a:tcPr>
                    <a:solidFill>
                      <a:schemeClr val="accent4">
                        <a:lumMod val="40000"/>
                        <a:lumOff val="60000"/>
                      </a:schemeClr>
                    </a:solidFill>
                  </a:tcPr>
                </a:tc>
                <a:extLst>
                  <a:ext uri="{0D108BD9-81ED-4DB2-BD59-A6C34878D82A}">
                    <a16:rowId xmlns="" xmlns:a16="http://schemas.microsoft.com/office/drawing/2014/main" val="2958396430"/>
                  </a:ext>
                </a:extLst>
              </a:tr>
            </a:tbl>
          </a:graphicData>
        </a:graphic>
      </p:graphicFrame>
      <p:sp>
        <p:nvSpPr>
          <p:cNvPr id="4" name="Slide Number Placeholder 3"/>
          <p:cNvSpPr>
            <a:spLocks noGrp="1"/>
          </p:cNvSpPr>
          <p:nvPr>
            <p:ph type="sldNum" sz="quarter" idx="12"/>
          </p:nvPr>
        </p:nvSpPr>
        <p:spPr>
          <a:xfrm>
            <a:off x="7010400" y="6538912"/>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1F93894-7FFB-474D-A2E8-72AE4E9715C6}"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Calibri" pitchFamily="-64" charset="0"/>
              <a:ea typeface="ＭＳ Ｐゴシック" pitchFamily="-64" charset="-128"/>
              <a:cs typeface="+mn-cs"/>
            </a:endParaRPr>
          </a:p>
        </p:txBody>
      </p:sp>
    </p:spTree>
    <p:extLst>
      <p:ext uri="{BB962C8B-B14F-4D97-AF65-F5344CB8AC3E}">
        <p14:creationId xmlns:p14="http://schemas.microsoft.com/office/powerpoint/2010/main" xmlns="" val="2244727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CHALLENGES: INTERNAL FRAUD CASES 2018/19</a:t>
            </a:r>
            <a:endParaRPr lang="en-ZA" sz="2400" b="1" dirty="0"/>
          </a:p>
        </p:txBody>
      </p:sp>
      <p:sp>
        <p:nvSpPr>
          <p:cNvPr id="3" name="Content Placeholder 2"/>
          <p:cNvSpPr>
            <a:spLocks noGrp="1"/>
          </p:cNvSpPr>
          <p:nvPr>
            <p:ph idx="1"/>
          </p:nvPr>
        </p:nvSpPr>
        <p:spPr>
          <a:xfrm>
            <a:off x="304800" y="1402398"/>
            <a:ext cx="8229600" cy="4525963"/>
          </a:xfrm>
        </p:spPr>
        <p:txBody>
          <a:bodyPr/>
          <a:lstStyle/>
          <a:p>
            <a:r>
              <a:rPr lang="en-ZA" sz="2400" dirty="0" smtClean="0"/>
              <a:t>Officials from NEXUS not available and hearings have to be scheduled according to their availability. </a:t>
            </a:r>
          </a:p>
          <a:p>
            <a:endParaRPr lang="en-ZA" sz="2400" dirty="0" smtClean="0"/>
          </a:p>
          <a:p>
            <a:r>
              <a:rPr lang="en-ZA" sz="2400" dirty="0" smtClean="0"/>
              <a:t>Cases require more than a day to be finalised.</a:t>
            </a:r>
          </a:p>
          <a:p>
            <a:endParaRPr lang="en-ZA" sz="2400" dirty="0"/>
          </a:p>
          <a:p>
            <a:r>
              <a:rPr lang="en-ZA" sz="2400" dirty="0" smtClean="0"/>
              <a:t>Postponements of cases due to the reported  requesting for information through PAIA. </a:t>
            </a:r>
          </a:p>
          <a:p>
            <a:endParaRPr lang="en-ZA" sz="2400" dirty="0" smtClean="0"/>
          </a:p>
          <a:p>
            <a:r>
              <a:rPr lang="en-ZA" sz="2400" dirty="0" smtClean="0"/>
              <a:t>Postponements due to National Lockdown.</a:t>
            </a:r>
          </a:p>
          <a:p>
            <a:pPr marL="0" indent="0">
              <a:buNone/>
            </a:pPr>
            <a:endParaRPr lang="en-ZA" sz="2800" dirty="0"/>
          </a:p>
          <a:p>
            <a:pPr marL="0" indent="0">
              <a:buNone/>
            </a:pPr>
            <a:endParaRPr lang="en-ZA" sz="2800" dirty="0" smtClean="0"/>
          </a:p>
          <a:p>
            <a:endParaRPr lang="en-ZA" dirty="0"/>
          </a:p>
        </p:txBody>
      </p:sp>
      <p:sp>
        <p:nvSpPr>
          <p:cNvPr id="4" name="Slide Number Placeholder 3"/>
          <p:cNvSpPr>
            <a:spLocks noGrp="1"/>
          </p:cNvSpPr>
          <p:nvPr>
            <p:ph type="sldNum" sz="quarter" idx="12"/>
          </p:nvPr>
        </p:nvSpPr>
        <p:spPr>
          <a:xfrm>
            <a:off x="6993147" y="6389538"/>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1F93894-7FFB-474D-A2E8-72AE4E9715C6}" type="slidenum">
              <a:rPr kumimoji="0" lang="en-US" sz="11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dirty="0">
              <a:ln>
                <a:noFill/>
              </a:ln>
              <a:solidFill>
                <a:prstClr val="white"/>
              </a:solidFill>
              <a:effectLst/>
              <a:uLnTx/>
              <a:uFillTx/>
              <a:latin typeface="Calibri" pitchFamily="-64" charset="0"/>
              <a:ea typeface="ＭＳ Ｐゴシック" pitchFamily="-64" charset="-128"/>
              <a:cs typeface="+mn-cs"/>
            </a:endParaRPr>
          </a:p>
        </p:txBody>
      </p:sp>
    </p:spTree>
    <p:extLst>
      <p:ext uri="{BB962C8B-B14F-4D97-AF65-F5344CB8AC3E}">
        <p14:creationId xmlns:p14="http://schemas.microsoft.com/office/powerpoint/2010/main" xmlns="" val="3558211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RECOMMENDATIONS </a:t>
            </a:r>
            <a:endParaRPr lang="en-ZA" sz="2400" b="1" dirty="0"/>
          </a:p>
        </p:txBody>
      </p:sp>
      <p:sp>
        <p:nvSpPr>
          <p:cNvPr id="3" name="Content Placeholder 2"/>
          <p:cNvSpPr>
            <a:spLocks noGrp="1"/>
          </p:cNvSpPr>
          <p:nvPr>
            <p:ph idx="1"/>
          </p:nvPr>
        </p:nvSpPr>
        <p:spPr>
          <a:xfrm>
            <a:off x="193040" y="1412558"/>
            <a:ext cx="8229600" cy="4525963"/>
          </a:xfrm>
        </p:spPr>
        <p:txBody>
          <a:bodyPr/>
          <a:lstStyle/>
          <a:p>
            <a:r>
              <a:rPr lang="en-ZA" sz="2400" dirty="0" smtClean="0"/>
              <a:t>Secondly, fraud cases emanating from CF must be outsourced to a competent service provider to deal with the outstanding cases. </a:t>
            </a:r>
          </a:p>
          <a:p>
            <a:endParaRPr lang="en-ZA" sz="2400" dirty="0" smtClean="0"/>
          </a:p>
          <a:p>
            <a:r>
              <a:rPr lang="en-ZA" sz="2400" dirty="0" smtClean="0"/>
              <a:t>These are complex and time-consuming cases that require dedicated resource that is not available at present.</a:t>
            </a:r>
          </a:p>
          <a:p>
            <a:endParaRPr lang="en-ZA" sz="2400" dirty="0" smtClean="0"/>
          </a:p>
          <a:p>
            <a:r>
              <a:rPr lang="en-ZA" sz="2400" dirty="0" smtClean="0"/>
              <a:t>Outsourcing of fraud cases to service providers is therefore recommended.</a:t>
            </a:r>
            <a:endParaRPr lang="en-ZA" sz="2400" dirty="0"/>
          </a:p>
        </p:txBody>
      </p:sp>
      <p:sp>
        <p:nvSpPr>
          <p:cNvPr id="4" name="Slide Number Placeholder 3"/>
          <p:cNvSpPr>
            <a:spLocks noGrp="1"/>
          </p:cNvSpPr>
          <p:nvPr>
            <p:ph type="sldNum" sz="quarter" idx="12"/>
          </p:nvPr>
        </p:nvSpPr>
        <p:spPr>
          <a:xfrm>
            <a:off x="6817360" y="6492875"/>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1F93894-7FFB-474D-A2E8-72AE4E9715C6}" type="slidenum">
              <a:rPr kumimoji="0" lang="en-US" sz="1200" b="0" i="0" u="none" strike="noStrike" kern="1200" cap="none" spc="0" normalizeH="0" baseline="0" noProof="0" smtClean="0">
                <a:ln>
                  <a:noFill/>
                </a:ln>
                <a:solidFill>
                  <a:prstClr val="white"/>
                </a:solidFill>
                <a:effectLst/>
                <a:uLnTx/>
                <a:uFillTx/>
                <a:latin typeface="Calibri" pitchFamily="-64" charset="0"/>
                <a:ea typeface="ＭＳ Ｐゴシック" pitchFamily="-6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white"/>
              </a:solidFill>
              <a:effectLst/>
              <a:uLnTx/>
              <a:uFillTx/>
              <a:latin typeface="Calibri" pitchFamily="-64" charset="0"/>
              <a:ea typeface="ＭＳ Ｐゴシック" pitchFamily="-64" charset="-128"/>
              <a:cs typeface="+mn-cs"/>
            </a:endParaRPr>
          </a:p>
        </p:txBody>
      </p:sp>
    </p:spTree>
    <p:extLst>
      <p:ext uri="{BB962C8B-B14F-4D97-AF65-F5344CB8AC3E}">
        <p14:creationId xmlns:p14="http://schemas.microsoft.com/office/powerpoint/2010/main" xmlns="" val="1042092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29956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2: INSPECTION AND ENFORCEMENT SERVICES (IES)</a:t>
            </a:r>
          </a:p>
          <a:p>
            <a:pPr marL="0" indent="0" algn="ctr" eaLnBrk="1" hangingPunct="1">
              <a:lnSpc>
                <a:spcPct val="90000"/>
              </a:lnSpc>
              <a:buNone/>
            </a:pPr>
            <a:endParaRPr lang="en-US" sz="1800" b="1" dirty="0" smtClean="0">
              <a:solidFill>
                <a:schemeClr val="tx1"/>
              </a:solidFill>
              <a:cs typeface="Arial" charset="0"/>
            </a:endParaRPr>
          </a:p>
          <a:p>
            <a:pPr marL="0" indent="0" algn="ctr" eaLnBrk="1" hangingPunct="1">
              <a:lnSpc>
                <a:spcPct val="90000"/>
              </a:lnSpc>
              <a:buNone/>
            </a:pPr>
            <a:r>
              <a:rPr lang="en-US" sz="1600" b="1" dirty="0">
                <a:solidFill>
                  <a:schemeClr val="tx1"/>
                </a:solidFill>
                <a:cs typeface="Arial" charset="0"/>
              </a:rPr>
              <a:t>RP – Reporting  Period (A – Annual; Q – Quarterly)</a:t>
            </a: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30616"/>
            <a:ext cx="2133600" cy="365125"/>
          </a:xfrm>
        </p:spPr>
        <p:txBody>
          <a:bodyPr/>
          <a:lstStyle/>
          <a:p>
            <a:pPr>
              <a:defRPr/>
            </a:pPr>
            <a:fld id="{02973164-415C-4C83-A7EC-60F18549655F}" type="slidenum">
              <a:rPr lang="en-US" smtClean="0">
                <a:solidFill>
                  <a:schemeClr val="bg1"/>
                </a:solidFill>
              </a:rPr>
              <a:pPr>
                <a:defRPr/>
              </a:pPr>
              <a:t>36</a:t>
            </a:fld>
            <a:endParaRPr lang="en-US" dirty="0">
              <a:solidFill>
                <a:schemeClr val="bg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36850" y="879109"/>
            <a:ext cx="3670300"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058425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ZA" altLang="en-US" sz="2400" b="1" smtClean="0"/>
              <a:t>OVERALL PERFOMANCE</a:t>
            </a:r>
          </a:p>
        </p:txBody>
      </p:sp>
      <p:sp>
        <p:nvSpPr>
          <p:cNvPr id="3" name="Content Placeholder 2"/>
          <p:cNvSpPr>
            <a:spLocks noGrp="1"/>
          </p:cNvSpPr>
          <p:nvPr>
            <p:ph idx="1"/>
          </p:nvPr>
        </p:nvSpPr>
        <p:spPr>
          <a:xfrm>
            <a:off x="250825" y="1412875"/>
            <a:ext cx="8435975" cy="5256213"/>
          </a:xfrm>
        </p:spPr>
        <p:txBody>
          <a:bodyPr/>
          <a:lstStyle/>
          <a:p>
            <a:pPr marL="0" indent="0" algn="just">
              <a:buFont typeface="Arial" charset="0"/>
              <a:buNone/>
              <a:defRPr/>
            </a:pPr>
            <a:r>
              <a:rPr lang="en-ZA" sz="1600" dirty="0">
                <a:latin typeface="Arial" panose="020B0604020202020204" pitchFamily="34" charset="0"/>
                <a:ea typeface="ＭＳ Ｐゴシック" pitchFamily="-111" charset="-128"/>
                <a:cs typeface="Arial" panose="020B0604020202020204" pitchFamily="34" charset="0"/>
              </a:rPr>
              <a:t>The annual target was </a:t>
            </a:r>
            <a:r>
              <a:rPr lang="en-ZA" sz="1600" b="1" dirty="0">
                <a:latin typeface="Arial" panose="020B0604020202020204" pitchFamily="34" charset="0"/>
                <a:ea typeface="ＭＳ Ｐゴシック" pitchFamily="-111" charset="-128"/>
                <a:cs typeface="Arial" panose="020B0604020202020204" pitchFamily="34" charset="0"/>
              </a:rPr>
              <a:t>220 692 </a:t>
            </a:r>
            <a:r>
              <a:rPr lang="en-ZA" sz="1600" dirty="0">
                <a:latin typeface="Arial" panose="020B0604020202020204" pitchFamily="34" charset="0"/>
                <a:ea typeface="ＭＳ Ｐゴシック" pitchFamily="-111" charset="-128"/>
                <a:cs typeface="Arial" panose="020B0604020202020204" pitchFamily="34" charset="0"/>
              </a:rPr>
              <a:t>inspections and 228 002 inspections were conducted which constitutes </a:t>
            </a:r>
            <a:r>
              <a:rPr lang="en-ZA" sz="1600" b="1" dirty="0">
                <a:latin typeface="Arial" panose="020B0604020202020204" pitchFamily="34" charset="0"/>
                <a:ea typeface="ＭＳ Ｐゴシック" pitchFamily="-111" charset="-128"/>
                <a:cs typeface="Arial" panose="020B0604020202020204" pitchFamily="34" charset="0"/>
              </a:rPr>
              <a:t>103%. </a:t>
            </a:r>
            <a:r>
              <a:rPr lang="en-ZA" sz="1600" dirty="0">
                <a:latin typeface="Arial" panose="020B0604020202020204" pitchFamily="34" charset="0"/>
                <a:ea typeface="ＭＳ Ｐゴシック" pitchFamily="-111" charset="-128"/>
                <a:cs typeface="Arial" panose="020B0604020202020204" pitchFamily="34" charset="0"/>
              </a:rPr>
              <a:t>Of those inspected </a:t>
            </a:r>
            <a:r>
              <a:rPr lang="en-ZA" sz="1600" b="1" dirty="0">
                <a:latin typeface="Arial" panose="020B0604020202020204" pitchFamily="34" charset="0"/>
                <a:ea typeface="ＭＳ Ｐゴシック" pitchFamily="-111" charset="-128"/>
                <a:cs typeface="Arial" panose="020B0604020202020204" pitchFamily="34" charset="0"/>
              </a:rPr>
              <a:t>217 558 (95%) </a:t>
            </a:r>
            <a:r>
              <a:rPr lang="en-ZA" sz="1600" dirty="0">
                <a:latin typeface="Arial" panose="020B0604020202020204" pitchFamily="34" charset="0"/>
                <a:ea typeface="ＭＳ Ｐゴシック" pitchFamily="-111" charset="-128"/>
                <a:cs typeface="Arial" panose="020B0604020202020204" pitchFamily="34" charset="0"/>
              </a:rPr>
              <a:t>were found compliant which  and  </a:t>
            </a:r>
            <a:r>
              <a:rPr lang="en-ZA" sz="1600" dirty="0" smtClean="0">
                <a:latin typeface="Arial" panose="020B0604020202020204" pitchFamily="34" charset="0"/>
                <a:ea typeface="ＭＳ Ｐゴシック" pitchFamily="-111" charset="-128"/>
                <a:cs typeface="Arial" panose="020B0604020202020204" pitchFamily="34" charset="0"/>
              </a:rPr>
              <a:t>   </a:t>
            </a:r>
            <a:r>
              <a:rPr lang="en-ZA" sz="1600" b="1" dirty="0" smtClean="0">
                <a:latin typeface="Arial" panose="020B0604020202020204" pitchFamily="34" charset="0"/>
                <a:ea typeface="ＭＳ Ｐゴシック" pitchFamily="-111" charset="-128"/>
                <a:cs typeface="Arial" panose="020B0604020202020204" pitchFamily="34" charset="0"/>
              </a:rPr>
              <a:t>12 </a:t>
            </a:r>
            <a:r>
              <a:rPr lang="en-ZA" sz="1600" b="1" dirty="0">
                <a:latin typeface="Arial" panose="020B0604020202020204" pitchFamily="34" charset="0"/>
                <a:ea typeface="ＭＳ Ｐゴシック" pitchFamily="-111" charset="-128"/>
                <a:cs typeface="Arial" panose="020B0604020202020204" pitchFamily="34" charset="0"/>
              </a:rPr>
              <a:t>621 (5%) </a:t>
            </a:r>
            <a:r>
              <a:rPr lang="en-ZA" sz="1600" dirty="0">
                <a:latin typeface="Arial" panose="020B0604020202020204" pitchFamily="34" charset="0"/>
                <a:ea typeface="ＭＳ Ｐゴシック" pitchFamily="-111" charset="-128"/>
                <a:cs typeface="Arial" panose="020B0604020202020204" pitchFamily="34" charset="0"/>
              </a:rPr>
              <a:t>were non-compliant and </a:t>
            </a:r>
            <a:r>
              <a:rPr lang="en-ZA" sz="1600" b="1" dirty="0" smtClean="0">
                <a:latin typeface="Arial" panose="020B0604020202020204" pitchFamily="34" charset="0"/>
                <a:ea typeface="ＭＳ Ｐゴシック" pitchFamily="-111" charset="-128"/>
                <a:cs typeface="Arial" panose="020B0604020202020204" pitchFamily="34" charset="0"/>
              </a:rPr>
              <a:t>12 569 </a:t>
            </a:r>
            <a:r>
              <a:rPr lang="en-ZA" sz="1600" b="1" dirty="0">
                <a:latin typeface="Arial" panose="020B0604020202020204" pitchFamily="34" charset="0"/>
                <a:ea typeface="ＭＳ Ｐゴシック" pitchFamily="-111" charset="-128"/>
                <a:cs typeface="Arial" panose="020B0604020202020204" pitchFamily="34" charset="0"/>
              </a:rPr>
              <a:t>(99%) </a:t>
            </a:r>
            <a:r>
              <a:rPr lang="en-ZA" sz="1600" dirty="0">
                <a:latin typeface="Arial" panose="020B0604020202020204" pitchFamily="34" charset="0"/>
                <a:ea typeface="ＭＳ Ｐゴシック" pitchFamily="-111" charset="-128"/>
                <a:cs typeface="Arial" panose="020B0604020202020204" pitchFamily="34" charset="0"/>
              </a:rPr>
              <a:t>of the non compliant were all issued with enforcement notices.</a:t>
            </a:r>
          </a:p>
          <a:p>
            <a:pPr marL="0" indent="0">
              <a:buFont typeface="Arial" charset="0"/>
              <a:buNone/>
              <a:defRPr/>
            </a:pPr>
            <a:endParaRPr lang="en-ZA" dirty="0">
              <a:ea typeface="ＭＳ Ｐゴシック" pitchFamily="-111" charset="-128"/>
            </a:endParaRPr>
          </a:p>
          <a:p>
            <a:pPr>
              <a:buFont typeface="Arial" charset="0"/>
              <a:buChar char="•"/>
              <a:defRPr/>
            </a:pPr>
            <a:endParaRPr lang="en-ZA" dirty="0">
              <a:ea typeface="ＭＳ Ｐゴシック" pitchFamily="-111"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2501816523"/>
              </p:ext>
            </p:extLst>
          </p:nvPr>
        </p:nvGraphicFramePr>
        <p:xfrm>
          <a:off x="250825" y="2507270"/>
          <a:ext cx="8569323" cy="4149252"/>
        </p:xfrm>
        <a:graphic>
          <a:graphicData uri="http://schemas.openxmlformats.org/drawingml/2006/table">
            <a:tbl>
              <a:tblPr>
                <a:tableStyleId>{E8B1032C-EA38-4F05-BA0D-38AFFFC7BED3}</a:tableStyleId>
              </a:tblPr>
              <a:tblGrid>
                <a:gridCol w="1224189">
                  <a:extLst>
                    <a:ext uri="{9D8B030D-6E8A-4147-A177-3AD203B41FA5}">
                      <a16:colId xmlns="" xmlns:a16="http://schemas.microsoft.com/office/drawing/2014/main" val="20000"/>
                    </a:ext>
                  </a:extLst>
                </a:gridCol>
                <a:gridCol w="1224189">
                  <a:extLst>
                    <a:ext uri="{9D8B030D-6E8A-4147-A177-3AD203B41FA5}">
                      <a16:colId xmlns="" xmlns:a16="http://schemas.microsoft.com/office/drawing/2014/main" val="20001"/>
                    </a:ext>
                  </a:extLst>
                </a:gridCol>
                <a:gridCol w="1224189">
                  <a:extLst>
                    <a:ext uri="{9D8B030D-6E8A-4147-A177-3AD203B41FA5}">
                      <a16:colId xmlns="" xmlns:a16="http://schemas.microsoft.com/office/drawing/2014/main" val="20002"/>
                    </a:ext>
                  </a:extLst>
                </a:gridCol>
                <a:gridCol w="1224189">
                  <a:extLst>
                    <a:ext uri="{9D8B030D-6E8A-4147-A177-3AD203B41FA5}">
                      <a16:colId xmlns="" xmlns:a16="http://schemas.microsoft.com/office/drawing/2014/main" val="20003"/>
                    </a:ext>
                  </a:extLst>
                </a:gridCol>
                <a:gridCol w="1224189">
                  <a:extLst>
                    <a:ext uri="{9D8B030D-6E8A-4147-A177-3AD203B41FA5}">
                      <a16:colId xmlns="" xmlns:a16="http://schemas.microsoft.com/office/drawing/2014/main" val="20004"/>
                    </a:ext>
                  </a:extLst>
                </a:gridCol>
                <a:gridCol w="1224189">
                  <a:extLst>
                    <a:ext uri="{9D8B030D-6E8A-4147-A177-3AD203B41FA5}">
                      <a16:colId xmlns="" xmlns:a16="http://schemas.microsoft.com/office/drawing/2014/main" val="20005"/>
                    </a:ext>
                  </a:extLst>
                </a:gridCol>
                <a:gridCol w="1224189">
                  <a:extLst>
                    <a:ext uri="{9D8B030D-6E8A-4147-A177-3AD203B41FA5}">
                      <a16:colId xmlns="" xmlns:a16="http://schemas.microsoft.com/office/drawing/2014/main" val="20006"/>
                    </a:ext>
                  </a:extLst>
                </a:gridCol>
              </a:tblGrid>
              <a:tr h="901296">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6" marB="0" anchor="b"/>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6" marB="0" anchor="b"/>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6" marB="0" anchor="b"/>
                </a:tc>
                <a:tc>
                  <a:txBody>
                    <a:bodyPr/>
                    <a:lstStyle/>
                    <a:p>
                      <a:pPr algn="ctr" fontAlgn="b"/>
                      <a:r>
                        <a:rPr lang="en-ZA" sz="1600" b="1" i="0" u="none" strike="noStrike" dirty="0">
                          <a:solidFill>
                            <a:srgbClr val="FF0000"/>
                          </a:solidFill>
                          <a:effectLst/>
                          <a:latin typeface="Calibri"/>
                        </a:rPr>
                        <a:t>VARIANCE</a:t>
                      </a:r>
                    </a:p>
                  </a:txBody>
                  <a:tcPr marL="9525" marR="9525" marT="9526" marB="0" anchor="b"/>
                </a:tc>
                <a:tc>
                  <a:txBody>
                    <a:bodyPr/>
                    <a:lstStyle/>
                    <a:p>
                      <a:pPr algn="ctr" fontAlgn="b"/>
                      <a:r>
                        <a:rPr lang="en-ZA" sz="1600" b="1" u="none" strike="noStrike" dirty="0">
                          <a:effectLst/>
                        </a:rPr>
                        <a:t>COMPLIED</a:t>
                      </a:r>
                      <a:endParaRPr lang="en-ZA" sz="1600" b="1" i="0" u="none" strike="noStrike" dirty="0">
                        <a:solidFill>
                          <a:srgbClr val="000000"/>
                        </a:solidFill>
                        <a:effectLst/>
                        <a:latin typeface="Calibri"/>
                      </a:endParaRPr>
                    </a:p>
                  </a:txBody>
                  <a:tcPr marL="9525" marR="9525" marT="9526" marB="0" anchor="b"/>
                </a:tc>
                <a:tc>
                  <a:txBody>
                    <a:bodyPr/>
                    <a:lstStyle/>
                    <a:p>
                      <a:pPr algn="ctr" fontAlgn="b"/>
                      <a:r>
                        <a:rPr lang="en-ZA" sz="1600" b="1" u="none" strike="noStrike" dirty="0">
                          <a:effectLst/>
                        </a:rPr>
                        <a:t>NON-COMPLIED</a:t>
                      </a:r>
                      <a:endParaRPr lang="en-ZA" sz="1600" b="1" i="0" u="none" strike="noStrike" dirty="0">
                        <a:solidFill>
                          <a:srgbClr val="000000"/>
                        </a:solidFill>
                        <a:effectLst/>
                        <a:latin typeface="Calibri"/>
                      </a:endParaRPr>
                    </a:p>
                  </a:txBody>
                  <a:tcPr marL="9525" marR="9525" marT="9526" marB="0" anchor="b"/>
                </a:tc>
                <a:tc>
                  <a:txBody>
                    <a:bodyPr/>
                    <a:lstStyle/>
                    <a:p>
                      <a:pPr algn="ctr" fontAlgn="b"/>
                      <a:r>
                        <a:rPr lang="en-ZA" sz="1600" b="1" i="0" u="none" strike="noStrike" dirty="0">
                          <a:solidFill>
                            <a:srgbClr val="000000"/>
                          </a:solidFill>
                          <a:effectLst/>
                          <a:latin typeface="Calibri"/>
                        </a:rPr>
                        <a:t>NO ISSUED WITH A NOTICE</a:t>
                      </a:r>
                    </a:p>
                  </a:txBody>
                  <a:tcPr marL="9525" marR="9525" marT="9526" marB="0" anchor="b"/>
                </a:tc>
                <a:extLst>
                  <a:ext uri="{0D108BD9-81ED-4DB2-BD59-A6C34878D82A}">
                    <a16:rowId xmlns="" xmlns:a16="http://schemas.microsoft.com/office/drawing/2014/main" val="10000"/>
                  </a:ext>
                </a:extLst>
              </a:tr>
              <a:tr h="296411">
                <a:tc>
                  <a:txBody>
                    <a:bodyPr/>
                    <a:lstStyle/>
                    <a:p>
                      <a:pPr algn="l" fontAlgn="b"/>
                      <a:r>
                        <a:rPr lang="en-ZA" sz="1800" b="1" u="none" strike="noStrike" dirty="0">
                          <a:effectLst/>
                          <a:latin typeface="+mn-lt"/>
                          <a:cs typeface="Arial" panose="020B0604020202020204" pitchFamily="34" charset="0"/>
                        </a:rPr>
                        <a:t>EC</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rgbClr val="FEF4EC"/>
                    </a:solidFill>
                  </a:tcPr>
                </a:tc>
                <a:tc>
                  <a:txBody>
                    <a:bodyPr/>
                    <a:lstStyle/>
                    <a:p>
                      <a:pPr algn="ctr" fontAlgn="b"/>
                      <a:r>
                        <a:rPr lang="en-ZA" sz="1600" b="0" i="0" u="none" strike="noStrike" dirty="0">
                          <a:solidFill>
                            <a:srgbClr val="000000"/>
                          </a:solidFill>
                          <a:effectLst/>
                          <a:latin typeface="+mn-lt"/>
                        </a:rPr>
                        <a:t>23 988</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25 307</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1 319</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24 476</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a:solidFill>
                            <a:srgbClr val="000000"/>
                          </a:solidFill>
                          <a:effectLst/>
                          <a:latin typeface="+mn-lt"/>
                        </a:rPr>
                        <a:t>831</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831</a:t>
                      </a:r>
                    </a:p>
                  </a:txBody>
                  <a:tcPr marL="6350" marR="6350" marT="6350" marB="0" anchor="b">
                    <a:solidFill>
                      <a:srgbClr val="FEF4EC"/>
                    </a:solidFill>
                  </a:tcPr>
                </a:tc>
                <a:extLst>
                  <a:ext uri="{0D108BD9-81ED-4DB2-BD59-A6C34878D82A}">
                    <a16:rowId xmlns="" xmlns:a16="http://schemas.microsoft.com/office/drawing/2014/main" val="10001"/>
                  </a:ext>
                </a:extLst>
              </a:tr>
              <a:tr h="296411">
                <a:tc>
                  <a:txBody>
                    <a:bodyPr/>
                    <a:lstStyle/>
                    <a:p>
                      <a:pPr algn="l" fontAlgn="b"/>
                      <a:r>
                        <a:rPr lang="en-ZA" sz="1800" b="1" u="none" strike="noStrike" dirty="0">
                          <a:effectLst/>
                          <a:latin typeface="+mn-lt"/>
                          <a:cs typeface="Arial" panose="020B0604020202020204" pitchFamily="34" charset="0"/>
                        </a:rPr>
                        <a:t>FS</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rgbClr val="FEF4EC"/>
                    </a:solidFill>
                  </a:tcPr>
                </a:tc>
                <a:tc>
                  <a:txBody>
                    <a:bodyPr/>
                    <a:lstStyle/>
                    <a:p>
                      <a:pPr algn="ctr" fontAlgn="b"/>
                      <a:r>
                        <a:rPr lang="en-ZA" sz="1600" b="0" i="0" u="none" strike="noStrike" dirty="0">
                          <a:solidFill>
                            <a:srgbClr val="000000"/>
                          </a:solidFill>
                          <a:effectLst/>
                          <a:latin typeface="+mn-lt"/>
                        </a:rPr>
                        <a:t>18 756</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19 642</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886</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18 858</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a:solidFill>
                            <a:srgbClr val="000000"/>
                          </a:solidFill>
                          <a:effectLst/>
                          <a:latin typeface="+mn-lt"/>
                        </a:rPr>
                        <a:t>784</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784</a:t>
                      </a:r>
                    </a:p>
                  </a:txBody>
                  <a:tcPr marL="6350" marR="6350" marT="6350" marB="0" anchor="b">
                    <a:solidFill>
                      <a:srgbClr val="FEF4EC"/>
                    </a:solidFill>
                  </a:tcPr>
                </a:tc>
                <a:extLst>
                  <a:ext uri="{0D108BD9-81ED-4DB2-BD59-A6C34878D82A}">
                    <a16:rowId xmlns="" xmlns:a16="http://schemas.microsoft.com/office/drawing/2014/main" val="10002"/>
                  </a:ext>
                </a:extLst>
              </a:tr>
              <a:tr h="296411">
                <a:tc>
                  <a:txBody>
                    <a:bodyPr/>
                    <a:lstStyle/>
                    <a:p>
                      <a:pPr algn="l" fontAlgn="b"/>
                      <a:r>
                        <a:rPr lang="en-ZA" sz="1800" b="1" u="none" strike="noStrike" dirty="0">
                          <a:effectLst/>
                          <a:latin typeface="+mn-lt"/>
                          <a:cs typeface="Arial" panose="020B0604020202020204" pitchFamily="34" charset="0"/>
                        </a:rPr>
                        <a:t>GP</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rgbClr val="FEF4EC"/>
                    </a:solidFill>
                  </a:tcPr>
                </a:tc>
                <a:tc>
                  <a:txBody>
                    <a:bodyPr/>
                    <a:lstStyle/>
                    <a:p>
                      <a:pPr algn="ctr" fontAlgn="b"/>
                      <a:r>
                        <a:rPr lang="en-ZA" sz="1600" b="0" i="0" u="none" strike="noStrike" dirty="0">
                          <a:solidFill>
                            <a:srgbClr val="000000"/>
                          </a:solidFill>
                          <a:effectLst/>
                          <a:latin typeface="+mn-lt"/>
                        </a:rPr>
                        <a:t>47 520</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53 994</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6 474</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52 014</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1 980</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1 980</a:t>
                      </a:r>
                      <a:endParaRPr lang="en-ZA" sz="1600" b="0" i="0" u="none" strike="noStrike" dirty="0">
                        <a:solidFill>
                          <a:srgbClr val="000000"/>
                        </a:solidFill>
                        <a:effectLst/>
                        <a:latin typeface="+mn-lt"/>
                      </a:endParaRPr>
                    </a:p>
                  </a:txBody>
                  <a:tcPr marL="6350" marR="6350" marT="6350" marB="0" anchor="b">
                    <a:solidFill>
                      <a:srgbClr val="FEF4EC"/>
                    </a:solidFill>
                  </a:tcPr>
                </a:tc>
                <a:extLst>
                  <a:ext uri="{0D108BD9-81ED-4DB2-BD59-A6C34878D82A}">
                    <a16:rowId xmlns="" xmlns:a16="http://schemas.microsoft.com/office/drawing/2014/main" val="10003"/>
                  </a:ext>
                </a:extLst>
              </a:tr>
              <a:tr h="296411">
                <a:tc>
                  <a:txBody>
                    <a:bodyPr/>
                    <a:lstStyle/>
                    <a:p>
                      <a:pPr algn="l" fontAlgn="b"/>
                      <a:r>
                        <a:rPr lang="en-ZA" sz="1800" b="1" u="none" strike="noStrike" dirty="0">
                          <a:effectLst/>
                          <a:latin typeface="+mn-lt"/>
                          <a:cs typeface="Arial" panose="020B0604020202020204" pitchFamily="34" charset="0"/>
                        </a:rPr>
                        <a:t>KZN</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rgbClr val="FEF4EC"/>
                    </a:solidFill>
                  </a:tcPr>
                </a:tc>
                <a:tc>
                  <a:txBody>
                    <a:bodyPr/>
                    <a:lstStyle/>
                    <a:p>
                      <a:pPr algn="ctr" fontAlgn="b"/>
                      <a:r>
                        <a:rPr lang="en-ZA" sz="1600" b="0" i="0" u="none" strike="noStrike" dirty="0">
                          <a:solidFill>
                            <a:srgbClr val="000000"/>
                          </a:solidFill>
                          <a:effectLst/>
                          <a:latin typeface="+mn-lt"/>
                        </a:rPr>
                        <a:t>44 916</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43 808</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rPr>
                        <a:t>-1 108</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41 821</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1 987</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1 987</a:t>
                      </a:r>
                      <a:endParaRPr lang="en-ZA" sz="1600" b="0" i="0" u="none" strike="noStrike" dirty="0">
                        <a:solidFill>
                          <a:srgbClr val="000000"/>
                        </a:solidFill>
                        <a:effectLst/>
                        <a:latin typeface="+mn-lt"/>
                      </a:endParaRPr>
                    </a:p>
                  </a:txBody>
                  <a:tcPr marL="6350" marR="6350" marT="6350" marB="0" anchor="b">
                    <a:solidFill>
                      <a:srgbClr val="FEF4EC"/>
                    </a:solidFill>
                  </a:tcPr>
                </a:tc>
                <a:extLst>
                  <a:ext uri="{0D108BD9-81ED-4DB2-BD59-A6C34878D82A}">
                    <a16:rowId xmlns="" xmlns:a16="http://schemas.microsoft.com/office/drawing/2014/main" val="10004"/>
                  </a:ext>
                </a:extLst>
              </a:tr>
              <a:tr h="296411">
                <a:tc>
                  <a:txBody>
                    <a:bodyPr/>
                    <a:lstStyle/>
                    <a:p>
                      <a:pPr algn="l" fontAlgn="b"/>
                      <a:r>
                        <a:rPr lang="en-ZA" sz="1800" b="1" u="none" strike="noStrike" dirty="0">
                          <a:effectLst/>
                          <a:latin typeface="+mn-lt"/>
                          <a:cs typeface="Arial" panose="020B0604020202020204" pitchFamily="34" charset="0"/>
                        </a:rPr>
                        <a:t>LP</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rgbClr val="FEF4EC"/>
                    </a:solidFill>
                  </a:tcPr>
                </a:tc>
                <a:tc>
                  <a:txBody>
                    <a:bodyPr/>
                    <a:lstStyle/>
                    <a:p>
                      <a:pPr algn="ctr" fontAlgn="b"/>
                      <a:r>
                        <a:rPr lang="en-ZA" sz="1600" b="0" i="0" u="none" strike="noStrike" dirty="0">
                          <a:solidFill>
                            <a:srgbClr val="000000"/>
                          </a:solidFill>
                          <a:effectLst/>
                          <a:latin typeface="+mn-lt"/>
                        </a:rPr>
                        <a:t>20 712</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20 528</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rPr>
                        <a:t>-184</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19 371</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1 157</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1 156</a:t>
                      </a:r>
                      <a:endParaRPr lang="en-ZA" sz="1600" b="0" i="0" u="none" strike="noStrike" dirty="0">
                        <a:solidFill>
                          <a:srgbClr val="000000"/>
                        </a:solidFill>
                        <a:effectLst/>
                        <a:latin typeface="+mn-lt"/>
                      </a:endParaRPr>
                    </a:p>
                  </a:txBody>
                  <a:tcPr marL="6350" marR="6350" marT="6350" marB="0" anchor="b">
                    <a:solidFill>
                      <a:srgbClr val="FEF4EC"/>
                    </a:solidFill>
                  </a:tcPr>
                </a:tc>
                <a:extLst>
                  <a:ext uri="{0D108BD9-81ED-4DB2-BD59-A6C34878D82A}">
                    <a16:rowId xmlns="" xmlns:a16="http://schemas.microsoft.com/office/drawing/2014/main" val="10005"/>
                  </a:ext>
                </a:extLst>
              </a:tr>
              <a:tr h="296411">
                <a:tc>
                  <a:txBody>
                    <a:bodyPr/>
                    <a:lstStyle/>
                    <a:p>
                      <a:pPr algn="l" fontAlgn="b"/>
                      <a:r>
                        <a:rPr lang="en-ZA" sz="1800" b="1" u="none" strike="noStrike" dirty="0">
                          <a:effectLst/>
                          <a:latin typeface="+mn-lt"/>
                          <a:cs typeface="Arial" panose="020B0604020202020204" pitchFamily="34" charset="0"/>
                        </a:rPr>
                        <a:t>MP</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rgbClr val="FEF4EC"/>
                    </a:solidFill>
                  </a:tcPr>
                </a:tc>
                <a:tc>
                  <a:txBody>
                    <a:bodyPr/>
                    <a:lstStyle/>
                    <a:p>
                      <a:pPr algn="ctr" fontAlgn="b"/>
                      <a:r>
                        <a:rPr lang="en-ZA" sz="1600" b="0" i="0" u="none" strike="noStrike" dirty="0">
                          <a:solidFill>
                            <a:srgbClr val="000000"/>
                          </a:solidFill>
                          <a:effectLst/>
                          <a:latin typeface="+mn-lt"/>
                        </a:rPr>
                        <a:t>17 088</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16 403</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rPr>
                        <a:t>-685</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15 312</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1 091</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1 091</a:t>
                      </a:r>
                      <a:endParaRPr lang="en-ZA" sz="1600" b="0" i="0" u="none" strike="noStrike" dirty="0">
                        <a:solidFill>
                          <a:srgbClr val="000000"/>
                        </a:solidFill>
                        <a:effectLst/>
                        <a:latin typeface="+mn-lt"/>
                      </a:endParaRPr>
                    </a:p>
                  </a:txBody>
                  <a:tcPr marL="6350" marR="6350" marT="6350" marB="0" anchor="b">
                    <a:solidFill>
                      <a:srgbClr val="FEF4EC"/>
                    </a:solidFill>
                  </a:tcPr>
                </a:tc>
                <a:extLst>
                  <a:ext uri="{0D108BD9-81ED-4DB2-BD59-A6C34878D82A}">
                    <a16:rowId xmlns="" xmlns:a16="http://schemas.microsoft.com/office/drawing/2014/main" val="10006"/>
                  </a:ext>
                </a:extLst>
              </a:tr>
              <a:tr h="296411">
                <a:tc>
                  <a:txBody>
                    <a:bodyPr/>
                    <a:lstStyle/>
                    <a:p>
                      <a:pPr algn="l" fontAlgn="b"/>
                      <a:r>
                        <a:rPr lang="en-ZA" sz="1800" b="1" u="none" strike="noStrike" dirty="0">
                          <a:effectLst/>
                          <a:latin typeface="+mn-lt"/>
                          <a:cs typeface="Arial" panose="020B0604020202020204" pitchFamily="34" charset="0"/>
                        </a:rPr>
                        <a:t>NC</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rgbClr val="FEF4EC"/>
                    </a:solidFill>
                  </a:tcPr>
                </a:tc>
                <a:tc>
                  <a:txBody>
                    <a:bodyPr/>
                    <a:lstStyle/>
                    <a:p>
                      <a:pPr algn="ctr" fontAlgn="b"/>
                      <a:r>
                        <a:rPr lang="en-ZA" sz="1600" b="0" i="0" u="none" strike="noStrike" dirty="0">
                          <a:solidFill>
                            <a:srgbClr val="000000"/>
                          </a:solidFill>
                          <a:effectLst/>
                          <a:latin typeface="+mn-lt"/>
                        </a:rPr>
                        <a:t>9 876</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8 635</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rPr>
                        <a:t>-1 241</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7 824</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811</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774</a:t>
                      </a:r>
                    </a:p>
                  </a:txBody>
                  <a:tcPr marL="6350" marR="6350" marT="6350" marB="0" anchor="b">
                    <a:solidFill>
                      <a:srgbClr val="FEF4EC"/>
                    </a:solidFill>
                  </a:tcPr>
                </a:tc>
                <a:extLst>
                  <a:ext uri="{0D108BD9-81ED-4DB2-BD59-A6C34878D82A}">
                    <a16:rowId xmlns="" xmlns:a16="http://schemas.microsoft.com/office/drawing/2014/main" val="10007"/>
                  </a:ext>
                </a:extLst>
              </a:tr>
              <a:tr h="296411">
                <a:tc>
                  <a:txBody>
                    <a:bodyPr/>
                    <a:lstStyle/>
                    <a:p>
                      <a:pPr algn="l" fontAlgn="b"/>
                      <a:r>
                        <a:rPr lang="en-ZA" sz="1800" b="1" u="none" strike="noStrike" dirty="0">
                          <a:effectLst/>
                          <a:latin typeface="+mn-lt"/>
                          <a:cs typeface="Arial" panose="020B0604020202020204" pitchFamily="34" charset="0"/>
                        </a:rPr>
                        <a:t>NW</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rgbClr val="FEF4EC"/>
                    </a:solidFill>
                  </a:tcPr>
                </a:tc>
                <a:tc>
                  <a:txBody>
                    <a:bodyPr/>
                    <a:lstStyle/>
                    <a:p>
                      <a:pPr algn="ctr" fontAlgn="b"/>
                      <a:r>
                        <a:rPr lang="en-ZA" sz="1600" b="0" i="0" u="none" strike="noStrike" dirty="0">
                          <a:solidFill>
                            <a:srgbClr val="000000"/>
                          </a:solidFill>
                          <a:effectLst/>
                          <a:latin typeface="+mn-lt"/>
                        </a:rPr>
                        <a:t>14 148</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15 232</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1 084</a:t>
                      </a:r>
                    </a:p>
                  </a:txBody>
                  <a:tcPr marL="6350" marR="6350" marT="6350" marB="0" anchor="b">
                    <a:solidFill>
                      <a:srgbClr val="FEF4EC"/>
                    </a:solidFill>
                  </a:tcPr>
                </a:tc>
                <a:tc>
                  <a:txBody>
                    <a:bodyPr/>
                    <a:lstStyle/>
                    <a:p>
                      <a:pPr algn="ctr" fontAlgn="b"/>
                      <a:r>
                        <a:rPr lang="en-ZA" sz="1600" b="0" i="0" u="none" strike="noStrike" dirty="0" smtClean="0">
                          <a:solidFill>
                            <a:schemeClr val="tx1"/>
                          </a:solidFill>
                          <a:effectLst/>
                          <a:latin typeface="+mn-lt"/>
                        </a:rPr>
                        <a:t>14 490</a:t>
                      </a:r>
                      <a:endParaRPr lang="en-ZA" sz="1600" b="0" i="0" u="none" strike="noStrike" dirty="0">
                        <a:solidFill>
                          <a:schemeClr val="tx1"/>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742</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742</a:t>
                      </a:r>
                    </a:p>
                  </a:txBody>
                  <a:tcPr marL="6350" marR="6350" marT="6350" marB="0" anchor="b">
                    <a:solidFill>
                      <a:srgbClr val="FEF4EC"/>
                    </a:solidFill>
                  </a:tcPr>
                </a:tc>
                <a:extLst>
                  <a:ext uri="{0D108BD9-81ED-4DB2-BD59-A6C34878D82A}">
                    <a16:rowId xmlns="" xmlns:a16="http://schemas.microsoft.com/office/drawing/2014/main" val="10008"/>
                  </a:ext>
                </a:extLst>
              </a:tr>
              <a:tr h="296411">
                <a:tc>
                  <a:txBody>
                    <a:bodyPr/>
                    <a:lstStyle/>
                    <a:p>
                      <a:pPr algn="l" fontAlgn="b"/>
                      <a:r>
                        <a:rPr lang="en-ZA" sz="1800" b="1" u="none" strike="noStrike" dirty="0">
                          <a:effectLst/>
                          <a:latin typeface="+mn-lt"/>
                          <a:cs typeface="Arial" panose="020B0604020202020204" pitchFamily="34" charset="0"/>
                        </a:rPr>
                        <a:t>WC</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rgbClr val="FEF4EC"/>
                    </a:solidFill>
                  </a:tcPr>
                </a:tc>
                <a:tc>
                  <a:txBody>
                    <a:bodyPr/>
                    <a:lstStyle/>
                    <a:p>
                      <a:pPr algn="ctr" fontAlgn="b"/>
                      <a:r>
                        <a:rPr lang="en-ZA" sz="1600" b="0" i="0" u="none" strike="noStrike" dirty="0">
                          <a:solidFill>
                            <a:srgbClr val="000000"/>
                          </a:solidFill>
                          <a:effectLst/>
                          <a:latin typeface="+mn-lt"/>
                        </a:rPr>
                        <a:t>23 400</a:t>
                      </a: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24</a:t>
                      </a:r>
                      <a:r>
                        <a:rPr lang="en-ZA" sz="1600" b="0" i="0" u="none" strike="noStrike" baseline="0" dirty="0" smtClean="0">
                          <a:solidFill>
                            <a:srgbClr val="000000"/>
                          </a:solidFill>
                          <a:effectLst/>
                          <a:latin typeface="+mn-lt"/>
                        </a:rPr>
                        <a:t> </a:t>
                      </a:r>
                      <a:r>
                        <a:rPr lang="en-ZA" sz="1600" b="0" i="0" u="none" strike="noStrike" dirty="0" smtClean="0">
                          <a:solidFill>
                            <a:srgbClr val="000000"/>
                          </a:solidFill>
                          <a:effectLst/>
                          <a:latin typeface="+mn-lt"/>
                        </a:rPr>
                        <a:t>107</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707</a:t>
                      </a:r>
                    </a:p>
                  </a:txBody>
                  <a:tcPr marL="6350" marR="6350" marT="6350" marB="0" anchor="b">
                    <a:solidFill>
                      <a:srgbClr val="FEF4EC"/>
                    </a:solidFill>
                  </a:tcPr>
                </a:tc>
                <a:tc>
                  <a:txBody>
                    <a:bodyPr/>
                    <a:lstStyle/>
                    <a:p>
                      <a:pPr algn="ctr" fontAlgn="b"/>
                      <a:r>
                        <a:rPr lang="en-ZA" sz="1600" b="0" i="0" u="none" strike="noStrike" dirty="0" smtClean="0">
                          <a:solidFill>
                            <a:schemeClr val="tx1"/>
                          </a:solidFill>
                          <a:effectLst/>
                          <a:latin typeface="+mn-lt"/>
                        </a:rPr>
                        <a:t>23 079</a:t>
                      </a:r>
                      <a:endParaRPr lang="en-ZA" sz="1600" b="0" i="0" u="none" strike="noStrike" dirty="0">
                        <a:solidFill>
                          <a:schemeClr val="tx1"/>
                        </a:solidFill>
                        <a:effectLst/>
                        <a:latin typeface="+mn-lt"/>
                      </a:endParaRP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1 028</a:t>
                      </a:r>
                      <a:endParaRPr lang="en-ZA" sz="1600" b="0" i="0" u="none" strike="noStrike" dirty="0">
                        <a:solidFill>
                          <a:srgbClr val="000000"/>
                        </a:solidFill>
                        <a:effectLst/>
                        <a:latin typeface="+mn-lt"/>
                      </a:endParaRPr>
                    </a:p>
                  </a:txBody>
                  <a:tcPr marL="6350" marR="6350" marT="6350" marB="0" anchor="b">
                    <a:solidFill>
                      <a:srgbClr val="FEF4EC"/>
                    </a:solidFill>
                  </a:tcPr>
                </a:tc>
                <a:tc>
                  <a:txBody>
                    <a:bodyPr/>
                    <a:lstStyle/>
                    <a:p>
                      <a:pPr algn="ctr" fontAlgn="b"/>
                      <a:r>
                        <a:rPr lang="en-ZA" sz="1600" b="0" i="0" u="none" strike="noStrike" dirty="0" smtClean="0">
                          <a:solidFill>
                            <a:srgbClr val="000000"/>
                          </a:solidFill>
                          <a:effectLst/>
                          <a:latin typeface="+mn-lt"/>
                        </a:rPr>
                        <a:t>1 028</a:t>
                      </a:r>
                      <a:endParaRPr lang="en-ZA" sz="1600" b="0" i="0" u="none" strike="noStrike" dirty="0">
                        <a:solidFill>
                          <a:srgbClr val="000000"/>
                        </a:solidFill>
                        <a:effectLst/>
                        <a:latin typeface="+mn-lt"/>
                      </a:endParaRPr>
                    </a:p>
                  </a:txBody>
                  <a:tcPr marL="6350" marR="6350" marT="6350" marB="0" anchor="b">
                    <a:solidFill>
                      <a:srgbClr val="FEF4EC"/>
                    </a:solidFill>
                  </a:tcPr>
                </a:tc>
                <a:extLst>
                  <a:ext uri="{0D108BD9-81ED-4DB2-BD59-A6C34878D82A}">
                    <a16:rowId xmlns="" xmlns:a16="http://schemas.microsoft.com/office/drawing/2014/main" val="10009"/>
                  </a:ext>
                </a:extLst>
              </a:tr>
              <a:tr h="258434">
                <a:tc>
                  <a:txBody>
                    <a:bodyPr/>
                    <a:lstStyle/>
                    <a:p>
                      <a:pPr algn="l" fontAlgn="b"/>
                      <a:r>
                        <a:rPr lang="en-ZA" sz="1800" b="1" u="none" strike="noStrike" dirty="0">
                          <a:effectLst/>
                          <a:latin typeface="+mn-lt"/>
                          <a:cs typeface="Arial" panose="020B0604020202020204" pitchFamily="34" charset="0"/>
                        </a:rPr>
                        <a:t>HO</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rgbClr val="FEF4EC"/>
                    </a:solidFill>
                  </a:tcPr>
                </a:tc>
                <a:tc>
                  <a:txBody>
                    <a:bodyPr/>
                    <a:lstStyle/>
                    <a:p>
                      <a:pPr algn="ctr" fontAlgn="b"/>
                      <a:r>
                        <a:rPr lang="en-ZA" sz="1600" b="0" i="0" u="none" strike="noStrike" dirty="0">
                          <a:solidFill>
                            <a:srgbClr val="000000"/>
                          </a:solidFill>
                          <a:effectLst/>
                          <a:latin typeface="+mn-lt"/>
                        </a:rPr>
                        <a:t>288</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346</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58</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313</a:t>
                      </a:r>
                    </a:p>
                  </a:txBody>
                  <a:tcPr marL="6350" marR="6350" marT="6350" marB="0" anchor="b">
                    <a:solidFill>
                      <a:srgbClr val="FEF4EC"/>
                    </a:solidFill>
                  </a:tcPr>
                </a:tc>
                <a:tc>
                  <a:txBody>
                    <a:bodyPr/>
                    <a:lstStyle/>
                    <a:p>
                      <a:pPr algn="ctr" fontAlgn="b"/>
                      <a:r>
                        <a:rPr lang="en-ZA" sz="1600" b="0" i="0" u="none" strike="noStrike">
                          <a:solidFill>
                            <a:srgbClr val="000000"/>
                          </a:solidFill>
                          <a:effectLst/>
                          <a:latin typeface="+mn-lt"/>
                        </a:rPr>
                        <a:t>33</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14</a:t>
                      </a:r>
                    </a:p>
                  </a:txBody>
                  <a:tcPr marL="6350" marR="6350" marT="6350" marB="0" anchor="b">
                    <a:solidFill>
                      <a:srgbClr val="FEF4EC"/>
                    </a:solidFill>
                  </a:tcPr>
                </a:tc>
                <a:extLst>
                  <a:ext uri="{0D108BD9-81ED-4DB2-BD59-A6C34878D82A}">
                    <a16:rowId xmlns="" xmlns:a16="http://schemas.microsoft.com/office/drawing/2014/main" val="10010"/>
                  </a:ext>
                </a:extLst>
              </a:tr>
              <a:tr h="296411">
                <a:tc>
                  <a:txBody>
                    <a:bodyPr/>
                    <a:lstStyle/>
                    <a:p>
                      <a:pPr algn="l" fontAlgn="b"/>
                      <a:r>
                        <a:rPr lang="en-ZA" sz="1800" b="1" u="none" strike="noStrike" dirty="0">
                          <a:effectLst/>
                          <a:latin typeface="+mn-lt"/>
                          <a:cs typeface="Arial" panose="020B0604020202020204" pitchFamily="34" charset="0"/>
                        </a:rPr>
                        <a:t>TOTAL</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mn-lt"/>
                        </a:rPr>
                        <a:t>220 692</a:t>
                      </a:r>
                    </a:p>
                  </a:txBody>
                  <a:tcPr marL="6350" marR="6350" marT="6350"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mn-lt"/>
                        </a:rPr>
                        <a:t>228 002</a:t>
                      </a:r>
                      <a:endParaRPr lang="en-ZA" sz="1800" b="1" i="0" u="none" strike="noStrike" dirty="0">
                        <a:solidFill>
                          <a:srgbClr val="000000"/>
                        </a:solidFill>
                        <a:effectLst/>
                        <a:latin typeface="+mn-lt"/>
                      </a:endParaRPr>
                    </a:p>
                  </a:txBody>
                  <a:tcPr marL="6350" marR="6350" marT="6350" marB="0" anchor="b">
                    <a:solidFill>
                      <a:schemeClr val="accent6">
                        <a:lumMod val="40000"/>
                        <a:lumOff val="60000"/>
                      </a:schemeClr>
                    </a:solidFill>
                  </a:tcPr>
                </a:tc>
                <a:tc>
                  <a:txBody>
                    <a:bodyPr/>
                    <a:lstStyle/>
                    <a:p>
                      <a:pPr algn="ctr" fontAlgn="b"/>
                      <a:r>
                        <a:rPr lang="en-ZA" sz="1800" b="1" i="0" u="none" strike="noStrike" dirty="0">
                          <a:solidFill>
                            <a:srgbClr val="FF0000"/>
                          </a:solidFill>
                          <a:effectLst/>
                          <a:latin typeface="+mn-lt"/>
                        </a:rPr>
                        <a:t>7 310</a:t>
                      </a:r>
                    </a:p>
                  </a:txBody>
                  <a:tcPr marL="6350" marR="6350" marT="6350"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mn-lt"/>
                        </a:rPr>
                        <a:t>217 558</a:t>
                      </a:r>
                      <a:endParaRPr lang="en-ZA" sz="1800" b="1" i="0" u="none" strike="noStrike" dirty="0">
                        <a:solidFill>
                          <a:srgbClr val="000000"/>
                        </a:solidFill>
                        <a:effectLst/>
                        <a:latin typeface="+mn-lt"/>
                      </a:endParaRPr>
                    </a:p>
                  </a:txBody>
                  <a:tcPr marL="6350" marR="6350" marT="6350"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mn-lt"/>
                        </a:rPr>
                        <a:t>10 444</a:t>
                      </a:r>
                      <a:endParaRPr lang="en-ZA" sz="1800" b="1" i="0" u="none" strike="noStrike" dirty="0">
                        <a:solidFill>
                          <a:srgbClr val="000000"/>
                        </a:solidFill>
                        <a:effectLst/>
                        <a:latin typeface="+mn-lt"/>
                      </a:endParaRPr>
                    </a:p>
                  </a:txBody>
                  <a:tcPr marL="6350" marR="6350" marT="6350"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mn-lt"/>
                        </a:rPr>
                        <a:t>10 387</a:t>
                      </a:r>
                      <a:endParaRPr lang="en-ZA" sz="1800" b="1" i="0" u="none" strike="noStrike" dirty="0">
                        <a:solidFill>
                          <a:srgbClr val="000000"/>
                        </a:solidFill>
                        <a:effectLst/>
                        <a:latin typeface="+mn-lt"/>
                      </a:endParaRPr>
                    </a:p>
                  </a:txBody>
                  <a:tcPr marL="6350" marR="6350" marT="6350" marB="0" anchor="b">
                    <a:solidFill>
                      <a:schemeClr val="accent6">
                        <a:lumMod val="40000"/>
                        <a:lumOff val="60000"/>
                      </a:schemeClr>
                    </a:solidFill>
                  </a:tcPr>
                </a:tc>
                <a:extLst>
                  <a:ext uri="{0D108BD9-81ED-4DB2-BD59-A6C34878D82A}">
                    <a16:rowId xmlns="" xmlns:a16="http://schemas.microsoft.com/office/drawing/2014/main" val="10011"/>
                  </a:ext>
                </a:extLst>
              </a:tr>
            </a:tbl>
          </a:graphicData>
        </a:graphic>
      </p:graphicFrame>
      <p:sp>
        <p:nvSpPr>
          <p:cNvPr id="5" name="Slide Number Placeholder 4"/>
          <p:cNvSpPr>
            <a:spLocks noGrp="1"/>
          </p:cNvSpPr>
          <p:nvPr>
            <p:ph type="sldNum" sz="quarter" idx="12"/>
          </p:nvPr>
        </p:nvSpPr>
        <p:spPr>
          <a:xfrm>
            <a:off x="7043738" y="6492875"/>
            <a:ext cx="213360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51AA7135-9FFF-47A0-A1C0-766A24D2002C}" type="slidenum">
              <a:rPr lang="en-US" altLang="en-US" sz="1200">
                <a:solidFill>
                  <a:srgbClr val="FFFFFF"/>
                </a:solidFill>
                <a:latin typeface="Calibri" pitchFamily="34" charset="0"/>
              </a:rPr>
              <a:pPr defTabSz="914400" eaLnBrk="1" hangingPunct="1"/>
              <a:t>37</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821972374"/>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ZA" altLang="en-US" sz="2400" b="1" smtClean="0"/>
              <a:t>EMPLOYMENT EQUITY PROCEDURAL</a:t>
            </a:r>
          </a:p>
        </p:txBody>
      </p:sp>
      <p:sp>
        <p:nvSpPr>
          <p:cNvPr id="5" name="Content Placeholder 4"/>
          <p:cNvSpPr>
            <a:spLocks noGrp="1"/>
          </p:cNvSpPr>
          <p:nvPr>
            <p:ph idx="1"/>
          </p:nvPr>
        </p:nvSpPr>
        <p:spPr>
          <a:xfrm>
            <a:off x="250825" y="1341438"/>
            <a:ext cx="8713788" cy="5327650"/>
          </a:xfrm>
        </p:spPr>
        <p:txBody>
          <a:bodyPr/>
          <a:lstStyle/>
          <a:p>
            <a:pPr>
              <a:buFont typeface="Arial" charset="0"/>
              <a:buChar char="•"/>
              <a:defRPr/>
            </a:pPr>
            <a:r>
              <a:rPr lang="en-ZA" sz="1600" dirty="0">
                <a:latin typeface="Arial" panose="020B0604020202020204" pitchFamily="34" charset="0"/>
                <a:ea typeface="ＭＳ Ｐゴシック" pitchFamily="-111" charset="-128"/>
                <a:cs typeface="Arial" panose="020B0604020202020204" pitchFamily="34" charset="0"/>
              </a:rPr>
              <a:t>The annual target was </a:t>
            </a:r>
            <a:r>
              <a:rPr lang="en-ZA" sz="1600" b="1" dirty="0" smtClean="0">
                <a:latin typeface="Arial" panose="020B0604020202020204" pitchFamily="34" charset="0"/>
                <a:ea typeface="ＭＳ Ｐゴシック" pitchFamily="-111" charset="-128"/>
                <a:cs typeface="Arial" panose="020B0604020202020204" pitchFamily="34" charset="0"/>
              </a:rPr>
              <a:t>1 640 </a:t>
            </a:r>
            <a:r>
              <a:rPr lang="en-ZA" sz="1600" b="1" dirty="0">
                <a:latin typeface="Arial" panose="020B0604020202020204" pitchFamily="34" charset="0"/>
                <a:ea typeface="ＭＳ Ｐゴシック" pitchFamily="-111" charset="-128"/>
                <a:cs typeface="Arial" panose="020B0604020202020204" pitchFamily="34" charset="0"/>
              </a:rPr>
              <a:t>inspections </a:t>
            </a:r>
            <a:r>
              <a:rPr lang="en-ZA" sz="1600" dirty="0">
                <a:latin typeface="Arial" panose="020B0604020202020204" pitchFamily="34" charset="0"/>
                <a:ea typeface="ＭＳ Ｐゴシック" pitchFamily="-111" charset="-128"/>
                <a:cs typeface="Arial" panose="020B0604020202020204" pitchFamily="34" charset="0"/>
              </a:rPr>
              <a:t>and </a:t>
            </a:r>
            <a:r>
              <a:rPr lang="en-ZA" sz="1600" b="1" dirty="0" smtClean="0">
                <a:latin typeface="Arial" panose="020B0604020202020204" pitchFamily="34" charset="0"/>
                <a:ea typeface="ＭＳ Ｐゴシック" pitchFamily="-111" charset="-128"/>
                <a:cs typeface="Arial" panose="020B0604020202020204" pitchFamily="34" charset="0"/>
              </a:rPr>
              <a:t>1 698 </a:t>
            </a:r>
            <a:r>
              <a:rPr lang="en-ZA" sz="1600" dirty="0">
                <a:latin typeface="Arial" panose="020B0604020202020204" pitchFamily="34" charset="0"/>
                <a:ea typeface="ＭＳ Ｐゴシック" pitchFamily="-111" charset="-128"/>
                <a:cs typeface="Arial" panose="020B0604020202020204" pitchFamily="34" charset="0"/>
              </a:rPr>
              <a:t>employers were inspected which constitutes 103%, (</a:t>
            </a:r>
            <a:r>
              <a:rPr lang="en-ZA" sz="1600" b="1" dirty="0" smtClean="0">
                <a:latin typeface="Arial" panose="020B0604020202020204" pitchFamily="34" charset="0"/>
                <a:ea typeface="ＭＳ Ｐゴシック" pitchFamily="-111" charset="-128"/>
                <a:cs typeface="Arial" panose="020B0604020202020204" pitchFamily="34" charset="0"/>
              </a:rPr>
              <a:t>1 198</a:t>
            </a:r>
            <a:r>
              <a:rPr lang="en-ZA" sz="1600" b="1" dirty="0">
                <a:latin typeface="Arial" panose="020B0604020202020204" pitchFamily="34" charset="0"/>
                <a:ea typeface="ＭＳ Ｐゴシック" pitchFamily="-111" charset="-128"/>
                <a:cs typeface="Arial" panose="020B0604020202020204" pitchFamily="34" charset="0"/>
              </a:rPr>
              <a:t>) 93.5%</a:t>
            </a:r>
            <a:r>
              <a:rPr lang="en-ZA" sz="1600" dirty="0">
                <a:latin typeface="Arial" panose="020B0604020202020204" pitchFamily="34" charset="0"/>
                <a:ea typeface="ＭＳ Ｐゴシック" pitchFamily="-111" charset="-128"/>
                <a:cs typeface="Arial" panose="020B0604020202020204" pitchFamily="34" charset="0"/>
              </a:rPr>
              <a:t> of those inspected were found compliant and </a:t>
            </a:r>
            <a:r>
              <a:rPr lang="en-ZA" sz="1600" b="1" dirty="0">
                <a:latin typeface="Arial" panose="020B0604020202020204" pitchFamily="34" charset="0"/>
                <a:ea typeface="ＭＳ Ｐゴシック" pitchFamily="-111" charset="-128"/>
                <a:cs typeface="Arial" panose="020B0604020202020204" pitchFamily="34" charset="0"/>
              </a:rPr>
              <a:t>110</a:t>
            </a:r>
            <a:r>
              <a:rPr lang="en-ZA" sz="1600" dirty="0">
                <a:latin typeface="Arial" panose="020B0604020202020204" pitchFamily="34" charset="0"/>
                <a:ea typeface="ＭＳ Ｐゴシック" pitchFamily="-111" charset="-128"/>
                <a:cs typeface="Arial" panose="020B0604020202020204" pitchFamily="34" charset="0"/>
              </a:rPr>
              <a:t> were found to be non-compliant. </a:t>
            </a:r>
            <a:endParaRPr lang="en-ZA" sz="1600" dirty="0" smtClean="0">
              <a:latin typeface="Arial" panose="020B0604020202020204" pitchFamily="34" charset="0"/>
              <a:ea typeface="ＭＳ Ｐゴシック" pitchFamily="-111" charset="-128"/>
              <a:cs typeface="Arial" panose="020B0604020202020204" pitchFamily="34" charset="0"/>
            </a:endParaRPr>
          </a:p>
          <a:p>
            <a:pPr>
              <a:buFont typeface="Arial" charset="0"/>
              <a:buChar char="•"/>
              <a:defRPr/>
            </a:pPr>
            <a:r>
              <a:rPr lang="en-ZA" sz="1600" b="1" dirty="0" smtClean="0">
                <a:latin typeface="Arial" panose="020B0604020202020204" pitchFamily="34" charset="0"/>
                <a:ea typeface="ＭＳ Ｐゴシック" pitchFamily="-111" charset="-128"/>
                <a:cs typeface="Arial" panose="020B0604020202020204" pitchFamily="34" charset="0"/>
              </a:rPr>
              <a:t>109 </a:t>
            </a:r>
            <a:r>
              <a:rPr lang="en-ZA" sz="1600" b="1" dirty="0">
                <a:latin typeface="Arial" panose="020B0604020202020204" pitchFamily="34" charset="0"/>
                <a:ea typeface="ＭＳ Ｐゴシック" pitchFamily="-111" charset="-128"/>
                <a:cs typeface="Arial" panose="020B0604020202020204" pitchFamily="34" charset="0"/>
              </a:rPr>
              <a:t>(99%) </a:t>
            </a:r>
            <a:r>
              <a:rPr lang="en-ZA" sz="1600" dirty="0">
                <a:latin typeface="Arial" panose="020B0604020202020204" pitchFamily="34" charset="0"/>
                <a:ea typeface="ＭＳ Ｐゴシック" pitchFamily="-111" charset="-128"/>
                <a:cs typeface="Arial" panose="020B0604020202020204" pitchFamily="34" charset="0"/>
              </a:rPr>
              <a:t>of the non-complying employers were issued with notices to comply within 14 days.</a:t>
            </a:r>
          </a:p>
          <a:p>
            <a:pPr marL="0" indent="0">
              <a:buFont typeface="Arial" charset="0"/>
              <a:buNone/>
              <a:defRPr/>
            </a:pPr>
            <a:endParaRPr lang="en-ZA" dirty="0">
              <a:ea typeface="ＭＳ Ｐゴシック" pitchFamily="-111"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2833"/>
              </p:ext>
            </p:extLst>
          </p:nvPr>
        </p:nvGraphicFramePr>
        <p:xfrm>
          <a:off x="323850" y="2699132"/>
          <a:ext cx="8496299" cy="3895671"/>
        </p:xfrm>
        <a:graphic>
          <a:graphicData uri="http://schemas.openxmlformats.org/drawingml/2006/table">
            <a:tbl>
              <a:tblPr>
                <a:tableStyleId>{16D9F66E-5EB9-4882-86FB-DCBF35E3C3E4}</a:tableStyleId>
              </a:tblPr>
              <a:tblGrid>
                <a:gridCol w="1213757">
                  <a:extLst>
                    <a:ext uri="{9D8B030D-6E8A-4147-A177-3AD203B41FA5}">
                      <a16:colId xmlns="" xmlns:a16="http://schemas.microsoft.com/office/drawing/2014/main" val="20000"/>
                    </a:ext>
                  </a:extLst>
                </a:gridCol>
                <a:gridCol w="1213757">
                  <a:extLst>
                    <a:ext uri="{9D8B030D-6E8A-4147-A177-3AD203B41FA5}">
                      <a16:colId xmlns="" xmlns:a16="http://schemas.microsoft.com/office/drawing/2014/main" val="20001"/>
                    </a:ext>
                  </a:extLst>
                </a:gridCol>
                <a:gridCol w="1213757">
                  <a:extLst>
                    <a:ext uri="{9D8B030D-6E8A-4147-A177-3AD203B41FA5}">
                      <a16:colId xmlns="" xmlns:a16="http://schemas.microsoft.com/office/drawing/2014/main" val="20002"/>
                    </a:ext>
                  </a:extLst>
                </a:gridCol>
                <a:gridCol w="1213757">
                  <a:extLst>
                    <a:ext uri="{9D8B030D-6E8A-4147-A177-3AD203B41FA5}">
                      <a16:colId xmlns="" xmlns:a16="http://schemas.microsoft.com/office/drawing/2014/main" val="20003"/>
                    </a:ext>
                  </a:extLst>
                </a:gridCol>
                <a:gridCol w="1213757">
                  <a:extLst>
                    <a:ext uri="{9D8B030D-6E8A-4147-A177-3AD203B41FA5}">
                      <a16:colId xmlns="" xmlns:a16="http://schemas.microsoft.com/office/drawing/2014/main" val="20004"/>
                    </a:ext>
                  </a:extLst>
                </a:gridCol>
                <a:gridCol w="1213757">
                  <a:extLst>
                    <a:ext uri="{9D8B030D-6E8A-4147-A177-3AD203B41FA5}">
                      <a16:colId xmlns="" xmlns:a16="http://schemas.microsoft.com/office/drawing/2014/main" val="20005"/>
                    </a:ext>
                  </a:extLst>
                </a:gridCol>
                <a:gridCol w="1213757">
                  <a:extLst>
                    <a:ext uri="{9D8B030D-6E8A-4147-A177-3AD203B41FA5}">
                      <a16:colId xmlns="" xmlns:a16="http://schemas.microsoft.com/office/drawing/2014/main" val="20006"/>
                    </a:ext>
                  </a:extLst>
                </a:gridCol>
              </a:tblGrid>
              <a:tr h="713730">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4" marR="9524" marT="9525" marB="0" anchor="b">
                    <a:solidFill>
                      <a:schemeClr val="bg1"/>
                    </a:solidFill>
                  </a:tcPr>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4" marR="9524" marT="9525" marB="0" anchor="b">
                    <a:solidFill>
                      <a:schemeClr val="bg1"/>
                    </a:solidFill>
                  </a:tcPr>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4" marR="9524" marT="9525" marB="0" anchor="b">
                    <a:solidFill>
                      <a:schemeClr val="bg1"/>
                    </a:solidFill>
                  </a:tcPr>
                </a:tc>
                <a:tc>
                  <a:txBody>
                    <a:bodyPr/>
                    <a:lstStyle/>
                    <a:p>
                      <a:pPr algn="ctr" fontAlgn="b"/>
                      <a:r>
                        <a:rPr lang="en-ZA" sz="1600" b="1" u="none" strike="noStrike" dirty="0">
                          <a:effectLst/>
                        </a:rPr>
                        <a:t>VARIANCE</a:t>
                      </a:r>
                      <a:endParaRPr lang="en-ZA" sz="1600" b="1" i="0" u="none" strike="noStrike" dirty="0">
                        <a:solidFill>
                          <a:srgbClr val="000000"/>
                        </a:solidFill>
                        <a:effectLst/>
                        <a:latin typeface="Calibri"/>
                      </a:endParaRPr>
                    </a:p>
                  </a:txBody>
                  <a:tcPr marL="9524" marR="9524" marT="9525" marB="0" anchor="b">
                    <a:solidFill>
                      <a:schemeClr val="bg1"/>
                    </a:solidFill>
                  </a:tcPr>
                </a:tc>
                <a:tc>
                  <a:txBody>
                    <a:bodyPr/>
                    <a:lstStyle/>
                    <a:p>
                      <a:pPr algn="ctr" fontAlgn="b"/>
                      <a:r>
                        <a:rPr lang="en-ZA" sz="1600" b="1" u="none" strike="noStrike" dirty="0">
                          <a:effectLst/>
                        </a:rPr>
                        <a:t>COMPLIANT</a:t>
                      </a:r>
                      <a:endParaRPr lang="en-ZA" sz="1600" b="1" i="0" u="none" strike="noStrike" dirty="0">
                        <a:solidFill>
                          <a:srgbClr val="000000"/>
                        </a:solidFill>
                        <a:effectLst/>
                        <a:latin typeface="Calibri"/>
                      </a:endParaRPr>
                    </a:p>
                  </a:txBody>
                  <a:tcPr marL="9524" marR="9524" marT="9525" marB="0" anchor="b">
                    <a:solidFill>
                      <a:schemeClr val="bg1"/>
                    </a:solidFill>
                  </a:tcPr>
                </a:tc>
                <a:tc>
                  <a:txBody>
                    <a:bodyPr/>
                    <a:lstStyle/>
                    <a:p>
                      <a:pPr algn="ctr" fontAlgn="b"/>
                      <a:r>
                        <a:rPr lang="en-ZA" sz="1600" b="1" u="none" strike="noStrike" dirty="0">
                          <a:effectLst/>
                        </a:rPr>
                        <a:t>NON-COMPLIANT</a:t>
                      </a:r>
                      <a:endParaRPr lang="en-ZA" sz="1600" b="1" i="0" u="none" strike="noStrike" dirty="0">
                        <a:solidFill>
                          <a:srgbClr val="000000"/>
                        </a:solidFill>
                        <a:effectLst/>
                        <a:latin typeface="Calibri"/>
                      </a:endParaRPr>
                    </a:p>
                  </a:txBody>
                  <a:tcPr marL="9524" marR="9524" marT="9525" marB="0" anchor="b">
                    <a:solidFill>
                      <a:schemeClr val="bg1"/>
                    </a:solidFill>
                  </a:tcPr>
                </a:tc>
                <a:tc>
                  <a:txBody>
                    <a:bodyPr/>
                    <a:lstStyle/>
                    <a:p>
                      <a:pPr algn="ctr" fontAlgn="b"/>
                      <a:r>
                        <a:rPr lang="en-ZA" sz="1600" b="1" i="0" u="none" strike="noStrike" dirty="0">
                          <a:solidFill>
                            <a:srgbClr val="000000"/>
                          </a:solidFill>
                          <a:effectLst/>
                          <a:latin typeface="Calibri"/>
                        </a:rPr>
                        <a:t>NO</a:t>
                      </a:r>
                      <a:r>
                        <a:rPr lang="en-ZA" sz="1600" b="1" i="0" u="none" strike="noStrike" baseline="0" dirty="0">
                          <a:solidFill>
                            <a:srgbClr val="000000"/>
                          </a:solidFill>
                          <a:effectLst/>
                          <a:latin typeface="Calibri"/>
                        </a:rPr>
                        <a:t> ISSUED WITH A NOTICE</a:t>
                      </a:r>
                      <a:endParaRPr lang="en-ZA" sz="1600" b="1" i="0" u="none" strike="noStrike" dirty="0">
                        <a:solidFill>
                          <a:srgbClr val="000000"/>
                        </a:solidFill>
                        <a:effectLst/>
                        <a:latin typeface="Calibri"/>
                      </a:endParaRPr>
                    </a:p>
                  </a:txBody>
                  <a:tcPr marL="9524" marR="9524" marT="9525" marB="0" anchor="b">
                    <a:solidFill>
                      <a:schemeClr val="bg1"/>
                    </a:solidFill>
                  </a:tcPr>
                </a:tc>
                <a:extLst>
                  <a:ext uri="{0D108BD9-81ED-4DB2-BD59-A6C34878D82A}">
                    <a16:rowId xmlns="" xmlns:a16="http://schemas.microsoft.com/office/drawing/2014/main" val="10000"/>
                  </a:ext>
                </a:extLst>
              </a:tr>
              <a:tr h="315462">
                <a:tc>
                  <a:txBody>
                    <a:bodyPr/>
                    <a:lstStyle/>
                    <a:p>
                      <a:pPr algn="l" fontAlgn="b"/>
                      <a:r>
                        <a:rPr lang="en-ZA" sz="1800" b="1" u="none" strike="noStrike" dirty="0">
                          <a:effectLst/>
                          <a:latin typeface="+mn-lt"/>
                        </a:rPr>
                        <a:t>EC</a:t>
                      </a:r>
                      <a:endParaRPr lang="en-ZA" sz="1800" b="1" i="0" u="none" strike="noStrike" dirty="0">
                        <a:solidFill>
                          <a:srgbClr val="000000"/>
                        </a:solidFill>
                        <a:effectLst/>
                        <a:latin typeface="+mn-lt"/>
                      </a:endParaRPr>
                    </a:p>
                  </a:txBody>
                  <a:tcPr marL="9524" marR="9524" marT="9525" marB="0" anchor="b"/>
                </a:tc>
                <a:tc>
                  <a:txBody>
                    <a:bodyPr/>
                    <a:lstStyle/>
                    <a:p>
                      <a:pPr algn="ctr">
                        <a:lnSpc>
                          <a:spcPct val="115000"/>
                        </a:lnSpc>
                        <a:spcAft>
                          <a:spcPts val="0"/>
                        </a:spcAft>
                      </a:pPr>
                      <a:r>
                        <a:rPr lang="en-ZA" sz="1600" dirty="0">
                          <a:effectLst/>
                          <a:latin typeface="+mn-lt"/>
                          <a:ea typeface="Calibri"/>
                          <a:cs typeface="Times New Roman"/>
                        </a:rPr>
                        <a:t>180</a:t>
                      </a:r>
                    </a:p>
                  </a:txBody>
                  <a:tcPr marL="68575" marR="68575" marT="0" marB="0" anchor="b"/>
                </a:tc>
                <a:tc>
                  <a:txBody>
                    <a:bodyPr/>
                    <a:lstStyle/>
                    <a:p>
                      <a:pPr algn="ctr" fontAlgn="b"/>
                      <a:r>
                        <a:rPr lang="en-ZA" sz="1600" b="0" i="0" u="none" strike="noStrike">
                          <a:solidFill>
                            <a:srgbClr val="000000"/>
                          </a:solidFill>
                          <a:effectLst/>
                          <a:latin typeface="+mn-lt"/>
                        </a:rPr>
                        <a:t>188</a:t>
                      </a:r>
                    </a:p>
                  </a:txBody>
                  <a:tcPr marL="6350" marR="6350" marT="6350" marB="0" anchor="b"/>
                </a:tc>
                <a:tc>
                  <a:txBody>
                    <a:bodyPr/>
                    <a:lstStyle/>
                    <a:p>
                      <a:pPr algn="ctr" fontAlgn="b"/>
                      <a:r>
                        <a:rPr lang="en-ZA" sz="1600" b="1" i="0" u="none" strike="noStrike" dirty="0">
                          <a:solidFill>
                            <a:schemeClr val="tx1"/>
                          </a:solidFill>
                          <a:effectLst/>
                          <a:latin typeface="+mn-lt"/>
                        </a:rPr>
                        <a:t>8</a:t>
                      </a:r>
                    </a:p>
                  </a:txBody>
                  <a:tcPr marL="9524" marR="9524" marT="9525" marB="0" anchor="b"/>
                </a:tc>
                <a:tc>
                  <a:txBody>
                    <a:bodyPr/>
                    <a:lstStyle/>
                    <a:p>
                      <a:pPr algn="ctr" fontAlgn="b"/>
                      <a:r>
                        <a:rPr lang="en-ZA" sz="1600" b="0" i="0" u="none" strike="noStrike">
                          <a:solidFill>
                            <a:srgbClr val="000000"/>
                          </a:solidFill>
                          <a:effectLst/>
                          <a:latin typeface="+mn-lt"/>
                        </a:rPr>
                        <a:t>184</a:t>
                      </a:r>
                    </a:p>
                  </a:txBody>
                  <a:tcPr marL="6350" marR="6350" marT="6350" marB="0" anchor="b"/>
                </a:tc>
                <a:tc>
                  <a:txBody>
                    <a:bodyPr/>
                    <a:lstStyle/>
                    <a:p>
                      <a:pPr algn="ctr" fontAlgn="b"/>
                      <a:r>
                        <a:rPr lang="en-ZA" sz="1600" b="0" i="0" u="none" strike="noStrike">
                          <a:solidFill>
                            <a:srgbClr val="000000"/>
                          </a:solidFill>
                          <a:effectLst/>
                          <a:latin typeface="+mn-lt"/>
                        </a:rPr>
                        <a:t>4</a:t>
                      </a:r>
                    </a:p>
                  </a:txBody>
                  <a:tcPr marL="6350" marR="6350" marT="6350" marB="0" anchor="b"/>
                </a:tc>
                <a:tc>
                  <a:txBody>
                    <a:bodyPr/>
                    <a:lstStyle/>
                    <a:p>
                      <a:pPr algn="ctr" fontAlgn="b"/>
                      <a:r>
                        <a:rPr lang="en-ZA" sz="1600" b="0" i="0" u="none" strike="noStrike">
                          <a:solidFill>
                            <a:srgbClr val="000000"/>
                          </a:solidFill>
                          <a:effectLst/>
                          <a:latin typeface="+mn-lt"/>
                        </a:rPr>
                        <a:t>4</a:t>
                      </a:r>
                    </a:p>
                  </a:txBody>
                  <a:tcPr marL="6350" marR="6350" marT="6350" marB="0" anchor="b"/>
                </a:tc>
                <a:extLst>
                  <a:ext uri="{0D108BD9-81ED-4DB2-BD59-A6C34878D82A}">
                    <a16:rowId xmlns="" xmlns:a16="http://schemas.microsoft.com/office/drawing/2014/main" val="10001"/>
                  </a:ext>
                </a:extLst>
              </a:tr>
              <a:tr h="315462">
                <a:tc>
                  <a:txBody>
                    <a:bodyPr/>
                    <a:lstStyle/>
                    <a:p>
                      <a:pPr algn="l" fontAlgn="b"/>
                      <a:r>
                        <a:rPr lang="en-ZA" sz="1800" b="1" u="none" strike="noStrike" dirty="0">
                          <a:effectLst/>
                          <a:latin typeface="+mn-lt"/>
                        </a:rPr>
                        <a:t>FS</a:t>
                      </a:r>
                      <a:endParaRPr lang="en-ZA" sz="1800" b="1" i="0" u="none" strike="noStrike" dirty="0">
                        <a:solidFill>
                          <a:srgbClr val="000000"/>
                        </a:solidFill>
                        <a:effectLst/>
                        <a:latin typeface="+mn-lt"/>
                      </a:endParaRPr>
                    </a:p>
                  </a:txBody>
                  <a:tcPr marL="9524" marR="9524" marT="9525" marB="0" anchor="b"/>
                </a:tc>
                <a:tc>
                  <a:txBody>
                    <a:bodyPr/>
                    <a:lstStyle/>
                    <a:p>
                      <a:pPr algn="ctr">
                        <a:lnSpc>
                          <a:spcPct val="115000"/>
                        </a:lnSpc>
                        <a:spcAft>
                          <a:spcPts val="0"/>
                        </a:spcAft>
                      </a:pPr>
                      <a:r>
                        <a:rPr lang="en-ZA" sz="1600" b="0" i="0" u="none" strike="noStrike" baseline="0" dirty="0">
                          <a:solidFill>
                            <a:srgbClr val="000000"/>
                          </a:solidFill>
                          <a:latin typeface="+mn-lt"/>
                        </a:rPr>
                        <a:t>76</a:t>
                      </a:r>
                      <a:endParaRPr lang="en-ZA" sz="1600" dirty="0">
                        <a:effectLst/>
                        <a:latin typeface="+mn-lt"/>
                        <a:ea typeface="Calibri"/>
                        <a:cs typeface="Times New Roman"/>
                      </a:endParaRPr>
                    </a:p>
                  </a:txBody>
                  <a:tcPr marL="68575" marR="68575" marT="0" marB="0" anchor="b"/>
                </a:tc>
                <a:tc>
                  <a:txBody>
                    <a:bodyPr/>
                    <a:lstStyle/>
                    <a:p>
                      <a:pPr algn="ctr" fontAlgn="b"/>
                      <a:r>
                        <a:rPr lang="en-ZA" sz="1600" b="0" i="0" u="none" strike="noStrike" dirty="0">
                          <a:solidFill>
                            <a:srgbClr val="000000"/>
                          </a:solidFill>
                          <a:effectLst/>
                          <a:latin typeface="+mn-lt"/>
                        </a:rPr>
                        <a:t>89</a:t>
                      </a:r>
                    </a:p>
                  </a:txBody>
                  <a:tcPr marL="6350" marR="6350" marT="6350" marB="0" anchor="b"/>
                </a:tc>
                <a:tc>
                  <a:txBody>
                    <a:bodyPr/>
                    <a:lstStyle/>
                    <a:p>
                      <a:pPr algn="ctr" fontAlgn="b"/>
                      <a:r>
                        <a:rPr lang="en-ZA" sz="1600" b="1" i="0" u="none" strike="noStrike" dirty="0">
                          <a:solidFill>
                            <a:srgbClr val="000000"/>
                          </a:solidFill>
                          <a:effectLst/>
                          <a:latin typeface="+mn-lt"/>
                        </a:rPr>
                        <a:t>13</a:t>
                      </a:r>
                    </a:p>
                  </a:txBody>
                  <a:tcPr marL="9524" marR="9524" marT="9525" marB="0" anchor="b"/>
                </a:tc>
                <a:tc>
                  <a:txBody>
                    <a:bodyPr/>
                    <a:lstStyle/>
                    <a:p>
                      <a:pPr algn="ctr" fontAlgn="b"/>
                      <a:r>
                        <a:rPr lang="en-ZA" sz="1600" b="0" i="0" u="none" strike="noStrike">
                          <a:solidFill>
                            <a:srgbClr val="000000"/>
                          </a:solidFill>
                          <a:effectLst/>
                          <a:latin typeface="+mn-lt"/>
                        </a:rPr>
                        <a:t>87</a:t>
                      </a:r>
                    </a:p>
                  </a:txBody>
                  <a:tcPr marL="6350" marR="6350" marT="6350" marB="0" anchor="b"/>
                </a:tc>
                <a:tc>
                  <a:txBody>
                    <a:bodyPr/>
                    <a:lstStyle/>
                    <a:p>
                      <a:pPr algn="ctr" fontAlgn="b"/>
                      <a:r>
                        <a:rPr lang="en-ZA" sz="1600" b="0" i="0" u="none" strike="noStrike">
                          <a:solidFill>
                            <a:srgbClr val="000000"/>
                          </a:solidFill>
                          <a:effectLst/>
                          <a:latin typeface="+mn-lt"/>
                        </a:rPr>
                        <a:t>2</a:t>
                      </a:r>
                    </a:p>
                  </a:txBody>
                  <a:tcPr marL="6350" marR="6350" marT="6350" marB="0" anchor="b"/>
                </a:tc>
                <a:tc>
                  <a:txBody>
                    <a:bodyPr/>
                    <a:lstStyle/>
                    <a:p>
                      <a:pPr algn="ctr" fontAlgn="b"/>
                      <a:r>
                        <a:rPr lang="en-ZA" sz="1600" b="0" i="0" u="none" strike="noStrike">
                          <a:solidFill>
                            <a:srgbClr val="000000"/>
                          </a:solidFill>
                          <a:effectLst/>
                          <a:latin typeface="+mn-lt"/>
                        </a:rPr>
                        <a:t>2</a:t>
                      </a:r>
                    </a:p>
                  </a:txBody>
                  <a:tcPr marL="6350" marR="6350" marT="6350" marB="0" anchor="b"/>
                </a:tc>
                <a:extLst>
                  <a:ext uri="{0D108BD9-81ED-4DB2-BD59-A6C34878D82A}">
                    <a16:rowId xmlns="" xmlns:a16="http://schemas.microsoft.com/office/drawing/2014/main" val="10002"/>
                  </a:ext>
                </a:extLst>
              </a:tr>
              <a:tr h="315462">
                <a:tc>
                  <a:txBody>
                    <a:bodyPr/>
                    <a:lstStyle/>
                    <a:p>
                      <a:pPr algn="l" fontAlgn="b"/>
                      <a:r>
                        <a:rPr lang="en-ZA" sz="1800" b="1" u="none" strike="noStrike" dirty="0">
                          <a:effectLst/>
                          <a:latin typeface="+mn-lt"/>
                        </a:rPr>
                        <a:t>GP</a:t>
                      </a:r>
                      <a:endParaRPr lang="en-ZA" sz="1800" b="1" i="0" u="none" strike="noStrike" dirty="0">
                        <a:solidFill>
                          <a:srgbClr val="000000"/>
                        </a:solidFill>
                        <a:effectLst/>
                        <a:latin typeface="+mn-lt"/>
                      </a:endParaRPr>
                    </a:p>
                  </a:txBody>
                  <a:tcPr marL="9524" marR="9524" marT="9525" marB="0" anchor="b"/>
                </a:tc>
                <a:tc>
                  <a:txBody>
                    <a:bodyPr/>
                    <a:lstStyle/>
                    <a:p>
                      <a:pPr algn="ctr">
                        <a:lnSpc>
                          <a:spcPct val="115000"/>
                        </a:lnSpc>
                        <a:spcAft>
                          <a:spcPts val="0"/>
                        </a:spcAft>
                      </a:pPr>
                      <a:r>
                        <a:rPr lang="en-ZA" sz="1600" b="0" i="0" u="none" strike="noStrike" baseline="0" dirty="0">
                          <a:solidFill>
                            <a:srgbClr val="000000"/>
                          </a:solidFill>
                          <a:latin typeface="+mn-lt"/>
                        </a:rPr>
                        <a:t>424</a:t>
                      </a:r>
                      <a:endParaRPr lang="en-ZA" sz="1600" dirty="0">
                        <a:effectLst/>
                        <a:latin typeface="+mn-lt"/>
                        <a:ea typeface="Calibri"/>
                        <a:cs typeface="Times New Roman"/>
                      </a:endParaRPr>
                    </a:p>
                  </a:txBody>
                  <a:tcPr marL="68575" marR="68575" marT="0" marB="0" anchor="b"/>
                </a:tc>
                <a:tc>
                  <a:txBody>
                    <a:bodyPr/>
                    <a:lstStyle/>
                    <a:p>
                      <a:pPr algn="ctr" fontAlgn="b"/>
                      <a:r>
                        <a:rPr lang="en-ZA" sz="1600" b="0" i="0" u="none" strike="noStrike" dirty="0">
                          <a:solidFill>
                            <a:srgbClr val="000000"/>
                          </a:solidFill>
                          <a:effectLst/>
                          <a:latin typeface="+mn-lt"/>
                        </a:rPr>
                        <a:t>734</a:t>
                      </a:r>
                    </a:p>
                  </a:txBody>
                  <a:tcPr marL="6350" marR="6350" marT="6350" marB="0" anchor="b"/>
                </a:tc>
                <a:tc>
                  <a:txBody>
                    <a:bodyPr/>
                    <a:lstStyle/>
                    <a:p>
                      <a:pPr algn="ctr" fontAlgn="b"/>
                      <a:r>
                        <a:rPr lang="en-ZA" sz="1600" b="1" i="0" u="none" strike="noStrike" dirty="0">
                          <a:solidFill>
                            <a:srgbClr val="000000"/>
                          </a:solidFill>
                          <a:effectLst/>
                          <a:latin typeface="+mn-lt"/>
                        </a:rPr>
                        <a:t>310</a:t>
                      </a:r>
                    </a:p>
                  </a:txBody>
                  <a:tcPr marL="9524" marR="9524" marT="9525" marB="0" anchor="b"/>
                </a:tc>
                <a:tc>
                  <a:txBody>
                    <a:bodyPr/>
                    <a:lstStyle/>
                    <a:p>
                      <a:pPr algn="ctr" fontAlgn="b"/>
                      <a:r>
                        <a:rPr lang="en-ZA" sz="1600" b="0" i="0" u="none" strike="noStrike" dirty="0">
                          <a:solidFill>
                            <a:srgbClr val="000000"/>
                          </a:solidFill>
                          <a:effectLst/>
                          <a:latin typeface="+mn-lt"/>
                        </a:rPr>
                        <a:t>688</a:t>
                      </a:r>
                    </a:p>
                  </a:txBody>
                  <a:tcPr marL="6350" marR="6350" marT="6350" marB="0" anchor="b"/>
                </a:tc>
                <a:tc>
                  <a:txBody>
                    <a:bodyPr/>
                    <a:lstStyle/>
                    <a:p>
                      <a:pPr algn="ctr" fontAlgn="b"/>
                      <a:r>
                        <a:rPr lang="en-ZA" sz="1600" b="0" i="0" u="none" strike="noStrike">
                          <a:solidFill>
                            <a:srgbClr val="000000"/>
                          </a:solidFill>
                          <a:effectLst/>
                          <a:latin typeface="+mn-lt"/>
                        </a:rPr>
                        <a:t>46</a:t>
                      </a:r>
                    </a:p>
                  </a:txBody>
                  <a:tcPr marL="6350" marR="6350" marT="6350" marB="0" anchor="b"/>
                </a:tc>
                <a:tc>
                  <a:txBody>
                    <a:bodyPr/>
                    <a:lstStyle/>
                    <a:p>
                      <a:pPr algn="ctr" fontAlgn="b"/>
                      <a:r>
                        <a:rPr lang="en-ZA" sz="1600" b="0" i="0" u="none" strike="noStrike">
                          <a:solidFill>
                            <a:srgbClr val="000000"/>
                          </a:solidFill>
                          <a:effectLst/>
                          <a:latin typeface="+mn-lt"/>
                        </a:rPr>
                        <a:t>46</a:t>
                      </a:r>
                    </a:p>
                  </a:txBody>
                  <a:tcPr marL="6350" marR="6350" marT="6350" marB="0" anchor="b"/>
                </a:tc>
                <a:extLst>
                  <a:ext uri="{0D108BD9-81ED-4DB2-BD59-A6C34878D82A}">
                    <a16:rowId xmlns="" xmlns:a16="http://schemas.microsoft.com/office/drawing/2014/main" val="10003"/>
                  </a:ext>
                </a:extLst>
              </a:tr>
              <a:tr h="315462">
                <a:tc>
                  <a:txBody>
                    <a:bodyPr/>
                    <a:lstStyle/>
                    <a:p>
                      <a:pPr algn="l" fontAlgn="b"/>
                      <a:r>
                        <a:rPr lang="en-ZA" sz="1800" b="1" u="none" strike="noStrike" dirty="0">
                          <a:effectLst/>
                          <a:latin typeface="+mn-lt"/>
                        </a:rPr>
                        <a:t>KZN</a:t>
                      </a:r>
                      <a:endParaRPr lang="en-ZA" sz="1800" b="1" i="0" u="none" strike="noStrike" dirty="0">
                        <a:solidFill>
                          <a:srgbClr val="000000"/>
                        </a:solidFill>
                        <a:effectLst/>
                        <a:latin typeface="+mn-lt"/>
                      </a:endParaRPr>
                    </a:p>
                  </a:txBody>
                  <a:tcPr marL="9524" marR="9524" marT="9525" marB="0" anchor="b"/>
                </a:tc>
                <a:tc>
                  <a:txBody>
                    <a:bodyPr/>
                    <a:lstStyle/>
                    <a:p>
                      <a:pPr algn="ctr">
                        <a:lnSpc>
                          <a:spcPct val="115000"/>
                        </a:lnSpc>
                        <a:spcAft>
                          <a:spcPts val="0"/>
                        </a:spcAft>
                      </a:pPr>
                      <a:r>
                        <a:rPr lang="en-ZA" sz="1600" b="0" i="0" u="none" strike="noStrike" baseline="0" dirty="0">
                          <a:solidFill>
                            <a:srgbClr val="000000"/>
                          </a:solidFill>
                          <a:latin typeface="+mn-lt"/>
                        </a:rPr>
                        <a:t>204</a:t>
                      </a:r>
                      <a:endParaRPr lang="en-ZA" sz="1600" dirty="0">
                        <a:effectLst/>
                        <a:latin typeface="+mn-lt"/>
                        <a:ea typeface="Calibri"/>
                        <a:cs typeface="Times New Roman"/>
                      </a:endParaRPr>
                    </a:p>
                  </a:txBody>
                  <a:tcPr marL="68575" marR="68575" marT="0" marB="0" anchor="b"/>
                </a:tc>
                <a:tc>
                  <a:txBody>
                    <a:bodyPr/>
                    <a:lstStyle/>
                    <a:p>
                      <a:pPr algn="ctr" fontAlgn="b"/>
                      <a:r>
                        <a:rPr lang="en-ZA" sz="1600" b="0" i="0" u="none" strike="noStrike" dirty="0">
                          <a:solidFill>
                            <a:srgbClr val="000000"/>
                          </a:solidFill>
                          <a:effectLst/>
                          <a:latin typeface="+mn-lt"/>
                        </a:rPr>
                        <a:t>166</a:t>
                      </a:r>
                    </a:p>
                  </a:txBody>
                  <a:tcPr marL="6350" marR="6350" marT="6350" marB="0" anchor="b"/>
                </a:tc>
                <a:tc>
                  <a:txBody>
                    <a:bodyPr/>
                    <a:lstStyle/>
                    <a:p>
                      <a:pPr algn="ctr" fontAlgn="b"/>
                      <a:r>
                        <a:rPr lang="en-ZA" sz="1600" b="1" i="0" u="none" strike="noStrike" dirty="0">
                          <a:solidFill>
                            <a:srgbClr val="FF0000"/>
                          </a:solidFill>
                          <a:effectLst/>
                          <a:latin typeface="+mn-lt"/>
                        </a:rPr>
                        <a:t>-38</a:t>
                      </a:r>
                    </a:p>
                  </a:txBody>
                  <a:tcPr marL="9524" marR="9524" marT="9525" marB="0" anchor="b"/>
                </a:tc>
                <a:tc>
                  <a:txBody>
                    <a:bodyPr/>
                    <a:lstStyle/>
                    <a:p>
                      <a:pPr algn="ctr" fontAlgn="b"/>
                      <a:r>
                        <a:rPr lang="en-ZA" sz="1600" b="0" i="0" u="none" strike="noStrike" dirty="0">
                          <a:solidFill>
                            <a:srgbClr val="000000"/>
                          </a:solidFill>
                          <a:effectLst/>
                          <a:latin typeface="+mn-lt"/>
                        </a:rPr>
                        <a:t>149</a:t>
                      </a:r>
                    </a:p>
                  </a:txBody>
                  <a:tcPr marL="6350" marR="6350" marT="6350" marB="0" anchor="b"/>
                </a:tc>
                <a:tc>
                  <a:txBody>
                    <a:bodyPr/>
                    <a:lstStyle/>
                    <a:p>
                      <a:pPr algn="ctr" fontAlgn="b"/>
                      <a:r>
                        <a:rPr lang="en-ZA" sz="1600" b="0" i="0" u="none" strike="noStrike" dirty="0">
                          <a:solidFill>
                            <a:srgbClr val="000000"/>
                          </a:solidFill>
                          <a:effectLst/>
                          <a:latin typeface="+mn-lt"/>
                        </a:rPr>
                        <a:t>17</a:t>
                      </a:r>
                    </a:p>
                  </a:txBody>
                  <a:tcPr marL="6350" marR="6350" marT="6350" marB="0" anchor="b"/>
                </a:tc>
                <a:tc>
                  <a:txBody>
                    <a:bodyPr/>
                    <a:lstStyle/>
                    <a:p>
                      <a:pPr algn="ctr" fontAlgn="b"/>
                      <a:r>
                        <a:rPr lang="en-ZA" sz="1600" b="0" i="0" u="none" strike="noStrike">
                          <a:solidFill>
                            <a:srgbClr val="000000"/>
                          </a:solidFill>
                          <a:effectLst/>
                          <a:latin typeface="+mn-lt"/>
                        </a:rPr>
                        <a:t>17</a:t>
                      </a:r>
                    </a:p>
                  </a:txBody>
                  <a:tcPr marL="6350" marR="6350" marT="6350" marB="0" anchor="b"/>
                </a:tc>
                <a:extLst>
                  <a:ext uri="{0D108BD9-81ED-4DB2-BD59-A6C34878D82A}">
                    <a16:rowId xmlns="" xmlns:a16="http://schemas.microsoft.com/office/drawing/2014/main" val="10004"/>
                  </a:ext>
                </a:extLst>
              </a:tr>
              <a:tr h="315462">
                <a:tc>
                  <a:txBody>
                    <a:bodyPr/>
                    <a:lstStyle/>
                    <a:p>
                      <a:pPr algn="l" fontAlgn="b"/>
                      <a:r>
                        <a:rPr lang="en-ZA" sz="1800" b="1" u="none" strike="noStrike" dirty="0">
                          <a:effectLst/>
                          <a:latin typeface="+mn-lt"/>
                        </a:rPr>
                        <a:t>LP</a:t>
                      </a:r>
                      <a:endParaRPr lang="en-ZA" sz="1800" b="1" i="0" u="none" strike="noStrike" dirty="0">
                        <a:solidFill>
                          <a:srgbClr val="000000"/>
                        </a:solidFill>
                        <a:effectLst/>
                        <a:latin typeface="+mn-lt"/>
                      </a:endParaRPr>
                    </a:p>
                  </a:txBody>
                  <a:tcPr marL="9524" marR="9524" marT="9525" marB="0" anchor="b"/>
                </a:tc>
                <a:tc>
                  <a:txBody>
                    <a:bodyPr/>
                    <a:lstStyle/>
                    <a:p>
                      <a:pPr algn="ctr">
                        <a:lnSpc>
                          <a:spcPct val="115000"/>
                        </a:lnSpc>
                        <a:spcAft>
                          <a:spcPts val="0"/>
                        </a:spcAft>
                      </a:pPr>
                      <a:r>
                        <a:rPr lang="en-ZA" sz="1600" b="0" i="0" u="none" strike="noStrike" baseline="0" dirty="0">
                          <a:solidFill>
                            <a:srgbClr val="000000"/>
                          </a:solidFill>
                          <a:latin typeface="+mn-lt"/>
                        </a:rPr>
                        <a:t>168</a:t>
                      </a:r>
                      <a:endParaRPr lang="en-ZA" sz="1600" dirty="0">
                        <a:effectLst/>
                        <a:latin typeface="+mn-lt"/>
                        <a:ea typeface="Calibri"/>
                        <a:cs typeface="Times New Roman"/>
                      </a:endParaRPr>
                    </a:p>
                  </a:txBody>
                  <a:tcPr marL="68575" marR="68575" marT="0" marB="0" anchor="b"/>
                </a:tc>
                <a:tc>
                  <a:txBody>
                    <a:bodyPr/>
                    <a:lstStyle/>
                    <a:p>
                      <a:pPr algn="ctr" fontAlgn="b"/>
                      <a:r>
                        <a:rPr lang="en-ZA" sz="1600" b="0" i="0" u="none" strike="noStrike" dirty="0">
                          <a:solidFill>
                            <a:srgbClr val="000000"/>
                          </a:solidFill>
                          <a:effectLst/>
                          <a:latin typeface="+mn-lt"/>
                        </a:rPr>
                        <a:t>117</a:t>
                      </a:r>
                    </a:p>
                  </a:txBody>
                  <a:tcPr marL="6350" marR="6350" marT="6350" marB="0" anchor="b"/>
                </a:tc>
                <a:tc>
                  <a:txBody>
                    <a:bodyPr/>
                    <a:lstStyle/>
                    <a:p>
                      <a:pPr algn="ctr" fontAlgn="b"/>
                      <a:r>
                        <a:rPr lang="en-ZA" sz="1600" b="1" i="0" u="none" strike="noStrike" dirty="0">
                          <a:solidFill>
                            <a:srgbClr val="FF0000"/>
                          </a:solidFill>
                          <a:effectLst/>
                          <a:latin typeface="+mn-lt"/>
                        </a:rPr>
                        <a:t>-51</a:t>
                      </a:r>
                    </a:p>
                  </a:txBody>
                  <a:tcPr marL="9524" marR="9524" marT="9525" marB="0" anchor="b"/>
                </a:tc>
                <a:tc>
                  <a:txBody>
                    <a:bodyPr/>
                    <a:lstStyle/>
                    <a:p>
                      <a:pPr algn="ctr" fontAlgn="b"/>
                      <a:r>
                        <a:rPr lang="en-ZA" sz="1600" b="0" i="0" u="none" strike="noStrike" dirty="0">
                          <a:solidFill>
                            <a:srgbClr val="000000"/>
                          </a:solidFill>
                          <a:effectLst/>
                          <a:latin typeface="+mn-lt"/>
                        </a:rPr>
                        <a:t>115</a:t>
                      </a:r>
                    </a:p>
                  </a:txBody>
                  <a:tcPr marL="6350" marR="6350" marT="6350" marB="0" anchor="b"/>
                </a:tc>
                <a:tc>
                  <a:txBody>
                    <a:bodyPr/>
                    <a:lstStyle/>
                    <a:p>
                      <a:pPr algn="ctr" fontAlgn="b"/>
                      <a:r>
                        <a:rPr lang="en-ZA" sz="1600" b="0" i="0" u="none" strike="noStrike" dirty="0">
                          <a:solidFill>
                            <a:srgbClr val="000000"/>
                          </a:solidFill>
                          <a:effectLst/>
                          <a:latin typeface="+mn-lt"/>
                        </a:rPr>
                        <a:t>2</a:t>
                      </a:r>
                    </a:p>
                  </a:txBody>
                  <a:tcPr marL="6350" marR="6350" marT="6350" marB="0" anchor="b"/>
                </a:tc>
                <a:tc>
                  <a:txBody>
                    <a:bodyPr/>
                    <a:lstStyle/>
                    <a:p>
                      <a:pPr algn="ctr" fontAlgn="b"/>
                      <a:r>
                        <a:rPr lang="en-ZA" sz="1600" b="0" i="0" u="none" strike="noStrike">
                          <a:solidFill>
                            <a:srgbClr val="000000"/>
                          </a:solidFill>
                          <a:effectLst/>
                          <a:latin typeface="+mn-lt"/>
                        </a:rPr>
                        <a:t>1</a:t>
                      </a:r>
                    </a:p>
                  </a:txBody>
                  <a:tcPr marL="6350" marR="6350" marT="6350" marB="0" anchor="b"/>
                </a:tc>
                <a:extLst>
                  <a:ext uri="{0D108BD9-81ED-4DB2-BD59-A6C34878D82A}">
                    <a16:rowId xmlns="" xmlns:a16="http://schemas.microsoft.com/office/drawing/2014/main" val="10005"/>
                  </a:ext>
                </a:extLst>
              </a:tr>
              <a:tr h="315462">
                <a:tc>
                  <a:txBody>
                    <a:bodyPr/>
                    <a:lstStyle/>
                    <a:p>
                      <a:pPr algn="l" fontAlgn="b"/>
                      <a:r>
                        <a:rPr lang="en-ZA" sz="1800" b="1" u="none" strike="noStrike" dirty="0">
                          <a:effectLst/>
                          <a:latin typeface="+mn-lt"/>
                        </a:rPr>
                        <a:t>MP</a:t>
                      </a:r>
                      <a:endParaRPr lang="en-ZA" sz="1800" b="1" i="0" u="none" strike="noStrike" dirty="0">
                        <a:solidFill>
                          <a:srgbClr val="000000"/>
                        </a:solidFill>
                        <a:effectLst/>
                        <a:latin typeface="+mn-lt"/>
                      </a:endParaRPr>
                    </a:p>
                  </a:txBody>
                  <a:tcPr marL="9524" marR="9524" marT="9525" marB="0" anchor="b"/>
                </a:tc>
                <a:tc>
                  <a:txBody>
                    <a:bodyPr/>
                    <a:lstStyle/>
                    <a:p>
                      <a:pPr algn="ctr">
                        <a:lnSpc>
                          <a:spcPct val="115000"/>
                        </a:lnSpc>
                        <a:spcAft>
                          <a:spcPts val="0"/>
                        </a:spcAft>
                      </a:pPr>
                      <a:r>
                        <a:rPr lang="en-ZA" sz="1600" b="0" i="0" u="none" strike="noStrike" baseline="0" dirty="0">
                          <a:solidFill>
                            <a:srgbClr val="000000"/>
                          </a:solidFill>
                          <a:latin typeface="+mn-lt"/>
                        </a:rPr>
                        <a:t>160</a:t>
                      </a:r>
                      <a:endParaRPr lang="en-ZA" sz="1600" dirty="0">
                        <a:effectLst/>
                        <a:latin typeface="+mn-lt"/>
                        <a:ea typeface="Calibri"/>
                        <a:cs typeface="Times New Roman"/>
                      </a:endParaRPr>
                    </a:p>
                  </a:txBody>
                  <a:tcPr marL="68575" marR="68575" marT="0" marB="0" anchor="b"/>
                </a:tc>
                <a:tc>
                  <a:txBody>
                    <a:bodyPr/>
                    <a:lstStyle/>
                    <a:p>
                      <a:pPr algn="ctr" fontAlgn="b"/>
                      <a:r>
                        <a:rPr lang="en-ZA" sz="1600" b="0" i="0" u="none" strike="noStrike" dirty="0">
                          <a:solidFill>
                            <a:srgbClr val="000000"/>
                          </a:solidFill>
                          <a:effectLst/>
                          <a:latin typeface="+mn-lt"/>
                        </a:rPr>
                        <a:t>105</a:t>
                      </a:r>
                    </a:p>
                  </a:txBody>
                  <a:tcPr marL="6350" marR="6350" marT="6350" marB="0" anchor="b"/>
                </a:tc>
                <a:tc>
                  <a:txBody>
                    <a:bodyPr/>
                    <a:lstStyle/>
                    <a:p>
                      <a:pPr algn="ctr" fontAlgn="b"/>
                      <a:r>
                        <a:rPr lang="en-ZA" sz="1600" b="1" i="0" u="none" strike="noStrike" dirty="0">
                          <a:solidFill>
                            <a:srgbClr val="FF0000"/>
                          </a:solidFill>
                          <a:effectLst/>
                          <a:latin typeface="+mn-lt"/>
                        </a:rPr>
                        <a:t>-55</a:t>
                      </a:r>
                    </a:p>
                  </a:txBody>
                  <a:tcPr marL="9524" marR="9524" marT="9525" marB="0" anchor="b"/>
                </a:tc>
                <a:tc>
                  <a:txBody>
                    <a:bodyPr/>
                    <a:lstStyle/>
                    <a:p>
                      <a:pPr algn="ctr" fontAlgn="b"/>
                      <a:r>
                        <a:rPr lang="en-ZA" sz="1600" b="0" i="0" u="none" strike="noStrike" dirty="0">
                          <a:solidFill>
                            <a:srgbClr val="000000"/>
                          </a:solidFill>
                          <a:effectLst/>
                          <a:latin typeface="+mn-lt"/>
                        </a:rPr>
                        <a:t>100</a:t>
                      </a:r>
                    </a:p>
                  </a:txBody>
                  <a:tcPr marL="6350" marR="6350" marT="6350" marB="0" anchor="b"/>
                </a:tc>
                <a:tc>
                  <a:txBody>
                    <a:bodyPr/>
                    <a:lstStyle/>
                    <a:p>
                      <a:pPr algn="ctr" fontAlgn="b"/>
                      <a:r>
                        <a:rPr lang="en-ZA" sz="1600" b="0" i="0" u="none" strike="noStrike">
                          <a:solidFill>
                            <a:srgbClr val="000000"/>
                          </a:solidFill>
                          <a:effectLst/>
                          <a:latin typeface="+mn-lt"/>
                        </a:rPr>
                        <a:t>5</a:t>
                      </a:r>
                    </a:p>
                  </a:txBody>
                  <a:tcPr marL="6350" marR="6350" marT="6350" marB="0" anchor="b"/>
                </a:tc>
                <a:tc>
                  <a:txBody>
                    <a:bodyPr/>
                    <a:lstStyle/>
                    <a:p>
                      <a:pPr algn="ctr" fontAlgn="b"/>
                      <a:r>
                        <a:rPr lang="en-ZA" sz="1600" b="0" i="0" u="none" strike="noStrike" dirty="0">
                          <a:solidFill>
                            <a:srgbClr val="000000"/>
                          </a:solidFill>
                          <a:effectLst/>
                          <a:latin typeface="+mn-lt"/>
                        </a:rPr>
                        <a:t>5</a:t>
                      </a:r>
                    </a:p>
                  </a:txBody>
                  <a:tcPr marL="6350" marR="6350" marT="6350" marB="0" anchor="b"/>
                </a:tc>
                <a:extLst>
                  <a:ext uri="{0D108BD9-81ED-4DB2-BD59-A6C34878D82A}">
                    <a16:rowId xmlns="" xmlns:a16="http://schemas.microsoft.com/office/drawing/2014/main" val="10006"/>
                  </a:ext>
                </a:extLst>
              </a:tr>
              <a:tr h="315462">
                <a:tc>
                  <a:txBody>
                    <a:bodyPr/>
                    <a:lstStyle/>
                    <a:p>
                      <a:pPr algn="l" fontAlgn="b"/>
                      <a:r>
                        <a:rPr lang="en-ZA" sz="1800" b="1" u="none" strike="noStrike" dirty="0">
                          <a:effectLst/>
                          <a:latin typeface="+mn-lt"/>
                        </a:rPr>
                        <a:t>NC</a:t>
                      </a:r>
                      <a:endParaRPr lang="en-ZA" sz="1800" b="1" i="0" u="none" strike="noStrike" dirty="0">
                        <a:solidFill>
                          <a:srgbClr val="000000"/>
                        </a:solidFill>
                        <a:effectLst/>
                        <a:latin typeface="+mn-lt"/>
                      </a:endParaRPr>
                    </a:p>
                  </a:txBody>
                  <a:tcPr marL="9524" marR="9524" marT="9525" marB="0" anchor="b"/>
                </a:tc>
                <a:tc>
                  <a:txBody>
                    <a:bodyPr/>
                    <a:lstStyle/>
                    <a:p>
                      <a:pPr algn="ctr">
                        <a:lnSpc>
                          <a:spcPct val="115000"/>
                        </a:lnSpc>
                        <a:spcAft>
                          <a:spcPts val="0"/>
                        </a:spcAft>
                      </a:pPr>
                      <a:r>
                        <a:rPr lang="en-ZA" sz="1600" b="0" i="0" u="none" strike="noStrike" baseline="0" dirty="0">
                          <a:solidFill>
                            <a:srgbClr val="000000"/>
                          </a:solidFill>
                          <a:latin typeface="+mn-lt"/>
                        </a:rPr>
                        <a:t>120</a:t>
                      </a:r>
                      <a:endParaRPr lang="en-ZA" sz="1600" dirty="0">
                        <a:effectLst/>
                        <a:latin typeface="+mn-lt"/>
                        <a:ea typeface="Calibri"/>
                        <a:cs typeface="Times New Roman"/>
                      </a:endParaRPr>
                    </a:p>
                  </a:txBody>
                  <a:tcPr marL="68575" marR="68575" marT="0" marB="0" anchor="b"/>
                </a:tc>
                <a:tc>
                  <a:txBody>
                    <a:bodyPr/>
                    <a:lstStyle/>
                    <a:p>
                      <a:pPr algn="ctr" fontAlgn="b"/>
                      <a:r>
                        <a:rPr lang="en-ZA" sz="1600" b="0" i="0" u="none" strike="noStrike">
                          <a:solidFill>
                            <a:srgbClr val="000000"/>
                          </a:solidFill>
                          <a:effectLst/>
                          <a:latin typeface="+mn-lt"/>
                        </a:rPr>
                        <a:t>123</a:t>
                      </a:r>
                    </a:p>
                  </a:txBody>
                  <a:tcPr marL="6350" marR="6350" marT="6350" marB="0" anchor="b"/>
                </a:tc>
                <a:tc>
                  <a:txBody>
                    <a:bodyPr/>
                    <a:lstStyle/>
                    <a:p>
                      <a:pPr algn="ctr" fontAlgn="b"/>
                      <a:r>
                        <a:rPr lang="en-ZA" sz="1600" b="1" i="0" u="none" strike="noStrike" dirty="0">
                          <a:solidFill>
                            <a:srgbClr val="000000"/>
                          </a:solidFill>
                          <a:effectLst/>
                          <a:latin typeface="+mn-lt"/>
                        </a:rPr>
                        <a:t>3</a:t>
                      </a:r>
                    </a:p>
                  </a:txBody>
                  <a:tcPr marL="9524" marR="9524" marT="9525" marB="0" anchor="b"/>
                </a:tc>
                <a:tc>
                  <a:txBody>
                    <a:bodyPr/>
                    <a:lstStyle/>
                    <a:p>
                      <a:pPr algn="ctr" fontAlgn="b"/>
                      <a:r>
                        <a:rPr lang="en-ZA" sz="1600" b="0" i="0" u="none" strike="noStrike" dirty="0">
                          <a:solidFill>
                            <a:srgbClr val="000000"/>
                          </a:solidFill>
                          <a:effectLst/>
                          <a:latin typeface="+mn-lt"/>
                        </a:rPr>
                        <a:t>92</a:t>
                      </a:r>
                    </a:p>
                  </a:txBody>
                  <a:tcPr marL="6350" marR="6350" marT="6350" marB="0" anchor="b"/>
                </a:tc>
                <a:tc>
                  <a:txBody>
                    <a:bodyPr/>
                    <a:lstStyle/>
                    <a:p>
                      <a:pPr algn="ctr" fontAlgn="b"/>
                      <a:r>
                        <a:rPr lang="en-ZA" sz="1600" b="0" i="0" u="none" strike="noStrike" dirty="0">
                          <a:solidFill>
                            <a:srgbClr val="000000"/>
                          </a:solidFill>
                          <a:effectLst/>
                          <a:latin typeface="+mn-lt"/>
                        </a:rPr>
                        <a:t>31</a:t>
                      </a:r>
                    </a:p>
                  </a:txBody>
                  <a:tcPr marL="6350" marR="6350" marT="6350" marB="0" anchor="b"/>
                </a:tc>
                <a:tc>
                  <a:txBody>
                    <a:bodyPr/>
                    <a:lstStyle/>
                    <a:p>
                      <a:pPr algn="ctr" fontAlgn="b"/>
                      <a:r>
                        <a:rPr lang="en-ZA" sz="1600" b="0" i="0" u="none" strike="noStrike" dirty="0">
                          <a:solidFill>
                            <a:srgbClr val="000000"/>
                          </a:solidFill>
                          <a:effectLst/>
                          <a:latin typeface="+mn-lt"/>
                        </a:rPr>
                        <a:t>31</a:t>
                      </a:r>
                    </a:p>
                  </a:txBody>
                  <a:tcPr marL="6350" marR="6350" marT="6350" marB="0" anchor="b"/>
                </a:tc>
                <a:extLst>
                  <a:ext uri="{0D108BD9-81ED-4DB2-BD59-A6C34878D82A}">
                    <a16:rowId xmlns="" xmlns:a16="http://schemas.microsoft.com/office/drawing/2014/main" val="10007"/>
                  </a:ext>
                </a:extLst>
              </a:tr>
              <a:tr h="315462">
                <a:tc>
                  <a:txBody>
                    <a:bodyPr/>
                    <a:lstStyle/>
                    <a:p>
                      <a:pPr algn="l" fontAlgn="b"/>
                      <a:r>
                        <a:rPr lang="en-ZA" sz="1800" b="1" u="none" strike="noStrike" dirty="0">
                          <a:effectLst/>
                          <a:latin typeface="+mn-lt"/>
                        </a:rPr>
                        <a:t>NW</a:t>
                      </a:r>
                      <a:endParaRPr lang="en-ZA" sz="1800" b="1" i="0" u="none" strike="noStrike" dirty="0">
                        <a:solidFill>
                          <a:srgbClr val="000000"/>
                        </a:solidFill>
                        <a:effectLst/>
                        <a:latin typeface="+mn-lt"/>
                      </a:endParaRPr>
                    </a:p>
                  </a:txBody>
                  <a:tcPr marL="9524" marR="9524" marT="9525" marB="0" anchor="b"/>
                </a:tc>
                <a:tc>
                  <a:txBody>
                    <a:bodyPr/>
                    <a:lstStyle/>
                    <a:p>
                      <a:pPr algn="ctr">
                        <a:lnSpc>
                          <a:spcPct val="115000"/>
                        </a:lnSpc>
                        <a:spcAft>
                          <a:spcPts val="0"/>
                        </a:spcAft>
                      </a:pPr>
                      <a:r>
                        <a:rPr lang="en-ZA" sz="1600" b="0" i="0" u="none" strike="noStrike" baseline="0" dirty="0">
                          <a:solidFill>
                            <a:srgbClr val="000000"/>
                          </a:solidFill>
                          <a:latin typeface="+mn-lt"/>
                        </a:rPr>
                        <a:t>76</a:t>
                      </a:r>
                      <a:endParaRPr lang="en-ZA" sz="1600" dirty="0">
                        <a:effectLst/>
                        <a:latin typeface="+mn-lt"/>
                        <a:ea typeface="Calibri"/>
                        <a:cs typeface="Times New Roman"/>
                      </a:endParaRPr>
                    </a:p>
                  </a:txBody>
                  <a:tcPr marL="68575" marR="68575" marT="0" marB="0" anchor="b"/>
                </a:tc>
                <a:tc>
                  <a:txBody>
                    <a:bodyPr/>
                    <a:lstStyle/>
                    <a:p>
                      <a:pPr algn="ctr" fontAlgn="b"/>
                      <a:r>
                        <a:rPr lang="en-ZA" sz="1600" b="0" i="0" u="none" strike="noStrike">
                          <a:solidFill>
                            <a:srgbClr val="000000"/>
                          </a:solidFill>
                          <a:effectLst/>
                          <a:latin typeface="+mn-lt"/>
                        </a:rPr>
                        <a:t>83</a:t>
                      </a:r>
                    </a:p>
                  </a:txBody>
                  <a:tcPr marL="6350" marR="6350" marT="6350" marB="0" anchor="b"/>
                </a:tc>
                <a:tc>
                  <a:txBody>
                    <a:bodyPr/>
                    <a:lstStyle/>
                    <a:p>
                      <a:pPr algn="ctr" fontAlgn="b"/>
                      <a:r>
                        <a:rPr lang="en-ZA" sz="1600" b="1" i="0" u="none" strike="noStrike" dirty="0">
                          <a:solidFill>
                            <a:srgbClr val="000000"/>
                          </a:solidFill>
                          <a:effectLst/>
                          <a:latin typeface="+mn-lt"/>
                        </a:rPr>
                        <a:t>7</a:t>
                      </a:r>
                    </a:p>
                  </a:txBody>
                  <a:tcPr marL="9524" marR="9524" marT="9525" marB="0" anchor="b"/>
                </a:tc>
                <a:tc>
                  <a:txBody>
                    <a:bodyPr/>
                    <a:lstStyle/>
                    <a:p>
                      <a:pPr algn="ctr" fontAlgn="b"/>
                      <a:r>
                        <a:rPr lang="en-ZA" sz="1600" b="0" i="0" u="none" strike="noStrike" dirty="0">
                          <a:solidFill>
                            <a:srgbClr val="000000"/>
                          </a:solidFill>
                          <a:effectLst/>
                          <a:latin typeface="+mn-lt"/>
                        </a:rPr>
                        <a:t>81</a:t>
                      </a:r>
                    </a:p>
                  </a:txBody>
                  <a:tcPr marL="6350" marR="6350" marT="6350" marB="0" anchor="b"/>
                </a:tc>
                <a:tc>
                  <a:txBody>
                    <a:bodyPr/>
                    <a:lstStyle/>
                    <a:p>
                      <a:pPr algn="ctr" fontAlgn="b"/>
                      <a:r>
                        <a:rPr lang="en-ZA" sz="1600" b="0" i="0" u="none" strike="noStrike" dirty="0">
                          <a:solidFill>
                            <a:srgbClr val="000000"/>
                          </a:solidFill>
                          <a:effectLst/>
                          <a:latin typeface="+mn-lt"/>
                        </a:rPr>
                        <a:t>2</a:t>
                      </a:r>
                    </a:p>
                  </a:txBody>
                  <a:tcPr marL="6350" marR="6350" marT="6350" marB="0" anchor="b"/>
                </a:tc>
                <a:tc>
                  <a:txBody>
                    <a:bodyPr/>
                    <a:lstStyle/>
                    <a:p>
                      <a:pPr algn="ctr" fontAlgn="b"/>
                      <a:r>
                        <a:rPr lang="en-ZA" sz="1600" b="0" i="0" u="none" strike="noStrike" dirty="0">
                          <a:solidFill>
                            <a:srgbClr val="000000"/>
                          </a:solidFill>
                          <a:effectLst/>
                          <a:latin typeface="+mn-lt"/>
                        </a:rPr>
                        <a:t>2</a:t>
                      </a:r>
                    </a:p>
                  </a:txBody>
                  <a:tcPr marL="6350" marR="6350" marT="6350" marB="0" anchor="b"/>
                </a:tc>
                <a:extLst>
                  <a:ext uri="{0D108BD9-81ED-4DB2-BD59-A6C34878D82A}">
                    <a16:rowId xmlns="" xmlns:a16="http://schemas.microsoft.com/office/drawing/2014/main" val="10008"/>
                  </a:ext>
                </a:extLst>
              </a:tr>
              <a:tr h="315462">
                <a:tc>
                  <a:txBody>
                    <a:bodyPr/>
                    <a:lstStyle/>
                    <a:p>
                      <a:pPr algn="l" fontAlgn="b"/>
                      <a:r>
                        <a:rPr lang="en-ZA" sz="1800" b="1" u="none" strike="noStrike" dirty="0">
                          <a:effectLst/>
                          <a:latin typeface="+mn-lt"/>
                        </a:rPr>
                        <a:t>WC</a:t>
                      </a:r>
                      <a:endParaRPr lang="en-ZA" sz="1800" b="1" i="0" u="none" strike="noStrike" dirty="0">
                        <a:solidFill>
                          <a:srgbClr val="000000"/>
                        </a:solidFill>
                        <a:effectLst/>
                        <a:latin typeface="+mn-lt"/>
                      </a:endParaRPr>
                    </a:p>
                  </a:txBody>
                  <a:tcPr marL="9524" marR="9524" marT="9525" marB="0" anchor="b"/>
                </a:tc>
                <a:tc>
                  <a:txBody>
                    <a:bodyPr/>
                    <a:lstStyle/>
                    <a:p>
                      <a:pPr algn="ctr">
                        <a:lnSpc>
                          <a:spcPct val="115000"/>
                        </a:lnSpc>
                        <a:spcAft>
                          <a:spcPts val="0"/>
                        </a:spcAft>
                      </a:pPr>
                      <a:r>
                        <a:rPr lang="en-ZA" sz="1600" b="0" i="0" u="none" strike="noStrike" baseline="0" dirty="0">
                          <a:solidFill>
                            <a:srgbClr val="000000"/>
                          </a:solidFill>
                          <a:latin typeface="+mn-lt"/>
                        </a:rPr>
                        <a:t>232</a:t>
                      </a:r>
                      <a:endParaRPr lang="en-ZA" sz="1600" dirty="0">
                        <a:effectLst/>
                        <a:latin typeface="+mn-lt"/>
                        <a:ea typeface="Calibri"/>
                        <a:cs typeface="Times New Roman"/>
                      </a:endParaRPr>
                    </a:p>
                  </a:txBody>
                  <a:tcPr marL="68575" marR="68575" marT="0" marB="0" anchor="b"/>
                </a:tc>
                <a:tc>
                  <a:txBody>
                    <a:bodyPr/>
                    <a:lstStyle/>
                    <a:p>
                      <a:pPr algn="ctr" fontAlgn="b"/>
                      <a:r>
                        <a:rPr lang="en-ZA" sz="1600" b="0" i="0" u="none" strike="noStrike" dirty="0">
                          <a:solidFill>
                            <a:srgbClr val="000000"/>
                          </a:solidFill>
                          <a:effectLst/>
                          <a:latin typeface="+mn-lt"/>
                        </a:rPr>
                        <a:t>93</a:t>
                      </a:r>
                    </a:p>
                  </a:txBody>
                  <a:tcPr marL="6350" marR="6350" marT="6350" marB="0" anchor="b"/>
                </a:tc>
                <a:tc>
                  <a:txBody>
                    <a:bodyPr/>
                    <a:lstStyle/>
                    <a:p>
                      <a:pPr algn="ctr" fontAlgn="b"/>
                      <a:r>
                        <a:rPr lang="en-ZA" sz="1600" b="1" i="0" u="none" strike="noStrike" dirty="0">
                          <a:solidFill>
                            <a:srgbClr val="FF0000"/>
                          </a:solidFill>
                          <a:effectLst/>
                          <a:latin typeface="+mn-lt"/>
                        </a:rPr>
                        <a:t>-139</a:t>
                      </a:r>
                    </a:p>
                  </a:txBody>
                  <a:tcPr marL="9524" marR="9524" marT="9525" marB="0" anchor="b"/>
                </a:tc>
                <a:tc>
                  <a:txBody>
                    <a:bodyPr/>
                    <a:lstStyle/>
                    <a:p>
                      <a:pPr algn="ctr" fontAlgn="b"/>
                      <a:r>
                        <a:rPr lang="en-ZA" sz="1600" b="0" i="0" u="none" strike="noStrike" dirty="0">
                          <a:solidFill>
                            <a:srgbClr val="000000"/>
                          </a:solidFill>
                          <a:effectLst/>
                          <a:latin typeface="+mn-lt"/>
                        </a:rPr>
                        <a:t>92</a:t>
                      </a:r>
                    </a:p>
                  </a:txBody>
                  <a:tcPr marL="6350" marR="6350" marT="6350" marB="0" anchor="b"/>
                </a:tc>
                <a:tc>
                  <a:txBody>
                    <a:bodyPr/>
                    <a:lstStyle/>
                    <a:p>
                      <a:pPr algn="ctr" fontAlgn="b"/>
                      <a:r>
                        <a:rPr lang="en-ZA" sz="1600" b="0" i="0" u="none" strike="noStrike" dirty="0">
                          <a:solidFill>
                            <a:srgbClr val="000000"/>
                          </a:solidFill>
                          <a:effectLst/>
                          <a:latin typeface="+mn-lt"/>
                        </a:rPr>
                        <a:t>1</a:t>
                      </a:r>
                    </a:p>
                  </a:txBody>
                  <a:tcPr marL="6350" marR="6350" marT="6350" marB="0" anchor="b"/>
                </a:tc>
                <a:tc>
                  <a:txBody>
                    <a:bodyPr/>
                    <a:lstStyle/>
                    <a:p>
                      <a:pPr algn="ctr" fontAlgn="b"/>
                      <a:r>
                        <a:rPr lang="en-ZA" sz="1600" b="0" i="0" u="none" strike="noStrike" dirty="0">
                          <a:solidFill>
                            <a:srgbClr val="000000"/>
                          </a:solidFill>
                          <a:effectLst/>
                          <a:latin typeface="+mn-lt"/>
                        </a:rPr>
                        <a:t>1</a:t>
                      </a:r>
                    </a:p>
                  </a:txBody>
                  <a:tcPr marL="6350" marR="6350" marT="6350" marB="0" anchor="b"/>
                </a:tc>
                <a:extLst>
                  <a:ext uri="{0D108BD9-81ED-4DB2-BD59-A6C34878D82A}">
                    <a16:rowId xmlns="" xmlns:a16="http://schemas.microsoft.com/office/drawing/2014/main" val="10009"/>
                  </a:ext>
                </a:extLst>
              </a:tr>
              <a:tr h="315462">
                <a:tc>
                  <a:txBody>
                    <a:bodyPr/>
                    <a:lstStyle/>
                    <a:p>
                      <a:pPr algn="l" fontAlgn="b"/>
                      <a:r>
                        <a:rPr lang="en-ZA" sz="1800" b="1" u="none" strike="noStrike" dirty="0">
                          <a:effectLst/>
                          <a:latin typeface="+mn-lt"/>
                        </a:rPr>
                        <a:t>TOTAL</a:t>
                      </a:r>
                      <a:endParaRPr lang="en-ZA" sz="1800" b="1" i="0" u="none" strike="noStrike" dirty="0">
                        <a:solidFill>
                          <a:srgbClr val="000000"/>
                        </a:solidFill>
                        <a:effectLst/>
                        <a:latin typeface="+mn-lt"/>
                      </a:endParaRPr>
                    </a:p>
                  </a:txBody>
                  <a:tcPr marL="9524" marR="9524" marT="9525" marB="0" anchor="b">
                    <a:solidFill>
                      <a:schemeClr val="accent6">
                        <a:lumMod val="40000"/>
                        <a:lumOff val="60000"/>
                      </a:schemeClr>
                    </a:solidFill>
                  </a:tcPr>
                </a:tc>
                <a:tc>
                  <a:txBody>
                    <a:bodyPr/>
                    <a:lstStyle/>
                    <a:p>
                      <a:pPr algn="ctr">
                        <a:lnSpc>
                          <a:spcPct val="115000"/>
                        </a:lnSpc>
                        <a:spcAft>
                          <a:spcPts val="0"/>
                        </a:spcAft>
                      </a:pPr>
                      <a:r>
                        <a:rPr lang="en-ZA" sz="1800" b="1" i="0" u="none" strike="noStrike" baseline="0" dirty="0" smtClean="0">
                          <a:solidFill>
                            <a:srgbClr val="000000"/>
                          </a:solidFill>
                          <a:latin typeface="+mn-lt"/>
                        </a:rPr>
                        <a:t>1 640</a:t>
                      </a:r>
                      <a:endParaRPr lang="en-ZA" sz="1800" dirty="0">
                        <a:effectLst/>
                        <a:latin typeface="+mn-lt"/>
                        <a:ea typeface="Calibri"/>
                        <a:cs typeface="Times New Roman"/>
                      </a:endParaRPr>
                    </a:p>
                  </a:txBody>
                  <a:tcPr marL="68575" marR="68575" marT="0"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mn-lt"/>
                        </a:rPr>
                        <a:t>1 698</a:t>
                      </a:r>
                      <a:endParaRPr lang="en-ZA" sz="1800" b="1" i="0" u="none" strike="noStrike" dirty="0">
                        <a:solidFill>
                          <a:srgbClr val="000000"/>
                        </a:solidFill>
                        <a:effectLst/>
                        <a:latin typeface="+mn-lt"/>
                      </a:endParaRPr>
                    </a:p>
                  </a:txBody>
                  <a:tcPr marL="9524" marR="9524" marT="9525" marB="0" anchor="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mn-lt"/>
                        </a:rPr>
                        <a:t>58</a:t>
                      </a:r>
                    </a:p>
                  </a:txBody>
                  <a:tcPr marL="9524" marR="9524" marT="9525"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mn-lt"/>
                        </a:rPr>
                        <a:t>1 588</a:t>
                      </a:r>
                      <a:endParaRPr lang="en-ZA" sz="1800" b="1" i="0" u="none" strike="noStrike" dirty="0">
                        <a:solidFill>
                          <a:srgbClr val="000000"/>
                        </a:solidFill>
                        <a:effectLst/>
                        <a:latin typeface="+mn-lt"/>
                      </a:endParaRPr>
                    </a:p>
                  </a:txBody>
                  <a:tcPr marL="9524" marR="9524" marT="9525" marB="0" anchor="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mn-lt"/>
                        </a:rPr>
                        <a:t>110</a:t>
                      </a:r>
                    </a:p>
                  </a:txBody>
                  <a:tcPr marL="9524" marR="9524" marT="9525" marB="0" anchor="b">
                    <a:solidFill>
                      <a:schemeClr val="accent6">
                        <a:lumMod val="40000"/>
                        <a:lumOff val="60000"/>
                      </a:schemeClr>
                    </a:solidFill>
                  </a:tcPr>
                </a:tc>
                <a:tc>
                  <a:txBody>
                    <a:bodyPr/>
                    <a:lstStyle/>
                    <a:p>
                      <a:pPr algn="ctr" fontAlgn="b"/>
                      <a:r>
                        <a:rPr lang="en-ZA" sz="1800" b="1" i="0" u="none" strike="noStrike" dirty="0">
                          <a:solidFill>
                            <a:srgbClr val="000000"/>
                          </a:solidFill>
                          <a:effectLst/>
                          <a:latin typeface="+mn-lt"/>
                        </a:rPr>
                        <a:t>109</a:t>
                      </a:r>
                    </a:p>
                  </a:txBody>
                  <a:tcPr marL="9524" marR="9524" marT="9525" marB="0" anchor="b">
                    <a:solidFill>
                      <a:schemeClr val="accent6">
                        <a:lumMod val="40000"/>
                        <a:lumOff val="60000"/>
                      </a:schemeClr>
                    </a:solidFill>
                  </a:tcPr>
                </a:tc>
                <a:extLst>
                  <a:ext uri="{0D108BD9-81ED-4DB2-BD59-A6C34878D82A}">
                    <a16:rowId xmlns="" xmlns:a16="http://schemas.microsoft.com/office/drawing/2014/main" val="10010"/>
                  </a:ext>
                </a:extLst>
              </a:tr>
            </a:tbl>
          </a:graphicData>
        </a:graphic>
      </p:graphicFrame>
      <p:sp>
        <p:nvSpPr>
          <p:cNvPr id="3" name="Slide Number Placeholder 2"/>
          <p:cNvSpPr>
            <a:spLocks noGrp="1"/>
          </p:cNvSpPr>
          <p:nvPr>
            <p:ph type="sldNum" sz="quarter" idx="12"/>
          </p:nvPr>
        </p:nvSpPr>
        <p:spPr>
          <a:xfrm>
            <a:off x="7010400" y="6508750"/>
            <a:ext cx="213360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B154B6E2-B54E-43A6-848F-F3B8EE18CD92}" type="slidenum">
              <a:rPr lang="en-US" altLang="en-US" sz="1200">
                <a:solidFill>
                  <a:srgbClr val="FFFFFF"/>
                </a:solidFill>
                <a:latin typeface="Calibri" pitchFamily="34" charset="0"/>
              </a:rPr>
              <a:pPr defTabSz="914400" eaLnBrk="1" hangingPunct="1"/>
              <a:t>38</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528791433"/>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393379"/>
            <a:ext cx="8229600" cy="1157288"/>
          </a:xfrm>
        </p:spPr>
        <p:txBody>
          <a:bodyPr/>
          <a:lstStyle/>
          <a:p>
            <a:pPr algn="l"/>
            <a:r>
              <a:rPr lang="en-ZA" altLang="en-US" sz="2400" b="1" dirty="0" smtClean="0"/>
              <a:t/>
            </a:r>
            <a:br>
              <a:rPr lang="en-ZA" altLang="en-US" sz="2400" b="1" dirty="0" smtClean="0"/>
            </a:br>
            <a:r>
              <a:rPr lang="en-ZA" altLang="en-US" sz="2400" b="1" dirty="0" smtClean="0"/>
              <a:t/>
            </a:r>
            <a:br>
              <a:rPr lang="en-ZA" altLang="en-US" sz="2400" b="1" dirty="0" smtClean="0"/>
            </a:br>
            <a:r>
              <a:rPr lang="en-ZA" altLang="en-US" sz="2400" b="1" dirty="0" smtClean="0"/>
              <a:t/>
            </a:r>
            <a:br>
              <a:rPr lang="en-ZA" altLang="en-US" sz="2400" b="1" dirty="0" smtClean="0"/>
            </a:br>
            <a:r>
              <a:rPr lang="en-ZA" altLang="en-US" sz="2400" b="1" dirty="0" smtClean="0"/>
              <a:t>                  DIRECTOR GENERAL REVIEW PERFORMANCE</a:t>
            </a:r>
            <a:r>
              <a:rPr lang="en-ZA" altLang="en-US" sz="3200" b="1" dirty="0" smtClean="0"/>
              <a:t/>
            </a:r>
            <a:br>
              <a:rPr lang="en-ZA" altLang="en-US" sz="3200" b="1" dirty="0" smtClean="0"/>
            </a:br>
            <a:r>
              <a:rPr lang="en-ZA" altLang="en-US" sz="3200" b="1" dirty="0" smtClean="0"/>
              <a:t/>
            </a:r>
            <a:br>
              <a:rPr lang="en-ZA" altLang="en-US" sz="3200" b="1" dirty="0" smtClean="0"/>
            </a:br>
            <a:r>
              <a:rPr lang="en-ZA" altLang="en-US" sz="1600" dirty="0" smtClean="0">
                <a:latin typeface="Arial" pitchFamily="34" charset="0"/>
                <a:cs typeface="Arial" pitchFamily="34" charset="0"/>
              </a:rPr>
              <a:t>The annual target was </a:t>
            </a:r>
            <a:r>
              <a:rPr lang="en-ZA" altLang="en-US" sz="1600" b="1" dirty="0" smtClean="0">
                <a:latin typeface="Arial" pitchFamily="34" charset="0"/>
                <a:cs typeface="Arial" pitchFamily="34" charset="0"/>
              </a:rPr>
              <a:t>1 640</a:t>
            </a:r>
            <a:r>
              <a:rPr lang="en-ZA" altLang="en-US" sz="1600" dirty="0" smtClean="0">
                <a:latin typeface="Arial" pitchFamily="34" charset="0"/>
                <a:cs typeface="Arial" pitchFamily="34" charset="0"/>
              </a:rPr>
              <a:t> Director General Reviews and </a:t>
            </a:r>
            <a:r>
              <a:rPr lang="en-ZA" altLang="en-US" sz="1600" b="1" dirty="0" smtClean="0">
                <a:latin typeface="Arial" pitchFamily="34" charset="0"/>
                <a:cs typeface="Arial" pitchFamily="34" charset="0"/>
              </a:rPr>
              <a:t>1 080 </a:t>
            </a:r>
            <a:r>
              <a:rPr lang="en-ZA" altLang="en-US" sz="1600" dirty="0" smtClean="0">
                <a:latin typeface="Arial" pitchFamily="34" charset="0"/>
                <a:cs typeface="Arial" pitchFamily="34" charset="0"/>
              </a:rPr>
              <a:t>were conducted which constitutes </a:t>
            </a:r>
            <a:r>
              <a:rPr lang="en-ZA" altLang="en-US" sz="1600" b="1" dirty="0" smtClean="0">
                <a:latin typeface="Arial" pitchFamily="34" charset="0"/>
                <a:cs typeface="Arial" pitchFamily="34" charset="0"/>
              </a:rPr>
              <a:t>65%. </a:t>
            </a:r>
            <a:br>
              <a:rPr lang="en-ZA" altLang="en-US" sz="1600" b="1" dirty="0" smtClean="0">
                <a:latin typeface="Arial" pitchFamily="34" charset="0"/>
                <a:cs typeface="Arial" pitchFamily="34" charset="0"/>
              </a:rPr>
            </a:br>
            <a:r>
              <a:rPr lang="en-ZA" altLang="en-US" sz="1600" b="1" dirty="0" smtClean="0">
                <a:latin typeface="Arial" pitchFamily="34" charset="0"/>
                <a:cs typeface="Arial" pitchFamily="34" charset="0"/>
              </a:rPr>
              <a:t>845 </a:t>
            </a:r>
            <a:r>
              <a:rPr lang="en-ZA" altLang="en-US" sz="1600" dirty="0" smtClean="0">
                <a:latin typeface="Arial" pitchFamily="34" charset="0"/>
                <a:cs typeface="Arial" pitchFamily="34" charset="0"/>
              </a:rPr>
              <a:t>were found to be compliant and </a:t>
            </a:r>
            <a:r>
              <a:rPr lang="en-ZA" altLang="en-US" sz="1600" b="1" dirty="0" smtClean="0">
                <a:latin typeface="Arial" pitchFamily="34" charset="0"/>
                <a:cs typeface="Arial" pitchFamily="34" charset="0"/>
              </a:rPr>
              <a:t>235</a:t>
            </a:r>
            <a:r>
              <a:rPr lang="en-ZA" altLang="en-US" sz="1600" dirty="0" smtClean="0">
                <a:latin typeface="Arial" pitchFamily="34" charset="0"/>
                <a:cs typeface="Arial" pitchFamily="34" charset="0"/>
              </a:rPr>
              <a:t> failed to comply. However, </a:t>
            </a:r>
            <a:r>
              <a:rPr lang="en-ZA" altLang="en-US" sz="1600" b="1" dirty="0" smtClean="0">
                <a:latin typeface="Arial" pitchFamily="34" charset="0"/>
                <a:cs typeface="Arial" pitchFamily="34" charset="0"/>
              </a:rPr>
              <a:t>198 (84%)</a:t>
            </a:r>
            <a:r>
              <a:rPr lang="en-ZA" altLang="en-US" sz="1600" dirty="0" smtClean="0">
                <a:latin typeface="Arial" pitchFamily="34" charset="0"/>
                <a:cs typeface="Arial" pitchFamily="34" charset="0"/>
              </a:rPr>
              <a:t> of those who failed to comply were issued with Director-General Recommendation.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64665183"/>
              </p:ext>
            </p:extLst>
          </p:nvPr>
        </p:nvGraphicFramePr>
        <p:xfrm>
          <a:off x="242888" y="2564810"/>
          <a:ext cx="8577261" cy="3949065"/>
        </p:xfrm>
        <a:graphic>
          <a:graphicData uri="http://schemas.openxmlformats.org/drawingml/2006/table">
            <a:tbl>
              <a:tblPr>
                <a:tableStyleId>{E8B1032C-EA38-4F05-BA0D-38AFFFC7BED3}</a:tableStyleId>
              </a:tblPr>
              <a:tblGrid>
                <a:gridCol w="1214482">
                  <a:extLst>
                    <a:ext uri="{9D8B030D-6E8A-4147-A177-3AD203B41FA5}">
                      <a16:colId xmlns="" xmlns:a16="http://schemas.microsoft.com/office/drawing/2014/main" val="20000"/>
                    </a:ext>
                  </a:extLst>
                </a:gridCol>
                <a:gridCol w="1151659">
                  <a:extLst>
                    <a:ext uri="{9D8B030D-6E8A-4147-A177-3AD203B41FA5}">
                      <a16:colId xmlns="" xmlns:a16="http://schemas.microsoft.com/office/drawing/2014/main" val="20001"/>
                    </a:ext>
                  </a:extLst>
                </a:gridCol>
                <a:gridCol w="1179706">
                  <a:extLst>
                    <a:ext uri="{9D8B030D-6E8A-4147-A177-3AD203B41FA5}">
                      <a16:colId xmlns="" xmlns:a16="http://schemas.microsoft.com/office/drawing/2014/main" val="20002"/>
                    </a:ext>
                  </a:extLst>
                </a:gridCol>
                <a:gridCol w="1181950">
                  <a:extLst>
                    <a:ext uri="{9D8B030D-6E8A-4147-A177-3AD203B41FA5}">
                      <a16:colId xmlns="" xmlns:a16="http://schemas.microsoft.com/office/drawing/2014/main" val="20003"/>
                    </a:ext>
                  </a:extLst>
                </a:gridCol>
                <a:gridCol w="1181950">
                  <a:extLst>
                    <a:ext uri="{9D8B030D-6E8A-4147-A177-3AD203B41FA5}">
                      <a16:colId xmlns="" xmlns:a16="http://schemas.microsoft.com/office/drawing/2014/main" val="20004"/>
                    </a:ext>
                  </a:extLst>
                </a:gridCol>
                <a:gridCol w="1181950">
                  <a:extLst>
                    <a:ext uri="{9D8B030D-6E8A-4147-A177-3AD203B41FA5}">
                      <a16:colId xmlns="" xmlns:a16="http://schemas.microsoft.com/office/drawing/2014/main" val="20005"/>
                    </a:ext>
                  </a:extLst>
                </a:gridCol>
                <a:gridCol w="1485564">
                  <a:extLst>
                    <a:ext uri="{9D8B030D-6E8A-4147-A177-3AD203B41FA5}">
                      <a16:colId xmlns="" xmlns:a16="http://schemas.microsoft.com/office/drawing/2014/main" val="20006"/>
                    </a:ext>
                  </a:extLst>
                </a:gridCol>
              </a:tblGrid>
              <a:tr h="685056">
                <a:tc>
                  <a:txBody>
                    <a:bodyPr/>
                    <a:lstStyle/>
                    <a:p>
                      <a:pPr algn="l" fontAlgn="b"/>
                      <a:r>
                        <a:rPr lang="en-ZA" sz="1600" b="1" u="none" strike="noStrike" dirty="0">
                          <a:solidFill>
                            <a:schemeClr val="tx1"/>
                          </a:solidFill>
                          <a:effectLst/>
                          <a:latin typeface="+mn-lt"/>
                        </a:rPr>
                        <a:t>PROVINCE</a:t>
                      </a:r>
                      <a:endParaRPr lang="en-ZA" sz="1600" b="1" i="0" u="none" strike="noStrike" dirty="0">
                        <a:solidFill>
                          <a:schemeClr val="tx1"/>
                        </a:solidFill>
                        <a:effectLst/>
                        <a:latin typeface="+mn-lt"/>
                      </a:endParaRPr>
                    </a:p>
                  </a:txBody>
                  <a:tcPr marL="9525" marR="9525" marT="9525" marB="0" anchor="b"/>
                </a:tc>
                <a:tc>
                  <a:txBody>
                    <a:bodyPr/>
                    <a:lstStyle/>
                    <a:p>
                      <a:pPr algn="ctr" fontAlgn="b"/>
                      <a:r>
                        <a:rPr lang="en-ZA" sz="1600" b="1" u="none" strike="noStrike" dirty="0">
                          <a:solidFill>
                            <a:schemeClr val="tx1"/>
                          </a:solidFill>
                          <a:effectLst/>
                          <a:latin typeface="+mn-lt"/>
                        </a:rPr>
                        <a:t>TARGET</a:t>
                      </a:r>
                      <a:endParaRPr lang="en-ZA" sz="1600" b="1" i="0" u="none" strike="noStrike" dirty="0">
                        <a:solidFill>
                          <a:schemeClr val="tx1"/>
                        </a:solidFill>
                        <a:effectLst/>
                        <a:latin typeface="+mn-lt"/>
                      </a:endParaRPr>
                    </a:p>
                  </a:txBody>
                  <a:tcPr marL="9525" marR="9525" marT="9525" marB="0" anchor="b"/>
                </a:tc>
                <a:tc>
                  <a:txBody>
                    <a:bodyPr/>
                    <a:lstStyle/>
                    <a:p>
                      <a:pPr algn="ctr" fontAlgn="b"/>
                      <a:r>
                        <a:rPr lang="en-ZA" sz="1600" b="1" u="none" strike="noStrike" dirty="0">
                          <a:solidFill>
                            <a:schemeClr val="tx1"/>
                          </a:solidFill>
                          <a:effectLst/>
                          <a:latin typeface="+mn-lt"/>
                        </a:rPr>
                        <a:t>ACTUAL</a:t>
                      </a:r>
                      <a:endParaRPr lang="en-ZA" sz="1600" b="1" i="0" u="none" strike="noStrike" dirty="0">
                        <a:solidFill>
                          <a:schemeClr val="tx1"/>
                        </a:solidFill>
                        <a:effectLst/>
                        <a:latin typeface="+mn-lt"/>
                      </a:endParaRPr>
                    </a:p>
                  </a:txBody>
                  <a:tcPr marL="9525" marR="9525" marT="9525" marB="0" anchor="b"/>
                </a:tc>
                <a:tc>
                  <a:txBody>
                    <a:bodyPr/>
                    <a:lstStyle/>
                    <a:p>
                      <a:pPr algn="ctr" fontAlgn="b"/>
                      <a:r>
                        <a:rPr lang="en-ZA" sz="1600" b="1" u="none" strike="noStrike" dirty="0">
                          <a:solidFill>
                            <a:schemeClr val="tx1"/>
                          </a:solidFill>
                          <a:effectLst/>
                          <a:latin typeface="+mn-lt"/>
                        </a:rPr>
                        <a:t>VARIANCE</a:t>
                      </a:r>
                      <a:endParaRPr lang="en-ZA" sz="1600" b="1" i="0" u="none" strike="noStrike" dirty="0">
                        <a:solidFill>
                          <a:schemeClr val="tx1"/>
                        </a:solidFill>
                        <a:effectLst/>
                        <a:latin typeface="+mn-lt"/>
                      </a:endParaRPr>
                    </a:p>
                  </a:txBody>
                  <a:tcPr marL="9525" marR="9525" marT="9525" marB="0" anchor="b"/>
                </a:tc>
                <a:tc>
                  <a:txBody>
                    <a:bodyPr/>
                    <a:lstStyle/>
                    <a:p>
                      <a:pPr algn="ctr" fontAlgn="b"/>
                      <a:r>
                        <a:rPr lang="en-ZA" sz="1600" b="1" u="none" strike="noStrike" dirty="0">
                          <a:solidFill>
                            <a:schemeClr val="tx1"/>
                          </a:solidFill>
                          <a:effectLst/>
                          <a:latin typeface="+mn-lt"/>
                        </a:rPr>
                        <a:t>COMPLIANT</a:t>
                      </a:r>
                      <a:endParaRPr lang="en-ZA" sz="1600" b="1" i="0" u="none" strike="noStrike" dirty="0">
                        <a:solidFill>
                          <a:schemeClr val="tx1"/>
                        </a:solidFill>
                        <a:effectLst/>
                        <a:latin typeface="+mn-lt"/>
                      </a:endParaRPr>
                    </a:p>
                  </a:txBody>
                  <a:tcPr marL="9525" marR="9525" marT="9525" marB="0" anchor="b"/>
                </a:tc>
                <a:tc>
                  <a:txBody>
                    <a:bodyPr/>
                    <a:lstStyle/>
                    <a:p>
                      <a:pPr algn="ctr" fontAlgn="b"/>
                      <a:r>
                        <a:rPr lang="en-ZA" sz="1600" b="1" u="none" strike="noStrike" dirty="0">
                          <a:solidFill>
                            <a:schemeClr val="tx1"/>
                          </a:solidFill>
                          <a:effectLst/>
                          <a:latin typeface="+mn-lt"/>
                        </a:rPr>
                        <a:t>NON-COMPLIANT</a:t>
                      </a:r>
                      <a:endParaRPr lang="en-ZA" sz="1600" b="1" i="0" u="none" strike="noStrike" dirty="0">
                        <a:solidFill>
                          <a:schemeClr val="tx1"/>
                        </a:solidFill>
                        <a:effectLst/>
                        <a:latin typeface="+mn-lt"/>
                      </a:endParaRPr>
                    </a:p>
                  </a:txBody>
                  <a:tcPr marL="9525" marR="9525" marT="9525" marB="0" anchor="b"/>
                </a:tc>
                <a:tc>
                  <a:txBody>
                    <a:bodyPr/>
                    <a:lstStyle/>
                    <a:p>
                      <a:pPr algn="ctr" fontAlgn="b"/>
                      <a:r>
                        <a:rPr lang="en-ZA" sz="1600" b="1" u="none" strike="noStrike" dirty="0">
                          <a:solidFill>
                            <a:schemeClr val="tx1"/>
                          </a:solidFill>
                          <a:effectLst/>
                          <a:latin typeface="+mn-lt"/>
                        </a:rPr>
                        <a:t>NO ISSUED </a:t>
                      </a:r>
                      <a:r>
                        <a:rPr lang="en-ZA" sz="1600" b="1" u="none" strike="noStrike" baseline="0" dirty="0">
                          <a:solidFill>
                            <a:schemeClr val="tx1"/>
                          </a:solidFill>
                          <a:effectLst/>
                          <a:latin typeface="+mn-lt"/>
                        </a:rPr>
                        <a:t>WITH RECOMMENDATIONS</a:t>
                      </a:r>
                      <a:endParaRPr lang="en-ZA" sz="1600" b="1"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0000"/>
                  </a:ext>
                </a:extLst>
              </a:tr>
              <a:tr h="368799">
                <a:tc>
                  <a:txBody>
                    <a:bodyPr/>
                    <a:lstStyle/>
                    <a:p>
                      <a:pPr algn="l" fontAlgn="b"/>
                      <a:r>
                        <a:rPr lang="en-ZA" sz="1800" b="1" u="none" strike="noStrike" dirty="0">
                          <a:solidFill>
                            <a:schemeClr val="tx1"/>
                          </a:solidFill>
                          <a:effectLst/>
                          <a:latin typeface="+mn-lt"/>
                          <a:cs typeface="Arial" panose="020B0604020202020204" pitchFamily="34" charset="0"/>
                        </a:rPr>
                        <a:t>EC</a:t>
                      </a:r>
                      <a:endParaRPr lang="en-ZA" sz="1800" b="1" i="0" u="none" strike="noStrike" dirty="0">
                        <a:solidFill>
                          <a:schemeClr val="tx1"/>
                        </a:solidFill>
                        <a:effectLst/>
                        <a:latin typeface="+mn-lt"/>
                        <a:cs typeface="Arial" panose="020B0604020202020204" pitchFamily="34" charset="0"/>
                      </a:endParaRPr>
                    </a:p>
                  </a:txBody>
                  <a:tcPr marL="9525" marR="9525" marT="9525" marB="0" anchor="b">
                    <a:solidFill>
                      <a:srgbClr val="FEF4EC"/>
                    </a:solidFill>
                  </a:tcPr>
                </a:tc>
                <a:tc>
                  <a:txBody>
                    <a:bodyPr/>
                    <a:lstStyle/>
                    <a:p>
                      <a:pPr algn="ctr">
                        <a:lnSpc>
                          <a:spcPct val="115000"/>
                        </a:lnSpc>
                        <a:spcAft>
                          <a:spcPts val="0"/>
                        </a:spcAft>
                      </a:pPr>
                      <a:r>
                        <a:rPr lang="en-ZA" sz="1600" dirty="0">
                          <a:solidFill>
                            <a:schemeClr val="tx1"/>
                          </a:solidFill>
                          <a:effectLst/>
                          <a:latin typeface="+mn-lt"/>
                          <a:ea typeface="Calibri"/>
                          <a:cs typeface="Times New Roman"/>
                        </a:rPr>
                        <a:t>180</a:t>
                      </a:r>
                    </a:p>
                  </a:txBody>
                  <a:tcPr marL="68579" marR="68579" marT="0" marB="0" anchor="b">
                    <a:solidFill>
                      <a:srgbClr val="FEF4EC"/>
                    </a:solidFill>
                  </a:tcPr>
                </a:tc>
                <a:tc>
                  <a:txBody>
                    <a:bodyPr/>
                    <a:lstStyle/>
                    <a:p>
                      <a:pPr algn="ctr" fontAlgn="b"/>
                      <a:r>
                        <a:rPr lang="en-ZA" sz="1600" b="0" i="0" u="none" strike="noStrike" dirty="0">
                          <a:solidFill>
                            <a:schemeClr val="tx1"/>
                          </a:solidFill>
                          <a:effectLst/>
                          <a:latin typeface="+mn-lt"/>
                        </a:rPr>
                        <a:t>177</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-3</a:t>
                      </a:r>
                    </a:p>
                  </a:txBody>
                  <a:tcPr marL="9525" marR="9525" marT="9525" marB="0" anchor="b">
                    <a:solidFill>
                      <a:srgbClr val="FEF4EC"/>
                    </a:solidFill>
                  </a:tcPr>
                </a:tc>
                <a:tc>
                  <a:txBody>
                    <a:bodyPr/>
                    <a:lstStyle/>
                    <a:p>
                      <a:pPr algn="ctr" fontAlgn="b"/>
                      <a:r>
                        <a:rPr lang="en-ZA" sz="1600" b="0" i="0" u="none" strike="noStrike" dirty="0">
                          <a:solidFill>
                            <a:schemeClr val="tx1"/>
                          </a:solidFill>
                          <a:effectLst/>
                          <a:latin typeface="+mn-lt"/>
                        </a:rPr>
                        <a:t>142</a:t>
                      </a:r>
                    </a:p>
                  </a:txBody>
                  <a:tcPr marL="6350" marR="6350" marT="6350" marB="0" anchor="b">
                    <a:solidFill>
                      <a:srgbClr val="FEF4EC"/>
                    </a:solidFill>
                  </a:tcPr>
                </a:tc>
                <a:tc>
                  <a:txBody>
                    <a:bodyPr/>
                    <a:lstStyle/>
                    <a:p>
                      <a:pPr algn="ctr" fontAlgn="b"/>
                      <a:r>
                        <a:rPr lang="en-ZA" sz="1600" b="0" i="0" u="none" strike="noStrike">
                          <a:solidFill>
                            <a:schemeClr val="tx1"/>
                          </a:solidFill>
                          <a:effectLst/>
                          <a:latin typeface="+mn-lt"/>
                        </a:rPr>
                        <a:t>35</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35</a:t>
                      </a:r>
                    </a:p>
                  </a:txBody>
                  <a:tcPr marL="6350" marR="6350" marT="6350" marB="0" anchor="b">
                    <a:solidFill>
                      <a:srgbClr val="FEF4EC"/>
                    </a:solidFill>
                  </a:tcPr>
                </a:tc>
                <a:extLst>
                  <a:ext uri="{0D108BD9-81ED-4DB2-BD59-A6C34878D82A}">
                    <a16:rowId xmlns="" xmlns:a16="http://schemas.microsoft.com/office/drawing/2014/main" val="10001"/>
                  </a:ext>
                </a:extLst>
              </a:tr>
              <a:tr h="315469">
                <a:tc>
                  <a:txBody>
                    <a:bodyPr/>
                    <a:lstStyle/>
                    <a:p>
                      <a:pPr algn="l" fontAlgn="b"/>
                      <a:r>
                        <a:rPr lang="en-ZA" sz="1800" b="1" u="none" strike="noStrike" dirty="0">
                          <a:solidFill>
                            <a:schemeClr val="tx1"/>
                          </a:solidFill>
                          <a:effectLst/>
                          <a:latin typeface="+mn-lt"/>
                          <a:cs typeface="Arial" panose="020B0604020202020204" pitchFamily="34" charset="0"/>
                        </a:rPr>
                        <a:t>FS</a:t>
                      </a:r>
                      <a:endParaRPr lang="en-ZA" sz="1800" b="1" i="0" u="none" strike="noStrike" dirty="0">
                        <a:solidFill>
                          <a:schemeClr val="tx1"/>
                        </a:solidFill>
                        <a:effectLst/>
                        <a:latin typeface="+mn-lt"/>
                        <a:cs typeface="Arial" panose="020B0604020202020204" pitchFamily="34" charset="0"/>
                      </a:endParaRPr>
                    </a:p>
                  </a:txBody>
                  <a:tcPr marL="9525" marR="9525" marT="9525" marB="0" anchor="b">
                    <a:solidFill>
                      <a:srgbClr val="FEF4EC"/>
                    </a:solidFill>
                  </a:tcPr>
                </a:tc>
                <a:tc>
                  <a:txBody>
                    <a:bodyPr/>
                    <a:lstStyle/>
                    <a:p>
                      <a:pPr algn="ctr">
                        <a:lnSpc>
                          <a:spcPct val="115000"/>
                        </a:lnSpc>
                        <a:spcAft>
                          <a:spcPts val="0"/>
                        </a:spcAft>
                      </a:pPr>
                      <a:r>
                        <a:rPr lang="en-ZA" sz="1600" b="0" i="0" u="none" strike="noStrike" baseline="0" dirty="0">
                          <a:solidFill>
                            <a:schemeClr val="tx1"/>
                          </a:solidFill>
                          <a:latin typeface="+mn-lt"/>
                        </a:rPr>
                        <a:t>76</a:t>
                      </a:r>
                      <a:endParaRPr lang="en-ZA" sz="1600" dirty="0">
                        <a:solidFill>
                          <a:schemeClr val="tx1"/>
                        </a:solidFill>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a:solidFill>
                            <a:schemeClr val="tx1"/>
                          </a:solidFill>
                          <a:effectLst/>
                          <a:latin typeface="+mn-lt"/>
                        </a:rPr>
                        <a:t>72</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-4</a:t>
                      </a:r>
                    </a:p>
                  </a:txBody>
                  <a:tcPr marL="9525" marR="9525" marT="9525" marB="0" anchor="b">
                    <a:solidFill>
                      <a:srgbClr val="FEF4EC"/>
                    </a:solidFill>
                  </a:tcPr>
                </a:tc>
                <a:tc>
                  <a:txBody>
                    <a:bodyPr/>
                    <a:lstStyle/>
                    <a:p>
                      <a:pPr algn="ctr" fontAlgn="b"/>
                      <a:r>
                        <a:rPr lang="en-ZA" sz="1600" b="0" i="0" u="none" strike="noStrike">
                          <a:solidFill>
                            <a:schemeClr val="tx1"/>
                          </a:solidFill>
                          <a:effectLst/>
                          <a:latin typeface="+mn-lt"/>
                        </a:rPr>
                        <a:t>56</a:t>
                      </a:r>
                    </a:p>
                  </a:txBody>
                  <a:tcPr marL="6350" marR="6350" marT="6350" marB="0" anchor="b">
                    <a:solidFill>
                      <a:srgbClr val="FEF4EC"/>
                    </a:solidFill>
                  </a:tcPr>
                </a:tc>
                <a:tc>
                  <a:txBody>
                    <a:bodyPr/>
                    <a:lstStyle/>
                    <a:p>
                      <a:pPr algn="ctr" fontAlgn="b"/>
                      <a:r>
                        <a:rPr lang="en-ZA" sz="1600" b="0" i="0" u="none" strike="noStrike">
                          <a:solidFill>
                            <a:schemeClr val="tx1"/>
                          </a:solidFill>
                          <a:effectLst/>
                          <a:latin typeface="+mn-lt"/>
                        </a:rPr>
                        <a:t>16</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16</a:t>
                      </a:r>
                    </a:p>
                  </a:txBody>
                  <a:tcPr marL="6350" marR="6350" marT="6350" marB="0" anchor="b">
                    <a:solidFill>
                      <a:srgbClr val="FEF4EC"/>
                    </a:solidFill>
                  </a:tcPr>
                </a:tc>
                <a:extLst>
                  <a:ext uri="{0D108BD9-81ED-4DB2-BD59-A6C34878D82A}">
                    <a16:rowId xmlns="" xmlns:a16="http://schemas.microsoft.com/office/drawing/2014/main" val="10002"/>
                  </a:ext>
                </a:extLst>
              </a:tr>
              <a:tr h="315469">
                <a:tc>
                  <a:txBody>
                    <a:bodyPr/>
                    <a:lstStyle/>
                    <a:p>
                      <a:pPr algn="l" fontAlgn="b"/>
                      <a:r>
                        <a:rPr lang="en-ZA" sz="1800" b="1" u="none" strike="noStrike" dirty="0">
                          <a:solidFill>
                            <a:schemeClr val="tx1"/>
                          </a:solidFill>
                          <a:effectLst/>
                          <a:latin typeface="+mn-lt"/>
                          <a:cs typeface="Arial" panose="020B0604020202020204" pitchFamily="34" charset="0"/>
                        </a:rPr>
                        <a:t>GP</a:t>
                      </a:r>
                      <a:endParaRPr lang="en-ZA" sz="1800" b="1" i="0" u="none" strike="noStrike" dirty="0">
                        <a:solidFill>
                          <a:schemeClr val="tx1"/>
                        </a:solidFill>
                        <a:effectLst/>
                        <a:latin typeface="+mn-lt"/>
                        <a:cs typeface="Arial" panose="020B0604020202020204" pitchFamily="34" charset="0"/>
                      </a:endParaRPr>
                    </a:p>
                  </a:txBody>
                  <a:tcPr marL="9525" marR="9525" marT="9525" marB="0" anchor="b">
                    <a:solidFill>
                      <a:srgbClr val="FEF4EC"/>
                    </a:solidFill>
                  </a:tcPr>
                </a:tc>
                <a:tc>
                  <a:txBody>
                    <a:bodyPr/>
                    <a:lstStyle/>
                    <a:p>
                      <a:pPr algn="ctr">
                        <a:lnSpc>
                          <a:spcPct val="115000"/>
                        </a:lnSpc>
                        <a:spcAft>
                          <a:spcPts val="0"/>
                        </a:spcAft>
                      </a:pPr>
                      <a:r>
                        <a:rPr lang="en-ZA" sz="1600" b="0" i="0" u="none" strike="noStrike" baseline="0" dirty="0">
                          <a:solidFill>
                            <a:schemeClr val="tx1"/>
                          </a:solidFill>
                          <a:latin typeface="+mn-lt"/>
                        </a:rPr>
                        <a:t>424</a:t>
                      </a:r>
                      <a:endParaRPr lang="en-ZA" sz="1600" dirty="0">
                        <a:solidFill>
                          <a:schemeClr val="tx1"/>
                        </a:solidFill>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a:solidFill>
                            <a:schemeClr val="tx1"/>
                          </a:solidFill>
                          <a:effectLst/>
                          <a:latin typeface="+mn-lt"/>
                        </a:rPr>
                        <a:t>286</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-138</a:t>
                      </a:r>
                    </a:p>
                  </a:txBody>
                  <a:tcPr marL="9525" marR="9525" marT="9525" marB="0" anchor="b">
                    <a:solidFill>
                      <a:srgbClr val="FEF4EC"/>
                    </a:solidFill>
                  </a:tcPr>
                </a:tc>
                <a:tc>
                  <a:txBody>
                    <a:bodyPr/>
                    <a:lstStyle/>
                    <a:p>
                      <a:pPr algn="ctr" fontAlgn="b"/>
                      <a:r>
                        <a:rPr lang="en-ZA" sz="1600" b="0" i="0" u="none" strike="noStrike" dirty="0">
                          <a:solidFill>
                            <a:schemeClr val="tx1"/>
                          </a:solidFill>
                          <a:effectLst/>
                          <a:latin typeface="+mn-lt"/>
                        </a:rPr>
                        <a:t>242</a:t>
                      </a:r>
                    </a:p>
                  </a:txBody>
                  <a:tcPr marL="6350" marR="6350" marT="6350" marB="0" anchor="b">
                    <a:solidFill>
                      <a:srgbClr val="FEF4EC"/>
                    </a:solidFill>
                  </a:tcPr>
                </a:tc>
                <a:tc>
                  <a:txBody>
                    <a:bodyPr/>
                    <a:lstStyle/>
                    <a:p>
                      <a:pPr algn="ctr" fontAlgn="b"/>
                      <a:r>
                        <a:rPr lang="en-ZA" sz="1600" b="0" i="0" u="none" strike="noStrike">
                          <a:solidFill>
                            <a:schemeClr val="tx1"/>
                          </a:solidFill>
                          <a:effectLst/>
                          <a:latin typeface="+mn-lt"/>
                        </a:rPr>
                        <a:t>44</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44</a:t>
                      </a:r>
                    </a:p>
                  </a:txBody>
                  <a:tcPr marL="6350" marR="6350" marT="6350" marB="0" anchor="b">
                    <a:solidFill>
                      <a:srgbClr val="FEF4EC"/>
                    </a:solidFill>
                  </a:tcPr>
                </a:tc>
                <a:extLst>
                  <a:ext uri="{0D108BD9-81ED-4DB2-BD59-A6C34878D82A}">
                    <a16:rowId xmlns="" xmlns:a16="http://schemas.microsoft.com/office/drawing/2014/main" val="10003"/>
                  </a:ext>
                </a:extLst>
              </a:tr>
              <a:tr h="315469">
                <a:tc>
                  <a:txBody>
                    <a:bodyPr/>
                    <a:lstStyle/>
                    <a:p>
                      <a:pPr algn="l" fontAlgn="b"/>
                      <a:r>
                        <a:rPr lang="en-ZA" sz="1800" b="1" u="none" strike="noStrike" dirty="0">
                          <a:solidFill>
                            <a:schemeClr val="tx1"/>
                          </a:solidFill>
                          <a:effectLst/>
                          <a:latin typeface="+mn-lt"/>
                          <a:cs typeface="Arial" panose="020B0604020202020204" pitchFamily="34" charset="0"/>
                        </a:rPr>
                        <a:t>KZN</a:t>
                      </a:r>
                      <a:endParaRPr lang="en-ZA" sz="1800" b="1" i="0" u="none" strike="noStrike" dirty="0">
                        <a:solidFill>
                          <a:schemeClr val="tx1"/>
                        </a:solidFill>
                        <a:effectLst/>
                        <a:latin typeface="+mn-lt"/>
                        <a:cs typeface="Arial" panose="020B0604020202020204" pitchFamily="34" charset="0"/>
                      </a:endParaRPr>
                    </a:p>
                  </a:txBody>
                  <a:tcPr marL="9525" marR="9525" marT="9525" marB="0" anchor="b">
                    <a:solidFill>
                      <a:srgbClr val="FEF4EC"/>
                    </a:solidFill>
                  </a:tcPr>
                </a:tc>
                <a:tc>
                  <a:txBody>
                    <a:bodyPr/>
                    <a:lstStyle/>
                    <a:p>
                      <a:pPr algn="ctr">
                        <a:lnSpc>
                          <a:spcPct val="115000"/>
                        </a:lnSpc>
                        <a:spcAft>
                          <a:spcPts val="0"/>
                        </a:spcAft>
                      </a:pPr>
                      <a:r>
                        <a:rPr lang="en-ZA" sz="1600" b="0" i="0" u="none" strike="noStrike" baseline="0" dirty="0">
                          <a:solidFill>
                            <a:schemeClr val="tx1"/>
                          </a:solidFill>
                          <a:latin typeface="+mn-lt"/>
                        </a:rPr>
                        <a:t>204</a:t>
                      </a:r>
                      <a:endParaRPr lang="en-ZA" sz="1600" dirty="0">
                        <a:solidFill>
                          <a:schemeClr val="tx1"/>
                        </a:solidFill>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a:solidFill>
                            <a:schemeClr val="tx1"/>
                          </a:solidFill>
                          <a:effectLst/>
                          <a:latin typeface="+mn-lt"/>
                        </a:rPr>
                        <a:t>120</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-84</a:t>
                      </a:r>
                    </a:p>
                  </a:txBody>
                  <a:tcPr marL="9525" marR="9525" marT="9525" marB="0" anchor="b">
                    <a:solidFill>
                      <a:srgbClr val="FEF4EC"/>
                    </a:solidFill>
                  </a:tcPr>
                </a:tc>
                <a:tc>
                  <a:txBody>
                    <a:bodyPr/>
                    <a:lstStyle/>
                    <a:p>
                      <a:pPr algn="ctr" fontAlgn="b"/>
                      <a:r>
                        <a:rPr lang="en-ZA" sz="1600" b="0" i="0" u="none" strike="noStrike" dirty="0">
                          <a:solidFill>
                            <a:schemeClr val="tx1"/>
                          </a:solidFill>
                          <a:effectLst/>
                          <a:latin typeface="+mn-lt"/>
                        </a:rPr>
                        <a:t>73</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47</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47</a:t>
                      </a:r>
                    </a:p>
                  </a:txBody>
                  <a:tcPr marL="6350" marR="6350" marT="6350" marB="0" anchor="b">
                    <a:solidFill>
                      <a:srgbClr val="FEF4EC"/>
                    </a:solidFill>
                  </a:tcPr>
                </a:tc>
                <a:extLst>
                  <a:ext uri="{0D108BD9-81ED-4DB2-BD59-A6C34878D82A}">
                    <a16:rowId xmlns="" xmlns:a16="http://schemas.microsoft.com/office/drawing/2014/main" val="10004"/>
                  </a:ext>
                </a:extLst>
              </a:tr>
              <a:tr h="315469">
                <a:tc>
                  <a:txBody>
                    <a:bodyPr/>
                    <a:lstStyle/>
                    <a:p>
                      <a:pPr algn="l" fontAlgn="b"/>
                      <a:r>
                        <a:rPr lang="en-ZA" sz="1800" b="1" u="none" strike="noStrike" dirty="0">
                          <a:solidFill>
                            <a:schemeClr val="tx1"/>
                          </a:solidFill>
                          <a:effectLst/>
                          <a:latin typeface="+mn-lt"/>
                          <a:cs typeface="Arial" panose="020B0604020202020204" pitchFamily="34" charset="0"/>
                        </a:rPr>
                        <a:t>LP</a:t>
                      </a:r>
                      <a:endParaRPr lang="en-ZA" sz="1800" b="1" i="0" u="none" strike="noStrike" dirty="0">
                        <a:solidFill>
                          <a:schemeClr val="tx1"/>
                        </a:solidFill>
                        <a:effectLst/>
                        <a:latin typeface="+mn-lt"/>
                        <a:cs typeface="Arial" panose="020B0604020202020204" pitchFamily="34" charset="0"/>
                      </a:endParaRPr>
                    </a:p>
                  </a:txBody>
                  <a:tcPr marL="9525" marR="9525" marT="9525" marB="0" anchor="b">
                    <a:solidFill>
                      <a:srgbClr val="FEF4EC"/>
                    </a:solidFill>
                  </a:tcPr>
                </a:tc>
                <a:tc>
                  <a:txBody>
                    <a:bodyPr/>
                    <a:lstStyle/>
                    <a:p>
                      <a:pPr algn="ctr">
                        <a:lnSpc>
                          <a:spcPct val="115000"/>
                        </a:lnSpc>
                        <a:spcAft>
                          <a:spcPts val="0"/>
                        </a:spcAft>
                      </a:pPr>
                      <a:r>
                        <a:rPr lang="en-ZA" sz="1600" b="0" i="0" u="none" strike="noStrike" baseline="0" dirty="0">
                          <a:solidFill>
                            <a:schemeClr val="tx1"/>
                          </a:solidFill>
                          <a:latin typeface="+mn-lt"/>
                        </a:rPr>
                        <a:t>168</a:t>
                      </a:r>
                      <a:endParaRPr lang="en-ZA" sz="1600" dirty="0">
                        <a:solidFill>
                          <a:schemeClr val="tx1"/>
                        </a:solidFill>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a:solidFill>
                            <a:schemeClr val="tx1"/>
                          </a:solidFill>
                          <a:effectLst/>
                          <a:latin typeface="+mn-lt"/>
                        </a:rPr>
                        <a:t>77</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-91</a:t>
                      </a:r>
                    </a:p>
                  </a:txBody>
                  <a:tcPr marL="9525" marR="9525" marT="9525" marB="0" anchor="b">
                    <a:solidFill>
                      <a:srgbClr val="FEF4EC"/>
                    </a:solidFill>
                  </a:tcPr>
                </a:tc>
                <a:tc>
                  <a:txBody>
                    <a:bodyPr/>
                    <a:lstStyle/>
                    <a:p>
                      <a:pPr algn="ctr" fontAlgn="b"/>
                      <a:r>
                        <a:rPr lang="en-ZA" sz="1600" b="0" i="0" u="none" strike="noStrike" dirty="0">
                          <a:solidFill>
                            <a:schemeClr val="tx1"/>
                          </a:solidFill>
                          <a:effectLst/>
                          <a:latin typeface="+mn-lt"/>
                        </a:rPr>
                        <a:t>64</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13</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13</a:t>
                      </a:r>
                    </a:p>
                  </a:txBody>
                  <a:tcPr marL="6350" marR="6350" marT="6350" marB="0" anchor="b">
                    <a:solidFill>
                      <a:srgbClr val="FEF4EC"/>
                    </a:solidFill>
                  </a:tcPr>
                </a:tc>
                <a:extLst>
                  <a:ext uri="{0D108BD9-81ED-4DB2-BD59-A6C34878D82A}">
                    <a16:rowId xmlns="" xmlns:a16="http://schemas.microsoft.com/office/drawing/2014/main" val="10005"/>
                  </a:ext>
                </a:extLst>
              </a:tr>
              <a:tr h="315469">
                <a:tc>
                  <a:txBody>
                    <a:bodyPr/>
                    <a:lstStyle/>
                    <a:p>
                      <a:pPr algn="l" fontAlgn="b"/>
                      <a:r>
                        <a:rPr lang="en-ZA" sz="1800" b="1" u="none" strike="noStrike" dirty="0">
                          <a:solidFill>
                            <a:schemeClr val="tx1"/>
                          </a:solidFill>
                          <a:effectLst/>
                          <a:latin typeface="+mn-lt"/>
                          <a:cs typeface="Arial" panose="020B0604020202020204" pitchFamily="34" charset="0"/>
                        </a:rPr>
                        <a:t>MP</a:t>
                      </a:r>
                      <a:endParaRPr lang="en-ZA" sz="1800" b="1" i="0" u="none" strike="noStrike" dirty="0">
                        <a:solidFill>
                          <a:schemeClr val="tx1"/>
                        </a:solidFill>
                        <a:effectLst/>
                        <a:latin typeface="+mn-lt"/>
                        <a:cs typeface="Arial" panose="020B0604020202020204" pitchFamily="34" charset="0"/>
                      </a:endParaRPr>
                    </a:p>
                  </a:txBody>
                  <a:tcPr marL="9525" marR="9525" marT="9525" marB="0" anchor="b">
                    <a:solidFill>
                      <a:srgbClr val="FEF4EC"/>
                    </a:solidFill>
                  </a:tcPr>
                </a:tc>
                <a:tc>
                  <a:txBody>
                    <a:bodyPr/>
                    <a:lstStyle/>
                    <a:p>
                      <a:pPr algn="ctr">
                        <a:lnSpc>
                          <a:spcPct val="115000"/>
                        </a:lnSpc>
                        <a:spcAft>
                          <a:spcPts val="0"/>
                        </a:spcAft>
                      </a:pPr>
                      <a:r>
                        <a:rPr lang="en-ZA" sz="1600" b="0" i="0" u="none" strike="noStrike" baseline="0" dirty="0">
                          <a:solidFill>
                            <a:schemeClr val="tx1"/>
                          </a:solidFill>
                          <a:latin typeface="+mn-lt"/>
                        </a:rPr>
                        <a:t>160</a:t>
                      </a:r>
                      <a:endParaRPr lang="en-ZA" sz="1600" dirty="0">
                        <a:solidFill>
                          <a:schemeClr val="tx1"/>
                        </a:solidFill>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a:solidFill>
                            <a:schemeClr val="tx1"/>
                          </a:solidFill>
                          <a:effectLst/>
                          <a:latin typeface="+mn-lt"/>
                        </a:rPr>
                        <a:t>84</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-76</a:t>
                      </a:r>
                    </a:p>
                  </a:txBody>
                  <a:tcPr marL="9525" marR="9525" marT="9525" marB="0" anchor="b">
                    <a:solidFill>
                      <a:srgbClr val="FEF4EC"/>
                    </a:solidFill>
                  </a:tcPr>
                </a:tc>
                <a:tc>
                  <a:txBody>
                    <a:bodyPr/>
                    <a:lstStyle/>
                    <a:p>
                      <a:pPr algn="ctr" fontAlgn="b"/>
                      <a:r>
                        <a:rPr lang="en-ZA" sz="1600" b="0" i="0" u="none" strike="noStrike" dirty="0">
                          <a:solidFill>
                            <a:schemeClr val="tx1"/>
                          </a:solidFill>
                          <a:effectLst/>
                          <a:latin typeface="+mn-lt"/>
                        </a:rPr>
                        <a:t>73</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11</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11</a:t>
                      </a:r>
                    </a:p>
                  </a:txBody>
                  <a:tcPr marL="6350" marR="6350" marT="6350" marB="0" anchor="b">
                    <a:solidFill>
                      <a:srgbClr val="FEF4EC"/>
                    </a:solidFill>
                  </a:tcPr>
                </a:tc>
                <a:extLst>
                  <a:ext uri="{0D108BD9-81ED-4DB2-BD59-A6C34878D82A}">
                    <a16:rowId xmlns="" xmlns:a16="http://schemas.microsoft.com/office/drawing/2014/main" val="10006"/>
                  </a:ext>
                </a:extLst>
              </a:tr>
              <a:tr h="315469">
                <a:tc>
                  <a:txBody>
                    <a:bodyPr/>
                    <a:lstStyle/>
                    <a:p>
                      <a:pPr algn="l" fontAlgn="b"/>
                      <a:r>
                        <a:rPr lang="en-ZA" sz="1800" b="1" u="none" strike="noStrike" dirty="0">
                          <a:solidFill>
                            <a:schemeClr val="tx1"/>
                          </a:solidFill>
                          <a:effectLst/>
                          <a:latin typeface="+mn-lt"/>
                          <a:cs typeface="Arial" panose="020B0604020202020204" pitchFamily="34" charset="0"/>
                        </a:rPr>
                        <a:t>NC</a:t>
                      </a:r>
                      <a:endParaRPr lang="en-ZA" sz="1800" b="1" i="0" u="none" strike="noStrike" dirty="0">
                        <a:solidFill>
                          <a:schemeClr val="tx1"/>
                        </a:solidFill>
                        <a:effectLst/>
                        <a:latin typeface="+mn-lt"/>
                        <a:cs typeface="Arial" panose="020B0604020202020204" pitchFamily="34" charset="0"/>
                      </a:endParaRPr>
                    </a:p>
                  </a:txBody>
                  <a:tcPr marL="9525" marR="9525" marT="9525" marB="0" anchor="b">
                    <a:solidFill>
                      <a:srgbClr val="FEF4EC"/>
                    </a:solidFill>
                  </a:tcPr>
                </a:tc>
                <a:tc>
                  <a:txBody>
                    <a:bodyPr/>
                    <a:lstStyle/>
                    <a:p>
                      <a:pPr algn="ctr">
                        <a:lnSpc>
                          <a:spcPct val="115000"/>
                        </a:lnSpc>
                        <a:spcAft>
                          <a:spcPts val="0"/>
                        </a:spcAft>
                      </a:pPr>
                      <a:r>
                        <a:rPr lang="en-ZA" sz="1600" b="0" i="0" u="none" strike="noStrike" baseline="0" dirty="0">
                          <a:solidFill>
                            <a:schemeClr val="tx1"/>
                          </a:solidFill>
                          <a:latin typeface="+mn-lt"/>
                        </a:rPr>
                        <a:t>120</a:t>
                      </a:r>
                      <a:endParaRPr lang="en-ZA" sz="1600" dirty="0">
                        <a:solidFill>
                          <a:schemeClr val="tx1"/>
                        </a:solidFill>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a:solidFill>
                            <a:schemeClr val="tx1"/>
                          </a:solidFill>
                          <a:effectLst/>
                          <a:latin typeface="+mn-lt"/>
                        </a:rPr>
                        <a:t>105</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-15</a:t>
                      </a:r>
                    </a:p>
                  </a:txBody>
                  <a:tcPr marL="9525" marR="9525" marT="9525" marB="0" anchor="b">
                    <a:solidFill>
                      <a:srgbClr val="FEF4EC"/>
                    </a:solidFill>
                  </a:tcPr>
                </a:tc>
                <a:tc>
                  <a:txBody>
                    <a:bodyPr/>
                    <a:lstStyle/>
                    <a:p>
                      <a:pPr algn="ctr" fontAlgn="b"/>
                      <a:r>
                        <a:rPr lang="en-ZA" sz="1600" b="0" i="0" u="none" strike="noStrike" dirty="0">
                          <a:solidFill>
                            <a:schemeClr val="tx1"/>
                          </a:solidFill>
                          <a:effectLst/>
                          <a:latin typeface="+mn-lt"/>
                        </a:rPr>
                        <a:t>68</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37</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 </a:t>
                      </a:r>
                    </a:p>
                  </a:txBody>
                  <a:tcPr marL="6350" marR="6350" marT="6350" marB="0" anchor="b">
                    <a:solidFill>
                      <a:srgbClr val="FEF4EC"/>
                    </a:solidFill>
                  </a:tcPr>
                </a:tc>
                <a:extLst>
                  <a:ext uri="{0D108BD9-81ED-4DB2-BD59-A6C34878D82A}">
                    <a16:rowId xmlns="" xmlns:a16="http://schemas.microsoft.com/office/drawing/2014/main" val="10007"/>
                  </a:ext>
                </a:extLst>
              </a:tr>
              <a:tr h="315469">
                <a:tc>
                  <a:txBody>
                    <a:bodyPr/>
                    <a:lstStyle/>
                    <a:p>
                      <a:pPr algn="l" fontAlgn="b"/>
                      <a:r>
                        <a:rPr lang="en-ZA" sz="1800" b="1" u="none" strike="noStrike" dirty="0">
                          <a:solidFill>
                            <a:schemeClr val="tx1"/>
                          </a:solidFill>
                          <a:effectLst/>
                          <a:latin typeface="+mn-lt"/>
                          <a:cs typeface="Arial" panose="020B0604020202020204" pitchFamily="34" charset="0"/>
                        </a:rPr>
                        <a:t>NW</a:t>
                      </a:r>
                      <a:endParaRPr lang="en-ZA" sz="1800" b="1" i="0" u="none" strike="noStrike" dirty="0">
                        <a:solidFill>
                          <a:schemeClr val="tx1"/>
                        </a:solidFill>
                        <a:effectLst/>
                        <a:latin typeface="+mn-lt"/>
                        <a:cs typeface="Arial" panose="020B0604020202020204" pitchFamily="34" charset="0"/>
                      </a:endParaRPr>
                    </a:p>
                  </a:txBody>
                  <a:tcPr marL="9525" marR="9525" marT="9525" marB="0" anchor="b">
                    <a:solidFill>
                      <a:srgbClr val="FEF4EC"/>
                    </a:solidFill>
                  </a:tcPr>
                </a:tc>
                <a:tc>
                  <a:txBody>
                    <a:bodyPr/>
                    <a:lstStyle/>
                    <a:p>
                      <a:pPr algn="ctr">
                        <a:lnSpc>
                          <a:spcPct val="115000"/>
                        </a:lnSpc>
                        <a:spcAft>
                          <a:spcPts val="0"/>
                        </a:spcAft>
                      </a:pPr>
                      <a:r>
                        <a:rPr lang="en-ZA" sz="1600" b="0" i="0" u="none" strike="noStrike" baseline="0" dirty="0">
                          <a:solidFill>
                            <a:schemeClr val="tx1"/>
                          </a:solidFill>
                          <a:latin typeface="+mn-lt"/>
                        </a:rPr>
                        <a:t>76</a:t>
                      </a:r>
                      <a:endParaRPr lang="en-ZA" sz="1600" dirty="0">
                        <a:solidFill>
                          <a:schemeClr val="tx1"/>
                        </a:solidFill>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a:solidFill>
                            <a:schemeClr val="tx1"/>
                          </a:solidFill>
                          <a:effectLst/>
                          <a:latin typeface="+mn-lt"/>
                        </a:rPr>
                        <a:t>73</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-3</a:t>
                      </a:r>
                    </a:p>
                  </a:txBody>
                  <a:tcPr marL="9525" marR="9525" marT="9525" marB="0" anchor="b">
                    <a:solidFill>
                      <a:srgbClr val="FEF4EC"/>
                    </a:solidFill>
                  </a:tcPr>
                </a:tc>
                <a:tc>
                  <a:txBody>
                    <a:bodyPr/>
                    <a:lstStyle/>
                    <a:p>
                      <a:pPr algn="ctr" fontAlgn="b"/>
                      <a:r>
                        <a:rPr lang="en-ZA" sz="1600" b="0" i="0" u="none" strike="noStrike" dirty="0">
                          <a:solidFill>
                            <a:schemeClr val="tx1"/>
                          </a:solidFill>
                          <a:effectLst/>
                          <a:latin typeface="+mn-lt"/>
                        </a:rPr>
                        <a:t>61</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12</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12</a:t>
                      </a:r>
                    </a:p>
                  </a:txBody>
                  <a:tcPr marL="6350" marR="6350" marT="6350" marB="0" anchor="b">
                    <a:solidFill>
                      <a:srgbClr val="FEF4EC"/>
                    </a:solidFill>
                  </a:tcPr>
                </a:tc>
                <a:extLst>
                  <a:ext uri="{0D108BD9-81ED-4DB2-BD59-A6C34878D82A}">
                    <a16:rowId xmlns="" xmlns:a16="http://schemas.microsoft.com/office/drawing/2014/main" val="10008"/>
                  </a:ext>
                </a:extLst>
              </a:tr>
              <a:tr h="315469">
                <a:tc>
                  <a:txBody>
                    <a:bodyPr/>
                    <a:lstStyle/>
                    <a:p>
                      <a:pPr algn="l" fontAlgn="b"/>
                      <a:r>
                        <a:rPr lang="en-ZA" sz="1800" b="1" u="none" strike="noStrike" dirty="0">
                          <a:solidFill>
                            <a:schemeClr val="tx1"/>
                          </a:solidFill>
                          <a:effectLst/>
                          <a:latin typeface="+mn-lt"/>
                          <a:cs typeface="Arial" panose="020B0604020202020204" pitchFamily="34" charset="0"/>
                        </a:rPr>
                        <a:t>WC</a:t>
                      </a:r>
                      <a:endParaRPr lang="en-ZA" sz="1800" b="1" i="0" u="none" strike="noStrike" dirty="0">
                        <a:solidFill>
                          <a:schemeClr val="tx1"/>
                        </a:solidFill>
                        <a:effectLst/>
                        <a:latin typeface="+mn-lt"/>
                        <a:cs typeface="Arial" panose="020B0604020202020204" pitchFamily="34" charset="0"/>
                      </a:endParaRPr>
                    </a:p>
                  </a:txBody>
                  <a:tcPr marL="9525" marR="9525" marT="9525" marB="0" anchor="b">
                    <a:solidFill>
                      <a:srgbClr val="FEF4EC"/>
                    </a:solidFill>
                  </a:tcPr>
                </a:tc>
                <a:tc>
                  <a:txBody>
                    <a:bodyPr/>
                    <a:lstStyle/>
                    <a:p>
                      <a:pPr algn="ctr">
                        <a:lnSpc>
                          <a:spcPct val="115000"/>
                        </a:lnSpc>
                        <a:spcAft>
                          <a:spcPts val="0"/>
                        </a:spcAft>
                      </a:pPr>
                      <a:r>
                        <a:rPr lang="en-ZA" sz="1600" b="0" i="0" u="none" strike="noStrike" baseline="0" dirty="0">
                          <a:solidFill>
                            <a:schemeClr val="tx1"/>
                          </a:solidFill>
                          <a:latin typeface="+mn-lt"/>
                        </a:rPr>
                        <a:t>232</a:t>
                      </a:r>
                      <a:endParaRPr lang="en-ZA" sz="1600" dirty="0">
                        <a:solidFill>
                          <a:schemeClr val="tx1"/>
                        </a:solidFill>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a:solidFill>
                            <a:schemeClr val="tx1"/>
                          </a:solidFill>
                          <a:effectLst/>
                          <a:latin typeface="+mn-lt"/>
                        </a:rPr>
                        <a:t>86</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-146</a:t>
                      </a:r>
                    </a:p>
                  </a:txBody>
                  <a:tcPr marL="9525" marR="9525" marT="9525" marB="0" anchor="b">
                    <a:solidFill>
                      <a:srgbClr val="FEF4EC"/>
                    </a:solidFill>
                  </a:tcPr>
                </a:tc>
                <a:tc>
                  <a:txBody>
                    <a:bodyPr/>
                    <a:lstStyle/>
                    <a:p>
                      <a:pPr algn="ctr" fontAlgn="b"/>
                      <a:r>
                        <a:rPr lang="en-ZA" sz="1600" b="0" i="0" u="none" strike="noStrike" dirty="0">
                          <a:solidFill>
                            <a:schemeClr val="tx1"/>
                          </a:solidFill>
                          <a:effectLst/>
                          <a:latin typeface="+mn-lt"/>
                        </a:rPr>
                        <a:t>66</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20</a:t>
                      </a:r>
                    </a:p>
                  </a:txBody>
                  <a:tcPr marL="6350" marR="6350" marT="6350" marB="0" anchor="b">
                    <a:solidFill>
                      <a:srgbClr val="FEF4EC"/>
                    </a:solidFill>
                  </a:tcPr>
                </a:tc>
                <a:tc>
                  <a:txBody>
                    <a:bodyPr/>
                    <a:lstStyle/>
                    <a:p>
                      <a:pPr algn="ctr" fontAlgn="b"/>
                      <a:r>
                        <a:rPr lang="en-ZA" sz="1600" b="0" i="0" u="none" strike="noStrike" dirty="0">
                          <a:solidFill>
                            <a:schemeClr val="tx1"/>
                          </a:solidFill>
                          <a:effectLst/>
                          <a:latin typeface="+mn-lt"/>
                        </a:rPr>
                        <a:t>20</a:t>
                      </a:r>
                    </a:p>
                  </a:txBody>
                  <a:tcPr marL="6350" marR="6350" marT="6350" marB="0" anchor="b">
                    <a:solidFill>
                      <a:srgbClr val="FEF4EC"/>
                    </a:solidFill>
                  </a:tcPr>
                </a:tc>
                <a:extLst>
                  <a:ext uri="{0D108BD9-81ED-4DB2-BD59-A6C34878D82A}">
                    <a16:rowId xmlns="" xmlns:a16="http://schemas.microsoft.com/office/drawing/2014/main" val="10009"/>
                  </a:ext>
                </a:extLst>
              </a:tr>
              <a:tr h="315469">
                <a:tc>
                  <a:txBody>
                    <a:bodyPr/>
                    <a:lstStyle/>
                    <a:p>
                      <a:pPr algn="l" fontAlgn="b"/>
                      <a:r>
                        <a:rPr lang="en-ZA" sz="1800" b="1" u="none" strike="noStrike" dirty="0">
                          <a:solidFill>
                            <a:schemeClr val="tx1"/>
                          </a:solidFill>
                          <a:effectLst/>
                          <a:latin typeface="+mn-lt"/>
                          <a:cs typeface="Arial" panose="020B0604020202020204" pitchFamily="34" charset="0"/>
                        </a:rPr>
                        <a:t>TOTAL</a:t>
                      </a:r>
                      <a:endParaRPr lang="en-ZA" sz="1800" b="1" i="0" u="none" strike="noStrike" dirty="0">
                        <a:solidFill>
                          <a:schemeClr val="tx1"/>
                        </a:solidFill>
                        <a:effectLst/>
                        <a:latin typeface="+mn-lt"/>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a:lnSpc>
                          <a:spcPct val="115000"/>
                        </a:lnSpc>
                        <a:spcAft>
                          <a:spcPts val="0"/>
                        </a:spcAft>
                      </a:pPr>
                      <a:r>
                        <a:rPr lang="en-ZA" sz="1800" b="1" i="0" u="none" strike="noStrike" baseline="0" dirty="0" smtClean="0">
                          <a:solidFill>
                            <a:schemeClr val="tx1"/>
                          </a:solidFill>
                          <a:latin typeface="+mn-lt"/>
                        </a:rPr>
                        <a:t>1 640</a:t>
                      </a:r>
                      <a:endParaRPr lang="en-ZA" sz="1800" dirty="0">
                        <a:solidFill>
                          <a:schemeClr val="tx1"/>
                        </a:solidFill>
                        <a:effectLst/>
                        <a:latin typeface="+mn-lt"/>
                        <a:ea typeface="Calibri"/>
                        <a:cs typeface="Times New Roman"/>
                      </a:endParaRPr>
                    </a:p>
                  </a:txBody>
                  <a:tcPr marL="68579" marR="68579" marT="0" marB="0" anchor="b">
                    <a:solidFill>
                      <a:schemeClr val="accent6">
                        <a:lumMod val="40000"/>
                        <a:lumOff val="60000"/>
                      </a:schemeClr>
                    </a:solidFill>
                  </a:tcPr>
                </a:tc>
                <a:tc>
                  <a:txBody>
                    <a:bodyPr/>
                    <a:lstStyle/>
                    <a:p>
                      <a:pPr algn="ctr">
                        <a:lnSpc>
                          <a:spcPct val="115000"/>
                        </a:lnSpc>
                        <a:spcAft>
                          <a:spcPts val="0"/>
                        </a:spcAft>
                      </a:pPr>
                      <a:r>
                        <a:rPr lang="en-ZA" sz="1800" b="1" dirty="0" smtClean="0">
                          <a:solidFill>
                            <a:schemeClr val="tx1"/>
                          </a:solidFill>
                          <a:effectLst/>
                          <a:latin typeface="+mn-lt"/>
                          <a:ea typeface="Calibri"/>
                          <a:cs typeface="Times New Roman"/>
                        </a:rPr>
                        <a:t>1 080</a:t>
                      </a:r>
                      <a:endParaRPr lang="en-ZA" sz="1800" b="1" dirty="0">
                        <a:solidFill>
                          <a:schemeClr val="tx1"/>
                        </a:solidFill>
                        <a:effectLst/>
                        <a:latin typeface="+mn-lt"/>
                        <a:ea typeface="Calibri"/>
                        <a:cs typeface="Times New Roman"/>
                      </a:endParaRPr>
                    </a:p>
                  </a:txBody>
                  <a:tcPr marL="68579" marR="68579" marT="0" marB="0">
                    <a:solidFill>
                      <a:schemeClr val="accent6">
                        <a:lumMod val="40000"/>
                        <a:lumOff val="60000"/>
                      </a:schemeClr>
                    </a:solidFill>
                  </a:tcPr>
                </a:tc>
                <a:tc>
                  <a:txBody>
                    <a:bodyPr/>
                    <a:lstStyle/>
                    <a:p>
                      <a:pPr algn="ctr" fontAlgn="b"/>
                      <a:r>
                        <a:rPr lang="en-ZA" sz="1800" b="1" i="0" u="none" strike="noStrike" dirty="0">
                          <a:solidFill>
                            <a:srgbClr val="FF0000"/>
                          </a:solidFill>
                          <a:effectLst/>
                          <a:latin typeface="+mn-lt"/>
                          <a:cs typeface="Arial" panose="020B0604020202020204" pitchFamily="34" charset="0"/>
                        </a:rPr>
                        <a:t>-560</a:t>
                      </a:r>
                    </a:p>
                  </a:txBody>
                  <a:tcPr marL="9525" marR="9525" marT="9525" marB="0" anchor="b">
                    <a:solidFill>
                      <a:schemeClr val="accent6">
                        <a:lumMod val="40000"/>
                        <a:lumOff val="60000"/>
                      </a:schemeClr>
                    </a:solidFill>
                  </a:tcPr>
                </a:tc>
                <a:tc>
                  <a:txBody>
                    <a:bodyPr/>
                    <a:lstStyle/>
                    <a:p>
                      <a:pPr algn="ctr" fontAlgn="b"/>
                      <a:r>
                        <a:rPr lang="en-ZA" sz="1800" b="1" i="0" u="none" strike="noStrike" dirty="0">
                          <a:solidFill>
                            <a:schemeClr val="tx1"/>
                          </a:solidFill>
                          <a:effectLst/>
                          <a:latin typeface="+mn-lt"/>
                          <a:cs typeface="Arial" panose="020B0604020202020204" pitchFamily="34" charset="0"/>
                        </a:rPr>
                        <a:t>845</a:t>
                      </a:r>
                    </a:p>
                  </a:txBody>
                  <a:tcPr marL="9525" marR="9525" marT="9525" marB="0" anchor="b">
                    <a:solidFill>
                      <a:schemeClr val="accent6">
                        <a:lumMod val="40000"/>
                        <a:lumOff val="60000"/>
                      </a:schemeClr>
                    </a:solidFill>
                  </a:tcPr>
                </a:tc>
                <a:tc>
                  <a:txBody>
                    <a:bodyPr/>
                    <a:lstStyle/>
                    <a:p>
                      <a:pPr algn="ctr" fontAlgn="b"/>
                      <a:r>
                        <a:rPr lang="en-ZA" sz="1800" b="1" i="0" u="none" strike="noStrike" dirty="0">
                          <a:solidFill>
                            <a:schemeClr val="tx1"/>
                          </a:solidFill>
                          <a:effectLst/>
                          <a:latin typeface="+mn-lt"/>
                          <a:cs typeface="Arial" panose="020B0604020202020204" pitchFamily="34" charset="0"/>
                        </a:rPr>
                        <a:t>235</a:t>
                      </a:r>
                    </a:p>
                  </a:txBody>
                  <a:tcPr marL="9525" marR="9525" marT="9525" marB="0" anchor="b">
                    <a:solidFill>
                      <a:schemeClr val="accent6">
                        <a:lumMod val="40000"/>
                        <a:lumOff val="60000"/>
                      </a:schemeClr>
                    </a:solidFill>
                  </a:tcPr>
                </a:tc>
                <a:tc>
                  <a:txBody>
                    <a:bodyPr/>
                    <a:lstStyle/>
                    <a:p>
                      <a:pPr algn="ctr" fontAlgn="b"/>
                      <a:r>
                        <a:rPr lang="en-ZA" sz="1800" b="1" i="0" u="none" strike="noStrike" dirty="0">
                          <a:solidFill>
                            <a:schemeClr val="tx1"/>
                          </a:solidFill>
                          <a:effectLst/>
                          <a:latin typeface="+mn-lt"/>
                          <a:cs typeface="Arial" panose="020B0604020202020204" pitchFamily="34" charset="0"/>
                        </a:rPr>
                        <a:t>198</a:t>
                      </a:r>
                    </a:p>
                  </a:txBody>
                  <a:tcPr marL="9525" marR="9525" marT="9525" marB="0" anchor="b">
                    <a:solidFill>
                      <a:schemeClr val="accent6">
                        <a:lumMod val="40000"/>
                        <a:lumOff val="60000"/>
                      </a:schemeClr>
                    </a:solidFill>
                  </a:tcPr>
                </a:tc>
                <a:extLst>
                  <a:ext uri="{0D108BD9-81ED-4DB2-BD59-A6C34878D82A}">
                    <a16:rowId xmlns="" xmlns:a16="http://schemas.microsoft.com/office/drawing/2014/main" val="10011"/>
                  </a:ext>
                </a:extLst>
              </a:tr>
            </a:tbl>
          </a:graphicData>
        </a:graphic>
      </p:graphicFrame>
      <p:sp>
        <p:nvSpPr>
          <p:cNvPr id="5" name="Footer Placeholder 4"/>
          <p:cNvSpPr>
            <a:spLocks noGrp="1"/>
          </p:cNvSpPr>
          <p:nvPr>
            <p:ph type="ftr" sz="quarter" idx="11"/>
          </p:nvPr>
        </p:nvSpPr>
        <p:spPr>
          <a:xfrm>
            <a:off x="6227763" y="6492875"/>
            <a:ext cx="5624512" cy="365125"/>
          </a:xfrm>
        </p:spPr>
        <p:txBody>
          <a:bodyPr/>
          <a:lstStyle/>
          <a:p>
            <a:pPr defTabSz="914400" eaLnBrk="1" fontAlgn="auto" hangingPunct="1">
              <a:spcBef>
                <a:spcPts val="0"/>
              </a:spcBef>
              <a:spcAft>
                <a:spcPts val="0"/>
              </a:spcAft>
              <a:defRPr/>
            </a:pPr>
            <a:r>
              <a:rPr lang="en-US" dirty="0" smtClean="0">
                <a:solidFill>
                  <a:prstClr val="white"/>
                </a:solidFill>
                <a:ea typeface="+mn-ea"/>
              </a:rPr>
              <a:t>6</a:t>
            </a:r>
            <a:endParaRPr lang="en-US" dirty="0">
              <a:solidFill>
                <a:prstClr val="white"/>
              </a:solidFill>
              <a:ea typeface="+mn-ea"/>
            </a:endParaRPr>
          </a:p>
        </p:txBody>
      </p:sp>
    </p:spTree>
    <p:extLst>
      <p:ext uri="{BB962C8B-B14F-4D97-AF65-F5344CB8AC3E}">
        <p14:creationId xmlns:p14="http://schemas.microsoft.com/office/powerpoint/2010/main" xmlns="" val="3919251445"/>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CONSTITUTIONAL MANDATE OF THE </a:t>
            </a:r>
            <a:r>
              <a:rPr lang="en-US" sz="2000" b="1" dirty="0" smtClean="0">
                <a:solidFill>
                  <a:prstClr val="black"/>
                </a:solidFill>
                <a:ea typeface="ＭＳ Ｐゴシック" pitchFamily="-80" charset="-128"/>
                <a:cs typeface="+mj-cs"/>
              </a:rPr>
              <a:t>DEL</a:t>
            </a:r>
            <a:endParaRPr lang="en-US" dirty="0"/>
          </a:p>
        </p:txBody>
      </p:sp>
      <p:sp>
        <p:nvSpPr>
          <p:cNvPr id="18435" name="Content Placeholder 2"/>
          <p:cNvSpPr>
            <a:spLocks noGrp="1"/>
          </p:cNvSpPr>
          <p:nvPr>
            <p:ph idx="1"/>
          </p:nvPr>
        </p:nvSpPr>
        <p:spPr>
          <a:xfrm>
            <a:off x="457200" y="1417638"/>
            <a:ext cx="8229600" cy="5092700"/>
          </a:xfrm>
        </p:spPr>
        <p:txBody>
          <a:bodyPr/>
          <a:lstStyle/>
          <a:p>
            <a:r>
              <a:rPr lang="en-US" altLang="en-US" sz="2000" dirty="0" smtClean="0">
                <a:ea typeface="ＭＳ Ｐゴシック" pitchFamily="34" charset="-128"/>
              </a:rPr>
              <a:t>Section 9, to ensure equal access to opportunities.</a:t>
            </a:r>
          </a:p>
          <a:p>
            <a:r>
              <a:rPr lang="en-US" altLang="en-US" sz="2000" dirty="0" smtClean="0">
                <a:ea typeface="ＭＳ Ｐゴシック" pitchFamily="34" charset="-128"/>
              </a:rPr>
              <a:t>Section 10, promotion of labour standards and fundamental rights at work.</a:t>
            </a:r>
          </a:p>
          <a:p>
            <a:r>
              <a:rPr lang="en-US" altLang="en-US" sz="2000" dirty="0" smtClean="0">
                <a:ea typeface="ＭＳ Ｐゴシック" pitchFamily="34" charset="-128"/>
              </a:rPr>
              <a:t>Section 18, Freedom of association.</a:t>
            </a:r>
          </a:p>
          <a:p>
            <a:r>
              <a:rPr lang="en-US" altLang="en-US" sz="2000" dirty="0" smtClean="0">
                <a:ea typeface="ＭＳ Ｐゴシック" pitchFamily="34" charset="-128"/>
              </a:rPr>
              <a:t>Section 23, To ensure sound Labour relations.</a:t>
            </a:r>
          </a:p>
          <a:p>
            <a:r>
              <a:rPr lang="en-US" altLang="en-US" sz="2000" dirty="0" smtClean="0">
                <a:ea typeface="ＭＳ Ｐゴシック" pitchFamily="34" charset="-128"/>
              </a:rPr>
              <a:t>Section 24, To ensure an environment that is not harmful to the health and wellbeing of those in the workplace.</a:t>
            </a:r>
          </a:p>
          <a:p>
            <a:r>
              <a:rPr lang="en-US" altLang="en-US" sz="2000" dirty="0" smtClean="0">
                <a:ea typeface="ＭＳ Ｐゴシック" pitchFamily="34" charset="-128"/>
              </a:rPr>
              <a:t>Section 27, To provide adequate social security nets to protect vulnerable workers.</a:t>
            </a:r>
          </a:p>
          <a:p>
            <a:r>
              <a:rPr lang="en-US" altLang="en-US" sz="2000" dirty="0" smtClean="0">
                <a:ea typeface="ＭＳ Ｐゴシック" pitchFamily="34" charset="-128"/>
              </a:rPr>
              <a:t>Section 28, To ensure that children are protected from exploitative labour practices and not required or permitted to perform work or services that are inappropriate for a person of that child’s age or their well‐being, education, physical or mental health or spiritual, moral or social development is placed at risk.</a:t>
            </a:r>
          </a:p>
          <a:p>
            <a:r>
              <a:rPr lang="en-US" altLang="en-US" sz="2000" dirty="0" smtClean="0">
                <a:ea typeface="ＭＳ Ｐゴシック" pitchFamily="34" charset="-128"/>
              </a:rPr>
              <a:t>Section 34, Access to courts and access to fair and speedy labour justice.</a:t>
            </a:r>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4</a:t>
            </a:fld>
            <a:endParaRPr lang="en-US"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4"/>
          <p:cNvSpPr>
            <a:spLocks noGrp="1"/>
          </p:cNvSpPr>
          <p:nvPr>
            <p:ph type="title"/>
          </p:nvPr>
        </p:nvSpPr>
        <p:spPr/>
        <p:txBody>
          <a:bodyPr/>
          <a:lstStyle/>
          <a:p>
            <a:r>
              <a:rPr lang="en-ZA" altLang="en-US" sz="2400" b="1" smtClean="0"/>
              <a:t>SECTORS REVIEWED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460214550"/>
              </p:ext>
            </p:extLst>
          </p:nvPr>
        </p:nvGraphicFramePr>
        <p:xfrm>
          <a:off x="250825" y="1417638"/>
          <a:ext cx="8642350" cy="4170359"/>
        </p:xfrm>
        <a:graphic>
          <a:graphicData uri="http://schemas.openxmlformats.org/drawingml/2006/table">
            <a:tbl>
              <a:tblPr firstRow="1" bandRow="1">
                <a:tableStyleId>{E8B1032C-EA38-4F05-BA0D-38AFFFC7BED3}</a:tableStyleId>
              </a:tblPr>
              <a:tblGrid>
                <a:gridCol w="3018576">
                  <a:extLst>
                    <a:ext uri="{9D8B030D-6E8A-4147-A177-3AD203B41FA5}">
                      <a16:colId xmlns="" xmlns:a16="http://schemas.microsoft.com/office/drawing/2014/main" val="20000"/>
                    </a:ext>
                  </a:extLst>
                </a:gridCol>
                <a:gridCol w="5623774">
                  <a:extLst>
                    <a:ext uri="{9D8B030D-6E8A-4147-A177-3AD203B41FA5}">
                      <a16:colId xmlns="" xmlns:a16="http://schemas.microsoft.com/office/drawing/2014/main" val="20001"/>
                    </a:ext>
                  </a:extLst>
                </a:gridCol>
              </a:tblGrid>
              <a:tr h="519544">
                <a:tc>
                  <a:txBody>
                    <a:bodyPr/>
                    <a:lstStyle/>
                    <a:p>
                      <a:r>
                        <a:rPr lang="en-ZA" sz="1800" dirty="0">
                          <a:latin typeface="+mn-lt"/>
                        </a:rPr>
                        <a:t>SECTOR</a:t>
                      </a:r>
                    </a:p>
                  </a:txBody>
                  <a:tcPr marL="91455" marR="91455" marT="45715" marB="45715"/>
                </a:tc>
                <a:tc>
                  <a:txBody>
                    <a:bodyPr/>
                    <a:lstStyle/>
                    <a:p>
                      <a:pPr algn="ctr"/>
                      <a:r>
                        <a:rPr lang="en-ZA" sz="1800" dirty="0">
                          <a:latin typeface="+mn-lt"/>
                        </a:rPr>
                        <a:t>SECTIONS CONTRAVENED</a:t>
                      </a:r>
                    </a:p>
                  </a:txBody>
                  <a:tcPr marL="91455" marR="91455" marT="45715" marB="45715"/>
                </a:tc>
                <a:extLst>
                  <a:ext uri="{0D108BD9-81ED-4DB2-BD59-A6C34878D82A}">
                    <a16:rowId xmlns="" xmlns:a16="http://schemas.microsoft.com/office/drawing/2014/main" val="10000"/>
                  </a:ext>
                </a:extLst>
              </a:tr>
              <a:tr h="303065">
                <a:tc>
                  <a:txBody>
                    <a:bodyPr/>
                    <a:lstStyle/>
                    <a:p>
                      <a:pPr algn="l" fontAlgn="b"/>
                      <a:r>
                        <a:rPr lang="en-ZA" sz="1800" b="1" u="none" strike="noStrike" dirty="0">
                          <a:effectLst/>
                          <a:latin typeface="+mn-lt"/>
                          <a:cs typeface="Arial" panose="020B0604020202020204" pitchFamily="34" charset="0"/>
                        </a:rPr>
                        <a:t>Community</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a:effectLst/>
                          <a:latin typeface="+mn-lt"/>
                          <a:cs typeface="Arial" panose="020B0604020202020204" pitchFamily="34" charset="0"/>
                        </a:rPr>
                        <a:t>Sections 16, 19 20, 24, 25, 26</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1"/>
                  </a:ext>
                </a:extLst>
              </a:tr>
              <a:tr h="303065">
                <a:tc>
                  <a:txBody>
                    <a:bodyPr/>
                    <a:lstStyle/>
                    <a:p>
                      <a:pPr algn="l" fontAlgn="b"/>
                      <a:r>
                        <a:rPr lang="en-ZA" sz="1800" b="1" u="none" strike="noStrike" dirty="0">
                          <a:effectLst/>
                          <a:latin typeface="+mn-lt"/>
                          <a:cs typeface="Arial" panose="020B0604020202020204" pitchFamily="34" charset="0"/>
                        </a:rPr>
                        <a:t>Manufacturing</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a:effectLst/>
                          <a:latin typeface="+mn-lt"/>
                          <a:cs typeface="Arial" panose="020B0604020202020204" pitchFamily="34" charset="0"/>
                        </a:rPr>
                        <a:t>Sections 16, 17,19 20, 2425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2"/>
                  </a:ext>
                </a:extLst>
              </a:tr>
              <a:tr h="303065">
                <a:tc>
                  <a:txBody>
                    <a:bodyPr/>
                    <a:lstStyle/>
                    <a:p>
                      <a:pPr algn="l" fontAlgn="b"/>
                      <a:r>
                        <a:rPr lang="en-ZA" sz="1800" b="1" i="0" u="none" strike="noStrike" dirty="0">
                          <a:solidFill>
                            <a:schemeClr val="tx1"/>
                          </a:solidFill>
                          <a:effectLst/>
                          <a:latin typeface="+mn-lt"/>
                          <a:cs typeface="Arial" panose="020B0604020202020204" pitchFamily="34" charset="0"/>
                        </a:rPr>
                        <a:t>Agriculture</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a:effectLst/>
                          <a:latin typeface="+mn-lt"/>
                          <a:cs typeface="Arial" panose="020B0604020202020204" pitchFamily="34" charset="0"/>
                        </a:rPr>
                        <a:t>Sections 16, 19 20,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3"/>
                  </a:ext>
                </a:extLst>
              </a:tr>
              <a:tr h="303065">
                <a:tc>
                  <a:txBody>
                    <a:bodyPr/>
                    <a:lstStyle/>
                    <a:p>
                      <a:pPr algn="l" fontAlgn="b"/>
                      <a:r>
                        <a:rPr lang="en-ZA" sz="1800" b="1" u="none" strike="noStrike" dirty="0">
                          <a:effectLst/>
                          <a:latin typeface="+mn-lt"/>
                          <a:cs typeface="Arial" panose="020B0604020202020204" pitchFamily="34" charset="0"/>
                        </a:rPr>
                        <a:t>Mining</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a:effectLst/>
                          <a:latin typeface="+mn-lt"/>
                          <a:cs typeface="Arial" panose="020B0604020202020204" pitchFamily="34" charset="0"/>
                        </a:rPr>
                        <a:t>Sections 16, 19 20,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4"/>
                  </a:ext>
                </a:extLst>
              </a:tr>
              <a:tr h="56751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800" b="1" u="none" strike="noStrike" dirty="0">
                          <a:effectLst/>
                          <a:latin typeface="+mn-lt"/>
                          <a:cs typeface="Arial" panose="020B0604020202020204" pitchFamily="34" charset="0"/>
                        </a:rPr>
                        <a:t>Catering, Accommodation</a:t>
                      </a:r>
                      <a:endParaRPr lang="en-ZA" sz="1800" b="1" i="0" u="none" strike="noStrike" dirty="0">
                        <a:solidFill>
                          <a:srgbClr val="000000"/>
                        </a:solidFill>
                        <a:effectLst/>
                        <a:latin typeface="+mn-lt"/>
                        <a:cs typeface="Arial" panose="020B0604020202020204" pitchFamily="34" charset="0"/>
                      </a:endParaRPr>
                    </a:p>
                    <a:p>
                      <a:pPr algn="l" fontAlgn="b"/>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a:effectLst/>
                          <a:latin typeface="+mn-lt"/>
                          <a:cs typeface="Arial" panose="020B0604020202020204" pitchFamily="34" charset="0"/>
                        </a:rPr>
                        <a:t>Sections 16, 19 20,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5"/>
                  </a:ext>
                </a:extLst>
              </a:tr>
              <a:tr h="56751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800" b="1" u="none" strike="noStrike" dirty="0">
                          <a:effectLst/>
                          <a:latin typeface="+mn-lt"/>
                          <a:cs typeface="Arial" panose="020B0604020202020204" pitchFamily="34" charset="0"/>
                        </a:rPr>
                        <a:t>Finance and Business</a:t>
                      </a:r>
                      <a:endParaRPr lang="en-ZA" sz="1800" b="1" i="0" u="none" strike="noStrike" dirty="0">
                        <a:solidFill>
                          <a:srgbClr val="000000"/>
                        </a:solidFill>
                        <a:effectLst/>
                        <a:latin typeface="+mn-lt"/>
                        <a:cs typeface="Arial" panose="020B0604020202020204" pitchFamily="34" charset="0"/>
                      </a:endParaRPr>
                    </a:p>
                    <a:p>
                      <a:pPr algn="l" fontAlgn="b"/>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a:effectLst/>
                          <a:latin typeface="+mn-lt"/>
                          <a:cs typeface="Arial" panose="020B0604020202020204" pitchFamily="34" charset="0"/>
                        </a:rPr>
                        <a:t>Sections 16, 19 20, 24,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6"/>
                  </a:ext>
                </a:extLst>
              </a:tr>
              <a:tr h="303065">
                <a:tc>
                  <a:txBody>
                    <a:bodyPr/>
                    <a:lstStyle/>
                    <a:p>
                      <a:pPr algn="l" fontAlgn="b"/>
                      <a:r>
                        <a:rPr lang="en-ZA" sz="1800" b="1" i="0" u="none" strike="noStrike" dirty="0">
                          <a:solidFill>
                            <a:srgbClr val="000000"/>
                          </a:solidFill>
                          <a:effectLst/>
                          <a:latin typeface="+mn-lt"/>
                          <a:cs typeface="Arial" panose="020B0604020202020204" pitchFamily="34" charset="0"/>
                        </a:rPr>
                        <a:t>Wholesale &amp; Trade</a:t>
                      </a:r>
                    </a:p>
                  </a:txBody>
                  <a:tcPr marL="0" marR="0" marT="0" marB="0" anchor="ctr"/>
                </a:tc>
                <a:tc>
                  <a:txBody>
                    <a:bodyPr/>
                    <a:lstStyle/>
                    <a:p>
                      <a:pPr algn="ctr" fontAlgn="ctr"/>
                      <a:r>
                        <a:rPr lang="en-ZA" sz="1800" u="none" strike="noStrike" dirty="0">
                          <a:effectLst/>
                          <a:latin typeface="+mn-lt"/>
                          <a:cs typeface="Arial" panose="020B0604020202020204" pitchFamily="34" charset="0"/>
                        </a:rPr>
                        <a:t>Sections 16, 19 20,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7"/>
                  </a:ext>
                </a:extLst>
              </a:tr>
              <a:tr h="567513">
                <a:tc>
                  <a:txBody>
                    <a:bodyPr/>
                    <a:lstStyle/>
                    <a:p>
                      <a:pPr algn="l" fontAlgn="b"/>
                      <a:r>
                        <a:rPr lang="en-ZA" sz="1800" b="1" u="none" strike="noStrike" dirty="0">
                          <a:effectLst/>
                          <a:latin typeface="+mn-lt"/>
                          <a:cs typeface="Arial" panose="020B0604020202020204" pitchFamily="34" charset="0"/>
                        </a:rPr>
                        <a:t>Community,  Special &amp; Personal Services</a:t>
                      </a:r>
                      <a:endParaRPr lang="en-ZA" sz="1800" b="1" i="0" u="none" strike="noStrike" dirty="0">
                        <a:solidFill>
                          <a:srgbClr val="000000"/>
                        </a:solidFill>
                        <a:effectLst/>
                        <a:latin typeface="+mn-lt"/>
                        <a:cs typeface="Arial" panose="020B0604020202020204" pitchFamily="34" charset="0"/>
                      </a:endParaRPr>
                    </a:p>
                  </a:txBody>
                  <a:tcPr marL="0" marR="0" marT="0" marB="0" anchor="ctr"/>
                </a:tc>
                <a:tc>
                  <a:txBody>
                    <a:bodyPr/>
                    <a:lstStyle/>
                    <a:p>
                      <a:pPr algn="ctr" fontAlgn="ctr"/>
                      <a:r>
                        <a:rPr lang="en-ZA" sz="1800" u="none" strike="noStrike" dirty="0">
                          <a:effectLst/>
                          <a:latin typeface="+mn-lt"/>
                          <a:cs typeface="Arial" panose="020B0604020202020204" pitchFamily="34" charset="0"/>
                        </a:rPr>
                        <a:t>Sections 16, 19 20, 25</a:t>
                      </a:r>
                      <a:endParaRPr lang="en-ZA" sz="1800" b="1" i="0" u="none" strike="noStrike" dirty="0">
                        <a:solidFill>
                          <a:srgbClr val="000000"/>
                        </a:solidFill>
                        <a:effectLst/>
                        <a:latin typeface="+mn-lt"/>
                        <a:cs typeface="Arial" panose="020B0604020202020204" pitchFamily="34" charset="0"/>
                      </a:endParaRPr>
                    </a:p>
                  </a:txBody>
                  <a:tcPr marL="0" marR="0" marT="0" marB="0" anchor="ctr"/>
                </a:tc>
                <a:extLst>
                  <a:ext uri="{0D108BD9-81ED-4DB2-BD59-A6C34878D82A}">
                    <a16:rowId xmlns="" xmlns:a16="http://schemas.microsoft.com/office/drawing/2014/main" val="10008"/>
                  </a:ext>
                </a:extLst>
              </a:tr>
              <a:tr h="43295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800" b="1" dirty="0">
                        <a:latin typeface="+mn-lt"/>
                        <a:cs typeface="Arial" panose="020B0604020202020204" pitchFamily="34" charset="0"/>
                      </a:endParaRPr>
                    </a:p>
                  </a:txBody>
                  <a:tcPr marL="91455" marR="91455" marT="45715" marB="45715" anchor="ctr"/>
                </a:tc>
                <a:tc hMerge="1">
                  <a:txBody>
                    <a:bodyPr/>
                    <a:lstStyle/>
                    <a:p>
                      <a:pPr algn="ctr" fontAlgn="ct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9"/>
                  </a:ext>
                </a:extLst>
              </a:tr>
            </a:tbl>
          </a:graphicData>
        </a:graphic>
      </p:graphicFrame>
      <p:sp>
        <p:nvSpPr>
          <p:cNvPr id="2" name="Footer Placeholder 1"/>
          <p:cNvSpPr>
            <a:spLocks noGrp="1"/>
          </p:cNvSpPr>
          <p:nvPr>
            <p:ph type="ftr" sz="quarter" idx="11"/>
          </p:nvPr>
        </p:nvSpPr>
        <p:spPr>
          <a:xfrm>
            <a:off x="8675688" y="6359525"/>
            <a:ext cx="611187" cy="501650"/>
          </a:xfrm>
        </p:spPr>
        <p:txBody>
          <a:bodyPr/>
          <a:lstStyle/>
          <a:p>
            <a:pPr defTabSz="914400" eaLnBrk="1" fontAlgn="auto" hangingPunct="1">
              <a:spcBef>
                <a:spcPts val="0"/>
              </a:spcBef>
              <a:spcAft>
                <a:spcPts val="0"/>
              </a:spcAft>
              <a:defRPr/>
            </a:pPr>
            <a:r>
              <a:rPr lang="en-US" dirty="0" smtClean="0">
                <a:solidFill>
                  <a:prstClr val="white"/>
                </a:solidFill>
                <a:ea typeface="+mn-ea"/>
              </a:rPr>
              <a:t>7</a:t>
            </a:r>
            <a:endParaRPr lang="en-US" dirty="0">
              <a:solidFill>
                <a:prstClr val="white"/>
              </a:solidFill>
              <a:ea typeface="+mn-ea"/>
            </a:endParaRPr>
          </a:p>
        </p:txBody>
      </p:sp>
    </p:spTree>
    <p:extLst>
      <p:ext uri="{BB962C8B-B14F-4D97-AF65-F5344CB8AC3E}">
        <p14:creationId xmlns:p14="http://schemas.microsoft.com/office/powerpoint/2010/main" xmlns="" val="4190858278"/>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ZA" altLang="en-US" sz="2400" b="1" smtClean="0"/>
              <a:t>AREAS OF NON-COMPLIANCE</a:t>
            </a:r>
          </a:p>
        </p:txBody>
      </p:sp>
      <p:sp>
        <p:nvSpPr>
          <p:cNvPr id="3" name="Content Placeholder 2"/>
          <p:cNvSpPr>
            <a:spLocks noGrp="1"/>
          </p:cNvSpPr>
          <p:nvPr>
            <p:ph idx="1"/>
          </p:nvPr>
        </p:nvSpPr>
        <p:spPr>
          <a:xfrm>
            <a:off x="264405" y="1412875"/>
            <a:ext cx="8422395" cy="5184775"/>
          </a:xfrm>
        </p:spPr>
        <p:txBody>
          <a:bodyPr/>
          <a:lstStyle/>
          <a:p>
            <a:pPr marL="0" indent="0">
              <a:buFont typeface="Arial" charset="0"/>
              <a:buNone/>
              <a:defRPr/>
            </a:pPr>
            <a:r>
              <a:rPr lang="en-ZA" sz="2400" b="1" u="sng" dirty="0">
                <a:solidFill>
                  <a:prstClr val="black"/>
                </a:solidFill>
                <a:ea typeface="ＭＳ Ｐゴシック" pitchFamily="-80" charset="-128"/>
                <a:cs typeface="Arial" panose="020B0604020202020204" pitchFamily="34" charset="0"/>
              </a:rPr>
              <a:t>EEA Provisions mostly contravened</a:t>
            </a:r>
          </a:p>
          <a:p>
            <a:pPr marL="0" indent="0">
              <a:buFont typeface="Arial" charset="0"/>
              <a:buNone/>
              <a:defRPr/>
            </a:pPr>
            <a:endParaRPr lang="en-ZA" sz="1800" b="1" u="sng" dirty="0">
              <a:solidFill>
                <a:prstClr val="black"/>
              </a:solidFill>
              <a:ea typeface="ＭＳ Ｐゴシック" pitchFamily="-80" charset="-128"/>
              <a:cs typeface="Arial" panose="020B0604020202020204" pitchFamily="34" charset="0"/>
            </a:endParaRPr>
          </a:p>
          <a:p>
            <a:pPr algn="just">
              <a:buFont typeface="Arial" charset="0"/>
              <a:buChar char="•"/>
              <a:defRPr/>
            </a:pPr>
            <a:r>
              <a:rPr lang="en-ZA" sz="1800" dirty="0">
                <a:solidFill>
                  <a:prstClr val="black"/>
                </a:solidFill>
                <a:latin typeface="Arial" panose="020B0604020202020204" pitchFamily="34" charset="0"/>
                <a:ea typeface="ＭＳ Ｐゴシック" pitchFamily="-80" charset="-128"/>
                <a:cs typeface="Arial" panose="020B0604020202020204" pitchFamily="34" charset="0"/>
              </a:rPr>
              <a:t>Section 24 – appointment letter not signed by the CEO. EE Managers not appointed with the required resources and </a:t>
            </a:r>
            <a:r>
              <a:rPr lang="en-ZA" sz="1800" dirty="0" smtClean="0">
                <a:solidFill>
                  <a:prstClr val="black"/>
                </a:solidFill>
                <a:latin typeface="Arial" panose="020B0604020202020204" pitchFamily="34" charset="0"/>
                <a:ea typeface="ＭＳ Ｐゴシック" pitchFamily="-80" charset="-128"/>
                <a:cs typeface="Arial" panose="020B0604020202020204" pitchFamily="34" charset="0"/>
              </a:rPr>
              <a:t>budget.</a:t>
            </a:r>
            <a:endParaRPr lang="en-ZA" sz="1800" dirty="0">
              <a:solidFill>
                <a:prstClr val="black"/>
              </a:solidFill>
              <a:latin typeface="Arial" panose="020B0604020202020204" pitchFamily="34" charset="0"/>
              <a:ea typeface="ＭＳ Ｐゴシック" pitchFamily="-80" charset="-128"/>
              <a:cs typeface="Arial" panose="020B0604020202020204" pitchFamily="34" charset="0"/>
            </a:endParaRPr>
          </a:p>
          <a:p>
            <a:pPr algn="just">
              <a:buFont typeface="Arial" charset="0"/>
              <a:buChar char="•"/>
              <a:defRPr/>
            </a:pPr>
            <a:endParaRPr lang="en-ZA" sz="1800" dirty="0">
              <a:solidFill>
                <a:prstClr val="black"/>
              </a:solidFill>
              <a:latin typeface="Arial" panose="020B0604020202020204" pitchFamily="34" charset="0"/>
              <a:ea typeface="ＭＳ Ｐゴシック" pitchFamily="-80" charset="-128"/>
              <a:cs typeface="Arial" panose="020B0604020202020204" pitchFamily="34" charset="0"/>
            </a:endParaRPr>
          </a:p>
          <a:p>
            <a:pPr algn="just">
              <a:buFont typeface="Arial" charset="0"/>
              <a:buChar char="•"/>
              <a:defRPr/>
            </a:pPr>
            <a:r>
              <a:rPr lang="en-ZA" sz="1800" dirty="0">
                <a:solidFill>
                  <a:prstClr val="black"/>
                </a:solidFill>
                <a:latin typeface="Arial" panose="020B0604020202020204" pitchFamily="34" charset="0"/>
                <a:ea typeface="ＭＳ Ｐゴシック" pitchFamily="-80" charset="-128"/>
                <a:cs typeface="Arial" panose="020B0604020202020204" pitchFamily="34" charset="0"/>
              </a:rPr>
              <a:t>Section 16 and 17 – attendance registers not indicating the designated groups represented by the committee members. </a:t>
            </a:r>
          </a:p>
          <a:p>
            <a:pPr algn="just">
              <a:buFont typeface="Arial" charset="0"/>
              <a:buChar char="•"/>
              <a:defRPr/>
            </a:pPr>
            <a:endParaRPr lang="en-ZA" sz="1800" dirty="0">
              <a:solidFill>
                <a:prstClr val="black"/>
              </a:solidFill>
              <a:latin typeface="Arial" panose="020B0604020202020204" pitchFamily="34" charset="0"/>
              <a:ea typeface="ＭＳ Ｐゴシック" pitchFamily="-80" charset="-128"/>
              <a:cs typeface="Arial" panose="020B0604020202020204" pitchFamily="34" charset="0"/>
            </a:endParaRPr>
          </a:p>
          <a:p>
            <a:pPr algn="just">
              <a:buFont typeface="Arial" charset="0"/>
              <a:buChar char="•"/>
              <a:defRPr/>
            </a:pPr>
            <a:r>
              <a:rPr lang="en-ZA" sz="1800" dirty="0">
                <a:solidFill>
                  <a:prstClr val="black"/>
                </a:solidFill>
                <a:latin typeface="Arial" panose="020B0604020202020204" pitchFamily="34" charset="0"/>
                <a:ea typeface="ＭＳ Ｐゴシック" pitchFamily="-80" charset="-128"/>
                <a:cs typeface="Arial" panose="020B0604020202020204" pitchFamily="34" charset="0"/>
              </a:rPr>
              <a:t>Section 19 -  analysis conducted post the development of the EE plan. Barriers not a true reflection of what is happening in the company</a:t>
            </a:r>
          </a:p>
          <a:p>
            <a:pPr algn="just">
              <a:buFont typeface="Arial" charset="0"/>
              <a:buChar char="•"/>
              <a:defRPr/>
            </a:pPr>
            <a:endParaRPr lang="en-ZA" sz="1800" dirty="0">
              <a:solidFill>
                <a:prstClr val="black"/>
              </a:solidFill>
              <a:latin typeface="Arial" panose="020B0604020202020204" pitchFamily="34" charset="0"/>
              <a:ea typeface="ＭＳ Ｐゴシック" pitchFamily="-80" charset="-128"/>
              <a:cs typeface="Arial" panose="020B0604020202020204" pitchFamily="34" charset="0"/>
            </a:endParaRPr>
          </a:p>
          <a:p>
            <a:pPr algn="just">
              <a:buFont typeface="Arial" charset="0"/>
              <a:buChar char="•"/>
              <a:defRPr/>
            </a:pPr>
            <a:r>
              <a:rPr lang="en-ZA" sz="1800" dirty="0">
                <a:solidFill>
                  <a:prstClr val="black"/>
                </a:solidFill>
                <a:latin typeface="Arial" panose="020B0604020202020204" pitchFamily="34" charset="0"/>
                <a:ea typeface="ＭＳ Ｐゴシック" pitchFamily="-80" charset="-128"/>
                <a:cs typeface="Arial" panose="020B0604020202020204" pitchFamily="34" charset="0"/>
              </a:rPr>
              <a:t>Strategies not analysed and commented on in the Analysis.</a:t>
            </a:r>
          </a:p>
          <a:p>
            <a:pPr algn="just">
              <a:buFont typeface="Arial" charset="0"/>
              <a:buChar char="•"/>
              <a:defRPr/>
            </a:pPr>
            <a:endParaRPr lang="en-ZA" sz="1800" dirty="0">
              <a:solidFill>
                <a:prstClr val="black"/>
              </a:solidFill>
              <a:latin typeface="Arial" panose="020B0604020202020204" pitchFamily="34" charset="0"/>
              <a:ea typeface="ＭＳ Ｐゴシック" pitchFamily="-80" charset="-128"/>
              <a:cs typeface="Arial" panose="020B0604020202020204" pitchFamily="34" charset="0"/>
            </a:endParaRPr>
          </a:p>
          <a:p>
            <a:pPr algn="just">
              <a:buFont typeface="Arial" charset="0"/>
              <a:buChar char="•"/>
              <a:defRPr/>
            </a:pPr>
            <a:r>
              <a:rPr lang="en-ZA" sz="1800" dirty="0">
                <a:solidFill>
                  <a:prstClr val="black"/>
                </a:solidFill>
                <a:latin typeface="Arial" panose="020B0604020202020204" pitchFamily="34" charset="0"/>
                <a:ea typeface="ＭＳ Ｐゴシック" pitchFamily="-80" charset="-128"/>
                <a:cs typeface="Arial" panose="020B0604020202020204" pitchFamily="34" charset="0"/>
              </a:rPr>
              <a:t>Section 20 – EE plans do not show reasonable progress towards transformation in line with goals and numerical targets set by employers.  </a:t>
            </a:r>
          </a:p>
          <a:p>
            <a:pPr marL="0" indent="0" algn="just">
              <a:lnSpc>
                <a:spcPct val="150000"/>
              </a:lnSpc>
              <a:buFont typeface="Arial" charset="0"/>
              <a:buNone/>
              <a:defRPr/>
            </a:pPr>
            <a:endParaRPr lang="en-ZA" sz="1800" dirty="0">
              <a:latin typeface="Arial" panose="020B0604020202020204" pitchFamily="34" charset="0"/>
              <a:ea typeface="ＭＳ Ｐゴシック" pitchFamily="-80" charset="-128"/>
              <a:cs typeface="Arial" panose="020B0604020202020204" pitchFamily="34" charset="0"/>
            </a:endParaRPr>
          </a:p>
        </p:txBody>
      </p:sp>
      <p:sp>
        <p:nvSpPr>
          <p:cNvPr id="4" name="Slide Number Placeholder 3"/>
          <p:cNvSpPr>
            <a:spLocks noGrp="1"/>
          </p:cNvSpPr>
          <p:nvPr>
            <p:ph type="sldNum" sz="quarter" idx="12"/>
          </p:nvPr>
        </p:nvSpPr>
        <p:spPr>
          <a:xfrm>
            <a:off x="8686800" y="6597650"/>
            <a:ext cx="422275" cy="241300"/>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B39309B1-33E3-4676-97D3-E3CECA44D09A}" type="slidenum">
              <a:rPr lang="en-US" altLang="en-US" sz="1200">
                <a:solidFill>
                  <a:srgbClr val="FFFFFF"/>
                </a:solidFill>
                <a:latin typeface="Calibri" pitchFamily="34" charset="0"/>
              </a:rPr>
              <a:pPr defTabSz="914400" eaLnBrk="1" hangingPunct="1"/>
              <a:t>41</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224406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ZA" altLang="en-US" sz="2400" b="1" smtClean="0"/>
              <a:t>INTERVENTIONS</a:t>
            </a:r>
          </a:p>
        </p:txBody>
      </p:sp>
      <p:sp>
        <p:nvSpPr>
          <p:cNvPr id="3" name="Content Placeholder 2"/>
          <p:cNvSpPr>
            <a:spLocks noGrp="1"/>
          </p:cNvSpPr>
          <p:nvPr>
            <p:ph idx="1"/>
          </p:nvPr>
        </p:nvSpPr>
        <p:spPr>
          <a:xfrm>
            <a:off x="297455" y="1417638"/>
            <a:ext cx="8389345" cy="5440362"/>
          </a:xfrm>
        </p:spPr>
        <p:txBody>
          <a:bodyPr/>
          <a:lstStyle/>
          <a:p>
            <a:pPr algn="just">
              <a:buFont typeface="Arial" charset="0"/>
              <a:buChar char="•"/>
              <a:defRPr/>
            </a:pPr>
            <a:r>
              <a:rPr lang="en-ZA" sz="1800" dirty="0">
                <a:solidFill>
                  <a:prstClr val="black"/>
                </a:solidFill>
                <a:latin typeface="Arial" panose="020B0604020202020204" pitchFamily="34" charset="0"/>
                <a:ea typeface="ＭＳ Ｐゴシック" pitchFamily="-80" charset="-128"/>
                <a:cs typeface="Arial" panose="020B0604020202020204" pitchFamily="34" charset="0"/>
              </a:rPr>
              <a:t>Stakeholder Engagement sessions with CEO’s, EE Managers and Forum members to clarify their roles and responsibilities.</a:t>
            </a:r>
          </a:p>
          <a:p>
            <a:pPr marL="0" indent="0" algn="just">
              <a:buFont typeface="Arial" charset="0"/>
              <a:buNone/>
              <a:defRPr/>
            </a:pPr>
            <a:endParaRPr lang="en-ZA" sz="1800" dirty="0">
              <a:solidFill>
                <a:prstClr val="black"/>
              </a:solidFill>
              <a:latin typeface="Arial" panose="020B0604020202020204" pitchFamily="34" charset="0"/>
              <a:ea typeface="ＭＳ Ｐゴシック" pitchFamily="-111" charset="-128"/>
              <a:cs typeface="Arial" panose="020B0604020202020204" pitchFamily="34" charset="0"/>
            </a:endParaRPr>
          </a:p>
          <a:p>
            <a:pPr algn="just">
              <a:buFont typeface="Arial" charset="0"/>
              <a:buChar char="•"/>
              <a:defRPr/>
            </a:pPr>
            <a:r>
              <a:rPr lang="en-ZA" sz="1800" dirty="0">
                <a:solidFill>
                  <a:prstClr val="black"/>
                </a:solidFill>
                <a:latin typeface="Arial" panose="020B0604020202020204" pitchFamily="34" charset="0"/>
                <a:ea typeface="ＭＳ Ｐゴシック" pitchFamily="-111" charset="-128"/>
                <a:cs typeface="Arial" panose="020B0604020202020204" pitchFamily="34" charset="0"/>
              </a:rPr>
              <a:t>Serve confirmatory letters to employers who fail to comply with notices within the required timeframes.</a:t>
            </a:r>
          </a:p>
          <a:p>
            <a:pPr marL="0" indent="0" algn="just">
              <a:buFont typeface="Arial" charset="0"/>
              <a:buNone/>
              <a:defRPr/>
            </a:pPr>
            <a:endParaRPr lang="en-ZA" sz="1800" dirty="0">
              <a:solidFill>
                <a:prstClr val="black"/>
              </a:solidFill>
              <a:latin typeface="Arial" panose="020B0604020202020204" pitchFamily="34" charset="0"/>
              <a:ea typeface="ＭＳ Ｐゴシック" pitchFamily="-111" charset="-128"/>
              <a:cs typeface="Arial" panose="020B0604020202020204" pitchFamily="34" charset="0"/>
            </a:endParaRPr>
          </a:p>
          <a:p>
            <a:pPr algn="just">
              <a:buFont typeface="Arial" charset="0"/>
              <a:buChar char="•"/>
              <a:defRPr/>
            </a:pPr>
            <a:r>
              <a:rPr lang="en-ZA" sz="1800" dirty="0">
                <a:solidFill>
                  <a:prstClr val="black"/>
                </a:solidFill>
                <a:latin typeface="Arial" panose="020B0604020202020204" pitchFamily="34" charset="0"/>
                <a:ea typeface="ＭＳ Ｐゴシック" pitchFamily="-111" charset="-128"/>
                <a:cs typeface="Arial" panose="020B0604020202020204" pitchFamily="34" charset="0"/>
              </a:rPr>
              <a:t>Invoking direct referral for prosecution for those employers who were found to be operating without an Employment Equity Plan </a:t>
            </a:r>
          </a:p>
          <a:p>
            <a:pPr algn="just">
              <a:buFont typeface="Arial" charset="0"/>
              <a:buChar char="•"/>
              <a:defRPr/>
            </a:pPr>
            <a:endParaRPr lang="en-ZA" sz="1800" dirty="0">
              <a:solidFill>
                <a:prstClr val="black"/>
              </a:solidFill>
              <a:latin typeface="Arial" panose="020B0604020202020204" pitchFamily="34" charset="0"/>
              <a:ea typeface="ＭＳ Ｐゴシック" pitchFamily="-111" charset="-128"/>
              <a:cs typeface="Arial" panose="020B0604020202020204" pitchFamily="34" charset="0"/>
            </a:endParaRPr>
          </a:p>
          <a:p>
            <a:pPr>
              <a:buFont typeface="Arial" charset="0"/>
              <a:buChar char="•"/>
              <a:defRPr/>
            </a:pPr>
            <a:r>
              <a:rPr lang="en-ZA" sz="1800" dirty="0">
                <a:solidFill>
                  <a:prstClr val="black"/>
                </a:solidFill>
                <a:latin typeface="Arial" panose="020B0604020202020204" pitchFamily="34" charset="0"/>
                <a:ea typeface="ＭＳ Ｐゴシック" pitchFamily="-80" charset="-128"/>
                <a:cs typeface="Arial" panose="020B0604020202020204" pitchFamily="34" charset="0"/>
              </a:rPr>
              <a:t>Improved relations between the Department and Labour Court</a:t>
            </a:r>
          </a:p>
          <a:p>
            <a:pPr>
              <a:buFont typeface="Arial" charset="0"/>
              <a:buChar char="•"/>
              <a:defRPr/>
            </a:pPr>
            <a:endParaRPr lang="en-ZA" sz="1800" dirty="0">
              <a:solidFill>
                <a:prstClr val="black"/>
              </a:solidFill>
              <a:latin typeface="Arial" panose="020B0604020202020204" pitchFamily="34" charset="0"/>
              <a:ea typeface="ＭＳ Ｐゴシック" pitchFamily="-80" charset="-128"/>
              <a:cs typeface="Arial" panose="020B0604020202020204" pitchFamily="34" charset="0"/>
            </a:endParaRPr>
          </a:p>
          <a:p>
            <a:pPr>
              <a:buFont typeface="Arial" charset="0"/>
              <a:buChar char="•"/>
              <a:defRPr/>
            </a:pPr>
            <a:r>
              <a:rPr lang="en-ZA" sz="1800" dirty="0">
                <a:solidFill>
                  <a:prstClr val="black"/>
                </a:solidFill>
                <a:latin typeface="Arial" panose="020B0604020202020204" pitchFamily="34" charset="0"/>
                <a:ea typeface="ＭＳ Ｐゴシック" pitchFamily="-80" charset="-128"/>
                <a:cs typeface="Arial" panose="020B0604020202020204" pitchFamily="34" charset="0"/>
              </a:rPr>
              <a:t>Monitoring of enforcement notices served by Statutory Services Officer, Specialist Inspector and PCI. </a:t>
            </a:r>
          </a:p>
          <a:p>
            <a:pPr marL="0" indent="0" algn="just">
              <a:buFont typeface="Arial" charset="0"/>
              <a:buNone/>
              <a:defRPr/>
            </a:pPr>
            <a:endParaRPr lang="en-ZA" sz="1800" dirty="0">
              <a:solidFill>
                <a:prstClr val="black"/>
              </a:solidFill>
              <a:latin typeface="Arial" panose="020B0604020202020204" pitchFamily="34" charset="0"/>
              <a:ea typeface="ＭＳ Ｐゴシック" pitchFamily="-111" charset="-128"/>
              <a:cs typeface="Arial" panose="020B0604020202020204" pitchFamily="34" charset="0"/>
            </a:endParaRPr>
          </a:p>
          <a:p>
            <a:pPr algn="just">
              <a:buFont typeface="Wingdings" panose="05000000000000000000" pitchFamily="2" charset="2"/>
              <a:buChar char="§"/>
              <a:defRPr/>
            </a:pPr>
            <a:r>
              <a:rPr lang="en-ZA" sz="1800" dirty="0">
                <a:solidFill>
                  <a:prstClr val="black"/>
                </a:solidFill>
                <a:latin typeface="Arial" panose="020B0604020202020204" pitchFamily="34" charset="0"/>
                <a:ea typeface="ＭＳ Ｐゴシック" pitchFamily="-80" charset="-128"/>
                <a:cs typeface="Arial" panose="020B0604020202020204" pitchFamily="34" charset="0"/>
              </a:rPr>
              <a:t>Quarterly workshops ta capacitate newly converted EE Inspectors</a:t>
            </a:r>
          </a:p>
          <a:p>
            <a:pPr>
              <a:buFont typeface="Arial" charset="0"/>
              <a:buChar char="•"/>
              <a:defRPr/>
            </a:pPr>
            <a:endParaRPr lang="en-ZA" sz="1800" dirty="0">
              <a:solidFill>
                <a:prstClr val="black"/>
              </a:solidFill>
              <a:latin typeface="Arial" panose="020B0604020202020204" pitchFamily="34" charset="0"/>
              <a:ea typeface="ＭＳ Ｐゴシック" pitchFamily="-80" charset="-128"/>
              <a:cs typeface="Arial" panose="020B0604020202020204" pitchFamily="34" charset="0"/>
            </a:endParaRPr>
          </a:p>
          <a:p>
            <a:pPr>
              <a:buFont typeface="Arial" charset="0"/>
              <a:buChar char="•"/>
              <a:defRPr/>
            </a:pPr>
            <a:endParaRPr lang="en-ZA" sz="1800" dirty="0">
              <a:solidFill>
                <a:prstClr val="black"/>
              </a:solidFill>
              <a:latin typeface="Arial" panose="020B0604020202020204" pitchFamily="34" charset="0"/>
              <a:ea typeface="ＭＳ Ｐゴシック" pitchFamily="-80" charset="-128"/>
              <a:cs typeface="Arial" panose="020B0604020202020204" pitchFamily="34" charset="0"/>
            </a:endParaRPr>
          </a:p>
          <a:p>
            <a:pPr marL="0" indent="0">
              <a:buFont typeface="Arial" charset="0"/>
              <a:buNone/>
              <a:defRPr/>
            </a:pPr>
            <a:endParaRPr lang="en-ZA" sz="1800" dirty="0">
              <a:solidFill>
                <a:prstClr val="black"/>
              </a:solidFill>
              <a:ea typeface="ＭＳ Ｐゴシック" pitchFamily="-80" charset="-128"/>
            </a:endParaRPr>
          </a:p>
          <a:p>
            <a:pPr algn="just">
              <a:buFont typeface="Arial" charset="0"/>
              <a:buChar char="•"/>
              <a:defRPr/>
            </a:pPr>
            <a:endParaRPr lang="en-ZA" sz="1800" dirty="0">
              <a:solidFill>
                <a:prstClr val="black"/>
              </a:solidFill>
              <a:latin typeface="Arial" panose="020B0604020202020204" pitchFamily="34" charset="0"/>
              <a:ea typeface="ＭＳ Ｐゴシック" pitchFamily="-111" charset="-128"/>
              <a:cs typeface="Arial" panose="020B0604020202020204" pitchFamily="34" charset="0"/>
            </a:endParaRPr>
          </a:p>
          <a:p>
            <a:pPr>
              <a:buFont typeface="Arial" charset="0"/>
              <a:buChar char="•"/>
              <a:defRPr/>
            </a:pPr>
            <a:endParaRPr lang="en-ZA" dirty="0">
              <a:ea typeface="ＭＳ Ｐゴシック" pitchFamily="-80" charset="-128"/>
            </a:endParaRPr>
          </a:p>
        </p:txBody>
      </p:sp>
      <p:sp>
        <p:nvSpPr>
          <p:cNvPr id="4" name="Slide Number Placeholder 3"/>
          <p:cNvSpPr>
            <a:spLocks noGrp="1"/>
          </p:cNvSpPr>
          <p:nvPr>
            <p:ph type="sldNum" sz="quarter" idx="12"/>
          </p:nvPr>
        </p:nvSpPr>
        <p:spPr>
          <a:xfrm>
            <a:off x="8774113" y="6492875"/>
            <a:ext cx="371475"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37B91BC1-50EC-4157-9BB9-D2486D13DF07}" type="slidenum">
              <a:rPr lang="en-US" altLang="en-US" sz="1200">
                <a:solidFill>
                  <a:srgbClr val="FFFFFF"/>
                </a:solidFill>
                <a:latin typeface="Calibri" pitchFamily="34" charset="0"/>
              </a:rPr>
              <a:pPr defTabSz="914400" eaLnBrk="1" hangingPunct="1"/>
              <a:t>42</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741380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29658" y="326451"/>
            <a:ext cx="8039005" cy="1008063"/>
          </a:xfrm>
        </p:spPr>
        <p:txBody>
          <a:bodyPr/>
          <a:lstStyle/>
          <a:p>
            <a:pPr algn="l"/>
            <a:r>
              <a:rPr lang="en-ZA" altLang="en-US" sz="2400" b="1" dirty="0" smtClean="0"/>
              <a:t/>
            </a:r>
            <a:br>
              <a:rPr lang="en-ZA" altLang="en-US" sz="2400" b="1" dirty="0" smtClean="0"/>
            </a:br>
            <a:r>
              <a:rPr lang="en-ZA" altLang="en-US" sz="2400" b="1" dirty="0" smtClean="0"/>
              <a:t/>
            </a:r>
            <a:br>
              <a:rPr lang="en-ZA" altLang="en-US" sz="2400" b="1" dirty="0" smtClean="0"/>
            </a:br>
            <a:r>
              <a:rPr lang="en-ZA" altLang="en-US" sz="2400" b="1" dirty="0" smtClean="0"/>
              <a:t/>
            </a:r>
            <a:br>
              <a:rPr lang="en-ZA" altLang="en-US" sz="2400" b="1" dirty="0" smtClean="0"/>
            </a:br>
            <a:r>
              <a:rPr lang="en-ZA" altLang="en-US" sz="2400" b="1" dirty="0" smtClean="0"/>
              <a:t/>
            </a:r>
            <a:br>
              <a:rPr lang="en-ZA" altLang="en-US" sz="2400" b="1" dirty="0" smtClean="0"/>
            </a:br>
            <a:r>
              <a:rPr lang="en-ZA" altLang="en-US" sz="2400" b="1" dirty="0" smtClean="0"/>
              <a:t>                                          RE-ASSESSMENTS</a:t>
            </a:r>
            <a:r>
              <a:rPr lang="en-ZA" altLang="en-US" sz="3200" b="1" dirty="0" smtClean="0"/>
              <a:t/>
            </a:r>
            <a:br>
              <a:rPr lang="en-ZA" altLang="en-US" sz="3200" b="1" dirty="0" smtClean="0"/>
            </a:br>
            <a:r>
              <a:rPr lang="en-ZA" altLang="en-US" sz="2400" b="1" dirty="0" smtClean="0"/>
              <a:t/>
            </a:r>
            <a:br>
              <a:rPr lang="en-ZA" altLang="en-US" sz="2400" b="1" dirty="0" smtClean="0"/>
            </a:br>
            <a:r>
              <a:rPr lang="en-ZA" altLang="en-US" sz="2400" b="1" dirty="0"/>
              <a:t/>
            </a:r>
            <a:br>
              <a:rPr lang="en-ZA" altLang="en-US" sz="2400" b="1" dirty="0"/>
            </a:br>
            <a:r>
              <a:rPr lang="en-ZA" altLang="en-US" sz="1600" dirty="0" smtClean="0">
                <a:latin typeface="Arial" pitchFamily="34" charset="0"/>
                <a:cs typeface="Arial" pitchFamily="34" charset="0"/>
              </a:rPr>
              <a:t>The annual target was </a:t>
            </a:r>
            <a:r>
              <a:rPr lang="en-ZA" altLang="en-US" sz="1600" b="1" dirty="0" smtClean="0">
                <a:latin typeface="Arial" pitchFamily="34" charset="0"/>
                <a:cs typeface="Arial" pitchFamily="34" charset="0"/>
              </a:rPr>
              <a:t>1 640</a:t>
            </a:r>
            <a:r>
              <a:rPr lang="en-ZA" altLang="en-US" sz="1600" dirty="0" smtClean="0">
                <a:latin typeface="Arial" pitchFamily="34" charset="0"/>
                <a:cs typeface="Arial" pitchFamily="34" charset="0"/>
              </a:rPr>
              <a:t> Re-assessments and 1007 were conducted which constitutes </a:t>
            </a:r>
            <a:r>
              <a:rPr lang="en-ZA" altLang="en-US" sz="1600" b="1" dirty="0" smtClean="0">
                <a:latin typeface="Arial" pitchFamily="34" charset="0"/>
                <a:cs typeface="Arial" pitchFamily="34" charset="0"/>
              </a:rPr>
              <a:t>61.4%. 899 (89%) </a:t>
            </a:r>
            <a:r>
              <a:rPr lang="en-ZA" altLang="en-US" sz="1600" dirty="0" smtClean="0">
                <a:latin typeface="Arial" pitchFamily="34" charset="0"/>
                <a:cs typeface="Arial" pitchFamily="34" charset="0"/>
              </a:rPr>
              <a:t>of the re assessments done were found compliant and 108 were non compliant. All the </a:t>
            </a:r>
            <a:r>
              <a:rPr lang="en-ZA" altLang="en-US" sz="1600" b="1" dirty="0" smtClean="0">
                <a:latin typeface="Arial" pitchFamily="34" charset="0"/>
                <a:cs typeface="Arial" pitchFamily="34" charset="0"/>
              </a:rPr>
              <a:t>108</a:t>
            </a:r>
            <a:r>
              <a:rPr lang="en-ZA" altLang="en-US" sz="1600" dirty="0" smtClean="0">
                <a:latin typeface="Arial" pitchFamily="34" charset="0"/>
                <a:cs typeface="Arial" pitchFamily="34" charset="0"/>
              </a:rPr>
              <a:t> were issued with Confirmatory Notices in preparation for prosecution.</a:t>
            </a:r>
            <a:br>
              <a:rPr lang="en-ZA" altLang="en-US" sz="1600" dirty="0" smtClean="0">
                <a:latin typeface="Arial" pitchFamily="34" charset="0"/>
                <a:cs typeface="Arial" pitchFamily="34" charset="0"/>
              </a:rPr>
            </a:br>
            <a:endParaRPr lang="en-ZA" altLang="en-US" sz="1600" dirty="0" smtClean="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07912084"/>
              </p:ext>
            </p:extLst>
          </p:nvPr>
        </p:nvGraphicFramePr>
        <p:xfrm>
          <a:off x="323850" y="2707833"/>
          <a:ext cx="8496302" cy="3845042"/>
        </p:xfrm>
        <a:graphic>
          <a:graphicData uri="http://schemas.openxmlformats.org/drawingml/2006/table">
            <a:tbl>
              <a:tblPr>
                <a:tableStyleId>{E8B1032C-EA38-4F05-BA0D-38AFFFC7BED3}</a:tableStyleId>
              </a:tblPr>
              <a:tblGrid>
                <a:gridCol w="1203019">
                  <a:extLst>
                    <a:ext uri="{9D8B030D-6E8A-4147-A177-3AD203B41FA5}">
                      <a16:colId xmlns="" xmlns:a16="http://schemas.microsoft.com/office/drawing/2014/main" val="20000"/>
                    </a:ext>
                  </a:extLst>
                </a:gridCol>
                <a:gridCol w="1138568">
                  <a:extLst>
                    <a:ext uri="{9D8B030D-6E8A-4147-A177-3AD203B41FA5}">
                      <a16:colId xmlns="" xmlns:a16="http://schemas.microsoft.com/office/drawing/2014/main" val="20001"/>
                    </a:ext>
                  </a:extLst>
                </a:gridCol>
                <a:gridCol w="1170793">
                  <a:extLst>
                    <a:ext uri="{9D8B030D-6E8A-4147-A177-3AD203B41FA5}">
                      <a16:colId xmlns="" xmlns:a16="http://schemas.microsoft.com/office/drawing/2014/main" val="20002"/>
                    </a:ext>
                  </a:extLst>
                </a:gridCol>
                <a:gridCol w="1170793">
                  <a:extLst>
                    <a:ext uri="{9D8B030D-6E8A-4147-A177-3AD203B41FA5}">
                      <a16:colId xmlns="" xmlns:a16="http://schemas.microsoft.com/office/drawing/2014/main" val="20003"/>
                    </a:ext>
                  </a:extLst>
                </a:gridCol>
                <a:gridCol w="1170793">
                  <a:extLst>
                    <a:ext uri="{9D8B030D-6E8A-4147-A177-3AD203B41FA5}">
                      <a16:colId xmlns="" xmlns:a16="http://schemas.microsoft.com/office/drawing/2014/main" val="20004"/>
                    </a:ext>
                  </a:extLst>
                </a:gridCol>
                <a:gridCol w="1170793">
                  <a:extLst>
                    <a:ext uri="{9D8B030D-6E8A-4147-A177-3AD203B41FA5}">
                      <a16:colId xmlns="" xmlns:a16="http://schemas.microsoft.com/office/drawing/2014/main" val="20005"/>
                    </a:ext>
                  </a:extLst>
                </a:gridCol>
                <a:gridCol w="1471543">
                  <a:extLst>
                    <a:ext uri="{9D8B030D-6E8A-4147-A177-3AD203B41FA5}">
                      <a16:colId xmlns="" xmlns:a16="http://schemas.microsoft.com/office/drawing/2014/main" val="20006"/>
                    </a:ext>
                  </a:extLst>
                </a:gridCol>
              </a:tblGrid>
              <a:tr h="1033279">
                <a:tc>
                  <a:txBody>
                    <a:bodyPr/>
                    <a:lstStyle/>
                    <a:p>
                      <a:pPr algn="l" fontAlgn="b"/>
                      <a:r>
                        <a:rPr lang="en-ZA" sz="1600" b="1" u="none" strike="noStrike" dirty="0">
                          <a:effectLst/>
                          <a:latin typeface="+mn-lt"/>
                        </a:rPr>
                        <a:t>PROVINCE</a:t>
                      </a:r>
                      <a:endParaRPr lang="en-ZA" sz="1600" b="1" i="0" u="none" strike="noStrike" dirty="0">
                        <a:solidFill>
                          <a:srgbClr val="000000"/>
                        </a:solidFill>
                        <a:effectLst/>
                        <a:latin typeface="+mn-lt"/>
                      </a:endParaRPr>
                    </a:p>
                  </a:txBody>
                  <a:tcPr marL="9524" marR="9524" marT="9525" marB="0" anchor="b"/>
                </a:tc>
                <a:tc>
                  <a:txBody>
                    <a:bodyPr/>
                    <a:lstStyle/>
                    <a:p>
                      <a:pPr algn="ctr" fontAlgn="b"/>
                      <a:r>
                        <a:rPr lang="en-ZA" sz="1600" b="1" u="none" strike="noStrike" dirty="0">
                          <a:effectLst/>
                          <a:latin typeface="+mn-lt"/>
                        </a:rPr>
                        <a:t>TARGET</a:t>
                      </a:r>
                      <a:endParaRPr lang="en-ZA" sz="1600" b="1" i="0" u="none" strike="noStrike" dirty="0">
                        <a:solidFill>
                          <a:srgbClr val="000000"/>
                        </a:solidFill>
                        <a:effectLst/>
                        <a:latin typeface="+mn-lt"/>
                      </a:endParaRPr>
                    </a:p>
                  </a:txBody>
                  <a:tcPr marL="9524" marR="9524" marT="9525" marB="0" anchor="b"/>
                </a:tc>
                <a:tc>
                  <a:txBody>
                    <a:bodyPr/>
                    <a:lstStyle/>
                    <a:p>
                      <a:pPr algn="ctr" fontAlgn="b"/>
                      <a:r>
                        <a:rPr lang="en-ZA" sz="1600" b="1" u="none" strike="noStrike" dirty="0">
                          <a:effectLst/>
                          <a:latin typeface="+mn-lt"/>
                        </a:rPr>
                        <a:t>ACTUAL</a:t>
                      </a:r>
                      <a:endParaRPr lang="en-ZA" sz="1600" b="1" i="0" u="none" strike="noStrike" dirty="0">
                        <a:solidFill>
                          <a:srgbClr val="000000"/>
                        </a:solidFill>
                        <a:effectLst/>
                        <a:latin typeface="+mn-lt"/>
                      </a:endParaRPr>
                    </a:p>
                  </a:txBody>
                  <a:tcPr marL="9524" marR="9524" marT="9525" marB="0" anchor="b"/>
                </a:tc>
                <a:tc>
                  <a:txBody>
                    <a:bodyPr/>
                    <a:lstStyle/>
                    <a:p>
                      <a:pPr algn="ctr" fontAlgn="b"/>
                      <a:r>
                        <a:rPr lang="en-ZA" sz="1600" b="1" u="none" strike="noStrike" dirty="0">
                          <a:effectLst/>
                          <a:latin typeface="+mn-lt"/>
                        </a:rPr>
                        <a:t>VARIANCE</a:t>
                      </a:r>
                      <a:endParaRPr lang="en-ZA" sz="1600" b="1" i="0" u="none" strike="noStrike" dirty="0">
                        <a:solidFill>
                          <a:srgbClr val="000000"/>
                        </a:solidFill>
                        <a:effectLst/>
                        <a:latin typeface="+mn-lt"/>
                      </a:endParaRPr>
                    </a:p>
                  </a:txBody>
                  <a:tcPr marL="9524" marR="9524" marT="9525" marB="0" anchor="b"/>
                </a:tc>
                <a:tc>
                  <a:txBody>
                    <a:bodyPr/>
                    <a:lstStyle/>
                    <a:p>
                      <a:pPr algn="ctr" fontAlgn="b"/>
                      <a:r>
                        <a:rPr lang="en-ZA" sz="1600" b="1" u="none" strike="noStrike" dirty="0">
                          <a:effectLst/>
                          <a:latin typeface="+mn-lt"/>
                        </a:rPr>
                        <a:t>COMPLIANT</a:t>
                      </a:r>
                      <a:endParaRPr lang="en-ZA" sz="1600" b="1" i="0" u="none" strike="noStrike" dirty="0">
                        <a:solidFill>
                          <a:srgbClr val="000000"/>
                        </a:solidFill>
                        <a:effectLst/>
                        <a:latin typeface="+mn-lt"/>
                      </a:endParaRPr>
                    </a:p>
                  </a:txBody>
                  <a:tcPr marL="9524" marR="9524" marT="9525" marB="0" anchor="b"/>
                </a:tc>
                <a:tc>
                  <a:txBody>
                    <a:bodyPr/>
                    <a:lstStyle/>
                    <a:p>
                      <a:pPr algn="ctr" fontAlgn="b"/>
                      <a:r>
                        <a:rPr lang="en-ZA" sz="1600" b="1" u="none" strike="noStrike" dirty="0">
                          <a:effectLst/>
                          <a:latin typeface="+mn-lt"/>
                        </a:rPr>
                        <a:t>NON-COMPLIANT</a:t>
                      </a:r>
                      <a:endParaRPr lang="en-ZA" sz="1600" b="1" i="0" u="none" strike="noStrike" dirty="0">
                        <a:solidFill>
                          <a:srgbClr val="000000"/>
                        </a:solidFill>
                        <a:effectLst/>
                        <a:latin typeface="+mn-lt"/>
                      </a:endParaRPr>
                    </a:p>
                  </a:txBody>
                  <a:tcPr marL="9524" marR="9524" marT="9525" marB="0" anchor="b"/>
                </a:tc>
                <a:tc>
                  <a:txBody>
                    <a:bodyPr/>
                    <a:lstStyle/>
                    <a:p>
                      <a:pPr algn="ctr" fontAlgn="b"/>
                      <a:r>
                        <a:rPr lang="en-ZA" sz="1600" b="1" u="none" strike="noStrike" dirty="0">
                          <a:effectLst/>
                          <a:latin typeface="+mn-lt"/>
                        </a:rPr>
                        <a:t>NO ISSUED </a:t>
                      </a:r>
                      <a:r>
                        <a:rPr lang="en-ZA" sz="1600" b="1" u="none" strike="noStrike" baseline="0" dirty="0">
                          <a:effectLst/>
                          <a:latin typeface="+mn-lt"/>
                        </a:rPr>
                        <a:t>WITH CONFIRMATORY NOTICES</a:t>
                      </a:r>
                      <a:endParaRPr lang="en-ZA" sz="1600" b="1" i="0" u="none" strike="noStrike" dirty="0">
                        <a:solidFill>
                          <a:srgbClr val="000000"/>
                        </a:solidFill>
                        <a:effectLst/>
                        <a:latin typeface="+mn-lt"/>
                      </a:endParaRPr>
                    </a:p>
                  </a:txBody>
                  <a:tcPr marL="9524" marR="9524" marT="9525" marB="0" anchor="b"/>
                </a:tc>
                <a:extLst>
                  <a:ext uri="{0D108BD9-81ED-4DB2-BD59-A6C34878D82A}">
                    <a16:rowId xmlns="" xmlns:a16="http://schemas.microsoft.com/office/drawing/2014/main" val="10000"/>
                  </a:ext>
                </a:extLst>
              </a:tr>
              <a:tr h="288019">
                <a:tc>
                  <a:txBody>
                    <a:bodyPr/>
                    <a:lstStyle/>
                    <a:p>
                      <a:pPr algn="l" fontAlgn="b"/>
                      <a:r>
                        <a:rPr lang="en-ZA" sz="1600" b="1" u="none" strike="noStrike" dirty="0">
                          <a:effectLst/>
                          <a:latin typeface="+mn-lt"/>
                          <a:cs typeface="Arial" panose="020B0604020202020204" pitchFamily="34" charset="0"/>
                        </a:rPr>
                        <a:t>EC</a:t>
                      </a:r>
                      <a:endParaRPr lang="en-ZA" sz="1600" b="1" i="0" u="none" strike="noStrike" dirty="0">
                        <a:solidFill>
                          <a:srgbClr val="000000"/>
                        </a:solidFill>
                        <a:effectLst/>
                        <a:latin typeface="+mn-lt"/>
                        <a:cs typeface="Arial" panose="020B0604020202020204" pitchFamily="34" charset="0"/>
                      </a:endParaRPr>
                    </a:p>
                  </a:txBody>
                  <a:tcPr marL="9524" marR="9524" marT="9525" marB="0" anchor="b">
                    <a:solidFill>
                      <a:srgbClr val="FEF4EC"/>
                    </a:solidFill>
                  </a:tcPr>
                </a:tc>
                <a:tc>
                  <a:txBody>
                    <a:bodyPr/>
                    <a:lstStyle/>
                    <a:p>
                      <a:pPr algn="ctr">
                        <a:lnSpc>
                          <a:spcPct val="115000"/>
                        </a:lnSpc>
                        <a:spcAft>
                          <a:spcPts val="0"/>
                        </a:spcAft>
                      </a:pPr>
                      <a:r>
                        <a:rPr lang="en-ZA" sz="1600" dirty="0">
                          <a:effectLst/>
                          <a:latin typeface="+mn-lt"/>
                          <a:ea typeface="Calibri"/>
                          <a:cs typeface="Times New Roman"/>
                        </a:rPr>
                        <a:t>180</a:t>
                      </a:r>
                    </a:p>
                  </a:txBody>
                  <a:tcPr marL="68575" marR="68575" marT="0" marB="0" anchor="b">
                    <a:solidFill>
                      <a:srgbClr val="FEF4EC"/>
                    </a:solidFill>
                  </a:tcPr>
                </a:tc>
                <a:tc>
                  <a:txBody>
                    <a:bodyPr/>
                    <a:lstStyle/>
                    <a:p>
                      <a:pPr algn="ctr" fontAlgn="b"/>
                      <a:r>
                        <a:rPr lang="en-ZA" sz="1600" b="0" i="0" u="none" strike="noStrike">
                          <a:solidFill>
                            <a:srgbClr val="000000"/>
                          </a:solidFill>
                          <a:effectLst/>
                          <a:latin typeface="+mn-lt"/>
                        </a:rPr>
                        <a:t>179</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-1</a:t>
                      </a:r>
                    </a:p>
                  </a:txBody>
                  <a:tcPr marL="9524" marR="9524" marT="9525" marB="0" anchor="b">
                    <a:solidFill>
                      <a:srgbClr val="FEF4EC"/>
                    </a:solidFill>
                  </a:tcPr>
                </a:tc>
                <a:tc>
                  <a:txBody>
                    <a:bodyPr/>
                    <a:lstStyle/>
                    <a:p>
                      <a:pPr algn="ctr" fontAlgn="b"/>
                      <a:r>
                        <a:rPr lang="en-ZA" sz="1600" b="0" i="0" u="none" strike="noStrike">
                          <a:solidFill>
                            <a:srgbClr val="000000"/>
                          </a:solidFill>
                          <a:effectLst/>
                          <a:latin typeface="+mn-lt"/>
                        </a:rPr>
                        <a:t>175</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4</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4</a:t>
                      </a:r>
                    </a:p>
                  </a:txBody>
                  <a:tcPr marL="6350" marR="6350" marT="6350" marB="0" anchor="b">
                    <a:solidFill>
                      <a:srgbClr val="FEF4EC"/>
                    </a:solidFill>
                  </a:tcPr>
                </a:tc>
                <a:extLst>
                  <a:ext uri="{0D108BD9-81ED-4DB2-BD59-A6C34878D82A}">
                    <a16:rowId xmlns="" xmlns:a16="http://schemas.microsoft.com/office/drawing/2014/main" val="10001"/>
                  </a:ext>
                </a:extLst>
              </a:tr>
              <a:tr h="280403">
                <a:tc>
                  <a:txBody>
                    <a:bodyPr/>
                    <a:lstStyle/>
                    <a:p>
                      <a:pPr algn="l" fontAlgn="b"/>
                      <a:r>
                        <a:rPr lang="en-ZA" sz="1600" b="1" u="none" strike="noStrike" dirty="0">
                          <a:effectLst/>
                          <a:latin typeface="+mn-lt"/>
                          <a:cs typeface="Arial" panose="020B0604020202020204" pitchFamily="34" charset="0"/>
                        </a:rPr>
                        <a:t>FS</a:t>
                      </a:r>
                      <a:endParaRPr lang="en-ZA" sz="1600" b="1" i="0" u="none" strike="noStrike" dirty="0">
                        <a:solidFill>
                          <a:srgbClr val="000000"/>
                        </a:solidFill>
                        <a:effectLst/>
                        <a:latin typeface="+mn-lt"/>
                        <a:cs typeface="Arial" panose="020B0604020202020204" pitchFamily="34" charset="0"/>
                      </a:endParaRPr>
                    </a:p>
                  </a:txBody>
                  <a:tcPr marL="9524" marR="9524" marT="9525"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76</a:t>
                      </a:r>
                      <a:endParaRPr lang="en-ZA" sz="1600" dirty="0">
                        <a:effectLst/>
                        <a:latin typeface="+mn-lt"/>
                        <a:ea typeface="Calibri"/>
                        <a:cs typeface="Times New Roman"/>
                      </a:endParaRPr>
                    </a:p>
                  </a:txBody>
                  <a:tcPr marL="68575" marR="68575" marT="0" marB="0" anchor="b">
                    <a:solidFill>
                      <a:srgbClr val="FEF4EC"/>
                    </a:solidFill>
                  </a:tcPr>
                </a:tc>
                <a:tc>
                  <a:txBody>
                    <a:bodyPr/>
                    <a:lstStyle/>
                    <a:p>
                      <a:pPr algn="ctr" fontAlgn="b"/>
                      <a:r>
                        <a:rPr lang="en-ZA" sz="1600" b="0" i="0" u="none" strike="noStrike" dirty="0">
                          <a:solidFill>
                            <a:srgbClr val="000000"/>
                          </a:solidFill>
                          <a:effectLst/>
                          <a:latin typeface="+mn-lt"/>
                        </a:rPr>
                        <a:t>72</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-4</a:t>
                      </a:r>
                    </a:p>
                  </a:txBody>
                  <a:tcPr marL="9524" marR="9524" marT="9525" marB="0" anchor="b">
                    <a:solidFill>
                      <a:srgbClr val="FEF4EC"/>
                    </a:solidFill>
                  </a:tcPr>
                </a:tc>
                <a:tc>
                  <a:txBody>
                    <a:bodyPr/>
                    <a:lstStyle/>
                    <a:p>
                      <a:pPr algn="ctr" fontAlgn="b"/>
                      <a:r>
                        <a:rPr lang="en-ZA" sz="1600" b="0" i="0" u="none" strike="noStrike" dirty="0">
                          <a:solidFill>
                            <a:srgbClr val="000000"/>
                          </a:solidFill>
                          <a:effectLst/>
                          <a:latin typeface="+mn-lt"/>
                        </a:rPr>
                        <a:t>60</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12</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12</a:t>
                      </a:r>
                    </a:p>
                  </a:txBody>
                  <a:tcPr marL="6350" marR="6350" marT="6350" marB="0" anchor="b">
                    <a:solidFill>
                      <a:srgbClr val="FEF4EC"/>
                    </a:solidFill>
                  </a:tcPr>
                </a:tc>
                <a:extLst>
                  <a:ext uri="{0D108BD9-81ED-4DB2-BD59-A6C34878D82A}">
                    <a16:rowId xmlns="" xmlns:a16="http://schemas.microsoft.com/office/drawing/2014/main" val="10002"/>
                  </a:ext>
                </a:extLst>
              </a:tr>
              <a:tr h="280403">
                <a:tc>
                  <a:txBody>
                    <a:bodyPr/>
                    <a:lstStyle/>
                    <a:p>
                      <a:pPr algn="l" fontAlgn="b"/>
                      <a:r>
                        <a:rPr lang="en-ZA" sz="1600" b="1" u="none" strike="noStrike" dirty="0">
                          <a:effectLst/>
                          <a:latin typeface="+mn-lt"/>
                          <a:cs typeface="Arial" panose="020B0604020202020204" pitchFamily="34" charset="0"/>
                        </a:rPr>
                        <a:t>GP</a:t>
                      </a:r>
                      <a:endParaRPr lang="en-ZA" sz="1600" b="1" i="0" u="none" strike="noStrike" dirty="0">
                        <a:solidFill>
                          <a:srgbClr val="000000"/>
                        </a:solidFill>
                        <a:effectLst/>
                        <a:latin typeface="+mn-lt"/>
                        <a:cs typeface="Arial" panose="020B0604020202020204" pitchFamily="34" charset="0"/>
                      </a:endParaRPr>
                    </a:p>
                  </a:txBody>
                  <a:tcPr marL="9524" marR="9524" marT="9525"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424</a:t>
                      </a:r>
                      <a:endParaRPr lang="en-ZA" sz="1600" dirty="0">
                        <a:effectLst/>
                        <a:latin typeface="+mn-lt"/>
                        <a:ea typeface="Calibri"/>
                        <a:cs typeface="Times New Roman"/>
                      </a:endParaRPr>
                    </a:p>
                  </a:txBody>
                  <a:tcPr marL="68575" marR="68575" marT="0" marB="0" anchor="b">
                    <a:solidFill>
                      <a:srgbClr val="FEF4EC"/>
                    </a:solidFill>
                  </a:tcPr>
                </a:tc>
                <a:tc>
                  <a:txBody>
                    <a:bodyPr/>
                    <a:lstStyle/>
                    <a:p>
                      <a:pPr algn="ctr" fontAlgn="b"/>
                      <a:r>
                        <a:rPr lang="en-ZA" sz="1600" b="0" i="0" u="none" strike="noStrike">
                          <a:solidFill>
                            <a:srgbClr val="000000"/>
                          </a:solidFill>
                          <a:effectLst/>
                          <a:latin typeface="+mn-lt"/>
                        </a:rPr>
                        <a:t>285</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-139</a:t>
                      </a:r>
                    </a:p>
                  </a:txBody>
                  <a:tcPr marL="9524" marR="9524" marT="9525" marB="0" anchor="b">
                    <a:solidFill>
                      <a:srgbClr val="FEF4EC"/>
                    </a:solidFill>
                  </a:tcPr>
                </a:tc>
                <a:tc>
                  <a:txBody>
                    <a:bodyPr/>
                    <a:lstStyle/>
                    <a:p>
                      <a:pPr algn="ctr" fontAlgn="b"/>
                      <a:r>
                        <a:rPr lang="en-ZA" sz="1600" b="0" i="0" u="none" strike="noStrike" dirty="0">
                          <a:solidFill>
                            <a:srgbClr val="000000"/>
                          </a:solidFill>
                          <a:effectLst/>
                          <a:latin typeface="+mn-lt"/>
                        </a:rPr>
                        <a:t>196</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89</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89</a:t>
                      </a:r>
                    </a:p>
                  </a:txBody>
                  <a:tcPr marL="6350" marR="6350" marT="6350" marB="0" anchor="b">
                    <a:solidFill>
                      <a:srgbClr val="FEF4EC"/>
                    </a:solidFill>
                  </a:tcPr>
                </a:tc>
                <a:extLst>
                  <a:ext uri="{0D108BD9-81ED-4DB2-BD59-A6C34878D82A}">
                    <a16:rowId xmlns="" xmlns:a16="http://schemas.microsoft.com/office/drawing/2014/main" val="10003"/>
                  </a:ext>
                </a:extLst>
              </a:tr>
              <a:tr h="280403">
                <a:tc>
                  <a:txBody>
                    <a:bodyPr/>
                    <a:lstStyle/>
                    <a:p>
                      <a:pPr algn="l" fontAlgn="b"/>
                      <a:r>
                        <a:rPr lang="en-ZA" sz="1600" b="1" u="none" strike="noStrike" dirty="0">
                          <a:effectLst/>
                          <a:latin typeface="+mn-lt"/>
                          <a:cs typeface="Arial" panose="020B0604020202020204" pitchFamily="34" charset="0"/>
                        </a:rPr>
                        <a:t>KZN</a:t>
                      </a:r>
                      <a:endParaRPr lang="en-ZA" sz="1600" b="1" i="0" u="none" strike="noStrike" dirty="0">
                        <a:solidFill>
                          <a:srgbClr val="000000"/>
                        </a:solidFill>
                        <a:effectLst/>
                        <a:latin typeface="+mn-lt"/>
                        <a:cs typeface="Arial" panose="020B0604020202020204" pitchFamily="34" charset="0"/>
                      </a:endParaRPr>
                    </a:p>
                  </a:txBody>
                  <a:tcPr marL="9524" marR="9524" marT="9525"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204</a:t>
                      </a:r>
                      <a:endParaRPr lang="en-ZA" sz="1600" dirty="0">
                        <a:effectLst/>
                        <a:latin typeface="+mn-lt"/>
                        <a:ea typeface="Calibri"/>
                        <a:cs typeface="Times New Roman"/>
                      </a:endParaRPr>
                    </a:p>
                  </a:txBody>
                  <a:tcPr marL="68575" marR="68575" marT="0" marB="0" anchor="b">
                    <a:solidFill>
                      <a:srgbClr val="FEF4EC"/>
                    </a:solidFill>
                  </a:tcPr>
                </a:tc>
                <a:tc>
                  <a:txBody>
                    <a:bodyPr/>
                    <a:lstStyle/>
                    <a:p>
                      <a:pPr algn="ctr" fontAlgn="b"/>
                      <a:r>
                        <a:rPr lang="en-ZA" sz="1600" b="0" i="0" u="none" strike="noStrike">
                          <a:solidFill>
                            <a:srgbClr val="000000"/>
                          </a:solidFill>
                          <a:effectLst/>
                          <a:latin typeface="+mn-lt"/>
                        </a:rPr>
                        <a:t>81</a:t>
                      </a:r>
                    </a:p>
                  </a:txBody>
                  <a:tcPr marL="6350" marR="6350" marT="6350" marB="0" anchor="b">
                    <a:solidFill>
                      <a:srgbClr val="FEF4EC"/>
                    </a:solidFill>
                  </a:tcPr>
                </a:tc>
                <a:tc>
                  <a:txBody>
                    <a:bodyPr/>
                    <a:lstStyle/>
                    <a:p>
                      <a:pPr algn="ctr" fontAlgn="b"/>
                      <a:r>
                        <a:rPr lang="en-ZA" sz="1600" b="0" i="0" u="none" strike="noStrike" dirty="0">
                          <a:solidFill>
                            <a:srgbClr val="C00000"/>
                          </a:solidFill>
                          <a:effectLst/>
                          <a:latin typeface="+mn-lt"/>
                          <a:cs typeface="Arial" panose="020B0604020202020204" pitchFamily="34" charset="0"/>
                        </a:rPr>
                        <a:t>-123</a:t>
                      </a:r>
                    </a:p>
                  </a:txBody>
                  <a:tcPr marL="9524" marR="9524" marT="9525" marB="0" anchor="b">
                    <a:solidFill>
                      <a:srgbClr val="FEF4EC"/>
                    </a:solidFill>
                  </a:tcPr>
                </a:tc>
                <a:tc>
                  <a:txBody>
                    <a:bodyPr/>
                    <a:lstStyle/>
                    <a:p>
                      <a:pPr algn="ctr" fontAlgn="b"/>
                      <a:r>
                        <a:rPr lang="en-ZA" sz="1600" b="0" i="0" u="none" strike="noStrike">
                          <a:solidFill>
                            <a:srgbClr val="000000"/>
                          </a:solidFill>
                          <a:effectLst/>
                          <a:latin typeface="+mn-lt"/>
                        </a:rPr>
                        <a:t>78</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3</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3</a:t>
                      </a:r>
                    </a:p>
                  </a:txBody>
                  <a:tcPr marL="6350" marR="6350" marT="6350" marB="0" anchor="b">
                    <a:solidFill>
                      <a:srgbClr val="FEF4EC"/>
                    </a:solidFill>
                  </a:tcPr>
                </a:tc>
                <a:extLst>
                  <a:ext uri="{0D108BD9-81ED-4DB2-BD59-A6C34878D82A}">
                    <a16:rowId xmlns="" xmlns:a16="http://schemas.microsoft.com/office/drawing/2014/main" val="10004"/>
                  </a:ext>
                </a:extLst>
              </a:tr>
              <a:tr h="280403">
                <a:tc>
                  <a:txBody>
                    <a:bodyPr/>
                    <a:lstStyle/>
                    <a:p>
                      <a:pPr algn="l" fontAlgn="b"/>
                      <a:r>
                        <a:rPr lang="en-ZA" sz="1600" b="1" u="none" strike="noStrike" dirty="0">
                          <a:effectLst/>
                          <a:latin typeface="+mn-lt"/>
                          <a:cs typeface="Arial" panose="020B0604020202020204" pitchFamily="34" charset="0"/>
                        </a:rPr>
                        <a:t>LP</a:t>
                      </a:r>
                      <a:endParaRPr lang="en-ZA" sz="1600" b="1" i="0" u="none" strike="noStrike" dirty="0">
                        <a:solidFill>
                          <a:srgbClr val="000000"/>
                        </a:solidFill>
                        <a:effectLst/>
                        <a:latin typeface="+mn-lt"/>
                        <a:cs typeface="Arial" panose="020B0604020202020204" pitchFamily="34" charset="0"/>
                      </a:endParaRPr>
                    </a:p>
                  </a:txBody>
                  <a:tcPr marL="9524" marR="9524" marT="9525"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168</a:t>
                      </a:r>
                      <a:endParaRPr lang="en-ZA" sz="1600" dirty="0">
                        <a:effectLst/>
                        <a:latin typeface="+mn-lt"/>
                        <a:ea typeface="Calibri"/>
                        <a:cs typeface="Times New Roman"/>
                      </a:endParaRPr>
                    </a:p>
                  </a:txBody>
                  <a:tcPr marL="68575" marR="68575" marT="0" marB="0" anchor="b">
                    <a:solidFill>
                      <a:srgbClr val="FEF4EC"/>
                    </a:solidFill>
                  </a:tcPr>
                </a:tc>
                <a:tc>
                  <a:txBody>
                    <a:bodyPr/>
                    <a:lstStyle/>
                    <a:p>
                      <a:pPr algn="ctr" fontAlgn="b"/>
                      <a:r>
                        <a:rPr lang="en-ZA" sz="1600" b="0" i="0" u="none" strike="noStrike">
                          <a:solidFill>
                            <a:srgbClr val="000000"/>
                          </a:solidFill>
                          <a:effectLst/>
                          <a:latin typeface="+mn-lt"/>
                        </a:rPr>
                        <a:t>89</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-79</a:t>
                      </a:r>
                    </a:p>
                  </a:txBody>
                  <a:tcPr marL="9524" marR="9524" marT="9525" marB="0" anchor="b">
                    <a:solidFill>
                      <a:srgbClr val="FEF4EC"/>
                    </a:solidFill>
                  </a:tcPr>
                </a:tc>
                <a:tc>
                  <a:txBody>
                    <a:bodyPr/>
                    <a:lstStyle/>
                    <a:p>
                      <a:pPr algn="ctr" fontAlgn="b"/>
                      <a:r>
                        <a:rPr lang="en-ZA" sz="1600" b="0" i="0" u="none" strike="noStrike" dirty="0">
                          <a:solidFill>
                            <a:srgbClr val="000000"/>
                          </a:solidFill>
                          <a:effectLst/>
                          <a:latin typeface="+mn-lt"/>
                        </a:rPr>
                        <a:t>89</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0</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0</a:t>
                      </a:r>
                    </a:p>
                  </a:txBody>
                  <a:tcPr marL="6350" marR="6350" marT="6350" marB="0" anchor="b">
                    <a:solidFill>
                      <a:srgbClr val="FEF4EC"/>
                    </a:solidFill>
                  </a:tcPr>
                </a:tc>
                <a:extLst>
                  <a:ext uri="{0D108BD9-81ED-4DB2-BD59-A6C34878D82A}">
                    <a16:rowId xmlns="" xmlns:a16="http://schemas.microsoft.com/office/drawing/2014/main" val="10005"/>
                  </a:ext>
                </a:extLst>
              </a:tr>
              <a:tr h="280403">
                <a:tc>
                  <a:txBody>
                    <a:bodyPr/>
                    <a:lstStyle/>
                    <a:p>
                      <a:pPr algn="l" fontAlgn="b"/>
                      <a:r>
                        <a:rPr lang="en-ZA" sz="1600" b="1" u="none" strike="noStrike" dirty="0">
                          <a:effectLst/>
                          <a:latin typeface="+mn-lt"/>
                          <a:cs typeface="Arial" panose="020B0604020202020204" pitchFamily="34" charset="0"/>
                        </a:rPr>
                        <a:t>MP</a:t>
                      </a:r>
                      <a:endParaRPr lang="en-ZA" sz="1600" b="1" i="0" u="none" strike="noStrike" dirty="0">
                        <a:solidFill>
                          <a:srgbClr val="000000"/>
                        </a:solidFill>
                        <a:effectLst/>
                        <a:latin typeface="+mn-lt"/>
                        <a:cs typeface="Arial" panose="020B0604020202020204" pitchFamily="34" charset="0"/>
                      </a:endParaRPr>
                    </a:p>
                  </a:txBody>
                  <a:tcPr marL="9524" marR="9524" marT="9525"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160</a:t>
                      </a:r>
                      <a:endParaRPr lang="en-ZA" sz="1600" dirty="0">
                        <a:effectLst/>
                        <a:latin typeface="+mn-lt"/>
                        <a:ea typeface="Calibri"/>
                        <a:cs typeface="Times New Roman"/>
                      </a:endParaRPr>
                    </a:p>
                  </a:txBody>
                  <a:tcPr marL="68575" marR="68575" marT="0" marB="0" anchor="b">
                    <a:solidFill>
                      <a:srgbClr val="FEF4EC"/>
                    </a:solidFill>
                  </a:tcPr>
                </a:tc>
                <a:tc>
                  <a:txBody>
                    <a:bodyPr/>
                    <a:lstStyle/>
                    <a:p>
                      <a:pPr algn="ctr" fontAlgn="b"/>
                      <a:r>
                        <a:rPr lang="en-ZA" sz="1600" b="0" i="0" u="none" strike="noStrike">
                          <a:solidFill>
                            <a:srgbClr val="000000"/>
                          </a:solidFill>
                          <a:effectLst/>
                          <a:latin typeface="+mn-lt"/>
                        </a:rPr>
                        <a:t>49</a:t>
                      </a:r>
                    </a:p>
                  </a:txBody>
                  <a:tcPr marL="6350" marR="6350" marT="6350" marB="0" anchor="b">
                    <a:solidFill>
                      <a:srgbClr val="FEF4EC"/>
                    </a:solidFill>
                  </a:tcPr>
                </a:tc>
                <a:tc>
                  <a:txBody>
                    <a:bodyPr/>
                    <a:lstStyle/>
                    <a:p>
                      <a:pPr algn="ctr" fontAlgn="b"/>
                      <a:r>
                        <a:rPr lang="en-ZA" sz="1600" b="0" i="0" u="none" strike="noStrike" dirty="0">
                          <a:solidFill>
                            <a:srgbClr val="C00000"/>
                          </a:solidFill>
                          <a:effectLst/>
                          <a:latin typeface="+mn-lt"/>
                          <a:cs typeface="Arial" panose="020B0604020202020204" pitchFamily="34" charset="0"/>
                        </a:rPr>
                        <a:t>-111</a:t>
                      </a:r>
                    </a:p>
                  </a:txBody>
                  <a:tcPr marL="9524" marR="9524" marT="9525" marB="0" anchor="b">
                    <a:solidFill>
                      <a:srgbClr val="FEF4EC"/>
                    </a:solidFill>
                  </a:tcPr>
                </a:tc>
                <a:tc>
                  <a:txBody>
                    <a:bodyPr/>
                    <a:lstStyle/>
                    <a:p>
                      <a:pPr algn="ctr" fontAlgn="b"/>
                      <a:r>
                        <a:rPr lang="en-ZA" sz="1600" b="0" i="0" u="none" strike="noStrike">
                          <a:solidFill>
                            <a:srgbClr val="000000"/>
                          </a:solidFill>
                          <a:effectLst/>
                          <a:latin typeface="+mn-lt"/>
                        </a:rPr>
                        <a:t>49</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0</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 0</a:t>
                      </a:r>
                    </a:p>
                  </a:txBody>
                  <a:tcPr marL="6350" marR="6350" marT="6350" marB="0" anchor="b">
                    <a:solidFill>
                      <a:srgbClr val="FEF4EC"/>
                    </a:solidFill>
                  </a:tcPr>
                </a:tc>
                <a:extLst>
                  <a:ext uri="{0D108BD9-81ED-4DB2-BD59-A6C34878D82A}">
                    <a16:rowId xmlns="" xmlns:a16="http://schemas.microsoft.com/office/drawing/2014/main" val="10006"/>
                  </a:ext>
                </a:extLst>
              </a:tr>
              <a:tr h="280403">
                <a:tc>
                  <a:txBody>
                    <a:bodyPr/>
                    <a:lstStyle/>
                    <a:p>
                      <a:pPr algn="l" fontAlgn="b"/>
                      <a:r>
                        <a:rPr lang="en-ZA" sz="1600" b="1" u="none" strike="noStrike" dirty="0">
                          <a:effectLst/>
                          <a:latin typeface="+mn-lt"/>
                          <a:cs typeface="Arial" panose="020B0604020202020204" pitchFamily="34" charset="0"/>
                        </a:rPr>
                        <a:t>NC</a:t>
                      </a:r>
                      <a:endParaRPr lang="en-ZA" sz="1600" b="1" i="0" u="none" strike="noStrike" dirty="0">
                        <a:solidFill>
                          <a:srgbClr val="000000"/>
                        </a:solidFill>
                        <a:effectLst/>
                        <a:latin typeface="+mn-lt"/>
                        <a:cs typeface="Arial" panose="020B0604020202020204" pitchFamily="34" charset="0"/>
                      </a:endParaRPr>
                    </a:p>
                  </a:txBody>
                  <a:tcPr marL="9524" marR="9524" marT="9525"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120</a:t>
                      </a:r>
                      <a:endParaRPr lang="en-ZA" sz="1600" dirty="0">
                        <a:effectLst/>
                        <a:latin typeface="+mn-lt"/>
                        <a:ea typeface="Calibri"/>
                        <a:cs typeface="Times New Roman"/>
                      </a:endParaRPr>
                    </a:p>
                  </a:txBody>
                  <a:tcPr marL="68575" marR="68575" marT="0" marB="0" anchor="b">
                    <a:solidFill>
                      <a:srgbClr val="FEF4EC"/>
                    </a:solidFill>
                  </a:tcPr>
                </a:tc>
                <a:tc>
                  <a:txBody>
                    <a:bodyPr/>
                    <a:lstStyle/>
                    <a:p>
                      <a:pPr algn="ctr" fontAlgn="b"/>
                      <a:r>
                        <a:rPr lang="en-ZA" sz="1600" b="0" i="0" u="none" strike="noStrike">
                          <a:solidFill>
                            <a:srgbClr val="000000"/>
                          </a:solidFill>
                          <a:effectLst/>
                          <a:latin typeface="+mn-lt"/>
                        </a:rPr>
                        <a:t>92</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-28</a:t>
                      </a:r>
                    </a:p>
                  </a:txBody>
                  <a:tcPr marL="9524" marR="9524" marT="9525" marB="0" anchor="b">
                    <a:solidFill>
                      <a:srgbClr val="FEF4EC"/>
                    </a:solidFill>
                  </a:tcPr>
                </a:tc>
                <a:tc>
                  <a:txBody>
                    <a:bodyPr/>
                    <a:lstStyle/>
                    <a:p>
                      <a:pPr algn="ctr" fontAlgn="b"/>
                      <a:r>
                        <a:rPr lang="en-ZA" sz="1600" b="0" i="0" u="none" strike="noStrike">
                          <a:solidFill>
                            <a:srgbClr val="000000"/>
                          </a:solidFill>
                          <a:effectLst/>
                          <a:latin typeface="+mn-lt"/>
                        </a:rPr>
                        <a:t>92</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 0</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 0</a:t>
                      </a:r>
                    </a:p>
                  </a:txBody>
                  <a:tcPr marL="6350" marR="6350" marT="6350" marB="0" anchor="b">
                    <a:solidFill>
                      <a:srgbClr val="FEF4EC"/>
                    </a:solidFill>
                  </a:tcPr>
                </a:tc>
                <a:extLst>
                  <a:ext uri="{0D108BD9-81ED-4DB2-BD59-A6C34878D82A}">
                    <a16:rowId xmlns="" xmlns:a16="http://schemas.microsoft.com/office/drawing/2014/main" val="10007"/>
                  </a:ext>
                </a:extLst>
              </a:tr>
              <a:tr h="280403">
                <a:tc>
                  <a:txBody>
                    <a:bodyPr/>
                    <a:lstStyle/>
                    <a:p>
                      <a:pPr algn="l" fontAlgn="b"/>
                      <a:r>
                        <a:rPr lang="en-ZA" sz="1600" b="1" u="none" strike="noStrike" dirty="0">
                          <a:effectLst/>
                          <a:latin typeface="+mn-lt"/>
                          <a:cs typeface="Arial" panose="020B0604020202020204" pitchFamily="34" charset="0"/>
                        </a:rPr>
                        <a:t>NW</a:t>
                      </a:r>
                      <a:endParaRPr lang="en-ZA" sz="1600" b="1" i="0" u="none" strike="noStrike" dirty="0">
                        <a:solidFill>
                          <a:srgbClr val="000000"/>
                        </a:solidFill>
                        <a:effectLst/>
                        <a:latin typeface="+mn-lt"/>
                        <a:cs typeface="Arial" panose="020B0604020202020204" pitchFamily="34" charset="0"/>
                      </a:endParaRPr>
                    </a:p>
                  </a:txBody>
                  <a:tcPr marL="9524" marR="9524" marT="9525"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76</a:t>
                      </a:r>
                      <a:endParaRPr lang="en-ZA" sz="1600" dirty="0">
                        <a:effectLst/>
                        <a:latin typeface="+mn-lt"/>
                        <a:ea typeface="Calibri"/>
                        <a:cs typeface="Times New Roman"/>
                      </a:endParaRPr>
                    </a:p>
                  </a:txBody>
                  <a:tcPr marL="68575" marR="68575" marT="0" marB="0" anchor="b">
                    <a:solidFill>
                      <a:srgbClr val="FEF4EC"/>
                    </a:solidFill>
                  </a:tcPr>
                </a:tc>
                <a:tc>
                  <a:txBody>
                    <a:bodyPr/>
                    <a:lstStyle/>
                    <a:p>
                      <a:pPr algn="ctr" fontAlgn="b"/>
                      <a:r>
                        <a:rPr lang="en-ZA" sz="1600" b="0" i="0" u="none" strike="noStrike">
                          <a:solidFill>
                            <a:srgbClr val="000000"/>
                          </a:solidFill>
                          <a:effectLst/>
                          <a:latin typeface="+mn-lt"/>
                        </a:rPr>
                        <a:t>75</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-1</a:t>
                      </a:r>
                    </a:p>
                  </a:txBody>
                  <a:tcPr marL="9524" marR="9524" marT="9525" marB="0" anchor="b">
                    <a:solidFill>
                      <a:srgbClr val="FEF4EC"/>
                    </a:solidFill>
                  </a:tcPr>
                </a:tc>
                <a:tc>
                  <a:txBody>
                    <a:bodyPr/>
                    <a:lstStyle/>
                    <a:p>
                      <a:pPr algn="ctr" fontAlgn="b"/>
                      <a:r>
                        <a:rPr lang="en-ZA" sz="1600" b="0" i="0" u="none" strike="noStrike" dirty="0">
                          <a:solidFill>
                            <a:srgbClr val="000000"/>
                          </a:solidFill>
                          <a:effectLst/>
                          <a:latin typeface="+mn-lt"/>
                        </a:rPr>
                        <a:t>75</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 0</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 0</a:t>
                      </a:r>
                    </a:p>
                  </a:txBody>
                  <a:tcPr marL="6350" marR="6350" marT="6350" marB="0" anchor="b">
                    <a:solidFill>
                      <a:srgbClr val="FEF4EC"/>
                    </a:solidFill>
                  </a:tcPr>
                </a:tc>
                <a:extLst>
                  <a:ext uri="{0D108BD9-81ED-4DB2-BD59-A6C34878D82A}">
                    <a16:rowId xmlns="" xmlns:a16="http://schemas.microsoft.com/office/drawing/2014/main" val="10008"/>
                  </a:ext>
                </a:extLst>
              </a:tr>
              <a:tr h="280403">
                <a:tc>
                  <a:txBody>
                    <a:bodyPr/>
                    <a:lstStyle/>
                    <a:p>
                      <a:pPr algn="l" fontAlgn="b"/>
                      <a:r>
                        <a:rPr lang="en-ZA" sz="1600" b="1" u="none" strike="noStrike" dirty="0">
                          <a:effectLst/>
                          <a:latin typeface="+mn-lt"/>
                          <a:cs typeface="Arial" panose="020B0604020202020204" pitchFamily="34" charset="0"/>
                        </a:rPr>
                        <a:t>WC</a:t>
                      </a:r>
                      <a:endParaRPr lang="en-ZA" sz="1600" b="1" i="0" u="none" strike="noStrike" dirty="0">
                        <a:solidFill>
                          <a:srgbClr val="000000"/>
                        </a:solidFill>
                        <a:effectLst/>
                        <a:latin typeface="+mn-lt"/>
                        <a:cs typeface="Arial" panose="020B0604020202020204" pitchFamily="34" charset="0"/>
                      </a:endParaRPr>
                    </a:p>
                  </a:txBody>
                  <a:tcPr marL="9524" marR="9524" marT="9525"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232</a:t>
                      </a:r>
                      <a:endParaRPr lang="en-ZA" sz="1600" dirty="0">
                        <a:effectLst/>
                        <a:latin typeface="+mn-lt"/>
                        <a:ea typeface="Calibri"/>
                        <a:cs typeface="Times New Roman"/>
                      </a:endParaRPr>
                    </a:p>
                  </a:txBody>
                  <a:tcPr marL="68575" marR="68575" marT="0" marB="0" anchor="b">
                    <a:solidFill>
                      <a:srgbClr val="FEF4EC"/>
                    </a:solidFill>
                  </a:tcPr>
                </a:tc>
                <a:tc>
                  <a:txBody>
                    <a:bodyPr/>
                    <a:lstStyle/>
                    <a:p>
                      <a:pPr algn="ctr" fontAlgn="b"/>
                      <a:r>
                        <a:rPr lang="en-ZA" sz="1600" b="0" i="0" u="none" strike="noStrike" dirty="0">
                          <a:solidFill>
                            <a:srgbClr val="000000"/>
                          </a:solidFill>
                          <a:effectLst/>
                          <a:latin typeface="+mn-lt"/>
                        </a:rPr>
                        <a:t>85</a:t>
                      </a:r>
                    </a:p>
                  </a:txBody>
                  <a:tcPr marL="6350" marR="6350" marT="6350"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-147</a:t>
                      </a:r>
                    </a:p>
                  </a:txBody>
                  <a:tcPr marL="9524" marR="9524" marT="9525" marB="0" anchor="b">
                    <a:solidFill>
                      <a:srgbClr val="FEF4EC"/>
                    </a:solidFill>
                  </a:tcPr>
                </a:tc>
                <a:tc>
                  <a:txBody>
                    <a:bodyPr/>
                    <a:lstStyle/>
                    <a:p>
                      <a:pPr algn="ctr" fontAlgn="b"/>
                      <a:r>
                        <a:rPr lang="en-ZA" sz="1600" b="0" i="0" u="none" strike="noStrike" dirty="0">
                          <a:solidFill>
                            <a:srgbClr val="000000"/>
                          </a:solidFill>
                          <a:effectLst/>
                          <a:latin typeface="+mn-lt"/>
                        </a:rPr>
                        <a:t>85</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 0</a:t>
                      </a:r>
                    </a:p>
                  </a:txBody>
                  <a:tcPr marL="6350" marR="6350" marT="6350" marB="0" anchor="b">
                    <a:solidFill>
                      <a:srgbClr val="FEF4EC"/>
                    </a:solidFill>
                  </a:tcPr>
                </a:tc>
                <a:tc>
                  <a:txBody>
                    <a:bodyPr/>
                    <a:lstStyle/>
                    <a:p>
                      <a:pPr algn="ctr" fontAlgn="b"/>
                      <a:r>
                        <a:rPr lang="en-ZA" sz="1600" b="0" i="0" u="none" strike="noStrike" dirty="0">
                          <a:solidFill>
                            <a:srgbClr val="000000"/>
                          </a:solidFill>
                          <a:effectLst/>
                          <a:latin typeface="+mn-lt"/>
                        </a:rPr>
                        <a:t> 0</a:t>
                      </a:r>
                    </a:p>
                  </a:txBody>
                  <a:tcPr marL="6350" marR="6350" marT="6350" marB="0" anchor="b">
                    <a:solidFill>
                      <a:srgbClr val="FEF4EC"/>
                    </a:solidFill>
                  </a:tcPr>
                </a:tc>
                <a:extLst>
                  <a:ext uri="{0D108BD9-81ED-4DB2-BD59-A6C34878D82A}">
                    <a16:rowId xmlns="" xmlns:a16="http://schemas.microsoft.com/office/drawing/2014/main" val="10009"/>
                  </a:ext>
                </a:extLst>
              </a:tr>
              <a:tr h="280403">
                <a:tc>
                  <a:txBody>
                    <a:bodyPr/>
                    <a:lstStyle/>
                    <a:p>
                      <a:pPr algn="l" fontAlgn="b"/>
                      <a:r>
                        <a:rPr lang="en-ZA" sz="1600" b="1" u="none" strike="noStrike" dirty="0">
                          <a:effectLst/>
                          <a:latin typeface="+mn-lt"/>
                          <a:cs typeface="Arial" panose="020B0604020202020204" pitchFamily="34" charset="0"/>
                        </a:rPr>
                        <a:t>TOTAL</a:t>
                      </a:r>
                      <a:endParaRPr lang="en-ZA" sz="1600" b="1" i="0" u="none" strike="noStrike" dirty="0">
                        <a:solidFill>
                          <a:srgbClr val="000000"/>
                        </a:solidFill>
                        <a:effectLst/>
                        <a:latin typeface="+mn-lt"/>
                        <a:cs typeface="Arial" panose="020B0604020202020204" pitchFamily="34" charset="0"/>
                      </a:endParaRPr>
                    </a:p>
                  </a:txBody>
                  <a:tcPr marL="9524" marR="9524" marT="9525" marB="0" anchor="b">
                    <a:solidFill>
                      <a:schemeClr val="accent6">
                        <a:lumMod val="40000"/>
                        <a:lumOff val="60000"/>
                      </a:schemeClr>
                    </a:solidFill>
                  </a:tcPr>
                </a:tc>
                <a:tc>
                  <a:txBody>
                    <a:bodyPr/>
                    <a:lstStyle/>
                    <a:p>
                      <a:pPr algn="ctr">
                        <a:lnSpc>
                          <a:spcPct val="115000"/>
                        </a:lnSpc>
                        <a:spcAft>
                          <a:spcPts val="0"/>
                        </a:spcAft>
                      </a:pPr>
                      <a:r>
                        <a:rPr lang="en-ZA" sz="1600" b="1" i="0" u="none" strike="noStrike" baseline="0" dirty="0" smtClean="0">
                          <a:solidFill>
                            <a:srgbClr val="000000"/>
                          </a:solidFill>
                          <a:latin typeface="+mn-lt"/>
                        </a:rPr>
                        <a:t>1 640</a:t>
                      </a:r>
                      <a:endParaRPr lang="en-ZA" sz="1600" dirty="0">
                        <a:effectLst/>
                        <a:latin typeface="+mn-lt"/>
                        <a:ea typeface="Calibri"/>
                        <a:cs typeface="Times New Roman"/>
                      </a:endParaRPr>
                    </a:p>
                  </a:txBody>
                  <a:tcPr marL="68575" marR="68575" marT="0" marB="0" anchor="b">
                    <a:solidFill>
                      <a:schemeClr val="accent6">
                        <a:lumMod val="40000"/>
                        <a:lumOff val="60000"/>
                      </a:schemeClr>
                    </a:solidFill>
                  </a:tcPr>
                </a:tc>
                <a:tc>
                  <a:txBody>
                    <a:bodyPr/>
                    <a:lstStyle/>
                    <a:p>
                      <a:pPr algn="ctr">
                        <a:lnSpc>
                          <a:spcPct val="115000"/>
                        </a:lnSpc>
                        <a:spcAft>
                          <a:spcPts val="0"/>
                        </a:spcAft>
                      </a:pPr>
                      <a:r>
                        <a:rPr lang="en-ZA" sz="1600" b="1" dirty="0" smtClean="0">
                          <a:effectLst/>
                          <a:latin typeface="+mn-lt"/>
                          <a:ea typeface="Calibri"/>
                          <a:cs typeface="Times New Roman"/>
                        </a:rPr>
                        <a:t>1 007</a:t>
                      </a:r>
                      <a:endParaRPr lang="en-ZA" sz="1600" b="1" dirty="0">
                        <a:effectLst/>
                        <a:latin typeface="+mn-lt"/>
                        <a:ea typeface="Calibri"/>
                        <a:cs typeface="Times New Roman"/>
                      </a:endParaRPr>
                    </a:p>
                  </a:txBody>
                  <a:tcPr marL="68575" marR="68575" marT="0" marB="0">
                    <a:solidFill>
                      <a:schemeClr val="accent6">
                        <a:lumMod val="40000"/>
                        <a:lumOff val="60000"/>
                      </a:schemeClr>
                    </a:solidFill>
                  </a:tcPr>
                </a:tc>
                <a:tc>
                  <a:txBody>
                    <a:bodyPr/>
                    <a:lstStyle/>
                    <a:p>
                      <a:pPr algn="ctr" fontAlgn="b"/>
                      <a:r>
                        <a:rPr lang="en-ZA" sz="1600" b="1" i="0" u="none" strike="noStrike" dirty="0">
                          <a:solidFill>
                            <a:srgbClr val="C00000"/>
                          </a:solidFill>
                          <a:effectLst/>
                          <a:latin typeface="+mn-lt"/>
                          <a:cs typeface="Arial" panose="020B0604020202020204" pitchFamily="34" charset="0"/>
                        </a:rPr>
                        <a:t>-633</a:t>
                      </a:r>
                    </a:p>
                  </a:txBody>
                  <a:tcPr marL="9524" marR="9524" marT="9525" marB="0" anchor="b">
                    <a:solidFill>
                      <a:schemeClr val="accent6">
                        <a:lumMod val="40000"/>
                        <a:lumOff val="60000"/>
                      </a:schemeClr>
                    </a:solidFill>
                  </a:tcPr>
                </a:tc>
                <a:tc>
                  <a:txBody>
                    <a:bodyPr/>
                    <a:lstStyle/>
                    <a:p>
                      <a:pPr algn="ctr" fontAlgn="b"/>
                      <a:r>
                        <a:rPr lang="en-ZA" sz="1600" b="1" i="0" u="none" strike="noStrike" dirty="0">
                          <a:solidFill>
                            <a:srgbClr val="000000"/>
                          </a:solidFill>
                          <a:effectLst/>
                          <a:latin typeface="+mn-lt"/>
                          <a:cs typeface="Arial" panose="020B0604020202020204" pitchFamily="34" charset="0"/>
                        </a:rPr>
                        <a:t>899</a:t>
                      </a:r>
                    </a:p>
                  </a:txBody>
                  <a:tcPr marL="9524" marR="9524" marT="9525" marB="0" anchor="b">
                    <a:solidFill>
                      <a:schemeClr val="accent6">
                        <a:lumMod val="40000"/>
                        <a:lumOff val="60000"/>
                      </a:schemeClr>
                    </a:solidFill>
                  </a:tcPr>
                </a:tc>
                <a:tc>
                  <a:txBody>
                    <a:bodyPr/>
                    <a:lstStyle/>
                    <a:p>
                      <a:pPr algn="ctr" fontAlgn="b"/>
                      <a:r>
                        <a:rPr lang="en-ZA" sz="1600" b="1" i="0" u="none" strike="noStrike" dirty="0">
                          <a:solidFill>
                            <a:srgbClr val="000000"/>
                          </a:solidFill>
                          <a:effectLst/>
                          <a:latin typeface="+mn-lt"/>
                          <a:cs typeface="Arial" panose="020B0604020202020204" pitchFamily="34" charset="0"/>
                        </a:rPr>
                        <a:t>108</a:t>
                      </a:r>
                    </a:p>
                  </a:txBody>
                  <a:tcPr marL="9524" marR="9524" marT="9525" marB="0" anchor="b">
                    <a:solidFill>
                      <a:schemeClr val="accent6">
                        <a:lumMod val="40000"/>
                        <a:lumOff val="60000"/>
                      </a:schemeClr>
                    </a:solidFill>
                  </a:tcPr>
                </a:tc>
                <a:tc>
                  <a:txBody>
                    <a:bodyPr/>
                    <a:lstStyle/>
                    <a:p>
                      <a:pPr algn="ctr" fontAlgn="b"/>
                      <a:r>
                        <a:rPr lang="en-ZA" sz="1600" b="1" i="0" u="none" strike="noStrike" dirty="0">
                          <a:solidFill>
                            <a:srgbClr val="000000"/>
                          </a:solidFill>
                          <a:effectLst/>
                          <a:latin typeface="+mn-lt"/>
                          <a:cs typeface="Arial" panose="020B0604020202020204" pitchFamily="34" charset="0"/>
                        </a:rPr>
                        <a:t>108</a:t>
                      </a:r>
                    </a:p>
                  </a:txBody>
                  <a:tcPr marL="9524" marR="9524" marT="9525" marB="0" anchor="b">
                    <a:solidFill>
                      <a:schemeClr val="accent6">
                        <a:lumMod val="40000"/>
                        <a:lumOff val="60000"/>
                      </a:schemeClr>
                    </a:solidFill>
                  </a:tcPr>
                </a:tc>
                <a:extLst>
                  <a:ext uri="{0D108BD9-81ED-4DB2-BD59-A6C34878D82A}">
                    <a16:rowId xmlns="" xmlns:a16="http://schemas.microsoft.com/office/drawing/2014/main" val="10011"/>
                  </a:ext>
                </a:extLst>
              </a:tr>
            </a:tbl>
          </a:graphicData>
        </a:graphic>
      </p:graphicFrame>
      <p:sp>
        <p:nvSpPr>
          <p:cNvPr id="5" name="Footer Placeholder 4"/>
          <p:cNvSpPr>
            <a:spLocks noGrp="1"/>
          </p:cNvSpPr>
          <p:nvPr>
            <p:ph type="ftr" sz="quarter" idx="11"/>
          </p:nvPr>
        </p:nvSpPr>
        <p:spPr>
          <a:xfrm>
            <a:off x="7451725" y="6523038"/>
            <a:ext cx="3024188" cy="334962"/>
          </a:xfrm>
        </p:spPr>
        <p:txBody>
          <a:bodyPr/>
          <a:lstStyle/>
          <a:p>
            <a:pPr defTabSz="914400" eaLnBrk="1" fontAlgn="auto" hangingPunct="1">
              <a:spcBef>
                <a:spcPts val="0"/>
              </a:spcBef>
              <a:spcAft>
                <a:spcPts val="0"/>
              </a:spcAft>
              <a:defRPr/>
            </a:pPr>
            <a:r>
              <a:rPr lang="en-US" dirty="0" smtClean="0">
                <a:solidFill>
                  <a:prstClr val="white"/>
                </a:solidFill>
                <a:ea typeface="+mn-ea"/>
              </a:rPr>
              <a:t>10</a:t>
            </a:r>
            <a:endParaRPr lang="en-US" dirty="0">
              <a:solidFill>
                <a:prstClr val="white"/>
              </a:solidFill>
              <a:ea typeface="+mn-ea"/>
            </a:endParaRPr>
          </a:p>
        </p:txBody>
      </p:sp>
    </p:spTree>
    <p:extLst>
      <p:ext uri="{BB962C8B-B14F-4D97-AF65-F5344CB8AC3E}">
        <p14:creationId xmlns:p14="http://schemas.microsoft.com/office/powerpoint/2010/main" xmlns="" val="354982728"/>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ZA" altLang="en-US" sz="2400" b="1" smtClean="0"/>
              <a:t>BASIC CONDTIONS OF EMPLOYMENT ACT</a:t>
            </a:r>
          </a:p>
        </p:txBody>
      </p:sp>
      <p:sp>
        <p:nvSpPr>
          <p:cNvPr id="134147" name="Content Placeholder 2"/>
          <p:cNvSpPr>
            <a:spLocks noGrp="1"/>
          </p:cNvSpPr>
          <p:nvPr>
            <p:ph idx="1"/>
          </p:nvPr>
        </p:nvSpPr>
        <p:spPr>
          <a:xfrm>
            <a:off x="323850" y="1428750"/>
            <a:ext cx="8640763" cy="5184775"/>
          </a:xfrm>
        </p:spPr>
        <p:txBody>
          <a:bodyPr/>
          <a:lstStyle/>
          <a:p>
            <a:pPr marL="0" indent="0" algn="just">
              <a:buFont typeface="Arial" pitchFamily="34" charset="0"/>
              <a:buNone/>
            </a:pPr>
            <a:r>
              <a:rPr lang="en-ZA" altLang="en-US" sz="1600" b="1" dirty="0" smtClean="0">
                <a:latin typeface="Arial" pitchFamily="34" charset="0"/>
                <a:cs typeface="Arial" pitchFamily="34" charset="0"/>
              </a:rPr>
              <a:t>166 368 </a:t>
            </a:r>
            <a:r>
              <a:rPr lang="en-ZA" altLang="en-US" sz="1600" dirty="0" smtClean="0">
                <a:latin typeface="Arial" pitchFamily="34" charset="0"/>
                <a:cs typeface="Arial" pitchFamily="34" charset="0"/>
              </a:rPr>
              <a:t>workplaces were inspected against a target of </a:t>
            </a:r>
            <a:r>
              <a:rPr lang="en-ZA" altLang="en-US" sz="1600" b="1" dirty="0" smtClean="0">
                <a:latin typeface="Arial" pitchFamily="34" charset="0"/>
                <a:cs typeface="Arial" pitchFamily="34" charset="0"/>
              </a:rPr>
              <a:t>167 160 </a:t>
            </a:r>
            <a:r>
              <a:rPr lang="en-ZA" altLang="en-US" sz="1600" dirty="0" smtClean="0">
                <a:latin typeface="Arial" pitchFamily="34" charset="0"/>
                <a:cs typeface="Arial" pitchFamily="34" charset="0"/>
              </a:rPr>
              <a:t>which constitutes </a:t>
            </a:r>
            <a:r>
              <a:rPr lang="en-ZA" altLang="en-US" sz="1600" b="1" dirty="0" smtClean="0">
                <a:latin typeface="Arial" pitchFamily="34" charset="0"/>
                <a:cs typeface="Arial" pitchFamily="34" charset="0"/>
              </a:rPr>
              <a:t>99%. 97%</a:t>
            </a:r>
            <a:r>
              <a:rPr lang="en-ZA" altLang="en-US" sz="1600" dirty="0" smtClean="0">
                <a:latin typeface="Arial" pitchFamily="34" charset="0"/>
                <a:cs typeface="Arial" pitchFamily="34" charset="0"/>
              </a:rPr>
              <a:t> </a:t>
            </a:r>
            <a:r>
              <a:rPr lang="en-ZA" altLang="en-US" sz="1600" b="1" dirty="0" smtClean="0">
                <a:latin typeface="Arial" pitchFamily="34" charset="0"/>
                <a:cs typeface="Arial" pitchFamily="34" charset="0"/>
              </a:rPr>
              <a:t>(162 031)</a:t>
            </a:r>
            <a:r>
              <a:rPr lang="en-ZA" altLang="en-US" sz="1600" b="1" dirty="0" smtClean="0">
                <a:solidFill>
                  <a:srgbClr val="FF0000"/>
                </a:solidFill>
                <a:latin typeface="Arial" pitchFamily="34" charset="0"/>
                <a:cs typeface="Arial" pitchFamily="34" charset="0"/>
              </a:rPr>
              <a:t> </a:t>
            </a:r>
            <a:r>
              <a:rPr lang="en-ZA" altLang="en-US" sz="1600" dirty="0" smtClean="0">
                <a:latin typeface="Arial" pitchFamily="34" charset="0"/>
                <a:cs typeface="Arial" pitchFamily="34" charset="0"/>
              </a:rPr>
              <a:t>of those inspected were found to be compliant and </a:t>
            </a:r>
            <a:r>
              <a:rPr lang="en-ZA" altLang="en-US" sz="1600" b="1" dirty="0" smtClean="0">
                <a:latin typeface="Arial" pitchFamily="34" charset="0"/>
                <a:cs typeface="Arial" pitchFamily="34" charset="0"/>
              </a:rPr>
              <a:t>4 337 </a:t>
            </a:r>
            <a:r>
              <a:rPr lang="en-ZA" altLang="en-US" sz="1600" dirty="0" smtClean="0">
                <a:latin typeface="Arial" pitchFamily="34" charset="0"/>
                <a:cs typeface="Arial" pitchFamily="34" charset="0"/>
              </a:rPr>
              <a:t>were classified as non-compliant and issued with enforcement notices to comply within 14 days.</a:t>
            </a:r>
          </a:p>
        </p:txBody>
      </p:sp>
      <p:graphicFrame>
        <p:nvGraphicFramePr>
          <p:cNvPr id="4" name="Table 3"/>
          <p:cNvGraphicFramePr>
            <a:graphicFrameLocks noGrp="1"/>
          </p:cNvGraphicFramePr>
          <p:nvPr>
            <p:extLst>
              <p:ext uri="{D42A27DB-BD31-4B8C-83A1-F6EECF244321}">
                <p14:modId xmlns:p14="http://schemas.microsoft.com/office/powerpoint/2010/main" xmlns="" val="4131128197"/>
              </p:ext>
            </p:extLst>
          </p:nvPr>
        </p:nvGraphicFramePr>
        <p:xfrm>
          <a:off x="323850" y="2636838"/>
          <a:ext cx="8424864" cy="3724278"/>
        </p:xfrm>
        <a:graphic>
          <a:graphicData uri="http://schemas.openxmlformats.org/drawingml/2006/table">
            <a:tbl>
              <a:tblPr>
                <a:tableStyleId>{E8B1032C-EA38-4F05-BA0D-38AFFFC7BED3}</a:tableStyleId>
              </a:tblPr>
              <a:tblGrid>
                <a:gridCol w="1203552">
                  <a:extLst>
                    <a:ext uri="{9D8B030D-6E8A-4147-A177-3AD203B41FA5}">
                      <a16:colId xmlns="" xmlns:a16="http://schemas.microsoft.com/office/drawing/2014/main" val="20000"/>
                    </a:ext>
                  </a:extLst>
                </a:gridCol>
                <a:gridCol w="1203552">
                  <a:extLst>
                    <a:ext uri="{9D8B030D-6E8A-4147-A177-3AD203B41FA5}">
                      <a16:colId xmlns="" xmlns:a16="http://schemas.microsoft.com/office/drawing/2014/main" val="20001"/>
                    </a:ext>
                  </a:extLst>
                </a:gridCol>
                <a:gridCol w="1203552">
                  <a:extLst>
                    <a:ext uri="{9D8B030D-6E8A-4147-A177-3AD203B41FA5}">
                      <a16:colId xmlns="" xmlns:a16="http://schemas.microsoft.com/office/drawing/2014/main" val="20002"/>
                    </a:ext>
                  </a:extLst>
                </a:gridCol>
                <a:gridCol w="1203552">
                  <a:extLst>
                    <a:ext uri="{9D8B030D-6E8A-4147-A177-3AD203B41FA5}">
                      <a16:colId xmlns="" xmlns:a16="http://schemas.microsoft.com/office/drawing/2014/main" val="20003"/>
                    </a:ext>
                  </a:extLst>
                </a:gridCol>
                <a:gridCol w="1203552">
                  <a:extLst>
                    <a:ext uri="{9D8B030D-6E8A-4147-A177-3AD203B41FA5}">
                      <a16:colId xmlns="" xmlns:a16="http://schemas.microsoft.com/office/drawing/2014/main" val="20004"/>
                    </a:ext>
                  </a:extLst>
                </a:gridCol>
                <a:gridCol w="1203552">
                  <a:extLst>
                    <a:ext uri="{9D8B030D-6E8A-4147-A177-3AD203B41FA5}">
                      <a16:colId xmlns="" xmlns:a16="http://schemas.microsoft.com/office/drawing/2014/main" val="20005"/>
                    </a:ext>
                  </a:extLst>
                </a:gridCol>
                <a:gridCol w="1203552">
                  <a:extLst>
                    <a:ext uri="{9D8B030D-6E8A-4147-A177-3AD203B41FA5}">
                      <a16:colId xmlns="" xmlns:a16="http://schemas.microsoft.com/office/drawing/2014/main" val="20006"/>
                    </a:ext>
                  </a:extLst>
                </a:gridCol>
              </a:tblGrid>
              <a:tr h="741187">
                <a:tc>
                  <a:txBody>
                    <a:bodyPr/>
                    <a:lstStyle/>
                    <a:p>
                      <a:pPr algn="l" fontAlgn="b"/>
                      <a:r>
                        <a:rPr lang="en-ZA" sz="1600" b="1" u="none" strike="noStrike" dirty="0">
                          <a:effectLst/>
                          <a:latin typeface="+mn-lt"/>
                        </a:rPr>
                        <a:t>PROVINCE</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u="none" strike="noStrike" dirty="0">
                          <a:effectLst/>
                          <a:latin typeface="+mn-lt"/>
                        </a:rPr>
                        <a:t>TARGET</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u="none" strike="noStrike" dirty="0">
                          <a:effectLst/>
                          <a:latin typeface="+mn-lt"/>
                        </a:rPr>
                        <a:t>ACTUAL</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u="none" strike="noStrike" dirty="0">
                          <a:effectLst/>
                          <a:latin typeface="+mn-lt"/>
                        </a:rPr>
                        <a:t>VARIANCE</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u="none" strike="noStrike" dirty="0">
                          <a:effectLst/>
                          <a:latin typeface="+mn-lt"/>
                        </a:rPr>
                        <a:t>COMPLIANT</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u="none" strike="noStrike" dirty="0">
                          <a:effectLst/>
                          <a:latin typeface="+mn-lt"/>
                        </a:rPr>
                        <a:t>NON-COMPLIANT</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i="0" u="none" strike="noStrike" dirty="0">
                          <a:solidFill>
                            <a:srgbClr val="000000"/>
                          </a:solidFill>
                          <a:effectLst/>
                          <a:latin typeface="+mn-lt"/>
                        </a:rPr>
                        <a:t>NO ISSUED WITH A NOTICE</a:t>
                      </a:r>
                    </a:p>
                  </a:txBody>
                  <a:tcPr marL="9525" marR="9525" marT="9527" marB="0" anchor="b"/>
                </a:tc>
                <a:extLst>
                  <a:ext uri="{0D108BD9-81ED-4DB2-BD59-A6C34878D82A}">
                    <a16:rowId xmlns="" xmlns:a16="http://schemas.microsoft.com/office/drawing/2014/main" val="10000"/>
                  </a:ext>
                </a:extLst>
              </a:tr>
              <a:tr h="280470">
                <a:tc>
                  <a:txBody>
                    <a:bodyPr/>
                    <a:lstStyle/>
                    <a:p>
                      <a:pPr algn="l" fontAlgn="b"/>
                      <a:r>
                        <a:rPr lang="en-ZA" sz="1600" b="1" u="none" strike="noStrike" dirty="0">
                          <a:effectLst/>
                          <a:latin typeface="+mn-lt"/>
                        </a:rPr>
                        <a:t>EC</a:t>
                      </a:r>
                      <a:endParaRPr lang="en-ZA" sz="16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19 308</a:t>
                      </a:r>
                      <a:endParaRPr lang="en-ZA" sz="1600" dirty="0">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smtClean="0">
                          <a:solidFill>
                            <a:srgbClr val="000000"/>
                          </a:solidFill>
                          <a:effectLst/>
                          <a:latin typeface="+mn-lt"/>
                        </a:rPr>
                        <a:t>20 057</a:t>
                      </a:r>
                      <a:endParaRPr lang="en-ZA" sz="1600" b="0" i="0" u="none" strike="noStrike" dirty="0">
                        <a:solidFill>
                          <a:srgbClr val="000000"/>
                        </a:solidFill>
                        <a:effectLst/>
                        <a:latin typeface="+mn-lt"/>
                      </a:endParaRPr>
                    </a:p>
                  </a:txBody>
                  <a:tcPr marL="6350" marR="6350" marT="6351" marB="0" anchor="b">
                    <a:solidFill>
                      <a:srgbClr val="FEF4EC"/>
                    </a:solidFill>
                  </a:tcPr>
                </a:tc>
                <a:tc>
                  <a:txBody>
                    <a:bodyPr/>
                    <a:lstStyle/>
                    <a:p>
                      <a:pPr algn="ctr" fontAlgn="b"/>
                      <a:r>
                        <a:rPr lang="en-ZA" sz="1600" b="0" i="0" u="none" strike="noStrike" dirty="0">
                          <a:solidFill>
                            <a:srgbClr val="000000"/>
                          </a:solidFill>
                          <a:effectLst/>
                          <a:latin typeface="+mn-lt"/>
                        </a:rPr>
                        <a:t>749</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19 478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579</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579</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1"/>
                  </a:ext>
                </a:extLst>
              </a:tr>
              <a:tr h="280470">
                <a:tc>
                  <a:txBody>
                    <a:bodyPr/>
                    <a:lstStyle/>
                    <a:p>
                      <a:pPr algn="l" fontAlgn="b"/>
                      <a:r>
                        <a:rPr lang="en-ZA" sz="1600" b="1" u="none" strike="noStrike" dirty="0">
                          <a:effectLst/>
                          <a:latin typeface="+mn-lt"/>
                        </a:rPr>
                        <a:t>FS</a:t>
                      </a:r>
                      <a:endParaRPr lang="en-ZA" sz="16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13 368</a:t>
                      </a:r>
                      <a:endParaRPr lang="en-ZA" sz="1600" dirty="0">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smtClean="0">
                          <a:solidFill>
                            <a:srgbClr val="000000"/>
                          </a:solidFill>
                          <a:effectLst/>
                          <a:latin typeface="+mn-lt"/>
                        </a:rPr>
                        <a:t>13 653</a:t>
                      </a:r>
                      <a:endParaRPr lang="en-ZA" sz="1600" b="0" i="0" u="none" strike="noStrike" dirty="0">
                        <a:solidFill>
                          <a:srgbClr val="000000"/>
                        </a:solidFill>
                        <a:effectLst/>
                        <a:latin typeface="+mn-lt"/>
                      </a:endParaRPr>
                    </a:p>
                  </a:txBody>
                  <a:tcPr marL="6350" marR="6350" marT="6351" marB="0" anchor="b">
                    <a:solidFill>
                      <a:srgbClr val="FEF4EC"/>
                    </a:solidFill>
                  </a:tcPr>
                </a:tc>
                <a:tc>
                  <a:txBody>
                    <a:bodyPr/>
                    <a:lstStyle/>
                    <a:p>
                      <a:pPr algn="ctr" fontAlgn="b"/>
                      <a:r>
                        <a:rPr lang="en-ZA" sz="1600" b="0" i="0" u="none" strike="noStrike" dirty="0">
                          <a:solidFill>
                            <a:schemeClr val="tx1"/>
                          </a:solidFill>
                          <a:effectLst/>
                          <a:latin typeface="+mn-lt"/>
                        </a:rPr>
                        <a:t>285</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13 433</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220</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220</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2"/>
                  </a:ext>
                </a:extLst>
              </a:tr>
              <a:tr h="280470">
                <a:tc>
                  <a:txBody>
                    <a:bodyPr/>
                    <a:lstStyle/>
                    <a:p>
                      <a:pPr algn="l" fontAlgn="b"/>
                      <a:r>
                        <a:rPr lang="en-ZA" sz="1600" b="1" u="none" strike="noStrike" dirty="0">
                          <a:effectLst/>
                          <a:latin typeface="+mn-lt"/>
                        </a:rPr>
                        <a:t>GP</a:t>
                      </a:r>
                      <a:endParaRPr lang="en-ZA" sz="16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36 516</a:t>
                      </a:r>
                      <a:endParaRPr lang="en-ZA" sz="1600" dirty="0">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smtClean="0">
                          <a:solidFill>
                            <a:srgbClr val="000000"/>
                          </a:solidFill>
                          <a:effectLst/>
                          <a:latin typeface="+mn-lt"/>
                        </a:rPr>
                        <a:t>36 682</a:t>
                      </a:r>
                      <a:endParaRPr lang="en-ZA" sz="1600" b="0" i="0" u="none" strike="noStrike" dirty="0">
                        <a:solidFill>
                          <a:srgbClr val="000000"/>
                        </a:solidFill>
                        <a:effectLst/>
                        <a:latin typeface="+mn-lt"/>
                      </a:endParaRPr>
                    </a:p>
                  </a:txBody>
                  <a:tcPr marL="6350" marR="6350" marT="6351" marB="0" anchor="b">
                    <a:solidFill>
                      <a:srgbClr val="FEF4EC"/>
                    </a:solidFill>
                  </a:tcPr>
                </a:tc>
                <a:tc>
                  <a:txBody>
                    <a:bodyPr/>
                    <a:lstStyle/>
                    <a:p>
                      <a:pPr algn="ctr" fontAlgn="b"/>
                      <a:r>
                        <a:rPr lang="en-ZA" sz="1600" b="0" i="0" u="none" strike="noStrike" dirty="0">
                          <a:solidFill>
                            <a:schemeClr val="tx1"/>
                          </a:solidFill>
                          <a:effectLst/>
                          <a:latin typeface="+mn-lt"/>
                        </a:rPr>
                        <a:t>166</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36 264</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418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418</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3"/>
                  </a:ext>
                </a:extLst>
              </a:tr>
              <a:tr h="280470">
                <a:tc>
                  <a:txBody>
                    <a:bodyPr/>
                    <a:lstStyle/>
                    <a:p>
                      <a:pPr algn="l" fontAlgn="b"/>
                      <a:r>
                        <a:rPr lang="en-ZA" sz="1600" b="1" u="none" strike="noStrike" dirty="0">
                          <a:effectLst/>
                          <a:latin typeface="+mn-lt"/>
                        </a:rPr>
                        <a:t>KZN</a:t>
                      </a:r>
                      <a:endParaRPr lang="en-ZA" sz="16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35 316</a:t>
                      </a:r>
                      <a:endParaRPr lang="en-ZA" sz="1600" dirty="0">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smtClean="0">
                          <a:solidFill>
                            <a:srgbClr val="000000"/>
                          </a:solidFill>
                          <a:effectLst/>
                          <a:latin typeface="+mn-lt"/>
                        </a:rPr>
                        <a:t>33 677</a:t>
                      </a:r>
                      <a:endParaRPr lang="en-ZA" sz="1600" b="0" i="0" u="none" strike="noStrike" dirty="0">
                        <a:solidFill>
                          <a:srgbClr val="000000"/>
                        </a:solidFill>
                        <a:effectLst/>
                        <a:latin typeface="+mn-lt"/>
                      </a:endParaRPr>
                    </a:p>
                  </a:txBody>
                  <a:tcPr marL="6350" marR="6350" marT="6351" marB="0" anchor="b">
                    <a:solidFill>
                      <a:srgbClr val="FEF4EC"/>
                    </a:solidFill>
                  </a:tcPr>
                </a:tc>
                <a:tc>
                  <a:txBody>
                    <a:bodyPr/>
                    <a:lstStyle/>
                    <a:p>
                      <a:pPr algn="ctr" fontAlgn="b"/>
                      <a:r>
                        <a:rPr lang="en-ZA" sz="1600" b="0" i="0" u="none" strike="noStrike" dirty="0">
                          <a:solidFill>
                            <a:srgbClr val="FF0000"/>
                          </a:solidFill>
                          <a:effectLst/>
                          <a:latin typeface="+mn-lt"/>
                        </a:rPr>
                        <a:t>-1639</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32 618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1 059</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1 059</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4"/>
                  </a:ext>
                </a:extLst>
              </a:tr>
              <a:tr h="280470">
                <a:tc>
                  <a:txBody>
                    <a:bodyPr/>
                    <a:lstStyle/>
                    <a:p>
                      <a:pPr algn="l" fontAlgn="b"/>
                      <a:r>
                        <a:rPr lang="en-ZA" sz="1600" b="1" u="none" strike="noStrike" dirty="0">
                          <a:effectLst/>
                          <a:latin typeface="+mn-lt"/>
                        </a:rPr>
                        <a:t>LP</a:t>
                      </a:r>
                      <a:endParaRPr lang="en-ZA" sz="16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16 248</a:t>
                      </a:r>
                      <a:endParaRPr lang="en-ZA" sz="1600" dirty="0">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smtClean="0">
                          <a:solidFill>
                            <a:srgbClr val="000000"/>
                          </a:solidFill>
                          <a:effectLst/>
                          <a:latin typeface="+mn-lt"/>
                        </a:rPr>
                        <a:t>15 984</a:t>
                      </a:r>
                      <a:endParaRPr lang="en-ZA" sz="1600" b="0" i="0" u="none" strike="noStrike" dirty="0">
                        <a:solidFill>
                          <a:srgbClr val="000000"/>
                        </a:solidFill>
                        <a:effectLst/>
                        <a:latin typeface="+mn-lt"/>
                      </a:endParaRPr>
                    </a:p>
                  </a:txBody>
                  <a:tcPr marL="6350" marR="6350" marT="6351" marB="0" anchor="b">
                    <a:solidFill>
                      <a:srgbClr val="FEF4EC"/>
                    </a:solidFill>
                  </a:tcPr>
                </a:tc>
                <a:tc>
                  <a:txBody>
                    <a:bodyPr/>
                    <a:lstStyle/>
                    <a:p>
                      <a:pPr algn="ctr" fontAlgn="b"/>
                      <a:r>
                        <a:rPr lang="en-ZA" sz="1600" b="0" i="0" u="none" strike="noStrike" dirty="0">
                          <a:solidFill>
                            <a:srgbClr val="FF0000"/>
                          </a:solidFill>
                          <a:effectLst/>
                          <a:latin typeface="+mn-lt"/>
                        </a:rPr>
                        <a:t>-264</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15 391</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593</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593</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5"/>
                  </a:ext>
                </a:extLst>
              </a:tr>
              <a:tr h="280470">
                <a:tc>
                  <a:txBody>
                    <a:bodyPr/>
                    <a:lstStyle/>
                    <a:p>
                      <a:pPr algn="l" fontAlgn="b"/>
                      <a:r>
                        <a:rPr lang="en-ZA" sz="1600" b="1" u="none" strike="noStrike" dirty="0">
                          <a:effectLst/>
                          <a:latin typeface="+mn-lt"/>
                        </a:rPr>
                        <a:t>MP</a:t>
                      </a:r>
                      <a:endParaRPr lang="en-ZA" sz="1600" b="1" i="0" u="none" strike="noStrike" dirty="0">
                        <a:solidFill>
                          <a:schemeClr val="tx1"/>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12 780</a:t>
                      </a:r>
                      <a:endParaRPr lang="en-ZA" sz="1600" dirty="0">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smtClean="0">
                          <a:solidFill>
                            <a:srgbClr val="000000"/>
                          </a:solidFill>
                          <a:effectLst/>
                          <a:latin typeface="+mn-lt"/>
                        </a:rPr>
                        <a:t>12 753</a:t>
                      </a:r>
                      <a:endParaRPr lang="en-ZA" sz="1600" b="0" i="0" u="none" strike="noStrike" dirty="0">
                        <a:solidFill>
                          <a:srgbClr val="000000"/>
                        </a:solidFill>
                        <a:effectLst/>
                        <a:latin typeface="+mn-lt"/>
                      </a:endParaRPr>
                    </a:p>
                  </a:txBody>
                  <a:tcPr marL="6350" marR="6350" marT="6351" marB="0" anchor="b">
                    <a:solidFill>
                      <a:srgbClr val="FEF4EC"/>
                    </a:solidFill>
                  </a:tcPr>
                </a:tc>
                <a:tc>
                  <a:txBody>
                    <a:bodyPr/>
                    <a:lstStyle/>
                    <a:p>
                      <a:pPr algn="ctr" fontAlgn="b"/>
                      <a:r>
                        <a:rPr lang="en-ZA" sz="1600" b="0" i="0" u="none" strike="noStrike" dirty="0">
                          <a:solidFill>
                            <a:srgbClr val="FF0000"/>
                          </a:solidFill>
                          <a:effectLst/>
                          <a:latin typeface="+mn-lt"/>
                        </a:rPr>
                        <a:t>-27</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12 159</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594</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594</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6"/>
                  </a:ext>
                </a:extLst>
              </a:tr>
              <a:tr h="280470">
                <a:tc>
                  <a:txBody>
                    <a:bodyPr/>
                    <a:lstStyle/>
                    <a:p>
                      <a:pPr algn="l" fontAlgn="b"/>
                      <a:r>
                        <a:rPr lang="en-ZA" sz="1600" b="1" u="none" strike="noStrike" dirty="0">
                          <a:effectLst/>
                          <a:latin typeface="+mn-lt"/>
                        </a:rPr>
                        <a:t>NC</a:t>
                      </a:r>
                      <a:endParaRPr lang="en-ZA" sz="1600" b="1" i="0" u="none" strike="noStrike" dirty="0">
                        <a:solidFill>
                          <a:schemeClr val="tx1"/>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6 300</a:t>
                      </a:r>
                      <a:endParaRPr lang="en-ZA" sz="1600" dirty="0">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smtClean="0">
                          <a:solidFill>
                            <a:srgbClr val="000000"/>
                          </a:solidFill>
                          <a:effectLst/>
                          <a:latin typeface="+mn-lt"/>
                        </a:rPr>
                        <a:t>5 638</a:t>
                      </a:r>
                      <a:endParaRPr lang="en-ZA" sz="1600" b="0" i="0" u="none" strike="noStrike" dirty="0">
                        <a:solidFill>
                          <a:srgbClr val="000000"/>
                        </a:solidFill>
                        <a:effectLst/>
                        <a:latin typeface="+mn-lt"/>
                      </a:endParaRPr>
                    </a:p>
                  </a:txBody>
                  <a:tcPr marL="6350" marR="6350" marT="6351" marB="0" anchor="b">
                    <a:solidFill>
                      <a:srgbClr val="FEF4EC"/>
                    </a:solidFill>
                  </a:tcPr>
                </a:tc>
                <a:tc>
                  <a:txBody>
                    <a:bodyPr/>
                    <a:lstStyle/>
                    <a:p>
                      <a:pPr algn="ctr" fontAlgn="b"/>
                      <a:r>
                        <a:rPr lang="en-ZA" sz="1600" u="none" strike="noStrike" kern="1200" dirty="0">
                          <a:solidFill>
                            <a:srgbClr val="FF0000"/>
                          </a:solidFill>
                          <a:effectLst/>
                          <a:latin typeface="+mn-lt"/>
                          <a:ea typeface="+mn-ea"/>
                          <a:cs typeface="+mn-cs"/>
                        </a:rPr>
                        <a:t>-662</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5 378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260</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260</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7"/>
                  </a:ext>
                </a:extLst>
              </a:tr>
              <a:tr h="280470">
                <a:tc>
                  <a:txBody>
                    <a:bodyPr/>
                    <a:lstStyle/>
                    <a:p>
                      <a:pPr algn="l" fontAlgn="b"/>
                      <a:r>
                        <a:rPr lang="en-ZA" sz="1600" b="1" u="none" strike="noStrike" dirty="0">
                          <a:effectLst/>
                          <a:latin typeface="+mn-lt"/>
                        </a:rPr>
                        <a:t>NW</a:t>
                      </a:r>
                      <a:endParaRPr lang="en-ZA" sz="1600" b="1" i="0" u="none" strike="noStrike" dirty="0">
                        <a:solidFill>
                          <a:schemeClr val="tx1"/>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11 112</a:t>
                      </a:r>
                      <a:endParaRPr lang="en-ZA" sz="1600" dirty="0">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smtClean="0">
                          <a:solidFill>
                            <a:srgbClr val="000000"/>
                          </a:solidFill>
                          <a:effectLst/>
                          <a:latin typeface="+mn-lt"/>
                        </a:rPr>
                        <a:t>11 199</a:t>
                      </a:r>
                      <a:endParaRPr lang="en-ZA" sz="1600" b="0" i="0" u="none" strike="noStrike" dirty="0">
                        <a:solidFill>
                          <a:srgbClr val="000000"/>
                        </a:solidFill>
                        <a:effectLst/>
                        <a:latin typeface="+mn-lt"/>
                      </a:endParaRPr>
                    </a:p>
                  </a:txBody>
                  <a:tcPr marL="6350" marR="6350" marT="6351" marB="0" anchor="b">
                    <a:solidFill>
                      <a:srgbClr val="FEF4EC"/>
                    </a:solidFill>
                  </a:tcPr>
                </a:tc>
                <a:tc>
                  <a:txBody>
                    <a:bodyPr/>
                    <a:lstStyle/>
                    <a:p>
                      <a:pPr algn="ctr" fontAlgn="b"/>
                      <a:r>
                        <a:rPr lang="en-ZA" sz="1600" u="none" strike="noStrike" kern="1200" dirty="0">
                          <a:solidFill>
                            <a:schemeClr val="tx1"/>
                          </a:solidFill>
                          <a:effectLst/>
                          <a:latin typeface="+mn-lt"/>
                          <a:ea typeface="+mn-ea"/>
                          <a:cs typeface="+mn-cs"/>
                        </a:rPr>
                        <a:t>87</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10 935</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264</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264</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8"/>
                  </a:ext>
                </a:extLst>
              </a:tr>
              <a:tr h="280470">
                <a:tc>
                  <a:txBody>
                    <a:bodyPr/>
                    <a:lstStyle/>
                    <a:p>
                      <a:pPr algn="l" fontAlgn="b"/>
                      <a:r>
                        <a:rPr lang="en-ZA" sz="1600" b="1" u="none" strike="noStrike" dirty="0">
                          <a:effectLst/>
                          <a:latin typeface="+mn-lt"/>
                        </a:rPr>
                        <a:t>WC</a:t>
                      </a:r>
                      <a:endParaRPr lang="en-ZA" sz="1600" b="1" i="0" u="none" strike="noStrike" dirty="0">
                        <a:solidFill>
                          <a:schemeClr val="tx1"/>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16 212</a:t>
                      </a:r>
                      <a:endParaRPr lang="en-ZA" sz="1600" dirty="0">
                        <a:effectLst/>
                        <a:latin typeface="+mn-lt"/>
                        <a:ea typeface="Calibri"/>
                        <a:cs typeface="Times New Roman"/>
                      </a:endParaRPr>
                    </a:p>
                  </a:txBody>
                  <a:tcPr marL="68579" marR="68579" marT="0" marB="0" anchor="b">
                    <a:solidFill>
                      <a:srgbClr val="FEF4EC"/>
                    </a:solidFill>
                  </a:tcPr>
                </a:tc>
                <a:tc>
                  <a:txBody>
                    <a:bodyPr/>
                    <a:lstStyle/>
                    <a:p>
                      <a:pPr algn="ctr" fontAlgn="b"/>
                      <a:r>
                        <a:rPr lang="en-ZA" sz="1600" b="0" i="0" u="none" strike="noStrike" dirty="0" smtClean="0">
                          <a:solidFill>
                            <a:srgbClr val="000000"/>
                          </a:solidFill>
                          <a:effectLst/>
                          <a:latin typeface="+mn-lt"/>
                        </a:rPr>
                        <a:t>16 725</a:t>
                      </a:r>
                      <a:endParaRPr lang="en-ZA" sz="1600" b="0" i="0" u="none" strike="noStrike" dirty="0">
                        <a:solidFill>
                          <a:srgbClr val="000000"/>
                        </a:solidFill>
                        <a:effectLst/>
                        <a:latin typeface="+mn-lt"/>
                      </a:endParaRPr>
                    </a:p>
                  </a:txBody>
                  <a:tcPr marL="6350" marR="6350" marT="6351" marB="0" anchor="b">
                    <a:solidFill>
                      <a:srgbClr val="FEF4EC"/>
                    </a:solidFill>
                  </a:tcPr>
                </a:tc>
                <a:tc>
                  <a:txBody>
                    <a:bodyPr/>
                    <a:lstStyle/>
                    <a:p>
                      <a:pPr algn="ctr" fontAlgn="b"/>
                      <a:r>
                        <a:rPr lang="en-ZA" sz="1600" b="0" i="0" u="none" strike="noStrike" dirty="0">
                          <a:solidFill>
                            <a:schemeClr val="tx1"/>
                          </a:solidFill>
                          <a:effectLst/>
                          <a:latin typeface="+mn-lt"/>
                        </a:rPr>
                        <a:t>513</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16 375</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350</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350</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9"/>
                  </a:ext>
                </a:extLst>
              </a:tr>
              <a:tr h="458861">
                <a:tc>
                  <a:txBody>
                    <a:bodyPr/>
                    <a:lstStyle/>
                    <a:p>
                      <a:pPr algn="l" fontAlgn="b"/>
                      <a:r>
                        <a:rPr lang="en-ZA" sz="1600" b="1" u="none" strike="noStrike" dirty="0">
                          <a:effectLst/>
                          <a:latin typeface="+mn-lt"/>
                        </a:rPr>
                        <a:t>TOTAL</a:t>
                      </a:r>
                      <a:endParaRPr lang="en-ZA" sz="1600" b="1" i="0" u="none" strike="noStrike" dirty="0">
                        <a:solidFill>
                          <a:srgbClr val="000000"/>
                        </a:solidFill>
                        <a:effectLst/>
                        <a:latin typeface="+mn-lt"/>
                      </a:endParaRPr>
                    </a:p>
                  </a:txBody>
                  <a:tcPr marL="9525" marR="9525" marT="9527" marB="0" anchor="b">
                    <a:solidFill>
                      <a:schemeClr val="accent6">
                        <a:lumMod val="40000"/>
                        <a:lumOff val="60000"/>
                      </a:schemeClr>
                    </a:solidFill>
                  </a:tcPr>
                </a:tc>
                <a:tc>
                  <a:txBody>
                    <a:bodyPr/>
                    <a:lstStyle/>
                    <a:p>
                      <a:pPr algn="ctr">
                        <a:lnSpc>
                          <a:spcPct val="115000"/>
                        </a:lnSpc>
                        <a:spcAft>
                          <a:spcPts val="0"/>
                        </a:spcAft>
                      </a:pPr>
                      <a:r>
                        <a:rPr lang="en-ZA" sz="1600" b="1" i="0" u="none" strike="noStrike" baseline="0" dirty="0">
                          <a:solidFill>
                            <a:srgbClr val="000000"/>
                          </a:solidFill>
                          <a:latin typeface="+mn-lt"/>
                        </a:rPr>
                        <a:t>167 160</a:t>
                      </a:r>
                      <a:endParaRPr lang="en-ZA" sz="1600" b="1" dirty="0">
                        <a:effectLst/>
                        <a:latin typeface="+mn-lt"/>
                        <a:ea typeface="Calibri"/>
                        <a:cs typeface="Times New Roman"/>
                      </a:endParaRPr>
                    </a:p>
                  </a:txBody>
                  <a:tcPr marL="68579" marR="68579" marT="0" marB="0" anchor="b">
                    <a:solidFill>
                      <a:schemeClr val="accent6">
                        <a:lumMod val="40000"/>
                        <a:lumOff val="60000"/>
                      </a:schemeClr>
                    </a:solidFill>
                  </a:tcPr>
                </a:tc>
                <a:tc>
                  <a:txBody>
                    <a:bodyPr/>
                    <a:lstStyle/>
                    <a:p>
                      <a:pPr algn="ctr" fontAlgn="b"/>
                      <a:r>
                        <a:rPr lang="en-ZA" sz="1600" b="1" i="0" u="none" strike="noStrike" dirty="0">
                          <a:solidFill>
                            <a:srgbClr val="000000"/>
                          </a:solidFill>
                          <a:effectLst/>
                          <a:latin typeface="+mn-lt"/>
                        </a:rPr>
                        <a:t>166  368</a:t>
                      </a:r>
                    </a:p>
                  </a:txBody>
                  <a:tcPr marL="9525" marR="9525" marT="9527" marB="0" anchor="b">
                    <a:solidFill>
                      <a:schemeClr val="accent6">
                        <a:lumMod val="40000"/>
                        <a:lumOff val="60000"/>
                      </a:schemeClr>
                    </a:solidFill>
                  </a:tcPr>
                </a:tc>
                <a:tc>
                  <a:txBody>
                    <a:bodyPr/>
                    <a:lstStyle/>
                    <a:p>
                      <a:pPr algn="ctr" fontAlgn="b"/>
                      <a:r>
                        <a:rPr lang="en-ZA" sz="1600" b="1" i="0" u="none" strike="noStrike" dirty="0">
                          <a:solidFill>
                            <a:srgbClr val="FF0000"/>
                          </a:solidFill>
                          <a:effectLst/>
                          <a:latin typeface="+mn-lt"/>
                        </a:rPr>
                        <a:t>-792</a:t>
                      </a:r>
                    </a:p>
                  </a:txBody>
                  <a:tcPr marL="9525" marR="9525" marT="9527" marB="0" anchor="b">
                    <a:solidFill>
                      <a:schemeClr val="accent6">
                        <a:lumMod val="40000"/>
                        <a:lumOff val="60000"/>
                      </a:schemeClr>
                    </a:solidFill>
                  </a:tcPr>
                </a:tc>
                <a:tc>
                  <a:txBody>
                    <a:bodyPr/>
                    <a:lstStyle/>
                    <a:p>
                      <a:pPr algn="ctr" fontAlgn="b"/>
                      <a:r>
                        <a:rPr lang="en-ZA" sz="1600" b="1" i="0" u="none" strike="noStrike" baseline="0" dirty="0" smtClean="0">
                          <a:solidFill>
                            <a:srgbClr val="000000"/>
                          </a:solidFill>
                          <a:latin typeface="+mn-lt"/>
                        </a:rPr>
                        <a:t>162 031</a:t>
                      </a:r>
                      <a:endParaRPr lang="en-ZA" sz="1600" b="1" i="0" u="none" strike="noStrike" dirty="0">
                        <a:solidFill>
                          <a:schemeClr val="tx1"/>
                        </a:solidFill>
                        <a:effectLst/>
                        <a:latin typeface="+mn-lt"/>
                      </a:endParaRPr>
                    </a:p>
                  </a:txBody>
                  <a:tcPr marL="9525" marR="9525" marT="9527" marB="0" anchor="b">
                    <a:solidFill>
                      <a:schemeClr val="accent6">
                        <a:lumMod val="40000"/>
                        <a:lumOff val="60000"/>
                      </a:schemeClr>
                    </a:solidFill>
                  </a:tcPr>
                </a:tc>
                <a:tc>
                  <a:txBody>
                    <a:bodyPr/>
                    <a:lstStyle/>
                    <a:p>
                      <a:pPr algn="ctr" fontAlgn="b"/>
                      <a:r>
                        <a:rPr lang="en-ZA" sz="1600" b="1" i="0" u="none" strike="noStrike" baseline="0" dirty="0" smtClean="0">
                          <a:solidFill>
                            <a:srgbClr val="000000"/>
                          </a:solidFill>
                          <a:latin typeface="+mn-lt"/>
                        </a:rPr>
                        <a:t>4 337</a:t>
                      </a:r>
                      <a:endParaRPr lang="en-ZA" sz="1600" b="1" i="0" u="none" strike="noStrike" dirty="0">
                        <a:solidFill>
                          <a:srgbClr val="000000"/>
                        </a:solidFill>
                        <a:effectLst/>
                        <a:latin typeface="+mn-lt"/>
                      </a:endParaRPr>
                    </a:p>
                  </a:txBody>
                  <a:tcPr marL="9525" marR="9525" marT="9527" marB="0" anchor="b">
                    <a:solidFill>
                      <a:schemeClr val="accent6">
                        <a:lumMod val="40000"/>
                        <a:lumOff val="60000"/>
                      </a:schemeClr>
                    </a:solidFill>
                  </a:tcPr>
                </a:tc>
                <a:tc>
                  <a:txBody>
                    <a:bodyPr/>
                    <a:lstStyle/>
                    <a:p>
                      <a:pPr algn="ctr" fontAlgn="b"/>
                      <a:r>
                        <a:rPr lang="en-ZA" sz="1600" b="1" i="0" u="none" strike="noStrike" baseline="0" dirty="0" smtClean="0">
                          <a:solidFill>
                            <a:srgbClr val="000000"/>
                          </a:solidFill>
                          <a:latin typeface="+mn-lt"/>
                        </a:rPr>
                        <a:t>4 337</a:t>
                      </a:r>
                      <a:endParaRPr lang="en-ZA" sz="1600" b="1" i="0" u="none" strike="noStrike" dirty="0">
                        <a:solidFill>
                          <a:srgbClr val="000000"/>
                        </a:solidFill>
                        <a:effectLst/>
                        <a:latin typeface="+mn-lt"/>
                      </a:endParaRPr>
                    </a:p>
                  </a:txBody>
                  <a:tcPr marL="9525" marR="9525" marT="9527" marB="0" anchor="b">
                    <a:solidFill>
                      <a:schemeClr val="accent6">
                        <a:lumMod val="40000"/>
                        <a:lumOff val="60000"/>
                      </a:schemeClr>
                    </a:solidFill>
                  </a:tcPr>
                </a:tc>
                <a:extLst>
                  <a:ext uri="{0D108BD9-81ED-4DB2-BD59-A6C34878D82A}">
                    <a16:rowId xmlns="" xmlns:a16="http://schemas.microsoft.com/office/drawing/2014/main" val="10010"/>
                  </a:ext>
                </a:extLst>
              </a:tr>
            </a:tbl>
          </a:graphicData>
        </a:graphic>
      </p:graphicFrame>
      <p:sp>
        <p:nvSpPr>
          <p:cNvPr id="5" name="Slide Number Placeholder 4"/>
          <p:cNvSpPr>
            <a:spLocks noGrp="1"/>
          </p:cNvSpPr>
          <p:nvPr>
            <p:ph type="sldNum" sz="quarter" idx="12"/>
          </p:nvPr>
        </p:nvSpPr>
        <p:spPr>
          <a:xfrm>
            <a:off x="7908925" y="6553200"/>
            <a:ext cx="1235075"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205BC2B9-67F6-4220-902D-2FD10241CC94}" type="slidenum">
              <a:rPr lang="en-US" altLang="en-US" sz="1200">
                <a:solidFill>
                  <a:srgbClr val="FFFFFF"/>
                </a:solidFill>
                <a:latin typeface="Calibri" pitchFamily="34" charset="0"/>
              </a:rPr>
              <a:pPr defTabSz="914400" eaLnBrk="1" hangingPunct="1"/>
              <a:t>44</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871614259"/>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ZA" altLang="en-US" sz="2400" b="1" smtClean="0">
                <a:solidFill>
                  <a:srgbClr val="000000"/>
                </a:solidFill>
              </a:rPr>
              <a:t>NMW AMOUNTS RECOVERED PER SECTOR ANALYSIS: QUARTER Q1-Q4</a:t>
            </a:r>
            <a:endParaRPr lang="en-ZA" altLang="en-US" sz="2400" smtClean="0"/>
          </a:p>
        </p:txBody>
      </p:sp>
      <p:pic>
        <p:nvPicPr>
          <p:cNvPr id="135171"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61925" y="1417638"/>
            <a:ext cx="8731250" cy="5230812"/>
          </a:xfrm>
        </p:spPr>
      </p:pic>
      <p:sp>
        <p:nvSpPr>
          <p:cNvPr id="3" name="Slide Number Placeholder 2"/>
          <p:cNvSpPr>
            <a:spLocks noGrp="1"/>
          </p:cNvSpPr>
          <p:nvPr>
            <p:ph type="sldNum" sz="quarter" idx="12"/>
          </p:nvPr>
        </p:nvSpPr>
        <p:spPr>
          <a:xfrm>
            <a:off x="8172450" y="6397625"/>
            <a:ext cx="971550" cy="501650"/>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F26A5EBE-88D8-411E-97CA-FD94EE1D489E}" type="slidenum">
              <a:rPr lang="en-US" altLang="en-US" sz="1200">
                <a:solidFill>
                  <a:srgbClr val="FFFFFF"/>
                </a:solidFill>
                <a:latin typeface="Calibri" pitchFamily="34" charset="0"/>
              </a:rPr>
              <a:pPr defTabSz="914400" eaLnBrk="1" hangingPunct="1"/>
              <a:t>45</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3547838867"/>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ZA" altLang="en-US" sz="2400" b="1" smtClean="0">
                <a:solidFill>
                  <a:srgbClr val="000000"/>
                </a:solidFill>
              </a:rPr>
              <a:t>REFERRALS FOR PROSECUTION PER SECTOR</a:t>
            </a:r>
            <a:br>
              <a:rPr lang="en-ZA" altLang="en-US" sz="2400" b="1" smtClean="0">
                <a:solidFill>
                  <a:srgbClr val="000000"/>
                </a:solidFill>
              </a:rPr>
            </a:br>
            <a:r>
              <a:rPr lang="en-ZA" altLang="en-US" sz="2400" b="1" smtClean="0">
                <a:solidFill>
                  <a:srgbClr val="000000"/>
                </a:solidFill>
              </a:rPr>
              <a:t>Q1-Q4</a:t>
            </a:r>
            <a:endParaRPr lang="en-ZA" altLang="en-US" sz="2400" smtClean="0"/>
          </a:p>
        </p:txBody>
      </p:sp>
      <p:pic>
        <p:nvPicPr>
          <p:cNvPr id="136195"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0825" y="1417638"/>
            <a:ext cx="8569325" cy="5251450"/>
          </a:xfrm>
        </p:spPr>
      </p:pic>
      <p:sp>
        <p:nvSpPr>
          <p:cNvPr id="3" name="Slide Number Placeholder 2"/>
          <p:cNvSpPr>
            <a:spLocks noGrp="1"/>
          </p:cNvSpPr>
          <p:nvPr>
            <p:ph type="sldNum" sz="quarter" idx="12"/>
          </p:nvPr>
        </p:nvSpPr>
        <p:spPr>
          <a:xfrm>
            <a:off x="7956550" y="6492875"/>
            <a:ext cx="118745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23819645-31BD-4C67-B12F-4A94A0F70E4F}" type="slidenum">
              <a:rPr lang="en-US" altLang="en-US" sz="1200">
                <a:solidFill>
                  <a:srgbClr val="FFFFFF"/>
                </a:solidFill>
                <a:latin typeface="Calibri" pitchFamily="34" charset="0"/>
              </a:rPr>
              <a:pPr defTabSz="914400" eaLnBrk="1" hangingPunct="1"/>
              <a:t>46</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2443691796"/>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ZA" altLang="en-US" sz="2400" b="1" smtClean="0">
                <a:solidFill>
                  <a:srgbClr val="000000"/>
                </a:solidFill>
              </a:rPr>
              <a:t>MONIES RECOVERED THROUGH PROSECUTION PER SECTOR</a:t>
            </a:r>
            <a:endParaRPr lang="en-ZA" altLang="en-US" sz="2400" smtClean="0"/>
          </a:p>
        </p:txBody>
      </p:sp>
      <p:pic>
        <p:nvPicPr>
          <p:cNvPr id="137219"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0825" y="1417638"/>
            <a:ext cx="8642350" cy="5180012"/>
          </a:xfrm>
        </p:spPr>
      </p:pic>
      <p:sp>
        <p:nvSpPr>
          <p:cNvPr id="3" name="Slide Number Placeholder 2"/>
          <p:cNvSpPr>
            <a:spLocks noGrp="1"/>
          </p:cNvSpPr>
          <p:nvPr>
            <p:ph type="sldNum" sz="quarter" idx="12"/>
          </p:nvPr>
        </p:nvSpPr>
        <p:spPr>
          <a:xfrm>
            <a:off x="8255000" y="6546850"/>
            <a:ext cx="86360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93E5FE96-15F0-4D8D-A7BF-7655417446A4}" type="slidenum">
              <a:rPr lang="en-US" altLang="en-US" sz="1200">
                <a:solidFill>
                  <a:srgbClr val="FFFFFF"/>
                </a:solidFill>
                <a:latin typeface="Calibri" pitchFamily="34" charset="0"/>
              </a:rPr>
              <a:pPr defTabSz="914400" eaLnBrk="1" hangingPunct="1"/>
              <a:t>47</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4187964468"/>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ZA" altLang="en-US" sz="2400" b="1" smtClean="0"/>
              <a:t>BCEA NON-COMPLIANCE</a:t>
            </a:r>
          </a:p>
        </p:txBody>
      </p:sp>
      <p:sp>
        <p:nvSpPr>
          <p:cNvPr id="3" name="Content Placeholder 2"/>
          <p:cNvSpPr>
            <a:spLocks noGrp="1"/>
          </p:cNvSpPr>
          <p:nvPr>
            <p:ph idx="1"/>
          </p:nvPr>
        </p:nvSpPr>
        <p:spPr>
          <a:xfrm>
            <a:off x="250825" y="1341438"/>
            <a:ext cx="8497888" cy="4967287"/>
          </a:xfrm>
        </p:spPr>
        <p:txBody>
          <a:bodyPr/>
          <a:lstStyle/>
          <a:p>
            <a:pPr marL="0" indent="0" algn="just">
              <a:buFont typeface="Arial" charset="0"/>
              <a:buNone/>
              <a:defRPr/>
            </a:pPr>
            <a:r>
              <a:rPr lang="en-ZA" sz="2000" dirty="0">
                <a:latin typeface="Arial" panose="020B0604020202020204" pitchFamily="34" charset="0"/>
                <a:ea typeface="ＭＳ Ｐゴシック" pitchFamily="-111" charset="-128"/>
                <a:cs typeface="Arial" panose="020B0604020202020204" pitchFamily="34" charset="0"/>
              </a:rPr>
              <a:t>Of those workplaces inspected in </a:t>
            </a:r>
            <a:r>
              <a:rPr lang="en-ZA" sz="2000" b="1" dirty="0">
                <a:latin typeface="Arial" panose="020B0604020202020204" pitchFamily="34" charset="0"/>
                <a:ea typeface="ＭＳ Ｐゴシック" pitchFamily="-111" charset="-128"/>
                <a:cs typeface="Arial" panose="020B0604020202020204" pitchFamily="34" charset="0"/>
              </a:rPr>
              <a:t>2019/20 financial year</a:t>
            </a:r>
            <a:r>
              <a:rPr lang="en-ZA" sz="2000" dirty="0">
                <a:latin typeface="Arial" panose="020B0604020202020204" pitchFamily="34" charset="0"/>
                <a:ea typeface="ＭＳ Ｐゴシック" pitchFamily="-111" charset="-128"/>
                <a:cs typeface="Arial" panose="020B0604020202020204" pitchFamily="34" charset="0"/>
              </a:rPr>
              <a:t>,  </a:t>
            </a:r>
            <a:r>
              <a:rPr lang="en-ZA" sz="2000" b="1" dirty="0" smtClean="0">
                <a:latin typeface="Arial" panose="020B0604020202020204" pitchFamily="34" charset="0"/>
                <a:ea typeface="ＭＳ Ｐゴシック" pitchFamily="-111" charset="-128"/>
                <a:cs typeface="Arial" panose="020B0604020202020204" pitchFamily="34" charset="0"/>
              </a:rPr>
              <a:t>4 337 </a:t>
            </a:r>
            <a:r>
              <a:rPr lang="en-ZA" sz="2000" dirty="0">
                <a:latin typeface="Arial" panose="020B0604020202020204" pitchFamily="34" charset="0"/>
                <a:ea typeface="ＭＳ Ｐゴシック" pitchFamily="-111" charset="-128"/>
                <a:cs typeface="Arial" panose="020B0604020202020204" pitchFamily="34" charset="0"/>
              </a:rPr>
              <a:t>were found to be non-compliant.</a:t>
            </a:r>
          </a:p>
          <a:p>
            <a:pPr marL="0" indent="0" algn="just">
              <a:buFont typeface="Arial" charset="0"/>
              <a:buNone/>
              <a:defRPr/>
            </a:pPr>
            <a:endParaRPr lang="en-ZA" sz="2000" dirty="0">
              <a:latin typeface="Arial" panose="020B0604020202020204" pitchFamily="34" charset="0"/>
              <a:ea typeface="ＭＳ Ｐゴシック" pitchFamily="-111" charset="-128"/>
              <a:cs typeface="Arial" panose="020B0604020202020204" pitchFamily="34" charset="0"/>
            </a:endParaRPr>
          </a:p>
          <a:p>
            <a:pPr marL="0" indent="0" algn="just">
              <a:buFont typeface="Arial" charset="0"/>
              <a:buNone/>
              <a:defRPr/>
            </a:pPr>
            <a:r>
              <a:rPr lang="en-ZA" sz="2000" b="1" i="1" dirty="0">
                <a:latin typeface="Arial" panose="020B0604020202020204" pitchFamily="34" charset="0"/>
                <a:ea typeface="ＭＳ Ｐゴシック" pitchFamily="-111" charset="-128"/>
                <a:cs typeface="Arial" panose="020B0604020202020204" pitchFamily="34" charset="0"/>
              </a:rPr>
              <a:t>Major non-compliance was found in the following sectors:</a:t>
            </a:r>
          </a:p>
          <a:p>
            <a:pPr marL="0" indent="0" algn="just">
              <a:buFont typeface="Arial" charset="0"/>
              <a:buNone/>
              <a:defRPr/>
            </a:pPr>
            <a:endParaRPr lang="en-ZA" sz="2000" dirty="0">
              <a:latin typeface="Arial" panose="020B0604020202020204" pitchFamily="34" charset="0"/>
              <a:ea typeface="ＭＳ Ｐゴシック" pitchFamily="-111" charset="-128"/>
              <a:cs typeface="Arial" panose="020B0604020202020204" pitchFamily="34" charset="0"/>
            </a:endParaRPr>
          </a:p>
          <a:p>
            <a:pPr algn="just">
              <a:buFont typeface="Arial" charset="0"/>
              <a:buChar char="•"/>
              <a:defRPr/>
            </a:pPr>
            <a:r>
              <a:rPr lang="en-ZA" sz="1800" dirty="0">
                <a:latin typeface="Arial" panose="020B0604020202020204" pitchFamily="34" charset="0"/>
                <a:ea typeface="ＭＳ Ｐゴシック" pitchFamily="-111" charset="-128"/>
                <a:cs typeface="Arial" panose="020B0604020202020204" pitchFamily="34" charset="0"/>
              </a:rPr>
              <a:t>Wholesale and Retail Sector;</a:t>
            </a:r>
          </a:p>
          <a:p>
            <a:pPr algn="just">
              <a:buFont typeface="Arial" charset="0"/>
              <a:buChar char="•"/>
              <a:defRPr/>
            </a:pPr>
            <a:r>
              <a:rPr lang="en-ZA" sz="1800" dirty="0">
                <a:latin typeface="Arial" panose="020B0604020202020204" pitchFamily="34" charset="0"/>
                <a:ea typeface="ＭＳ Ｐゴシック" pitchFamily="-111" charset="-128"/>
                <a:cs typeface="Arial" panose="020B0604020202020204" pitchFamily="34" charset="0"/>
              </a:rPr>
              <a:t>Community;</a:t>
            </a:r>
          </a:p>
          <a:p>
            <a:pPr algn="just">
              <a:buFont typeface="Arial" charset="0"/>
              <a:buChar char="•"/>
              <a:defRPr/>
            </a:pPr>
            <a:r>
              <a:rPr lang="en-ZA" sz="1800" dirty="0">
                <a:latin typeface="Arial" panose="020B0604020202020204" pitchFamily="34" charset="0"/>
                <a:ea typeface="ＭＳ Ｐゴシック" pitchFamily="-111" charset="-128"/>
                <a:cs typeface="Arial" panose="020B0604020202020204" pitchFamily="34" charset="0"/>
              </a:rPr>
              <a:t>Manufacturing; and </a:t>
            </a:r>
          </a:p>
          <a:p>
            <a:pPr algn="just">
              <a:buFont typeface="Arial" charset="0"/>
              <a:buChar char="•"/>
              <a:defRPr/>
            </a:pPr>
            <a:r>
              <a:rPr lang="en-ZA" sz="1800" dirty="0">
                <a:latin typeface="Arial" panose="020B0604020202020204" pitchFamily="34" charset="0"/>
                <a:ea typeface="ＭＳ Ｐゴシック" pitchFamily="-111" charset="-128"/>
                <a:cs typeface="Arial" panose="020B0604020202020204" pitchFamily="34" charset="0"/>
              </a:rPr>
              <a:t>Hospitality</a:t>
            </a:r>
          </a:p>
          <a:p>
            <a:pPr>
              <a:buFont typeface="Arial" charset="0"/>
              <a:buChar char="•"/>
              <a:defRPr/>
            </a:pPr>
            <a:endParaRPr lang="en-ZA" sz="2800" dirty="0">
              <a:ea typeface="ＭＳ Ｐゴシック" pitchFamily="-111" charset="-128"/>
            </a:endParaRPr>
          </a:p>
          <a:p>
            <a:pPr marL="0" indent="0">
              <a:buFont typeface="Arial" charset="0"/>
              <a:buNone/>
              <a:defRPr/>
            </a:pPr>
            <a:endParaRPr lang="en-ZA" sz="2800" dirty="0">
              <a:ea typeface="ＭＳ Ｐゴシック" pitchFamily="-111" charset="-128"/>
            </a:endParaRPr>
          </a:p>
          <a:p>
            <a:pPr marL="0" indent="0">
              <a:buFont typeface="Arial" charset="0"/>
              <a:buNone/>
              <a:defRPr/>
            </a:pPr>
            <a:endParaRPr lang="en-ZA" dirty="0">
              <a:ea typeface="ＭＳ Ｐゴシック" pitchFamily="-111" charset="-128"/>
            </a:endParaRPr>
          </a:p>
          <a:p>
            <a:pPr marL="0" indent="0">
              <a:buFont typeface="Arial" charset="0"/>
              <a:buNone/>
              <a:defRPr/>
            </a:pPr>
            <a:endParaRPr lang="en-ZA" dirty="0">
              <a:ea typeface="ＭＳ Ｐゴシック" pitchFamily="-111" charset="-128"/>
            </a:endParaRPr>
          </a:p>
          <a:p>
            <a:pPr marL="0" indent="0">
              <a:buFont typeface="Arial" charset="0"/>
              <a:buNone/>
              <a:defRPr/>
            </a:pPr>
            <a:endParaRPr lang="en-ZA" dirty="0">
              <a:ea typeface="ＭＳ Ｐゴシック" pitchFamily="-111" charset="-128"/>
            </a:endParaRPr>
          </a:p>
        </p:txBody>
      </p:sp>
      <p:sp>
        <p:nvSpPr>
          <p:cNvPr id="4" name="Slide Number Placeholder 3"/>
          <p:cNvSpPr>
            <a:spLocks noGrp="1"/>
          </p:cNvSpPr>
          <p:nvPr>
            <p:ph type="sldNum" sz="quarter" idx="12"/>
          </p:nvPr>
        </p:nvSpPr>
        <p:spPr>
          <a:xfrm>
            <a:off x="6999288" y="6492875"/>
            <a:ext cx="213360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CD31FA95-523E-47BB-BF57-C989A2ADC046}" type="slidenum">
              <a:rPr lang="en-US" altLang="en-US" sz="1200">
                <a:solidFill>
                  <a:srgbClr val="FFFFFF"/>
                </a:solidFill>
                <a:latin typeface="Calibri" pitchFamily="34" charset="0"/>
              </a:rPr>
              <a:pPr defTabSz="914400" eaLnBrk="1" hangingPunct="1"/>
              <a:t>48</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2248874052"/>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ZA" altLang="en-US" sz="2400" b="1" smtClean="0"/>
              <a:t>AREAS OF NON-COMPLIANCE</a:t>
            </a:r>
          </a:p>
        </p:txBody>
      </p:sp>
      <p:sp>
        <p:nvSpPr>
          <p:cNvPr id="3" name="Content Placeholder 2"/>
          <p:cNvSpPr>
            <a:spLocks noGrp="1"/>
          </p:cNvSpPr>
          <p:nvPr>
            <p:ph idx="1"/>
          </p:nvPr>
        </p:nvSpPr>
        <p:spPr>
          <a:xfrm>
            <a:off x="250825" y="1341438"/>
            <a:ext cx="8435975" cy="5256212"/>
          </a:xfrm>
        </p:spPr>
        <p:txBody>
          <a:bodyPr/>
          <a:lstStyle/>
          <a:p>
            <a:pPr marL="0" indent="0" algn="just">
              <a:buFont typeface="Arial" charset="0"/>
              <a:buNone/>
              <a:defRPr/>
            </a:pPr>
            <a:r>
              <a:rPr lang="en-ZA" sz="2000" b="1" i="1" dirty="0">
                <a:latin typeface="Arial" panose="020B0604020202020204" pitchFamily="34" charset="0"/>
                <a:ea typeface="ＭＳ Ｐゴシック" pitchFamily="-80" charset="-128"/>
                <a:cs typeface="Arial" panose="020B0604020202020204" pitchFamily="34" charset="0"/>
              </a:rPr>
              <a:t>The areas of non compliance are as follows:</a:t>
            </a:r>
          </a:p>
          <a:p>
            <a:pPr marL="0" indent="0" algn="just">
              <a:buFont typeface="Arial" charset="0"/>
              <a:buNone/>
              <a:defRPr/>
            </a:pPr>
            <a:endParaRPr lang="en-ZA" sz="2000" dirty="0">
              <a:latin typeface="Arial" panose="020B0604020202020204" pitchFamily="34" charset="0"/>
              <a:ea typeface="ＭＳ Ｐゴシック" pitchFamily="-80" charset="-128"/>
              <a:cs typeface="Arial" panose="020B0604020202020204" pitchFamily="34" charset="0"/>
            </a:endParaRPr>
          </a:p>
          <a:p>
            <a:pPr algn="just">
              <a:buFont typeface="Wingdings" panose="05000000000000000000" pitchFamily="2" charset="2"/>
              <a:buChar char="§"/>
              <a:defRPr/>
            </a:pPr>
            <a:r>
              <a:rPr lang="en-ZA" sz="2000" dirty="0">
                <a:latin typeface="Arial" panose="020B0604020202020204" pitchFamily="34" charset="0"/>
                <a:ea typeface="ＭＳ Ｐゴシック" pitchFamily="-80" charset="-128"/>
                <a:cs typeface="Arial" panose="020B0604020202020204" pitchFamily="34" charset="0"/>
              </a:rPr>
              <a:t>Underpayment of wages</a:t>
            </a:r>
          </a:p>
          <a:p>
            <a:pPr algn="just">
              <a:buFont typeface="Wingdings" panose="05000000000000000000" pitchFamily="2" charset="2"/>
              <a:buChar char="§"/>
              <a:defRPr/>
            </a:pPr>
            <a:r>
              <a:rPr lang="en-ZA" sz="2000" dirty="0">
                <a:latin typeface="Arial" panose="020B0604020202020204" pitchFamily="34" charset="0"/>
                <a:ea typeface="ＭＳ Ｐゴシック" pitchFamily="-80" charset="-128"/>
                <a:cs typeface="Arial" panose="020B0604020202020204" pitchFamily="34" charset="0"/>
              </a:rPr>
              <a:t>Non issuing of payslips</a:t>
            </a:r>
          </a:p>
          <a:p>
            <a:pPr algn="just">
              <a:buFont typeface="Wingdings" panose="05000000000000000000" pitchFamily="2" charset="2"/>
              <a:buChar char="§"/>
              <a:defRPr/>
            </a:pPr>
            <a:r>
              <a:rPr lang="en-ZA" sz="2000" dirty="0">
                <a:latin typeface="Arial" panose="020B0604020202020204" pitchFamily="34" charset="0"/>
                <a:ea typeface="ＭＳ Ｐゴシック" pitchFamily="-80" charset="-128"/>
                <a:cs typeface="Arial" panose="020B0604020202020204" pitchFamily="34" charset="0"/>
              </a:rPr>
              <a:t>Illegal deductions</a:t>
            </a:r>
          </a:p>
          <a:p>
            <a:pPr algn="just">
              <a:buFont typeface="Wingdings" panose="05000000000000000000" pitchFamily="2" charset="2"/>
              <a:buChar char="§"/>
              <a:defRPr/>
            </a:pPr>
            <a:r>
              <a:rPr lang="en-ZA" sz="2000" dirty="0">
                <a:latin typeface="Arial" panose="020B0604020202020204" pitchFamily="34" charset="0"/>
                <a:ea typeface="ＭＳ Ｐゴシック" pitchFamily="-80" charset="-128"/>
                <a:cs typeface="Arial" panose="020B0604020202020204" pitchFamily="34" charset="0"/>
              </a:rPr>
              <a:t>Non issuing of particulars of employment</a:t>
            </a:r>
          </a:p>
          <a:p>
            <a:pPr algn="just">
              <a:buFont typeface="Wingdings" panose="05000000000000000000" pitchFamily="2" charset="2"/>
              <a:buChar char="§"/>
              <a:defRPr/>
            </a:pPr>
            <a:r>
              <a:rPr lang="en-ZA" sz="2000" dirty="0">
                <a:latin typeface="Arial" panose="020B0604020202020204" pitchFamily="34" charset="0"/>
                <a:ea typeface="ＭＳ Ｐゴシック" pitchFamily="-80" charset="-128"/>
                <a:cs typeface="Arial" panose="020B0604020202020204" pitchFamily="34" charset="0"/>
              </a:rPr>
              <a:t>Non signing of attendance to prove working hours including overtime.</a:t>
            </a:r>
          </a:p>
        </p:txBody>
      </p:sp>
      <p:sp>
        <p:nvSpPr>
          <p:cNvPr id="4" name="Slide Number Placeholder 3"/>
          <p:cNvSpPr>
            <a:spLocks noGrp="1"/>
          </p:cNvSpPr>
          <p:nvPr>
            <p:ph type="sldNum" sz="quarter" idx="12"/>
          </p:nvPr>
        </p:nvSpPr>
        <p:spPr>
          <a:xfrm>
            <a:off x="7920038" y="6492875"/>
            <a:ext cx="1223962"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42291BEF-E20F-4A0A-8ABA-35BCD5001E81}" type="slidenum">
              <a:rPr lang="en-US" altLang="en-US" sz="1200">
                <a:solidFill>
                  <a:srgbClr val="FFFFFF"/>
                </a:solidFill>
                <a:latin typeface="Calibri" pitchFamily="34" charset="0"/>
              </a:rPr>
              <a:pPr defTabSz="914400" eaLnBrk="1" hangingPunct="1"/>
              <a:t>49</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38837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38" y="266700"/>
            <a:ext cx="8229600" cy="1143000"/>
          </a:xfrm>
        </p:spPr>
        <p:txBody>
          <a:bodyPr/>
          <a:lstStyle/>
          <a:p>
            <a:pPr>
              <a:defRPr/>
            </a:pPr>
            <a:r>
              <a:rPr lang="en-US" sz="2000" b="1" dirty="0" smtClean="0">
                <a:solidFill>
                  <a:prstClr val="black"/>
                </a:solidFill>
                <a:ea typeface="ＭＳ Ｐゴシック" pitchFamily="-80" charset="-128"/>
                <a:cs typeface="+mj-cs"/>
              </a:rPr>
              <a:t>INTRODUCTION: THE </a:t>
            </a:r>
            <a:r>
              <a:rPr lang="en-US" sz="2000" b="1" dirty="0">
                <a:solidFill>
                  <a:prstClr val="black"/>
                </a:solidFill>
                <a:ea typeface="ＭＳ Ｐゴシック" pitchFamily="-80" charset="-128"/>
                <a:cs typeface="+mj-cs"/>
              </a:rPr>
              <a:t>POLICY MANDATE OF THE </a:t>
            </a:r>
            <a:r>
              <a:rPr lang="en-US" sz="2000" b="1" dirty="0" smtClean="0">
                <a:solidFill>
                  <a:prstClr val="black"/>
                </a:solidFill>
                <a:ea typeface="ＭＳ Ｐゴシック" pitchFamily="-80" charset="-128"/>
                <a:cs typeface="+mj-cs"/>
              </a:rPr>
              <a:t>DEL</a:t>
            </a:r>
            <a:endParaRPr lang="en-US" dirty="0"/>
          </a:p>
        </p:txBody>
      </p:sp>
      <p:sp>
        <p:nvSpPr>
          <p:cNvPr id="19459" name="Content Placeholder 2"/>
          <p:cNvSpPr>
            <a:spLocks noGrp="1"/>
          </p:cNvSpPr>
          <p:nvPr>
            <p:ph idx="1"/>
          </p:nvPr>
        </p:nvSpPr>
        <p:spPr/>
        <p:txBody>
          <a:bodyPr/>
          <a:lstStyle/>
          <a:p>
            <a:r>
              <a:rPr lang="en-US" altLang="en-US" sz="2000" dirty="0" smtClean="0">
                <a:ea typeface="ＭＳ Ｐゴシック" pitchFamily="34" charset="-128"/>
              </a:rPr>
              <a:t>Improved economic efficiency and productivity.</a:t>
            </a:r>
          </a:p>
          <a:p>
            <a:r>
              <a:rPr lang="en-US" altLang="en-US" sz="2000" dirty="0" smtClean="0">
                <a:ea typeface="ＭＳ Ｐゴシック" pitchFamily="34" charset="-128"/>
              </a:rPr>
              <a:t>Creation of decent employment.</a:t>
            </a:r>
          </a:p>
          <a:p>
            <a:r>
              <a:rPr lang="en-US" altLang="en-US" sz="2000" dirty="0" smtClean="0">
                <a:ea typeface="ＭＳ Ｐゴシック" pitchFamily="34" charset="-128"/>
              </a:rPr>
              <a:t>Promoting labour standards and fundamental rights at work.</a:t>
            </a:r>
          </a:p>
          <a:p>
            <a:r>
              <a:rPr lang="en-US" altLang="en-US" sz="2000" dirty="0" smtClean="0">
                <a:ea typeface="ＭＳ Ｐゴシック" pitchFamily="34" charset="-128"/>
              </a:rPr>
              <a:t>Providing adequate social safety nets to protect vulnerable workers</a:t>
            </a:r>
          </a:p>
          <a:p>
            <a:r>
              <a:rPr lang="en-US" altLang="en-US" sz="2000" dirty="0" smtClean="0">
                <a:ea typeface="ＭＳ Ｐゴシック" pitchFamily="34" charset="-128"/>
              </a:rPr>
              <a:t>Sound labour relations.</a:t>
            </a:r>
          </a:p>
          <a:p>
            <a:r>
              <a:rPr lang="en-US" altLang="en-US" sz="2000" dirty="0" smtClean="0">
                <a:ea typeface="ＭＳ Ｐゴシック" pitchFamily="34" charset="-128"/>
              </a:rPr>
              <a:t>Eliminating inequality and discrimination in the workplace.</a:t>
            </a:r>
          </a:p>
          <a:p>
            <a:r>
              <a:rPr lang="en-US" altLang="en-US" sz="2000" dirty="0" smtClean="0">
                <a:ea typeface="ＭＳ Ｐゴシック" pitchFamily="34" charset="-128"/>
              </a:rPr>
              <a:t>Enhancing occupational health and safety awareness and compliance in the workplace.</a:t>
            </a:r>
          </a:p>
          <a:p>
            <a:r>
              <a:rPr lang="en-US" altLang="en-US" sz="2000" dirty="0" smtClean="0">
                <a:ea typeface="ＭＳ Ｐゴシック" pitchFamily="34" charset="-128"/>
              </a:rPr>
              <a:t>Give value to social dialogue in the formulation of sound and responsive legislation and policies to attain labour market flexibility for competitiveness of enterprises which is balanced with the promotion of decent employment</a:t>
            </a:r>
          </a:p>
        </p:txBody>
      </p:sp>
      <p:sp>
        <p:nvSpPr>
          <p:cNvPr id="19460" name="Slide Number Placeholder 2"/>
          <p:cNvSpPr>
            <a:spLocks noGrp="1"/>
          </p:cNvSpPr>
          <p:nvPr>
            <p:ph type="sldNum" sz="quarter" idx="12"/>
          </p:nvPr>
        </p:nvSpPr>
        <p:spPr bwMode="auto">
          <a:xfrm>
            <a:off x="6672263" y="63769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E0D5E6D5-6C05-4B69-A7EB-E913D324A888}" type="slidenum">
              <a:rPr lang="en-US" altLang="en-US" sz="1200" smtClean="0">
                <a:solidFill>
                  <a:schemeClr val="bg1"/>
                </a:solidFill>
              </a:rPr>
              <a:pPr/>
              <a:t>5</a:t>
            </a:fld>
            <a:endParaRPr lang="en-US" altLang="en-US" sz="1200" dirty="0" smtClean="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ZA" altLang="en-US" sz="2400" b="1" smtClean="0"/>
              <a:t>INTERVENTIONS</a:t>
            </a:r>
          </a:p>
        </p:txBody>
      </p:sp>
      <p:sp>
        <p:nvSpPr>
          <p:cNvPr id="140291" name="Content Placeholder 2"/>
          <p:cNvSpPr>
            <a:spLocks noGrp="1"/>
          </p:cNvSpPr>
          <p:nvPr>
            <p:ph idx="1"/>
          </p:nvPr>
        </p:nvSpPr>
        <p:spPr>
          <a:xfrm>
            <a:off x="302964" y="1222871"/>
            <a:ext cx="8229600" cy="4381117"/>
          </a:xfrm>
        </p:spPr>
        <p:txBody>
          <a:bodyPr/>
          <a:lstStyle/>
          <a:p>
            <a:pPr marL="0" indent="0" algn="just">
              <a:lnSpc>
                <a:spcPct val="150000"/>
              </a:lnSpc>
              <a:buNone/>
            </a:pPr>
            <a:endParaRPr lang="en-ZA" altLang="en-US" sz="1800" dirty="0" smtClean="0">
              <a:latin typeface="Arial" pitchFamily="34" charset="0"/>
              <a:cs typeface="Arial" pitchFamily="34" charset="0"/>
            </a:endParaRPr>
          </a:p>
          <a:p>
            <a:pPr algn="just">
              <a:lnSpc>
                <a:spcPct val="150000"/>
              </a:lnSpc>
            </a:pPr>
            <a:r>
              <a:rPr lang="en-ZA" altLang="en-US" sz="1800" dirty="0" smtClean="0">
                <a:latin typeface="Arial" pitchFamily="34" charset="0"/>
                <a:cs typeface="Arial" pitchFamily="34" charset="0"/>
              </a:rPr>
              <a:t>Conduct project based inspections to determine areas of non compliance in sectors.</a:t>
            </a:r>
          </a:p>
          <a:p>
            <a:pPr algn="just">
              <a:lnSpc>
                <a:spcPct val="150000"/>
              </a:lnSpc>
            </a:pPr>
            <a:endParaRPr lang="en-ZA" altLang="en-US" sz="1800" dirty="0" smtClean="0">
              <a:latin typeface="Arial" pitchFamily="34" charset="0"/>
              <a:cs typeface="Arial" pitchFamily="34" charset="0"/>
            </a:endParaRPr>
          </a:p>
          <a:p>
            <a:pPr algn="just">
              <a:lnSpc>
                <a:spcPct val="150000"/>
              </a:lnSpc>
            </a:pPr>
            <a:r>
              <a:rPr lang="en-ZA" altLang="en-US" sz="1800" dirty="0" smtClean="0">
                <a:latin typeface="Arial" pitchFamily="34" charset="0"/>
                <a:cs typeface="Arial" pitchFamily="34" charset="0"/>
              </a:rPr>
              <a:t>Establish sector specific forums to engage stakeholders.</a:t>
            </a:r>
          </a:p>
          <a:p>
            <a:pPr algn="just">
              <a:lnSpc>
                <a:spcPct val="150000"/>
              </a:lnSpc>
            </a:pPr>
            <a:endParaRPr lang="en-ZA" altLang="en-US" sz="1800" dirty="0" smtClean="0">
              <a:latin typeface="Arial" pitchFamily="34" charset="0"/>
              <a:cs typeface="Arial" pitchFamily="34" charset="0"/>
            </a:endParaRPr>
          </a:p>
          <a:p>
            <a:pPr algn="just">
              <a:lnSpc>
                <a:spcPct val="150000"/>
              </a:lnSpc>
            </a:pPr>
            <a:r>
              <a:rPr lang="en-ZA" altLang="en-US" sz="1800" dirty="0" smtClean="0">
                <a:latin typeface="Arial" pitchFamily="34" charset="0"/>
                <a:cs typeface="Arial" pitchFamily="34" charset="0"/>
              </a:rPr>
              <a:t>Create awareness through radio talk shows and advocacy.</a:t>
            </a:r>
          </a:p>
          <a:p>
            <a:pPr algn="just">
              <a:lnSpc>
                <a:spcPct val="150000"/>
              </a:lnSpc>
            </a:pPr>
            <a:endParaRPr lang="en-ZA" altLang="en-US" sz="1800" dirty="0" smtClean="0">
              <a:latin typeface="Arial" pitchFamily="34" charset="0"/>
              <a:cs typeface="Arial" pitchFamily="34" charset="0"/>
            </a:endParaRPr>
          </a:p>
          <a:p>
            <a:pPr algn="just">
              <a:lnSpc>
                <a:spcPct val="150000"/>
              </a:lnSpc>
            </a:pPr>
            <a:r>
              <a:rPr lang="en-ZA" altLang="en-US" sz="1800" dirty="0" smtClean="0">
                <a:latin typeface="Arial" pitchFamily="34" charset="0"/>
                <a:cs typeface="Arial" pitchFamily="34" charset="0"/>
              </a:rPr>
              <a:t>Structured Advocacy Sessions to be reintroduced and strengthened under BCEA and to deepen the employers and workers understanding of BCEA and National Minimum Wage Act including the Sectoral Determinations</a:t>
            </a:r>
          </a:p>
          <a:p>
            <a:endParaRPr lang="en-ZA" altLang="en-US" dirty="0" smtClean="0"/>
          </a:p>
        </p:txBody>
      </p:sp>
      <p:sp>
        <p:nvSpPr>
          <p:cNvPr id="4" name="Slide Number Placeholder 3"/>
          <p:cNvSpPr>
            <a:spLocks noGrp="1"/>
          </p:cNvSpPr>
          <p:nvPr>
            <p:ph type="sldNum" sz="quarter" idx="12"/>
          </p:nvPr>
        </p:nvSpPr>
        <p:spPr>
          <a:xfrm>
            <a:off x="6661150" y="6492875"/>
            <a:ext cx="248285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888286FF-5C91-4D94-BBD2-7195BACB8BCE}" type="slidenum">
              <a:rPr lang="en-US" altLang="en-US" sz="1200">
                <a:solidFill>
                  <a:srgbClr val="FFFFFF"/>
                </a:solidFill>
                <a:latin typeface="Calibri" pitchFamily="34" charset="0"/>
              </a:rPr>
              <a:pPr defTabSz="914400" eaLnBrk="1" hangingPunct="1"/>
              <a:t>50</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29295673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ZA" altLang="en-US" sz="2400" b="1" smtClean="0"/>
              <a:t>EMPLOYMENT AUDIT SERVICES: PROCEDURAL AUDITS</a:t>
            </a:r>
            <a:r>
              <a:rPr lang="en-ZA" altLang="en-US" sz="2800" b="1" smtClean="0"/>
              <a:t> </a:t>
            </a:r>
          </a:p>
        </p:txBody>
      </p:sp>
      <p:sp>
        <p:nvSpPr>
          <p:cNvPr id="3" name="Content Placeholder 2"/>
          <p:cNvSpPr>
            <a:spLocks noGrp="1"/>
          </p:cNvSpPr>
          <p:nvPr>
            <p:ph idx="1"/>
          </p:nvPr>
        </p:nvSpPr>
        <p:spPr>
          <a:xfrm>
            <a:off x="287338" y="1360488"/>
            <a:ext cx="8569325" cy="5256212"/>
          </a:xfrm>
        </p:spPr>
        <p:txBody>
          <a:bodyPr/>
          <a:lstStyle/>
          <a:p>
            <a:pPr>
              <a:buFont typeface="Arial" charset="0"/>
              <a:buChar char="•"/>
              <a:defRPr/>
            </a:pPr>
            <a:r>
              <a:rPr lang="en-ZA" sz="1600" b="1" dirty="0" smtClean="0">
                <a:latin typeface="Arial" panose="020B0604020202020204" pitchFamily="34" charset="0"/>
                <a:ea typeface="ＭＳ Ｐゴシック" pitchFamily="-111" charset="-128"/>
                <a:cs typeface="Arial" panose="020B0604020202020204" pitchFamily="34" charset="0"/>
              </a:rPr>
              <a:t>14 539 </a:t>
            </a:r>
            <a:r>
              <a:rPr lang="en-ZA" sz="1600" dirty="0">
                <a:latin typeface="Arial" panose="020B0604020202020204" pitchFamily="34" charset="0"/>
                <a:ea typeface="ＭＳ Ｐゴシック" pitchFamily="-111" charset="-128"/>
                <a:cs typeface="Arial" panose="020B0604020202020204" pitchFamily="34" charset="0"/>
              </a:rPr>
              <a:t>Procedural audits were conducted against a target of </a:t>
            </a:r>
            <a:r>
              <a:rPr lang="en-ZA" sz="1600" b="1" dirty="0">
                <a:latin typeface="Arial" panose="020B0604020202020204" pitchFamily="34" charset="0"/>
                <a:ea typeface="ＭＳ Ｐゴシック" pitchFamily="-111" charset="-128"/>
                <a:cs typeface="Arial" panose="020B0604020202020204" pitchFamily="34" charset="0"/>
              </a:rPr>
              <a:t>15 576 </a:t>
            </a:r>
            <a:r>
              <a:rPr lang="en-ZA" sz="1600" dirty="0">
                <a:latin typeface="Arial" panose="020B0604020202020204" pitchFamily="34" charset="0"/>
                <a:ea typeface="ＭＳ Ｐゴシック" pitchFamily="-111" charset="-128"/>
                <a:cs typeface="Arial" panose="020B0604020202020204" pitchFamily="34" charset="0"/>
              </a:rPr>
              <a:t>which constitutes </a:t>
            </a:r>
            <a:r>
              <a:rPr lang="en-ZA" sz="1600" b="1" dirty="0">
                <a:latin typeface="Arial" panose="020B0604020202020204" pitchFamily="34" charset="0"/>
                <a:ea typeface="ＭＳ Ｐゴシック" pitchFamily="-111" charset="-128"/>
                <a:cs typeface="Arial" panose="020B0604020202020204" pitchFamily="34" charset="0"/>
              </a:rPr>
              <a:t>93%. 13 079 (89.0%</a:t>
            </a:r>
            <a:r>
              <a:rPr lang="en-ZA" sz="1600" dirty="0">
                <a:latin typeface="Arial" panose="020B0604020202020204" pitchFamily="34" charset="0"/>
                <a:ea typeface="ＭＳ Ｐゴシック" pitchFamily="-111" charset="-128"/>
                <a:cs typeface="Arial" panose="020B0604020202020204" pitchFamily="34" charset="0"/>
              </a:rPr>
              <a:t>) of those employers audited were found compliant and </a:t>
            </a:r>
            <a:r>
              <a:rPr lang="en-ZA" sz="1600" b="1" dirty="0" smtClean="0">
                <a:latin typeface="Arial" panose="020B0604020202020204" pitchFamily="34" charset="0"/>
                <a:ea typeface="ＭＳ Ｐゴシック" pitchFamily="-111" charset="-128"/>
                <a:cs typeface="Arial" panose="020B0604020202020204" pitchFamily="34" charset="0"/>
              </a:rPr>
              <a:t>1 460 </a:t>
            </a:r>
            <a:r>
              <a:rPr lang="en-ZA" sz="1600" b="1" dirty="0">
                <a:latin typeface="Arial" panose="020B0604020202020204" pitchFamily="34" charset="0"/>
                <a:ea typeface="ＭＳ Ｐゴシック" pitchFamily="-111" charset="-128"/>
                <a:cs typeface="Arial" panose="020B0604020202020204" pitchFamily="34" charset="0"/>
              </a:rPr>
              <a:t>(10.0%)</a:t>
            </a:r>
            <a:r>
              <a:rPr lang="en-ZA" sz="1600" dirty="0">
                <a:latin typeface="Arial" panose="020B0604020202020204" pitchFamily="34" charset="0"/>
                <a:ea typeface="ＭＳ Ｐゴシック" pitchFamily="-111" charset="-128"/>
                <a:cs typeface="Arial" panose="020B0604020202020204" pitchFamily="34" charset="0"/>
              </a:rPr>
              <a:t> found to be non-compliant were all issued with enforcement notices to comply within 14 days.</a:t>
            </a:r>
          </a:p>
          <a:p>
            <a:pPr marL="0" indent="0">
              <a:buFont typeface="Arial" charset="0"/>
              <a:buNone/>
              <a:defRPr/>
            </a:pPr>
            <a:endParaRPr lang="en-ZA" dirty="0">
              <a:ea typeface="ＭＳ Ｐゴシック" pitchFamily="-111"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1761557161"/>
              </p:ext>
            </p:extLst>
          </p:nvPr>
        </p:nvGraphicFramePr>
        <p:xfrm>
          <a:off x="287339" y="2555913"/>
          <a:ext cx="8569323" cy="3962292"/>
        </p:xfrm>
        <a:graphic>
          <a:graphicData uri="http://schemas.openxmlformats.org/drawingml/2006/table">
            <a:tbl>
              <a:tblPr>
                <a:tableStyleId>{E8B1032C-EA38-4F05-BA0D-38AFFFC7BED3}</a:tableStyleId>
              </a:tblPr>
              <a:tblGrid>
                <a:gridCol w="1224189">
                  <a:extLst>
                    <a:ext uri="{9D8B030D-6E8A-4147-A177-3AD203B41FA5}">
                      <a16:colId xmlns="" xmlns:a16="http://schemas.microsoft.com/office/drawing/2014/main" val="20000"/>
                    </a:ext>
                  </a:extLst>
                </a:gridCol>
                <a:gridCol w="1224189">
                  <a:extLst>
                    <a:ext uri="{9D8B030D-6E8A-4147-A177-3AD203B41FA5}">
                      <a16:colId xmlns="" xmlns:a16="http://schemas.microsoft.com/office/drawing/2014/main" val="20001"/>
                    </a:ext>
                  </a:extLst>
                </a:gridCol>
                <a:gridCol w="1224189">
                  <a:extLst>
                    <a:ext uri="{9D8B030D-6E8A-4147-A177-3AD203B41FA5}">
                      <a16:colId xmlns="" xmlns:a16="http://schemas.microsoft.com/office/drawing/2014/main" val="20002"/>
                    </a:ext>
                  </a:extLst>
                </a:gridCol>
                <a:gridCol w="1224189">
                  <a:extLst>
                    <a:ext uri="{9D8B030D-6E8A-4147-A177-3AD203B41FA5}">
                      <a16:colId xmlns="" xmlns:a16="http://schemas.microsoft.com/office/drawing/2014/main" val="20003"/>
                    </a:ext>
                  </a:extLst>
                </a:gridCol>
                <a:gridCol w="1224189">
                  <a:extLst>
                    <a:ext uri="{9D8B030D-6E8A-4147-A177-3AD203B41FA5}">
                      <a16:colId xmlns="" xmlns:a16="http://schemas.microsoft.com/office/drawing/2014/main" val="20004"/>
                    </a:ext>
                  </a:extLst>
                </a:gridCol>
                <a:gridCol w="1224189">
                  <a:extLst>
                    <a:ext uri="{9D8B030D-6E8A-4147-A177-3AD203B41FA5}">
                      <a16:colId xmlns="" xmlns:a16="http://schemas.microsoft.com/office/drawing/2014/main" val="20005"/>
                    </a:ext>
                  </a:extLst>
                </a:gridCol>
                <a:gridCol w="1224189">
                  <a:extLst>
                    <a:ext uri="{9D8B030D-6E8A-4147-A177-3AD203B41FA5}">
                      <a16:colId xmlns="" xmlns:a16="http://schemas.microsoft.com/office/drawing/2014/main" val="20006"/>
                    </a:ext>
                  </a:extLst>
                </a:gridCol>
              </a:tblGrid>
              <a:tr h="733811">
                <a:tc>
                  <a:txBody>
                    <a:bodyPr/>
                    <a:lstStyle/>
                    <a:p>
                      <a:pPr algn="l" fontAlgn="b"/>
                      <a:r>
                        <a:rPr lang="en-ZA" sz="1800" b="1" u="none" strike="noStrike" dirty="0">
                          <a:effectLst/>
                          <a:latin typeface="+mn-lt"/>
                        </a:rPr>
                        <a:t>PROVINCE</a:t>
                      </a:r>
                      <a:endParaRPr lang="en-ZA" sz="1800" b="1" i="0" u="none" strike="noStrike" dirty="0">
                        <a:solidFill>
                          <a:srgbClr val="000000"/>
                        </a:solidFill>
                        <a:effectLst/>
                        <a:latin typeface="+mn-lt"/>
                      </a:endParaRPr>
                    </a:p>
                  </a:txBody>
                  <a:tcPr marL="9525" marR="9525" marT="9527" marB="0" anchor="b"/>
                </a:tc>
                <a:tc>
                  <a:txBody>
                    <a:bodyPr/>
                    <a:lstStyle/>
                    <a:p>
                      <a:pPr algn="ctr" fontAlgn="b"/>
                      <a:r>
                        <a:rPr lang="en-ZA" sz="1600" b="1" u="none" strike="noStrike" dirty="0">
                          <a:effectLst/>
                          <a:latin typeface="+mn-lt"/>
                        </a:rPr>
                        <a:t>TARGET</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u="none" strike="noStrike" dirty="0">
                          <a:effectLst/>
                          <a:latin typeface="+mn-lt"/>
                        </a:rPr>
                        <a:t>ACTUAL</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u="none" strike="noStrike" dirty="0">
                          <a:effectLst/>
                          <a:latin typeface="+mn-lt"/>
                        </a:rPr>
                        <a:t>VARIANCE</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u="none" strike="noStrike" dirty="0">
                          <a:effectLst/>
                          <a:latin typeface="+mn-lt"/>
                        </a:rPr>
                        <a:t>COMPLIANT</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u="none" strike="noStrike" dirty="0">
                          <a:effectLst/>
                          <a:latin typeface="+mn-lt"/>
                        </a:rPr>
                        <a:t>NON-COMPLIANT</a:t>
                      </a:r>
                      <a:endParaRPr lang="en-ZA" sz="1600" b="1" i="0" u="none" strike="noStrike" dirty="0">
                        <a:solidFill>
                          <a:srgbClr val="000000"/>
                        </a:solidFill>
                        <a:effectLst/>
                        <a:latin typeface="+mn-lt"/>
                      </a:endParaRPr>
                    </a:p>
                  </a:txBody>
                  <a:tcPr marL="9525" marR="9525" marT="9527" marB="0" anchor="b"/>
                </a:tc>
                <a:tc>
                  <a:txBody>
                    <a:bodyPr/>
                    <a:lstStyle/>
                    <a:p>
                      <a:pPr algn="ctr" fontAlgn="b"/>
                      <a:r>
                        <a:rPr lang="en-ZA" sz="1600" b="1" i="0" u="none" strike="noStrike" dirty="0">
                          <a:solidFill>
                            <a:srgbClr val="000000"/>
                          </a:solidFill>
                          <a:effectLst/>
                          <a:latin typeface="+mn-lt"/>
                        </a:rPr>
                        <a:t>NO ISSUED WITH A NOTICE</a:t>
                      </a:r>
                    </a:p>
                  </a:txBody>
                  <a:tcPr marL="9525" marR="9525" marT="9527" marB="0" anchor="b"/>
                </a:tc>
                <a:extLst>
                  <a:ext uri="{0D108BD9-81ED-4DB2-BD59-A6C34878D82A}">
                    <a16:rowId xmlns="" xmlns:a16="http://schemas.microsoft.com/office/drawing/2014/main" val="10000"/>
                  </a:ext>
                </a:extLst>
              </a:tr>
              <a:tr h="315518">
                <a:tc>
                  <a:txBody>
                    <a:bodyPr/>
                    <a:lstStyle/>
                    <a:p>
                      <a:pPr algn="l" fontAlgn="b"/>
                      <a:r>
                        <a:rPr lang="en-ZA" sz="1800" b="1" u="none" strike="noStrike" dirty="0">
                          <a:effectLst/>
                          <a:latin typeface="+mn-lt"/>
                        </a:rPr>
                        <a:t>EC</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1 356</a:t>
                      </a:r>
                      <a:endParaRPr lang="en-ZA" sz="1600" dirty="0">
                        <a:effectLst/>
                        <a:latin typeface="+mn-lt"/>
                        <a:ea typeface="Calibri"/>
                        <a:cs typeface="Times New Roman"/>
                      </a:endParaRPr>
                    </a:p>
                  </a:txBody>
                  <a:tcPr marL="68581" marR="68581" marT="0" marB="0" anchor="b">
                    <a:solidFill>
                      <a:srgbClr val="FEF4EC"/>
                    </a:solidFill>
                  </a:tcPr>
                </a:tc>
                <a:tc>
                  <a:txBody>
                    <a:bodyPr/>
                    <a:lstStyle/>
                    <a:p>
                      <a:pPr algn="ctr" fontAlgn="b"/>
                      <a:r>
                        <a:rPr lang="en-ZA" sz="1600" b="0" i="0" u="none" strike="noStrike" baseline="0" dirty="0" smtClean="0">
                          <a:solidFill>
                            <a:srgbClr val="000000"/>
                          </a:solidFill>
                          <a:latin typeface="+mn-lt"/>
                        </a:rPr>
                        <a:t>1 088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FF0000"/>
                          </a:solidFill>
                          <a:effectLst/>
                          <a:latin typeface="+mn-lt"/>
                        </a:rPr>
                        <a:t>-268</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1 083</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1"/>
                  </a:ext>
                </a:extLst>
              </a:tr>
              <a:tr h="315518">
                <a:tc>
                  <a:txBody>
                    <a:bodyPr/>
                    <a:lstStyle/>
                    <a:p>
                      <a:pPr algn="l" fontAlgn="b"/>
                      <a:r>
                        <a:rPr lang="en-ZA" sz="1800" b="1" u="none" strike="noStrike" dirty="0">
                          <a:effectLst/>
                          <a:latin typeface="+mn-lt"/>
                        </a:rPr>
                        <a:t>FS</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1 440</a:t>
                      </a:r>
                      <a:endParaRPr lang="en-ZA" sz="1600" dirty="0">
                        <a:effectLst/>
                        <a:latin typeface="+mn-lt"/>
                        <a:ea typeface="Calibri"/>
                        <a:cs typeface="Times New Roman"/>
                      </a:endParaRPr>
                    </a:p>
                  </a:txBody>
                  <a:tcPr marL="68581" marR="68581" marT="0" marB="0" anchor="b">
                    <a:solidFill>
                      <a:srgbClr val="FEF4EC"/>
                    </a:solidFill>
                  </a:tcPr>
                </a:tc>
                <a:tc>
                  <a:txBody>
                    <a:bodyPr/>
                    <a:lstStyle/>
                    <a:p>
                      <a:pPr algn="ctr" fontAlgn="b"/>
                      <a:r>
                        <a:rPr lang="en-ZA" sz="1600" b="0" i="0" u="none" strike="noStrike" baseline="0" dirty="0" smtClean="0">
                          <a:solidFill>
                            <a:srgbClr val="000000"/>
                          </a:solidFill>
                          <a:latin typeface="+mn-lt"/>
                        </a:rPr>
                        <a:t>1 494</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chemeClr val="tx1"/>
                          </a:solidFill>
                          <a:effectLst/>
                          <a:latin typeface="+mn-lt"/>
                        </a:rPr>
                        <a:t>54</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1 340</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154</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154</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2"/>
                  </a:ext>
                </a:extLst>
              </a:tr>
              <a:tr h="315518">
                <a:tc>
                  <a:txBody>
                    <a:bodyPr/>
                    <a:lstStyle/>
                    <a:p>
                      <a:pPr algn="l" fontAlgn="b"/>
                      <a:r>
                        <a:rPr lang="en-ZA" sz="1800" b="1" u="none" strike="noStrike" dirty="0">
                          <a:effectLst/>
                          <a:latin typeface="+mn-lt"/>
                        </a:rPr>
                        <a:t>GP</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2 880</a:t>
                      </a:r>
                      <a:endParaRPr lang="en-ZA" sz="1600" dirty="0">
                        <a:effectLst/>
                        <a:latin typeface="+mn-lt"/>
                        <a:ea typeface="Calibri"/>
                        <a:cs typeface="Times New Roman"/>
                      </a:endParaRPr>
                    </a:p>
                  </a:txBody>
                  <a:tcPr marL="68581" marR="68581" marT="0" marB="0" anchor="b">
                    <a:solidFill>
                      <a:srgbClr val="FEF4EC"/>
                    </a:solidFill>
                  </a:tcPr>
                </a:tc>
                <a:tc>
                  <a:txBody>
                    <a:bodyPr/>
                    <a:lstStyle/>
                    <a:p>
                      <a:pPr algn="ctr" fontAlgn="b"/>
                      <a:r>
                        <a:rPr lang="en-ZA" sz="1600" b="0" i="0" u="none" strike="noStrike" baseline="0" dirty="0" smtClean="0">
                          <a:solidFill>
                            <a:srgbClr val="000000"/>
                          </a:solidFill>
                          <a:latin typeface="+mn-lt"/>
                        </a:rPr>
                        <a:t>4 465</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smtClean="0">
                          <a:solidFill>
                            <a:schemeClr val="tx1"/>
                          </a:solidFill>
                          <a:effectLst/>
                          <a:latin typeface="+mn-lt"/>
                        </a:rPr>
                        <a:t>1 585</a:t>
                      </a:r>
                      <a:endParaRPr lang="en-ZA" sz="1600" b="0" i="0" u="none" strike="noStrike" dirty="0">
                        <a:solidFill>
                          <a:schemeClr val="tx1"/>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smtClean="0">
                          <a:solidFill>
                            <a:schemeClr val="tx1"/>
                          </a:solidFill>
                          <a:latin typeface="+mn-lt"/>
                        </a:rPr>
                        <a:t>3 943</a:t>
                      </a:r>
                      <a:endParaRPr lang="en-ZA" sz="1600" b="0" i="0" u="none" strike="noStrike" dirty="0">
                        <a:solidFill>
                          <a:schemeClr val="tx1"/>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522</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522</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3"/>
                  </a:ext>
                </a:extLst>
              </a:tr>
              <a:tr h="315518">
                <a:tc>
                  <a:txBody>
                    <a:bodyPr/>
                    <a:lstStyle/>
                    <a:p>
                      <a:pPr algn="l" fontAlgn="b"/>
                      <a:r>
                        <a:rPr lang="en-ZA" sz="1800" b="1" u="none" strike="noStrike" dirty="0">
                          <a:effectLst/>
                          <a:latin typeface="+mn-lt"/>
                        </a:rPr>
                        <a:t>KZN</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2 160</a:t>
                      </a:r>
                      <a:endParaRPr lang="en-ZA" sz="1600" dirty="0">
                        <a:effectLst/>
                        <a:latin typeface="+mn-lt"/>
                        <a:ea typeface="Calibri"/>
                        <a:cs typeface="Times New Roman"/>
                      </a:endParaRPr>
                    </a:p>
                  </a:txBody>
                  <a:tcPr marL="68581" marR="68581" marT="0" marB="0" anchor="b">
                    <a:solidFill>
                      <a:srgbClr val="FEF4EC"/>
                    </a:solidFill>
                  </a:tcPr>
                </a:tc>
                <a:tc>
                  <a:txBody>
                    <a:bodyPr/>
                    <a:lstStyle/>
                    <a:p>
                      <a:pPr algn="ctr" fontAlgn="b"/>
                      <a:r>
                        <a:rPr lang="en-ZA" sz="1600" b="0" i="0" u="none" strike="noStrike" baseline="0" dirty="0" smtClean="0">
                          <a:solidFill>
                            <a:srgbClr val="000000"/>
                          </a:solidFill>
                          <a:latin typeface="+mn-lt"/>
                        </a:rPr>
                        <a:t>1 348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FF0000"/>
                          </a:solidFill>
                          <a:effectLst/>
                          <a:latin typeface="+mn-lt"/>
                        </a:rPr>
                        <a:t>-812</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1 293</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55</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55</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4"/>
                  </a:ext>
                </a:extLst>
              </a:tr>
              <a:tr h="315518">
                <a:tc>
                  <a:txBody>
                    <a:bodyPr/>
                    <a:lstStyle/>
                    <a:p>
                      <a:pPr algn="l" fontAlgn="b"/>
                      <a:r>
                        <a:rPr lang="en-ZA" sz="1800" b="1" u="none" strike="noStrike" dirty="0">
                          <a:effectLst/>
                          <a:latin typeface="+mn-lt"/>
                        </a:rPr>
                        <a:t>LP</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1 440</a:t>
                      </a:r>
                      <a:endParaRPr lang="en-ZA" sz="1600" dirty="0">
                        <a:effectLst/>
                        <a:latin typeface="+mn-lt"/>
                        <a:ea typeface="Calibri"/>
                        <a:cs typeface="Times New Roman"/>
                      </a:endParaRPr>
                    </a:p>
                  </a:txBody>
                  <a:tcPr marL="68581" marR="68581" marT="0" marB="0" anchor="b">
                    <a:solidFill>
                      <a:srgbClr val="FEF4EC"/>
                    </a:solidFill>
                  </a:tcPr>
                </a:tc>
                <a:tc>
                  <a:txBody>
                    <a:bodyPr/>
                    <a:lstStyle/>
                    <a:p>
                      <a:pPr algn="ctr" fontAlgn="b"/>
                      <a:r>
                        <a:rPr lang="en-ZA" sz="1600" b="0" i="0" u="none" strike="noStrike" baseline="0" dirty="0" smtClean="0">
                          <a:solidFill>
                            <a:srgbClr val="000000"/>
                          </a:solidFill>
                          <a:latin typeface="+mn-lt"/>
                        </a:rPr>
                        <a:t>1 426</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FF0000"/>
                          </a:solidFill>
                          <a:effectLst/>
                          <a:latin typeface="+mn-lt"/>
                        </a:rPr>
                        <a:t>-14</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1 239</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187</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187</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5"/>
                  </a:ext>
                </a:extLst>
              </a:tr>
              <a:tr h="315518">
                <a:tc>
                  <a:txBody>
                    <a:bodyPr/>
                    <a:lstStyle/>
                    <a:p>
                      <a:pPr algn="l" fontAlgn="b"/>
                      <a:r>
                        <a:rPr lang="en-ZA" sz="1800" b="1" u="none" strike="noStrike" dirty="0">
                          <a:effectLst/>
                          <a:latin typeface="+mn-lt"/>
                        </a:rPr>
                        <a:t>MP</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1 440</a:t>
                      </a:r>
                      <a:endParaRPr lang="en-ZA" sz="1600" dirty="0">
                        <a:effectLst/>
                        <a:latin typeface="+mn-lt"/>
                        <a:ea typeface="Calibri"/>
                        <a:cs typeface="Times New Roman"/>
                      </a:endParaRPr>
                    </a:p>
                  </a:txBody>
                  <a:tcPr marL="68581" marR="68581" marT="0" marB="0" anchor="b">
                    <a:solidFill>
                      <a:srgbClr val="FEF4EC"/>
                    </a:solidFill>
                  </a:tcPr>
                </a:tc>
                <a:tc>
                  <a:txBody>
                    <a:bodyPr/>
                    <a:lstStyle/>
                    <a:p>
                      <a:pPr algn="ctr" fontAlgn="b"/>
                      <a:r>
                        <a:rPr lang="en-ZA" sz="1600" b="0" i="0" u="none" strike="noStrike" baseline="0" dirty="0" smtClean="0">
                          <a:solidFill>
                            <a:srgbClr val="000000"/>
                          </a:solidFill>
                          <a:latin typeface="+mn-lt"/>
                        </a:rPr>
                        <a:t>1 244</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FF0000"/>
                          </a:solidFill>
                          <a:effectLst/>
                          <a:latin typeface="+mn-lt"/>
                        </a:rPr>
                        <a:t>-196</a:t>
                      </a: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998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246</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246</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6"/>
                  </a:ext>
                </a:extLst>
              </a:tr>
              <a:tr h="315518">
                <a:tc>
                  <a:txBody>
                    <a:bodyPr/>
                    <a:lstStyle/>
                    <a:p>
                      <a:pPr algn="l" fontAlgn="b"/>
                      <a:r>
                        <a:rPr lang="en-ZA" sz="1800" b="1" u="none" strike="noStrike" dirty="0">
                          <a:effectLst/>
                          <a:latin typeface="+mn-lt"/>
                        </a:rPr>
                        <a:t>NC</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1 440</a:t>
                      </a:r>
                      <a:endParaRPr lang="en-ZA" sz="1600" dirty="0">
                        <a:effectLst/>
                        <a:latin typeface="+mn-lt"/>
                        <a:ea typeface="Calibri"/>
                        <a:cs typeface="Times New Roman"/>
                      </a:endParaRPr>
                    </a:p>
                  </a:txBody>
                  <a:tcPr marL="68581" marR="68581" marT="0" marB="0" anchor="b">
                    <a:solidFill>
                      <a:srgbClr val="FEF4EC"/>
                    </a:solidFill>
                  </a:tcPr>
                </a:tc>
                <a:tc>
                  <a:txBody>
                    <a:bodyPr/>
                    <a:lstStyle/>
                    <a:p>
                      <a:pPr algn="ctr" fontAlgn="b"/>
                      <a:r>
                        <a:rPr lang="en-ZA" sz="1600" b="0" i="0" u="none" strike="noStrike" baseline="0" dirty="0">
                          <a:solidFill>
                            <a:srgbClr val="000000"/>
                          </a:solidFill>
                          <a:latin typeface="+mn-lt"/>
                        </a:rPr>
                        <a:t>794</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FF0000"/>
                          </a:solidFill>
                          <a:effectLst/>
                          <a:latin typeface="+mn-lt"/>
                        </a:rPr>
                        <a:t>-646</a:t>
                      </a: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693</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101</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101</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7"/>
                  </a:ext>
                </a:extLst>
              </a:tr>
              <a:tr h="315518">
                <a:tc>
                  <a:txBody>
                    <a:bodyPr/>
                    <a:lstStyle/>
                    <a:p>
                      <a:pPr algn="l" fontAlgn="b"/>
                      <a:r>
                        <a:rPr lang="en-ZA" sz="1800" b="1" u="none" strike="noStrike" dirty="0">
                          <a:effectLst/>
                          <a:latin typeface="+mn-lt"/>
                        </a:rPr>
                        <a:t>NW</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1 260</a:t>
                      </a:r>
                      <a:endParaRPr lang="en-ZA" sz="1600" dirty="0">
                        <a:effectLst/>
                        <a:latin typeface="+mn-lt"/>
                        <a:ea typeface="Calibri"/>
                        <a:cs typeface="Times New Roman"/>
                      </a:endParaRPr>
                    </a:p>
                  </a:txBody>
                  <a:tcPr marL="68581" marR="68581" marT="0" marB="0" anchor="b">
                    <a:solidFill>
                      <a:srgbClr val="FEF4EC"/>
                    </a:solidFill>
                  </a:tcPr>
                </a:tc>
                <a:tc>
                  <a:txBody>
                    <a:bodyPr/>
                    <a:lstStyle/>
                    <a:p>
                      <a:pPr algn="ctr" fontAlgn="b"/>
                      <a:r>
                        <a:rPr lang="en-ZA" sz="1600" b="0" i="0" u="none" strike="noStrike" baseline="0" dirty="0" smtClean="0">
                          <a:solidFill>
                            <a:srgbClr val="000000"/>
                          </a:solidFill>
                          <a:latin typeface="+mn-lt"/>
                        </a:rPr>
                        <a:t>1 133</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FF0000"/>
                          </a:solidFill>
                          <a:effectLst/>
                          <a:latin typeface="+mn-lt"/>
                        </a:rPr>
                        <a:t>-127</a:t>
                      </a: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978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155</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155</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8"/>
                  </a:ext>
                </a:extLst>
              </a:tr>
              <a:tr h="315518">
                <a:tc>
                  <a:txBody>
                    <a:bodyPr/>
                    <a:lstStyle/>
                    <a:p>
                      <a:pPr algn="l" fontAlgn="b"/>
                      <a:r>
                        <a:rPr lang="en-ZA" sz="1800" b="1" u="none" strike="noStrike" dirty="0">
                          <a:effectLst/>
                          <a:latin typeface="+mn-lt"/>
                        </a:rPr>
                        <a:t>WC</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2 160</a:t>
                      </a:r>
                      <a:endParaRPr lang="en-ZA" sz="1600" dirty="0">
                        <a:effectLst/>
                        <a:latin typeface="+mn-lt"/>
                        <a:ea typeface="Calibri"/>
                        <a:cs typeface="Times New Roman"/>
                      </a:endParaRPr>
                    </a:p>
                  </a:txBody>
                  <a:tcPr marL="68581" marR="68581" marT="0" marB="0" anchor="b">
                    <a:solidFill>
                      <a:srgbClr val="FEF4EC"/>
                    </a:solidFill>
                  </a:tcPr>
                </a:tc>
                <a:tc>
                  <a:txBody>
                    <a:bodyPr/>
                    <a:lstStyle/>
                    <a:p>
                      <a:pPr algn="ctr" fontAlgn="b"/>
                      <a:r>
                        <a:rPr lang="en-ZA" sz="1600" b="0" i="0" u="none" strike="noStrike" baseline="0" dirty="0" smtClean="0">
                          <a:solidFill>
                            <a:srgbClr val="000000"/>
                          </a:solidFill>
                          <a:latin typeface="+mn-lt"/>
                        </a:rPr>
                        <a:t>1 547</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FF0000"/>
                          </a:solidFill>
                          <a:effectLst/>
                          <a:latin typeface="+mn-lt"/>
                        </a:rPr>
                        <a:t>-613</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1 512</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35</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35</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9"/>
                  </a:ext>
                </a:extLst>
              </a:tr>
              <a:tr h="381583">
                <a:tc>
                  <a:txBody>
                    <a:bodyPr/>
                    <a:lstStyle/>
                    <a:p>
                      <a:pPr algn="l" fontAlgn="b"/>
                      <a:r>
                        <a:rPr lang="en-ZA" sz="1800" b="1" u="none" strike="noStrike" dirty="0">
                          <a:effectLst/>
                          <a:latin typeface="+mn-lt"/>
                        </a:rPr>
                        <a:t>TOTAL</a:t>
                      </a:r>
                      <a:endParaRPr lang="en-ZA" sz="1800" b="1" i="0" u="none" strike="noStrike" dirty="0">
                        <a:solidFill>
                          <a:srgbClr val="000000"/>
                        </a:solidFill>
                        <a:effectLst/>
                        <a:latin typeface="+mn-lt"/>
                      </a:endParaRPr>
                    </a:p>
                  </a:txBody>
                  <a:tcPr marL="9525" marR="9525" marT="9527" marB="0" anchor="b">
                    <a:solidFill>
                      <a:schemeClr val="accent6">
                        <a:lumMod val="40000"/>
                        <a:lumOff val="60000"/>
                      </a:schemeClr>
                    </a:solidFill>
                  </a:tcPr>
                </a:tc>
                <a:tc>
                  <a:txBody>
                    <a:bodyPr/>
                    <a:lstStyle/>
                    <a:p>
                      <a:pPr algn="ctr">
                        <a:lnSpc>
                          <a:spcPct val="115000"/>
                        </a:lnSpc>
                        <a:spcAft>
                          <a:spcPts val="0"/>
                        </a:spcAft>
                      </a:pPr>
                      <a:r>
                        <a:rPr lang="en-ZA" sz="1800" b="1" i="0" u="none" strike="noStrike" baseline="0" dirty="0">
                          <a:solidFill>
                            <a:srgbClr val="000000"/>
                          </a:solidFill>
                          <a:latin typeface="+mn-lt"/>
                        </a:rPr>
                        <a:t>15 576</a:t>
                      </a:r>
                      <a:endParaRPr lang="en-ZA" sz="1800" dirty="0">
                        <a:effectLst/>
                        <a:latin typeface="+mn-lt"/>
                        <a:ea typeface="Calibri"/>
                        <a:cs typeface="Times New Roman"/>
                      </a:endParaRPr>
                    </a:p>
                  </a:txBody>
                  <a:tcPr marL="68581" marR="68581" marT="0" marB="0" anchor="b">
                    <a:solidFill>
                      <a:schemeClr val="accent6">
                        <a:lumMod val="40000"/>
                        <a:lumOff val="60000"/>
                      </a:schemeClr>
                    </a:solidFill>
                  </a:tcPr>
                </a:tc>
                <a:tc>
                  <a:txBody>
                    <a:bodyPr/>
                    <a:lstStyle/>
                    <a:p>
                      <a:pPr algn="ctr" fontAlgn="b"/>
                      <a:r>
                        <a:rPr lang="en-ZA" sz="1800" b="1" i="0" u="none" strike="noStrike" baseline="0" dirty="0">
                          <a:solidFill>
                            <a:srgbClr val="000000"/>
                          </a:solidFill>
                          <a:latin typeface="+mn-lt"/>
                        </a:rPr>
                        <a:t>14 539</a:t>
                      </a:r>
                      <a:endParaRPr lang="en-ZA" sz="1800" b="1" i="0" u="none" strike="noStrike" dirty="0">
                        <a:solidFill>
                          <a:srgbClr val="000000"/>
                        </a:solidFill>
                        <a:effectLst/>
                        <a:latin typeface="+mn-lt"/>
                        <a:cs typeface="Arial" panose="020B0604020202020204" pitchFamily="34" charset="0"/>
                      </a:endParaRPr>
                    </a:p>
                  </a:txBody>
                  <a:tcPr marL="9525" marR="9525" marT="9527" marB="0" anchor="b">
                    <a:solidFill>
                      <a:schemeClr val="accent6">
                        <a:lumMod val="40000"/>
                        <a:lumOff val="60000"/>
                      </a:schemeClr>
                    </a:solidFill>
                  </a:tcPr>
                </a:tc>
                <a:tc>
                  <a:txBody>
                    <a:bodyPr/>
                    <a:lstStyle/>
                    <a:p>
                      <a:pPr algn="ctr" fontAlgn="b"/>
                      <a:r>
                        <a:rPr lang="en-ZA" sz="1800" b="1" i="0" u="none" strike="noStrike" dirty="0">
                          <a:solidFill>
                            <a:srgbClr val="FF0000"/>
                          </a:solidFill>
                          <a:effectLst/>
                          <a:latin typeface="+mn-lt"/>
                        </a:rPr>
                        <a:t>-</a:t>
                      </a:r>
                      <a:r>
                        <a:rPr lang="en-ZA" sz="1800" b="1" i="0" u="none" strike="noStrike" dirty="0" smtClean="0">
                          <a:solidFill>
                            <a:srgbClr val="FF0000"/>
                          </a:solidFill>
                          <a:effectLst/>
                          <a:latin typeface="+mn-lt"/>
                        </a:rPr>
                        <a:t>1 037</a:t>
                      </a:r>
                      <a:endParaRPr lang="en-ZA" sz="1800" b="1" i="0" u="none" strike="noStrike" dirty="0">
                        <a:solidFill>
                          <a:srgbClr val="FF0000"/>
                        </a:solidFill>
                        <a:effectLst/>
                        <a:latin typeface="+mn-lt"/>
                      </a:endParaRPr>
                    </a:p>
                  </a:txBody>
                  <a:tcPr marL="9525" marR="9525" marT="9527" marB="0" anchor="b">
                    <a:solidFill>
                      <a:schemeClr val="accent6">
                        <a:lumMod val="40000"/>
                        <a:lumOff val="60000"/>
                      </a:schemeClr>
                    </a:solidFill>
                  </a:tcPr>
                </a:tc>
                <a:tc>
                  <a:txBody>
                    <a:bodyPr/>
                    <a:lstStyle/>
                    <a:p>
                      <a:pPr algn="ctr" fontAlgn="b"/>
                      <a:r>
                        <a:rPr lang="en-ZA" sz="1800" b="1" i="0" u="none" strike="noStrike" baseline="0" dirty="0" smtClean="0">
                          <a:solidFill>
                            <a:srgbClr val="000000"/>
                          </a:solidFill>
                          <a:latin typeface="+mn-lt"/>
                        </a:rPr>
                        <a:t>13 079</a:t>
                      </a:r>
                      <a:endParaRPr lang="en-ZA" sz="1800" b="1" i="0" u="none" strike="noStrike" dirty="0">
                        <a:solidFill>
                          <a:srgbClr val="000000"/>
                        </a:solidFill>
                        <a:effectLst/>
                        <a:latin typeface="+mn-lt"/>
                        <a:cs typeface="Arial" panose="020B0604020202020204" pitchFamily="34" charset="0"/>
                      </a:endParaRPr>
                    </a:p>
                  </a:txBody>
                  <a:tcPr marL="9525" marR="9525" marT="9527" marB="0" anchor="b">
                    <a:solidFill>
                      <a:schemeClr val="accent6">
                        <a:lumMod val="40000"/>
                        <a:lumOff val="60000"/>
                      </a:schemeClr>
                    </a:solidFill>
                  </a:tcPr>
                </a:tc>
                <a:tc>
                  <a:txBody>
                    <a:bodyPr/>
                    <a:lstStyle/>
                    <a:p>
                      <a:pPr algn="ctr" fontAlgn="b"/>
                      <a:r>
                        <a:rPr lang="en-ZA" sz="1800" b="1" i="0" u="none" strike="noStrike" baseline="0" dirty="0" smtClean="0">
                          <a:solidFill>
                            <a:srgbClr val="000000"/>
                          </a:solidFill>
                          <a:latin typeface="+mn-lt"/>
                        </a:rPr>
                        <a:t>1 460</a:t>
                      </a:r>
                      <a:endParaRPr lang="en-ZA" sz="1800" b="1" i="0" u="none" strike="noStrike" dirty="0">
                        <a:solidFill>
                          <a:srgbClr val="000000"/>
                        </a:solidFill>
                        <a:effectLst/>
                        <a:latin typeface="+mn-lt"/>
                        <a:cs typeface="Arial" panose="020B0604020202020204" pitchFamily="34" charset="0"/>
                      </a:endParaRPr>
                    </a:p>
                  </a:txBody>
                  <a:tcPr marL="9525" marR="9525" marT="9527" marB="0" anchor="b">
                    <a:solidFill>
                      <a:schemeClr val="accent6">
                        <a:lumMod val="40000"/>
                        <a:lumOff val="60000"/>
                      </a:schemeClr>
                    </a:solidFill>
                  </a:tcPr>
                </a:tc>
                <a:tc>
                  <a:txBody>
                    <a:bodyPr/>
                    <a:lstStyle/>
                    <a:p>
                      <a:pPr algn="ctr" fontAlgn="b"/>
                      <a:r>
                        <a:rPr lang="en-ZA" sz="1800" b="1" i="0" u="none" strike="noStrike" baseline="0" dirty="0" smtClean="0">
                          <a:solidFill>
                            <a:srgbClr val="000000"/>
                          </a:solidFill>
                          <a:latin typeface="+mn-lt"/>
                        </a:rPr>
                        <a:t>1 460</a:t>
                      </a:r>
                      <a:endParaRPr lang="en-ZA" sz="1800" b="1" i="0" u="none" strike="noStrike" dirty="0">
                        <a:solidFill>
                          <a:srgbClr val="000000"/>
                        </a:solidFill>
                        <a:effectLst/>
                        <a:latin typeface="+mn-lt"/>
                        <a:cs typeface="Arial" panose="020B0604020202020204" pitchFamily="34" charset="0"/>
                      </a:endParaRPr>
                    </a:p>
                  </a:txBody>
                  <a:tcPr marL="9525" marR="9525" marT="9527" marB="0" anchor="b">
                    <a:solidFill>
                      <a:schemeClr val="accent6">
                        <a:lumMod val="40000"/>
                        <a:lumOff val="60000"/>
                      </a:schemeClr>
                    </a:solidFill>
                  </a:tcPr>
                </a:tc>
                <a:extLst>
                  <a:ext uri="{0D108BD9-81ED-4DB2-BD59-A6C34878D82A}">
                    <a16:rowId xmlns="" xmlns:a16="http://schemas.microsoft.com/office/drawing/2014/main" val="10010"/>
                  </a:ext>
                </a:extLst>
              </a:tr>
            </a:tbl>
          </a:graphicData>
        </a:graphic>
      </p:graphicFrame>
      <p:sp>
        <p:nvSpPr>
          <p:cNvPr id="5" name="Slide Number Placeholder 4"/>
          <p:cNvSpPr>
            <a:spLocks noGrp="1"/>
          </p:cNvSpPr>
          <p:nvPr>
            <p:ph type="sldNum" sz="quarter" idx="12"/>
          </p:nvPr>
        </p:nvSpPr>
        <p:spPr>
          <a:xfrm>
            <a:off x="6553200" y="6356350"/>
            <a:ext cx="2590800" cy="601663"/>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AB514756-CFA1-44E7-981E-08701CD4D031}" type="slidenum">
              <a:rPr lang="en-US" altLang="en-US" sz="1200">
                <a:solidFill>
                  <a:srgbClr val="FFFFFF"/>
                </a:solidFill>
                <a:latin typeface="Calibri" pitchFamily="34" charset="0"/>
              </a:rPr>
              <a:pPr defTabSz="914400" eaLnBrk="1" hangingPunct="1"/>
              <a:t>51</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263514487"/>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ZA" altLang="en-US" sz="2400" b="1" smtClean="0"/>
              <a:t>EMPLOYER PAYROLL AUDITS </a:t>
            </a:r>
          </a:p>
        </p:txBody>
      </p:sp>
      <p:sp>
        <p:nvSpPr>
          <p:cNvPr id="3" name="Content Placeholder 2"/>
          <p:cNvSpPr>
            <a:spLocks noGrp="1"/>
          </p:cNvSpPr>
          <p:nvPr>
            <p:ph idx="1"/>
          </p:nvPr>
        </p:nvSpPr>
        <p:spPr>
          <a:xfrm>
            <a:off x="250825" y="1341438"/>
            <a:ext cx="8642350" cy="5256212"/>
          </a:xfrm>
        </p:spPr>
        <p:txBody>
          <a:bodyPr/>
          <a:lstStyle/>
          <a:p>
            <a:pPr marL="0" indent="0">
              <a:buFont typeface="Arial" charset="0"/>
              <a:buNone/>
              <a:defRPr/>
            </a:pPr>
            <a:r>
              <a:rPr lang="en-ZA" sz="1600" dirty="0">
                <a:latin typeface="Arial" panose="020B0604020202020204" pitchFamily="34" charset="0"/>
                <a:ea typeface="ＭＳ Ｐゴシック" pitchFamily="-111" charset="-128"/>
                <a:cs typeface="Arial" panose="020B0604020202020204" pitchFamily="34" charset="0"/>
              </a:rPr>
              <a:t>A total of </a:t>
            </a:r>
            <a:r>
              <a:rPr lang="en-ZA" sz="1600" b="1" dirty="0" smtClean="0">
                <a:latin typeface="Arial" panose="020B0604020202020204" pitchFamily="34" charset="0"/>
                <a:ea typeface="ＭＳ Ｐゴシック" pitchFamily="-111" charset="-128"/>
                <a:cs typeface="Arial" panose="020B0604020202020204" pitchFamily="34" charset="0"/>
              </a:rPr>
              <a:t>5 307 </a:t>
            </a:r>
            <a:r>
              <a:rPr lang="en-ZA" sz="1600" dirty="0">
                <a:latin typeface="Arial" panose="020B0604020202020204" pitchFamily="34" charset="0"/>
                <a:ea typeface="ＭＳ Ｐゴシック" pitchFamily="-111" charset="-128"/>
                <a:cs typeface="Arial" panose="020B0604020202020204" pitchFamily="34" charset="0"/>
              </a:rPr>
              <a:t>payroll audits were conducted against a target of </a:t>
            </a:r>
            <a:r>
              <a:rPr lang="en-ZA" sz="1600" b="1" dirty="0" smtClean="0">
                <a:latin typeface="Arial" panose="020B0604020202020204" pitchFamily="34" charset="0"/>
                <a:ea typeface="ＭＳ Ｐゴシック" pitchFamily="-111" charset="-128"/>
                <a:cs typeface="Arial" panose="020B0604020202020204" pitchFamily="34" charset="0"/>
              </a:rPr>
              <a:t>1 680 </a:t>
            </a:r>
            <a:r>
              <a:rPr lang="en-ZA" sz="1600" dirty="0">
                <a:latin typeface="Arial" panose="020B0604020202020204" pitchFamily="34" charset="0"/>
                <a:ea typeface="ＭＳ Ｐゴシック" pitchFamily="-111" charset="-128"/>
                <a:cs typeface="Arial" panose="020B0604020202020204" pitchFamily="34" charset="0"/>
              </a:rPr>
              <a:t>which constitutes  315.9%. </a:t>
            </a:r>
            <a:r>
              <a:rPr lang="en-ZA" sz="1600" b="1" dirty="0" smtClean="0">
                <a:latin typeface="Arial" panose="020B0604020202020204" pitchFamily="34" charset="0"/>
                <a:ea typeface="ＭＳ Ｐゴシック" pitchFamily="-111" charset="-128"/>
                <a:cs typeface="Arial" panose="020B0604020202020204" pitchFamily="34" charset="0"/>
              </a:rPr>
              <a:t>4 253 </a:t>
            </a:r>
            <a:r>
              <a:rPr lang="en-ZA" sz="1600" b="1" dirty="0">
                <a:latin typeface="Arial" panose="020B0604020202020204" pitchFamily="34" charset="0"/>
                <a:ea typeface="ＭＳ Ｐゴシック" pitchFamily="-111" charset="-128"/>
                <a:cs typeface="Arial" panose="020B0604020202020204" pitchFamily="34" charset="0"/>
              </a:rPr>
              <a:t>(80.1%) </a:t>
            </a:r>
            <a:r>
              <a:rPr lang="en-ZA" sz="1600" dirty="0">
                <a:latin typeface="Arial" panose="020B0604020202020204" pitchFamily="34" charset="0"/>
                <a:ea typeface="ＭＳ Ｐゴシック" pitchFamily="-111" charset="-128"/>
                <a:cs typeface="Arial" panose="020B0604020202020204" pitchFamily="34" charset="0"/>
              </a:rPr>
              <a:t>employers of those audited were classified as compliant and </a:t>
            </a:r>
            <a:r>
              <a:rPr lang="en-ZA" sz="1600" b="1" dirty="0" smtClean="0">
                <a:latin typeface="Arial" panose="020B0604020202020204" pitchFamily="34" charset="0"/>
                <a:ea typeface="ＭＳ Ｐゴシック" pitchFamily="-111" charset="-128"/>
                <a:cs typeface="Arial" panose="020B0604020202020204" pitchFamily="34" charset="0"/>
              </a:rPr>
              <a:t>1 054</a:t>
            </a:r>
            <a:r>
              <a:rPr lang="en-ZA" sz="1600" dirty="0" smtClean="0">
                <a:latin typeface="Arial" panose="020B0604020202020204" pitchFamily="34" charset="0"/>
                <a:ea typeface="ＭＳ Ｐゴシック" pitchFamily="-111" charset="-128"/>
                <a:cs typeface="Arial" panose="020B0604020202020204" pitchFamily="34" charset="0"/>
              </a:rPr>
              <a:t> </a:t>
            </a:r>
            <a:r>
              <a:rPr lang="en-ZA" sz="1600" dirty="0">
                <a:latin typeface="Arial" panose="020B0604020202020204" pitchFamily="34" charset="0"/>
                <a:ea typeface="ＭＳ Ｐゴシック" pitchFamily="-111" charset="-128"/>
                <a:cs typeface="Arial" panose="020B0604020202020204" pitchFamily="34" charset="0"/>
              </a:rPr>
              <a:t>were non-compliant and were all issued with notices to comply within 14 days.</a:t>
            </a:r>
          </a:p>
          <a:p>
            <a:pPr marL="0" indent="0">
              <a:buFont typeface="Arial" charset="0"/>
              <a:buNone/>
              <a:defRPr/>
            </a:pPr>
            <a:endParaRPr lang="en-ZA" dirty="0">
              <a:ea typeface="ＭＳ Ｐゴシック" pitchFamily="-111" charset="-128"/>
            </a:endParaRPr>
          </a:p>
          <a:p>
            <a:pPr>
              <a:buFont typeface="Arial" charset="0"/>
              <a:buChar char="•"/>
              <a:defRPr/>
            </a:pPr>
            <a:endParaRPr lang="en-ZA" dirty="0">
              <a:ea typeface="ＭＳ Ｐゴシック" pitchFamily="-111"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694585763"/>
              </p:ext>
            </p:extLst>
          </p:nvPr>
        </p:nvGraphicFramePr>
        <p:xfrm>
          <a:off x="250825" y="2449364"/>
          <a:ext cx="8595720" cy="4089549"/>
        </p:xfrm>
        <a:graphic>
          <a:graphicData uri="http://schemas.openxmlformats.org/drawingml/2006/table">
            <a:tbl>
              <a:tblPr>
                <a:tableStyleId>{E8B1032C-EA38-4F05-BA0D-38AFFFC7BED3}</a:tableStyleId>
              </a:tblPr>
              <a:tblGrid>
                <a:gridCol w="1224189">
                  <a:extLst>
                    <a:ext uri="{9D8B030D-6E8A-4147-A177-3AD203B41FA5}">
                      <a16:colId xmlns="" xmlns:a16="http://schemas.microsoft.com/office/drawing/2014/main" val="20000"/>
                    </a:ext>
                  </a:extLst>
                </a:gridCol>
                <a:gridCol w="1224189">
                  <a:extLst>
                    <a:ext uri="{9D8B030D-6E8A-4147-A177-3AD203B41FA5}">
                      <a16:colId xmlns="" xmlns:a16="http://schemas.microsoft.com/office/drawing/2014/main" val="20001"/>
                    </a:ext>
                  </a:extLst>
                </a:gridCol>
                <a:gridCol w="1224189">
                  <a:extLst>
                    <a:ext uri="{9D8B030D-6E8A-4147-A177-3AD203B41FA5}">
                      <a16:colId xmlns="" xmlns:a16="http://schemas.microsoft.com/office/drawing/2014/main" val="20002"/>
                    </a:ext>
                  </a:extLst>
                </a:gridCol>
                <a:gridCol w="1224189">
                  <a:extLst>
                    <a:ext uri="{9D8B030D-6E8A-4147-A177-3AD203B41FA5}">
                      <a16:colId xmlns="" xmlns:a16="http://schemas.microsoft.com/office/drawing/2014/main" val="20003"/>
                    </a:ext>
                  </a:extLst>
                </a:gridCol>
                <a:gridCol w="1224189">
                  <a:extLst>
                    <a:ext uri="{9D8B030D-6E8A-4147-A177-3AD203B41FA5}">
                      <a16:colId xmlns="" xmlns:a16="http://schemas.microsoft.com/office/drawing/2014/main" val="20004"/>
                    </a:ext>
                  </a:extLst>
                </a:gridCol>
                <a:gridCol w="1224189">
                  <a:extLst>
                    <a:ext uri="{9D8B030D-6E8A-4147-A177-3AD203B41FA5}">
                      <a16:colId xmlns="" xmlns:a16="http://schemas.microsoft.com/office/drawing/2014/main" val="20005"/>
                    </a:ext>
                  </a:extLst>
                </a:gridCol>
                <a:gridCol w="1250586">
                  <a:extLst>
                    <a:ext uri="{9D8B030D-6E8A-4147-A177-3AD203B41FA5}">
                      <a16:colId xmlns="" xmlns:a16="http://schemas.microsoft.com/office/drawing/2014/main" val="20006"/>
                    </a:ext>
                  </a:extLst>
                </a:gridCol>
              </a:tblGrid>
              <a:tr h="934399">
                <a:tc>
                  <a:txBody>
                    <a:bodyPr/>
                    <a:lstStyle/>
                    <a:p>
                      <a:pPr algn="ctr"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6" marB="0" anchor="b"/>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6" marB="0" anchor="b"/>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6" marB="0" anchor="b"/>
                </a:tc>
                <a:tc>
                  <a:txBody>
                    <a:bodyPr/>
                    <a:lstStyle/>
                    <a:p>
                      <a:pPr algn="ctr" fontAlgn="b"/>
                      <a:r>
                        <a:rPr lang="en-ZA" sz="1600" b="1" i="0" u="none" strike="noStrike" dirty="0">
                          <a:solidFill>
                            <a:srgbClr val="000000"/>
                          </a:solidFill>
                          <a:effectLst/>
                          <a:latin typeface="Calibri"/>
                        </a:rPr>
                        <a:t>VARIANCE</a:t>
                      </a:r>
                    </a:p>
                  </a:txBody>
                  <a:tcPr marL="9525" marR="9525" marT="9526" marB="0" anchor="b"/>
                </a:tc>
                <a:tc>
                  <a:txBody>
                    <a:bodyPr/>
                    <a:lstStyle/>
                    <a:p>
                      <a:pPr algn="ctr"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6" marB="0" anchor="b"/>
                </a:tc>
                <a:tc>
                  <a:txBody>
                    <a:bodyPr/>
                    <a:lstStyle/>
                    <a:p>
                      <a:pPr algn="ctr"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6" marB="0" anchor="b"/>
                </a:tc>
                <a:tc>
                  <a:txBody>
                    <a:bodyPr/>
                    <a:lstStyle/>
                    <a:p>
                      <a:pPr algn="ctr" fontAlgn="b"/>
                      <a:r>
                        <a:rPr lang="en-ZA" sz="1600" b="1" i="0" u="none" strike="noStrike" dirty="0">
                          <a:solidFill>
                            <a:srgbClr val="000000"/>
                          </a:solidFill>
                          <a:effectLst/>
                          <a:latin typeface="Calibri"/>
                        </a:rPr>
                        <a:t>NO ISSUED WITH A NOTICE</a:t>
                      </a:r>
                    </a:p>
                  </a:txBody>
                  <a:tcPr marL="9525" marR="9525" marT="9526" marB="0" anchor="b"/>
                </a:tc>
                <a:extLst>
                  <a:ext uri="{0D108BD9-81ED-4DB2-BD59-A6C34878D82A}">
                    <a16:rowId xmlns="" xmlns:a16="http://schemas.microsoft.com/office/drawing/2014/main" val="10000"/>
                  </a:ext>
                </a:extLst>
              </a:tr>
              <a:tr h="315515">
                <a:tc>
                  <a:txBody>
                    <a:bodyPr/>
                    <a:lstStyle/>
                    <a:p>
                      <a:pPr algn="l" fontAlgn="b"/>
                      <a:r>
                        <a:rPr lang="en-ZA" sz="1800" b="1" u="none" strike="noStrike" dirty="0">
                          <a:effectLst/>
                          <a:latin typeface="+mn-lt"/>
                        </a:rPr>
                        <a:t>EC</a:t>
                      </a:r>
                      <a:endParaRPr lang="en-ZA" sz="1800" b="1" i="0" u="none" strike="noStrike" dirty="0">
                        <a:solidFill>
                          <a:srgbClr val="000000"/>
                        </a:solidFill>
                        <a:effectLst/>
                        <a:latin typeface="+mn-lt"/>
                      </a:endParaRPr>
                    </a:p>
                  </a:txBody>
                  <a:tcPr marL="9525" marR="9525" marT="9526"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96</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731</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635</a:t>
                      </a: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639</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92</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92</a:t>
                      </a:r>
                      <a:endParaRPr lang="en-ZA" sz="1600" b="0" i="0" u="none" strike="noStrike" dirty="0">
                        <a:solidFill>
                          <a:srgbClr val="000000"/>
                        </a:solidFill>
                        <a:effectLst/>
                        <a:latin typeface="+mn-lt"/>
                      </a:endParaRPr>
                    </a:p>
                  </a:txBody>
                  <a:tcPr marL="9525" marR="9525" marT="9526" marB="0" anchor="b">
                    <a:solidFill>
                      <a:srgbClr val="FEF4EC"/>
                    </a:solidFill>
                  </a:tcPr>
                </a:tc>
                <a:extLst>
                  <a:ext uri="{0D108BD9-81ED-4DB2-BD59-A6C34878D82A}">
                    <a16:rowId xmlns="" xmlns:a16="http://schemas.microsoft.com/office/drawing/2014/main" val="10001"/>
                  </a:ext>
                </a:extLst>
              </a:tr>
              <a:tr h="315515">
                <a:tc>
                  <a:txBody>
                    <a:bodyPr/>
                    <a:lstStyle/>
                    <a:p>
                      <a:pPr algn="l" fontAlgn="b"/>
                      <a:r>
                        <a:rPr lang="en-ZA" sz="1800" b="1" u="none" strike="noStrike" dirty="0">
                          <a:effectLst/>
                          <a:latin typeface="+mn-lt"/>
                        </a:rPr>
                        <a:t>FS</a:t>
                      </a:r>
                      <a:endParaRPr lang="en-ZA" sz="1800" b="1" i="0" u="none" strike="noStrike" dirty="0">
                        <a:solidFill>
                          <a:srgbClr val="000000"/>
                        </a:solidFill>
                        <a:effectLst/>
                        <a:latin typeface="+mn-lt"/>
                      </a:endParaRPr>
                    </a:p>
                  </a:txBody>
                  <a:tcPr marL="9525" marR="9525" marT="9526"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240</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276</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36</a:t>
                      </a: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199</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77</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77</a:t>
                      </a:r>
                      <a:endParaRPr lang="en-ZA" sz="1600" b="0" i="0" u="none" strike="noStrike" dirty="0">
                        <a:solidFill>
                          <a:srgbClr val="000000"/>
                        </a:solidFill>
                        <a:effectLst/>
                        <a:latin typeface="+mn-lt"/>
                      </a:endParaRPr>
                    </a:p>
                  </a:txBody>
                  <a:tcPr marL="9525" marR="9525" marT="9526" marB="0" anchor="b">
                    <a:solidFill>
                      <a:srgbClr val="FEF4EC"/>
                    </a:solidFill>
                  </a:tcPr>
                </a:tc>
                <a:extLst>
                  <a:ext uri="{0D108BD9-81ED-4DB2-BD59-A6C34878D82A}">
                    <a16:rowId xmlns="" xmlns:a16="http://schemas.microsoft.com/office/drawing/2014/main" val="10002"/>
                  </a:ext>
                </a:extLst>
              </a:tr>
              <a:tr h="315515">
                <a:tc>
                  <a:txBody>
                    <a:bodyPr/>
                    <a:lstStyle/>
                    <a:p>
                      <a:pPr algn="l" fontAlgn="b"/>
                      <a:r>
                        <a:rPr lang="en-ZA" sz="1800" b="1" u="none" strike="noStrike" dirty="0">
                          <a:effectLst/>
                          <a:latin typeface="+mn-lt"/>
                        </a:rPr>
                        <a:t>GP</a:t>
                      </a:r>
                      <a:endParaRPr lang="en-ZA" sz="1800" b="1" i="0" u="none" strike="noStrike" dirty="0">
                        <a:solidFill>
                          <a:srgbClr val="000000"/>
                        </a:solidFill>
                        <a:effectLst/>
                        <a:latin typeface="+mn-lt"/>
                      </a:endParaRPr>
                    </a:p>
                  </a:txBody>
                  <a:tcPr marL="9525" marR="9525" marT="9526"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192</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492</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300</a:t>
                      </a: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441</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51</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51</a:t>
                      </a:r>
                      <a:endParaRPr lang="en-ZA" sz="1600" b="0" i="0" u="none" strike="noStrike" dirty="0">
                        <a:solidFill>
                          <a:srgbClr val="000000"/>
                        </a:solidFill>
                        <a:effectLst/>
                        <a:latin typeface="+mn-lt"/>
                      </a:endParaRPr>
                    </a:p>
                  </a:txBody>
                  <a:tcPr marL="9525" marR="9525" marT="9526" marB="0" anchor="b">
                    <a:solidFill>
                      <a:srgbClr val="FEF4EC"/>
                    </a:solidFill>
                  </a:tcPr>
                </a:tc>
                <a:extLst>
                  <a:ext uri="{0D108BD9-81ED-4DB2-BD59-A6C34878D82A}">
                    <a16:rowId xmlns="" xmlns:a16="http://schemas.microsoft.com/office/drawing/2014/main" val="10003"/>
                  </a:ext>
                </a:extLst>
              </a:tr>
              <a:tr h="315515">
                <a:tc>
                  <a:txBody>
                    <a:bodyPr/>
                    <a:lstStyle/>
                    <a:p>
                      <a:pPr algn="l" fontAlgn="b"/>
                      <a:r>
                        <a:rPr lang="en-ZA" sz="1800" b="1" u="none" strike="noStrike" dirty="0">
                          <a:effectLst/>
                          <a:latin typeface="+mn-lt"/>
                        </a:rPr>
                        <a:t>KZN</a:t>
                      </a:r>
                      <a:endParaRPr lang="en-ZA" sz="1800" b="1" i="0" u="none" strike="noStrike" dirty="0">
                        <a:solidFill>
                          <a:srgbClr val="000000"/>
                        </a:solidFill>
                        <a:effectLst/>
                        <a:latin typeface="+mn-lt"/>
                      </a:endParaRPr>
                    </a:p>
                  </a:txBody>
                  <a:tcPr marL="9525" marR="9525" marT="9526"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192</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smtClean="0">
                          <a:solidFill>
                            <a:srgbClr val="000000"/>
                          </a:solidFill>
                          <a:latin typeface="+mn-lt"/>
                        </a:rPr>
                        <a:t>1 139</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947</a:t>
                      </a: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963</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176</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176</a:t>
                      </a:r>
                      <a:endParaRPr lang="en-ZA" sz="1600" b="0" i="0" u="none" strike="noStrike" dirty="0">
                        <a:solidFill>
                          <a:srgbClr val="000000"/>
                        </a:solidFill>
                        <a:effectLst/>
                        <a:latin typeface="+mn-lt"/>
                      </a:endParaRPr>
                    </a:p>
                  </a:txBody>
                  <a:tcPr marL="9525" marR="9525" marT="9526" marB="0" anchor="b">
                    <a:solidFill>
                      <a:srgbClr val="FEF4EC"/>
                    </a:solidFill>
                  </a:tcPr>
                </a:tc>
                <a:extLst>
                  <a:ext uri="{0D108BD9-81ED-4DB2-BD59-A6C34878D82A}">
                    <a16:rowId xmlns="" xmlns:a16="http://schemas.microsoft.com/office/drawing/2014/main" val="10004"/>
                  </a:ext>
                </a:extLst>
              </a:tr>
              <a:tr h="315515">
                <a:tc>
                  <a:txBody>
                    <a:bodyPr/>
                    <a:lstStyle/>
                    <a:p>
                      <a:pPr algn="l" fontAlgn="b"/>
                      <a:r>
                        <a:rPr lang="en-ZA" sz="1800" b="1" u="none" strike="noStrike" dirty="0">
                          <a:effectLst/>
                          <a:latin typeface="+mn-lt"/>
                        </a:rPr>
                        <a:t>LP</a:t>
                      </a:r>
                      <a:endParaRPr lang="en-ZA" sz="1800" b="1" i="0" u="none" strike="noStrike" dirty="0">
                        <a:solidFill>
                          <a:srgbClr val="000000"/>
                        </a:solidFill>
                        <a:effectLst/>
                        <a:latin typeface="+mn-lt"/>
                      </a:endParaRPr>
                    </a:p>
                  </a:txBody>
                  <a:tcPr marL="9525" marR="9525" marT="9526"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192</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295</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103</a:t>
                      </a: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223</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72</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72</a:t>
                      </a:r>
                      <a:endParaRPr lang="en-ZA" sz="1600" b="0" i="0" u="none" strike="noStrike" dirty="0">
                        <a:solidFill>
                          <a:srgbClr val="000000"/>
                        </a:solidFill>
                        <a:effectLst/>
                        <a:latin typeface="+mn-lt"/>
                      </a:endParaRPr>
                    </a:p>
                  </a:txBody>
                  <a:tcPr marL="9525" marR="9525" marT="9526" marB="0" anchor="b">
                    <a:solidFill>
                      <a:srgbClr val="FEF4EC"/>
                    </a:solidFill>
                  </a:tcPr>
                </a:tc>
                <a:extLst>
                  <a:ext uri="{0D108BD9-81ED-4DB2-BD59-A6C34878D82A}">
                    <a16:rowId xmlns="" xmlns:a16="http://schemas.microsoft.com/office/drawing/2014/main" val="10005"/>
                  </a:ext>
                </a:extLst>
              </a:tr>
              <a:tr h="315515">
                <a:tc>
                  <a:txBody>
                    <a:bodyPr/>
                    <a:lstStyle/>
                    <a:p>
                      <a:pPr algn="l" fontAlgn="b"/>
                      <a:r>
                        <a:rPr lang="en-ZA" sz="1800" b="1" u="none" strike="noStrike" dirty="0">
                          <a:effectLst/>
                          <a:latin typeface="+mn-lt"/>
                        </a:rPr>
                        <a:t>MP</a:t>
                      </a:r>
                      <a:endParaRPr lang="en-ZA" sz="1800" b="1" i="0" u="none" strike="noStrike" dirty="0">
                        <a:solidFill>
                          <a:srgbClr val="000000"/>
                        </a:solidFill>
                        <a:effectLst/>
                        <a:latin typeface="+mn-lt"/>
                      </a:endParaRPr>
                    </a:p>
                  </a:txBody>
                  <a:tcPr marL="9525" marR="9525" marT="9526"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192</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254</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62</a:t>
                      </a: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226</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28</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28</a:t>
                      </a:r>
                      <a:endParaRPr lang="en-ZA" sz="1600" b="0" i="0" u="none" strike="noStrike" dirty="0">
                        <a:solidFill>
                          <a:srgbClr val="000000"/>
                        </a:solidFill>
                        <a:effectLst/>
                        <a:latin typeface="+mn-lt"/>
                      </a:endParaRPr>
                    </a:p>
                  </a:txBody>
                  <a:tcPr marL="9525" marR="9525" marT="9526" marB="0" anchor="b">
                    <a:solidFill>
                      <a:srgbClr val="FEF4EC"/>
                    </a:solidFill>
                  </a:tcPr>
                </a:tc>
                <a:extLst>
                  <a:ext uri="{0D108BD9-81ED-4DB2-BD59-A6C34878D82A}">
                    <a16:rowId xmlns="" xmlns:a16="http://schemas.microsoft.com/office/drawing/2014/main" val="10006"/>
                  </a:ext>
                </a:extLst>
              </a:tr>
              <a:tr h="315515">
                <a:tc>
                  <a:txBody>
                    <a:bodyPr/>
                    <a:lstStyle/>
                    <a:p>
                      <a:pPr algn="l" fontAlgn="b"/>
                      <a:r>
                        <a:rPr lang="en-ZA" sz="1800" b="1" u="none" strike="noStrike" dirty="0">
                          <a:effectLst/>
                          <a:latin typeface="+mn-lt"/>
                        </a:rPr>
                        <a:t>NC</a:t>
                      </a:r>
                      <a:endParaRPr lang="en-ZA" sz="1800" b="1" i="0" u="none" strike="noStrike" dirty="0">
                        <a:solidFill>
                          <a:srgbClr val="000000"/>
                        </a:solidFill>
                        <a:effectLst/>
                        <a:latin typeface="+mn-lt"/>
                      </a:endParaRPr>
                    </a:p>
                  </a:txBody>
                  <a:tcPr marL="9525" marR="9525" marT="9526"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192</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689</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497</a:t>
                      </a: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451</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238</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238</a:t>
                      </a:r>
                      <a:endParaRPr lang="en-ZA" sz="1600" b="0" i="0" u="none" strike="noStrike" dirty="0">
                        <a:solidFill>
                          <a:srgbClr val="000000"/>
                        </a:solidFill>
                        <a:effectLst/>
                        <a:latin typeface="+mn-lt"/>
                      </a:endParaRPr>
                    </a:p>
                  </a:txBody>
                  <a:tcPr marL="9525" marR="9525" marT="9526" marB="0" anchor="b">
                    <a:solidFill>
                      <a:srgbClr val="FEF4EC"/>
                    </a:solidFill>
                  </a:tcPr>
                </a:tc>
                <a:extLst>
                  <a:ext uri="{0D108BD9-81ED-4DB2-BD59-A6C34878D82A}">
                    <a16:rowId xmlns="" xmlns:a16="http://schemas.microsoft.com/office/drawing/2014/main" val="10007"/>
                  </a:ext>
                </a:extLst>
              </a:tr>
              <a:tr h="315515">
                <a:tc>
                  <a:txBody>
                    <a:bodyPr/>
                    <a:lstStyle/>
                    <a:p>
                      <a:pPr algn="l" fontAlgn="b"/>
                      <a:r>
                        <a:rPr lang="en-ZA" sz="1800" b="1" u="none" strike="noStrike" dirty="0">
                          <a:effectLst/>
                          <a:latin typeface="+mn-lt"/>
                        </a:rPr>
                        <a:t>NW</a:t>
                      </a:r>
                      <a:endParaRPr lang="en-ZA" sz="1800" b="1" i="0" u="none" strike="noStrike" dirty="0">
                        <a:solidFill>
                          <a:srgbClr val="000000"/>
                        </a:solidFill>
                        <a:effectLst/>
                        <a:latin typeface="+mn-lt"/>
                      </a:endParaRPr>
                    </a:p>
                  </a:txBody>
                  <a:tcPr marL="9525" marR="9525" marT="9526"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192</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376</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184</a:t>
                      </a: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311</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65</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65</a:t>
                      </a:r>
                      <a:endParaRPr lang="en-ZA" sz="1600" b="0" i="0" u="none" strike="noStrike" dirty="0">
                        <a:solidFill>
                          <a:srgbClr val="000000"/>
                        </a:solidFill>
                        <a:effectLst/>
                        <a:latin typeface="+mn-lt"/>
                      </a:endParaRPr>
                    </a:p>
                  </a:txBody>
                  <a:tcPr marL="9525" marR="9525" marT="9526" marB="0" anchor="b">
                    <a:solidFill>
                      <a:srgbClr val="FEF4EC"/>
                    </a:solidFill>
                  </a:tcPr>
                </a:tc>
                <a:extLst>
                  <a:ext uri="{0D108BD9-81ED-4DB2-BD59-A6C34878D82A}">
                    <a16:rowId xmlns="" xmlns:a16="http://schemas.microsoft.com/office/drawing/2014/main" val="10008"/>
                  </a:ext>
                </a:extLst>
              </a:tr>
              <a:tr h="315515">
                <a:tc>
                  <a:txBody>
                    <a:bodyPr/>
                    <a:lstStyle/>
                    <a:p>
                      <a:pPr algn="l" fontAlgn="b"/>
                      <a:r>
                        <a:rPr lang="en-ZA" sz="1800" b="1" u="none" strike="noStrike" dirty="0">
                          <a:effectLst/>
                          <a:latin typeface="+mn-lt"/>
                        </a:rPr>
                        <a:t>WC</a:t>
                      </a:r>
                      <a:endParaRPr lang="en-ZA" sz="1800" b="1" i="0" u="none" strike="noStrike" dirty="0">
                        <a:solidFill>
                          <a:srgbClr val="000000"/>
                        </a:solidFill>
                        <a:effectLst/>
                        <a:latin typeface="+mn-lt"/>
                      </a:endParaRPr>
                    </a:p>
                  </a:txBody>
                  <a:tcPr marL="9525" marR="9525" marT="9526"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192</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smtClean="0">
                          <a:solidFill>
                            <a:srgbClr val="000000"/>
                          </a:solidFill>
                          <a:latin typeface="+mn-lt"/>
                        </a:rPr>
                        <a:t>1 055</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863</a:t>
                      </a: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800</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255</a:t>
                      </a:r>
                      <a:endParaRPr lang="en-ZA" sz="1600" b="0" i="0" u="none" strike="noStrike" dirty="0">
                        <a:solidFill>
                          <a:srgbClr val="000000"/>
                        </a:solidFill>
                        <a:effectLst/>
                        <a:latin typeface="+mn-lt"/>
                      </a:endParaRPr>
                    </a:p>
                  </a:txBody>
                  <a:tcPr marL="9525" marR="9525" marT="9526" marB="0" anchor="b">
                    <a:solidFill>
                      <a:srgbClr val="FEF4EC"/>
                    </a:solidFill>
                  </a:tcPr>
                </a:tc>
                <a:tc>
                  <a:txBody>
                    <a:bodyPr/>
                    <a:lstStyle/>
                    <a:p>
                      <a:pPr algn="ctr" fontAlgn="b"/>
                      <a:r>
                        <a:rPr lang="en-ZA" sz="1600" b="0" i="0" u="none" strike="noStrike" baseline="0" dirty="0">
                          <a:solidFill>
                            <a:srgbClr val="000000"/>
                          </a:solidFill>
                          <a:latin typeface="+mn-lt"/>
                        </a:rPr>
                        <a:t>255</a:t>
                      </a:r>
                      <a:endParaRPr lang="en-ZA" sz="1600" b="0" i="0" u="none" strike="noStrike" dirty="0">
                        <a:solidFill>
                          <a:srgbClr val="000000"/>
                        </a:solidFill>
                        <a:effectLst/>
                        <a:latin typeface="+mn-lt"/>
                      </a:endParaRPr>
                    </a:p>
                  </a:txBody>
                  <a:tcPr marL="9525" marR="9525" marT="9526" marB="0" anchor="b">
                    <a:solidFill>
                      <a:srgbClr val="FEF4EC"/>
                    </a:solidFill>
                  </a:tcPr>
                </a:tc>
                <a:extLst>
                  <a:ext uri="{0D108BD9-81ED-4DB2-BD59-A6C34878D82A}">
                    <a16:rowId xmlns="" xmlns:a16="http://schemas.microsoft.com/office/drawing/2014/main" val="10009"/>
                  </a:ext>
                </a:extLst>
              </a:tr>
              <a:tr h="315515">
                <a:tc>
                  <a:txBody>
                    <a:bodyPr/>
                    <a:lstStyle/>
                    <a:p>
                      <a:pPr algn="l" fontAlgn="b"/>
                      <a:r>
                        <a:rPr lang="en-ZA" sz="1800" b="1" u="none" strike="noStrike" dirty="0">
                          <a:effectLst/>
                          <a:latin typeface="+mn-lt"/>
                        </a:rPr>
                        <a:t>TOTAL</a:t>
                      </a:r>
                      <a:endParaRPr lang="en-ZA" sz="1800" b="1" i="0" u="none" strike="noStrike" dirty="0">
                        <a:solidFill>
                          <a:srgbClr val="000000"/>
                        </a:solidFill>
                        <a:effectLst/>
                        <a:latin typeface="+mn-lt"/>
                      </a:endParaRPr>
                    </a:p>
                  </a:txBody>
                  <a:tcPr marL="9525" marR="9525" marT="9526" marB="0" anchor="b">
                    <a:solidFill>
                      <a:schemeClr val="accent6">
                        <a:lumMod val="40000"/>
                        <a:lumOff val="60000"/>
                      </a:schemeClr>
                    </a:solidFill>
                  </a:tcPr>
                </a:tc>
                <a:tc>
                  <a:txBody>
                    <a:bodyPr/>
                    <a:lstStyle/>
                    <a:p>
                      <a:pPr algn="ctr">
                        <a:lnSpc>
                          <a:spcPct val="115000"/>
                        </a:lnSpc>
                        <a:spcAft>
                          <a:spcPts val="0"/>
                        </a:spcAft>
                      </a:pPr>
                      <a:r>
                        <a:rPr lang="en-ZA" sz="1800" b="1" i="0" u="none" strike="noStrike" baseline="0" dirty="0" smtClean="0">
                          <a:solidFill>
                            <a:srgbClr val="000000"/>
                          </a:solidFill>
                          <a:latin typeface="+mn-lt"/>
                        </a:rPr>
                        <a:t>1 680</a:t>
                      </a:r>
                      <a:endParaRPr lang="en-ZA" sz="1800" dirty="0">
                        <a:effectLst/>
                        <a:latin typeface="+mn-lt"/>
                        <a:ea typeface="Calibri"/>
                        <a:cs typeface="Times New Roman"/>
                      </a:endParaRPr>
                    </a:p>
                  </a:txBody>
                  <a:tcPr marL="68583" marR="68583" marT="0" marB="0" anchor="b">
                    <a:solidFill>
                      <a:schemeClr val="accent6">
                        <a:lumMod val="40000"/>
                        <a:lumOff val="60000"/>
                      </a:schemeClr>
                    </a:solidFill>
                  </a:tcPr>
                </a:tc>
                <a:tc>
                  <a:txBody>
                    <a:bodyPr/>
                    <a:lstStyle/>
                    <a:p>
                      <a:pPr algn="ctr" fontAlgn="b"/>
                      <a:r>
                        <a:rPr lang="en-ZA" sz="1800" b="1" i="0" u="none" strike="noStrike" baseline="0" dirty="0">
                          <a:solidFill>
                            <a:srgbClr val="000000"/>
                          </a:solidFill>
                          <a:latin typeface="+mn-lt"/>
                        </a:rPr>
                        <a:t>5 307</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chemeClr val="accent6">
                        <a:lumMod val="40000"/>
                        <a:lumOff val="60000"/>
                      </a:schemeClr>
                    </a:solidFill>
                  </a:tcPr>
                </a:tc>
                <a:tc>
                  <a:txBody>
                    <a:bodyPr/>
                    <a:lstStyle/>
                    <a:p>
                      <a:pPr algn="ctr" fontAlgn="b"/>
                      <a:r>
                        <a:rPr lang="en-ZA" sz="1800" b="1" i="0" u="none" strike="noStrike" dirty="0" smtClean="0">
                          <a:solidFill>
                            <a:srgbClr val="000000"/>
                          </a:solidFill>
                          <a:effectLst/>
                          <a:latin typeface="+mn-lt"/>
                          <a:cs typeface="Arial" panose="020B0604020202020204" pitchFamily="34" charset="0"/>
                        </a:rPr>
                        <a:t>3 627</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chemeClr val="accent6">
                        <a:lumMod val="40000"/>
                        <a:lumOff val="60000"/>
                      </a:schemeClr>
                    </a:solidFill>
                  </a:tcPr>
                </a:tc>
                <a:tc>
                  <a:txBody>
                    <a:bodyPr/>
                    <a:lstStyle/>
                    <a:p>
                      <a:pPr algn="ctr" fontAlgn="b"/>
                      <a:r>
                        <a:rPr lang="en-ZA" sz="1800" b="1" i="0" u="none" strike="noStrike" baseline="0" dirty="0" smtClean="0">
                          <a:solidFill>
                            <a:srgbClr val="000000"/>
                          </a:solidFill>
                          <a:latin typeface="+mn-lt"/>
                        </a:rPr>
                        <a:t>4 253</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chemeClr val="accent6">
                        <a:lumMod val="40000"/>
                        <a:lumOff val="60000"/>
                      </a:schemeClr>
                    </a:solidFill>
                  </a:tcPr>
                </a:tc>
                <a:tc>
                  <a:txBody>
                    <a:bodyPr/>
                    <a:lstStyle/>
                    <a:p>
                      <a:pPr algn="ctr" fontAlgn="b"/>
                      <a:r>
                        <a:rPr lang="en-ZA" sz="1800" b="1" i="0" u="none" strike="noStrike" baseline="0" dirty="0" smtClean="0">
                          <a:solidFill>
                            <a:srgbClr val="000000"/>
                          </a:solidFill>
                          <a:latin typeface="+mn-lt"/>
                        </a:rPr>
                        <a:t>1 054</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chemeClr val="accent6">
                        <a:lumMod val="40000"/>
                        <a:lumOff val="60000"/>
                      </a:schemeClr>
                    </a:solidFill>
                  </a:tcPr>
                </a:tc>
                <a:tc>
                  <a:txBody>
                    <a:bodyPr/>
                    <a:lstStyle/>
                    <a:p>
                      <a:pPr algn="ctr" fontAlgn="b"/>
                      <a:r>
                        <a:rPr lang="en-ZA" sz="1800" b="1" i="0" u="none" strike="noStrike" baseline="0" dirty="0" smtClean="0">
                          <a:solidFill>
                            <a:srgbClr val="000000"/>
                          </a:solidFill>
                          <a:latin typeface="+mn-lt"/>
                        </a:rPr>
                        <a:t>1 054</a:t>
                      </a:r>
                      <a:endParaRPr lang="en-ZA" sz="1800" b="1" i="0" u="none" strike="noStrike" dirty="0">
                        <a:solidFill>
                          <a:srgbClr val="000000"/>
                        </a:solidFill>
                        <a:effectLst/>
                        <a:latin typeface="+mn-lt"/>
                        <a:cs typeface="Arial" panose="020B0604020202020204" pitchFamily="34" charset="0"/>
                      </a:endParaRPr>
                    </a:p>
                  </a:txBody>
                  <a:tcPr marL="9525" marR="9525" marT="9526" marB="0" anchor="b">
                    <a:solidFill>
                      <a:schemeClr val="accent6">
                        <a:lumMod val="40000"/>
                        <a:lumOff val="60000"/>
                      </a:schemeClr>
                    </a:solidFill>
                  </a:tcPr>
                </a:tc>
                <a:extLst>
                  <a:ext uri="{0D108BD9-81ED-4DB2-BD59-A6C34878D82A}">
                    <a16:rowId xmlns="" xmlns:a16="http://schemas.microsoft.com/office/drawing/2014/main" val="10010"/>
                  </a:ext>
                </a:extLst>
              </a:tr>
            </a:tbl>
          </a:graphicData>
        </a:graphic>
      </p:graphicFrame>
      <p:sp>
        <p:nvSpPr>
          <p:cNvPr id="5" name="Slide Number Placeholder 4"/>
          <p:cNvSpPr>
            <a:spLocks noGrp="1"/>
          </p:cNvSpPr>
          <p:nvPr>
            <p:ph type="sldNum" sz="quarter" idx="12"/>
          </p:nvPr>
        </p:nvSpPr>
        <p:spPr>
          <a:xfrm>
            <a:off x="6672263" y="6538913"/>
            <a:ext cx="2409825" cy="319087"/>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284DD368-7B77-4B69-A1AD-9282C944969E}" type="slidenum">
              <a:rPr lang="en-US" altLang="en-US" sz="1200">
                <a:solidFill>
                  <a:srgbClr val="FFFFFF"/>
                </a:solidFill>
                <a:latin typeface="Calibri" pitchFamily="34" charset="0"/>
              </a:rPr>
              <a:pPr defTabSz="914400" eaLnBrk="1" hangingPunct="1"/>
              <a:t>52</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4147541380"/>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ZA" altLang="en-US" sz="2400" b="1" smtClean="0"/>
              <a:t>AREAS OF NON-COMPLIANCE</a:t>
            </a:r>
          </a:p>
        </p:txBody>
      </p:sp>
      <p:sp>
        <p:nvSpPr>
          <p:cNvPr id="3" name="Content Placeholder 2"/>
          <p:cNvSpPr>
            <a:spLocks noGrp="1"/>
          </p:cNvSpPr>
          <p:nvPr>
            <p:ph idx="1"/>
          </p:nvPr>
        </p:nvSpPr>
        <p:spPr>
          <a:xfrm>
            <a:off x="395288" y="1341438"/>
            <a:ext cx="8229600" cy="4995862"/>
          </a:xfrm>
        </p:spPr>
        <p:txBody>
          <a:bodyPr/>
          <a:lstStyle/>
          <a:p>
            <a:pPr marL="0" indent="0">
              <a:buFont typeface="Arial" charset="0"/>
              <a:buNone/>
              <a:defRPr/>
            </a:pPr>
            <a:r>
              <a:rPr lang="en-ZA" sz="2400" b="1" dirty="0">
                <a:solidFill>
                  <a:prstClr val="black"/>
                </a:solidFill>
                <a:ea typeface="ＭＳ Ｐゴシック" pitchFamily="-111" charset="-128"/>
                <a:cs typeface="Arial" panose="020B0604020202020204" pitchFamily="34" charset="0"/>
              </a:rPr>
              <a:t>Highlight areas of non compliance:</a:t>
            </a:r>
          </a:p>
          <a:p>
            <a:pPr marL="0" indent="0" algn="just">
              <a:buFont typeface="Arial" charset="0"/>
              <a:buNone/>
              <a:defRPr/>
            </a:pPr>
            <a:r>
              <a:rPr lang="en-ZA" sz="2000" dirty="0">
                <a:solidFill>
                  <a:prstClr val="black"/>
                </a:solidFill>
                <a:ea typeface="ＭＳ Ｐゴシック" pitchFamily="-111" charset="-128"/>
                <a:cs typeface="Arial" panose="020B0604020202020204" pitchFamily="34" charset="0"/>
              </a:rPr>
              <a:t>It should be noted that the non-compliance mainly evolved around the following areas of the Unemployment Insurance Contributions Act of 2002</a:t>
            </a:r>
            <a:r>
              <a:rPr lang="en-ZA" sz="2000" dirty="0" smtClean="0">
                <a:solidFill>
                  <a:prstClr val="black"/>
                </a:solidFill>
                <a:ea typeface="ＭＳ Ｐゴシック" pitchFamily="-111" charset="-128"/>
                <a:cs typeface="Arial" panose="020B0604020202020204" pitchFamily="34" charset="0"/>
              </a:rPr>
              <a:t>:</a:t>
            </a:r>
          </a:p>
          <a:p>
            <a:pPr marL="0" indent="0" algn="just">
              <a:buFont typeface="Arial" charset="0"/>
              <a:buNone/>
              <a:defRPr/>
            </a:pPr>
            <a:endParaRPr lang="en-ZA" sz="2000" dirty="0">
              <a:solidFill>
                <a:prstClr val="black"/>
              </a:solidFill>
              <a:ea typeface="ＭＳ Ｐゴシック" pitchFamily="-111" charset="-128"/>
              <a:cs typeface="Arial" panose="020B0604020202020204" pitchFamily="34" charset="0"/>
            </a:endParaRPr>
          </a:p>
          <a:p>
            <a:pPr algn="just">
              <a:defRPr/>
            </a:pPr>
            <a:r>
              <a:rPr lang="en-ZA" sz="2000" dirty="0">
                <a:solidFill>
                  <a:prstClr val="black"/>
                </a:solidFill>
                <a:ea typeface="ＭＳ Ｐゴシック" pitchFamily="-111" charset="-128"/>
                <a:cs typeface="Arial" panose="020B0604020202020204" pitchFamily="34" charset="0"/>
              </a:rPr>
              <a:t>section 5 Duty to contribute read with section 9 Payment of contribution to Unemployment Insurance Commissioner and refund</a:t>
            </a:r>
            <a:r>
              <a:rPr lang="en-ZA" sz="2000" dirty="0" smtClean="0">
                <a:solidFill>
                  <a:prstClr val="black"/>
                </a:solidFill>
                <a:ea typeface="ＭＳ Ｐゴシック" pitchFamily="-111" charset="-128"/>
                <a:cs typeface="Arial" panose="020B0604020202020204" pitchFamily="34" charset="0"/>
              </a:rPr>
              <a:t>;</a:t>
            </a:r>
          </a:p>
          <a:p>
            <a:pPr algn="just">
              <a:defRPr/>
            </a:pPr>
            <a:endParaRPr lang="en-ZA" sz="2000" dirty="0">
              <a:solidFill>
                <a:prstClr val="black"/>
              </a:solidFill>
              <a:ea typeface="ＭＳ Ｐゴシック" pitchFamily="-111" charset="-128"/>
              <a:cs typeface="Arial" panose="020B0604020202020204" pitchFamily="34" charset="0"/>
            </a:endParaRPr>
          </a:p>
          <a:p>
            <a:pPr algn="just">
              <a:defRPr/>
            </a:pPr>
            <a:r>
              <a:rPr lang="en-ZA" sz="2000" dirty="0">
                <a:solidFill>
                  <a:prstClr val="black"/>
                </a:solidFill>
                <a:ea typeface="ＭＳ Ｐゴシック" pitchFamily="-111" charset="-128"/>
                <a:cs typeface="Arial" panose="020B0604020202020204" pitchFamily="34" charset="0"/>
              </a:rPr>
              <a:t>section 9 Payment of contribution to Commissioner and refund</a:t>
            </a:r>
            <a:r>
              <a:rPr lang="en-ZA" sz="2000" dirty="0" smtClean="0">
                <a:solidFill>
                  <a:prstClr val="black"/>
                </a:solidFill>
                <a:ea typeface="ＭＳ Ｐゴシック" pitchFamily="-111" charset="-128"/>
                <a:cs typeface="Arial" panose="020B0604020202020204" pitchFamily="34" charset="0"/>
              </a:rPr>
              <a:t>;</a:t>
            </a:r>
          </a:p>
          <a:p>
            <a:pPr algn="just">
              <a:defRPr/>
            </a:pPr>
            <a:endParaRPr lang="en-ZA" sz="2000" dirty="0">
              <a:solidFill>
                <a:prstClr val="black"/>
              </a:solidFill>
              <a:ea typeface="ＭＳ Ｐゴシック" pitchFamily="-111" charset="-128"/>
              <a:cs typeface="Arial" panose="020B0604020202020204" pitchFamily="34" charset="0"/>
            </a:endParaRPr>
          </a:p>
          <a:p>
            <a:pPr algn="just">
              <a:defRPr/>
            </a:pPr>
            <a:r>
              <a:rPr lang="en-ZA" sz="2000" dirty="0">
                <a:solidFill>
                  <a:prstClr val="black"/>
                </a:solidFill>
                <a:ea typeface="ＭＳ Ｐゴシック" pitchFamily="-111" charset="-128"/>
                <a:cs typeface="Arial" panose="020B0604020202020204" pitchFamily="34" charset="0"/>
              </a:rPr>
              <a:t>Failure to pay unemployment insurance contribution by the 7</a:t>
            </a:r>
            <a:r>
              <a:rPr lang="en-ZA" sz="2000" baseline="30000" dirty="0">
                <a:solidFill>
                  <a:prstClr val="black"/>
                </a:solidFill>
                <a:ea typeface="ＭＳ Ｐゴシック" pitchFamily="-111" charset="-128"/>
                <a:cs typeface="Arial" panose="020B0604020202020204" pitchFamily="34" charset="0"/>
              </a:rPr>
              <a:t>th</a:t>
            </a:r>
            <a:r>
              <a:rPr lang="en-ZA" sz="2000" dirty="0">
                <a:solidFill>
                  <a:prstClr val="black"/>
                </a:solidFill>
                <a:ea typeface="ＭＳ Ｐゴシック" pitchFamily="-111" charset="-128"/>
                <a:cs typeface="Arial" panose="020B0604020202020204" pitchFamily="34" charset="0"/>
              </a:rPr>
              <a:t> of every month to the Unemployment Insurance Fund or to the South African Revenue Services as prescribed;</a:t>
            </a:r>
          </a:p>
          <a:p>
            <a:pPr marL="0" indent="0">
              <a:buFont typeface="Arial" charset="0"/>
              <a:buNone/>
              <a:defRPr/>
            </a:pPr>
            <a:endParaRPr lang="en-ZA" sz="2000" dirty="0">
              <a:latin typeface="Arial" panose="020B0604020202020204" pitchFamily="34" charset="0"/>
              <a:ea typeface="ＭＳ Ｐゴシック" pitchFamily="-80" charset="-128"/>
              <a:cs typeface="Arial" panose="020B0604020202020204" pitchFamily="34" charset="0"/>
            </a:endParaRPr>
          </a:p>
          <a:p>
            <a:pPr marL="0" indent="0">
              <a:buFont typeface="Arial" charset="0"/>
              <a:buNone/>
              <a:defRPr/>
            </a:pPr>
            <a:endParaRPr lang="en-ZA" sz="2000" dirty="0">
              <a:latin typeface="Arial" panose="020B0604020202020204" pitchFamily="34" charset="0"/>
              <a:ea typeface="ＭＳ Ｐゴシック" pitchFamily="-80" charset="-128"/>
              <a:cs typeface="Arial" panose="020B0604020202020204" pitchFamily="34" charset="0"/>
            </a:endParaRPr>
          </a:p>
        </p:txBody>
      </p:sp>
      <p:sp>
        <p:nvSpPr>
          <p:cNvPr id="4" name="Slide Number Placeholder 3"/>
          <p:cNvSpPr>
            <a:spLocks noGrp="1"/>
          </p:cNvSpPr>
          <p:nvPr>
            <p:ph type="sldNum" sz="quarter" idx="12"/>
          </p:nvPr>
        </p:nvSpPr>
        <p:spPr>
          <a:xfrm>
            <a:off x="7002463" y="6523038"/>
            <a:ext cx="213360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1C625882-C67D-419D-91DE-6A496BE25C37}" type="slidenum">
              <a:rPr lang="en-US" altLang="en-US" sz="1200">
                <a:solidFill>
                  <a:srgbClr val="FFFFFF"/>
                </a:solidFill>
                <a:latin typeface="Calibri" pitchFamily="34" charset="0"/>
              </a:rPr>
              <a:pPr defTabSz="914400" eaLnBrk="1" hangingPunct="1"/>
              <a:t>53</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8389293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ZA" altLang="en-US" sz="2400" b="1" smtClean="0"/>
              <a:t>INTERVENTIONS</a:t>
            </a:r>
          </a:p>
        </p:txBody>
      </p:sp>
      <p:sp>
        <p:nvSpPr>
          <p:cNvPr id="3" name="Content Placeholder 2"/>
          <p:cNvSpPr>
            <a:spLocks noGrp="1"/>
          </p:cNvSpPr>
          <p:nvPr>
            <p:ph idx="1"/>
          </p:nvPr>
        </p:nvSpPr>
        <p:spPr>
          <a:xfrm>
            <a:off x="369065" y="1492785"/>
            <a:ext cx="8229600" cy="5068888"/>
          </a:xfrm>
        </p:spPr>
        <p:txBody>
          <a:bodyPr/>
          <a:lstStyle/>
          <a:p>
            <a:pPr algn="just">
              <a:buFont typeface="Arial" charset="0"/>
              <a:buChar char="•"/>
              <a:defRPr/>
            </a:pPr>
            <a:r>
              <a:rPr lang="en-ZA" sz="1800" dirty="0">
                <a:solidFill>
                  <a:prstClr val="black"/>
                </a:solidFill>
                <a:latin typeface="+mj-lt"/>
                <a:ea typeface="ＭＳ Ｐゴシック" pitchFamily="-111" charset="-128"/>
                <a:cs typeface="Arial" panose="020B0604020202020204" pitchFamily="34" charset="0"/>
              </a:rPr>
              <a:t>Engage with stakeholders through advocacy sessions in the different services areas of Labour Centres</a:t>
            </a:r>
            <a:r>
              <a:rPr lang="en-ZA" sz="1800" dirty="0" smtClean="0">
                <a:solidFill>
                  <a:prstClr val="black"/>
                </a:solidFill>
                <a:latin typeface="+mj-lt"/>
                <a:ea typeface="ＭＳ Ｐゴシック" pitchFamily="-111" charset="-128"/>
                <a:cs typeface="Arial" panose="020B0604020202020204" pitchFamily="34" charset="0"/>
              </a:rPr>
              <a:t>;</a:t>
            </a:r>
          </a:p>
          <a:p>
            <a:pPr algn="just">
              <a:buFont typeface="Arial" charset="0"/>
              <a:buChar char="•"/>
              <a:defRPr/>
            </a:pPr>
            <a:endParaRPr lang="en-ZA" sz="1600" dirty="0">
              <a:solidFill>
                <a:prstClr val="black"/>
              </a:solidFill>
              <a:latin typeface="+mj-lt"/>
              <a:ea typeface="ＭＳ Ｐゴシック" pitchFamily="-111" charset="-128"/>
              <a:cs typeface="Arial" panose="020B0604020202020204" pitchFamily="34" charset="0"/>
            </a:endParaRPr>
          </a:p>
          <a:p>
            <a:pPr algn="just">
              <a:buFont typeface="Arial" charset="0"/>
              <a:buChar char="•"/>
              <a:defRPr/>
            </a:pPr>
            <a:r>
              <a:rPr lang="en-ZA" sz="1800" dirty="0">
                <a:solidFill>
                  <a:prstClr val="black"/>
                </a:solidFill>
                <a:latin typeface="+mj-lt"/>
                <a:ea typeface="ＭＳ Ｐゴシック" pitchFamily="-111" charset="-128"/>
                <a:cs typeface="Arial" panose="020B0604020202020204" pitchFamily="34" charset="0"/>
              </a:rPr>
              <a:t>Person to person engagements with employer during the workplace inspections with payroll administrators to make them aware about the electronic submission of declaration of employees that is available on their payroll system i.e. </a:t>
            </a:r>
            <a:r>
              <a:rPr lang="en-ZA" sz="1800" dirty="0" err="1">
                <a:solidFill>
                  <a:prstClr val="black"/>
                </a:solidFill>
                <a:latin typeface="+mj-lt"/>
                <a:ea typeface="ＭＳ Ｐゴシック" pitchFamily="-111" charset="-128"/>
                <a:cs typeface="Arial" panose="020B0604020202020204" pitchFamily="34" charset="0"/>
              </a:rPr>
              <a:t>Afri</a:t>
            </a:r>
            <a:r>
              <a:rPr lang="en-ZA" sz="1800" dirty="0">
                <a:solidFill>
                  <a:prstClr val="black"/>
                </a:solidFill>
                <a:latin typeface="+mj-lt"/>
                <a:ea typeface="ＭＳ Ｐゴシック" pitchFamily="-111" charset="-128"/>
                <a:cs typeface="Arial" panose="020B0604020202020204" pitchFamily="34" charset="0"/>
              </a:rPr>
              <a:t> Clock, SAP, Sage</a:t>
            </a:r>
            <a:r>
              <a:rPr lang="en-ZA" sz="1800" dirty="0" smtClean="0">
                <a:solidFill>
                  <a:prstClr val="black"/>
                </a:solidFill>
                <a:latin typeface="+mj-lt"/>
                <a:ea typeface="ＭＳ Ｐゴシック" pitchFamily="-111" charset="-128"/>
                <a:cs typeface="Arial" panose="020B0604020202020204" pitchFamily="34" charset="0"/>
              </a:rPr>
              <a:t>;</a:t>
            </a:r>
          </a:p>
          <a:p>
            <a:pPr algn="just">
              <a:buFont typeface="Arial" charset="0"/>
              <a:buChar char="•"/>
              <a:defRPr/>
            </a:pPr>
            <a:endParaRPr lang="en-ZA" sz="1600" dirty="0">
              <a:solidFill>
                <a:prstClr val="black"/>
              </a:solidFill>
              <a:latin typeface="+mj-lt"/>
              <a:ea typeface="ＭＳ Ｐゴシック" pitchFamily="-111" charset="-128"/>
              <a:cs typeface="Arial" panose="020B0604020202020204" pitchFamily="34" charset="0"/>
            </a:endParaRPr>
          </a:p>
          <a:p>
            <a:pPr algn="just">
              <a:buFont typeface="Arial" charset="0"/>
              <a:buChar char="•"/>
              <a:defRPr/>
            </a:pPr>
            <a:r>
              <a:rPr lang="en-ZA" sz="1800" dirty="0">
                <a:solidFill>
                  <a:prstClr val="black"/>
                </a:solidFill>
                <a:latin typeface="+mj-lt"/>
                <a:ea typeface="ＭＳ Ｐゴシック" pitchFamily="-111" charset="-128"/>
                <a:cs typeface="Arial" panose="020B0604020202020204" pitchFamily="34" charset="0"/>
              </a:rPr>
              <a:t>Engagements with individual auditors or bookkeepers of the respective employers to address the misinterpretation of the legal requirements to submit declaration by the 7</a:t>
            </a:r>
            <a:r>
              <a:rPr lang="en-ZA" sz="1800" baseline="30000" dirty="0">
                <a:solidFill>
                  <a:prstClr val="black"/>
                </a:solidFill>
                <a:latin typeface="+mj-lt"/>
                <a:ea typeface="ＭＳ Ｐゴシック" pitchFamily="-111" charset="-128"/>
                <a:cs typeface="Arial" panose="020B0604020202020204" pitchFamily="34" charset="0"/>
              </a:rPr>
              <a:t>th</a:t>
            </a:r>
            <a:r>
              <a:rPr lang="en-ZA" sz="1800" dirty="0">
                <a:solidFill>
                  <a:prstClr val="black"/>
                </a:solidFill>
                <a:latin typeface="+mj-lt"/>
                <a:ea typeface="ＭＳ Ｐゴシック" pitchFamily="-111" charset="-128"/>
                <a:cs typeface="Arial" panose="020B0604020202020204" pitchFamily="34" charset="0"/>
              </a:rPr>
              <a:t> of every month an only when there are changes in the workforce</a:t>
            </a:r>
            <a:r>
              <a:rPr lang="en-ZA" sz="1800" dirty="0" smtClean="0">
                <a:solidFill>
                  <a:prstClr val="black"/>
                </a:solidFill>
                <a:latin typeface="+mj-lt"/>
                <a:ea typeface="ＭＳ Ｐゴシック" pitchFamily="-111" charset="-128"/>
                <a:cs typeface="Arial" panose="020B0604020202020204" pitchFamily="34" charset="0"/>
              </a:rPr>
              <a:t>;</a:t>
            </a:r>
          </a:p>
          <a:p>
            <a:pPr algn="just">
              <a:buFont typeface="Arial" charset="0"/>
              <a:buChar char="•"/>
              <a:defRPr/>
            </a:pPr>
            <a:endParaRPr lang="en-ZA" sz="1600" dirty="0">
              <a:solidFill>
                <a:prstClr val="black"/>
              </a:solidFill>
              <a:latin typeface="+mj-lt"/>
              <a:ea typeface="ＭＳ Ｐゴシック" pitchFamily="-111" charset="-128"/>
              <a:cs typeface="Arial" panose="020B0604020202020204" pitchFamily="34" charset="0"/>
            </a:endParaRPr>
          </a:p>
          <a:p>
            <a:pPr algn="just">
              <a:buFont typeface="Arial" charset="0"/>
              <a:buChar char="•"/>
              <a:defRPr/>
            </a:pPr>
            <a:r>
              <a:rPr lang="en-ZA" sz="1800" dirty="0">
                <a:solidFill>
                  <a:prstClr val="black"/>
                </a:solidFill>
                <a:latin typeface="+mj-lt"/>
                <a:ea typeface="ＭＳ Ｐゴシック" pitchFamily="-111" charset="-128"/>
                <a:cs typeface="Arial" panose="020B0604020202020204" pitchFamily="34" charset="0"/>
              </a:rPr>
              <a:t>Collaboration with agencies such as Independent Development Trust and Department of Basic Education as well as Social Development to educate them about their obligations as employers of participants engaged in Expanded Public Works Programmes, Empower employees during interviews with them as per Standard Operating Procedure. </a:t>
            </a:r>
          </a:p>
          <a:p>
            <a:pPr algn="just">
              <a:lnSpc>
                <a:spcPct val="150000"/>
              </a:lnSpc>
              <a:buFont typeface="Arial" charset="0"/>
              <a:buChar char="•"/>
              <a:defRPr/>
            </a:pPr>
            <a:endParaRPr lang="en-ZA" sz="2000" dirty="0">
              <a:latin typeface="Arial" panose="020B0604020202020204" pitchFamily="34" charset="0"/>
              <a:ea typeface="ＭＳ Ｐゴシック" pitchFamily="-80" charset="-128"/>
              <a:cs typeface="Arial" panose="020B0604020202020204" pitchFamily="34" charset="0"/>
            </a:endParaRPr>
          </a:p>
          <a:p>
            <a:pPr algn="just">
              <a:lnSpc>
                <a:spcPct val="150000"/>
              </a:lnSpc>
              <a:buFont typeface="Arial" charset="0"/>
              <a:buChar char="•"/>
              <a:defRPr/>
            </a:pPr>
            <a:endParaRPr lang="en-ZA" sz="2000" dirty="0">
              <a:latin typeface="Arial" panose="020B0604020202020204" pitchFamily="34" charset="0"/>
              <a:ea typeface="ＭＳ Ｐゴシック" pitchFamily="-80" charset="-128"/>
              <a:cs typeface="Arial" panose="020B0604020202020204" pitchFamily="34" charset="0"/>
            </a:endParaRPr>
          </a:p>
        </p:txBody>
      </p:sp>
      <p:sp>
        <p:nvSpPr>
          <p:cNvPr id="4" name="Slide Number Placeholder 3"/>
          <p:cNvSpPr>
            <a:spLocks noGrp="1"/>
          </p:cNvSpPr>
          <p:nvPr>
            <p:ph type="sldNum" sz="quarter" idx="12"/>
          </p:nvPr>
        </p:nvSpPr>
        <p:spPr>
          <a:xfrm>
            <a:off x="6629400" y="6492875"/>
            <a:ext cx="248285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D11F0111-B7D3-4EDB-A519-8798A77CF1C8}" type="slidenum">
              <a:rPr lang="en-US" altLang="en-US" sz="1200">
                <a:solidFill>
                  <a:srgbClr val="FFFFFF"/>
                </a:solidFill>
                <a:latin typeface="Calibri" pitchFamily="34" charset="0"/>
              </a:rPr>
              <a:pPr defTabSz="914400" eaLnBrk="1" hangingPunct="1"/>
              <a:t>54</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3478835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ZA" altLang="en-US" sz="2400" b="1" smtClean="0"/>
              <a:t>EMPLOYER PAYROLL AUDITS  (COID)</a:t>
            </a:r>
          </a:p>
        </p:txBody>
      </p:sp>
      <p:sp>
        <p:nvSpPr>
          <p:cNvPr id="3" name="Content Placeholder 2"/>
          <p:cNvSpPr>
            <a:spLocks noGrp="1"/>
          </p:cNvSpPr>
          <p:nvPr>
            <p:ph idx="1"/>
          </p:nvPr>
        </p:nvSpPr>
        <p:spPr>
          <a:xfrm>
            <a:off x="250825" y="1341438"/>
            <a:ext cx="8642350" cy="5400675"/>
          </a:xfrm>
        </p:spPr>
        <p:txBody>
          <a:bodyPr/>
          <a:lstStyle/>
          <a:p>
            <a:pPr marL="0" indent="0">
              <a:buFont typeface="Arial" charset="0"/>
              <a:buNone/>
              <a:defRPr/>
            </a:pPr>
            <a:r>
              <a:rPr lang="en-ZA" sz="1600" dirty="0">
                <a:latin typeface="Arial" panose="020B0604020202020204" pitchFamily="34" charset="0"/>
                <a:ea typeface="ＭＳ Ｐゴシック" pitchFamily="-111" charset="-128"/>
                <a:cs typeface="Arial" panose="020B0604020202020204" pitchFamily="34" charset="0"/>
              </a:rPr>
              <a:t>A total of </a:t>
            </a:r>
            <a:r>
              <a:rPr lang="en-ZA" sz="1600" b="1" dirty="0" smtClean="0">
                <a:latin typeface="Arial" panose="020B0604020202020204" pitchFamily="34" charset="0"/>
                <a:ea typeface="ＭＳ Ｐゴシック" pitchFamily="-111" charset="-128"/>
                <a:cs typeface="Arial" panose="020B0604020202020204" pitchFamily="34" charset="0"/>
              </a:rPr>
              <a:t>9 243 </a:t>
            </a:r>
            <a:r>
              <a:rPr lang="en-ZA" sz="1600" dirty="0">
                <a:latin typeface="Arial" panose="020B0604020202020204" pitchFamily="34" charset="0"/>
                <a:ea typeface="ＭＳ Ｐゴシック" pitchFamily="-111" charset="-128"/>
                <a:cs typeface="Arial" panose="020B0604020202020204" pitchFamily="34" charset="0"/>
              </a:rPr>
              <a:t>payroll audits were conducted against a target of </a:t>
            </a:r>
            <a:r>
              <a:rPr lang="en-ZA" sz="1600" b="1" dirty="0" smtClean="0">
                <a:latin typeface="Arial" panose="020B0604020202020204" pitchFamily="34" charset="0"/>
                <a:ea typeface="ＭＳ Ｐゴシック" pitchFamily="-111" charset="-128"/>
                <a:cs typeface="Arial" panose="020B0604020202020204" pitchFamily="34" charset="0"/>
              </a:rPr>
              <a:t>7 740 </a:t>
            </a:r>
            <a:r>
              <a:rPr lang="en-ZA" sz="1600" dirty="0">
                <a:latin typeface="Arial" panose="020B0604020202020204" pitchFamily="34" charset="0"/>
                <a:ea typeface="ＭＳ Ｐゴシック" pitchFamily="-111" charset="-128"/>
                <a:cs typeface="Arial" panose="020B0604020202020204" pitchFamily="34" charset="0"/>
              </a:rPr>
              <a:t>which constitutes </a:t>
            </a:r>
            <a:r>
              <a:rPr lang="en-ZA" sz="1600" b="1" dirty="0">
                <a:latin typeface="Arial" panose="020B0604020202020204" pitchFamily="34" charset="0"/>
                <a:ea typeface="ＭＳ Ｐゴシック" pitchFamily="-111" charset="-128"/>
                <a:cs typeface="Arial" panose="020B0604020202020204" pitchFamily="34" charset="0"/>
              </a:rPr>
              <a:t>119.4%. </a:t>
            </a:r>
            <a:r>
              <a:rPr lang="en-ZA" sz="1600" b="1" dirty="0" smtClean="0">
                <a:latin typeface="Arial" panose="020B0604020202020204" pitchFamily="34" charset="0"/>
                <a:ea typeface="ＭＳ Ｐゴシック" pitchFamily="-111" charset="-128"/>
                <a:cs typeface="Arial" panose="020B0604020202020204" pitchFamily="34" charset="0"/>
              </a:rPr>
              <a:t>8 144 </a:t>
            </a:r>
            <a:r>
              <a:rPr lang="en-ZA" sz="1600" b="1" dirty="0">
                <a:latin typeface="Arial" panose="020B0604020202020204" pitchFamily="34" charset="0"/>
                <a:ea typeface="ＭＳ Ｐゴシック" pitchFamily="-111" charset="-128"/>
                <a:cs typeface="Arial" panose="020B0604020202020204" pitchFamily="34" charset="0"/>
              </a:rPr>
              <a:t>(88.1%)</a:t>
            </a:r>
            <a:r>
              <a:rPr lang="en-ZA" sz="1600" dirty="0">
                <a:latin typeface="Arial" panose="020B0604020202020204" pitchFamily="34" charset="0"/>
                <a:ea typeface="ＭＳ Ｐゴシック" pitchFamily="-111" charset="-128"/>
                <a:cs typeface="Arial" panose="020B0604020202020204" pitchFamily="34" charset="0"/>
              </a:rPr>
              <a:t> employers of those audited were classified as compliant and </a:t>
            </a:r>
            <a:r>
              <a:rPr lang="en-ZA" sz="1600" b="1" dirty="0" smtClean="0">
                <a:latin typeface="Arial" panose="020B0604020202020204" pitchFamily="34" charset="0"/>
                <a:ea typeface="ＭＳ Ｐゴシック" pitchFamily="-111" charset="-128"/>
                <a:cs typeface="Arial" panose="020B0604020202020204" pitchFamily="34" charset="0"/>
              </a:rPr>
              <a:t>1 099</a:t>
            </a:r>
            <a:r>
              <a:rPr lang="en-ZA" sz="1600" dirty="0" smtClean="0">
                <a:latin typeface="Arial" panose="020B0604020202020204" pitchFamily="34" charset="0"/>
                <a:ea typeface="ＭＳ Ｐゴシック" pitchFamily="-111" charset="-128"/>
                <a:cs typeface="Arial" panose="020B0604020202020204" pitchFamily="34" charset="0"/>
              </a:rPr>
              <a:t> </a:t>
            </a:r>
            <a:r>
              <a:rPr lang="en-ZA" sz="1600" dirty="0">
                <a:latin typeface="Arial" panose="020B0604020202020204" pitchFamily="34" charset="0"/>
                <a:ea typeface="ＭＳ Ｐゴシック" pitchFamily="-111" charset="-128"/>
                <a:cs typeface="Arial" panose="020B0604020202020204" pitchFamily="34" charset="0"/>
              </a:rPr>
              <a:t>were non-compliant and issued with notices to comply within 14 days</a:t>
            </a:r>
            <a:r>
              <a:rPr lang="en-ZA" sz="2000" dirty="0">
                <a:latin typeface="Arial" panose="020B0604020202020204" pitchFamily="34" charset="0"/>
                <a:ea typeface="ＭＳ Ｐゴシック" pitchFamily="-111" charset="-128"/>
                <a:cs typeface="Arial" panose="020B0604020202020204" pitchFamily="34" charset="0"/>
              </a:rPr>
              <a:t>.</a:t>
            </a:r>
          </a:p>
          <a:p>
            <a:pPr marL="0" indent="0">
              <a:buFont typeface="Arial" charset="0"/>
              <a:buNone/>
              <a:defRPr/>
            </a:pPr>
            <a:endParaRPr lang="en-ZA" dirty="0">
              <a:ea typeface="ＭＳ Ｐゴシック" pitchFamily="-111" charset="-128"/>
            </a:endParaRPr>
          </a:p>
          <a:p>
            <a:pPr>
              <a:buFont typeface="Arial" charset="0"/>
              <a:buChar char="•"/>
              <a:defRPr/>
            </a:pPr>
            <a:endParaRPr lang="en-ZA" dirty="0">
              <a:ea typeface="ＭＳ Ｐゴシック" pitchFamily="-111"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3223058130"/>
              </p:ext>
            </p:extLst>
          </p:nvPr>
        </p:nvGraphicFramePr>
        <p:xfrm>
          <a:off x="250825" y="2332038"/>
          <a:ext cx="8569325" cy="4217989"/>
        </p:xfrm>
        <a:graphic>
          <a:graphicData uri="http://schemas.openxmlformats.org/drawingml/2006/table">
            <a:tbl>
              <a:tblPr>
                <a:tableStyleId>{E8B1032C-EA38-4F05-BA0D-38AFFFC7BED3}</a:tableStyleId>
              </a:tblPr>
              <a:tblGrid>
                <a:gridCol w="1285913">
                  <a:extLst>
                    <a:ext uri="{9D8B030D-6E8A-4147-A177-3AD203B41FA5}">
                      <a16:colId xmlns="" xmlns:a16="http://schemas.microsoft.com/office/drawing/2014/main" val="20000"/>
                    </a:ext>
                  </a:extLst>
                </a:gridCol>
                <a:gridCol w="1213902">
                  <a:extLst>
                    <a:ext uri="{9D8B030D-6E8A-4147-A177-3AD203B41FA5}">
                      <a16:colId xmlns="" xmlns:a16="http://schemas.microsoft.com/office/drawing/2014/main" val="20001"/>
                    </a:ext>
                  </a:extLst>
                </a:gridCol>
                <a:gridCol w="1213902">
                  <a:extLst>
                    <a:ext uri="{9D8B030D-6E8A-4147-A177-3AD203B41FA5}">
                      <a16:colId xmlns="" xmlns:a16="http://schemas.microsoft.com/office/drawing/2014/main" val="20002"/>
                    </a:ext>
                  </a:extLst>
                </a:gridCol>
                <a:gridCol w="1213902">
                  <a:extLst>
                    <a:ext uri="{9D8B030D-6E8A-4147-A177-3AD203B41FA5}">
                      <a16:colId xmlns="" xmlns:a16="http://schemas.microsoft.com/office/drawing/2014/main" val="20003"/>
                    </a:ext>
                  </a:extLst>
                </a:gridCol>
                <a:gridCol w="1213902">
                  <a:extLst>
                    <a:ext uri="{9D8B030D-6E8A-4147-A177-3AD203B41FA5}">
                      <a16:colId xmlns="" xmlns:a16="http://schemas.microsoft.com/office/drawing/2014/main" val="20004"/>
                    </a:ext>
                  </a:extLst>
                </a:gridCol>
                <a:gridCol w="1213902">
                  <a:extLst>
                    <a:ext uri="{9D8B030D-6E8A-4147-A177-3AD203B41FA5}">
                      <a16:colId xmlns="" xmlns:a16="http://schemas.microsoft.com/office/drawing/2014/main" val="20005"/>
                    </a:ext>
                  </a:extLst>
                </a:gridCol>
                <a:gridCol w="1213902">
                  <a:extLst>
                    <a:ext uri="{9D8B030D-6E8A-4147-A177-3AD203B41FA5}">
                      <a16:colId xmlns="" xmlns:a16="http://schemas.microsoft.com/office/drawing/2014/main" val="20006"/>
                    </a:ext>
                  </a:extLst>
                </a:gridCol>
              </a:tblGrid>
              <a:tr h="1062679">
                <a:tc>
                  <a:txBody>
                    <a:bodyPr/>
                    <a:lstStyle/>
                    <a:p>
                      <a:pPr algn="l" fontAlgn="b"/>
                      <a:r>
                        <a:rPr lang="en-ZA" sz="1600" b="1" u="none" strike="noStrike" dirty="0">
                          <a:effectLst/>
                        </a:rPr>
                        <a:t>PROVINCE</a:t>
                      </a:r>
                      <a:endParaRPr lang="en-ZA" sz="1600" b="1" i="0" u="none" strike="noStrike" dirty="0">
                        <a:solidFill>
                          <a:srgbClr val="000000"/>
                        </a:solidFill>
                        <a:effectLst/>
                        <a:latin typeface="Calibri"/>
                      </a:endParaRPr>
                    </a:p>
                  </a:txBody>
                  <a:tcPr marL="9525" marR="9525" marT="9527" marB="0" anchor="b"/>
                </a:tc>
                <a:tc>
                  <a:txBody>
                    <a:bodyPr/>
                    <a:lstStyle/>
                    <a:p>
                      <a:pPr algn="ctr" fontAlgn="b"/>
                      <a:r>
                        <a:rPr lang="en-ZA" sz="1600" b="1" u="none" strike="noStrike" dirty="0">
                          <a:effectLst/>
                        </a:rPr>
                        <a:t>TARGET</a:t>
                      </a:r>
                      <a:endParaRPr lang="en-ZA" sz="1600" b="1" i="0" u="none" strike="noStrike" dirty="0">
                        <a:solidFill>
                          <a:srgbClr val="000000"/>
                        </a:solidFill>
                        <a:effectLst/>
                        <a:latin typeface="Calibri"/>
                      </a:endParaRPr>
                    </a:p>
                  </a:txBody>
                  <a:tcPr marL="9525" marR="9525" marT="9527" marB="0" anchor="b"/>
                </a:tc>
                <a:tc>
                  <a:txBody>
                    <a:bodyPr/>
                    <a:lstStyle/>
                    <a:p>
                      <a:pPr algn="ctr" fontAlgn="b"/>
                      <a:r>
                        <a:rPr lang="en-ZA" sz="1600" b="1" u="none" strike="noStrike" dirty="0">
                          <a:effectLst/>
                        </a:rPr>
                        <a:t>ACTUAL</a:t>
                      </a:r>
                      <a:endParaRPr lang="en-ZA" sz="1600" b="1" i="0" u="none" strike="noStrike" dirty="0">
                        <a:solidFill>
                          <a:srgbClr val="000000"/>
                        </a:solidFill>
                        <a:effectLst/>
                        <a:latin typeface="Calibri"/>
                      </a:endParaRPr>
                    </a:p>
                  </a:txBody>
                  <a:tcPr marL="9525" marR="9525" marT="9527" marB="0" anchor="b"/>
                </a:tc>
                <a:tc>
                  <a:txBody>
                    <a:bodyPr/>
                    <a:lstStyle/>
                    <a:p>
                      <a:pPr algn="ctr" fontAlgn="b"/>
                      <a:r>
                        <a:rPr lang="en-ZA" sz="1600" b="1" i="0" u="none" strike="noStrike" dirty="0">
                          <a:solidFill>
                            <a:srgbClr val="000000"/>
                          </a:solidFill>
                          <a:effectLst/>
                          <a:latin typeface="Calibri"/>
                        </a:rPr>
                        <a:t>VARIANCE</a:t>
                      </a:r>
                    </a:p>
                  </a:txBody>
                  <a:tcPr marL="9525" marR="9525" marT="9527" marB="0" anchor="b"/>
                </a:tc>
                <a:tc>
                  <a:txBody>
                    <a:bodyPr/>
                    <a:lstStyle/>
                    <a:p>
                      <a:pPr algn="ctr" fontAlgn="b"/>
                      <a:r>
                        <a:rPr lang="en-ZA" sz="1600" b="1" u="none" strike="noStrike" dirty="0">
                          <a:effectLst/>
                        </a:rPr>
                        <a:t>COMPLIANT</a:t>
                      </a:r>
                      <a:endParaRPr lang="en-ZA" sz="1600" b="1" i="0" u="none" strike="noStrike" dirty="0">
                        <a:solidFill>
                          <a:srgbClr val="000000"/>
                        </a:solidFill>
                        <a:effectLst/>
                        <a:latin typeface="Calibri"/>
                      </a:endParaRPr>
                    </a:p>
                  </a:txBody>
                  <a:tcPr marL="9525" marR="9525" marT="9527" marB="0" anchor="b"/>
                </a:tc>
                <a:tc>
                  <a:txBody>
                    <a:bodyPr/>
                    <a:lstStyle/>
                    <a:p>
                      <a:pPr algn="ctr" fontAlgn="b"/>
                      <a:r>
                        <a:rPr lang="en-ZA" sz="1600" b="1" u="none" strike="noStrike" dirty="0">
                          <a:effectLst/>
                        </a:rPr>
                        <a:t>NON-COMPLIANT</a:t>
                      </a:r>
                      <a:endParaRPr lang="en-ZA" sz="1600" b="1" i="0" u="none" strike="noStrike" dirty="0">
                        <a:solidFill>
                          <a:srgbClr val="000000"/>
                        </a:solidFill>
                        <a:effectLst/>
                        <a:latin typeface="Calibri"/>
                      </a:endParaRPr>
                    </a:p>
                  </a:txBody>
                  <a:tcPr marL="9525" marR="9525" marT="9527" marB="0" anchor="b"/>
                </a:tc>
                <a:tc>
                  <a:txBody>
                    <a:bodyPr/>
                    <a:lstStyle/>
                    <a:p>
                      <a:pPr algn="ctr" fontAlgn="b"/>
                      <a:r>
                        <a:rPr lang="en-ZA" sz="1600" b="1" i="0" u="none" strike="noStrike" dirty="0">
                          <a:solidFill>
                            <a:srgbClr val="000000"/>
                          </a:solidFill>
                          <a:effectLst/>
                          <a:latin typeface="Calibri"/>
                        </a:rPr>
                        <a:t>NO ISSUED WITH A NOTICE</a:t>
                      </a:r>
                    </a:p>
                  </a:txBody>
                  <a:tcPr marL="9525" marR="9525" marT="9527" marB="0" anchor="b"/>
                </a:tc>
                <a:extLst>
                  <a:ext uri="{0D108BD9-81ED-4DB2-BD59-A6C34878D82A}">
                    <a16:rowId xmlns="" xmlns:a16="http://schemas.microsoft.com/office/drawing/2014/main" val="10000"/>
                  </a:ext>
                </a:extLst>
              </a:tr>
              <a:tr h="315531">
                <a:tc>
                  <a:txBody>
                    <a:bodyPr/>
                    <a:lstStyle/>
                    <a:p>
                      <a:pPr algn="l" fontAlgn="b"/>
                      <a:r>
                        <a:rPr lang="en-ZA" sz="1800" b="1" u="none" strike="noStrike" dirty="0">
                          <a:effectLst/>
                          <a:latin typeface="+mn-lt"/>
                        </a:rPr>
                        <a:t>EC</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smtClean="0">
                          <a:solidFill>
                            <a:srgbClr val="000000"/>
                          </a:solidFill>
                          <a:latin typeface="+mn-lt"/>
                        </a:rPr>
                        <a:t>1 164</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smtClean="0">
                          <a:solidFill>
                            <a:srgbClr val="000000"/>
                          </a:solidFill>
                          <a:latin typeface="+mn-lt"/>
                        </a:rPr>
                        <a:t>1 206</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42</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1 168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38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38</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1"/>
                  </a:ext>
                </a:extLst>
              </a:tr>
              <a:tr h="315531">
                <a:tc>
                  <a:txBody>
                    <a:bodyPr/>
                    <a:lstStyle/>
                    <a:p>
                      <a:pPr algn="l" fontAlgn="b"/>
                      <a:r>
                        <a:rPr lang="en-ZA" sz="1800" b="1" u="none" strike="noStrike" dirty="0">
                          <a:effectLst/>
                          <a:latin typeface="+mn-lt"/>
                        </a:rPr>
                        <a:t>FS</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828</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993</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000000"/>
                          </a:solidFill>
                          <a:effectLst/>
                          <a:latin typeface="+mn-lt"/>
                          <a:cs typeface="Arial" panose="020B0604020202020204" pitchFamily="34" charset="0"/>
                        </a:rPr>
                        <a:t>165</a:t>
                      </a: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886</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107</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107</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2"/>
                  </a:ext>
                </a:extLst>
              </a:tr>
              <a:tr h="315531">
                <a:tc>
                  <a:txBody>
                    <a:bodyPr/>
                    <a:lstStyle/>
                    <a:p>
                      <a:pPr algn="l" fontAlgn="b"/>
                      <a:r>
                        <a:rPr lang="en-ZA" sz="1800" b="1" u="none" strike="noStrike" dirty="0">
                          <a:effectLst/>
                          <a:latin typeface="+mn-lt"/>
                        </a:rPr>
                        <a:t>GP</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smtClean="0">
                          <a:solidFill>
                            <a:srgbClr val="000000"/>
                          </a:solidFill>
                          <a:latin typeface="+mn-lt"/>
                        </a:rPr>
                        <a:t>1 164</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smtClean="0">
                          <a:solidFill>
                            <a:srgbClr val="000000"/>
                          </a:solidFill>
                          <a:latin typeface="+mn-lt"/>
                        </a:rPr>
                        <a:t>1 974</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810</a:t>
                      </a:r>
                    </a:p>
                  </a:txBody>
                  <a:tcPr marL="9525" marR="9525" marT="9527" marB="0" anchor="b">
                    <a:solidFill>
                      <a:srgbClr val="FEF4EC"/>
                    </a:solidFill>
                  </a:tcPr>
                </a:tc>
                <a:tc>
                  <a:txBody>
                    <a:bodyPr/>
                    <a:lstStyle/>
                    <a:p>
                      <a:pPr algn="ctr" fontAlgn="b"/>
                      <a:r>
                        <a:rPr lang="en-ZA" sz="1600" b="0" i="0" u="none" strike="noStrike" baseline="0" dirty="0" smtClean="0">
                          <a:solidFill>
                            <a:schemeClr val="tx1"/>
                          </a:solidFill>
                          <a:latin typeface="+mn-lt"/>
                        </a:rPr>
                        <a:t>1 656</a:t>
                      </a:r>
                      <a:endParaRPr lang="en-ZA" sz="1600" b="0" i="0" u="none" strike="noStrike" dirty="0">
                        <a:solidFill>
                          <a:schemeClr val="tx1"/>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318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318</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3"/>
                  </a:ext>
                </a:extLst>
              </a:tr>
              <a:tr h="315531">
                <a:tc>
                  <a:txBody>
                    <a:bodyPr/>
                    <a:lstStyle/>
                    <a:p>
                      <a:pPr algn="l" fontAlgn="b"/>
                      <a:r>
                        <a:rPr lang="en-ZA" sz="1800" b="1" u="none" strike="noStrike" dirty="0">
                          <a:effectLst/>
                          <a:latin typeface="+mn-lt"/>
                        </a:rPr>
                        <a:t>KZN</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smtClean="0">
                          <a:solidFill>
                            <a:srgbClr val="000000"/>
                          </a:solidFill>
                          <a:latin typeface="+mn-lt"/>
                        </a:rPr>
                        <a:t>1 164</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smtClean="0">
                          <a:solidFill>
                            <a:srgbClr val="000000"/>
                          </a:solidFill>
                          <a:latin typeface="+mn-lt"/>
                        </a:rPr>
                        <a:t>1 477</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313</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1 264</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213</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213</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4"/>
                  </a:ext>
                </a:extLst>
              </a:tr>
              <a:tr h="315531">
                <a:tc>
                  <a:txBody>
                    <a:bodyPr/>
                    <a:lstStyle/>
                    <a:p>
                      <a:pPr algn="l" fontAlgn="b"/>
                      <a:r>
                        <a:rPr lang="en-ZA" sz="1800" b="1" u="none" strike="noStrike" dirty="0">
                          <a:effectLst/>
                          <a:latin typeface="+mn-lt"/>
                        </a:rPr>
                        <a:t>LP</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720</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776</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chemeClr val="tx1"/>
                          </a:solidFill>
                          <a:effectLst/>
                          <a:latin typeface="+mn-lt"/>
                          <a:cs typeface="Arial" panose="020B0604020202020204" pitchFamily="34" charset="0"/>
                        </a:rPr>
                        <a:t>56</a:t>
                      </a: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727</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49</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49</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5"/>
                  </a:ext>
                </a:extLst>
              </a:tr>
              <a:tr h="315531">
                <a:tc>
                  <a:txBody>
                    <a:bodyPr/>
                    <a:lstStyle/>
                    <a:p>
                      <a:pPr algn="l" fontAlgn="b"/>
                      <a:r>
                        <a:rPr lang="en-ZA" sz="1800" b="1" u="none" strike="noStrike" dirty="0">
                          <a:effectLst/>
                          <a:latin typeface="+mn-lt"/>
                        </a:rPr>
                        <a:t>MP</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804</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112</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-692</a:t>
                      </a: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104</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8</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6"/>
                  </a:ext>
                </a:extLst>
              </a:tr>
              <a:tr h="315531">
                <a:tc>
                  <a:txBody>
                    <a:bodyPr/>
                    <a:lstStyle/>
                    <a:p>
                      <a:pPr algn="l" fontAlgn="b"/>
                      <a:r>
                        <a:rPr lang="en-ZA" sz="1800" b="1" u="none" strike="noStrike" dirty="0">
                          <a:effectLst/>
                          <a:latin typeface="+mn-lt"/>
                        </a:rPr>
                        <a:t>NC</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a:solidFill>
                            <a:srgbClr val="000000"/>
                          </a:solidFill>
                          <a:latin typeface="+mn-lt"/>
                        </a:rPr>
                        <a:t>768</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675</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FF0000"/>
                          </a:solidFill>
                          <a:effectLst/>
                          <a:latin typeface="+mn-lt"/>
                          <a:cs typeface="Arial" panose="020B0604020202020204" pitchFamily="34" charset="0"/>
                        </a:rPr>
                        <a:t>-93</a:t>
                      </a: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558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117</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117</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7"/>
                  </a:ext>
                </a:extLst>
              </a:tr>
              <a:tr h="315531">
                <a:tc>
                  <a:txBody>
                    <a:bodyPr/>
                    <a:lstStyle/>
                    <a:p>
                      <a:pPr algn="l" fontAlgn="b"/>
                      <a:r>
                        <a:rPr lang="en-ZA" sz="1800" b="1" u="none" strike="noStrike" dirty="0">
                          <a:effectLst/>
                          <a:latin typeface="+mn-lt"/>
                        </a:rPr>
                        <a:t>NW</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dirty="0">
                          <a:effectLst/>
                          <a:latin typeface="+mn-lt"/>
                          <a:ea typeface="Calibri"/>
                          <a:cs typeface="Times New Roman"/>
                        </a:rPr>
                        <a:t>0</a:t>
                      </a:r>
                    </a:p>
                  </a:txBody>
                  <a:tcPr marL="68583" marR="68583" marT="0" marB="0" anchor="b">
                    <a:solidFill>
                      <a:srgbClr val="FEF4EC"/>
                    </a:solidFill>
                  </a:tcPr>
                </a:tc>
                <a:tc>
                  <a:txBody>
                    <a:bodyPr/>
                    <a:lstStyle/>
                    <a:p>
                      <a:pPr algn="ctr" fontAlgn="b"/>
                      <a:r>
                        <a:rPr lang="en-ZA" sz="1600" b="0" i="0" u="none" strike="noStrike" baseline="0" dirty="0">
                          <a:solidFill>
                            <a:srgbClr val="000000"/>
                          </a:solidFill>
                          <a:latin typeface="+mn-lt"/>
                        </a:rPr>
                        <a:t>810</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000000"/>
                          </a:solidFill>
                          <a:effectLst/>
                          <a:latin typeface="+mn-lt"/>
                          <a:cs typeface="Arial" panose="020B0604020202020204" pitchFamily="34" charset="0"/>
                        </a:rPr>
                        <a:t>810</a:t>
                      </a: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683</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127</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127</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8"/>
                  </a:ext>
                </a:extLst>
              </a:tr>
              <a:tr h="315531">
                <a:tc>
                  <a:txBody>
                    <a:bodyPr/>
                    <a:lstStyle/>
                    <a:p>
                      <a:pPr algn="l" fontAlgn="b"/>
                      <a:r>
                        <a:rPr lang="en-ZA" sz="1800" b="1" u="none" strike="noStrike" dirty="0">
                          <a:effectLst/>
                          <a:latin typeface="+mn-lt"/>
                        </a:rPr>
                        <a:t>WC</a:t>
                      </a:r>
                      <a:endParaRPr lang="en-ZA" sz="1800" b="1" i="0" u="none" strike="noStrike" dirty="0">
                        <a:solidFill>
                          <a:srgbClr val="000000"/>
                        </a:solidFill>
                        <a:effectLst/>
                        <a:latin typeface="+mn-lt"/>
                      </a:endParaRPr>
                    </a:p>
                  </a:txBody>
                  <a:tcPr marL="9525" marR="9525" marT="9527" marB="0" anchor="b">
                    <a:solidFill>
                      <a:srgbClr val="FEF4EC"/>
                    </a:solidFill>
                  </a:tcPr>
                </a:tc>
                <a:tc>
                  <a:txBody>
                    <a:bodyPr/>
                    <a:lstStyle/>
                    <a:p>
                      <a:pPr algn="ctr">
                        <a:lnSpc>
                          <a:spcPct val="115000"/>
                        </a:lnSpc>
                        <a:spcAft>
                          <a:spcPts val="0"/>
                        </a:spcAft>
                      </a:pPr>
                      <a:r>
                        <a:rPr lang="en-ZA" sz="1600" b="0" i="0" u="none" strike="noStrike" baseline="0" dirty="0" smtClean="0">
                          <a:solidFill>
                            <a:srgbClr val="000000"/>
                          </a:solidFill>
                          <a:latin typeface="+mn-lt"/>
                        </a:rPr>
                        <a:t>1 128</a:t>
                      </a:r>
                      <a:endParaRPr lang="en-ZA" sz="1600" dirty="0">
                        <a:effectLst/>
                        <a:latin typeface="+mn-lt"/>
                        <a:ea typeface="Calibri"/>
                        <a:cs typeface="Times New Roman"/>
                      </a:endParaRPr>
                    </a:p>
                  </a:txBody>
                  <a:tcPr marL="68583" marR="68583" marT="0" marB="0" anchor="b">
                    <a:solidFill>
                      <a:srgbClr val="FEF4EC"/>
                    </a:solidFill>
                  </a:tcPr>
                </a:tc>
                <a:tc>
                  <a:txBody>
                    <a:bodyPr/>
                    <a:lstStyle/>
                    <a:p>
                      <a:pPr algn="ctr" fontAlgn="b"/>
                      <a:r>
                        <a:rPr lang="en-ZA" sz="1600" b="0" i="0" u="none" strike="noStrike" baseline="0" dirty="0" smtClean="0">
                          <a:solidFill>
                            <a:srgbClr val="000000"/>
                          </a:solidFill>
                          <a:latin typeface="+mn-lt"/>
                        </a:rPr>
                        <a:t>1 220</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dirty="0">
                          <a:solidFill>
                            <a:srgbClr val="000000"/>
                          </a:solidFill>
                          <a:effectLst/>
                          <a:latin typeface="+mn-lt"/>
                          <a:cs typeface="Arial" panose="020B0604020202020204" pitchFamily="34" charset="0"/>
                        </a:rPr>
                        <a:t>92</a:t>
                      </a:r>
                    </a:p>
                  </a:txBody>
                  <a:tcPr marL="9525" marR="9525" marT="9527" marB="0" anchor="b">
                    <a:solidFill>
                      <a:srgbClr val="FEF4EC"/>
                    </a:solidFill>
                  </a:tcPr>
                </a:tc>
                <a:tc>
                  <a:txBody>
                    <a:bodyPr/>
                    <a:lstStyle/>
                    <a:p>
                      <a:pPr algn="ctr" fontAlgn="b"/>
                      <a:r>
                        <a:rPr lang="en-ZA" sz="1600" b="0" i="0" u="none" strike="noStrike" baseline="0" dirty="0" smtClean="0">
                          <a:solidFill>
                            <a:srgbClr val="000000"/>
                          </a:solidFill>
                          <a:latin typeface="+mn-lt"/>
                        </a:rPr>
                        <a:t>1 098</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122</a:t>
                      </a:r>
                      <a:endParaRPr lang="en-ZA" sz="1600" b="0" i="0" u="none" strike="noStrike" dirty="0">
                        <a:solidFill>
                          <a:srgbClr val="000000"/>
                        </a:solidFill>
                        <a:effectLst/>
                        <a:latin typeface="+mn-lt"/>
                      </a:endParaRPr>
                    </a:p>
                  </a:txBody>
                  <a:tcPr marL="9525" marR="9525" marT="9527" marB="0" anchor="b">
                    <a:solidFill>
                      <a:srgbClr val="FEF4EC"/>
                    </a:solidFill>
                  </a:tcPr>
                </a:tc>
                <a:tc>
                  <a:txBody>
                    <a:bodyPr/>
                    <a:lstStyle/>
                    <a:p>
                      <a:pPr algn="ctr" fontAlgn="b"/>
                      <a:r>
                        <a:rPr lang="en-ZA" sz="1600" b="0" i="0" u="none" strike="noStrike" baseline="0" dirty="0">
                          <a:solidFill>
                            <a:srgbClr val="000000"/>
                          </a:solidFill>
                          <a:latin typeface="+mn-lt"/>
                        </a:rPr>
                        <a:t>122</a:t>
                      </a:r>
                      <a:endParaRPr lang="en-ZA" sz="1600" b="0" i="0" u="none" strike="noStrike" dirty="0">
                        <a:solidFill>
                          <a:srgbClr val="000000"/>
                        </a:solidFill>
                        <a:effectLst/>
                        <a:latin typeface="+mn-lt"/>
                      </a:endParaRPr>
                    </a:p>
                  </a:txBody>
                  <a:tcPr marL="9525" marR="9525" marT="9527" marB="0" anchor="b">
                    <a:solidFill>
                      <a:srgbClr val="FEF4EC"/>
                    </a:solidFill>
                  </a:tcPr>
                </a:tc>
                <a:extLst>
                  <a:ext uri="{0D108BD9-81ED-4DB2-BD59-A6C34878D82A}">
                    <a16:rowId xmlns="" xmlns:a16="http://schemas.microsoft.com/office/drawing/2014/main" val="10009"/>
                  </a:ext>
                </a:extLst>
              </a:tr>
              <a:tr h="315531">
                <a:tc>
                  <a:txBody>
                    <a:bodyPr/>
                    <a:lstStyle/>
                    <a:p>
                      <a:pPr algn="l" fontAlgn="b"/>
                      <a:r>
                        <a:rPr lang="en-ZA" sz="1800" b="1" u="none" strike="noStrike" dirty="0">
                          <a:effectLst/>
                          <a:latin typeface="+mn-lt"/>
                        </a:rPr>
                        <a:t>TOTAL</a:t>
                      </a:r>
                      <a:endParaRPr lang="en-ZA" sz="1800" b="1" i="0" u="none" strike="noStrike" dirty="0">
                        <a:solidFill>
                          <a:srgbClr val="000000"/>
                        </a:solidFill>
                        <a:effectLst/>
                        <a:latin typeface="+mn-lt"/>
                      </a:endParaRPr>
                    </a:p>
                  </a:txBody>
                  <a:tcPr marL="9525" marR="9525" marT="9527" marB="0" anchor="b">
                    <a:solidFill>
                      <a:schemeClr val="accent6">
                        <a:lumMod val="40000"/>
                        <a:lumOff val="60000"/>
                      </a:schemeClr>
                    </a:solidFill>
                  </a:tcPr>
                </a:tc>
                <a:tc>
                  <a:txBody>
                    <a:bodyPr/>
                    <a:lstStyle/>
                    <a:p>
                      <a:pPr algn="ctr">
                        <a:lnSpc>
                          <a:spcPct val="115000"/>
                        </a:lnSpc>
                        <a:spcAft>
                          <a:spcPts val="0"/>
                        </a:spcAft>
                      </a:pPr>
                      <a:r>
                        <a:rPr lang="en-ZA" sz="1800" b="1" i="0" u="none" strike="noStrike" baseline="0" dirty="0" smtClean="0">
                          <a:solidFill>
                            <a:srgbClr val="000000"/>
                          </a:solidFill>
                          <a:latin typeface="+mn-lt"/>
                        </a:rPr>
                        <a:t>7 740</a:t>
                      </a:r>
                      <a:endParaRPr lang="en-ZA" sz="1800" b="1" dirty="0">
                        <a:effectLst/>
                        <a:latin typeface="+mn-lt"/>
                        <a:ea typeface="Calibri"/>
                        <a:cs typeface="Times New Roman"/>
                      </a:endParaRPr>
                    </a:p>
                  </a:txBody>
                  <a:tcPr marL="68583" marR="68583" marT="0" marB="0">
                    <a:solidFill>
                      <a:schemeClr val="accent6">
                        <a:lumMod val="40000"/>
                        <a:lumOff val="60000"/>
                      </a:schemeClr>
                    </a:solidFill>
                  </a:tcPr>
                </a:tc>
                <a:tc>
                  <a:txBody>
                    <a:bodyPr/>
                    <a:lstStyle/>
                    <a:p>
                      <a:pPr algn="ctr" fontAlgn="b"/>
                      <a:r>
                        <a:rPr lang="en-ZA" sz="1800" b="1" i="0" u="none" strike="noStrike" baseline="0" dirty="0">
                          <a:solidFill>
                            <a:srgbClr val="000000"/>
                          </a:solidFill>
                          <a:latin typeface="+mn-lt"/>
                        </a:rPr>
                        <a:t>9 243</a:t>
                      </a:r>
                      <a:endParaRPr lang="en-ZA" sz="1800" b="1" i="0" u="none" strike="noStrike" dirty="0">
                        <a:solidFill>
                          <a:srgbClr val="000000"/>
                        </a:solidFill>
                        <a:effectLst/>
                        <a:latin typeface="+mn-lt"/>
                        <a:cs typeface="Arial" panose="020B0604020202020204" pitchFamily="34" charset="0"/>
                      </a:endParaRPr>
                    </a:p>
                  </a:txBody>
                  <a:tcPr marL="9525" marR="9525" marT="9527" marB="0" anchor="b">
                    <a:solidFill>
                      <a:schemeClr val="accent6">
                        <a:lumMod val="40000"/>
                        <a:lumOff val="60000"/>
                      </a:schemeClr>
                    </a:solidFill>
                  </a:tcPr>
                </a:tc>
                <a:tc>
                  <a:txBody>
                    <a:bodyPr/>
                    <a:lstStyle/>
                    <a:p>
                      <a:pPr algn="ctr" fontAlgn="b"/>
                      <a:r>
                        <a:rPr lang="en-ZA" sz="1800" b="1" i="0" u="none" strike="noStrike" dirty="0" smtClean="0">
                          <a:solidFill>
                            <a:schemeClr val="tx1"/>
                          </a:solidFill>
                          <a:effectLst/>
                          <a:latin typeface="+mn-lt"/>
                          <a:cs typeface="Arial" panose="020B0604020202020204" pitchFamily="34" charset="0"/>
                        </a:rPr>
                        <a:t>1 503</a:t>
                      </a:r>
                      <a:endParaRPr lang="en-ZA" sz="1800" b="1" i="0" u="none" strike="noStrike" dirty="0">
                        <a:solidFill>
                          <a:schemeClr val="tx1"/>
                        </a:solidFill>
                        <a:effectLst/>
                        <a:latin typeface="+mn-lt"/>
                        <a:cs typeface="Arial" panose="020B0604020202020204" pitchFamily="34" charset="0"/>
                      </a:endParaRPr>
                    </a:p>
                  </a:txBody>
                  <a:tcPr marL="9525" marR="9525" marT="9527" marB="0" anchor="b">
                    <a:solidFill>
                      <a:schemeClr val="accent6">
                        <a:lumMod val="40000"/>
                        <a:lumOff val="60000"/>
                      </a:schemeClr>
                    </a:solidFill>
                  </a:tcPr>
                </a:tc>
                <a:tc>
                  <a:txBody>
                    <a:bodyPr/>
                    <a:lstStyle/>
                    <a:p>
                      <a:pPr algn="ctr" fontAlgn="b"/>
                      <a:r>
                        <a:rPr lang="en-ZA" sz="1800" b="1" i="0" u="none" strike="noStrike" baseline="0" dirty="0" smtClean="0">
                          <a:solidFill>
                            <a:schemeClr val="tx1"/>
                          </a:solidFill>
                          <a:latin typeface="+mn-lt"/>
                        </a:rPr>
                        <a:t>8 144</a:t>
                      </a:r>
                      <a:endParaRPr lang="en-ZA" sz="1800" b="1" i="0" u="none" strike="noStrike" dirty="0">
                        <a:solidFill>
                          <a:schemeClr val="tx1"/>
                        </a:solidFill>
                        <a:effectLst/>
                        <a:latin typeface="+mn-lt"/>
                        <a:cs typeface="Arial" panose="020B0604020202020204" pitchFamily="34" charset="0"/>
                      </a:endParaRPr>
                    </a:p>
                  </a:txBody>
                  <a:tcPr marL="9525" marR="9525" marT="9527" marB="0" anchor="b">
                    <a:solidFill>
                      <a:schemeClr val="accent6">
                        <a:lumMod val="40000"/>
                        <a:lumOff val="60000"/>
                      </a:schemeClr>
                    </a:solidFill>
                  </a:tcPr>
                </a:tc>
                <a:tc>
                  <a:txBody>
                    <a:bodyPr/>
                    <a:lstStyle/>
                    <a:p>
                      <a:pPr algn="ctr" fontAlgn="b"/>
                      <a:r>
                        <a:rPr lang="en-ZA" sz="1800" b="1" i="0" u="none" strike="noStrike" baseline="0" dirty="0" smtClean="0">
                          <a:solidFill>
                            <a:srgbClr val="000000"/>
                          </a:solidFill>
                          <a:latin typeface="+mn-lt"/>
                        </a:rPr>
                        <a:t>1 099</a:t>
                      </a:r>
                      <a:endParaRPr lang="en-ZA" sz="1800" b="1" i="0" u="none" strike="noStrike" dirty="0">
                        <a:solidFill>
                          <a:srgbClr val="000000"/>
                        </a:solidFill>
                        <a:effectLst/>
                        <a:latin typeface="+mn-lt"/>
                        <a:cs typeface="Arial" panose="020B0604020202020204" pitchFamily="34" charset="0"/>
                      </a:endParaRPr>
                    </a:p>
                  </a:txBody>
                  <a:tcPr marL="9525" marR="9525" marT="9527" marB="0" anchor="b">
                    <a:solidFill>
                      <a:schemeClr val="accent6">
                        <a:lumMod val="40000"/>
                        <a:lumOff val="60000"/>
                      </a:schemeClr>
                    </a:solidFill>
                  </a:tcPr>
                </a:tc>
                <a:tc>
                  <a:txBody>
                    <a:bodyPr/>
                    <a:lstStyle/>
                    <a:p>
                      <a:pPr algn="ctr" fontAlgn="b"/>
                      <a:r>
                        <a:rPr lang="en-ZA" sz="1800" b="1" i="0" u="none" strike="noStrike" baseline="0" dirty="0" smtClean="0">
                          <a:solidFill>
                            <a:srgbClr val="000000"/>
                          </a:solidFill>
                          <a:latin typeface="+mn-lt"/>
                        </a:rPr>
                        <a:t>1 099</a:t>
                      </a:r>
                      <a:endParaRPr lang="en-ZA" sz="1800" b="1" i="0" u="none" strike="noStrike" dirty="0">
                        <a:solidFill>
                          <a:srgbClr val="000000"/>
                        </a:solidFill>
                        <a:effectLst/>
                        <a:latin typeface="+mn-lt"/>
                        <a:cs typeface="Arial" panose="020B0604020202020204" pitchFamily="34" charset="0"/>
                      </a:endParaRPr>
                    </a:p>
                  </a:txBody>
                  <a:tcPr marL="9525" marR="9525" marT="9527" marB="0" anchor="b">
                    <a:solidFill>
                      <a:schemeClr val="accent6">
                        <a:lumMod val="40000"/>
                        <a:lumOff val="60000"/>
                      </a:schemeClr>
                    </a:solidFill>
                  </a:tcPr>
                </a:tc>
                <a:extLst>
                  <a:ext uri="{0D108BD9-81ED-4DB2-BD59-A6C34878D82A}">
                    <a16:rowId xmlns="" xmlns:a16="http://schemas.microsoft.com/office/drawing/2014/main" val="10010"/>
                  </a:ext>
                </a:extLst>
              </a:tr>
            </a:tbl>
          </a:graphicData>
        </a:graphic>
      </p:graphicFrame>
      <p:sp>
        <p:nvSpPr>
          <p:cNvPr id="5" name="Slide Number Placeholder 4"/>
          <p:cNvSpPr>
            <a:spLocks noGrp="1"/>
          </p:cNvSpPr>
          <p:nvPr>
            <p:ph type="sldNum" sz="quarter" idx="12"/>
          </p:nvPr>
        </p:nvSpPr>
        <p:spPr>
          <a:xfrm>
            <a:off x="6654800" y="6559550"/>
            <a:ext cx="248285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133B5C2A-EF32-41BE-B0F5-CEB3614C5930}" type="slidenum">
              <a:rPr lang="en-US" altLang="en-US" sz="1200">
                <a:solidFill>
                  <a:srgbClr val="FFFFFF"/>
                </a:solidFill>
                <a:latin typeface="Calibri" pitchFamily="34" charset="0"/>
              </a:rPr>
              <a:pPr defTabSz="914400" eaLnBrk="1" hangingPunct="1"/>
              <a:t>55</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2036002025"/>
      </p:ext>
    </p:extLst>
  </p:cSld>
  <p:clrMapOvr>
    <a:masterClrMapping/>
  </p:clrMapOvr>
  <mc:AlternateContent xmlns:mc="http://schemas.openxmlformats.org/markup-compatibility/2006">
    <mc:Choice xmlns:p14="http://schemas.microsoft.com/office/powerpoint/2010/main" xmlns="" Requires="p14">
      <p:transition spd="slow" p14:dur="2000" advTm="120000"/>
    </mc:Choice>
    <mc:Fallback>
      <p:transition spd="slow" advTm="12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ZA" altLang="en-US" sz="2400" b="1" smtClean="0"/>
              <a:t>PROSECUTIONS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58509963"/>
              </p:ext>
            </p:extLst>
          </p:nvPr>
        </p:nvGraphicFramePr>
        <p:xfrm>
          <a:off x="323850" y="1316038"/>
          <a:ext cx="8496297" cy="5194803"/>
        </p:xfrm>
        <a:graphic>
          <a:graphicData uri="http://schemas.openxmlformats.org/drawingml/2006/table">
            <a:tbl>
              <a:tblPr firstRow="1" bandRow="1">
                <a:tableStyleId>{E8B1032C-EA38-4F05-BA0D-38AFFFC7BED3}</a:tableStyleId>
              </a:tblPr>
              <a:tblGrid>
                <a:gridCol w="921056">
                  <a:extLst>
                    <a:ext uri="{9D8B030D-6E8A-4147-A177-3AD203B41FA5}">
                      <a16:colId xmlns="" xmlns:a16="http://schemas.microsoft.com/office/drawing/2014/main" val="20000"/>
                    </a:ext>
                  </a:extLst>
                </a:gridCol>
                <a:gridCol w="837282">
                  <a:extLst>
                    <a:ext uri="{9D8B030D-6E8A-4147-A177-3AD203B41FA5}">
                      <a16:colId xmlns="" xmlns:a16="http://schemas.microsoft.com/office/drawing/2014/main" val="20001"/>
                    </a:ext>
                  </a:extLst>
                </a:gridCol>
                <a:gridCol w="893092">
                  <a:extLst>
                    <a:ext uri="{9D8B030D-6E8A-4147-A177-3AD203B41FA5}">
                      <a16:colId xmlns="" xmlns:a16="http://schemas.microsoft.com/office/drawing/2014/main" val="20002"/>
                    </a:ext>
                  </a:extLst>
                </a:gridCol>
                <a:gridCol w="834981">
                  <a:extLst>
                    <a:ext uri="{9D8B030D-6E8A-4147-A177-3AD203B41FA5}">
                      <a16:colId xmlns="" xmlns:a16="http://schemas.microsoft.com/office/drawing/2014/main" val="20003"/>
                    </a:ext>
                  </a:extLst>
                </a:gridCol>
                <a:gridCol w="834981">
                  <a:extLst>
                    <a:ext uri="{9D8B030D-6E8A-4147-A177-3AD203B41FA5}">
                      <a16:colId xmlns="" xmlns:a16="http://schemas.microsoft.com/office/drawing/2014/main" val="20004"/>
                    </a:ext>
                  </a:extLst>
                </a:gridCol>
                <a:gridCol w="834981">
                  <a:extLst>
                    <a:ext uri="{9D8B030D-6E8A-4147-A177-3AD203B41FA5}">
                      <a16:colId xmlns="" xmlns:a16="http://schemas.microsoft.com/office/drawing/2014/main" val="20005"/>
                    </a:ext>
                  </a:extLst>
                </a:gridCol>
                <a:gridCol w="834981">
                  <a:extLst>
                    <a:ext uri="{9D8B030D-6E8A-4147-A177-3AD203B41FA5}">
                      <a16:colId xmlns="" xmlns:a16="http://schemas.microsoft.com/office/drawing/2014/main" val="20006"/>
                    </a:ext>
                  </a:extLst>
                </a:gridCol>
                <a:gridCol w="834981">
                  <a:extLst>
                    <a:ext uri="{9D8B030D-6E8A-4147-A177-3AD203B41FA5}">
                      <a16:colId xmlns="" xmlns:a16="http://schemas.microsoft.com/office/drawing/2014/main" val="20007"/>
                    </a:ext>
                  </a:extLst>
                </a:gridCol>
                <a:gridCol w="759926">
                  <a:extLst>
                    <a:ext uri="{9D8B030D-6E8A-4147-A177-3AD203B41FA5}">
                      <a16:colId xmlns="" xmlns:a16="http://schemas.microsoft.com/office/drawing/2014/main" val="20008"/>
                    </a:ext>
                  </a:extLst>
                </a:gridCol>
                <a:gridCol w="910036">
                  <a:extLst>
                    <a:ext uri="{9D8B030D-6E8A-4147-A177-3AD203B41FA5}">
                      <a16:colId xmlns="" xmlns:a16="http://schemas.microsoft.com/office/drawing/2014/main" val="20009"/>
                    </a:ext>
                  </a:extLst>
                </a:gridCol>
              </a:tblGrid>
              <a:tr h="1066660">
                <a:tc>
                  <a:txBody>
                    <a:bodyPr/>
                    <a:lstStyle/>
                    <a:p>
                      <a:r>
                        <a:rPr lang="en-ZA" sz="1600" b="1" dirty="0">
                          <a:latin typeface="+mn-lt"/>
                          <a:cs typeface="Arial" panose="020B0604020202020204" pitchFamily="34" charset="0"/>
                        </a:rPr>
                        <a:t>Province</a:t>
                      </a:r>
                    </a:p>
                  </a:txBody>
                  <a:tcPr marL="91433" marR="91433" marT="45714" marB="4571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latin typeface="+mn-lt"/>
                          <a:cs typeface="Arial" panose="020B0604020202020204" pitchFamily="34" charset="0"/>
                        </a:rPr>
                        <a:t>EE PROC</a:t>
                      </a:r>
                    </a:p>
                  </a:txBody>
                  <a:tcPr marL="91433" marR="91433" marT="45714" marB="45714"/>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400" b="1" dirty="0">
                          <a:latin typeface="+mn-lt"/>
                          <a:cs typeface="Arial" panose="020B0604020202020204" pitchFamily="34" charset="0"/>
                        </a:rPr>
                        <a:t>DG</a:t>
                      </a:r>
                      <a:r>
                        <a:rPr lang="en-ZA" sz="1400" b="1" baseline="0" dirty="0">
                          <a:latin typeface="+mn-lt"/>
                          <a:cs typeface="Arial" panose="020B0604020202020204" pitchFamily="34" charset="0"/>
                        </a:rPr>
                        <a:t> REVIEWS</a:t>
                      </a:r>
                      <a:endParaRPr lang="en-ZA" sz="1400" b="1" dirty="0">
                        <a:latin typeface="+mn-lt"/>
                        <a:cs typeface="Arial" panose="020B0604020202020204" pitchFamily="34" charset="0"/>
                      </a:endParaRPr>
                    </a:p>
                    <a:p>
                      <a:pPr algn="ctr"/>
                      <a:endParaRPr lang="en-ZA" sz="1400" b="1" dirty="0">
                        <a:latin typeface="+mn-lt"/>
                        <a:cs typeface="Arial" panose="020B0604020202020204" pitchFamily="34" charset="0"/>
                      </a:endParaRPr>
                    </a:p>
                  </a:txBody>
                  <a:tcPr marL="91433" marR="91433" marT="45714" marB="45714"/>
                </a:tc>
                <a:tc>
                  <a:txBody>
                    <a:bodyPr/>
                    <a:lstStyle/>
                    <a:p>
                      <a:pPr algn="ctr"/>
                      <a:r>
                        <a:rPr lang="en-ZA" sz="1400" b="1" dirty="0">
                          <a:latin typeface="+mn-lt"/>
                          <a:cs typeface="Arial" panose="020B0604020202020204" pitchFamily="34" charset="0"/>
                        </a:rPr>
                        <a:t>RE</a:t>
                      </a:r>
                      <a:r>
                        <a:rPr lang="en-ZA" sz="1400" b="1" baseline="0" dirty="0">
                          <a:latin typeface="+mn-lt"/>
                          <a:cs typeface="Arial" panose="020B0604020202020204" pitchFamily="34" charset="0"/>
                        </a:rPr>
                        <a:t> ASSESSMENT</a:t>
                      </a:r>
                      <a:endParaRPr lang="en-ZA" sz="1400" b="1" dirty="0">
                        <a:latin typeface="+mn-lt"/>
                        <a:cs typeface="Arial" panose="020B0604020202020204" pitchFamily="34" charset="0"/>
                      </a:endParaRPr>
                    </a:p>
                  </a:txBody>
                  <a:tcPr marL="91433" marR="91433" marT="45714" marB="45714"/>
                </a:tc>
                <a:tc>
                  <a:txBody>
                    <a:bodyPr/>
                    <a:lstStyle/>
                    <a:p>
                      <a:pPr algn="ctr"/>
                      <a:r>
                        <a:rPr lang="en-ZA" sz="1400" b="1" dirty="0">
                          <a:latin typeface="+mn-lt"/>
                          <a:cs typeface="Arial" panose="020B0604020202020204" pitchFamily="34" charset="0"/>
                        </a:rPr>
                        <a:t>BCEA</a:t>
                      </a:r>
                    </a:p>
                  </a:txBody>
                  <a:tcPr marL="91433" marR="91433" marT="45714" marB="45714"/>
                </a:tc>
                <a:tc>
                  <a:txBody>
                    <a:bodyPr/>
                    <a:lstStyle/>
                    <a:p>
                      <a:pPr algn="ctr"/>
                      <a:r>
                        <a:rPr lang="en-ZA" sz="1400" b="1" dirty="0">
                          <a:latin typeface="+mn-lt"/>
                          <a:cs typeface="Arial" panose="020B0604020202020204" pitchFamily="34" charset="0"/>
                        </a:rPr>
                        <a:t>OHS</a:t>
                      </a:r>
                    </a:p>
                  </a:txBody>
                  <a:tcPr marL="91433" marR="91433" marT="45714" marB="45714"/>
                </a:tc>
                <a:tc>
                  <a:txBody>
                    <a:bodyPr/>
                    <a:lstStyle/>
                    <a:p>
                      <a:pPr algn="ctr"/>
                      <a:r>
                        <a:rPr lang="en-ZA" sz="1400" b="1" dirty="0">
                          <a:latin typeface="+mn-lt"/>
                          <a:cs typeface="Arial" panose="020B0604020202020204" pitchFamily="34" charset="0"/>
                        </a:rPr>
                        <a:t>UIA</a:t>
                      </a:r>
                    </a:p>
                  </a:txBody>
                  <a:tcPr marL="91433" marR="91433" marT="45714" marB="45714"/>
                </a:tc>
                <a:tc>
                  <a:txBody>
                    <a:bodyPr/>
                    <a:lstStyle/>
                    <a:p>
                      <a:pPr algn="ctr"/>
                      <a:r>
                        <a:rPr lang="en-ZA" sz="1400" b="1" dirty="0">
                          <a:latin typeface="+mn-lt"/>
                          <a:cs typeface="Arial" panose="020B0604020202020204" pitchFamily="34" charset="0"/>
                        </a:rPr>
                        <a:t>UIC</a:t>
                      </a:r>
                    </a:p>
                  </a:txBody>
                  <a:tcPr marL="91433" marR="91433" marT="45714" marB="45714"/>
                </a:tc>
                <a:tc>
                  <a:txBody>
                    <a:bodyPr/>
                    <a:lstStyle/>
                    <a:p>
                      <a:pPr algn="ctr"/>
                      <a:r>
                        <a:rPr lang="en-ZA" sz="1400" b="1" dirty="0">
                          <a:latin typeface="+mn-lt"/>
                          <a:cs typeface="Arial" panose="020B0604020202020204" pitchFamily="34" charset="0"/>
                        </a:rPr>
                        <a:t>COIDA</a:t>
                      </a:r>
                    </a:p>
                  </a:txBody>
                  <a:tcPr marL="91433" marR="91433" marT="45714" marB="45714"/>
                </a:tc>
                <a:tc>
                  <a:txBody>
                    <a:bodyPr/>
                    <a:lstStyle/>
                    <a:p>
                      <a:pPr algn="ctr"/>
                      <a:r>
                        <a:rPr lang="en-ZA" sz="1400" b="1" dirty="0">
                          <a:latin typeface="+mn-lt"/>
                          <a:cs typeface="Arial" panose="020B0604020202020204" pitchFamily="34" charset="0"/>
                        </a:rPr>
                        <a:t>TOTAL</a:t>
                      </a:r>
                    </a:p>
                  </a:txBody>
                  <a:tcPr marL="91433" marR="91433" marT="45714" marB="45714"/>
                </a:tc>
                <a:extLst>
                  <a:ext uri="{0D108BD9-81ED-4DB2-BD59-A6C34878D82A}">
                    <a16:rowId xmlns="" xmlns:a16="http://schemas.microsoft.com/office/drawing/2014/main" val="10000"/>
                  </a:ext>
                </a:extLst>
              </a:tr>
              <a:tr h="369302">
                <a:tc>
                  <a:txBody>
                    <a:bodyPr/>
                    <a:lstStyle/>
                    <a:p>
                      <a:pPr algn="l" fontAlgn="b"/>
                      <a:r>
                        <a:rPr lang="en-ZA" sz="1600" b="1" u="none" strike="noStrike" dirty="0">
                          <a:effectLst/>
                          <a:latin typeface="+mn-lt"/>
                          <a:cs typeface="Arial" panose="020B0604020202020204" pitchFamily="34" charset="0"/>
                        </a:rPr>
                        <a:t>EC</a:t>
                      </a:r>
                      <a:endParaRPr lang="en-ZA" sz="1600" b="1" i="0" u="none" strike="noStrike" dirty="0">
                        <a:solidFill>
                          <a:srgbClr val="000000"/>
                        </a:solidFill>
                        <a:effectLst/>
                        <a:latin typeface="+mn-lt"/>
                        <a:cs typeface="Arial" panose="020B0604020202020204" pitchFamily="34" charset="0"/>
                      </a:endParaRP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baseline="0" dirty="0">
                          <a:solidFill>
                            <a:srgbClr val="000000"/>
                          </a:solidFill>
                          <a:latin typeface="+mn-lt"/>
                        </a:rPr>
                        <a:t>52</a:t>
                      </a:r>
                      <a:endParaRPr lang="en-ZA" sz="1600" b="0" i="0" u="none" strike="noStrike" dirty="0">
                        <a:solidFill>
                          <a:srgbClr val="000000"/>
                        </a:solidFill>
                        <a:effectLst/>
                        <a:latin typeface="+mn-lt"/>
                      </a:endParaRP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17</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1" i="0" u="none" strike="noStrike" baseline="0" dirty="0">
                          <a:solidFill>
                            <a:srgbClr val="000000"/>
                          </a:solidFill>
                          <a:latin typeface="+mn-lt"/>
                        </a:rPr>
                        <a:t>69</a:t>
                      </a:r>
                      <a:endParaRPr lang="en-ZA" sz="1600" b="0" i="0" u="none" strike="noStrike" dirty="0">
                        <a:solidFill>
                          <a:srgbClr val="000000"/>
                        </a:solidFill>
                        <a:effectLst/>
                        <a:latin typeface="+mn-lt"/>
                      </a:endParaRPr>
                    </a:p>
                  </a:txBody>
                  <a:tcPr marL="9524" marR="9524" marT="9524" marB="0" anchor="b"/>
                </a:tc>
                <a:extLst>
                  <a:ext uri="{0D108BD9-81ED-4DB2-BD59-A6C34878D82A}">
                    <a16:rowId xmlns="" xmlns:a16="http://schemas.microsoft.com/office/drawing/2014/main" val="10001"/>
                  </a:ext>
                </a:extLst>
              </a:tr>
              <a:tr h="369302">
                <a:tc>
                  <a:txBody>
                    <a:bodyPr/>
                    <a:lstStyle/>
                    <a:p>
                      <a:pPr algn="l" fontAlgn="b"/>
                      <a:r>
                        <a:rPr lang="en-ZA" sz="1600" b="1" u="none" strike="noStrike" dirty="0">
                          <a:effectLst/>
                          <a:latin typeface="+mn-lt"/>
                          <a:cs typeface="Arial" panose="020B0604020202020204" pitchFamily="34" charset="0"/>
                        </a:rPr>
                        <a:t>FS</a:t>
                      </a:r>
                      <a:endParaRPr lang="en-ZA" sz="1600" b="1" i="0" u="none" strike="noStrike" dirty="0">
                        <a:solidFill>
                          <a:srgbClr val="000000"/>
                        </a:solidFill>
                        <a:effectLst/>
                        <a:latin typeface="+mn-lt"/>
                        <a:cs typeface="Arial" panose="020B0604020202020204" pitchFamily="34" charset="0"/>
                      </a:endParaRPr>
                    </a:p>
                  </a:txBody>
                  <a:tcPr marL="9524" marR="9524" marT="9524" marB="0" anchor="b"/>
                </a:tc>
                <a:tc>
                  <a:txBody>
                    <a:bodyPr/>
                    <a:lstStyle/>
                    <a:p>
                      <a:pPr algn="ctr" fontAlgn="b"/>
                      <a:r>
                        <a:rPr lang="en-ZA" sz="1600" b="0" i="0" u="none" strike="noStrike" dirty="0">
                          <a:solidFill>
                            <a:srgbClr val="000000"/>
                          </a:solidFill>
                          <a:effectLst/>
                          <a:latin typeface="+mn-lt"/>
                        </a:rPr>
                        <a:t>1</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baseline="0" dirty="0">
                          <a:solidFill>
                            <a:srgbClr val="000000"/>
                          </a:solidFill>
                          <a:latin typeface="+mn-lt"/>
                        </a:rPr>
                        <a:t>47</a:t>
                      </a:r>
                      <a:endParaRPr lang="en-ZA" sz="1600" b="0" i="0" u="none" strike="noStrike" dirty="0">
                        <a:solidFill>
                          <a:srgbClr val="000000"/>
                        </a:solidFill>
                        <a:effectLst/>
                        <a:latin typeface="+mn-lt"/>
                      </a:endParaRPr>
                    </a:p>
                  </a:txBody>
                  <a:tcPr marL="9524" marR="9524" marT="9524" marB="0" anchor="b"/>
                </a:tc>
                <a:tc>
                  <a:txBody>
                    <a:bodyPr/>
                    <a:lstStyle/>
                    <a:p>
                      <a:pPr algn="ctr" fontAlgn="b"/>
                      <a:r>
                        <a:rPr lang="en-ZA" sz="1600" b="0" i="0" u="none" strike="noStrike" dirty="0">
                          <a:solidFill>
                            <a:srgbClr val="000000"/>
                          </a:solidFill>
                          <a:effectLst/>
                          <a:latin typeface="+mn-lt"/>
                        </a:rPr>
                        <a:t>17</a:t>
                      </a:r>
                    </a:p>
                  </a:txBody>
                  <a:tcPr marL="9524" marR="9524" marT="9524" marB="0" anchor="b"/>
                </a:tc>
                <a:tc>
                  <a:txBody>
                    <a:bodyPr/>
                    <a:lstStyle/>
                    <a:p>
                      <a:pPr algn="ctr" fontAlgn="b"/>
                      <a:r>
                        <a:rPr lang="en-ZA" sz="1600" b="0" i="0" u="none" strike="noStrike" dirty="0">
                          <a:solidFill>
                            <a:srgbClr val="000000"/>
                          </a:solidFill>
                          <a:effectLst/>
                          <a:latin typeface="+mn-lt"/>
                        </a:rPr>
                        <a:t>45</a:t>
                      </a:r>
                    </a:p>
                  </a:txBody>
                  <a:tcPr marL="9524" marR="9524" marT="9524" marB="0" anchor="b"/>
                </a:tc>
                <a:tc>
                  <a:txBody>
                    <a:bodyPr/>
                    <a:lstStyle/>
                    <a:p>
                      <a:pPr algn="ctr" fontAlgn="b"/>
                      <a:r>
                        <a:rPr lang="en-ZA" sz="1600" b="0" i="0" u="none" strike="noStrike" dirty="0">
                          <a:solidFill>
                            <a:srgbClr val="000000"/>
                          </a:solidFill>
                          <a:effectLst/>
                          <a:latin typeface="+mn-lt"/>
                        </a:rPr>
                        <a:t>1</a:t>
                      </a:r>
                    </a:p>
                  </a:txBody>
                  <a:tcPr marL="9524" marR="9524" marT="9524" marB="0" anchor="b"/>
                </a:tc>
                <a:tc>
                  <a:txBody>
                    <a:bodyPr/>
                    <a:lstStyle/>
                    <a:p>
                      <a:pPr algn="ctr" fontAlgn="b"/>
                      <a:r>
                        <a:rPr lang="en-ZA" sz="1600" b="0" i="0" u="none" strike="noStrike" dirty="0">
                          <a:solidFill>
                            <a:srgbClr val="000000"/>
                          </a:solidFill>
                          <a:effectLst/>
                          <a:latin typeface="+mn-lt"/>
                        </a:rPr>
                        <a:t>74</a:t>
                      </a:r>
                    </a:p>
                  </a:txBody>
                  <a:tcPr marL="9524" marR="9524" marT="9524" marB="0" anchor="b"/>
                </a:tc>
                <a:tc>
                  <a:txBody>
                    <a:bodyPr/>
                    <a:lstStyle/>
                    <a:p>
                      <a:pPr algn="ctr" fontAlgn="b"/>
                      <a:r>
                        <a:rPr lang="en-ZA" sz="1600" b="1" i="0" u="none" strike="noStrike" baseline="0" dirty="0">
                          <a:solidFill>
                            <a:srgbClr val="000000"/>
                          </a:solidFill>
                          <a:latin typeface="+mn-lt"/>
                        </a:rPr>
                        <a:t>185</a:t>
                      </a:r>
                      <a:endParaRPr lang="en-ZA" sz="1600" b="0" i="0" u="none" strike="noStrike" dirty="0">
                        <a:solidFill>
                          <a:srgbClr val="000000"/>
                        </a:solidFill>
                        <a:effectLst/>
                        <a:latin typeface="+mn-lt"/>
                      </a:endParaRPr>
                    </a:p>
                  </a:txBody>
                  <a:tcPr marL="9524" marR="9524" marT="9524" marB="0" anchor="b"/>
                </a:tc>
                <a:extLst>
                  <a:ext uri="{0D108BD9-81ED-4DB2-BD59-A6C34878D82A}">
                    <a16:rowId xmlns="" xmlns:a16="http://schemas.microsoft.com/office/drawing/2014/main" val="10002"/>
                  </a:ext>
                </a:extLst>
              </a:tr>
              <a:tr h="369302">
                <a:tc>
                  <a:txBody>
                    <a:bodyPr/>
                    <a:lstStyle/>
                    <a:p>
                      <a:pPr algn="l" fontAlgn="b"/>
                      <a:r>
                        <a:rPr lang="en-ZA" sz="1600" b="1" u="none" strike="noStrike" dirty="0">
                          <a:effectLst/>
                          <a:latin typeface="+mn-lt"/>
                          <a:cs typeface="Arial" panose="020B0604020202020204" pitchFamily="34" charset="0"/>
                        </a:rPr>
                        <a:t>GP</a:t>
                      </a:r>
                      <a:endParaRPr lang="en-ZA" sz="1600" b="1" i="0" u="none" strike="noStrike" dirty="0">
                        <a:solidFill>
                          <a:srgbClr val="000000"/>
                        </a:solidFill>
                        <a:effectLst/>
                        <a:latin typeface="+mn-lt"/>
                        <a:cs typeface="Arial" panose="020B0604020202020204" pitchFamily="34" charset="0"/>
                      </a:endParaRP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baseline="0" dirty="0">
                          <a:solidFill>
                            <a:srgbClr val="000000"/>
                          </a:solidFill>
                          <a:latin typeface="+mn-lt"/>
                        </a:rPr>
                        <a:t>27</a:t>
                      </a:r>
                      <a:endParaRPr lang="en-ZA" sz="1600" b="0" i="0" u="none" strike="noStrike" dirty="0">
                        <a:solidFill>
                          <a:srgbClr val="000000"/>
                        </a:solidFill>
                        <a:effectLst/>
                        <a:latin typeface="+mn-lt"/>
                      </a:endParaRP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1" i="0" u="none" strike="noStrike" baseline="0" dirty="0">
                          <a:solidFill>
                            <a:srgbClr val="000000"/>
                          </a:solidFill>
                          <a:latin typeface="+mn-lt"/>
                        </a:rPr>
                        <a:t>27</a:t>
                      </a:r>
                      <a:endParaRPr lang="en-ZA" sz="1600" b="0" i="0" u="none" strike="noStrike" dirty="0">
                        <a:solidFill>
                          <a:srgbClr val="000000"/>
                        </a:solidFill>
                        <a:effectLst/>
                        <a:latin typeface="+mn-lt"/>
                      </a:endParaRPr>
                    </a:p>
                  </a:txBody>
                  <a:tcPr marL="9524" marR="9524" marT="9524" marB="0" anchor="b"/>
                </a:tc>
                <a:extLst>
                  <a:ext uri="{0D108BD9-81ED-4DB2-BD59-A6C34878D82A}">
                    <a16:rowId xmlns="" xmlns:a16="http://schemas.microsoft.com/office/drawing/2014/main" val="10003"/>
                  </a:ext>
                </a:extLst>
              </a:tr>
              <a:tr h="369302">
                <a:tc>
                  <a:txBody>
                    <a:bodyPr/>
                    <a:lstStyle/>
                    <a:p>
                      <a:pPr algn="l" fontAlgn="b"/>
                      <a:r>
                        <a:rPr lang="en-ZA" sz="1600" b="1" u="none" strike="noStrike" dirty="0">
                          <a:effectLst/>
                          <a:latin typeface="+mn-lt"/>
                          <a:cs typeface="Arial" panose="020B0604020202020204" pitchFamily="34" charset="0"/>
                        </a:rPr>
                        <a:t>KZN</a:t>
                      </a:r>
                      <a:endParaRPr lang="en-ZA" sz="1600" b="1" i="0" u="none" strike="noStrike" dirty="0">
                        <a:solidFill>
                          <a:srgbClr val="000000"/>
                        </a:solidFill>
                        <a:effectLst/>
                        <a:latin typeface="+mn-lt"/>
                        <a:cs typeface="Arial" panose="020B0604020202020204" pitchFamily="34" charset="0"/>
                      </a:endParaRPr>
                    </a:p>
                  </a:txBody>
                  <a:tcPr marL="9524" marR="9524" marT="9524" marB="0" anchor="b"/>
                </a:tc>
                <a:tc>
                  <a:txBody>
                    <a:bodyPr/>
                    <a:lstStyle/>
                    <a:p>
                      <a:pPr algn="ctr" fontAlgn="b"/>
                      <a:r>
                        <a:rPr lang="en-ZA" sz="1600" b="0" i="0" u="none" strike="noStrike" dirty="0">
                          <a:solidFill>
                            <a:srgbClr val="000000"/>
                          </a:solidFill>
                          <a:effectLst/>
                          <a:latin typeface="+mn-lt"/>
                        </a:rPr>
                        <a:t>3</a:t>
                      </a:r>
                    </a:p>
                  </a:txBody>
                  <a:tcPr marL="9524" marR="9524" marT="9524" marB="0" anchor="b"/>
                </a:tc>
                <a:tc>
                  <a:txBody>
                    <a:bodyPr/>
                    <a:lstStyle/>
                    <a:p>
                      <a:pPr algn="ctr" fontAlgn="b"/>
                      <a:r>
                        <a:rPr lang="en-ZA" sz="1600" b="0" i="0" u="none" strike="noStrike" dirty="0">
                          <a:solidFill>
                            <a:srgbClr val="000000"/>
                          </a:solidFill>
                          <a:effectLst/>
                          <a:latin typeface="+mn-lt"/>
                        </a:rPr>
                        <a:t>3</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baseline="0" dirty="0">
                          <a:solidFill>
                            <a:srgbClr val="000000"/>
                          </a:solidFill>
                          <a:latin typeface="+mn-lt"/>
                        </a:rPr>
                        <a:t>406</a:t>
                      </a:r>
                      <a:endParaRPr lang="en-ZA" sz="1600" b="0" i="0" u="none" strike="noStrike" dirty="0">
                        <a:solidFill>
                          <a:srgbClr val="000000"/>
                        </a:solidFill>
                        <a:effectLst/>
                        <a:latin typeface="+mn-lt"/>
                      </a:endParaRP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18</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1" i="0" u="none" strike="noStrike" baseline="0" dirty="0">
                          <a:solidFill>
                            <a:srgbClr val="000000"/>
                          </a:solidFill>
                          <a:latin typeface="+mn-lt"/>
                        </a:rPr>
                        <a:t>430</a:t>
                      </a:r>
                      <a:endParaRPr lang="en-ZA" sz="1600" b="0" i="0" u="none" strike="noStrike" dirty="0">
                        <a:solidFill>
                          <a:srgbClr val="000000"/>
                        </a:solidFill>
                        <a:effectLst/>
                        <a:latin typeface="+mn-lt"/>
                      </a:endParaRPr>
                    </a:p>
                  </a:txBody>
                  <a:tcPr marL="9524" marR="9524" marT="9524" marB="0" anchor="b"/>
                </a:tc>
                <a:extLst>
                  <a:ext uri="{0D108BD9-81ED-4DB2-BD59-A6C34878D82A}">
                    <a16:rowId xmlns="" xmlns:a16="http://schemas.microsoft.com/office/drawing/2014/main" val="10004"/>
                  </a:ext>
                </a:extLst>
              </a:tr>
              <a:tr h="369302">
                <a:tc>
                  <a:txBody>
                    <a:bodyPr/>
                    <a:lstStyle/>
                    <a:p>
                      <a:pPr algn="l" fontAlgn="b"/>
                      <a:r>
                        <a:rPr lang="en-ZA" sz="1600" b="1" u="none" strike="noStrike" dirty="0">
                          <a:effectLst/>
                          <a:latin typeface="+mn-lt"/>
                          <a:cs typeface="Arial" panose="020B0604020202020204" pitchFamily="34" charset="0"/>
                        </a:rPr>
                        <a:t>LP</a:t>
                      </a:r>
                      <a:endParaRPr lang="en-ZA" sz="1600" b="1" i="0" u="none" strike="noStrike" dirty="0">
                        <a:solidFill>
                          <a:srgbClr val="000000"/>
                        </a:solidFill>
                        <a:effectLst/>
                        <a:latin typeface="+mn-lt"/>
                        <a:cs typeface="Arial" panose="020B0604020202020204" pitchFamily="34" charset="0"/>
                      </a:endParaRPr>
                    </a:p>
                  </a:txBody>
                  <a:tcPr marL="9524" marR="9524" marT="9524" marB="0" anchor="b"/>
                </a:tc>
                <a:tc>
                  <a:txBody>
                    <a:bodyPr/>
                    <a:lstStyle/>
                    <a:p>
                      <a:pPr algn="ctr" fontAlgn="b"/>
                      <a:r>
                        <a:rPr lang="en-ZA" sz="1600" b="0" i="0" u="none" strike="noStrike" dirty="0">
                          <a:solidFill>
                            <a:srgbClr val="000000"/>
                          </a:solidFill>
                          <a:effectLst/>
                          <a:latin typeface="+mn-lt"/>
                        </a:rPr>
                        <a:t>1</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baseline="0" dirty="0">
                          <a:solidFill>
                            <a:srgbClr val="000000"/>
                          </a:solidFill>
                          <a:latin typeface="+mn-lt"/>
                        </a:rPr>
                        <a:t>241</a:t>
                      </a:r>
                      <a:endParaRPr lang="en-ZA" sz="1600" b="0" i="0" u="none" strike="noStrike" dirty="0">
                        <a:solidFill>
                          <a:srgbClr val="000000"/>
                        </a:solidFill>
                        <a:effectLst/>
                        <a:latin typeface="+mn-lt"/>
                      </a:endParaRP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3</a:t>
                      </a:r>
                    </a:p>
                  </a:txBody>
                  <a:tcPr marL="9524" marR="9524" marT="9524" marB="0" anchor="b"/>
                </a:tc>
                <a:tc>
                  <a:txBody>
                    <a:bodyPr/>
                    <a:lstStyle/>
                    <a:p>
                      <a:pPr algn="ctr" fontAlgn="b"/>
                      <a:r>
                        <a:rPr lang="en-ZA" sz="1600" b="0" i="0" u="none" strike="noStrike" dirty="0">
                          <a:solidFill>
                            <a:srgbClr val="000000"/>
                          </a:solidFill>
                          <a:effectLst/>
                          <a:latin typeface="+mn-lt"/>
                        </a:rPr>
                        <a:t>5</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1" i="0" u="none" strike="noStrike" baseline="0" dirty="0">
                          <a:solidFill>
                            <a:srgbClr val="000000"/>
                          </a:solidFill>
                          <a:latin typeface="+mn-lt"/>
                        </a:rPr>
                        <a:t>250</a:t>
                      </a:r>
                      <a:endParaRPr lang="en-ZA" sz="1600" b="0" i="0" u="none" strike="noStrike" dirty="0">
                        <a:solidFill>
                          <a:srgbClr val="000000"/>
                        </a:solidFill>
                        <a:effectLst/>
                        <a:latin typeface="+mn-lt"/>
                      </a:endParaRPr>
                    </a:p>
                  </a:txBody>
                  <a:tcPr marL="9524" marR="9524" marT="9524" marB="0" anchor="b"/>
                </a:tc>
                <a:extLst>
                  <a:ext uri="{0D108BD9-81ED-4DB2-BD59-A6C34878D82A}">
                    <a16:rowId xmlns="" xmlns:a16="http://schemas.microsoft.com/office/drawing/2014/main" val="10005"/>
                  </a:ext>
                </a:extLst>
              </a:tr>
              <a:tr h="369302">
                <a:tc>
                  <a:txBody>
                    <a:bodyPr/>
                    <a:lstStyle/>
                    <a:p>
                      <a:pPr algn="l" fontAlgn="b"/>
                      <a:r>
                        <a:rPr lang="en-ZA" sz="1600" b="1" u="none" strike="noStrike" dirty="0">
                          <a:effectLst/>
                          <a:latin typeface="+mn-lt"/>
                          <a:cs typeface="Arial" panose="020B0604020202020204" pitchFamily="34" charset="0"/>
                        </a:rPr>
                        <a:t>MP</a:t>
                      </a:r>
                      <a:endParaRPr lang="en-ZA" sz="1600" b="1" i="0" u="none" strike="noStrike" dirty="0">
                        <a:solidFill>
                          <a:srgbClr val="000000"/>
                        </a:solidFill>
                        <a:effectLst/>
                        <a:latin typeface="+mn-lt"/>
                        <a:cs typeface="Arial" panose="020B0604020202020204" pitchFamily="34" charset="0"/>
                      </a:endParaRPr>
                    </a:p>
                  </a:txBody>
                  <a:tcPr marL="9524" marR="9524" marT="9524" marB="0" anchor="b"/>
                </a:tc>
                <a:tc>
                  <a:txBody>
                    <a:bodyPr/>
                    <a:lstStyle/>
                    <a:p>
                      <a:pPr algn="ctr" fontAlgn="b"/>
                      <a:r>
                        <a:rPr lang="en-ZA" sz="1600" b="0" i="0" u="none" strike="noStrike" dirty="0">
                          <a:solidFill>
                            <a:srgbClr val="000000"/>
                          </a:solidFill>
                          <a:effectLst/>
                          <a:latin typeface="+mn-lt"/>
                        </a:rPr>
                        <a:t>1</a:t>
                      </a:r>
                    </a:p>
                  </a:txBody>
                  <a:tcPr marL="9524" marR="9524" marT="9524" marB="0" anchor="b"/>
                </a:tc>
                <a:tc>
                  <a:txBody>
                    <a:bodyPr/>
                    <a:lstStyle/>
                    <a:p>
                      <a:pPr algn="ctr" fontAlgn="b"/>
                      <a:r>
                        <a:rPr lang="en-ZA" sz="1600" b="0" i="0" u="none" strike="noStrike" dirty="0">
                          <a:solidFill>
                            <a:srgbClr val="000000"/>
                          </a:solidFill>
                          <a:effectLst/>
                          <a:latin typeface="+mn-lt"/>
                        </a:rPr>
                        <a:t>3</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50</a:t>
                      </a:r>
                    </a:p>
                  </a:txBody>
                  <a:tcPr marL="9524" marR="9524" marT="9524" marB="0" anchor="b"/>
                </a:tc>
                <a:tc>
                  <a:txBody>
                    <a:bodyPr/>
                    <a:lstStyle/>
                    <a:p>
                      <a:pPr algn="ctr" fontAlgn="b"/>
                      <a:r>
                        <a:rPr lang="en-ZA" sz="1600" b="0" i="0" u="none" strike="noStrike" dirty="0">
                          <a:solidFill>
                            <a:srgbClr val="000000"/>
                          </a:solidFill>
                          <a:effectLst/>
                          <a:latin typeface="+mn-lt"/>
                        </a:rPr>
                        <a:t>16</a:t>
                      </a:r>
                    </a:p>
                  </a:txBody>
                  <a:tcPr marL="9524" marR="9524" marT="9524" marB="0" anchor="b"/>
                </a:tc>
                <a:tc>
                  <a:txBody>
                    <a:bodyPr/>
                    <a:lstStyle/>
                    <a:p>
                      <a:pPr algn="ctr" fontAlgn="b"/>
                      <a:r>
                        <a:rPr lang="en-ZA" sz="1600" b="0" i="0" u="none" strike="noStrike" dirty="0">
                          <a:solidFill>
                            <a:srgbClr val="000000"/>
                          </a:solidFill>
                          <a:effectLst/>
                          <a:latin typeface="+mn-lt"/>
                        </a:rPr>
                        <a:t>3</a:t>
                      </a:r>
                    </a:p>
                  </a:txBody>
                  <a:tcPr marL="9524" marR="9524" marT="9524" marB="0" anchor="b"/>
                </a:tc>
                <a:tc>
                  <a:txBody>
                    <a:bodyPr/>
                    <a:lstStyle/>
                    <a:p>
                      <a:pPr algn="ctr" fontAlgn="b"/>
                      <a:r>
                        <a:rPr lang="en-ZA" sz="1600" b="1" i="0" u="none" strike="noStrike" baseline="0" dirty="0">
                          <a:solidFill>
                            <a:srgbClr val="000000"/>
                          </a:solidFill>
                          <a:latin typeface="+mn-lt"/>
                        </a:rPr>
                        <a:t>73</a:t>
                      </a:r>
                      <a:endParaRPr lang="en-ZA" sz="1600" b="0" i="0" u="none" strike="noStrike" dirty="0">
                        <a:solidFill>
                          <a:srgbClr val="000000"/>
                        </a:solidFill>
                        <a:effectLst/>
                        <a:latin typeface="+mn-lt"/>
                      </a:endParaRPr>
                    </a:p>
                  </a:txBody>
                  <a:tcPr marL="9524" marR="9524" marT="9524" marB="0" anchor="b"/>
                </a:tc>
                <a:extLst>
                  <a:ext uri="{0D108BD9-81ED-4DB2-BD59-A6C34878D82A}">
                    <a16:rowId xmlns="" xmlns:a16="http://schemas.microsoft.com/office/drawing/2014/main" val="10006"/>
                  </a:ext>
                </a:extLst>
              </a:tr>
              <a:tr h="369302">
                <a:tc>
                  <a:txBody>
                    <a:bodyPr/>
                    <a:lstStyle/>
                    <a:p>
                      <a:pPr algn="l" fontAlgn="b"/>
                      <a:r>
                        <a:rPr lang="en-ZA" sz="1600" b="1" u="none" strike="noStrike" dirty="0">
                          <a:effectLst/>
                          <a:latin typeface="+mn-lt"/>
                          <a:cs typeface="Arial" panose="020B0604020202020204" pitchFamily="34" charset="0"/>
                        </a:rPr>
                        <a:t>NC</a:t>
                      </a:r>
                      <a:endParaRPr lang="en-ZA" sz="1600" b="1" i="0" u="none" strike="noStrike" dirty="0">
                        <a:solidFill>
                          <a:srgbClr val="000000"/>
                        </a:solidFill>
                        <a:effectLst/>
                        <a:latin typeface="+mn-lt"/>
                        <a:cs typeface="Arial" panose="020B0604020202020204" pitchFamily="34" charset="0"/>
                      </a:endParaRPr>
                    </a:p>
                  </a:txBody>
                  <a:tcPr marL="9524" marR="9524" marT="9524" marB="0" anchor="b"/>
                </a:tc>
                <a:tc>
                  <a:txBody>
                    <a:bodyPr/>
                    <a:lstStyle/>
                    <a:p>
                      <a:pPr algn="ctr" fontAlgn="b"/>
                      <a:r>
                        <a:rPr lang="en-ZA" sz="1600" b="0" i="0" u="none" strike="noStrike" dirty="0">
                          <a:solidFill>
                            <a:srgbClr val="000000"/>
                          </a:solidFill>
                          <a:effectLst/>
                          <a:latin typeface="+mn-lt"/>
                        </a:rPr>
                        <a:t>1</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6</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28</a:t>
                      </a:r>
                    </a:p>
                  </a:txBody>
                  <a:tcPr marL="9524" marR="9524" marT="9524" marB="0" anchor="b"/>
                </a:tc>
                <a:tc>
                  <a:txBody>
                    <a:bodyPr/>
                    <a:lstStyle/>
                    <a:p>
                      <a:pPr algn="ctr" fontAlgn="b"/>
                      <a:r>
                        <a:rPr lang="en-ZA" sz="1600" b="0" i="0" u="none" strike="noStrike" dirty="0">
                          <a:solidFill>
                            <a:srgbClr val="000000"/>
                          </a:solidFill>
                          <a:effectLst/>
                          <a:latin typeface="+mn-lt"/>
                        </a:rPr>
                        <a:t>19</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1" i="0" u="none" strike="noStrike" baseline="0" dirty="0">
                          <a:solidFill>
                            <a:srgbClr val="000000"/>
                          </a:solidFill>
                          <a:latin typeface="+mn-lt"/>
                        </a:rPr>
                        <a:t>100</a:t>
                      </a:r>
                      <a:endParaRPr lang="en-ZA" sz="1600" b="0" i="0" u="none" strike="noStrike" dirty="0">
                        <a:solidFill>
                          <a:srgbClr val="000000"/>
                        </a:solidFill>
                        <a:effectLst/>
                        <a:latin typeface="+mn-lt"/>
                      </a:endParaRPr>
                    </a:p>
                  </a:txBody>
                  <a:tcPr marL="9524" marR="9524" marT="9524" marB="0" anchor="b"/>
                </a:tc>
                <a:extLst>
                  <a:ext uri="{0D108BD9-81ED-4DB2-BD59-A6C34878D82A}">
                    <a16:rowId xmlns="" xmlns:a16="http://schemas.microsoft.com/office/drawing/2014/main" val="10007"/>
                  </a:ext>
                </a:extLst>
              </a:tr>
              <a:tr h="369302">
                <a:tc>
                  <a:txBody>
                    <a:bodyPr/>
                    <a:lstStyle/>
                    <a:p>
                      <a:pPr algn="l" fontAlgn="b"/>
                      <a:r>
                        <a:rPr lang="en-ZA" sz="1600" b="1" u="none" strike="noStrike" dirty="0">
                          <a:effectLst/>
                          <a:latin typeface="+mn-lt"/>
                          <a:cs typeface="Arial" panose="020B0604020202020204" pitchFamily="34" charset="0"/>
                        </a:rPr>
                        <a:t>NW</a:t>
                      </a:r>
                      <a:endParaRPr lang="en-ZA" sz="1600" b="1" i="0" u="none" strike="noStrike" dirty="0">
                        <a:solidFill>
                          <a:srgbClr val="000000"/>
                        </a:solidFill>
                        <a:effectLst/>
                        <a:latin typeface="+mn-lt"/>
                        <a:cs typeface="Arial" panose="020B0604020202020204" pitchFamily="34" charset="0"/>
                      </a:endParaRP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baseline="0" dirty="0">
                          <a:solidFill>
                            <a:srgbClr val="000000"/>
                          </a:solidFill>
                          <a:latin typeface="+mn-lt"/>
                        </a:rPr>
                        <a:t>125</a:t>
                      </a:r>
                      <a:endParaRPr lang="en-ZA" sz="1600" b="0" i="0" u="none" strike="noStrike" dirty="0">
                        <a:solidFill>
                          <a:srgbClr val="000000"/>
                        </a:solidFill>
                        <a:effectLst/>
                        <a:latin typeface="+mn-lt"/>
                      </a:endParaRP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46</a:t>
                      </a:r>
                    </a:p>
                  </a:txBody>
                  <a:tcPr marL="9524" marR="9524" marT="9524" marB="0" anchor="b"/>
                </a:tc>
                <a:tc>
                  <a:txBody>
                    <a:bodyPr/>
                    <a:lstStyle/>
                    <a:p>
                      <a:pPr algn="ctr" fontAlgn="b"/>
                      <a:r>
                        <a:rPr lang="en-ZA" sz="1600" b="1" i="0" u="none" strike="noStrike" baseline="0" dirty="0">
                          <a:solidFill>
                            <a:srgbClr val="000000"/>
                          </a:solidFill>
                          <a:latin typeface="+mn-lt"/>
                        </a:rPr>
                        <a:t>125</a:t>
                      </a:r>
                      <a:endParaRPr lang="en-ZA" sz="1600" b="0" i="0" u="none" strike="noStrike" dirty="0">
                        <a:solidFill>
                          <a:srgbClr val="000000"/>
                        </a:solidFill>
                        <a:effectLst/>
                        <a:latin typeface="+mn-lt"/>
                      </a:endParaRPr>
                    </a:p>
                  </a:txBody>
                  <a:tcPr marL="9524" marR="9524" marT="9524" marB="0" anchor="b"/>
                </a:tc>
                <a:extLst>
                  <a:ext uri="{0D108BD9-81ED-4DB2-BD59-A6C34878D82A}">
                    <a16:rowId xmlns="" xmlns:a16="http://schemas.microsoft.com/office/drawing/2014/main" val="10008"/>
                  </a:ext>
                </a:extLst>
              </a:tr>
              <a:tr h="542493">
                <a:tc>
                  <a:txBody>
                    <a:bodyPr/>
                    <a:lstStyle/>
                    <a:p>
                      <a:pPr algn="l" fontAlgn="b"/>
                      <a:r>
                        <a:rPr lang="en-ZA" sz="1600" b="1" u="none" strike="noStrike" dirty="0">
                          <a:effectLst/>
                          <a:latin typeface="+mn-lt"/>
                          <a:cs typeface="Arial" panose="020B0604020202020204" pitchFamily="34" charset="0"/>
                        </a:rPr>
                        <a:t>WC</a:t>
                      </a:r>
                      <a:endParaRPr lang="en-ZA" sz="1600" b="1" i="0" u="none" strike="noStrike" dirty="0">
                        <a:solidFill>
                          <a:srgbClr val="000000"/>
                        </a:solidFill>
                        <a:effectLst/>
                        <a:latin typeface="+mn-lt"/>
                        <a:cs typeface="Arial" panose="020B0604020202020204" pitchFamily="34" charset="0"/>
                      </a:endParaRPr>
                    </a:p>
                  </a:txBody>
                  <a:tcPr marL="9524" marR="9524" marT="9524" marB="0" anchor="b"/>
                </a:tc>
                <a:tc>
                  <a:txBody>
                    <a:bodyPr/>
                    <a:lstStyle/>
                    <a:p>
                      <a:pPr algn="ctr" fontAlgn="b"/>
                      <a:r>
                        <a:rPr lang="en-ZA" sz="1600" b="0" i="0" u="none" strike="noStrike" dirty="0">
                          <a:solidFill>
                            <a:srgbClr val="000000"/>
                          </a:solidFill>
                          <a:effectLst/>
                          <a:latin typeface="+mn-lt"/>
                        </a:rPr>
                        <a:t>1</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81</a:t>
                      </a:r>
                    </a:p>
                  </a:txBody>
                  <a:tcPr marL="9524" marR="9524" marT="9524" marB="0" anchor="b"/>
                </a:tc>
                <a:tc>
                  <a:txBody>
                    <a:bodyPr/>
                    <a:lstStyle/>
                    <a:p>
                      <a:pPr algn="ctr" fontAlgn="b"/>
                      <a:r>
                        <a:rPr lang="en-ZA" sz="1600" b="0" i="0" u="none" strike="noStrike" dirty="0">
                          <a:solidFill>
                            <a:srgbClr val="000000"/>
                          </a:solidFill>
                          <a:effectLst/>
                          <a:latin typeface="+mn-lt"/>
                        </a:rPr>
                        <a:t>2</a:t>
                      </a:r>
                    </a:p>
                  </a:txBody>
                  <a:tcPr marL="9524" marR="9524" marT="9524" marB="0" anchor="b"/>
                </a:tc>
                <a:tc>
                  <a:txBody>
                    <a:bodyPr/>
                    <a:lstStyle/>
                    <a:p>
                      <a:pPr algn="ctr" fontAlgn="b"/>
                      <a:r>
                        <a:rPr lang="en-ZA" sz="1600" b="0" i="0" u="none" strike="noStrike" dirty="0">
                          <a:solidFill>
                            <a:srgbClr val="000000"/>
                          </a:solidFill>
                          <a:effectLst/>
                          <a:latin typeface="+mn-lt"/>
                        </a:rPr>
                        <a:t>12</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1" i="0" u="none" strike="noStrike" baseline="0" dirty="0">
                          <a:solidFill>
                            <a:srgbClr val="000000"/>
                          </a:solidFill>
                          <a:latin typeface="+mn-lt"/>
                        </a:rPr>
                        <a:t>151</a:t>
                      </a:r>
                      <a:endParaRPr lang="en-ZA" sz="1600" b="0" i="0" u="none" strike="noStrike" dirty="0">
                        <a:solidFill>
                          <a:srgbClr val="000000"/>
                        </a:solidFill>
                        <a:effectLst/>
                        <a:latin typeface="+mn-lt"/>
                      </a:endParaRPr>
                    </a:p>
                  </a:txBody>
                  <a:tcPr marL="9524" marR="9524" marT="9524" marB="0" anchor="b"/>
                </a:tc>
                <a:extLst>
                  <a:ext uri="{0D108BD9-81ED-4DB2-BD59-A6C34878D82A}">
                    <a16:rowId xmlns="" xmlns:a16="http://schemas.microsoft.com/office/drawing/2014/main" val="10009"/>
                  </a:ext>
                </a:extLst>
              </a:tr>
              <a:tr h="374104">
                <a:tc>
                  <a:txBody>
                    <a:bodyPr/>
                    <a:lstStyle/>
                    <a:p>
                      <a:pPr algn="l" fontAlgn="b"/>
                      <a:r>
                        <a:rPr lang="en-ZA" sz="1600" b="1" i="0" u="none" strike="noStrike" dirty="0">
                          <a:solidFill>
                            <a:schemeClr val="tx1"/>
                          </a:solidFill>
                          <a:effectLst/>
                          <a:latin typeface="+mn-lt"/>
                          <a:cs typeface="Arial" panose="020B0604020202020204" pitchFamily="34" charset="0"/>
                        </a:rPr>
                        <a:t>HQ</a:t>
                      </a:r>
                      <a:endParaRPr lang="en-ZA" sz="1600" b="1" i="0" u="none" strike="noStrike" dirty="0">
                        <a:solidFill>
                          <a:srgbClr val="000000"/>
                        </a:solidFill>
                        <a:effectLst/>
                        <a:latin typeface="+mn-lt"/>
                        <a:cs typeface="Arial" panose="020B0604020202020204" pitchFamily="34" charset="0"/>
                      </a:endParaRP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endParaRPr lang="en-ZA" sz="1600" b="0" i="0" u="none" strike="noStrike" dirty="0">
                        <a:solidFill>
                          <a:srgbClr val="000000"/>
                        </a:solidFill>
                        <a:effectLst/>
                        <a:latin typeface="+mn-lt"/>
                      </a:endParaRP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tc>
                  <a:txBody>
                    <a:bodyPr/>
                    <a:lstStyle/>
                    <a:p>
                      <a:pPr algn="ctr" fontAlgn="b"/>
                      <a:r>
                        <a:rPr lang="en-ZA" sz="1600" b="0" i="0" u="none" strike="noStrike" dirty="0">
                          <a:solidFill>
                            <a:srgbClr val="000000"/>
                          </a:solidFill>
                          <a:effectLst/>
                          <a:latin typeface="+mn-lt"/>
                        </a:rPr>
                        <a:t>0</a:t>
                      </a:r>
                    </a:p>
                  </a:txBody>
                  <a:tcPr marL="9524" marR="9524" marT="9524" marB="0" anchor="b"/>
                </a:tc>
                <a:extLst>
                  <a:ext uri="{0D108BD9-81ED-4DB2-BD59-A6C34878D82A}">
                    <a16:rowId xmlns="" xmlns:a16="http://schemas.microsoft.com/office/drawing/2014/main" val="10010"/>
                  </a:ext>
                </a:extLst>
              </a:tr>
              <a:tr h="257130">
                <a:tc>
                  <a:txBody>
                    <a:bodyPr/>
                    <a:lstStyle/>
                    <a:p>
                      <a:pPr algn="l" fontAlgn="b"/>
                      <a:r>
                        <a:rPr lang="en-ZA" sz="1600" b="1" i="0" u="none" strike="noStrike" dirty="0">
                          <a:solidFill>
                            <a:srgbClr val="000000"/>
                          </a:solidFill>
                          <a:effectLst/>
                          <a:latin typeface="+mn-lt"/>
                          <a:cs typeface="Arial" panose="020B0604020202020204" pitchFamily="34" charset="0"/>
                        </a:rPr>
                        <a:t>TOTAL</a:t>
                      </a:r>
                    </a:p>
                  </a:txBody>
                  <a:tcPr marL="9524" marR="9524" marT="9524" marB="0" anchor="b">
                    <a:solidFill>
                      <a:schemeClr val="accent6">
                        <a:lumMod val="50000"/>
                        <a:alpha val="20000"/>
                      </a:schemeClr>
                    </a:solidFill>
                  </a:tcPr>
                </a:tc>
                <a:tc>
                  <a:txBody>
                    <a:bodyPr/>
                    <a:lstStyle/>
                    <a:p>
                      <a:pPr algn="ctr" fontAlgn="b"/>
                      <a:r>
                        <a:rPr lang="en-ZA" sz="1600" b="1" i="0" u="none" strike="noStrike" dirty="0">
                          <a:solidFill>
                            <a:srgbClr val="000000"/>
                          </a:solidFill>
                          <a:effectLst/>
                          <a:latin typeface="+mn-lt"/>
                        </a:rPr>
                        <a:t>8</a:t>
                      </a:r>
                    </a:p>
                  </a:txBody>
                  <a:tcPr marL="9524" marR="9524" marT="9524" marB="0" anchor="b">
                    <a:solidFill>
                      <a:schemeClr val="accent6">
                        <a:lumMod val="50000"/>
                        <a:alpha val="20000"/>
                      </a:schemeClr>
                    </a:solidFill>
                  </a:tcPr>
                </a:tc>
                <a:tc>
                  <a:txBody>
                    <a:bodyPr/>
                    <a:lstStyle/>
                    <a:p>
                      <a:pPr algn="ctr" fontAlgn="b"/>
                      <a:r>
                        <a:rPr lang="en-ZA" sz="1600" b="1" i="0" u="none" strike="noStrike" dirty="0">
                          <a:solidFill>
                            <a:srgbClr val="000000"/>
                          </a:solidFill>
                          <a:effectLst/>
                          <a:latin typeface="+mn-lt"/>
                        </a:rPr>
                        <a:t>6</a:t>
                      </a:r>
                    </a:p>
                  </a:txBody>
                  <a:tcPr marL="9524" marR="9524" marT="9524" marB="0" anchor="b">
                    <a:solidFill>
                      <a:schemeClr val="accent6">
                        <a:lumMod val="50000"/>
                        <a:alpha val="20000"/>
                      </a:schemeClr>
                    </a:solidFill>
                  </a:tcPr>
                </a:tc>
                <a:tc>
                  <a:txBody>
                    <a:bodyPr/>
                    <a:lstStyle/>
                    <a:p>
                      <a:pPr algn="ctr" fontAlgn="b"/>
                      <a:r>
                        <a:rPr lang="en-ZA" sz="1600" b="1" i="0" u="none" strike="noStrike" dirty="0">
                          <a:solidFill>
                            <a:srgbClr val="000000"/>
                          </a:solidFill>
                          <a:effectLst/>
                          <a:latin typeface="+mn-lt"/>
                        </a:rPr>
                        <a:t>0</a:t>
                      </a:r>
                    </a:p>
                  </a:txBody>
                  <a:tcPr marL="9524" marR="9524" marT="9524" marB="0" anchor="b">
                    <a:solidFill>
                      <a:schemeClr val="accent6">
                        <a:lumMod val="50000"/>
                        <a:alpha val="20000"/>
                      </a:schemeClr>
                    </a:solidFill>
                  </a:tcPr>
                </a:tc>
                <a:tc>
                  <a:txBody>
                    <a:bodyPr/>
                    <a:lstStyle/>
                    <a:p>
                      <a:pPr algn="ctr" fontAlgn="b"/>
                      <a:r>
                        <a:rPr lang="en-ZA" sz="1600" b="1" i="0" u="none" strike="noStrike" baseline="0" dirty="0">
                          <a:solidFill>
                            <a:srgbClr val="000000"/>
                          </a:solidFill>
                          <a:latin typeface="+mn-lt"/>
                        </a:rPr>
                        <a:t>904</a:t>
                      </a:r>
                      <a:endParaRPr lang="en-ZA" sz="1600" b="1" i="0" u="none" strike="noStrike" dirty="0">
                        <a:solidFill>
                          <a:srgbClr val="000000"/>
                        </a:solidFill>
                        <a:effectLst/>
                        <a:latin typeface="+mn-lt"/>
                      </a:endParaRPr>
                    </a:p>
                  </a:txBody>
                  <a:tcPr marL="9524" marR="9524" marT="9524" marB="0" anchor="b">
                    <a:solidFill>
                      <a:schemeClr val="accent6">
                        <a:lumMod val="50000"/>
                        <a:alpha val="20000"/>
                      </a:schemeClr>
                    </a:solidFill>
                  </a:tcPr>
                </a:tc>
                <a:tc>
                  <a:txBody>
                    <a:bodyPr/>
                    <a:lstStyle/>
                    <a:p>
                      <a:pPr algn="ctr" fontAlgn="b"/>
                      <a:r>
                        <a:rPr lang="en-ZA" sz="1600" b="1" i="0" u="none" strike="noStrike" dirty="0">
                          <a:solidFill>
                            <a:srgbClr val="000000"/>
                          </a:solidFill>
                          <a:effectLst/>
                          <a:latin typeface="+mn-lt"/>
                        </a:rPr>
                        <a:t>98</a:t>
                      </a:r>
                    </a:p>
                  </a:txBody>
                  <a:tcPr marL="9524" marR="9524" marT="9524" marB="0" anchor="b">
                    <a:solidFill>
                      <a:schemeClr val="accent6">
                        <a:lumMod val="50000"/>
                        <a:alpha val="20000"/>
                      </a:schemeClr>
                    </a:solidFill>
                  </a:tcPr>
                </a:tc>
                <a:tc>
                  <a:txBody>
                    <a:bodyPr/>
                    <a:lstStyle/>
                    <a:p>
                      <a:pPr algn="ctr" fontAlgn="b"/>
                      <a:r>
                        <a:rPr lang="en-ZA" sz="1600" b="1" i="0" u="none" strike="noStrike" dirty="0">
                          <a:solidFill>
                            <a:srgbClr val="000000"/>
                          </a:solidFill>
                          <a:effectLst/>
                          <a:latin typeface="+mn-lt"/>
                        </a:rPr>
                        <a:t>163</a:t>
                      </a:r>
                    </a:p>
                  </a:txBody>
                  <a:tcPr marL="9524" marR="9524" marT="9524" marB="0" anchor="b">
                    <a:solidFill>
                      <a:schemeClr val="accent6">
                        <a:lumMod val="50000"/>
                        <a:alpha val="20000"/>
                      </a:schemeClr>
                    </a:solidFill>
                  </a:tcPr>
                </a:tc>
                <a:tc>
                  <a:txBody>
                    <a:bodyPr/>
                    <a:lstStyle/>
                    <a:p>
                      <a:pPr algn="ctr" fontAlgn="b"/>
                      <a:r>
                        <a:rPr lang="en-ZA" sz="1600" b="1" i="0" u="none" strike="noStrike" dirty="0">
                          <a:solidFill>
                            <a:srgbClr val="000000"/>
                          </a:solidFill>
                          <a:effectLst/>
                          <a:latin typeface="+mn-lt"/>
                        </a:rPr>
                        <a:t>53</a:t>
                      </a:r>
                    </a:p>
                  </a:txBody>
                  <a:tcPr marL="9524" marR="9524" marT="9524" marB="0" anchor="b">
                    <a:solidFill>
                      <a:schemeClr val="accent6">
                        <a:lumMod val="50000"/>
                        <a:alpha val="20000"/>
                      </a:schemeClr>
                    </a:solidFill>
                  </a:tcPr>
                </a:tc>
                <a:tc>
                  <a:txBody>
                    <a:bodyPr/>
                    <a:lstStyle/>
                    <a:p>
                      <a:pPr algn="ctr" fontAlgn="b"/>
                      <a:r>
                        <a:rPr lang="en-ZA" sz="1600" b="1" i="0" u="none" strike="noStrike" dirty="0">
                          <a:solidFill>
                            <a:srgbClr val="000000"/>
                          </a:solidFill>
                          <a:effectLst/>
                          <a:latin typeface="+mn-lt"/>
                        </a:rPr>
                        <a:t>123</a:t>
                      </a:r>
                    </a:p>
                  </a:txBody>
                  <a:tcPr marL="9524" marR="9524" marT="9524" marB="0" anchor="b">
                    <a:solidFill>
                      <a:schemeClr val="accent6">
                        <a:lumMod val="50000"/>
                        <a:alpha val="20000"/>
                      </a:schemeClr>
                    </a:solidFill>
                  </a:tcPr>
                </a:tc>
                <a:tc>
                  <a:txBody>
                    <a:bodyPr/>
                    <a:lstStyle/>
                    <a:p>
                      <a:pPr algn="ctr" fontAlgn="b"/>
                      <a:r>
                        <a:rPr lang="en-ZA" sz="1600" b="1" i="0" u="none" strike="noStrike" baseline="0" dirty="0" smtClean="0">
                          <a:solidFill>
                            <a:srgbClr val="000000"/>
                          </a:solidFill>
                          <a:latin typeface="+mn-lt"/>
                        </a:rPr>
                        <a:t>1 410</a:t>
                      </a:r>
                      <a:endParaRPr lang="en-ZA" sz="1600" b="1" i="0" u="none" strike="noStrike" dirty="0">
                        <a:solidFill>
                          <a:srgbClr val="000000"/>
                        </a:solidFill>
                        <a:effectLst/>
                        <a:latin typeface="+mn-lt"/>
                      </a:endParaRPr>
                    </a:p>
                  </a:txBody>
                  <a:tcPr marL="9524" marR="9524" marT="9524" marB="0" anchor="b">
                    <a:solidFill>
                      <a:schemeClr val="accent6">
                        <a:lumMod val="50000"/>
                        <a:alpha val="20000"/>
                      </a:schemeClr>
                    </a:solidFill>
                  </a:tcPr>
                </a:tc>
                <a:extLst>
                  <a:ext uri="{0D108BD9-81ED-4DB2-BD59-A6C34878D82A}">
                    <a16:rowId xmlns="" xmlns:a16="http://schemas.microsoft.com/office/drawing/2014/main" val="10011"/>
                  </a:ext>
                </a:extLst>
              </a:tr>
            </a:tbl>
          </a:graphicData>
        </a:graphic>
      </p:graphicFrame>
      <p:sp>
        <p:nvSpPr>
          <p:cNvPr id="4" name="Slide Number Placeholder 3"/>
          <p:cNvSpPr>
            <a:spLocks noGrp="1"/>
          </p:cNvSpPr>
          <p:nvPr>
            <p:ph type="sldNum" sz="quarter" idx="12"/>
          </p:nvPr>
        </p:nvSpPr>
        <p:spPr>
          <a:xfrm rot="5855033">
            <a:off x="6553201" y="6356350"/>
            <a:ext cx="213360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C4A9A87F-51EB-4367-BF14-B67D767FF9C7}" type="slidenum">
              <a:rPr lang="en-US" altLang="en-US" sz="1200">
                <a:solidFill>
                  <a:srgbClr val="898989"/>
                </a:solidFill>
                <a:latin typeface="Calibri" pitchFamily="34" charset="0"/>
              </a:rPr>
              <a:pPr defTabSz="914400" eaLnBrk="1" hangingPunct="1"/>
              <a:t>56</a:t>
            </a:fld>
            <a:endParaRPr lang="en-US" altLang="en-US" sz="1200">
              <a:solidFill>
                <a:srgbClr val="898989"/>
              </a:solidFill>
              <a:latin typeface="Calibri" pitchFamily="34" charset="0"/>
            </a:endParaRPr>
          </a:p>
        </p:txBody>
      </p:sp>
      <p:sp>
        <p:nvSpPr>
          <p:cNvPr id="3" name="Footer Placeholder 2"/>
          <p:cNvSpPr>
            <a:spLocks noGrp="1"/>
          </p:cNvSpPr>
          <p:nvPr>
            <p:ph type="ftr" sz="quarter" idx="11"/>
          </p:nvPr>
        </p:nvSpPr>
        <p:spPr>
          <a:xfrm>
            <a:off x="7019925" y="6524625"/>
            <a:ext cx="3816350" cy="333375"/>
          </a:xfrm>
        </p:spPr>
        <p:txBody>
          <a:bodyPr/>
          <a:lstStyle/>
          <a:p>
            <a:pPr defTabSz="914400" eaLnBrk="1" fontAlgn="auto" hangingPunct="1">
              <a:spcBef>
                <a:spcPts val="0"/>
              </a:spcBef>
              <a:spcAft>
                <a:spcPts val="0"/>
              </a:spcAft>
              <a:defRPr/>
            </a:pPr>
            <a:r>
              <a:rPr lang="en-US" smtClean="0">
                <a:solidFill>
                  <a:prstClr val="white"/>
                </a:solidFill>
                <a:ea typeface="+mn-ea"/>
              </a:rPr>
              <a:t>23</a:t>
            </a:r>
            <a:endParaRPr lang="en-US">
              <a:solidFill>
                <a:prstClr val="white"/>
              </a:solidFill>
              <a:ea typeface="+mn-ea"/>
            </a:endParaRPr>
          </a:p>
        </p:txBody>
      </p:sp>
    </p:spTree>
    <p:extLst>
      <p:ext uri="{BB962C8B-B14F-4D97-AF65-F5344CB8AC3E}">
        <p14:creationId xmlns:p14="http://schemas.microsoft.com/office/powerpoint/2010/main" xmlns="" val="1211450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ZA" altLang="en-US" sz="2400" b="1" smtClean="0"/>
              <a:t>OHS – TARGET ACHIEVED IN Q4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12419002"/>
              </p:ext>
            </p:extLst>
          </p:nvPr>
        </p:nvGraphicFramePr>
        <p:xfrm>
          <a:off x="250825" y="1417638"/>
          <a:ext cx="8642350" cy="4916488"/>
        </p:xfrm>
        <a:graphic>
          <a:graphicData uri="http://schemas.openxmlformats.org/drawingml/2006/table">
            <a:tbl>
              <a:tblPr/>
              <a:tblGrid>
                <a:gridCol w="2088569">
                  <a:extLst>
                    <a:ext uri="{9D8B030D-6E8A-4147-A177-3AD203B41FA5}">
                      <a16:colId xmlns="" xmlns:a16="http://schemas.microsoft.com/office/drawing/2014/main" val="2180518956"/>
                    </a:ext>
                  </a:extLst>
                </a:gridCol>
                <a:gridCol w="3240880">
                  <a:extLst>
                    <a:ext uri="{9D8B030D-6E8A-4147-A177-3AD203B41FA5}">
                      <a16:colId xmlns="" xmlns:a16="http://schemas.microsoft.com/office/drawing/2014/main" val="630574575"/>
                    </a:ext>
                  </a:extLst>
                </a:gridCol>
                <a:gridCol w="3312901">
                  <a:extLst>
                    <a:ext uri="{9D8B030D-6E8A-4147-A177-3AD203B41FA5}">
                      <a16:colId xmlns="" xmlns:a16="http://schemas.microsoft.com/office/drawing/2014/main" val="2579595951"/>
                    </a:ext>
                  </a:extLst>
                </a:gridCol>
              </a:tblGrid>
              <a:tr h="592856">
                <a:tc rowSpan="3">
                  <a:txBody>
                    <a:bodyPr/>
                    <a:lstStyle/>
                    <a:p>
                      <a:pPr algn="ctr" fontAlgn="b"/>
                      <a:r>
                        <a:rPr lang="en-ZA" sz="2000" b="1" i="0" u="none" strike="noStrike" dirty="0">
                          <a:solidFill>
                            <a:srgbClr val="000000"/>
                          </a:solidFill>
                          <a:effectLst/>
                          <a:latin typeface="Calibri" panose="020F0502020204030204" pitchFamily="34" charset="0"/>
                        </a:rPr>
                        <a:t>PROVINCE</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fontAlgn="b"/>
                      <a:r>
                        <a:rPr lang="en-ZA" sz="2000" b="1" i="0" u="none" strike="noStrike" dirty="0">
                          <a:solidFill>
                            <a:srgbClr val="000000"/>
                          </a:solidFill>
                          <a:effectLst/>
                          <a:latin typeface="Calibri" panose="020F0502020204030204" pitchFamily="34" charset="0"/>
                        </a:rPr>
                        <a:t>OHS</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hMerge="1">
                  <a:txBody>
                    <a:bodyPr/>
                    <a:lstStyle/>
                    <a:p>
                      <a:endParaRPr lang="en-ZA"/>
                    </a:p>
                  </a:txBody>
                  <a:tcPr/>
                </a:tc>
                <a:extLst>
                  <a:ext uri="{0D108BD9-81ED-4DB2-BD59-A6C34878D82A}">
                    <a16:rowId xmlns="" xmlns:a16="http://schemas.microsoft.com/office/drawing/2014/main" val="2667294263"/>
                  </a:ext>
                </a:extLst>
              </a:tr>
              <a:tr h="592856">
                <a:tc vMerge="1">
                  <a:txBody>
                    <a:bodyPr/>
                    <a:lstStyle/>
                    <a:p>
                      <a:endParaRPr lang="en-ZA"/>
                    </a:p>
                  </a:txBody>
                  <a:tcPr/>
                </a:tc>
                <a:tc gridSpan="2">
                  <a:txBody>
                    <a:bodyPr/>
                    <a:lstStyle/>
                    <a:p>
                      <a:pPr algn="ctr" fontAlgn="b"/>
                      <a:endParaRPr lang="en-ZA" sz="2000" b="1" i="0" u="none" strike="noStrike" dirty="0">
                        <a:solidFill>
                          <a:srgbClr val="000000"/>
                        </a:solidFill>
                        <a:effectLst/>
                        <a:latin typeface="Calibri" panose="020F0502020204030204" pitchFamily="34" charset="0"/>
                      </a:endParaRP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en-ZA"/>
                    </a:p>
                  </a:txBody>
                  <a:tcPr/>
                </a:tc>
                <a:extLst>
                  <a:ext uri="{0D108BD9-81ED-4DB2-BD59-A6C34878D82A}">
                    <a16:rowId xmlns="" xmlns:a16="http://schemas.microsoft.com/office/drawing/2014/main" val="562780666"/>
                  </a:ext>
                </a:extLst>
              </a:tr>
              <a:tr h="310898">
                <a:tc vMerge="1">
                  <a:txBody>
                    <a:bodyPr/>
                    <a:lstStyle/>
                    <a:p>
                      <a:endParaRPr lang="en-ZA"/>
                    </a:p>
                  </a:txBody>
                  <a:tcPr/>
                </a:tc>
                <a:tc>
                  <a:txBody>
                    <a:bodyPr/>
                    <a:lstStyle/>
                    <a:p>
                      <a:pPr algn="ctr" fontAlgn="b"/>
                      <a:r>
                        <a:rPr lang="en-ZA" sz="2000" b="1" i="0" u="none" strike="noStrike" dirty="0">
                          <a:solidFill>
                            <a:srgbClr val="000000"/>
                          </a:solidFill>
                          <a:effectLst/>
                          <a:latin typeface="Calibri" panose="020F0502020204030204" pitchFamily="34" charset="0"/>
                        </a:rPr>
                        <a:t>TARGET</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b"/>
                      <a:r>
                        <a:rPr lang="en-ZA" sz="2000" b="1" i="0" u="none" strike="noStrike">
                          <a:solidFill>
                            <a:srgbClr val="000000"/>
                          </a:solidFill>
                          <a:effectLst/>
                          <a:latin typeface="Calibri" panose="020F0502020204030204" pitchFamily="34" charset="0"/>
                        </a:rPr>
                        <a:t>ACTUAL</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 xmlns:a16="http://schemas.microsoft.com/office/drawing/2014/main" val="4150799973"/>
                  </a:ext>
                </a:extLst>
              </a:tr>
              <a:tr h="310898">
                <a:tc>
                  <a:txBody>
                    <a:bodyPr/>
                    <a:lstStyle/>
                    <a:p>
                      <a:pPr algn="l" fontAlgn="b"/>
                      <a:r>
                        <a:rPr lang="en-ZA" sz="2000" b="1" i="0" u="none" strike="noStrike" dirty="0">
                          <a:solidFill>
                            <a:srgbClr val="000000"/>
                          </a:solidFill>
                          <a:effectLst/>
                          <a:latin typeface="Calibri" panose="020F0502020204030204" pitchFamily="34" charset="0"/>
                        </a:rPr>
                        <a:t>Eastern Cape</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800" b="0" i="0" u="none" strike="noStrike" dirty="0">
                          <a:solidFill>
                            <a:srgbClr val="000000"/>
                          </a:solidFill>
                          <a:effectLst/>
                          <a:latin typeface="Calibri" panose="020F0502020204030204" pitchFamily="34" charset="0"/>
                        </a:rPr>
                        <a:t>1 524</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800" b="0" i="0" u="none" strike="noStrike" dirty="0" smtClean="0">
                          <a:solidFill>
                            <a:srgbClr val="000000"/>
                          </a:solidFill>
                          <a:effectLst/>
                          <a:latin typeface="Calibri" panose="020F0502020204030204" pitchFamily="34" charset="0"/>
                        </a:rPr>
                        <a:t>1 681</a:t>
                      </a:r>
                      <a:endParaRPr lang="en-ZA" sz="1800" b="0" i="0" u="none" strike="noStrike" dirty="0">
                        <a:solidFill>
                          <a:srgbClr val="000000"/>
                        </a:solidFill>
                        <a:effectLst/>
                        <a:latin typeface="Calibri" panose="020F0502020204030204" pitchFamily="34" charset="0"/>
                      </a:endParaRP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90898319"/>
                  </a:ext>
                </a:extLst>
              </a:tr>
              <a:tr h="310898">
                <a:tc>
                  <a:txBody>
                    <a:bodyPr/>
                    <a:lstStyle/>
                    <a:p>
                      <a:pPr algn="l" fontAlgn="b"/>
                      <a:r>
                        <a:rPr lang="en-ZA" sz="2000" b="1" i="0" u="none" strike="noStrike" dirty="0">
                          <a:solidFill>
                            <a:srgbClr val="000000"/>
                          </a:solidFill>
                          <a:effectLst/>
                          <a:latin typeface="Calibri" panose="020F0502020204030204" pitchFamily="34" charset="0"/>
                        </a:rPr>
                        <a:t>Free State</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800" b="0" i="0" u="none" strike="noStrike" dirty="0">
                          <a:solidFill>
                            <a:srgbClr val="000000"/>
                          </a:solidFill>
                          <a:effectLst/>
                          <a:latin typeface="Calibri" panose="020F0502020204030204" pitchFamily="34" charset="0"/>
                        </a:rPr>
                        <a:t>2 652</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800" b="0" i="0" u="none" strike="noStrike" dirty="0" smtClean="0">
                          <a:solidFill>
                            <a:srgbClr val="000000"/>
                          </a:solidFill>
                          <a:effectLst/>
                          <a:latin typeface="Calibri" panose="020F0502020204030204" pitchFamily="34" charset="0"/>
                        </a:rPr>
                        <a:t>2 993</a:t>
                      </a:r>
                      <a:endParaRPr lang="en-ZA" sz="1800" b="0" i="0" u="none" strike="noStrike" dirty="0">
                        <a:solidFill>
                          <a:srgbClr val="000000"/>
                        </a:solidFill>
                        <a:effectLst/>
                        <a:latin typeface="Calibri" panose="020F0502020204030204" pitchFamily="34" charset="0"/>
                      </a:endParaRP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231263131"/>
                  </a:ext>
                </a:extLst>
              </a:tr>
              <a:tr h="310898">
                <a:tc>
                  <a:txBody>
                    <a:bodyPr/>
                    <a:lstStyle/>
                    <a:p>
                      <a:pPr algn="l" fontAlgn="b"/>
                      <a:r>
                        <a:rPr lang="en-ZA" sz="2000" b="1" i="0" u="none" strike="noStrike" dirty="0">
                          <a:solidFill>
                            <a:srgbClr val="000000"/>
                          </a:solidFill>
                          <a:effectLst/>
                          <a:latin typeface="Calibri" panose="020F0502020204030204" pitchFamily="34" charset="0"/>
                        </a:rPr>
                        <a:t>Gauteng</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800" b="0" i="0" u="none" strike="noStrike" dirty="0">
                          <a:solidFill>
                            <a:srgbClr val="000000"/>
                          </a:solidFill>
                          <a:effectLst/>
                          <a:latin typeface="Calibri" panose="020F0502020204030204" pitchFamily="34" charset="0"/>
                        </a:rPr>
                        <a:t>5 496</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800" b="0" i="0" u="none" strike="noStrike" dirty="0" smtClean="0">
                          <a:solidFill>
                            <a:srgbClr val="000000"/>
                          </a:solidFill>
                          <a:effectLst/>
                          <a:latin typeface="Calibri" panose="020F0502020204030204" pitchFamily="34" charset="0"/>
                        </a:rPr>
                        <a:t>9 076</a:t>
                      </a:r>
                      <a:endParaRPr lang="en-ZA" sz="1800" b="0" i="0" u="none" strike="noStrike" dirty="0">
                        <a:solidFill>
                          <a:srgbClr val="000000"/>
                        </a:solidFill>
                        <a:effectLst/>
                        <a:latin typeface="Calibri" panose="020F0502020204030204" pitchFamily="34" charset="0"/>
                      </a:endParaRP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43943208"/>
                  </a:ext>
                </a:extLst>
              </a:tr>
              <a:tr h="310898">
                <a:tc>
                  <a:txBody>
                    <a:bodyPr/>
                    <a:lstStyle/>
                    <a:p>
                      <a:pPr algn="l" fontAlgn="b"/>
                      <a:r>
                        <a:rPr lang="en-ZA" sz="2000" b="1" i="0" u="none" strike="noStrike" dirty="0">
                          <a:solidFill>
                            <a:srgbClr val="000000"/>
                          </a:solidFill>
                          <a:effectLst/>
                          <a:latin typeface="Calibri" panose="020F0502020204030204" pitchFamily="34" charset="0"/>
                        </a:rPr>
                        <a:t>Kwa-Zulu Natal</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800" b="0" i="0" u="none" strike="noStrike">
                          <a:solidFill>
                            <a:srgbClr val="000000"/>
                          </a:solidFill>
                          <a:effectLst/>
                          <a:latin typeface="Calibri" panose="020F0502020204030204" pitchFamily="34" charset="0"/>
                        </a:rPr>
                        <a:t>5 472</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800" b="0" i="0" u="none" strike="noStrike" dirty="0" smtClean="0">
                          <a:solidFill>
                            <a:srgbClr val="000000"/>
                          </a:solidFill>
                          <a:effectLst/>
                          <a:latin typeface="Calibri" panose="020F0502020204030204" pitchFamily="34" charset="0"/>
                        </a:rPr>
                        <a:t>5 800</a:t>
                      </a:r>
                      <a:endParaRPr lang="en-ZA" sz="1800" b="0" i="0" u="none" strike="noStrike" dirty="0">
                        <a:solidFill>
                          <a:srgbClr val="000000"/>
                        </a:solidFill>
                        <a:effectLst/>
                        <a:latin typeface="Calibri" panose="020F0502020204030204" pitchFamily="34" charset="0"/>
                      </a:endParaRP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67610531"/>
                  </a:ext>
                </a:extLst>
              </a:tr>
              <a:tr h="310898">
                <a:tc>
                  <a:txBody>
                    <a:bodyPr/>
                    <a:lstStyle/>
                    <a:p>
                      <a:pPr algn="l" fontAlgn="b"/>
                      <a:r>
                        <a:rPr lang="en-ZA" sz="2000" b="1" i="0" u="none" strike="noStrike" dirty="0">
                          <a:solidFill>
                            <a:srgbClr val="000000"/>
                          </a:solidFill>
                          <a:effectLst/>
                          <a:latin typeface="Calibri" panose="020F0502020204030204" pitchFamily="34" charset="0"/>
                        </a:rPr>
                        <a:t>Limpopo</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800" b="0" i="0" u="none" strike="noStrike">
                          <a:solidFill>
                            <a:srgbClr val="000000"/>
                          </a:solidFill>
                          <a:effectLst/>
                          <a:latin typeface="Calibri" panose="020F0502020204030204" pitchFamily="34" charset="0"/>
                        </a:rPr>
                        <a:t>1 608</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800" b="0" i="0" u="none" strike="noStrike" dirty="0" smtClean="0">
                          <a:solidFill>
                            <a:srgbClr val="000000"/>
                          </a:solidFill>
                          <a:effectLst/>
                          <a:latin typeface="Calibri" panose="020F0502020204030204" pitchFamily="34" charset="0"/>
                        </a:rPr>
                        <a:t>1 764</a:t>
                      </a:r>
                      <a:endParaRPr lang="en-ZA" sz="1800" b="0" i="0" u="none" strike="noStrike" dirty="0">
                        <a:solidFill>
                          <a:srgbClr val="000000"/>
                        </a:solidFill>
                        <a:effectLst/>
                        <a:latin typeface="Calibri" panose="020F0502020204030204" pitchFamily="34" charset="0"/>
                      </a:endParaRP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79955621"/>
                  </a:ext>
                </a:extLst>
              </a:tr>
              <a:tr h="310898">
                <a:tc>
                  <a:txBody>
                    <a:bodyPr/>
                    <a:lstStyle/>
                    <a:p>
                      <a:pPr algn="l" fontAlgn="b"/>
                      <a:r>
                        <a:rPr lang="en-ZA" sz="2000" b="1" i="0" u="none" strike="noStrike" dirty="0">
                          <a:solidFill>
                            <a:srgbClr val="000000"/>
                          </a:solidFill>
                          <a:effectLst/>
                          <a:latin typeface="Calibri" panose="020F0502020204030204" pitchFamily="34" charset="0"/>
                        </a:rPr>
                        <a:t>Mpumalanga</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800" b="0" i="0" u="none" strike="noStrike">
                          <a:solidFill>
                            <a:srgbClr val="000000"/>
                          </a:solidFill>
                          <a:effectLst/>
                          <a:latin typeface="Calibri" panose="020F0502020204030204" pitchFamily="34" charset="0"/>
                        </a:rPr>
                        <a:t>1 392</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800" b="0" i="0" u="none" strike="noStrike" dirty="0" smtClean="0">
                          <a:solidFill>
                            <a:srgbClr val="000000"/>
                          </a:solidFill>
                          <a:effectLst/>
                          <a:latin typeface="Calibri" panose="020F0502020204030204" pitchFamily="34" charset="0"/>
                        </a:rPr>
                        <a:t>1 802</a:t>
                      </a:r>
                      <a:endParaRPr lang="en-ZA" sz="1800" b="0" i="0" u="none" strike="noStrike" dirty="0">
                        <a:solidFill>
                          <a:srgbClr val="000000"/>
                        </a:solidFill>
                        <a:effectLst/>
                        <a:latin typeface="Calibri" panose="020F0502020204030204" pitchFamily="34" charset="0"/>
                      </a:endParaRP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84137164"/>
                  </a:ext>
                </a:extLst>
              </a:tr>
              <a:tr h="310898">
                <a:tc>
                  <a:txBody>
                    <a:bodyPr/>
                    <a:lstStyle/>
                    <a:p>
                      <a:pPr algn="l" fontAlgn="b"/>
                      <a:r>
                        <a:rPr lang="en-ZA" sz="2000" b="1" i="0" u="none" strike="noStrike" dirty="0">
                          <a:solidFill>
                            <a:srgbClr val="000000"/>
                          </a:solidFill>
                          <a:effectLst/>
                          <a:latin typeface="Calibri" panose="020F0502020204030204" pitchFamily="34" charset="0"/>
                        </a:rPr>
                        <a:t>Northern Cape</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800" b="0" i="0" u="none" strike="noStrike">
                          <a:solidFill>
                            <a:srgbClr val="000000"/>
                          </a:solidFill>
                          <a:effectLst/>
                          <a:latin typeface="Calibri" panose="020F0502020204030204" pitchFamily="34" charset="0"/>
                        </a:rPr>
                        <a:t>816</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800" b="0" i="0" u="none" strike="noStrike" dirty="0">
                          <a:solidFill>
                            <a:srgbClr val="000000"/>
                          </a:solidFill>
                          <a:effectLst/>
                          <a:latin typeface="Calibri" panose="020F0502020204030204" pitchFamily="34" charset="0"/>
                        </a:rPr>
                        <a:t>518</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076315774"/>
                  </a:ext>
                </a:extLst>
              </a:tr>
              <a:tr h="310898">
                <a:tc>
                  <a:txBody>
                    <a:bodyPr/>
                    <a:lstStyle/>
                    <a:p>
                      <a:pPr algn="l" fontAlgn="b"/>
                      <a:r>
                        <a:rPr lang="en-ZA" sz="2000" b="1" i="0" u="none" strike="noStrike" dirty="0">
                          <a:solidFill>
                            <a:srgbClr val="000000"/>
                          </a:solidFill>
                          <a:effectLst/>
                          <a:latin typeface="Calibri" panose="020F0502020204030204" pitchFamily="34" charset="0"/>
                        </a:rPr>
                        <a:t>North West</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800" b="0" i="0" u="none" strike="noStrike">
                          <a:solidFill>
                            <a:srgbClr val="000000"/>
                          </a:solidFill>
                          <a:effectLst/>
                          <a:latin typeface="Calibri" panose="020F0502020204030204" pitchFamily="34" charset="0"/>
                        </a:rPr>
                        <a:t>1 356</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800" b="0" i="0" u="none" strike="noStrike" dirty="0" smtClean="0">
                          <a:solidFill>
                            <a:srgbClr val="000000"/>
                          </a:solidFill>
                          <a:effectLst/>
                          <a:latin typeface="Calibri" panose="020F0502020204030204" pitchFamily="34" charset="0"/>
                        </a:rPr>
                        <a:t>1 481</a:t>
                      </a:r>
                      <a:endParaRPr lang="en-ZA" sz="1800" b="0" i="0" u="none" strike="noStrike" dirty="0">
                        <a:solidFill>
                          <a:srgbClr val="000000"/>
                        </a:solidFill>
                        <a:effectLst/>
                        <a:latin typeface="Calibri" panose="020F0502020204030204" pitchFamily="34" charset="0"/>
                      </a:endParaRP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58019541"/>
                  </a:ext>
                </a:extLst>
              </a:tr>
              <a:tr h="310898">
                <a:tc>
                  <a:txBody>
                    <a:bodyPr/>
                    <a:lstStyle/>
                    <a:p>
                      <a:pPr algn="l" fontAlgn="b"/>
                      <a:r>
                        <a:rPr lang="en-ZA" sz="2000" b="1" i="0" u="none" strike="noStrike" dirty="0">
                          <a:solidFill>
                            <a:srgbClr val="000000"/>
                          </a:solidFill>
                          <a:effectLst/>
                          <a:latin typeface="Calibri" panose="020F0502020204030204" pitchFamily="34" charset="0"/>
                        </a:rPr>
                        <a:t>Western Cape</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800" b="0" i="0" u="none" strike="noStrike">
                          <a:solidFill>
                            <a:srgbClr val="000000"/>
                          </a:solidFill>
                          <a:effectLst/>
                          <a:latin typeface="Calibri" panose="020F0502020204030204" pitchFamily="34" charset="0"/>
                        </a:rPr>
                        <a:t>3 012</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800" b="0" i="0" u="none" strike="noStrike" dirty="0" smtClean="0">
                          <a:solidFill>
                            <a:srgbClr val="000000"/>
                          </a:solidFill>
                          <a:effectLst/>
                          <a:latin typeface="Calibri" panose="020F0502020204030204" pitchFamily="34" charset="0"/>
                        </a:rPr>
                        <a:t>3 296</a:t>
                      </a:r>
                      <a:endParaRPr lang="en-ZA" sz="1800" b="0" i="0" u="none" strike="noStrike" dirty="0">
                        <a:solidFill>
                          <a:srgbClr val="000000"/>
                        </a:solidFill>
                        <a:effectLst/>
                        <a:latin typeface="Calibri" panose="020F0502020204030204" pitchFamily="34" charset="0"/>
                      </a:endParaRP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96794675"/>
                  </a:ext>
                </a:extLst>
              </a:tr>
              <a:tr h="310898">
                <a:tc>
                  <a:txBody>
                    <a:bodyPr/>
                    <a:lstStyle/>
                    <a:p>
                      <a:pPr algn="l" fontAlgn="b"/>
                      <a:r>
                        <a:rPr lang="en-ZA" sz="2000" b="1" i="0" u="none" strike="noStrike" dirty="0">
                          <a:solidFill>
                            <a:srgbClr val="000000"/>
                          </a:solidFill>
                          <a:effectLst/>
                          <a:latin typeface="Calibri" panose="020F0502020204030204" pitchFamily="34" charset="0"/>
                        </a:rPr>
                        <a:t>HO</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2000" b="0" i="0" u="none" strike="noStrike">
                          <a:solidFill>
                            <a:srgbClr val="000000"/>
                          </a:solidFill>
                          <a:effectLst/>
                          <a:latin typeface="Calibri" panose="020F0502020204030204" pitchFamily="34" charset="0"/>
                        </a:rPr>
                        <a:t>288</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2000" b="0" i="0" u="none" strike="noStrike" dirty="0">
                          <a:solidFill>
                            <a:srgbClr val="000000"/>
                          </a:solidFill>
                          <a:effectLst/>
                          <a:latin typeface="Calibri" panose="020F0502020204030204" pitchFamily="34" charset="0"/>
                        </a:rPr>
                        <a:t>346</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61889946"/>
                  </a:ext>
                </a:extLst>
              </a:tr>
              <a:tr h="310898">
                <a:tc>
                  <a:txBody>
                    <a:bodyPr/>
                    <a:lstStyle/>
                    <a:p>
                      <a:pPr algn="l" fontAlgn="b"/>
                      <a:r>
                        <a:rPr lang="en-ZA" sz="2000" b="1" i="0" u="none" strike="noStrike">
                          <a:solidFill>
                            <a:srgbClr val="000000"/>
                          </a:solidFill>
                          <a:effectLst/>
                          <a:latin typeface="Calibri" panose="020F0502020204030204" pitchFamily="34" charset="0"/>
                        </a:rPr>
                        <a:t>TOTAL</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2000" b="1" i="0" u="none" strike="noStrike">
                          <a:solidFill>
                            <a:srgbClr val="000000"/>
                          </a:solidFill>
                          <a:effectLst/>
                          <a:latin typeface="Calibri" panose="020F0502020204030204" pitchFamily="34" charset="0"/>
                        </a:rPr>
                        <a:t>23 616</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2000" b="1" i="0" u="none" strike="noStrike" dirty="0">
                          <a:solidFill>
                            <a:srgbClr val="000000"/>
                          </a:solidFill>
                          <a:effectLst/>
                          <a:latin typeface="Calibri" panose="020F0502020204030204" pitchFamily="34" charset="0"/>
                        </a:rPr>
                        <a:t>28 757</a:t>
                      </a:r>
                    </a:p>
                  </a:txBody>
                  <a:tcPr marL="6079" marR="6079" marT="60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2371648061"/>
                  </a:ext>
                </a:extLst>
              </a:tr>
            </a:tbl>
          </a:graphicData>
        </a:graphic>
      </p:graphicFrame>
      <p:sp>
        <p:nvSpPr>
          <p:cNvPr id="4" name="Slide Number Placeholder 3"/>
          <p:cNvSpPr>
            <a:spLocks noGrp="1"/>
          </p:cNvSpPr>
          <p:nvPr>
            <p:ph type="sldNum" sz="quarter" idx="12"/>
          </p:nvPr>
        </p:nvSpPr>
        <p:spPr>
          <a:xfrm>
            <a:off x="6661150" y="6492875"/>
            <a:ext cx="248285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FBDDC1C8-6F1A-436E-ACA0-EC1AE53495BD}" type="slidenum">
              <a:rPr lang="en-US" altLang="en-US" sz="1200">
                <a:solidFill>
                  <a:srgbClr val="FFFFFF"/>
                </a:solidFill>
                <a:latin typeface="Calibri" pitchFamily="34" charset="0"/>
              </a:rPr>
              <a:pPr defTabSz="914400" eaLnBrk="1" hangingPunct="1"/>
              <a:t>57</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3905734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457200" y="21250"/>
            <a:ext cx="8229600" cy="1143000"/>
          </a:xfrm>
        </p:spPr>
        <p:txBody>
          <a:bodyPr/>
          <a:lstStyle/>
          <a:p>
            <a:r>
              <a:rPr lang="en-ZA" altLang="en-US" sz="2400" b="1" dirty="0" smtClean="0"/>
              <a:t>SECTOR INSPECTIONS AND COMPLIANCE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78674172"/>
              </p:ext>
            </p:extLst>
          </p:nvPr>
        </p:nvGraphicFramePr>
        <p:xfrm>
          <a:off x="253943" y="812436"/>
          <a:ext cx="8713787" cy="5741159"/>
        </p:xfrm>
        <a:graphic>
          <a:graphicData uri="http://schemas.openxmlformats.org/drawingml/2006/table">
            <a:tbl>
              <a:tblPr/>
              <a:tblGrid>
                <a:gridCol w="678759">
                  <a:extLst>
                    <a:ext uri="{9D8B030D-6E8A-4147-A177-3AD203B41FA5}">
                      <a16:colId xmlns="" xmlns:a16="http://schemas.microsoft.com/office/drawing/2014/main" val="4013914195"/>
                    </a:ext>
                  </a:extLst>
                </a:gridCol>
                <a:gridCol w="409702">
                  <a:extLst>
                    <a:ext uri="{9D8B030D-6E8A-4147-A177-3AD203B41FA5}">
                      <a16:colId xmlns="" xmlns:a16="http://schemas.microsoft.com/office/drawing/2014/main" val="82269956"/>
                    </a:ext>
                  </a:extLst>
                </a:gridCol>
                <a:gridCol w="379127">
                  <a:extLst>
                    <a:ext uri="{9D8B030D-6E8A-4147-A177-3AD203B41FA5}">
                      <a16:colId xmlns="" xmlns:a16="http://schemas.microsoft.com/office/drawing/2014/main" val="2886398816"/>
                    </a:ext>
                  </a:extLst>
                </a:gridCol>
                <a:gridCol w="403585">
                  <a:extLst>
                    <a:ext uri="{9D8B030D-6E8A-4147-A177-3AD203B41FA5}">
                      <a16:colId xmlns="" xmlns:a16="http://schemas.microsoft.com/office/drawing/2014/main" val="1709839065"/>
                    </a:ext>
                  </a:extLst>
                </a:gridCol>
                <a:gridCol w="397471">
                  <a:extLst>
                    <a:ext uri="{9D8B030D-6E8A-4147-A177-3AD203B41FA5}">
                      <a16:colId xmlns="" xmlns:a16="http://schemas.microsoft.com/office/drawing/2014/main" val="4137734498"/>
                    </a:ext>
                  </a:extLst>
                </a:gridCol>
                <a:gridCol w="409702">
                  <a:extLst>
                    <a:ext uri="{9D8B030D-6E8A-4147-A177-3AD203B41FA5}">
                      <a16:colId xmlns="" xmlns:a16="http://schemas.microsoft.com/office/drawing/2014/main" val="103621024"/>
                    </a:ext>
                  </a:extLst>
                </a:gridCol>
                <a:gridCol w="403585">
                  <a:extLst>
                    <a:ext uri="{9D8B030D-6E8A-4147-A177-3AD203B41FA5}">
                      <a16:colId xmlns="" xmlns:a16="http://schemas.microsoft.com/office/drawing/2014/main" val="717139196"/>
                    </a:ext>
                  </a:extLst>
                </a:gridCol>
                <a:gridCol w="391356">
                  <a:extLst>
                    <a:ext uri="{9D8B030D-6E8A-4147-A177-3AD203B41FA5}">
                      <a16:colId xmlns="" xmlns:a16="http://schemas.microsoft.com/office/drawing/2014/main" val="1316653686"/>
                    </a:ext>
                  </a:extLst>
                </a:gridCol>
                <a:gridCol w="366896">
                  <a:extLst>
                    <a:ext uri="{9D8B030D-6E8A-4147-A177-3AD203B41FA5}">
                      <a16:colId xmlns="" xmlns:a16="http://schemas.microsoft.com/office/drawing/2014/main" val="1811316393"/>
                    </a:ext>
                  </a:extLst>
                </a:gridCol>
                <a:gridCol w="428045">
                  <a:extLst>
                    <a:ext uri="{9D8B030D-6E8A-4147-A177-3AD203B41FA5}">
                      <a16:colId xmlns="" xmlns:a16="http://schemas.microsoft.com/office/drawing/2014/main" val="3440272337"/>
                    </a:ext>
                  </a:extLst>
                </a:gridCol>
                <a:gridCol w="391356">
                  <a:extLst>
                    <a:ext uri="{9D8B030D-6E8A-4147-A177-3AD203B41FA5}">
                      <a16:colId xmlns="" xmlns:a16="http://schemas.microsoft.com/office/drawing/2014/main" val="915463134"/>
                    </a:ext>
                  </a:extLst>
                </a:gridCol>
                <a:gridCol w="446391">
                  <a:extLst>
                    <a:ext uri="{9D8B030D-6E8A-4147-A177-3AD203B41FA5}">
                      <a16:colId xmlns="" xmlns:a16="http://schemas.microsoft.com/office/drawing/2014/main" val="2345715509"/>
                    </a:ext>
                  </a:extLst>
                </a:gridCol>
                <a:gridCol w="385241">
                  <a:extLst>
                    <a:ext uri="{9D8B030D-6E8A-4147-A177-3AD203B41FA5}">
                      <a16:colId xmlns="" xmlns:a16="http://schemas.microsoft.com/office/drawing/2014/main" val="2183471759"/>
                    </a:ext>
                  </a:extLst>
                </a:gridCol>
                <a:gridCol w="421931">
                  <a:extLst>
                    <a:ext uri="{9D8B030D-6E8A-4147-A177-3AD203B41FA5}">
                      <a16:colId xmlns="" xmlns:a16="http://schemas.microsoft.com/office/drawing/2014/main" val="3184042644"/>
                    </a:ext>
                  </a:extLst>
                </a:gridCol>
                <a:gridCol w="415816">
                  <a:extLst>
                    <a:ext uri="{9D8B030D-6E8A-4147-A177-3AD203B41FA5}">
                      <a16:colId xmlns="" xmlns:a16="http://schemas.microsoft.com/office/drawing/2014/main" val="1046029781"/>
                    </a:ext>
                  </a:extLst>
                </a:gridCol>
                <a:gridCol w="415816">
                  <a:extLst>
                    <a:ext uri="{9D8B030D-6E8A-4147-A177-3AD203B41FA5}">
                      <a16:colId xmlns="" xmlns:a16="http://schemas.microsoft.com/office/drawing/2014/main" val="3244650831"/>
                    </a:ext>
                  </a:extLst>
                </a:gridCol>
                <a:gridCol w="428045">
                  <a:extLst>
                    <a:ext uri="{9D8B030D-6E8A-4147-A177-3AD203B41FA5}">
                      <a16:colId xmlns="" xmlns:a16="http://schemas.microsoft.com/office/drawing/2014/main" val="2977123355"/>
                    </a:ext>
                  </a:extLst>
                </a:gridCol>
                <a:gridCol w="385241">
                  <a:extLst>
                    <a:ext uri="{9D8B030D-6E8A-4147-A177-3AD203B41FA5}">
                      <a16:colId xmlns="" xmlns:a16="http://schemas.microsoft.com/office/drawing/2014/main" val="201417288"/>
                    </a:ext>
                  </a:extLst>
                </a:gridCol>
                <a:gridCol w="403585">
                  <a:extLst>
                    <a:ext uri="{9D8B030D-6E8A-4147-A177-3AD203B41FA5}">
                      <a16:colId xmlns="" xmlns:a16="http://schemas.microsoft.com/office/drawing/2014/main" val="1893580170"/>
                    </a:ext>
                  </a:extLst>
                </a:gridCol>
                <a:gridCol w="354666">
                  <a:extLst>
                    <a:ext uri="{9D8B030D-6E8A-4147-A177-3AD203B41FA5}">
                      <a16:colId xmlns="" xmlns:a16="http://schemas.microsoft.com/office/drawing/2014/main" val="4159111258"/>
                    </a:ext>
                  </a:extLst>
                </a:gridCol>
                <a:gridCol w="397471">
                  <a:extLst>
                    <a:ext uri="{9D8B030D-6E8A-4147-A177-3AD203B41FA5}">
                      <a16:colId xmlns="" xmlns:a16="http://schemas.microsoft.com/office/drawing/2014/main" val="1100949729"/>
                    </a:ext>
                  </a:extLst>
                </a:gridCol>
              </a:tblGrid>
              <a:tr h="291372">
                <a:tc>
                  <a:txBody>
                    <a:bodyPr/>
                    <a:lstStyle/>
                    <a:p>
                      <a:pPr algn="l" fontAlgn="b"/>
                      <a:r>
                        <a:rPr lang="en-ZA" sz="500" b="0" i="0" u="none" strike="noStrike" dirty="0">
                          <a:solidFill>
                            <a:srgbClr val="000000"/>
                          </a:solidFill>
                          <a:effectLst/>
                          <a:latin typeface="Calibri" panose="020F0502020204030204" pitchFamily="34" charset="0"/>
                        </a:rPr>
                        <a:t> </a:t>
                      </a: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ZA" sz="1100" b="1" i="0" u="none" strike="noStrike" dirty="0">
                          <a:solidFill>
                            <a:srgbClr val="000000"/>
                          </a:solidFill>
                          <a:effectLst/>
                          <a:latin typeface="Calibri" panose="020F0502020204030204" pitchFamily="34" charset="0"/>
                        </a:rPr>
                        <a:t>KZN</a:t>
                      </a:r>
                    </a:p>
                    <a:p>
                      <a:pPr algn="ctr" fontAlgn="b"/>
                      <a:r>
                        <a:rPr lang="en-ZA" sz="1100" b="1" i="0" u="none" strike="noStrike" dirty="0">
                          <a:solidFill>
                            <a:srgbClr val="000000"/>
                          </a:solidFill>
                          <a:effectLst/>
                          <a:latin typeface="Calibri" panose="020F0502020204030204" pitchFamily="34" charset="0"/>
                        </a:rPr>
                        <a:t> </a:t>
                      </a:r>
                    </a:p>
                  </a:txBody>
                  <a:tcPr marL="2888" marR="2888" marT="28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ZA" sz="1100" b="1" i="0" u="none" strike="noStrike" dirty="0">
                          <a:solidFill>
                            <a:srgbClr val="000000"/>
                          </a:solidFill>
                          <a:effectLst/>
                          <a:latin typeface="Calibri" panose="020F0502020204030204" pitchFamily="34" charset="0"/>
                        </a:rPr>
                        <a:t>LP</a:t>
                      </a:r>
                    </a:p>
                    <a:p>
                      <a:pPr algn="ctr" fontAlgn="b"/>
                      <a:r>
                        <a:rPr lang="en-ZA" sz="1100" b="1" i="0" u="none" strike="noStrike" dirty="0">
                          <a:solidFill>
                            <a:srgbClr val="000000"/>
                          </a:solidFill>
                          <a:effectLst/>
                          <a:latin typeface="Calibri" panose="020F0502020204030204" pitchFamily="34" charset="0"/>
                        </a:rPr>
                        <a:t> </a:t>
                      </a:r>
                    </a:p>
                  </a:txBody>
                  <a:tcPr marL="2888" marR="2888" marT="28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ZA" sz="1100" b="1" i="0" u="none" strike="noStrike" dirty="0">
                          <a:solidFill>
                            <a:srgbClr val="000000"/>
                          </a:solidFill>
                          <a:effectLst/>
                          <a:latin typeface="Calibri" panose="020F0502020204030204" pitchFamily="34" charset="0"/>
                        </a:rPr>
                        <a:t>FS</a:t>
                      </a:r>
                    </a:p>
                    <a:p>
                      <a:pPr algn="ctr" fontAlgn="b"/>
                      <a:r>
                        <a:rPr lang="en-ZA" sz="1100" b="1" i="0" u="none" strike="noStrike" dirty="0">
                          <a:solidFill>
                            <a:srgbClr val="000000"/>
                          </a:solidFill>
                          <a:effectLst/>
                          <a:latin typeface="Calibri" panose="020F0502020204030204" pitchFamily="34" charset="0"/>
                        </a:rPr>
                        <a:t> </a:t>
                      </a:r>
                    </a:p>
                  </a:txBody>
                  <a:tcPr marL="2888" marR="2888" marT="28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ZA" sz="1100" b="1" i="0" u="none" strike="noStrike" dirty="0">
                          <a:solidFill>
                            <a:srgbClr val="000000"/>
                          </a:solidFill>
                          <a:effectLst/>
                          <a:latin typeface="Calibri" panose="020F0502020204030204" pitchFamily="34" charset="0"/>
                        </a:rPr>
                        <a:t>NC</a:t>
                      </a:r>
                    </a:p>
                    <a:p>
                      <a:pPr algn="ctr" fontAlgn="b"/>
                      <a:r>
                        <a:rPr lang="en-ZA" sz="1100" b="1" i="0" u="none" strike="noStrike" dirty="0">
                          <a:solidFill>
                            <a:srgbClr val="000000"/>
                          </a:solidFill>
                          <a:effectLst/>
                          <a:latin typeface="Calibri" panose="020F0502020204030204" pitchFamily="34" charset="0"/>
                        </a:rPr>
                        <a:t> </a:t>
                      </a:r>
                    </a:p>
                  </a:txBody>
                  <a:tcPr marL="2888" marR="2888" marT="28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ZA" sz="1100" b="1" i="0" u="none" strike="noStrike" dirty="0">
                          <a:solidFill>
                            <a:srgbClr val="000000"/>
                          </a:solidFill>
                          <a:effectLst/>
                          <a:latin typeface="Calibri" panose="020F0502020204030204" pitchFamily="34" charset="0"/>
                        </a:rPr>
                        <a:t>NW</a:t>
                      </a:r>
                    </a:p>
                    <a:p>
                      <a:pPr algn="ctr" fontAlgn="b"/>
                      <a:r>
                        <a:rPr lang="en-ZA" sz="1100" b="1" i="0" u="none" strike="noStrike" dirty="0">
                          <a:solidFill>
                            <a:srgbClr val="000000"/>
                          </a:solidFill>
                          <a:effectLst/>
                          <a:latin typeface="Calibri" panose="020F0502020204030204" pitchFamily="34" charset="0"/>
                        </a:rPr>
                        <a:t> </a:t>
                      </a:r>
                    </a:p>
                  </a:txBody>
                  <a:tcPr marL="2888" marR="2888" marT="28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ZA" sz="1100" b="1" i="0" u="none" strike="noStrike" dirty="0">
                          <a:solidFill>
                            <a:srgbClr val="000000"/>
                          </a:solidFill>
                          <a:effectLst/>
                          <a:latin typeface="Calibri" panose="020F0502020204030204" pitchFamily="34" charset="0"/>
                        </a:rPr>
                        <a:t>EC</a:t>
                      </a:r>
                    </a:p>
                    <a:p>
                      <a:pPr algn="ctr" fontAlgn="b"/>
                      <a:r>
                        <a:rPr lang="en-ZA" sz="1100" b="1" i="0" u="none" strike="noStrike" dirty="0">
                          <a:solidFill>
                            <a:srgbClr val="000000"/>
                          </a:solidFill>
                          <a:effectLst/>
                          <a:latin typeface="Calibri" panose="020F0502020204030204" pitchFamily="34" charset="0"/>
                        </a:rPr>
                        <a:t> </a:t>
                      </a:r>
                    </a:p>
                  </a:txBody>
                  <a:tcPr marL="2888" marR="2888" marT="28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ZA" sz="1100" b="1" i="0" u="none" strike="noStrike" dirty="0">
                          <a:solidFill>
                            <a:srgbClr val="000000"/>
                          </a:solidFill>
                          <a:effectLst/>
                          <a:latin typeface="Calibri" panose="020F0502020204030204" pitchFamily="34" charset="0"/>
                        </a:rPr>
                        <a:t>GP</a:t>
                      </a:r>
                    </a:p>
                    <a:p>
                      <a:pPr algn="ctr" fontAlgn="b"/>
                      <a:r>
                        <a:rPr lang="en-ZA" sz="1100" b="1" i="0" u="none" strike="noStrike" dirty="0">
                          <a:solidFill>
                            <a:srgbClr val="000000"/>
                          </a:solidFill>
                          <a:effectLst/>
                          <a:latin typeface="Calibri" panose="020F0502020204030204" pitchFamily="34" charset="0"/>
                        </a:rPr>
                        <a:t> </a:t>
                      </a:r>
                    </a:p>
                  </a:txBody>
                  <a:tcPr marL="2888" marR="2888" marT="28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ZA" sz="1100" b="1" i="0" u="none" strike="noStrike" dirty="0">
                          <a:solidFill>
                            <a:srgbClr val="000000"/>
                          </a:solidFill>
                          <a:effectLst/>
                          <a:latin typeface="Calibri" panose="020F0502020204030204" pitchFamily="34" charset="0"/>
                        </a:rPr>
                        <a:t>WC</a:t>
                      </a:r>
                    </a:p>
                    <a:p>
                      <a:pPr algn="ctr" fontAlgn="b"/>
                      <a:r>
                        <a:rPr lang="en-ZA" sz="1100" b="1" i="0" u="none" strike="noStrike" dirty="0">
                          <a:solidFill>
                            <a:srgbClr val="000000"/>
                          </a:solidFill>
                          <a:effectLst/>
                          <a:latin typeface="Calibri" panose="020F0502020204030204" pitchFamily="34" charset="0"/>
                        </a:rPr>
                        <a:t> </a:t>
                      </a:r>
                    </a:p>
                  </a:txBody>
                  <a:tcPr marL="2888" marR="2888" marT="28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ZA" sz="1100" b="1" i="0" u="none" strike="noStrike" dirty="0">
                        <a:solidFill>
                          <a:srgbClr val="000000"/>
                        </a:solidFill>
                        <a:effectLst/>
                        <a:latin typeface="Calibri" panose="020F0502020204030204" pitchFamily="34" charset="0"/>
                      </a:endParaRP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ZA" sz="1100" b="1" i="0" u="none" strike="noStrike" dirty="0">
                          <a:solidFill>
                            <a:srgbClr val="000000"/>
                          </a:solidFill>
                          <a:effectLst/>
                          <a:latin typeface="Calibri" panose="020F0502020204030204" pitchFamily="34" charset="0"/>
                        </a:rPr>
                        <a:t>MP</a:t>
                      </a:r>
                    </a:p>
                    <a:p>
                      <a:pPr algn="ctr" fontAlgn="b"/>
                      <a:r>
                        <a:rPr lang="en-ZA" sz="1100" b="0" i="0" u="none" strike="noStrike" dirty="0">
                          <a:solidFill>
                            <a:srgbClr val="000000"/>
                          </a:solidFill>
                          <a:effectLst/>
                          <a:latin typeface="Calibri" panose="020F0502020204030204" pitchFamily="34" charset="0"/>
                        </a:rPr>
                        <a:t> </a:t>
                      </a:r>
                    </a:p>
                  </a:txBody>
                  <a:tcPr marL="2888" marR="2888" marT="288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ZA" sz="1100" b="1" i="0" u="none" strike="noStrike" dirty="0" smtClean="0">
                          <a:solidFill>
                            <a:schemeClr val="tx1"/>
                          </a:solidFill>
                          <a:effectLst/>
                          <a:latin typeface="Calibri" panose="020F0502020204030204" pitchFamily="34" charset="0"/>
                        </a:rPr>
                        <a:t>TOTALS</a:t>
                      </a:r>
                      <a:endParaRPr lang="en-ZA" sz="1100" b="1" i="0" u="none" strike="noStrike" dirty="0">
                        <a:solidFill>
                          <a:schemeClr val="tx1"/>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2888" marR="2888" marT="2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782642940"/>
                  </a:ext>
                </a:extLst>
              </a:tr>
              <a:tr h="612548">
                <a:tc>
                  <a:txBody>
                    <a:bodyPr/>
                    <a:lstStyle/>
                    <a:p>
                      <a:pPr algn="l" rtl="0" fontAlgn="b"/>
                      <a:r>
                        <a:rPr lang="en-ZA" sz="500" b="1" i="0" u="none" strike="noStrike" dirty="0">
                          <a:solidFill>
                            <a:srgbClr val="000000"/>
                          </a:solidFill>
                          <a:effectLst/>
                          <a:latin typeface="Calibri" panose="020F0502020204030204" pitchFamily="34" charset="0"/>
                        </a:rPr>
                        <a:t>SECTOR</a:t>
                      </a:r>
                    </a:p>
                  </a:txBody>
                  <a:tcPr marL="2888" marR="2888" marT="2888"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Actual number inspected</a:t>
                      </a:r>
                      <a:endParaRPr lang="en-ZA" sz="800" b="1" i="0" u="none" strike="noStrike" dirty="0">
                        <a:solidFill>
                          <a:srgbClr val="000000"/>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Number complied</a:t>
                      </a:r>
                      <a:endParaRPr lang="en-ZA" sz="800" b="1" i="0" u="none" strike="noStrike" dirty="0">
                        <a:solidFill>
                          <a:srgbClr val="000000"/>
                        </a:solidFill>
                        <a:effectLst/>
                        <a:latin typeface="Calibri" panose="020F0502020204030204" pitchFamily="34" charset="0"/>
                      </a:endParaRP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ctr"/>
                      <a:r>
                        <a:rPr lang="en-ZA" sz="800" b="1" i="0" u="none" strike="noStrike" dirty="0" smtClean="0">
                          <a:solidFill>
                            <a:srgbClr val="000000"/>
                          </a:solidFill>
                          <a:effectLst/>
                          <a:latin typeface="Calibri" panose="020F0502020204030204" pitchFamily="34" charset="0"/>
                        </a:rPr>
                        <a:t>Actual number inspected</a:t>
                      </a:r>
                      <a:endParaRPr lang="en-ZA" sz="800" b="1" i="0" u="none" strike="noStrike" dirty="0">
                        <a:solidFill>
                          <a:srgbClr val="000000"/>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Number complied</a:t>
                      </a:r>
                      <a:endParaRPr lang="en-ZA" sz="800" b="1" i="0" u="none" strike="noStrike" dirty="0">
                        <a:solidFill>
                          <a:srgbClr val="000000"/>
                        </a:solidFill>
                        <a:effectLst/>
                        <a:latin typeface="Calibri" panose="020F0502020204030204" pitchFamily="34" charset="0"/>
                      </a:endParaRP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Actual number inspected</a:t>
                      </a:r>
                      <a:endParaRPr lang="en-ZA" sz="800" b="1" i="0" u="none" strike="noStrike" dirty="0">
                        <a:solidFill>
                          <a:srgbClr val="000000"/>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Number complied</a:t>
                      </a:r>
                      <a:endParaRPr lang="en-ZA" sz="800" b="1" i="0" u="none" strike="noStrike" dirty="0">
                        <a:solidFill>
                          <a:srgbClr val="000000"/>
                        </a:solidFill>
                        <a:effectLst/>
                        <a:latin typeface="Calibri" panose="020F0502020204030204" pitchFamily="34" charset="0"/>
                      </a:endParaRP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Actual number inspected</a:t>
                      </a:r>
                      <a:endParaRPr lang="en-ZA" sz="800" b="1" i="0" u="none" strike="noStrike" dirty="0">
                        <a:solidFill>
                          <a:srgbClr val="000000"/>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Number complied</a:t>
                      </a:r>
                      <a:endParaRPr lang="en-ZA" sz="800" b="1" i="0" u="none" strike="noStrike" dirty="0">
                        <a:solidFill>
                          <a:srgbClr val="000000"/>
                        </a:solidFill>
                        <a:effectLst/>
                        <a:latin typeface="Calibri" panose="020F0502020204030204" pitchFamily="34" charset="0"/>
                      </a:endParaRP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Actual number inspected</a:t>
                      </a:r>
                      <a:endParaRPr lang="en-ZA" sz="800" b="1" i="0" u="none" strike="noStrike" dirty="0">
                        <a:solidFill>
                          <a:srgbClr val="000000"/>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Number complied</a:t>
                      </a:r>
                      <a:endParaRPr lang="en-ZA" sz="800" b="1" i="0" u="none" strike="noStrike" dirty="0">
                        <a:solidFill>
                          <a:srgbClr val="000000"/>
                        </a:solidFill>
                        <a:effectLst/>
                        <a:latin typeface="Calibri" panose="020F0502020204030204" pitchFamily="34" charset="0"/>
                      </a:endParaRP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Actual number inspected</a:t>
                      </a:r>
                      <a:endParaRPr lang="en-ZA" sz="800" b="1" i="0" u="none" strike="noStrike" dirty="0">
                        <a:solidFill>
                          <a:srgbClr val="000000"/>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Number complied</a:t>
                      </a:r>
                      <a:endParaRPr lang="en-ZA" sz="800" b="1" i="0" u="none" strike="noStrike" dirty="0">
                        <a:solidFill>
                          <a:srgbClr val="000000"/>
                        </a:solidFill>
                        <a:effectLst/>
                        <a:latin typeface="Calibri" panose="020F0502020204030204" pitchFamily="34" charset="0"/>
                      </a:endParaRP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Actual number inspected</a:t>
                      </a:r>
                      <a:endParaRPr lang="en-ZA" sz="800" b="1" i="0" u="none" strike="noStrike" dirty="0">
                        <a:solidFill>
                          <a:srgbClr val="000000"/>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Number complied</a:t>
                      </a:r>
                      <a:endParaRPr lang="en-ZA" sz="800" b="1" i="0" u="none" strike="noStrike" dirty="0">
                        <a:solidFill>
                          <a:srgbClr val="000000"/>
                        </a:solidFill>
                        <a:effectLst/>
                        <a:latin typeface="Calibri" panose="020F0502020204030204" pitchFamily="34" charset="0"/>
                      </a:endParaRP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Actual number inspected</a:t>
                      </a:r>
                      <a:endParaRPr lang="en-ZA" sz="800" b="1" i="0" u="none" strike="noStrike" dirty="0">
                        <a:solidFill>
                          <a:srgbClr val="000000"/>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Number complied</a:t>
                      </a:r>
                      <a:endParaRPr lang="en-ZA" sz="800" b="1" i="0" u="none" strike="noStrike" dirty="0">
                        <a:solidFill>
                          <a:srgbClr val="000000"/>
                        </a:solidFill>
                        <a:effectLst/>
                        <a:latin typeface="Calibri" panose="020F0502020204030204" pitchFamily="34" charset="0"/>
                      </a:endParaRP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Actual number inspected</a:t>
                      </a:r>
                      <a:endParaRPr lang="en-ZA" sz="800" b="1" i="0" u="none" strike="noStrike" dirty="0">
                        <a:solidFill>
                          <a:srgbClr val="000000"/>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Number complied</a:t>
                      </a:r>
                      <a:endParaRPr lang="en-ZA" sz="800" b="1" i="0" u="none" strike="noStrike" dirty="0">
                        <a:solidFill>
                          <a:srgbClr val="000000"/>
                        </a:solidFill>
                        <a:effectLst/>
                        <a:latin typeface="Calibri" panose="020F0502020204030204" pitchFamily="34" charset="0"/>
                      </a:endParaRP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TOTALS inspected</a:t>
                      </a:r>
                      <a:endParaRPr lang="en-ZA" sz="800" b="1" i="0" u="none" strike="noStrike" dirty="0">
                        <a:solidFill>
                          <a:srgbClr val="000000"/>
                        </a:solidFill>
                        <a:effectLst/>
                        <a:latin typeface="Calibri" panose="020F0502020204030204" pitchFamily="34" charset="0"/>
                      </a:endParaRPr>
                    </a:p>
                  </a:txBody>
                  <a:tcPr marL="2888" marR="2888" marT="2888" marB="0">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rtl="0" fontAlgn="b"/>
                      <a:r>
                        <a:rPr lang="en-ZA" sz="800" b="1" i="0" u="none" strike="noStrike" dirty="0" smtClean="0">
                          <a:solidFill>
                            <a:srgbClr val="000000"/>
                          </a:solidFill>
                          <a:effectLst/>
                          <a:latin typeface="Calibri" panose="020F0502020204030204" pitchFamily="34" charset="0"/>
                        </a:rPr>
                        <a:t>TOTALS compliance</a:t>
                      </a:r>
                      <a:endParaRPr lang="en-ZA" sz="800" b="1" i="0" u="none" strike="noStrike" dirty="0">
                        <a:solidFill>
                          <a:srgbClr val="000000"/>
                        </a:solidFill>
                        <a:effectLst/>
                        <a:latin typeface="Calibri" panose="020F0502020204030204" pitchFamily="34" charset="0"/>
                      </a:endParaRPr>
                    </a:p>
                  </a:txBody>
                  <a:tcPr marL="2888" marR="2888" marT="28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441216134"/>
                  </a:ext>
                </a:extLst>
              </a:tr>
              <a:tr h="192182">
                <a:tc>
                  <a:txBody>
                    <a:bodyPr/>
                    <a:lstStyle/>
                    <a:p>
                      <a:pPr algn="l" rtl="0" fontAlgn="t"/>
                      <a:r>
                        <a:rPr lang="en-ZA" sz="900" b="1" i="0" u="none" strike="noStrike" dirty="0">
                          <a:solidFill>
                            <a:srgbClr val="000000"/>
                          </a:solidFill>
                          <a:effectLst/>
                          <a:latin typeface="Calibri" panose="020F0502020204030204" pitchFamily="34" charset="0"/>
                        </a:rPr>
                        <a:t>Agriculture</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dirty="0">
                          <a:solidFill>
                            <a:srgbClr val="000000"/>
                          </a:solidFill>
                          <a:effectLst/>
                          <a:latin typeface="Calibri" panose="020F0502020204030204" pitchFamily="34" charset="0"/>
                        </a:rPr>
                        <a:t>156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66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171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158</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128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112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0" i="0" u="none" strike="noStrike">
                          <a:solidFill>
                            <a:srgbClr val="000000"/>
                          </a:solidFill>
                          <a:effectLst/>
                          <a:latin typeface="Calibri" panose="020F0502020204030204" pitchFamily="34" charset="0"/>
                        </a:rPr>
                        <a:t>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0" i="0" u="none" strike="noStrike">
                          <a:solidFill>
                            <a:srgbClr val="000000"/>
                          </a:solidFill>
                          <a:effectLst/>
                          <a:latin typeface="Calibri" panose="020F0502020204030204" pitchFamily="34" charset="0"/>
                        </a:rPr>
                        <a:t>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0" i="0" u="none" strike="noStrike">
                          <a:solidFill>
                            <a:srgbClr val="000000"/>
                          </a:solidFill>
                          <a:effectLst/>
                          <a:latin typeface="Calibri" panose="020F0502020204030204" pitchFamily="34" charset="0"/>
                        </a:rPr>
                        <a:t>75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000" b="0" i="0" u="none" strike="noStrike">
                          <a:solidFill>
                            <a:srgbClr val="000000"/>
                          </a:solidFill>
                          <a:effectLst/>
                          <a:latin typeface="Calibri" panose="020F0502020204030204" pitchFamily="34" charset="0"/>
                        </a:rPr>
                        <a:t>61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75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57</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622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000" b="0" i="0" u="none" strike="noStrike">
                          <a:solidFill>
                            <a:srgbClr val="000000"/>
                          </a:solidFill>
                          <a:effectLst/>
                          <a:latin typeface="Calibri" panose="020F0502020204030204" pitchFamily="34" charset="0"/>
                        </a:rPr>
                        <a:t>461</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1457973903"/>
                  </a:ext>
                </a:extLst>
              </a:tr>
              <a:tr h="192182">
                <a:tc>
                  <a:txBody>
                    <a:bodyPr/>
                    <a:lstStyle/>
                    <a:p>
                      <a:pPr algn="l" rtl="0" fontAlgn="t"/>
                      <a:r>
                        <a:rPr lang="en-ZA" sz="900" b="1" i="0" u="none" strike="noStrike">
                          <a:solidFill>
                            <a:srgbClr val="000000"/>
                          </a:solidFill>
                          <a:effectLst/>
                          <a:latin typeface="Calibri" panose="020F0502020204030204" pitchFamily="34" charset="0"/>
                        </a:rPr>
                        <a:t>Chemical</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dirty="0">
                          <a:solidFill>
                            <a:srgbClr val="000000"/>
                          </a:solidFill>
                          <a:effectLst/>
                          <a:latin typeface="Calibri" panose="020F0502020204030204" pitchFamily="34" charset="0"/>
                        </a:rPr>
                        <a:t>236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dirty="0">
                          <a:solidFill>
                            <a:srgbClr val="000000"/>
                          </a:solidFill>
                          <a:effectLst/>
                          <a:latin typeface="Calibri" panose="020F0502020204030204" pitchFamily="34" charset="0"/>
                        </a:rPr>
                        <a:t>141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77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70</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39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34</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10</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99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483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000" b="0" i="0" u="none" strike="noStrike">
                          <a:solidFill>
                            <a:srgbClr val="000000"/>
                          </a:solidFill>
                          <a:effectLst/>
                          <a:latin typeface="Calibri" panose="020F0502020204030204" pitchFamily="34" charset="0"/>
                        </a:rPr>
                        <a:t>324</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4117224030"/>
                  </a:ext>
                </a:extLst>
              </a:tr>
              <a:tr h="192182">
                <a:tc>
                  <a:txBody>
                    <a:bodyPr/>
                    <a:lstStyle/>
                    <a:p>
                      <a:pPr algn="l" rtl="0" fontAlgn="t"/>
                      <a:r>
                        <a:rPr lang="en-ZA" sz="900" b="1" i="0" u="none" strike="noStrike">
                          <a:solidFill>
                            <a:srgbClr val="000000"/>
                          </a:solidFill>
                          <a:effectLst/>
                          <a:latin typeface="Calibri" panose="020F0502020204030204" pitchFamily="34" charset="0"/>
                        </a:rPr>
                        <a:t>Community</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424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dirty="0">
                          <a:solidFill>
                            <a:srgbClr val="000000"/>
                          </a:solidFill>
                          <a:effectLst/>
                          <a:latin typeface="Calibri" panose="020F0502020204030204" pitchFamily="34" charset="0"/>
                        </a:rPr>
                        <a:t>213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dirty="0">
                          <a:solidFill>
                            <a:srgbClr val="000000"/>
                          </a:solidFill>
                          <a:effectLst/>
                          <a:latin typeface="Calibri" panose="020F0502020204030204" pitchFamily="34" charset="0"/>
                        </a:rPr>
                        <a:t>51</a:t>
                      </a:r>
                    </a:p>
                  </a:txBody>
                  <a:tcPr marL="2888" marR="2888" marT="2888"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42</a:t>
                      </a:r>
                    </a:p>
                  </a:txBody>
                  <a:tcPr marL="2888" marR="2888" marT="2888"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173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122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51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18</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741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409</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28330658"/>
                  </a:ext>
                </a:extLst>
              </a:tr>
              <a:tr h="192182">
                <a:tc>
                  <a:txBody>
                    <a:bodyPr/>
                    <a:lstStyle/>
                    <a:p>
                      <a:pPr algn="l" rtl="0" fontAlgn="t"/>
                      <a:r>
                        <a:rPr lang="en-ZA" sz="900" b="1" i="0" u="none" strike="noStrike">
                          <a:solidFill>
                            <a:srgbClr val="000000"/>
                          </a:solidFill>
                          <a:effectLst/>
                          <a:latin typeface="Calibri" panose="020F0502020204030204" pitchFamily="34" charset="0"/>
                        </a:rPr>
                        <a:t>Construction</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3072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2545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356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307</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dirty="0" smtClean="0">
                          <a:solidFill>
                            <a:srgbClr val="000000"/>
                          </a:solidFill>
                          <a:effectLst/>
                          <a:latin typeface="Calibri" panose="020F0502020204030204" pitchFamily="34" charset="0"/>
                        </a:rPr>
                        <a:t>84</a:t>
                      </a:r>
                      <a:endParaRPr lang="en-ZA" sz="1000" b="0" i="0" u="none" strike="noStrike" dirty="0">
                        <a:solidFill>
                          <a:srgbClr val="000000"/>
                        </a:solidFill>
                        <a:effectLst/>
                        <a:latin typeface="Calibri" panose="020F0502020204030204" pitchFamily="34" charset="0"/>
                      </a:endParaRPr>
                    </a:p>
                  </a:txBody>
                  <a:tcPr marL="2888" marR="2888" marT="2888" marB="0" anchor="ctr">
                    <a:lnL w="1905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dirty="0" smtClean="0">
                          <a:solidFill>
                            <a:srgbClr val="000000"/>
                          </a:solidFill>
                          <a:effectLst/>
                          <a:latin typeface="Calibri" panose="020F0502020204030204" pitchFamily="34" charset="0"/>
                        </a:rPr>
                        <a:t>71</a:t>
                      </a:r>
                      <a:endParaRPr lang="en-ZA" sz="1000" b="0" i="0" u="none" strike="noStrike" dirty="0">
                        <a:solidFill>
                          <a:srgbClr val="000000"/>
                        </a:solidFill>
                        <a:effectLst/>
                        <a:latin typeface="Calibri" panose="020F0502020204030204" pitchFamily="34" charset="0"/>
                      </a:endParaRPr>
                    </a:p>
                  </a:txBody>
                  <a:tcPr marL="2888" marR="2888" marT="2888" marB="0" anchor="ctr">
                    <a:lnL w="31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17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44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31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156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135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653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534</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294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259</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49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4725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000" b="0" i="0" u="none" strike="noStrike">
                          <a:solidFill>
                            <a:srgbClr val="000000"/>
                          </a:solidFill>
                          <a:effectLst/>
                          <a:latin typeface="Calibri" panose="020F0502020204030204" pitchFamily="34" charset="0"/>
                        </a:rPr>
                        <a:t>3919</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35259763"/>
                  </a:ext>
                </a:extLst>
              </a:tr>
              <a:tr h="414409">
                <a:tc>
                  <a:txBody>
                    <a:bodyPr/>
                    <a:lstStyle/>
                    <a:p>
                      <a:pPr algn="l" rtl="0" fontAlgn="t"/>
                      <a:r>
                        <a:rPr lang="en-ZA" sz="900" b="1" i="0" u="none" strike="noStrike">
                          <a:solidFill>
                            <a:srgbClr val="000000"/>
                          </a:solidFill>
                          <a:effectLst/>
                          <a:latin typeface="Calibri" panose="020F0502020204030204" pitchFamily="34" charset="0"/>
                        </a:rPr>
                        <a:t>Domestic/Private Household</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3</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85996611"/>
                  </a:ext>
                </a:extLst>
              </a:tr>
              <a:tr h="192182">
                <a:tc>
                  <a:txBody>
                    <a:bodyPr/>
                    <a:lstStyle/>
                    <a:p>
                      <a:pPr algn="l" rtl="0" fontAlgn="t"/>
                      <a:r>
                        <a:rPr lang="en-ZA" sz="900" b="1" i="0" u="none" strike="noStrike">
                          <a:solidFill>
                            <a:srgbClr val="000000"/>
                          </a:solidFill>
                          <a:effectLst/>
                          <a:latin typeface="Calibri" panose="020F0502020204030204" pitchFamily="34" charset="0"/>
                        </a:rPr>
                        <a:t>Electricity</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49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46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dirty="0">
                          <a:solidFill>
                            <a:srgbClr val="000000"/>
                          </a:solidFill>
                          <a:effectLst/>
                          <a:latin typeface="Calibri" panose="020F0502020204030204" pitchFamily="34" charset="0"/>
                        </a:rPr>
                        <a:t>7</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0</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9</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0</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76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62</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022891"/>
                  </a:ext>
                </a:extLst>
              </a:tr>
              <a:tr h="192182">
                <a:tc>
                  <a:txBody>
                    <a:bodyPr/>
                    <a:lstStyle/>
                    <a:p>
                      <a:pPr algn="l" rtl="0" fontAlgn="t"/>
                      <a:r>
                        <a:rPr lang="en-ZA" sz="900" b="1" i="0" u="none" strike="noStrike">
                          <a:solidFill>
                            <a:srgbClr val="000000"/>
                          </a:solidFill>
                          <a:effectLst/>
                          <a:latin typeface="Calibri" panose="020F0502020204030204" pitchFamily="34" charset="0"/>
                        </a:rPr>
                        <a:t>Finance</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0</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18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9</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81588350"/>
                  </a:ext>
                </a:extLst>
              </a:tr>
              <a:tr h="192182">
                <a:tc>
                  <a:txBody>
                    <a:bodyPr/>
                    <a:lstStyle/>
                    <a:p>
                      <a:pPr algn="l" rtl="0" fontAlgn="t"/>
                      <a:r>
                        <a:rPr lang="en-ZA" sz="900" b="1" i="0" u="none" strike="noStrike">
                          <a:solidFill>
                            <a:srgbClr val="000000"/>
                          </a:solidFill>
                          <a:effectLst/>
                          <a:latin typeface="Calibri" panose="020F0502020204030204" pitchFamily="34" charset="0"/>
                        </a:rPr>
                        <a:t>Food &amp; Bev</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30</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29</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22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16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74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41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149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100</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89511932"/>
                  </a:ext>
                </a:extLst>
              </a:tr>
              <a:tr h="192182">
                <a:tc>
                  <a:txBody>
                    <a:bodyPr/>
                    <a:lstStyle/>
                    <a:p>
                      <a:pPr algn="l" rtl="0" fontAlgn="t"/>
                      <a:r>
                        <a:rPr lang="en-ZA" sz="900" b="1" i="0" u="none" strike="noStrike">
                          <a:solidFill>
                            <a:srgbClr val="000000"/>
                          </a:solidFill>
                          <a:effectLst/>
                          <a:latin typeface="Calibri" panose="020F0502020204030204" pitchFamily="34" charset="0"/>
                        </a:rPr>
                        <a:t>Forestry</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24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15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24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15</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8094864"/>
                  </a:ext>
                </a:extLst>
              </a:tr>
              <a:tr h="192182">
                <a:tc>
                  <a:txBody>
                    <a:bodyPr/>
                    <a:lstStyle/>
                    <a:p>
                      <a:pPr algn="l" rtl="0" fontAlgn="t"/>
                      <a:r>
                        <a:rPr lang="en-ZA" sz="900" b="1" i="0" u="none" strike="noStrike">
                          <a:solidFill>
                            <a:srgbClr val="000000"/>
                          </a:solidFill>
                          <a:effectLst/>
                          <a:latin typeface="Calibri" panose="020F0502020204030204" pitchFamily="34" charset="0"/>
                        </a:rPr>
                        <a:t>Government</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86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28</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54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dirty="0">
                          <a:solidFill>
                            <a:srgbClr val="000000"/>
                          </a:solidFill>
                          <a:effectLst/>
                          <a:latin typeface="Calibri" panose="020F0502020204030204" pitchFamily="34" charset="0"/>
                        </a:rPr>
                        <a:t>15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42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22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7</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211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75</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44039964"/>
                  </a:ext>
                </a:extLst>
              </a:tr>
              <a:tr h="192182">
                <a:tc>
                  <a:txBody>
                    <a:bodyPr/>
                    <a:lstStyle/>
                    <a:p>
                      <a:pPr algn="l" rtl="0" fontAlgn="t"/>
                      <a:r>
                        <a:rPr lang="en-ZA" sz="900" b="1" i="0" u="none" strike="noStrike">
                          <a:solidFill>
                            <a:srgbClr val="000000"/>
                          </a:solidFill>
                          <a:effectLst/>
                          <a:latin typeface="Calibri" panose="020F0502020204030204" pitchFamily="34" charset="0"/>
                        </a:rPr>
                        <a:t>Hospitality</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158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79</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119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98</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60</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43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17</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149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73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4</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579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331</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09327144"/>
                  </a:ext>
                </a:extLst>
              </a:tr>
              <a:tr h="192182">
                <a:tc>
                  <a:txBody>
                    <a:bodyPr/>
                    <a:lstStyle/>
                    <a:p>
                      <a:pPr algn="l" rtl="0" fontAlgn="t"/>
                      <a:r>
                        <a:rPr lang="en-ZA" sz="900" b="1" i="0" u="none" strike="noStrike">
                          <a:solidFill>
                            <a:srgbClr val="000000"/>
                          </a:solidFill>
                          <a:effectLst/>
                          <a:latin typeface="Calibri" panose="020F0502020204030204" pitchFamily="34" charset="0"/>
                        </a:rPr>
                        <a:t>Iron &amp; Steel</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516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276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118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103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55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36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105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75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108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78</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81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52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23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37</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1078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000" b="0" i="0" u="none" strike="noStrike">
                          <a:solidFill>
                            <a:srgbClr val="000000"/>
                          </a:solidFill>
                          <a:effectLst/>
                          <a:latin typeface="Calibri" panose="020F0502020204030204" pitchFamily="34" charset="0"/>
                        </a:rPr>
                        <a:t>673</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693420364"/>
                  </a:ext>
                </a:extLst>
              </a:tr>
              <a:tr h="277235">
                <a:tc>
                  <a:txBody>
                    <a:bodyPr/>
                    <a:lstStyle/>
                    <a:p>
                      <a:pPr algn="l" rtl="0" fontAlgn="t"/>
                      <a:r>
                        <a:rPr lang="en-ZA" sz="900" b="1" i="0" u="none" strike="noStrike">
                          <a:solidFill>
                            <a:srgbClr val="000000"/>
                          </a:solidFill>
                          <a:effectLst/>
                          <a:latin typeface="Calibri" panose="020F0502020204030204" pitchFamily="34" charset="0"/>
                        </a:rPr>
                        <a:t>Manufacturing</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351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137</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19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14</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0</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16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81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48</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46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21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542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000" b="0" i="0" u="none" strike="noStrike">
                          <a:solidFill>
                            <a:srgbClr val="000000"/>
                          </a:solidFill>
                          <a:effectLst/>
                          <a:latin typeface="Calibri" panose="020F0502020204030204" pitchFamily="34" charset="0"/>
                        </a:rPr>
                        <a:t>241</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578771821"/>
                  </a:ext>
                </a:extLst>
              </a:tr>
              <a:tr h="192182">
                <a:tc>
                  <a:txBody>
                    <a:bodyPr/>
                    <a:lstStyle/>
                    <a:p>
                      <a:pPr algn="l" rtl="0" fontAlgn="t"/>
                      <a:r>
                        <a:rPr lang="en-ZA" sz="900" b="1" i="0" u="none" strike="noStrike">
                          <a:solidFill>
                            <a:srgbClr val="000000"/>
                          </a:solidFill>
                          <a:effectLst/>
                          <a:latin typeface="Calibri" panose="020F0502020204030204" pitchFamily="34" charset="0"/>
                        </a:rPr>
                        <a:t>Mining</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0</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0</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8960333"/>
                  </a:ext>
                </a:extLst>
              </a:tr>
              <a:tr h="277235">
                <a:tc>
                  <a:txBody>
                    <a:bodyPr/>
                    <a:lstStyle/>
                    <a:p>
                      <a:pPr algn="l" rtl="0" fontAlgn="t"/>
                      <a:r>
                        <a:rPr lang="en-ZA" sz="900" b="1" i="0" u="none" strike="noStrike">
                          <a:solidFill>
                            <a:srgbClr val="000000"/>
                          </a:solidFill>
                          <a:effectLst/>
                          <a:latin typeface="Calibri" panose="020F0502020204030204" pitchFamily="34" charset="0"/>
                        </a:rPr>
                        <a:t>Private Security</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14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7</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10</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41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20</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62695146"/>
                  </a:ext>
                </a:extLst>
              </a:tr>
              <a:tr h="192182">
                <a:tc>
                  <a:txBody>
                    <a:bodyPr/>
                    <a:lstStyle/>
                    <a:p>
                      <a:pPr algn="l" rtl="0" fontAlgn="t"/>
                      <a:r>
                        <a:rPr lang="en-ZA" sz="900" b="1" i="0" u="none" strike="noStrike">
                          <a:solidFill>
                            <a:srgbClr val="000000"/>
                          </a:solidFill>
                          <a:effectLst/>
                          <a:latin typeface="Calibri" panose="020F0502020204030204" pitchFamily="34" charset="0"/>
                        </a:rPr>
                        <a:t>Transport</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54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33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33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33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4</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dirty="0">
                          <a:solidFill>
                            <a:srgbClr val="000000"/>
                          </a:solidFill>
                          <a:effectLst/>
                          <a:latin typeface="Calibri" panose="020F0502020204030204" pitchFamily="34" charset="0"/>
                        </a:rPr>
                        <a:t>114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87</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2604954"/>
                  </a:ext>
                </a:extLst>
              </a:tr>
              <a:tr h="277235">
                <a:tc>
                  <a:txBody>
                    <a:bodyPr/>
                    <a:lstStyle/>
                    <a:p>
                      <a:pPr algn="l" rtl="0" fontAlgn="t"/>
                      <a:r>
                        <a:rPr lang="en-ZA" sz="900" b="1" i="0" u="none" strike="noStrike">
                          <a:solidFill>
                            <a:srgbClr val="000000"/>
                          </a:solidFill>
                          <a:effectLst/>
                          <a:latin typeface="Calibri" panose="020F0502020204030204" pitchFamily="34" charset="0"/>
                        </a:rPr>
                        <a:t>Wholesale &amp; Retail</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rtl="0" fontAlgn="t"/>
                      <a:r>
                        <a:rPr lang="en-ZA" sz="1000" b="0" i="0" u="none" strike="noStrike">
                          <a:solidFill>
                            <a:srgbClr val="000000"/>
                          </a:solidFill>
                          <a:effectLst/>
                          <a:latin typeface="Calibri" panose="020F0502020204030204" pitchFamily="34" charset="0"/>
                        </a:rPr>
                        <a:t>648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en-ZA" sz="1000" b="0" i="0" u="none" strike="noStrike">
                          <a:solidFill>
                            <a:srgbClr val="000000"/>
                          </a:solidFill>
                          <a:effectLst/>
                          <a:latin typeface="Calibri" panose="020F0502020204030204" pitchFamily="34" charset="0"/>
                        </a:rPr>
                        <a:t>231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413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332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188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b"/>
                      <a:r>
                        <a:rPr lang="en-ZA" sz="1000" b="0" i="0" u="none" strike="noStrike">
                          <a:solidFill>
                            <a:srgbClr val="000000"/>
                          </a:solidFill>
                          <a:effectLst/>
                          <a:latin typeface="Calibri" panose="020F0502020204030204" pitchFamily="34" charset="0"/>
                        </a:rPr>
                        <a:t>125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19</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84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56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000" b="1"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218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134</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170</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157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46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1897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000" b="0" i="0" u="none" strike="noStrike" dirty="0">
                          <a:solidFill>
                            <a:srgbClr val="000000"/>
                          </a:solidFill>
                          <a:effectLst/>
                          <a:latin typeface="Calibri" panose="020F0502020204030204" pitchFamily="34" charset="0"/>
                        </a:rPr>
                        <a:t>996</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2624372034"/>
                  </a:ext>
                </a:extLst>
              </a:tr>
              <a:tr h="192182">
                <a:tc>
                  <a:txBody>
                    <a:bodyPr/>
                    <a:lstStyle/>
                    <a:p>
                      <a:pPr algn="l" rtl="0" fontAlgn="ctr"/>
                      <a:r>
                        <a:rPr lang="en-ZA" sz="900" b="1" i="0" u="none" strike="noStrike">
                          <a:solidFill>
                            <a:srgbClr val="000000"/>
                          </a:solidFill>
                          <a:effectLst/>
                          <a:latin typeface="Calibri" panose="020F0502020204030204" pitchFamily="34" charset="0"/>
                        </a:rPr>
                        <a:t>Other</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440</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387</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114</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85</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572</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488</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28018495"/>
                  </a:ext>
                </a:extLst>
              </a:tr>
              <a:tr h="277235">
                <a:tc>
                  <a:txBody>
                    <a:bodyPr/>
                    <a:lstStyle/>
                    <a:p>
                      <a:pPr algn="l" rtl="0" fontAlgn="ctr"/>
                      <a:r>
                        <a:rPr lang="en-ZA" sz="900" b="1" i="0" u="none" strike="noStrike">
                          <a:solidFill>
                            <a:srgbClr val="000000"/>
                          </a:solidFill>
                          <a:effectLst/>
                          <a:latin typeface="Calibri" panose="020F0502020204030204" pitchFamily="34" charset="0"/>
                        </a:rPr>
                        <a:t>Contract cleaning</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4</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2</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6</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25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15</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33642370"/>
                  </a:ext>
                </a:extLst>
              </a:tr>
              <a:tr h="192182">
                <a:tc>
                  <a:txBody>
                    <a:bodyPr/>
                    <a:lstStyle/>
                    <a:p>
                      <a:pPr algn="l" rtl="0" fontAlgn="t"/>
                      <a:r>
                        <a:rPr lang="en-ZA" sz="900" b="1" i="0" u="none" strike="noStrike">
                          <a:solidFill>
                            <a:srgbClr val="000000"/>
                          </a:solidFill>
                          <a:effectLst/>
                          <a:latin typeface="Calibri" panose="020F0502020204030204" pitchFamily="34" charset="0"/>
                        </a:rPr>
                        <a:t>Engineering</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36</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dirty="0">
                          <a:solidFill>
                            <a:srgbClr val="000000"/>
                          </a:solidFill>
                          <a:effectLst/>
                          <a:latin typeface="Calibri" panose="020F0502020204030204" pitchFamily="34" charset="0"/>
                        </a:rPr>
                        <a:t>37</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0</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44656283"/>
                  </a:ext>
                </a:extLst>
              </a:tr>
              <a:tr h="192182">
                <a:tc>
                  <a:txBody>
                    <a:bodyPr/>
                    <a:lstStyle/>
                    <a:p>
                      <a:pPr algn="l" rtl="0" fontAlgn="t"/>
                      <a:r>
                        <a:rPr lang="en-ZA" sz="900" b="1" i="0" u="none" strike="noStrike">
                          <a:solidFill>
                            <a:srgbClr val="000000"/>
                          </a:solidFill>
                          <a:effectLst/>
                          <a:latin typeface="Calibri" panose="020F0502020204030204" pitchFamily="34" charset="0"/>
                        </a:rPr>
                        <a:t>Gas</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5</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3</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23</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4</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68544224"/>
                  </a:ext>
                </a:extLst>
              </a:tr>
              <a:tr h="192182">
                <a:tc>
                  <a:txBody>
                    <a:bodyPr/>
                    <a:lstStyle/>
                    <a:p>
                      <a:pPr algn="l" rtl="0" fontAlgn="t"/>
                      <a:r>
                        <a:rPr lang="en-ZA" sz="900" b="1" i="0" u="none" strike="noStrike">
                          <a:solidFill>
                            <a:srgbClr val="000000"/>
                          </a:solidFill>
                          <a:effectLst/>
                          <a:latin typeface="Calibri" panose="020F0502020204030204" pitchFamily="34" charset="0"/>
                        </a:rPr>
                        <a:t>Services</a:t>
                      </a:r>
                    </a:p>
                  </a:txBody>
                  <a:tcPr marL="2888" marR="2888" marT="2888" marB="0">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8</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Calibri" panose="020F0502020204030204" pitchFamily="34" charset="0"/>
                        </a:rPr>
                        <a:t>1</a:t>
                      </a:r>
                    </a:p>
                  </a:txBody>
                  <a:tcPr marL="2888" marR="2888" marT="2888" marB="0" anchor="ctr">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000" b="0" i="0" u="none" strike="noStrike">
                          <a:solidFill>
                            <a:srgbClr val="000000"/>
                          </a:solidFill>
                          <a:effectLst/>
                          <a:latin typeface="Calibri" panose="020F0502020204030204" pitchFamily="34" charset="0"/>
                        </a:rPr>
                        <a:t> </a:t>
                      </a:r>
                    </a:p>
                  </a:txBody>
                  <a:tcPr marL="2888" marR="2888" marT="2888" marB="0" anchor="ctr">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Calibri" panose="020F0502020204030204" pitchFamily="34" charset="0"/>
                        </a:rPr>
                        <a:t> </a:t>
                      </a:r>
                    </a:p>
                  </a:txBody>
                  <a:tcPr marL="2888" marR="2888" marT="2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49004874"/>
                  </a:ext>
                </a:extLst>
              </a:tr>
            </a:tbl>
          </a:graphicData>
        </a:graphic>
      </p:graphicFrame>
      <p:sp>
        <p:nvSpPr>
          <p:cNvPr id="3" name="Footer Placeholder 2"/>
          <p:cNvSpPr>
            <a:spLocks noGrp="1"/>
          </p:cNvSpPr>
          <p:nvPr>
            <p:ph type="ftr" sz="quarter" idx="11"/>
          </p:nvPr>
        </p:nvSpPr>
        <p:spPr>
          <a:xfrm>
            <a:off x="6659563" y="6597650"/>
            <a:ext cx="4824412" cy="36036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white"/>
                </a:solidFill>
                <a:effectLst/>
                <a:uLnTx/>
                <a:uFillTx/>
                <a:latin typeface="Calibri" pitchFamily="-80" charset="0"/>
                <a:ea typeface="MS PGothic" panose="020B0600070205080204" pitchFamily="34" charset="-128"/>
                <a:cs typeface="+mn-cs"/>
              </a:rPr>
              <a:t>25</a:t>
            </a:r>
            <a:endParaRPr kumimoji="0" lang="en-US" sz="1200" b="0" i="0" u="none" strike="noStrike" kern="1200" cap="none" spc="0" normalizeH="0" baseline="0" noProof="0">
              <a:ln>
                <a:noFill/>
              </a:ln>
              <a:solidFill>
                <a:prstClr val="white"/>
              </a:solidFill>
              <a:effectLst/>
              <a:uLnTx/>
              <a:uFillTx/>
              <a:latin typeface="Calibri" pitchFamily="-80" charset="0"/>
              <a:ea typeface="MS PGothic" panose="020B0600070205080204" pitchFamily="34" charset="-128"/>
              <a:cs typeface="+mn-cs"/>
            </a:endParaRPr>
          </a:p>
        </p:txBody>
      </p:sp>
    </p:spTree>
    <p:extLst>
      <p:ext uri="{BB962C8B-B14F-4D97-AF65-F5344CB8AC3E}">
        <p14:creationId xmlns:p14="http://schemas.microsoft.com/office/powerpoint/2010/main" xmlns="" val="24440964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ZA" altLang="en-US" sz="2400" b="1" smtClean="0"/>
              <a:t>BRIEF ANALYSIS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981113501"/>
              </p:ext>
            </p:extLst>
          </p:nvPr>
        </p:nvGraphicFramePr>
        <p:xfrm>
          <a:off x="250825" y="4362450"/>
          <a:ext cx="8713789" cy="2306637"/>
        </p:xfrm>
        <a:graphic>
          <a:graphicData uri="http://schemas.openxmlformats.org/drawingml/2006/table">
            <a:tbl>
              <a:tblPr/>
              <a:tblGrid>
                <a:gridCol w="2211392">
                  <a:extLst>
                    <a:ext uri="{9D8B030D-6E8A-4147-A177-3AD203B41FA5}">
                      <a16:colId xmlns="" xmlns:a16="http://schemas.microsoft.com/office/drawing/2014/main" val="2682301583"/>
                    </a:ext>
                  </a:extLst>
                </a:gridCol>
                <a:gridCol w="2330421">
                  <a:extLst>
                    <a:ext uri="{9D8B030D-6E8A-4147-A177-3AD203B41FA5}">
                      <a16:colId xmlns="" xmlns:a16="http://schemas.microsoft.com/office/drawing/2014/main" val="3606481108"/>
                    </a:ext>
                  </a:extLst>
                </a:gridCol>
                <a:gridCol w="2531503">
                  <a:extLst>
                    <a:ext uri="{9D8B030D-6E8A-4147-A177-3AD203B41FA5}">
                      <a16:colId xmlns="" xmlns:a16="http://schemas.microsoft.com/office/drawing/2014/main" val="2540395042"/>
                    </a:ext>
                  </a:extLst>
                </a:gridCol>
                <a:gridCol w="1640473">
                  <a:extLst>
                    <a:ext uri="{9D8B030D-6E8A-4147-A177-3AD203B41FA5}">
                      <a16:colId xmlns="" xmlns:a16="http://schemas.microsoft.com/office/drawing/2014/main" val="1876063302"/>
                    </a:ext>
                  </a:extLst>
                </a:gridCol>
              </a:tblGrid>
              <a:tr h="460170">
                <a:tc>
                  <a:txBody>
                    <a:bodyPr/>
                    <a:lstStyle/>
                    <a:p>
                      <a:pPr algn="l" rtl="0" fontAlgn="b"/>
                      <a:r>
                        <a:rPr lang="en-ZA" sz="1800" b="1" i="0" u="none" strike="noStrike" dirty="0">
                          <a:solidFill>
                            <a:srgbClr val="000000"/>
                          </a:solidFill>
                          <a:effectLst/>
                          <a:latin typeface="Calibri" panose="020F0502020204030204" pitchFamily="34" charset="0"/>
                        </a:rPr>
                        <a:t>SECTOR</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ZA" sz="1800" b="1" i="0" u="none" strike="noStrike" dirty="0">
                          <a:solidFill>
                            <a:srgbClr val="000000"/>
                          </a:solidFill>
                          <a:effectLst/>
                          <a:latin typeface="Calibri" panose="020F0502020204030204" pitchFamily="34" charset="0"/>
                        </a:rPr>
                        <a:t>TOTALS Inspected</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ZA" sz="1800" b="1" i="0" u="none" strike="noStrike" dirty="0">
                          <a:solidFill>
                            <a:srgbClr val="000000"/>
                          </a:solidFill>
                          <a:effectLst/>
                          <a:latin typeface="Calibri" panose="020F0502020204030204" pitchFamily="34" charset="0"/>
                        </a:rPr>
                        <a:t>TOTALS Compliance</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en-ZA" sz="1800" b="1" i="0" u="none" strike="noStrike" dirty="0">
                          <a:solidFill>
                            <a:srgbClr val="000000"/>
                          </a:solidFill>
                          <a:effectLst/>
                          <a:latin typeface="Calibri" panose="020F0502020204030204" pitchFamily="34" charset="0"/>
                        </a:rPr>
                        <a:t>%</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 xmlns:a16="http://schemas.microsoft.com/office/drawing/2014/main" val="2542161847"/>
                  </a:ext>
                </a:extLst>
              </a:tr>
              <a:tr h="306778">
                <a:tc>
                  <a:txBody>
                    <a:bodyPr/>
                    <a:lstStyle/>
                    <a:p>
                      <a:pPr algn="l" rtl="0" fontAlgn="t"/>
                      <a:r>
                        <a:rPr lang="en-ZA" sz="1800" b="1" i="0" u="none" strike="noStrike">
                          <a:solidFill>
                            <a:srgbClr val="000000"/>
                          </a:solidFill>
                          <a:effectLst/>
                          <a:latin typeface="Calibri" panose="020F0502020204030204" pitchFamily="34" charset="0"/>
                        </a:rPr>
                        <a:t>Agriculture</a:t>
                      </a:r>
                    </a:p>
                  </a:txBody>
                  <a:tcPr marL="6351" marR="6351"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Calibri" panose="020F0502020204030204" pitchFamily="34" charset="0"/>
                        </a:rPr>
                        <a:t>622</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0" i="0" u="none" strike="noStrike" dirty="0">
                          <a:solidFill>
                            <a:srgbClr val="000000"/>
                          </a:solidFill>
                          <a:effectLst/>
                          <a:latin typeface="Calibri" panose="020F0502020204030204" pitchFamily="34" charset="0"/>
                        </a:rPr>
                        <a:t>461</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74%</a:t>
                      </a:r>
                      <a:endParaRPr lang="en-ZA" sz="1600" b="1" i="0" u="none" strike="noStrike" dirty="0">
                        <a:solidFill>
                          <a:srgbClr val="000000"/>
                        </a:solidFill>
                        <a:effectLst/>
                        <a:latin typeface="Calibri" panose="020F0502020204030204" pitchFamily="34" charset="0"/>
                      </a:endParaRP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560021977"/>
                  </a:ext>
                </a:extLst>
              </a:tr>
              <a:tr h="306778">
                <a:tc>
                  <a:txBody>
                    <a:bodyPr/>
                    <a:lstStyle/>
                    <a:p>
                      <a:pPr algn="l" rtl="0" fontAlgn="t"/>
                      <a:r>
                        <a:rPr lang="en-ZA" sz="1800" b="1" i="0" u="none" strike="noStrike">
                          <a:solidFill>
                            <a:srgbClr val="000000"/>
                          </a:solidFill>
                          <a:effectLst/>
                          <a:latin typeface="Calibri" panose="020F0502020204030204" pitchFamily="34" charset="0"/>
                        </a:rPr>
                        <a:t>Chemical</a:t>
                      </a:r>
                    </a:p>
                  </a:txBody>
                  <a:tcPr marL="6351" marR="6351"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a:solidFill>
                            <a:srgbClr val="000000"/>
                          </a:solidFill>
                          <a:effectLst/>
                          <a:latin typeface="Calibri" panose="020F0502020204030204" pitchFamily="34" charset="0"/>
                        </a:rPr>
                        <a:t>483</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0" i="0" u="none" strike="noStrike" dirty="0">
                          <a:solidFill>
                            <a:srgbClr val="000000"/>
                          </a:solidFill>
                          <a:effectLst/>
                          <a:latin typeface="Calibri" panose="020F0502020204030204" pitchFamily="34" charset="0"/>
                        </a:rPr>
                        <a:t>324</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67%</a:t>
                      </a:r>
                      <a:endParaRPr lang="en-ZA" sz="1600" b="1" i="0" u="none" strike="noStrike" dirty="0">
                        <a:solidFill>
                          <a:srgbClr val="000000"/>
                        </a:solidFill>
                        <a:effectLst/>
                        <a:latin typeface="Calibri" panose="020F0502020204030204" pitchFamily="34" charset="0"/>
                      </a:endParaRP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3323366811"/>
                  </a:ext>
                </a:extLst>
              </a:tr>
              <a:tr h="320059">
                <a:tc>
                  <a:txBody>
                    <a:bodyPr/>
                    <a:lstStyle/>
                    <a:p>
                      <a:pPr algn="l" rtl="0" fontAlgn="t"/>
                      <a:r>
                        <a:rPr lang="en-ZA" sz="1800" b="1" i="0" u="none" strike="noStrike">
                          <a:solidFill>
                            <a:srgbClr val="000000"/>
                          </a:solidFill>
                          <a:effectLst/>
                          <a:latin typeface="Calibri" panose="020F0502020204030204" pitchFamily="34" charset="0"/>
                        </a:rPr>
                        <a:t>Construction</a:t>
                      </a:r>
                    </a:p>
                  </a:txBody>
                  <a:tcPr marL="6351" marR="6351"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smtClean="0">
                          <a:solidFill>
                            <a:srgbClr val="000000"/>
                          </a:solidFill>
                          <a:effectLst/>
                          <a:latin typeface="Calibri" panose="020F0502020204030204" pitchFamily="34" charset="0"/>
                        </a:rPr>
                        <a:t>4 725</a:t>
                      </a:r>
                      <a:endParaRPr lang="en-ZA" sz="1600" b="0" i="0" u="none" strike="noStrike" dirty="0">
                        <a:solidFill>
                          <a:srgbClr val="000000"/>
                        </a:solidFill>
                        <a:effectLst/>
                        <a:latin typeface="Calibri" panose="020F0502020204030204" pitchFamily="34" charset="0"/>
                      </a:endParaRP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0" i="0" u="none" strike="noStrike" dirty="0" smtClean="0">
                          <a:solidFill>
                            <a:srgbClr val="000000"/>
                          </a:solidFill>
                          <a:effectLst/>
                          <a:latin typeface="Calibri" panose="020F0502020204030204" pitchFamily="34" charset="0"/>
                        </a:rPr>
                        <a:t>3 919</a:t>
                      </a:r>
                      <a:endParaRPr lang="en-ZA" sz="1600" b="0" i="0" u="none" strike="noStrike" dirty="0">
                        <a:solidFill>
                          <a:srgbClr val="000000"/>
                        </a:solidFill>
                        <a:effectLst/>
                        <a:latin typeface="Calibri" panose="020F0502020204030204" pitchFamily="34" charset="0"/>
                      </a:endParaRP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83%</a:t>
                      </a:r>
                      <a:endParaRPr lang="en-ZA" sz="1600" b="1" i="0" u="none" strike="noStrike" dirty="0">
                        <a:solidFill>
                          <a:srgbClr val="000000"/>
                        </a:solidFill>
                        <a:effectLst/>
                        <a:latin typeface="Calibri" panose="020F0502020204030204" pitchFamily="34" charset="0"/>
                      </a:endParaRP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419324091"/>
                  </a:ext>
                </a:extLst>
              </a:tr>
              <a:tr h="306778">
                <a:tc>
                  <a:txBody>
                    <a:bodyPr/>
                    <a:lstStyle/>
                    <a:p>
                      <a:pPr algn="l" rtl="0" fontAlgn="t"/>
                      <a:r>
                        <a:rPr lang="en-ZA" sz="1800" b="1" i="0" u="none" strike="noStrike">
                          <a:solidFill>
                            <a:srgbClr val="000000"/>
                          </a:solidFill>
                          <a:effectLst/>
                          <a:latin typeface="Calibri" panose="020F0502020204030204" pitchFamily="34" charset="0"/>
                        </a:rPr>
                        <a:t>Iron &amp; Steel</a:t>
                      </a:r>
                    </a:p>
                  </a:txBody>
                  <a:tcPr marL="6351" marR="6351"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smtClean="0">
                          <a:solidFill>
                            <a:srgbClr val="000000"/>
                          </a:solidFill>
                          <a:effectLst/>
                          <a:latin typeface="Calibri" panose="020F0502020204030204" pitchFamily="34" charset="0"/>
                        </a:rPr>
                        <a:t>1 078</a:t>
                      </a:r>
                      <a:endParaRPr lang="en-ZA" sz="1600" b="0" i="0" u="none" strike="noStrike" dirty="0">
                        <a:solidFill>
                          <a:srgbClr val="000000"/>
                        </a:solidFill>
                        <a:effectLst/>
                        <a:latin typeface="Calibri" panose="020F0502020204030204" pitchFamily="34" charset="0"/>
                      </a:endParaRP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0" i="0" u="none" strike="noStrike" dirty="0">
                          <a:solidFill>
                            <a:srgbClr val="000000"/>
                          </a:solidFill>
                          <a:effectLst/>
                          <a:latin typeface="Calibri" panose="020F0502020204030204" pitchFamily="34" charset="0"/>
                        </a:rPr>
                        <a:t>673</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62%</a:t>
                      </a:r>
                      <a:endParaRPr lang="en-ZA" sz="1600" b="1" i="0" u="none" strike="noStrike" dirty="0">
                        <a:solidFill>
                          <a:srgbClr val="000000"/>
                        </a:solidFill>
                        <a:effectLst/>
                        <a:latin typeface="Calibri" panose="020F0502020204030204" pitchFamily="34" charset="0"/>
                      </a:endParaRP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1335614419"/>
                  </a:ext>
                </a:extLst>
              </a:tr>
              <a:tr h="306778">
                <a:tc>
                  <a:txBody>
                    <a:bodyPr/>
                    <a:lstStyle/>
                    <a:p>
                      <a:pPr algn="l" rtl="0" fontAlgn="t"/>
                      <a:r>
                        <a:rPr lang="en-ZA" sz="1800" b="1" i="0" u="none" strike="noStrike">
                          <a:solidFill>
                            <a:srgbClr val="000000"/>
                          </a:solidFill>
                          <a:effectLst/>
                          <a:latin typeface="Calibri" panose="020F0502020204030204" pitchFamily="34" charset="0"/>
                        </a:rPr>
                        <a:t>Manufacturing</a:t>
                      </a:r>
                    </a:p>
                  </a:txBody>
                  <a:tcPr marL="6351" marR="6351"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a:solidFill>
                            <a:srgbClr val="000000"/>
                          </a:solidFill>
                          <a:effectLst/>
                          <a:latin typeface="Calibri" panose="020F0502020204030204" pitchFamily="34" charset="0"/>
                        </a:rPr>
                        <a:t>542</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0" i="0" u="none" strike="noStrike" dirty="0">
                          <a:solidFill>
                            <a:srgbClr val="000000"/>
                          </a:solidFill>
                          <a:effectLst/>
                          <a:latin typeface="Calibri" panose="020F0502020204030204" pitchFamily="34" charset="0"/>
                        </a:rPr>
                        <a:t>241</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44%</a:t>
                      </a:r>
                      <a:endParaRPr lang="en-ZA" sz="1600" b="1" i="0" u="none" strike="noStrike" dirty="0">
                        <a:solidFill>
                          <a:srgbClr val="000000"/>
                        </a:solidFill>
                        <a:effectLst/>
                        <a:latin typeface="Calibri" panose="020F0502020204030204" pitchFamily="34" charset="0"/>
                      </a:endParaRP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744101483"/>
                  </a:ext>
                </a:extLst>
              </a:tr>
              <a:tr h="299296">
                <a:tc>
                  <a:txBody>
                    <a:bodyPr/>
                    <a:lstStyle/>
                    <a:p>
                      <a:pPr algn="l" rtl="0" fontAlgn="t"/>
                      <a:r>
                        <a:rPr lang="en-ZA" sz="1800" b="1" i="0" u="none" strike="noStrike">
                          <a:solidFill>
                            <a:srgbClr val="000000"/>
                          </a:solidFill>
                          <a:effectLst/>
                          <a:latin typeface="Calibri" panose="020F0502020204030204" pitchFamily="34" charset="0"/>
                        </a:rPr>
                        <a:t>Wholesale &amp; Retail</a:t>
                      </a:r>
                    </a:p>
                  </a:txBody>
                  <a:tcPr marL="6351" marR="6351"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ZA" sz="1600" b="0" i="0" u="none" strike="noStrike" dirty="0" smtClean="0">
                          <a:solidFill>
                            <a:srgbClr val="000000"/>
                          </a:solidFill>
                          <a:effectLst/>
                          <a:latin typeface="Calibri" panose="020F0502020204030204" pitchFamily="34" charset="0"/>
                        </a:rPr>
                        <a:t>1 897</a:t>
                      </a:r>
                      <a:endParaRPr lang="en-ZA" sz="1600" b="0" i="0" u="none" strike="noStrike" dirty="0">
                        <a:solidFill>
                          <a:srgbClr val="000000"/>
                        </a:solidFill>
                        <a:effectLst/>
                        <a:latin typeface="Calibri" panose="020F0502020204030204" pitchFamily="34" charset="0"/>
                      </a:endParaRP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0" i="0" u="none" strike="noStrike" dirty="0">
                          <a:solidFill>
                            <a:srgbClr val="000000"/>
                          </a:solidFill>
                          <a:effectLst/>
                          <a:latin typeface="Calibri" panose="020F0502020204030204" pitchFamily="34" charset="0"/>
                        </a:rPr>
                        <a:t>996</a:t>
                      </a: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b"/>
                      <a:r>
                        <a:rPr lang="en-ZA" sz="1600" b="1" i="0" u="none" strike="noStrike" dirty="0" smtClean="0">
                          <a:solidFill>
                            <a:srgbClr val="000000"/>
                          </a:solidFill>
                          <a:effectLst/>
                          <a:latin typeface="Calibri" panose="020F0502020204030204" pitchFamily="34" charset="0"/>
                        </a:rPr>
                        <a:t>53%</a:t>
                      </a:r>
                      <a:endParaRPr lang="en-ZA" sz="1600" b="1" i="0" u="none" strike="noStrike" dirty="0">
                        <a:solidFill>
                          <a:srgbClr val="000000"/>
                        </a:solidFill>
                        <a:effectLst/>
                        <a:latin typeface="Calibri" panose="020F0502020204030204" pitchFamily="34" charset="0"/>
                      </a:endParaRPr>
                    </a:p>
                  </a:txBody>
                  <a:tcPr marL="6351" marR="6351"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 xmlns:a16="http://schemas.microsoft.com/office/drawing/2014/main" val="4236924523"/>
                  </a:ext>
                </a:extLst>
              </a:tr>
            </a:tbl>
          </a:graphicData>
        </a:graphic>
      </p:graphicFrame>
      <p:sp>
        <p:nvSpPr>
          <p:cNvPr id="6" name="TextBox 5"/>
          <p:cNvSpPr txBox="1"/>
          <p:nvPr/>
        </p:nvSpPr>
        <p:spPr>
          <a:xfrm>
            <a:off x="323850" y="1417638"/>
            <a:ext cx="8496300" cy="2800767"/>
          </a:xfrm>
          <a:prstGeom prst="rect">
            <a:avLst/>
          </a:prstGeom>
          <a:noFill/>
        </p:spPr>
        <p:txBody>
          <a:bodyPr>
            <a:spAutoFit/>
          </a:bodyPr>
          <a:lstStyle/>
          <a:p>
            <a:pPr defTabSz="914400" eaLnBrk="1" fontAlgn="auto" hangingPunct="1">
              <a:spcBef>
                <a:spcPts val="0"/>
              </a:spcBef>
              <a:spcAft>
                <a:spcPts val="0"/>
              </a:spcAft>
              <a:defRPr/>
            </a:pPr>
            <a:r>
              <a:rPr lang="en-ZA" sz="1600" dirty="0">
                <a:solidFill>
                  <a:prstClr val="black"/>
                </a:solidFill>
                <a:latin typeface="Calibri"/>
                <a:ea typeface="+mn-ea"/>
              </a:rPr>
              <a:t>The following six sectors show the number of inspections conducted in the high risk sectors by </a:t>
            </a:r>
            <a:r>
              <a:rPr lang="en-ZA" sz="1600" dirty="0" smtClean="0">
                <a:solidFill>
                  <a:prstClr val="black"/>
                </a:solidFill>
                <a:latin typeface="Calibri"/>
                <a:ea typeface="+mn-ea"/>
              </a:rPr>
              <a:t>Q4</a:t>
            </a:r>
          </a:p>
          <a:p>
            <a:pPr defTabSz="914400" eaLnBrk="1" fontAlgn="auto" hangingPunct="1">
              <a:spcBef>
                <a:spcPts val="0"/>
              </a:spcBef>
              <a:spcAft>
                <a:spcPts val="0"/>
              </a:spcAft>
              <a:defRPr/>
            </a:pPr>
            <a:endParaRPr lang="en-ZA" sz="1600" dirty="0">
              <a:solidFill>
                <a:prstClr val="black"/>
              </a:solidFill>
              <a:latin typeface="Calibri"/>
              <a:ea typeface="+mn-ea"/>
            </a:endParaRPr>
          </a:p>
          <a:p>
            <a:pPr marL="342900" indent="-342900" defTabSz="914400" eaLnBrk="1" fontAlgn="auto" hangingPunct="1">
              <a:spcBef>
                <a:spcPts val="0"/>
              </a:spcBef>
              <a:spcAft>
                <a:spcPts val="0"/>
              </a:spcAft>
              <a:buFont typeface="+mj-lt"/>
              <a:buAutoNum type="arabicPeriod"/>
              <a:defRPr/>
            </a:pPr>
            <a:r>
              <a:rPr lang="en-ZA" sz="1600" dirty="0">
                <a:solidFill>
                  <a:prstClr val="black"/>
                </a:solidFill>
                <a:latin typeface="Calibri"/>
                <a:ea typeface="+mn-ea"/>
              </a:rPr>
              <a:t>The construction sector continues to show a very good turn around in compliance levels given the fact that it is a very high risk sector.</a:t>
            </a:r>
          </a:p>
          <a:p>
            <a:pPr marL="342900" indent="-342900" defTabSz="914400" eaLnBrk="1" fontAlgn="auto" hangingPunct="1">
              <a:spcBef>
                <a:spcPts val="0"/>
              </a:spcBef>
              <a:spcAft>
                <a:spcPts val="0"/>
              </a:spcAft>
              <a:buFont typeface="+mj-lt"/>
              <a:buAutoNum type="arabicPeriod"/>
              <a:defRPr/>
            </a:pPr>
            <a:r>
              <a:rPr lang="en-ZA" sz="1600" dirty="0">
                <a:solidFill>
                  <a:prstClr val="black"/>
                </a:solidFill>
                <a:latin typeface="Calibri"/>
                <a:ea typeface="+mn-ea"/>
              </a:rPr>
              <a:t>The wholesale &amp; retail sector is continues at an unacceptably low level of compliance.</a:t>
            </a:r>
          </a:p>
          <a:p>
            <a:pPr marL="342900" indent="-342900" defTabSz="914400" eaLnBrk="1" fontAlgn="auto" hangingPunct="1">
              <a:spcBef>
                <a:spcPts val="0"/>
              </a:spcBef>
              <a:spcAft>
                <a:spcPts val="0"/>
              </a:spcAft>
              <a:buFont typeface="+mj-lt"/>
              <a:buAutoNum type="arabicPeriod"/>
              <a:defRPr/>
            </a:pPr>
            <a:r>
              <a:rPr lang="en-ZA" sz="1600" dirty="0">
                <a:solidFill>
                  <a:prstClr val="black"/>
                </a:solidFill>
                <a:latin typeface="Calibri"/>
                <a:ea typeface="+mn-ea"/>
              </a:rPr>
              <a:t>Agriculture is at an amazingly high compliance rate.</a:t>
            </a:r>
          </a:p>
          <a:p>
            <a:pPr marL="342900" indent="-342900" defTabSz="914400" eaLnBrk="1" fontAlgn="auto" hangingPunct="1">
              <a:spcBef>
                <a:spcPts val="0"/>
              </a:spcBef>
              <a:spcAft>
                <a:spcPts val="0"/>
              </a:spcAft>
              <a:buFont typeface="+mj-lt"/>
              <a:buAutoNum type="arabicPeriod"/>
              <a:defRPr/>
            </a:pPr>
            <a:r>
              <a:rPr lang="en-ZA" sz="1600" dirty="0">
                <a:solidFill>
                  <a:prstClr val="black"/>
                </a:solidFill>
                <a:latin typeface="Calibri"/>
                <a:ea typeface="+mn-ea"/>
              </a:rPr>
              <a:t>Manufacturing is unacceptably low in compliance.</a:t>
            </a:r>
          </a:p>
          <a:p>
            <a:pPr marL="342900" indent="-342900" defTabSz="914400" eaLnBrk="1" fontAlgn="auto" hangingPunct="1">
              <a:spcBef>
                <a:spcPts val="0"/>
              </a:spcBef>
              <a:spcAft>
                <a:spcPts val="0"/>
              </a:spcAft>
              <a:buFont typeface="+mj-lt"/>
              <a:buAutoNum type="arabicPeriod"/>
              <a:defRPr/>
            </a:pPr>
            <a:r>
              <a:rPr lang="en-ZA" sz="1600" dirty="0">
                <a:solidFill>
                  <a:prstClr val="black"/>
                </a:solidFill>
                <a:latin typeface="Calibri"/>
                <a:ea typeface="+mn-ea"/>
              </a:rPr>
              <a:t>Chemical sectors shows an increased compliance rate.</a:t>
            </a:r>
          </a:p>
          <a:p>
            <a:pPr marL="342900" indent="-342900" defTabSz="914400" eaLnBrk="1" fontAlgn="auto" hangingPunct="1">
              <a:spcBef>
                <a:spcPts val="0"/>
              </a:spcBef>
              <a:spcAft>
                <a:spcPts val="0"/>
              </a:spcAft>
              <a:buFont typeface="+mj-lt"/>
              <a:buAutoNum type="arabicPeriod"/>
              <a:defRPr/>
            </a:pPr>
            <a:r>
              <a:rPr lang="en-ZA" sz="1600" dirty="0">
                <a:solidFill>
                  <a:prstClr val="black"/>
                </a:solidFill>
                <a:latin typeface="Calibri"/>
                <a:ea typeface="+mn-ea"/>
              </a:rPr>
              <a:t>Iron and Steel is also at quite a ‘high’ compliance rate</a:t>
            </a:r>
            <a:r>
              <a:rPr lang="en-ZA" sz="1600" dirty="0" smtClean="0">
                <a:solidFill>
                  <a:prstClr val="black"/>
                </a:solidFill>
                <a:latin typeface="Calibri"/>
                <a:ea typeface="+mn-ea"/>
              </a:rPr>
              <a:t>.</a:t>
            </a:r>
          </a:p>
          <a:p>
            <a:pPr defTabSz="914400" eaLnBrk="1" fontAlgn="auto" hangingPunct="1">
              <a:spcBef>
                <a:spcPts val="0"/>
              </a:spcBef>
              <a:spcAft>
                <a:spcPts val="0"/>
              </a:spcAft>
              <a:defRPr/>
            </a:pPr>
            <a:endParaRPr lang="en-ZA" sz="1600" dirty="0">
              <a:solidFill>
                <a:prstClr val="black"/>
              </a:solidFill>
              <a:latin typeface="Calibri"/>
              <a:ea typeface="+mn-ea"/>
            </a:endParaRPr>
          </a:p>
          <a:p>
            <a:pPr defTabSz="914400" eaLnBrk="1" fontAlgn="auto" hangingPunct="1">
              <a:spcBef>
                <a:spcPts val="0"/>
              </a:spcBef>
              <a:spcAft>
                <a:spcPts val="0"/>
              </a:spcAft>
              <a:defRPr/>
            </a:pPr>
            <a:r>
              <a:rPr lang="en-ZA" sz="1600" b="1" dirty="0">
                <a:solidFill>
                  <a:prstClr val="black"/>
                </a:solidFill>
                <a:latin typeface="Calibri"/>
                <a:ea typeface="+mn-ea"/>
              </a:rPr>
              <a:t>At the end of the Q4 this is quite a turn around in compliance rates.</a:t>
            </a:r>
          </a:p>
        </p:txBody>
      </p:sp>
      <p:sp>
        <p:nvSpPr>
          <p:cNvPr id="3" name="Footer Placeholder 2"/>
          <p:cNvSpPr>
            <a:spLocks noGrp="1"/>
          </p:cNvSpPr>
          <p:nvPr>
            <p:ph type="ftr" sz="quarter" idx="11"/>
          </p:nvPr>
        </p:nvSpPr>
        <p:spPr>
          <a:xfrm>
            <a:off x="6732588" y="6538913"/>
            <a:ext cx="4464050" cy="407987"/>
          </a:xfrm>
        </p:spPr>
        <p:txBody>
          <a:bodyPr/>
          <a:lstStyle/>
          <a:p>
            <a:pPr defTabSz="914400" eaLnBrk="1" fontAlgn="auto" hangingPunct="1">
              <a:spcBef>
                <a:spcPts val="0"/>
              </a:spcBef>
              <a:spcAft>
                <a:spcPts val="0"/>
              </a:spcAft>
              <a:defRPr/>
            </a:pPr>
            <a:r>
              <a:rPr lang="en-US" smtClean="0">
                <a:solidFill>
                  <a:prstClr val="white"/>
                </a:solidFill>
                <a:ea typeface="+mn-ea"/>
              </a:rPr>
              <a:t>26</a:t>
            </a:r>
            <a:endParaRPr lang="en-US">
              <a:solidFill>
                <a:prstClr val="white"/>
              </a:solidFill>
              <a:ea typeface="+mn-ea"/>
            </a:endParaRPr>
          </a:p>
        </p:txBody>
      </p:sp>
    </p:spTree>
    <p:extLst>
      <p:ext uri="{BB962C8B-B14F-4D97-AF65-F5344CB8AC3E}">
        <p14:creationId xmlns:p14="http://schemas.microsoft.com/office/powerpoint/2010/main" xmlns="" val="277790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000" b="1" dirty="0" smtClean="0">
                <a:solidFill>
                  <a:prstClr val="black"/>
                </a:solidFill>
                <a:ea typeface="ＭＳ Ｐゴシック" pitchFamily="-80" charset="-128"/>
                <a:cs typeface="+mj-cs"/>
              </a:rPr>
              <a:t>PLANNING AND SETTING TARGETS IN THE DEPARTMENT OF EMPLOYMENT AND LABOUR</a:t>
            </a:r>
            <a:endParaRPr lang="en-US" dirty="0"/>
          </a:p>
        </p:txBody>
      </p:sp>
      <p:sp>
        <p:nvSpPr>
          <p:cNvPr id="18435" name="Content Placeholder 2"/>
          <p:cNvSpPr>
            <a:spLocks noGrp="1"/>
          </p:cNvSpPr>
          <p:nvPr>
            <p:ph idx="1"/>
          </p:nvPr>
        </p:nvSpPr>
        <p:spPr>
          <a:xfrm>
            <a:off x="457200" y="1417638"/>
            <a:ext cx="8229600" cy="5092700"/>
          </a:xfrm>
        </p:spPr>
        <p:txBody>
          <a:bodyPr/>
          <a:lstStyle/>
          <a:p>
            <a:pPr marL="0" indent="0">
              <a:buNone/>
            </a:pPr>
            <a:r>
              <a:rPr lang="en-AU" sz="1600" b="1" i="1" dirty="0" smtClean="0"/>
              <a:t>The DEL and the Government of the Republic of SA has adopted a highly structured approach to managing performance information (Planning, Monitoring and Evaluation). This approach is underpinned  by the following:</a:t>
            </a:r>
          </a:p>
          <a:p>
            <a:pPr>
              <a:buFont typeface="Arial" panose="020B0604020202020204" pitchFamily="34" charset="0"/>
              <a:buChar char="•"/>
            </a:pPr>
            <a:endParaRPr lang="en-AU" sz="1600" dirty="0"/>
          </a:p>
          <a:p>
            <a:pPr>
              <a:buFont typeface="Wingdings" panose="05000000000000000000" pitchFamily="2" charset="2"/>
              <a:buChar char="q"/>
            </a:pPr>
            <a:r>
              <a:rPr lang="en-AU" sz="1600" dirty="0" smtClean="0"/>
              <a:t>To </a:t>
            </a:r>
            <a:r>
              <a:rPr lang="en-AU" sz="1600" dirty="0"/>
              <a:t>ensure that the pre-determined </a:t>
            </a:r>
            <a:r>
              <a:rPr lang="en-AU" sz="1600" dirty="0" smtClean="0"/>
              <a:t>plans, objectives, performance indicators and targets set by the </a:t>
            </a:r>
            <a:r>
              <a:rPr lang="en-AU" sz="1600" dirty="0"/>
              <a:t>G</a:t>
            </a:r>
            <a:r>
              <a:rPr lang="en-AU" sz="1600" dirty="0" smtClean="0"/>
              <a:t>overnment and Departments </a:t>
            </a:r>
            <a:r>
              <a:rPr lang="en-AU" sz="1600" dirty="0"/>
              <a:t>are </a:t>
            </a:r>
            <a:r>
              <a:rPr lang="en-AU" sz="1600" dirty="0" smtClean="0"/>
              <a:t>constantly monitored </a:t>
            </a:r>
            <a:r>
              <a:rPr lang="en-AU" sz="1600" dirty="0"/>
              <a:t>and successfully achieved in line with applicable government prescripts. </a:t>
            </a:r>
            <a:endParaRPr lang="en-AU" sz="1600" dirty="0" smtClean="0"/>
          </a:p>
          <a:p>
            <a:pPr>
              <a:buFont typeface="Wingdings" panose="05000000000000000000" pitchFamily="2" charset="2"/>
              <a:buChar char="q"/>
            </a:pPr>
            <a:endParaRPr lang="en-AU" sz="1200" dirty="0" smtClean="0"/>
          </a:p>
          <a:p>
            <a:pPr marL="342900" lvl="1" indent="-342900">
              <a:buFont typeface="Wingdings" panose="05000000000000000000" pitchFamily="2" charset="2"/>
              <a:buChar char="q"/>
            </a:pPr>
            <a:r>
              <a:rPr lang="en-AU" sz="1600" dirty="0"/>
              <a:t>To provide the Department with </a:t>
            </a:r>
            <a:r>
              <a:rPr lang="en-AU" sz="1600" dirty="0" smtClean="0"/>
              <a:t>planning and reporting tools </a:t>
            </a:r>
            <a:r>
              <a:rPr lang="en-AU" sz="1600" dirty="0"/>
              <a:t>a</a:t>
            </a:r>
            <a:r>
              <a:rPr lang="en-AU" sz="1600" dirty="0" smtClean="0"/>
              <a:t>s well as procedures </a:t>
            </a:r>
            <a:r>
              <a:rPr lang="en-AU" sz="1600" dirty="0"/>
              <a:t>to monitor and evaluate the operations of the D</a:t>
            </a:r>
            <a:r>
              <a:rPr lang="en-AU" sz="1600" dirty="0" smtClean="0"/>
              <a:t>epartment </a:t>
            </a:r>
            <a:r>
              <a:rPr lang="en-AU" sz="1600" dirty="0"/>
              <a:t>and the mechanisms by which organisational performance shall be improved.</a:t>
            </a:r>
            <a:endParaRPr lang="en-ZA" sz="1600" dirty="0"/>
          </a:p>
          <a:p>
            <a:pPr marL="0" indent="0">
              <a:buNone/>
            </a:pPr>
            <a:endParaRPr lang="en-AU" sz="1200" dirty="0"/>
          </a:p>
          <a:p>
            <a:pPr>
              <a:buFont typeface="Wingdings" panose="05000000000000000000" pitchFamily="2" charset="2"/>
              <a:buChar char="q"/>
            </a:pPr>
            <a:r>
              <a:rPr lang="en-AU" sz="1600" dirty="0" smtClean="0"/>
              <a:t>To </a:t>
            </a:r>
            <a:r>
              <a:rPr lang="en-AU" sz="1600" dirty="0"/>
              <a:t>d</a:t>
            </a:r>
            <a:r>
              <a:rPr lang="en-ZA" sz="1600" dirty="0"/>
              <a:t>efine roles and responsibilities in the </a:t>
            </a:r>
            <a:r>
              <a:rPr lang="en-ZA" sz="1600" dirty="0" smtClean="0"/>
              <a:t>execution of the mandate of the Department.</a:t>
            </a:r>
          </a:p>
          <a:p>
            <a:pPr marL="0" indent="0">
              <a:buNone/>
            </a:pPr>
            <a:endParaRPr lang="en-ZA" sz="1600" dirty="0" smtClean="0"/>
          </a:p>
          <a:p>
            <a:pPr>
              <a:buFont typeface="Wingdings" panose="05000000000000000000" pitchFamily="2" charset="2"/>
              <a:buChar char="q"/>
            </a:pPr>
            <a:r>
              <a:rPr lang="en-ZA" sz="1600" dirty="0"/>
              <a:t>To promote accountability and transparency by providing the Department, Government, </a:t>
            </a:r>
            <a:r>
              <a:rPr lang="en-ZA" sz="1600" dirty="0" smtClean="0"/>
              <a:t>Auditor General, Parliament </a:t>
            </a:r>
            <a:r>
              <a:rPr lang="en-ZA" sz="1600" dirty="0"/>
              <a:t>and the public with timely, accessible and accurate performance </a:t>
            </a:r>
            <a:r>
              <a:rPr lang="en-ZA" sz="1600" dirty="0" smtClean="0"/>
              <a:t>information (Strategic Plans, APP’s and QPR’s and APR’s).</a:t>
            </a:r>
            <a:endParaRPr lang="en-ZA" sz="1600" dirty="0"/>
          </a:p>
          <a:p>
            <a:pPr>
              <a:buFont typeface="Wingdings" panose="05000000000000000000" pitchFamily="2" charset="2"/>
              <a:buChar char="q"/>
            </a:pPr>
            <a:endParaRPr lang="en-ZA" sz="4000" dirty="0"/>
          </a:p>
          <a:p>
            <a:endParaRPr lang="en-AU" sz="2000" dirty="0" smtClean="0"/>
          </a:p>
          <a:p>
            <a:endParaRPr lang="en-AU" sz="2000" dirty="0"/>
          </a:p>
          <a:p>
            <a:endParaRPr lang="en-AU" sz="2000" dirty="0" smtClean="0"/>
          </a:p>
          <a:p>
            <a:endParaRPr lang="en-AU" sz="2000" dirty="0"/>
          </a:p>
          <a:p>
            <a:endParaRPr lang="en-AU" sz="2000" dirty="0" smtClean="0"/>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6</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6</a:t>
            </a:fld>
            <a:endParaRPr lang="en-US" dirty="0">
              <a:solidFill>
                <a:schemeClr val="bg1"/>
              </a:solidFill>
            </a:endParaRPr>
          </a:p>
        </p:txBody>
      </p:sp>
    </p:spTree>
    <p:extLst>
      <p:ext uri="{BB962C8B-B14F-4D97-AF65-F5344CB8AC3E}">
        <p14:creationId xmlns:p14="http://schemas.microsoft.com/office/powerpoint/2010/main" xmlns="" val="2353236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ZA" altLang="en-US" sz="2400" b="1" smtClean="0"/>
              <a:t>TRAINING OF INSPECTORS</a:t>
            </a:r>
          </a:p>
        </p:txBody>
      </p:sp>
      <p:sp>
        <p:nvSpPr>
          <p:cNvPr id="150531" name="Content Placeholder 2"/>
          <p:cNvSpPr>
            <a:spLocks noGrp="1"/>
          </p:cNvSpPr>
          <p:nvPr>
            <p:ph idx="1"/>
          </p:nvPr>
        </p:nvSpPr>
        <p:spPr>
          <a:xfrm>
            <a:off x="250825" y="1417638"/>
            <a:ext cx="8435975" cy="4708525"/>
          </a:xfrm>
        </p:spPr>
        <p:txBody>
          <a:bodyPr/>
          <a:lstStyle/>
          <a:p>
            <a:r>
              <a:rPr lang="en-ZA" altLang="en-US" sz="2800" smtClean="0"/>
              <a:t>Training taking place in the new FY for all the new inspectors and refresher training for all the old inspectors. </a:t>
            </a:r>
          </a:p>
        </p:txBody>
      </p:sp>
      <p:sp>
        <p:nvSpPr>
          <p:cNvPr id="4" name="Slide Number Placeholder 3"/>
          <p:cNvSpPr>
            <a:spLocks noGrp="1"/>
          </p:cNvSpPr>
          <p:nvPr>
            <p:ph type="sldNum" sz="quarter" idx="12"/>
          </p:nvPr>
        </p:nvSpPr>
        <p:spPr>
          <a:xfrm>
            <a:off x="6553200" y="6356350"/>
            <a:ext cx="2590800" cy="601663"/>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1226BA5E-50D4-49E2-A24C-06C23B414C72}" type="slidenum">
              <a:rPr lang="en-US" altLang="en-US" sz="1200">
                <a:solidFill>
                  <a:srgbClr val="FFFFFF"/>
                </a:solidFill>
                <a:latin typeface="Calibri" pitchFamily="34" charset="0"/>
              </a:rPr>
              <a:pPr defTabSz="914400" eaLnBrk="1" hangingPunct="1"/>
              <a:t>60</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31720586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ctrTitle"/>
          </p:nvPr>
        </p:nvSpPr>
        <p:spPr>
          <a:xfrm>
            <a:off x="611188" y="3068638"/>
            <a:ext cx="7772400" cy="1470025"/>
          </a:xfrm>
        </p:spPr>
        <p:txBody>
          <a:bodyPr/>
          <a:lstStyle/>
          <a:p>
            <a:r>
              <a:rPr lang="en-ZA" altLang="en-US" smtClean="0"/>
              <a:t>Follow up inspections and number of notices served on employers in the different sectors</a:t>
            </a:r>
          </a:p>
        </p:txBody>
      </p:sp>
      <p:sp>
        <p:nvSpPr>
          <p:cNvPr id="4" name="Slide Number Placeholder 3"/>
          <p:cNvSpPr>
            <a:spLocks noGrp="1"/>
          </p:cNvSpPr>
          <p:nvPr>
            <p:ph type="sldNum" sz="quarter" idx="12"/>
          </p:nvPr>
        </p:nvSpPr>
        <p:spPr>
          <a:xfrm>
            <a:off x="6553200" y="6453188"/>
            <a:ext cx="2590800" cy="501650"/>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B327A9B7-26F5-46B1-ACDB-0020B55D0726}" type="slidenum">
              <a:rPr lang="en-US" altLang="en-US" sz="1200">
                <a:solidFill>
                  <a:srgbClr val="FFFFFF"/>
                </a:solidFill>
                <a:latin typeface="Calibri" pitchFamily="34" charset="0"/>
              </a:rPr>
              <a:pPr defTabSz="914400" eaLnBrk="1" hangingPunct="1"/>
              <a:t>61</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3952330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ZA" altLang="en-US" sz="2400" b="1" smtClean="0"/>
              <a:t>FOLLOW UP INSPECTIONS CONDUCTED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82826196"/>
              </p:ext>
            </p:extLst>
          </p:nvPr>
        </p:nvGraphicFramePr>
        <p:xfrm>
          <a:off x="179388" y="1417638"/>
          <a:ext cx="8713788" cy="4812119"/>
        </p:xfrm>
        <a:graphic>
          <a:graphicData uri="http://schemas.openxmlformats.org/drawingml/2006/table">
            <a:tbl>
              <a:tblPr/>
              <a:tblGrid>
                <a:gridCol w="1533263">
                  <a:extLst>
                    <a:ext uri="{9D8B030D-6E8A-4147-A177-3AD203B41FA5}">
                      <a16:colId xmlns="" xmlns:a16="http://schemas.microsoft.com/office/drawing/2014/main" val="3215873295"/>
                    </a:ext>
                  </a:extLst>
                </a:gridCol>
                <a:gridCol w="926030">
                  <a:extLst>
                    <a:ext uri="{9D8B030D-6E8A-4147-A177-3AD203B41FA5}">
                      <a16:colId xmlns="" xmlns:a16="http://schemas.microsoft.com/office/drawing/2014/main" val="934480799"/>
                    </a:ext>
                  </a:extLst>
                </a:gridCol>
                <a:gridCol w="728679">
                  <a:extLst>
                    <a:ext uri="{9D8B030D-6E8A-4147-A177-3AD203B41FA5}">
                      <a16:colId xmlns="" xmlns:a16="http://schemas.microsoft.com/office/drawing/2014/main" val="3598376390"/>
                    </a:ext>
                  </a:extLst>
                </a:gridCol>
                <a:gridCol w="728679">
                  <a:extLst>
                    <a:ext uri="{9D8B030D-6E8A-4147-A177-3AD203B41FA5}">
                      <a16:colId xmlns="" xmlns:a16="http://schemas.microsoft.com/office/drawing/2014/main" val="1660057876"/>
                    </a:ext>
                  </a:extLst>
                </a:gridCol>
                <a:gridCol w="728679">
                  <a:extLst>
                    <a:ext uri="{9D8B030D-6E8A-4147-A177-3AD203B41FA5}">
                      <a16:colId xmlns="" xmlns:a16="http://schemas.microsoft.com/office/drawing/2014/main" val="663223044"/>
                    </a:ext>
                  </a:extLst>
                </a:gridCol>
                <a:gridCol w="926030">
                  <a:extLst>
                    <a:ext uri="{9D8B030D-6E8A-4147-A177-3AD203B41FA5}">
                      <a16:colId xmlns="" xmlns:a16="http://schemas.microsoft.com/office/drawing/2014/main" val="3801865241"/>
                    </a:ext>
                  </a:extLst>
                </a:gridCol>
                <a:gridCol w="728679">
                  <a:extLst>
                    <a:ext uri="{9D8B030D-6E8A-4147-A177-3AD203B41FA5}">
                      <a16:colId xmlns="" xmlns:a16="http://schemas.microsoft.com/office/drawing/2014/main" val="2086651528"/>
                    </a:ext>
                  </a:extLst>
                </a:gridCol>
                <a:gridCol w="728679">
                  <a:extLst>
                    <a:ext uri="{9D8B030D-6E8A-4147-A177-3AD203B41FA5}">
                      <a16:colId xmlns="" xmlns:a16="http://schemas.microsoft.com/office/drawing/2014/main" val="4072293796"/>
                    </a:ext>
                  </a:extLst>
                </a:gridCol>
                <a:gridCol w="728679">
                  <a:extLst>
                    <a:ext uri="{9D8B030D-6E8A-4147-A177-3AD203B41FA5}">
                      <a16:colId xmlns="" xmlns:a16="http://schemas.microsoft.com/office/drawing/2014/main" val="1321249513"/>
                    </a:ext>
                  </a:extLst>
                </a:gridCol>
                <a:gridCol w="956391">
                  <a:extLst>
                    <a:ext uri="{9D8B030D-6E8A-4147-A177-3AD203B41FA5}">
                      <a16:colId xmlns="" xmlns:a16="http://schemas.microsoft.com/office/drawing/2014/main" val="1722789353"/>
                    </a:ext>
                  </a:extLst>
                </a:gridCol>
              </a:tblGrid>
              <a:tr h="212955">
                <a:tc>
                  <a:txBody>
                    <a:bodyPr/>
                    <a:lstStyle/>
                    <a:p>
                      <a:pPr algn="l" fontAlgn="b"/>
                      <a:r>
                        <a:rPr lang="en-ZA" sz="1400" b="1"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400" b="1" i="0" u="none" strike="noStrike" dirty="0">
                          <a:solidFill>
                            <a:srgbClr val="000000"/>
                          </a:solidFill>
                          <a:effectLst/>
                          <a:latin typeface="Calibri" panose="020F0502020204030204" pitchFamily="34" charset="0"/>
                        </a:rPr>
                        <a:t>GP</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400" b="1" i="0" u="none" strike="noStrike" dirty="0">
                          <a:solidFill>
                            <a:srgbClr val="000000"/>
                          </a:solidFill>
                          <a:effectLst/>
                          <a:latin typeface="Calibri" panose="020F0502020204030204" pitchFamily="34" charset="0"/>
                        </a:rPr>
                        <a:t>WC</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400" b="1" i="0" u="none" strike="noStrike" dirty="0">
                          <a:solidFill>
                            <a:srgbClr val="000000"/>
                          </a:solidFill>
                          <a:effectLst/>
                          <a:latin typeface="Calibri" panose="020F0502020204030204" pitchFamily="34" charset="0"/>
                        </a:rPr>
                        <a:t>EC</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400" b="1" i="0" u="none" strike="noStrike" dirty="0">
                          <a:solidFill>
                            <a:srgbClr val="000000"/>
                          </a:solidFill>
                          <a:effectLst/>
                          <a:latin typeface="Calibri" panose="020F0502020204030204" pitchFamily="34" charset="0"/>
                        </a:rPr>
                        <a:t>FS</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400" b="1" i="0" u="none" strike="noStrike" dirty="0">
                          <a:solidFill>
                            <a:srgbClr val="000000"/>
                          </a:solidFill>
                          <a:effectLst/>
                          <a:latin typeface="Calibri" panose="020F0502020204030204" pitchFamily="34" charset="0"/>
                        </a:rPr>
                        <a:t>NW</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400" b="1" i="0" u="none" strike="noStrike" dirty="0">
                          <a:solidFill>
                            <a:srgbClr val="000000"/>
                          </a:solidFill>
                          <a:effectLst/>
                          <a:latin typeface="Calibri" panose="020F0502020204030204" pitchFamily="34" charset="0"/>
                        </a:rPr>
                        <a:t>NC</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400" b="1" i="0" u="none" strike="noStrike" dirty="0">
                          <a:solidFill>
                            <a:srgbClr val="000000"/>
                          </a:solidFill>
                          <a:effectLst/>
                          <a:latin typeface="Calibri" panose="020F0502020204030204" pitchFamily="34" charset="0"/>
                        </a:rPr>
                        <a:t>MP</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400" b="1" i="0" u="none" strike="noStrike" dirty="0">
                          <a:solidFill>
                            <a:srgbClr val="000000"/>
                          </a:solidFill>
                          <a:effectLst/>
                          <a:latin typeface="Calibri" panose="020F0502020204030204" pitchFamily="34" charset="0"/>
                        </a:rPr>
                        <a:t>LP</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400" b="1" i="0" u="none" strike="noStrike" dirty="0">
                          <a:solidFill>
                            <a:srgbClr val="000000"/>
                          </a:solidFill>
                          <a:effectLst/>
                          <a:latin typeface="Calibri" panose="020F0502020204030204" pitchFamily="34" charset="0"/>
                        </a:rPr>
                        <a:t>KZN</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1346562066"/>
                  </a:ext>
                </a:extLst>
              </a:tr>
              <a:tr h="219609">
                <a:tc>
                  <a:txBody>
                    <a:bodyPr/>
                    <a:lstStyle/>
                    <a:p>
                      <a:pPr algn="l" fontAlgn="b"/>
                      <a:r>
                        <a:rPr lang="en-ZA" sz="1200" b="1" i="0" u="none" strike="noStrike">
                          <a:solidFill>
                            <a:srgbClr val="000000"/>
                          </a:solidFill>
                          <a:effectLst/>
                          <a:latin typeface="Calibri" panose="020F0502020204030204" pitchFamily="34" charset="0"/>
                        </a:rPr>
                        <a:t>Chemical</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38</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95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35593409"/>
                  </a:ext>
                </a:extLst>
              </a:tr>
              <a:tr h="212955">
                <a:tc>
                  <a:txBody>
                    <a:bodyPr/>
                    <a:lstStyle/>
                    <a:p>
                      <a:pPr algn="l" fontAlgn="b"/>
                      <a:r>
                        <a:rPr lang="en-ZA" sz="1200" b="1" i="0" u="none" strike="noStrike">
                          <a:solidFill>
                            <a:srgbClr val="000000"/>
                          </a:solidFill>
                          <a:effectLst/>
                          <a:latin typeface="Calibri" panose="020F0502020204030204" pitchFamily="34" charset="0"/>
                        </a:rPr>
                        <a:t>Cleaning</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05773112"/>
                  </a:ext>
                </a:extLst>
              </a:tr>
              <a:tr h="212955">
                <a:tc>
                  <a:txBody>
                    <a:bodyPr/>
                    <a:lstStyle/>
                    <a:p>
                      <a:pPr algn="l" fontAlgn="b"/>
                      <a:r>
                        <a:rPr lang="en-ZA" sz="1200" b="1" i="0" u="none" strike="noStrike">
                          <a:solidFill>
                            <a:srgbClr val="000000"/>
                          </a:solidFill>
                          <a:effectLst/>
                          <a:latin typeface="Calibri" panose="020F0502020204030204" pitchFamily="34" charset="0"/>
                        </a:rPr>
                        <a:t>Food &amp; Beverage</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10</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6</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6</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410472858"/>
                  </a:ext>
                </a:extLst>
              </a:tr>
              <a:tr h="212955">
                <a:tc>
                  <a:txBody>
                    <a:bodyPr/>
                    <a:lstStyle/>
                    <a:p>
                      <a:pPr algn="l" fontAlgn="b"/>
                      <a:r>
                        <a:rPr lang="en-ZA" sz="1200" b="1" i="0" u="none" strike="noStrike">
                          <a:solidFill>
                            <a:srgbClr val="000000"/>
                          </a:solidFill>
                          <a:effectLst/>
                          <a:latin typeface="Calibri" panose="020F0502020204030204" pitchFamily="34" charset="0"/>
                        </a:rPr>
                        <a:t>Other</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53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32346137"/>
                  </a:ext>
                </a:extLst>
              </a:tr>
              <a:tr h="353278">
                <a:tc>
                  <a:txBody>
                    <a:bodyPr/>
                    <a:lstStyle/>
                    <a:p>
                      <a:pPr algn="l" fontAlgn="b"/>
                      <a:r>
                        <a:rPr lang="en-ZA" sz="1200" b="1" i="0" u="none" strike="noStrike">
                          <a:solidFill>
                            <a:srgbClr val="000000"/>
                          </a:solidFill>
                          <a:effectLst/>
                          <a:latin typeface="Calibri" panose="020F0502020204030204" pitchFamily="34" charset="0"/>
                        </a:rPr>
                        <a:t>Community</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49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211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28209557"/>
                  </a:ext>
                </a:extLst>
              </a:tr>
              <a:tr h="212955">
                <a:tc>
                  <a:txBody>
                    <a:bodyPr/>
                    <a:lstStyle/>
                    <a:p>
                      <a:pPr algn="l" fontAlgn="b"/>
                      <a:r>
                        <a:rPr lang="en-ZA" sz="1200" b="1" i="0" u="none" strike="noStrike">
                          <a:solidFill>
                            <a:srgbClr val="000000"/>
                          </a:solidFill>
                          <a:effectLst/>
                          <a:latin typeface="Calibri" panose="020F0502020204030204" pitchFamily="34" charset="0"/>
                        </a:rPr>
                        <a:t>Construction</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109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37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49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527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87650352"/>
                  </a:ext>
                </a:extLst>
              </a:tr>
              <a:tr h="212955">
                <a:tc>
                  <a:txBody>
                    <a:bodyPr/>
                    <a:lstStyle/>
                    <a:p>
                      <a:pPr algn="l" fontAlgn="b"/>
                      <a:r>
                        <a:rPr lang="en-ZA" sz="1200" b="1" i="0" u="none" strike="noStrike">
                          <a:solidFill>
                            <a:srgbClr val="000000"/>
                          </a:solidFill>
                          <a:effectLst/>
                          <a:latin typeface="Calibri" panose="020F0502020204030204" pitchFamily="34" charset="0"/>
                        </a:rPr>
                        <a:t>Gas</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4800110"/>
                  </a:ext>
                </a:extLst>
              </a:tr>
              <a:tr h="212955">
                <a:tc>
                  <a:txBody>
                    <a:bodyPr/>
                    <a:lstStyle/>
                    <a:p>
                      <a:pPr algn="l" fontAlgn="b"/>
                      <a:r>
                        <a:rPr lang="en-ZA" sz="1200" b="1" i="0" u="none" strike="noStrike">
                          <a:solidFill>
                            <a:srgbClr val="000000"/>
                          </a:solidFill>
                          <a:effectLst/>
                          <a:latin typeface="Calibri" panose="020F0502020204030204" pitchFamily="34" charset="0"/>
                        </a:rPr>
                        <a:t>Transport</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70743099"/>
                  </a:ext>
                </a:extLst>
              </a:tr>
              <a:tr h="212955">
                <a:tc>
                  <a:txBody>
                    <a:bodyPr/>
                    <a:lstStyle/>
                    <a:p>
                      <a:pPr algn="l" fontAlgn="b"/>
                      <a:r>
                        <a:rPr lang="en-ZA" sz="1200" b="1" i="0" u="none" strike="noStrike">
                          <a:solidFill>
                            <a:srgbClr val="000000"/>
                          </a:solidFill>
                          <a:effectLst/>
                          <a:latin typeface="Calibri" panose="020F0502020204030204" pitchFamily="34" charset="0"/>
                        </a:rPr>
                        <a:t>Iron &amp; Steel</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30</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20</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20</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673156330"/>
                  </a:ext>
                </a:extLst>
              </a:tr>
              <a:tr h="212955">
                <a:tc>
                  <a:txBody>
                    <a:bodyPr/>
                    <a:lstStyle/>
                    <a:p>
                      <a:pPr algn="l" fontAlgn="b"/>
                      <a:r>
                        <a:rPr lang="en-ZA" sz="1200" b="1" i="0" u="none" strike="noStrike">
                          <a:solidFill>
                            <a:srgbClr val="000000"/>
                          </a:solidFill>
                          <a:effectLst/>
                          <a:latin typeface="Calibri" panose="020F0502020204030204" pitchFamily="34" charset="0"/>
                        </a:rPr>
                        <a:t>Government</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20</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39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58</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503486504"/>
                  </a:ext>
                </a:extLst>
              </a:tr>
              <a:tr h="212955">
                <a:tc>
                  <a:txBody>
                    <a:bodyPr/>
                    <a:lstStyle/>
                    <a:p>
                      <a:pPr algn="l" fontAlgn="b"/>
                      <a:r>
                        <a:rPr lang="en-ZA" sz="1200" b="1" i="0" u="none" strike="noStrike">
                          <a:solidFill>
                            <a:srgbClr val="000000"/>
                          </a:solidFill>
                          <a:effectLst/>
                          <a:latin typeface="Calibri" panose="020F0502020204030204" pitchFamily="34" charset="0"/>
                        </a:rPr>
                        <a:t>Electrical</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58555989"/>
                  </a:ext>
                </a:extLst>
              </a:tr>
              <a:tr h="212955">
                <a:tc>
                  <a:txBody>
                    <a:bodyPr/>
                    <a:lstStyle/>
                    <a:p>
                      <a:pPr algn="l" fontAlgn="b"/>
                      <a:r>
                        <a:rPr lang="en-ZA" sz="1200" b="1" i="0" u="none" strike="noStrike">
                          <a:solidFill>
                            <a:srgbClr val="000000"/>
                          </a:solidFill>
                          <a:effectLst/>
                          <a:latin typeface="Calibri" panose="020F0502020204030204" pitchFamily="34" charset="0"/>
                        </a:rPr>
                        <a:t>Security</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8</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85258824"/>
                  </a:ext>
                </a:extLst>
              </a:tr>
              <a:tr h="212955">
                <a:tc>
                  <a:txBody>
                    <a:bodyPr/>
                    <a:lstStyle/>
                    <a:p>
                      <a:pPr algn="l" fontAlgn="b"/>
                      <a:r>
                        <a:rPr lang="en-ZA" sz="1200" b="1" i="0" u="none" strike="noStrike">
                          <a:solidFill>
                            <a:srgbClr val="000000"/>
                          </a:solidFill>
                          <a:effectLst/>
                          <a:latin typeface="Calibri" panose="020F0502020204030204" pitchFamily="34" charset="0"/>
                        </a:rPr>
                        <a:t>Engineering</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8</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53967108"/>
                  </a:ext>
                </a:extLst>
              </a:tr>
              <a:tr h="212955">
                <a:tc>
                  <a:txBody>
                    <a:bodyPr/>
                    <a:lstStyle/>
                    <a:p>
                      <a:pPr algn="l" fontAlgn="b"/>
                      <a:r>
                        <a:rPr lang="en-ZA" sz="1200" b="1" i="0" u="none" strike="noStrike">
                          <a:solidFill>
                            <a:srgbClr val="000000"/>
                          </a:solidFill>
                          <a:effectLst/>
                          <a:latin typeface="Calibri" panose="020F0502020204030204" pitchFamily="34" charset="0"/>
                        </a:rPr>
                        <a:t>Hospitality</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99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26</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678265259"/>
                  </a:ext>
                </a:extLst>
              </a:tr>
              <a:tr h="212955">
                <a:tc>
                  <a:txBody>
                    <a:bodyPr/>
                    <a:lstStyle/>
                    <a:p>
                      <a:pPr algn="l" fontAlgn="b"/>
                      <a:r>
                        <a:rPr lang="en-ZA" sz="1200" b="1" i="0" u="none" strike="noStrike">
                          <a:solidFill>
                            <a:srgbClr val="000000"/>
                          </a:solidFill>
                          <a:effectLst/>
                          <a:latin typeface="Calibri" panose="020F0502020204030204" pitchFamily="34" charset="0"/>
                        </a:rPr>
                        <a:t>Wholesale &amp; Retail</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79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94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63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8</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93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81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896613977"/>
                  </a:ext>
                </a:extLst>
              </a:tr>
              <a:tr h="212955">
                <a:tc>
                  <a:txBody>
                    <a:bodyPr/>
                    <a:lstStyle/>
                    <a:p>
                      <a:pPr algn="l" fontAlgn="b"/>
                      <a:r>
                        <a:rPr lang="en-ZA" sz="1200" b="1" i="0" u="none" strike="noStrike">
                          <a:solidFill>
                            <a:srgbClr val="000000"/>
                          </a:solidFill>
                          <a:effectLst/>
                          <a:latin typeface="Calibri" panose="020F0502020204030204" pitchFamily="34" charset="0"/>
                        </a:rPr>
                        <a:t>Manufacturing</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18</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6</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066600233"/>
                  </a:ext>
                </a:extLst>
              </a:tr>
              <a:tr h="212955">
                <a:tc>
                  <a:txBody>
                    <a:bodyPr/>
                    <a:lstStyle/>
                    <a:p>
                      <a:pPr algn="l" fontAlgn="b"/>
                      <a:r>
                        <a:rPr lang="en-ZA" sz="1200" b="1" i="0" u="none" strike="noStrike">
                          <a:solidFill>
                            <a:srgbClr val="000000"/>
                          </a:solidFill>
                          <a:effectLst/>
                          <a:latin typeface="Calibri" panose="020F0502020204030204" pitchFamily="34" charset="0"/>
                        </a:rPr>
                        <a:t>agriculture</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16</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16</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99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94884303"/>
                  </a:ext>
                </a:extLst>
              </a:tr>
              <a:tr h="206299">
                <a:tc>
                  <a:txBody>
                    <a:bodyPr/>
                    <a:lstStyle/>
                    <a:p>
                      <a:pPr algn="l" fontAlgn="b"/>
                      <a:r>
                        <a:rPr lang="en-ZA" sz="1200" b="1" i="0" u="none" strike="noStrike">
                          <a:solidFill>
                            <a:srgbClr val="000000"/>
                          </a:solidFill>
                          <a:effectLst/>
                          <a:latin typeface="Calibri" panose="020F0502020204030204" pitchFamily="34" charset="0"/>
                        </a:rPr>
                        <a:t>Finance</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261895102"/>
                  </a:ext>
                </a:extLst>
              </a:tr>
              <a:tr h="206299">
                <a:tc>
                  <a:txBody>
                    <a:bodyPr/>
                    <a:lstStyle/>
                    <a:p>
                      <a:pPr algn="l" fontAlgn="b"/>
                      <a:r>
                        <a:rPr lang="en-ZA" sz="1200" b="1" i="0" u="none" strike="noStrike">
                          <a:solidFill>
                            <a:srgbClr val="000000"/>
                          </a:solidFill>
                          <a:effectLst/>
                          <a:latin typeface="Calibri" panose="020F0502020204030204" pitchFamily="34" charset="0"/>
                        </a:rPr>
                        <a:t>Services</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7</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23878494"/>
                  </a:ext>
                </a:extLst>
              </a:tr>
              <a:tr h="412599">
                <a:tc>
                  <a:txBody>
                    <a:bodyPr/>
                    <a:lstStyle/>
                    <a:p>
                      <a:pPr algn="l" rtl="0" fontAlgn="t"/>
                      <a:r>
                        <a:rPr lang="en-ZA" sz="1200" b="1" i="0" u="none" strike="noStrike">
                          <a:solidFill>
                            <a:srgbClr val="000000"/>
                          </a:solidFill>
                          <a:effectLst/>
                          <a:latin typeface="Calibri" panose="020F0502020204030204" pitchFamily="34" charset="0"/>
                        </a:rPr>
                        <a:t>Domestic/Private Household</a:t>
                      </a:r>
                    </a:p>
                  </a:txBody>
                  <a:tcPr marL="6351" marR="6351"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dirty="0">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949056265"/>
                  </a:ext>
                </a:extLst>
              </a:tr>
            </a:tbl>
          </a:graphicData>
        </a:graphic>
      </p:graphicFrame>
      <p:sp>
        <p:nvSpPr>
          <p:cNvPr id="4" name="Slide Number Placeholder 3"/>
          <p:cNvSpPr>
            <a:spLocks noGrp="1"/>
          </p:cNvSpPr>
          <p:nvPr>
            <p:ph type="sldNum" sz="quarter" idx="12"/>
          </p:nvPr>
        </p:nvSpPr>
        <p:spPr>
          <a:xfrm>
            <a:off x="6607175" y="6502400"/>
            <a:ext cx="248285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A75958AA-CD9D-4371-AFE0-7BE109C42B51}" type="slidenum">
              <a:rPr lang="en-US" altLang="en-US" sz="1200">
                <a:solidFill>
                  <a:srgbClr val="FFFFFF"/>
                </a:solidFill>
                <a:latin typeface="Calibri" pitchFamily="34" charset="0"/>
              </a:rPr>
              <a:pPr defTabSz="914400" eaLnBrk="1" hangingPunct="1"/>
              <a:t>62</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552791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ZA" altLang="en-US" sz="2400" b="1" smtClean="0">
                <a:solidFill>
                  <a:srgbClr val="000000"/>
                </a:solidFill>
              </a:rPr>
              <a:t>FOLLOW UP INSPECTIONS CONDUCTED</a:t>
            </a:r>
            <a:endParaRPr lang="en-ZA" altLang="en-US" smtClean="0"/>
          </a:p>
        </p:txBody>
      </p:sp>
      <p:sp>
        <p:nvSpPr>
          <p:cNvPr id="153603" name="Content Placeholder 2"/>
          <p:cNvSpPr>
            <a:spLocks noGrp="1"/>
          </p:cNvSpPr>
          <p:nvPr>
            <p:ph idx="1"/>
          </p:nvPr>
        </p:nvSpPr>
        <p:spPr>
          <a:xfrm>
            <a:off x="215900" y="1417638"/>
            <a:ext cx="8712200" cy="4525962"/>
          </a:xfrm>
        </p:spPr>
        <p:txBody>
          <a:bodyPr/>
          <a:lstStyle/>
          <a:p>
            <a:r>
              <a:rPr lang="en-ZA" altLang="en-US" sz="2400" dirty="0" smtClean="0"/>
              <a:t>Employers generally comply after a follow up visit resulting in fewer cases where an employer is recommended for prosecution.</a:t>
            </a:r>
          </a:p>
          <a:p>
            <a:endParaRPr lang="en-ZA" altLang="en-US" sz="2400" dirty="0" smtClean="0"/>
          </a:p>
          <a:p>
            <a:r>
              <a:rPr lang="en-ZA" altLang="en-US" sz="2400" dirty="0" smtClean="0"/>
              <a:t>Almost all notices served are followed up leading to a more than 99% achievement in this regard.</a:t>
            </a:r>
          </a:p>
          <a:p>
            <a:endParaRPr lang="en-ZA" altLang="en-US" sz="2400" dirty="0" smtClean="0"/>
          </a:p>
          <a:p>
            <a:r>
              <a:rPr lang="en-ZA" altLang="en-US" sz="2400" dirty="0" smtClean="0"/>
              <a:t>Very few follow up inspections were conducted in the past so this is a big achievements that provinces are ensuring follow up inspections are done.</a:t>
            </a:r>
          </a:p>
        </p:txBody>
      </p:sp>
      <p:sp>
        <p:nvSpPr>
          <p:cNvPr id="4" name="Slide Number Placeholder 3"/>
          <p:cNvSpPr>
            <a:spLocks noGrp="1"/>
          </p:cNvSpPr>
          <p:nvPr>
            <p:ph type="sldNum" sz="quarter" idx="12"/>
          </p:nvPr>
        </p:nvSpPr>
        <p:spPr>
          <a:xfrm>
            <a:off x="6553200" y="6356350"/>
            <a:ext cx="2555875" cy="601663"/>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E99EADFB-C17F-480A-A0EB-6E29F3916AFB}" type="slidenum">
              <a:rPr lang="en-US" altLang="en-US" sz="1200">
                <a:solidFill>
                  <a:srgbClr val="FFFFFF"/>
                </a:solidFill>
                <a:latin typeface="Calibri" pitchFamily="34" charset="0"/>
              </a:rPr>
              <a:pPr defTabSz="914400" eaLnBrk="1" hangingPunct="1"/>
              <a:t>63</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3751185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250825" y="274638"/>
            <a:ext cx="8642350" cy="1143000"/>
          </a:xfrm>
        </p:spPr>
        <p:txBody>
          <a:bodyPr/>
          <a:lstStyle/>
          <a:p>
            <a:r>
              <a:rPr lang="en-ZA" altLang="en-US" sz="2400" b="1" smtClean="0"/>
              <a:t>PROSECUTIONS RECOMMENDED IN Q4 AND FORWARDED TO STATUTORY SERVICES FOR CONSIDERATION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25293209"/>
              </p:ext>
            </p:extLst>
          </p:nvPr>
        </p:nvGraphicFramePr>
        <p:xfrm>
          <a:off x="250825" y="1417638"/>
          <a:ext cx="8642348" cy="4819653"/>
        </p:xfrm>
        <a:graphic>
          <a:graphicData uri="http://schemas.openxmlformats.org/drawingml/2006/table">
            <a:tbl>
              <a:tblPr/>
              <a:tblGrid>
                <a:gridCol w="1607115">
                  <a:extLst>
                    <a:ext uri="{9D8B030D-6E8A-4147-A177-3AD203B41FA5}">
                      <a16:colId xmlns="" xmlns:a16="http://schemas.microsoft.com/office/drawing/2014/main" val="1794680226"/>
                    </a:ext>
                  </a:extLst>
                </a:gridCol>
                <a:gridCol w="787159">
                  <a:extLst>
                    <a:ext uri="{9D8B030D-6E8A-4147-A177-3AD203B41FA5}">
                      <a16:colId xmlns="" xmlns:a16="http://schemas.microsoft.com/office/drawing/2014/main" val="2840859749"/>
                    </a:ext>
                  </a:extLst>
                </a:gridCol>
                <a:gridCol w="787159">
                  <a:extLst>
                    <a:ext uri="{9D8B030D-6E8A-4147-A177-3AD203B41FA5}">
                      <a16:colId xmlns="" xmlns:a16="http://schemas.microsoft.com/office/drawing/2014/main" val="2982993424"/>
                    </a:ext>
                  </a:extLst>
                </a:gridCol>
                <a:gridCol w="787159">
                  <a:extLst>
                    <a:ext uri="{9D8B030D-6E8A-4147-A177-3AD203B41FA5}">
                      <a16:colId xmlns="" xmlns:a16="http://schemas.microsoft.com/office/drawing/2014/main" val="1284091218"/>
                    </a:ext>
                  </a:extLst>
                </a:gridCol>
                <a:gridCol w="787159">
                  <a:extLst>
                    <a:ext uri="{9D8B030D-6E8A-4147-A177-3AD203B41FA5}">
                      <a16:colId xmlns="" xmlns:a16="http://schemas.microsoft.com/office/drawing/2014/main" val="1422512181"/>
                    </a:ext>
                  </a:extLst>
                </a:gridCol>
                <a:gridCol w="787159">
                  <a:extLst>
                    <a:ext uri="{9D8B030D-6E8A-4147-A177-3AD203B41FA5}">
                      <a16:colId xmlns="" xmlns:a16="http://schemas.microsoft.com/office/drawing/2014/main" val="23709356"/>
                    </a:ext>
                  </a:extLst>
                </a:gridCol>
                <a:gridCol w="787159">
                  <a:extLst>
                    <a:ext uri="{9D8B030D-6E8A-4147-A177-3AD203B41FA5}">
                      <a16:colId xmlns="" xmlns:a16="http://schemas.microsoft.com/office/drawing/2014/main" val="2568949814"/>
                    </a:ext>
                  </a:extLst>
                </a:gridCol>
                <a:gridCol w="787159">
                  <a:extLst>
                    <a:ext uri="{9D8B030D-6E8A-4147-A177-3AD203B41FA5}">
                      <a16:colId xmlns="" xmlns:a16="http://schemas.microsoft.com/office/drawing/2014/main" val="2550143479"/>
                    </a:ext>
                  </a:extLst>
                </a:gridCol>
                <a:gridCol w="737961">
                  <a:extLst>
                    <a:ext uri="{9D8B030D-6E8A-4147-A177-3AD203B41FA5}">
                      <a16:colId xmlns="" xmlns:a16="http://schemas.microsoft.com/office/drawing/2014/main" val="1369434909"/>
                    </a:ext>
                  </a:extLst>
                </a:gridCol>
                <a:gridCol w="787159">
                  <a:extLst>
                    <a:ext uri="{9D8B030D-6E8A-4147-A177-3AD203B41FA5}">
                      <a16:colId xmlns="" xmlns:a16="http://schemas.microsoft.com/office/drawing/2014/main" val="3009045896"/>
                    </a:ext>
                  </a:extLst>
                </a:gridCol>
              </a:tblGrid>
              <a:tr h="326356">
                <a:tc>
                  <a:txBody>
                    <a:bodyPr/>
                    <a:lstStyle/>
                    <a:p>
                      <a:pPr algn="l" fontAlgn="b"/>
                      <a:r>
                        <a:rPr lang="en-ZA" sz="1800" b="1" i="0" u="none" strike="noStrike" dirty="0">
                          <a:solidFill>
                            <a:srgbClr val="000000"/>
                          </a:solidFill>
                          <a:effectLst/>
                          <a:latin typeface="Calibri" panose="020F0502020204030204" pitchFamily="34" charset="0"/>
                        </a:rPr>
                        <a:t>Sector</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800" b="1" i="0" u="none" strike="noStrike">
                          <a:solidFill>
                            <a:srgbClr val="000000"/>
                          </a:solidFill>
                          <a:effectLst/>
                          <a:latin typeface="Calibri" panose="020F0502020204030204" pitchFamily="34" charset="0"/>
                        </a:rPr>
                        <a:t>GP</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WC</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FS</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NW</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NC</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MP</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LP</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KZN</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b"/>
                      <a:r>
                        <a:rPr lang="en-ZA" sz="1800" b="1" i="0" u="none" strike="noStrike" dirty="0">
                          <a:solidFill>
                            <a:srgbClr val="000000"/>
                          </a:solidFill>
                          <a:effectLst/>
                          <a:latin typeface="Calibri" panose="020F0502020204030204" pitchFamily="34" charset="0"/>
                        </a:rPr>
                        <a:t>EC</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217023025"/>
                  </a:ext>
                </a:extLst>
              </a:tr>
              <a:tr h="355849">
                <a:tc>
                  <a:txBody>
                    <a:bodyPr/>
                    <a:lstStyle/>
                    <a:p>
                      <a:pPr algn="l" fontAlgn="b"/>
                      <a:r>
                        <a:rPr lang="en-ZA" sz="1800" b="0" i="0" u="none" strike="noStrike" dirty="0">
                          <a:solidFill>
                            <a:srgbClr val="000000"/>
                          </a:solidFill>
                          <a:effectLst/>
                          <a:latin typeface="Calibri" panose="020F0502020204030204" pitchFamily="34" charset="0"/>
                        </a:rPr>
                        <a:t>Iron &amp; Steel</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0" i="0" u="none" strike="noStrike" dirty="0">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4580806"/>
                  </a:ext>
                </a:extLst>
              </a:tr>
              <a:tr h="355849">
                <a:tc>
                  <a:txBody>
                    <a:bodyPr/>
                    <a:lstStyle/>
                    <a:p>
                      <a:pPr algn="l" fontAlgn="b"/>
                      <a:r>
                        <a:rPr lang="en-ZA" sz="1800" b="0" i="0" u="none" strike="noStrike">
                          <a:solidFill>
                            <a:srgbClr val="000000"/>
                          </a:solidFill>
                          <a:effectLst/>
                          <a:latin typeface="Calibri" panose="020F0502020204030204" pitchFamily="34" charset="0"/>
                        </a:rPr>
                        <a:t>Agriculture</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29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05163586"/>
                  </a:ext>
                </a:extLst>
              </a:tr>
              <a:tr h="355849">
                <a:tc>
                  <a:txBody>
                    <a:bodyPr/>
                    <a:lstStyle/>
                    <a:p>
                      <a:pPr algn="l" fontAlgn="b"/>
                      <a:r>
                        <a:rPr lang="en-ZA" sz="1800" b="0" i="0" u="none" strike="noStrike">
                          <a:solidFill>
                            <a:srgbClr val="000000"/>
                          </a:solidFill>
                          <a:effectLst/>
                          <a:latin typeface="Calibri" panose="020F0502020204030204" pitchFamily="34" charset="0"/>
                        </a:rPr>
                        <a:t>Community</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40604908"/>
                  </a:ext>
                </a:extLst>
              </a:tr>
              <a:tr h="355849">
                <a:tc>
                  <a:txBody>
                    <a:bodyPr/>
                    <a:lstStyle/>
                    <a:p>
                      <a:pPr algn="l" fontAlgn="b"/>
                      <a:r>
                        <a:rPr lang="en-ZA" sz="1800" b="0" i="0" u="none" strike="noStrike">
                          <a:solidFill>
                            <a:srgbClr val="000000"/>
                          </a:solidFill>
                          <a:effectLst/>
                          <a:latin typeface="Calibri" panose="020F0502020204030204" pitchFamily="34" charset="0"/>
                        </a:rPr>
                        <a:t>Construction</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32754856"/>
                  </a:ext>
                </a:extLst>
              </a:tr>
              <a:tr h="645328">
                <a:tc>
                  <a:txBody>
                    <a:bodyPr/>
                    <a:lstStyle/>
                    <a:p>
                      <a:pPr algn="l" fontAlgn="b"/>
                      <a:r>
                        <a:rPr lang="en-ZA" sz="1800" b="0" i="0" u="none" strike="noStrike">
                          <a:solidFill>
                            <a:srgbClr val="000000"/>
                          </a:solidFill>
                          <a:effectLst/>
                          <a:latin typeface="Calibri" panose="020F0502020204030204" pitchFamily="34" charset="0"/>
                        </a:rPr>
                        <a:t>Food &amp; Beverage</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30838540"/>
                  </a:ext>
                </a:extLst>
              </a:tr>
              <a:tr h="355849">
                <a:tc>
                  <a:txBody>
                    <a:bodyPr/>
                    <a:lstStyle/>
                    <a:p>
                      <a:pPr algn="l" fontAlgn="b"/>
                      <a:r>
                        <a:rPr lang="en-ZA" sz="1800" b="0" i="0" u="none" strike="noStrike">
                          <a:solidFill>
                            <a:srgbClr val="000000"/>
                          </a:solidFill>
                          <a:effectLst/>
                          <a:latin typeface="Calibri" panose="020F0502020204030204" pitchFamily="34" charset="0"/>
                        </a:rPr>
                        <a:t>Manufacturing</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18974375"/>
                  </a:ext>
                </a:extLst>
              </a:tr>
              <a:tr h="355849">
                <a:tc>
                  <a:txBody>
                    <a:bodyPr/>
                    <a:lstStyle/>
                    <a:p>
                      <a:pPr algn="l" fontAlgn="b"/>
                      <a:r>
                        <a:rPr lang="en-ZA" sz="1800" b="0" i="0" u="none" strike="noStrike">
                          <a:solidFill>
                            <a:srgbClr val="000000"/>
                          </a:solidFill>
                          <a:effectLst/>
                          <a:latin typeface="Calibri" panose="020F0502020204030204" pitchFamily="34" charset="0"/>
                        </a:rPr>
                        <a:t>Government</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4</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11512107"/>
                  </a:ext>
                </a:extLst>
              </a:tr>
              <a:tr h="355849">
                <a:tc>
                  <a:txBody>
                    <a:bodyPr/>
                    <a:lstStyle/>
                    <a:p>
                      <a:pPr algn="l" fontAlgn="b"/>
                      <a:r>
                        <a:rPr lang="en-ZA" sz="1800" b="0" i="0" u="none" strike="noStrike">
                          <a:solidFill>
                            <a:srgbClr val="000000"/>
                          </a:solidFill>
                          <a:effectLst/>
                          <a:latin typeface="Calibri" panose="020F0502020204030204" pitchFamily="34" charset="0"/>
                        </a:rPr>
                        <a:t>Hospitality</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3</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2</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8</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0969223"/>
                  </a:ext>
                </a:extLst>
              </a:tr>
              <a:tr h="355849">
                <a:tc>
                  <a:txBody>
                    <a:bodyPr/>
                    <a:lstStyle/>
                    <a:p>
                      <a:pPr algn="l" fontAlgn="b"/>
                      <a:r>
                        <a:rPr lang="en-ZA" sz="1800" b="0" i="0" u="none" strike="noStrike">
                          <a:solidFill>
                            <a:srgbClr val="000000"/>
                          </a:solidFill>
                          <a:effectLst/>
                          <a:latin typeface="Calibri" panose="020F0502020204030204" pitchFamily="34" charset="0"/>
                        </a:rPr>
                        <a:t>Iron &amp; Steel</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6</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2635619"/>
                  </a:ext>
                </a:extLst>
              </a:tr>
              <a:tr h="645328">
                <a:tc>
                  <a:txBody>
                    <a:bodyPr/>
                    <a:lstStyle/>
                    <a:p>
                      <a:pPr algn="l" fontAlgn="b"/>
                      <a:r>
                        <a:rPr lang="en-ZA" sz="1800" b="0" i="0" u="none" strike="noStrike">
                          <a:solidFill>
                            <a:srgbClr val="000000"/>
                          </a:solidFill>
                          <a:effectLst/>
                          <a:latin typeface="Calibri" panose="020F0502020204030204" pitchFamily="34" charset="0"/>
                        </a:rPr>
                        <a:t>Wholesale &amp; Retail</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19</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5</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8944643"/>
                  </a:ext>
                </a:extLst>
              </a:tr>
              <a:tr h="355849">
                <a:tc>
                  <a:txBody>
                    <a:bodyPr/>
                    <a:lstStyle/>
                    <a:p>
                      <a:pPr algn="l" fontAlgn="b"/>
                      <a:r>
                        <a:rPr lang="en-ZA" sz="1800" b="0" i="0" u="none" strike="noStrike">
                          <a:solidFill>
                            <a:srgbClr val="000000"/>
                          </a:solidFill>
                          <a:effectLst/>
                          <a:latin typeface="Calibri" panose="020F0502020204030204" pitchFamily="34" charset="0"/>
                        </a:rPr>
                        <a:t>Chemical</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1</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effectLst/>
                          <a:latin typeface="Calibri" panose="020F0502020204030204" pitchFamily="34" charset="0"/>
                        </a:rPr>
                        <a:t> </a:t>
                      </a:r>
                    </a:p>
                  </a:txBody>
                  <a:tcPr marL="6351" marR="6351"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90331998"/>
                  </a:ext>
                </a:extLst>
              </a:tr>
            </a:tbl>
          </a:graphicData>
        </a:graphic>
      </p:graphicFrame>
      <p:sp>
        <p:nvSpPr>
          <p:cNvPr id="4" name="Slide Number Placeholder 3"/>
          <p:cNvSpPr>
            <a:spLocks noGrp="1"/>
          </p:cNvSpPr>
          <p:nvPr>
            <p:ph type="sldNum" sz="quarter" idx="12"/>
          </p:nvPr>
        </p:nvSpPr>
        <p:spPr>
          <a:xfrm>
            <a:off x="6553200" y="6453188"/>
            <a:ext cx="2590800" cy="501650"/>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6149CF81-A630-47AB-9B56-9EA562B512C2}" type="slidenum">
              <a:rPr lang="en-US" altLang="en-US" sz="1200">
                <a:solidFill>
                  <a:srgbClr val="FFFFFF"/>
                </a:solidFill>
                <a:latin typeface="Calibri" pitchFamily="34" charset="0"/>
              </a:rPr>
              <a:pPr defTabSz="914400" eaLnBrk="1" hangingPunct="1"/>
              <a:t>64</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670705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r>
              <a:rPr lang="en-ZA" altLang="en-US" sz="2400" b="1" smtClean="0">
                <a:solidFill>
                  <a:srgbClr val="000000"/>
                </a:solidFill>
              </a:rPr>
              <a:t>PROSECUTIONS RECOMMENDED IN Q4 AND FORWARDED TO STATUTORY SERVICES FOR CONSIDERATION</a:t>
            </a:r>
            <a:endParaRPr lang="en-ZA" altLang="en-US" smtClean="0"/>
          </a:p>
        </p:txBody>
      </p:sp>
      <p:sp>
        <p:nvSpPr>
          <p:cNvPr id="155651" name="Content Placeholder 2"/>
          <p:cNvSpPr>
            <a:spLocks noGrp="1"/>
          </p:cNvSpPr>
          <p:nvPr>
            <p:ph idx="1"/>
          </p:nvPr>
        </p:nvSpPr>
        <p:spPr>
          <a:xfrm>
            <a:off x="457200" y="1751682"/>
            <a:ext cx="8229600" cy="4374481"/>
          </a:xfrm>
        </p:spPr>
        <p:txBody>
          <a:bodyPr/>
          <a:lstStyle/>
          <a:p>
            <a:r>
              <a:rPr lang="en-ZA" altLang="en-US" sz="2400" dirty="0" smtClean="0"/>
              <a:t>Western Cape lead the way in recommending prosecutions in Q4.</a:t>
            </a:r>
          </a:p>
          <a:p>
            <a:endParaRPr lang="en-ZA" altLang="en-US" sz="2400" dirty="0" smtClean="0"/>
          </a:p>
          <a:p>
            <a:r>
              <a:rPr lang="en-ZA" altLang="en-US" sz="2400" dirty="0" smtClean="0"/>
              <a:t>Free State and Mpumalanga following  with a number of prosecutions recommended.</a:t>
            </a:r>
          </a:p>
        </p:txBody>
      </p:sp>
      <p:sp>
        <p:nvSpPr>
          <p:cNvPr id="4" name="Slide Number Placeholder 3"/>
          <p:cNvSpPr>
            <a:spLocks noGrp="1"/>
          </p:cNvSpPr>
          <p:nvPr>
            <p:ph type="sldNum" sz="quarter" idx="12"/>
          </p:nvPr>
        </p:nvSpPr>
        <p:spPr>
          <a:xfrm>
            <a:off x="6570663" y="6492875"/>
            <a:ext cx="259080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5C419DA4-5B60-4182-AE51-FC641920EE6C}" type="slidenum">
              <a:rPr lang="en-US" altLang="en-US" sz="1200">
                <a:solidFill>
                  <a:srgbClr val="FFFFFF"/>
                </a:solidFill>
                <a:latin typeface="Calibri" pitchFamily="34" charset="0"/>
              </a:rPr>
              <a:pPr defTabSz="914400" eaLnBrk="1" hangingPunct="1"/>
              <a:t>65</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767045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ctrTitle"/>
          </p:nvPr>
        </p:nvSpPr>
        <p:spPr>
          <a:xfrm>
            <a:off x="755650" y="2924175"/>
            <a:ext cx="7772400" cy="1470025"/>
          </a:xfrm>
        </p:spPr>
        <p:txBody>
          <a:bodyPr/>
          <a:lstStyle/>
          <a:p>
            <a:r>
              <a:rPr lang="en-ZA" altLang="en-US" smtClean="0"/>
              <a:t>Number of incidents versus those finalised for the period was pegged at 84% for the year leading to the target being achieved.</a:t>
            </a:r>
          </a:p>
        </p:txBody>
      </p:sp>
      <p:sp>
        <p:nvSpPr>
          <p:cNvPr id="4" name="Slide Number Placeholder 3"/>
          <p:cNvSpPr>
            <a:spLocks noGrp="1"/>
          </p:cNvSpPr>
          <p:nvPr>
            <p:ph type="sldNum" sz="quarter" idx="12"/>
          </p:nvPr>
        </p:nvSpPr>
        <p:spPr>
          <a:xfrm>
            <a:off x="6732588" y="6492875"/>
            <a:ext cx="2411412"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4693888E-6CC1-4BA8-A7FF-FD9402493419}" type="slidenum">
              <a:rPr lang="en-US" altLang="en-US" sz="1200">
                <a:solidFill>
                  <a:srgbClr val="FFFFFF"/>
                </a:solidFill>
                <a:latin typeface="Calibri" pitchFamily="34" charset="0"/>
              </a:rPr>
              <a:pPr defTabSz="914400" eaLnBrk="1" hangingPunct="1"/>
              <a:t>66</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767956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ZA" altLang="en-US" sz="2400" b="1" smtClean="0"/>
              <a:t>INCIDENTS RECEIVED VS FINALISED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36074004"/>
              </p:ext>
            </p:extLst>
          </p:nvPr>
        </p:nvGraphicFramePr>
        <p:xfrm>
          <a:off x="233363" y="1354138"/>
          <a:ext cx="8677276" cy="5302250"/>
        </p:xfrm>
        <a:graphic>
          <a:graphicData uri="http://schemas.openxmlformats.org/drawingml/2006/table">
            <a:tbl>
              <a:tblPr/>
              <a:tblGrid>
                <a:gridCol w="1044154">
                  <a:extLst>
                    <a:ext uri="{9D8B030D-6E8A-4147-A177-3AD203B41FA5}">
                      <a16:colId xmlns="" xmlns:a16="http://schemas.microsoft.com/office/drawing/2014/main" val="2706979248"/>
                    </a:ext>
                  </a:extLst>
                </a:gridCol>
                <a:gridCol w="1234329">
                  <a:extLst>
                    <a:ext uri="{9D8B030D-6E8A-4147-A177-3AD203B41FA5}">
                      <a16:colId xmlns="" xmlns:a16="http://schemas.microsoft.com/office/drawing/2014/main" val="1757835581"/>
                    </a:ext>
                  </a:extLst>
                </a:gridCol>
                <a:gridCol w="1366091">
                  <a:extLst>
                    <a:ext uri="{9D8B030D-6E8A-4147-A177-3AD203B41FA5}">
                      <a16:colId xmlns="" xmlns:a16="http://schemas.microsoft.com/office/drawing/2014/main" val="2865622084"/>
                    </a:ext>
                  </a:extLst>
                </a:gridCol>
                <a:gridCol w="1299991">
                  <a:extLst>
                    <a:ext uri="{9D8B030D-6E8A-4147-A177-3AD203B41FA5}">
                      <a16:colId xmlns="" xmlns:a16="http://schemas.microsoft.com/office/drawing/2014/main" val="771354254"/>
                    </a:ext>
                  </a:extLst>
                </a:gridCol>
                <a:gridCol w="1344058">
                  <a:extLst>
                    <a:ext uri="{9D8B030D-6E8A-4147-A177-3AD203B41FA5}">
                      <a16:colId xmlns="" xmlns:a16="http://schemas.microsoft.com/office/drawing/2014/main" val="2674525843"/>
                    </a:ext>
                  </a:extLst>
                </a:gridCol>
                <a:gridCol w="1156771">
                  <a:extLst>
                    <a:ext uri="{9D8B030D-6E8A-4147-A177-3AD203B41FA5}">
                      <a16:colId xmlns="" xmlns:a16="http://schemas.microsoft.com/office/drawing/2014/main" val="3905871436"/>
                    </a:ext>
                  </a:extLst>
                </a:gridCol>
                <a:gridCol w="1231882">
                  <a:extLst>
                    <a:ext uri="{9D8B030D-6E8A-4147-A177-3AD203B41FA5}">
                      <a16:colId xmlns="" xmlns:a16="http://schemas.microsoft.com/office/drawing/2014/main" val="2728935390"/>
                    </a:ext>
                  </a:extLst>
                </a:gridCol>
              </a:tblGrid>
              <a:tr h="801712">
                <a:tc>
                  <a:txBody>
                    <a:bodyPr/>
                    <a:lstStyle/>
                    <a:p>
                      <a:pPr algn="l" fontAlgn="b"/>
                      <a:r>
                        <a:rPr lang="en-ZA" sz="1600" b="1" i="0" u="none" strike="noStrike" dirty="0">
                          <a:solidFill>
                            <a:srgbClr val="000000"/>
                          </a:solidFill>
                          <a:effectLst/>
                          <a:latin typeface="Calibri" panose="020F0502020204030204" pitchFamily="34" charset="0"/>
                        </a:rPr>
                        <a:t> </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Q4</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Annual Total</a:t>
                      </a:r>
                    </a:p>
                    <a:p>
                      <a:pPr algn="ctr" fontAlgn="b"/>
                      <a:r>
                        <a:rPr lang="en-ZA" sz="1600" b="1" i="0" u="none" strike="noStrike" dirty="0">
                          <a:solidFill>
                            <a:srgbClr val="000000"/>
                          </a:solidFill>
                          <a:effectLst/>
                          <a:latin typeface="Calibri" panose="020F0502020204030204" pitchFamily="34" charset="0"/>
                        </a:rPr>
                        <a:t>RECEIVED</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Q4</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Annual Total</a:t>
                      </a:r>
                    </a:p>
                    <a:p>
                      <a:pPr algn="ctr" fontAlgn="b"/>
                      <a:r>
                        <a:rPr lang="en-ZA" sz="1600" b="1" i="0" u="none" strike="noStrike" dirty="0">
                          <a:solidFill>
                            <a:srgbClr val="000000"/>
                          </a:solidFill>
                          <a:effectLst/>
                          <a:latin typeface="Calibri" panose="020F0502020204030204" pitchFamily="34" charset="0"/>
                        </a:rPr>
                        <a:t>FINALISED</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Q4</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 Annual</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3096939894"/>
                  </a:ext>
                </a:extLst>
              </a:tr>
              <a:tr h="400856">
                <a:tc>
                  <a:txBody>
                    <a:bodyPr/>
                    <a:lstStyle/>
                    <a:p>
                      <a:pPr algn="l" fontAlgn="b"/>
                      <a:r>
                        <a:rPr lang="en-ZA" sz="1600" b="1" i="0" u="none" strike="noStrike" dirty="0">
                          <a:solidFill>
                            <a:srgbClr val="000000"/>
                          </a:solidFill>
                          <a:effectLst/>
                          <a:latin typeface="Calibri" panose="020F0502020204030204" pitchFamily="34" charset="0"/>
                        </a:rPr>
                        <a:t>EC</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dirty="0">
                          <a:solidFill>
                            <a:srgbClr val="000000"/>
                          </a:solidFill>
                          <a:effectLst/>
                          <a:latin typeface="Calibri" panose="020F0502020204030204" pitchFamily="34" charset="0"/>
                        </a:rPr>
                        <a:t>4</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1" i="0" u="none" strike="noStrike" dirty="0">
                          <a:solidFill>
                            <a:srgbClr val="000000"/>
                          </a:solidFill>
                          <a:effectLst/>
                          <a:latin typeface="Calibri" panose="020F0502020204030204" pitchFamily="34" charset="0"/>
                        </a:rPr>
                        <a:t>32</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4</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panose="020F0502020204030204" pitchFamily="34" charset="0"/>
                        </a:rPr>
                        <a:t>32</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100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000000"/>
                          </a:solidFill>
                          <a:effectLst/>
                          <a:latin typeface="Calibri" panose="020F0502020204030204" pitchFamily="34" charset="0"/>
                        </a:rPr>
                        <a:t>100%</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4074282482"/>
                  </a:ext>
                </a:extLst>
              </a:tr>
              <a:tr h="400856">
                <a:tc>
                  <a:txBody>
                    <a:bodyPr/>
                    <a:lstStyle/>
                    <a:p>
                      <a:pPr algn="l" fontAlgn="b"/>
                      <a:r>
                        <a:rPr lang="en-ZA" sz="1600" b="1" i="0" u="none" strike="noStrike" dirty="0">
                          <a:solidFill>
                            <a:srgbClr val="000000"/>
                          </a:solidFill>
                          <a:effectLst/>
                          <a:latin typeface="Calibri" panose="020F0502020204030204" pitchFamily="34" charset="0"/>
                        </a:rPr>
                        <a:t>FS</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5</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1" i="0" u="none" strike="noStrike" dirty="0">
                          <a:solidFill>
                            <a:srgbClr val="000000"/>
                          </a:solidFill>
                          <a:effectLst/>
                          <a:latin typeface="Calibri" panose="020F0502020204030204" pitchFamily="34" charset="0"/>
                        </a:rPr>
                        <a:t>16</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5</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panose="020F0502020204030204" pitchFamily="34" charset="0"/>
                        </a:rPr>
                        <a:t>16</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100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000000"/>
                          </a:solidFill>
                          <a:effectLst/>
                          <a:latin typeface="Calibri" panose="020F0502020204030204" pitchFamily="34" charset="0"/>
                        </a:rPr>
                        <a:t>100%</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191934413"/>
                  </a:ext>
                </a:extLst>
              </a:tr>
              <a:tr h="400856">
                <a:tc>
                  <a:txBody>
                    <a:bodyPr/>
                    <a:lstStyle/>
                    <a:p>
                      <a:pPr algn="l" fontAlgn="b"/>
                      <a:r>
                        <a:rPr lang="en-ZA" sz="1600" b="1" i="0" u="none" strike="noStrike" dirty="0">
                          <a:solidFill>
                            <a:srgbClr val="000000"/>
                          </a:solidFill>
                          <a:effectLst/>
                          <a:latin typeface="Calibri" panose="020F0502020204030204" pitchFamily="34" charset="0"/>
                        </a:rPr>
                        <a:t>GP</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dirty="0">
                          <a:solidFill>
                            <a:srgbClr val="000000"/>
                          </a:solidFill>
                          <a:effectLst/>
                          <a:latin typeface="Calibri" panose="020F0502020204030204" pitchFamily="34" charset="0"/>
                        </a:rPr>
                        <a:t>31</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1" i="0" u="none" strike="noStrike" dirty="0">
                          <a:solidFill>
                            <a:srgbClr val="000000"/>
                          </a:solidFill>
                          <a:effectLst/>
                          <a:latin typeface="Calibri" panose="020F0502020204030204" pitchFamily="34" charset="0"/>
                        </a:rPr>
                        <a:t>154</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31</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Calibri" panose="020F0502020204030204" pitchFamily="34" charset="0"/>
                        </a:rPr>
                        <a:t>108</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100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000000"/>
                          </a:solidFill>
                          <a:effectLst/>
                          <a:latin typeface="Calibri" panose="020F0502020204030204" pitchFamily="34" charset="0"/>
                        </a:rPr>
                        <a:t>70%</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98040304"/>
                  </a:ext>
                </a:extLst>
              </a:tr>
              <a:tr h="400856">
                <a:tc>
                  <a:txBody>
                    <a:bodyPr/>
                    <a:lstStyle/>
                    <a:p>
                      <a:pPr algn="l" fontAlgn="b"/>
                      <a:r>
                        <a:rPr lang="en-ZA" sz="1600" b="1" i="0" u="none" strike="noStrike" dirty="0">
                          <a:solidFill>
                            <a:srgbClr val="000000"/>
                          </a:solidFill>
                          <a:effectLst/>
                          <a:latin typeface="Calibri" panose="020F0502020204030204" pitchFamily="34" charset="0"/>
                        </a:rPr>
                        <a:t>KZN</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4</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1" i="0" u="none" strike="noStrike" dirty="0">
                          <a:solidFill>
                            <a:srgbClr val="000000"/>
                          </a:solidFill>
                          <a:effectLst/>
                          <a:latin typeface="Calibri" panose="020F0502020204030204" pitchFamily="34" charset="0"/>
                        </a:rPr>
                        <a:t>68</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4</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panose="020F0502020204030204" pitchFamily="34" charset="0"/>
                        </a:rPr>
                        <a:t>68</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100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000000"/>
                          </a:solidFill>
                          <a:effectLst/>
                          <a:latin typeface="Calibri" panose="020F0502020204030204" pitchFamily="34" charset="0"/>
                        </a:rPr>
                        <a:t>100%</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442203334"/>
                  </a:ext>
                </a:extLst>
              </a:tr>
              <a:tr h="400856">
                <a:tc>
                  <a:txBody>
                    <a:bodyPr/>
                    <a:lstStyle/>
                    <a:p>
                      <a:pPr algn="l" fontAlgn="b"/>
                      <a:r>
                        <a:rPr lang="en-ZA" sz="1600" b="1" i="0" u="none" strike="noStrike">
                          <a:solidFill>
                            <a:srgbClr val="000000"/>
                          </a:solidFill>
                          <a:effectLst/>
                          <a:latin typeface="Calibri" panose="020F0502020204030204" pitchFamily="34" charset="0"/>
                        </a:rPr>
                        <a:t>LP</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17</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1" i="0" u="none" strike="noStrike" dirty="0">
                          <a:solidFill>
                            <a:srgbClr val="000000"/>
                          </a:solidFill>
                          <a:effectLst/>
                          <a:latin typeface="Calibri" panose="020F0502020204030204" pitchFamily="34" charset="0"/>
                        </a:rPr>
                        <a:t>40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dirty="0">
                          <a:solidFill>
                            <a:srgbClr val="000000"/>
                          </a:solidFill>
                          <a:effectLst/>
                          <a:latin typeface="Calibri" panose="020F0502020204030204" pitchFamily="34" charset="0"/>
                        </a:rPr>
                        <a:t>17</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a:solidFill>
                            <a:srgbClr val="000000"/>
                          </a:solidFill>
                          <a:effectLst/>
                          <a:latin typeface="Calibri" panose="020F0502020204030204" pitchFamily="34" charset="0"/>
                        </a:rPr>
                        <a:t>39</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100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000000"/>
                          </a:solidFill>
                          <a:effectLst/>
                          <a:latin typeface="Calibri" panose="020F0502020204030204" pitchFamily="34" charset="0"/>
                        </a:rPr>
                        <a:t>98%</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419261605"/>
                  </a:ext>
                </a:extLst>
              </a:tr>
              <a:tr h="400856">
                <a:tc>
                  <a:txBody>
                    <a:bodyPr/>
                    <a:lstStyle/>
                    <a:p>
                      <a:pPr algn="l" fontAlgn="b"/>
                      <a:r>
                        <a:rPr lang="en-ZA" sz="1600" b="1" i="0" u="none" strike="noStrike" dirty="0">
                          <a:solidFill>
                            <a:srgbClr val="000000"/>
                          </a:solidFill>
                          <a:effectLst/>
                          <a:latin typeface="Calibri" panose="020F0502020204030204" pitchFamily="34" charset="0"/>
                        </a:rPr>
                        <a:t>MP</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19</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1" i="0" u="none" strike="noStrike" dirty="0">
                          <a:solidFill>
                            <a:srgbClr val="000000"/>
                          </a:solidFill>
                          <a:effectLst/>
                          <a:latin typeface="Calibri" panose="020F0502020204030204" pitchFamily="34" charset="0"/>
                        </a:rPr>
                        <a:t>52</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dirty="0">
                          <a:solidFill>
                            <a:srgbClr val="000000"/>
                          </a:solidFill>
                          <a:effectLst/>
                          <a:latin typeface="Calibri" panose="020F0502020204030204" pitchFamily="34" charset="0"/>
                        </a:rPr>
                        <a:t>9</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panose="020F0502020204030204" pitchFamily="34" charset="0"/>
                        </a:rPr>
                        <a:t>35</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47</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000000"/>
                          </a:solidFill>
                          <a:effectLst/>
                          <a:latin typeface="Calibri" panose="020F0502020204030204" pitchFamily="34" charset="0"/>
                        </a:rPr>
                        <a:t>67%</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187566068"/>
                  </a:ext>
                </a:extLst>
              </a:tr>
              <a:tr h="400856">
                <a:tc>
                  <a:txBody>
                    <a:bodyPr/>
                    <a:lstStyle/>
                    <a:p>
                      <a:pPr algn="l" fontAlgn="b"/>
                      <a:r>
                        <a:rPr lang="en-ZA" sz="1600" b="1" i="0" u="none" strike="noStrike" dirty="0">
                          <a:solidFill>
                            <a:srgbClr val="000000"/>
                          </a:solidFill>
                          <a:effectLst/>
                          <a:latin typeface="Calibri" panose="020F0502020204030204" pitchFamily="34" charset="0"/>
                        </a:rPr>
                        <a:t>NC</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2</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1" i="0" u="none" strike="noStrike" dirty="0">
                          <a:solidFill>
                            <a:srgbClr val="000000"/>
                          </a:solidFill>
                          <a:effectLst/>
                          <a:latin typeface="Calibri" panose="020F0502020204030204" pitchFamily="34" charset="0"/>
                        </a:rPr>
                        <a:t>7</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dirty="0">
                          <a:solidFill>
                            <a:srgbClr val="000000"/>
                          </a:solidFill>
                          <a:effectLst/>
                          <a:latin typeface="Calibri" panose="020F0502020204030204" pitchFamily="34" charset="0"/>
                        </a:rPr>
                        <a:t>2</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panose="020F0502020204030204" pitchFamily="34" charset="0"/>
                        </a:rPr>
                        <a:t>4</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100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000000"/>
                          </a:solidFill>
                          <a:effectLst/>
                          <a:latin typeface="Calibri" panose="020F0502020204030204" pitchFamily="34" charset="0"/>
                        </a:rPr>
                        <a:t>57%</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566418892"/>
                  </a:ext>
                </a:extLst>
              </a:tr>
              <a:tr h="400856">
                <a:tc>
                  <a:txBody>
                    <a:bodyPr/>
                    <a:lstStyle/>
                    <a:p>
                      <a:pPr algn="l" fontAlgn="b"/>
                      <a:r>
                        <a:rPr lang="en-ZA" sz="1600" b="1" i="0" u="none" strike="noStrike" dirty="0">
                          <a:solidFill>
                            <a:srgbClr val="000000"/>
                          </a:solidFill>
                          <a:effectLst/>
                          <a:latin typeface="Calibri" panose="020F0502020204030204" pitchFamily="34" charset="0"/>
                        </a:rPr>
                        <a:t>NW</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dirty="0">
                          <a:solidFill>
                            <a:srgbClr val="000000"/>
                          </a:solidFill>
                          <a:effectLst/>
                          <a:latin typeface="Calibri" panose="020F0502020204030204" pitchFamily="34" charset="0"/>
                        </a:rPr>
                        <a:t>1</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1" i="0" u="none" strike="noStrike" dirty="0">
                          <a:solidFill>
                            <a:srgbClr val="000000"/>
                          </a:solidFill>
                          <a:effectLst/>
                          <a:latin typeface="Calibri" panose="020F0502020204030204" pitchFamily="34" charset="0"/>
                        </a:rPr>
                        <a:t>24</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1</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panose="020F0502020204030204" pitchFamily="34" charset="0"/>
                        </a:rPr>
                        <a:t>21</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100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000000"/>
                          </a:solidFill>
                          <a:effectLst/>
                          <a:latin typeface="Calibri" panose="020F0502020204030204" pitchFamily="34" charset="0"/>
                        </a:rPr>
                        <a:t>88%</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4192334113"/>
                  </a:ext>
                </a:extLst>
              </a:tr>
              <a:tr h="400856">
                <a:tc>
                  <a:txBody>
                    <a:bodyPr/>
                    <a:lstStyle/>
                    <a:p>
                      <a:pPr algn="l" fontAlgn="b"/>
                      <a:r>
                        <a:rPr lang="en-ZA" sz="1600" b="1" i="0" u="none" strike="noStrike" dirty="0">
                          <a:solidFill>
                            <a:srgbClr val="000000"/>
                          </a:solidFill>
                          <a:effectLst/>
                          <a:latin typeface="Calibri" panose="020F0502020204030204" pitchFamily="34" charset="0"/>
                        </a:rPr>
                        <a:t>WC</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33</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1" i="0" u="none" strike="noStrike" dirty="0">
                          <a:solidFill>
                            <a:srgbClr val="000000"/>
                          </a:solidFill>
                          <a:effectLst/>
                          <a:latin typeface="Calibri" panose="020F0502020204030204" pitchFamily="34" charset="0"/>
                        </a:rPr>
                        <a:t>165</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30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panose="020F0502020204030204" pitchFamily="34" charset="0"/>
                        </a:rPr>
                        <a:t>143</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91</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smtClean="0">
                          <a:solidFill>
                            <a:srgbClr val="000000"/>
                          </a:solidFill>
                          <a:effectLst/>
                          <a:latin typeface="Calibri" panose="020F0502020204030204" pitchFamily="34" charset="0"/>
                        </a:rPr>
                        <a:t>87%</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3028009610"/>
                  </a:ext>
                </a:extLst>
              </a:tr>
              <a:tr h="400856">
                <a:tc>
                  <a:txBody>
                    <a:bodyPr/>
                    <a:lstStyle/>
                    <a:p>
                      <a:pPr algn="l" fontAlgn="b"/>
                      <a:r>
                        <a:rPr lang="en-ZA" sz="1600" b="1" i="0" u="none" strike="noStrike" dirty="0">
                          <a:solidFill>
                            <a:srgbClr val="000000"/>
                          </a:solidFill>
                          <a:effectLst/>
                          <a:latin typeface="Calibri" panose="020F0502020204030204" pitchFamily="34" charset="0"/>
                        </a:rPr>
                        <a:t>HO</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600" b="1" i="0" u="none" strike="noStrike" dirty="0">
                          <a:solidFill>
                            <a:srgbClr val="000000"/>
                          </a:solidFill>
                          <a:effectLst/>
                          <a:latin typeface="Calibri" panose="020F0502020204030204" pitchFamily="34" charset="0"/>
                        </a:rPr>
                        <a:t>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a:solidFill>
                            <a:srgbClr val="000000"/>
                          </a:solidFill>
                          <a:effectLst/>
                          <a:latin typeface="Calibri" panose="020F0502020204030204" pitchFamily="34" charset="0"/>
                        </a:rPr>
                        <a:t>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panose="020F0502020204030204" pitchFamily="34" charset="0"/>
                        </a:rPr>
                        <a:t>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ZA" sz="1600" b="0" i="0" u="none" strike="noStrike" dirty="0">
                          <a:solidFill>
                            <a:srgbClr val="000000"/>
                          </a:solidFill>
                          <a:effectLst/>
                          <a:latin typeface="Calibri" panose="020F0502020204030204" pitchFamily="34" charset="0"/>
                        </a:rPr>
                        <a:t>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rgbClr val="000000"/>
                          </a:solidFill>
                          <a:effectLst/>
                          <a:latin typeface="Calibri" panose="020F0502020204030204" pitchFamily="34" charset="0"/>
                        </a:rPr>
                        <a:t>0</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198414567"/>
                  </a:ext>
                </a:extLst>
              </a:tr>
              <a:tr h="491978">
                <a:tc>
                  <a:txBody>
                    <a:bodyPr/>
                    <a:lstStyle/>
                    <a:p>
                      <a:pPr algn="l" fontAlgn="b"/>
                      <a:r>
                        <a:rPr lang="en-ZA" sz="1600" b="1" i="0" u="none" strike="noStrike" dirty="0" smtClean="0">
                          <a:solidFill>
                            <a:srgbClr val="000000"/>
                          </a:solidFill>
                          <a:effectLst/>
                          <a:latin typeface="Calibri" panose="020F0502020204030204" pitchFamily="34" charset="0"/>
                        </a:rPr>
                        <a:t>TOTAL</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116</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558</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103</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466</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b"/>
                      <a:r>
                        <a:rPr lang="en-ZA" sz="1600" b="1" i="0" u="none" strike="noStrike" dirty="0">
                          <a:solidFill>
                            <a:srgbClr val="000000"/>
                          </a:solidFill>
                          <a:effectLst/>
                          <a:latin typeface="Calibri" panose="020F0502020204030204" pitchFamily="34" charset="0"/>
                        </a:rPr>
                        <a:t>89</a:t>
                      </a: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ZA" sz="1600" b="1" i="0" u="none" strike="noStrike" dirty="0" smtClean="0">
                          <a:solidFill>
                            <a:srgbClr val="000000"/>
                          </a:solidFill>
                          <a:effectLst/>
                          <a:latin typeface="Calibri" panose="020F0502020204030204" pitchFamily="34" charset="0"/>
                        </a:rPr>
                        <a:t>84%</a:t>
                      </a:r>
                      <a:endParaRPr lang="en-ZA" sz="1600" b="1" i="0" u="none" strike="noStrike" dirty="0">
                        <a:solidFill>
                          <a:srgbClr val="000000"/>
                        </a:solidFill>
                        <a:effectLst/>
                        <a:latin typeface="Calibri" panose="020F0502020204030204" pitchFamily="34" charset="0"/>
                      </a:endParaRPr>
                    </a:p>
                  </a:txBody>
                  <a:tcPr marL="4377" marR="4377" marT="4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 xmlns:a16="http://schemas.microsoft.com/office/drawing/2014/main" val="3406252696"/>
                  </a:ext>
                </a:extLst>
              </a:tr>
            </a:tbl>
          </a:graphicData>
        </a:graphic>
      </p:graphicFrame>
      <p:sp>
        <p:nvSpPr>
          <p:cNvPr id="4" name="Slide Number Placeholder 3"/>
          <p:cNvSpPr>
            <a:spLocks noGrp="1"/>
          </p:cNvSpPr>
          <p:nvPr>
            <p:ph type="sldNum" sz="quarter" idx="12"/>
          </p:nvPr>
        </p:nvSpPr>
        <p:spPr>
          <a:xfrm>
            <a:off x="6583363" y="6513513"/>
            <a:ext cx="259080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8B6F038E-ED32-4B60-A442-C8110EAC1CD5}" type="slidenum">
              <a:rPr lang="en-US" altLang="en-US" sz="1200">
                <a:solidFill>
                  <a:srgbClr val="FFFFFF"/>
                </a:solidFill>
                <a:latin typeface="Calibri" pitchFamily="34" charset="0"/>
              </a:rPr>
              <a:pPr defTabSz="914400" eaLnBrk="1" hangingPunct="1"/>
              <a:t>67</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3133251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ZA" altLang="en-US" sz="2400" b="1" smtClean="0"/>
              <a:t>INCIDENT FINALISATION</a:t>
            </a:r>
          </a:p>
        </p:txBody>
      </p:sp>
      <p:sp>
        <p:nvSpPr>
          <p:cNvPr id="158723" name="Content Placeholder 2"/>
          <p:cNvSpPr>
            <a:spLocks noGrp="1"/>
          </p:cNvSpPr>
          <p:nvPr>
            <p:ph idx="1"/>
          </p:nvPr>
        </p:nvSpPr>
        <p:spPr>
          <a:xfrm>
            <a:off x="323850" y="1412875"/>
            <a:ext cx="8569325" cy="4525963"/>
          </a:xfrm>
        </p:spPr>
        <p:txBody>
          <a:bodyPr/>
          <a:lstStyle/>
          <a:p>
            <a:r>
              <a:rPr lang="en-ZA" altLang="en-US" sz="2800" smtClean="0"/>
              <a:t>Quality of incident reports require meaningful supervision.</a:t>
            </a:r>
          </a:p>
        </p:txBody>
      </p:sp>
      <p:sp>
        <p:nvSpPr>
          <p:cNvPr id="4" name="Slide Number Placeholder 3"/>
          <p:cNvSpPr>
            <a:spLocks noGrp="1"/>
          </p:cNvSpPr>
          <p:nvPr>
            <p:ph type="sldNum" sz="quarter" idx="12"/>
          </p:nvPr>
        </p:nvSpPr>
        <p:spPr>
          <a:xfrm>
            <a:off x="6661150" y="6523038"/>
            <a:ext cx="248285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8DDC7381-CA7B-4FA8-B3E2-35276B8F2948}" type="slidenum">
              <a:rPr lang="en-US" altLang="en-US" sz="1200">
                <a:solidFill>
                  <a:srgbClr val="FFFFFF"/>
                </a:solidFill>
                <a:latin typeface="Calibri" pitchFamily="34" charset="0"/>
              </a:rPr>
              <a:pPr defTabSz="914400" eaLnBrk="1" hangingPunct="1"/>
              <a:t>68</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3587620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ZA" altLang="en-US" sz="2400" b="1" smtClean="0"/>
              <a:t>CHALLENGES AND SOLUTIONS</a:t>
            </a:r>
          </a:p>
        </p:txBody>
      </p:sp>
      <p:sp>
        <p:nvSpPr>
          <p:cNvPr id="159747" name="Content Placeholder 2"/>
          <p:cNvSpPr>
            <a:spLocks noGrp="1"/>
          </p:cNvSpPr>
          <p:nvPr>
            <p:ph idx="1"/>
          </p:nvPr>
        </p:nvSpPr>
        <p:spPr>
          <a:xfrm>
            <a:off x="179388" y="1341438"/>
            <a:ext cx="8713787" cy="4784725"/>
          </a:xfrm>
        </p:spPr>
        <p:txBody>
          <a:bodyPr/>
          <a:lstStyle/>
          <a:p>
            <a:r>
              <a:rPr lang="en-ZA" altLang="en-US" sz="2400" dirty="0" smtClean="0"/>
              <a:t>Most of the incidents received were reported to the WC and GP Offices.  Most of the incidents received in the Q were also finalised in the Q by the respective provinces.</a:t>
            </a:r>
          </a:p>
          <a:p>
            <a:endParaRPr lang="en-ZA" altLang="en-US" sz="2400" dirty="0" smtClean="0"/>
          </a:p>
          <a:p>
            <a:r>
              <a:rPr lang="en-ZA" altLang="en-US" sz="2400" dirty="0" smtClean="0"/>
              <a:t>There is a good finalisation rate.</a:t>
            </a:r>
          </a:p>
          <a:p>
            <a:endParaRPr lang="en-ZA" altLang="en-US" sz="2400" dirty="0" smtClean="0"/>
          </a:p>
          <a:p>
            <a:r>
              <a:rPr lang="en-ZA" altLang="en-US" sz="2400" dirty="0" smtClean="0"/>
              <a:t>More training in the new FY.</a:t>
            </a:r>
          </a:p>
        </p:txBody>
      </p:sp>
      <p:sp>
        <p:nvSpPr>
          <p:cNvPr id="4" name="Slide Number Placeholder 3"/>
          <p:cNvSpPr>
            <a:spLocks noGrp="1"/>
          </p:cNvSpPr>
          <p:nvPr>
            <p:ph type="sldNum" sz="quarter" idx="12"/>
          </p:nvPr>
        </p:nvSpPr>
        <p:spPr>
          <a:xfrm>
            <a:off x="6588125" y="6492875"/>
            <a:ext cx="2482850" cy="365125"/>
          </a:xfrm>
        </p:spPr>
        <p:txBody>
          <a:bodyPr/>
          <a:lstStyle>
            <a:lvl1pPr>
              <a:defRPr sz="900">
                <a:solidFill>
                  <a:schemeClr val="tx1"/>
                </a:solidFill>
                <a:latin typeface="Arial" pitchFamily="34" charset="0"/>
                <a:ea typeface="MS PGothic" pitchFamily="34" charset="-128"/>
              </a:defRPr>
            </a:lvl1pPr>
            <a:lvl2pPr marL="742950" indent="-285750">
              <a:defRPr sz="900">
                <a:solidFill>
                  <a:schemeClr val="tx1"/>
                </a:solidFill>
                <a:latin typeface="Arial" pitchFamily="34" charset="0"/>
                <a:ea typeface="MS PGothic" pitchFamily="34" charset="-128"/>
              </a:defRPr>
            </a:lvl2pPr>
            <a:lvl3pPr marL="1143000" indent="-228600">
              <a:defRPr sz="900">
                <a:solidFill>
                  <a:schemeClr val="tx1"/>
                </a:solidFill>
                <a:latin typeface="Arial" pitchFamily="34" charset="0"/>
                <a:ea typeface="MS PGothic" pitchFamily="34" charset="-128"/>
              </a:defRPr>
            </a:lvl3pPr>
            <a:lvl4pPr marL="1600200" indent="-228600">
              <a:defRPr sz="900">
                <a:solidFill>
                  <a:schemeClr val="tx1"/>
                </a:solidFill>
                <a:latin typeface="Arial" pitchFamily="34" charset="0"/>
                <a:ea typeface="MS PGothic" pitchFamily="34" charset="-128"/>
              </a:defRPr>
            </a:lvl4pPr>
            <a:lvl5pPr marL="2057400" indent="-228600">
              <a:defRPr sz="9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9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9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9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900">
                <a:solidFill>
                  <a:schemeClr val="tx1"/>
                </a:solidFill>
                <a:latin typeface="Arial" pitchFamily="34" charset="0"/>
                <a:ea typeface="MS PGothic" pitchFamily="34" charset="-128"/>
              </a:defRPr>
            </a:lvl9pPr>
          </a:lstStyle>
          <a:p>
            <a:pPr defTabSz="914400" eaLnBrk="1" hangingPunct="1"/>
            <a:fld id="{186C6091-9FB4-4B67-A732-899296F11768}" type="slidenum">
              <a:rPr lang="en-US" altLang="en-US" sz="1200">
                <a:solidFill>
                  <a:srgbClr val="FFFFFF"/>
                </a:solidFill>
                <a:latin typeface="Calibri" pitchFamily="34" charset="0"/>
              </a:rPr>
              <a:pPr defTabSz="914400" eaLnBrk="1" hangingPunct="1"/>
              <a:t>69</a:t>
            </a:fld>
            <a:endParaRPr lang="en-US" altLang="en-US" sz="1200">
              <a:solidFill>
                <a:srgbClr val="FFFFFF"/>
              </a:solidFill>
              <a:latin typeface="Calibri" pitchFamily="34" charset="0"/>
            </a:endParaRPr>
          </a:p>
        </p:txBody>
      </p:sp>
    </p:spTree>
    <p:extLst>
      <p:ext uri="{BB962C8B-B14F-4D97-AF65-F5344CB8AC3E}">
        <p14:creationId xmlns:p14="http://schemas.microsoft.com/office/powerpoint/2010/main" xmlns="" val="138403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173512"/>
            <a:ext cx="8229600" cy="1143000"/>
          </a:xfrm>
        </p:spPr>
        <p:txBody>
          <a:bodyPr/>
          <a:lstStyle/>
          <a:p>
            <a:pPr>
              <a:defRPr/>
            </a:pPr>
            <a:r>
              <a:rPr lang="en-US" sz="2000" b="1" dirty="0" smtClean="0">
                <a:solidFill>
                  <a:prstClr val="black"/>
                </a:solidFill>
                <a:ea typeface="ＭＳ Ｐゴシック" pitchFamily="-80" charset="-128"/>
                <a:cs typeface="+mj-cs"/>
              </a:rPr>
              <a:t>LINKS: PLANNING AND SETTING TARGETS IN THE  </a:t>
            </a:r>
            <a:br>
              <a:rPr lang="en-US" sz="2000" b="1" dirty="0" smtClean="0">
                <a:solidFill>
                  <a:prstClr val="black"/>
                </a:solidFill>
                <a:ea typeface="ＭＳ Ｐゴシック" pitchFamily="-80" charset="-128"/>
                <a:cs typeface="+mj-cs"/>
              </a:rPr>
            </a:br>
            <a:r>
              <a:rPr lang="en-US" sz="2000" b="1" dirty="0" smtClean="0">
                <a:solidFill>
                  <a:prstClr val="black"/>
                </a:solidFill>
                <a:ea typeface="ＭＳ Ｐゴシック" pitchFamily="-80" charset="-128"/>
                <a:cs typeface="+mj-cs"/>
              </a:rPr>
              <a:t>DEPARTMENT OF EMPLOYMENT AND LABOUR</a:t>
            </a:r>
            <a:endParaRPr lang="en-US" dirty="0"/>
          </a:p>
        </p:txBody>
      </p:sp>
      <p:sp>
        <p:nvSpPr>
          <p:cNvPr id="18435" name="Content Placeholder 2"/>
          <p:cNvSpPr>
            <a:spLocks noGrp="1"/>
          </p:cNvSpPr>
          <p:nvPr>
            <p:ph idx="1"/>
          </p:nvPr>
        </p:nvSpPr>
        <p:spPr>
          <a:xfrm>
            <a:off x="324092" y="1316512"/>
            <a:ext cx="8580196" cy="5086652"/>
          </a:xfrm>
        </p:spPr>
        <p:txBody>
          <a:bodyPr/>
          <a:lstStyle/>
          <a:p>
            <a:pPr marL="0" lvl="1" indent="0">
              <a:buNone/>
            </a:pPr>
            <a:r>
              <a:rPr lang="en-AU" sz="1600" dirty="0" smtClean="0"/>
              <a:t>Underpinning the mandate of the Department of Employment and Labour is its constitutional obligation and policy mandate.</a:t>
            </a:r>
            <a:endParaRPr lang="en-AU" sz="800" dirty="0" smtClean="0"/>
          </a:p>
          <a:p>
            <a:pPr marL="0" lvl="1" indent="0">
              <a:buNone/>
            </a:pPr>
            <a:r>
              <a:rPr lang="en-AU" sz="1600" b="1" i="1" dirty="0"/>
              <a:t>To achieve the mandate of the </a:t>
            </a:r>
            <a:r>
              <a:rPr lang="en-AU" sz="1600" b="1" i="1" dirty="0" smtClean="0"/>
              <a:t>Department</a:t>
            </a:r>
            <a:r>
              <a:rPr lang="en-AU" sz="1600" b="1" i="1" dirty="0"/>
              <a:t> </a:t>
            </a:r>
            <a:r>
              <a:rPr lang="en-AU" sz="1600" b="1" i="1" dirty="0" smtClean="0"/>
              <a:t>and set SMART targets, </a:t>
            </a:r>
            <a:r>
              <a:rPr lang="en-AU" sz="1600" b="1" i="1" dirty="0"/>
              <a:t>the following should be established</a:t>
            </a:r>
            <a:r>
              <a:rPr lang="en-AU" sz="1600" b="1" i="1" dirty="0" smtClean="0"/>
              <a:t>:</a:t>
            </a:r>
          </a:p>
          <a:p>
            <a:pPr marL="0" lvl="1" indent="0">
              <a:buNone/>
            </a:pPr>
            <a:endParaRPr lang="en-AU" sz="800" dirty="0" smtClean="0"/>
          </a:p>
          <a:p>
            <a:pPr>
              <a:buFont typeface="Wingdings" panose="05000000000000000000" pitchFamily="2" charset="2"/>
              <a:buChar char="§"/>
            </a:pPr>
            <a:r>
              <a:rPr lang="en-AU" sz="1600" dirty="0" smtClean="0"/>
              <a:t>A </a:t>
            </a:r>
            <a:r>
              <a:rPr lang="en-AU" sz="1600" dirty="0"/>
              <a:t>link between the government programme of action, i.e. </a:t>
            </a:r>
            <a:r>
              <a:rPr lang="en-AU" sz="1600" dirty="0" smtClean="0"/>
              <a:t>The National </a:t>
            </a:r>
            <a:r>
              <a:rPr lang="en-AU" sz="1600" dirty="0"/>
              <a:t>Development Plan (NDP), Medium Term Strategic Framework (MTSF</a:t>
            </a:r>
            <a:r>
              <a:rPr lang="en-AU" sz="1600" dirty="0" smtClean="0"/>
              <a:t>), Medium Term Expenditure Framework (MTEF) and </a:t>
            </a:r>
            <a:r>
              <a:rPr lang="en-AU" sz="1600" dirty="0"/>
              <a:t>the Departmental Strategic Plan (SP) and Annual Performance Plan (APP).</a:t>
            </a:r>
            <a:endParaRPr lang="en-ZA" sz="1600" dirty="0"/>
          </a:p>
          <a:p>
            <a:pPr marL="0" indent="0">
              <a:buNone/>
            </a:pPr>
            <a:endParaRPr lang="en-ZA" sz="800" dirty="0"/>
          </a:p>
          <a:p>
            <a:pPr>
              <a:buFont typeface="Wingdings" panose="05000000000000000000" pitchFamily="2" charset="2"/>
              <a:buChar char="§"/>
            </a:pPr>
            <a:r>
              <a:rPr lang="en-AU" sz="1600" dirty="0"/>
              <a:t>A link between the Departmental Strategic Plan, Annual Performance Plan, Branch Work </a:t>
            </a:r>
            <a:r>
              <a:rPr lang="en-AU" sz="1600" dirty="0" smtClean="0"/>
              <a:t>Plans/Annual Operational Plans, </a:t>
            </a:r>
            <a:r>
              <a:rPr lang="en-AU" sz="1600" dirty="0"/>
              <a:t>Quarterly Performance Reports (</a:t>
            </a:r>
            <a:r>
              <a:rPr lang="en-AU" sz="1600" dirty="0" smtClean="0"/>
              <a:t>QPR), Annual Performance Reports and </a:t>
            </a:r>
            <a:r>
              <a:rPr lang="en-AU" sz="1600" dirty="0"/>
              <a:t>Individual Performance </a:t>
            </a:r>
            <a:r>
              <a:rPr lang="en-AU" sz="1600" dirty="0" smtClean="0"/>
              <a:t>Agreements from the Accounting Officer to the lowest level employee.</a:t>
            </a:r>
          </a:p>
          <a:p>
            <a:pPr lvl="1">
              <a:buFont typeface="Wingdings" panose="05000000000000000000" pitchFamily="2" charset="2"/>
              <a:buChar char="§"/>
            </a:pPr>
            <a:endParaRPr lang="en-ZA" sz="800" dirty="0"/>
          </a:p>
          <a:p>
            <a:pPr>
              <a:buFont typeface="Wingdings" panose="05000000000000000000" pitchFamily="2" charset="2"/>
              <a:buChar char="§"/>
            </a:pPr>
            <a:r>
              <a:rPr lang="en-AU" sz="1600" dirty="0"/>
              <a:t>Departmental Planning, Monitoring and Evaluation Guidelines and the performance information process flow</a:t>
            </a:r>
            <a:r>
              <a:rPr lang="en-AU" sz="1600" dirty="0" smtClean="0"/>
              <a:t>.</a:t>
            </a:r>
          </a:p>
          <a:p>
            <a:pPr lvl="1">
              <a:buFont typeface="Wingdings" panose="05000000000000000000" pitchFamily="2" charset="2"/>
              <a:buChar char="§"/>
            </a:pPr>
            <a:endParaRPr lang="en-ZA" sz="800" dirty="0"/>
          </a:p>
          <a:p>
            <a:pPr>
              <a:buFont typeface="Wingdings" panose="05000000000000000000" pitchFamily="2" charset="2"/>
              <a:buChar char="§"/>
            </a:pPr>
            <a:r>
              <a:rPr lang="en-AU" sz="1600" dirty="0"/>
              <a:t>G</a:t>
            </a:r>
            <a:r>
              <a:rPr lang="en-AU" sz="1600" dirty="0" smtClean="0"/>
              <a:t>overnance </a:t>
            </a:r>
            <a:r>
              <a:rPr lang="en-AU" sz="1600" dirty="0"/>
              <a:t>structures </a:t>
            </a:r>
            <a:r>
              <a:rPr lang="en-AU" sz="1600" dirty="0" smtClean="0"/>
              <a:t>that provide direction and oversight to </a:t>
            </a:r>
            <a:r>
              <a:rPr lang="en-AU" sz="1600" dirty="0"/>
              <a:t>Departmental planning and </a:t>
            </a:r>
            <a:r>
              <a:rPr lang="en-AU" sz="1600" dirty="0" smtClean="0"/>
              <a:t>reporting.</a:t>
            </a:r>
          </a:p>
          <a:p>
            <a:pPr>
              <a:buFont typeface="Wingdings" panose="05000000000000000000" pitchFamily="2" charset="2"/>
              <a:buChar char="§"/>
            </a:pPr>
            <a:endParaRPr lang="en-ZA" sz="800" dirty="0"/>
          </a:p>
          <a:p>
            <a:pPr>
              <a:buFont typeface="Wingdings" panose="05000000000000000000" pitchFamily="2" charset="2"/>
              <a:buChar char="§"/>
            </a:pPr>
            <a:r>
              <a:rPr lang="en-AU" sz="1600" dirty="0" smtClean="0"/>
              <a:t>Compliance </a:t>
            </a:r>
            <a:r>
              <a:rPr lang="en-AU" sz="1600" dirty="0"/>
              <a:t>with government prescripts applicable to performance information and performance management.</a:t>
            </a:r>
            <a:endParaRPr lang="en-ZA" sz="1600" dirty="0"/>
          </a:p>
          <a:p>
            <a:pPr>
              <a:buFont typeface="Wingdings" panose="05000000000000000000" pitchFamily="2" charset="2"/>
              <a:buChar char="q"/>
            </a:pPr>
            <a:endParaRPr lang="en-AU" sz="2000" dirty="0" smtClean="0"/>
          </a:p>
          <a:p>
            <a:endParaRPr lang="en-AU" sz="2000" dirty="0"/>
          </a:p>
          <a:p>
            <a:endParaRPr lang="en-AU" sz="2000" dirty="0" smtClean="0"/>
          </a:p>
          <a:p>
            <a:endParaRPr lang="en-AU" sz="2000" dirty="0"/>
          </a:p>
          <a:p>
            <a:endParaRPr lang="en-AU" sz="2000" dirty="0" smtClean="0"/>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7</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7</a:t>
            </a:fld>
            <a:endParaRPr lang="en-US" dirty="0">
              <a:solidFill>
                <a:schemeClr val="bg1"/>
              </a:solidFill>
            </a:endParaRPr>
          </a:p>
        </p:txBody>
      </p:sp>
    </p:spTree>
    <p:extLst>
      <p:ext uri="{BB962C8B-B14F-4D97-AF65-F5344CB8AC3E}">
        <p14:creationId xmlns:p14="http://schemas.microsoft.com/office/powerpoint/2010/main" xmlns="" val="38011944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2400" b="1" dirty="0" smtClean="0"/>
              <a:t>ANTICIPATED CHALLENGES DUE TO POOR ECONOMIC CONDITIONS AND MITIGATION</a:t>
            </a:r>
            <a:r>
              <a:rPr lang="en-ZA" sz="2400" b="1" dirty="0" smtClean="0"/>
              <a:t/>
            </a:r>
            <a:br>
              <a:rPr lang="en-ZA" sz="2400" b="1" dirty="0" smtClean="0"/>
            </a:br>
            <a:endParaRPr lang="en-GB"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99394187"/>
              </p:ext>
            </p:extLst>
          </p:nvPr>
        </p:nvGraphicFramePr>
        <p:xfrm>
          <a:off x="237144" y="1278735"/>
          <a:ext cx="8669712" cy="5342402"/>
        </p:xfrm>
        <a:graphic>
          <a:graphicData uri="http://schemas.openxmlformats.org/drawingml/2006/table">
            <a:tbl>
              <a:tblPr firstRow="1" bandRow="1">
                <a:tableStyleId>{5C22544A-7EE6-4342-B048-85BDC9FD1C3A}</a:tableStyleId>
              </a:tblPr>
              <a:tblGrid>
                <a:gridCol w="4334856">
                  <a:extLst>
                    <a:ext uri="{9D8B030D-6E8A-4147-A177-3AD203B41FA5}">
                      <a16:colId xmlns:a16="http://schemas.microsoft.com/office/drawing/2014/main" xmlns="" val="20000"/>
                    </a:ext>
                  </a:extLst>
                </a:gridCol>
                <a:gridCol w="4334856">
                  <a:extLst>
                    <a:ext uri="{9D8B030D-6E8A-4147-A177-3AD203B41FA5}">
                      <a16:colId xmlns:a16="http://schemas.microsoft.com/office/drawing/2014/main" xmlns="" val="20001"/>
                    </a:ext>
                  </a:extLst>
                </a:gridCol>
              </a:tblGrid>
              <a:tr h="734659">
                <a:tc>
                  <a:txBody>
                    <a:bodyPr/>
                    <a:lstStyle/>
                    <a:p>
                      <a:r>
                        <a:rPr lang="en-ZA" sz="1800" dirty="0" smtClean="0"/>
                        <a:t>CHALLENGE</a:t>
                      </a:r>
                      <a:endParaRPr lang="en-GB" sz="1800" dirty="0"/>
                    </a:p>
                  </a:txBody>
                  <a:tcPr/>
                </a:tc>
                <a:tc>
                  <a:txBody>
                    <a:bodyPr/>
                    <a:lstStyle/>
                    <a:p>
                      <a:r>
                        <a:rPr lang="en-ZA" sz="1800" b="1" kern="1200" dirty="0" smtClean="0">
                          <a:solidFill>
                            <a:schemeClr val="lt1"/>
                          </a:solidFill>
                          <a:effectLst/>
                          <a:latin typeface="+mn-lt"/>
                          <a:ea typeface="+mn-ea"/>
                          <a:cs typeface="+mn-cs"/>
                        </a:rPr>
                        <a:t>CONTINGENCIES TO MITIGATE IMPACT</a:t>
                      </a:r>
                      <a:endParaRPr lang="en-GB" sz="1800" dirty="0"/>
                    </a:p>
                  </a:txBody>
                  <a:tcPr/>
                </a:tc>
                <a:extLst>
                  <a:ext uri="{0D108BD9-81ED-4DB2-BD59-A6C34878D82A}">
                    <a16:rowId xmlns:a16="http://schemas.microsoft.com/office/drawing/2014/main" xmlns="" val="10000"/>
                  </a:ext>
                </a:extLst>
              </a:tr>
              <a:tr h="1214548">
                <a:tc>
                  <a:txBody>
                    <a:bodyPr/>
                    <a:lstStyle/>
                    <a:p>
                      <a:pPr marL="285750" indent="-285750" algn="l">
                        <a:buFont typeface="Arial" panose="020B0604020202020204" pitchFamily="34" charset="0"/>
                        <a:buChar char="•"/>
                      </a:pPr>
                      <a:r>
                        <a:rPr lang="en-ZA" sz="1600" dirty="0" smtClean="0"/>
                        <a:t>The biggest challenge for the Branch is the dwindling resources, mostly financial. </a:t>
                      </a:r>
                      <a:endParaRPr lang="en-GB" sz="1600" dirty="0"/>
                    </a:p>
                  </a:txBody>
                  <a:tcPr/>
                </a:tc>
                <a:tc rowSpan="3">
                  <a:txBody>
                    <a:bodyPr/>
                    <a:lstStyle/>
                    <a:p>
                      <a:pPr marL="285750" lvl="0" indent="-285750">
                        <a:buFont typeface="Arial" panose="020B0604020202020204" pitchFamily="34" charset="0"/>
                        <a:buChar char="•"/>
                      </a:pPr>
                      <a:r>
                        <a:rPr lang="en-ZA" sz="1600" dirty="0" smtClean="0"/>
                        <a:t>The Branch may have to scale down on its work. This means that we may decrease the number of inspections, advocacy sessions and the rate of referral to prosecution. </a:t>
                      </a:r>
                      <a:endParaRPr lang="en-GB" sz="1600" dirty="0"/>
                    </a:p>
                  </a:txBody>
                  <a:tcPr/>
                </a:tc>
                <a:extLst>
                  <a:ext uri="{0D108BD9-81ED-4DB2-BD59-A6C34878D82A}">
                    <a16:rowId xmlns:a16="http://schemas.microsoft.com/office/drawing/2014/main" xmlns="" val="10001"/>
                  </a:ext>
                </a:extLst>
              </a:tr>
              <a:tr h="1759516">
                <a:tc>
                  <a:txBody>
                    <a:bodyPr/>
                    <a:lstStyle/>
                    <a:p>
                      <a:pPr marL="285750" indent="-285750" algn="l">
                        <a:buFont typeface="Arial" panose="020B0604020202020204" pitchFamily="34" charset="0"/>
                        <a:buChar char="•"/>
                      </a:pPr>
                      <a:r>
                        <a:rPr lang="en-ZA" sz="1600" dirty="0" smtClean="0"/>
                        <a:t>Posts that become vacant run the risk of not being filled if there’s money available. The implication being that the number of inspectors may be reduced, something we can ill afford.</a:t>
                      </a:r>
                      <a:endParaRPr lang="en-GB" sz="1600" dirty="0"/>
                    </a:p>
                  </a:txBody>
                  <a:tcPr/>
                </a:tc>
                <a:tc vMerge="1">
                  <a:txBody>
                    <a:bodyPr/>
                    <a:lstStyle/>
                    <a:p>
                      <a:pPr>
                        <a:lnSpc>
                          <a:spcPct val="115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1633679">
                <a:tc>
                  <a:txBody>
                    <a:bodyPr/>
                    <a:lstStyle/>
                    <a:p>
                      <a:pPr marL="285750" indent="-285750" algn="l">
                        <a:buFont typeface="Arial" panose="020B0604020202020204" pitchFamily="34" charset="0"/>
                        <a:buChar char="•"/>
                      </a:pPr>
                      <a:r>
                        <a:rPr lang="en-ZA" sz="1600" dirty="0" smtClean="0"/>
                        <a:t>Should the above happen, work protection, work preservation and decent work may not be realized. Particularly for the most vulnerable workforce.</a:t>
                      </a:r>
                      <a:endParaRPr lang="en-GB" sz="1600" dirty="0"/>
                    </a:p>
                  </a:txBody>
                  <a:tcPr/>
                </a:tc>
                <a:tc vMerge="1">
                  <a:txBody>
                    <a:bodyPr/>
                    <a:lstStyle/>
                    <a:p>
                      <a:pPr>
                        <a:lnSpc>
                          <a:spcPct val="115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92492562"/>
                  </a:ext>
                </a:extLst>
              </a:tr>
            </a:tbl>
          </a:graphicData>
        </a:graphic>
      </p:graphicFrame>
      <p:sp>
        <p:nvSpPr>
          <p:cNvPr id="4" name="Slide Number Placeholder 3"/>
          <p:cNvSpPr>
            <a:spLocks noGrp="1"/>
          </p:cNvSpPr>
          <p:nvPr>
            <p:ph type="sldNum" sz="quarter" idx="12"/>
          </p:nvPr>
        </p:nvSpPr>
        <p:spPr>
          <a:xfrm>
            <a:off x="7010400" y="6504940"/>
            <a:ext cx="2133600" cy="365125"/>
          </a:xfrm>
        </p:spPr>
        <p:txBody>
          <a:bodyPr/>
          <a:lstStyle/>
          <a:p>
            <a:pPr>
              <a:defRPr/>
            </a:pPr>
            <a:fld id="{E9C5AF12-E6D3-48FD-848C-2B863FB3EA6E}" type="slidenum">
              <a:rPr lang="en-US" smtClean="0">
                <a:solidFill>
                  <a:schemeClr val="bg1"/>
                </a:solidFill>
              </a:rPr>
              <a:pPr>
                <a:defRPr/>
              </a:pPr>
              <a:t>70</a:t>
            </a:fld>
            <a:endParaRPr lang="en-US" dirty="0">
              <a:solidFill>
                <a:schemeClr val="bg1"/>
              </a:solidFill>
            </a:endParaRPr>
          </a:p>
        </p:txBody>
      </p:sp>
    </p:spTree>
    <p:extLst>
      <p:ext uri="{BB962C8B-B14F-4D97-AF65-F5344CB8AC3E}">
        <p14:creationId xmlns:p14="http://schemas.microsoft.com/office/powerpoint/2010/main" xmlns="" val="1034026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THE HUMAN AND FINANCIAL RESOURCES TO COUNTERACT </a:t>
            </a:r>
            <a:br>
              <a:rPr lang="en-US" sz="2400" b="1" dirty="0" smtClean="0"/>
            </a:br>
            <a:r>
              <a:rPr lang="en-US" sz="2400" b="1" dirty="0" smtClean="0"/>
              <a:t>THE FORESEEN CHALLENGES</a:t>
            </a:r>
            <a:r>
              <a:rPr lang="en-ZA" sz="2400" b="1" dirty="0" smtClean="0"/>
              <a:t/>
            </a:r>
            <a:br>
              <a:rPr lang="en-ZA" sz="2400" b="1" dirty="0" smtClean="0"/>
            </a:br>
            <a:endParaRPr lang="en-GB" sz="2400" b="1" dirty="0"/>
          </a:p>
        </p:txBody>
      </p:sp>
      <p:sp>
        <p:nvSpPr>
          <p:cNvPr id="3" name="Content Placeholder 2"/>
          <p:cNvSpPr>
            <a:spLocks noGrp="1"/>
          </p:cNvSpPr>
          <p:nvPr>
            <p:ph idx="1"/>
          </p:nvPr>
        </p:nvSpPr>
        <p:spPr>
          <a:xfrm>
            <a:off x="269192" y="1342707"/>
            <a:ext cx="8874808" cy="5013643"/>
          </a:xfrm>
        </p:spPr>
        <p:txBody>
          <a:bodyPr/>
          <a:lstStyle/>
          <a:p>
            <a:r>
              <a:rPr lang="en-ZA" sz="1600" dirty="0" smtClean="0"/>
              <a:t>The </a:t>
            </a:r>
            <a:r>
              <a:rPr lang="en-ZA" sz="1600" dirty="0"/>
              <a:t>original budget allocation of around R676 000 </a:t>
            </a:r>
            <a:r>
              <a:rPr lang="en-ZA" sz="1600" dirty="0" smtClean="0"/>
              <a:t>000 </a:t>
            </a:r>
            <a:r>
              <a:rPr lang="en-ZA" sz="1600" dirty="0"/>
              <a:t>would have assisted the Branch towards achieving its set targets. An annual increase of 10-15% would have been desirable. The budget has since been  adjusted downwards to around R628 000 000. The likelihood of further budget cuts is high</a:t>
            </a:r>
            <a:r>
              <a:rPr lang="en-ZA" sz="1600" dirty="0" smtClean="0"/>
              <a:t>.</a:t>
            </a:r>
          </a:p>
          <a:p>
            <a:endParaRPr lang="en-ZA" sz="1600" dirty="0"/>
          </a:p>
          <a:p>
            <a:r>
              <a:rPr lang="en-ZA" sz="1600" dirty="0"/>
              <a:t>To counteract this, the Branch has partnered with the Funds to assist with human resources. Through this exercise, the following was achieved:</a:t>
            </a:r>
          </a:p>
          <a:p>
            <a:pPr lvl="1"/>
            <a:r>
              <a:rPr lang="en-ZA" sz="1600" dirty="0"/>
              <a:t>The number of OHS inspectors has increased from 170 to 670</a:t>
            </a:r>
          </a:p>
          <a:p>
            <a:pPr lvl="1"/>
            <a:r>
              <a:rPr lang="en-ZA" sz="1600" dirty="0"/>
              <a:t>Employer Audit Inspectors have been introduced to inspect administrative compliance with the UIA and COIDA. Their combined number is about 140.</a:t>
            </a:r>
          </a:p>
          <a:p>
            <a:pPr marL="0" indent="0">
              <a:buNone/>
            </a:pPr>
            <a:endParaRPr lang="en-ZA" sz="1600" dirty="0"/>
          </a:p>
          <a:p>
            <a:r>
              <a:rPr lang="en-ZA" sz="1600" dirty="0"/>
              <a:t>The Branch still needs capacity around Employment Equity specialists. There are only 9 currently available for the whole country</a:t>
            </a:r>
            <a:r>
              <a:rPr lang="en-ZA" sz="1600" dirty="0" smtClean="0"/>
              <a:t>.</a:t>
            </a:r>
          </a:p>
          <a:p>
            <a:endParaRPr lang="en-ZA" sz="1600" dirty="0"/>
          </a:p>
          <a:p>
            <a:r>
              <a:rPr lang="en-ZA" sz="1600" dirty="0"/>
              <a:t>The Branch needs to strengthen the entire Employment Standards arm. The exercise to cost this is quite extensive , the information is not readily available.</a:t>
            </a:r>
          </a:p>
          <a:p>
            <a:pPr marL="0" indent="0">
              <a:buNone/>
            </a:pPr>
            <a:endParaRPr lang="en-GB" sz="1800" dirty="0"/>
          </a:p>
        </p:txBody>
      </p:sp>
      <p:sp>
        <p:nvSpPr>
          <p:cNvPr id="4" name="Slide Number Placeholder 3"/>
          <p:cNvSpPr>
            <a:spLocks noGrp="1"/>
          </p:cNvSpPr>
          <p:nvPr>
            <p:ph type="sldNum" sz="quarter" idx="12"/>
          </p:nvPr>
        </p:nvSpPr>
        <p:spPr>
          <a:xfrm>
            <a:off x="6847840" y="6492875"/>
            <a:ext cx="2133600" cy="365125"/>
          </a:xfrm>
        </p:spPr>
        <p:txBody>
          <a:bodyPr/>
          <a:lstStyle/>
          <a:p>
            <a:pPr>
              <a:defRPr/>
            </a:pPr>
            <a:fld id="{E9C5AF12-E6D3-48FD-848C-2B863FB3EA6E}" type="slidenum">
              <a:rPr lang="en-US" smtClean="0">
                <a:solidFill>
                  <a:schemeClr val="bg1"/>
                </a:solidFill>
              </a:rPr>
              <a:pPr>
                <a:defRPr/>
              </a:pPr>
              <a:t>71</a:t>
            </a:fld>
            <a:endParaRPr lang="en-US" dirty="0">
              <a:solidFill>
                <a:schemeClr val="bg1"/>
              </a:solidFill>
            </a:endParaRPr>
          </a:p>
        </p:txBody>
      </p:sp>
    </p:spTree>
    <p:extLst>
      <p:ext uri="{BB962C8B-B14F-4D97-AF65-F5344CB8AC3E}">
        <p14:creationId xmlns:p14="http://schemas.microsoft.com/office/powerpoint/2010/main" xmlns="" val="38517362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147522"/>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148032"/>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3: PUBLIC EMPLOYMENT SERVICES</a:t>
            </a:r>
          </a:p>
          <a:p>
            <a:pPr marL="0" indent="0" algn="ctr" eaLnBrk="1" hangingPunct="1">
              <a:lnSpc>
                <a:spcPct val="90000"/>
              </a:lnSpc>
              <a:buNone/>
            </a:pPr>
            <a:endParaRPr lang="en-US" sz="1600" b="1" dirty="0" smtClean="0">
              <a:solidFill>
                <a:schemeClr val="tx1"/>
              </a:solidFill>
              <a:cs typeface="Arial" charset="0"/>
            </a:endParaRPr>
          </a:p>
          <a:p>
            <a:pPr marL="0" indent="0" algn="ctr" eaLnBrk="1" hangingPunct="1">
              <a:lnSpc>
                <a:spcPct val="90000"/>
              </a:lnSpc>
              <a:buNone/>
            </a:pPr>
            <a:r>
              <a:rPr lang="en-US" sz="1600" b="1" dirty="0">
                <a:solidFill>
                  <a:schemeClr val="tx1"/>
                </a:solidFill>
                <a:cs typeface="Arial" charset="0"/>
              </a:rPr>
              <a:t>RP – Reporting  Period (A – Annual; Q – Quarterly)</a:t>
            </a:r>
          </a:p>
          <a:p>
            <a:pPr marL="0" indent="0" algn="ctr" eaLnBrk="1" hangingPunct="1">
              <a:lnSpc>
                <a:spcPct val="90000"/>
              </a:lnSpc>
              <a:buNone/>
            </a:pPr>
            <a:endParaRPr lang="en-US" b="1" dirty="0" smtClean="0">
              <a:solidFill>
                <a:schemeClr val="tx1"/>
              </a:solidFill>
              <a:cs typeface="Arial" charset="0"/>
            </a:endParaRP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30584" y="0"/>
            <a:ext cx="2133600" cy="365125"/>
          </a:xfrm>
        </p:spPr>
        <p:txBody>
          <a:bodyPr/>
          <a:lstStyle/>
          <a:p>
            <a:pPr>
              <a:defRPr/>
            </a:pPr>
            <a:fld id="{02973164-415C-4C83-A7EC-60F18549655F}" type="slidenum">
              <a:rPr lang="en-US" smtClean="0">
                <a:solidFill>
                  <a:schemeClr val="bg1"/>
                </a:solidFill>
              </a:rPr>
              <a:pPr>
                <a:defRPr/>
              </a:pPr>
              <a:t>72</a:t>
            </a:fld>
            <a:endParaRPr lang="en-US"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7558" y="844062"/>
            <a:ext cx="3670300" cy="140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83781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xfrm>
            <a:off x="7404099" y="6653213"/>
            <a:ext cx="1739901" cy="18732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A6BAC50-3B99-4827-A364-8D96025A2D37}" type="slidenum">
              <a:rPr lang="en-US" altLang="en-US" sz="1200" smtClean="0">
                <a:solidFill>
                  <a:schemeClr val="bg1"/>
                </a:solidFill>
              </a:rPr>
              <a:pPr/>
              <a:t>73</a:t>
            </a:fld>
            <a:endParaRPr lang="en-US" altLang="en-US" sz="1200" dirty="0" smtClean="0">
              <a:solidFill>
                <a:schemeClr val="bg1"/>
              </a:solidFill>
            </a:endParaRPr>
          </a:p>
        </p:txBody>
      </p:sp>
      <p:sp>
        <p:nvSpPr>
          <p:cNvPr id="54275" name="Rectangle 3"/>
          <p:cNvSpPr>
            <a:spLocks noGrp="1" noChangeArrowheads="1"/>
          </p:cNvSpPr>
          <p:nvPr>
            <p:ph type="title"/>
          </p:nvPr>
        </p:nvSpPr>
        <p:spPr>
          <a:xfrm>
            <a:off x="457200" y="333375"/>
            <a:ext cx="8229600" cy="400050"/>
          </a:xfrm>
        </p:spPr>
        <p:txBody>
          <a:bodyPr>
            <a:spAutoFit/>
          </a:bodyPr>
          <a:lstStyle/>
          <a:p>
            <a:pPr eaLnBrk="1" hangingPunct="1"/>
            <a:r>
              <a:rPr lang="en-US" altLang="en-US" sz="2000" b="1" dirty="0" smtClean="0">
                <a:solidFill>
                  <a:srgbClr val="000000"/>
                </a:solidFill>
                <a:ea typeface="ＭＳ Ｐゴシック" pitchFamily="34" charset="-128"/>
              </a:rPr>
              <a:t>	</a:t>
            </a:r>
            <a:r>
              <a:rPr lang="en-ZA" altLang="en-US" sz="2000" b="1" dirty="0" smtClean="0">
                <a:solidFill>
                  <a:srgbClr val="000000"/>
                </a:solidFill>
                <a:ea typeface="ＭＳ Ｐゴシック" pitchFamily="34" charset="-128"/>
                <a:cs typeface="Times New Roman" pitchFamily="18" charset="0"/>
              </a:rPr>
              <a:t> </a:t>
            </a:r>
            <a:r>
              <a:rPr lang="en-US" altLang="en-US" sz="2000" b="1" dirty="0" smtClean="0">
                <a:solidFill>
                  <a:srgbClr val="000000"/>
                </a:solidFill>
                <a:ea typeface="ＭＳ Ｐゴシック" pitchFamily="34" charset="-128"/>
                <a:cs typeface="Times New Roman" pitchFamily="18" charset="0"/>
              </a:rPr>
              <a:t>PES</a:t>
            </a: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4283829731"/>
              </p:ext>
            </p:extLst>
          </p:nvPr>
        </p:nvGraphicFramePr>
        <p:xfrm>
          <a:off x="230188" y="897220"/>
          <a:ext cx="8720772" cy="3185605"/>
        </p:xfrm>
        <a:graphic>
          <a:graphicData uri="http://schemas.openxmlformats.org/drawingml/2006/table">
            <a:tbl>
              <a:tblPr firstRow="1" firstCol="1" bandRow="1">
                <a:tableStyleId>{5C22544A-7EE6-4342-B048-85BDC9FD1C3A}</a:tableStyleId>
              </a:tblPr>
              <a:tblGrid>
                <a:gridCol w="1828346">
                  <a:extLst>
                    <a:ext uri="{9D8B030D-6E8A-4147-A177-3AD203B41FA5}">
                      <a16:colId xmlns="" xmlns:a16="http://schemas.microsoft.com/office/drawing/2014/main" val="20000"/>
                    </a:ext>
                  </a:extLst>
                </a:gridCol>
                <a:gridCol w="1110343">
                  <a:extLst>
                    <a:ext uri="{9D8B030D-6E8A-4147-A177-3AD203B41FA5}">
                      <a16:colId xmlns="" xmlns:a16="http://schemas.microsoft.com/office/drawing/2014/main" val="20001"/>
                    </a:ext>
                  </a:extLst>
                </a:gridCol>
                <a:gridCol w="2166257">
                  <a:extLst>
                    <a:ext uri="{9D8B030D-6E8A-4147-A177-3AD203B41FA5}">
                      <a16:colId xmlns="" xmlns:a16="http://schemas.microsoft.com/office/drawing/2014/main" val="20002"/>
                    </a:ext>
                  </a:extLst>
                </a:gridCol>
                <a:gridCol w="1903866">
                  <a:extLst>
                    <a:ext uri="{9D8B030D-6E8A-4147-A177-3AD203B41FA5}">
                      <a16:colId xmlns="" xmlns:a16="http://schemas.microsoft.com/office/drawing/2014/main" val="20003"/>
                    </a:ext>
                  </a:extLst>
                </a:gridCol>
                <a:gridCol w="1711960">
                  <a:extLst>
                    <a:ext uri="{9D8B030D-6E8A-4147-A177-3AD203B41FA5}">
                      <a16:colId xmlns="" xmlns:a16="http://schemas.microsoft.com/office/drawing/2014/main" val="20004"/>
                    </a:ext>
                  </a:extLst>
                </a:gridCol>
              </a:tblGrid>
              <a:tr h="528320">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  </a:t>
                      </a:r>
                      <a:endParaRPr lang="en-ZA" sz="1400" dirty="0">
                        <a:solidFill>
                          <a:schemeClr val="bg1"/>
                        </a:solidFill>
                        <a:effectLst/>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 xmlns:a16="http://schemas.microsoft.com/office/drawing/2014/main" val="10000"/>
                  </a:ext>
                </a:extLst>
              </a:tr>
              <a:tr h="736092">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4 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6" marR="1816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3" marR="1816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3" marR="18163"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 xmlns:a16="http://schemas.microsoft.com/office/drawing/2014/main" val="10001"/>
                  </a:ext>
                </a:extLst>
              </a:tr>
              <a:tr h="19211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Times New Roman"/>
                          <a:cs typeface="+mn-cs"/>
                        </a:rPr>
                        <a:t>1.1 Number of work-seekers registered on Employment Services of South Africa per year.</a:t>
                      </a:r>
                      <a:endParaRPr kumimoji="0" lang="en-US" sz="1200" b="0" i="0" u="none" strike="noStrike" kern="1200" cap="none" spc="0" normalizeH="0" baseline="0" noProof="0" dirty="0" smtClean="0">
                        <a:ln>
                          <a:noFill/>
                        </a:ln>
                        <a:solidFill>
                          <a:prstClr val="black"/>
                        </a:solidFill>
                        <a:effectLst/>
                        <a:uLnTx/>
                        <a:uFillTx/>
                        <a:latin typeface="+mn-lt"/>
                        <a:ea typeface="Times New Roman"/>
                        <a:cs typeface="+mn-cs"/>
                      </a:endParaRPr>
                    </a:p>
                  </a:txBody>
                  <a:tcPr marL="68583" marR="68583" marT="0" marB="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lnSpc>
                          <a:spcPct val="115000"/>
                        </a:lnSpc>
                        <a:spcAft>
                          <a:spcPts val="0"/>
                        </a:spcAft>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203 000</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kumimoji="0" lang="en-US" sz="1200" b="1" i="0" u="none" strike="noStrike" kern="1200" cap="none" spc="0" normalizeH="0" baseline="0" noProof="0" dirty="0" smtClean="0">
                          <a:ln>
                            <a:noFill/>
                          </a:ln>
                          <a:solidFill>
                            <a:srgbClr val="00B050"/>
                          </a:solidFill>
                          <a:effectLst/>
                          <a:uLnTx/>
                          <a:uFillTx/>
                          <a:latin typeface="+mn-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smtClean="0">
                          <a:effectLst/>
                          <a:latin typeface="+mn-lt"/>
                          <a:ea typeface="Times New Roman"/>
                          <a:cs typeface="Arial"/>
                        </a:rPr>
                        <a:t>255 915</a:t>
                      </a:r>
                      <a:r>
                        <a:rPr lang="en-ZA" sz="1200" b="1" baseline="0" dirty="0" smtClean="0">
                          <a:effectLst/>
                          <a:latin typeface="+mn-lt"/>
                          <a:ea typeface="Times New Roman"/>
                          <a:cs typeface="Arial"/>
                        </a:rPr>
                        <a:t> </a:t>
                      </a:r>
                      <a:r>
                        <a:rPr lang="en-ZA" sz="1200" b="0" dirty="0" smtClean="0">
                          <a:effectLst/>
                          <a:latin typeface="+mn-lt"/>
                          <a:ea typeface="Times New Roman"/>
                          <a:cs typeface="Arial"/>
                        </a:rPr>
                        <a:t>work-seekers were registered on ESSA per year with a variance of </a:t>
                      </a:r>
                      <a:r>
                        <a:rPr lang="en-ZA"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52 915</a:t>
                      </a:r>
                      <a:r>
                        <a:rPr lang="en-ZA" sz="1200" b="1" dirty="0" smtClean="0">
                          <a:effectLst/>
                          <a:latin typeface="+mn-lt"/>
                          <a:ea typeface="Times New Roman"/>
                          <a:cs typeface="Arial"/>
                        </a:rPr>
                        <a:t>. </a:t>
                      </a:r>
                      <a:endParaRPr lang="en-ZA" sz="12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mn-lt"/>
                          <a:ea typeface="+mn-ea"/>
                          <a:cs typeface="+mn-cs"/>
                        </a:rPr>
                        <a:t>1. High unemployment levels in the country</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mn-lt"/>
                          <a:ea typeface="+mn-ea"/>
                          <a:cs typeface="+mn-cs"/>
                        </a:rPr>
                        <a:t>2.</a:t>
                      </a:r>
                      <a:r>
                        <a:rPr lang="en-ZA" sz="1200" kern="1200" baseline="0" dirty="0" smtClean="0">
                          <a:solidFill>
                            <a:schemeClr val="dk1"/>
                          </a:solidFill>
                          <a:effectLst/>
                          <a:latin typeface="+mn-lt"/>
                          <a:ea typeface="+mn-ea"/>
                          <a:cs typeface="+mn-cs"/>
                        </a:rPr>
                        <a:t> </a:t>
                      </a:r>
                      <a:r>
                        <a:rPr lang="en-ZA" sz="1200" kern="1200" dirty="0" smtClean="0">
                          <a:solidFill>
                            <a:schemeClr val="dk1"/>
                          </a:solidFill>
                          <a:effectLst/>
                          <a:latin typeface="+mn-lt"/>
                          <a:ea typeface="+mn-ea"/>
                          <a:cs typeface="+mn-cs"/>
                        </a:rPr>
                        <a:t>Number of advocacy campaigns conducted.</a:t>
                      </a:r>
                      <a:endParaRPr lang="en-ZA" sz="1200" dirty="0">
                        <a:effectLst/>
                        <a:latin typeface="Times New Roman"/>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200" kern="1200" dirty="0" smtClean="0">
                          <a:solidFill>
                            <a:schemeClr val="dk1"/>
                          </a:solidFill>
                          <a:effectLst/>
                          <a:latin typeface="+mn-lt"/>
                          <a:ea typeface="+mn-ea"/>
                          <a:cs typeface="+mn-cs"/>
                        </a:rPr>
                        <a:t>None</a:t>
                      </a:r>
                      <a:endParaRPr lang="en-ZA" sz="1200" kern="1200" dirty="0">
                        <a:solidFill>
                          <a:schemeClr val="dk1"/>
                        </a:solidFill>
                        <a:effectLst/>
                        <a:latin typeface="+mn-lt"/>
                        <a:ea typeface="+mn-ea"/>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2897860662"/>
              </p:ext>
            </p:extLst>
          </p:nvPr>
        </p:nvGraphicFramePr>
        <p:xfrm>
          <a:off x="211614" y="3093918"/>
          <a:ext cx="8754586" cy="3529925"/>
        </p:xfrm>
        <a:graphic>
          <a:graphicData uri="http://schemas.openxmlformats.org/drawingml/2006/table">
            <a:tbl>
              <a:tblPr/>
              <a:tblGrid>
                <a:gridCol w="1415730">
                  <a:extLst>
                    <a:ext uri="{9D8B030D-6E8A-4147-A177-3AD203B41FA5}">
                      <a16:colId xmlns="" xmlns:a16="http://schemas.microsoft.com/office/drawing/2014/main" val="20000"/>
                    </a:ext>
                  </a:extLst>
                </a:gridCol>
                <a:gridCol w="2968623">
                  <a:extLst>
                    <a:ext uri="{9D8B030D-6E8A-4147-A177-3AD203B41FA5}">
                      <a16:colId xmlns="" xmlns:a16="http://schemas.microsoft.com/office/drawing/2014/main" val="20001"/>
                    </a:ext>
                  </a:extLst>
                </a:gridCol>
                <a:gridCol w="2433270">
                  <a:extLst>
                    <a:ext uri="{9D8B030D-6E8A-4147-A177-3AD203B41FA5}">
                      <a16:colId xmlns="" xmlns:a16="http://schemas.microsoft.com/office/drawing/2014/main" val="20002"/>
                    </a:ext>
                  </a:extLst>
                </a:gridCol>
                <a:gridCol w="1936963">
                  <a:extLst>
                    <a:ext uri="{9D8B030D-6E8A-4147-A177-3AD203B41FA5}">
                      <a16:colId xmlns="" xmlns:a16="http://schemas.microsoft.com/office/drawing/2014/main" val="20003"/>
                    </a:ext>
                  </a:extLst>
                </a:gridCol>
              </a:tblGrid>
              <a:tr h="435416">
                <a:tc rowSpan="2">
                  <a:txBody>
                    <a:bodyPr/>
                    <a:lstStyle/>
                    <a:p>
                      <a:pPr marL="0" marR="0">
                        <a:spcBef>
                          <a:spcPts val="0"/>
                        </a:spcBef>
                        <a:spcAft>
                          <a:spcPts val="0"/>
                        </a:spcAft>
                      </a:pPr>
                      <a:r>
                        <a:rPr lang="en-US" sz="1200" b="1" dirty="0">
                          <a:effectLst/>
                          <a:latin typeface="Calibri"/>
                          <a:ea typeface="Times New Roman"/>
                          <a:cs typeface="Arial"/>
                        </a:rPr>
                        <a:t>Prov.</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Target to be registered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Actual registered</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400" b="1" dirty="0">
                          <a:effectLst/>
                          <a:latin typeface="Calibri"/>
                          <a:ea typeface="Times New Roman"/>
                          <a:cs typeface="Arial"/>
                        </a:rPr>
                        <a:t>Variances</a:t>
                      </a:r>
                      <a:endParaRPr lang="en-US" sz="1400" dirty="0">
                        <a:effectLst/>
                        <a:latin typeface="Times New Roman"/>
                        <a:ea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190279">
                <a:tc vMerge="1">
                  <a:txBody>
                    <a:bodyPr/>
                    <a:lstStyle/>
                    <a:p>
                      <a:endParaRPr lang="en-US"/>
                    </a:p>
                  </a:txBody>
                  <a:tcPr/>
                </a:tc>
                <a:tc>
                  <a:txBody>
                    <a:bodyPr/>
                    <a:lstStyle/>
                    <a:p>
                      <a:pPr algn="ctr">
                        <a:spcAft>
                          <a:spcPts val="0"/>
                        </a:spcAft>
                      </a:pPr>
                      <a:r>
                        <a:rPr lang="en-US" sz="1200" b="1" dirty="0" smtClean="0">
                          <a:effectLst/>
                          <a:latin typeface="Calibri"/>
                          <a:ea typeface="Times New Roman"/>
                          <a:cs typeface="Arial"/>
                        </a:rPr>
                        <a:t>Q4</a:t>
                      </a:r>
                      <a:endParaRPr lang="en-ZA" sz="1200" b="1"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solidFill>
                            <a:schemeClr val="tx1"/>
                          </a:solidFill>
                          <a:effectLst/>
                          <a:latin typeface="Calibri"/>
                          <a:ea typeface="Times New Roman"/>
                          <a:cs typeface="Arial"/>
                        </a:rPr>
                        <a:t>Q4</a:t>
                      </a:r>
                      <a:endParaRPr lang="en-ZA" sz="1200" b="1" dirty="0">
                        <a:solidFill>
                          <a:schemeClr val="tx1"/>
                        </a:solidFill>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200" b="1" dirty="0" smtClean="0">
                          <a:effectLst/>
                          <a:latin typeface="Calibri"/>
                          <a:ea typeface="Times New Roman"/>
                          <a:cs typeface="Arial"/>
                        </a:rPr>
                        <a:t>Q4</a:t>
                      </a:r>
                      <a:endParaRPr lang="en-ZA" sz="1200" dirty="0">
                        <a:effectLst/>
                        <a:latin typeface="Times New Roman"/>
                        <a:ea typeface="Times New Roman"/>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1"/>
                  </a:ext>
                </a:extLst>
              </a:tr>
              <a:tr h="208111">
                <a:tc>
                  <a:txBody>
                    <a:bodyPr/>
                    <a:lstStyle/>
                    <a:p>
                      <a:pPr marL="0" marR="0">
                        <a:spcBef>
                          <a:spcPts val="0"/>
                        </a:spcBef>
                        <a:spcAft>
                          <a:spcPts val="0"/>
                        </a:spcAft>
                      </a:pPr>
                      <a:r>
                        <a:rPr lang="en-US" sz="1200" dirty="0">
                          <a:effectLst/>
                          <a:latin typeface="Calibri"/>
                          <a:ea typeface="Times New Roman"/>
                          <a:cs typeface="Arial"/>
                        </a:rPr>
                        <a:t>EC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24 360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27 576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3 216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08111">
                <a:tc>
                  <a:txBody>
                    <a:bodyPr/>
                    <a:lstStyle/>
                    <a:p>
                      <a:pPr marL="0" marR="0">
                        <a:spcBef>
                          <a:spcPts val="0"/>
                        </a:spcBef>
                        <a:spcAft>
                          <a:spcPts val="0"/>
                        </a:spcAft>
                      </a:pPr>
                      <a:r>
                        <a:rPr lang="en-US" sz="1200" dirty="0">
                          <a:effectLst/>
                          <a:latin typeface="Calibri"/>
                          <a:ea typeface="Times New Roman"/>
                          <a:cs typeface="Arial"/>
                        </a:rPr>
                        <a:t>FS</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14 210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17 217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3 007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08111">
                <a:tc>
                  <a:txBody>
                    <a:bodyPr/>
                    <a:lstStyle/>
                    <a:p>
                      <a:pPr marL="0" marR="0">
                        <a:spcBef>
                          <a:spcPts val="0"/>
                        </a:spcBef>
                        <a:spcAft>
                          <a:spcPts val="0"/>
                        </a:spcAft>
                      </a:pPr>
                      <a:r>
                        <a:rPr lang="en-US" sz="1200" dirty="0">
                          <a:effectLst/>
                          <a:latin typeface="Calibri"/>
                          <a:ea typeface="Times New Roman"/>
                          <a:cs typeface="Arial"/>
                        </a:rPr>
                        <a:t>GP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52 780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57 776</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4 996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08111">
                <a:tc>
                  <a:txBody>
                    <a:bodyPr/>
                    <a:lstStyle/>
                    <a:p>
                      <a:pPr marL="0" marR="0">
                        <a:spcBef>
                          <a:spcPts val="0"/>
                        </a:spcBef>
                        <a:spcAft>
                          <a:spcPts val="0"/>
                        </a:spcAft>
                      </a:pPr>
                      <a:r>
                        <a:rPr lang="en-US" sz="1200" dirty="0">
                          <a:effectLst/>
                          <a:latin typeface="Calibri"/>
                          <a:ea typeface="Times New Roman"/>
                          <a:cs typeface="Arial"/>
                        </a:rPr>
                        <a:t>KZN</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36 540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37 703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1 163</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08111">
                <a:tc>
                  <a:txBody>
                    <a:bodyPr/>
                    <a:lstStyle/>
                    <a:p>
                      <a:pPr marL="0" marR="0">
                        <a:spcBef>
                          <a:spcPts val="0"/>
                        </a:spcBef>
                        <a:spcAft>
                          <a:spcPts val="0"/>
                        </a:spcAft>
                      </a:pPr>
                      <a:r>
                        <a:rPr lang="en-US" sz="1200" dirty="0">
                          <a:effectLst/>
                          <a:latin typeface="Calibri"/>
                          <a:ea typeface="Times New Roman"/>
                          <a:cs typeface="Arial"/>
                        </a:rPr>
                        <a:t>LP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14 210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15 139</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08111">
                <a:tc>
                  <a:txBody>
                    <a:bodyPr/>
                    <a:lstStyle/>
                    <a:p>
                      <a:pPr marL="0" marR="0">
                        <a:spcBef>
                          <a:spcPts val="0"/>
                        </a:spcBef>
                        <a:spcAft>
                          <a:spcPts val="0"/>
                        </a:spcAft>
                      </a:pPr>
                      <a:r>
                        <a:rPr lang="en-US" sz="1200" dirty="0">
                          <a:effectLst/>
                          <a:latin typeface="Calibri"/>
                          <a:ea typeface="Times New Roman"/>
                          <a:cs typeface="Arial"/>
                        </a:rPr>
                        <a:t>MP</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16 240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15 224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03813">
                <a:tc>
                  <a:txBody>
                    <a:bodyPr/>
                    <a:lstStyle/>
                    <a:p>
                      <a:pPr marL="0" marR="0">
                        <a:spcBef>
                          <a:spcPts val="0"/>
                        </a:spcBef>
                        <a:spcAft>
                          <a:spcPts val="0"/>
                        </a:spcAft>
                      </a:pPr>
                      <a:r>
                        <a:rPr lang="en-US" sz="1200" dirty="0">
                          <a:effectLst/>
                          <a:latin typeface="Calibri"/>
                          <a:ea typeface="Times New Roman"/>
                          <a:cs typeface="Arial"/>
                        </a:rPr>
                        <a:t>NC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6 090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8 140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2 050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08111">
                <a:tc>
                  <a:txBody>
                    <a:bodyPr/>
                    <a:lstStyle/>
                    <a:p>
                      <a:pPr marL="0" marR="0">
                        <a:spcBef>
                          <a:spcPts val="0"/>
                        </a:spcBef>
                        <a:spcAft>
                          <a:spcPts val="0"/>
                        </a:spcAft>
                      </a:pPr>
                      <a:r>
                        <a:rPr lang="en-US" sz="1200" dirty="0">
                          <a:effectLst/>
                          <a:latin typeface="Calibri"/>
                          <a:ea typeface="Times New Roman"/>
                          <a:cs typeface="Arial"/>
                        </a:rPr>
                        <a:t>NW</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12 180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13 827</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1 647</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08111">
                <a:tc>
                  <a:txBody>
                    <a:bodyPr/>
                    <a:lstStyle/>
                    <a:p>
                      <a:pPr marL="0" marR="0">
                        <a:spcBef>
                          <a:spcPts val="0"/>
                        </a:spcBef>
                        <a:spcAft>
                          <a:spcPts val="0"/>
                        </a:spcAft>
                      </a:pPr>
                      <a:r>
                        <a:rPr lang="en-US" sz="1200" dirty="0">
                          <a:effectLst/>
                          <a:latin typeface="Calibri"/>
                          <a:ea typeface="Times New Roman"/>
                          <a:cs typeface="Arial"/>
                        </a:rPr>
                        <a:t>WC</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26 390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31 109</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4 719</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208111">
                <a:tc>
                  <a:txBody>
                    <a:bodyPr/>
                    <a:lstStyle/>
                    <a:p>
                      <a:pPr marL="0" marR="0">
                        <a:spcBef>
                          <a:spcPts val="0"/>
                        </a:spcBef>
                        <a:spcAft>
                          <a:spcPts val="0"/>
                        </a:spcAft>
                      </a:pPr>
                      <a:r>
                        <a:rPr lang="en-US" sz="1200" dirty="0" smtClean="0">
                          <a:effectLst/>
                          <a:latin typeface="Times New Roman"/>
                          <a:ea typeface="Times New Roman"/>
                        </a:rPr>
                        <a:t>*Online</a:t>
                      </a:r>
                      <a:endParaRPr lang="en-US" sz="1200" dirty="0">
                        <a:effectLst/>
                        <a:latin typeface="Times New Roman"/>
                        <a:ea typeface="Times New Roman"/>
                      </a:endParaRPr>
                    </a:p>
                  </a:txBody>
                  <a:tcPr marL="68589" marR="685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Calibri" panose="020F0502020204030204" pitchFamily="34" charset="0"/>
                        </a:rPr>
                        <a:t>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32 204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32 204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236343">
                <a:tc>
                  <a:txBody>
                    <a:bodyPr/>
                    <a:lstStyle/>
                    <a:p>
                      <a:pPr marL="0" marR="0">
                        <a:spcBef>
                          <a:spcPts val="0"/>
                        </a:spcBef>
                        <a:spcAft>
                          <a:spcPts val="0"/>
                        </a:spcAft>
                      </a:pPr>
                      <a:r>
                        <a:rPr lang="en-US" sz="1200" b="1" dirty="0">
                          <a:effectLst/>
                          <a:latin typeface="Calibri"/>
                          <a:ea typeface="Times New Roman"/>
                          <a:cs typeface="Arial"/>
                        </a:rPr>
                        <a:t>TOTAL</a:t>
                      </a:r>
                      <a:endParaRPr lang="en-US" sz="1200" dirty="0">
                        <a:effectLst/>
                        <a:latin typeface="Times New Roman"/>
                        <a:ea typeface="Times New Roman"/>
                      </a:endParaRPr>
                    </a:p>
                  </a:txBody>
                  <a:tcPr marL="68589" marR="685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203 </a:t>
                      </a:r>
                      <a:r>
                        <a:rPr lang="en-ZA" sz="1200" b="1" dirty="0" smtClean="0">
                          <a:effectLst/>
                          <a:latin typeface="Calibri" panose="020F0502020204030204" pitchFamily="34" charset="0"/>
                          <a:ea typeface="Calibri" panose="020F0502020204030204" pitchFamily="34" charset="0"/>
                          <a:cs typeface="Calibri" panose="020F0502020204030204" pitchFamily="34" charset="0"/>
                        </a:rPr>
                        <a:t>000</a:t>
                      </a:r>
                      <a:endParaRPr lang="en-ZA"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255 915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52 915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12"/>
                  </a:ext>
                </a:extLst>
              </a:tr>
              <a:tr h="564767">
                <a:tc gridSpan="4">
                  <a:txBody>
                    <a:bodyPr/>
                    <a:lstStyle/>
                    <a:p>
                      <a:r>
                        <a:rPr lang="en-US" sz="1200" dirty="0" smtClean="0">
                          <a:effectLst/>
                          <a:latin typeface="+mn-lt"/>
                          <a:ea typeface="Times New Roman"/>
                          <a:cs typeface="Arial"/>
                        </a:rPr>
                        <a:t>*</a:t>
                      </a:r>
                      <a:r>
                        <a:rPr lang="en-US" sz="1200" b="1" kern="1200" dirty="0" smtClean="0">
                          <a:solidFill>
                            <a:schemeClr val="tx1"/>
                          </a:solidFill>
                          <a:effectLst/>
                          <a:latin typeface="+mn-lt"/>
                          <a:ea typeface="+mn-ea"/>
                          <a:cs typeface="+mn-cs"/>
                        </a:rPr>
                        <a:t>Online refers to work seekers self-registration through kiosks stations, PES Bus and Internet. Statistics will be allocated to provinces as soon as enhancements are completed.</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*Ui Section 17 work seekers registration  is included in Provincial Reports </a:t>
                      </a:r>
                      <a:endParaRPr lang="en-ZA" sz="1200" kern="1200" dirty="0" smtClean="0">
                        <a:solidFill>
                          <a:schemeClr val="tx1"/>
                        </a:solidFill>
                        <a:effectLst/>
                        <a:latin typeface="+mn-lt"/>
                        <a:ea typeface="+mn-ea"/>
                        <a:cs typeface="+mn-cs"/>
                      </a:endParaRPr>
                    </a:p>
                  </a:txBody>
                  <a:tcPr marL="68589" marR="685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13"/>
                  </a:ext>
                </a:extLst>
              </a:tr>
            </a:tbl>
          </a:graphicData>
        </a:graphic>
      </p:graphicFrame>
      <p:sp>
        <p:nvSpPr>
          <p:cNvPr id="3" name="Rectangle 2"/>
          <p:cNvSpPr/>
          <p:nvPr/>
        </p:nvSpPr>
        <p:spPr>
          <a:xfrm>
            <a:off x="477838" y="6594475"/>
            <a:ext cx="8208962" cy="246063"/>
          </a:xfrm>
          <a:prstGeom prst="rect">
            <a:avLst/>
          </a:prstGeom>
        </p:spPr>
        <p:txBody>
          <a:bodyPr>
            <a:spAutoFit/>
          </a:bodyPr>
          <a:lstStyle/>
          <a:p>
            <a:pPr defTabSz="914400" fontAlgn="auto">
              <a:spcBef>
                <a:spcPts val="0"/>
              </a:spcBef>
              <a:spcAft>
                <a:spcPts val="0"/>
              </a:spcAft>
              <a:defRPr/>
            </a:pPr>
            <a:r>
              <a:rPr lang="en-ZA" sz="1000" i="1" dirty="0">
                <a:solidFill>
                  <a:prstClr val="black"/>
                </a:solidFill>
                <a:latin typeface="Calibri"/>
                <a:ea typeface="+mn-ea"/>
              </a:rPr>
              <a:t>“</a:t>
            </a:r>
            <a:endParaRPr lang="en-ZA" sz="1000" dirty="0">
              <a:solidFill>
                <a:prstClr val="black"/>
              </a:solidFill>
              <a:latin typeface="Calibri"/>
              <a:ea typeface="+mn-ea"/>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xfrm>
            <a:off x="6875463"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56C3242-9BA3-4A01-A1EE-C27B6FE962BF}"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sp>
        <p:nvSpPr>
          <p:cNvPr id="55299" name="Rectangle 3"/>
          <p:cNvSpPr>
            <a:spLocks noGrp="1" noChangeArrowheads="1"/>
          </p:cNvSpPr>
          <p:nvPr>
            <p:ph type="title"/>
          </p:nvPr>
        </p:nvSpPr>
        <p:spPr>
          <a:xfrm>
            <a:off x="457200" y="333375"/>
            <a:ext cx="8229600" cy="400050"/>
          </a:xfrm>
        </p:spPr>
        <p:txBody>
          <a:bodyPr>
            <a:spAutoFit/>
          </a:bodyPr>
          <a:lstStyle/>
          <a:p>
            <a:pPr eaLnBrk="1" hangingPunct="1"/>
            <a:r>
              <a:rPr lang="en-US" altLang="en-US" sz="2000" b="1" dirty="0" smtClean="0">
                <a:solidFill>
                  <a:srgbClr val="000000"/>
                </a:solidFill>
                <a:ea typeface="ＭＳ Ｐゴシック" pitchFamily="34" charset="-128"/>
              </a:rPr>
              <a:t>	</a:t>
            </a:r>
            <a:r>
              <a:rPr lang="en-ZA" altLang="en-US" sz="2000" b="1" dirty="0" smtClean="0">
                <a:solidFill>
                  <a:srgbClr val="000000"/>
                </a:solidFill>
                <a:ea typeface="ＭＳ Ｐゴシック" pitchFamily="34" charset="-128"/>
                <a:cs typeface="Times New Roman" pitchFamily="18" charset="0"/>
              </a:rPr>
              <a:t>PES</a:t>
            </a: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3000491195"/>
              </p:ext>
            </p:extLst>
          </p:nvPr>
        </p:nvGraphicFramePr>
        <p:xfrm>
          <a:off x="213361" y="883920"/>
          <a:ext cx="8717279" cy="2878455"/>
        </p:xfrm>
        <a:graphic>
          <a:graphicData uri="http://schemas.openxmlformats.org/drawingml/2006/table">
            <a:tbl>
              <a:tblPr firstRow="1" firstCol="1" bandRow="1">
                <a:tableStyleId>{5C22544A-7EE6-4342-B048-85BDC9FD1C3A}</a:tableStyleId>
              </a:tblPr>
              <a:tblGrid>
                <a:gridCol w="1564639">
                  <a:extLst>
                    <a:ext uri="{9D8B030D-6E8A-4147-A177-3AD203B41FA5}">
                      <a16:colId xmlns="" xmlns:a16="http://schemas.microsoft.com/office/drawing/2014/main" val="20000"/>
                    </a:ext>
                  </a:extLst>
                </a:gridCol>
                <a:gridCol w="1393498">
                  <a:extLst>
                    <a:ext uri="{9D8B030D-6E8A-4147-A177-3AD203B41FA5}">
                      <a16:colId xmlns="" xmlns:a16="http://schemas.microsoft.com/office/drawing/2014/main" val="20001"/>
                    </a:ext>
                  </a:extLst>
                </a:gridCol>
                <a:gridCol w="2090479">
                  <a:extLst>
                    <a:ext uri="{9D8B030D-6E8A-4147-A177-3AD203B41FA5}">
                      <a16:colId xmlns="" xmlns:a16="http://schemas.microsoft.com/office/drawing/2014/main" val="20002"/>
                    </a:ext>
                  </a:extLst>
                </a:gridCol>
                <a:gridCol w="1854629">
                  <a:extLst>
                    <a:ext uri="{9D8B030D-6E8A-4147-A177-3AD203B41FA5}">
                      <a16:colId xmlns="" xmlns:a16="http://schemas.microsoft.com/office/drawing/2014/main" val="20003"/>
                    </a:ext>
                  </a:extLst>
                </a:gridCol>
                <a:gridCol w="1814034">
                  <a:extLst>
                    <a:ext uri="{9D8B030D-6E8A-4147-A177-3AD203B41FA5}">
                      <a16:colId xmlns="" xmlns:a16="http://schemas.microsoft.com/office/drawing/2014/main" val="20004"/>
                    </a:ext>
                  </a:extLst>
                </a:gridCol>
              </a:tblGrid>
              <a:tr h="435991">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a:t>
                      </a: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1" marR="1816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 xmlns:a16="http://schemas.microsoft.com/office/drawing/2014/main" val="10000"/>
                  </a:ext>
                </a:extLst>
              </a:tr>
              <a:tr h="736092">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QUARTER 4</a:t>
                      </a:r>
                      <a:r>
                        <a:rPr lang="en-US" sz="1400" b="1" kern="1200" baseline="0" dirty="0" smtClean="0">
                          <a:solidFill>
                            <a:schemeClr val="bg1"/>
                          </a:solidFill>
                          <a:effectLst>
                            <a:outerShdw blurRad="38100" dist="38100" dir="2700000" algn="tl">
                              <a:srgbClr val="000000">
                                <a:alpha val="43137"/>
                              </a:srgbClr>
                            </a:outerShdw>
                          </a:effectLst>
                          <a:latin typeface="+mn-lt"/>
                          <a:ea typeface="+mn-ea"/>
                          <a:cs typeface="+mn-cs"/>
                        </a:rPr>
                        <a:t> </a:t>
                      </a:r>
                      <a:r>
                        <a:rPr lang="en-US" sz="1400" b="1" kern="1200" dirty="0" smtClean="0">
                          <a:solidFill>
                            <a:schemeClr val="bg1"/>
                          </a:solidFill>
                          <a:effectLst>
                            <a:outerShdw blurRad="38100" dist="38100" dir="2700000" algn="tl">
                              <a:srgbClr val="000000">
                                <a:alpha val="43137"/>
                              </a:srgbClr>
                            </a:outerShdw>
                          </a:effectLst>
                          <a:latin typeface="+mn-lt"/>
                          <a:ea typeface="+mn-ea"/>
                          <a:cs typeface="+mn-cs"/>
                        </a:rPr>
                        <a:t>TARGET</a:t>
                      </a:r>
                      <a:endParaRPr lang="en-ZA" sz="1400" b="1" kern="120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5" marR="18165"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2" marR="1816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2" marR="18162"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 xmlns:a16="http://schemas.microsoft.com/office/drawing/2014/main" val="10001"/>
                  </a:ext>
                </a:extLst>
              </a:tr>
              <a:tr h="1706372">
                <a:tc>
                  <a:txBody>
                    <a:bodyPr/>
                    <a:lstStyle/>
                    <a:p>
                      <a:r>
                        <a:rPr lang="en-ZA" sz="1200" b="0" dirty="0" smtClean="0">
                          <a:solidFill>
                            <a:schemeClr val="tx1"/>
                          </a:solidFill>
                          <a:effectLst/>
                          <a:latin typeface="+mn-lt"/>
                          <a:ea typeface="Times New Roman"/>
                          <a:cs typeface="Calibri"/>
                        </a:rPr>
                        <a:t>2.1 Number of employment opportunities registered on the Employment Services South Africa per year.</a:t>
                      </a:r>
                      <a:endParaRPr lang="en-ZA" sz="1200" b="0" dirty="0">
                        <a:solidFill>
                          <a:schemeClr val="tx1"/>
                        </a:solidFill>
                        <a:effectLst/>
                        <a:latin typeface="+mn-lt"/>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spcAft>
                          <a:spcPts val="0"/>
                        </a:spcAft>
                      </a:pPr>
                      <a:r>
                        <a:rPr lang="en-ZA" sz="1200" b="1" kern="1200" dirty="0" smtClean="0">
                          <a:solidFill>
                            <a:schemeClr val="dk1"/>
                          </a:solidFill>
                          <a:effectLst/>
                          <a:latin typeface="+mn-lt"/>
                          <a:ea typeface="+mn-ea"/>
                          <a:cs typeface="+mn-cs"/>
                        </a:rPr>
                        <a:t>90</a:t>
                      </a:r>
                      <a:r>
                        <a:rPr lang="en-ZA" sz="1200" b="1" kern="1200" baseline="0" dirty="0" smtClean="0">
                          <a:solidFill>
                            <a:schemeClr val="dk1"/>
                          </a:solidFill>
                          <a:effectLst/>
                          <a:latin typeface="+mn-lt"/>
                          <a:ea typeface="+mn-ea"/>
                          <a:cs typeface="+mn-cs"/>
                        </a:rPr>
                        <a:t> 000</a:t>
                      </a:r>
                      <a:endParaRPr lang="en-ZA" sz="12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200" b="1" kern="1200" dirty="0" smtClean="0">
                          <a:solidFill>
                            <a:srgbClr val="00B050"/>
                          </a:solidFill>
                          <a:effectLst/>
                          <a:latin typeface="+mn-lt"/>
                          <a:ea typeface="+mn-ea"/>
                          <a:cs typeface="+mn-cs"/>
                        </a:rPr>
                        <a:t>ACHIEVED</a:t>
                      </a:r>
                    </a:p>
                    <a:p>
                      <a:pPr>
                        <a:lnSpc>
                          <a:spcPct val="115000"/>
                        </a:lnSpc>
                        <a:spcAft>
                          <a:spcPts val="0"/>
                        </a:spcAft>
                      </a:pP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153</a:t>
                      </a:r>
                      <a:r>
                        <a:rPr lang="en-ZA" sz="1200" b="1"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973</a:t>
                      </a: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employment opportunities were registered on ESSA system with a variance of</a:t>
                      </a: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63</a:t>
                      </a:r>
                      <a:r>
                        <a:rPr lang="en-ZA" sz="1200" b="1"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973</a:t>
                      </a: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mn-lt"/>
                          <a:ea typeface="+mn-ea"/>
                          <a:cs typeface="+mn-cs"/>
                        </a:rPr>
                        <a:t>1.</a:t>
                      </a:r>
                      <a:r>
                        <a:rPr lang="en-ZA" sz="1200" kern="1200" baseline="0" dirty="0" smtClean="0">
                          <a:solidFill>
                            <a:schemeClr val="dk1"/>
                          </a:solidFill>
                          <a:effectLst/>
                          <a:latin typeface="+mn-lt"/>
                          <a:ea typeface="+mn-ea"/>
                          <a:cs typeface="+mn-cs"/>
                        </a:rPr>
                        <a:t> </a:t>
                      </a:r>
                      <a:r>
                        <a:rPr lang="en-ZA" sz="1200" kern="1200" dirty="0" smtClean="0">
                          <a:solidFill>
                            <a:schemeClr val="dk1"/>
                          </a:solidFill>
                          <a:effectLst/>
                          <a:latin typeface="+mn-lt"/>
                          <a:ea typeface="+mn-ea"/>
                          <a:cs typeface="+mn-cs"/>
                        </a:rPr>
                        <a:t>Increase in DEL registered internal employment opportunities.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dk1"/>
                        </a:solidFill>
                        <a:effectLst/>
                        <a:latin typeface="+mn-lt"/>
                        <a:ea typeface="+mn-ea"/>
                        <a:cs typeface="+mn-cs"/>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dk1"/>
                          </a:solidFill>
                          <a:effectLst/>
                          <a:latin typeface="+mn-lt"/>
                          <a:ea typeface="+mn-ea"/>
                          <a:cs typeface="+mn-cs"/>
                        </a:rPr>
                        <a:t>None</a:t>
                      </a: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1874491869"/>
              </p:ext>
            </p:extLst>
          </p:nvPr>
        </p:nvGraphicFramePr>
        <p:xfrm>
          <a:off x="169068" y="3270363"/>
          <a:ext cx="8805864" cy="3425489"/>
        </p:xfrm>
        <a:graphic>
          <a:graphicData uri="http://schemas.openxmlformats.org/drawingml/2006/table">
            <a:tbl>
              <a:tblPr/>
              <a:tblGrid>
                <a:gridCol w="1536789">
                  <a:extLst>
                    <a:ext uri="{9D8B030D-6E8A-4147-A177-3AD203B41FA5}">
                      <a16:colId xmlns="" xmlns:a16="http://schemas.microsoft.com/office/drawing/2014/main" val="20000"/>
                    </a:ext>
                  </a:extLst>
                </a:gridCol>
                <a:gridCol w="2498380">
                  <a:extLst>
                    <a:ext uri="{9D8B030D-6E8A-4147-A177-3AD203B41FA5}">
                      <a16:colId xmlns="" xmlns:a16="http://schemas.microsoft.com/office/drawing/2014/main" val="20001"/>
                    </a:ext>
                  </a:extLst>
                </a:gridCol>
                <a:gridCol w="2431318">
                  <a:extLst>
                    <a:ext uri="{9D8B030D-6E8A-4147-A177-3AD203B41FA5}">
                      <a16:colId xmlns="" xmlns:a16="http://schemas.microsoft.com/office/drawing/2014/main" val="20002"/>
                    </a:ext>
                  </a:extLst>
                </a:gridCol>
                <a:gridCol w="2339377">
                  <a:extLst>
                    <a:ext uri="{9D8B030D-6E8A-4147-A177-3AD203B41FA5}">
                      <a16:colId xmlns="" xmlns:a16="http://schemas.microsoft.com/office/drawing/2014/main" val="20003"/>
                    </a:ext>
                  </a:extLst>
                </a:gridCol>
              </a:tblGrid>
              <a:tr h="336168">
                <a:tc rowSpan="2">
                  <a:txBody>
                    <a:bodyPr/>
                    <a:lstStyle/>
                    <a:p>
                      <a:pPr marL="0" marR="0">
                        <a:spcBef>
                          <a:spcPts val="0"/>
                        </a:spcBef>
                        <a:spcAft>
                          <a:spcPts val="0"/>
                        </a:spcAft>
                      </a:pPr>
                      <a:r>
                        <a:rPr lang="en-US" sz="1300" b="1" dirty="0">
                          <a:effectLst/>
                          <a:latin typeface="Calibri"/>
                          <a:ea typeface="Times New Roman"/>
                          <a:cs typeface="Arial"/>
                        </a:rPr>
                        <a:t>Prov.</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Target to be registered</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Actual registered</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200" b="1" dirty="0">
                          <a:effectLst/>
                          <a:latin typeface="Calibri"/>
                          <a:ea typeface="Times New Roman"/>
                          <a:cs typeface="Arial"/>
                        </a:rPr>
                        <a:t>Variances</a:t>
                      </a:r>
                      <a:endParaRPr lang="en-US" sz="1200" dirty="0">
                        <a:effectLst/>
                        <a:latin typeface="Times New Roman"/>
                        <a:ea typeface="Times New Roman"/>
                      </a:endParaRPr>
                    </a:p>
                  </a:txBody>
                  <a:tcPr marL="68583" marR="685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210123">
                <a:tc vMerge="1">
                  <a:txBody>
                    <a:bodyPr/>
                    <a:lstStyle/>
                    <a:p>
                      <a:endParaRPr lang="en-US"/>
                    </a:p>
                  </a:txBody>
                  <a:tcPr/>
                </a:tc>
                <a:tc>
                  <a:txBody>
                    <a:bodyPr/>
                    <a:lstStyle/>
                    <a:p>
                      <a:pPr algn="ctr">
                        <a:spcAft>
                          <a:spcPts val="0"/>
                        </a:spcAft>
                      </a:pPr>
                      <a:r>
                        <a:rPr lang="en-US" sz="1300" b="1" dirty="0" smtClean="0">
                          <a:effectLst/>
                          <a:latin typeface="Calibri"/>
                          <a:ea typeface="Times New Roman"/>
                          <a:cs typeface="Arial"/>
                        </a:rPr>
                        <a:t>Q4</a:t>
                      </a:r>
                      <a:endParaRPr lang="en-ZA" sz="13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300" b="1" dirty="0" smtClean="0">
                          <a:effectLst/>
                          <a:latin typeface="Calibri"/>
                          <a:ea typeface="Times New Roman"/>
                          <a:cs typeface="Arial"/>
                        </a:rPr>
                        <a:t>Q4</a:t>
                      </a:r>
                      <a:endParaRPr lang="en-ZA" sz="13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300" b="1" dirty="0" smtClean="0">
                          <a:effectLst/>
                          <a:latin typeface="Calibri"/>
                          <a:ea typeface="Times New Roman"/>
                          <a:cs typeface="Arial"/>
                        </a:rPr>
                        <a:t>Q4</a:t>
                      </a:r>
                      <a:endParaRPr lang="en-ZA" sz="1300" b="1" dirty="0">
                        <a:effectLst/>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01"/>
                  </a:ext>
                </a:extLst>
              </a:tr>
              <a:tr h="226699">
                <a:tc>
                  <a:txBody>
                    <a:bodyPr/>
                    <a:lstStyle/>
                    <a:p>
                      <a:pPr marL="0" marR="0">
                        <a:spcBef>
                          <a:spcPts val="0"/>
                        </a:spcBef>
                        <a:spcAft>
                          <a:spcPts val="0"/>
                        </a:spcAft>
                      </a:pPr>
                      <a:r>
                        <a:rPr lang="en-US" sz="1300" dirty="0">
                          <a:effectLst/>
                          <a:latin typeface="Calibri"/>
                          <a:ea typeface="Times New Roman"/>
                          <a:cs typeface="Arial"/>
                        </a:rPr>
                        <a:t>EC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12 600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23 101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10 501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44459">
                <a:tc>
                  <a:txBody>
                    <a:bodyPr/>
                    <a:lstStyle/>
                    <a:p>
                      <a:pPr marL="0" marR="0">
                        <a:spcBef>
                          <a:spcPts val="0"/>
                        </a:spcBef>
                        <a:spcAft>
                          <a:spcPts val="0"/>
                        </a:spcAft>
                      </a:pPr>
                      <a:r>
                        <a:rPr lang="en-US" sz="1300" dirty="0">
                          <a:effectLst/>
                          <a:latin typeface="Calibri"/>
                          <a:ea typeface="Times New Roman"/>
                          <a:cs typeface="Arial"/>
                        </a:rPr>
                        <a:t>FS</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7 200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15 127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7 927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44459">
                <a:tc>
                  <a:txBody>
                    <a:bodyPr/>
                    <a:lstStyle/>
                    <a:p>
                      <a:pPr marL="0" marR="0">
                        <a:spcBef>
                          <a:spcPts val="0"/>
                        </a:spcBef>
                        <a:spcAft>
                          <a:spcPts val="0"/>
                        </a:spcAft>
                      </a:pPr>
                      <a:r>
                        <a:rPr lang="en-US" sz="1300" dirty="0">
                          <a:effectLst/>
                          <a:latin typeface="Calibri"/>
                          <a:ea typeface="Times New Roman"/>
                          <a:cs typeface="Arial"/>
                        </a:rPr>
                        <a:t>GP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18 000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24 161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6 161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44459">
                <a:tc>
                  <a:txBody>
                    <a:bodyPr/>
                    <a:lstStyle/>
                    <a:p>
                      <a:pPr marL="0" marR="0">
                        <a:spcBef>
                          <a:spcPts val="0"/>
                        </a:spcBef>
                        <a:spcAft>
                          <a:spcPts val="0"/>
                        </a:spcAft>
                      </a:pPr>
                      <a:r>
                        <a:rPr lang="en-US" sz="1300" dirty="0">
                          <a:effectLst/>
                          <a:latin typeface="Calibri"/>
                          <a:ea typeface="Times New Roman"/>
                          <a:cs typeface="Arial"/>
                        </a:rPr>
                        <a:t>KZN</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14 400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17 439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3 039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44459">
                <a:tc>
                  <a:txBody>
                    <a:bodyPr/>
                    <a:lstStyle/>
                    <a:p>
                      <a:pPr marL="0" marR="0">
                        <a:spcBef>
                          <a:spcPts val="0"/>
                        </a:spcBef>
                        <a:spcAft>
                          <a:spcPts val="0"/>
                        </a:spcAft>
                      </a:pPr>
                      <a:r>
                        <a:rPr lang="en-US" sz="1300" dirty="0">
                          <a:effectLst/>
                          <a:latin typeface="Calibri"/>
                          <a:ea typeface="Times New Roman"/>
                          <a:cs typeface="Arial"/>
                        </a:rPr>
                        <a:t>LP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9 000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22 209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13 209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44459">
                <a:tc>
                  <a:txBody>
                    <a:bodyPr/>
                    <a:lstStyle/>
                    <a:p>
                      <a:pPr marL="0" marR="0">
                        <a:spcBef>
                          <a:spcPts val="0"/>
                        </a:spcBef>
                        <a:spcAft>
                          <a:spcPts val="0"/>
                        </a:spcAft>
                      </a:pPr>
                      <a:r>
                        <a:rPr lang="en-US" sz="1300" dirty="0">
                          <a:effectLst/>
                          <a:latin typeface="Calibri"/>
                          <a:ea typeface="Times New Roman"/>
                          <a:cs typeface="Arial"/>
                        </a:rPr>
                        <a:t>MP</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7 200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10 146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2 946</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44459">
                <a:tc>
                  <a:txBody>
                    <a:bodyPr/>
                    <a:lstStyle/>
                    <a:p>
                      <a:pPr marL="0" marR="0">
                        <a:spcBef>
                          <a:spcPts val="0"/>
                        </a:spcBef>
                        <a:spcAft>
                          <a:spcPts val="0"/>
                        </a:spcAft>
                      </a:pPr>
                      <a:r>
                        <a:rPr lang="en-US" sz="1300" dirty="0">
                          <a:effectLst/>
                          <a:latin typeface="Calibri"/>
                          <a:ea typeface="Times New Roman"/>
                          <a:cs typeface="Arial"/>
                        </a:rPr>
                        <a:t>NC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4 500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13 535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9 035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00305">
                <a:tc>
                  <a:txBody>
                    <a:bodyPr/>
                    <a:lstStyle/>
                    <a:p>
                      <a:pPr marL="0" marR="0">
                        <a:spcBef>
                          <a:spcPts val="0"/>
                        </a:spcBef>
                        <a:spcAft>
                          <a:spcPts val="0"/>
                        </a:spcAft>
                      </a:pPr>
                      <a:r>
                        <a:rPr lang="en-US" sz="1300" dirty="0">
                          <a:effectLst/>
                          <a:latin typeface="Calibri"/>
                          <a:ea typeface="Times New Roman"/>
                          <a:cs typeface="Arial"/>
                        </a:rPr>
                        <a:t>NW</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6 300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9 521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3 221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44459">
                <a:tc>
                  <a:txBody>
                    <a:bodyPr/>
                    <a:lstStyle/>
                    <a:p>
                      <a:pPr marL="0" marR="0">
                        <a:spcBef>
                          <a:spcPts val="0"/>
                        </a:spcBef>
                        <a:spcAft>
                          <a:spcPts val="0"/>
                        </a:spcAft>
                      </a:pPr>
                      <a:r>
                        <a:rPr lang="en-US" sz="1300" dirty="0">
                          <a:effectLst/>
                          <a:latin typeface="Calibri"/>
                          <a:ea typeface="Times New Roman"/>
                          <a:cs typeface="Arial"/>
                        </a:rPr>
                        <a:t>WC</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10 800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17 913</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7 113</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4445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300" b="0" i="0" u="none" strike="noStrike" kern="1200" cap="none" spc="0" normalizeH="0" baseline="0" noProof="0" dirty="0" smtClean="0">
                          <a:ln>
                            <a:noFill/>
                          </a:ln>
                          <a:solidFill>
                            <a:prstClr val="black"/>
                          </a:solidFill>
                          <a:effectLst/>
                          <a:uLnTx/>
                          <a:uFillTx/>
                          <a:latin typeface="Calibri" pitchFamily="34" charset="0"/>
                          <a:ea typeface="ＭＳ Ｐゴシック" pitchFamily="34" charset="-128"/>
                          <a:cs typeface="Times New Roman" pitchFamily="18" charset="0"/>
                        </a:rPr>
                        <a:t>*Online</a:t>
                      </a: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11"/>
                  </a:ext>
                </a:extLst>
              </a:tr>
              <a:tr h="260229">
                <a:tc>
                  <a:txBody>
                    <a:bodyPr/>
                    <a:lstStyle/>
                    <a:p>
                      <a:pPr marL="0" marR="0">
                        <a:spcBef>
                          <a:spcPts val="0"/>
                        </a:spcBef>
                        <a:spcAft>
                          <a:spcPts val="0"/>
                        </a:spcAft>
                      </a:pPr>
                      <a:r>
                        <a:rPr lang="en-US" sz="1300" b="1" dirty="0">
                          <a:effectLst/>
                          <a:latin typeface="Calibri"/>
                          <a:ea typeface="Times New Roman"/>
                          <a:cs typeface="Arial"/>
                        </a:rPr>
                        <a:t>TOTAL</a:t>
                      </a:r>
                      <a:endParaRPr lang="en-US" sz="13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90 000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153 973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63 973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10012"/>
                  </a:ext>
                </a:extLst>
              </a:tr>
              <a:tr h="226286">
                <a:tc gridSpan="4">
                  <a:txBody>
                    <a:bodyPr/>
                    <a:lstStyle/>
                    <a:p>
                      <a:pPr>
                        <a:spcAft>
                          <a:spcPts val="0"/>
                        </a:spcAft>
                      </a:pPr>
                      <a:r>
                        <a:rPr lang="en-US" sz="1400" dirty="0" smtClean="0">
                          <a:effectLst/>
                          <a:latin typeface="+mn-lt"/>
                          <a:ea typeface="Times New Roman"/>
                          <a:cs typeface="Arial"/>
                        </a:rPr>
                        <a:t>*Online Refers to registered opportunities through kiosks stations, PES Bus and internet.</a:t>
                      </a:r>
                      <a:endParaRPr lang="en-ZA" sz="2400" dirty="0">
                        <a:effectLst/>
                        <a:latin typeface="Times New Roman"/>
                        <a:ea typeface="Times New Roman"/>
                      </a:endParaRPr>
                    </a:p>
                  </a:txBody>
                  <a:tcPr marL="68583" marR="685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ZA" sz="1400" b="1" dirty="0">
                        <a:solidFill>
                          <a:schemeClr val="tx1"/>
                        </a:solidFill>
                        <a:effectLst/>
                        <a:latin typeface="+mn-lt"/>
                        <a:ea typeface="Times New Roman"/>
                      </a:endParaRPr>
                    </a:p>
                  </a:txBody>
                  <a:tcPr marL="68577" marR="685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0013"/>
                  </a:ext>
                </a:extLst>
              </a:tr>
            </a:tbl>
          </a:graphicData>
        </a:graphic>
      </p:graphicFrame>
      <p:sp>
        <p:nvSpPr>
          <p:cNvPr id="3" name="Rectangle 2"/>
          <p:cNvSpPr/>
          <p:nvPr/>
        </p:nvSpPr>
        <p:spPr>
          <a:xfrm>
            <a:off x="250825" y="6237288"/>
            <a:ext cx="8208963" cy="24606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a:t>
            </a:r>
            <a:endParaRPr kumimoji="0" lang="en-ZA" sz="1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7" name="Slide Number Placeholder 3"/>
          <p:cNvSpPr txBox="1">
            <a:spLocks/>
          </p:cNvSpPr>
          <p:nvPr/>
        </p:nvSpPr>
        <p:spPr bwMode="auto">
          <a:xfrm>
            <a:off x="7317423" y="6640624"/>
            <a:ext cx="1902777" cy="22690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56C3242-9BA3-4A01-A1EE-C27B6FE962BF}" type="slidenum">
              <a:rPr kumimoji="0" lang="en-US" altLang="en-US" sz="1200" b="1"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74</a:t>
            </a:fld>
            <a:endParaRPr kumimoji="0" lang="en-US" altLang="en-US" sz="1200" b="1"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28541673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xfrm>
            <a:off x="6888162" y="6483350"/>
            <a:ext cx="2255837" cy="4660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08D21B1-941A-49A0-A630-5E6812C86371}"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
        <p:nvSpPr>
          <p:cNvPr id="56323" name="Rectangle 3"/>
          <p:cNvSpPr>
            <a:spLocks noGrp="1" noChangeArrowheads="1"/>
          </p:cNvSpPr>
          <p:nvPr>
            <p:ph type="title"/>
          </p:nvPr>
        </p:nvSpPr>
        <p:spPr>
          <a:xfrm>
            <a:off x="574675" y="-400050"/>
            <a:ext cx="8229600" cy="1692275"/>
          </a:xfrm>
        </p:spPr>
        <p:txBody>
          <a:bodyPr>
            <a:spAutoFit/>
          </a:bodyPr>
          <a:lstStyle/>
          <a:p>
            <a:pPr eaLnBrk="1" hangingPunct="1"/>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PES</a:t>
            </a:r>
            <a:br>
              <a:rPr lang="en-ZA" altLang="en-US" sz="2000" b="1" dirty="0" smtClean="0">
                <a:solidFill>
                  <a:srgbClr val="000000"/>
                </a:solidFill>
                <a:ea typeface="ＭＳ Ｐゴシック" pitchFamily="34" charset="-128"/>
                <a:cs typeface="Times New Roman" pitchFamily="18" charset="0"/>
              </a:rPr>
            </a:br>
            <a:r>
              <a:rPr lang="en-ZA" altLang="en-US" sz="2000" b="1" dirty="0" smtClean="0">
                <a:solidFill>
                  <a:srgbClr val="000000"/>
                </a:solidFill>
                <a:ea typeface="ＭＳ Ｐゴシック" pitchFamily="34" charset="-128"/>
                <a:cs typeface="Times New Roman" pitchFamily="18" charset="0"/>
              </a:rPr>
              <a:t/>
            </a:r>
            <a:br>
              <a:rPr lang="en-ZA" altLang="en-US" sz="2000" b="1" dirty="0" smtClean="0">
                <a:solidFill>
                  <a:srgbClr val="000000"/>
                </a:solidFill>
                <a:ea typeface="ＭＳ Ｐゴシック" pitchFamily="34" charset="-128"/>
                <a:cs typeface="Times New Roman" pitchFamily="18" charset="0"/>
              </a:rPr>
            </a:br>
            <a:endParaRPr lang="en-ZA" altLang="en-US" sz="2400" b="1" dirty="0" smtClean="0">
              <a:solidFill>
                <a:srgbClr val="000000"/>
              </a:solidFill>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xmlns="" val="2917104805"/>
              </p:ext>
            </p:extLst>
          </p:nvPr>
        </p:nvGraphicFramePr>
        <p:xfrm>
          <a:off x="132080" y="905533"/>
          <a:ext cx="8818880" cy="2839674"/>
        </p:xfrm>
        <a:graphic>
          <a:graphicData uri="http://schemas.openxmlformats.org/drawingml/2006/table">
            <a:tbl>
              <a:tblPr firstRow="1" firstCol="1" bandRow="1">
                <a:tableStyleId>{5C22544A-7EE6-4342-B048-85BDC9FD1C3A}</a:tableStyleId>
              </a:tblPr>
              <a:tblGrid>
                <a:gridCol w="1665720">
                  <a:extLst>
                    <a:ext uri="{9D8B030D-6E8A-4147-A177-3AD203B41FA5}">
                      <a16:colId xmlns="" xmlns:a16="http://schemas.microsoft.com/office/drawing/2014/main" val="20000"/>
                    </a:ext>
                  </a:extLst>
                </a:gridCol>
                <a:gridCol w="1191706">
                  <a:extLst>
                    <a:ext uri="{9D8B030D-6E8A-4147-A177-3AD203B41FA5}">
                      <a16:colId xmlns="" xmlns:a16="http://schemas.microsoft.com/office/drawing/2014/main" val="20001"/>
                    </a:ext>
                  </a:extLst>
                </a:gridCol>
                <a:gridCol w="2049854">
                  <a:extLst>
                    <a:ext uri="{9D8B030D-6E8A-4147-A177-3AD203B41FA5}">
                      <a16:colId xmlns="" xmlns:a16="http://schemas.microsoft.com/office/drawing/2014/main" val="20002"/>
                    </a:ext>
                  </a:extLst>
                </a:gridCol>
                <a:gridCol w="2174836">
                  <a:extLst>
                    <a:ext uri="{9D8B030D-6E8A-4147-A177-3AD203B41FA5}">
                      <a16:colId xmlns="" xmlns:a16="http://schemas.microsoft.com/office/drawing/2014/main" val="20003"/>
                    </a:ext>
                  </a:extLst>
                </a:gridCol>
                <a:gridCol w="1736764">
                  <a:extLst>
                    <a:ext uri="{9D8B030D-6E8A-4147-A177-3AD203B41FA5}">
                      <a16:colId xmlns="" xmlns:a16="http://schemas.microsoft.com/office/drawing/2014/main" val="20004"/>
                    </a:ext>
                  </a:extLst>
                </a:gridCol>
              </a:tblGrid>
              <a:tr h="328699">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white"/>
                          </a:solidFill>
                          <a:effectLst/>
                          <a:uLnTx/>
                          <a:uFillTx/>
                          <a:latin typeface="+mn-lt"/>
                          <a:ea typeface="Times New Roman"/>
                          <a:cs typeface="Times New Roman"/>
                        </a:rPr>
                        <a:t>Strategic Goal 1: Contribute to decent employment creation (OUTCOME 4: DECENT EMPLOYMENT THROUGH INCLUSIVE ECONOMIC GROWTH)</a:t>
                      </a:r>
                      <a:endParaRPr lang="en-ZA" sz="1200" dirty="0">
                        <a:solidFill>
                          <a:schemeClr val="bg1"/>
                        </a:solidFill>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hMerge="1">
                  <a:txBody>
                    <a:bodyPr/>
                    <a:lstStyle/>
                    <a:p>
                      <a:pPr>
                        <a:lnSpc>
                          <a:spcPct val="115000"/>
                        </a:lnSpc>
                        <a:spcAft>
                          <a:spcPts val="0"/>
                        </a:spcAft>
                      </a:pP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 xmlns:a16="http://schemas.microsoft.com/office/drawing/2014/main" val="10000"/>
                  </a:ext>
                </a:extLst>
              </a:tr>
              <a:tr h="661484">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2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200" b="1" kern="1200" dirty="0" smtClean="0">
                          <a:solidFill>
                            <a:schemeClr val="bg1"/>
                          </a:solidFill>
                          <a:effectLst>
                            <a:outerShdw blurRad="38100" dist="38100" dir="2700000" algn="tl">
                              <a:srgbClr val="000000">
                                <a:alpha val="43137"/>
                              </a:srgbClr>
                            </a:outerShdw>
                          </a:effectLst>
                          <a:latin typeface="+mn-lt"/>
                        </a:rPr>
                        <a:t>QUARTER 4</a:t>
                      </a:r>
                      <a:r>
                        <a:rPr lang="en-US" sz="1200" b="1" kern="1200" baseline="0" dirty="0" smtClean="0">
                          <a:solidFill>
                            <a:schemeClr val="bg1"/>
                          </a:solidFill>
                          <a:effectLst>
                            <a:outerShdw blurRad="38100" dist="38100" dir="2700000" algn="tl">
                              <a:srgbClr val="000000">
                                <a:alpha val="43137"/>
                              </a:srgbClr>
                            </a:outerShdw>
                          </a:effectLst>
                          <a:latin typeface="+mn-lt"/>
                        </a:rPr>
                        <a:t> </a:t>
                      </a:r>
                      <a:r>
                        <a:rPr lang="en-US" sz="1200" b="1" kern="1200" dirty="0" smtClean="0">
                          <a:solidFill>
                            <a:schemeClr val="bg1"/>
                          </a:solidFill>
                          <a:effectLst>
                            <a:outerShdw blurRad="38100" dist="38100" dir="2700000" algn="tl">
                              <a:srgbClr val="000000">
                                <a:alpha val="43137"/>
                              </a:srgbClr>
                            </a:outerShdw>
                          </a:effectLst>
                          <a:latin typeface="+mn-lt"/>
                        </a:rPr>
                        <a:t>TARGET</a:t>
                      </a:r>
                      <a:endParaRPr lang="en-ZA" sz="12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US" sz="12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2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2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2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2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algn="ctr">
                        <a:lnSpc>
                          <a:spcPct val="115000"/>
                        </a:lnSpc>
                        <a:spcAft>
                          <a:spcPts val="0"/>
                        </a:spcAft>
                      </a:pPr>
                      <a:r>
                        <a:rPr lang="en-ZA" sz="12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p>
                    <a:p>
                      <a:pPr algn="ctr">
                        <a:lnSpc>
                          <a:spcPct val="115000"/>
                        </a:lnSpc>
                        <a:spcAft>
                          <a:spcPts val="0"/>
                        </a:spcAft>
                      </a:pPr>
                      <a:r>
                        <a:rPr lang="en-ZA" sz="1200" b="1" dirty="0" smtClean="0">
                          <a:solidFill>
                            <a:schemeClr val="bg1"/>
                          </a:solidFill>
                          <a:effectLst>
                            <a:outerShdw blurRad="38100" dist="38100" dir="2700000" algn="tl">
                              <a:srgbClr val="000000">
                                <a:alpha val="43137"/>
                              </a:srgbClr>
                            </a:outerShdw>
                          </a:effectLst>
                          <a:latin typeface="+mn-lt"/>
                          <a:ea typeface="Calibri"/>
                          <a:cs typeface="Times New Roman"/>
                        </a:rPr>
                        <a:t> </a:t>
                      </a:r>
                      <a:endParaRPr lang="en-ZA" sz="12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1">
                        <a:lumMod val="85000"/>
                        <a:lumOff val="15000"/>
                      </a:schemeClr>
                    </a:solidFill>
                  </a:tcPr>
                </a:tc>
                <a:extLst>
                  <a:ext uri="{0D108BD9-81ED-4DB2-BD59-A6C34878D82A}">
                    <a16:rowId xmlns="" xmlns:a16="http://schemas.microsoft.com/office/drawing/2014/main" val="10001"/>
                  </a:ext>
                </a:extLst>
              </a:tr>
              <a:tr h="1757566">
                <a:tc>
                  <a:txBody>
                    <a:bodyPr/>
                    <a:lstStyle/>
                    <a:p>
                      <a:pPr>
                        <a:spcAft>
                          <a:spcPts val="0"/>
                        </a:spcAft>
                      </a:pPr>
                      <a:r>
                        <a:rPr lang="en-ZA" sz="1200" b="0" dirty="0" smtClean="0">
                          <a:solidFill>
                            <a:schemeClr val="tx1"/>
                          </a:solidFill>
                          <a:effectLst/>
                          <a:latin typeface="+mn-lt"/>
                          <a:ea typeface="Times New Roman"/>
                          <a:cs typeface="MyriadPro-LightSemiCn"/>
                        </a:rPr>
                        <a:t>3.1 Number of registered work-seekers provided with employment counselling per year.</a:t>
                      </a:r>
                      <a:r>
                        <a:rPr lang="en-US" sz="1200" b="0" dirty="0">
                          <a:solidFill>
                            <a:schemeClr val="tx1"/>
                          </a:solidFill>
                          <a:effectLst/>
                          <a:latin typeface="+mn-lt"/>
                          <a:ea typeface="Times New Roman"/>
                        </a:rPr>
                        <a:t> </a:t>
                      </a:r>
                      <a:endParaRPr lang="en-US" sz="1200" b="0" dirty="0" smtClean="0">
                        <a:solidFill>
                          <a:schemeClr val="tx1"/>
                        </a:solidFill>
                        <a:effectLst/>
                        <a:latin typeface="+mn-lt"/>
                        <a:ea typeface="Times New Roman"/>
                      </a:endParaRPr>
                    </a:p>
                    <a:p>
                      <a:pPr marL="0" marR="0">
                        <a:spcBef>
                          <a:spcPts val="0"/>
                        </a:spcBef>
                        <a:spcAft>
                          <a:spcPts val="0"/>
                        </a:spcAft>
                      </a:pPr>
                      <a:endParaRPr lang="en-US" sz="1200" b="0" dirty="0" smtClean="0">
                        <a:solidFill>
                          <a:schemeClr val="tx1"/>
                        </a:solidFill>
                        <a:effectLst/>
                        <a:latin typeface="+mn-lt"/>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lgn="ctr">
                        <a:lnSpc>
                          <a:spcPct val="115000"/>
                        </a:lnSpc>
                        <a:spcAft>
                          <a:spcPts val="0"/>
                        </a:spcAft>
                      </a:pPr>
                      <a:r>
                        <a:rPr lang="en-ZA" sz="1200" b="1" dirty="0" smtClean="0">
                          <a:effectLst/>
                          <a:latin typeface="Calibri" panose="020F0502020204030204" pitchFamily="34" charset="0"/>
                          <a:ea typeface="Calibri" panose="020F0502020204030204" pitchFamily="34" charset="0"/>
                          <a:cs typeface="Calibri" panose="020F0502020204030204" pitchFamily="34" charset="0"/>
                        </a:rPr>
                        <a:t>210</a:t>
                      </a:r>
                      <a:r>
                        <a:rPr lang="en-ZA" sz="1200" b="1" baseline="0" dirty="0" smtClean="0">
                          <a:effectLst/>
                          <a:latin typeface="Calibri" panose="020F0502020204030204" pitchFamily="34" charset="0"/>
                          <a:ea typeface="Calibri" panose="020F0502020204030204" pitchFamily="34" charset="0"/>
                          <a:cs typeface="Calibri" panose="020F0502020204030204" pitchFamily="34" charset="0"/>
                        </a:rPr>
                        <a:t> 000</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n-US" sz="1200" b="1" dirty="0" smtClean="0">
                        <a:solidFill>
                          <a:schemeClr val="tx1"/>
                        </a:solidFill>
                        <a:effectLst/>
                        <a:latin typeface="+mn-lt"/>
                        <a:ea typeface="Times New Roman"/>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r>
                        <a:rPr lang="en-US" sz="1200" b="1" kern="1200" dirty="0" smtClean="0">
                          <a:solidFill>
                            <a:srgbClr val="00B050"/>
                          </a:solidFill>
                          <a:effectLst/>
                          <a:latin typeface="+mn-lt"/>
                          <a:ea typeface="+mn-ea"/>
                          <a:cs typeface="+mn-cs"/>
                        </a:rPr>
                        <a:t>ACHIEVED</a:t>
                      </a:r>
                    </a:p>
                    <a:p>
                      <a:pPr>
                        <a:lnSpc>
                          <a:spcPct val="115000"/>
                        </a:lnSpc>
                        <a:spcAft>
                          <a:spcPts val="0"/>
                        </a:spcAft>
                      </a:pP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264</a:t>
                      </a:r>
                      <a:r>
                        <a:rPr lang="en-ZA" sz="1200" b="1"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044</a:t>
                      </a: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Registered work-seekers were provided with employment counselling with a variance of</a:t>
                      </a:r>
                      <a:r>
                        <a:rPr lang="en-ZA" sz="12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54</a:t>
                      </a:r>
                      <a:r>
                        <a:rPr lang="en-ZA" sz="1200" b="1"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044</a:t>
                      </a:r>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a:spcAft>
                          <a:spcPts val="0"/>
                        </a:spcAft>
                      </a:pPr>
                      <a:r>
                        <a:rPr lang="en-ZA" sz="1200" dirty="0" smtClean="0">
                          <a:effectLst/>
                          <a:latin typeface="+mn-lt"/>
                          <a:ea typeface="Times New Roman"/>
                        </a:rPr>
                        <a:t>1.</a:t>
                      </a:r>
                      <a:r>
                        <a:rPr lang="en-ZA" sz="1200" baseline="0" dirty="0" smtClean="0">
                          <a:effectLst/>
                          <a:latin typeface="+mn-lt"/>
                          <a:ea typeface="Times New Roman"/>
                        </a:rPr>
                        <a:t> Usage of SPEEX assessment tool</a:t>
                      </a:r>
                      <a:endParaRPr lang="en-ZA" sz="1200" dirty="0" smtClean="0">
                        <a:effectLst/>
                        <a:latin typeface="+mn-lt"/>
                        <a:ea typeface="Times New Roman"/>
                      </a:endParaRPr>
                    </a:p>
                    <a:p>
                      <a:pPr>
                        <a:spcAft>
                          <a:spcPts val="0"/>
                        </a:spcAft>
                      </a:pPr>
                      <a:r>
                        <a:rPr lang="en-ZA" sz="1200" dirty="0" smtClean="0">
                          <a:effectLst/>
                          <a:latin typeface="+mn-lt"/>
                          <a:ea typeface="Times New Roman"/>
                        </a:rPr>
                        <a:t>2.</a:t>
                      </a:r>
                      <a:r>
                        <a:rPr lang="en-ZA" sz="1200" baseline="0" dirty="0" smtClean="0">
                          <a:effectLst/>
                          <a:latin typeface="+mn-lt"/>
                          <a:ea typeface="Times New Roman"/>
                        </a:rPr>
                        <a:t> A</a:t>
                      </a:r>
                      <a:r>
                        <a:rPr lang="en-ZA" sz="1200" dirty="0" smtClean="0">
                          <a:effectLst/>
                          <a:latin typeface="+mn-lt"/>
                          <a:ea typeface="Times New Roman"/>
                        </a:rPr>
                        <a:t>dvocacy campaign </a:t>
                      </a:r>
                    </a:p>
                    <a:p>
                      <a:pPr>
                        <a:spcAft>
                          <a:spcPts val="0"/>
                        </a:spcAft>
                      </a:pPr>
                      <a:endParaRPr lang="en-ZA" sz="12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effectLst/>
                          <a:latin typeface="+mn-lt"/>
                          <a:ea typeface="Times New Roman"/>
                        </a:rPr>
                        <a:t>None</a:t>
                      </a:r>
                      <a:endParaRPr lang="en-ZA" sz="1200" dirty="0">
                        <a:effectLst/>
                        <a:latin typeface="+mn-lt"/>
                        <a:ea typeface="Times New Roman"/>
                      </a:endParaRPr>
                    </a:p>
                  </a:txBody>
                  <a:tcPr marL="68580" marR="6858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66"/>
                    </a:solidFill>
                  </a:tcPr>
                </a:tc>
                <a:extLst>
                  <a:ext uri="{0D108BD9-81ED-4DB2-BD59-A6C34878D82A}">
                    <a16:rowId xmlns=""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1720016882"/>
              </p:ext>
            </p:extLst>
          </p:nvPr>
        </p:nvGraphicFramePr>
        <p:xfrm>
          <a:off x="101600" y="3238500"/>
          <a:ext cx="8849360" cy="3365669"/>
        </p:xfrm>
        <a:graphic>
          <a:graphicData uri="http://schemas.openxmlformats.org/drawingml/2006/table">
            <a:tbl>
              <a:tblPr/>
              <a:tblGrid>
                <a:gridCol w="1599929">
                  <a:extLst>
                    <a:ext uri="{9D8B030D-6E8A-4147-A177-3AD203B41FA5}">
                      <a16:colId xmlns="" xmlns:a16="http://schemas.microsoft.com/office/drawing/2014/main" val="20000"/>
                    </a:ext>
                  </a:extLst>
                </a:gridCol>
                <a:gridCol w="2944899">
                  <a:extLst>
                    <a:ext uri="{9D8B030D-6E8A-4147-A177-3AD203B41FA5}">
                      <a16:colId xmlns="" xmlns:a16="http://schemas.microsoft.com/office/drawing/2014/main" val="20001"/>
                    </a:ext>
                  </a:extLst>
                </a:gridCol>
                <a:gridCol w="2381693">
                  <a:extLst>
                    <a:ext uri="{9D8B030D-6E8A-4147-A177-3AD203B41FA5}">
                      <a16:colId xmlns="" xmlns:a16="http://schemas.microsoft.com/office/drawing/2014/main" val="20002"/>
                    </a:ext>
                  </a:extLst>
                </a:gridCol>
                <a:gridCol w="1922839">
                  <a:extLst>
                    <a:ext uri="{9D8B030D-6E8A-4147-A177-3AD203B41FA5}">
                      <a16:colId xmlns="" xmlns:a16="http://schemas.microsoft.com/office/drawing/2014/main" val="20003"/>
                    </a:ext>
                  </a:extLst>
                </a:gridCol>
              </a:tblGrid>
              <a:tr h="268440">
                <a:tc rowSpan="2">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Provinces</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Target to be provided with counseling</a:t>
                      </a:r>
                      <a:endParaRPr kumimoji="0" lang="en-ZA" altLang="en-US" sz="13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Actual provided with counseling</a:t>
                      </a:r>
                      <a:endParaRPr kumimoji="0" lang="en-ZA" altLang="en-US" sz="13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Variances</a:t>
                      </a:r>
                      <a:endParaRPr kumimoji="0" lang="en-ZA" altLang="en-US" sz="1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39122">
                <a:tc vMerge="1">
                  <a:txBody>
                    <a:bodyPr/>
                    <a:lstStyle/>
                    <a:p>
                      <a:endParaRPr lang="en-ZA"/>
                    </a:p>
                  </a:txBody>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Q4</a:t>
                      </a:r>
                      <a:endParaRPr kumimoji="0" lang="en-ZA" altLang="en-US" sz="13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Q4</a:t>
                      </a:r>
                      <a:endParaRPr kumimoji="0" lang="en-ZA" alt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Q4</a:t>
                      </a:r>
                      <a:endParaRPr kumimoji="0" lang="en-ZA" altLang="en-US" sz="13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1"/>
                  </a:ext>
                </a:extLst>
              </a:tr>
              <a:tr h="23912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EC</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26 670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35 294</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8 624</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23912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FS</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18 330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20 085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1 755</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3912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GP</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43 330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50 361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7 031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23912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KZN</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26 670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33 602</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6 932</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220705">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LP</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21 660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24 189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2 529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23912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MP</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25 000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29 949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4 949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r h="23912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NC</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11 670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13 998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2 328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23912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NW</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16 670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21 557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4 887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9"/>
                  </a:ext>
                </a:extLst>
              </a:tr>
              <a:tr h="23912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WC</a:t>
                      </a:r>
                      <a:endParaRPr kumimoji="0" lang="en-ZA" alt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20 000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23 608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3 608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239122">
                <a:tc>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4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*Online</a:t>
                      </a:r>
                    </a:p>
                  </a:txBody>
                  <a:tcPr marL="68583" marR="6858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11 401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11 401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24383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altLang="en-US" sz="1400" b="1"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rPr>
                        <a:t>TOTAL</a:t>
                      </a: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Times New Roman" panose="02020603050405020304" pitchFamily="18" charset="0"/>
                        </a:rPr>
                        <a:t>210 </a:t>
                      </a:r>
                      <a:r>
                        <a:rPr lang="en-ZA" sz="1200" b="1" dirty="0" smtClean="0">
                          <a:effectLst/>
                          <a:latin typeface="Calibri" panose="020F0502020204030204" pitchFamily="34" charset="0"/>
                          <a:ea typeface="Calibri" panose="020F0502020204030204" pitchFamily="34" charset="0"/>
                          <a:cs typeface="Times New Roman" panose="02020603050405020304" pitchFamily="18" charset="0"/>
                        </a:rPr>
                        <a:t>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264 044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54 044</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3800390819"/>
                  </a:ext>
                </a:extLst>
              </a:tr>
              <a:tr h="241469">
                <a:tc gridSpan="4">
                  <a:txBody>
                    <a:bodyPr/>
                    <a:lstStyle>
                      <a:lvl1pPr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a:spcAft>
                          <a:spcPts val="0"/>
                        </a:spcAft>
                      </a:pPr>
                      <a:r>
                        <a:rPr lang="en-US" sz="1400" dirty="0" smtClean="0">
                          <a:effectLst/>
                          <a:latin typeface="Calibri"/>
                          <a:ea typeface="Times New Roman"/>
                          <a:cs typeface="Arial"/>
                        </a:rPr>
                        <a:t>*</a:t>
                      </a:r>
                      <a:r>
                        <a:rPr lang="en-US" sz="1200" dirty="0" smtClean="0">
                          <a:effectLst/>
                          <a:latin typeface="Calibri"/>
                          <a:ea typeface="Times New Roman"/>
                          <a:cs typeface="Arial"/>
                        </a:rPr>
                        <a:t>Online refers to registered work seekers who received counselling services and modified their profiles through kiosks, PES Bus and internet. </a:t>
                      </a:r>
                      <a:endParaRPr lang="en-ZA" sz="1200" dirty="0" smtClean="0">
                        <a:effectLst/>
                        <a:latin typeface="Times New Roman"/>
                        <a:ea typeface="Times New Roman"/>
                      </a:endParaRPr>
                    </a:p>
                  </a:txBody>
                  <a:tcPr marL="68583" marR="68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13"/>
                  </a:ext>
                </a:extLst>
              </a:tr>
            </a:tbl>
          </a:graphicData>
        </a:graphic>
      </p:graphicFrame>
      <p:sp>
        <p:nvSpPr>
          <p:cNvPr id="3" name="Rectangle 2"/>
          <p:cNvSpPr/>
          <p:nvPr/>
        </p:nvSpPr>
        <p:spPr>
          <a:xfrm>
            <a:off x="1203325" y="1992313"/>
            <a:ext cx="8208963" cy="24606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Calibri"/>
                <a:ea typeface="ＭＳ Ｐゴシック" pitchFamily="34" charset="-128"/>
                <a:cs typeface="+mn-cs"/>
              </a:rPr>
              <a:t>“</a:t>
            </a:r>
            <a:endParaRPr kumimoji="0" lang="en-ZA" sz="1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xmlns="" val="32177240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353523990"/>
              </p:ext>
            </p:extLst>
          </p:nvPr>
        </p:nvGraphicFramePr>
        <p:xfrm>
          <a:off x="213360" y="853440"/>
          <a:ext cx="8707120" cy="3026958"/>
        </p:xfrm>
        <a:graphic>
          <a:graphicData uri="http://schemas.openxmlformats.org/drawingml/2006/table">
            <a:tbl>
              <a:tblPr firstRow="1" bandRow="1">
                <a:tableStyleId>{5C22544A-7EE6-4342-B048-85BDC9FD1C3A}</a:tableStyleId>
              </a:tblPr>
              <a:tblGrid>
                <a:gridCol w="1920240">
                  <a:extLst>
                    <a:ext uri="{9D8B030D-6E8A-4147-A177-3AD203B41FA5}">
                      <a16:colId xmlns="" xmlns:a16="http://schemas.microsoft.com/office/drawing/2014/main" val="20000"/>
                    </a:ext>
                  </a:extLst>
                </a:gridCol>
                <a:gridCol w="1012371">
                  <a:extLst>
                    <a:ext uri="{9D8B030D-6E8A-4147-A177-3AD203B41FA5}">
                      <a16:colId xmlns="" xmlns:a16="http://schemas.microsoft.com/office/drawing/2014/main" val="20001"/>
                    </a:ext>
                  </a:extLst>
                </a:gridCol>
                <a:gridCol w="1822269">
                  <a:extLst>
                    <a:ext uri="{9D8B030D-6E8A-4147-A177-3AD203B41FA5}">
                      <a16:colId xmlns="" xmlns:a16="http://schemas.microsoft.com/office/drawing/2014/main" val="20002"/>
                    </a:ext>
                  </a:extLst>
                </a:gridCol>
                <a:gridCol w="1693817">
                  <a:extLst>
                    <a:ext uri="{9D8B030D-6E8A-4147-A177-3AD203B41FA5}">
                      <a16:colId xmlns="" xmlns:a16="http://schemas.microsoft.com/office/drawing/2014/main" val="20003"/>
                    </a:ext>
                  </a:extLst>
                </a:gridCol>
                <a:gridCol w="2258423">
                  <a:extLst>
                    <a:ext uri="{9D8B030D-6E8A-4147-A177-3AD203B41FA5}">
                      <a16:colId xmlns="" xmlns:a16="http://schemas.microsoft.com/office/drawing/2014/main" val="20004"/>
                    </a:ext>
                  </a:extLst>
                </a:gridCol>
              </a:tblGrid>
              <a:tr h="556486">
                <a:tc gridSpan="5">
                  <a:txBody>
                    <a:bodyPr/>
                    <a:lstStyle/>
                    <a:p>
                      <a:pPr>
                        <a:lnSpc>
                          <a:spcPct val="115000"/>
                        </a:lnSpc>
                        <a:spcAft>
                          <a:spcPts val="0"/>
                        </a:spcAft>
                      </a:pPr>
                      <a:r>
                        <a:rPr lang="en-ZA" sz="1400" b="1" dirty="0" smtClean="0">
                          <a:solidFill>
                            <a:schemeClr val="bg1"/>
                          </a:solidFill>
                          <a:effectLst/>
                          <a:latin typeface="+mn-lt"/>
                          <a:ea typeface="Times New Roman"/>
                          <a:cs typeface="Times New Roman"/>
                        </a:rPr>
                        <a:t>Strategic Goal 1: Contribute to decent employment creation (OUTCOME 4: DECENT EMPLOYMENT THROUGH INCLUSIVE ECONOMIC GROWTH)</a:t>
                      </a:r>
                      <a:endParaRPr lang="en-ZA" sz="1400" b="1" dirty="0">
                        <a:solidFill>
                          <a:schemeClr val="bg1"/>
                        </a:solidFill>
                        <a:effectLst/>
                        <a:latin typeface="+mn-lt"/>
                        <a:ea typeface="Times New Roman"/>
                        <a:cs typeface="Times New Roman"/>
                      </a:endParaRPr>
                    </a:p>
                  </a:txBody>
                  <a:tcPr marL="18169" marR="18169" marT="0" marB="0">
                    <a:solidFill>
                      <a:schemeClr val="tx1"/>
                    </a:solidFill>
                  </a:tcPr>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4" marR="18164" marT="0" marB="0"/>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tc hMerge="1">
                  <a:txBody>
                    <a:bodyPr/>
                    <a:lstStyle/>
                    <a:p>
                      <a:pPr>
                        <a:lnSpc>
                          <a:spcPct val="115000"/>
                        </a:lnSpc>
                        <a:spcAft>
                          <a:spcPts val="0"/>
                        </a:spcAft>
                      </a:pPr>
                      <a:endParaRPr lang="en-ZA" sz="1100" b="0"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tc hMerge="1">
                  <a:txBody>
                    <a:bodyPr/>
                    <a:lstStyle/>
                    <a:p>
                      <a:pPr algn="ctr">
                        <a:lnSpc>
                          <a:spcPct val="115000"/>
                        </a:lnSpc>
                        <a:spcAft>
                          <a:spcPts val="0"/>
                        </a:spcAft>
                      </a:pPr>
                      <a:endParaRPr lang="en-ZA" sz="11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4" marR="18164" marT="0" marB="0"/>
                </a:tc>
                <a:extLst>
                  <a:ext uri="{0D108BD9-81ED-4DB2-BD59-A6C34878D82A}">
                    <a16:rowId xmlns="" xmlns:a16="http://schemas.microsoft.com/office/drawing/2014/main" val="10000"/>
                  </a:ext>
                </a:extLst>
              </a:tr>
              <a:tr h="754154">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white"/>
                          </a:solidFill>
                          <a:effectLst>
                            <a:outerShdw blurRad="38100" dist="38100" dir="2700000" algn="tl">
                              <a:srgbClr val="000000">
                                <a:alpha val="43000"/>
                              </a:srgbClr>
                            </a:outerShdw>
                          </a:effectLst>
                          <a:uLnTx/>
                          <a:uFillTx/>
                          <a:latin typeface="+mn-lt"/>
                          <a:ea typeface="+mn-ea"/>
                          <a:cs typeface="+mn-cs"/>
                        </a:rPr>
                        <a:t>PROGRAMME PERFORMANCE INDICATOR</a:t>
                      </a:r>
                      <a:endParaRPr kumimoji="0" lang="en-ZA" sz="1400" b="1" i="0" u="none" strike="noStrike" kern="1200" cap="none" spc="0" normalizeH="0" baseline="0" noProof="0" dirty="0">
                        <a:ln>
                          <a:noFill/>
                        </a:ln>
                        <a:solidFill>
                          <a:prstClr val="white"/>
                        </a:solidFill>
                        <a:effectLst/>
                        <a:uLnTx/>
                        <a:uFillTx/>
                        <a:latin typeface="+mn-lt"/>
                        <a:ea typeface="Times New Roman"/>
                        <a:cs typeface="Times New Roman"/>
                      </a:endParaRPr>
                    </a:p>
                  </a:txBody>
                  <a:tcPr marL="18169" marR="18169" marT="0" marB="0">
                    <a:solidFill>
                      <a:schemeClr val="tx1"/>
                    </a:solidFill>
                  </a:tcPr>
                </a:tc>
                <a:tc>
                  <a:txBody>
                    <a:bodyPr/>
                    <a:lstStyle/>
                    <a:p>
                      <a:pPr>
                        <a:lnSpc>
                          <a:spcPct val="115000"/>
                        </a:lnSpc>
                        <a:spcAft>
                          <a:spcPts val="0"/>
                        </a:spcAft>
                      </a:pPr>
                      <a:r>
                        <a:rPr lang="en-US" sz="1400" b="1" kern="1200" dirty="0" smtClean="0">
                          <a:solidFill>
                            <a:schemeClr val="bg1"/>
                          </a:solidFill>
                          <a:effectLst>
                            <a:outerShdw blurRad="38100" dist="38100" dir="2700000" algn="tl">
                              <a:srgbClr val="000000">
                                <a:alpha val="43137"/>
                              </a:srgbClr>
                            </a:outerShdw>
                          </a:effectLst>
                          <a:latin typeface="+mn-lt"/>
                        </a:rPr>
                        <a:t>QUARTER 4</a:t>
                      </a:r>
                      <a:r>
                        <a:rPr lang="en-US" sz="1400" b="1" kern="1200" baseline="0" dirty="0" smtClean="0">
                          <a:solidFill>
                            <a:schemeClr val="bg1"/>
                          </a:solidFill>
                          <a:effectLst>
                            <a:outerShdw blurRad="38100" dist="38100" dir="2700000" algn="tl">
                              <a:srgbClr val="000000">
                                <a:alpha val="43137"/>
                              </a:srgbClr>
                            </a:outerShdw>
                          </a:effectLst>
                          <a:latin typeface="+mn-lt"/>
                        </a:rPr>
                        <a:t> </a:t>
                      </a:r>
                      <a:r>
                        <a:rPr lang="en-US" sz="1400" b="1" kern="1200" dirty="0" smtClean="0">
                          <a:solidFill>
                            <a:schemeClr val="bg1"/>
                          </a:solidFill>
                          <a:effectLst>
                            <a:outerShdw blurRad="38100" dist="38100" dir="2700000" algn="tl">
                              <a:srgbClr val="000000">
                                <a:alpha val="43137"/>
                              </a:srgbClr>
                            </a:outerShdw>
                          </a:effectLst>
                          <a:latin typeface="+mn-lt"/>
                        </a:rPr>
                        <a:t>TARGET</a:t>
                      </a:r>
                      <a:endParaRPr lang="en-ZA" sz="1400" b="1" dirty="0">
                        <a:solidFill>
                          <a:schemeClr val="bg1"/>
                        </a:solidFill>
                        <a:effectLst>
                          <a:outerShdw blurRad="38100" dist="38100" dir="2700000" algn="tl">
                            <a:srgbClr val="000000">
                              <a:alpha val="43137"/>
                            </a:srgbClr>
                          </a:outerShdw>
                        </a:effectLst>
                        <a:latin typeface="+mn-lt"/>
                        <a:ea typeface="Times New Roman"/>
                        <a:cs typeface="Times New Roman"/>
                      </a:endParaRPr>
                    </a:p>
                  </a:txBody>
                  <a:tcPr marL="18169" marR="18169" marT="0" marB="0">
                    <a:solidFill>
                      <a:schemeClr val="tx1"/>
                    </a:solidFill>
                  </a:tcPr>
                </a:tc>
                <a:tc>
                  <a:txBody>
                    <a:bodyPr/>
                    <a:lstStyle/>
                    <a:p>
                      <a:pPr>
                        <a:lnSpc>
                          <a:spcPct val="115000"/>
                        </a:lnSpc>
                        <a:spcAft>
                          <a:spcPts val="0"/>
                        </a:spcAft>
                      </a:pPr>
                      <a:r>
                        <a:rPr lang="en-US" sz="1400" b="1" dirty="0" smtClean="0">
                          <a:solidFill>
                            <a:schemeClr val="bg1"/>
                          </a:solidFill>
                          <a:effectLst>
                            <a:outerShdw blurRad="38100" dist="38100" dir="2700000" algn="tl">
                              <a:srgbClr val="000000">
                                <a:alpha val="43137"/>
                              </a:srgbClr>
                            </a:outerShdw>
                          </a:effectLst>
                          <a:latin typeface="+mn-lt"/>
                          <a:ea typeface="+mn-ea"/>
                          <a:cs typeface="+mn-cs"/>
                        </a:rPr>
                        <a:t>ACTUAL</a:t>
                      </a:r>
                      <a:r>
                        <a:rPr lang="en-US" sz="1400" b="1" baseline="0" dirty="0" smtClean="0">
                          <a:solidFill>
                            <a:schemeClr val="bg1"/>
                          </a:solidFill>
                          <a:effectLst>
                            <a:outerShdw blurRad="38100" dist="38100" dir="2700000" algn="tl">
                              <a:srgbClr val="000000">
                                <a:alpha val="43137"/>
                              </a:srgbClr>
                            </a:outerShdw>
                          </a:effectLst>
                          <a:latin typeface="+mn-lt"/>
                          <a:ea typeface="+mn-ea"/>
                          <a:cs typeface="+mn-cs"/>
                        </a:rPr>
                        <a:t> PERFORMANCE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9" marR="18169" marT="0" marB="0">
                    <a:solidFill>
                      <a:schemeClr val="tx1"/>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REASON FOR VARIANCE</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9" marR="18169" marT="0" marB="0">
                    <a:solidFill>
                      <a:schemeClr val="tx1"/>
                    </a:solidFill>
                  </a:tcPr>
                </a:tc>
                <a:tc>
                  <a:txBody>
                    <a:bodyPr/>
                    <a:lstStyle/>
                    <a:p>
                      <a:pPr>
                        <a:lnSpc>
                          <a:spcPct val="115000"/>
                        </a:lnSpc>
                        <a:spcAft>
                          <a:spcPts val="0"/>
                        </a:spcAft>
                      </a:pPr>
                      <a:r>
                        <a:rPr lang="en-ZA" sz="1400" b="1" dirty="0" smtClean="0">
                          <a:solidFill>
                            <a:schemeClr val="bg1"/>
                          </a:solidFill>
                          <a:effectLst>
                            <a:outerShdw blurRad="38100" dist="38100" dir="2700000" algn="tl">
                              <a:srgbClr val="000000">
                                <a:alpha val="43137"/>
                              </a:srgbClr>
                            </a:outerShdw>
                          </a:effectLst>
                          <a:latin typeface="+mn-lt"/>
                          <a:ea typeface="Calibri"/>
                          <a:cs typeface="Times New Roman"/>
                        </a:rPr>
                        <a:t>REMEDIAL ACTION</a:t>
                      </a:r>
                      <a:endParaRPr lang="en-ZA" sz="1400" b="1" dirty="0">
                        <a:solidFill>
                          <a:schemeClr val="bg1"/>
                        </a:solidFill>
                        <a:effectLst>
                          <a:outerShdw blurRad="38100" dist="38100" dir="2700000" algn="tl">
                            <a:srgbClr val="000000">
                              <a:alpha val="43137"/>
                            </a:srgbClr>
                          </a:outerShdw>
                        </a:effectLst>
                        <a:latin typeface="+mn-lt"/>
                        <a:ea typeface="Calibri"/>
                        <a:cs typeface="Times New Roman"/>
                      </a:endParaRPr>
                    </a:p>
                  </a:txBody>
                  <a:tcPr marL="18169" marR="18169" marT="0" marB="0">
                    <a:solidFill>
                      <a:schemeClr val="tx1"/>
                    </a:solidFill>
                  </a:tcPr>
                </a:tc>
                <a:extLst>
                  <a:ext uri="{0D108BD9-81ED-4DB2-BD59-A6C34878D82A}">
                    <a16:rowId xmlns="" xmlns:a16="http://schemas.microsoft.com/office/drawing/2014/main" val="10001"/>
                  </a:ext>
                </a:extLst>
              </a:tr>
              <a:tr h="1716318">
                <a:tc>
                  <a:txBody>
                    <a:bodyPr/>
                    <a:lstStyle/>
                    <a:p>
                      <a:pPr marL="0" indent="0">
                        <a:spcAft>
                          <a:spcPts val="0"/>
                        </a:spcAft>
                        <a:buNone/>
                      </a:pPr>
                      <a:r>
                        <a:rPr lang="en-ZA" sz="1200" dirty="0" smtClean="0">
                          <a:effectLst/>
                          <a:latin typeface="Calibri" panose="020F0502020204030204" pitchFamily="34" charset="0"/>
                          <a:ea typeface="Calibri" panose="020F0502020204030204" pitchFamily="34" charset="0"/>
                        </a:rPr>
                        <a:t>4.1 Number of registered employment opportunities filled by registered work seekers per year.</a:t>
                      </a:r>
                      <a:endParaRPr lang="en-US" sz="1200" b="0" dirty="0" smtClean="0">
                        <a:solidFill>
                          <a:schemeClr val="tx1"/>
                        </a:solidFill>
                        <a:effectLst/>
                        <a:latin typeface="+mn-lt"/>
                        <a:ea typeface="Times New Roman"/>
                        <a:cs typeface="Calibri"/>
                      </a:endParaRPr>
                    </a:p>
                  </a:txBody>
                  <a:tcPr marL="68583" marR="68583" marT="0" marB="0">
                    <a:solidFill>
                      <a:srgbClr val="FFBF4B"/>
                    </a:solidFill>
                  </a:tcPr>
                </a:tc>
                <a:tc>
                  <a:txBody>
                    <a:bodyPr/>
                    <a:lstStyle/>
                    <a:p>
                      <a:pPr algn="ctr">
                        <a:spcAft>
                          <a:spcPts val="0"/>
                        </a:spcAft>
                      </a:pPr>
                      <a:r>
                        <a:rPr lang="en-ZA" sz="1200" b="1" dirty="0" smtClean="0">
                          <a:solidFill>
                            <a:schemeClr val="dk1"/>
                          </a:solidFill>
                          <a:effectLst/>
                          <a:latin typeface="Calibri" panose="020F0502020204030204" pitchFamily="34" charset="0"/>
                          <a:ea typeface="Times New Roman"/>
                        </a:rPr>
                        <a:t>45</a:t>
                      </a:r>
                      <a:r>
                        <a:rPr lang="en-ZA" sz="1200" b="1" baseline="0" dirty="0" smtClean="0">
                          <a:solidFill>
                            <a:schemeClr val="dk1"/>
                          </a:solidFill>
                          <a:effectLst/>
                          <a:latin typeface="Calibri" panose="020F0502020204030204" pitchFamily="34" charset="0"/>
                          <a:ea typeface="Times New Roman"/>
                        </a:rPr>
                        <a:t> 000</a:t>
                      </a:r>
                      <a:endParaRPr lang="en-ZA" sz="1200" b="1" dirty="0">
                        <a:solidFill>
                          <a:schemeClr val="tx1"/>
                        </a:solidFill>
                        <a:effectLst/>
                        <a:latin typeface="+mn-lt"/>
                        <a:ea typeface="Times New Roman"/>
                      </a:endParaRPr>
                    </a:p>
                  </a:txBody>
                  <a:tcPr marL="68583" marR="68583" marT="0" marB="0">
                    <a:solidFill>
                      <a:srgbClr val="FFBF4B"/>
                    </a:solidFill>
                  </a:tcPr>
                </a:tc>
                <a:tc>
                  <a:txBody>
                    <a:bodyPr/>
                    <a:lstStyle/>
                    <a:p>
                      <a:r>
                        <a:rPr lang="en-US" sz="1200" b="1" kern="1200" dirty="0" smtClean="0">
                          <a:solidFill>
                            <a:srgbClr val="00B050"/>
                          </a:solidFill>
                          <a:effectLst/>
                          <a:latin typeface="+mn-lt"/>
                          <a:ea typeface="+mn-ea"/>
                          <a:cs typeface="+mn-cs"/>
                        </a:rPr>
                        <a:t>ACHIEVED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62 213</a:t>
                      </a:r>
                      <a:r>
                        <a:rPr kumimoji="0" lang="en-ZA" sz="12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of registered employment opportunities filled by registered work seekers with a </a:t>
                      </a:r>
                      <a:r>
                        <a:rPr lang="en-ZA" sz="1200" b="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variance of </a:t>
                      </a:r>
                      <a:r>
                        <a:rPr lang="en-ZA" sz="12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17 213</a:t>
                      </a:r>
                      <a:endParaRPr lang="en-Z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solidFill>
                      <a:srgbClr val="FFBF4B"/>
                    </a:solidFill>
                  </a:tcPr>
                </a:tc>
                <a:tc>
                  <a:txBody>
                    <a:bodyPr/>
                    <a:lstStyle/>
                    <a:p>
                      <a:pPr marL="0" lvl="0" indent="0">
                        <a:lnSpc>
                          <a:spcPct val="115000"/>
                        </a:lnSpc>
                        <a:spcAft>
                          <a:spcPts val="0"/>
                        </a:spcAft>
                        <a:buFont typeface="+mj-lt"/>
                        <a:buNone/>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1. Improved employer  confirmation of  placements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mj-lt"/>
                        <a:buNone/>
                      </a:pPr>
                      <a:r>
                        <a:rPr lang="en-US" sz="1200" dirty="0" smtClean="0">
                          <a:effectLst/>
                          <a:latin typeface="Calibri" panose="020F0502020204030204" pitchFamily="34" charset="0"/>
                          <a:ea typeface="Times New Roman" panose="02020603050405020304" pitchFamily="18" charset="0"/>
                          <a:cs typeface="Calibri" panose="020F0502020204030204" pitchFamily="34" charset="0"/>
                        </a:rPr>
                        <a:t>2. Implementation of placement strategy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BF4B"/>
                    </a:solidFill>
                  </a:tcPr>
                </a:tc>
                <a:tc>
                  <a:txBody>
                    <a:bodyPr/>
                    <a:lstStyle/>
                    <a:p>
                      <a:pPr marL="0" lvl="0" indent="0">
                        <a:lnSpc>
                          <a:spcPct val="115000"/>
                        </a:lnSpc>
                        <a:spcAft>
                          <a:spcPts val="0"/>
                        </a:spcAft>
                        <a:buFont typeface="+mj-lt"/>
                        <a:buNone/>
                      </a:pPr>
                      <a:r>
                        <a:rPr lang="en-US" sz="1200" dirty="0" smtClean="0">
                          <a:effectLst/>
                          <a:latin typeface="Calibri" panose="020F0502020204030204" pitchFamily="34" charset="0"/>
                          <a:ea typeface="Calibri" panose="020F0502020204030204" pitchFamily="34" charset="0"/>
                          <a:cs typeface="Calibri" panose="020F0502020204030204" pitchFamily="34" charset="0"/>
                        </a:rPr>
                        <a:t>None</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ZA" sz="1200" dirty="0">
                        <a:effectLst/>
                        <a:latin typeface="Times New Roman"/>
                        <a:ea typeface="Times New Roman"/>
                      </a:endParaRPr>
                    </a:p>
                  </a:txBody>
                  <a:tcPr marL="68580" marR="68580" marT="0" marB="0">
                    <a:solidFill>
                      <a:srgbClr val="FFBF4B"/>
                    </a:solidFill>
                  </a:tcPr>
                </a:tc>
                <a:extLst>
                  <a:ext uri="{0D108BD9-81ED-4DB2-BD59-A6C34878D82A}">
                    <a16:rowId xmlns="" xmlns:a16="http://schemas.microsoft.com/office/drawing/2014/main" val="10002"/>
                  </a:ext>
                </a:extLst>
              </a:tr>
            </a:tbl>
          </a:graphicData>
        </a:graphic>
      </p:graphicFrame>
      <p:sp>
        <p:nvSpPr>
          <p:cNvPr id="57368" name="Slide Number Placeholder 3"/>
          <p:cNvSpPr>
            <a:spLocks noGrp="1"/>
          </p:cNvSpPr>
          <p:nvPr>
            <p:ph type="sldNum" sz="quarter" idx="12"/>
          </p:nvPr>
        </p:nvSpPr>
        <p:spPr bwMode="auto">
          <a:xfrm>
            <a:off x="6759575" y="64865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24892FA-4815-4126-8201-7FB5C50B449D}" type="slidenum">
              <a:rPr kumimoji="0" lang="en-US"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dirty="0" smtClean="0">
              <a:ln>
                <a:noFill/>
              </a:ln>
              <a:solidFill>
                <a:srgbClr val="898989"/>
              </a:solidFill>
              <a:effectLst/>
              <a:uLnTx/>
              <a:uFillTx/>
              <a:latin typeface="Calibri" pitchFamily="34" charset="0"/>
              <a:ea typeface="ＭＳ Ｐゴシック" pitchFamily="34" charset="-128"/>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xmlns="" val="3743252507"/>
              </p:ext>
            </p:extLst>
          </p:nvPr>
        </p:nvGraphicFramePr>
        <p:xfrm>
          <a:off x="186055" y="3394090"/>
          <a:ext cx="8707120" cy="3387926"/>
        </p:xfrm>
        <a:graphic>
          <a:graphicData uri="http://schemas.openxmlformats.org/drawingml/2006/table">
            <a:tbl>
              <a:tblPr/>
              <a:tblGrid>
                <a:gridCol w="1712448">
                  <a:extLst>
                    <a:ext uri="{9D8B030D-6E8A-4147-A177-3AD203B41FA5}">
                      <a16:colId xmlns="" xmlns:a16="http://schemas.microsoft.com/office/drawing/2014/main" val="20000"/>
                    </a:ext>
                  </a:extLst>
                </a:gridCol>
                <a:gridCol w="2534432">
                  <a:extLst>
                    <a:ext uri="{9D8B030D-6E8A-4147-A177-3AD203B41FA5}">
                      <a16:colId xmlns="" xmlns:a16="http://schemas.microsoft.com/office/drawing/2014/main" val="20001"/>
                    </a:ext>
                  </a:extLst>
                </a:gridCol>
                <a:gridCol w="2620311">
                  <a:extLst>
                    <a:ext uri="{9D8B030D-6E8A-4147-A177-3AD203B41FA5}">
                      <a16:colId xmlns="" xmlns:a16="http://schemas.microsoft.com/office/drawing/2014/main" val="20002"/>
                    </a:ext>
                  </a:extLst>
                </a:gridCol>
                <a:gridCol w="1839929">
                  <a:extLst>
                    <a:ext uri="{9D8B030D-6E8A-4147-A177-3AD203B41FA5}">
                      <a16:colId xmlns="" xmlns:a16="http://schemas.microsoft.com/office/drawing/2014/main" val="20003"/>
                    </a:ext>
                  </a:extLst>
                </a:gridCol>
              </a:tblGrid>
              <a:tr h="199542">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Provinces</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Target to be filled</a:t>
                      </a:r>
                      <a:endParaRPr kumimoji="0" lang="en-ZA"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Actual filled</a:t>
                      </a:r>
                      <a:endParaRPr kumimoji="0" lang="en-ZA" sz="14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Variances</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68541">
                <a:tc vMerge="1">
                  <a:txBody>
                    <a:bodyPr/>
                    <a:lstStyle/>
                    <a:p>
                      <a:endParaRPr lang="en-US"/>
                    </a:p>
                  </a:txBody>
                  <a:tcPr/>
                </a:tc>
                <a:tc>
                  <a:txBody>
                    <a:bodyPr/>
                    <a:lstStyle/>
                    <a:p>
                      <a:pPr algn="ctr">
                        <a:spcAft>
                          <a:spcPts val="0"/>
                        </a:spcAft>
                      </a:pPr>
                      <a:r>
                        <a:rPr lang="en-US" sz="1400" b="1" dirty="0" smtClean="0">
                          <a:effectLst/>
                          <a:latin typeface="Calibri"/>
                          <a:ea typeface="Times New Roman"/>
                          <a:cs typeface="Arial"/>
                        </a:rPr>
                        <a:t>Q4</a:t>
                      </a:r>
                      <a:endParaRPr lang="en-ZA"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spcAft>
                          <a:spcPts val="0"/>
                        </a:spcAft>
                      </a:pPr>
                      <a:r>
                        <a:rPr lang="en-US" sz="1400" b="1" dirty="0" smtClean="0">
                          <a:effectLst/>
                          <a:latin typeface="Calibri"/>
                          <a:ea typeface="Times New Roman"/>
                          <a:cs typeface="Arial"/>
                        </a:rPr>
                        <a:t>Q4</a:t>
                      </a:r>
                      <a:endParaRPr lang="en-ZA"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spcAft>
                          <a:spcPts val="0"/>
                        </a:spcAft>
                      </a:pPr>
                      <a:r>
                        <a:rPr lang="en-US" sz="1400" b="1" dirty="0" smtClean="0">
                          <a:effectLst/>
                          <a:latin typeface="Calibri"/>
                          <a:ea typeface="Times New Roman"/>
                          <a:cs typeface="Arial"/>
                        </a:rPr>
                        <a:t>Q4</a:t>
                      </a:r>
                      <a:endParaRPr lang="en-ZA"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1"/>
                  </a:ext>
                </a:extLst>
              </a:tr>
              <a:tr h="2237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EC</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6 300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8 169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1 869</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FS</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3 600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5 701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2 101</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GP</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9 000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10 967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1 967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KZN</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7 200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6 843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LP</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4 500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10 333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5 833</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MP</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3 600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3 787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NC</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2 250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4 127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1 877</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NW</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3 150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3 618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WC</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5 400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8 668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3 268</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Online</a:t>
                      </a: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algn="ctr">
                        <a:lnSpc>
                          <a:spcPct val="115000"/>
                        </a:lnSpc>
                        <a:spcAft>
                          <a:spcPts val="0"/>
                        </a:spcAft>
                      </a:pPr>
                      <a:r>
                        <a:rPr lang="en-ZA" sz="1200" b="1">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lnSpc>
                          <a:spcPct val="115000"/>
                        </a:lnSpc>
                        <a:spcAft>
                          <a:spcPts val="0"/>
                        </a:spcAft>
                      </a:pPr>
                      <a:r>
                        <a:rPr lang="en-ZA"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1"/>
                  </a:ext>
                </a:extLst>
              </a:tr>
              <a:tr h="1995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TOTAL</a:t>
                      </a:r>
                      <a:endParaRPr kumimoji="0" lang="en-ZA"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lang="en-ZA" sz="1200" b="1" dirty="0">
                          <a:effectLst/>
                          <a:latin typeface="Calibri" panose="020F0502020204030204" pitchFamily="34" charset="0"/>
                          <a:ea typeface="Calibri" panose="020F0502020204030204" pitchFamily="34" charset="0"/>
                          <a:cs typeface="Calibri" panose="020F0502020204030204" pitchFamily="34" charset="0"/>
                        </a:rPr>
                        <a:t>45 000</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62 213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algn="ctr">
                        <a:lnSpc>
                          <a:spcPct val="115000"/>
                        </a:lnSpc>
                        <a:spcAft>
                          <a:spcPts val="0"/>
                        </a:spcAft>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17 213</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extLst>
                  <a:ext uri="{0D108BD9-81ED-4DB2-BD59-A6C34878D82A}">
                    <a16:rowId xmlns="" xmlns:a16="http://schemas.microsoft.com/office/drawing/2014/main" val="10012"/>
                  </a:ext>
                </a:extLst>
              </a:tr>
              <a:tr h="513109">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effectLst/>
                          <a:latin typeface="+mn-lt"/>
                          <a:ea typeface="Times New Roman"/>
                          <a:cs typeface="Times New Roman"/>
                        </a:rPr>
                        <a:t>*</a:t>
                      </a:r>
                      <a:r>
                        <a:rPr lang="en-US" sz="1200" b="1" kern="1200" dirty="0" smtClean="0">
                          <a:solidFill>
                            <a:schemeClr val="tx1"/>
                          </a:solidFill>
                          <a:effectLst/>
                          <a:latin typeface="+mn-lt"/>
                          <a:ea typeface="+mn-ea"/>
                          <a:cs typeface="+mn-cs"/>
                        </a:rPr>
                        <a:t>Online refers to the number of registered work and learning opportunities through Kiosks, PES Bus and internet, filled by registered work seekers.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txBody>
                  <a:tcPr marL="68591" marR="68591"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dirty="0">
                        <a:effectLst/>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pPr algn="ctr">
                        <a:spcAft>
                          <a:spcPts val="0"/>
                        </a:spcAft>
                      </a:pPr>
                      <a:endParaRPr lang="en-ZA"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92D050"/>
                    </a:solidFill>
                  </a:tcPr>
                </a:tc>
                <a:extLst>
                  <a:ext uri="{0D108BD9-81ED-4DB2-BD59-A6C34878D82A}">
                    <a16:rowId xmlns="" xmlns:a16="http://schemas.microsoft.com/office/drawing/2014/main" val="10013"/>
                  </a:ext>
                </a:extLst>
              </a:tr>
            </a:tbl>
          </a:graphicData>
        </a:graphic>
      </p:graphicFrame>
      <p:sp>
        <p:nvSpPr>
          <p:cNvPr id="57442" name="Rectangle 1"/>
          <p:cNvSpPr>
            <a:spLocks noChangeArrowheads="1"/>
          </p:cNvSpPr>
          <p:nvPr/>
        </p:nvSpPr>
        <p:spPr bwMode="auto">
          <a:xfrm>
            <a:off x="4281488" y="344488"/>
            <a:ext cx="15970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Times New Roman" pitchFamily="18" charset="0"/>
              </a:rPr>
              <a:t> </a:t>
            </a:r>
            <a:r>
              <a:rPr kumimoji="0" lang="en-US" altLang="en-US" sz="2000" b="1" i="0" u="none" strike="noStrike" kern="1200" cap="none" spc="0" normalizeH="0" baseline="0" noProof="0" dirty="0">
                <a:ln>
                  <a:noFill/>
                </a:ln>
                <a:solidFill>
                  <a:srgbClr val="000000"/>
                </a:solidFill>
                <a:effectLst/>
                <a:uLnTx/>
                <a:uFillTx/>
                <a:latin typeface="Calibri"/>
                <a:ea typeface="ＭＳ Ｐゴシック" pitchFamily="34" charset="-128"/>
                <a:cs typeface="Times New Roman" pitchFamily="18" charset="0"/>
              </a:rPr>
              <a:t>PES</a:t>
            </a:r>
            <a:endParaRPr kumimoji="0" lang="en-ZA" altLang="en-US" sz="2000" b="0" i="0" u="none" strike="noStrike" kern="1200" cap="none" spc="0" normalizeH="0" baseline="0" noProof="0" dirty="0">
              <a:ln>
                <a:noFill/>
              </a:ln>
              <a:solidFill>
                <a:prstClr val="black"/>
              </a:solidFill>
              <a:effectLst/>
              <a:uLnTx/>
              <a:uFillTx/>
              <a:latin typeface="Calibri"/>
              <a:ea typeface="ＭＳ Ｐゴシック" pitchFamily="34" charset="-128"/>
              <a:cs typeface="+mn-cs"/>
            </a:endParaRPr>
          </a:p>
        </p:txBody>
      </p:sp>
      <p:sp>
        <p:nvSpPr>
          <p:cNvPr id="6" name="Slide Number Placeholder 1"/>
          <p:cNvSpPr txBox="1">
            <a:spLocks/>
          </p:cNvSpPr>
          <p:nvPr/>
        </p:nvSpPr>
        <p:spPr bwMode="auto">
          <a:xfrm>
            <a:off x="7355839" y="6650462"/>
            <a:ext cx="1788161" cy="20753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921C5C6-F8D0-49CC-92F7-24E621B90D58}" type="slidenum">
              <a:rPr kumimoji="0" lang="en-US" altLang="en-US" sz="1200" b="0" i="0" u="none" strike="noStrike" kern="1200" cap="none" spc="0" normalizeH="0" baseline="0" noProof="0" smtClean="0">
                <a:ln>
                  <a:noFill/>
                </a:ln>
                <a:solidFill>
                  <a:prstClr val="white"/>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dirty="0" smtClean="0">
              <a:ln>
                <a:noFill/>
              </a:ln>
              <a:solidFill>
                <a:prstClr val="white"/>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40126378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r>
              <a:rPr lang="en-US" altLang="en-US" sz="2400" b="1" dirty="0" smtClean="0">
                <a:solidFill>
                  <a:srgbClr val="000000"/>
                </a:solidFill>
                <a:cs typeface="Arial" panose="020B0604020202020204" pitchFamily="34" charset="0"/>
              </a:rPr>
              <a:t>PLACEMENTS BY OPPORTUNITY TYPE: </a:t>
            </a:r>
            <a:r>
              <a:rPr lang="en-US" altLang="en-US" sz="2400" b="1" dirty="0" smtClean="0">
                <a:solidFill>
                  <a:srgbClr val="C00000"/>
                </a:solidFill>
                <a:cs typeface="Arial" panose="020B0604020202020204" pitchFamily="34" charset="0"/>
              </a:rPr>
              <a:t>QUARTER 4 </a:t>
            </a:r>
            <a:endParaRPr lang="en-ZA" altLang="en-US" sz="2400" dirty="0" smtClean="0">
              <a:solidFill>
                <a:srgbClr val="C00000"/>
              </a:solidFill>
            </a:endParaRPr>
          </a:p>
        </p:txBody>
      </p:sp>
      <p:sp>
        <p:nvSpPr>
          <p:cNvPr id="50179" name="Content Placeholder 3"/>
          <p:cNvSpPr>
            <a:spLocks noGrp="1"/>
          </p:cNvSpPr>
          <p:nvPr>
            <p:ph sz="half" idx="2"/>
          </p:nvPr>
        </p:nvSpPr>
        <p:spPr>
          <a:xfrm>
            <a:off x="5673687" y="1417638"/>
            <a:ext cx="3013112" cy="4708525"/>
          </a:xfrm>
        </p:spPr>
        <p:txBody>
          <a:bodyPr/>
          <a:lstStyle/>
          <a:p>
            <a:pPr>
              <a:buFont typeface="Arial" charset="0"/>
              <a:buChar char="•"/>
              <a:defRPr/>
            </a:pPr>
            <a:r>
              <a:rPr lang="en-ZA" altLang="en-US" sz="1600" dirty="0" smtClean="0">
                <a:ea typeface="ＭＳ Ｐゴシック" pitchFamily="-80" charset="-128"/>
              </a:rPr>
              <a:t>62 213 work and learning opportunities were filled by registered work seekers, of which </a:t>
            </a:r>
          </a:p>
          <a:p>
            <a:pPr lvl="1">
              <a:buFont typeface="Arial" charset="0"/>
              <a:buChar char="–"/>
              <a:defRPr/>
            </a:pPr>
            <a:r>
              <a:rPr lang="en-ZA" altLang="en-US" sz="1200" dirty="0" smtClean="0">
                <a:ea typeface="ＭＳ Ｐゴシック" pitchFamily="-80" charset="-128"/>
              </a:rPr>
              <a:t>49% (30 784) were formal jobs; </a:t>
            </a:r>
          </a:p>
          <a:p>
            <a:pPr lvl="1">
              <a:buFont typeface="Arial" charset="0"/>
              <a:buChar char="–"/>
              <a:defRPr/>
            </a:pPr>
            <a:r>
              <a:rPr lang="en-ZA" altLang="en-US" sz="1200" dirty="0" smtClean="0">
                <a:ea typeface="ＭＳ Ｐゴシック" pitchFamily="-80" charset="-128"/>
              </a:rPr>
              <a:t>27% (16 670) Projects, </a:t>
            </a:r>
          </a:p>
          <a:p>
            <a:pPr lvl="1">
              <a:buFont typeface="Arial" charset="0"/>
              <a:buChar char="–"/>
              <a:defRPr/>
            </a:pPr>
            <a:r>
              <a:rPr lang="en-ZA" altLang="en-US" sz="1200" dirty="0" smtClean="0">
                <a:ea typeface="ＭＳ Ｐゴシック" pitchFamily="-80" charset="-128"/>
              </a:rPr>
              <a:t>15% (9 138) UIF LAP</a:t>
            </a:r>
          </a:p>
          <a:p>
            <a:pPr lvl="1">
              <a:buFont typeface="Arial" charset="0"/>
              <a:buChar char="–"/>
              <a:defRPr/>
            </a:pPr>
            <a:r>
              <a:rPr lang="en-ZA" altLang="en-US" sz="1200" dirty="0" smtClean="0">
                <a:ea typeface="ＭＳ Ｐゴシック" pitchFamily="-80" charset="-128"/>
              </a:rPr>
              <a:t>7% (4 551) </a:t>
            </a:r>
            <a:r>
              <a:rPr lang="en-ZA" altLang="en-US" sz="1200" dirty="0" err="1" smtClean="0">
                <a:ea typeface="ＭＳ Ｐゴシック" pitchFamily="-80" charset="-128"/>
              </a:rPr>
              <a:t>Learnerships</a:t>
            </a:r>
            <a:r>
              <a:rPr lang="en-ZA" altLang="en-US" sz="1200" dirty="0" smtClean="0">
                <a:ea typeface="ＭＳ Ｐゴシック" pitchFamily="-80" charset="-128"/>
              </a:rPr>
              <a:t>,</a:t>
            </a:r>
          </a:p>
          <a:p>
            <a:pPr marL="457200" lvl="1" indent="0">
              <a:buFont typeface="Arial" panose="020B0604020202020204" pitchFamily="34" charset="0"/>
              <a:buNone/>
              <a:defRPr/>
            </a:pPr>
            <a:r>
              <a:rPr lang="en-ZA" altLang="en-US" sz="1600" dirty="0" err="1" smtClean="0">
                <a:ea typeface="ＭＳ Ｐゴシック" pitchFamily="-80" charset="-128"/>
              </a:rPr>
              <a:t>e.t.c</a:t>
            </a:r>
            <a:endParaRPr lang="en-ZA" altLang="en-US" sz="1600" dirty="0" smtClean="0">
              <a:ea typeface="ＭＳ Ｐゴシック" pitchFamily="-80" charset="-128"/>
            </a:endParaRPr>
          </a:p>
          <a:p>
            <a:pPr lvl="1">
              <a:buFont typeface="Arial" charset="0"/>
              <a:buChar char="–"/>
              <a:defRPr/>
            </a:pPr>
            <a:endParaRPr lang="en-ZA" altLang="en-US" sz="1600" dirty="0" smtClean="0">
              <a:ea typeface="ＭＳ Ｐゴシック" pitchFamily="-80" charset="-128"/>
            </a:endParaRPr>
          </a:p>
        </p:txBody>
      </p:sp>
      <p:sp>
        <p:nvSpPr>
          <p:cNvPr id="172036" name="Slide Number Placeholder 4"/>
          <p:cNvSpPr>
            <a:spLocks noGrp="1"/>
          </p:cNvSpPr>
          <p:nvPr>
            <p:ph type="sldNum" sz="quarter" idx="12"/>
          </p:nvPr>
        </p:nvSpPr>
        <p:spPr bwMode="auto">
          <a:xfrm>
            <a:off x="6875463"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AA11DC-C95D-4B52-AC9B-564D474D5077}"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mn-cs"/>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457200" y="1741335"/>
          <a:ext cx="4038600" cy="4384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3258884628"/>
              </p:ext>
            </p:extLst>
          </p:nvPr>
        </p:nvGraphicFramePr>
        <p:xfrm>
          <a:off x="323529" y="1417638"/>
          <a:ext cx="5526428" cy="5075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3571236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r>
              <a:rPr lang="en-ZA" altLang="en-US" sz="2400" b="1" dirty="0" smtClean="0"/>
              <a:t>PLACEMENT BY ECONOMIC SECTOR: </a:t>
            </a:r>
            <a:r>
              <a:rPr lang="en-ZA" altLang="en-US" sz="2400" b="1" dirty="0" smtClean="0">
                <a:solidFill>
                  <a:srgbClr val="C00000"/>
                </a:solidFill>
              </a:rPr>
              <a:t>QUARTER 4</a:t>
            </a:r>
          </a:p>
        </p:txBody>
      </p:sp>
      <p:sp>
        <p:nvSpPr>
          <p:cNvPr id="52227" name="Content Placeholder 3"/>
          <p:cNvSpPr>
            <a:spLocks noGrp="1"/>
          </p:cNvSpPr>
          <p:nvPr>
            <p:ph sz="half" idx="2"/>
          </p:nvPr>
        </p:nvSpPr>
        <p:spPr>
          <a:xfrm>
            <a:off x="4968607" y="1301750"/>
            <a:ext cx="3926156" cy="5191125"/>
          </a:xfrm>
        </p:spPr>
        <p:txBody>
          <a:bodyPr/>
          <a:lstStyle/>
          <a:p>
            <a:pPr marL="0" indent="0">
              <a:buFont typeface="Arial" panose="020B0604020202020204" pitchFamily="34" charset="0"/>
              <a:buNone/>
              <a:defRPr/>
            </a:pPr>
            <a:r>
              <a:rPr lang="en-ZA" sz="1400" b="1" dirty="0" smtClean="0">
                <a:ea typeface="ＭＳ Ｐゴシック" pitchFamily="-80" charset="-128"/>
              </a:rPr>
              <a:t>Findings </a:t>
            </a:r>
          </a:p>
          <a:p>
            <a:pPr>
              <a:buFont typeface="Arial" charset="0"/>
              <a:buChar char="•"/>
              <a:defRPr/>
            </a:pPr>
            <a:r>
              <a:rPr lang="en-ZA" sz="1400" dirty="0" smtClean="0">
                <a:ea typeface="ＭＳ Ｐゴシック" pitchFamily="-80" charset="-128"/>
              </a:rPr>
              <a:t>Only 18 003 (29%) opportunities filled by registered </a:t>
            </a:r>
            <a:r>
              <a:rPr lang="en-ZA" sz="1400" dirty="0" err="1" smtClean="0">
                <a:ea typeface="ＭＳ Ｐゴシック" pitchFamily="-80" charset="-128"/>
              </a:rPr>
              <a:t>workseekers</a:t>
            </a:r>
            <a:r>
              <a:rPr lang="en-ZA" sz="1400" dirty="0" smtClean="0">
                <a:ea typeface="ＭＳ Ｐゴシック" pitchFamily="-80" charset="-128"/>
              </a:rPr>
              <a:t> were classified by economic sector</a:t>
            </a:r>
            <a:r>
              <a:rPr lang="en-ZA" sz="1400" dirty="0">
                <a:ea typeface="ＭＳ Ｐゴシック" pitchFamily="-80" charset="-128"/>
              </a:rPr>
              <a:t> </a:t>
            </a:r>
            <a:r>
              <a:rPr lang="en-ZA" sz="1400" dirty="0" smtClean="0">
                <a:ea typeface="ＭＳ Ｐゴシック" pitchFamily="-80" charset="-128"/>
              </a:rPr>
              <a:t>and  44 210 (71%) were not classified.</a:t>
            </a:r>
          </a:p>
          <a:p>
            <a:pPr>
              <a:buFont typeface="Arial" charset="0"/>
              <a:buChar char="•"/>
              <a:defRPr/>
            </a:pPr>
            <a:r>
              <a:rPr lang="en-ZA" sz="1400" dirty="0" smtClean="0">
                <a:ea typeface="ＭＳ Ｐゴシック" pitchFamily="-80" charset="-128"/>
              </a:rPr>
              <a:t>Most of the placement  on opportunities classified by economic sector were from Agriculture 4 062, Manufacturing 3 099, Safety and security 2 905 and Education 2 640.</a:t>
            </a:r>
          </a:p>
          <a:p>
            <a:pPr marL="0" indent="0">
              <a:buFont typeface="Arial" panose="020B0604020202020204" pitchFamily="34" charset="0"/>
              <a:buNone/>
              <a:defRPr/>
            </a:pPr>
            <a:endParaRPr lang="en-ZA" sz="1400" b="1" dirty="0">
              <a:ea typeface="ＭＳ Ｐゴシック" pitchFamily="-80" charset="-128"/>
            </a:endParaRPr>
          </a:p>
          <a:p>
            <a:pPr marL="0" indent="0">
              <a:buFont typeface="Arial" panose="020B0604020202020204" pitchFamily="34" charset="0"/>
              <a:buNone/>
              <a:defRPr/>
            </a:pPr>
            <a:r>
              <a:rPr lang="en-ZA" sz="1400" b="1" dirty="0">
                <a:ea typeface="ＭＳ Ｐゴシック" pitchFamily="-80" charset="-128"/>
              </a:rPr>
              <a:t>Challenges include the following </a:t>
            </a:r>
            <a:r>
              <a:rPr lang="en-ZA" sz="1400" dirty="0">
                <a:ea typeface="ＭＳ Ｐゴシック" pitchFamily="-80" charset="-128"/>
              </a:rPr>
              <a:t>:</a:t>
            </a:r>
          </a:p>
          <a:p>
            <a:pPr>
              <a:buFont typeface="Arial" charset="0"/>
              <a:buChar char="•"/>
              <a:defRPr/>
            </a:pPr>
            <a:r>
              <a:rPr lang="en-ZA" sz="1400" dirty="0">
                <a:ea typeface="ＭＳ Ｐゴシック" pitchFamily="-80" charset="-128"/>
              </a:rPr>
              <a:t>Skills mismatch</a:t>
            </a:r>
            <a:r>
              <a:rPr lang="en-ZA" sz="1400" dirty="0" smtClean="0">
                <a:ea typeface="ＭＳ Ｐゴシック" pitchFamily="-80" charset="-128"/>
              </a:rPr>
              <a:t>.</a:t>
            </a:r>
          </a:p>
          <a:p>
            <a:pPr>
              <a:buFont typeface="Arial" charset="0"/>
              <a:buChar char="•"/>
              <a:defRPr/>
            </a:pPr>
            <a:r>
              <a:rPr lang="en-ZA" sz="1400" dirty="0" smtClean="0">
                <a:ea typeface="ＭＳ Ｐゴシック" pitchFamily="-80" charset="-128"/>
              </a:rPr>
              <a:t>Number of work </a:t>
            </a:r>
            <a:r>
              <a:rPr lang="en-ZA" sz="1400" dirty="0">
                <a:ea typeface="ＭＳ Ｐゴシック" pitchFamily="-80" charset="-128"/>
              </a:rPr>
              <a:t>seekers lack required experience</a:t>
            </a:r>
            <a:r>
              <a:rPr lang="en-ZA" sz="1400" dirty="0" smtClean="0">
                <a:ea typeface="ＭＳ Ｐゴシック" pitchFamily="-80" charset="-128"/>
              </a:rPr>
              <a:t>.</a:t>
            </a:r>
          </a:p>
          <a:p>
            <a:pPr marL="0" indent="0">
              <a:buFont typeface="Arial" panose="020B0604020202020204" pitchFamily="34" charset="0"/>
              <a:buNone/>
              <a:defRPr/>
            </a:pPr>
            <a:endParaRPr lang="en-ZA" sz="1400" dirty="0">
              <a:ea typeface="ＭＳ Ｐゴシック" pitchFamily="-80" charset="-128"/>
            </a:endParaRPr>
          </a:p>
          <a:p>
            <a:pPr marL="0" indent="0">
              <a:buFont typeface="Arial" panose="020B0604020202020204" pitchFamily="34" charset="0"/>
              <a:buNone/>
              <a:defRPr/>
            </a:pPr>
            <a:r>
              <a:rPr lang="en-US" sz="1400" b="1" dirty="0">
                <a:ea typeface="ＭＳ Ｐゴシック" pitchFamily="-80" charset="-128"/>
              </a:rPr>
              <a:t>Interventions :</a:t>
            </a:r>
          </a:p>
          <a:p>
            <a:pPr>
              <a:buFont typeface="Arial" charset="0"/>
              <a:buChar char="•"/>
              <a:defRPr/>
            </a:pPr>
            <a:r>
              <a:rPr lang="en-ZA" sz="1400" dirty="0" smtClean="0">
                <a:ea typeface="ＭＳ Ｐゴシック" pitchFamily="-80" charset="-128"/>
              </a:rPr>
              <a:t>Profiling of work seekers on ESSA database</a:t>
            </a:r>
          </a:p>
          <a:p>
            <a:pPr>
              <a:buFont typeface="Arial" charset="0"/>
              <a:buChar char="•"/>
              <a:defRPr/>
            </a:pPr>
            <a:r>
              <a:rPr lang="en-ZA" sz="1400" dirty="0" smtClean="0">
                <a:ea typeface="ＭＳ Ｐゴシック" pitchFamily="-80" charset="-128"/>
              </a:rPr>
              <a:t>Establishment of </a:t>
            </a:r>
            <a:r>
              <a:rPr lang="en-ZA" sz="1400" dirty="0">
                <a:ea typeface="ＭＳ Ｐゴシック" pitchFamily="-80" charset="-128"/>
              </a:rPr>
              <a:t>employment schemes for the low </a:t>
            </a:r>
            <a:r>
              <a:rPr lang="en-ZA" sz="1400" dirty="0" smtClean="0">
                <a:ea typeface="ＭＳ Ｐゴシック" pitchFamily="-80" charset="-128"/>
              </a:rPr>
              <a:t>skills </a:t>
            </a:r>
            <a:r>
              <a:rPr lang="en-ZA" sz="1400" dirty="0">
                <a:ea typeface="ＭＳ Ｐゴシック" pitchFamily="-80" charset="-128"/>
              </a:rPr>
              <a:t>work seekers</a:t>
            </a:r>
          </a:p>
          <a:p>
            <a:pPr>
              <a:buFont typeface="Arial" charset="0"/>
              <a:buChar char="•"/>
              <a:defRPr/>
            </a:pPr>
            <a:r>
              <a:rPr lang="en-ZA" sz="1400" dirty="0" smtClean="0">
                <a:ea typeface="ＭＳ Ｐゴシック" pitchFamily="-80" charset="-128"/>
              </a:rPr>
              <a:t>Provisioning </a:t>
            </a:r>
            <a:r>
              <a:rPr lang="en-ZA" sz="1400" dirty="0">
                <a:ea typeface="ＭＳ Ｐゴシック" pitchFamily="-80" charset="-128"/>
              </a:rPr>
              <a:t>of funding from UIF &amp; CF </a:t>
            </a:r>
            <a:r>
              <a:rPr lang="en-ZA" sz="1400" dirty="0" smtClean="0">
                <a:ea typeface="ＭＳ Ｐゴシック" pitchFamily="-80" charset="-128"/>
              </a:rPr>
              <a:t>for the </a:t>
            </a:r>
            <a:r>
              <a:rPr lang="en-ZA" sz="1400" dirty="0">
                <a:ea typeface="ＭＳ Ｐゴシック" pitchFamily="-80" charset="-128"/>
              </a:rPr>
              <a:t>implementation </a:t>
            </a:r>
            <a:r>
              <a:rPr lang="en-ZA" sz="1400" dirty="0" smtClean="0">
                <a:ea typeface="ＭＳ Ｐゴシック" pitchFamily="-80" charset="-128"/>
              </a:rPr>
              <a:t>of employment </a:t>
            </a:r>
            <a:r>
              <a:rPr lang="en-ZA" sz="1400" dirty="0">
                <a:ea typeface="ＭＳ Ｐゴシック" pitchFamily="-80" charset="-128"/>
              </a:rPr>
              <a:t>schemes </a:t>
            </a:r>
            <a:endParaRPr lang="en-ZA" sz="1400" b="1" i="1" dirty="0">
              <a:ea typeface="ＭＳ Ｐゴシック" pitchFamily="-80" charset="-128"/>
            </a:endParaRPr>
          </a:p>
          <a:p>
            <a:pPr>
              <a:buFont typeface="Arial" charset="0"/>
              <a:buChar char="•"/>
              <a:defRPr/>
            </a:pPr>
            <a:endParaRPr lang="en-ZA" altLang="en-US" dirty="0" smtClean="0">
              <a:solidFill>
                <a:srgbClr val="FF0000"/>
              </a:solidFill>
              <a:ea typeface="ＭＳ Ｐゴシック" pitchFamily="-80" charset="-128"/>
            </a:endParaRPr>
          </a:p>
        </p:txBody>
      </p:sp>
      <p:sp>
        <p:nvSpPr>
          <p:cNvPr id="173060" name="Slide Number Placeholder 4"/>
          <p:cNvSpPr>
            <a:spLocks noGrp="1"/>
          </p:cNvSpPr>
          <p:nvPr>
            <p:ph type="sldNum" sz="quarter" idx="12"/>
          </p:nvPr>
        </p:nvSpPr>
        <p:spPr bwMode="auto">
          <a:xfrm>
            <a:off x="6875463"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8BE441-A12C-4680-AA0D-B509F3393EBE}"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mn-cs"/>
            </a:endParaRPr>
          </a:p>
        </p:txBody>
      </p:sp>
      <p:graphicFrame>
        <p:nvGraphicFramePr>
          <p:cNvPr id="7" name="Content Placeholder 6"/>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nvGraphicFramePr>
        <p:xfrm>
          <a:off x="302150" y="1417638"/>
          <a:ext cx="4346050" cy="5149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xmlns="" val="1146060466"/>
              </p:ext>
            </p:extLst>
          </p:nvPr>
        </p:nvGraphicFramePr>
        <p:xfrm>
          <a:off x="230084" y="1417638"/>
          <a:ext cx="4848692" cy="5075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1038767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p:txBody>
          <a:bodyPr/>
          <a:lstStyle/>
          <a:p>
            <a:r>
              <a:rPr lang="en-ZA" altLang="en-US" sz="2400" b="1" smtClean="0"/>
              <a:t>PLACEMENT BY AGE GROUP: </a:t>
            </a:r>
            <a:r>
              <a:rPr lang="en-ZA" altLang="en-US" sz="2400" b="1" smtClean="0">
                <a:solidFill>
                  <a:srgbClr val="FF0000"/>
                </a:solidFill>
              </a:rPr>
              <a:t>QUARTER 4</a:t>
            </a:r>
            <a:r>
              <a:rPr lang="en-ZA" altLang="en-US" sz="2400" smtClean="0"/>
              <a:t/>
            </a:r>
            <a:br>
              <a:rPr lang="en-ZA" altLang="en-US" sz="2400" smtClean="0"/>
            </a:br>
            <a:endParaRPr lang="en-ZA" altLang="en-US" sz="2400" smtClean="0"/>
          </a:p>
        </p:txBody>
      </p:sp>
      <p:sp>
        <p:nvSpPr>
          <p:cNvPr id="54275" name="Content Placeholder 3"/>
          <p:cNvSpPr>
            <a:spLocks noGrp="1"/>
          </p:cNvSpPr>
          <p:nvPr>
            <p:ph sz="half" idx="2"/>
          </p:nvPr>
        </p:nvSpPr>
        <p:spPr>
          <a:xfrm>
            <a:off x="4648200" y="1417638"/>
            <a:ext cx="4186238" cy="4708525"/>
          </a:xfrm>
        </p:spPr>
        <p:txBody>
          <a:bodyPr/>
          <a:lstStyle/>
          <a:p>
            <a:pPr>
              <a:buFont typeface="Arial" charset="0"/>
              <a:buChar char="•"/>
              <a:defRPr/>
            </a:pPr>
            <a:endParaRPr lang="en-ZA" altLang="en-US" sz="1600" dirty="0" smtClean="0">
              <a:ea typeface="ＭＳ Ｐゴシック" pitchFamily="-80" charset="-128"/>
            </a:endParaRPr>
          </a:p>
          <a:p>
            <a:pPr>
              <a:buFont typeface="Arial" charset="0"/>
              <a:buChar char="•"/>
              <a:defRPr/>
            </a:pPr>
            <a:r>
              <a:rPr lang="en-ZA" altLang="en-US" sz="1600" dirty="0" smtClean="0">
                <a:ea typeface="ＭＳ Ｐゴシック" pitchFamily="-80" charset="-128"/>
              </a:rPr>
              <a:t>A total of 62 213 work seekers were placed in opportunities this reporting period.</a:t>
            </a:r>
          </a:p>
          <a:p>
            <a:pPr>
              <a:buFont typeface="Arial" charset="0"/>
              <a:buChar char="•"/>
              <a:defRPr/>
            </a:pPr>
            <a:r>
              <a:rPr lang="en-ZA" altLang="en-US" sz="1600" dirty="0" smtClean="0">
                <a:ea typeface="ＭＳ Ｐゴシック" pitchFamily="-80" charset="-128"/>
              </a:rPr>
              <a:t>69% (43 075) of work seekers placed were young people aged 15-35 years.</a:t>
            </a:r>
          </a:p>
          <a:p>
            <a:pPr>
              <a:buFont typeface="Arial" charset="0"/>
              <a:buChar char="•"/>
              <a:defRPr/>
            </a:pPr>
            <a:r>
              <a:rPr lang="en-ZA" altLang="en-US" sz="1600" dirty="0" smtClean="0">
                <a:ea typeface="ＭＳ Ｐゴシック" pitchFamily="-80" charset="-128"/>
              </a:rPr>
              <a:t>31% (19 138) work seekers, aged 36 years and above. </a:t>
            </a:r>
          </a:p>
          <a:p>
            <a:pPr marL="0" indent="0">
              <a:buFont typeface="Arial" panose="020B0604020202020204" pitchFamily="34" charset="0"/>
              <a:buNone/>
              <a:defRPr/>
            </a:pPr>
            <a:endParaRPr lang="en-ZA" altLang="en-US" sz="1600" dirty="0" smtClean="0">
              <a:solidFill>
                <a:srgbClr val="FF0000"/>
              </a:solidFill>
              <a:ea typeface="ＭＳ Ｐゴシック" pitchFamily="-80" charset="-128"/>
            </a:endParaRPr>
          </a:p>
        </p:txBody>
      </p:sp>
      <p:sp>
        <p:nvSpPr>
          <p:cNvPr id="174084" name="Slide Number Placeholder 4"/>
          <p:cNvSpPr>
            <a:spLocks noGrp="1"/>
          </p:cNvSpPr>
          <p:nvPr>
            <p:ph type="sldNum" sz="quarter" idx="12"/>
          </p:nvPr>
        </p:nvSpPr>
        <p:spPr bwMode="auto">
          <a:xfrm>
            <a:off x="6875463" y="63817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E87C5A-0E7F-4E4F-A04B-D73D0065FD01}"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mn-cs"/>
            </a:endParaRPr>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nvGraphicFramePr>
        <p:xfrm>
          <a:off x="548244" y="1834738"/>
          <a:ext cx="4099956" cy="38887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4087" name="Chart 7"/>
          <p:cNvGraphicFramePr>
            <a:graphicFrameLocks/>
          </p:cNvGraphicFramePr>
          <p:nvPr>
            <p:extLst>
              <p:ext uri="{D42A27DB-BD31-4B8C-83A1-F6EECF244321}">
                <p14:modId xmlns:p14="http://schemas.microsoft.com/office/powerpoint/2010/main" xmlns="" val="392219324"/>
              </p:ext>
            </p:extLst>
          </p:nvPr>
        </p:nvGraphicFramePr>
        <p:xfrm>
          <a:off x="308472" y="1417639"/>
          <a:ext cx="4671152" cy="5203498"/>
        </p:xfrm>
        <a:graphic>
          <a:graphicData uri="http://schemas.openxmlformats.org/presentationml/2006/ole">
            <p:oleObj spid="_x0000_s9242" r:id="rId5" imgW="4005419" imgH="3907875" progId="">
              <p:embed/>
            </p:oleObj>
          </a:graphicData>
        </a:graphic>
      </p:graphicFrame>
    </p:spTree>
    <p:extLst>
      <p:ext uri="{BB962C8B-B14F-4D97-AF65-F5344CB8AC3E}">
        <p14:creationId xmlns:p14="http://schemas.microsoft.com/office/powerpoint/2010/main" xmlns="" val="2980117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173512"/>
            <a:ext cx="8229600" cy="1143000"/>
          </a:xfrm>
        </p:spPr>
        <p:txBody>
          <a:bodyPr/>
          <a:lstStyle/>
          <a:p>
            <a:pPr>
              <a:defRPr/>
            </a:pPr>
            <a:r>
              <a:rPr lang="en-US" sz="1800" b="1" u="sng" dirty="0" smtClean="0">
                <a:solidFill>
                  <a:prstClr val="black"/>
                </a:solidFill>
                <a:ea typeface="ＭＳ Ｐゴシック" pitchFamily="-80" charset="-128"/>
                <a:cs typeface="+mj-cs"/>
              </a:rPr>
              <a:t>PROCESS</a:t>
            </a:r>
            <a:r>
              <a:rPr lang="en-US" sz="1800" b="1" dirty="0" smtClean="0">
                <a:solidFill>
                  <a:prstClr val="black"/>
                </a:solidFill>
                <a:ea typeface="ＭＳ Ｐゴシック" pitchFamily="-80" charset="-128"/>
                <a:cs typeface="+mj-cs"/>
              </a:rPr>
              <a:t>: </a:t>
            </a:r>
            <a:r>
              <a:rPr lang="en-US" sz="1800" b="1" u="sng" dirty="0" smtClean="0">
                <a:solidFill>
                  <a:prstClr val="black"/>
                </a:solidFill>
                <a:ea typeface="ＭＳ Ｐゴシック" pitchFamily="-80" charset="-128"/>
                <a:cs typeface="+mj-cs"/>
              </a:rPr>
              <a:t>DEVELOPMENT </a:t>
            </a:r>
            <a:r>
              <a:rPr lang="en-US" sz="1800" b="1" dirty="0" smtClean="0">
                <a:solidFill>
                  <a:prstClr val="black"/>
                </a:solidFill>
                <a:ea typeface="ＭＳ Ｐゴシック" pitchFamily="-80" charset="-128"/>
                <a:cs typeface="+mj-cs"/>
              </a:rPr>
              <a:t>OF THE STRATEGIC PLANS AND ANNUAL PERFORMANCE PLANS FOR THE  DEPARTMENT OF EMPLOYMENT AND LABOUR</a:t>
            </a:r>
            <a:endParaRPr lang="en-US" sz="1800" dirty="0"/>
          </a:p>
        </p:txBody>
      </p:sp>
      <p:sp>
        <p:nvSpPr>
          <p:cNvPr id="18435" name="Content Placeholder 2"/>
          <p:cNvSpPr>
            <a:spLocks noGrp="1"/>
          </p:cNvSpPr>
          <p:nvPr>
            <p:ph idx="1"/>
          </p:nvPr>
        </p:nvSpPr>
        <p:spPr>
          <a:xfrm>
            <a:off x="324092" y="1316512"/>
            <a:ext cx="8481771" cy="5257908"/>
          </a:xfrm>
        </p:spPr>
        <p:txBody>
          <a:bodyPr/>
          <a:lstStyle/>
          <a:p>
            <a:pPr marL="0" lvl="1" indent="0">
              <a:buNone/>
            </a:pPr>
            <a:r>
              <a:rPr lang="en-US" sz="1400" b="1" i="1" dirty="0"/>
              <a:t>The Department of Employment and Labour (DEL) Planning process consists of environmental analysis and taking stock of the previous years’ performance in order to set realistic targets for the five years ahead. Subsequent to the distribution of the draft National Development Plan (5yr NDP) - Medium Term Strategic Framework 2020 - 2025 (MTSF) by the Department of Planning, Monitoring and Evaluation (DPME), the </a:t>
            </a:r>
            <a:r>
              <a:rPr lang="en-US" sz="1400" b="1" i="1" dirty="0" smtClean="0"/>
              <a:t>Department </a:t>
            </a:r>
            <a:r>
              <a:rPr lang="en-US" sz="1400" b="1" i="1" dirty="0"/>
              <a:t>embarked on the following process:</a:t>
            </a:r>
            <a:endParaRPr lang="en-ZA" sz="1400" b="1" i="1" dirty="0"/>
          </a:p>
          <a:p>
            <a:pPr marL="0" indent="0">
              <a:buNone/>
            </a:pPr>
            <a:endParaRPr lang="en-AU" sz="800" dirty="0" smtClean="0"/>
          </a:p>
          <a:p>
            <a:pPr lvl="0"/>
            <a:r>
              <a:rPr lang="en-US" sz="1400" dirty="0"/>
              <a:t>Draft guidelines and new framework for Strategic and Annual Performance Plans </a:t>
            </a:r>
            <a:r>
              <a:rPr lang="en-US" sz="1400" dirty="0" smtClean="0"/>
              <a:t>are </a:t>
            </a:r>
            <a:r>
              <a:rPr lang="en-US" sz="1400" dirty="0"/>
              <a:t>circulated to all role players at the Public Entities at the end of March 2019</a:t>
            </a:r>
            <a:r>
              <a:rPr lang="en-US" sz="1400" dirty="0" smtClean="0"/>
              <a:t>.</a:t>
            </a:r>
          </a:p>
          <a:p>
            <a:pPr lvl="0"/>
            <a:endParaRPr lang="en-ZA" sz="1200" dirty="0"/>
          </a:p>
          <a:p>
            <a:pPr lvl="0"/>
            <a:r>
              <a:rPr lang="en-US" sz="1400" dirty="0" smtClean="0"/>
              <a:t>EXCO by </a:t>
            </a:r>
            <a:r>
              <a:rPr lang="en-US" sz="1400" dirty="0"/>
              <a:t>the DG, DDG’s and Commissioners of the Funds meets to discuss the DEL contribution to the NDP-MTSF </a:t>
            </a:r>
            <a:endParaRPr lang="en-ZA" sz="1200" dirty="0"/>
          </a:p>
          <a:p>
            <a:pPr lvl="0"/>
            <a:r>
              <a:rPr lang="en-US" sz="1400" dirty="0"/>
              <a:t>A briefing on the NDP-MTSF </a:t>
            </a:r>
            <a:r>
              <a:rPr lang="en-US" sz="1400" dirty="0" smtClean="0"/>
              <a:t>2020/25 is </a:t>
            </a:r>
            <a:r>
              <a:rPr lang="en-US" sz="1400" dirty="0"/>
              <a:t>conducted by the Office of the Chief Operations Officer to DEL Funds and Public </a:t>
            </a:r>
            <a:r>
              <a:rPr lang="en-US" sz="1400" dirty="0" smtClean="0"/>
              <a:t>Entities.</a:t>
            </a:r>
          </a:p>
          <a:p>
            <a:pPr lvl="0"/>
            <a:endParaRPr lang="en-ZA" sz="1200" dirty="0"/>
          </a:p>
          <a:p>
            <a:pPr lvl="0"/>
            <a:r>
              <a:rPr lang="en-US" sz="1400" dirty="0"/>
              <a:t>The DEL two-day strategic planning workshop to set the strategic direction of the DEL over the period 2020 </a:t>
            </a:r>
            <a:r>
              <a:rPr lang="en-US" sz="1400" dirty="0" smtClean="0"/>
              <a:t>–will take place in the second half of the fin/year. This is followed by the Annual Evaluation and Planning chaired by the Minister and Deputy Minister to deliberate and endorse targets set for the next F/Y.</a:t>
            </a:r>
          </a:p>
          <a:p>
            <a:pPr lvl="0"/>
            <a:endParaRPr lang="en-ZA" sz="1200" dirty="0"/>
          </a:p>
          <a:p>
            <a:pPr lvl="0"/>
            <a:r>
              <a:rPr lang="en-US" sz="1400" dirty="0"/>
              <a:t>The submission of the DEL inputs to the NDP-MTSF 2020/25 </a:t>
            </a:r>
            <a:r>
              <a:rPr lang="en-US" sz="1400" dirty="0" smtClean="0"/>
              <a:t>is signed </a:t>
            </a:r>
            <a:r>
              <a:rPr lang="en-US" sz="1400" dirty="0"/>
              <a:t>off by the Accounting Officer and Executive Authority </a:t>
            </a:r>
            <a:r>
              <a:rPr lang="en-US" sz="1400" dirty="0" smtClean="0"/>
              <a:t>and is delivered </a:t>
            </a:r>
            <a:r>
              <a:rPr lang="en-US" sz="1400" dirty="0"/>
              <a:t>to the DPME on </a:t>
            </a:r>
            <a:r>
              <a:rPr lang="en-US" sz="1400" dirty="0" smtClean="0"/>
              <a:t>the 31 October of each year. </a:t>
            </a:r>
          </a:p>
          <a:p>
            <a:pPr lvl="0"/>
            <a:endParaRPr lang="en-ZA" sz="1200" dirty="0"/>
          </a:p>
          <a:p>
            <a:pPr lvl="0"/>
            <a:r>
              <a:rPr lang="en-US" sz="1400" dirty="0"/>
              <a:t>The DPME Planning, Monitoring and Evaluation (M&amp;E) workshops to train government departments on the new planning and M&amp;E guidelines </a:t>
            </a:r>
            <a:r>
              <a:rPr lang="en-US" sz="1400" dirty="0" smtClean="0"/>
              <a:t>takes place annually.</a:t>
            </a:r>
            <a:endParaRPr lang="en-ZA" sz="1400" dirty="0"/>
          </a:p>
          <a:p>
            <a:endParaRPr lang="en-AU" sz="2000" dirty="0"/>
          </a:p>
          <a:p>
            <a:endParaRPr lang="en-AU" sz="2000" dirty="0" smtClean="0"/>
          </a:p>
          <a:p>
            <a:endParaRPr lang="en-AU" sz="2000" dirty="0"/>
          </a:p>
          <a:p>
            <a:endParaRPr lang="en-AU" sz="2000" dirty="0" smtClean="0"/>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8</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8</a:t>
            </a:fld>
            <a:endParaRPr lang="en-US" dirty="0">
              <a:solidFill>
                <a:schemeClr val="bg1"/>
              </a:solidFill>
            </a:endParaRPr>
          </a:p>
        </p:txBody>
      </p:sp>
    </p:spTree>
    <p:extLst>
      <p:ext uri="{BB962C8B-B14F-4D97-AF65-F5344CB8AC3E}">
        <p14:creationId xmlns:p14="http://schemas.microsoft.com/office/powerpoint/2010/main" xmlns="" val="21044471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r>
              <a:rPr lang="en-ZA" altLang="en-US" sz="2400" b="1" smtClean="0"/>
              <a:t>WORK SEEKERS REGISTERED, EMPLOYMENT COUNSELLING, OPPORTUNITIES AND PLACEMENT BY PROVINCE:</a:t>
            </a:r>
            <a:r>
              <a:rPr lang="en-ZA" altLang="en-US" sz="2400" b="1" smtClean="0">
                <a:solidFill>
                  <a:srgbClr val="FF0000"/>
                </a:solidFill>
              </a:rPr>
              <a:t> QUARTER 4</a:t>
            </a:r>
            <a:r>
              <a:rPr lang="en-ZA" altLang="en-US" sz="2400" smtClean="0"/>
              <a:t/>
            </a:r>
            <a:br>
              <a:rPr lang="en-ZA" altLang="en-US" sz="2400" smtClean="0"/>
            </a:br>
            <a:endParaRPr lang="en-ZA" altLang="en-US" sz="2400" smtClean="0">
              <a:solidFill>
                <a:srgbClr val="0070C0"/>
              </a:solidFill>
            </a:endParaRPr>
          </a:p>
        </p:txBody>
      </p:sp>
      <p:sp>
        <p:nvSpPr>
          <p:cNvPr id="61443" name="Content Placeholder 3"/>
          <p:cNvSpPr>
            <a:spLocks noGrp="1"/>
          </p:cNvSpPr>
          <p:nvPr>
            <p:ph sz="half" idx="2"/>
          </p:nvPr>
        </p:nvSpPr>
        <p:spPr>
          <a:xfrm>
            <a:off x="5311775" y="1417638"/>
            <a:ext cx="3514725" cy="4708525"/>
          </a:xfrm>
        </p:spPr>
        <p:txBody>
          <a:bodyPr/>
          <a:lstStyle/>
          <a:p>
            <a:pPr marL="0" indent="0">
              <a:buFont typeface="Arial" panose="020B0604020202020204" pitchFamily="34" charset="0"/>
              <a:buNone/>
              <a:defRPr/>
            </a:pPr>
            <a:r>
              <a:rPr lang="en-ZA" altLang="en-US" sz="1600" b="1" dirty="0" smtClean="0">
                <a:ea typeface="ＭＳ Ｐゴシック" pitchFamily="-80" charset="-128"/>
              </a:rPr>
              <a:t>Findings</a:t>
            </a:r>
          </a:p>
          <a:p>
            <a:pPr>
              <a:buFont typeface="Arial" charset="0"/>
              <a:buChar char="•"/>
              <a:defRPr/>
            </a:pPr>
            <a:r>
              <a:rPr lang="en-ZA" altLang="en-US" sz="1600" dirty="0" smtClean="0">
                <a:ea typeface="ＭＳ Ｐゴシック" pitchFamily="-80" charset="-128"/>
              </a:rPr>
              <a:t>Number of work seekers registered in Q4 are extremely higher than  opportunities registered and placements secured </a:t>
            </a:r>
            <a:r>
              <a:rPr lang="en-ZA" altLang="en-US" sz="1600" dirty="0" err="1" smtClean="0">
                <a:ea typeface="ＭＳ Ｐゴシック" pitchFamily="-80" charset="-128"/>
              </a:rPr>
              <a:t>i.e</a:t>
            </a:r>
            <a:r>
              <a:rPr lang="en-ZA" altLang="en-US" sz="1600" dirty="0" smtClean="0">
                <a:ea typeface="ＭＳ Ｐゴシック" pitchFamily="-80" charset="-128"/>
              </a:rPr>
              <a:t> </a:t>
            </a:r>
          </a:p>
          <a:p>
            <a:pPr lvl="1">
              <a:buFont typeface="Arial" charset="0"/>
              <a:buChar char="–"/>
              <a:defRPr/>
            </a:pPr>
            <a:r>
              <a:rPr lang="en-ZA" altLang="en-US" sz="1200" dirty="0" smtClean="0">
                <a:ea typeface="ＭＳ Ｐゴシック" pitchFamily="-80" charset="-128"/>
              </a:rPr>
              <a:t>255 915 work seekers registered,</a:t>
            </a:r>
          </a:p>
          <a:p>
            <a:pPr lvl="1">
              <a:buFont typeface="Arial" charset="0"/>
              <a:buChar char="–"/>
              <a:defRPr/>
            </a:pPr>
            <a:r>
              <a:rPr lang="en-ZA" altLang="en-US" sz="1200" dirty="0" smtClean="0">
                <a:ea typeface="ＭＳ Ｐゴシック" pitchFamily="-80" charset="-128"/>
              </a:rPr>
              <a:t>264 044 work seekers provided with employment counselling,</a:t>
            </a:r>
          </a:p>
          <a:p>
            <a:pPr lvl="1">
              <a:buFont typeface="Arial" charset="0"/>
              <a:buChar char="–"/>
              <a:defRPr/>
            </a:pPr>
            <a:r>
              <a:rPr lang="en-ZA" altLang="en-US" sz="1200" dirty="0" smtClean="0">
                <a:ea typeface="ＭＳ Ｐゴシック" pitchFamily="-80" charset="-128"/>
              </a:rPr>
              <a:t>153 973 opportunities registered,</a:t>
            </a:r>
          </a:p>
          <a:p>
            <a:pPr lvl="1">
              <a:buFont typeface="Arial" charset="0"/>
              <a:buChar char="–"/>
              <a:defRPr/>
            </a:pPr>
            <a:r>
              <a:rPr lang="en-ZA" altLang="en-US" sz="1200" dirty="0" smtClean="0">
                <a:ea typeface="ＭＳ Ｐゴシック" pitchFamily="-80" charset="-128"/>
              </a:rPr>
              <a:t>62 213 work seekers placed in opportunities</a:t>
            </a:r>
            <a:r>
              <a:rPr lang="en-ZA" altLang="en-US" sz="1400" dirty="0" smtClean="0">
                <a:ea typeface="ＭＳ Ｐゴシック" pitchFamily="-80" charset="-128"/>
              </a:rPr>
              <a:t>.</a:t>
            </a:r>
          </a:p>
          <a:p>
            <a:pPr>
              <a:buFont typeface="Arial" charset="0"/>
              <a:buChar char="•"/>
              <a:defRPr/>
            </a:pPr>
            <a:r>
              <a:rPr lang="en-ZA" altLang="en-US" sz="1600" dirty="0" smtClean="0">
                <a:ea typeface="ＭＳ Ｐゴシック" pitchFamily="-80" charset="-128"/>
              </a:rPr>
              <a:t>Opportunity rate against work seekers registered is 60%.</a:t>
            </a:r>
          </a:p>
          <a:p>
            <a:pPr>
              <a:buFont typeface="Arial" charset="0"/>
              <a:buChar char="•"/>
              <a:defRPr/>
            </a:pPr>
            <a:r>
              <a:rPr lang="en-ZA" altLang="en-US" sz="1600" dirty="0" smtClean="0">
                <a:ea typeface="ＭＳ Ｐゴシック" pitchFamily="-80" charset="-128"/>
              </a:rPr>
              <a:t>Placement rate against work seekers registered is 24%,</a:t>
            </a:r>
          </a:p>
          <a:p>
            <a:pPr>
              <a:buFont typeface="Arial" charset="0"/>
              <a:buChar char="•"/>
              <a:defRPr/>
            </a:pPr>
            <a:r>
              <a:rPr lang="en-ZA" altLang="en-US" sz="1600" dirty="0" smtClean="0">
                <a:ea typeface="ＭＳ Ｐゴシック" pitchFamily="-80" charset="-128"/>
              </a:rPr>
              <a:t>Placement rate against registered opportunities is  40%</a:t>
            </a:r>
          </a:p>
          <a:p>
            <a:pPr>
              <a:buFont typeface="Arial" charset="0"/>
              <a:buChar char="•"/>
              <a:defRPr/>
            </a:pPr>
            <a:r>
              <a:rPr lang="en-ZA" altLang="en-US" sz="1600" dirty="0" smtClean="0">
                <a:ea typeface="ＭＳ Ｐゴシック" pitchFamily="-80" charset="-128"/>
              </a:rPr>
              <a:t>Provincial break downs are depicted in the graph.</a:t>
            </a:r>
          </a:p>
        </p:txBody>
      </p:sp>
      <p:sp>
        <p:nvSpPr>
          <p:cNvPr id="175108" name="Slide Number Placeholder 4"/>
          <p:cNvSpPr>
            <a:spLocks noGrp="1"/>
          </p:cNvSpPr>
          <p:nvPr>
            <p:ph type="sldNum" sz="quarter" idx="12"/>
          </p:nvPr>
        </p:nvSpPr>
        <p:spPr bwMode="auto">
          <a:xfrm>
            <a:off x="6948488"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C0573D-BEE2-4D29-964A-437A9E5B93BB}" type="slidenum">
              <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smtClean="0">
              <a:ln>
                <a:noFill/>
              </a:ln>
              <a:solidFill>
                <a:srgbClr val="FFFFFF"/>
              </a:solidFill>
              <a:effectLst/>
              <a:uLnTx/>
              <a:uFillTx/>
              <a:latin typeface="Calibri" panose="020F0502020204030204" pitchFamily="34" charset="0"/>
              <a:ea typeface="MS PGothic" panose="020B0600070205080204" pitchFamily="34" charset="-128"/>
              <a:cs typeface="+mn-cs"/>
            </a:endParaRPr>
          </a:p>
        </p:txBody>
      </p:sp>
      <p:pic>
        <p:nvPicPr>
          <p:cNvPr id="175109"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625" y="1417639"/>
            <a:ext cx="4883150" cy="50752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808081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20" y="351756"/>
            <a:ext cx="8229600" cy="1143000"/>
          </a:xfrm>
        </p:spPr>
        <p:txBody>
          <a:bodyPr/>
          <a:lstStyle/>
          <a:p>
            <a:r>
              <a:rPr lang="en-US" sz="2400" b="1" dirty="0" smtClean="0"/>
              <a:t>REASONS FOR POOR PERFORMANCE AND REMEDIAL ACTIONS</a:t>
            </a:r>
            <a:r>
              <a:rPr lang="en-ZA" sz="2400" b="1" dirty="0" smtClean="0"/>
              <a:t/>
            </a:r>
            <a:br>
              <a:rPr lang="en-ZA" sz="2400" b="1" dirty="0" smtClean="0"/>
            </a:br>
            <a:endParaRPr lang="en-GB" sz="2400" b="1" dirty="0"/>
          </a:p>
        </p:txBody>
      </p:sp>
      <p:sp>
        <p:nvSpPr>
          <p:cNvPr id="3" name="Content Placeholder 2"/>
          <p:cNvSpPr>
            <a:spLocks noGrp="1"/>
          </p:cNvSpPr>
          <p:nvPr>
            <p:ph idx="1"/>
          </p:nvPr>
        </p:nvSpPr>
        <p:spPr/>
        <p:txBody>
          <a:bodyPr/>
          <a:lstStyle/>
          <a:p>
            <a:r>
              <a:rPr lang="en-ZA" sz="2800" dirty="0" smtClean="0"/>
              <a:t>The Public Employment Services Branch was able to achieve all its targets set for the year, and </a:t>
            </a:r>
          </a:p>
          <a:p>
            <a:endParaRPr lang="en-ZA" sz="2800" dirty="0" smtClean="0"/>
          </a:p>
        </p:txBody>
      </p:sp>
      <p:sp>
        <p:nvSpPr>
          <p:cNvPr id="4" name="Slide Number Placeholder 3"/>
          <p:cNvSpPr>
            <a:spLocks noGrp="1"/>
          </p:cNvSpPr>
          <p:nvPr>
            <p:ph type="sldNum" sz="quarter" idx="12"/>
          </p:nvPr>
        </p:nvSpPr>
        <p:spPr/>
        <p:txBody>
          <a:bodyPr/>
          <a:lstStyle/>
          <a:p>
            <a:pPr>
              <a:defRPr/>
            </a:pPr>
            <a:fld id="{E9C5AF12-E6D3-48FD-848C-2B863FB3EA6E}" type="slidenum">
              <a:rPr lang="en-US" smtClean="0"/>
              <a:pPr>
                <a:defRPr/>
              </a:pPr>
              <a:t>81</a:t>
            </a:fld>
            <a:endParaRPr lang="en-US" dirty="0"/>
          </a:p>
        </p:txBody>
      </p:sp>
    </p:spTree>
    <p:extLst>
      <p:ext uri="{BB962C8B-B14F-4D97-AF65-F5344CB8AC3E}">
        <p14:creationId xmlns:p14="http://schemas.microsoft.com/office/powerpoint/2010/main" xmlns="" val="21914241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2400" b="1" dirty="0" smtClean="0"/>
              <a:t>ANTICIPATED CHALLENGES DUE TO POOR ECONOMIC CONDITIONS AND MITIGATION</a:t>
            </a:r>
            <a:r>
              <a:rPr lang="en-ZA" sz="2400" b="1" dirty="0" smtClean="0"/>
              <a:t/>
            </a:r>
            <a:br>
              <a:rPr lang="en-ZA" sz="2400" b="1" dirty="0" smtClean="0"/>
            </a:br>
            <a:endParaRPr lang="en-GB"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04706558"/>
              </p:ext>
            </p:extLst>
          </p:nvPr>
        </p:nvGraphicFramePr>
        <p:xfrm>
          <a:off x="243553" y="1344059"/>
          <a:ext cx="8669712" cy="5377416"/>
        </p:xfrm>
        <a:graphic>
          <a:graphicData uri="http://schemas.openxmlformats.org/drawingml/2006/table">
            <a:tbl>
              <a:tblPr firstRow="1" bandRow="1">
                <a:tableStyleId>{5C22544A-7EE6-4342-B048-85BDC9FD1C3A}</a:tableStyleId>
              </a:tblPr>
              <a:tblGrid>
                <a:gridCol w="4334856"/>
                <a:gridCol w="4334856"/>
              </a:tblGrid>
              <a:tr h="734659">
                <a:tc>
                  <a:txBody>
                    <a:bodyPr/>
                    <a:lstStyle/>
                    <a:p>
                      <a:r>
                        <a:rPr lang="en-ZA" sz="1800" dirty="0" smtClean="0"/>
                        <a:t>CHALLENGE</a:t>
                      </a:r>
                      <a:endParaRPr lang="en-GB" sz="1800" dirty="0"/>
                    </a:p>
                  </a:txBody>
                  <a:tcPr/>
                </a:tc>
                <a:tc>
                  <a:txBody>
                    <a:bodyPr/>
                    <a:lstStyle/>
                    <a:p>
                      <a:r>
                        <a:rPr lang="en-ZA" sz="1800" b="1" kern="1200" dirty="0" smtClean="0">
                          <a:solidFill>
                            <a:schemeClr val="lt1"/>
                          </a:solidFill>
                          <a:effectLst/>
                          <a:latin typeface="+mn-lt"/>
                          <a:ea typeface="+mn-ea"/>
                          <a:cs typeface="+mn-cs"/>
                        </a:rPr>
                        <a:t>CONTINGENCIES TO MITIGATE IMPACT</a:t>
                      </a:r>
                      <a:endParaRPr lang="en-GB" sz="1800" dirty="0"/>
                    </a:p>
                  </a:txBody>
                  <a:tcPr/>
                </a:tc>
              </a:tr>
              <a:tr h="2142904">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effectLst/>
                          <a:latin typeface="+mn-lt"/>
                          <a:ea typeface="+mn-ea"/>
                          <a:cs typeface="+mn-cs"/>
                        </a:rPr>
                        <a:t>The high levels of unemployment and ongoing retrenchments associated with Covid-19 has resulted in more work seekers registering.  The large number of work-seekers visiting offices are also going to put a strain on the reduced or existing low staff capacity levels due to budgets cuts.</a:t>
                      </a:r>
                      <a:endParaRPr lang="en-GB" sz="1600" kern="1200" dirty="0" smtClean="0">
                        <a:solidFill>
                          <a:schemeClr val="dk1"/>
                        </a:solidFill>
                        <a:effectLst/>
                        <a:latin typeface="+mn-lt"/>
                        <a:ea typeface="+mn-ea"/>
                        <a:cs typeface="+mn-cs"/>
                      </a:endParaRPr>
                    </a:p>
                    <a:p>
                      <a:endParaRPr lang="en-GB" sz="1600" dirty="0"/>
                    </a:p>
                  </a:txBody>
                  <a:tcPr/>
                </a:tc>
                <a:tc>
                  <a:txBody>
                    <a:bodyPr/>
                    <a:lstStyle/>
                    <a:p>
                      <a:pPr lvl="0"/>
                      <a:r>
                        <a:rPr lang="en-ZA" sz="1600" kern="1200" dirty="0" smtClean="0">
                          <a:solidFill>
                            <a:schemeClr val="dk1"/>
                          </a:solidFill>
                          <a:effectLst/>
                          <a:latin typeface="+mn-lt"/>
                          <a:ea typeface="+mn-ea"/>
                          <a:cs typeface="+mn-cs"/>
                        </a:rPr>
                        <a:t>Registration processes were simplified.</a:t>
                      </a:r>
                      <a:endParaRPr lang="en-GB" sz="1600" kern="1200" dirty="0" smtClean="0">
                        <a:solidFill>
                          <a:schemeClr val="dk1"/>
                        </a:solidFill>
                        <a:effectLst/>
                        <a:latin typeface="+mn-lt"/>
                        <a:ea typeface="+mn-ea"/>
                        <a:cs typeface="+mn-cs"/>
                      </a:endParaRPr>
                    </a:p>
                    <a:p>
                      <a:pPr lvl="0"/>
                      <a:r>
                        <a:rPr lang="en-ZA" sz="1600" kern="1200" dirty="0" smtClean="0">
                          <a:solidFill>
                            <a:schemeClr val="dk1"/>
                          </a:solidFill>
                          <a:effectLst/>
                          <a:latin typeface="+mn-lt"/>
                          <a:ea typeface="+mn-ea"/>
                          <a:cs typeface="+mn-cs"/>
                        </a:rPr>
                        <a:t>ESSA online functionality made available.</a:t>
                      </a:r>
                      <a:endParaRPr lang="en-GB" sz="1600" kern="1200" dirty="0" smtClean="0">
                        <a:solidFill>
                          <a:schemeClr val="dk1"/>
                        </a:solidFill>
                        <a:effectLst/>
                        <a:latin typeface="+mn-lt"/>
                        <a:ea typeface="+mn-ea"/>
                        <a:cs typeface="+mn-cs"/>
                      </a:endParaRPr>
                    </a:p>
                    <a:p>
                      <a:pPr lvl="0"/>
                      <a:r>
                        <a:rPr lang="en-ZA" sz="1600" kern="1200" dirty="0" smtClean="0">
                          <a:solidFill>
                            <a:schemeClr val="dk1"/>
                          </a:solidFill>
                          <a:effectLst/>
                          <a:latin typeface="+mn-lt"/>
                          <a:ea typeface="+mn-ea"/>
                          <a:cs typeface="+mn-cs"/>
                        </a:rPr>
                        <a:t>Integration with Section 17 UIF claims to auto register unemployed work seekers into ESSA.</a:t>
                      </a:r>
                      <a:endParaRPr lang="en-GB" sz="1600" kern="1200" dirty="0" smtClean="0">
                        <a:solidFill>
                          <a:schemeClr val="dk1"/>
                        </a:solidFill>
                        <a:effectLst/>
                        <a:latin typeface="+mn-lt"/>
                        <a:ea typeface="+mn-ea"/>
                        <a:cs typeface="+mn-cs"/>
                      </a:endParaRPr>
                    </a:p>
                    <a:p>
                      <a:r>
                        <a:rPr lang="en-ZA" sz="1600" kern="1200" dirty="0" smtClean="0">
                          <a:solidFill>
                            <a:schemeClr val="dk1"/>
                          </a:solidFill>
                          <a:effectLst/>
                          <a:latin typeface="+mn-lt"/>
                          <a:ea typeface="+mn-ea"/>
                          <a:cs typeface="+mn-cs"/>
                        </a:rPr>
                        <a:t>To further reach those with data limitations,</a:t>
                      </a:r>
                      <a:r>
                        <a:rPr lang="en-ZA" sz="1600" kern="1200" baseline="0" dirty="0" smtClean="0">
                          <a:solidFill>
                            <a:schemeClr val="dk1"/>
                          </a:solidFill>
                          <a:effectLst/>
                          <a:latin typeface="+mn-lt"/>
                          <a:ea typeface="+mn-ea"/>
                          <a:cs typeface="+mn-cs"/>
                        </a:rPr>
                        <a:t> Access to the ESSA system was zero rated by the service providers.</a:t>
                      </a:r>
                      <a:endParaRPr lang="en-GB" sz="1600" dirty="0"/>
                    </a:p>
                  </a:txBody>
                  <a:tcPr/>
                </a:tc>
              </a:tr>
              <a:tr h="2499853">
                <a:tc>
                  <a:txBody>
                    <a:bodyPr/>
                    <a:lstStyle/>
                    <a:p>
                      <a:pPr algn="just"/>
                      <a:r>
                        <a:rPr lang="en-ZA" sz="1600" kern="1200" dirty="0" smtClean="0">
                          <a:solidFill>
                            <a:schemeClr val="dk1"/>
                          </a:solidFill>
                          <a:effectLst/>
                          <a:latin typeface="+mn-lt"/>
                          <a:ea typeface="+mn-ea"/>
                          <a:cs typeface="+mn-cs"/>
                        </a:rPr>
                        <a:t>The reduced staff capacity level due to budget cuts will not be able to canvass for more opportunities with employers or verify existence of submitted requests. Companies continue to close  down and or down-scale staff given the Covid-19 impact. Most businesses have downscaled, retrenched</a:t>
                      </a:r>
                      <a:r>
                        <a:rPr lang="en-ZA" sz="1600" kern="1200" baseline="0" dirty="0" smtClean="0">
                          <a:solidFill>
                            <a:schemeClr val="dk1"/>
                          </a:solidFill>
                          <a:effectLst/>
                          <a:latin typeface="+mn-lt"/>
                          <a:ea typeface="+mn-ea"/>
                          <a:cs typeface="+mn-cs"/>
                        </a:rPr>
                        <a:t> staff or closed done permanently.</a:t>
                      </a:r>
                      <a:r>
                        <a:rPr lang="en-ZA" sz="1600" kern="1200" dirty="0" smtClean="0">
                          <a:solidFill>
                            <a:schemeClr val="dk1"/>
                          </a:solidFill>
                          <a:effectLst/>
                          <a:latin typeface="+mn-lt"/>
                          <a:ea typeface="+mn-ea"/>
                          <a:cs typeface="+mn-cs"/>
                        </a:rPr>
                        <a:t> </a:t>
                      </a:r>
                      <a:endParaRPr lang="en-GB" sz="1600" dirty="0"/>
                    </a:p>
                  </a:txBody>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Collaborate with business to identify new employment </a:t>
                      </a:r>
                      <a:r>
                        <a:rPr lang="en-ZA" sz="1600" dirty="0" smtClean="0">
                          <a:effectLst/>
                          <a:latin typeface="Calibri" panose="020F0502020204030204" pitchFamily="34" charset="0"/>
                          <a:ea typeface="Calibri" panose="020F0502020204030204" pitchFamily="34" charset="0"/>
                          <a:cs typeface="Arial" panose="020B0604020202020204" pitchFamily="34" charset="0"/>
                        </a:rPr>
                        <a:t>opportunities, </a:t>
                      </a:r>
                    </a:p>
                    <a:p>
                      <a:pPr>
                        <a:lnSpc>
                          <a:spcPct val="115000"/>
                        </a:lnSpc>
                        <a:spcAft>
                          <a:spcPts val="0"/>
                        </a:spcAft>
                      </a:pPr>
                      <a:r>
                        <a:rPr lang="en-ZA" sz="1600" dirty="0" smtClean="0">
                          <a:effectLst/>
                          <a:latin typeface="Calibri" panose="020F0502020204030204" pitchFamily="34" charset="0"/>
                          <a:ea typeface="Calibri" panose="020F0502020204030204" pitchFamily="34" charset="0"/>
                          <a:cs typeface="Arial" panose="020B0604020202020204" pitchFamily="34" charset="0"/>
                        </a:rPr>
                        <a:t>Implement </a:t>
                      </a:r>
                      <a:r>
                        <a:rPr lang="en-ZA" sz="1600" dirty="0">
                          <a:effectLst/>
                          <a:latin typeface="Calibri" panose="020F0502020204030204" pitchFamily="34" charset="0"/>
                          <a:ea typeface="Calibri" panose="020F0502020204030204" pitchFamily="34" charset="0"/>
                          <a:cs typeface="Arial" panose="020B0604020202020204" pitchFamily="34" charset="0"/>
                        </a:rPr>
                        <a:t>Employment Schemes as soon as budget is </a:t>
                      </a:r>
                      <a:r>
                        <a:rPr lang="en-ZA" sz="1600" dirty="0" smtClean="0">
                          <a:effectLst/>
                          <a:latin typeface="Calibri" panose="020F0502020204030204" pitchFamily="34" charset="0"/>
                          <a:ea typeface="Calibri" panose="020F0502020204030204" pitchFamily="34" charset="0"/>
                          <a:cs typeface="Arial" panose="020B0604020202020204" pitchFamily="34" charset="0"/>
                        </a:rPr>
                        <a:t>availed.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6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E9C5AF12-E6D3-48FD-848C-2B863FB3EA6E}" type="slidenum">
              <a:rPr lang="en-US" smtClean="0"/>
              <a:pPr>
                <a:defRPr/>
              </a:pPr>
              <a:t>82</a:t>
            </a:fld>
            <a:endParaRPr lang="en-US" dirty="0"/>
          </a:p>
        </p:txBody>
      </p:sp>
    </p:spTree>
    <p:extLst>
      <p:ext uri="{BB962C8B-B14F-4D97-AF65-F5344CB8AC3E}">
        <p14:creationId xmlns:p14="http://schemas.microsoft.com/office/powerpoint/2010/main" xmlns="" val="33485654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dirty="0" smtClean="0"/>
              <a:t>Continued……</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E9C5AF12-E6D3-48FD-848C-2B863FB3EA6E}" type="slidenum">
              <a:rPr lang="en-US" smtClean="0"/>
              <a:pPr>
                <a:defRPr/>
              </a:pPr>
              <a:t>83</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xmlns="" val="1952407646"/>
              </p:ext>
            </p:extLst>
          </p:nvPr>
        </p:nvGraphicFramePr>
        <p:xfrm>
          <a:off x="243553" y="1296319"/>
          <a:ext cx="8669712" cy="5451429"/>
        </p:xfrm>
        <a:graphic>
          <a:graphicData uri="http://schemas.openxmlformats.org/drawingml/2006/table">
            <a:tbl>
              <a:tblPr firstRow="1" bandRow="1">
                <a:tableStyleId>{5C22544A-7EE6-4342-B048-85BDC9FD1C3A}</a:tableStyleId>
              </a:tblPr>
              <a:tblGrid>
                <a:gridCol w="3149642"/>
                <a:gridCol w="5520070"/>
              </a:tblGrid>
              <a:tr h="391749">
                <a:tc>
                  <a:txBody>
                    <a:bodyPr/>
                    <a:lstStyle/>
                    <a:p>
                      <a:pPr algn="just"/>
                      <a:r>
                        <a:rPr lang="en-ZA" sz="1600" dirty="0" smtClean="0"/>
                        <a:t>CHALLENGE</a:t>
                      </a:r>
                      <a:endParaRPr lang="en-GB" sz="1600" dirty="0"/>
                    </a:p>
                  </a:txBody>
                  <a:tcPr/>
                </a:tc>
                <a:tc>
                  <a:txBody>
                    <a:bodyPr/>
                    <a:lstStyle/>
                    <a:p>
                      <a:pPr algn="just"/>
                      <a:r>
                        <a:rPr lang="en-ZA" sz="1600" b="1" kern="1200" dirty="0" smtClean="0">
                          <a:solidFill>
                            <a:schemeClr val="lt1"/>
                          </a:solidFill>
                          <a:effectLst/>
                          <a:latin typeface="+mn-lt"/>
                          <a:ea typeface="+mn-ea"/>
                          <a:cs typeface="+mn-cs"/>
                        </a:rPr>
                        <a:t>CONTINGENCIES TO MITIGATE IMPACT</a:t>
                      </a:r>
                      <a:endParaRPr lang="en-GB" sz="1600" dirty="0"/>
                    </a:p>
                  </a:txBody>
                  <a:tcPr/>
                </a:tc>
              </a:tr>
              <a:tr h="3467826">
                <a:tc>
                  <a:txBody>
                    <a:bodyPr/>
                    <a:lstStyle/>
                    <a:p>
                      <a:pPr algn="just"/>
                      <a:r>
                        <a:rPr lang="en-ZA" sz="1600" kern="1200" dirty="0" smtClean="0">
                          <a:solidFill>
                            <a:schemeClr val="dk1"/>
                          </a:solidFill>
                          <a:effectLst/>
                          <a:latin typeface="+mn-lt"/>
                          <a:ea typeface="+mn-ea"/>
                          <a:cs typeface="+mn-cs"/>
                        </a:rPr>
                        <a:t>Given the high levels of unemployment experienced as a result of covid 19, and the impact of the pandemic the mental state of work seekers,</a:t>
                      </a:r>
                      <a:r>
                        <a:rPr lang="en-ZA" sz="1600" kern="1200" baseline="0" dirty="0" smtClean="0">
                          <a:solidFill>
                            <a:schemeClr val="dk1"/>
                          </a:solidFill>
                          <a:effectLst/>
                          <a:latin typeface="+mn-lt"/>
                          <a:ea typeface="+mn-ea"/>
                          <a:cs typeface="+mn-cs"/>
                        </a:rPr>
                        <a:t> have been severely impacted on</a:t>
                      </a:r>
                      <a:endParaRPr lang="en-GB" sz="1600" dirty="0"/>
                    </a:p>
                  </a:txBody>
                  <a:tcPr/>
                </a:tc>
                <a:tc>
                  <a:txBody>
                    <a:bodyPr/>
                    <a:lstStyle/>
                    <a:p>
                      <a:pPr lvl="0" algn="just"/>
                      <a:r>
                        <a:rPr lang="en-ZA" sz="1600" kern="1200" dirty="0" smtClean="0">
                          <a:solidFill>
                            <a:schemeClr val="dk1"/>
                          </a:solidFill>
                          <a:effectLst/>
                          <a:latin typeface="+mn-lt"/>
                          <a:ea typeface="+mn-ea"/>
                          <a:cs typeface="+mn-cs"/>
                        </a:rPr>
                        <a:t>The Covid-19 lock down resulted in limited face to face interaction with candidates therefore fewer counselling sessions were conducted with both individual and groups. Counsellors have put together a menu of relevant information that can be presented to work seekers. This is available on the web and also can be emailed to the work seekers, for those that have emails. On record on the ESSA database many work seekers have emails and cell numbers.</a:t>
                      </a:r>
                      <a:endParaRPr lang="en-GB" sz="1600" dirty="0" smtClean="0">
                        <a:effectLst/>
                      </a:endParaRPr>
                    </a:p>
                    <a:p>
                      <a:pPr lvl="0" algn="just"/>
                      <a:r>
                        <a:rPr lang="en-ZA" sz="1600" kern="1200" dirty="0" smtClean="0">
                          <a:solidFill>
                            <a:schemeClr val="dk1"/>
                          </a:solidFill>
                          <a:effectLst/>
                          <a:latin typeface="+mn-lt"/>
                          <a:ea typeface="+mn-ea"/>
                          <a:cs typeface="+mn-cs"/>
                        </a:rPr>
                        <a:t>Psychologists have prepared videos that can be streamlined during webinars. The planning is done and webinars will be hosted from Quarter 2.</a:t>
                      </a:r>
                      <a:endParaRPr lang="en-GB" sz="1600" dirty="0" smtClean="0">
                        <a:effectLst/>
                      </a:endParaRPr>
                    </a:p>
                    <a:p>
                      <a:pPr lvl="0" algn="just"/>
                      <a:r>
                        <a:rPr lang="en-ZA" sz="1600" kern="1200" dirty="0" smtClean="0">
                          <a:solidFill>
                            <a:schemeClr val="dk1"/>
                          </a:solidFill>
                          <a:effectLst/>
                          <a:latin typeface="+mn-lt"/>
                          <a:ea typeface="+mn-ea"/>
                          <a:cs typeface="+mn-cs"/>
                        </a:rPr>
                        <a:t>Speex training continued fro online assessments, the team can execute certain online assessments.</a:t>
                      </a:r>
                      <a:endParaRPr lang="en-GB" sz="1600" dirty="0" smtClean="0">
                        <a:effectLst/>
                      </a:endParaRPr>
                    </a:p>
                    <a:p>
                      <a:pPr algn="just"/>
                      <a:r>
                        <a:rPr lang="en-ZA" sz="1600" kern="1200" dirty="0" smtClean="0">
                          <a:solidFill>
                            <a:schemeClr val="dk1"/>
                          </a:solidFill>
                          <a:effectLst/>
                          <a:latin typeface="+mn-lt"/>
                          <a:ea typeface="+mn-ea"/>
                          <a:cs typeface="+mn-cs"/>
                        </a:rPr>
                        <a:t>Career interest tests have already been made available online.</a:t>
                      </a:r>
                      <a:endParaRPr lang="en-GB" sz="1600" dirty="0"/>
                    </a:p>
                  </a:txBody>
                  <a:tcPr/>
                </a:tc>
              </a:tr>
              <a:tr h="998155">
                <a:tc>
                  <a:txBody>
                    <a:bodyPr/>
                    <a:lstStyle/>
                    <a:p>
                      <a:pPr algn="just"/>
                      <a:r>
                        <a:rPr lang="en-ZA" sz="1600" kern="1200" dirty="0" smtClean="0">
                          <a:solidFill>
                            <a:schemeClr val="dk1"/>
                          </a:solidFill>
                          <a:effectLst/>
                          <a:latin typeface="+mn-lt"/>
                          <a:ea typeface="+mn-ea"/>
                          <a:cs typeface="+mn-cs"/>
                        </a:rPr>
                        <a:t>Most companies were not operational during the lockdown. Low economic growth is going to impact  on the number of new opportunities that companies require people in.</a:t>
                      </a:r>
                      <a:endParaRPr lang="en-GB" sz="1600" dirty="0">
                        <a:effectLst/>
                      </a:endParaRPr>
                    </a:p>
                  </a:txBody>
                  <a:tcPr/>
                </a:tc>
                <a:tc>
                  <a:txBody>
                    <a:bodyPr/>
                    <a:lstStyle/>
                    <a:p>
                      <a:pPr algn="l"/>
                      <a:r>
                        <a:rPr lang="en-ZA" sz="1600" kern="1200" dirty="0" smtClean="0">
                          <a:solidFill>
                            <a:schemeClr val="dk1"/>
                          </a:solidFill>
                          <a:effectLst/>
                          <a:latin typeface="+mn-lt"/>
                          <a:ea typeface="+mn-ea"/>
                          <a:cs typeface="+mn-cs"/>
                        </a:rPr>
                        <a:t>Partner with business to explore creation of new work opportunities and explore self-employment opportunities</a:t>
                      </a:r>
                      <a:endParaRPr lang="en-GB" sz="1600" dirty="0" smtClean="0">
                        <a:effectLst/>
                      </a:endParaRPr>
                    </a:p>
                    <a:p>
                      <a:pPr algn="l"/>
                      <a:r>
                        <a:rPr lang="en-ZA" sz="1600" kern="1200" dirty="0" smtClean="0">
                          <a:solidFill>
                            <a:schemeClr val="dk1"/>
                          </a:solidFill>
                          <a:effectLst/>
                          <a:latin typeface="+mn-lt"/>
                          <a:ea typeface="+mn-ea"/>
                          <a:cs typeface="+mn-cs"/>
                        </a:rPr>
                        <a:t>Implement schemes.</a:t>
                      </a:r>
                    </a:p>
                    <a:p>
                      <a:pPr algn="l"/>
                      <a:r>
                        <a:rPr lang="en-ZA" sz="1600" kern="1200" dirty="0" smtClean="0">
                          <a:solidFill>
                            <a:schemeClr val="dk1"/>
                          </a:solidFill>
                          <a:effectLst/>
                          <a:latin typeface="+mn-lt"/>
                          <a:ea typeface="+mn-ea"/>
                          <a:cs typeface="+mn-cs"/>
                        </a:rPr>
                        <a:t>The</a:t>
                      </a:r>
                      <a:r>
                        <a:rPr lang="en-ZA" sz="1600" kern="1200" baseline="0" dirty="0" smtClean="0">
                          <a:solidFill>
                            <a:schemeClr val="dk1"/>
                          </a:solidFill>
                          <a:effectLst/>
                          <a:latin typeface="+mn-lt"/>
                          <a:ea typeface="+mn-ea"/>
                          <a:cs typeface="+mn-cs"/>
                        </a:rPr>
                        <a:t> Development of a National Employment Policy and Labour Migration Policy was also initiated.</a:t>
                      </a:r>
                      <a:endParaRPr lang="en-GB" sz="1600" dirty="0"/>
                    </a:p>
                  </a:txBody>
                  <a:tcPr/>
                </a:tc>
              </a:tr>
            </a:tbl>
          </a:graphicData>
        </a:graphic>
      </p:graphicFrame>
    </p:spTree>
    <p:extLst>
      <p:ext uri="{BB962C8B-B14F-4D97-AF65-F5344CB8AC3E}">
        <p14:creationId xmlns:p14="http://schemas.microsoft.com/office/powerpoint/2010/main" xmlns="" val="34540768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THE HUMAN AND FINANCIAL RESOURCES TO COUNTERACT </a:t>
            </a:r>
            <a:br>
              <a:rPr lang="en-US" sz="2000" b="1" dirty="0" smtClean="0"/>
            </a:br>
            <a:r>
              <a:rPr lang="en-US" sz="2000" b="1" dirty="0" smtClean="0"/>
              <a:t>THE FORESEEN CHALLENGES</a:t>
            </a:r>
            <a:r>
              <a:rPr lang="en-ZA" sz="2400" b="1" dirty="0" smtClean="0"/>
              <a:t/>
            </a:r>
            <a:br>
              <a:rPr lang="en-ZA" sz="2400" b="1" dirty="0" smtClean="0"/>
            </a:br>
            <a:endParaRPr lang="en-GB" sz="2400" b="1" dirty="0"/>
          </a:p>
        </p:txBody>
      </p:sp>
      <p:sp>
        <p:nvSpPr>
          <p:cNvPr id="3" name="Content Placeholder 2"/>
          <p:cNvSpPr>
            <a:spLocks noGrp="1"/>
          </p:cNvSpPr>
          <p:nvPr>
            <p:ph idx="1"/>
          </p:nvPr>
        </p:nvSpPr>
        <p:spPr>
          <a:xfrm>
            <a:off x="235009" y="1417637"/>
            <a:ext cx="8874808" cy="3385099"/>
          </a:xfrm>
        </p:spPr>
        <p:txBody>
          <a:bodyPr/>
          <a:lstStyle/>
          <a:p>
            <a:pPr marL="0" indent="0">
              <a:buNone/>
            </a:pPr>
            <a:r>
              <a:rPr lang="en-GB" sz="1600" b="1" dirty="0"/>
              <a:t>PRIORITIES</a:t>
            </a:r>
          </a:p>
          <a:p>
            <a:pPr marL="0" indent="0">
              <a:buNone/>
            </a:pPr>
            <a:r>
              <a:rPr lang="en-GB" sz="1600" dirty="0"/>
              <a:t>• </a:t>
            </a:r>
            <a:r>
              <a:rPr lang="en-GB" sz="1600" b="1" dirty="0"/>
              <a:t>Employment Policy (Department of Employment and Labour)</a:t>
            </a:r>
          </a:p>
          <a:p>
            <a:pPr lvl="1">
              <a:buFont typeface="Arial" panose="020B0604020202020204" pitchFamily="34" charset="0"/>
              <a:buChar char="•"/>
            </a:pPr>
            <a:r>
              <a:rPr lang="en-ZA" sz="1600" dirty="0"/>
              <a:t>The policy is being developed </a:t>
            </a:r>
            <a:r>
              <a:rPr lang="en-ZA" sz="1600" dirty="0" smtClean="0"/>
              <a:t>with </a:t>
            </a:r>
            <a:r>
              <a:rPr lang="en-ZA" sz="1600" dirty="0"/>
              <a:t>the ILO,</a:t>
            </a:r>
          </a:p>
          <a:p>
            <a:pPr lvl="1">
              <a:buFont typeface="Arial" panose="020B0604020202020204" pitchFamily="34" charset="0"/>
              <a:buChar char="•"/>
            </a:pPr>
            <a:r>
              <a:rPr lang="en-ZA" sz="1600" dirty="0"/>
              <a:t>The situational analysis and initial recommendations has been completed,</a:t>
            </a:r>
          </a:p>
          <a:p>
            <a:pPr lvl="1">
              <a:buFont typeface="Arial" panose="020B0604020202020204" pitchFamily="34" charset="0"/>
              <a:buChar char="•"/>
            </a:pPr>
            <a:r>
              <a:rPr lang="en-ZA" sz="1600" dirty="0"/>
              <a:t>Consultations with stakeholders are underway to validate the report</a:t>
            </a:r>
            <a:r>
              <a:rPr lang="en-ZA" sz="1600" dirty="0" smtClean="0"/>
              <a:t>.</a:t>
            </a:r>
          </a:p>
          <a:p>
            <a:pPr lvl="1">
              <a:buFont typeface="Arial" panose="020B0604020202020204" pitchFamily="34" charset="0"/>
              <a:buChar char="•"/>
            </a:pPr>
            <a:r>
              <a:rPr lang="en-ZA" sz="1600" dirty="0" smtClean="0"/>
              <a:t>Once the policy is finalised, financial resources to establish demand led employment schemes will be required,</a:t>
            </a:r>
            <a:endParaRPr lang="en-ZA" sz="1600" dirty="0"/>
          </a:p>
          <a:p>
            <a:pPr marL="0" indent="0">
              <a:buNone/>
            </a:pPr>
            <a:r>
              <a:rPr lang="en-GB" sz="1600" dirty="0" smtClean="0"/>
              <a:t>• </a:t>
            </a:r>
            <a:r>
              <a:rPr lang="en-GB" sz="1600" b="1" dirty="0"/>
              <a:t>Labour Migration Policy</a:t>
            </a:r>
          </a:p>
          <a:p>
            <a:pPr lvl="1">
              <a:buFont typeface="Arial" panose="020B0604020202020204" pitchFamily="34" charset="0"/>
              <a:buChar char="•"/>
            </a:pPr>
            <a:r>
              <a:rPr lang="en-ZA" sz="1600" dirty="0"/>
              <a:t>The first draft National Labour Migration policy developed,   </a:t>
            </a:r>
          </a:p>
          <a:p>
            <a:pPr lvl="1">
              <a:buFont typeface="Arial" panose="020B0604020202020204" pitchFamily="34" charset="0"/>
              <a:buChar char="•"/>
            </a:pPr>
            <a:r>
              <a:rPr lang="en-ZA" sz="1600" dirty="0"/>
              <a:t>The Policy will be aligned to the Employment Services Act and Regulations,</a:t>
            </a:r>
          </a:p>
          <a:p>
            <a:pPr lvl="1">
              <a:buFont typeface="Arial" panose="020B0604020202020204" pitchFamily="34" charset="0"/>
              <a:buChar char="•"/>
            </a:pPr>
            <a:r>
              <a:rPr lang="en-ZA" sz="1600" dirty="0"/>
              <a:t>The Inter Ministerial Committee established to deal with Migration challenges in the country ,</a:t>
            </a:r>
          </a:p>
          <a:p>
            <a:pPr marL="0" indent="0">
              <a:buNone/>
            </a:pPr>
            <a:r>
              <a:rPr lang="en-GB" sz="1600" b="1" dirty="0" smtClean="0"/>
              <a:t>• </a:t>
            </a:r>
            <a:r>
              <a:rPr lang="en-GB" sz="1600" b="1" dirty="0"/>
              <a:t>Strategy or Employment Schemes framework.</a:t>
            </a:r>
          </a:p>
          <a:p>
            <a:pPr lvl="1">
              <a:buFont typeface="Arial" panose="020B0604020202020204" pitchFamily="34" charset="0"/>
              <a:buChar char="•"/>
            </a:pPr>
            <a:r>
              <a:rPr lang="en-ZA" sz="1600" dirty="0" smtClean="0"/>
              <a:t>The Public Employment Services continued </a:t>
            </a:r>
          </a:p>
          <a:p>
            <a:pPr marL="457200" lvl="1" indent="0">
              <a:buNone/>
            </a:pPr>
            <a:r>
              <a:rPr lang="en-ZA" sz="1600" dirty="0" smtClean="0"/>
              <a:t>to support work seekers during the lockdown </a:t>
            </a:r>
          </a:p>
          <a:p>
            <a:pPr marL="457200" lvl="1" indent="0">
              <a:buNone/>
            </a:pPr>
            <a:r>
              <a:rPr lang="en-ZA" sz="1600" dirty="0" smtClean="0"/>
              <a:t>period, see table for key activities </a:t>
            </a:r>
          </a:p>
          <a:p>
            <a:pPr marL="457200" lvl="1" indent="0">
              <a:buNone/>
            </a:pPr>
            <a:r>
              <a:rPr lang="en-ZA" sz="1600" dirty="0" smtClean="0"/>
              <a:t>that was performed.</a:t>
            </a:r>
          </a:p>
          <a:p>
            <a:endParaRPr lang="en-GB" sz="1600" dirty="0"/>
          </a:p>
        </p:txBody>
      </p:sp>
      <p:sp>
        <p:nvSpPr>
          <p:cNvPr id="4" name="Slide Number Placeholder 3"/>
          <p:cNvSpPr>
            <a:spLocks noGrp="1"/>
          </p:cNvSpPr>
          <p:nvPr>
            <p:ph type="sldNum" sz="quarter" idx="12"/>
          </p:nvPr>
        </p:nvSpPr>
        <p:spPr/>
        <p:txBody>
          <a:bodyPr/>
          <a:lstStyle/>
          <a:p>
            <a:pPr>
              <a:defRPr/>
            </a:pPr>
            <a:fld id="{E9C5AF12-E6D3-48FD-848C-2B863FB3EA6E}" type="slidenum">
              <a:rPr lang="en-US" smtClean="0"/>
              <a:pPr>
                <a:defRPr/>
              </a:pPr>
              <a:t>84</a:t>
            </a:fld>
            <a:endParaRPr lang="en-US" dirty="0"/>
          </a:p>
        </p:txBody>
      </p:sp>
      <p:pic>
        <p:nvPicPr>
          <p:cNvPr id="5" name="Picture 4"/>
          <p:cNvPicPr>
            <a:picLocks noChangeAspect="1"/>
          </p:cNvPicPr>
          <p:nvPr/>
        </p:nvPicPr>
        <p:blipFill>
          <a:blip r:embed="rId2"/>
          <a:stretch>
            <a:fillRect/>
          </a:stretch>
        </p:blipFill>
        <p:spPr>
          <a:xfrm>
            <a:off x="4707817" y="4974139"/>
            <a:ext cx="4282359" cy="1527317"/>
          </a:xfrm>
          <a:prstGeom prst="rect">
            <a:avLst/>
          </a:prstGeom>
        </p:spPr>
      </p:pic>
    </p:spTree>
    <p:extLst>
      <p:ext uri="{BB962C8B-B14F-4D97-AF65-F5344CB8AC3E}">
        <p14:creationId xmlns:p14="http://schemas.microsoft.com/office/powerpoint/2010/main" xmlns="" val="42249209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684213" y="2205038"/>
            <a:ext cx="7772400" cy="1470025"/>
          </a:xfrm>
        </p:spPr>
        <p:txBody>
          <a:bodyPr anchor="t"/>
          <a:lstStyle/>
          <a:p>
            <a:pPr eaLnBrk="1" hangingPunct="1"/>
            <a:r>
              <a:rPr lang="en-ZA" b="1" dirty="0" smtClean="0">
                <a:ea typeface="ＭＳ Ｐゴシック"/>
              </a:rPr>
              <a:t/>
            </a:r>
            <a:br>
              <a:rPr lang="en-ZA" b="1" dirty="0" smtClean="0">
                <a:ea typeface="ＭＳ Ｐゴシック"/>
              </a:rPr>
            </a:br>
            <a:endParaRPr lang="en-GB" b="1" dirty="0" smtClean="0">
              <a:ea typeface="ＭＳ Ｐゴシック"/>
            </a:endParaRPr>
          </a:p>
        </p:txBody>
      </p:sp>
      <p:sp>
        <p:nvSpPr>
          <p:cNvPr id="3075" name="Rectangle 3"/>
          <p:cNvSpPr>
            <a:spLocks noGrp="1" noChangeArrowheads="1"/>
          </p:cNvSpPr>
          <p:nvPr>
            <p:ph type="subTitle" idx="4294967295"/>
          </p:nvPr>
        </p:nvSpPr>
        <p:spPr>
          <a:xfrm>
            <a:off x="933769" y="3089416"/>
            <a:ext cx="7345363" cy="1358861"/>
          </a:xfrm>
          <a:noFill/>
          <a:ln>
            <a:solidFill>
              <a:schemeClr val="bg1"/>
            </a:solidFill>
          </a:ln>
          <a:extLst/>
        </p:spPr>
        <p:style>
          <a:lnRef idx="2">
            <a:schemeClr val="accent6">
              <a:shade val="50000"/>
            </a:schemeClr>
          </a:lnRef>
          <a:fillRef idx="1">
            <a:schemeClr val="accent6"/>
          </a:fillRef>
          <a:effectRef idx="0">
            <a:schemeClr val="accent6"/>
          </a:effectRef>
          <a:fontRef idx="minor">
            <a:schemeClr val="lt1"/>
          </a:fontRef>
        </p:style>
        <p:txBody>
          <a:bodyPr/>
          <a:lstStyle/>
          <a:p>
            <a:pPr marL="0" indent="0" algn="ctr" eaLnBrk="1" hangingPunct="1">
              <a:lnSpc>
                <a:spcPct val="90000"/>
              </a:lnSpc>
              <a:buNone/>
            </a:pPr>
            <a:r>
              <a:rPr lang="en-US" sz="2800" b="1" dirty="0" smtClean="0">
                <a:solidFill>
                  <a:schemeClr val="tx1"/>
                </a:solidFill>
                <a:cs typeface="Arial" charset="0"/>
              </a:rPr>
              <a:t>PROGRAMME 4: LABOUR POLICY AND INDUSTRIAL RELATIONS (LP&amp;IR)</a:t>
            </a:r>
          </a:p>
          <a:p>
            <a:pPr marL="0" indent="0" algn="ctr" eaLnBrk="1" hangingPunct="1">
              <a:lnSpc>
                <a:spcPct val="90000"/>
              </a:lnSpc>
              <a:buNone/>
            </a:pPr>
            <a:endParaRPr lang="en-US" sz="1600" b="1" dirty="0" smtClean="0">
              <a:solidFill>
                <a:schemeClr val="tx1"/>
              </a:solidFill>
              <a:cs typeface="Arial" charset="0"/>
            </a:endParaRPr>
          </a:p>
          <a:p>
            <a:pPr marL="0" indent="0" algn="ctr" eaLnBrk="1" hangingPunct="1">
              <a:lnSpc>
                <a:spcPct val="90000"/>
              </a:lnSpc>
              <a:buNone/>
            </a:pPr>
            <a:r>
              <a:rPr lang="en-US" sz="1600" b="1" dirty="0">
                <a:solidFill>
                  <a:schemeClr val="tx1"/>
                </a:solidFill>
                <a:cs typeface="Arial" charset="0"/>
              </a:rPr>
              <a:t>RP – Reporting  Period (A – Annual; Q – Quarterly</a:t>
            </a:r>
            <a:r>
              <a:rPr lang="en-US" sz="1600" b="1" dirty="0" smtClean="0">
                <a:solidFill>
                  <a:schemeClr val="tx1"/>
                </a:solidFill>
                <a:cs typeface="Arial" charset="0"/>
              </a:rPr>
              <a:t>)</a:t>
            </a:r>
          </a:p>
          <a:p>
            <a:pPr marL="0" indent="0" algn="ctr" eaLnBrk="1" hangingPunct="1">
              <a:lnSpc>
                <a:spcPct val="90000"/>
              </a:lnSpc>
              <a:buNone/>
            </a:pPr>
            <a:endParaRPr lang="en-US" b="1" dirty="0">
              <a:solidFill>
                <a:schemeClr val="bg1"/>
              </a:solidFill>
              <a:cs typeface="Arial" charset="0"/>
            </a:endParaRPr>
          </a:p>
        </p:txBody>
      </p:sp>
      <p:sp>
        <p:nvSpPr>
          <p:cNvPr id="2" name="Slide Number Placeholder 1"/>
          <p:cNvSpPr>
            <a:spLocks noGrp="1"/>
          </p:cNvSpPr>
          <p:nvPr>
            <p:ph type="sldNum" sz="quarter" idx="12"/>
          </p:nvPr>
        </p:nvSpPr>
        <p:spPr>
          <a:xfrm>
            <a:off x="7010400" y="0"/>
            <a:ext cx="2133600" cy="365125"/>
          </a:xfrm>
        </p:spPr>
        <p:txBody>
          <a:bodyPr/>
          <a:lstStyle/>
          <a:p>
            <a:pPr>
              <a:defRPr/>
            </a:pPr>
            <a:fld id="{02973164-415C-4C83-A7EC-60F18549655F}" type="slidenum">
              <a:rPr lang="en-US" smtClean="0">
                <a:solidFill>
                  <a:schemeClr val="bg1"/>
                </a:solidFill>
              </a:rPr>
              <a:pPr>
                <a:defRPr/>
              </a:pPr>
              <a:t>85</a:t>
            </a:fld>
            <a:endParaRPr lang="en-US"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37557" y="1016731"/>
            <a:ext cx="3670300" cy="13396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74580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97366" y="122797"/>
            <a:ext cx="8229600" cy="1143000"/>
          </a:xfrm>
        </p:spPr>
        <p:txBody>
          <a:bodyPr/>
          <a:lstStyle/>
          <a:p>
            <a:r>
              <a:rPr lang="en-ZA" altLang="en-US" sz="2000" b="1" dirty="0" smtClean="0">
                <a:ea typeface="ＭＳ Ｐゴシック" pitchFamily="34" charset="-128"/>
                <a:cs typeface="Times New Roman" pitchFamily="18" charset="0"/>
              </a:rPr>
              <a:t>LABOUR POLICY &amp; INDUSTRIAL RELATIONS (LP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14738477"/>
              </p:ext>
            </p:extLst>
          </p:nvPr>
        </p:nvGraphicFramePr>
        <p:xfrm>
          <a:off x="213360" y="1254911"/>
          <a:ext cx="8717280" cy="5359249"/>
        </p:xfrm>
        <a:graphic>
          <a:graphicData uri="http://schemas.openxmlformats.org/drawingml/2006/table">
            <a:tbl>
              <a:tblPr/>
              <a:tblGrid>
                <a:gridCol w="1985817">
                  <a:extLst>
                    <a:ext uri="{9D8B030D-6E8A-4147-A177-3AD203B41FA5}">
                      <a16:colId xmlns="" xmlns:a16="http://schemas.microsoft.com/office/drawing/2014/main" val="20000"/>
                    </a:ext>
                  </a:extLst>
                </a:gridCol>
                <a:gridCol w="1948280">
                  <a:extLst>
                    <a:ext uri="{9D8B030D-6E8A-4147-A177-3AD203B41FA5}">
                      <a16:colId xmlns="" xmlns:a16="http://schemas.microsoft.com/office/drawing/2014/main" val="20001"/>
                    </a:ext>
                  </a:extLst>
                </a:gridCol>
                <a:gridCol w="2460172">
                  <a:extLst>
                    <a:ext uri="{9D8B030D-6E8A-4147-A177-3AD203B41FA5}">
                      <a16:colId xmlns="" xmlns:a16="http://schemas.microsoft.com/office/drawing/2014/main" val="20002"/>
                    </a:ext>
                  </a:extLst>
                </a:gridCol>
                <a:gridCol w="1380671">
                  <a:extLst>
                    <a:ext uri="{9D8B030D-6E8A-4147-A177-3AD203B41FA5}">
                      <a16:colId xmlns="" xmlns:a16="http://schemas.microsoft.com/office/drawing/2014/main" val="20003"/>
                    </a:ext>
                  </a:extLst>
                </a:gridCol>
                <a:gridCol w="942340">
                  <a:extLst>
                    <a:ext uri="{9D8B030D-6E8A-4147-A177-3AD203B41FA5}">
                      <a16:colId xmlns="" xmlns:a16="http://schemas.microsoft.com/office/drawing/2014/main" val="780688291"/>
                    </a:ext>
                  </a:extLst>
                </a:gridCol>
              </a:tblGrid>
              <a:tr h="66299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4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329437">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FFFFFF"/>
                          </a:solidFill>
                          <a:effectLst/>
                          <a:latin typeface="Calibri" pitchFamily="34" charset="0"/>
                          <a:ea typeface="ＭＳ Ｐゴシック" pitchFamily="34" charset="-128"/>
                        </a:rPr>
                        <a:t>Strategic Goal 10: Promote Equity in the Labour Market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FFFFFF"/>
                          </a:solidFill>
                          <a:effectLst/>
                          <a:latin typeface="Calibri" pitchFamily="34" charset="0"/>
                          <a:ea typeface="ＭＳ Ｐゴシック" pitchFamily="34" charset="-128"/>
                        </a:rPr>
                        <a:t>Outcome 14: Transforming society and uniting the country</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Calibri" pitchFamily="34" charset="0"/>
                        <a:ea typeface="Times New Roman" pitchFamily="18" charset="0"/>
                        <a:cs typeface="Maiandra GD"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148437">
                <a:tc>
                  <a:txBody>
                    <a:bodyPr/>
                    <a:lstStyle/>
                    <a:p>
                      <a:pPr algn="l">
                        <a:spcAft>
                          <a:spcPts val="0"/>
                        </a:spcAft>
                      </a:pPr>
                      <a:r>
                        <a:rPr lang="en-ZA" sz="1200" b="0" baseline="0" dirty="0" smtClean="0">
                          <a:effectLst/>
                          <a:latin typeface="+mn-lt"/>
                          <a:ea typeface="Times New Roman"/>
                        </a:rPr>
                        <a:t>1.1 Number of policy instruments developed and promoted to enhance the implementation of EEA by 31 March 2020</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200" b="1" dirty="0" smtClean="0">
                          <a:effectLst/>
                          <a:latin typeface="Calibri" panose="020F0502020204030204" pitchFamily="34" charset="0"/>
                          <a:ea typeface="Calibri" panose="020F0502020204030204" pitchFamily="34" charset="0"/>
                          <a:cs typeface="Calibri" panose="020F0502020204030204" pitchFamily="34" charset="0"/>
                        </a:rPr>
                        <a:t>2019-2020 Annual Employment Equity Report and Public Register developed by 31 March 2020</a:t>
                      </a:r>
                      <a:r>
                        <a:rPr lang="en-ZA" sz="12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2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ACHIEVED</a:t>
                      </a:r>
                    </a:p>
                    <a:p>
                      <a:pPr>
                        <a:lnSpc>
                          <a:spcPct val="115000"/>
                        </a:lnSpc>
                        <a:spcAft>
                          <a:spcPts val="0"/>
                        </a:spcAft>
                      </a:pPr>
                      <a:r>
                        <a:rPr lang="en-ZA" sz="1200" dirty="0" smtClean="0">
                          <a:effectLst/>
                          <a:latin typeface="Calibri" panose="020F0502020204030204" pitchFamily="34" charset="0"/>
                          <a:ea typeface="Calibri" panose="020F0502020204030204" pitchFamily="34" charset="0"/>
                          <a:cs typeface="Arial" panose="020B0604020202020204" pitchFamily="34" charset="0"/>
                        </a:rPr>
                        <a:t>2019-2020 Annual Employment Equity Report and Public Register developed by 26 March 2020.</a:t>
                      </a:r>
                      <a:endParaRPr lang="en-Z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kern="1200" dirty="0" smtClean="0">
                        <a:solidFill>
                          <a:schemeClr val="tx1"/>
                        </a:solidFill>
                        <a:effectLst/>
                        <a:latin typeface="+mn-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smtClean="0">
                          <a:solidFill>
                            <a:schemeClr val="tx1"/>
                          </a:solidFill>
                          <a:effectLst/>
                          <a:latin typeface="+mn-lt"/>
                          <a:ea typeface="Times New Roman"/>
                        </a:rPr>
                        <a:t>None</a:t>
                      </a:r>
                      <a:endParaRPr lang="en-ZA" sz="1200" b="1" dirty="0">
                        <a:solidFill>
                          <a:schemeClr val="tx1"/>
                        </a:solidFill>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1" dirty="0" smtClean="0">
                          <a:effectLst/>
                          <a:latin typeface="+mn-lt"/>
                          <a:ea typeface="Times New Roman"/>
                        </a:rPr>
                        <a:t>None</a:t>
                      </a:r>
                      <a:endParaRPr lang="en-ZA" sz="1200" b="1" dirty="0">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2"/>
                  </a:ext>
                </a:extLst>
              </a:tr>
              <a:tr h="494155">
                <a:tc gridSpan="5">
                  <a:txBody>
                    <a:bodyPr/>
                    <a:lstStyle/>
                    <a:p>
                      <a:pPr algn="l">
                        <a:spcAft>
                          <a:spcPts val="0"/>
                        </a:spcAft>
                      </a:pPr>
                      <a:r>
                        <a:rPr lang="en-ZA" sz="1200" b="1" dirty="0" smtClean="0">
                          <a:solidFill>
                            <a:schemeClr val="bg1"/>
                          </a:solidFill>
                          <a:effectLst/>
                          <a:latin typeface="+mn-lt"/>
                          <a:ea typeface="Times New Roman"/>
                        </a:rPr>
                        <a:t>Strategic Goal 3: Protect vulnerable workers  </a:t>
                      </a:r>
                    </a:p>
                    <a:p>
                      <a:pPr algn="l">
                        <a:spcAft>
                          <a:spcPts val="0"/>
                        </a:spcAft>
                      </a:pPr>
                      <a:r>
                        <a:rPr lang="en-ZA" sz="1200" b="1" dirty="0" smtClean="0">
                          <a:solidFill>
                            <a:schemeClr val="bg1"/>
                          </a:solidFill>
                          <a:effectLst/>
                          <a:latin typeface="+mn-lt"/>
                          <a:ea typeface="Times New Roman"/>
                        </a:rPr>
                        <a:t>Outcome 4: Decent Employment through an inclusive economic growth</a:t>
                      </a:r>
                    </a:p>
                    <a:p>
                      <a:pPr algn="l">
                        <a:spcAft>
                          <a:spcPts val="0"/>
                        </a:spcAft>
                      </a:pPr>
                      <a:endParaRPr lang="en-ZA" sz="1200" dirty="0" smtClean="0">
                        <a:solidFill>
                          <a:schemeClr val="bg1"/>
                        </a:solidFill>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pPr algn="l">
                        <a:spcAft>
                          <a:spcPts val="0"/>
                        </a:spcAft>
                      </a:pPr>
                      <a:endParaRPr lang="en-ZA" sz="1200" b="0"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3"/>
                  </a:ext>
                </a:extLst>
              </a:tr>
              <a:tr h="2479040">
                <a:tc>
                  <a:txBody>
                    <a:bodyPr/>
                    <a:lstStyle/>
                    <a:p>
                      <a:pPr algn="l">
                        <a:spcAft>
                          <a:spcPts val="0"/>
                        </a:spcAft>
                      </a:pPr>
                      <a:r>
                        <a:rPr lang="en-ZA" sz="1200" dirty="0" smtClean="0">
                          <a:effectLst/>
                          <a:latin typeface="+mn-lt"/>
                          <a:ea typeface="Calibri"/>
                          <a:cs typeface="Arial"/>
                        </a:rPr>
                        <a:t>2.1 Review of the National Minimum wage by 1 January 2020.</a:t>
                      </a:r>
                      <a:endParaRPr lang="en-ZA" sz="1200" dirty="0">
                        <a:effectLst/>
                        <a:latin typeface="+mn-lt"/>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200" b="1" dirty="0" smtClean="0">
                          <a:effectLst/>
                          <a:latin typeface="Calibri" panose="020F0502020204030204" pitchFamily="34" charset="0"/>
                          <a:ea typeface="Calibri" panose="020F0502020204030204" pitchFamily="34" charset="0"/>
                          <a:cs typeface="Arial" panose="020B0604020202020204" pitchFamily="34" charset="0"/>
                        </a:rPr>
                        <a:t>Review the national minimum wage by 1 January 2020</a:t>
                      </a:r>
                      <a:endParaRPr lang="en-ZA"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endParaRPr lang="en-ZA" sz="1200" b="0"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2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NOT ACHIEVED</a:t>
                      </a:r>
                    </a:p>
                    <a:p>
                      <a:pPr>
                        <a:lnSpc>
                          <a:spcPct val="115000"/>
                        </a:lnSpc>
                        <a:spcAft>
                          <a:spcPts val="0"/>
                        </a:spcAft>
                      </a:pPr>
                      <a:r>
                        <a:rPr lang="en-ZA" sz="1200" dirty="0" smtClean="0">
                          <a:effectLst/>
                          <a:latin typeface="Calibri" panose="020F0502020204030204" pitchFamily="34" charset="0"/>
                          <a:ea typeface="Calibri" panose="020F0502020204030204" pitchFamily="34" charset="0"/>
                          <a:cs typeface="Arial" panose="020B0604020202020204" pitchFamily="34" charset="0"/>
                        </a:rPr>
                        <a:t>NMW Commission experienced delays as there is an unavoidable time lag in the release of the quarterly survey (Quarterly Labour Force Statistics) by Stats SA that the researchers use to obtain the relevant labour market information is needed to accurately analyse the impact of the NMW. </a:t>
                      </a:r>
                      <a:endParaRPr lang="en-ZA" sz="2000" b="1" dirty="0">
                        <a:solidFill>
                          <a:schemeClr val="tx1"/>
                        </a:solidFill>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200" b="1" dirty="0" smtClean="0">
                          <a:solidFill>
                            <a:schemeClr val="tx1"/>
                          </a:solidFill>
                          <a:effectLst/>
                          <a:latin typeface="+mn-lt"/>
                          <a:ea typeface="Calibri"/>
                          <a:cs typeface="Arial"/>
                        </a:rPr>
                        <a:t>This inadvertently led to the delay in the reviewing of the NMW which was only reviewed and implemented on the 1st March 2020 by CPI 3.8% in order to protect low-income workers from erosion in their incomes.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200" b="1" dirty="0" smtClean="0">
                          <a:effectLst/>
                          <a:latin typeface="Calibri" panose="020F0502020204030204" pitchFamily="34" charset="0"/>
                          <a:ea typeface="Calibri" panose="020F0502020204030204" pitchFamily="34" charset="0"/>
                        </a:rPr>
                        <a:t>Monitor and liaise on a daily basis with Stats SA as the </a:t>
                      </a:r>
                      <a:r>
                        <a:rPr lang="en-US" sz="1200" b="1" dirty="0" err="1" smtClean="0">
                          <a:effectLst/>
                          <a:latin typeface="Calibri" panose="020F0502020204030204" pitchFamily="34" charset="0"/>
                          <a:ea typeface="Calibri" panose="020F0502020204030204" pitchFamily="34" charset="0"/>
                        </a:rPr>
                        <a:t>Covid</a:t>
                      </a:r>
                      <a:r>
                        <a:rPr lang="en-US" sz="1200" b="1" dirty="0" smtClean="0">
                          <a:effectLst/>
                          <a:latin typeface="Calibri" panose="020F0502020204030204" pitchFamily="34" charset="0"/>
                          <a:ea typeface="Calibri" panose="020F0502020204030204" pitchFamily="34" charset="0"/>
                        </a:rPr>
                        <a:t> 19 crisis has effected data collection from this important state agency. </a:t>
                      </a:r>
                      <a:endParaRPr lang="en-ZA" sz="1200" b="1"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4"/>
                  </a:ext>
                </a:extLst>
              </a:tr>
            </a:tbl>
          </a:graphicData>
        </a:graphic>
      </p:graphicFrame>
      <p:sp>
        <p:nvSpPr>
          <p:cNvPr id="59439" name="Slide Number Placeholder 3"/>
          <p:cNvSpPr>
            <a:spLocks noGrp="1"/>
          </p:cNvSpPr>
          <p:nvPr>
            <p:ph type="sldNum" sz="quarter" idx="12"/>
          </p:nvPr>
        </p:nvSpPr>
        <p:spPr bwMode="auto">
          <a:xfrm>
            <a:off x="6946900" y="6376774"/>
            <a:ext cx="2197100" cy="68442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86</a:t>
            </a:fld>
            <a:endParaRPr lang="en-US" altLang="en-US" sz="1200" dirty="0" smtClean="0">
              <a:solidFill>
                <a:schemeClr val="bg1"/>
              </a:solidFill>
            </a:endParaRPr>
          </a:p>
        </p:txBody>
      </p:sp>
    </p:spTree>
    <p:extLst>
      <p:ext uri="{BB962C8B-B14F-4D97-AF65-F5344CB8AC3E}">
        <p14:creationId xmlns:p14="http://schemas.microsoft.com/office/powerpoint/2010/main" xmlns="" val="22410463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0538" y="119742"/>
            <a:ext cx="8229600" cy="1143000"/>
          </a:xfrm>
        </p:spPr>
        <p:txBody>
          <a:bodyPr/>
          <a:lstStyle/>
          <a:p>
            <a:r>
              <a:rPr lang="en-ZA" altLang="en-US" sz="2000" b="1" dirty="0" smtClean="0">
                <a:ea typeface="ＭＳ Ｐゴシック" pitchFamily="34" charset="-128"/>
                <a:cs typeface="Times New Roman" pitchFamily="18" charset="0"/>
              </a:rPr>
              <a:t>LABOUR POLICY &amp; INDUSTRIAL RELATIONS (LP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874396301"/>
              </p:ext>
            </p:extLst>
          </p:nvPr>
        </p:nvGraphicFramePr>
        <p:xfrm>
          <a:off x="182881" y="1351129"/>
          <a:ext cx="8747759" cy="5366701"/>
        </p:xfrm>
        <a:graphic>
          <a:graphicData uri="http://schemas.openxmlformats.org/drawingml/2006/table">
            <a:tbl>
              <a:tblPr/>
              <a:tblGrid>
                <a:gridCol w="2225039">
                  <a:extLst>
                    <a:ext uri="{9D8B030D-6E8A-4147-A177-3AD203B41FA5}">
                      <a16:colId xmlns="" xmlns:a16="http://schemas.microsoft.com/office/drawing/2014/main" val="20000"/>
                    </a:ext>
                  </a:extLst>
                </a:gridCol>
                <a:gridCol w="1879600">
                  <a:extLst>
                    <a:ext uri="{9D8B030D-6E8A-4147-A177-3AD203B41FA5}">
                      <a16:colId xmlns="" xmlns:a16="http://schemas.microsoft.com/office/drawing/2014/main" val="591802013"/>
                    </a:ext>
                  </a:extLst>
                </a:gridCol>
                <a:gridCol w="2223744">
                  <a:extLst>
                    <a:ext uri="{9D8B030D-6E8A-4147-A177-3AD203B41FA5}">
                      <a16:colId xmlns="" xmlns:a16="http://schemas.microsoft.com/office/drawing/2014/main" val="1489989985"/>
                    </a:ext>
                  </a:extLst>
                </a:gridCol>
                <a:gridCol w="1293572">
                  <a:extLst>
                    <a:ext uri="{9D8B030D-6E8A-4147-A177-3AD203B41FA5}">
                      <a16:colId xmlns="" xmlns:a16="http://schemas.microsoft.com/office/drawing/2014/main" val="20003"/>
                    </a:ext>
                  </a:extLst>
                </a:gridCol>
                <a:gridCol w="1125804">
                  <a:extLst>
                    <a:ext uri="{9D8B030D-6E8A-4147-A177-3AD203B41FA5}">
                      <a16:colId xmlns="" xmlns:a16="http://schemas.microsoft.com/office/drawing/2014/main" val="20004"/>
                    </a:ext>
                  </a:extLst>
                </a:gridCol>
              </a:tblGrid>
              <a:tr h="47191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4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527601">
                <a:tc gridSpan="5">
                  <a:txBody>
                    <a:bodyPr/>
                    <a:lstStyle/>
                    <a:p>
                      <a:r>
                        <a:rPr lang="en-ZA" sz="1200" b="1" kern="1200" dirty="0" smtClean="0">
                          <a:solidFill>
                            <a:schemeClr val="bg1"/>
                          </a:solidFill>
                          <a:effectLst/>
                          <a:latin typeface="+mn-lt"/>
                          <a:ea typeface="+mn-ea"/>
                          <a:cs typeface="+mn-cs"/>
                        </a:rPr>
                        <a:t>Strategic Goal 4: Strengthening multilateral and bilateral relations </a:t>
                      </a:r>
                    </a:p>
                    <a:p>
                      <a:r>
                        <a:rPr lang="en-ZA" sz="1200" b="1" kern="1200" dirty="0" smtClean="0">
                          <a:solidFill>
                            <a:schemeClr val="bg1"/>
                          </a:solidFill>
                          <a:effectLst/>
                          <a:latin typeface="+mn-lt"/>
                          <a:ea typeface="+mn-ea"/>
                          <a:cs typeface="+mn-cs"/>
                        </a:rPr>
                        <a:t>Outcome 11: Create a better South Africa, and a better world</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FFFFFF"/>
                        </a:solidFill>
                        <a:effectLst/>
                        <a:latin typeface="Calibri" pitchFamily="34" charset="0"/>
                        <a:ea typeface="ＭＳ Ｐゴシック" pitchFamily="34" charset="-128"/>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17070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mn-lt"/>
                          <a:ea typeface="Calibri"/>
                          <a:cs typeface="Calibri"/>
                        </a:rPr>
                        <a:t>3.1 Number of progress reports on bilateral cooperation and multilateral obligations signed off by the minister annually.</a:t>
                      </a:r>
                      <a:endPar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1433" marR="91433"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GB" sz="1400" b="1" dirty="0" smtClean="0">
                          <a:effectLst/>
                          <a:latin typeface="Calibri" panose="020F0502020204030204" pitchFamily="34" charset="0"/>
                          <a:ea typeface="Calibri" panose="020F0502020204030204" pitchFamily="34" charset="0"/>
                          <a:cs typeface="Arial" panose="020B0604020202020204" pitchFamily="34" charset="0"/>
                        </a:rPr>
                        <a:t>2 Reports on the implementation of bilateral cooperation and multilateral obligations signed off by the Minister by 31 March 2020.</a:t>
                      </a:r>
                      <a:endParaRPr lang="en-ZA" sz="24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kern="1200" dirty="0" smtClean="0">
                          <a:solidFill>
                            <a:srgbClr val="00B050"/>
                          </a:solidFill>
                          <a:effectLst/>
                          <a:latin typeface="+mn-lt"/>
                          <a:ea typeface="+mn-ea"/>
                          <a:cs typeface="+mn-cs"/>
                        </a:rPr>
                        <a:t>ACHIEVED</a:t>
                      </a:r>
                    </a:p>
                    <a:p>
                      <a:pPr>
                        <a:lnSpc>
                          <a:spcPct val="115000"/>
                        </a:lnSpc>
                        <a:spcAft>
                          <a:spcPts val="0"/>
                        </a:spcAft>
                      </a:pPr>
                      <a:endParaRPr lang="en-ZA" sz="1400" b="0" kern="1200" dirty="0" smtClean="0">
                        <a:solidFill>
                          <a:schemeClr val="tx1"/>
                        </a:solidFill>
                        <a:effectLst/>
                        <a:latin typeface="+mn-lt"/>
                        <a:ea typeface="+mn-ea"/>
                        <a:cs typeface="+mn-cs"/>
                      </a:endParaRPr>
                    </a:p>
                    <a:p>
                      <a:pPr>
                        <a:lnSpc>
                          <a:spcPct val="115000"/>
                        </a:lnSpc>
                        <a:spcAft>
                          <a:spcPts val="0"/>
                        </a:spcAft>
                      </a:pPr>
                      <a:r>
                        <a:rPr lang="en-GB" sz="1400" dirty="0" smtClean="0">
                          <a:effectLst/>
                          <a:latin typeface="Calibri" panose="020F0502020204030204" pitchFamily="34" charset="0"/>
                          <a:ea typeface="Calibri" panose="020F0502020204030204" pitchFamily="34" charset="0"/>
                          <a:cs typeface="Arial" panose="020B0604020202020204" pitchFamily="34" charset="0"/>
                        </a:rPr>
                        <a:t>2 Reports on the implementation of bilateral cooperation and multilateral obligations signed off by the Minister</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400" b="1" dirty="0" smtClean="0">
                          <a:solidFill>
                            <a:schemeClr val="tx1"/>
                          </a:solidFill>
                          <a:effectLst/>
                          <a:latin typeface="+mn-lt"/>
                          <a:ea typeface="Calibri"/>
                          <a:cs typeface="Arial"/>
                        </a:rPr>
                        <a:t>None </a:t>
                      </a:r>
                      <a:endParaRPr lang="en-ZA" sz="1400" b="1" dirty="0">
                        <a:solidFill>
                          <a:schemeClr val="tx1"/>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1" dirty="0" smtClean="0">
                          <a:solidFill>
                            <a:schemeClr val="tx1"/>
                          </a:solidFill>
                          <a:effectLst/>
                          <a:latin typeface="+mn-lt"/>
                          <a:ea typeface="Times New Roman"/>
                        </a:rPr>
                        <a:t>None</a:t>
                      </a:r>
                      <a:endParaRPr lang="en-ZA" sz="1400" b="1"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2"/>
                  </a:ext>
                </a:extLst>
              </a:tr>
              <a:tr h="552671">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ＭＳ Ｐゴシック" pitchFamily="34" charset="-128"/>
                        </a:rPr>
                        <a:t>Strategic Goal 6: Promote sound labour relations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ＭＳ Ｐゴシック" pitchFamily="34" charset="-128"/>
                        </a:rPr>
                        <a:t>Outcome 4: Decent employment through inclusive economic growth</a:t>
                      </a:r>
                    </a:p>
                  </a:txBody>
                  <a:tcPr marL="91433" marR="91433"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a:spcAft>
                          <a:spcPts val="0"/>
                        </a:spcAft>
                      </a:pPr>
                      <a:endParaRPr lang="en-ZA" sz="1200" b="1" dirty="0">
                        <a:effectLst/>
                        <a:latin typeface="+mn-lt"/>
                        <a:ea typeface="Times New Roman"/>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3"/>
                  </a:ext>
                </a:extLst>
              </a:tr>
              <a:tr h="20571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mn-lt"/>
                          <a:ea typeface="Calibri"/>
                          <a:cs typeface="Calibri"/>
                        </a:rPr>
                        <a:t>4.1 Percentage of collective agreements extended within 90 calendar days of receipt by 31 March each year.</a:t>
                      </a:r>
                      <a:endParaRPr kumimoji="0" lang="en-US" sz="1400" b="0" i="0" u="none" strike="noStrike" cap="none" normalizeH="0" baseline="0" dirty="0" smtClean="0">
                        <a:ln>
                          <a:noFill/>
                        </a:ln>
                        <a:solidFill>
                          <a:schemeClr val="tx1"/>
                        </a:solidFill>
                        <a:effectLst/>
                        <a:latin typeface="+mn-lt"/>
                        <a:ea typeface="Times New Roman" pitchFamily="18" charset="0"/>
                        <a:cs typeface="Maiandra GD" pitchFamily="34"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100% of collective agreements extended within 90 calendar days of receipt.</a:t>
                      </a:r>
                      <a:endParaRPr kumimoji="0" lang="en-US" sz="1400" b="1"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1" dirty="0" smtClean="0">
                          <a:solidFill>
                            <a:srgbClr val="92D050"/>
                          </a:solidFill>
                          <a:effectLst/>
                          <a:latin typeface="+mn-lt"/>
                          <a:ea typeface="Times New Roman"/>
                          <a:cs typeface="Arial"/>
                        </a:rPr>
                        <a:t> </a:t>
                      </a:r>
                      <a:r>
                        <a:rPr lang="en-US" sz="1400" b="1" dirty="0" smtClean="0">
                          <a:solidFill>
                            <a:srgbClr val="00823B"/>
                          </a:solidFill>
                          <a:effectLst/>
                          <a:latin typeface="+mn-lt"/>
                          <a:ea typeface="Times New Roman"/>
                          <a:cs typeface="Arial"/>
                        </a:rPr>
                        <a:t>ACHIEVED </a:t>
                      </a:r>
                    </a:p>
                    <a:p>
                      <a:pPr>
                        <a:spcAft>
                          <a:spcPts val="0"/>
                        </a:spcAft>
                      </a:pPr>
                      <a:endParaRPr lang="en-US" sz="1400" b="1" dirty="0" smtClean="0">
                        <a:solidFill>
                          <a:srgbClr val="00823B"/>
                        </a:solidFill>
                        <a:effectLst/>
                        <a:latin typeface="+mn-lt"/>
                        <a:ea typeface="Times New Roman"/>
                        <a:cs typeface="Arial"/>
                      </a:endParaRPr>
                    </a:p>
                    <a:p>
                      <a:pPr marL="0" lvl="0" indent="0">
                        <a:lnSpc>
                          <a:spcPct val="115000"/>
                        </a:lnSpc>
                        <a:spcAft>
                          <a:spcPts val="0"/>
                        </a:spcAft>
                        <a:buFont typeface="Symbol" panose="05050102010706020507" pitchFamily="18" charset="2"/>
                        <a:buNone/>
                      </a:pPr>
                      <a:r>
                        <a:rPr lang="en-ZA" sz="1400" dirty="0" smtClean="0">
                          <a:effectLst/>
                          <a:latin typeface="Calibri" panose="020F0502020204030204" pitchFamily="34" charset="0"/>
                          <a:ea typeface="Calibri" panose="020F0502020204030204" pitchFamily="34" charset="0"/>
                          <a:cs typeface="Arial" panose="020B0604020202020204" pitchFamily="34" charset="0"/>
                        </a:rPr>
                        <a:t>Ten (10) - Collective agreements were received</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endParaRPr lang="en-ZA" sz="1400" dirty="0" smtClean="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15000"/>
                        </a:lnSpc>
                        <a:spcAft>
                          <a:spcPts val="1000"/>
                        </a:spcAft>
                        <a:buFont typeface="Symbol" panose="05050102010706020507" pitchFamily="18" charset="2"/>
                        <a:buNone/>
                      </a:pPr>
                      <a:r>
                        <a:rPr lang="en-ZA" sz="1400" dirty="0" smtClean="0">
                          <a:effectLst/>
                          <a:latin typeface="Calibri" panose="020F0502020204030204" pitchFamily="34" charset="0"/>
                          <a:ea typeface="Calibri" panose="020F0502020204030204" pitchFamily="34" charset="0"/>
                          <a:cs typeface="Arial" panose="020B0604020202020204" pitchFamily="34" charset="0"/>
                        </a:rPr>
                        <a:t>Ten (10)   Extended within 90 days calendar days of receipt  = </a:t>
                      </a:r>
                      <a:r>
                        <a:rPr lang="en-ZA" sz="14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100%</a:t>
                      </a:r>
                      <a:r>
                        <a:rPr lang="en-ZA" sz="14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None</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GB" sz="1400" b="1" kern="1200" dirty="0" smtClean="0">
                          <a:solidFill>
                            <a:schemeClr val="tx1"/>
                          </a:solidFill>
                          <a:effectLst/>
                          <a:latin typeface="+mn-lt"/>
                          <a:ea typeface="+mn-ea"/>
                          <a:cs typeface="+mn-cs"/>
                        </a:rPr>
                        <a:t>None</a:t>
                      </a:r>
                      <a:endParaRPr lang="en-ZA" sz="1400" b="1" dirty="0" smtClean="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4"/>
                  </a:ext>
                </a:extLst>
              </a:tr>
            </a:tbl>
          </a:graphicData>
        </a:graphic>
      </p:graphicFrame>
      <p:sp>
        <p:nvSpPr>
          <p:cNvPr id="59439" name="Slide Number Placeholder 3"/>
          <p:cNvSpPr>
            <a:spLocks noGrp="1"/>
          </p:cNvSpPr>
          <p:nvPr>
            <p:ph type="sldNum" sz="quarter" idx="12"/>
          </p:nvPr>
        </p:nvSpPr>
        <p:spPr bwMode="auto">
          <a:xfrm>
            <a:off x="6836228" y="6376774"/>
            <a:ext cx="2378891" cy="78602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chemeClr val="bg1"/>
                </a:solidFill>
              </a:rPr>
              <a:pPr/>
              <a:t>87</a:t>
            </a:fld>
            <a:endParaRPr lang="en-US" altLang="en-US" sz="1200" dirty="0" smtClean="0">
              <a:solidFill>
                <a:schemeClr val="bg1"/>
              </a:solidFill>
            </a:endParaRPr>
          </a:p>
        </p:txBody>
      </p:sp>
    </p:spTree>
    <p:extLst>
      <p:ext uri="{BB962C8B-B14F-4D97-AF65-F5344CB8AC3E}">
        <p14:creationId xmlns:p14="http://schemas.microsoft.com/office/powerpoint/2010/main" xmlns="" val="39344205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3"/>
          <p:cNvSpPr>
            <a:spLocks noGrp="1"/>
          </p:cNvSpPr>
          <p:nvPr>
            <p:ph type="sldNum" sz="quarter" idx="12"/>
          </p:nvPr>
        </p:nvSpPr>
        <p:spPr bwMode="auto">
          <a:xfrm>
            <a:off x="6837363" y="64865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C90EFA69-BF54-4C8C-B2F8-5ACD5B15F266}" type="slidenum">
              <a:rPr lang="en-US" altLang="en-US" sz="1200" smtClean="0">
                <a:solidFill>
                  <a:srgbClr val="898989"/>
                </a:solidFill>
              </a:rPr>
              <a:pPr/>
              <a:t>88</a:t>
            </a:fld>
            <a:endParaRPr lang="en-US" altLang="en-US" sz="1200" dirty="0" smtClean="0">
              <a:solidFill>
                <a:srgbClr val="898989"/>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91124062"/>
              </p:ext>
            </p:extLst>
          </p:nvPr>
        </p:nvGraphicFramePr>
        <p:xfrm>
          <a:off x="190500" y="1236664"/>
          <a:ext cx="8729980" cy="5460344"/>
        </p:xfrm>
        <a:graphic>
          <a:graphicData uri="http://schemas.openxmlformats.org/drawingml/2006/table">
            <a:tbl>
              <a:tblPr/>
              <a:tblGrid>
                <a:gridCol w="1903095">
                  <a:extLst>
                    <a:ext uri="{9D8B030D-6E8A-4147-A177-3AD203B41FA5}">
                      <a16:colId xmlns="" xmlns:a16="http://schemas.microsoft.com/office/drawing/2014/main" val="20000"/>
                    </a:ext>
                  </a:extLst>
                </a:gridCol>
                <a:gridCol w="1759948">
                  <a:extLst>
                    <a:ext uri="{9D8B030D-6E8A-4147-A177-3AD203B41FA5}">
                      <a16:colId xmlns="" xmlns:a16="http://schemas.microsoft.com/office/drawing/2014/main" val="20001"/>
                    </a:ext>
                  </a:extLst>
                </a:gridCol>
                <a:gridCol w="2732314">
                  <a:extLst>
                    <a:ext uri="{9D8B030D-6E8A-4147-A177-3AD203B41FA5}">
                      <a16:colId xmlns="" xmlns:a16="http://schemas.microsoft.com/office/drawing/2014/main" val="20002"/>
                    </a:ext>
                  </a:extLst>
                </a:gridCol>
                <a:gridCol w="1262743">
                  <a:extLst>
                    <a:ext uri="{9D8B030D-6E8A-4147-A177-3AD203B41FA5}">
                      <a16:colId xmlns="" xmlns:a16="http://schemas.microsoft.com/office/drawing/2014/main" val="20003"/>
                    </a:ext>
                  </a:extLst>
                </a:gridCol>
                <a:gridCol w="1071880">
                  <a:extLst>
                    <a:ext uri="{9D8B030D-6E8A-4147-A177-3AD203B41FA5}">
                      <a16:colId xmlns="" xmlns:a16="http://schemas.microsoft.com/office/drawing/2014/main" val="20004"/>
                    </a:ext>
                  </a:extLst>
                </a:gridCol>
              </a:tblGrid>
              <a:tr h="72291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PROGRAMME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4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52696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rPr>
                        <a:t>Strategic Goal 6: Promote sound labour relations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rPr>
                        <a:t>Outcome 4: Decent employment through inclusive economic growth</a:t>
                      </a: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419728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0" i="0" u="none" strike="noStrike" cap="none" normalizeH="0" baseline="0" dirty="0" smtClean="0">
                          <a:ln>
                            <a:noFill/>
                          </a:ln>
                          <a:solidFill>
                            <a:srgbClr val="000000"/>
                          </a:solidFill>
                          <a:effectLst/>
                          <a:latin typeface="Calibri" pitchFamily="34" charset="0"/>
                          <a:ea typeface="Times New Roman" pitchFamily="18" charset="0"/>
                          <a:cs typeface="Maiandra GD" pitchFamily="34" charset="0"/>
                        </a:rPr>
                        <a:t>4.2 Percentage of labour organisation applications for registration approved or refused within 90 calendar days of receipt by 31 March each year.</a:t>
                      </a:r>
                      <a:endParaRPr kumimoji="0" lang="en-US" sz="14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rPr>
                        <a:t>100% of labour organisation applications for registration approved or refused within 90 calendar days of receipt.</a:t>
                      </a:r>
                      <a:endParaRPr kumimoji="0" lang="en-US" sz="1400" b="1"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solidFill>
                            <a:srgbClr val="00823B"/>
                          </a:solidFill>
                          <a:effectLst/>
                          <a:latin typeface="+mn-lt"/>
                          <a:ea typeface="Calibri"/>
                          <a:cs typeface="Arial"/>
                        </a:rPr>
                        <a:t>ACHIEVED</a:t>
                      </a:r>
                    </a:p>
                    <a:p>
                      <a:pPr lvl="0"/>
                      <a:endParaRPr lang="en-ZA" sz="1400" kern="1200" dirty="0" smtClean="0">
                        <a:solidFill>
                          <a:schemeClr val="tx1"/>
                        </a:solidFill>
                        <a:effectLst/>
                        <a:latin typeface="+mn-lt"/>
                        <a:ea typeface="+mn-ea"/>
                        <a:cs typeface="+mn-cs"/>
                      </a:endParaRPr>
                    </a:p>
                    <a:p>
                      <a:pPr lvl="0"/>
                      <a:r>
                        <a:rPr lang="en-ZA" sz="1400" kern="1200" dirty="0" smtClean="0">
                          <a:solidFill>
                            <a:schemeClr val="tx1"/>
                          </a:solidFill>
                          <a:effectLst/>
                          <a:latin typeface="+mn-lt"/>
                          <a:ea typeface="+mn-ea"/>
                          <a:cs typeface="+mn-cs"/>
                        </a:rPr>
                        <a:t>23 (Twenty three) applications received</a:t>
                      </a:r>
                    </a:p>
                    <a:p>
                      <a:pPr lvl="0"/>
                      <a:endParaRPr lang="en-ZA" sz="1400" kern="1200" dirty="0" smtClean="0">
                        <a:solidFill>
                          <a:schemeClr val="tx1"/>
                        </a:solidFill>
                        <a:effectLst/>
                        <a:latin typeface="+mn-lt"/>
                        <a:ea typeface="+mn-ea"/>
                        <a:cs typeface="+mn-cs"/>
                      </a:endParaRPr>
                    </a:p>
                    <a:p>
                      <a:pPr lvl="0"/>
                      <a:r>
                        <a:rPr lang="en-ZA" sz="1400" kern="1200" dirty="0" smtClean="0">
                          <a:solidFill>
                            <a:schemeClr val="tx1"/>
                          </a:solidFill>
                          <a:effectLst/>
                          <a:latin typeface="+mn-lt"/>
                          <a:ea typeface="+mn-ea"/>
                          <a:cs typeface="+mn-cs"/>
                        </a:rPr>
                        <a:t>23 (Twenty three) – Refused within 90 calendar days of receipt = </a:t>
                      </a:r>
                      <a:r>
                        <a:rPr lang="en-ZA" sz="1400" b="1" kern="1200" dirty="0" smtClean="0">
                          <a:solidFill>
                            <a:srgbClr val="00823B"/>
                          </a:solidFill>
                          <a:effectLst/>
                          <a:latin typeface="+mn-lt"/>
                          <a:ea typeface="+mn-ea"/>
                          <a:cs typeface="+mn-cs"/>
                        </a:rPr>
                        <a:t>100%</a:t>
                      </a:r>
                    </a:p>
                    <a:p>
                      <a:pPr>
                        <a:lnSpc>
                          <a:spcPct val="115000"/>
                        </a:lnSpc>
                        <a:spcAft>
                          <a:spcPts val="0"/>
                        </a:spcAft>
                      </a:pPr>
                      <a:endParaRPr lang="en-ZA" sz="2400" dirty="0" smtClean="0">
                        <a:solidFill>
                          <a:srgbClr val="FF0000"/>
                        </a:solidFill>
                        <a:effectLst/>
                        <a:latin typeface="Times New Roman"/>
                        <a:ea typeface="Times New Roman"/>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None</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GB" sz="1400" b="1" kern="1200" dirty="0" smtClean="0">
                          <a:solidFill>
                            <a:schemeClr val="tx1"/>
                          </a:solidFill>
                          <a:effectLst/>
                          <a:latin typeface="+mn-lt"/>
                          <a:ea typeface="+mn-ea"/>
                          <a:cs typeface="+mn-cs"/>
                        </a:rPr>
                        <a:t>None</a:t>
                      </a:r>
                      <a:endParaRPr lang="en-ZA" sz="1400" b="1" dirty="0" smtClean="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2"/>
                  </a:ext>
                </a:extLst>
              </a:tr>
            </a:tbl>
          </a:graphicData>
        </a:graphic>
      </p:graphicFrame>
      <p:sp>
        <p:nvSpPr>
          <p:cNvPr id="5" name="Title 1"/>
          <p:cNvSpPr>
            <a:spLocks noGrp="1"/>
          </p:cNvSpPr>
          <p:nvPr>
            <p:ph type="title"/>
          </p:nvPr>
        </p:nvSpPr>
        <p:spPr>
          <a:xfrm>
            <a:off x="555625" y="300038"/>
            <a:ext cx="8229600" cy="936625"/>
          </a:xfrm>
        </p:spPr>
        <p:txBody>
          <a:bodyPr/>
          <a:lstStyle/>
          <a:p>
            <a:r>
              <a:rPr lang="en-ZA" altLang="en-US" sz="2000" b="1" dirty="0" smtClean="0">
                <a:ea typeface="ＭＳ Ｐゴシック" pitchFamily="34" charset="-128"/>
                <a:cs typeface="Times New Roman" pitchFamily="18" charset="0"/>
              </a:rPr>
              <a:t>LABOUR POLICY &amp; INDUSTRIAL RELATIONS (LP &amp; IR)</a:t>
            </a:r>
            <a:endParaRPr lang="en-US" altLang="en-US" sz="2000" dirty="0" smtClean="0">
              <a:ea typeface="ＭＳ Ｐゴシック" pitchFamily="34" charset="-128"/>
            </a:endParaRPr>
          </a:p>
        </p:txBody>
      </p:sp>
      <p:sp>
        <p:nvSpPr>
          <p:cNvPr id="6" name="Slide Number Placeholder 1"/>
          <p:cNvSpPr txBox="1">
            <a:spLocks/>
          </p:cNvSpPr>
          <p:nvPr/>
        </p:nvSpPr>
        <p:spPr bwMode="auto">
          <a:xfrm>
            <a:off x="6716712" y="6376988"/>
            <a:ext cx="2498407" cy="67405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chemeClr val="bg1"/>
                </a:solidFill>
              </a:rPr>
              <a:pPr/>
              <a:t>88</a:t>
            </a:fld>
            <a:endParaRPr lang="en-US" altLang="en-US" sz="1200" dirty="0" smtClean="0">
              <a:solidFill>
                <a:schemeClr val="bg1"/>
              </a:solidFill>
            </a:endParaRPr>
          </a:p>
        </p:txBody>
      </p:sp>
    </p:spTree>
    <p:extLst>
      <p:ext uri="{BB962C8B-B14F-4D97-AF65-F5344CB8AC3E}">
        <p14:creationId xmlns:p14="http://schemas.microsoft.com/office/powerpoint/2010/main" xmlns="" val="41696206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3"/>
          <p:cNvSpPr>
            <a:spLocks noGrp="1"/>
          </p:cNvSpPr>
          <p:nvPr>
            <p:ph type="sldNum" sz="quarter" idx="12"/>
          </p:nvPr>
        </p:nvSpPr>
        <p:spPr bwMode="auto">
          <a:xfrm>
            <a:off x="6837363" y="64865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C90EFA69-BF54-4C8C-B2F8-5ACD5B15F266}" type="slidenum">
              <a:rPr lang="en-US" altLang="en-US" sz="1200" smtClean="0">
                <a:solidFill>
                  <a:srgbClr val="898989"/>
                </a:solidFill>
              </a:rPr>
              <a:pPr/>
              <a:t>89</a:t>
            </a:fld>
            <a:endParaRPr lang="en-US" altLang="en-US" sz="1200" dirty="0" smtClean="0">
              <a:solidFill>
                <a:srgbClr val="898989"/>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324304262"/>
              </p:ext>
            </p:extLst>
          </p:nvPr>
        </p:nvGraphicFramePr>
        <p:xfrm>
          <a:off x="190500" y="1236664"/>
          <a:ext cx="8729980" cy="5460344"/>
        </p:xfrm>
        <a:graphic>
          <a:graphicData uri="http://schemas.openxmlformats.org/drawingml/2006/table">
            <a:tbl>
              <a:tblPr/>
              <a:tblGrid>
                <a:gridCol w="1903095">
                  <a:extLst>
                    <a:ext uri="{9D8B030D-6E8A-4147-A177-3AD203B41FA5}">
                      <a16:colId xmlns="" xmlns:a16="http://schemas.microsoft.com/office/drawing/2014/main" val="20000"/>
                    </a:ext>
                  </a:extLst>
                </a:gridCol>
                <a:gridCol w="1759948">
                  <a:extLst>
                    <a:ext uri="{9D8B030D-6E8A-4147-A177-3AD203B41FA5}">
                      <a16:colId xmlns="" xmlns:a16="http://schemas.microsoft.com/office/drawing/2014/main" val="20001"/>
                    </a:ext>
                  </a:extLst>
                </a:gridCol>
                <a:gridCol w="2732314">
                  <a:extLst>
                    <a:ext uri="{9D8B030D-6E8A-4147-A177-3AD203B41FA5}">
                      <a16:colId xmlns="" xmlns:a16="http://schemas.microsoft.com/office/drawing/2014/main" val="20002"/>
                    </a:ext>
                  </a:extLst>
                </a:gridCol>
                <a:gridCol w="1262743">
                  <a:extLst>
                    <a:ext uri="{9D8B030D-6E8A-4147-A177-3AD203B41FA5}">
                      <a16:colId xmlns="" xmlns:a16="http://schemas.microsoft.com/office/drawing/2014/main" val="20003"/>
                    </a:ext>
                  </a:extLst>
                </a:gridCol>
                <a:gridCol w="1071880">
                  <a:extLst>
                    <a:ext uri="{9D8B030D-6E8A-4147-A177-3AD203B41FA5}">
                      <a16:colId xmlns="" xmlns:a16="http://schemas.microsoft.com/office/drawing/2014/main" val="20004"/>
                    </a:ext>
                  </a:extLst>
                </a:gridCol>
              </a:tblGrid>
              <a:tr h="722914">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PROGRAMME PERFORMANCE INDICATOR</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4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a:t>
                      </a:r>
                    </a:p>
                  </a:txBody>
                  <a:tcPr marL="18168" marR="18168"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52696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rPr>
                        <a:t>Strategic Goal 6: Promote sound labour relations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ＭＳ Ｐゴシック" pitchFamily="34" charset="-128"/>
                        </a:rPr>
                        <a:t>Outcome 4: Decent employment through inclusive economic growth</a:t>
                      </a: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4197284">
                <a:tc>
                  <a:txBody>
                    <a:bodyPr/>
                    <a:lstStyle/>
                    <a:p>
                      <a:pPr>
                        <a:lnSpc>
                          <a:spcPct val="115000"/>
                        </a:lnSpc>
                        <a:spcAft>
                          <a:spcPts val="0"/>
                        </a:spcAft>
                      </a:pPr>
                      <a:r>
                        <a:rPr lang="en-GB" sz="1400" kern="100" dirty="0" smtClean="0">
                          <a:effectLst/>
                          <a:latin typeface="Calibri" panose="020F0502020204030204" pitchFamily="34" charset="0"/>
                          <a:ea typeface="SimSun" panose="02010600030101010101" pitchFamily="2" charset="-122"/>
                          <a:cs typeface="Arial" panose="020B0604020202020204" pitchFamily="34" charset="0"/>
                        </a:rPr>
                        <a:t>4.3 </a:t>
                      </a:r>
                      <a:r>
                        <a:rPr lang="en-GB" sz="1400" kern="50" dirty="0" smtClean="0">
                          <a:effectLst/>
                          <a:latin typeface="Calibri" panose="020F0502020204030204" pitchFamily="34" charset="0"/>
                          <a:ea typeface="SimSun" panose="02010600030101010101" pitchFamily="2" charset="-122"/>
                          <a:cs typeface="Calibri" panose="020F0502020204030204" pitchFamily="34" charset="0"/>
                        </a:rPr>
                        <a:t>Moderating Workplace Conflict by measuring the impact of the Labour Relations Amendments</a:t>
                      </a:r>
                      <a:r>
                        <a:rPr lang="en-GB" sz="1400" kern="100" dirty="0" smtClean="0">
                          <a:effectLst/>
                          <a:latin typeface="Calibri" panose="020F0502020204030204" pitchFamily="34" charset="0"/>
                          <a:ea typeface="SimSun" panose="02010600030101010101" pitchFamily="2" charset="-122"/>
                          <a:cs typeface="Arial" panose="020B0604020202020204" pitchFamily="34" charset="0"/>
                        </a:rPr>
                        <a:t>.</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Calibri" panose="020F0502020204030204" pitchFamily="34" charset="0"/>
                        </a:rPr>
                        <a:t>Monitoring report on impact submitted by end of fourth quarter</a:t>
                      </a:r>
                      <a:r>
                        <a:rPr lang="en-ZA" sz="14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solidFill>
                            <a:srgbClr val="00823B"/>
                          </a:solidFill>
                          <a:effectLst/>
                          <a:latin typeface="+mn-lt"/>
                          <a:ea typeface="Calibri"/>
                          <a:cs typeface="Arial"/>
                        </a:rPr>
                        <a:t>ACHIEVED</a:t>
                      </a:r>
                    </a:p>
                    <a:p>
                      <a:pPr lvl="0"/>
                      <a:endParaRPr lang="en-ZA" sz="1400" kern="1200" dirty="0" smtClean="0">
                        <a:solidFill>
                          <a:schemeClr val="tx1"/>
                        </a:solidFill>
                        <a:effectLst/>
                        <a:latin typeface="+mn-lt"/>
                        <a:ea typeface="+mn-ea"/>
                        <a:cs typeface="+mn-cs"/>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The directive in terms of section 19(1)(b) of the Labour Relations Amendment Act, 2018 was send to labour organisations to amend its constitutions, and they were given time to respond until 30 June 2019.</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 </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A. Employers’ organisations 151</a:t>
                      </a:r>
                      <a:endParaRPr lang="en-ZA" sz="2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400" dirty="0" smtClean="0">
                          <a:effectLst/>
                          <a:latin typeface="Calibri" panose="020F0502020204030204" pitchFamily="34" charset="0"/>
                          <a:ea typeface="Calibri" panose="020F0502020204030204" pitchFamily="34" charset="0"/>
                          <a:cs typeface="Arial" panose="020B0604020202020204" pitchFamily="34" charset="0"/>
                        </a:rPr>
                        <a:t>B.</a:t>
                      </a:r>
                      <a:r>
                        <a:rPr lang="en-ZA" sz="1400" baseline="0" dirty="0" smtClean="0">
                          <a:effectLst/>
                          <a:latin typeface="Calibri" panose="020F0502020204030204" pitchFamily="34" charset="0"/>
                          <a:ea typeface="Calibri" panose="020F0502020204030204" pitchFamily="34" charset="0"/>
                          <a:cs typeface="Arial" panose="020B0604020202020204" pitchFamily="34" charset="0"/>
                        </a:rPr>
                        <a:t> </a:t>
                      </a:r>
                      <a:r>
                        <a:rPr lang="en-ZA" sz="1400" dirty="0" smtClean="0">
                          <a:effectLst/>
                          <a:latin typeface="Calibri" panose="020F0502020204030204" pitchFamily="34" charset="0"/>
                          <a:ea typeface="Calibri" panose="020F0502020204030204" pitchFamily="34" charset="0"/>
                          <a:cs typeface="Arial" panose="020B0604020202020204" pitchFamily="34" charset="0"/>
                        </a:rPr>
                        <a:t>Trade Unions 207</a:t>
                      </a:r>
                      <a:endParaRPr lang="en-ZA" sz="2400" dirty="0" smtClean="0">
                        <a:solidFill>
                          <a:srgbClr val="FF0000"/>
                        </a:solidFill>
                        <a:effectLst/>
                        <a:latin typeface="Times New Roman"/>
                        <a:ea typeface="Times New Roman"/>
                      </a:endParaRPr>
                    </a:p>
                  </a:txBody>
                  <a:tcPr marL="68600" marR="686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smtClean="0">
                          <a:effectLst/>
                          <a:latin typeface="Calibri" panose="020F0502020204030204" pitchFamily="34" charset="0"/>
                          <a:ea typeface="Calibri" panose="020F0502020204030204" pitchFamily="34" charset="0"/>
                          <a:cs typeface="Arial" panose="020B0604020202020204" pitchFamily="34" charset="0"/>
                        </a:rPr>
                        <a:t>None</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GB" sz="1400" b="1" kern="1200" dirty="0" smtClean="0">
                          <a:solidFill>
                            <a:schemeClr val="tx1"/>
                          </a:solidFill>
                          <a:effectLst/>
                          <a:latin typeface="+mn-lt"/>
                          <a:ea typeface="+mn-ea"/>
                          <a:cs typeface="+mn-cs"/>
                        </a:rPr>
                        <a:t>None</a:t>
                      </a:r>
                      <a:endParaRPr lang="en-ZA" sz="1400" b="1" dirty="0" smtClean="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2"/>
                  </a:ext>
                </a:extLst>
              </a:tr>
            </a:tbl>
          </a:graphicData>
        </a:graphic>
      </p:graphicFrame>
      <p:sp>
        <p:nvSpPr>
          <p:cNvPr id="5" name="Title 1"/>
          <p:cNvSpPr>
            <a:spLocks noGrp="1"/>
          </p:cNvSpPr>
          <p:nvPr>
            <p:ph type="title"/>
          </p:nvPr>
        </p:nvSpPr>
        <p:spPr>
          <a:xfrm>
            <a:off x="555625" y="300038"/>
            <a:ext cx="8229600" cy="936625"/>
          </a:xfrm>
        </p:spPr>
        <p:txBody>
          <a:bodyPr/>
          <a:lstStyle/>
          <a:p>
            <a:r>
              <a:rPr lang="en-ZA" altLang="en-US" sz="2000" b="1" dirty="0" smtClean="0">
                <a:ea typeface="ＭＳ Ｐゴシック" pitchFamily="34" charset="-128"/>
                <a:cs typeface="Times New Roman" pitchFamily="18" charset="0"/>
              </a:rPr>
              <a:t>LABOUR POLICY &amp; INDUSTRIAL RELATIONS (LP &amp; IR)</a:t>
            </a:r>
            <a:endParaRPr lang="en-US" altLang="en-US" sz="2000" dirty="0" smtClean="0">
              <a:ea typeface="ＭＳ Ｐゴシック" pitchFamily="34" charset="-128"/>
            </a:endParaRPr>
          </a:p>
        </p:txBody>
      </p:sp>
      <p:sp>
        <p:nvSpPr>
          <p:cNvPr id="6" name="Slide Number Placeholder 1"/>
          <p:cNvSpPr txBox="1">
            <a:spLocks/>
          </p:cNvSpPr>
          <p:nvPr/>
        </p:nvSpPr>
        <p:spPr bwMode="auto">
          <a:xfrm>
            <a:off x="6716712" y="6376988"/>
            <a:ext cx="2498407" cy="67405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32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8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000" kern="1200">
                <a:solidFill>
                  <a:schemeClr val="tx1"/>
                </a:solidFill>
                <a:latin typeface="Calibri" pitchFamily="34" charset="0"/>
                <a:ea typeface="ＭＳ Ｐゴシック" pitchFamily="34" charset="-128"/>
                <a:cs typeface="+mn-cs"/>
              </a:defRPr>
            </a:lvl5pPr>
            <a:lvl6pPr marL="22860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6pPr>
            <a:lvl7pPr marL="27432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7pPr>
            <a:lvl8pPr marL="32004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8pPr>
            <a:lvl9pPr marL="3657600" algn="l" defTabSz="914400" rtl="0" eaLnBrk="0" fontAlgn="base" latinLnBrk="0" hangingPunct="0">
              <a:spcAft>
                <a:spcPct val="0"/>
              </a:spcAft>
              <a:buFont typeface="Arial" pitchFamily="34" charset="0"/>
              <a:buChar char="»"/>
              <a:defRPr sz="2000" kern="1200">
                <a:solidFill>
                  <a:schemeClr val="tx1"/>
                </a:solidFill>
                <a:latin typeface="Calibri" pitchFamily="34" charset="0"/>
                <a:ea typeface="ＭＳ Ｐゴシック" pitchFamily="34" charset="-128"/>
                <a:cs typeface="+mn-cs"/>
              </a:defRPr>
            </a:lvl9pPr>
          </a:lstStyle>
          <a:p>
            <a:fld id="{5921C5C6-F8D0-49CC-92F7-24E621B90D58}" type="slidenum">
              <a:rPr lang="en-US" altLang="en-US" sz="1200" smtClean="0">
                <a:solidFill>
                  <a:schemeClr val="bg1"/>
                </a:solidFill>
              </a:rPr>
              <a:pPr/>
              <a:t>89</a:t>
            </a:fld>
            <a:endParaRPr lang="en-US" altLang="en-US" sz="1200" dirty="0" smtClean="0">
              <a:solidFill>
                <a:schemeClr val="bg1"/>
              </a:solidFill>
            </a:endParaRPr>
          </a:p>
        </p:txBody>
      </p:sp>
    </p:spTree>
    <p:extLst>
      <p:ext uri="{BB962C8B-B14F-4D97-AF65-F5344CB8AC3E}">
        <p14:creationId xmlns:p14="http://schemas.microsoft.com/office/powerpoint/2010/main" xmlns="" val="836153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173512"/>
            <a:ext cx="8229600" cy="1143000"/>
          </a:xfrm>
        </p:spPr>
        <p:txBody>
          <a:bodyPr/>
          <a:lstStyle/>
          <a:p>
            <a:pPr>
              <a:defRPr/>
            </a:pPr>
            <a:r>
              <a:rPr lang="en-US" sz="1800" b="1" u="sng" dirty="0" smtClean="0">
                <a:solidFill>
                  <a:prstClr val="black"/>
                </a:solidFill>
                <a:ea typeface="ＭＳ Ｐゴシック" pitchFamily="-80" charset="-128"/>
                <a:cs typeface="+mj-cs"/>
              </a:rPr>
              <a:t>PROCESS</a:t>
            </a:r>
            <a:r>
              <a:rPr lang="en-US" sz="1800" b="1" dirty="0" smtClean="0">
                <a:solidFill>
                  <a:prstClr val="black"/>
                </a:solidFill>
                <a:ea typeface="ＭＳ Ｐゴシック" pitchFamily="-80" charset="-128"/>
                <a:cs typeface="+mj-cs"/>
              </a:rPr>
              <a:t>: </a:t>
            </a:r>
            <a:r>
              <a:rPr lang="en-US" sz="1800" b="1" u="sng" dirty="0" smtClean="0">
                <a:solidFill>
                  <a:prstClr val="black"/>
                </a:solidFill>
                <a:ea typeface="ＭＳ Ｐゴシック" pitchFamily="-80" charset="-128"/>
                <a:cs typeface="+mj-cs"/>
              </a:rPr>
              <a:t>DEVELOPMENT </a:t>
            </a:r>
            <a:r>
              <a:rPr lang="en-US" sz="1800" b="1" dirty="0" smtClean="0">
                <a:solidFill>
                  <a:prstClr val="black"/>
                </a:solidFill>
                <a:ea typeface="ＭＳ Ｐゴシック" pitchFamily="-80" charset="-128"/>
                <a:cs typeface="+mj-cs"/>
              </a:rPr>
              <a:t>OF STRATEGIC PLANS AND ANNUAL PERFORMANCE PLANS FOR THE DEPARTMENT OF EMPLOYMENT AND LABOUR</a:t>
            </a:r>
            <a:endParaRPr lang="en-US" sz="1800" dirty="0"/>
          </a:p>
        </p:txBody>
      </p:sp>
      <p:sp>
        <p:nvSpPr>
          <p:cNvPr id="18435" name="Content Placeholder 2"/>
          <p:cNvSpPr>
            <a:spLocks noGrp="1"/>
          </p:cNvSpPr>
          <p:nvPr>
            <p:ph idx="1"/>
          </p:nvPr>
        </p:nvSpPr>
        <p:spPr>
          <a:xfrm>
            <a:off x="208344" y="1316512"/>
            <a:ext cx="8695944" cy="5086652"/>
          </a:xfrm>
        </p:spPr>
        <p:txBody>
          <a:bodyPr/>
          <a:lstStyle/>
          <a:p>
            <a:pPr lvl="0">
              <a:buFont typeface="Wingdings" panose="05000000000000000000" pitchFamily="2" charset="2"/>
              <a:buChar char="§"/>
            </a:pPr>
            <a:endParaRPr lang="en-ZA" sz="800" dirty="0"/>
          </a:p>
          <a:p>
            <a:pPr lvl="0">
              <a:buFont typeface="Wingdings" panose="05000000000000000000" pitchFamily="2" charset="2"/>
              <a:buChar char="§"/>
            </a:pPr>
            <a:r>
              <a:rPr lang="en-US" sz="1400" dirty="0"/>
              <a:t>DEL Programmes, Funds and Public Entities </a:t>
            </a:r>
            <a:r>
              <a:rPr lang="en-US" sz="1400" dirty="0" smtClean="0"/>
              <a:t>submit </a:t>
            </a:r>
            <a:r>
              <a:rPr lang="en-US" sz="1400" dirty="0"/>
              <a:t>their drafts to the Office of the COO for review and </a:t>
            </a:r>
            <a:r>
              <a:rPr lang="en-US" sz="1400" dirty="0" smtClean="0"/>
              <a:t>comments.</a:t>
            </a:r>
          </a:p>
          <a:p>
            <a:pPr lvl="0">
              <a:buFont typeface="Wingdings" panose="05000000000000000000" pitchFamily="2" charset="2"/>
              <a:buChar char="§"/>
            </a:pPr>
            <a:endParaRPr lang="en-ZA" sz="800" dirty="0"/>
          </a:p>
          <a:p>
            <a:pPr lvl="0">
              <a:buFont typeface="Wingdings" panose="05000000000000000000" pitchFamily="2" charset="2"/>
              <a:buChar char="§"/>
            </a:pPr>
            <a:r>
              <a:rPr lang="en-US" sz="1400" dirty="0"/>
              <a:t>This rigorous review process with </a:t>
            </a:r>
            <a:r>
              <a:rPr lang="en-US" sz="1400" dirty="0" smtClean="0"/>
              <a:t> </a:t>
            </a:r>
            <a:r>
              <a:rPr lang="en-US" sz="1400" dirty="0"/>
              <a:t>documented </a:t>
            </a:r>
            <a:r>
              <a:rPr lang="en-US" sz="1400" dirty="0" smtClean="0"/>
              <a:t>checklists provides </a:t>
            </a:r>
            <a:r>
              <a:rPr lang="en-US" sz="1400" dirty="0"/>
              <a:t>comments on how to realign the SP and APP to the new and revised planning guidelines by the DPME and the DEL NDP-MTSF 2020/25 document submitted to DPME in </a:t>
            </a:r>
            <a:r>
              <a:rPr lang="en-US" sz="1400" dirty="0" smtClean="0"/>
              <a:t>2019.</a:t>
            </a:r>
          </a:p>
          <a:p>
            <a:pPr lvl="0">
              <a:buFont typeface="Wingdings" panose="05000000000000000000" pitchFamily="2" charset="2"/>
              <a:buChar char="§"/>
            </a:pPr>
            <a:endParaRPr lang="en-US" sz="800" dirty="0" smtClean="0"/>
          </a:p>
          <a:p>
            <a:pPr marL="0" indent="0">
              <a:buNone/>
            </a:pPr>
            <a:endParaRPr lang="en-ZA" sz="800" dirty="0"/>
          </a:p>
          <a:p>
            <a:pPr>
              <a:buFont typeface="Wingdings" panose="05000000000000000000" pitchFamily="2" charset="2"/>
              <a:buChar char="§"/>
            </a:pPr>
            <a:r>
              <a:rPr lang="en-US" sz="1400" dirty="0"/>
              <a:t>After this process, the DEL SP </a:t>
            </a:r>
            <a:r>
              <a:rPr lang="en-US" sz="1400" dirty="0" smtClean="0"/>
              <a:t>and APP is submitted </a:t>
            </a:r>
            <a:r>
              <a:rPr lang="en-US" sz="1400" dirty="0"/>
              <a:t>to Internal Audit and the Auditor General for the last round </a:t>
            </a:r>
            <a:r>
              <a:rPr lang="en-US" sz="1400" dirty="0" smtClean="0"/>
              <a:t>of review every year. </a:t>
            </a:r>
            <a:r>
              <a:rPr lang="en-US" sz="1400" dirty="0"/>
              <a:t>This process will be finalized by </a:t>
            </a:r>
            <a:r>
              <a:rPr lang="en-US" sz="1400" dirty="0" smtClean="0"/>
              <a:t>end January of each year. </a:t>
            </a:r>
          </a:p>
          <a:p>
            <a:pPr>
              <a:buFont typeface="Wingdings" panose="05000000000000000000" pitchFamily="2" charset="2"/>
              <a:buChar char="§"/>
            </a:pPr>
            <a:endParaRPr lang="en-US" sz="800" dirty="0" smtClean="0"/>
          </a:p>
          <a:p>
            <a:pPr>
              <a:buFont typeface="Wingdings" panose="05000000000000000000" pitchFamily="2" charset="2"/>
              <a:buChar char="§"/>
            </a:pPr>
            <a:r>
              <a:rPr lang="en-US" sz="1400" dirty="0" smtClean="0"/>
              <a:t>The </a:t>
            </a:r>
            <a:r>
              <a:rPr lang="en-US" sz="1400" dirty="0"/>
              <a:t>FINAL DEL </a:t>
            </a:r>
            <a:r>
              <a:rPr lang="en-US" sz="1400" dirty="0" smtClean="0"/>
              <a:t>SP and </a:t>
            </a:r>
            <a:r>
              <a:rPr lang="en-US" sz="1400" dirty="0"/>
              <a:t>APP </a:t>
            </a:r>
            <a:r>
              <a:rPr lang="en-US" sz="1400" dirty="0" smtClean="0"/>
              <a:t>will </a:t>
            </a:r>
            <a:r>
              <a:rPr lang="en-US" sz="1400" dirty="0"/>
              <a:t>be signed off by the Accounting Officer and Minister </a:t>
            </a:r>
            <a:r>
              <a:rPr lang="en-US" sz="1400" dirty="0" smtClean="0"/>
              <a:t>in Feb and will be tabled in Parliament in </a:t>
            </a:r>
            <a:r>
              <a:rPr lang="en-US" sz="1400" dirty="0"/>
              <a:t>March </a:t>
            </a:r>
            <a:r>
              <a:rPr lang="en-US" sz="1400" dirty="0" smtClean="0"/>
              <a:t>of each F/Y. </a:t>
            </a:r>
            <a:endParaRPr lang="en-ZA" sz="1400" dirty="0"/>
          </a:p>
          <a:p>
            <a:pPr lvl="0"/>
            <a:endParaRPr lang="en-AU" sz="2000" dirty="0"/>
          </a:p>
          <a:p>
            <a:endParaRPr lang="en-AU" sz="2000" dirty="0" smtClean="0"/>
          </a:p>
        </p:txBody>
      </p:sp>
      <p:sp>
        <p:nvSpPr>
          <p:cNvPr id="18436" name="Slide Number Placeholder 2"/>
          <p:cNvSpPr>
            <a:spLocks noGrp="1"/>
          </p:cNvSpPr>
          <p:nvPr>
            <p:ph type="sldNum" sz="quarter" idx="12"/>
          </p:nvPr>
        </p:nvSpPr>
        <p:spPr bwMode="auto">
          <a:xfrm>
            <a:off x="6672263"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07C82E4-6066-4D9F-83DB-02BE8E88E017}" type="slidenum">
              <a:rPr lang="en-US" altLang="en-US" sz="1200" smtClean="0">
                <a:solidFill>
                  <a:srgbClr val="898989"/>
                </a:solidFill>
              </a:rPr>
              <a:pPr/>
              <a:t>9</a:t>
            </a:fld>
            <a:endParaRPr lang="en-US" altLang="en-US" sz="1200" dirty="0" smtClean="0">
              <a:solidFill>
                <a:srgbClr val="898989"/>
              </a:solidFill>
            </a:endParaRPr>
          </a:p>
        </p:txBody>
      </p:sp>
      <p:sp>
        <p:nvSpPr>
          <p:cNvPr id="5" name="Slide Number Placeholder 1"/>
          <p:cNvSpPr txBox="1">
            <a:spLocks/>
          </p:cNvSpPr>
          <p:nvPr/>
        </p:nvSpPr>
        <p:spPr>
          <a:xfrm>
            <a:off x="7010400" y="-58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itchFamily="32" charset="0"/>
                <a:ea typeface="ＭＳ Ｐゴシック" pitchFamily="32"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2" charset="-128"/>
                <a:cs typeface="+mn-cs"/>
              </a:defRPr>
            </a:lvl5pPr>
            <a:lvl6pPr marL="2286000" algn="l" defTabSz="914400" rtl="0" eaLnBrk="1" latinLnBrk="0" hangingPunct="1">
              <a:defRPr kern="1200">
                <a:solidFill>
                  <a:schemeClr val="tx1"/>
                </a:solidFill>
                <a:latin typeface="Arial" charset="0"/>
                <a:ea typeface="ＭＳ Ｐゴシック" pitchFamily="32" charset="-128"/>
                <a:cs typeface="+mn-cs"/>
              </a:defRPr>
            </a:lvl6pPr>
            <a:lvl7pPr marL="2743200" algn="l" defTabSz="914400" rtl="0" eaLnBrk="1" latinLnBrk="0" hangingPunct="1">
              <a:defRPr kern="1200">
                <a:solidFill>
                  <a:schemeClr val="tx1"/>
                </a:solidFill>
                <a:latin typeface="Arial" charset="0"/>
                <a:ea typeface="ＭＳ Ｐゴシック" pitchFamily="32" charset="-128"/>
                <a:cs typeface="+mn-cs"/>
              </a:defRPr>
            </a:lvl7pPr>
            <a:lvl8pPr marL="3200400" algn="l" defTabSz="914400" rtl="0" eaLnBrk="1" latinLnBrk="0" hangingPunct="1">
              <a:defRPr kern="1200">
                <a:solidFill>
                  <a:schemeClr val="tx1"/>
                </a:solidFill>
                <a:latin typeface="Arial" charset="0"/>
                <a:ea typeface="ＭＳ Ｐゴシック" pitchFamily="32" charset="-128"/>
                <a:cs typeface="+mn-cs"/>
              </a:defRPr>
            </a:lvl8pPr>
            <a:lvl9pPr marL="3657600" algn="l" defTabSz="914400" rtl="0" eaLnBrk="1" latinLnBrk="0" hangingPunct="1">
              <a:defRPr kern="1200">
                <a:solidFill>
                  <a:schemeClr val="tx1"/>
                </a:solidFill>
                <a:latin typeface="Arial" charset="0"/>
                <a:ea typeface="ＭＳ Ｐゴシック" pitchFamily="32" charset="-128"/>
                <a:cs typeface="+mn-cs"/>
              </a:defRPr>
            </a:lvl9pPr>
          </a:lstStyle>
          <a:p>
            <a:pPr>
              <a:defRPr/>
            </a:pPr>
            <a:fld id="{02973164-415C-4C83-A7EC-60F18549655F}" type="slidenum">
              <a:rPr lang="en-US" smtClean="0">
                <a:solidFill>
                  <a:schemeClr val="bg1"/>
                </a:solidFill>
              </a:rPr>
              <a:pPr>
                <a:defRPr/>
              </a:pPr>
              <a:t>9</a:t>
            </a:fld>
            <a:endParaRPr lang="en-US" dirty="0">
              <a:solidFill>
                <a:schemeClr val="bg1"/>
              </a:solidFill>
            </a:endParaRPr>
          </a:p>
        </p:txBody>
      </p:sp>
    </p:spTree>
    <p:extLst>
      <p:ext uri="{BB962C8B-B14F-4D97-AF65-F5344CB8AC3E}">
        <p14:creationId xmlns:p14="http://schemas.microsoft.com/office/powerpoint/2010/main" xmlns="" val="36089040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90538" y="-97971"/>
            <a:ext cx="8229600" cy="1143000"/>
          </a:xfrm>
        </p:spPr>
        <p:txBody>
          <a:bodyPr/>
          <a:lstStyle/>
          <a:p>
            <a:r>
              <a:rPr lang="en-ZA" altLang="en-US" sz="2000" b="1" dirty="0" smtClean="0">
                <a:ea typeface="ＭＳ Ｐゴシック" pitchFamily="34" charset="-128"/>
                <a:cs typeface="Times New Roman" pitchFamily="18" charset="0"/>
              </a:rPr>
              <a:t/>
            </a:r>
            <a:br>
              <a:rPr lang="en-ZA" altLang="en-US" sz="2000" b="1" dirty="0" smtClean="0">
                <a:ea typeface="ＭＳ Ｐゴシック" pitchFamily="34" charset="-128"/>
                <a:cs typeface="Times New Roman" pitchFamily="18" charset="0"/>
              </a:rPr>
            </a:br>
            <a:r>
              <a:rPr lang="en-ZA" altLang="en-US" sz="2000" b="1" dirty="0" smtClean="0">
                <a:ea typeface="ＭＳ Ｐゴシック" pitchFamily="34" charset="-128"/>
                <a:cs typeface="Times New Roman" pitchFamily="18" charset="0"/>
              </a:rPr>
              <a:t>LABOUR </a:t>
            </a:r>
            <a:r>
              <a:rPr lang="en-ZA" altLang="en-US" sz="2000" b="1" dirty="0">
                <a:ea typeface="ＭＳ Ｐゴシック" pitchFamily="34" charset="-128"/>
                <a:cs typeface="Times New Roman" pitchFamily="18" charset="0"/>
              </a:rPr>
              <a:t>POLICY &amp; INDUSTRIAL RELATIONS (</a:t>
            </a:r>
            <a:r>
              <a:rPr lang="en-ZA" altLang="en-US" sz="2000" b="1" dirty="0" smtClean="0">
                <a:ea typeface="ＭＳ Ｐゴシック" pitchFamily="34" charset="-128"/>
                <a:cs typeface="Times New Roman" pitchFamily="18" charset="0"/>
              </a:rPr>
              <a:t>LP &amp; IR</a:t>
            </a:r>
            <a:r>
              <a:rPr lang="en-ZA" altLang="en-US" sz="2000" b="1" dirty="0">
                <a:ea typeface="ＭＳ Ｐゴシック" pitchFamily="34" charset="-128"/>
                <a:cs typeface="Times New Roman" pitchFamily="18" charset="0"/>
              </a:rPr>
              <a:t>)</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3304343"/>
              </p:ext>
            </p:extLst>
          </p:nvPr>
        </p:nvGraphicFramePr>
        <p:xfrm>
          <a:off x="193040" y="1259840"/>
          <a:ext cx="8747761" cy="5384799"/>
        </p:xfrm>
        <a:graphic>
          <a:graphicData uri="http://schemas.openxmlformats.org/drawingml/2006/table">
            <a:tbl>
              <a:tblPr/>
              <a:tblGrid>
                <a:gridCol w="1584933">
                  <a:extLst>
                    <a:ext uri="{9D8B030D-6E8A-4147-A177-3AD203B41FA5}">
                      <a16:colId xmlns="" xmlns:a16="http://schemas.microsoft.com/office/drawing/2014/main" val="20000"/>
                    </a:ext>
                  </a:extLst>
                </a:gridCol>
                <a:gridCol w="1774673">
                  <a:extLst>
                    <a:ext uri="{9D8B030D-6E8A-4147-A177-3AD203B41FA5}">
                      <a16:colId xmlns="" xmlns:a16="http://schemas.microsoft.com/office/drawing/2014/main" val="20001"/>
                    </a:ext>
                  </a:extLst>
                </a:gridCol>
                <a:gridCol w="3040646">
                  <a:extLst>
                    <a:ext uri="{9D8B030D-6E8A-4147-A177-3AD203B41FA5}">
                      <a16:colId xmlns="" xmlns:a16="http://schemas.microsoft.com/office/drawing/2014/main" val="20002"/>
                    </a:ext>
                  </a:extLst>
                </a:gridCol>
                <a:gridCol w="1209719">
                  <a:extLst>
                    <a:ext uri="{9D8B030D-6E8A-4147-A177-3AD203B41FA5}">
                      <a16:colId xmlns="" xmlns:a16="http://schemas.microsoft.com/office/drawing/2014/main" val="20003"/>
                    </a:ext>
                  </a:extLst>
                </a:gridCol>
                <a:gridCol w="1137790">
                  <a:extLst>
                    <a:ext uri="{9D8B030D-6E8A-4147-A177-3AD203B41FA5}">
                      <a16:colId xmlns="" xmlns:a16="http://schemas.microsoft.com/office/drawing/2014/main" val="20004"/>
                    </a:ext>
                  </a:extLst>
                </a:gridCol>
              </a:tblGrid>
              <a:tr h="757135">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4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477488">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rPr>
                        <a:t>Monitor the impact of legislation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rPr>
                        <a:t>Outcome 4: Decent employment through inclusive economic growth</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4150176">
                <a:tc>
                  <a:txBody>
                    <a:bodyPr/>
                    <a:lstStyle/>
                    <a:p>
                      <a:pPr algn="l">
                        <a:spcAft>
                          <a:spcPts val="0"/>
                        </a:spcAft>
                      </a:pPr>
                      <a:r>
                        <a:rPr lang="en-ZA" sz="1400" dirty="0" smtClean="0">
                          <a:effectLst/>
                          <a:latin typeface="+mn-lt"/>
                          <a:ea typeface="Times New Roman"/>
                          <a:cs typeface="Maiandra GD"/>
                        </a:rPr>
                        <a:t>5.1 Number of labour market trends reports produced by 2020</a:t>
                      </a:r>
                      <a:endParaRPr lang="en-ZA" sz="1400" dirty="0">
                        <a:effectLst/>
                        <a:latin typeface="Times New Roman"/>
                        <a:ea typeface="Times New Roman"/>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Two annual labour market trend reports produced by March 2020. These include: The Annual Administrative Statistics and Industrial Action reports for 2019</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ZA" sz="1400" b="1" dirty="0" smtClean="0">
                          <a:solidFill>
                            <a:srgbClr val="00823B"/>
                          </a:solidFill>
                          <a:effectLst/>
                          <a:latin typeface="Calibri" panose="020F0502020204030204" pitchFamily="34" charset="0"/>
                          <a:ea typeface="Calibri" panose="020F0502020204030204" pitchFamily="34" charset="0"/>
                          <a:cs typeface="Arial" panose="020B0604020202020204" pitchFamily="34" charset="0"/>
                        </a:rPr>
                        <a:t>ACHIEVED</a:t>
                      </a:r>
                    </a:p>
                    <a:p>
                      <a:pPr>
                        <a:lnSpc>
                          <a:spcPct val="115000"/>
                        </a:lnSpc>
                        <a:spcAft>
                          <a:spcPts val="0"/>
                        </a:spcAft>
                      </a:pPr>
                      <a:endParaRPr lang="en-ZA" sz="1400" dirty="0" smtClean="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en-ZA" sz="1400" dirty="0" smtClean="0">
                          <a:effectLst/>
                          <a:latin typeface="Calibri" panose="020F0502020204030204" pitchFamily="34" charset="0"/>
                          <a:ea typeface="Calibri" panose="020F0502020204030204" pitchFamily="34" charset="0"/>
                          <a:cs typeface="Arial" panose="020B0604020202020204" pitchFamily="34" charset="0"/>
                        </a:rPr>
                        <a:t>The two annual reports Annual Industrial Action Report and Annual Administrative Report 2019 had been developed and submitted for approval on 25</a:t>
                      </a:r>
                      <a:r>
                        <a:rPr lang="en-ZA" sz="1400" baseline="30000" dirty="0" smtClean="0">
                          <a:effectLst/>
                          <a:latin typeface="Calibri" panose="020F0502020204030204" pitchFamily="34" charset="0"/>
                          <a:ea typeface="Calibri" panose="020F0502020204030204" pitchFamily="34" charset="0"/>
                          <a:cs typeface="Arial" panose="020B0604020202020204" pitchFamily="34" charset="0"/>
                        </a:rPr>
                        <a:t>th</a:t>
                      </a:r>
                      <a:r>
                        <a:rPr lang="en-ZA" sz="1400" dirty="0" smtClean="0">
                          <a:effectLst/>
                          <a:latin typeface="Calibri" panose="020F0502020204030204" pitchFamily="34" charset="0"/>
                          <a:ea typeface="Calibri" panose="020F0502020204030204" pitchFamily="34" charset="0"/>
                          <a:cs typeface="Arial" panose="020B0604020202020204" pitchFamily="34" charset="0"/>
                        </a:rPr>
                        <a:t> March 2020.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r>
                        <a:rPr lang="en-ZA" sz="1400" b="1" dirty="0" smtClean="0">
                          <a:solidFill>
                            <a:schemeClr val="tx1"/>
                          </a:solidFill>
                          <a:effectLst/>
                          <a:latin typeface="+mn-lt"/>
                          <a:ea typeface="Calibri"/>
                          <a:cs typeface="Arial"/>
                        </a:rPr>
                        <a:t>None </a:t>
                      </a:r>
                      <a:endParaRPr lang="en-ZA" sz="1400" b="1" dirty="0">
                        <a:solidFill>
                          <a:schemeClr val="tx1"/>
                        </a:solidFil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1" dirty="0" smtClean="0">
                          <a:solidFill>
                            <a:schemeClr val="tx1"/>
                          </a:solidFill>
                          <a:effectLst/>
                          <a:latin typeface="+mn-lt"/>
                          <a:ea typeface="Times New Roman"/>
                        </a:rPr>
                        <a:t>None</a:t>
                      </a:r>
                      <a:endParaRPr lang="en-ZA" sz="1400" b="1" dirty="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2"/>
                  </a:ext>
                </a:extLst>
              </a:tr>
            </a:tbl>
          </a:graphicData>
        </a:graphic>
      </p:graphicFrame>
      <p:sp>
        <p:nvSpPr>
          <p:cNvPr id="63517" name="Slide Number Placeholder 3"/>
          <p:cNvSpPr>
            <a:spLocks noGrp="1"/>
          </p:cNvSpPr>
          <p:nvPr>
            <p:ph type="sldNum" sz="quarter" idx="12"/>
          </p:nvPr>
        </p:nvSpPr>
        <p:spPr bwMode="auto">
          <a:xfrm>
            <a:off x="6732814" y="6370320"/>
            <a:ext cx="2411186" cy="7315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E86986-BCCB-436A-B7B4-267F67BB9A36}" type="slidenum">
              <a:rPr lang="en-US" altLang="en-US" sz="1200" smtClean="0">
                <a:solidFill>
                  <a:schemeClr val="bg1"/>
                </a:solidFill>
              </a:rPr>
              <a:pPr/>
              <a:t>90</a:t>
            </a:fld>
            <a:endParaRPr lang="en-US" altLang="en-US" sz="1200" dirty="0" smtClean="0">
              <a:solidFill>
                <a:schemeClr val="bg1"/>
              </a:solidFill>
            </a:endParaRPr>
          </a:p>
        </p:txBody>
      </p:sp>
    </p:spTree>
    <p:extLst>
      <p:ext uri="{BB962C8B-B14F-4D97-AF65-F5344CB8AC3E}">
        <p14:creationId xmlns:p14="http://schemas.microsoft.com/office/powerpoint/2010/main" xmlns="" val="13879410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77624" y="-87086"/>
            <a:ext cx="8229600" cy="1143000"/>
          </a:xfrm>
        </p:spPr>
        <p:txBody>
          <a:bodyPr/>
          <a:lstStyle/>
          <a:p>
            <a:r>
              <a:rPr lang="en-ZA" altLang="en-US" sz="2000" b="1" dirty="0" smtClean="0">
                <a:ea typeface="ＭＳ Ｐゴシック" pitchFamily="34" charset="-128"/>
                <a:cs typeface="Times New Roman" pitchFamily="18" charset="0"/>
              </a:rPr>
              <a:t/>
            </a:r>
            <a:br>
              <a:rPr lang="en-ZA" altLang="en-US" sz="2000" b="1" dirty="0" smtClean="0">
                <a:ea typeface="ＭＳ Ｐゴシック" pitchFamily="34" charset="-128"/>
                <a:cs typeface="Times New Roman" pitchFamily="18" charset="0"/>
              </a:rPr>
            </a:br>
            <a:r>
              <a:rPr lang="en-ZA" altLang="en-US" sz="2000" b="1" dirty="0" smtClean="0">
                <a:ea typeface="ＭＳ Ｐゴシック" pitchFamily="34" charset="-128"/>
                <a:cs typeface="Times New Roman" pitchFamily="18" charset="0"/>
              </a:rPr>
              <a:t>LABOUR </a:t>
            </a:r>
            <a:r>
              <a:rPr lang="en-ZA" altLang="en-US" sz="2000" b="1" dirty="0">
                <a:ea typeface="ＭＳ Ｐゴシック" pitchFamily="34" charset="-128"/>
                <a:cs typeface="Times New Roman" pitchFamily="18" charset="0"/>
              </a:rPr>
              <a:t>POLICY &amp; INDUSTRIAL RELATIONS (LP &amp; IR)</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59627343"/>
              </p:ext>
            </p:extLst>
          </p:nvPr>
        </p:nvGraphicFramePr>
        <p:xfrm>
          <a:off x="172720" y="1259840"/>
          <a:ext cx="8747760" cy="5435600"/>
        </p:xfrm>
        <a:graphic>
          <a:graphicData uri="http://schemas.openxmlformats.org/drawingml/2006/table">
            <a:tbl>
              <a:tblPr/>
              <a:tblGrid>
                <a:gridCol w="1549521">
                  <a:extLst>
                    <a:ext uri="{9D8B030D-6E8A-4147-A177-3AD203B41FA5}">
                      <a16:colId xmlns="" xmlns:a16="http://schemas.microsoft.com/office/drawing/2014/main" val="20000"/>
                    </a:ext>
                  </a:extLst>
                </a:gridCol>
                <a:gridCol w="1630559">
                  <a:extLst>
                    <a:ext uri="{9D8B030D-6E8A-4147-A177-3AD203B41FA5}">
                      <a16:colId xmlns="" xmlns:a16="http://schemas.microsoft.com/office/drawing/2014/main" val="20001"/>
                    </a:ext>
                  </a:extLst>
                </a:gridCol>
                <a:gridCol w="2335619">
                  <a:extLst>
                    <a:ext uri="{9D8B030D-6E8A-4147-A177-3AD203B41FA5}">
                      <a16:colId xmlns="" xmlns:a16="http://schemas.microsoft.com/office/drawing/2014/main" val="2916368931"/>
                    </a:ext>
                  </a:extLst>
                </a:gridCol>
                <a:gridCol w="1880781">
                  <a:extLst>
                    <a:ext uri="{9D8B030D-6E8A-4147-A177-3AD203B41FA5}">
                      <a16:colId xmlns="" xmlns:a16="http://schemas.microsoft.com/office/drawing/2014/main" val="3775787789"/>
                    </a:ext>
                  </a:extLst>
                </a:gridCol>
                <a:gridCol w="1351280">
                  <a:extLst>
                    <a:ext uri="{9D8B030D-6E8A-4147-A177-3AD203B41FA5}">
                      <a16:colId xmlns="" xmlns:a16="http://schemas.microsoft.com/office/drawing/2014/main" val="1359847831"/>
                    </a:ext>
                  </a:extLst>
                </a:gridCol>
              </a:tblGrid>
              <a:tr h="675132">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PROGRAMME PERFORMANCE INDICATOR </a:t>
                      </a:r>
                      <a:endPar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QUARTER 4 TARGET</a:t>
                      </a:r>
                      <a:endParaRPr kumimoji="0" lang="en-ZA" sz="1400" b="1" i="0" u="none" strike="noStrike" cap="none" normalizeH="0" baseline="0" dirty="0" smtClean="0">
                        <a:ln>
                          <a:noFill/>
                        </a:ln>
                        <a:solidFill>
                          <a:schemeClr val="bg1"/>
                        </a:solidFill>
                        <a:effectLst/>
                        <a:latin typeface="Calibri" pitchFamily="34" charset="0"/>
                        <a:ea typeface="ＭＳ Ｐゴシック" pitchFamily="34" charset="-128"/>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 xmlns:a16="http://schemas.microsoft.com/office/drawing/2014/main" val="10000"/>
                  </a:ext>
                </a:extLst>
              </a:tr>
              <a:tr h="621359">
                <a:tc gridSpan="5">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rPr>
                        <a:t>Strategic Goal  3: </a:t>
                      </a: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Maiandra GD" pitchFamily="34" charset="0"/>
                        </a:rPr>
                        <a:t>Monitor the impact of legislation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FFFFFF"/>
                          </a:solidFill>
                          <a:effectLst/>
                          <a:latin typeface="Calibri" pitchFamily="34" charset="0"/>
                          <a:ea typeface="ＭＳ Ｐゴシック" pitchFamily="34" charset="-128"/>
                          <a:cs typeface="Maiandra GD" pitchFamily="34" charset="0"/>
                        </a:rPr>
                        <a:t>Outcome 4: Decent employment through inclusive economic growth</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FFFF"/>
                        </a:solidFill>
                        <a:effectLst/>
                        <a:latin typeface="Calibri" pitchFamily="34" charset="0"/>
                        <a:ea typeface="ＭＳ Ｐゴシック" pitchFamily="34" charset="-128"/>
                        <a:cs typeface="Maiandra GD" pitchFamily="34" charset="0"/>
                      </a:endParaRPr>
                    </a:p>
                  </a:txBody>
                  <a:tcPr marL="18167" marR="1816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 xmlns:a16="http://schemas.microsoft.com/office/drawing/2014/main" val="10001"/>
                  </a:ext>
                </a:extLst>
              </a:tr>
              <a:tr h="40594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dirty="0" smtClean="0">
                          <a:effectLst/>
                          <a:latin typeface="+mn-lt"/>
                          <a:ea typeface="Calibri"/>
                          <a:cs typeface="Calibri"/>
                        </a:rPr>
                        <a:t>5.2 Number of research service providers identified to deliver on the RME Agenda by 31 March 2020.</a:t>
                      </a:r>
                      <a:endParaRPr kumimoji="0" lang="en-ZA" sz="1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1439" marR="91439"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lvl="0" indent="0">
                        <a:lnSpc>
                          <a:spcPct val="115000"/>
                        </a:lnSpc>
                        <a:spcAft>
                          <a:spcPts val="1000"/>
                        </a:spcAft>
                        <a:buFont typeface="Symbol" panose="05050102010706020507" pitchFamily="18" charset="2"/>
                        <a:buNone/>
                      </a:pPr>
                      <a:r>
                        <a:rPr lang="en-ZA" sz="1400" b="1" dirty="0">
                          <a:effectLst/>
                          <a:latin typeface="Calibri" panose="020F0502020204030204" pitchFamily="34" charset="0"/>
                          <a:ea typeface="Calibri" panose="020F0502020204030204" pitchFamily="34" charset="0"/>
                          <a:cs typeface="Calibri" panose="020F0502020204030204" pitchFamily="34" charset="0"/>
                        </a:rPr>
                        <a:t>Service providers to deliver on the RME agenda identified by 31 March 2020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 </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Font typeface="Symbol" panose="05050102010706020507" pitchFamily="18" charset="2"/>
                        <a:buNone/>
                      </a:pPr>
                      <a:r>
                        <a:rPr lang="en-ZA" sz="1400" b="1" dirty="0">
                          <a:effectLst/>
                          <a:latin typeface="Calibri" panose="020F0502020204030204" pitchFamily="34" charset="0"/>
                          <a:ea typeface="Calibri" panose="020F0502020204030204" pitchFamily="34" charset="0"/>
                          <a:cs typeface="Calibri" panose="020F0502020204030204" pitchFamily="34" charset="0"/>
                        </a:rPr>
                        <a:t>Data collection tool for internally conducted research submitted to the DD Forum by 31 March 2020</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rgbClr val="FF0000"/>
                          </a:solidFill>
                          <a:effectLst/>
                          <a:latin typeface="+mn-lt"/>
                          <a:ea typeface="+mn-ea"/>
                          <a:cs typeface="+mn-cs"/>
                        </a:rPr>
                        <a:t>NOT</a:t>
                      </a:r>
                      <a:r>
                        <a:rPr lang="en-ZA" sz="1400" b="1" kern="1200" baseline="0" dirty="0" smtClean="0">
                          <a:solidFill>
                            <a:srgbClr val="FF0000"/>
                          </a:solidFill>
                          <a:effectLst/>
                          <a:latin typeface="+mn-lt"/>
                          <a:ea typeface="+mn-ea"/>
                          <a:cs typeface="+mn-cs"/>
                        </a:rPr>
                        <a:t> </a:t>
                      </a:r>
                      <a:r>
                        <a:rPr lang="en-ZA" sz="1400" b="1" kern="1200" dirty="0" smtClean="0">
                          <a:solidFill>
                            <a:srgbClr val="FF0000"/>
                          </a:solidFill>
                          <a:effectLst/>
                          <a:latin typeface="+mn-lt"/>
                          <a:ea typeface="+mn-ea"/>
                          <a:cs typeface="+mn-cs"/>
                        </a:rPr>
                        <a:t>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1" kern="1200" dirty="0" smtClean="0">
                        <a:solidFill>
                          <a:srgbClr val="FF0000"/>
                        </a:solidFill>
                        <a:effectLst/>
                        <a:latin typeface="+mn-lt"/>
                        <a:ea typeface="+mn-ea"/>
                        <a:cs typeface="+mn-cs"/>
                      </a:endParaRPr>
                    </a:p>
                    <a:p>
                      <a:pPr marL="0" lvl="0" indent="0">
                        <a:lnSpc>
                          <a:spcPct val="115000"/>
                        </a:lnSpc>
                        <a:spcAft>
                          <a:spcPts val="0"/>
                        </a:spcAft>
                        <a:buFont typeface="Symbol" panose="05050102010706020507" pitchFamily="18" charset="2"/>
                        <a:buNone/>
                      </a:pPr>
                      <a:r>
                        <a:rPr lang="en-ZA" sz="1400" dirty="0" smtClean="0">
                          <a:effectLst/>
                          <a:latin typeface="Calibri" panose="020F0502020204030204" pitchFamily="34" charset="0"/>
                          <a:ea typeface="Calibri" panose="020F0502020204030204" pitchFamily="34" charset="0"/>
                          <a:cs typeface="Calibri" panose="020F0502020204030204" pitchFamily="34" charset="0"/>
                        </a:rPr>
                        <a:t>Two research service providers recommended and submitted to DBAC by 31 March 2020</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05105" indent="-205105">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05105" indent="-205105">
                        <a:lnSpc>
                          <a:spcPct val="115000"/>
                        </a:lnSpc>
                        <a:spcAft>
                          <a:spcPts val="0"/>
                        </a:spcAft>
                      </a:pPr>
                      <a:r>
                        <a:rPr lang="en-ZA" sz="1400" dirty="0" smtClean="0">
                          <a:effectLst/>
                          <a:latin typeface="Calibri" panose="020F0502020204030204" pitchFamily="34" charset="0"/>
                          <a:ea typeface="Calibri" panose="020F0502020204030204" pitchFamily="34" charset="0"/>
                          <a:cs typeface="Calibri" panose="020F0502020204030204" pitchFamily="34" charset="0"/>
                        </a:rPr>
                        <a:t> </a:t>
                      </a:r>
                      <a:endParaRPr lang="en-ZA"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Font typeface="Symbol" panose="05050102010706020507" pitchFamily="18" charset="2"/>
                        <a:buNone/>
                      </a:pPr>
                      <a:r>
                        <a:rPr lang="en-ZA" sz="1400" dirty="0" smtClean="0">
                          <a:effectLst/>
                          <a:latin typeface="Calibri" panose="020F0502020204030204" pitchFamily="34" charset="0"/>
                          <a:ea typeface="Calibri" panose="020F0502020204030204" pitchFamily="34" charset="0"/>
                          <a:cs typeface="Calibri" panose="020F0502020204030204" pitchFamily="34" charset="0"/>
                        </a:rPr>
                        <a:t>Data collection tools for one research study within the RME agenda conducted internally and submitted to the Chief Director by 31 March 2020.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nSpc>
                          <a:spcPct val="115000"/>
                        </a:lnSpc>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4 Evaluation packs out of 5 were finalized and submitted to SCM in preparation for panel meeting that is aimed at taking decision for recommendation to DBAC.</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400" b="1" dirty="0">
                          <a:effectLst/>
                          <a:latin typeface="Calibri" panose="020F0502020204030204" pitchFamily="34" charset="0"/>
                          <a:ea typeface="Calibri" panose="020F0502020204030204" pitchFamily="34" charset="0"/>
                          <a:cs typeface="Arial" panose="020B0604020202020204" pitchFamily="34" charset="0"/>
                        </a:rPr>
                        <a:t>Data collection tool developed and submitted to DD Forum members via email since the meeting was cancelled.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400" b="1" dirty="0" smtClean="0">
                          <a:effectLst/>
                          <a:latin typeface="Calibri" panose="020F0502020204030204" pitchFamily="34" charset="0"/>
                          <a:ea typeface="Calibri" panose="020F0502020204030204" pitchFamily="34" charset="0"/>
                        </a:rPr>
                        <a:t>Individual commitment to work targets should be enforced.</a:t>
                      </a:r>
                      <a:endParaRPr lang="en-ZA" sz="1400" dirty="0" smtClean="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extLst>
                  <a:ext uri="{0D108BD9-81ED-4DB2-BD59-A6C34878D82A}">
                    <a16:rowId xmlns="" xmlns:a16="http://schemas.microsoft.com/office/drawing/2014/main" val="10002"/>
                  </a:ext>
                </a:extLst>
              </a:tr>
            </a:tbl>
          </a:graphicData>
        </a:graphic>
      </p:graphicFrame>
      <p:sp>
        <p:nvSpPr>
          <p:cNvPr id="63517" name="Slide Number Placeholder 3"/>
          <p:cNvSpPr>
            <a:spLocks noGrp="1"/>
          </p:cNvSpPr>
          <p:nvPr>
            <p:ph type="sldNum" sz="quarter" idx="12"/>
          </p:nvPr>
        </p:nvSpPr>
        <p:spPr bwMode="auto">
          <a:xfrm>
            <a:off x="6819900" y="6333671"/>
            <a:ext cx="2405379" cy="80880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E86986-BCCB-436A-B7B4-267F67BB9A36}" type="slidenum">
              <a:rPr lang="en-US" altLang="en-US" sz="1200" smtClean="0">
                <a:solidFill>
                  <a:schemeClr val="bg1"/>
                </a:solidFill>
              </a:rPr>
              <a:pPr/>
              <a:t>91</a:t>
            </a:fld>
            <a:endParaRPr lang="en-US" altLang="en-US" sz="1200" dirty="0" smtClean="0">
              <a:solidFill>
                <a:schemeClr val="bg1"/>
              </a:solidFill>
            </a:endParaRPr>
          </a:p>
        </p:txBody>
      </p:sp>
    </p:spTree>
    <p:extLst>
      <p:ext uri="{BB962C8B-B14F-4D97-AF65-F5344CB8AC3E}">
        <p14:creationId xmlns:p14="http://schemas.microsoft.com/office/powerpoint/2010/main" xmlns="" val="39808890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2400" b="1" dirty="0" smtClean="0"/>
              <a:t>REASONS FOR POOR PERFORMANCE WRT THE NMW REPORT</a:t>
            </a:r>
            <a:r>
              <a:rPr lang="en-ZA" sz="2400" b="1" dirty="0" smtClean="0"/>
              <a:t/>
            </a:r>
            <a:br>
              <a:rPr lang="en-ZA" sz="2400" b="1" dirty="0" smtClean="0"/>
            </a:br>
            <a:endParaRPr lang="en-GB"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97491851"/>
              </p:ext>
            </p:extLst>
          </p:nvPr>
        </p:nvGraphicFramePr>
        <p:xfrm>
          <a:off x="243553" y="1344059"/>
          <a:ext cx="8669712" cy="5377416"/>
        </p:xfrm>
        <a:graphic>
          <a:graphicData uri="http://schemas.openxmlformats.org/drawingml/2006/table">
            <a:tbl>
              <a:tblPr firstRow="1" bandRow="1">
                <a:tableStyleId>{5C22544A-7EE6-4342-B048-85BDC9FD1C3A}</a:tableStyleId>
              </a:tblPr>
              <a:tblGrid>
                <a:gridCol w="4334856"/>
                <a:gridCol w="4334856"/>
              </a:tblGrid>
              <a:tr h="734659">
                <a:tc>
                  <a:txBody>
                    <a:bodyPr/>
                    <a:lstStyle/>
                    <a:p>
                      <a:r>
                        <a:rPr lang="en-ZA" sz="1800" dirty="0" smtClean="0"/>
                        <a:t>CHALLENGE</a:t>
                      </a:r>
                      <a:endParaRPr lang="en-GB" sz="1800" dirty="0"/>
                    </a:p>
                  </a:txBody>
                  <a:tcPr/>
                </a:tc>
                <a:tc>
                  <a:txBody>
                    <a:bodyPr/>
                    <a:lstStyle/>
                    <a:p>
                      <a:r>
                        <a:rPr lang="en-ZA" sz="1800" b="1" kern="1200" dirty="0" smtClean="0">
                          <a:solidFill>
                            <a:schemeClr val="lt1"/>
                          </a:solidFill>
                          <a:effectLst/>
                          <a:latin typeface="+mn-lt"/>
                          <a:ea typeface="+mn-ea"/>
                          <a:cs typeface="+mn-cs"/>
                        </a:rPr>
                        <a:t>CONTINGENCIES TO MITIGATE IMPACT</a:t>
                      </a:r>
                      <a:endParaRPr lang="en-GB" sz="1800" dirty="0"/>
                    </a:p>
                  </a:txBody>
                  <a:tcPr/>
                </a:tc>
              </a:tr>
              <a:tr h="4642757">
                <a:tc>
                  <a:txBody>
                    <a:bodyPr/>
                    <a:lstStyle/>
                    <a:p>
                      <a:r>
                        <a:rPr lang="en-ZA" sz="1400" kern="1200" dirty="0" smtClean="0">
                          <a:solidFill>
                            <a:schemeClr val="dk1"/>
                          </a:solidFill>
                          <a:effectLst/>
                          <a:latin typeface="+mn-lt"/>
                          <a:ea typeface="+mn-ea"/>
                          <a:cs typeface="+mn-cs"/>
                        </a:rPr>
                        <a:t>The National Minimum Wage (NMW) Commission experienced some challenges which could not have been anticipated at the commencement of the NMW Act and which regrettably led to the delay in the reviewing of the national minimum wage.</a:t>
                      </a:r>
                    </a:p>
                    <a:p>
                      <a:endParaRPr lang="en-ZA" sz="1400" kern="1200" dirty="0" smtClean="0">
                        <a:solidFill>
                          <a:schemeClr val="dk1"/>
                        </a:solidFill>
                        <a:effectLst/>
                        <a:latin typeface="+mn-lt"/>
                        <a:ea typeface="+mn-ea"/>
                        <a:cs typeface="+mn-cs"/>
                      </a:endParaRPr>
                    </a:p>
                    <a:p>
                      <a:r>
                        <a:rPr lang="en-ZA" sz="1400" kern="1200" dirty="0" smtClean="0">
                          <a:solidFill>
                            <a:schemeClr val="dk1"/>
                          </a:solidFill>
                          <a:effectLst/>
                          <a:latin typeface="+mn-lt"/>
                          <a:ea typeface="+mn-ea"/>
                          <a:cs typeface="+mn-cs"/>
                        </a:rPr>
                        <a:t>Firstly, the researchers cautioned that accurately isolating the main effects of the NMW would require a reasonable time to have elapsed after the introduction of the NMW, and given that the NMW came into effect in January 2019, a comprehensive study on the short-term impacts in South Africa could not justifiable begin until after June 2020.6.</a:t>
                      </a:r>
                    </a:p>
                    <a:p>
                      <a:endParaRPr lang="en-ZA" sz="1400" kern="1200" dirty="0" smtClean="0">
                        <a:solidFill>
                          <a:schemeClr val="dk1"/>
                        </a:solidFill>
                        <a:effectLst/>
                        <a:latin typeface="+mn-lt"/>
                        <a:ea typeface="+mn-ea"/>
                        <a:cs typeface="+mn-cs"/>
                      </a:endParaRPr>
                    </a:p>
                    <a:p>
                      <a:r>
                        <a:rPr lang="en-ZA" sz="1400" kern="1200" dirty="0" smtClean="0">
                          <a:solidFill>
                            <a:schemeClr val="dk1"/>
                          </a:solidFill>
                          <a:effectLst/>
                          <a:latin typeface="+mn-lt"/>
                          <a:ea typeface="+mn-ea"/>
                          <a:cs typeface="+mn-cs"/>
                        </a:rPr>
                        <a:t>Secondly, there is an unavoidable time lag in the release of the quarterly survey that the researchers use to obtain the relevant labour market information that they need to </a:t>
                      </a:r>
                    </a:p>
                    <a:p>
                      <a:r>
                        <a:rPr lang="en-ZA" sz="1400" kern="1200" dirty="0" smtClean="0">
                          <a:solidFill>
                            <a:schemeClr val="dk1"/>
                          </a:solidFill>
                          <a:effectLst/>
                          <a:latin typeface="+mn-lt"/>
                          <a:ea typeface="+mn-ea"/>
                          <a:cs typeface="+mn-cs"/>
                        </a:rPr>
                        <a:t>accurately analyse the impact of the NMW. </a:t>
                      </a:r>
                    </a:p>
                    <a:p>
                      <a:endParaRPr lang="en-ZA" sz="1400" kern="1200" dirty="0" smtClean="0">
                        <a:solidFill>
                          <a:schemeClr val="dk1"/>
                        </a:solidFill>
                        <a:effectLst/>
                        <a:latin typeface="+mn-lt"/>
                        <a:ea typeface="+mn-ea"/>
                        <a:cs typeface="+mn-cs"/>
                      </a:endParaRPr>
                    </a:p>
                    <a:p>
                      <a:r>
                        <a:rPr lang="en-ZA" sz="1400" kern="1200" dirty="0" err="1" smtClean="0">
                          <a:solidFill>
                            <a:schemeClr val="dk1"/>
                          </a:solidFill>
                          <a:effectLst/>
                          <a:latin typeface="+mn-lt"/>
                          <a:ea typeface="+mn-ea"/>
                          <a:cs typeface="+mn-cs"/>
                        </a:rPr>
                        <a:t>Covid</a:t>
                      </a:r>
                      <a:r>
                        <a:rPr lang="en-ZA" sz="1400" kern="1200" dirty="0" smtClean="0">
                          <a:solidFill>
                            <a:schemeClr val="dk1"/>
                          </a:solidFill>
                          <a:effectLst/>
                          <a:latin typeface="+mn-lt"/>
                          <a:ea typeface="+mn-ea"/>
                          <a:cs typeface="+mn-cs"/>
                        </a:rPr>
                        <a:t>-</a:t>
                      </a:r>
                      <a:r>
                        <a:rPr lang="en-ZA" sz="1400" kern="1200" baseline="0" dirty="0" smtClean="0">
                          <a:solidFill>
                            <a:schemeClr val="dk1"/>
                          </a:solidFill>
                          <a:effectLst/>
                          <a:latin typeface="+mn-lt"/>
                          <a:ea typeface="+mn-ea"/>
                          <a:cs typeface="+mn-cs"/>
                        </a:rPr>
                        <a:t> 19 related lockdown contributed to delaying the process.</a:t>
                      </a:r>
                      <a:endParaRPr lang="en-GB" sz="1400" dirty="0"/>
                    </a:p>
                  </a:txBody>
                  <a:tcPr/>
                </a:tc>
                <a:tc>
                  <a:txBody>
                    <a:bodyPr/>
                    <a:lstStyle/>
                    <a:p>
                      <a:pPr lvl="0"/>
                      <a:r>
                        <a:rPr lang="en-ZA" sz="1400" kern="1200" dirty="0" smtClean="0">
                          <a:solidFill>
                            <a:schemeClr val="dk1"/>
                          </a:solidFill>
                          <a:effectLst/>
                          <a:latin typeface="+mn-lt"/>
                          <a:ea typeface="+mn-ea"/>
                          <a:cs typeface="+mn-cs"/>
                        </a:rPr>
                        <a:t>The wage data from the QLFS is released annually as the Labour Market Dynamics Survey (LMDS), which therefore means that the wage data for the first year of implementation of the NMW will only be available late in 2020. </a:t>
                      </a:r>
                    </a:p>
                    <a:p>
                      <a:pPr lvl="0"/>
                      <a:endParaRPr lang="en-ZA" sz="1400" kern="1200" dirty="0" smtClean="0">
                        <a:solidFill>
                          <a:schemeClr val="dk1"/>
                        </a:solidFill>
                        <a:effectLst/>
                        <a:latin typeface="+mn-lt"/>
                        <a:ea typeface="+mn-ea"/>
                        <a:cs typeface="+mn-cs"/>
                      </a:endParaRPr>
                    </a:p>
                    <a:p>
                      <a:pPr lvl="0"/>
                      <a:r>
                        <a:rPr lang="en-ZA" sz="1400" kern="1200" dirty="0" smtClean="0">
                          <a:solidFill>
                            <a:schemeClr val="dk1"/>
                          </a:solidFill>
                          <a:effectLst/>
                          <a:latin typeface="+mn-lt"/>
                          <a:ea typeface="+mn-ea"/>
                          <a:cs typeface="+mn-cs"/>
                        </a:rPr>
                        <a:t>To accommodate for this challenge, the Commission engaged the Statistician General to request an early release of the micro data, which was subsequently approved. The data however is released in tranches and the researchers therefore used the six waves of the QLFS (2018Q1-2019Q2) and presented the Commission with a descriptive data for the very short term on wage shifts and non-compliance, employment shift as well as hours of work.</a:t>
                      </a:r>
                    </a:p>
                    <a:p>
                      <a:pPr lvl="0"/>
                      <a:endParaRPr lang="en-ZA" sz="1400" kern="1200" dirty="0" smtClean="0">
                        <a:solidFill>
                          <a:schemeClr val="dk1"/>
                        </a:solidFill>
                        <a:effectLst/>
                        <a:latin typeface="+mn-lt"/>
                        <a:ea typeface="+mn-ea"/>
                        <a:cs typeface="+mn-cs"/>
                      </a:endParaRPr>
                    </a:p>
                    <a:p>
                      <a:pPr lvl="0"/>
                      <a:r>
                        <a:rPr lang="en-ZA" sz="1400" kern="1200" dirty="0" smtClean="0">
                          <a:solidFill>
                            <a:schemeClr val="dk1"/>
                          </a:solidFill>
                          <a:effectLst/>
                          <a:latin typeface="+mn-lt"/>
                          <a:ea typeface="+mn-ea"/>
                          <a:cs typeface="+mn-cs"/>
                        </a:rPr>
                        <a:t>A comprehensiv</a:t>
                      </a:r>
                      <a:r>
                        <a:rPr lang="en-ZA" sz="1400" kern="1200" baseline="0" dirty="0" smtClean="0">
                          <a:solidFill>
                            <a:schemeClr val="dk1"/>
                          </a:solidFill>
                          <a:effectLst/>
                          <a:latin typeface="+mn-lt"/>
                          <a:ea typeface="+mn-ea"/>
                          <a:cs typeface="+mn-cs"/>
                        </a:rPr>
                        <a:t>e report that will inform future planning will be released later in 2020.</a:t>
                      </a:r>
                      <a:endParaRPr lang="en-GB" sz="1400" dirty="0"/>
                    </a:p>
                  </a:txBody>
                  <a:tcPr/>
                </a:tc>
              </a:tr>
            </a:tbl>
          </a:graphicData>
        </a:graphic>
      </p:graphicFrame>
      <p:sp>
        <p:nvSpPr>
          <p:cNvPr id="4" name="Slide Number Placeholder 3"/>
          <p:cNvSpPr>
            <a:spLocks noGrp="1"/>
          </p:cNvSpPr>
          <p:nvPr>
            <p:ph type="sldNum" sz="quarter" idx="12"/>
          </p:nvPr>
        </p:nvSpPr>
        <p:spPr/>
        <p:txBody>
          <a:bodyPr/>
          <a:lstStyle/>
          <a:p>
            <a:pPr>
              <a:defRPr/>
            </a:pPr>
            <a:fld id="{E9C5AF12-E6D3-48FD-848C-2B863FB3EA6E}" type="slidenum">
              <a:rPr lang="en-US" smtClean="0"/>
              <a:pPr>
                <a:defRPr/>
              </a:pPr>
              <a:t>92</a:t>
            </a:fld>
            <a:endParaRPr lang="en-US" dirty="0"/>
          </a:p>
        </p:txBody>
      </p:sp>
    </p:spTree>
    <p:extLst>
      <p:ext uri="{BB962C8B-B14F-4D97-AF65-F5344CB8AC3E}">
        <p14:creationId xmlns:p14="http://schemas.microsoft.com/office/powerpoint/2010/main" xmlns="" val="1991603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FINANCIAL REPORT</a:t>
            </a:r>
            <a:endParaRPr lang="en-ZA" sz="2400" dirty="0"/>
          </a:p>
        </p:txBody>
      </p:sp>
      <p:sp>
        <p:nvSpPr>
          <p:cNvPr id="5" name="Content Placeholder 4"/>
          <p:cNvSpPr>
            <a:spLocks noGrp="1"/>
          </p:cNvSpPr>
          <p:nvPr>
            <p:ph idx="1"/>
          </p:nvPr>
        </p:nvSpPr>
        <p:spPr>
          <a:xfrm>
            <a:off x="457200" y="1600201"/>
            <a:ext cx="8229600" cy="3611880"/>
          </a:xfrm>
        </p:spPr>
        <p:txBody>
          <a:bodyPr anchor="ctr"/>
          <a:lstStyle/>
          <a:p>
            <a:pPr marL="0" indent="0" algn="ctr">
              <a:buNone/>
            </a:pPr>
            <a:r>
              <a:rPr lang="en-ZA" sz="2800" b="1" dirty="0" smtClean="0"/>
              <a:t>DEPARTMENT OF LABOUR </a:t>
            </a:r>
          </a:p>
          <a:p>
            <a:pPr marL="0" indent="0" algn="ctr">
              <a:buNone/>
            </a:pPr>
            <a:r>
              <a:rPr lang="en-ZA" sz="2800" b="1" dirty="0" smtClean="0"/>
              <a:t>VOTE:28 </a:t>
            </a:r>
          </a:p>
          <a:p>
            <a:pPr marL="0" indent="0" algn="ctr">
              <a:buNone/>
            </a:pPr>
            <a:r>
              <a:rPr lang="en-ZA" sz="2800" b="1" dirty="0" smtClean="0"/>
              <a:t>2019/2020</a:t>
            </a:r>
            <a:endParaRPr lang="en-ZA" sz="2800" b="1" dirty="0"/>
          </a:p>
        </p:txBody>
      </p:sp>
      <p:sp>
        <p:nvSpPr>
          <p:cNvPr id="3" name="Slide Number Placeholder 2"/>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6D01DFA-62F0-4702-B6E4-FBA5F7F9C74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xmlns="" val="33434002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985838"/>
          </a:xfrm>
        </p:spPr>
        <p:txBody>
          <a:bodyPr/>
          <a:lstStyle/>
          <a:p>
            <a:pPr>
              <a:defRPr/>
            </a:pP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400" b="1" dirty="0" smtClean="0">
                <a:solidFill>
                  <a:srgbClr val="000000"/>
                </a:solidFill>
                <a:ea typeface="ＭＳ Ｐゴシック" pitchFamily="-80" charset="-128"/>
                <a:cs typeface="+mj-cs"/>
              </a:rPr>
              <a:t/>
            </a:r>
            <a:br>
              <a:rPr lang="en-ZA" sz="2400" b="1" dirty="0" smtClean="0">
                <a:solidFill>
                  <a:srgbClr val="000000"/>
                </a:solidFill>
                <a:ea typeface="ＭＳ Ｐゴシック" pitchFamily="-80" charset="-128"/>
                <a:cs typeface="+mj-cs"/>
              </a:rPr>
            </a:br>
            <a:r>
              <a:rPr lang="en-ZA" sz="2000" b="1" dirty="0" smtClean="0">
                <a:solidFill>
                  <a:srgbClr val="000000"/>
                </a:solidFill>
                <a:ea typeface="ＭＳ Ｐゴシック" pitchFamily="-80" charset="-128"/>
                <a:cs typeface="+mj-cs"/>
              </a:rPr>
              <a:t>CONCLUSION</a:t>
            </a:r>
            <a:endParaRPr lang="en-ZA" sz="2000" dirty="0"/>
          </a:p>
        </p:txBody>
      </p:sp>
      <p:sp>
        <p:nvSpPr>
          <p:cNvPr id="71683" name="Content Placeholder 2"/>
          <p:cNvSpPr>
            <a:spLocks noGrp="1"/>
          </p:cNvSpPr>
          <p:nvPr>
            <p:ph idx="1"/>
          </p:nvPr>
        </p:nvSpPr>
        <p:spPr>
          <a:xfrm>
            <a:off x="204788" y="1146402"/>
            <a:ext cx="8786812" cy="5254625"/>
          </a:xfrm>
        </p:spPr>
        <p:txBody>
          <a:bodyPr/>
          <a:lstStyle/>
          <a:p>
            <a:pPr>
              <a:defRPr/>
            </a:pPr>
            <a:endParaRPr lang="en-ZA" sz="1800" dirty="0" smtClean="0">
              <a:ea typeface="ＭＳ Ｐゴシック" pitchFamily="34" charset="-128"/>
            </a:endParaRPr>
          </a:p>
          <a:p>
            <a:pPr>
              <a:spcAft>
                <a:spcPts val="0"/>
              </a:spcAft>
            </a:pPr>
            <a:r>
              <a:rPr lang="en-US" sz="1800" dirty="0">
                <a:latin typeface="Calibri" panose="020F0502020204030204" pitchFamily="34" charset="0"/>
                <a:ea typeface="DengXian"/>
                <a:cs typeface="Arial" panose="020B0604020202020204" pitchFamily="34" charset="0"/>
              </a:rPr>
              <a:t>Total number of Key Performance Indicators for the Financial Year is nineteen (19).  There were nineteen </a:t>
            </a:r>
            <a:r>
              <a:rPr lang="en-US" sz="1800" b="1" dirty="0">
                <a:latin typeface="Calibri" panose="020F0502020204030204" pitchFamily="34" charset="0"/>
                <a:ea typeface="DengXian"/>
                <a:cs typeface="Arial" panose="020B0604020202020204" pitchFamily="34" charset="0"/>
              </a:rPr>
              <a:t>(19)</a:t>
            </a:r>
            <a:r>
              <a:rPr lang="en-US" sz="1800" dirty="0">
                <a:latin typeface="Calibri" panose="020F0502020204030204" pitchFamily="34" charset="0"/>
                <a:ea typeface="DengXian"/>
                <a:cs typeface="Arial" panose="020B0604020202020204" pitchFamily="34" charset="0"/>
              </a:rPr>
              <a:t> planned targets for quarter four, of these, seventeen </a:t>
            </a:r>
            <a:r>
              <a:rPr lang="en-US" sz="1800" b="1" dirty="0">
                <a:latin typeface="Calibri" panose="020F0502020204030204" pitchFamily="34" charset="0"/>
                <a:ea typeface="DengXian"/>
                <a:cs typeface="Arial" panose="020B0604020202020204" pitchFamily="34" charset="0"/>
              </a:rPr>
              <a:t>(17)</a:t>
            </a:r>
            <a:r>
              <a:rPr lang="en-US" sz="1800" dirty="0">
                <a:latin typeface="Calibri" panose="020F0502020204030204" pitchFamily="34" charset="0"/>
                <a:ea typeface="DengXian"/>
                <a:cs typeface="Arial" panose="020B0604020202020204" pitchFamily="34" charset="0"/>
              </a:rPr>
              <a:t> were Achieved at </a:t>
            </a:r>
            <a:r>
              <a:rPr lang="en-US" sz="1800" b="1" dirty="0">
                <a:latin typeface="Calibri" panose="020F0502020204030204" pitchFamily="34" charset="0"/>
                <a:ea typeface="DengXian"/>
                <a:cs typeface="Arial" panose="020B0604020202020204" pitchFamily="34" charset="0"/>
              </a:rPr>
              <a:t>(89%)</a:t>
            </a:r>
            <a:r>
              <a:rPr lang="en-US" sz="1800" dirty="0">
                <a:latin typeface="Calibri" panose="020F0502020204030204" pitchFamily="34" charset="0"/>
                <a:ea typeface="DengXian"/>
                <a:cs typeface="Arial" panose="020B0604020202020204" pitchFamily="34" charset="0"/>
              </a:rPr>
              <a:t> and two </a:t>
            </a:r>
            <a:r>
              <a:rPr lang="en-US" sz="1800" b="1" dirty="0">
                <a:latin typeface="Calibri" panose="020F0502020204030204" pitchFamily="34" charset="0"/>
                <a:ea typeface="DengXian"/>
                <a:cs typeface="Arial" panose="020B0604020202020204" pitchFamily="34" charset="0"/>
              </a:rPr>
              <a:t>(2)</a:t>
            </a:r>
            <a:r>
              <a:rPr lang="en-US" sz="1800" dirty="0">
                <a:latin typeface="Calibri" panose="020F0502020204030204" pitchFamily="34" charset="0"/>
                <a:ea typeface="DengXian"/>
                <a:cs typeface="Arial" panose="020B0604020202020204" pitchFamily="34" charset="0"/>
              </a:rPr>
              <a:t> were Not Achieved </a:t>
            </a:r>
            <a:r>
              <a:rPr lang="en-US" sz="1800" b="1" dirty="0">
                <a:latin typeface="Calibri" panose="020F0502020204030204" pitchFamily="34" charset="0"/>
                <a:ea typeface="DengXian"/>
                <a:cs typeface="Arial" panose="020B0604020202020204" pitchFamily="34" charset="0"/>
              </a:rPr>
              <a:t>(11%). </a:t>
            </a:r>
            <a:endParaRPr lang="en-US" sz="1800" b="1" dirty="0" smtClean="0">
              <a:latin typeface="Calibri" panose="020F0502020204030204" pitchFamily="34" charset="0"/>
              <a:ea typeface="DengXian"/>
              <a:cs typeface="Arial" panose="020B0604020202020204" pitchFamily="34" charset="0"/>
            </a:endParaRPr>
          </a:p>
          <a:p>
            <a:pPr>
              <a:spcAft>
                <a:spcPts val="0"/>
              </a:spcAft>
            </a:pPr>
            <a:endParaRPr lang="en-US" sz="1800" b="1" dirty="0">
              <a:latin typeface="Calibri" panose="020F0502020204030204" pitchFamily="34" charset="0"/>
              <a:ea typeface="DengXian"/>
              <a:cs typeface="Arial" panose="020B0604020202020204" pitchFamily="34" charset="0"/>
            </a:endParaRPr>
          </a:p>
          <a:p>
            <a:pPr>
              <a:spcAft>
                <a:spcPts val="0"/>
              </a:spcAft>
            </a:pPr>
            <a:r>
              <a:rPr lang="en-US" sz="1800" dirty="0" smtClean="0">
                <a:latin typeface="Calibri" panose="020F0502020204030204" pitchFamily="34" charset="0"/>
                <a:ea typeface="DengXian"/>
                <a:cs typeface="Arial" panose="020B0604020202020204" pitchFamily="34" charset="0"/>
              </a:rPr>
              <a:t>This </a:t>
            </a:r>
            <a:r>
              <a:rPr lang="en-US" sz="1800" dirty="0">
                <a:latin typeface="Calibri" panose="020F0502020204030204" pitchFamily="34" charset="0"/>
                <a:ea typeface="DengXian"/>
                <a:cs typeface="Arial" panose="020B0604020202020204" pitchFamily="34" charset="0"/>
              </a:rPr>
              <a:t>quarter has again seen a slight improvement of </a:t>
            </a:r>
            <a:r>
              <a:rPr lang="en-US" sz="1800" b="1" dirty="0">
                <a:latin typeface="Calibri" panose="020F0502020204030204" pitchFamily="34" charset="0"/>
                <a:ea typeface="DengXian"/>
                <a:cs typeface="Arial" panose="020B0604020202020204" pitchFamily="34" charset="0"/>
              </a:rPr>
              <a:t>1%</a:t>
            </a:r>
            <a:r>
              <a:rPr lang="en-US" sz="1800" dirty="0">
                <a:latin typeface="Calibri" panose="020F0502020204030204" pitchFamily="34" charset="0"/>
                <a:ea typeface="DengXian"/>
                <a:cs typeface="Arial" panose="020B0604020202020204" pitchFamily="34" charset="0"/>
              </a:rPr>
              <a:t> in the overall level of performance as compared to the third quarter which performed at </a:t>
            </a:r>
            <a:r>
              <a:rPr lang="en-US" sz="1800" b="1" dirty="0">
                <a:latin typeface="Calibri" panose="020F0502020204030204" pitchFamily="34" charset="0"/>
                <a:ea typeface="DengXian"/>
                <a:cs typeface="Arial" panose="020B0604020202020204" pitchFamily="34" charset="0"/>
              </a:rPr>
              <a:t>88%</a:t>
            </a:r>
            <a:r>
              <a:rPr lang="en-US" sz="1800" dirty="0">
                <a:latin typeface="Calibri" panose="020F0502020204030204" pitchFamily="34" charset="0"/>
                <a:ea typeface="DengXian"/>
                <a:cs typeface="Arial" panose="020B0604020202020204" pitchFamily="34" charset="0"/>
              </a:rPr>
              <a:t>. </a:t>
            </a:r>
            <a:endParaRPr lang="en-US" sz="1800" dirty="0" smtClean="0">
              <a:latin typeface="Calibri" panose="020F0502020204030204" pitchFamily="34" charset="0"/>
              <a:ea typeface="DengXian"/>
              <a:cs typeface="Arial" panose="020B0604020202020204" pitchFamily="34" charset="0"/>
            </a:endParaRPr>
          </a:p>
          <a:p>
            <a:pPr>
              <a:spcAft>
                <a:spcPts val="0"/>
              </a:spcAft>
            </a:pPr>
            <a:endParaRPr lang="en-US" sz="1800" dirty="0">
              <a:latin typeface="Calibri" panose="020F0502020204030204" pitchFamily="34" charset="0"/>
              <a:ea typeface="DengXian"/>
              <a:cs typeface="Arial" panose="020B0604020202020204" pitchFamily="34" charset="0"/>
            </a:endParaRPr>
          </a:p>
          <a:p>
            <a:pPr>
              <a:spcAft>
                <a:spcPts val="0"/>
              </a:spcAft>
            </a:pPr>
            <a:r>
              <a:rPr lang="en-US" sz="1800" dirty="0" smtClean="0">
                <a:latin typeface="Calibri" panose="020F0502020204030204" pitchFamily="34" charset="0"/>
                <a:ea typeface="DengXian"/>
                <a:cs typeface="Arial" panose="020B0604020202020204" pitchFamily="34" charset="0"/>
              </a:rPr>
              <a:t>The </a:t>
            </a:r>
            <a:r>
              <a:rPr lang="en-US" sz="1800" dirty="0">
                <a:latin typeface="Calibri" panose="020F0502020204030204" pitchFamily="34" charset="0"/>
                <a:ea typeface="DengXian"/>
                <a:cs typeface="Arial" panose="020B0604020202020204" pitchFamily="34" charset="0"/>
              </a:rPr>
              <a:t>Department has made notable improvements thus far in its performance for </a:t>
            </a:r>
            <a:r>
              <a:rPr lang="en-US" sz="1800" dirty="0" smtClean="0">
                <a:latin typeface="Calibri" panose="020F0502020204030204" pitchFamily="34" charset="0"/>
                <a:ea typeface="DengXian"/>
                <a:cs typeface="Arial" panose="020B0604020202020204" pitchFamily="34" charset="0"/>
              </a:rPr>
              <a:t>the </a:t>
            </a:r>
            <a:r>
              <a:rPr lang="en-US" sz="1800" dirty="0">
                <a:latin typeface="Calibri" panose="020F0502020204030204" pitchFamily="34" charset="0"/>
                <a:ea typeface="DengXian"/>
                <a:cs typeface="Arial" panose="020B0604020202020204" pitchFamily="34" charset="0"/>
              </a:rPr>
              <a:t>19/20 FY.</a:t>
            </a:r>
            <a:endParaRPr lang="en-ZA" sz="2800" dirty="0">
              <a:latin typeface="Calibri" panose="020F0502020204030204" pitchFamily="34" charset="0"/>
              <a:ea typeface="DengXian"/>
              <a:cs typeface="Arial" panose="020B0604020202020204" pitchFamily="34" charset="0"/>
            </a:endParaRPr>
          </a:p>
          <a:p>
            <a:pPr>
              <a:defRPr/>
            </a:pPr>
            <a:endParaRPr lang="en-ZA" sz="1800" dirty="0">
              <a:ea typeface="ＭＳ Ｐゴシック" pitchFamily="34" charset="-128"/>
            </a:endParaRPr>
          </a:p>
          <a:p>
            <a:pPr marL="0" indent="0">
              <a:buNone/>
              <a:defRPr/>
            </a:pPr>
            <a:endParaRPr lang="en-ZA" sz="1800" dirty="0">
              <a:ea typeface="ＭＳ Ｐゴシック" pitchFamily="34" charset="-128"/>
            </a:endParaRPr>
          </a:p>
          <a:p>
            <a:pPr>
              <a:defRPr/>
            </a:pPr>
            <a:endParaRPr lang="en-ZA" sz="1800" dirty="0">
              <a:ea typeface="ＭＳ Ｐゴシック" pitchFamily="34" charset="-128"/>
            </a:endParaRPr>
          </a:p>
          <a:p>
            <a:pPr>
              <a:defRPr/>
            </a:pPr>
            <a:endParaRPr lang="en-ZA" sz="1200" dirty="0">
              <a:ea typeface="ＭＳ Ｐゴシック" pitchFamily="34" charset="-128"/>
            </a:endParaRPr>
          </a:p>
          <a:p>
            <a:pPr marL="0" indent="0">
              <a:buNone/>
              <a:defRPr/>
            </a:pPr>
            <a:endParaRPr lang="en-ZA" sz="1200" dirty="0" smtClean="0">
              <a:ea typeface="ＭＳ Ｐゴシック" pitchFamily="34" charset="-128"/>
            </a:endParaRPr>
          </a:p>
          <a:p>
            <a:pPr marL="0" indent="0">
              <a:buFont typeface="Arial" pitchFamily="34" charset="0"/>
              <a:buNone/>
              <a:defRPr/>
            </a:pPr>
            <a:endParaRPr lang="en-ZA" dirty="0" smtClean="0">
              <a:ea typeface="ＭＳ Ｐゴシック" pitchFamily="34" charset="-128"/>
            </a:endParaRPr>
          </a:p>
        </p:txBody>
      </p:sp>
      <p:sp>
        <p:nvSpPr>
          <p:cNvPr id="64516" name="Slide Number Placeholder 2"/>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65BBDDB5-2D8D-43FF-9BFB-3DAEF33D93A3}" type="slidenum">
              <a:rPr lang="en-US" altLang="en-US" sz="1200" smtClean="0">
                <a:solidFill>
                  <a:schemeClr val="bg1"/>
                </a:solidFill>
              </a:rPr>
              <a:pPr/>
              <a:t>94</a:t>
            </a:fld>
            <a:endParaRPr lang="en-US" altLang="en-US" sz="1200" dirty="0" smtClean="0">
              <a:solidFill>
                <a:schemeClr val="bg1"/>
              </a:solidFill>
            </a:endParaRPr>
          </a:p>
        </p:txBody>
      </p:sp>
    </p:spTree>
    <p:extLst>
      <p:ext uri="{BB962C8B-B14F-4D97-AF65-F5344CB8AC3E}">
        <p14:creationId xmlns:p14="http://schemas.microsoft.com/office/powerpoint/2010/main" xmlns="" val="39582438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60D4EF3-EC5D-42C4-B06E-DB367742CEB8}"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endParaRPr>
          </a:p>
        </p:txBody>
      </p:sp>
      <p:sp>
        <p:nvSpPr>
          <p:cNvPr id="3" name="Rectangle 2"/>
          <p:cNvSpPr/>
          <p:nvPr/>
        </p:nvSpPr>
        <p:spPr>
          <a:xfrm>
            <a:off x="695325" y="1677988"/>
            <a:ext cx="7724775" cy="116046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0000"/>
                </a:solidFill>
                <a:effectLst/>
                <a:uLnTx/>
                <a:uFillTx/>
                <a:latin typeface="Calibri"/>
                <a:ea typeface="+mn-ea"/>
                <a:cs typeface="Times New Roman" pitchFamily="18" charset="0"/>
              </a:rPr>
              <a:t>Implication:  </a:t>
            </a:r>
            <a:r>
              <a:rPr kumimoji="0" lang="en-US" sz="1800" b="1" i="0" u="none" strike="noStrike" kern="1200" cap="none" spc="0" normalizeH="0" baseline="0" noProof="0" dirty="0">
                <a:ln>
                  <a:noFill/>
                </a:ln>
                <a:solidFill>
                  <a:srgbClr val="00B050"/>
                </a:solidFill>
                <a:effectLst/>
                <a:uLnTx/>
                <a:uFillTx/>
                <a:latin typeface="Calibri"/>
                <a:ea typeface="+mn-ea"/>
                <a:cs typeface="Times New Roman" pitchFamily="18" charset="0"/>
              </a:rPr>
              <a:t>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a:ea typeface="+mn-ea"/>
                <a:cs typeface="+mn-cs"/>
              </a:rPr>
              <a:t>		Performance Indicator is on track  or reflects complete 					implementation. Target achieved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B050"/>
                </a:solidFill>
                <a:effectLst/>
                <a:uLnTx/>
                <a:uFillTx/>
                <a:latin typeface="Calibri"/>
                <a:ea typeface="+mn-ea"/>
                <a:cs typeface="Times New Roman" pitchFamily="18" charset="0"/>
              </a:rPr>
              <a:t>100% +  Complete</a:t>
            </a:r>
            <a:endParaRPr kumimoji="0" lang="en-ZA" sz="1800" b="0"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4" name="Rectangle 3"/>
          <p:cNvSpPr/>
          <p:nvPr/>
        </p:nvSpPr>
        <p:spPr>
          <a:xfrm>
            <a:off x="695325" y="3275013"/>
            <a:ext cx="7724775" cy="1119187"/>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0000"/>
                </a:solidFill>
                <a:effectLst/>
                <a:uLnTx/>
                <a:uFillTx/>
                <a:latin typeface="Calibri"/>
                <a:ea typeface="+mn-ea"/>
                <a:cs typeface="Times New Roman" pitchFamily="18" charset="0"/>
              </a:rPr>
              <a:t>Implication:  </a:t>
            </a:r>
            <a:r>
              <a:rPr kumimoji="0" lang="en-US" sz="1800" b="1" i="0" u="none" strike="noStrike" kern="1200" cap="none" spc="0" normalizeH="0" baseline="0" noProof="0" dirty="0">
                <a:ln>
                  <a:noFill/>
                </a:ln>
                <a:solidFill>
                  <a:srgbClr val="FF6600"/>
                </a:solidFill>
                <a:effectLst/>
                <a:uLnTx/>
                <a:uFillTx/>
                <a:latin typeface="Calibri"/>
                <a:ea typeface="+mn-ea"/>
                <a:cs typeface="Times New Roman" pitchFamily="18" charset="0"/>
              </a:rPr>
              <a:t>Partially 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a:ea typeface="+mn-ea"/>
                <a:cs typeface="+mn-cs"/>
              </a:rPr>
              <a:t>		Performance Indicator is on track  or reflects complete 					implementation. Target achieved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FF6600"/>
                </a:solidFill>
                <a:effectLst/>
                <a:uLnTx/>
                <a:uFillTx/>
                <a:latin typeface="Calibri"/>
                <a:ea typeface="+mn-ea"/>
                <a:cs typeface="Times New Roman" pitchFamily="18" charset="0"/>
              </a:rPr>
              <a:t>75-99%  Complete</a:t>
            </a:r>
            <a:endParaRPr kumimoji="0" lang="en-ZA" sz="1800" b="0" i="0" u="none" strike="noStrike" kern="1200" cap="none" spc="0" normalizeH="0" baseline="0" noProof="0" dirty="0">
              <a:ln>
                <a:noFill/>
              </a:ln>
              <a:solidFill>
                <a:srgbClr val="FF6600"/>
              </a:solidFill>
              <a:effectLst/>
              <a:uLnTx/>
              <a:uFillTx/>
              <a:latin typeface="Times New Roman" pitchFamily="18" charset="0"/>
              <a:ea typeface="+mn-ea"/>
              <a:cs typeface="Times New Roman" pitchFamily="18" charset="0"/>
            </a:endParaRPr>
          </a:p>
        </p:txBody>
      </p:sp>
      <p:sp>
        <p:nvSpPr>
          <p:cNvPr id="6" name="Oval 5"/>
          <p:cNvSpPr/>
          <p:nvPr/>
        </p:nvSpPr>
        <p:spPr>
          <a:xfrm>
            <a:off x="831850" y="1862138"/>
            <a:ext cx="838200" cy="792162"/>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p:cNvSpPr/>
          <p:nvPr/>
        </p:nvSpPr>
        <p:spPr>
          <a:xfrm>
            <a:off x="831850" y="3438525"/>
            <a:ext cx="838200" cy="79216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3854450" y="596900"/>
            <a:ext cx="1373646" cy="523220"/>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Calibri"/>
                <a:ea typeface="ＭＳ Ｐゴシック" pitchFamily="34" charset="-128"/>
                <a:cs typeface="+mn-cs"/>
              </a:rPr>
              <a:t>LEGEND</a:t>
            </a:r>
          </a:p>
        </p:txBody>
      </p:sp>
      <p:sp>
        <p:nvSpPr>
          <p:cNvPr id="9" name="Rectangle 8"/>
          <p:cNvSpPr/>
          <p:nvPr/>
        </p:nvSpPr>
        <p:spPr>
          <a:xfrm>
            <a:off x="695325" y="4830763"/>
            <a:ext cx="7724775" cy="1525587"/>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000000"/>
                </a:solidFill>
                <a:effectLst/>
                <a:uLnTx/>
                <a:uFillTx/>
                <a:latin typeface="Calibri"/>
                <a:ea typeface="+mn-ea"/>
                <a:cs typeface="Times New Roman" pitchFamily="18" charset="0"/>
              </a:rPr>
              <a:t>Implication:</a:t>
            </a: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none" strike="noStrike" kern="1200" cap="none" spc="0" normalizeH="0" baseline="0" noProof="0" dirty="0">
                <a:ln>
                  <a:noFill/>
                </a:ln>
                <a:solidFill>
                  <a:srgbClr val="FF0000"/>
                </a:solidFill>
                <a:effectLst/>
                <a:uLnTx/>
                <a:uFillTx/>
                <a:latin typeface="Calibri"/>
                <a:ea typeface="+mn-ea"/>
                <a:cs typeface="Times New Roman" pitchFamily="18" charset="0"/>
              </a:rPr>
              <a:t>Not Achieved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a:ea typeface="+mn-ea"/>
                <a:cs typeface="+mn-cs"/>
              </a:rPr>
              <a:t>		Performance Indicator behind schedule. Target not achieved 				immediate intervention is needed.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Times New Roman" pitchFamily="18" charset="0"/>
              </a:rPr>
              <a:t> 		</a:t>
            </a:r>
            <a:r>
              <a:rPr kumimoji="0" lang="en-US" sz="1800" b="1" i="0" u="sng" strike="noStrike" kern="1200" cap="none" spc="0" normalizeH="0" baseline="0" noProof="0" dirty="0">
                <a:ln>
                  <a:noFill/>
                </a:ln>
                <a:solidFill>
                  <a:srgbClr val="FF0000"/>
                </a:solidFill>
                <a:effectLst/>
                <a:uLnTx/>
                <a:uFillTx/>
                <a:latin typeface="Calibri"/>
                <a:ea typeface="+mn-ea"/>
                <a:cs typeface="Times New Roman" pitchFamily="18" charset="0"/>
              </a:rPr>
              <a:t>0% - 75% Complete</a:t>
            </a: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 9"/>
          <p:cNvSpPr/>
          <p:nvPr/>
        </p:nvSpPr>
        <p:spPr>
          <a:xfrm>
            <a:off x="831850" y="5113338"/>
            <a:ext cx="838200" cy="79216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13327766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23875" y="0"/>
            <a:ext cx="8229600" cy="1143000"/>
          </a:xfrm>
        </p:spPr>
        <p:txBody>
          <a:bodyPr/>
          <a:lstStyle/>
          <a:p>
            <a:r>
              <a:rPr lang="en-US" sz="2400" b="1" dirty="0" smtClean="0">
                <a:solidFill>
                  <a:srgbClr val="000000"/>
                </a:solidFill>
                <a:ea typeface="ＭＳ Ｐゴシック" pitchFamily="34" charset="-128"/>
              </a:rPr>
              <a:t>PERFORMANCE PER PROGRAMME: APP 2019/20</a:t>
            </a:r>
            <a:endParaRPr lang="en-US" sz="2400" dirty="0" smtClean="0">
              <a:ea typeface="ＭＳ Ｐゴシック" pitchFamily="34" charset="-128"/>
            </a:endParaRPr>
          </a:p>
        </p:txBody>
      </p:sp>
      <p:graphicFrame>
        <p:nvGraphicFramePr>
          <p:cNvPr id="5" name="Content Placeholder 4"/>
          <p:cNvGraphicFramePr>
            <a:graphicFrameLocks noGrp="1"/>
          </p:cNvGraphicFramePr>
          <p:nvPr>
            <p:ph idx="1"/>
            <p:extLst/>
          </p:nvPr>
        </p:nvGraphicFramePr>
        <p:xfrm>
          <a:off x="237944" y="1091912"/>
          <a:ext cx="8686799" cy="5593547"/>
        </p:xfrm>
        <a:graphic>
          <a:graphicData uri="http://schemas.openxmlformats.org/drawingml/2006/table">
            <a:tbl>
              <a:tblPr firstRow="1" bandRow="1">
                <a:tableStyleId>{5C22544A-7EE6-4342-B048-85BDC9FD1C3A}</a:tableStyleId>
              </a:tblPr>
              <a:tblGrid>
                <a:gridCol w="1643334">
                  <a:extLst>
                    <a:ext uri="{9D8B030D-6E8A-4147-A177-3AD203B41FA5}">
                      <a16:colId xmlns="" xmlns:a16="http://schemas.microsoft.com/office/drawing/2014/main" val="20000"/>
                    </a:ext>
                  </a:extLst>
                </a:gridCol>
                <a:gridCol w="1282871">
                  <a:extLst>
                    <a:ext uri="{9D8B030D-6E8A-4147-A177-3AD203B41FA5}">
                      <a16:colId xmlns="" xmlns:a16="http://schemas.microsoft.com/office/drawing/2014/main" val="20001"/>
                    </a:ext>
                  </a:extLst>
                </a:gridCol>
                <a:gridCol w="1346891">
                  <a:extLst>
                    <a:ext uri="{9D8B030D-6E8A-4147-A177-3AD203B41FA5}">
                      <a16:colId xmlns="" xmlns:a16="http://schemas.microsoft.com/office/drawing/2014/main" val="1747933678"/>
                    </a:ext>
                  </a:extLst>
                </a:gridCol>
                <a:gridCol w="1528072">
                  <a:extLst>
                    <a:ext uri="{9D8B030D-6E8A-4147-A177-3AD203B41FA5}">
                      <a16:colId xmlns="" xmlns:a16="http://schemas.microsoft.com/office/drawing/2014/main" val="20002"/>
                    </a:ext>
                  </a:extLst>
                </a:gridCol>
                <a:gridCol w="1460061">
                  <a:extLst>
                    <a:ext uri="{9D8B030D-6E8A-4147-A177-3AD203B41FA5}">
                      <a16:colId xmlns="" xmlns:a16="http://schemas.microsoft.com/office/drawing/2014/main" val="20003"/>
                    </a:ext>
                  </a:extLst>
                </a:gridCol>
                <a:gridCol w="1425570">
                  <a:extLst>
                    <a:ext uri="{9D8B030D-6E8A-4147-A177-3AD203B41FA5}">
                      <a16:colId xmlns="" xmlns:a16="http://schemas.microsoft.com/office/drawing/2014/main" val="20004"/>
                    </a:ext>
                  </a:extLst>
                </a:gridCol>
              </a:tblGrid>
              <a:tr h="954602">
                <a:tc>
                  <a:txBody>
                    <a:bodyPr/>
                    <a:lstStyle/>
                    <a:p>
                      <a:pPr marL="0" marR="0" algn="ctr" fontAlgn="b">
                        <a:spcBef>
                          <a:spcPts val="0"/>
                        </a:spcBef>
                        <a:spcAft>
                          <a:spcPts val="0"/>
                        </a:spcAft>
                      </a:pPr>
                      <a:r>
                        <a:rPr lang="en-GB" sz="1200" b="1" kern="1200" dirty="0" smtClean="0">
                          <a:solidFill>
                            <a:srgbClr val="000000"/>
                          </a:solidFill>
                          <a:effectLst/>
                          <a:latin typeface="Arial"/>
                          <a:ea typeface="Times New Roman"/>
                        </a:rPr>
                        <a:t>BRANCH</a:t>
                      </a:r>
                    </a:p>
                    <a:p>
                      <a:pPr marL="0" marR="0" algn="ctr" fontAlgn="b">
                        <a:spcBef>
                          <a:spcPts val="0"/>
                        </a:spcBef>
                        <a:spcAft>
                          <a:spcPts val="0"/>
                        </a:spcAft>
                      </a:pPr>
                      <a:endParaRPr lang="en-GB" sz="1200" b="1" kern="1200" dirty="0" smtClean="0">
                        <a:solidFill>
                          <a:srgbClr val="000000"/>
                        </a:solidFill>
                        <a:effectLst/>
                        <a:latin typeface="Arial"/>
                        <a:ea typeface="Times New Roman"/>
                      </a:endParaRPr>
                    </a:p>
                    <a:p>
                      <a:pPr marL="0" marR="0" algn="ctr" fontAlgn="b">
                        <a:spcBef>
                          <a:spcPts val="0"/>
                        </a:spcBef>
                        <a:spcAft>
                          <a:spcPts val="0"/>
                        </a:spcAft>
                      </a:pPr>
                      <a:endParaRPr lang="en-US" sz="1200" dirty="0">
                        <a:effectLst/>
                        <a:latin typeface="Times New Roman"/>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GB" sz="1400" b="1" kern="1200" dirty="0">
                          <a:solidFill>
                            <a:srgbClr val="000000"/>
                          </a:solidFill>
                          <a:effectLst/>
                          <a:latin typeface="+mj-lt"/>
                          <a:ea typeface="Times New Roman"/>
                        </a:rPr>
                        <a:t>Total Number of </a:t>
                      </a:r>
                      <a:r>
                        <a:rPr lang="en-GB" sz="1400" b="1" kern="1200" dirty="0" smtClean="0">
                          <a:solidFill>
                            <a:srgbClr val="000000"/>
                          </a:solidFill>
                          <a:effectLst/>
                          <a:latin typeface="+mj-lt"/>
                          <a:ea typeface="Times New Roman"/>
                        </a:rPr>
                        <a:t>Indicators</a:t>
                      </a:r>
                    </a:p>
                    <a:p>
                      <a:pPr marL="0" marR="0" algn="ctr" fontAlgn="b">
                        <a:spcBef>
                          <a:spcPts val="0"/>
                        </a:spcBef>
                        <a:spcAft>
                          <a:spcPts val="0"/>
                        </a:spcAft>
                      </a:pPr>
                      <a:endParaRPr lang="en-GB" sz="1400" b="1" kern="1200" dirty="0" smtClean="0">
                        <a:solidFill>
                          <a:srgbClr val="000000"/>
                        </a:solidFill>
                        <a:effectLst/>
                        <a:latin typeface="+mj-lt"/>
                        <a:ea typeface="Times New Roman"/>
                      </a:endParaRPr>
                    </a:p>
                    <a:p>
                      <a:pPr marL="0" marR="0" algn="ctr" fontAlgn="b">
                        <a:spcBef>
                          <a:spcPts val="0"/>
                        </a:spcBef>
                        <a:spcAft>
                          <a:spcPts val="0"/>
                        </a:spcAft>
                      </a:pPr>
                      <a:endParaRPr lang="en-US" sz="1400" dirty="0">
                        <a:effectLst/>
                        <a:latin typeface="+mj-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DengXian"/>
                          <a:cs typeface="Arial" panose="020B0604020202020204" pitchFamily="34" charset="0"/>
                        </a:rPr>
                        <a:t>Indicators with Targets for</a:t>
                      </a:r>
                    </a:p>
                    <a:p>
                      <a:pPr marL="0" marR="0" algn="ctr" fontAlgn="b">
                        <a:spcBef>
                          <a:spcPts val="0"/>
                        </a:spcBef>
                        <a:spcAft>
                          <a:spcPts val="0"/>
                        </a:spcAft>
                      </a:pP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Arial" panose="020B0604020202020204" pitchFamily="34" charset="0"/>
                        </a:rPr>
                        <a:t>Q4</a:t>
                      </a:r>
                    </a:p>
                    <a:p>
                      <a:pPr marL="0" marR="0" algn="ctr" fontAlgn="b">
                        <a:spcBef>
                          <a:spcPts val="0"/>
                        </a:spcBef>
                        <a:spcAft>
                          <a:spcPts val="0"/>
                        </a:spcAft>
                      </a:pPr>
                      <a:endParaRPr lang="en-US" sz="1400" dirty="0">
                        <a:effectLst/>
                        <a:latin typeface="+mj-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GB" sz="1400" kern="1200" dirty="0" smtClean="0">
                          <a:solidFill>
                            <a:srgbClr val="00B050"/>
                          </a:solidFill>
                          <a:effectLst/>
                          <a:latin typeface="+mj-lt"/>
                          <a:ea typeface="Times New Roman"/>
                        </a:rPr>
                        <a:t>Achieved</a:t>
                      </a:r>
                    </a:p>
                    <a:p>
                      <a:pPr marL="0" marR="0" algn="ctr" fontAlgn="b">
                        <a:spcBef>
                          <a:spcPts val="0"/>
                        </a:spcBef>
                        <a:spcAft>
                          <a:spcPts val="0"/>
                        </a:spcAft>
                      </a:pPr>
                      <a:endParaRPr lang="en-GB" sz="1400" kern="1200" dirty="0" smtClean="0">
                        <a:solidFill>
                          <a:srgbClr val="00B050"/>
                        </a:solidFill>
                        <a:effectLst/>
                        <a:latin typeface="+mj-lt"/>
                        <a:ea typeface="Times New Roman"/>
                      </a:endParaRPr>
                    </a:p>
                    <a:p>
                      <a:pPr marL="0" marR="0" algn="ctr" fontAlgn="b">
                        <a:spcBef>
                          <a:spcPts val="0"/>
                        </a:spcBef>
                        <a:spcAft>
                          <a:spcPts val="0"/>
                        </a:spcAft>
                      </a:pPr>
                      <a:endParaRPr lang="en-GB" sz="1400" kern="1200" dirty="0" smtClean="0">
                        <a:solidFill>
                          <a:srgbClr val="00B050"/>
                        </a:solidFill>
                        <a:effectLst/>
                        <a:latin typeface="+mj-lt"/>
                        <a:ea typeface="Times New Roman"/>
                      </a:endParaRPr>
                    </a:p>
                    <a:p>
                      <a:pPr marL="0" marR="0" algn="ctr" fontAlgn="b">
                        <a:spcBef>
                          <a:spcPts val="0"/>
                        </a:spcBef>
                        <a:spcAft>
                          <a:spcPts val="0"/>
                        </a:spcAft>
                      </a:pPr>
                      <a:endParaRPr lang="en-US" sz="1400" dirty="0">
                        <a:solidFill>
                          <a:schemeClr val="tx1"/>
                        </a:solidFill>
                        <a:effectLst/>
                        <a:latin typeface="+mj-lt"/>
                        <a:ea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US" sz="1400" dirty="0" smtClean="0">
                          <a:solidFill>
                            <a:srgbClr val="FF6600"/>
                          </a:solidFill>
                          <a:effectLst/>
                          <a:latin typeface="+mj-lt"/>
                          <a:ea typeface="Times New Roman"/>
                        </a:rPr>
                        <a:t>Partially </a:t>
                      </a:r>
                    </a:p>
                    <a:p>
                      <a:pPr marL="0" marR="0" algn="ctr" fontAlgn="b">
                        <a:spcBef>
                          <a:spcPts val="0"/>
                        </a:spcBef>
                        <a:spcAft>
                          <a:spcPts val="0"/>
                        </a:spcAft>
                      </a:pPr>
                      <a:r>
                        <a:rPr lang="en-US" sz="1400" dirty="0" smtClean="0">
                          <a:solidFill>
                            <a:srgbClr val="FF6600"/>
                          </a:solidFill>
                          <a:effectLst/>
                          <a:latin typeface="+mj-lt"/>
                          <a:ea typeface="Times New Roman"/>
                        </a:rPr>
                        <a:t>Achieved</a:t>
                      </a:r>
                    </a:p>
                    <a:p>
                      <a:pPr marL="0" marR="0" algn="ctr" fontAlgn="b">
                        <a:spcBef>
                          <a:spcPts val="0"/>
                        </a:spcBef>
                        <a:spcAft>
                          <a:spcPts val="0"/>
                        </a:spcAft>
                      </a:pPr>
                      <a:endParaRPr lang="en-US" sz="1400" dirty="0" smtClean="0">
                        <a:solidFill>
                          <a:srgbClr val="FF6600"/>
                        </a:solidFill>
                        <a:effectLst/>
                        <a:latin typeface="+mj-lt"/>
                        <a:ea typeface="Times New Roman"/>
                      </a:endParaRPr>
                    </a:p>
                    <a:p>
                      <a:pPr marL="0" marR="0" algn="ctr" fontAlgn="b">
                        <a:spcBef>
                          <a:spcPts val="0"/>
                        </a:spcBef>
                        <a:spcAft>
                          <a:spcPts val="0"/>
                        </a:spcAft>
                      </a:pPr>
                      <a:endParaRPr lang="en-US" sz="1400" dirty="0">
                        <a:solidFill>
                          <a:srgbClr val="FF6600"/>
                        </a:solidFill>
                        <a:effectLst/>
                        <a:latin typeface="+mj-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fontAlgn="b">
                        <a:spcBef>
                          <a:spcPts val="0"/>
                        </a:spcBef>
                        <a:spcAft>
                          <a:spcPts val="0"/>
                        </a:spcAft>
                      </a:pPr>
                      <a:r>
                        <a:rPr lang="en-GB" sz="1400" kern="1200" dirty="0">
                          <a:solidFill>
                            <a:srgbClr val="FF0000"/>
                          </a:solidFill>
                          <a:effectLst/>
                          <a:latin typeface="+mj-lt"/>
                          <a:ea typeface="Times New Roman"/>
                        </a:rPr>
                        <a:t>Not </a:t>
                      </a:r>
                      <a:r>
                        <a:rPr lang="en-GB" sz="1400" kern="1200" dirty="0" smtClean="0">
                          <a:solidFill>
                            <a:srgbClr val="FF0000"/>
                          </a:solidFill>
                          <a:effectLst/>
                          <a:latin typeface="+mj-lt"/>
                          <a:ea typeface="Times New Roman"/>
                        </a:rPr>
                        <a:t>Achieved</a:t>
                      </a:r>
                    </a:p>
                    <a:p>
                      <a:pPr marL="0" marR="0" algn="ctr" fontAlgn="b">
                        <a:spcBef>
                          <a:spcPts val="0"/>
                        </a:spcBef>
                        <a:spcAft>
                          <a:spcPts val="0"/>
                        </a:spcAft>
                      </a:pPr>
                      <a:endParaRPr lang="en-GB" sz="1400" kern="1200" dirty="0" smtClean="0">
                        <a:solidFill>
                          <a:srgbClr val="FF0000"/>
                        </a:solidFill>
                        <a:effectLst/>
                        <a:latin typeface="+mj-lt"/>
                        <a:ea typeface="Times New Roman"/>
                      </a:endParaRPr>
                    </a:p>
                    <a:p>
                      <a:pPr marL="0" marR="0" algn="ctr" fontAlgn="b">
                        <a:spcBef>
                          <a:spcPts val="0"/>
                        </a:spcBef>
                        <a:spcAft>
                          <a:spcPts val="0"/>
                        </a:spcAft>
                      </a:pPr>
                      <a:endParaRPr lang="en-GB" sz="1400" kern="1200" dirty="0" smtClean="0">
                        <a:solidFill>
                          <a:srgbClr val="FF0000"/>
                        </a:solidFill>
                        <a:effectLst/>
                        <a:latin typeface="+mj-lt"/>
                        <a:ea typeface="Times New Roman"/>
                      </a:endParaRPr>
                    </a:p>
                    <a:p>
                      <a:pPr marL="0" marR="0" algn="ctr" fontAlgn="b">
                        <a:spcBef>
                          <a:spcPts val="0"/>
                        </a:spcBef>
                        <a:spcAft>
                          <a:spcPts val="0"/>
                        </a:spcAft>
                      </a:pPr>
                      <a:endParaRPr lang="en-US" sz="1400" dirty="0">
                        <a:solidFill>
                          <a:schemeClr val="tx1"/>
                        </a:solidFill>
                        <a:effectLst/>
                        <a:latin typeface="+mj-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 xmlns:a16="http://schemas.microsoft.com/office/drawing/2014/main" val="10000"/>
                  </a:ext>
                </a:extLst>
              </a:tr>
              <a:tr h="706828">
                <a:tc>
                  <a:txBody>
                    <a:bodyPr/>
                    <a:lstStyle/>
                    <a:p>
                      <a:pPr marL="0" marR="0" algn="l" fontAlgn="b">
                        <a:spcBef>
                          <a:spcPts val="0"/>
                        </a:spcBef>
                        <a:spcAft>
                          <a:spcPts val="0"/>
                        </a:spcAft>
                      </a:pPr>
                      <a:r>
                        <a:rPr lang="en-GB" sz="1600" kern="1200" dirty="0" smtClean="0">
                          <a:solidFill>
                            <a:srgbClr val="000000"/>
                          </a:solidFill>
                          <a:effectLst/>
                          <a:latin typeface="+mn-lt"/>
                          <a:ea typeface="Times New Roman"/>
                        </a:rPr>
                        <a:t>Administration </a:t>
                      </a: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smtClean="0">
                          <a:effectLst/>
                          <a:latin typeface="Calibri"/>
                          <a:ea typeface="Times New Roman"/>
                          <a:cs typeface="Calibri"/>
                        </a:rPr>
                        <a:t>3</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3</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500"/>
                        </a:spcBef>
                        <a:spcAft>
                          <a:spcPts val="0"/>
                        </a:spcAft>
                      </a:pPr>
                      <a:r>
                        <a:rPr lang="en-US" sz="1600" b="1" dirty="0">
                          <a:solidFill>
                            <a:srgbClr val="00B050"/>
                          </a:solidFill>
                          <a:effectLst/>
                          <a:latin typeface="Calibri"/>
                          <a:ea typeface="Times New Roman"/>
                        </a:rPr>
                        <a:t>3</a:t>
                      </a:r>
                      <a:endParaRPr lang="en-ZA"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solidFill>
                            <a:srgbClr val="FF6600"/>
                          </a:solidFill>
                          <a:effectLst/>
                          <a:latin typeface="+mn-lt"/>
                          <a:ea typeface="Times New Roman"/>
                          <a:cs typeface="Arial" pitchFamily="34" charset="0"/>
                        </a:rPr>
                        <a:t>0</a:t>
                      </a:r>
                      <a:endParaRPr lang="en-US" sz="1600" b="1" dirty="0">
                        <a:solidFill>
                          <a:srgbClr val="FF6600"/>
                        </a:solidFill>
                        <a:effectLst/>
                        <a:latin typeface="+mn-lt"/>
                        <a:ea typeface="Times New Roman"/>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500"/>
                        </a:spcBef>
                        <a:spcAft>
                          <a:spcPts val="0"/>
                        </a:spcAft>
                      </a:pPr>
                      <a:r>
                        <a:rPr lang="en-US" sz="1600" b="1" dirty="0" smtClean="0">
                          <a:solidFill>
                            <a:srgbClr val="FF0000"/>
                          </a:solidFill>
                          <a:effectLst/>
                          <a:latin typeface="Calibri"/>
                          <a:ea typeface="Times New Roman"/>
                        </a:rPr>
                        <a:t>0</a:t>
                      </a:r>
                      <a:endParaRPr lang="en-ZA" sz="1600" dirty="0">
                        <a:effectLst/>
                        <a:latin typeface="Times New Roman"/>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909547">
                <a:tc>
                  <a:txBody>
                    <a:bodyPr/>
                    <a:lstStyle/>
                    <a:p>
                      <a:pPr marL="0" marR="0" algn="l" fontAlgn="b">
                        <a:spcBef>
                          <a:spcPts val="0"/>
                        </a:spcBef>
                        <a:spcAft>
                          <a:spcPts val="0"/>
                        </a:spcAft>
                      </a:pPr>
                      <a:r>
                        <a:rPr lang="en-GB" sz="1600" kern="1200" dirty="0">
                          <a:solidFill>
                            <a:srgbClr val="000000"/>
                          </a:solidFill>
                          <a:effectLst/>
                          <a:latin typeface="+mn-lt"/>
                          <a:ea typeface="Times New Roman"/>
                        </a:rPr>
                        <a:t>Inspections and Enforcement </a:t>
                      </a:r>
                      <a:endParaRPr lang="en-GB" sz="1600" kern="1200" dirty="0" smtClean="0">
                        <a:solidFill>
                          <a:srgbClr val="000000"/>
                        </a:solidFill>
                        <a:effectLst/>
                        <a:latin typeface="+mn-lt"/>
                        <a:ea typeface="Times New Roman"/>
                      </a:endParaRPr>
                    </a:p>
                    <a:p>
                      <a:pPr marL="0" marR="0" algn="l" fontAlgn="b">
                        <a:spcBef>
                          <a:spcPts val="0"/>
                        </a:spcBef>
                        <a:spcAft>
                          <a:spcPts val="0"/>
                        </a:spcAft>
                      </a:pPr>
                      <a:r>
                        <a:rPr lang="en-GB" sz="1600" kern="1200" dirty="0" smtClean="0">
                          <a:solidFill>
                            <a:srgbClr val="000000"/>
                          </a:solidFill>
                          <a:effectLst/>
                          <a:latin typeface="+mn-lt"/>
                          <a:ea typeface="Times New Roman"/>
                        </a:rPr>
                        <a:t>Services</a:t>
                      </a: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00B050"/>
                          </a:solidFill>
                          <a:effectLst/>
                          <a:latin typeface="Calibri"/>
                          <a:ea typeface="Times New Roman"/>
                          <a:cs typeface="Arial"/>
                        </a:rPr>
                        <a:t>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1" dirty="0" smtClean="0">
                        <a:solidFill>
                          <a:srgbClr val="FF6600"/>
                        </a:solidFill>
                        <a:effectLst/>
                        <a:latin typeface="+mn-lt"/>
                        <a:ea typeface="Times New Roman"/>
                        <a:cs typeface="Arial" pitchFamily="34" charset="0"/>
                      </a:endParaRPr>
                    </a:p>
                    <a:p>
                      <a:pPr marL="0" marR="0" algn="ctr">
                        <a:spcBef>
                          <a:spcPts val="0"/>
                        </a:spcBef>
                        <a:spcAft>
                          <a:spcPts val="0"/>
                        </a:spcAft>
                      </a:pPr>
                      <a:endParaRPr lang="en-US" sz="1600" b="1" dirty="0" smtClean="0">
                        <a:solidFill>
                          <a:srgbClr val="FF6600"/>
                        </a:solidFill>
                        <a:effectLst/>
                        <a:latin typeface="+mn-lt"/>
                        <a:ea typeface="Times New Roman"/>
                        <a:cs typeface="Arial" pitchFamily="34" charset="0"/>
                      </a:endParaRPr>
                    </a:p>
                    <a:p>
                      <a:pPr marL="0" marR="0" algn="ctr">
                        <a:spcBef>
                          <a:spcPts val="0"/>
                        </a:spcBef>
                        <a:spcAft>
                          <a:spcPts val="0"/>
                        </a:spcAft>
                      </a:pPr>
                      <a:r>
                        <a:rPr lang="en-US" sz="1600" b="1" dirty="0" smtClean="0">
                          <a:solidFill>
                            <a:srgbClr val="FF6600"/>
                          </a:solidFill>
                          <a:effectLst/>
                          <a:latin typeface="+mn-lt"/>
                          <a:ea typeface="Times New Roman"/>
                          <a:cs typeface="Arial" pitchFamily="34" charset="0"/>
                        </a:rPr>
                        <a:t>0</a:t>
                      </a:r>
                      <a:endParaRPr lang="en-US" sz="1600" b="1" dirty="0">
                        <a:solidFill>
                          <a:srgbClr val="FF6600"/>
                        </a:solidFill>
                        <a:effectLst/>
                        <a:latin typeface="+mn-lt"/>
                        <a:ea typeface="Times New Roman"/>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FF0000"/>
                          </a:solidFill>
                          <a:effectLst/>
                          <a:latin typeface="Calibri"/>
                          <a:ea typeface="Times New Roman"/>
                          <a:cs typeface="Arial"/>
                        </a:rPr>
                        <a:t>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885960">
                <a:tc>
                  <a:txBody>
                    <a:bodyPr/>
                    <a:lstStyle/>
                    <a:p>
                      <a:pPr marL="0" marR="0" algn="l" fontAlgn="b">
                        <a:spcBef>
                          <a:spcPts val="0"/>
                        </a:spcBef>
                        <a:spcAft>
                          <a:spcPts val="0"/>
                        </a:spcAft>
                      </a:pPr>
                      <a:r>
                        <a:rPr lang="en-GB" sz="1600" kern="1200" dirty="0">
                          <a:solidFill>
                            <a:srgbClr val="000000"/>
                          </a:solidFill>
                          <a:effectLst/>
                          <a:latin typeface="+mn-lt"/>
                          <a:ea typeface="Times New Roman"/>
                        </a:rPr>
                        <a:t>Public Employment </a:t>
                      </a:r>
                      <a:r>
                        <a:rPr lang="en-GB" sz="1600" kern="1200" dirty="0" smtClean="0">
                          <a:solidFill>
                            <a:srgbClr val="000000"/>
                          </a:solidFill>
                          <a:effectLst/>
                          <a:latin typeface="+mn-lt"/>
                          <a:ea typeface="Times New Roman"/>
                        </a:rPr>
                        <a:t>Services</a:t>
                      </a: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a:ea typeface="Times New Roman"/>
                          <a:cs typeface="Calibri"/>
                        </a:rPr>
                        <a:t>4</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4</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00B050"/>
                          </a:solidFill>
                          <a:effectLst/>
                          <a:latin typeface="Calibri"/>
                          <a:ea typeface="Times New Roman"/>
                          <a:cs typeface="Arial"/>
                        </a:rPr>
                        <a:t>4</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1" dirty="0" smtClean="0">
                        <a:solidFill>
                          <a:srgbClr val="FF6600"/>
                        </a:solidFill>
                        <a:effectLst/>
                        <a:latin typeface="+mn-lt"/>
                        <a:ea typeface="Times New Roman"/>
                        <a:cs typeface="Arial" pitchFamily="34" charset="0"/>
                      </a:endParaRPr>
                    </a:p>
                    <a:p>
                      <a:pPr marL="0" marR="0" algn="ctr">
                        <a:spcBef>
                          <a:spcPts val="0"/>
                        </a:spcBef>
                        <a:spcAft>
                          <a:spcPts val="0"/>
                        </a:spcAft>
                      </a:pPr>
                      <a:endParaRPr lang="en-US" sz="1600" b="1" dirty="0" smtClean="0">
                        <a:solidFill>
                          <a:srgbClr val="FF6600"/>
                        </a:solidFill>
                        <a:effectLst/>
                        <a:latin typeface="+mn-lt"/>
                        <a:ea typeface="Times New Roman"/>
                        <a:cs typeface="Arial" pitchFamily="34" charset="0"/>
                      </a:endParaRPr>
                    </a:p>
                    <a:p>
                      <a:pPr marL="0" marR="0" algn="ctr">
                        <a:spcBef>
                          <a:spcPts val="0"/>
                        </a:spcBef>
                        <a:spcAft>
                          <a:spcPts val="0"/>
                        </a:spcAft>
                      </a:pPr>
                      <a:r>
                        <a:rPr lang="en-US" sz="1600" b="1" dirty="0" smtClean="0">
                          <a:solidFill>
                            <a:srgbClr val="FF6600"/>
                          </a:solidFill>
                          <a:effectLst/>
                          <a:latin typeface="+mn-lt"/>
                          <a:ea typeface="Times New Roman"/>
                          <a:cs typeface="Arial" pitchFamily="34" charset="0"/>
                        </a:rPr>
                        <a:t>0</a:t>
                      </a:r>
                      <a:endParaRPr lang="en-US" sz="1600" b="1" dirty="0">
                        <a:solidFill>
                          <a:srgbClr val="FF6600"/>
                        </a:solidFill>
                        <a:effectLst/>
                        <a:latin typeface="+mn-lt"/>
                        <a:ea typeface="Times New Roman"/>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FF0000"/>
                          </a:solidFill>
                          <a:effectLst/>
                          <a:latin typeface="Calibri"/>
                          <a:ea typeface="Times New Roman"/>
                          <a:cs typeface="Arial"/>
                        </a:rPr>
                        <a:t>0</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076395">
                <a:tc>
                  <a:txBody>
                    <a:bodyPr/>
                    <a:lstStyle/>
                    <a:p>
                      <a:pPr marL="0" marR="0" algn="l" fontAlgn="b">
                        <a:spcBef>
                          <a:spcPts val="0"/>
                        </a:spcBef>
                        <a:spcAft>
                          <a:spcPts val="0"/>
                        </a:spcAft>
                      </a:pPr>
                      <a:r>
                        <a:rPr lang="en-US" sz="1600" kern="1200" dirty="0">
                          <a:solidFill>
                            <a:srgbClr val="000000"/>
                          </a:solidFill>
                          <a:effectLst/>
                          <a:latin typeface="+mn-lt"/>
                          <a:ea typeface="Times New Roman"/>
                        </a:rPr>
                        <a:t>Labour Policy and Industrial </a:t>
                      </a:r>
                      <a:r>
                        <a:rPr lang="en-US" sz="1600" kern="1200" dirty="0" smtClean="0">
                          <a:solidFill>
                            <a:srgbClr val="000000"/>
                          </a:solidFill>
                          <a:effectLst/>
                          <a:latin typeface="+mn-lt"/>
                          <a:ea typeface="Times New Roman"/>
                        </a:rPr>
                        <a:t>Relations</a:t>
                      </a:r>
                    </a:p>
                    <a:p>
                      <a:pPr marL="0" marR="0" algn="l" fontAlgn="b">
                        <a:spcBef>
                          <a:spcPts val="0"/>
                        </a:spcBef>
                        <a:spcAft>
                          <a:spcPts val="0"/>
                        </a:spcAft>
                      </a:pPr>
                      <a:endParaRPr lang="en-US" sz="1600" kern="1200" dirty="0" smtClean="0">
                        <a:solidFill>
                          <a:srgbClr val="000000"/>
                        </a:solidFill>
                        <a:effectLst/>
                        <a:latin typeface="+mn-lt"/>
                        <a:ea typeface="Times New Roman"/>
                      </a:endParaRPr>
                    </a:p>
                    <a:p>
                      <a:pPr marL="0" marR="0" algn="l"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a:ea typeface="Times New Roman"/>
                          <a:cs typeface="Calibri"/>
                        </a:rPr>
                        <a:t>8</a:t>
                      </a:r>
                      <a:endParaRPr lang="en-ZA" sz="1600" dirty="0">
                        <a:effectLst/>
                        <a:latin typeface="Calibri"/>
                        <a:ea typeface="Times New Roman"/>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a:effectLst/>
                          <a:latin typeface="Calibri" panose="020F0502020204030204" pitchFamily="34" charset="0"/>
                          <a:ea typeface="Times New Roman" panose="02020603050405020304" pitchFamily="18" charset="0"/>
                          <a:cs typeface="Arial" panose="020B0604020202020204" pitchFamily="34" charset="0"/>
                        </a:rPr>
                        <a:t>8</a:t>
                      </a: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8318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00B050"/>
                          </a:solidFill>
                          <a:effectLst/>
                          <a:latin typeface="Calibri"/>
                          <a:ea typeface="Times New Roman"/>
                          <a:cs typeface="Arial"/>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solidFill>
                            <a:srgbClr val="FF6600"/>
                          </a:solidFill>
                          <a:effectLst/>
                          <a:latin typeface="+mn-lt"/>
                          <a:ea typeface="Times New Roman"/>
                          <a:cs typeface="Arial"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Bef>
                          <a:spcPts val="500"/>
                        </a:spcBef>
                        <a:spcAft>
                          <a:spcPts val="0"/>
                        </a:spcAft>
                      </a:pPr>
                      <a:r>
                        <a:rPr lang="en-US" sz="1600" b="1" dirty="0" smtClean="0">
                          <a:solidFill>
                            <a:srgbClr val="FF0000"/>
                          </a:solidFill>
                          <a:effectLst/>
                          <a:latin typeface="Calibri"/>
                          <a:ea typeface="Times New Roman"/>
                          <a:cs typeface="Arial"/>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863020">
                <a:tc>
                  <a:txBody>
                    <a:bodyPr/>
                    <a:lstStyle/>
                    <a:p>
                      <a:pPr marL="0" marR="0" algn="l" fontAlgn="b">
                        <a:spcBef>
                          <a:spcPts val="0"/>
                        </a:spcBef>
                        <a:spcAft>
                          <a:spcPts val="0"/>
                        </a:spcAft>
                      </a:pPr>
                      <a:r>
                        <a:rPr lang="en-GB" sz="1600" b="1" kern="1200" dirty="0">
                          <a:solidFill>
                            <a:srgbClr val="000000"/>
                          </a:solidFill>
                          <a:effectLst/>
                          <a:latin typeface="+mn-lt"/>
                          <a:ea typeface="Times New Roman"/>
                        </a:rPr>
                        <a:t>OVERALL  </a:t>
                      </a:r>
                      <a:r>
                        <a:rPr lang="en-GB" sz="1600" b="1" kern="1200" dirty="0" smtClean="0">
                          <a:solidFill>
                            <a:srgbClr val="000000"/>
                          </a:solidFill>
                          <a:effectLst/>
                          <a:latin typeface="+mn-lt"/>
                          <a:ea typeface="Times New Roman"/>
                        </a:rPr>
                        <a:t>PERFORMANCE</a:t>
                      </a:r>
                    </a:p>
                    <a:p>
                      <a:pPr marL="0" marR="0" algn="ctr" fontAlgn="b">
                        <a:spcBef>
                          <a:spcPts val="0"/>
                        </a:spcBef>
                        <a:spcAft>
                          <a:spcPts val="0"/>
                        </a:spcAft>
                      </a:pPr>
                      <a:endParaRPr lang="en-GB" sz="1600" b="1" kern="1200" dirty="0" smtClean="0">
                        <a:solidFill>
                          <a:srgbClr val="000000"/>
                        </a:solidFill>
                        <a:effectLst/>
                        <a:latin typeface="+mn-lt"/>
                        <a:ea typeface="Times New Roman"/>
                      </a:endParaRPr>
                    </a:p>
                    <a:p>
                      <a:pPr marL="0" marR="0" algn="ctr" fontAlgn="b">
                        <a:spcBef>
                          <a:spcPts val="0"/>
                        </a:spcBef>
                        <a:spcAft>
                          <a:spcPts val="0"/>
                        </a:spcAft>
                      </a:pPr>
                      <a:endParaRPr lang="en-US" sz="1600" dirty="0">
                        <a:effectLst/>
                        <a:latin typeface="+mn-lt"/>
                        <a:ea typeface="Times New Roman"/>
                      </a:endParaRPr>
                    </a:p>
                  </a:txBody>
                  <a:tcPr marL="9524" marR="9524"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kern="1200" dirty="0" smtClean="0">
                          <a:solidFill>
                            <a:srgbClr val="000000"/>
                          </a:solidFill>
                          <a:effectLst/>
                          <a:latin typeface="+mn-lt"/>
                          <a:ea typeface="Times New Roman"/>
                          <a:cs typeface="Arial" pitchFamily="34" charset="0"/>
                        </a:rPr>
                        <a:t>19</a:t>
                      </a:r>
                    </a:p>
                    <a:p>
                      <a:pPr marL="0" marR="0" algn="ctr">
                        <a:spcBef>
                          <a:spcPts val="0"/>
                        </a:spcBef>
                        <a:spcAft>
                          <a:spcPts val="0"/>
                        </a:spcAft>
                      </a:pPr>
                      <a:endParaRPr lang="en-US" sz="1600" b="1" dirty="0">
                        <a:effectLst/>
                        <a:latin typeface="+mn-lt"/>
                        <a:ea typeface="Times New Roman"/>
                        <a:cs typeface="Arial" pitchFamily="34" charset="0"/>
                      </a:endParaRPr>
                    </a:p>
                  </a:txBody>
                  <a:tcPr marL="9524" marR="952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b="1" dirty="0" smtClean="0">
                          <a:effectLst/>
                          <a:latin typeface="Calibri" panose="020F0502020204030204" pitchFamily="34" charset="0"/>
                          <a:ea typeface="Times New Roman" panose="02020603050405020304" pitchFamily="18" charset="0"/>
                          <a:cs typeface="Arial" panose="020B0604020202020204" pitchFamily="34" charset="0"/>
                        </a:rPr>
                        <a:t>19</a:t>
                      </a:r>
                    </a:p>
                    <a:p>
                      <a:pPr algn="ctr">
                        <a:spcAft>
                          <a:spcPts val="0"/>
                        </a:spcAft>
                      </a:pPr>
                      <a:endParaRPr lang="en-ZA" sz="1600" dirty="0">
                        <a:effectLst/>
                        <a:latin typeface="Calibri" panose="020F0502020204030204" pitchFamily="34" charset="0"/>
                        <a:ea typeface="Times New Roman" panose="02020603050405020304" pitchFamily="18"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effectLst/>
                          <a:latin typeface="+mn-lt"/>
                          <a:ea typeface="Times New Roman"/>
                          <a:cs typeface="Arial" pitchFamily="34" charset="0"/>
                        </a:rPr>
                        <a:t>17</a:t>
                      </a:r>
                    </a:p>
                    <a:p>
                      <a:pPr marL="0" marR="0" algn="ctr">
                        <a:spcBef>
                          <a:spcPts val="0"/>
                        </a:spcBef>
                        <a:spcAft>
                          <a:spcPts val="0"/>
                        </a:spcAft>
                      </a:pPr>
                      <a:r>
                        <a:rPr lang="en-US" sz="1600" b="1" dirty="0" smtClean="0">
                          <a:effectLst/>
                          <a:latin typeface="+mn-lt"/>
                          <a:ea typeface="Times New Roman"/>
                          <a:cs typeface="Arial" pitchFamily="34" charset="0"/>
                        </a:rPr>
                        <a:t>(89,4%)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600" b="1" dirty="0" smtClean="0">
                          <a:solidFill>
                            <a:schemeClr val="tx1"/>
                          </a:solidFill>
                          <a:effectLst/>
                          <a:latin typeface="+mn-lt"/>
                          <a:ea typeface="Times New Roman"/>
                          <a:cs typeface="Arial" pitchFamily="34" charset="0"/>
                        </a:rPr>
                        <a:t>1</a:t>
                      </a:r>
                    </a:p>
                    <a:p>
                      <a:pPr marL="0" marR="0" algn="ctr">
                        <a:spcBef>
                          <a:spcPts val="0"/>
                        </a:spcBef>
                        <a:spcAft>
                          <a:spcPts val="0"/>
                        </a:spcAft>
                      </a:pPr>
                      <a:r>
                        <a:rPr lang="en-US" sz="1600" b="1" dirty="0" smtClean="0">
                          <a:solidFill>
                            <a:schemeClr val="tx1"/>
                          </a:solidFill>
                          <a:effectLst/>
                          <a:latin typeface="+mn-lt"/>
                          <a:ea typeface="Times New Roman"/>
                          <a:cs typeface="Arial" pitchFamily="34" charset="0"/>
                        </a:rPr>
                        <a:t>(5,3%)</a:t>
                      </a:r>
                      <a:endParaRPr lang="en-US" sz="1600" b="1" dirty="0">
                        <a:solidFill>
                          <a:schemeClr val="tx1"/>
                        </a:solidFill>
                        <a:effectLst/>
                        <a:latin typeface="+mn-lt"/>
                        <a:ea typeface="Times New Roman"/>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spcBef>
                          <a:spcPts val="0"/>
                        </a:spcBef>
                        <a:spcAft>
                          <a:spcPts val="0"/>
                        </a:spcAft>
                      </a:pPr>
                      <a:r>
                        <a:rPr lang="en-US" sz="1600" b="1" kern="1200" dirty="0" smtClean="0">
                          <a:solidFill>
                            <a:srgbClr val="000000"/>
                          </a:solidFill>
                          <a:effectLst/>
                          <a:latin typeface="+mn-lt"/>
                          <a:ea typeface="Times New Roman"/>
                          <a:cs typeface="Arial" pitchFamily="34" charset="0"/>
                        </a:rPr>
                        <a:t>1</a:t>
                      </a:r>
                    </a:p>
                    <a:p>
                      <a:pPr marL="0" marR="0" algn="ctr">
                        <a:spcBef>
                          <a:spcPts val="0"/>
                        </a:spcBef>
                        <a:spcAft>
                          <a:spcPts val="0"/>
                        </a:spcAft>
                      </a:pPr>
                      <a:r>
                        <a:rPr lang="en-US" sz="1600" b="1" kern="1200" dirty="0" smtClean="0">
                          <a:solidFill>
                            <a:srgbClr val="000000"/>
                          </a:solidFill>
                          <a:effectLst/>
                          <a:latin typeface="+mn-lt"/>
                          <a:ea typeface="Times New Roman"/>
                          <a:cs typeface="Arial" pitchFamily="34" charset="0"/>
                        </a:rPr>
                        <a:t>(5.3%)</a:t>
                      </a:r>
                      <a:endParaRPr lang="en-US" sz="1600" b="1" dirty="0">
                        <a:effectLst/>
                        <a:latin typeface="+mn-lt"/>
                        <a:ea typeface="Times New Roman"/>
                        <a:cs typeface="Arial" pitchFamily="34" charset="0"/>
                      </a:endParaRPr>
                    </a:p>
                  </a:txBody>
                  <a:tcPr marL="9524" marR="9524"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 xmlns:a16="http://schemas.microsoft.com/office/drawing/2014/main" val="10005"/>
                  </a:ext>
                </a:extLst>
              </a:tr>
            </a:tbl>
          </a:graphicData>
        </a:graphic>
      </p:graphicFrame>
      <p:sp>
        <p:nvSpPr>
          <p:cNvPr id="53309" name="Slide Number Placeholder 3"/>
          <p:cNvSpPr>
            <a:spLocks noGrp="1"/>
          </p:cNvSpPr>
          <p:nvPr>
            <p:ph type="sldNum" sz="quarter" idx="12"/>
          </p:nvPr>
        </p:nvSpPr>
        <p:spPr bwMode="auto">
          <a:xfrm>
            <a:off x="6899275" y="64071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CC6A353-FF85-41FE-A776-D330ED43902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xmlns="" val="7073851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2019/2020 </a:t>
            </a:r>
            <a:br>
              <a:rPr lang="en-ZA" sz="2400" b="1" dirty="0" smtClean="0"/>
            </a:br>
            <a:r>
              <a:rPr lang="en-ZA" sz="2400" b="1" dirty="0" smtClean="0"/>
              <a:t>BUDGET INFORMATION</a:t>
            </a:r>
            <a:endParaRPr lang="en-ZA" sz="2400" dirty="0"/>
          </a:p>
        </p:txBody>
      </p:sp>
      <p:graphicFrame>
        <p:nvGraphicFramePr>
          <p:cNvPr id="5" name="Object 4"/>
          <p:cNvGraphicFramePr>
            <a:graphicFrameLocks noChangeAspect="1"/>
          </p:cNvGraphicFramePr>
          <p:nvPr>
            <p:extLst/>
          </p:nvPr>
        </p:nvGraphicFramePr>
        <p:xfrm>
          <a:off x="293915" y="1508579"/>
          <a:ext cx="8577942" cy="4349750"/>
        </p:xfrm>
        <a:graphic>
          <a:graphicData uri="http://schemas.openxmlformats.org/presentationml/2006/ole">
            <p:oleObj spid="_x0000_s10246" name="Worksheet" r:id="rId3" imgW="6467380" imgH="2609755" progId="Excel.Sheet.12">
              <p:embed/>
            </p:oleObj>
          </a:graphicData>
        </a:graphic>
      </p:graphicFrame>
      <p:sp>
        <p:nvSpPr>
          <p:cNvPr id="3" name="Slide Number Placeholder 2"/>
          <p:cNvSpPr>
            <a:spLocks noGrp="1"/>
          </p:cNvSpPr>
          <p:nvPr>
            <p:ph type="sldNum" sz="quarter" idx="12"/>
          </p:nvPr>
        </p:nvSpPr>
        <p:spPr>
          <a:xfrm>
            <a:off x="6814457" y="6426654"/>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6D01DFA-62F0-4702-B6E4-FBA5F7F9C74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xmlns="" val="17066540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2019/2020 </a:t>
            </a:r>
            <a:br>
              <a:rPr lang="en-ZA" sz="2400" b="1" dirty="0" smtClean="0"/>
            </a:br>
            <a:r>
              <a:rPr lang="en-ZA" sz="2400" b="1" dirty="0" smtClean="0"/>
              <a:t>BUDGET INFORMATION</a:t>
            </a:r>
            <a:endParaRPr lang="en-ZA" sz="2400" dirty="0"/>
          </a:p>
        </p:txBody>
      </p:sp>
      <p:graphicFrame>
        <p:nvGraphicFramePr>
          <p:cNvPr id="4" name="Object 3"/>
          <p:cNvGraphicFramePr>
            <a:graphicFrameLocks noChangeAspect="1"/>
          </p:cNvGraphicFramePr>
          <p:nvPr>
            <p:extLst/>
          </p:nvPr>
        </p:nvGraphicFramePr>
        <p:xfrm>
          <a:off x="396875" y="1417638"/>
          <a:ext cx="8217286" cy="4692605"/>
        </p:xfrm>
        <a:graphic>
          <a:graphicData uri="http://schemas.openxmlformats.org/presentationml/2006/ole">
            <p:oleObj spid="_x0000_s11270" name="Worksheet" r:id="rId3" imgW="6677120" imgH="2714625" progId="Excel.Sheet.12">
              <p:embed/>
            </p:oleObj>
          </a:graphicData>
        </a:graphic>
      </p:graphicFrame>
      <p:sp>
        <p:nvSpPr>
          <p:cNvPr id="3" name="Slide Number Placeholder 2"/>
          <p:cNvSpPr>
            <a:spLocks noGrp="1"/>
          </p:cNvSpPr>
          <p:nvPr>
            <p:ph type="sldNum" sz="quarter" idx="12"/>
          </p:nvPr>
        </p:nvSpPr>
        <p:spPr>
          <a:xfrm>
            <a:off x="6923314" y="6383111"/>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6D01DFA-62F0-4702-B6E4-FBA5F7F9C74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dirty="0">
              <a:ln>
                <a:noFill/>
              </a:ln>
              <a:solidFill>
                <a:prstClr val="white"/>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xmlns="" val="8863279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2019/2020 </a:t>
            </a:r>
            <a:br>
              <a:rPr lang="en-ZA" sz="2400" b="1" dirty="0" smtClean="0"/>
            </a:br>
            <a:r>
              <a:rPr lang="en-ZA" sz="2400" b="1" dirty="0" smtClean="0"/>
              <a:t>BUDGET INFORMATION</a:t>
            </a:r>
            <a:endParaRPr lang="en-ZA" sz="2400" dirty="0"/>
          </a:p>
        </p:txBody>
      </p:sp>
      <p:graphicFrame>
        <p:nvGraphicFramePr>
          <p:cNvPr id="4" name="Object 3"/>
          <p:cNvGraphicFramePr>
            <a:graphicFrameLocks noChangeAspect="1"/>
          </p:cNvGraphicFramePr>
          <p:nvPr>
            <p:extLst/>
          </p:nvPr>
        </p:nvGraphicFramePr>
        <p:xfrm>
          <a:off x="304800" y="1417638"/>
          <a:ext cx="8493125" cy="4384955"/>
        </p:xfrm>
        <a:graphic>
          <a:graphicData uri="http://schemas.openxmlformats.org/presentationml/2006/ole">
            <p:oleObj spid="_x0000_s12294" name="Worksheet" r:id="rId3" imgW="5667280" imgH="1485900" progId="Excel.Sheet.12">
              <p:embed/>
            </p:oleObj>
          </a:graphicData>
        </a:graphic>
      </p:graphicFrame>
      <p:sp>
        <p:nvSpPr>
          <p:cNvPr id="3" name="Slide Number Placeholder 2"/>
          <p:cNvSpPr>
            <a:spLocks noGrp="1"/>
          </p:cNvSpPr>
          <p:nvPr>
            <p:ph type="sldNum" sz="quarter" idx="12"/>
          </p:nvPr>
        </p:nvSpPr>
        <p:spPr>
          <a:xfrm>
            <a:off x="7010400" y="6356350"/>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6D01DFA-62F0-4702-B6E4-FBA5F7F9C748}" type="slidenum">
              <a:rPr kumimoji="0" lang="en-US" sz="1200" b="0" i="0" u="none" strike="noStrike" kern="1200" cap="none" spc="0" normalizeH="0" baseline="0" noProof="0" smtClean="0">
                <a:ln>
                  <a:noFill/>
                </a:ln>
                <a:solidFill>
                  <a:prstClr val="white"/>
                </a:solidFill>
                <a:effectLst/>
                <a:uLnTx/>
                <a:uFillTx/>
                <a:latin typeface="Calibri" pitchFamily="-111" charset="0"/>
                <a:ea typeface="ＭＳ Ｐゴシック" pitchFamily="-11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prstClr val="white"/>
              </a:solidFill>
              <a:effectLst/>
              <a:uLnTx/>
              <a:uFillTx/>
              <a:latin typeface="Calibri" pitchFamily="-111" charset="0"/>
              <a:ea typeface="ＭＳ Ｐゴシック" pitchFamily="-111" charset="-128"/>
              <a:cs typeface="+mn-cs"/>
            </a:endParaRPr>
          </a:p>
        </p:txBody>
      </p:sp>
    </p:spTree>
    <p:extLst>
      <p:ext uri="{BB962C8B-B14F-4D97-AF65-F5344CB8AC3E}">
        <p14:creationId xmlns:p14="http://schemas.microsoft.com/office/powerpoint/2010/main" xmlns="" val="3009793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ysClr val="windowText" lastClr="000000"/>
      </a:dk1>
      <a:lt1>
        <a:sysClr val="window" lastClr="FFFFFF"/>
      </a:lt1>
      <a:dk2>
        <a:srgbClr val="491413"/>
      </a:dk2>
      <a:lt2>
        <a:srgbClr val="EEECE1"/>
      </a:lt2>
      <a:accent1>
        <a:srgbClr val="CDB158"/>
      </a:accent1>
      <a:accent2>
        <a:srgbClr val="CD0921"/>
      </a:accent2>
      <a:accent3>
        <a:srgbClr val="E89524"/>
      </a:accent3>
      <a:accent4>
        <a:srgbClr val="7A5B2F"/>
      </a:accent4>
      <a:accent5>
        <a:srgbClr val="A8711B"/>
      </a:accent5>
      <a:accent6>
        <a:srgbClr val="7A4017"/>
      </a:accent6>
      <a:hlink>
        <a:srgbClr val="004925"/>
      </a:hlink>
      <a:folHlink>
        <a:srgbClr val="DE64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8647</TotalTime>
  <Words>9918</Words>
  <Application>Microsoft Office PowerPoint</Application>
  <PresentationFormat>On-screen Show (4:3)</PresentationFormat>
  <Paragraphs>3621</Paragraphs>
  <Slides>116</Slides>
  <Notes>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116</vt:i4>
      </vt:variant>
    </vt:vector>
  </HeadingPairs>
  <TitlesOfParts>
    <vt:vector size="122" baseType="lpstr">
      <vt:lpstr>Office Theme</vt:lpstr>
      <vt:lpstr>2_Office Theme</vt:lpstr>
      <vt:lpstr>1_Office Theme</vt:lpstr>
      <vt:lpstr>3_Office Theme</vt:lpstr>
      <vt:lpstr>4_Office Theme</vt:lpstr>
      <vt:lpstr>Worksheet</vt:lpstr>
      <vt:lpstr>Slide 1</vt:lpstr>
      <vt:lpstr>TABLE OF CONTENTS</vt:lpstr>
      <vt:lpstr>INTRODUCTION</vt:lpstr>
      <vt:lpstr>INTRODUCTION: THE CONSTITUTIONAL MANDATE OF THE DEL</vt:lpstr>
      <vt:lpstr>INTRODUCTION: THE POLICY MANDATE OF THE DEL</vt:lpstr>
      <vt:lpstr>PLANNING AND SETTING TARGETS IN THE DEPARTMENT OF EMPLOYMENT AND LABOUR</vt:lpstr>
      <vt:lpstr>LINKS: PLANNING AND SETTING TARGETS IN THE   DEPARTMENT OF EMPLOYMENT AND LABOUR</vt:lpstr>
      <vt:lpstr>PROCESS: DEVELOPMENT OF THE STRATEGIC PLANS AND ANNUAL PERFORMANCE PLANS FOR THE  DEPARTMENT OF EMPLOYMENT AND LABOUR</vt:lpstr>
      <vt:lpstr>PROCESS: DEVELOPMENT OF STRATEGIC PLANS AND ANNUAL PERFORMANCE PLANS FOR THE DEPARTMENT OF EMPLOYMENT AND LABOUR</vt:lpstr>
      <vt:lpstr>GOVERNMENT SERVICE DELIVERY OUTCOMES AND DEL STRATEGIC GOALS </vt:lpstr>
      <vt:lpstr>GOVERNMENT SERVICE DELIVERY OUTCOMES AND DEL STRATEGIC GOALS </vt:lpstr>
      <vt:lpstr>Slide 12</vt:lpstr>
      <vt:lpstr>QUARTER 4 OVERALL PERFORMANCE</vt:lpstr>
      <vt:lpstr> QUARTER 4 PERFORMANCE PER STRATEGIC OBJECTIVE 2019/20</vt:lpstr>
      <vt:lpstr>QUARTER 4 OVERALL PERFORMANCE</vt:lpstr>
      <vt:lpstr>QUARTER 4 PERFORMANCE PER PROGRAMME 2019-20</vt:lpstr>
      <vt:lpstr>  COMPARATIVE ANALYSIS PER PROGRAMME FOR Q1 TO Q4 2019-20  </vt:lpstr>
      <vt:lpstr>PERFORMANCE TRENDS FROM 2018/19 TO DATE</vt:lpstr>
      <vt:lpstr>  QUARTER 4 INSPECTION AND ENFORCEMENT SERVICES &amp; PUBLIC EMPLOYMENT  SERVICES PERFORMANCE PER PROVINCE 2019/20</vt:lpstr>
      <vt:lpstr>  QUARTER 3 2019/20 &amp; QUARTER 4 2019/20 PUBLIC EMPLOYMENT SERVICES PERFORMANCE PER PROVINCE</vt:lpstr>
      <vt:lpstr>  QUARTER 3 2019/20 &amp; QUARTER 4 2019/20 INSPECTIONS AND ENFORCEMENT SERVICES PERFORMANCE PER PROVINCE</vt:lpstr>
      <vt:lpstr>ANNUAL PERFORMANCE PLAN (APP) 2019/20</vt:lpstr>
      <vt:lpstr> </vt:lpstr>
      <vt:lpstr>PROGRAMME 1: ADMINISTRATION</vt:lpstr>
      <vt:lpstr>ADMINISTRATION </vt:lpstr>
      <vt:lpstr>CONSEQUENCE MANAGEMENT </vt:lpstr>
      <vt:lpstr>CONSEQUENCE MANAGEMENT</vt:lpstr>
      <vt:lpstr>CONSEQUENCE MANAGEMENT </vt:lpstr>
      <vt:lpstr>CONSEQUENCE MANAGEMENT </vt:lpstr>
      <vt:lpstr>MISCONDUCTS REPORTED FOR QUARTER 4 2019/2020 FINANCIAL YEAR</vt:lpstr>
      <vt:lpstr>TOTAL MISCONDUCTS REPORTED PER PROVINCE/FUND FOR QUARTER 4</vt:lpstr>
      <vt:lpstr>TYPES OF MISCONDUCTS REPORTED QUARTER 4</vt:lpstr>
      <vt:lpstr>SUMMARY OF CASES OF IRREGULAR,WASTEFUL AND FRUITLESS EXPENDITURE</vt:lpstr>
      <vt:lpstr>CHALLENGES: INTERNAL FRAUD CASES 2018/19</vt:lpstr>
      <vt:lpstr>RECOMMENDATIONS </vt:lpstr>
      <vt:lpstr> </vt:lpstr>
      <vt:lpstr>OVERALL PERFOMANCE</vt:lpstr>
      <vt:lpstr>EMPLOYMENT EQUITY PROCEDURAL</vt:lpstr>
      <vt:lpstr>                     DIRECTOR GENERAL REVIEW PERFORMANCE  The annual target was 1 640 Director General Reviews and 1 080 were conducted which constitutes 65%.  845 were found to be compliant and 235 failed to comply. However, 198 (84%) of those who failed to comply were issued with Director-General Recommendation.</vt:lpstr>
      <vt:lpstr>SECTORS REVIEWED</vt:lpstr>
      <vt:lpstr>AREAS OF NON-COMPLIANCE</vt:lpstr>
      <vt:lpstr>INTERVENTIONS</vt:lpstr>
      <vt:lpstr>                                              RE-ASSESSMENTS   The annual target was 1 640 Re-assessments and 1007 were conducted which constitutes 61.4%. 899 (89%) of the re assessments done were found compliant and 108 were non compliant. All the 108 were issued with Confirmatory Notices in preparation for prosecution. </vt:lpstr>
      <vt:lpstr>BASIC CONDTIONS OF EMPLOYMENT ACT</vt:lpstr>
      <vt:lpstr>NMW AMOUNTS RECOVERED PER SECTOR ANALYSIS: QUARTER Q1-Q4</vt:lpstr>
      <vt:lpstr>REFERRALS FOR PROSECUTION PER SECTOR Q1-Q4</vt:lpstr>
      <vt:lpstr>MONIES RECOVERED THROUGH PROSECUTION PER SECTOR</vt:lpstr>
      <vt:lpstr>BCEA NON-COMPLIANCE</vt:lpstr>
      <vt:lpstr>AREAS OF NON-COMPLIANCE</vt:lpstr>
      <vt:lpstr>INTERVENTIONS</vt:lpstr>
      <vt:lpstr>EMPLOYMENT AUDIT SERVICES: PROCEDURAL AUDITS </vt:lpstr>
      <vt:lpstr>EMPLOYER PAYROLL AUDITS </vt:lpstr>
      <vt:lpstr>AREAS OF NON-COMPLIANCE</vt:lpstr>
      <vt:lpstr>INTERVENTIONS</vt:lpstr>
      <vt:lpstr>EMPLOYER PAYROLL AUDITS  (COID)</vt:lpstr>
      <vt:lpstr>PROSECUTIONS</vt:lpstr>
      <vt:lpstr>OHS – TARGET ACHIEVED IN Q4</vt:lpstr>
      <vt:lpstr>SECTOR INSPECTIONS AND COMPLIANCE</vt:lpstr>
      <vt:lpstr>BRIEF ANALYSIS</vt:lpstr>
      <vt:lpstr>TRAINING OF INSPECTORS</vt:lpstr>
      <vt:lpstr>Follow up inspections and number of notices served on employers in the different sectors</vt:lpstr>
      <vt:lpstr>FOLLOW UP INSPECTIONS CONDUCTED</vt:lpstr>
      <vt:lpstr>FOLLOW UP INSPECTIONS CONDUCTED</vt:lpstr>
      <vt:lpstr>PROSECUTIONS RECOMMENDED IN Q4 AND FORWARDED TO STATUTORY SERVICES FOR CONSIDERATION</vt:lpstr>
      <vt:lpstr>PROSECUTIONS RECOMMENDED IN Q4 AND FORWARDED TO STATUTORY SERVICES FOR CONSIDERATION</vt:lpstr>
      <vt:lpstr>Number of incidents versus those finalised for the period was pegged at 84% for the year leading to the target being achieved.</vt:lpstr>
      <vt:lpstr>INCIDENTS RECEIVED VS FINALISED</vt:lpstr>
      <vt:lpstr>INCIDENT FINALISATION</vt:lpstr>
      <vt:lpstr>CHALLENGES AND SOLUTIONS</vt:lpstr>
      <vt:lpstr>ANTICIPATED CHALLENGES DUE TO POOR ECONOMIC CONDITIONS AND MITIGATION </vt:lpstr>
      <vt:lpstr>THE HUMAN AND FINANCIAL RESOURCES TO COUNTERACT  THE FORESEEN CHALLENGES </vt:lpstr>
      <vt:lpstr> </vt:lpstr>
      <vt:lpstr>  PES</vt:lpstr>
      <vt:lpstr> PES</vt:lpstr>
      <vt:lpstr>  PES  </vt:lpstr>
      <vt:lpstr>Slide 76</vt:lpstr>
      <vt:lpstr>PLACEMENTS BY OPPORTUNITY TYPE: QUARTER 4 </vt:lpstr>
      <vt:lpstr>PLACEMENT BY ECONOMIC SECTOR: QUARTER 4</vt:lpstr>
      <vt:lpstr>PLACEMENT BY AGE GROUP: QUARTER 4 </vt:lpstr>
      <vt:lpstr>WORK SEEKERS REGISTERED, EMPLOYMENT COUNSELLING, OPPORTUNITIES AND PLACEMENT BY PROVINCE: QUARTER 4 </vt:lpstr>
      <vt:lpstr>REASONS FOR POOR PERFORMANCE AND REMEDIAL ACTIONS </vt:lpstr>
      <vt:lpstr>ANTICIPATED CHALLENGES DUE TO POOR ECONOMIC CONDITIONS AND MITIGATION </vt:lpstr>
      <vt:lpstr>Continued……</vt:lpstr>
      <vt:lpstr>THE HUMAN AND FINANCIAL RESOURCES TO COUNTERACT  THE FORESEEN CHALLENGES </vt:lpstr>
      <vt:lpstr> </vt:lpstr>
      <vt:lpstr>LABOUR POLICY &amp; INDUSTRIAL RELATIONS (LP &amp; IR)</vt:lpstr>
      <vt:lpstr>LABOUR POLICY &amp; INDUSTRIAL RELATIONS (LP &amp; IR)</vt:lpstr>
      <vt:lpstr>LABOUR POLICY &amp; INDUSTRIAL RELATIONS (LP &amp; IR)</vt:lpstr>
      <vt:lpstr>LABOUR POLICY &amp; INDUSTRIAL RELATIONS (LP &amp; IR)</vt:lpstr>
      <vt:lpstr> LABOUR POLICY &amp; INDUSTRIAL RELATIONS (LP &amp; IR)</vt:lpstr>
      <vt:lpstr> LABOUR POLICY &amp; INDUSTRIAL RELATIONS (LP &amp; IR)</vt:lpstr>
      <vt:lpstr>REASONS FOR POOR PERFORMANCE WRT THE NMW REPORT </vt:lpstr>
      <vt:lpstr>FINANCIAL REPORT</vt:lpstr>
      <vt:lpstr>  CONCLUSION</vt:lpstr>
      <vt:lpstr>Slide 95</vt:lpstr>
      <vt:lpstr>PERFORMANCE PER PROGRAMME: APP 2019/20</vt:lpstr>
      <vt:lpstr>2019/2020  BUDGET INFORMATION</vt:lpstr>
      <vt:lpstr>2019/2020  BUDGET INFORMATION</vt:lpstr>
      <vt:lpstr>2019/2020  BUDGET INFORMATION</vt:lpstr>
      <vt:lpstr>Slide 100</vt:lpstr>
      <vt:lpstr>2020/2021 Budget Information </vt:lpstr>
      <vt:lpstr>2020/2021 Budget Information  </vt:lpstr>
      <vt:lpstr>Slide 103</vt:lpstr>
      <vt:lpstr>Slide 104</vt:lpstr>
      <vt:lpstr>OVERALL PERFORMANCE PER STRATEGIC OBJECTIVE  DURING QUARTER 4</vt:lpstr>
      <vt:lpstr>PERFORMANCE AGAINST INDICATORS AND REMEDIAL ACTION QPR 4</vt:lpstr>
      <vt:lpstr>IMPACT ANALYSIS  </vt:lpstr>
      <vt:lpstr>QUARTER 4 ANALYSIS Q4 ADDITIONAL APPOINTMENTS </vt:lpstr>
      <vt:lpstr>Q4 EMPLOYEE ANALYSIS</vt:lpstr>
      <vt:lpstr>Q4 FINANCIAL ANALYSIS</vt:lpstr>
      <vt:lpstr>Q4 SALES ORDERS</vt:lpstr>
      <vt:lpstr>Q4 PRODUCTION VOLUMES AND AMOUNTS </vt:lpstr>
      <vt:lpstr>Q4 PROCUREMENT OF RAW MATERIALS</vt:lpstr>
      <vt:lpstr> Q4 INVOICES PROCESSED </vt:lpstr>
      <vt:lpstr>2019/2020  PUBLIC EMPLOYMENT SERVICES</vt:lpstr>
      <vt:lpstr>Slide 116</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USER</cp:lastModifiedBy>
  <cp:revision>1444</cp:revision>
  <cp:lastPrinted>2020-03-10T11:29:02Z</cp:lastPrinted>
  <dcterms:created xsi:type="dcterms:W3CDTF">2013-03-07T12:06:52Z</dcterms:created>
  <dcterms:modified xsi:type="dcterms:W3CDTF">2020-10-20T17:27:14Z</dcterms:modified>
</cp:coreProperties>
</file>