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31"/>
  </p:notesMasterIdLst>
  <p:handoutMasterIdLst>
    <p:handoutMasterId r:id="rId32"/>
  </p:handoutMasterIdLst>
  <p:sldIdLst>
    <p:sldId id="256" r:id="rId3"/>
    <p:sldId id="258" r:id="rId4"/>
    <p:sldId id="286" r:id="rId5"/>
    <p:sldId id="259" r:id="rId6"/>
    <p:sldId id="287" r:id="rId7"/>
    <p:sldId id="288" r:id="rId8"/>
    <p:sldId id="315" r:id="rId9"/>
    <p:sldId id="316" r:id="rId10"/>
    <p:sldId id="317" r:id="rId11"/>
    <p:sldId id="290" r:id="rId12"/>
    <p:sldId id="289" r:id="rId13"/>
    <p:sldId id="293" r:id="rId14"/>
    <p:sldId id="294" r:id="rId15"/>
    <p:sldId id="301" r:id="rId16"/>
    <p:sldId id="302" r:id="rId17"/>
    <p:sldId id="303" r:id="rId18"/>
    <p:sldId id="306" r:id="rId19"/>
    <p:sldId id="305" r:id="rId20"/>
    <p:sldId id="307" r:id="rId21"/>
    <p:sldId id="308" r:id="rId22"/>
    <p:sldId id="309" r:id="rId23"/>
    <p:sldId id="310" r:id="rId24"/>
    <p:sldId id="311" r:id="rId25"/>
    <p:sldId id="312" r:id="rId26"/>
    <p:sldId id="313" r:id="rId27"/>
    <p:sldId id="295" r:id="rId28"/>
    <p:sldId id="314" r:id="rId29"/>
    <p:sldId id="291"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78BF"/>
    <a:srgbClr val="2F7F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26" autoAdjust="0"/>
    <p:restoredTop sz="86422" autoAdjust="0"/>
  </p:normalViewPr>
  <p:slideViewPr>
    <p:cSldViewPr>
      <p:cViewPr varScale="1">
        <p:scale>
          <a:sx n="63" d="100"/>
          <a:sy n="63" d="100"/>
        </p:scale>
        <p:origin x="148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532"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B5B3E96-510A-4CE8-A11B-31CBD2FA4C0D}" type="datetimeFigureOut">
              <a:rPr lang="en-US" smtClean="0"/>
              <a:pPr/>
              <a:t>10/20/2020</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7A12ED-F32A-47F0-AB5B-DA049A49CEC4}" type="slidenum">
              <a:rPr lang="en-ZA" smtClean="0"/>
              <a:pPr/>
              <a:t>‹#›</a:t>
            </a:fld>
            <a:endParaRPr lang="en-ZA"/>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B90656-425C-4BD6-8B59-937B71857D80}" type="datetimeFigureOut">
              <a:rPr lang="en-US" smtClean="0"/>
              <a:pPr/>
              <a:t>10/20/2020</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EA3F3-7F60-4372-AD96-0BFBCD79137E}" type="slidenum">
              <a:rPr lang="en-ZA" smtClean="0"/>
              <a:pPr/>
              <a:t>‹#›</a:t>
            </a:fld>
            <a:endParaRPr lang="en-ZA"/>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fld id="{554218E4-E02F-4F8A-BDE9-827C727458F2}" type="datetime1">
              <a:rPr lang="en-US" smtClean="0"/>
              <a:t>10/20/2020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D4EA3F3-7F60-4372-AD96-0BFBCD79137E}" type="slidenum">
              <a:rPr lang="en-ZA" smtClean="0"/>
              <a:pPr/>
              <a:t>2</a:t>
            </a:fld>
            <a:endParaRPr lang="en-ZA"/>
          </a:p>
        </p:txBody>
      </p:sp>
    </p:spTree>
    <p:extLst>
      <p:ext uri="{BB962C8B-B14F-4D97-AF65-F5344CB8AC3E}">
        <p14:creationId xmlns:p14="http://schemas.microsoft.com/office/powerpoint/2010/main" val="16755919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Phila.jpg"/>
          <p:cNvPicPr>
            <a:picLocks noChangeAspect="1"/>
          </p:cNvPicPr>
          <p:nvPr userDrawn="1"/>
        </p:nvPicPr>
        <p:blipFill>
          <a:blip r:embed="rId6" cstate="print"/>
          <a:stretch>
            <a:fillRect/>
          </a:stretch>
        </p:blipFill>
        <p:spPr>
          <a:xfrm>
            <a:off x="6786578" y="5929354"/>
            <a:ext cx="1071570" cy="910387"/>
          </a:xfrm>
          <a:prstGeom prst="rect">
            <a:avLst/>
          </a:prstGeom>
        </p:spPr>
      </p:pic>
      <p:pic>
        <p:nvPicPr>
          <p:cNvPr id="13" name="Picture 12" descr="Logo - NDP - Full colour.jpg"/>
          <p:cNvPicPr>
            <a:picLocks noChangeAspect="1"/>
          </p:cNvPicPr>
          <p:nvPr userDrawn="1"/>
        </p:nvPicPr>
        <p:blipFill>
          <a:blip r:embed="rId7" cstate="print"/>
          <a:stretch>
            <a:fillRect/>
          </a:stretch>
        </p:blipFill>
        <p:spPr>
          <a:xfrm>
            <a:off x="8001024" y="5870484"/>
            <a:ext cx="1058978" cy="105897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Phila.jpg"/>
          <p:cNvPicPr>
            <a:picLocks noChangeAspect="1"/>
          </p:cNvPicPr>
          <p:nvPr userDrawn="1"/>
        </p:nvPicPr>
        <p:blipFill>
          <a:blip r:embed="rId2" cstate="print"/>
          <a:stretch>
            <a:fillRect/>
          </a:stretch>
        </p:blipFill>
        <p:spPr>
          <a:xfrm>
            <a:off x="5584724" y="5929354"/>
            <a:ext cx="1071570" cy="910387"/>
          </a:xfrm>
          <a:prstGeom prst="rect">
            <a:avLst/>
          </a:prstGeom>
        </p:spPr>
      </p:pic>
      <p:pic>
        <p:nvPicPr>
          <p:cNvPr id="4" name="Picture 3" descr="Logo - NDP - Full colour.jpg"/>
          <p:cNvPicPr>
            <a:picLocks noChangeAspect="1"/>
          </p:cNvPicPr>
          <p:nvPr userDrawn="1"/>
        </p:nvPicPr>
        <p:blipFill>
          <a:blip r:embed="rId3" cstate="print"/>
          <a:stretch>
            <a:fillRect/>
          </a:stretch>
        </p:blipFill>
        <p:spPr>
          <a:xfrm>
            <a:off x="6799170" y="5870484"/>
            <a:ext cx="1058978" cy="105897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6463630" cy="543595"/>
          </a:xfrm>
          <a:prstGeom prst="rect">
            <a:avLst/>
          </a:prstGeom>
        </p:spPr>
        <p:txBody>
          <a:bodyPr/>
          <a:lstStyle>
            <a:lvl1pPr>
              <a:defRPr lang="en-US" sz="2800" b="1" kern="1200" dirty="0">
                <a:solidFill>
                  <a:schemeClr val="bg1"/>
                </a:solidFill>
                <a:latin typeface="Arial" pitchFamily="34" charset="0"/>
                <a:ea typeface="+mj-ea"/>
                <a:cs typeface="Arial" pitchFamily="34" charset="0"/>
              </a:defRPr>
            </a:lvl1pPr>
          </a:lstStyle>
          <a:p>
            <a:pPr marL="0" marR="0" lvl="0" indent="0" algn="l"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2843808" y="6356357"/>
            <a:ext cx="3086100" cy="36512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7" name="Slide Number Placeholder 5"/>
          <p:cNvSpPr txBox="1">
            <a:spLocks/>
          </p:cNvSpPr>
          <p:nvPr/>
        </p:nvSpPr>
        <p:spPr>
          <a:xfrm>
            <a:off x="8119308" y="6356357"/>
            <a:ext cx="79208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327CBE16-C524-4E85-84FB-DE985D9DE1E6}" type="slidenum">
              <a:rPr kumimoji="0" lang="en-US" sz="18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4386112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9DE21-5DAA-4204-B423-28510684095B}"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DOH Logo.jpg"/>
          <p:cNvPicPr>
            <a:picLocks noChangeAspect="1"/>
          </p:cNvPicPr>
          <p:nvPr userDrawn="1"/>
        </p:nvPicPr>
        <p:blipFill>
          <a:blip r:embed="rId4"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5" cstate="print"/>
          <a:srcRect r="26000"/>
          <a:stretch>
            <a:fillRect/>
          </a:stretch>
        </p:blipFill>
        <p:spPr bwMode="auto">
          <a:xfrm>
            <a:off x="7341870" y="1"/>
            <a:ext cx="1184147" cy="1066799"/>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2267744" y="1124744"/>
            <a:ext cx="6696744" cy="1240114"/>
          </a:xfrm>
          <a:prstGeom prst="rect">
            <a:avLst/>
          </a:prstGeom>
        </p:spPr>
        <p:txBody>
          <a:bodyPr tIns="45720" rIns="91440" bIns="45720" anchor="b">
            <a:noAutofit/>
          </a:bodyPr>
          <a:lstStyle/>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ZA" sz="2400" b="1" dirty="0">
              <a:solidFill>
                <a:schemeClr val="bg1"/>
              </a:solidFill>
            </a:endParaRPr>
          </a:p>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ZA" sz="2400" b="1" dirty="0">
              <a:solidFill>
                <a:schemeClr val="bg1"/>
              </a:solidFill>
            </a:endParaRPr>
          </a:p>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ZA" sz="2400" b="1" dirty="0">
              <a:solidFill>
                <a:schemeClr val="bg1"/>
              </a:solidFill>
            </a:endParaRPr>
          </a:p>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ZA" sz="2400" b="1" dirty="0">
              <a:solidFill>
                <a:schemeClr val="bg1"/>
              </a:solidFill>
            </a:endParaRPr>
          </a:p>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ZA" sz="2400" b="1" dirty="0">
              <a:solidFill>
                <a:schemeClr val="bg1"/>
              </a:solidFill>
            </a:endParaRPr>
          </a:p>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ZA" sz="2400" b="1" dirty="0">
              <a:solidFill>
                <a:schemeClr val="bg1"/>
              </a:solidFill>
            </a:endParaRPr>
          </a:p>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ZA" sz="2400" b="1" dirty="0">
              <a:solidFill>
                <a:schemeClr val="bg1"/>
              </a:solidFill>
            </a:endParaRPr>
          </a:p>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ZA" sz="2400" b="1" dirty="0">
              <a:solidFill>
                <a:schemeClr val="bg1"/>
              </a:solidFill>
            </a:endParaRPr>
          </a:p>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ZA" sz="2400" b="1" dirty="0">
              <a:solidFill>
                <a:schemeClr val="bg1"/>
              </a:solidFill>
            </a:endParaRPr>
          </a:p>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ZA" sz="2400" b="1" dirty="0">
              <a:solidFill>
                <a:schemeClr val="bg1"/>
              </a:solidFill>
            </a:endParaRPr>
          </a:p>
          <a:p>
            <a:pPr lvl="0"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ZA" sz="3600" b="1" dirty="0" smtClean="0"/>
          </a:p>
          <a:p>
            <a:pPr lvl="0"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3600" b="1" dirty="0" smtClean="0"/>
              <a:t>Private Member’s Bill</a:t>
            </a:r>
            <a:endParaRPr lang="en-ZA" sz="3600" b="1" dirty="0"/>
          </a:p>
          <a:p>
            <a:pPr lvl="0"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3600" b="1" dirty="0" smtClean="0"/>
              <a:t>National </a:t>
            </a:r>
            <a:r>
              <a:rPr lang="en-ZA" sz="3600" b="1" dirty="0"/>
              <a:t>Health Amendment Bill </a:t>
            </a:r>
            <a:endParaRPr kumimoji="0" lang="en-GB" sz="2000" b="1" i="0" u="none" strike="noStrike" kern="1200" cap="none" spc="0" normalizeH="0" baseline="0" noProof="0" dirty="0">
              <a:ln>
                <a:noFill/>
              </a:ln>
              <a:effectLst/>
              <a:uLnTx/>
              <a:uFillTx/>
              <a:latin typeface="Arial" pitchFamily="34" charset="0"/>
              <a:ea typeface="+mj-ea"/>
              <a:cs typeface="Arial" pitchFamily="34" charset="0"/>
            </a:endParaRPr>
          </a:p>
        </p:txBody>
      </p:sp>
      <p:sp>
        <p:nvSpPr>
          <p:cNvPr id="8" name="Title 7"/>
          <p:cNvSpPr>
            <a:spLocks noGrp="1"/>
          </p:cNvSpPr>
          <p:nvPr>
            <p:ph type="title" idx="4294967295"/>
          </p:nvPr>
        </p:nvSpPr>
        <p:spPr>
          <a:xfrm>
            <a:off x="4427984" y="6093296"/>
            <a:ext cx="4211960" cy="504056"/>
          </a:xfrm>
          <a:prstGeom prst="rect">
            <a:avLst/>
          </a:prstGeom>
        </p:spPr>
        <p:txBody>
          <a:bodyPr/>
          <a:lstStyle/>
          <a:p>
            <a:pPr algn="r"/>
            <a:fld id="{CBC46984-3EBE-41C3-89AC-B4134D0B3EC1}" type="slidenum">
              <a:rPr lang="en-ZA" sz="1200" smtClean="0">
                <a:latin typeface="Arial" pitchFamily="34" charset="0"/>
                <a:cs typeface="Arial" pitchFamily="34" charset="0"/>
              </a:rPr>
              <a:pPr algn="r"/>
              <a:t>1</a:t>
            </a:fld>
            <a:r>
              <a:rPr lang="en-ZA" sz="1200" dirty="0">
                <a:latin typeface="Arial" pitchFamily="34" charset="0"/>
                <a:cs typeface="Arial" pitchFamily="34" charset="0"/>
              </a:rPr>
              <a:t> </a:t>
            </a:r>
          </a:p>
        </p:txBody>
      </p:sp>
      <p:sp>
        <p:nvSpPr>
          <p:cNvPr id="9" name="TextBox 8"/>
          <p:cNvSpPr txBox="1"/>
          <p:nvPr/>
        </p:nvSpPr>
        <p:spPr>
          <a:xfrm>
            <a:off x="2500298" y="3243204"/>
            <a:ext cx="5791200" cy="400110"/>
          </a:xfrm>
          <a:prstGeom prst="rect">
            <a:avLst/>
          </a:prstGeom>
          <a:noFill/>
        </p:spPr>
        <p:txBody>
          <a:bodyPr wrap="square" rtlCol="0">
            <a:spAutoFit/>
          </a:bodyPr>
          <a:lstStyle/>
          <a:p>
            <a:r>
              <a:rPr lang="en-US" sz="2000" b="1" dirty="0" smtClean="0">
                <a:solidFill>
                  <a:schemeClr val="bg1">
                    <a:lumMod val="50000"/>
                  </a:schemeClr>
                </a:solidFill>
                <a:latin typeface="Arial" pitchFamily="34" charset="0"/>
                <a:cs typeface="Arial" pitchFamily="34" charset="0"/>
              </a:rPr>
              <a:t>NATIONAL DEPARTMENT OF HEALTH</a:t>
            </a:r>
            <a:endParaRPr lang="en-US" sz="2000" b="1" dirty="0">
              <a:solidFill>
                <a:schemeClr val="bg1">
                  <a:lumMod val="50000"/>
                </a:schemeClr>
              </a:solidFill>
              <a:latin typeface="Arial" pitchFamily="34" charset="0"/>
              <a:cs typeface="Arial" pitchFamily="34" charset="0"/>
            </a:endParaRPr>
          </a:p>
        </p:txBody>
      </p:sp>
      <p:sp>
        <p:nvSpPr>
          <p:cNvPr id="10" name="TextBox 9"/>
          <p:cNvSpPr txBox="1"/>
          <p:nvPr/>
        </p:nvSpPr>
        <p:spPr>
          <a:xfrm>
            <a:off x="2500298" y="4814840"/>
            <a:ext cx="5791200" cy="400110"/>
          </a:xfrm>
          <a:prstGeom prst="rect">
            <a:avLst/>
          </a:prstGeom>
          <a:noFill/>
        </p:spPr>
        <p:txBody>
          <a:bodyPr wrap="square" rtlCol="0">
            <a:spAutoFit/>
          </a:bodyPr>
          <a:lstStyle/>
          <a:p>
            <a:r>
              <a:rPr lang="en-US" sz="2000" b="1" dirty="0">
                <a:solidFill>
                  <a:schemeClr val="bg1">
                    <a:lumMod val="50000"/>
                  </a:schemeClr>
                </a:solidFill>
                <a:latin typeface="Arial" pitchFamily="34" charset="0"/>
                <a:cs typeface="Arial" pitchFamily="34" charset="0"/>
              </a:rPr>
              <a:t>DATE: 20 October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10</a:t>
            </a:fld>
            <a:r>
              <a:rPr lang="en-ZA" sz="1200" dirty="0">
                <a:latin typeface="Arial" pitchFamily="34" charset="0"/>
                <a:cs typeface="Arial" pitchFamily="34" charset="0"/>
              </a:rPr>
              <a:t> </a:t>
            </a:r>
          </a:p>
        </p:txBody>
      </p:sp>
      <p:sp>
        <p:nvSpPr>
          <p:cNvPr id="3" name="TextBox 2"/>
          <p:cNvSpPr txBox="1"/>
          <p:nvPr/>
        </p:nvSpPr>
        <p:spPr>
          <a:xfrm>
            <a:off x="0" y="908720"/>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642910" y="241742"/>
            <a:ext cx="5562600" cy="677395"/>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Desirability of the Bill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938563"/>
            <a:ext cx="8928992" cy="3785652"/>
          </a:xfrm>
          <a:prstGeom prst="rect">
            <a:avLst/>
          </a:prstGeom>
        </p:spPr>
        <p:txBody>
          <a:bodyPr wrap="square">
            <a:spAutoFit/>
          </a:bodyPr>
          <a:lstStyle/>
          <a:p>
            <a:pPr marL="285750" indent="-285750" algn="just">
              <a:buFont typeface="Arial" panose="020B0604020202020204" pitchFamily="34" charset="0"/>
              <a:buChar char="•"/>
            </a:pPr>
            <a:r>
              <a:rPr lang="en-US" sz="2400" dirty="0"/>
              <a:t>The Department has a commitment to ensure that all PHC facilities operate for 24 hours. This is being achieved through progressive means as and when the resources become available. It is not necessary to legislate for clinics to operate </a:t>
            </a:r>
            <a:r>
              <a:rPr lang="en-US" sz="2400" dirty="0" smtClean="0"/>
              <a:t>for 24 </a:t>
            </a:r>
            <a:r>
              <a:rPr lang="en-US" sz="2400" dirty="0"/>
              <a:t>hours.</a:t>
            </a:r>
          </a:p>
          <a:p>
            <a:pPr marL="285750" indent="-285750" algn="just">
              <a:buFont typeface="Arial" panose="020B0604020202020204" pitchFamily="34" charset="0"/>
              <a:buChar char="•"/>
            </a:pPr>
            <a:r>
              <a:rPr lang="en-US" sz="2400" dirty="0"/>
              <a:t>The introduction of 24 hours services requires data relating to human and other resources required for the implementation of 24 hours in the health establishment, and the uncertainty of the funding of the expanded services.</a:t>
            </a:r>
          </a:p>
          <a:p>
            <a:pPr marL="285750" indent="-285750" algn="just">
              <a:buFont typeface="Arial" panose="020B0604020202020204" pitchFamily="34" charset="0"/>
              <a:buChar char="•"/>
            </a:pPr>
            <a:r>
              <a:rPr lang="en-US" sz="2400" dirty="0"/>
              <a:t>The Department supports the introduction of the comprehensive Health Amendment Bill in due course.</a:t>
            </a:r>
            <a:endParaRPr lang="en-ZA" sz="2400" dirty="0"/>
          </a:p>
        </p:txBody>
      </p:sp>
    </p:spTree>
    <p:extLst>
      <p:ext uri="{BB962C8B-B14F-4D97-AF65-F5344CB8AC3E}">
        <p14:creationId xmlns:p14="http://schemas.microsoft.com/office/powerpoint/2010/main" val="348335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11</a:t>
            </a:fld>
            <a:r>
              <a:rPr lang="en-ZA" sz="1200" dirty="0">
                <a:latin typeface="Arial" pitchFamily="34" charset="0"/>
                <a:cs typeface="Arial" pitchFamily="34" charset="0"/>
              </a:rPr>
              <a:t> </a:t>
            </a:r>
          </a:p>
        </p:txBody>
      </p:sp>
      <p:sp>
        <p:nvSpPr>
          <p:cNvPr id="3" name="TextBox 2"/>
          <p:cNvSpPr txBox="1"/>
          <p:nvPr/>
        </p:nvSpPr>
        <p:spPr>
          <a:xfrm>
            <a:off x="0" y="908720"/>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642910" y="-71462"/>
            <a:ext cx="6449370" cy="990600"/>
          </a:xfrm>
          <a:prstGeom prst="rect">
            <a:avLst/>
          </a:prstGeom>
        </p:spPr>
        <p:txBody>
          <a:bodyPr tIns="45720" rIns="91440" bIns="45720" anchor="b">
            <a:normAutofit lnSpcReduction="10000"/>
          </a:bodyPr>
          <a:lstStyle/>
          <a:p>
            <a:pPr algn="just">
              <a:lnSpc>
                <a:spcPct val="107000"/>
              </a:lnSpc>
              <a:spcAft>
                <a:spcPts val="800"/>
              </a:spcAft>
            </a:pPr>
            <a:r>
              <a:rPr lang="en-US" sz="2800" b="1" dirty="0">
                <a:solidFill>
                  <a:schemeClr val="bg1"/>
                </a:solidFill>
                <a:latin typeface="Arial" panose="020B0604020202020204" pitchFamily="34" charset="0"/>
                <a:ea typeface="Calibri" panose="020F0502020204030204" pitchFamily="34" charset="0"/>
                <a:cs typeface="Times New Roman" panose="02020603050405020304" pitchFamily="18" charset="0"/>
              </a:rPr>
              <a:t>Number of Health Establishment 24 hours and Non-24 hours</a:t>
            </a:r>
            <a:endParaRPr lang="en-ZA"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07504" y="938563"/>
            <a:ext cx="8928992" cy="3257174"/>
          </a:xfrm>
          <a:prstGeom prst="rect">
            <a:avLst/>
          </a:prstGeom>
        </p:spPr>
        <p:txBody>
          <a:bodyPr wrap="square">
            <a:spAutoFit/>
          </a:bodyPr>
          <a:lstStyle/>
          <a:p>
            <a:pPr algn="just">
              <a:lnSpc>
                <a:spcPct val="150000"/>
              </a:lnSpc>
              <a:defRPr/>
            </a:pPr>
            <a:r>
              <a:rPr lang="en-US" sz="2800" dirty="0"/>
              <a:t>The data relating to how many health establishments open 24 for hours and how many do not operate 24 hours is critical to determine the exact costs of health human resources personnel, medical equipment, administration personnel and security required</a:t>
            </a:r>
            <a:r>
              <a:rPr lang="en-US" dirty="0"/>
              <a:t>.</a:t>
            </a:r>
            <a:endParaRPr lang="en-ZA" dirty="0"/>
          </a:p>
        </p:txBody>
      </p:sp>
    </p:spTree>
    <p:extLst>
      <p:ext uri="{BB962C8B-B14F-4D97-AF65-F5344CB8AC3E}">
        <p14:creationId xmlns:p14="http://schemas.microsoft.com/office/powerpoint/2010/main" val="1054667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12</a:t>
            </a:fld>
            <a:r>
              <a:rPr lang="en-ZA" sz="1200" dirty="0">
                <a:latin typeface="Arial" pitchFamily="34" charset="0"/>
                <a:cs typeface="Arial" pitchFamily="34" charset="0"/>
              </a:rPr>
              <a:t> </a:t>
            </a:r>
          </a:p>
        </p:txBody>
      </p:sp>
      <p:sp>
        <p:nvSpPr>
          <p:cNvPr id="3" name="TextBox 2"/>
          <p:cNvSpPr txBox="1"/>
          <p:nvPr/>
        </p:nvSpPr>
        <p:spPr>
          <a:xfrm>
            <a:off x="0" y="908720"/>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5" name="Rectangle 4"/>
          <p:cNvSpPr/>
          <p:nvPr/>
        </p:nvSpPr>
        <p:spPr>
          <a:xfrm>
            <a:off x="180946" y="1267728"/>
            <a:ext cx="8928992" cy="830997"/>
          </a:xfrm>
          <a:prstGeom prst="rect">
            <a:avLst/>
          </a:prstGeom>
        </p:spPr>
        <p:txBody>
          <a:bodyPr wrap="square">
            <a:spAutoFit/>
          </a:bodyPr>
          <a:lstStyle/>
          <a:p>
            <a:pPr algn="ctr"/>
            <a:r>
              <a:rPr lang="en-US" sz="2400" b="1" dirty="0"/>
              <a:t>Policy matters with respect to the 24 hour services for the Primary Health Care facilities</a:t>
            </a:r>
            <a:endParaRPr lang="en-ZA" sz="2400" dirty="0"/>
          </a:p>
        </p:txBody>
      </p:sp>
      <p:sp>
        <p:nvSpPr>
          <p:cNvPr id="6" name="TextBox 5"/>
          <p:cNvSpPr txBox="1"/>
          <p:nvPr/>
        </p:nvSpPr>
        <p:spPr>
          <a:xfrm>
            <a:off x="180946" y="1996069"/>
            <a:ext cx="8279486" cy="166199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dirty="0"/>
              <a:t>The operation of the Primary Health Care facilities for 24 hours is based on the world standard practice.</a:t>
            </a:r>
            <a:endParaRPr lang="en-ZA" sz="2800" dirty="0"/>
          </a:p>
          <a:p>
            <a:endParaRPr lang="en-ZA" dirty="0"/>
          </a:p>
        </p:txBody>
      </p:sp>
    </p:spTree>
    <p:extLst>
      <p:ext uri="{BB962C8B-B14F-4D97-AF65-F5344CB8AC3E}">
        <p14:creationId xmlns:p14="http://schemas.microsoft.com/office/powerpoint/2010/main" val="679078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13</a:t>
            </a:fld>
            <a:r>
              <a:rPr lang="en-ZA" sz="1200" dirty="0">
                <a:latin typeface="Arial" pitchFamily="34" charset="0"/>
                <a:cs typeface="Arial" pitchFamily="34" charset="0"/>
              </a:rPr>
              <a:t> </a:t>
            </a:r>
          </a:p>
        </p:txBody>
      </p:sp>
      <p:sp>
        <p:nvSpPr>
          <p:cNvPr id="3" name="TextBox 2"/>
          <p:cNvSpPr txBox="1"/>
          <p:nvPr/>
        </p:nvSpPr>
        <p:spPr>
          <a:xfrm>
            <a:off x="0" y="908720"/>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107504" y="-71462"/>
            <a:ext cx="7056784"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Factors that inform the operation of the clinics for 24 hours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938563"/>
            <a:ext cx="8928992" cy="5139869"/>
          </a:xfrm>
          <a:prstGeom prst="rect">
            <a:avLst/>
          </a:prstGeom>
        </p:spPr>
        <p:txBody>
          <a:bodyPr wrap="square">
            <a:spAutoFit/>
          </a:bodyPr>
          <a:lstStyle/>
          <a:p>
            <a:pPr lvl="0" algn="just">
              <a:lnSpc>
                <a:spcPct val="150000"/>
              </a:lnSpc>
            </a:pPr>
            <a:r>
              <a:rPr lang="en-US" sz="2400" b="1" dirty="0"/>
              <a:t>Packages of care</a:t>
            </a:r>
            <a:endParaRPr lang="en-ZA" sz="2000" dirty="0"/>
          </a:p>
          <a:p>
            <a:pPr marL="285750" indent="-285750" algn="just">
              <a:lnSpc>
                <a:spcPct val="150000"/>
              </a:lnSpc>
              <a:buFont typeface="Arial" panose="020B0604020202020204" pitchFamily="34" charset="0"/>
              <a:buChar char="•"/>
            </a:pPr>
            <a:r>
              <a:rPr lang="en-US" sz="2400" dirty="0"/>
              <a:t>All health facilities that operate over 24 hours do so purely to see the emergencies and not ordinary cases. </a:t>
            </a:r>
          </a:p>
          <a:p>
            <a:pPr marL="285750" indent="-285750" algn="just">
              <a:lnSpc>
                <a:spcPct val="150000"/>
              </a:lnSpc>
              <a:buFont typeface="Arial" panose="020B0604020202020204" pitchFamily="34" charset="0"/>
              <a:buChar char="•"/>
            </a:pPr>
            <a:r>
              <a:rPr lang="en-US" sz="2400" dirty="0"/>
              <a:t>That is why even </a:t>
            </a:r>
            <a:r>
              <a:rPr lang="en-US" sz="2400" dirty="0" smtClean="0"/>
              <a:t>hospitals </a:t>
            </a:r>
            <a:r>
              <a:rPr lang="en-US" sz="2400" dirty="0"/>
              <a:t>categorize every user who comes after 16h00 as an emergency. </a:t>
            </a:r>
          </a:p>
          <a:p>
            <a:pPr marL="285750" indent="-285750" algn="just">
              <a:lnSpc>
                <a:spcPct val="150000"/>
              </a:lnSpc>
              <a:buFont typeface="Arial" panose="020B0604020202020204" pitchFamily="34" charset="0"/>
              <a:buChar char="•"/>
            </a:pPr>
            <a:r>
              <a:rPr lang="en-US" sz="2400" dirty="0"/>
              <a:t>Some of the Primary Health Care facilities do not have </a:t>
            </a:r>
            <a:r>
              <a:rPr lang="en-US" sz="2400" dirty="0" smtClean="0"/>
              <a:t>the capacity </a:t>
            </a:r>
            <a:r>
              <a:rPr lang="en-US" sz="2400" dirty="0"/>
              <a:t>to manage emergencies that were to be seen after normal working hours</a:t>
            </a:r>
            <a:endParaRPr lang="en-ZA" sz="2000" dirty="0"/>
          </a:p>
          <a:p>
            <a:pPr>
              <a:lnSpc>
                <a:spcPct val="200000"/>
              </a:lnSpc>
              <a:defRPr/>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076076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14</a:t>
            </a:fld>
            <a:r>
              <a:rPr lang="en-ZA" sz="1200" dirty="0">
                <a:latin typeface="Arial" pitchFamily="34" charset="0"/>
                <a:cs typeface="Arial" pitchFamily="34" charset="0"/>
              </a:rPr>
              <a:t> </a:t>
            </a:r>
          </a:p>
        </p:txBody>
      </p:sp>
      <p:sp>
        <p:nvSpPr>
          <p:cNvPr id="3" name="TextBox 2"/>
          <p:cNvSpPr txBox="1"/>
          <p:nvPr/>
        </p:nvSpPr>
        <p:spPr>
          <a:xfrm>
            <a:off x="0" y="908720"/>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107504" y="-71462"/>
            <a:ext cx="7056784"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Factors that inform the operation of the clinics for 24 hours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938563"/>
            <a:ext cx="8928992" cy="5324535"/>
          </a:xfrm>
          <a:prstGeom prst="rect">
            <a:avLst/>
          </a:prstGeom>
        </p:spPr>
        <p:txBody>
          <a:bodyPr wrap="square">
            <a:spAutoFit/>
          </a:bodyPr>
          <a:lstStyle/>
          <a:p>
            <a:pPr>
              <a:lnSpc>
                <a:spcPct val="150000"/>
              </a:lnSpc>
              <a:defRPr/>
            </a:pPr>
            <a:r>
              <a:rPr lang="en-US" sz="2000" b="1" dirty="0"/>
              <a:t>Human Resource Capacity</a:t>
            </a:r>
          </a:p>
          <a:p>
            <a:pPr marL="285750" indent="-285750">
              <a:lnSpc>
                <a:spcPct val="150000"/>
              </a:lnSpc>
              <a:buFont typeface="Arial" panose="020B0604020202020204" pitchFamily="34" charset="0"/>
              <a:buChar char="•"/>
              <a:defRPr/>
            </a:pPr>
            <a:r>
              <a:rPr lang="en-US" sz="2000" dirty="0"/>
              <a:t>The PHC facilities are not able to operate for 24 hours because of shortage of human resources, coupled with the lack of additional space for the extended hours of services</a:t>
            </a:r>
          </a:p>
          <a:p>
            <a:pPr lvl="0">
              <a:lnSpc>
                <a:spcPct val="150000"/>
              </a:lnSpc>
            </a:pPr>
            <a:r>
              <a:rPr lang="en-US" sz="2000" b="1" dirty="0"/>
              <a:t>Employment relations matter</a:t>
            </a:r>
            <a:endParaRPr lang="en-ZA" dirty="0"/>
          </a:p>
          <a:p>
            <a:pPr marL="285750" indent="-285750">
              <a:lnSpc>
                <a:spcPct val="150000"/>
              </a:lnSpc>
              <a:buFont typeface="Arial" panose="020B0604020202020204" pitchFamily="34" charset="0"/>
              <a:buChar char="•"/>
            </a:pPr>
            <a:r>
              <a:rPr lang="en-US" sz="2000" dirty="0"/>
              <a:t>The opening of the PHC facilities for 24 hours would require discussions with organized labour before this can be implemented. </a:t>
            </a:r>
            <a:endParaRPr lang="en-ZA" dirty="0"/>
          </a:p>
          <a:p>
            <a:pPr lvl="0">
              <a:lnSpc>
                <a:spcPct val="150000"/>
              </a:lnSpc>
            </a:pPr>
            <a:r>
              <a:rPr lang="en-US" sz="2000" b="1" dirty="0"/>
              <a:t>Safety and security of the health care workers.</a:t>
            </a:r>
            <a:endParaRPr lang="en-ZA" dirty="0"/>
          </a:p>
          <a:p>
            <a:pPr marL="285750" indent="-285750">
              <a:lnSpc>
                <a:spcPct val="150000"/>
              </a:lnSpc>
              <a:buFont typeface="Arial" panose="020B0604020202020204" pitchFamily="34" charset="0"/>
              <a:buChar char="•"/>
            </a:pPr>
            <a:r>
              <a:rPr lang="en-US" sz="2000" dirty="0"/>
              <a:t>Some of the nurses have been threatened or assaulted while working for extended hours. This has led to the staff being scared to work after normal hours.</a:t>
            </a:r>
            <a:endParaRPr lang="en-ZA" dirty="0"/>
          </a:p>
          <a:p>
            <a:pPr>
              <a:lnSpc>
                <a:spcPct val="200000"/>
              </a:lnSpc>
              <a:buFont typeface="Arial" pitchFamily="34" charset="0"/>
              <a:buChar char="•"/>
              <a:defRPr/>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8571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15</a:t>
            </a:fld>
            <a:r>
              <a:rPr lang="en-ZA" sz="1200" dirty="0">
                <a:latin typeface="Arial" pitchFamily="34" charset="0"/>
                <a:cs typeface="Arial" pitchFamily="34" charset="0"/>
              </a:rPr>
              <a:t> </a:t>
            </a:r>
          </a:p>
        </p:txBody>
      </p:sp>
      <p:sp>
        <p:nvSpPr>
          <p:cNvPr id="3" name="TextBox 2"/>
          <p:cNvSpPr txBox="1"/>
          <p:nvPr/>
        </p:nvSpPr>
        <p:spPr>
          <a:xfrm>
            <a:off x="0" y="908720"/>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107504" y="-71462"/>
            <a:ext cx="7056784"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Factors that inform the operation of the clinics for 24 hours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05437"/>
            <a:ext cx="8928992" cy="5724644"/>
          </a:xfrm>
          <a:prstGeom prst="rect">
            <a:avLst/>
          </a:prstGeom>
          <a:solidFill>
            <a:schemeClr val="bg1"/>
          </a:solidFill>
        </p:spPr>
        <p:txBody>
          <a:bodyPr wrap="square">
            <a:spAutoFit/>
          </a:bodyPr>
          <a:lstStyle/>
          <a:p>
            <a:pPr lvl="0" algn="just">
              <a:lnSpc>
                <a:spcPct val="150000"/>
              </a:lnSpc>
            </a:pPr>
            <a:r>
              <a:rPr lang="en-US" sz="2800" b="1" dirty="0"/>
              <a:t>The space for the delivery of services</a:t>
            </a:r>
          </a:p>
          <a:p>
            <a:pPr marL="457200" lvl="0" indent="-457200" algn="just">
              <a:lnSpc>
                <a:spcPct val="150000"/>
              </a:lnSpc>
              <a:buFont typeface="Arial" panose="020B0604020202020204" pitchFamily="34" charset="0"/>
              <a:buChar char="•"/>
            </a:pPr>
            <a:r>
              <a:rPr lang="en-US" sz="2400" dirty="0"/>
              <a:t>There are currently 1050 PHC facilities that have adequate space to accommodate all the services.</a:t>
            </a:r>
          </a:p>
          <a:p>
            <a:pPr marL="457200" lvl="0" indent="-457200" algn="just">
              <a:lnSpc>
                <a:spcPct val="150000"/>
              </a:lnSpc>
              <a:buFont typeface="Arial" panose="020B0604020202020204" pitchFamily="34" charset="0"/>
              <a:buChar char="•"/>
            </a:pPr>
            <a:r>
              <a:rPr lang="en-US" sz="2400" dirty="0"/>
              <a:t>Once all other factors are addressed, such clinics will be able to render 24 hour services</a:t>
            </a:r>
          </a:p>
          <a:p>
            <a:pPr lvl="0" algn="just">
              <a:lnSpc>
                <a:spcPct val="150000"/>
              </a:lnSpc>
            </a:pPr>
            <a:r>
              <a:rPr lang="en-US" sz="2400" b="1" dirty="0"/>
              <a:t>The need to avoid unnecessary litigations</a:t>
            </a:r>
            <a:endParaRPr lang="en-ZA" sz="2000" dirty="0"/>
          </a:p>
          <a:p>
            <a:pPr marL="457200" indent="-457200" algn="just">
              <a:lnSpc>
                <a:spcPct val="150000"/>
              </a:lnSpc>
              <a:buFont typeface="Arial" panose="020B0604020202020204" pitchFamily="34" charset="0"/>
              <a:buChar char="•"/>
            </a:pPr>
            <a:r>
              <a:rPr lang="en-US" sz="2400" dirty="0"/>
              <a:t>The PHC facilities that were to open for 24 hours when in fact they do not have necessary capacity may lead to the users suing the </a:t>
            </a:r>
            <a:r>
              <a:rPr lang="en-US" sz="2400" dirty="0" smtClean="0"/>
              <a:t>State </a:t>
            </a:r>
            <a:r>
              <a:rPr lang="en-US" sz="2400" dirty="0"/>
              <a:t>for failing to work according to the hours that have been </a:t>
            </a:r>
            <a:r>
              <a:rPr lang="en-US" sz="2400" dirty="0" smtClean="0"/>
              <a:t>stipulated in the law. </a:t>
            </a:r>
            <a:endParaRPr lang="en-ZA" sz="2000" dirty="0"/>
          </a:p>
        </p:txBody>
      </p:sp>
    </p:spTree>
    <p:extLst>
      <p:ext uri="{BB962C8B-B14F-4D97-AF65-F5344CB8AC3E}">
        <p14:creationId xmlns:p14="http://schemas.microsoft.com/office/powerpoint/2010/main" val="892952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16</a:t>
            </a:fld>
            <a:r>
              <a:rPr lang="en-ZA" sz="1200" dirty="0">
                <a:latin typeface="Arial" pitchFamily="34" charset="0"/>
                <a:cs typeface="Arial" pitchFamily="34" charset="0"/>
              </a:rPr>
              <a:t> </a:t>
            </a:r>
          </a:p>
        </p:txBody>
      </p:sp>
      <p:sp>
        <p:nvSpPr>
          <p:cNvPr id="3" name="TextBox 2"/>
          <p:cNvSpPr txBox="1"/>
          <p:nvPr/>
        </p:nvSpPr>
        <p:spPr>
          <a:xfrm>
            <a:off x="0" y="908720"/>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107504" y="-71462"/>
            <a:ext cx="7056784"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Factors that inform the operation of the clinics for 24 hours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938563"/>
            <a:ext cx="8928992" cy="3970318"/>
          </a:xfrm>
          <a:prstGeom prst="rect">
            <a:avLst/>
          </a:prstGeom>
        </p:spPr>
        <p:txBody>
          <a:bodyPr wrap="square">
            <a:spAutoFit/>
          </a:bodyPr>
          <a:lstStyle/>
          <a:p>
            <a:pPr lvl="0">
              <a:lnSpc>
                <a:spcPct val="150000"/>
              </a:lnSpc>
            </a:pPr>
            <a:r>
              <a:rPr lang="en-US" sz="2400" b="1" dirty="0"/>
              <a:t>Number of facilities operating for 24 hours within a catchment area</a:t>
            </a:r>
            <a:endParaRPr lang="en-ZA" sz="2000" dirty="0"/>
          </a:p>
          <a:p>
            <a:pPr marL="342900" indent="-342900">
              <a:lnSpc>
                <a:spcPct val="150000"/>
              </a:lnSpc>
              <a:buFont typeface="Arial" panose="020B0604020202020204" pitchFamily="34" charset="0"/>
              <a:buChar char="•"/>
            </a:pPr>
            <a:r>
              <a:rPr lang="en-US" sz="2400" dirty="0"/>
              <a:t>Health facilities are organized according to catchment areas, so that the community can always make use the facility that is opened, should the need arise that the users need the service after normal hours of work. </a:t>
            </a:r>
            <a:endParaRPr lang="en-ZA" sz="2000" dirty="0"/>
          </a:p>
          <a:p>
            <a:pPr marL="342900" indent="-342900">
              <a:lnSpc>
                <a:spcPct val="150000"/>
              </a:lnSpc>
              <a:buFont typeface="Arial" panose="020B0604020202020204" pitchFamily="34" charset="0"/>
              <a:buChar char="•"/>
            </a:pPr>
            <a:r>
              <a:rPr lang="en-US" sz="2400" dirty="0"/>
              <a:t>This allows for the users to be referred to the next level of care if the facility nearest to them is closed for 24 hours services. </a:t>
            </a:r>
            <a:endParaRPr lang="en-ZA" sz="2000" dirty="0"/>
          </a:p>
        </p:txBody>
      </p:sp>
    </p:spTree>
    <p:extLst>
      <p:ext uri="{BB962C8B-B14F-4D97-AF65-F5344CB8AC3E}">
        <p14:creationId xmlns:p14="http://schemas.microsoft.com/office/powerpoint/2010/main" val="3233965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17</a:t>
            </a:fld>
            <a:r>
              <a:rPr lang="en-ZA" sz="1200" dirty="0">
                <a:latin typeface="Arial" pitchFamily="34" charset="0"/>
                <a:cs typeface="Arial" pitchFamily="34" charset="0"/>
              </a:rPr>
              <a:t> </a:t>
            </a:r>
          </a:p>
        </p:txBody>
      </p:sp>
      <p:sp>
        <p:nvSpPr>
          <p:cNvPr id="4" name="Rectangle 2"/>
          <p:cNvSpPr txBox="1">
            <a:spLocks noChangeArrowheads="1"/>
          </p:cNvSpPr>
          <p:nvPr/>
        </p:nvSpPr>
        <p:spPr>
          <a:xfrm>
            <a:off x="107504" y="116632"/>
            <a:ext cx="7056784" cy="57606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Clinics working 24 hours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57858"/>
            <a:ext cx="8928992" cy="589072"/>
          </a:xfrm>
          <a:prstGeom prst="rect">
            <a:avLst/>
          </a:prstGeom>
        </p:spPr>
        <p:txBody>
          <a:bodyPr wrap="square">
            <a:spAutoFit/>
          </a:bodyPr>
          <a:lstStyle/>
          <a:p>
            <a:pPr lvl="0">
              <a:lnSpc>
                <a:spcPct val="150000"/>
              </a:lnSpc>
            </a:pPr>
            <a:r>
              <a:rPr lang="en-US" sz="2400" dirty="0"/>
              <a:t>. </a:t>
            </a:r>
            <a:endParaRPr lang="en-ZA" sz="2000" dirty="0"/>
          </a:p>
        </p:txBody>
      </p:sp>
      <p:graphicFrame>
        <p:nvGraphicFramePr>
          <p:cNvPr id="6" name="Table 5"/>
          <p:cNvGraphicFramePr>
            <a:graphicFrameLocks noGrp="1"/>
          </p:cNvGraphicFramePr>
          <p:nvPr>
            <p:extLst>
              <p:ext uri="{D42A27DB-BD31-4B8C-83A1-F6EECF244321}">
                <p14:modId xmlns:p14="http://schemas.microsoft.com/office/powerpoint/2010/main" val="1030857430"/>
              </p:ext>
            </p:extLst>
          </p:nvPr>
        </p:nvGraphicFramePr>
        <p:xfrm>
          <a:off x="107504" y="1173339"/>
          <a:ext cx="8928992" cy="5684663"/>
        </p:xfrm>
        <a:graphic>
          <a:graphicData uri="http://schemas.openxmlformats.org/drawingml/2006/table">
            <a:tbl>
              <a:tblPr firstRow="1" bandRow="1">
                <a:tableStyleId>{5C22544A-7EE6-4342-B048-85BDC9FD1C3A}</a:tableStyleId>
              </a:tblPr>
              <a:tblGrid>
                <a:gridCol w="1844833">
                  <a:extLst>
                    <a:ext uri="{9D8B030D-6E8A-4147-A177-3AD203B41FA5}">
                      <a16:colId xmlns:a16="http://schemas.microsoft.com/office/drawing/2014/main" val="1138633471"/>
                    </a:ext>
                  </a:extLst>
                </a:gridCol>
                <a:gridCol w="2907695">
                  <a:extLst>
                    <a:ext uri="{9D8B030D-6E8A-4147-A177-3AD203B41FA5}">
                      <a16:colId xmlns:a16="http://schemas.microsoft.com/office/drawing/2014/main" val="3185334075"/>
                    </a:ext>
                  </a:extLst>
                </a:gridCol>
                <a:gridCol w="1224136">
                  <a:extLst>
                    <a:ext uri="{9D8B030D-6E8A-4147-A177-3AD203B41FA5}">
                      <a16:colId xmlns:a16="http://schemas.microsoft.com/office/drawing/2014/main" val="839150607"/>
                    </a:ext>
                  </a:extLst>
                </a:gridCol>
                <a:gridCol w="2952328">
                  <a:extLst>
                    <a:ext uri="{9D8B030D-6E8A-4147-A177-3AD203B41FA5}">
                      <a16:colId xmlns:a16="http://schemas.microsoft.com/office/drawing/2014/main" val="3193499385"/>
                    </a:ext>
                  </a:extLst>
                </a:gridCol>
              </a:tblGrid>
              <a:tr h="1123676">
                <a:tc>
                  <a:txBody>
                    <a:bodyPr/>
                    <a:lstStyle/>
                    <a:p>
                      <a:r>
                        <a:rPr lang="en-US" dirty="0"/>
                        <a:t>Provinces</a:t>
                      </a:r>
                      <a:endParaRPr lang="en-ZA" dirty="0"/>
                    </a:p>
                  </a:txBody>
                  <a:tcPr>
                    <a:solidFill>
                      <a:schemeClr val="accent3">
                        <a:lumMod val="75000"/>
                      </a:schemeClr>
                    </a:solidFill>
                  </a:tcPr>
                </a:tc>
                <a:tc>
                  <a:txBody>
                    <a:bodyPr/>
                    <a:lstStyle/>
                    <a:p>
                      <a:r>
                        <a:rPr lang="en-US" dirty="0"/>
                        <a:t>Districts</a:t>
                      </a:r>
                      <a:endParaRPr lang="en-ZA" dirty="0"/>
                    </a:p>
                  </a:txBody>
                  <a:tcPr>
                    <a:solidFill>
                      <a:schemeClr val="accent3">
                        <a:lumMod val="75000"/>
                      </a:schemeClr>
                    </a:solidFill>
                  </a:tcPr>
                </a:tc>
                <a:tc>
                  <a:txBody>
                    <a:bodyPr/>
                    <a:lstStyle/>
                    <a:p>
                      <a:r>
                        <a:rPr lang="en-US" dirty="0"/>
                        <a:t>Total PHC facilities</a:t>
                      </a:r>
                      <a:r>
                        <a:rPr lang="en-US" baseline="0" dirty="0"/>
                        <a:t> </a:t>
                      </a:r>
                      <a:endParaRPr lang="en-ZA" dirty="0"/>
                    </a:p>
                  </a:txBody>
                  <a:tcPr>
                    <a:solidFill>
                      <a:schemeClr val="accent3">
                        <a:lumMod val="75000"/>
                      </a:schemeClr>
                    </a:solidFill>
                  </a:tcPr>
                </a:tc>
                <a:tc>
                  <a:txBody>
                    <a:bodyPr/>
                    <a:lstStyle/>
                    <a:p>
                      <a:r>
                        <a:rPr lang="en-US" dirty="0"/>
                        <a:t>No PHC facilities</a:t>
                      </a:r>
                      <a:r>
                        <a:rPr lang="en-US" baseline="0" dirty="0"/>
                        <a:t> operating for 24 hours </a:t>
                      </a:r>
                      <a:endParaRPr lang="en-ZA" dirty="0"/>
                    </a:p>
                  </a:txBody>
                  <a:tcPr>
                    <a:solidFill>
                      <a:schemeClr val="accent3">
                        <a:lumMod val="75000"/>
                      </a:schemeClr>
                    </a:solidFill>
                  </a:tcPr>
                </a:tc>
                <a:extLst>
                  <a:ext uri="{0D108BD9-81ED-4DB2-BD59-A6C34878D82A}">
                    <a16:rowId xmlns:a16="http://schemas.microsoft.com/office/drawing/2014/main" val="3270696615"/>
                  </a:ext>
                </a:extLst>
              </a:tr>
              <a:tr h="449470">
                <a:tc rowSpan="9">
                  <a:txBody>
                    <a:bodyPr/>
                    <a:lstStyle/>
                    <a:p>
                      <a:r>
                        <a:rPr lang="en-US" sz="2400" b="1" dirty="0"/>
                        <a:t>Eastern Cape</a:t>
                      </a:r>
                      <a:endParaRPr lang="en-ZA" sz="2400" b="1" dirty="0"/>
                    </a:p>
                  </a:txBody>
                  <a:tcPr>
                    <a:solidFill>
                      <a:schemeClr val="accent3">
                        <a:lumMod val="60000"/>
                        <a:lumOff val="40000"/>
                      </a:schemeClr>
                    </a:solidFill>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ALFRED NZO</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000">
                          <a:effectLst/>
                          <a:latin typeface="Calibri" panose="020F0502020204030204" pitchFamily="34" charset="0"/>
                          <a:ea typeface="Calibri" panose="020F0502020204030204" pitchFamily="34" charset="0"/>
                          <a:cs typeface="Calibri" panose="020F0502020204030204" pitchFamily="34" charset="0"/>
                        </a:rPr>
                        <a:t>74</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673558125"/>
                  </a:ext>
                </a:extLst>
              </a:tr>
              <a:tr h="466590">
                <a:tc vMerge="1">
                  <a:txBody>
                    <a:bodyPr/>
                    <a:lstStyle/>
                    <a:p>
                      <a:endParaRPr lang="en-ZA" dirty="0"/>
                    </a:p>
                  </a:txBody>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AMATHOLE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Calibri" panose="020F0502020204030204" pitchFamily="34" charset="0"/>
                        </a:rPr>
                        <a:t>148</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5</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70517920"/>
                  </a:ext>
                </a:extLst>
              </a:tr>
              <a:tr h="504682">
                <a:tc vMerge="1">
                  <a:txBody>
                    <a:bodyPr/>
                    <a:lstStyle/>
                    <a:p>
                      <a:endParaRPr lang="en-ZA" dirty="0"/>
                    </a:p>
                  </a:txBody>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BUFFALO CITY</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Calibri" panose="020F0502020204030204" pitchFamily="34" charset="0"/>
                        </a:rPr>
                        <a:t>79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5</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3178350795"/>
                  </a:ext>
                </a:extLst>
              </a:tr>
              <a:tr h="492953">
                <a:tc vMerge="1">
                  <a:txBody>
                    <a:bodyPr/>
                    <a:lstStyle/>
                    <a:p>
                      <a:endParaRPr lang="en-ZA" dirty="0"/>
                    </a:p>
                  </a:txBody>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CHRIS HANI</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Calibri" panose="020F0502020204030204" pitchFamily="34" charset="0"/>
                        </a:rPr>
                        <a:t>159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8</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356911390"/>
                  </a:ext>
                </a:extLst>
              </a:tr>
              <a:tr h="588796">
                <a:tc vMerge="1">
                  <a:txBody>
                    <a:bodyPr/>
                    <a:lstStyle/>
                    <a:p>
                      <a:endParaRPr lang="en-ZA" dirty="0"/>
                    </a:p>
                  </a:txBody>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JOE GQABI</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000">
                          <a:effectLst/>
                          <a:latin typeface="Calibri" panose="020F0502020204030204" pitchFamily="34" charset="0"/>
                          <a:ea typeface="Calibri" panose="020F0502020204030204" pitchFamily="34" charset="0"/>
                          <a:cs typeface="Calibri" panose="020F0502020204030204" pitchFamily="34" charset="0"/>
                        </a:rPr>
                        <a:t>52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235727776"/>
                  </a:ext>
                </a:extLst>
              </a:tr>
              <a:tr h="504682">
                <a:tc vMerge="1">
                  <a:txBody>
                    <a:bodyPr/>
                    <a:lstStyle/>
                    <a:p>
                      <a:endParaRPr lang="en-ZA" dirty="0"/>
                    </a:p>
                  </a:txBody>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N MANDELA</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000">
                          <a:effectLst/>
                          <a:latin typeface="Calibri" panose="020F0502020204030204" pitchFamily="34" charset="0"/>
                          <a:ea typeface="Calibri" panose="020F0502020204030204" pitchFamily="34" charset="0"/>
                          <a:cs typeface="Calibri" panose="020F0502020204030204" pitchFamily="34" charset="0"/>
                        </a:rPr>
                        <a:t>48</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5</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62597099"/>
                  </a:ext>
                </a:extLst>
              </a:tr>
              <a:tr h="504682">
                <a:tc vMerge="1">
                  <a:txBody>
                    <a:bodyPr/>
                    <a:lstStyle/>
                    <a:p>
                      <a:endParaRPr lang="en-ZA" dirty="0"/>
                    </a:p>
                  </a:txBody>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OR TAMBO</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Calibri" panose="020F0502020204030204" pitchFamily="34" charset="0"/>
                        </a:rPr>
                        <a:t>151</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623975825"/>
                  </a:ext>
                </a:extLst>
              </a:tr>
              <a:tr h="518202">
                <a:tc vMerge="1">
                  <a:txBody>
                    <a:bodyPr/>
                    <a:lstStyle/>
                    <a:p>
                      <a:endParaRPr lang="en-ZA" dirty="0"/>
                    </a:p>
                  </a:txBody>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SARAH BAARDTMAN</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000" dirty="0">
                          <a:effectLst/>
                          <a:latin typeface="Calibri" panose="020F0502020204030204" pitchFamily="34" charset="0"/>
                          <a:ea typeface="Calibri" panose="020F0502020204030204" pitchFamily="34" charset="0"/>
                          <a:cs typeface="Calibri" panose="020F0502020204030204" pitchFamily="34" charset="0"/>
                        </a:rPr>
                        <a:t>62</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1</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2302290659"/>
                  </a:ext>
                </a:extLst>
              </a:tr>
              <a:tr h="530930">
                <a:tc vMerge="1">
                  <a:txBody>
                    <a:bodyPr/>
                    <a:lstStyle/>
                    <a:p>
                      <a:endParaRPr lang="en-ZA" dirty="0"/>
                    </a:p>
                  </a:txBody>
                  <a:tcPr/>
                </a:tc>
                <a:tc>
                  <a:txBody>
                    <a:bodyPr/>
                    <a:lstStyle/>
                    <a:p>
                      <a:pPr>
                        <a:lnSpc>
                          <a:spcPct val="107000"/>
                        </a:lnSpc>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TOTAL FACILITIES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000" b="1">
                          <a:effectLst/>
                          <a:latin typeface="Calibri" panose="020F0502020204030204" pitchFamily="34" charset="0"/>
                          <a:ea typeface="Calibri" panose="020F0502020204030204" pitchFamily="34" charset="0"/>
                          <a:cs typeface="Calibri" panose="020F0502020204030204" pitchFamily="34" charset="0"/>
                        </a:rPr>
                        <a:t>773</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125</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995896063"/>
                  </a:ext>
                </a:extLst>
              </a:tr>
            </a:tbl>
          </a:graphicData>
        </a:graphic>
      </p:graphicFrame>
    </p:spTree>
    <p:extLst>
      <p:ext uri="{BB962C8B-B14F-4D97-AF65-F5344CB8AC3E}">
        <p14:creationId xmlns:p14="http://schemas.microsoft.com/office/powerpoint/2010/main" val="3017846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18</a:t>
            </a:fld>
            <a:r>
              <a:rPr lang="en-ZA" sz="1200" dirty="0">
                <a:latin typeface="Arial" pitchFamily="34" charset="0"/>
                <a:cs typeface="Arial" pitchFamily="34" charset="0"/>
              </a:rPr>
              <a:t> </a:t>
            </a:r>
          </a:p>
        </p:txBody>
      </p:sp>
      <p:sp>
        <p:nvSpPr>
          <p:cNvPr id="4" name="Rectangle 2"/>
          <p:cNvSpPr txBox="1">
            <a:spLocks noChangeArrowheads="1"/>
          </p:cNvSpPr>
          <p:nvPr/>
        </p:nvSpPr>
        <p:spPr>
          <a:xfrm>
            <a:off x="107504" y="116632"/>
            <a:ext cx="7056784" cy="57606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Clinics working 24 hours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57858"/>
            <a:ext cx="8928992" cy="589072"/>
          </a:xfrm>
          <a:prstGeom prst="rect">
            <a:avLst/>
          </a:prstGeom>
        </p:spPr>
        <p:txBody>
          <a:bodyPr wrap="square">
            <a:spAutoFit/>
          </a:bodyPr>
          <a:lstStyle/>
          <a:p>
            <a:pPr lvl="0">
              <a:lnSpc>
                <a:spcPct val="150000"/>
              </a:lnSpc>
            </a:pPr>
            <a:r>
              <a:rPr lang="en-US" sz="2400" dirty="0"/>
              <a:t>. </a:t>
            </a:r>
            <a:endParaRPr lang="en-ZA" sz="2000" dirty="0"/>
          </a:p>
        </p:txBody>
      </p:sp>
      <p:graphicFrame>
        <p:nvGraphicFramePr>
          <p:cNvPr id="6" name="Table 5"/>
          <p:cNvGraphicFramePr>
            <a:graphicFrameLocks noGrp="1"/>
          </p:cNvGraphicFramePr>
          <p:nvPr>
            <p:extLst>
              <p:ext uri="{D42A27DB-BD31-4B8C-83A1-F6EECF244321}">
                <p14:modId xmlns:p14="http://schemas.microsoft.com/office/powerpoint/2010/main" val="3838652528"/>
              </p:ext>
            </p:extLst>
          </p:nvPr>
        </p:nvGraphicFramePr>
        <p:xfrm>
          <a:off x="107504" y="1173338"/>
          <a:ext cx="8928992" cy="5029200"/>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1138633471"/>
                    </a:ext>
                  </a:extLst>
                </a:gridCol>
                <a:gridCol w="3384376">
                  <a:extLst>
                    <a:ext uri="{9D8B030D-6E8A-4147-A177-3AD203B41FA5}">
                      <a16:colId xmlns:a16="http://schemas.microsoft.com/office/drawing/2014/main" val="3185334075"/>
                    </a:ext>
                  </a:extLst>
                </a:gridCol>
                <a:gridCol w="1512168">
                  <a:extLst>
                    <a:ext uri="{9D8B030D-6E8A-4147-A177-3AD203B41FA5}">
                      <a16:colId xmlns:a16="http://schemas.microsoft.com/office/drawing/2014/main" val="839150607"/>
                    </a:ext>
                  </a:extLst>
                </a:gridCol>
                <a:gridCol w="2376264">
                  <a:extLst>
                    <a:ext uri="{9D8B030D-6E8A-4147-A177-3AD203B41FA5}">
                      <a16:colId xmlns:a16="http://schemas.microsoft.com/office/drawing/2014/main" val="3193499385"/>
                    </a:ext>
                  </a:extLst>
                </a:gridCol>
              </a:tblGrid>
              <a:tr h="939384">
                <a:tc>
                  <a:txBody>
                    <a:bodyPr/>
                    <a:lstStyle/>
                    <a:p>
                      <a:pPr>
                        <a:lnSpc>
                          <a:spcPct val="150000"/>
                        </a:lnSpc>
                      </a:pPr>
                      <a:r>
                        <a:rPr lang="en-US" sz="2400" dirty="0"/>
                        <a:t>Provinces</a:t>
                      </a:r>
                      <a:endParaRPr lang="en-ZA" sz="2400" dirty="0"/>
                    </a:p>
                  </a:txBody>
                  <a:tcPr>
                    <a:solidFill>
                      <a:schemeClr val="accent3">
                        <a:lumMod val="75000"/>
                      </a:schemeClr>
                    </a:solidFill>
                  </a:tcPr>
                </a:tc>
                <a:tc>
                  <a:txBody>
                    <a:bodyPr/>
                    <a:lstStyle/>
                    <a:p>
                      <a:pPr>
                        <a:lnSpc>
                          <a:spcPct val="150000"/>
                        </a:lnSpc>
                      </a:pPr>
                      <a:r>
                        <a:rPr lang="en-US" sz="2400" dirty="0"/>
                        <a:t>Districts</a:t>
                      </a:r>
                      <a:endParaRPr lang="en-ZA" sz="2400" dirty="0"/>
                    </a:p>
                  </a:txBody>
                  <a:tcPr>
                    <a:solidFill>
                      <a:schemeClr val="accent3">
                        <a:lumMod val="75000"/>
                      </a:schemeClr>
                    </a:solidFill>
                  </a:tcPr>
                </a:tc>
                <a:tc>
                  <a:txBody>
                    <a:bodyPr/>
                    <a:lstStyle/>
                    <a:p>
                      <a:pPr>
                        <a:lnSpc>
                          <a:spcPct val="150000"/>
                        </a:lnSpc>
                      </a:pPr>
                      <a:r>
                        <a:rPr lang="en-US" sz="2400" dirty="0"/>
                        <a:t>Total PHC facilities</a:t>
                      </a:r>
                      <a:r>
                        <a:rPr lang="en-US" sz="2400" baseline="0" dirty="0"/>
                        <a:t> </a:t>
                      </a:r>
                      <a:endParaRPr lang="en-ZA" sz="2400" dirty="0"/>
                    </a:p>
                  </a:txBody>
                  <a:tcPr>
                    <a:solidFill>
                      <a:schemeClr val="accent3">
                        <a:lumMod val="75000"/>
                      </a:schemeClr>
                    </a:solidFill>
                  </a:tcPr>
                </a:tc>
                <a:tc>
                  <a:txBody>
                    <a:bodyPr/>
                    <a:lstStyle/>
                    <a:p>
                      <a:pPr>
                        <a:lnSpc>
                          <a:spcPct val="150000"/>
                        </a:lnSpc>
                      </a:pPr>
                      <a:r>
                        <a:rPr lang="en-US" sz="2400" dirty="0"/>
                        <a:t>No PHC facilities</a:t>
                      </a:r>
                      <a:r>
                        <a:rPr lang="en-US" sz="2400" baseline="0" dirty="0"/>
                        <a:t> operating for 24 hours </a:t>
                      </a:r>
                      <a:endParaRPr lang="en-ZA" sz="2400" dirty="0"/>
                    </a:p>
                  </a:txBody>
                  <a:tcPr>
                    <a:solidFill>
                      <a:schemeClr val="accent3">
                        <a:lumMod val="75000"/>
                      </a:schemeClr>
                    </a:solidFill>
                  </a:tcPr>
                </a:tc>
                <a:extLst>
                  <a:ext uri="{0D108BD9-81ED-4DB2-BD59-A6C34878D82A}">
                    <a16:rowId xmlns:a16="http://schemas.microsoft.com/office/drawing/2014/main" val="3270696615"/>
                  </a:ext>
                </a:extLst>
              </a:tr>
              <a:tr h="375753">
                <a:tc rowSpan="6">
                  <a:txBody>
                    <a:bodyPr/>
                    <a:lstStyle/>
                    <a:p>
                      <a:pPr>
                        <a:lnSpc>
                          <a:spcPct val="150000"/>
                        </a:lnSpc>
                      </a:pPr>
                      <a:r>
                        <a:rPr lang="en-US" sz="2400" b="1" dirty="0"/>
                        <a:t>Free State</a:t>
                      </a:r>
                      <a:endParaRPr lang="en-ZA" sz="2400" b="1" dirty="0"/>
                    </a:p>
                  </a:txBody>
                  <a:tcPr>
                    <a:solidFill>
                      <a:schemeClr val="accent3">
                        <a:lumMod val="60000"/>
                        <a:lumOff val="40000"/>
                      </a:schemeClr>
                    </a:solidFill>
                  </a:tcPr>
                </a:tc>
                <a:tc>
                  <a:txBody>
                    <a:bodyPr/>
                    <a:lstStyle/>
                    <a:p>
                      <a:pPr>
                        <a:lnSpc>
                          <a:spcPct val="150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FEZILE DABI</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42</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0</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673558125"/>
                  </a:ext>
                </a:extLst>
              </a:tr>
              <a:tr h="390066">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LEJWELEPUTSWA</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44</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0</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70517920"/>
                  </a:ext>
                </a:extLst>
              </a:tr>
              <a:tr h="421910">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MANGAUNG</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46</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4</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3178350795"/>
                  </a:ext>
                </a:extLst>
              </a:tr>
              <a:tr h="412105">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THABO MOFUTSANYANA</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72</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2</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356911390"/>
                  </a:ext>
                </a:extLst>
              </a:tr>
              <a:tr h="492229">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XARIEP</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17</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0</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235727776"/>
                  </a:ext>
                </a:extLst>
              </a:tr>
              <a:tr h="421910">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TOTAL FACILITIES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b="1">
                          <a:effectLst/>
                          <a:latin typeface="Calibri" panose="020F0502020204030204" pitchFamily="34" charset="0"/>
                          <a:ea typeface="Calibri" panose="020F0502020204030204" pitchFamily="34" charset="0"/>
                          <a:cs typeface="Calibri" panose="020F0502020204030204" pitchFamily="34" charset="0"/>
                        </a:rPr>
                        <a:t>221</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6</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62597099"/>
                  </a:ext>
                </a:extLst>
              </a:tr>
            </a:tbl>
          </a:graphicData>
        </a:graphic>
      </p:graphicFrame>
    </p:spTree>
    <p:extLst>
      <p:ext uri="{BB962C8B-B14F-4D97-AF65-F5344CB8AC3E}">
        <p14:creationId xmlns:p14="http://schemas.microsoft.com/office/powerpoint/2010/main" val="1806574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19</a:t>
            </a:fld>
            <a:r>
              <a:rPr lang="en-ZA" sz="1200" dirty="0">
                <a:latin typeface="Arial" pitchFamily="34" charset="0"/>
                <a:cs typeface="Arial" pitchFamily="34" charset="0"/>
              </a:rPr>
              <a:t> </a:t>
            </a:r>
          </a:p>
        </p:txBody>
      </p:sp>
      <p:sp>
        <p:nvSpPr>
          <p:cNvPr id="4" name="Rectangle 2"/>
          <p:cNvSpPr txBox="1">
            <a:spLocks noChangeArrowheads="1"/>
          </p:cNvSpPr>
          <p:nvPr/>
        </p:nvSpPr>
        <p:spPr>
          <a:xfrm>
            <a:off x="107504" y="116632"/>
            <a:ext cx="7056784" cy="57606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Clinics working 24 hours per province</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57858"/>
            <a:ext cx="8928992" cy="589072"/>
          </a:xfrm>
          <a:prstGeom prst="rect">
            <a:avLst/>
          </a:prstGeom>
        </p:spPr>
        <p:txBody>
          <a:bodyPr wrap="square">
            <a:spAutoFit/>
          </a:bodyPr>
          <a:lstStyle/>
          <a:p>
            <a:pPr lvl="0">
              <a:lnSpc>
                <a:spcPct val="150000"/>
              </a:lnSpc>
            </a:pPr>
            <a:r>
              <a:rPr lang="en-US" sz="2400" dirty="0"/>
              <a:t>. </a:t>
            </a:r>
            <a:endParaRPr lang="en-ZA" sz="2000" dirty="0"/>
          </a:p>
        </p:txBody>
      </p:sp>
      <p:graphicFrame>
        <p:nvGraphicFramePr>
          <p:cNvPr id="6" name="Table 5"/>
          <p:cNvGraphicFramePr>
            <a:graphicFrameLocks noGrp="1"/>
          </p:cNvGraphicFramePr>
          <p:nvPr>
            <p:extLst>
              <p:ext uri="{D42A27DB-BD31-4B8C-83A1-F6EECF244321}">
                <p14:modId xmlns:p14="http://schemas.microsoft.com/office/powerpoint/2010/main" val="2831484600"/>
              </p:ext>
            </p:extLst>
          </p:nvPr>
        </p:nvGraphicFramePr>
        <p:xfrm>
          <a:off x="107504" y="1173338"/>
          <a:ext cx="8928992" cy="4480560"/>
        </p:xfrm>
        <a:graphic>
          <a:graphicData uri="http://schemas.openxmlformats.org/drawingml/2006/table">
            <a:tbl>
              <a:tblPr firstRow="1" bandRow="1">
                <a:tableStyleId>{5C22544A-7EE6-4342-B048-85BDC9FD1C3A}</a:tableStyleId>
              </a:tblPr>
              <a:tblGrid>
                <a:gridCol w="1844833">
                  <a:extLst>
                    <a:ext uri="{9D8B030D-6E8A-4147-A177-3AD203B41FA5}">
                      <a16:colId xmlns:a16="http://schemas.microsoft.com/office/drawing/2014/main" val="1138633471"/>
                    </a:ext>
                  </a:extLst>
                </a:gridCol>
                <a:gridCol w="3123719">
                  <a:extLst>
                    <a:ext uri="{9D8B030D-6E8A-4147-A177-3AD203B41FA5}">
                      <a16:colId xmlns:a16="http://schemas.microsoft.com/office/drawing/2014/main" val="3185334075"/>
                    </a:ext>
                  </a:extLst>
                </a:gridCol>
                <a:gridCol w="1672846">
                  <a:extLst>
                    <a:ext uri="{9D8B030D-6E8A-4147-A177-3AD203B41FA5}">
                      <a16:colId xmlns:a16="http://schemas.microsoft.com/office/drawing/2014/main" val="839150607"/>
                    </a:ext>
                  </a:extLst>
                </a:gridCol>
                <a:gridCol w="2287594">
                  <a:extLst>
                    <a:ext uri="{9D8B030D-6E8A-4147-A177-3AD203B41FA5}">
                      <a16:colId xmlns:a16="http://schemas.microsoft.com/office/drawing/2014/main" val="3193499385"/>
                    </a:ext>
                  </a:extLst>
                </a:gridCol>
              </a:tblGrid>
              <a:tr h="939384">
                <a:tc>
                  <a:txBody>
                    <a:bodyPr/>
                    <a:lstStyle/>
                    <a:p>
                      <a:r>
                        <a:rPr lang="en-US" sz="2400" dirty="0"/>
                        <a:t>Provinces</a:t>
                      </a:r>
                      <a:endParaRPr lang="en-ZA" sz="2400" dirty="0"/>
                    </a:p>
                  </a:txBody>
                  <a:tcPr>
                    <a:solidFill>
                      <a:schemeClr val="accent3">
                        <a:lumMod val="75000"/>
                      </a:schemeClr>
                    </a:solidFill>
                  </a:tcPr>
                </a:tc>
                <a:tc>
                  <a:txBody>
                    <a:bodyPr/>
                    <a:lstStyle/>
                    <a:p>
                      <a:r>
                        <a:rPr lang="en-US" sz="2400" dirty="0"/>
                        <a:t>Districts</a:t>
                      </a:r>
                      <a:endParaRPr lang="en-ZA" sz="2400" dirty="0"/>
                    </a:p>
                  </a:txBody>
                  <a:tcPr>
                    <a:solidFill>
                      <a:schemeClr val="accent3">
                        <a:lumMod val="75000"/>
                      </a:schemeClr>
                    </a:solidFill>
                  </a:tcPr>
                </a:tc>
                <a:tc>
                  <a:txBody>
                    <a:bodyPr/>
                    <a:lstStyle/>
                    <a:p>
                      <a:r>
                        <a:rPr lang="en-US" sz="2400" dirty="0"/>
                        <a:t>Total PHC facilities</a:t>
                      </a:r>
                      <a:r>
                        <a:rPr lang="en-US" sz="2400" baseline="0" dirty="0"/>
                        <a:t> </a:t>
                      </a:r>
                      <a:endParaRPr lang="en-ZA" sz="2400" dirty="0"/>
                    </a:p>
                  </a:txBody>
                  <a:tcPr>
                    <a:solidFill>
                      <a:schemeClr val="accent3">
                        <a:lumMod val="75000"/>
                      </a:schemeClr>
                    </a:solidFill>
                  </a:tcPr>
                </a:tc>
                <a:tc>
                  <a:txBody>
                    <a:bodyPr/>
                    <a:lstStyle/>
                    <a:p>
                      <a:r>
                        <a:rPr lang="en-US" sz="2400" dirty="0"/>
                        <a:t>No PHC facilities</a:t>
                      </a:r>
                      <a:r>
                        <a:rPr lang="en-US" sz="2400" baseline="0" dirty="0"/>
                        <a:t> operating for 24 hours </a:t>
                      </a:r>
                      <a:endParaRPr lang="en-ZA" sz="2400" dirty="0"/>
                    </a:p>
                  </a:txBody>
                  <a:tcPr>
                    <a:solidFill>
                      <a:schemeClr val="accent3">
                        <a:lumMod val="75000"/>
                      </a:schemeClr>
                    </a:solidFill>
                  </a:tcPr>
                </a:tc>
                <a:extLst>
                  <a:ext uri="{0D108BD9-81ED-4DB2-BD59-A6C34878D82A}">
                    <a16:rowId xmlns:a16="http://schemas.microsoft.com/office/drawing/2014/main" val="3270696615"/>
                  </a:ext>
                </a:extLst>
              </a:tr>
              <a:tr h="375753">
                <a:tc rowSpan="6">
                  <a:txBody>
                    <a:bodyPr/>
                    <a:lstStyle/>
                    <a:p>
                      <a:pPr>
                        <a:lnSpc>
                          <a:spcPct val="150000"/>
                        </a:lnSpc>
                      </a:pPr>
                      <a:r>
                        <a:rPr lang="en-US" sz="2800" b="1" dirty="0"/>
                        <a:t>Gauteng</a:t>
                      </a:r>
                      <a:endParaRPr lang="en-ZA" sz="2800" b="1"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EKURHULENI</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93</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7</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673558125"/>
                  </a:ext>
                </a:extLst>
              </a:tr>
              <a:tr h="390066">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JOHANNESBURG</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116</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13</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70517920"/>
                  </a:ext>
                </a:extLst>
              </a:tr>
              <a:tr h="421910">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SEDIBENG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73</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4</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3178350795"/>
                  </a:ext>
                </a:extLst>
              </a:tr>
              <a:tr h="412105">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TSHWANE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38</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8</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356911390"/>
                  </a:ext>
                </a:extLst>
              </a:tr>
              <a:tr h="492229">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WEST RAND</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48</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3</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235727776"/>
                  </a:ext>
                </a:extLst>
              </a:tr>
              <a:tr h="421910">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TOTAL FACILITIES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b="1">
                          <a:effectLst/>
                          <a:latin typeface="Calibri" panose="020F0502020204030204" pitchFamily="34" charset="0"/>
                          <a:ea typeface="Calibri" panose="020F0502020204030204" pitchFamily="34" charset="0"/>
                          <a:cs typeface="Calibri" panose="020F0502020204030204" pitchFamily="34" charset="0"/>
                        </a:rPr>
                        <a:t>368</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35</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62597099"/>
                  </a:ext>
                </a:extLst>
              </a:tr>
            </a:tbl>
          </a:graphicData>
        </a:graphic>
      </p:graphicFrame>
    </p:spTree>
    <p:extLst>
      <p:ext uri="{BB962C8B-B14F-4D97-AF65-F5344CB8AC3E}">
        <p14:creationId xmlns:p14="http://schemas.microsoft.com/office/powerpoint/2010/main" val="1956003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6093296"/>
            <a:ext cx="7834064" cy="432048"/>
          </a:xfrm>
          <a:prstGeom prst="rect">
            <a:avLst/>
          </a:prstGeom>
        </p:spPr>
        <p:txBody>
          <a:bodyPr/>
          <a:lstStyle/>
          <a:p>
            <a:pPr algn="r"/>
            <a:fld id="{A3DE11C3-CADD-4C8A-8479-CCBAB053764B}" type="slidenum">
              <a:rPr lang="en-ZA" sz="1200" smtClean="0">
                <a:latin typeface="Arial" pitchFamily="34" charset="0"/>
                <a:cs typeface="Arial" pitchFamily="34" charset="0"/>
              </a:rPr>
              <a:pPr algn="r"/>
              <a:t>2</a:t>
            </a:fld>
            <a:r>
              <a:rPr lang="en-ZA" sz="1200" dirty="0">
                <a:latin typeface="Arial" pitchFamily="34" charset="0"/>
                <a:cs typeface="Arial" pitchFamily="34" charset="0"/>
              </a:rPr>
              <a:t> </a:t>
            </a:r>
          </a:p>
        </p:txBody>
      </p:sp>
      <p:sp>
        <p:nvSpPr>
          <p:cNvPr id="4" name="Rectangle 2"/>
          <p:cNvSpPr txBox="1">
            <a:spLocks noChangeArrowheads="1"/>
          </p:cNvSpPr>
          <p:nvPr/>
        </p:nvSpPr>
        <p:spPr>
          <a:xfrm>
            <a:off x="611560" y="216570"/>
            <a:ext cx="5562600" cy="69215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OUTLINE</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6" name="TextBox 5"/>
          <p:cNvSpPr txBox="1"/>
          <p:nvPr/>
        </p:nvSpPr>
        <p:spPr>
          <a:xfrm>
            <a:off x="323528" y="1192684"/>
            <a:ext cx="8064896"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t>Introduction and Background </a:t>
            </a:r>
          </a:p>
          <a:p>
            <a:pPr marL="285750" indent="-285750">
              <a:lnSpc>
                <a:spcPct val="150000"/>
              </a:lnSpc>
              <a:buFont typeface="Arial" panose="020B0604020202020204" pitchFamily="34" charset="0"/>
              <a:buChar char="•"/>
            </a:pPr>
            <a:r>
              <a:rPr lang="en-US" sz="2400" dirty="0"/>
              <a:t>Legislative programme </a:t>
            </a:r>
          </a:p>
          <a:p>
            <a:pPr marL="285750" indent="-285750">
              <a:lnSpc>
                <a:spcPct val="150000"/>
              </a:lnSpc>
              <a:buFont typeface="Arial" panose="020B0604020202020204" pitchFamily="34" charset="0"/>
              <a:buChar char="•"/>
            </a:pPr>
            <a:r>
              <a:rPr lang="en-US" sz="2400" dirty="0"/>
              <a:t>Funding </a:t>
            </a:r>
          </a:p>
          <a:p>
            <a:pPr marL="285750" indent="-285750">
              <a:lnSpc>
                <a:spcPct val="150000"/>
              </a:lnSpc>
              <a:buFont typeface="Arial" panose="020B0604020202020204" pitchFamily="34" charset="0"/>
              <a:buChar char="•"/>
            </a:pPr>
            <a:r>
              <a:rPr lang="en-US" sz="2400" dirty="0"/>
              <a:t>Socio Economic Impact Assessment </a:t>
            </a:r>
            <a:r>
              <a:rPr lang="en-US" sz="2400" dirty="0" smtClean="0"/>
              <a:t>System (SEIAS)</a:t>
            </a:r>
            <a:endParaRPr lang="en-US" sz="2400" dirty="0"/>
          </a:p>
          <a:p>
            <a:pPr marL="285750" indent="-285750">
              <a:lnSpc>
                <a:spcPct val="150000"/>
              </a:lnSpc>
              <a:buFont typeface="Arial" panose="020B0604020202020204" pitchFamily="34" charset="0"/>
              <a:buChar char="•"/>
            </a:pPr>
            <a:r>
              <a:rPr lang="en-US" sz="2400" dirty="0"/>
              <a:t>Number of PHC facilities operating for 24 hours </a:t>
            </a:r>
          </a:p>
          <a:p>
            <a:pPr marL="285750" indent="-285750">
              <a:lnSpc>
                <a:spcPct val="150000"/>
              </a:lnSpc>
              <a:buFont typeface="Arial" panose="020B0604020202020204" pitchFamily="34" charset="0"/>
              <a:buChar char="•"/>
            </a:pPr>
            <a:r>
              <a:rPr lang="en-US" sz="2400" dirty="0"/>
              <a:t>Critical Success factors </a:t>
            </a:r>
          </a:p>
          <a:p>
            <a:pPr marL="285750" indent="-285750">
              <a:lnSpc>
                <a:spcPct val="150000"/>
              </a:lnSpc>
              <a:buFont typeface="Arial" panose="020B0604020202020204" pitchFamily="34" charset="0"/>
              <a:buChar char="•"/>
            </a:pPr>
            <a:r>
              <a:rPr lang="en-US" sz="2400" dirty="0"/>
              <a:t>Conclusion  </a:t>
            </a:r>
          </a:p>
          <a:p>
            <a:pPr marL="285750" indent="-285750">
              <a:buFont typeface="Arial" panose="020B0604020202020204" pitchFamily="34" charset="0"/>
              <a:buChar char="•"/>
            </a:pPr>
            <a:endParaRPr lang="en-Z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20</a:t>
            </a:fld>
            <a:r>
              <a:rPr lang="en-ZA" sz="1200" dirty="0">
                <a:latin typeface="Arial" pitchFamily="34" charset="0"/>
                <a:cs typeface="Arial" pitchFamily="34" charset="0"/>
              </a:rPr>
              <a:t> </a:t>
            </a:r>
          </a:p>
        </p:txBody>
      </p:sp>
      <p:sp>
        <p:nvSpPr>
          <p:cNvPr id="4" name="Rectangle 2"/>
          <p:cNvSpPr txBox="1">
            <a:spLocks noChangeArrowheads="1"/>
          </p:cNvSpPr>
          <p:nvPr/>
        </p:nvSpPr>
        <p:spPr>
          <a:xfrm>
            <a:off x="107504" y="116632"/>
            <a:ext cx="7056784" cy="57606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Clinics working 24 hours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57858"/>
            <a:ext cx="8928992" cy="589072"/>
          </a:xfrm>
          <a:prstGeom prst="rect">
            <a:avLst/>
          </a:prstGeom>
        </p:spPr>
        <p:txBody>
          <a:bodyPr wrap="square">
            <a:spAutoFit/>
          </a:bodyPr>
          <a:lstStyle/>
          <a:p>
            <a:pPr lvl="0">
              <a:lnSpc>
                <a:spcPct val="150000"/>
              </a:lnSpc>
            </a:pPr>
            <a:r>
              <a:rPr lang="en-US" sz="2400" dirty="0"/>
              <a:t>. </a:t>
            </a:r>
            <a:endParaRPr lang="en-ZA" sz="2000" dirty="0"/>
          </a:p>
        </p:txBody>
      </p:sp>
      <p:graphicFrame>
        <p:nvGraphicFramePr>
          <p:cNvPr id="6" name="Table 5"/>
          <p:cNvGraphicFramePr>
            <a:graphicFrameLocks noGrp="1"/>
          </p:cNvGraphicFramePr>
          <p:nvPr>
            <p:extLst>
              <p:ext uri="{D42A27DB-BD31-4B8C-83A1-F6EECF244321}">
                <p14:modId xmlns:p14="http://schemas.microsoft.com/office/powerpoint/2010/main" val="2011836983"/>
              </p:ext>
            </p:extLst>
          </p:nvPr>
        </p:nvGraphicFramePr>
        <p:xfrm>
          <a:off x="107504" y="1034428"/>
          <a:ext cx="8928992" cy="5815994"/>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1138633471"/>
                    </a:ext>
                  </a:extLst>
                </a:gridCol>
                <a:gridCol w="2338469">
                  <a:extLst>
                    <a:ext uri="{9D8B030D-6E8A-4147-A177-3AD203B41FA5}">
                      <a16:colId xmlns:a16="http://schemas.microsoft.com/office/drawing/2014/main" val="3185334075"/>
                    </a:ext>
                  </a:extLst>
                </a:gridCol>
                <a:gridCol w="1656184">
                  <a:extLst>
                    <a:ext uri="{9D8B030D-6E8A-4147-A177-3AD203B41FA5}">
                      <a16:colId xmlns:a16="http://schemas.microsoft.com/office/drawing/2014/main" val="839150607"/>
                    </a:ext>
                  </a:extLst>
                </a:gridCol>
                <a:gridCol w="2702091">
                  <a:extLst>
                    <a:ext uri="{9D8B030D-6E8A-4147-A177-3AD203B41FA5}">
                      <a16:colId xmlns:a16="http://schemas.microsoft.com/office/drawing/2014/main" val="3193499385"/>
                    </a:ext>
                  </a:extLst>
                </a:gridCol>
              </a:tblGrid>
              <a:tr h="671486">
                <a:tc>
                  <a:txBody>
                    <a:bodyPr/>
                    <a:lstStyle/>
                    <a:p>
                      <a:r>
                        <a:rPr lang="en-US" sz="1800" dirty="0"/>
                        <a:t>Provinces</a:t>
                      </a:r>
                      <a:endParaRPr lang="en-ZA" sz="1800" dirty="0"/>
                    </a:p>
                  </a:txBody>
                  <a:tcPr>
                    <a:solidFill>
                      <a:schemeClr val="accent3">
                        <a:lumMod val="75000"/>
                      </a:schemeClr>
                    </a:solidFill>
                  </a:tcPr>
                </a:tc>
                <a:tc>
                  <a:txBody>
                    <a:bodyPr/>
                    <a:lstStyle/>
                    <a:p>
                      <a:r>
                        <a:rPr lang="en-US" sz="1800" dirty="0"/>
                        <a:t>Districts</a:t>
                      </a:r>
                      <a:endParaRPr lang="en-ZA" sz="1800" dirty="0"/>
                    </a:p>
                  </a:txBody>
                  <a:tcPr>
                    <a:solidFill>
                      <a:schemeClr val="accent3">
                        <a:lumMod val="75000"/>
                      </a:schemeClr>
                    </a:solidFill>
                  </a:tcPr>
                </a:tc>
                <a:tc>
                  <a:txBody>
                    <a:bodyPr/>
                    <a:lstStyle/>
                    <a:p>
                      <a:r>
                        <a:rPr lang="en-US" sz="1800" dirty="0"/>
                        <a:t>Total PHC facilities</a:t>
                      </a:r>
                      <a:r>
                        <a:rPr lang="en-US" sz="1800" baseline="0" dirty="0"/>
                        <a:t> </a:t>
                      </a:r>
                      <a:endParaRPr lang="en-ZA" sz="1800" dirty="0"/>
                    </a:p>
                  </a:txBody>
                  <a:tcPr>
                    <a:solidFill>
                      <a:schemeClr val="accent3">
                        <a:lumMod val="75000"/>
                      </a:schemeClr>
                    </a:solidFill>
                  </a:tcPr>
                </a:tc>
                <a:tc>
                  <a:txBody>
                    <a:bodyPr/>
                    <a:lstStyle/>
                    <a:p>
                      <a:r>
                        <a:rPr lang="en-US" sz="1800" dirty="0"/>
                        <a:t>No PHC facilities</a:t>
                      </a:r>
                      <a:r>
                        <a:rPr lang="en-US" sz="1800" baseline="0" dirty="0"/>
                        <a:t> operating for 24 hours </a:t>
                      </a:r>
                      <a:endParaRPr lang="en-ZA" sz="1800" dirty="0"/>
                    </a:p>
                  </a:txBody>
                  <a:tcPr>
                    <a:solidFill>
                      <a:schemeClr val="accent3">
                        <a:lumMod val="75000"/>
                      </a:schemeClr>
                    </a:solidFill>
                  </a:tcPr>
                </a:tc>
                <a:extLst>
                  <a:ext uri="{0D108BD9-81ED-4DB2-BD59-A6C34878D82A}">
                    <a16:rowId xmlns:a16="http://schemas.microsoft.com/office/drawing/2014/main" val="3270696615"/>
                  </a:ext>
                </a:extLst>
              </a:tr>
              <a:tr h="375753">
                <a:tc rowSpan="12">
                  <a:txBody>
                    <a:bodyPr/>
                    <a:lstStyle/>
                    <a:p>
                      <a:r>
                        <a:rPr lang="en-US" sz="2400" b="1" dirty="0"/>
                        <a:t>Kwazulu-Natal</a:t>
                      </a:r>
                      <a:endParaRPr lang="en-ZA" sz="2400" b="1" dirty="0"/>
                    </a:p>
                  </a:txBody>
                  <a:tcPr>
                    <a:solidFill>
                      <a:schemeClr val="accent3">
                        <a:lumMod val="60000"/>
                        <a:lumOff val="40000"/>
                      </a:schemeClr>
                    </a:solidFill>
                  </a:tcPr>
                </a:tc>
                <a:tc>
                  <a:txBody>
                    <a:bodyPr/>
                    <a:lstStyle/>
                    <a:p>
                      <a:pPr>
                        <a:lnSpc>
                          <a:spcPct val="107000"/>
                        </a:lnSpc>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AMAJUBA</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Calibri" panose="020F0502020204030204" pitchFamily="34" charset="0"/>
                        </a:rPr>
                        <a:t>26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8</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673558125"/>
                  </a:ext>
                </a:extLst>
              </a:tr>
              <a:tr h="390066">
                <a:tc vMerge="1">
                  <a:txBody>
                    <a:bodyPr/>
                    <a:lstStyle/>
                    <a:p>
                      <a:endParaRPr lang="en-ZA" dirty="0"/>
                    </a:p>
                  </a:txBody>
                  <a:tcPr/>
                </a:tc>
                <a:tc>
                  <a:txBody>
                    <a:bodyPr/>
                    <a:lstStyle/>
                    <a:p>
                      <a:pPr>
                        <a:lnSpc>
                          <a:spcPct val="107000"/>
                        </a:lnSpc>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ETHEKWINI</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Calibri" panose="020F0502020204030204" pitchFamily="34" charset="0"/>
                        </a:rPr>
                        <a:t>112</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16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70517920"/>
                  </a:ext>
                </a:extLst>
              </a:tr>
              <a:tr h="421910">
                <a:tc vMerge="1">
                  <a:txBody>
                    <a:bodyPr/>
                    <a:lstStyle/>
                    <a:p>
                      <a:endParaRPr lang="en-ZA" dirty="0"/>
                    </a:p>
                  </a:txBody>
                  <a:tcPr/>
                </a:tc>
                <a:tc>
                  <a:txBody>
                    <a:bodyPr/>
                    <a:lstStyle/>
                    <a:p>
                      <a:pPr>
                        <a:lnSpc>
                          <a:spcPct val="107000"/>
                        </a:lnSpc>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HARRY GWALA</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Calibri" panose="020F0502020204030204" pitchFamily="34" charset="0"/>
                        </a:rPr>
                        <a:t>40</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2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3178350795"/>
                  </a:ext>
                </a:extLst>
              </a:tr>
              <a:tr h="412105">
                <a:tc vMerge="1">
                  <a:txBody>
                    <a:bodyPr/>
                    <a:lstStyle/>
                    <a:p>
                      <a:endParaRPr lang="en-ZA" dirty="0"/>
                    </a:p>
                  </a:txBody>
                  <a:tcPr/>
                </a:tc>
                <a:tc>
                  <a:txBody>
                    <a:bodyPr/>
                    <a:lstStyle/>
                    <a:p>
                      <a:pPr>
                        <a:lnSpc>
                          <a:spcPct val="107000"/>
                        </a:lnSpc>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ILEMBE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Calibri" panose="020F0502020204030204" pitchFamily="34" charset="0"/>
                        </a:rPr>
                        <a:t>36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356911390"/>
                  </a:ext>
                </a:extLst>
              </a:tr>
              <a:tr h="492229">
                <a:tc vMerge="1">
                  <a:txBody>
                    <a:bodyPr/>
                    <a:lstStyle/>
                    <a:p>
                      <a:endParaRPr lang="en-ZA" dirty="0"/>
                    </a:p>
                  </a:txBody>
                  <a:tcPr/>
                </a:tc>
                <a:tc>
                  <a:txBody>
                    <a:bodyPr/>
                    <a:lstStyle/>
                    <a:p>
                      <a:pPr>
                        <a:lnSpc>
                          <a:spcPct val="107000"/>
                        </a:lnSpc>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KING CETSHWAYO</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dirty="0">
                          <a:effectLst/>
                          <a:latin typeface="Calibri" panose="020F0502020204030204" pitchFamily="34" charset="0"/>
                          <a:ea typeface="Calibri" panose="020F0502020204030204" pitchFamily="34" charset="0"/>
                          <a:cs typeface="Calibri" panose="020F0502020204030204" pitchFamily="34" charset="0"/>
                        </a:rPr>
                        <a:t>64</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235727776"/>
                  </a:ext>
                </a:extLst>
              </a:tr>
              <a:tr h="421910">
                <a:tc vMerge="1">
                  <a:txBody>
                    <a:bodyPr/>
                    <a:lstStyle/>
                    <a:p>
                      <a:endParaRPr lang="en-ZA" dirty="0"/>
                    </a:p>
                  </a:txBody>
                  <a:tcPr/>
                </a:tc>
                <a:tc>
                  <a:txBody>
                    <a:bodyPr/>
                    <a:lstStyle/>
                    <a:p>
                      <a:pPr>
                        <a:lnSpc>
                          <a:spcPct val="107000"/>
                        </a:lnSpc>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UGU</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dirty="0">
                          <a:effectLst/>
                          <a:latin typeface="Calibri" panose="020F0502020204030204" pitchFamily="34" charset="0"/>
                          <a:ea typeface="Calibri" panose="020F0502020204030204" pitchFamily="34" charset="0"/>
                          <a:cs typeface="Calibri" panose="020F0502020204030204" pitchFamily="34" charset="0"/>
                        </a:rPr>
                        <a:t>53</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62597099"/>
                  </a:ext>
                </a:extLst>
              </a:tr>
              <a:tr h="421910">
                <a:tc vMerge="1">
                  <a:txBody>
                    <a:bodyPr/>
                    <a:lstStyle/>
                    <a:p>
                      <a:endParaRPr lang="en-ZA" dirty="0"/>
                    </a:p>
                  </a:txBody>
                  <a:tcPr/>
                </a:tc>
                <a:tc>
                  <a:txBody>
                    <a:bodyPr/>
                    <a:lstStyle/>
                    <a:p>
                      <a:pPr>
                        <a:lnSpc>
                          <a:spcPct val="107000"/>
                        </a:lnSpc>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UMGUGUNDLOVU</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dirty="0">
                          <a:effectLst/>
                          <a:latin typeface="Calibri" panose="020F0502020204030204" pitchFamily="34" charset="0"/>
                          <a:ea typeface="Calibri" panose="020F0502020204030204" pitchFamily="34" charset="0"/>
                          <a:cs typeface="Calibri" panose="020F0502020204030204" pitchFamily="34" charset="0"/>
                        </a:rPr>
                        <a:t>52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8</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623975825"/>
                  </a:ext>
                </a:extLst>
              </a:tr>
              <a:tr h="433213">
                <a:tc vMerge="1">
                  <a:txBody>
                    <a:bodyPr/>
                    <a:lstStyle/>
                    <a:p>
                      <a:endParaRPr lang="en-ZA" dirty="0"/>
                    </a:p>
                  </a:txBody>
                  <a:tcPr/>
                </a:tc>
                <a:tc>
                  <a:txBody>
                    <a:bodyPr/>
                    <a:lstStyle/>
                    <a:p>
                      <a:pPr>
                        <a:lnSpc>
                          <a:spcPct val="107000"/>
                        </a:lnSpc>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UMKHANYAKUDE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dirty="0">
                          <a:effectLst/>
                          <a:latin typeface="Calibri" panose="020F0502020204030204" pitchFamily="34" charset="0"/>
                          <a:ea typeface="Calibri" panose="020F0502020204030204" pitchFamily="34" charset="0"/>
                          <a:cs typeface="Calibri" panose="020F0502020204030204" pitchFamily="34" charset="0"/>
                        </a:rPr>
                        <a:t>59</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8</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2302290659"/>
                  </a:ext>
                </a:extLst>
              </a:tr>
              <a:tr h="443853">
                <a:tc vMerge="1">
                  <a:txBody>
                    <a:bodyPr/>
                    <a:lstStyle/>
                    <a:p>
                      <a:endParaRPr lang="en-ZA" dirty="0"/>
                    </a:p>
                  </a:txBody>
                  <a:tcPr/>
                </a:tc>
                <a:tc>
                  <a:txBody>
                    <a:bodyPr/>
                    <a:lstStyle/>
                    <a:p>
                      <a:pPr>
                        <a:lnSpc>
                          <a:spcPct val="107000"/>
                        </a:lnSpc>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UMZINYATHI</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dirty="0">
                          <a:effectLst/>
                          <a:latin typeface="Calibri" panose="020F0502020204030204" pitchFamily="34" charset="0"/>
                          <a:ea typeface="Calibri" panose="020F0502020204030204" pitchFamily="34" charset="0"/>
                          <a:cs typeface="Calibri" panose="020F0502020204030204" pitchFamily="34" charset="0"/>
                        </a:rPr>
                        <a:t>54</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995896063"/>
                  </a:ext>
                </a:extLst>
              </a:tr>
              <a:tr h="443853">
                <a:tc vMerge="1">
                  <a:txBody>
                    <a:bodyPr/>
                    <a:lstStyle/>
                    <a:p>
                      <a:endParaRPr lang="en-ZA" dirty="0"/>
                    </a:p>
                  </a:txBody>
                  <a:tcPr/>
                </a:tc>
                <a:tc>
                  <a:txBody>
                    <a:bodyPr/>
                    <a:lstStyle/>
                    <a:p>
                      <a:pPr>
                        <a:lnSpc>
                          <a:spcPct val="107000"/>
                        </a:lnSpc>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UTHUKELA</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a:effectLst/>
                          <a:latin typeface="Calibri" panose="020F0502020204030204" pitchFamily="34" charset="0"/>
                          <a:ea typeface="Calibri" panose="020F0502020204030204" pitchFamily="34" charset="0"/>
                          <a:cs typeface="Calibri" panose="020F0502020204030204" pitchFamily="34" charset="0"/>
                        </a:rPr>
                        <a:t>37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8</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3245926908"/>
                  </a:ext>
                </a:extLst>
              </a:tr>
              <a:tr h="443853">
                <a:tc vMerge="1">
                  <a:txBody>
                    <a:bodyPr/>
                    <a:lstStyle/>
                    <a:p>
                      <a:endParaRPr lang="en-ZA" dirty="0"/>
                    </a:p>
                  </a:txBody>
                  <a:tcPr/>
                </a:tc>
                <a:tc>
                  <a:txBody>
                    <a:bodyPr/>
                    <a:lstStyle/>
                    <a:p>
                      <a:pPr>
                        <a:lnSpc>
                          <a:spcPct val="107000"/>
                        </a:lnSpc>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ZULULAND</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74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44</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115693466"/>
                  </a:ext>
                </a:extLst>
              </a:tr>
              <a:tr h="443853">
                <a:tc vMerge="1">
                  <a:txBody>
                    <a:bodyPr/>
                    <a:lstStyle/>
                    <a:p>
                      <a:endParaRPr lang="en-ZA" dirty="0"/>
                    </a:p>
                  </a:txBody>
                  <a:tcPr/>
                </a:tc>
                <a:tc>
                  <a:txBody>
                    <a:bodyPr/>
                    <a:lstStyle/>
                    <a:p>
                      <a:pPr>
                        <a:lnSpc>
                          <a:spcPct val="107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TOTAL FACILITIES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607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90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3913674999"/>
                  </a:ext>
                </a:extLst>
              </a:tr>
            </a:tbl>
          </a:graphicData>
        </a:graphic>
      </p:graphicFrame>
    </p:spTree>
    <p:extLst>
      <p:ext uri="{BB962C8B-B14F-4D97-AF65-F5344CB8AC3E}">
        <p14:creationId xmlns:p14="http://schemas.microsoft.com/office/powerpoint/2010/main" val="2041801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21</a:t>
            </a:fld>
            <a:r>
              <a:rPr lang="en-ZA" sz="1200" dirty="0">
                <a:latin typeface="Arial" pitchFamily="34" charset="0"/>
                <a:cs typeface="Arial" pitchFamily="34" charset="0"/>
              </a:rPr>
              <a:t> </a:t>
            </a:r>
          </a:p>
        </p:txBody>
      </p:sp>
      <p:sp>
        <p:nvSpPr>
          <p:cNvPr id="4" name="Rectangle 2"/>
          <p:cNvSpPr txBox="1">
            <a:spLocks noChangeArrowheads="1"/>
          </p:cNvSpPr>
          <p:nvPr/>
        </p:nvSpPr>
        <p:spPr>
          <a:xfrm>
            <a:off x="107504" y="116632"/>
            <a:ext cx="7056784" cy="57606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Clinics working 24 hours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57858"/>
            <a:ext cx="8928992" cy="589072"/>
          </a:xfrm>
          <a:prstGeom prst="rect">
            <a:avLst/>
          </a:prstGeom>
        </p:spPr>
        <p:txBody>
          <a:bodyPr wrap="square">
            <a:spAutoFit/>
          </a:bodyPr>
          <a:lstStyle/>
          <a:p>
            <a:pPr lvl="0">
              <a:lnSpc>
                <a:spcPct val="150000"/>
              </a:lnSpc>
            </a:pPr>
            <a:r>
              <a:rPr lang="en-US" sz="2400" dirty="0"/>
              <a:t>. </a:t>
            </a:r>
            <a:endParaRPr lang="en-ZA" sz="2000" dirty="0"/>
          </a:p>
        </p:txBody>
      </p:sp>
      <p:graphicFrame>
        <p:nvGraphicFramePr>
          <p:cNvPr id="6" name="Table 5"/>
          <p:cNvGraphicFramePr>
            <a:graphicFrameLocks noGrp="1"/>
          </p:cNvGraphicFramePr>
          <p:nvPr>
            <p:extLst>
              <p:ext uri="{D42A27DB-BD31-4B8C-83A1-F6EECF244321}">
                <p14:modId xmlns:p14="http://schemas.microsoft.com/office/powerpoint/2010/main" val="2005833197"/>
              </p:ext>
            </p:extLst>
          </p:nvPr>
        </p:nvGraphicFramePr>
        <p:xfrm>
          <a:off x="107504" y="1173338"/>
          <a:ext cx="8928992" cy="3719576"/>
        </p:xfrm>
        <a:graphic>
          <a:graphicData uri="http://schemas.openxmlformats.org/drawingml/2006/table">
            <a:tbl>
              <a:tblPr firstRow="1" bandRow="1">
                <a:tableStyleId>{5C22544A-7EE6-4342-B048-85BDC9FD1C3A}</a:tableStyleId>
              </a:tblPr>
              <a:tblGrid>
                <a:gridCol w="1844833">
                  <a:extLst>
                    <a:ext uri="{9D8B030D-6E8A-4147-A177-3AD203B41FA5}">
                      <a16:colId xmlns:a16="http://schemas.microsoft.com/office/drawing/2014/main" val="1138633471"/>
                    </a:ext>
                  </a:extLst>
                </a:gridCol>
                <a:gridCol w="3051711">
                  <a:extLst>
                    <a:ext uri="{9D8B030D-6E8A-4147-A177-3AD203B41FA5}">
                      <a16:colId xmlns:a16="http://schemas.microsoft.com/office/drawing/2014/main" val="3185334075"/>
                    </a:ext>
                  </a:extLst>
                </a:gridCol>
                <a:gridCol w="1744854">
                  <a:extLst>
                    <a:ext uri="{9D8B030D-6E8A-4147-A177-3AD203B41FA5}">
                      <a16:colId xmlns:a16="http://schemas.microsoft.com/office/drawing/2014/main" val="839150607"/>
                    </a:ext>
                  </a:extLst>
                </a:gridCol>
                <a:gridCol w="2287594">
                  <a:extLst>
                    <a:ext uri="{9D8B030D-6E8A-4147-A177-3AD203B41FA5}">
                      <a16:colId xmlns:a16="http://schemas.microsoft.com/office/drawing/2014/main" val="3193499385"/>
                    </a:ext>
                  </a:extLst>
                </a:gridCol>
              </a:tblGrid>
              <a:tr h="939384">
                <a:tc>
                  <a:txBody>
                    <a:bodyPr/>
                    <a:lstStyle/>
                    <a:p>
                      <a:r>
                        <a:rPr lang="en-US" sz="2400" dirty="0"/>
                        <a:t>Provinces</a:t>
                      </a:r>
                      <a:endParaRPr lang="en-ZA" sz="2400" dirty="0"/>
                    </a:p>
                  </a:txBody>
                  <a:tcPr>
                    <a:solidFill>
                      <a:schemeClr val="accent3">
                        <a:lumMod val="75000"/>
                      </a:schemeClr>
                    </a:solidFill>
                  </a:tcPr>
                </a:tc>
                <a:tc>
                  <a:txBody>
                    <a:bodyPr/>
                    <a:lstStyle/>
                    <a:p>
                      <a:r>
                        <a:rPr lang="en-US" sz="2400" dirty="0"/>
                        <a:t>Districts</a:t>
                      </a:r>
                      <a:endParaRPr lang="en-ZA" sz="2400" dirty="0"/>
                    </a:p>
                  </a:txBody>
                  <a:tcPr>
                    <a:solidFill>
                      <a:schemeClr val="accent3">
                        <a:lumMod val="75000"/>
                      </a:schemeClr>
                    </a:solidFill>
                  </a:tcPr>
                </a:tc>
                <a:tc>
                  <a:txBody>
                    <a:bodyPr/>
                    <a:lstStyle/>
                    <a:p>
                      <a:r>
                        <a:rPr lang="en-US" sz="2400" dirty="0"/>
                        <a:t>Total PHC facilities</a:t>
                      </a:r>
                      <a:r>
                        <a:rPr lang="en-US" sz="2400" baseline="0" dirty="0"/>
                        <a:t> </a:t>
                      </a:r>
                      <a:endParaRPr lang="en-ZA" sz="2400" dirty="0"/>
                    </a:p>
                  </a:txBody>
                  <a:tcPr>
                    <a:solidFill>
                      <a:schemeClr val="accent3">
                        <a:lumMod val="75000"/>
                      </a:schemeClr>
                    </a:solidFill>
                  </a:tcPr>
                </a:tc>
                <a:tc>
                  <a:txBody>
                    <a:bodyPr/>
                    <a:lstStyle/>
                    <a:p>
                      <a:r>
                        <a:rPr lang="en-US" sz="2400" dirty="0"/>
                        <a:t>No PHC facilities</a:t>
                      </a:r>
                      <a:r>
                        <a:rPr lang="en-US" sz="2400" baseline="0" dirty="0"/>
                        <a:t> operating for 24 hours </a:t>
                      </a:r>
                      <a:endParaRPr lang="en-ZA" sz="2400" dirty="0"/>
                    </a:p>
                  </a:txBody>
                  <a:tcPr>
                    <a:solidFill>
                      <a:schemeClr val="accent3">
                        <a:lumMod val="75000"/>
                      </a:schemeClr>
                    </a:solidFill>
                  </a:tcPr>
                </a:tc>
                <a:extLst>
                  <a:ext uri="{0D108BD9-81ED-4DB2-BD59-A6C34878D82A}">
                    <a16:rowId xmlns:a16="http://schemas.microsoft.com/office/drawing/2014/main" val="3270696615"/>
                  </a:ext>
                </a:extLst>
              </a:tr>
              <a:tr h="375753">
                <a:tc rowSpan="6">
                  <a:txBody>
                    <a:bodyPr/>
                    <a:lstStyle/>
                    <a:p>
                      <a:r>
                        <a:rPr lang="en-US" sz="2400" b="1" dirty="0"/>
                        <a:t>Limpopo</a:t>
                      </a:r>
                      <a:endParaRPr lang="en-ZA" sz="2400" b="1" dirty="0"/>
                    </a:p>
                  </a:txBody>
                  <a:tcPr>
                    <a:solidFill>
                      <a:schemeClr val="accent3">
                        <a:lumMod val="60000"/>
                        <a:lumOff val="40000"/>
                      </a:schemeClr>
                    </a:solidFill>
                  </a:tcPr>
                </a:tc>
                <a:tc>
                  <a:txBody>
                    <a:bodyPr/>
                    <a:lstStyle/>
                    <a:p>
                      <a:pPr>
                        <a:lnSpc>
                          <a:spcPct val="107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CAPRICORN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101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15 </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673558125"/>
                  </a:ext>
                </a:extLst>
              </a:tr>
              <a:tr h="390066">
                <a:tc vMerge="1">
                  <a:txBody>
                    <a:bodyPr/>
                    <a:lstStyle/>
                    <a:p>
                      <a:endParaRPr lang="en-ZA" sz="2400" dirty="0"/>
                    </a:p>
                  </a:txBody>
                  <a:tcPr/>
                </a:tc>
                <a:tc>
                  <a:txBody>
                    <a:bodyPr/>
                    <a:lstStyle/>
                    <a:p>
                      <a:pPr>
                        <a:lnSpc>
                          <a:spcPct val="107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MOPANI</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105</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10</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70517920"/>
                  </a:ext>
                </a:extLst>
              </a:tr>
              <a:tr h="421910">
                <a:tc vMerge="1">
                  <a:txBody>
                    <a:bodyPr/>
                    <a:lstStyle/>
                    <a:p>
                      <a:endParaRPr lang="en-ZA" sz="2400" dirty="0"/>
                    </a:p>
                  </a:txBody>
                  <a:tcPr/>
                </a:tc>
                <a:tc>
                  <a:txBody>
                    <a:bodyPr/>
                    <a:lstStyle/>
                    <a:p>
                      <a:pPr>
                        <a:lnSpc>
                          <a:spcPct val="107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SEKHUKHUNE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89</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6</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3178350795"/>
                  </a:ext>
                </a:extLst>
              </a:tr>
              <a:tr h="412105">
                <a:tc vMerge="1">
                  <a:txBody>
                    <a:bodyPr/>
                    <a:lstStyle/>
                    <a:p>
                      <a:endParaRPr lang="en-ZA" sz="2400" dirty="0"/>
                    </a:p>
                  </a:txBody>
                  <a:tcPr/>
                </a:tc>
                <a:tc>
                  <a:txBody>
                    <a:bodyPr/>
                    <a:lstStyle/>
                    <a:p>
                      <a:pPr>
                        <a:lnSpc>
                          <a:spcPct val="107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VHEMBE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123</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73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356911390"/>
                  </a:ext>
                </a:extLst>
              </a:tr>
              <a:tr h="492229">
                <a:tc vMerge="1">
                  <a:txBody>
                    <a:bodyPr/>
                    <a:lstStyle/>
                    <a:p>
                      <a:endParaRPr lang="en-ZA" sz="2400" dirty="0"/>
                    </a:p>
                  </a:txBody>
                  <a:tcPr/>
                </a:tc>
                <a:tc>
                  <a:txBody>
                    <a:bodyPr/>
                    <a:lstStyle/>
                    <a:p>
                      <a:pPr>
                        <a:lnSpc>
                          <a:spcPct val="107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WATERBERG</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64</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18</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235727776"/>
                  </a:ext>
                </a:extLst>
              </a:tr>
              <a:tr h="421910">
                <a:tc vMerge="1">
                  <a:txBody>
                    <a:bodyPr/>
                    <a:lstStyle/>
                    <a:p>
                      <a:endParaRPr lang="en-ZA" sz="2400" dirty="0"/>
                    </a:p>
                  </a:txBody>
                  <a:tcPr/>
                </a:tc>
                <a:tc>
                  <a:txBody>
                    <a:bodyPr/>
                    <a:lstStyle/>
                    <a:p>
                      <a:pPr>
                        <a:lnSpc>
                          <a:spcPct val="107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TOTAL FACILITIES</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400" b="1">
                          <a:effectLst/>
                          <a:latin typeface="Calibri" panose="020F0502020204030204" pitchFamily="34" charset="0"/>
                          <a:ea typeface="Calibri" panose="020F0502020204030204" pitchFamily="34" charset="0"/>
                          <a:cs typeface="Calibri" panose="020F0502020204030204" pitchFamily="34" charset="0"/>
                        </a:rPr>
                        <a:t>482</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07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122</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62597099"/>
                  </a:ext>
                </a:extLst>
              </a:tr>
            </a:tbl>
          </a:graphicData>
        </a:graphic>
      </p:graphicFrame>
    </p:spTree>
    <p:extLst>
      <p:ext uri="{BB962C8B-B14F-4D97-AF65-F5344CB8AC3E}">
        <p14:creationId xmlns:p14="http://schemas.microsoft.com/office/powerpoint/2010/main" val="3128416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22</a:t>
            </a:fld>
            <a:r>
              <a:rPr lang="en-ZA" sz="1200" dirty="0">
                <a:latin typeface="Arial" pitchFamily="34" charset="0"/>
                <a:cs typeface="Arial" pitchFamily="34" charset="0"/>
              </a:rPr>
              <a:t> </a:t>
            </a:r>
          </a:p>
        </p:txBody>
      </p:sp>
      <p:sp>
        <p:nvSpPr>
          <p:cNvPr id="4" name="Rectangle 2"/>
          <p:cNvSpPr txBox="1">
            <a:spLocks noChangeArrowheads="1"/>
          </p:cNvSpPr>
          <p:nvPr/>
        </p:nvSpPr>
        <p:spPr>
          <a:xfrm>
            <a:off x="107504" y="116632"/>
            <a:ext cx="7056784" cy="57606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Clinics working 24 hours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57858"/>
            <a:ext cx="8928992" cy="589072"/>
          </a:xfrm>
          <a:prstGeom prst="rect">
            <a:avLst/>
          </a:prstGeom>
        </p:spPr>
        <p:txBody>
          <a:bodyPr wrap="square">
            <a:spAutoFit/>
          </a:bodyPr>
          <a:lstStyle/>
          <a:p>
            <a:pPr lvl="0">
              <a:lnSpc>
                <a:spcPct val="150000"/>
              </a:lnSpc>
            </a:pPr>
            <a:r>
              <a:rPr lang="en-US" sz="2400" dirty="0"/>
              <a:t>. </a:t>
            </a:r>
            <a:endParaRPr lang="en-ZA" sz="2000" dirty="0"/>
          </a:p>
        </p:txBody>
      </p:sp>
      <p:graphicFrame>
        <p:nvGraphicFramePr>
          <p:cNvPr id="6" name="Table 5"/>
          <p:cNvGraphicFramePr>
            <a:graphicFrameLocks noGrp="1"/>
          </p:cNvGraphicFramePr>
          <p:nvPr>
            <p:extLst>
              <p:ext uri="{D42A27DB-BD31-4B8C-83A1-F6EECF244321}">
                <p14:modId xmlns:p14="http://schemas.microsoft.com/office/powerpoint/2010/main" val="1350877700"/>
              </p:ext>
            </p:extLst>
          </p:nvPr>
        </p:nvGraphicFramePr>
        <p:xfrm>
          <a:off x="107504" y="1173338"/>
          <a:ext cx="8928992" cy="3383280"/>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1138633471"/>
                    </a:ext>
                  </a:extLst>
                </a:gridCol>
                <a:gridCol w="2736304">
                  <a:extLst>
                    <a:ext uri="{9D8B030D-6E8A-4147-A177-3AD203B41FA5}">
                      <a16:colId xmlns:a16="http://schemas.microsoft.com/office/drawing/2014/main" val="3185334075"/>
                    </a:ext>
                  </a:extLst>
                </a:gridCol>
                <a:gridCol w="1672846">
                  <a:extLst>
                    <a:ext uri="{9D8B030D-6E8A-4147-A177-3AD203B41FA5}">
                      <a16:colId xmlns:a16="http://schemas.microsoft.com/office/drawing/2014/main" val="839150607"/>
                    </a:ext>
                  </a:extLst>
                </a:gridCol>
                <a:gridCol w="2287594">
                  <a:extLst>
                    <a:ext uri="{9D8B030D-6E8A-4147-A177-3AD203B41FA5}">
                      <a16:colId xmlns:a16="http://schemas.microsoft.com/office/drawing/2014/main" val="3193499385"/>
                    </a:ext>
                  </a:extLst>
                </a:gridCol>
              </a:tblGrid>
              <a:tr h="939384">
                <a:tc>
                  <a:txBody>
                    <a:bodyPr/>
                    <a:lstStyle/>
                    <a:p>
                      <a:r>
                        <a:rPr lang="en-US" sz="2400" dirty="0"/>
                        <a:t>Provinces</a:t>
                      </a:r>
                      <a:endParaRPr lang="en-ZA" sz="2400" dirty="0"/>
                    </a:p>
                  </a:txBody>
                  <a:tcPr>
                    <a:solidFill>
                      <a:schemeClr val="accent3">
                        <a:lumMod val="75000"/>
                      </a:schemeClr>
                    </a:solidFill>
                  </a:tcPr>
                </a:tc>
                <a:tc>
                  <a:txBody>
                    <a:bodyPr/>
                    <a:lstStyle/>
                    <a:p>
                      <a:r>
                        <a:rPr lang="en-US" sz="2400" dirty="0"/>
                        <a:t>Districts</a:t>
                      </a:r>
                      <a:endParaRPr lang="en-ZA" sz="2400" dirty="0"/>
                    </a:p>
                  </a:txBody>
                  <a:tcPr>
                    <a:solidFill>
                      <a:schemeClr val="accent3">
                        <a:lumMod val="75000"/>
                      </a:schemeClr>
                    </a:solidFill>
                  </a:tcPr>
                </a:tc>
                <a:tc>
                  <a:txBody>
                    <a:bodyPr/>
                    <a:lstStyle/>
                    <a:p>
                      <a:r>
                        <a:rPr lang="en-US" sz="2400" dirty="0"/>
                        <a:t>Total PHC facilities</a:t>
                      </a:r>
                      <a:r>
                        <a:rPr lang="en-US" sz="2400" baseline="0" dirty="0"/>
                        <a:t> </a:t>
                      </a:r>
                      <a:endParaRPr lang="en-ZA" sz="2400" dirty="0"/>
                    </a:p>
                  </a:txBody>
                  <a:tcPr>
                    <a:solidFill>
                      <a:schemeClr val="accent3">
                        <a:lumMod val="75000"/>
                      </a:schemeClr>
                    </a:solidFill>
                  </a:tcPr>
                </a:tc>
                <a:tc>
                  <a:txBody>
                    <a:bodyPr/>
                    <a:lstStyle/>
                    <a:p>
                      <a:r>
                        <a:rPr lang="en-US" sz="2400" dirty="0"/>
                        <a:t>No PHC facilities</a:t>
                      </a:r>
                      <a:r>
                        <a:rPr lang="en-US" sz="2400" baseline="0" dirty="0"/>
                        <a:t> operating for 24 hours </a:t>
                      </a:r>
                      <a:endParaRPr lang="en-ZA" sz="2400" dirty="0"/>
                    </a:p>
                  </a:txBody>
                  <a:tcPr>
                    <a:solidFill>
                      <a:schemeClr val="accent3">
                        <a:lumMod val="75000"/>
                      </a:schemeClr>
                    </a:solidFill>
                  </a:tcPr>
                </a:tc>
                <a:extLst>
                  <a:ext uri="{0D108BD9-81ED-4DB2-BD59-A6C34878D82A}">
                    <a16:rowId xmlns:a16="http://schemas.microsoft.com/office/drawing/2014/main" val="3270696615"/>
                  </a:ext>
                </a:extLst>
              </a:tr>
              <a:tr h="375753">
                <a:tc rowSpan="4">
                  <a:txBody>
                    <a:bodyPr/>
                    <a:lstStyle/>
                    <a:p>
                      <a:pPr>
                        <a:lnSpc>
                          <a:spcPct val="150000"/>
                        </a:lnSpc>
                      </a:pPr>
                      <a:r>
                        <a:rPr lang="en-US" sz="2400" dirty="0"/>
                        <a:t>Mpumalanga</a:t>
                      </a:r>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EHLANZENI</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121</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16</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673558125"/>
                  </a:ext>
                </a:extLst>
              </a:tr>
              <a:tr h="390066">
                <a:tc vMerge="1">
                  <a:txBody>
                    <a:bodyPr/>
                    <a:lstStyle/>
                    <a:p>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GERT SIBANDE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77</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12</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70517920"/>
                  </a:ext>
                </a:extLst>
              </a:tr>
              <a:tr h="421910">
                <a:tc vMerge="1">
                  <a:txBody>
                    <a:bodyPr/>
                    <a:lstStyle/>
                    <a:p>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NKANGALA</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90</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18</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3178350795"/>
                  </a:ext>
                </a:extLst>
              </a:tr>
              <a:tr h="412105">
                <a:tc vMerge="1">
                  <a:txBody>
                    <a:bodyPr/>
                    <a:lstStyle/>
                    <a:p>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TOTAL FACILITIES</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b="1" dirty="0">
                          <a:effectLst/>
                          <a:latin typeface="Calibri" panose="020F0502020204030204" pitchFamily="34" charset="0"/>
                          <a:ea typeface="Calibri" panose="020F0502020204030204" pitchFamily="34" charset="0"/>
                          <a:cs typeface="Calibri" panose="020F0502020204030204" pitchFamily="34" charset="0"/>
                        </a:rPr>
                        <a:t>288</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46</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356911390"/>
                  </a:ext>
                </a:extLst>
              </a:tr>
            </a:tbl>
          </a:graphicData>
        </a:graphic>
      </p:graphicFrame>
    </p:spTree>
    <p:extLst>
      <p:ext uri="{BB962C8B-B14F-4D97-AF65-F5344CB8AC3E}">
        <p14:creationId xmlns:p14="http://schemas.microsoft.com/office/powerpoint/2010/main" val="3030785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23</a:t>
            </a:fld>
            <a:r>
              <a:rPr lang="en-ZA" sz="1200" dirty="0">
                <a:latin typeface="Arial" pitchFamily="34" charset="0"/>
                <a:cs typeface="Arial" pitchFamily="34" charset="0"/>
              </a:rPr>
              <a:t> </a:t>
            </a:r>
          </a:p>
        </p:txBody>
      </p:sp>
      <p:sp>
        <p:nvSpPr>
          <p:cNvPr id="4" name="Rectangle 2"/>
          <p:cNvSpPr txBox="1">
            <a:spLocks noChangeArrowheads="1"/>
          </p:cNvSpPr>
          <p:nvPr/>
        </p:nvSpPr>
        <p:spPr>
          <a:xfrm>
            <a:off x="107504" y="116632"/>
            <a:ext cx="7056784" cy="57606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Clinics working 24 hours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57858"/>
            <a:ext cx="8928992" cy="589072"/>
          </a:xfrm>
          <a:prstGeom prst="rect">
            <a:avLst/>
          </a:prstGeom>
        </p:spPr>
        <p:txBody>
          <a:bodyPr wrap="square">
            <a:spAutoFit/>
          </a:bodyPr>
          <a:lstStyle/>
          <a:p>
            <a:pPr lvl="0">
              <a:lnSpc>
                <a:spcPct val="150000"/>
              </a:lnSpc>
            </a:pPr>
            <a:r>
              <a:rPr lang="en-US" sz="2400" dirty="0"/>
              <a:t>. </a:t>
            </a:r>
            <a:endParaRPr lang="en-ZA" sz="2000" dirty="0"/>
          </a:p>
        </p:txBody>
      </p:sp>
      <p:graphicFrame>
        <p:nvGraphicFramePr>
          <p:cNvPr id="6" name="Table 5"/>
          <p:cNvGraphicFramePr>
            <a:graphicFrameLocks noGrp="1"/>
          </p:cNvGraphicFramePr>
          <p:nvPr>
            <p:extLst>
              <p:ext uri="{D42A27DB-BD31-4B8C-83A1-F6EECF244321}">
                <p14:modId xmlns:p14="http://schemas.microsoft.com/office/powerpoint/2010/main" val="438069542"/>
              </p:ext>
            </p:extLst>
          </p:nvPr>
        </p:nvGraphicFramePr>
        <p:xfrm>
          <a:off x="107504" y="1173338"/>
          <a:ext cx="8928992" cy="4480560"/>
        </p:xfrm>
        <a:graphic>
          <a:graphicData uri="http://schemas.openxmlformats.org/drawingml/2006/table">
            <a:tbl>
              <a:tblPr firstRow="1" bandRow="1">
                <a:tableStyleId>{5C22544A-7EE6-4342-B048-85BDC9FD1C3A}</a:tableStyleId>
              </a:tblPr>
              <a:tblGrid>
                <a:gridCol w="1844833">
                  <a:extLst>
                    <a:ext uri="{9D8B030D-6E8A-4147-A177-3AD203B41FA5}">
                      <a16:colId xmlns:a16="http://schemas.microsoft.com/office/drawing/2014/main" val="1138633471"/>
                    </a:ext>
                  </a:extLst>
                </a:gridCol>
                <a:gridCol w="3483759">
                  <a:extLst>
                    <a:ext uri="{9D8B030D-6E8A-4147-A177-3AD203B41FA5}">
                      <a16:colId xmlns:a16="http://schemas.microsoft.com/office/drawing/2014/main" val="3185334075"/>
                    </a:ext>
                  </a:extLst>
                </a:gridCol>
                <a:gridCol w="1312806">
                  <a:extLst>
                    <a:ext uri="{9D8B030D-6E8A-4147-A177-3AD203B41FA5}">
                      <a16:colId xmlns:a16="http://schemas.microsoft.com/office/drawing/2014/main" val="839150607"/>
                    </a:ext>
                  </a:extLst>
                </a:gridCol>
                <a:gridCol w="2287594">
                  <a:extLst>
                    <a:ext uri="{9D8B030D-6E8A-4147-A177-3AD203B41FA5}">
                      <a16:colId xmlns:a16="http://schemas.microsoft.com/office/drawing/2014/main" val="3193499385"/>
                    </a:ext>
                  </a:extLst>
                </a:gridCol>
              </a:tblGrid>
              <a:tr h="939384">
                <a:tc>
                  <a:txBody>
                    <a:bodyPr/>
                    <a:lstStyle/>
                    <a:p>
                      <a:r>
                        <a:rPr lang="en-US" sz="2400" dirty="0"/>
                        <a:t>Provinces</a:t>
                      </a:r>
                      <a:endParaRPr lang="en-ZA" sz="2400" dirty="0"/>
                    </a:p>
                  </a:txBody>
                  <a:tcPr>
                    <a:solidFill>
                      <a:schemeClr val="accent3">
                        <a:lumMod val="75000"/>
                      </a:schemeClr>
                    </a:solidFill>
                  </a:tcPr>
                </a:tc>
                <a:tc>
                  <a:txBody>
                    <a:bodyPr/>
                    <a:lstStyle/>
                    <a:p>
                      <a:r>
                        <a:rPr lang="en-US" sz="2400" dirty="0"/>
                        <a:t>Districts</a:t>
                      </a:r>
                      <a:endParaRPr lang="en-ZA" sz="2400" dirty="0"/>
                    </a:p>
                  </a:txBody>
                  <a:tcPr>
                    <a:solidFill>
                      <a:schemeClr val="accent3">
                        <a:lumMod val="75000"/>
                      </a:schemeClr>
                    </a:solidFill>
                  </a:tcPr>
                </a:tc>
                <a:tc>
                  <a:txBody>
                    <a:bodyPr/>
                    <a:lstStyle/>
                    <a:p>
                      <a:r>
                        <a:rPr lang="en-US" sz="2400" dirty="0"/>
                        <a:t>Total PHC facilities</a:t>
                      </a:r>
                      <a:r>
                        <a:rPr lang="en-US" sz="2400" baseline="0" dirty="0"/>
                        <a:t> </a:t>
                      </a:r>
                      <a:endParaRPr lang="en-ZA" sz="2400" dirty="0"/>
                    </a:p>
                  </a:txBody>
                  <a:tcPr>
                    <a:solidFill>
                      <a:schemeClr val="accent3">
                        <a:lumMod val="75000"/>
                      </a:schemeClr>
                    </a:solidFill>
                  </a:tcPr>
                </a:tc>
                <a:tc>
                  <a:txBody>
                    <a:bodyPr/>
                    <a:lstStyle/>
                    <a:p>
                      <a:r>
                        <a:rPr lang="en-US" sz="2400" dirty="0"/>
                        <a:t>No PHC facilities</a:t>
                      </a:r>
                      <a:r>
                        <a:rPr lang="en-US" sz="2400" baseline="0" dirty="0"/>
                        <a:t> operating for 24 hours </a:t>
                      </a:r>
                      <a:endParaRPr lang="en-ZA" sz="2400" dirty="0"/>
                    </a:p>
                  </a:txBody>
                  <a:tcPr>
                    <a:solidFill>
                      <a:schemeClr val="accent3">
                        <a:lumMod val="75000"/>
                      </a:schemeClr>
                    </a:solidFill>
                  </a:tcPr>
                </a:tc>
                <a:extLst>
                  <a:ext uri="{0D108BD9-81ED-4DB2-BD59-A6C34878D82A}">
                    <a16:rowId xmlns:a16="http://schemas.microsoft.com/office/drawing/2014/main" val="3270696615"/>
                  </a:ext>
                </a:extLst>
              </a:tr>
              <a:tr h="375753">
                <a:tc rowSpan="5">
                  <a:txBody>
                    <a:bodyPr/>
                    <a:lstStyle/>
                    <a:p>
                      <a:pPr>
                        <a:lnSpc>
                          <a:spcPct val="150000"/>
                        </a:lnSpc>
                      </a:pPr>
                      <a:r>
                        <a:rPr lang="en-US" sz="2400" dirty="0"/>
                        <a:t>North West</a:t>
                      </a:r>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BOJANALA PLATINUM</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120</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21</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673558125"/>
                  </a:ext>
                </a:extLst>
              </a:tr>
              <a:tr h="390066">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DR K KAUNDA</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40</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10</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70517920"/>
                  </a:ext>
                </a:extLst>
              </a:tr>
              <a:tr h="421910">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NGAKA MODIRI MOLEMA</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60</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29</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3178350795"/>
                  </a:ext>
                </a:extLst>
              </a:tr>
              <a:tr h="412105">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DR RUTH SEGOMOTSI MOMPATI</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90</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19</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356911390"/>
                  </a:ext>
                </a:extLst>
              </a:tr>
              <a:tr h="492229">
                <a:tc vMerge="1">
                  <a:txBody>
                    <a:bodyPr/>
                    <a:lstStyle/>
                    <a:p>
                      <a:pPr>
                        <a:lnSpc>
                          <a:spcPct val="150000"/>
                        </a:lnSpc>
                      </a:pPr>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TOTAL FACILITIES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b="1" dirty="0">
                          <a:effectLst/>
                          <a:latin typeface="Calibri" panose="020F0502020204030204" pitchFamily="34" charset="0"/>
                          <a:ea typeface="Calibri" panose="020F0502020204030204" pitchFamily="34" charset="0"/>
                          <a:cs typeface="Calibri" panose="020F0502020204030204" pitchFamily="34" charset="0"/>
                        </a:rPr>
                        <a:t>310</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79</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235727776"/>
                  </a:ext>
                </a:extLst>
              </a:tr>
            </a:tbl>
          </a:graphicData>
        </a:graphic>
      </p:graphicFrame>
    </p:spTree>
    <p:extLst>
      <p:ext uri="{BB962C8B-B14F-4D97-AF65-F5344CB8AC3E}">
        <p14:creationId xmlns:p14="http://schemas.microsoft.com/office/powerpoint/2010/main" val="3265090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24</a:t>
            </a:fld>
            <a:r>
              <a:rPr lang="en-ZA" sz="1200" dirty="0">
                <a:latin typeface="Arial" pitchFamily="34" charset="0"/>
                <a:cs typeface="Arial" pitchFamily="34" charset="0"/>
              </a:rPr>
              <a:t> </a:t>
            </a:r>
          </a:p>
        </p:txBody>
      </p:sp>
      <p:sp>
        <p:nvSpPr>
          <p:cNvPr id="4" name="Rectangle 2"/>
          <p:cNvSpPr txBox="1">
            <a:spLocks noChangeArrowheads="1"/>
          </p:cNvSpPr>
          <p:nvPr/>
        </p:nvSpPr>
        <p:spPr>
          <a:xfrm>
            <a:off x="107504" y="116632"/>
            <a:ext cx="7056784" cy="57606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Clinics working 24 hours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57858"/>
            <a:ext cx="8928992" cy="589072"/>
          </a:xfrm>
          <a:prstGeom prst="rect">
            <a:avLst/>
          </a:prstGeom>
        </p:spPr>
        <p:txBody>
          <a:bodyPr wrap="square">
            <a:spAutoFit/>
          </a:bodyPr>
          <a:lstStyle/>
          <a:p>
            <a:pPr lvl="0">
              <a:lnSpc>
                <a:spcPct val="150000"/>
              </a:lnSpc>
            </a:pPr>
            <a:r>
              <a:rPr lang="en-US" sz="2400" dirty="0"/>
              <a:t>. </a:t>
            </a:r>
            <a:endParaRPr lang="en-ZA" sz="2000" dirty="0"/>
          </a:p>
        </p:txBody>
      </p:sp>
      <p:graphicFrame>
        <p:nvGraphicFramePr>
          <p:cNvPr id="6" name="Table 5"/>
          <p:cNvGraphicFramePr>
            <a:graphicFrameLocks noGrp="1"/>
          </p:cNvGraphicFramePr>
          <p:nvPr>
            <p:extLst>
              <p:ext uri="{D42A27DB-BD31-4B8C-83A1-F6EECF244321}">
                <p14:modId xmlns:p14="http://schemas.microsoft.com/office/powerpoint/2010/main" val="1624438416"/>
              </p:ext>
            </p:extLst>
          </p:nvPr>
        </p:nvGraphicFramePr>
        <p:xfrm>
          <a:off x="107504" y="1173338"/>
          <a:ext cx="8928992" cy="5029200"/>
        </p:xfrm>
        <a:graphic>
          <a:graphicData uri="http://schemas.openxmlformats.org/drawingml/2006/table">
            <a:tbl>
              <a:tblPr firstRow="1" bandRow="1">
                <a:tableStyleId>{5C22544A-7EE6-4342-B048-85BDC9FD1C3A}</a:tableStyleId>
              </a:tblPr>
              <a:tblGrid>
                <a:gridCol w="1844833">
                  <a:extLst>
                    <a:ext uri="{9D8B030D-6E8A-4147-A177-3AD203B41FA5}">
                      <a16:colId xmlns:a16="http://schemas.microsoft.com/office/drawing/2014/main" val="1138633471"/>
                    </a:ext>
                  </a:extLst>
                </a:gridCol>
                <a:gridCol w="2979703">
                  <a:extLst>
                    <a:ext uri="{9D8B030D-6E8A-4147-A177-3AD203B41FA5}">
                      <a16:colId xmlns:a16="http://schemas.microsoft.com/office/drawing/2014/main" val="3185334075"/>
                    </a:ext>
                  </a:extLst>
                </a:gridCol>
                <a:gridCol w="1816862">
                  <a:extLst>
                    <a:ext uri="{9D8B030D-6E8A-4147-A177-3AD203B41FA5}">
                      <a16:colId xmlns:a16="http://schemas.microsoft.com/office/drawing/2014/main" val="839150607"/>
                    </a:ext>
                  </a:extLst>
                </a:gridCol>
                <a:gridCol w="2287594">
                  <a:extLst>
                    <a:ext uri="{9D8B030D-6E8A-4147-A177-3AD203B41FA5}">
                      <a16:colId xmlns:a16="http://schemas.microsoft.com/office/drawing/2014/main" val="3193499385"/>
                    </a:ext>
                  </a:extLst>
                </a:gridCol>
              </a:tblGrid>
              <a:tr h="939384">
                <a:tc>
                  <a:txBody>
                    <a:bodyPr/>
                    <a:lstStyle/>
                    <a:p>
                      <a:pPr>
                        <a:lnSpc>
                          <a:spcPct val="150000"/>
                        </a:lnSpc>
                      </a:pPr>
                      <a:r>
                        <a:rPr lang="en-US" sz="2400" dirty="0"/>
                        <a:t>Provinces</a:t>
                      </a:r>
                      <a:endParaRPr lang="en-ZA" sz="2400" dirty="0"/>
                    </a:p>
                  </a:txBody>
                  <a:tcPr>
                    <a:solidFill>
                      <a:schemeClr val="accent3">
                        <a:lumMod val="75000"/>
                      </a:schemeClr>
                    </a:solidFill>
                  </a:tcPr>
                </a:tc>
                <a:tc>
                  <a:txBody>
                    <a:bodyPr/>
                    <a:lstStyle/>
                    <a:p>
                      <a:pPr>
                        <a:lnSpc>
                          <a:spcPct val="150000"/>
                        </a:lnSpc>
                      </a:pPr>
                      <a:r>
                        <a:rPr lang="en-US" sz="2400" dirty="0"/>
                        <a:t>Districts</a:t>
                      </a:r>
                      <a:endParaRPr lang="en-ZA" sz="2400" dirty="0"/>
                    </a:p>
                  </a:txBody>
                  <a:tcPr>
                    <a:solidFill>
                      <a:schemeClr val="accent3">
                        <a:lumMod val="75000"/>
                      </a:schemeClr>
                    </a:solidFill>
                  </a:tcPr>
                </a:tc>
                <a:tc>
                  <a:txBody>
                    <a:bodyPr/>
                    <a:lstStyle/>
                    <a:p>
                      <a:pPr>
                        <a:lnSpc>
                          <a:spcPct val="150000"/>
                        </a:lnSpc>
                      </a:pPr>
                      <a:r>
                        <a:rPr lang="en-US" sz="2400" dirty="0"/>
                        <a:t>Total PHC facilities</a:t>
                      </a:r>
                      <a:r>
                        <a:rPr lang="en-US" sz="2400" baseline="0" dirty="0"/>
                        <a:t> </a:t>
                      </a:r>
                      <a:endParaRPr lang="en-ZA" sz="2400" dirty="0"/>
                    </a:p>
                  </a:txBody>
                  <a:tcPr>
                    <a:solidFill>
                      <a:schemeClr val="accent3">
                        <a:lumMod val="75000"/>
                      </a:schemeClr>
                    </a:solidFill>
                  </a:tcPr>
                </a:tc>
                <a:tc>
                  <a:txBody>
                    <a:bodyPr/>
                    <a:lstStyle/>
                    <a:p>
                      <a:pPr>
                        <a:lnSpc>
                          <a:spcPct val="150000"/>
                        </a:lnSpc>
                      </a:pPr>
                      <a:r>
                        <a:rPr lang="en-US" sz="2400" dirty="0"/>
                        <a:t>No PHC facilities</a:t>
                      </a:r>
                      <a:r>
                        <a:rPr lang="en-US" sz="2400" baseline="0" dirty="0"/>
                        <a:t> operating for 24 hours </a:t>
                      </a:r>
                      <a:endParaRPr lang="en-ZA" sz="2400" dirty="0"/>
                    </a:p>
                  </a:txBody>
                  <a:tcPr>
                    <a:solidFill>
                      <a:schemeClr val="accent3">
                        <a:lumMod val="75000"/>
                      </a:schemeClr>
                    </a:solidFill>
                  </a:tcPr>
                </a:tc>
                <a:extLst>
                  <a:ext uri="{0D108BD9-81ED-4DB2-BD59-A6C34878D82A}">
                    <a16:rowId xmlns:a16="http://schemas.microsoft.com/office/drawing/2014/main" val="3270696615"/>
                  </a:ext>
                </a:extLst>
              </a:tr>
              <a:tr h="375753">
                <a:tc rowSpan="6">
                  <a:txBody>
                    <a:bodyPr/>
                    <a:lstStyle/>
                    <a:p>
                      <a:pPr>
                        <a:lnSpc>
                          <a:spcPct val="150000"/>
                        </a:lnSpc>
                      </a:pPr>
                      <a:r>
                        <a:rPr lang="en-US" sz="2400" b="1" dirty="0"/>
                        <a:t>Northern Cape</a:t>
                      </a:r>
                      <a:endParaRPr lang="en-ZA" sz="2400" b="1"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FRANCIS  BAARD</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30</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673558125"/>
                  </a:ext>
                </a:extLst>
              </a:tr>
              <a:tr h="390066">
                <a:tc vMerge="1">
                  <a:txBody>
                    <a:bodyPr/>
                    <a:lstStyle/>
                    <a:p>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JT GAETSEWE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42</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0</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70517920"/>
                  </a:ext>
                </a:extLst>
              </a:tr>
              <a:tr h="421910">
                <a:tc vMerge="1">
                  <a:txBody>
                    <a:bodyPr/>
                    <a:lstStyle/>
                    <a:p>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NAMAKWA</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32</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3178350795"/>
                  </a:ext>
                </a:extLst>
              </a:tr>
              <a:tr h="412105">
                <a:tc vMerge="1">
                  <a:txBody>
                    <a:bodyPr/>
                    <a:lstStyle/>
                    <a:p>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PIXLEY KA SEME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36</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356911390"/>
                  </a:ext>
                </a:extLst>
              </a:tr>
              <a:tr h="492229">
                <a:tc vMerge="1">
                  <a:txBody>
                    <a:bodyPr/>
                    <a:lstStyle/>
                    <a:p>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ZF MGCAWU</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21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235727776"/>
                  </a:ext>
                </a:extLst>
              </a:tr>
              <a:tr h="421910">
                <a:tc vMerge="1">
                  <a:txBody>
                    <a:bodyPr/>
                    <a:lstStyle/>
                    <a:p>
                      <a:endParaRPr lang="en-ZA" sz="2400" dirty="0"/>
                    </a:p>
                  </a:txBody>
                  <a:tcPr>
                    <a:solidFill>
                      <a:schemeClr val="accent3">
                        <a:lumMod val="60000"/>
                        <a:lumOff val="40000"/>
                      </a:schemeClr>
                    </a:solidFill>
                  </a:tcPr>
                </a:tc>
                <a:tc>
                  <a:txBody>
                    <a:bodyPr/>
                    <a:lstStyle/>
                    <a:p>
                      <a:pP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TOTAL FACILITIES</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161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12</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62597099"/>
                  </a:ext>
                </a:extLst>
              </a:tr>
            </a:tbl>
          </a:graphicData>
        </a:graphic>
      </p:graphicFrame>
    </p:spTree>
    <p:extLst>
      <p:ext uri="{BB962C8B-B14F-4D97-AF65-F5344CB8AC3E}">
        <p14:creationId xmlns:p14="http://schemas.microsoft.com/office/powerpoint/2010/main" val="3398395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25</a:t>
            </a:fld>
            <a:r>
              <a:rPr lang="en-ZA" sz="1200" dirty="0">
                <a:latin typeface="Arial" pitchFamily="34" charset="0"/>
                <a:cs typeface="Arial" pitchFamily="34" charset="0"/>
              </a:rPr>
              <a:t> </a:t>
            </a:r>
          </a:p>
        </p:txBody>
      </p:sp>
      <p:sp>
        <p:nvSpPr>
          <p:cNvPr id="4" name="Rectangle 2"/>
          <p:cNvSpPr txBox="1">
            <a:spLocks noChangeArrowheads="1"/>
          </p:cNvSpPr>
          <p:nvPr/>
        </p:nvSpPr>
        <p:spPr>
          <a:xfrm>
            <a:off x="107504" y="116632"/>
            <a:ext cx="7056784" cy="576064"/>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Clinics working 24 hours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57858"/>
            <a:ext cx="8928992" cy="589072"/>
          </a:xfrm>
          <a:prstGeom prst="rect">
            <a:avLst/>
          </a:prstGeom>
        </p:spPr>
        <p:txBody>
          <a:bodyPr wrap="square">
            <a:spAutoFit/>
          </a:bodyPr>
          <a:lstStyle/>
          <a:p>
            <a:pPr lvl="0">
              <a:lnSpc>
                <a:spcPct val="150000"/>
              </a:lnSpc>
            </a:pPr>
            <a:r>
              <a:rPr lang="en-US" sz="2400" dirty="0"/>
              <a:t>. </a:t>
            </a:r>
            <a:endParaRPr lang="en-ZA" sz="2000" dirty="0"/>
          </a:p>
        </p:txBody>
      </p:sp>
      <p:graphicFrame>
        <p:nvGraphicFramePr>
          <p:cNvPr id="6" name="Table 5"/>
          <p:cNvGraphicFramePr>
            <a:graphicFrameLocks noGrp="1"/>
          </p:cNvGraphicFramePr>
          <p:nvPr>
            <p:extLst>
              <p:ext uri="{D42A27DB-BD31-4B8C-83A1-F6EECF244321}">
                <p14:modId xmlns:p14="http://schemas.microsoft.com/office/powerpoint/2010/main" val="4151901118"/>
              </p:ext>
            </p:extLst>
          </p:nvPr>
        </p:nvGraphicFramePr>
        <p:xfrm>
          <a:off x="107504" y="1173338"/>
          <a:ext cx="8928992" cy="5029200"/>
        </p:xfrm>
        <a:graphic>
          <a:graphicData uri="http://schemas.openxmlformats.org/drawingml/2006/table">
            <a:tbl>
              <a:tblPr firstRow="1" bandRow="1">
                <a:tableStyleId>{5C22544A-7EE6-4342-B048-85BDC9FD1C3A}</a:tableStyleId>
              </a:tblPr>
              <a:tblGrid>
                <a:gridCol w="1844833">
                  <a:extLst>
                    <a:ext uri="{9D8B030D-6E8A-4147-A177-3AD203B41FA5}">
                      <a16:colId xmlns:a16="http://schemas.microsoft.com/office/drawing/2014/main" val="1138633471"/>
                    </a:ext>
                  </a:extLst>
                </a:gridCol>
                <a:gridCol w="2835687">
                  <a:extLst>
                    <a:ext uri="{9D8B030D-6E8A-4147-A177-3AD203B41FA5}">
                      <a16:colId xmlns:a16="http://schemas.microsoft.com/office/drawing/2014/main" val="3185334075"/>
                    </a:ext>
                  </a:extLst>
                </a:gridCol>
                <a:gridCol w="1656184">
                  <a:extLst>
                    <a:ext uri="{9D8B030D-6E8A-4147-A177-3AD203B41FA5}">
                      <a16:colId xmlns:a16="http://schemas.microsoft.com/office/drawing/2014/main" val="839150607"/>
                    </a:ext>
                  </a:extLst>
                </a:gridCol>
                <a:gridCol w="2592288">
                  <a:extLst>
                    <a:ext uri="{9D8B030D-6E8A-4147-A177-3AD203B41FA5}">
                      <a16:colId xmlns:a16="http://schemas.microsoft.com/office/drawing/2014/main" val="3193499385"/>
                    </a:ext>
                  </a:extLst>
                </a:gridCol>
              </a:tblGrid>
              <a:tr h="939384">
                <a:tc>
                  <a:txBody>
                    <a:bodyPr/>
                    <a:lstStyle/>
                    <a:p>
                      <a:r>
                        <a:rPr lang="en-US" sz="2400" dirty="0"/>
                        <a:t>Provinces</a:t>
                      </a:r>
                      <a:endParaRPr lang="en-ZA" sz="2400" dirty="0"/>
                    </a:p>
                  </a:txBody>
                  <a:tcPr>
                    <a:solidFill>
                      <a:schemeClr val="accent3">
                        <a:lumMod val="75000"/>
                      </a:schemeClr>
                    </a:solidFill>
                  </a:tcPr>
                </a:tc>
                <a:tc>
                  <a:txBody>
                    <a:bodyPr/>
                    <a:lstStyle/>
                    <a:p>
                      <a:r>
                        <a:rPr lang="en-US" sz="2400" dirty="0"/>
                        <a:t>Districts</a:t>
                      </a:r>
                      <a:endParaRPr lang="en-ZA" sz="2400" dirty="0"/>
                    </a:p>
                  </a:txBody>
                  <a:tcPr>
                    <a:solidFill>
                      <a:schemeClr val="accent3">
                        <a:lumMod val="75000"/>
                      </a:schemeClr>
                    </a:solidFill>
                  </a:tcPr>
                </a:tc>
                <a:tc>
                  <a:txBody>
                    <a:bodyPr/>
                    <a:lstStyle/>
                    <a:p>
                      <a:r>
                        <a:rPr lang="en-US" sz="2400" dirty="0"/>
                        <a:t>Total PHC facilities</a:t>
                      </a:r>
                      <a:r>
                        <a:rPr lang="en-US" sz="2400" baseline="0" dirty="0"/>
                        <a:t> </a:t>
                      </a:r>
                      <a:endParaRPr lang="en-ZA" sz="2400" dirty="0"/>
                    </a:p>
                  </a:txBody>
                  <a:tcPr>
                    <a:solidFill>
                      <a:schemeClr val="accent3">
                        <a:lumMod val="75000"/>
                      </a:schemeClr>
                    </a:solidFill>
                  </a:tcPr>
                </a:tc>
                <a:tc>
                  <a:txBody>
                    <a:bodyPr/>
                    <a:lstStyle/>
                    <a:p>
                      <a:r>
                        <a:rPr lang="en-US" sz="2400" dirty="0"/>
                        <a:t>No PHC facilities</a:t>
                      </a:r>
                      <a:r>
                        <a:rPr lang="en-US" sz="2400" baseline="0" dirty="0"/>
                        <a:t> operating for 24 hours </a:t>
                      </a:r>
                      <a:endParaRPr lang="en-ZA" sz="2400" dirty="0"/>
                    </a:p>
                  </a:txBody>
                  <a:tcPr>
                    <a:solidFill>
                      <a:schemeClr val="accent3">
                        <a:lumMod val="75000"/>
                      </a:schemeClr>
                    </a:solidFill>
                  </a:tcPr>
                </a:tc>
                <a:extLst>
                  <a:ext uri="{0D108BD9-81ED-4DB2-BD59-A6C34878D82A}">
                    <a16:rowId xmlns:a16="http://schemas.microsoft.com/office/drawing/2014/main" val="3270696615"/>
                  </a:ext>
                </a:extLst>
              </a:tr>
              <a:tr h="375753">
                <a:tc rowSpan="7">
                  <a:txBody>
                    <a:bodyPr/>
                    <a:lstStyle/>
                    <a:p>
                      <a:pPr>
                        <a:lnSpc>
                          <a:spcPct val="150000"/>
                        </a:lnSpc>
                      </a:pPr>
                      <a:r>
                        <a:rPr lang="en-US" sz="2400" b="1" dirty="0"/>
                        <a:t>Western Cape</a:t>
                      </a:r>
                      <a:endParaRPr lang="en-ZA" sz="2400" b="1" dirty="0"/>
                    </a:p>
                  </a:txBody>
                  <a:tcPr>
                    <a:solidFill>
                      <a:schemeClr val="accent3">
                        <a:lumMod val="60000"/>
                        <a:lumOff val="40000"/>
                      </a:schemeClr>
                    </a:solidFill>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CAPE TOWN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45</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11</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673558125"/>
                  </a:ext>
                </a:extLst>
              </a:tr>
              <a:tr h="390066">
                <a:tc vMerge="1">
                  <a:txBody>
                    <a:bodyPr/>
                    <a:lstStyle/>
                    <a:p>
                      <a:endParaRPr lang="en-ZA" sz="2400"/>
                    </a:p>
                  </a:txBody>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CAPE WINELANDS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9</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0</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70517920"/>
                  </a:ext>
                </a:extLst>
              </a:tr>
              <a:tr h="421910">
                <a:tc vMerge="1">
                  <a:txBody>
                    <a:bodyPr/>
                    <a:lstStyle/>
                    <a:p>
                      <a:endParaRPr lang="en-ZA" sz="2400" dirty="0"/>
                    </a:p>
                  </a:txBody>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CENTRAL KAROO</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124</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0</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3178350795"/>
                  </a:ext>
                </a:extLst>
              </a:tr>
              <a:tr h="412105">
                <a:tc vMerge="1">
                  <a:txBody>
                    <a:bodyPr/>
                    <a:lstStyle/>
                    <a:p>
                      <a:endParaRPr lang="en-ZA" sz="2400" dirty="0"/>
                    </a:p>
                  </a:txBody>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GARDEN ROUTE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a:effectLst/>
                          <a:latin typeface="Calibri" panose="020F0502020204030204" pitchFamily="34" charset="0"/>
                          <a:ea typeface="Calibri" panose="020F0502020204030204" pitchFamily="34" charset="0"/>
                          <a:cs typeface="Calibri" panose="020F0502020204030204" pitchFamily="34" charset="0"/>
                        </a:rPr>
                        <a:t>40</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0</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356911390"/>
                  </a:ext>
                </a:extLst>
              </a:tr>
              <a:tr h="492229">
                <a:tc vMerge="1">
                  <a:txBody>
                    <a:bodyPr/>
                    <a:lstStyle/>
                    <a:p>
                      <a:endParaRPr lang="en-ZA" sz="2400" dirty="0"/>
                    </a:p>
                  </a:txBody>
                  <a:tcPr/>
                </a:tc>
                <a:tc>
                  <a:txBody>
                    <a:bodyPr/>
                    <a:lstStyle/>
                    <a:p>
                      <a:pPr>
                        <a:lnSpc>
                          <a:spcPct val="150000"/>
                        </a:lnSpc>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OVERBERG</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19</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0</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235727776"/>
                  </a:ext>
                </a:extLst>
              </a:tr>
              <a:tr h="421910">
                <a:tc vMerge="1">
                  <a:txBody>
                    <a:bodyPr/>
                    <a:lstStyle/>
                    <a:p>
                      <a:endParaRPr lang="en-ZA" sz="2400" dirty="0"/>
                    </a:p>
                  </a:txBody>
                  <a:tcPr/>
                </a:tc>
                <a:tc>
                  <a:txBody>
                    <a:bodyPr/>
                    <a:lstStyle/>
                    <a:p>
                      <a:pPr>
                        <a:lnSpc>
                          <a:spcPct val="150000"/>
                        </a:lnSpc>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WEST COAST</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ZA" sz="2400" dirty="0">
                          <a:effectLst/>
                          <a:latin typeface="Calibri" panose="020F0502020204030204" pitchFamily="34" charset="0"/>
                          <a:ea typeface="Calibri" panose="020F0502020204030204" pitchFamily="34" charset="0"/>
                          <a:cs typeface="Calibri" panose="020F0502020204030204" pitchFamily="34" charset="0"/>
                        </a:rPr>
                        <a:t>27</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0</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462597099"/>
                  </a:ext>
                </a:extLst>
              </a:tr>
              <a:tr h="421910">
                <a:tc vMerge="1">
                  <a:txBody>
                    <a:bodyPr/>
                    <a:lstStyle/>
                    <a:p>
                      <a:endParaRPr lang="en-ZA" sz="2400" dirty="0"/>
                    </a:p>
                  </a:txBody>
                  <a:tcPr/>
                </a:tc>
                <a:tc>
                  <a:txBody>
                    <a:bodyPr/>
                    <a:lstStyle/>
                    <a:p>
                      <a:pP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TOTAL FACILITIES</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264</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50000"/>
                        </a:lnSpc>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11</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623975825"/>
                  </a:ext>
                </a:extLst>
              </a:tr>
            </a:tbl>
          </a:graphicData>
        </a:graphic>
      </p:graphicFrame>
    </p:spTree>
    <p:extLst>
      <p:ext uri="{BB962C8B-B14F-4D97-AF65-F5344CB8AC3E}">
        <p14:creationId xmlns:p14="http://schemas.microsoft.com/office/powerpoint/2010/main" val="1350291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26</a:t>
            </a:fld>
            <a:r>
              <a:rPr lang="en-ZA" sz="1200" dirty="0">
                <a:latin typeface="Arial" pitchFamily="34" charset="0"/>
                <a:cs typeface="Arial" pitchFamily="34" charset="0"/>
              </a:rPr>
              <a:t> </a:t>
            </a:r>
          </a:p>
        </p:txBody>
      </p:sp>
      <p:sp>
        <p:nvSpPr>
          <p:cNvPr id="3" name="TextBox 2"/>
          <p:cNvSpPr txBox="1"/>
          <p:nvPr/>
        </p:nvSpPr>
        <p:spPr>
          <a:xfrm>
            <a:off x="0" y="908720"/>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642910" y="-71462"/>
            <a:ext cx="5562600"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Conclusion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938563"/>
            <a:ext cx="8928992" cy="3323987"/>
          </a:xfrm>
          <a:prstGeom prst="rect">
            <a:avLst/>
          </a:prstGeom>
        </p:spPr>
        <p:txBody>
          <a:bodyPr wrap="square">
            <a:spAutoFit/>
          </a:bodyPr>
          <a:lstStyle/>
          <a:p>
            <a:pPr marL="457200" lvl="0" indent="-457200" algn="just">
              <a:lnSpc>
                <a:spcPct val="150000"/>
              </a:lnSpc>
              <a:buFont typeface="Arial" panose="020B0604020202020204" pitchFamily="34" charset="0"/>
              <a:buChar char="•"/>
            </a:pPr>
            <a:r>
              <a:rPr lang="en-US" sz="2800" dirty="0"/>
              <a:t>The </a:t>
            </a:r>
            <a:r>
              <a:rPr lang="en-US" sz="2800" dirty="0" smtClean="0"/>
              <a:t>Department </a:t>
            </a:r>
            <a:r>
              <a:rPr lang="en-US" sz="2800" dirty="0"/>
              <a:t>of Health is committed to provide 24 hour services in all the facilities in line with the principle of accessibility  of services.</a:t>
            </a:r>
          </a:p>
          <a:p>
            <a:pPr marL="457200" lvl="0" indent="-457200" algn="just">
              <a:lnSpc>
                <a:spcPct val="150000"/>
              </a:lnSpc>
              <a:buFont typeface="Arial" panose="020B0604020202020204" pitchFamily="34" charset="0"/>
              <a:buChar char="•"/>
            </a:pPr>
            <a:r>
              <a:rPr lang="en-US" sz="2800" dirty="0"/>
              <a:t>This access is incrementally increased as the factors stated above get addressed.</a:t>
            </a:r>
          </a:p>
        </p:txBody>
      </p:sp>
    </p:spTree>
    <p:extLst>
      <p:ext uri="{BB962C8B-B14F-4D97-AF65-F5344CB8AC3E}">
        <p14:creationId xmlns:p14="http://schemas.microsoft.com/office/powerpoint/2010/main" val="836872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27</a:t>
            </a:fld>
            <a:r>
              <a:rPr lang="en-ZA" sz="1200" dirty="0">
                <a:latin typeface="Arial" pitchFamily="34" charset="0"/>
                <a:cs typeface="Arial" pitchFamily="34" charset="0"/>
              </a:rPr>
              <a:t> </a:t>
            </a:r>
          </a:p>
        </p:txBody>
      </p:sp>
      <p:sp>
        <p:nvSpPr>
          <p:cNvPr id="3" name="TextBox 2"/>
          <p:cNvSpPr txBox="1"/>
          <p:nvPr/>
        </p:nvSpPr>
        <p:spPr>
          <a:xfrm>
            <a:off x="0" y="908720"/>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642910" y="-71462"/>
            <a:ext cx="5562600"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Conclusion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938563"/>
            <a:ext cx="8928992" cy="4216539"/>
          </a:xfrm>
          <a:prstGeom prst="rect">
            <a:avLst/>
          </a:prstGeom>
        </p:spPr>
        <p:txBody>
          <a:bodyPr wrap="square">
            <a:spAutoFit/>
          </a:bodyPr>
          <a:lstStyle/>
          <a:p>
            <a:pPr lvl="0" algn="just">
              <a:lnSpc>
                <a:spcPct val="150000"/>
              </a:lnSpc>
            </a:pPr>
            <a:r>
              <a:rPr lang="en-US" sz="2800" b="1" dirty="0"/>
              <a:t>The number of clinics in Johannesburg and Cape town</a:t>
            </a:r>
            <a:endParaRPr lang="en-ZA" sz="2400" dirty="0"/>
          </a:p>
          <a:p>
            <a:pPr marL="457200" lvl="0" indent="-457200" algn="just">
              <a:lnSpc>
                <a:spcPct val="150000"/>
              </a:lnSpc>
              <a:buFont typeface="Arial" panose="020B0604020202020204" pitchFamily="34" charset="0"/>
              <a:buChar char="•"/>
            </a:pPr>
            <a:r>
              <a:rPr lang="en-US" sz="2800" dirty="0"/>
              <a:t>N</a:t>
            </a:r>
            <a:r>
              <a:rPr lang="en-US" sz="2800" dirty="0" smtClean="0"/>
              <a:t>ot all </a:t>
            </a:r>
            <a:r>
              <a:rPr lang="en-US" sz="2800" dirty="0"/>
              <a:t>the clinics in these metropolitan Municipalities </a:t>
            </a:r>
            <a:r>
              <a:rPr lang="en-US" sz="2800" dirty="0" smtClean="0"/>
              <a:t>operate </a:t>
            </a:r>
            <a:r>
              <a:rPr lang="en-US" sz="2800" dirty="0"/>
              <a:t>for 24 hours. </a:t>
            </a:r>
          </a:p>
          <a:p>
            <a:pPr marL="457200" lvl="0" indent="-457200" algn="just">
              <a:lnSpc>
                <a:spcPct val="150000"/>
              </a:lnSpc>
              <a:buFont typeface="Arial" panose="020B0604020202020204" pitchFamily="34" charset="0"/>
              <a:buChar char="•"/>
            </a:pPr>
            <a:r>
              <a:rPr lang="en-US" sz="2800" dirty="0"/>
              <a:t>City of Johannesburg has 13 clinics out of 116 </a:t>
            </a:r>
            <a:r>
              <a:rPr lang="en-US" sz="2800" dirty="0" smtClean="0"/>
              <a:t>operating for </a:t>
            </a:r>
            <a:r>
              <a:rPr lang="en-US" sz="2800" dirty="0"/>
              <a:t>24 hours and City of Cape Town has 11 out of 45 clinics operating for 24 hours </a:t>
            </a:r>
          </a:p>
          <a:p>
            <a:pPr lvl="1"/>
            <a:endParaRPr lang="en-ZA" sz="1600" dirty="0"/>
          </a:p>
        </p:txBody>
      </p:sp>
    </p:spTree>
    <p:extLst>
      <p:ext uri="{BB962C8B-B14F-4D97-AF65-F5344CB8AC3E}">
        <p14:creationId xmlns:p14="http://schemas.microsoft.com/office/powerpoint/2010/main" val="1384656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3" y="1052735"/>
            <a:ext cx="8774044" cy="4869093"/>
          </a:xfrm>
          <a:prstGeom prst="rect">
            <a:avLst/>
          </a:prstGeom>
        </p:spPr>
      </p:pic>
    </p:spTree>
    <p:extLst>
      <p:ext uri="{BB962C8B-B14F-4D97-AF65-F5344CB8AC3E}">
        <p14:creationId xmlns:p14="http://schemas.microsoft.com/office/powerpoint/2010/main" val="1210022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3</a:t>
            </a:fld>
            <a:r>
              <a:rPr lang="en-ZA" sz="1200" dirty="0">
                <a:latin typeface="Arial" pitchFamily="34" charset="0"/>
                <a:cs typeface="Arial" pitchFamily="34" charset="0"/>
              </a:rPr>
              <a:t> </a:t>
            </a:r>
          </a:p>
        </p:txBody>
      </p:sp>
      <p:sp>
        <p:nvSpPr>
          <p:cNvPr id="3" name="TextBox 2"/>
          <p:cNvSpPr txBox="1"/>
          <p:nvPr/>
        </p:nvSpPr>
        <p:spPr>
          <a:xfrm>
            <a:off x="0" y="908720"/>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642910" y="332656"/>
            <a:ext cx="6449370" cy="586482"/>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Introduction and Brief Background</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424081"/>
            <a:ext cx="8928992" cy="2677656"/>
          </a:xfrm>
          <a:prstGeom prst="rect">
            <a:avLst/>
          </a:prstGeom>
        </p:spPr>
        <p:txBody>
          <a:bodyPr wrap="square">
            <a:spAutoFit/>
          </a:bodyPr>
          <a:lstStyle/>
          <a:p>
            <a:pPr algn="just">
              <a:lnSpc>
                <a:spcPct val="150000"/>
              </a:lnSpc>
            </a:pPr>
            <a:r>
              <a:rPr lang="en-US" sz="2800" dirty="0"/>
              <a:t>The Hon, </a:t>
            </a:r>
            <a:r>
              <a:rPr lang="en-US" sz="2800" dirty="0" err="1"/>
              <a:t>Dr</a:t>
            </a:r>
            <a:r>
              <a:rPr lang="en-US" sz="2800" dirty="0"/>
              <a:t> </a:t>
            </a:r>
            <a:r>
              <a:rPr lang="en-US" sz="2800" dirty="0" err="1"/>
              <a:t>Thembekwayo</a:t>
            </a:r>
            <a:r>
              <a:rPr lang="en-US" sz="2800" dirty="0"/>
              <a:t>, MP, submitted </a:t>
            </a:r>
            <a:r>
              <a:rPr lang="en-US" sz="2800" dirty="0" smtClean="0"/>
              <a:t>a </a:t>
            </a:r>
            <a:r>
              <a:rPr lang="en-US" sz="2800" dirty="0"/>
              <a:t>private </a:t>
            </a:r>
            <a:r>
              <a:rPr lang="en-US" sz="2800" dirty="0" smtClean="0"/>
              <a:t>member’s </a:t>
            </a:r>
            <a:r>
              <a:rPr lang="en-US" sz="2800" dirty="0"/>
              <a:t>Bill in terms of which it proposes that health establishments funded by the State should operate for 24 hours.</a:t>
            </a:r>
            <a:endParaRPr lang="en-ZA" sz="2800" dirty="0"/>
          </a:p>
        </p:txBody>
      </p:sp>
    </p:spTree>
    <p:extLst>
      <p:ext uri="{BB962C8B-B14F-4D97-AF65-F5344CB8AC3E}">
        <p14:creationId xmlns:p14="http://schemas.microsoft.com/office/powerpoint/2010/main" val="315828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4</a:t>
            </a:fld>
            <a:r>
              <a:rPr lang="en-ZA" sz="1200" dirty="0">
                <a:latin typeface="Arial" pitchFamily="34" charset="0"/>
                <a:cs typeface="Arial" pitchFamily="34" charset="0"/>
              </a:rPr>
              <a:t> </a:t>
            </a:r>
          </a:p>
        </p:txBody>
      </p:sp>
      <p:sp>
        <p:nvSpPr>
          <p:cNvPr id="3" name="TextBox 2"/>
          <p:cNvSpPr txBox="1"/>
          <p:nvPr/>
        </p:nvSpPr>
        <p:spPr>
          <a:xfrm>
            <a:off x="0" y="908720"/>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624566" y="0"/>
            <a:ext cx="5562600" cy="730498"/>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Legislative Programme </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730498"/>
            <a:ext cx="8928992" cy="5170646"/>
          </a:xfrm>
          <a:prstGeom prst="rect">
            <a:avLst/>
          </a:prstGeom>
        </p:spPr>
        <p:txBody>
          <a:bodyPr wrap="square">
            <a:spAutoFit/>
          </a:bodyPr>
          <a:lstStyle/>
          <a:p>
            <a:pPr>
              <a:lnSpc>
                <a:spcPct val="150000"/>
              </a:lnSpc>
            </a:pPr>
            <a:r>
              <a:rPr lang="en-US" sz="2200" b="1" dirty="0"/>
              <a:t>Legislative Programme</a:t>
            </a:r>
            <a:endParaRPr lang="en-ZA" sz="2200" dirty="0"/>
          </a:p>
          <a:p>
            <a:pPr marL="285750" indent="-285750" algn="just">
              <a:lnSpc>
                <a:spcPct val="150000"/>
              </a:lnSpc>
              <a:buFont typeface="Arial" panose="020B0604020202020204" pitchFamily="34" charset="0"/>
              <a:buChar char="•"/>
            </a:pPr>
            <a:r>
              <a:rPr lang="en-US" sz="2200" dirty="0"/>
              <a:t>The Department and the Ministry prepare the legislative programme every year and submit it to the Leader of Government Business. </a:t>
            </a:r>
          </a:p>
          <a:p>
            <a:pPr marL="285750" indent="-285750" algn="just">
              <a:lnSpc>
                <a:spcPct val="150000"/>
              </a:lnSpc>
              <a:buFont typeface="Arial" panose="020B0604020202020204" pitchFamily="34" charset="0"/>
              <a:buChar char="•"/>
            </a:pPr>
            <a:r>
              <a:rPr lang="en-US" sz="2200" dirty="0"/>
              <a:t>The purpose of the programme is to allow government and Cabinet to plan.</a:t>
            </a:r>
            <a:endParaRPr lang="en-ZA" sz="2200" dirty="0"/>
          </a:p>
          <a:p>
            <a:pPr marL="285750" indent="-285750" algn="just">
              <a:lnSpc>
                <a:spcPct val="150000"/>
              </a:lnSpc>
              <a:buFont typeface="Arial" panose="020B0604020202020204" pitchFamily="34" charset="0"/>
              <a:buChar char="•"/>
            </a:pPr>
            <a:r>
              <a:rPr lang="en-US" sz="2200" dirty="0"/>
              <a:t>Department has submitted the 2020/2021 legislative programme with two Bills, namely, the National Health Insurance Bill and the Tobacco and Electronic Delivery Systems Bill. </a:t>
            </a:r>
          </a:p>
          <a:p>
            <a:pPr marL="285750" indent="-285750" algn="just">
              <a:lnSpc>
                <a:spcPct val="150000"/>
              </a:lnSpc>
              <a:buFont typeface="Arial" panose="020B0604020202020204" pitchFamily="34" charset="0"/>
              <a:buChar char="•"/>
            </a:pPr>
            <a:r>
              <a:rPr lang="en-US" sz="2200" dirty="0"/>
              <a:t>The process for both Bills has been negatively affected by the COVID-19 pandemic lockdown. There may have to be revised. </a:t>
            </a:r>
            <a:endParaRPr lang="en-ZA"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5</a:t>
            </a:fld>
            <a:r>
              <a:rPr lang="en-ZA" sz="1200" dirty="0">
                <a:latin typeface="Arial" pitchFamily="34" charset="0"/>
                <a:cs typeface="Arial" pitchFamily="34" charset="0"/>
              </a:rPr>
              <a:t> </a:t>
            </a:r>
          </a:p>
        </p:txBody>
      </p:sp>
      <p:sp>
        <p:nvSpPr>
          <p:cNvPr id="3" name="TextBox 2"/>
          <p:cNvSpPr txBox="1"/>
          <p:nvPr/>
        </p:nvSpPr>
        <p:spPr>
          <a:xfrm>
            <a:off x="0" y="908720"/>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642910" y="-71462"/>
            <a:ext cx="5562600"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Funding</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4259" y="950515"/>
            <a:ext cx="8928992" cy="5909310"/>
          </a:xfrm>
          <a:prstGeom prst="rect">
            <a:avLst/>
          </a:prstGeom>
          <a:solidFill>
            <a:schemeClr val="bg1"/>
          </a:solidFill>
        </p:spPr>
        <p:txBody>
          <a:bodyPr wrap="square">
            <a:spAutoFit/>
          </a:bodyPr>
          <a:lstStyle/>
          <a:p>
            <a:pPr marL="342900" indent="-342900" algn="just">
              <a:lnSpc>
                <a:spcPct val="150000"/>
              </a:lnSpc>
              <a:buFont typeface="Arial" panose="020B0604020202020204" pitchFamily="34" charset="0"/>
              <a:buChar char="•"/>
            </a:pPr>
            <a:r>
              <a:rPr lang="en-US" sz="2100" dirty="0"/>
              <a:t>It is necessary to secure funding for the implementation of legislations.</a:t>
            </a:r>
          </a:p>
          <a:p>
            <a:pPr marL="342900" indent="-342900" algn="just">
              <a:lnSpc>
                <a:spcPct val="150000"/>
              </a:lnSpc>
              <a:buFont typeface="Arial" panose="020B0604020202020204" pitchFamily="34" charset="0"/>
              <a:buChar char="•"/>
            </a:pPr>
            <a:r>
              <a:rPr lang="en-US" sz="2100" dirty="0"/>
              <a:t>The funding of the Bill is very much important; the government budget cycle determine the strategic objectives and the annual performance plan to achieve the goal of the government of the day. </a:t>
            </a:r>
          </a:p>
          <a:p>
            <a:pPr marL="342900" indent="-342900" algn="just">
              <a:lnSpc>
                <a:spcPct val="150000"/>
              </a:lnSpc>
              <a:buFont typeface="Arial" panose="020B0604020202020204" pitchFamily="34" charset="0"/>
              <a:buChar char="•"/>
            </a:pPr>
            <a:r>
              <a:rPr lang="en-US" sz="2100" dirty="0"/>
              <a:t>The Bill in the current form will have a massive financial implication for the Department and the Ministry. </a:t>
            </a:r>
          </a:p>
          <a:p>
            <a:pPr marL="342900" indent="-342900" algn="just">
              <a:lnSpc>
                <a:spcPct val="150000"/>
              </a:lnSpc>
              <a:buFont typeface="Arial" panose="020B0604020202020204" pitchFamily="34" charset="0"/>
              <a:buChar char="•"/>
            </a:pPr>
            <a:r>
              <a:rPr lang="en-US" sz="2100" dirty="0"/>
              <a:t>The quantification of costs must be done before the Bill could be considered. </a:t>
            </a:r>
          </a:p>
          <a:p>
            <a:pPr marL="342900" indent="-342900" algn="just">
              <a:lnSpc>
                <a:spcPct val="150000"/>
              </a:lnSpc>
              <a:buFont typeface="Arial" panose="020B0604020202020204" pitchFamily="34" charset="0"/>
              <a:buChar char="•"/>
            </a:pPr>
            <a:r>
              <a:rPr lang="en-US" sz="2100" dirty="0"/>
              <a:t>The sponsor of the Bill the Hon, </a:t>
            </a:r>
            <a:r>
              <a:rPr lang="en-US" sz="2100" dirty="0" err="1"/>
              <a:t>Dr</a:t>
            </a:r>
            <a:r>
              <a:rPr lang="en-US" sz="2100" dirty="0"/>
              <a:t> </a:t>
            </a:r>
            <a:r>
              <a:rPr lang="en-US" sz="2100" dirty="0" err="1"/>
              <a:t>Thembekwayo</a:t>
            </a:r>
            <a:r>
              <a:rPr lang="en-US" sz="2100" dirty="0"/>
              <a:t>, MP, said the Department and the Ministry must find money for this Bill. </a:t>
            </a:r>
          </a:p>
          <a:p>
            <a:pPr marL="342900" indent="-342900" algn="just">
              <a:lnSpc>
                <a:spcPct val="150000"/>
              </a:lnSpc>
              <a:buFont typeface="Arial" panose="020B0604020202020204" pitchFamily="34" charset="0"/>
              <a:buChar char="•"/>
            </a:pPr>
            <a:r>
              <a:rPr lang="en-US" sz="2100" dirty="0"/>
              <a:t>The country is currently under financial stress and would struggle to adjust the current budget against the health requirements as a result of the COVID-19 pandemic.</a:t>
            </a:r>
            <a:endParaRPr lang="en-ZA" sz="2100" dirty="0"/>
          </a:p>
        </p:txBody>
      </p:sp>
    </p:spTree>
    <p:extLst>
      <p:ext uri="{BB962C8B-B14F-4D97-AF65-F5344CB8AC3E}">
        <p14:creationId xmlns:p14="http://schemas.microsoft.com/office/powerpoint/2010/main" val="152188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6</a:t>
            </a:fld>
            <a:r>
              <a:rPr lang="en-ZA" sz="1200" dirty="0">
                <a:latin typeface="Arial" pitchFamily="34" charset="0"/>
                <a:cs typeface="Arial" pitchFamily="34" charset="0"/>
              </a:rPr>
              <a:t> </a:t>
            </a:r>
          </a:p>
        </p:txBody>
      </p:sp>
      <p:sp>
        <p:nvSpPr>
          <p:cNvPr id="3" name="TextBox 2"/>
          <p:cNvSpPr txBox="1"/>
          <p:nvPr/>
        </p:nvSpPr>
        <p:spPr>
          <a:xfrm>
            <a:off x="-29814" y="830886"/>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107504" y="-71462"/>
            <a:ext cx="7056784" cy="990600"/>
          </a:xfrm>
          <a:prstGeom prst="rect">
            <a:avLst/>
          </a:prstGeom>
        </p:spPr>
        <p:txBody>
          <a:bodyPr tIns="45720" rIns="91440" bIns="45720" anchor="b">
            <a:normAutofit/>
          </a:bodyPr>
          <a:lstStyle/>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latin typeface="Arial" panose="020B0604020202020204" pitchFamily="34" charset="0"/>
                <a:ea typeface="Calibri" panose="020F0502020204030204" pitchFamily="34" charset="0"/>
              </a:rPr>
              <a:t>Socio-Economic Impact Assessment </a:t>
            </a:r>
            <a:r>
              <a:rPr lang="en-US" sz="2800" b="1" dirty="0" smtClean="0">
                <a:solidFill>
                  <a:schemeClr val="bg1"/>
                </a:solidFill>
                <a:latin typeface="Arial" panose="020B0604020202020204" pitchFamily="34" charset="0"/>
                <a:ea typeface="Calibri" panose="020F0502020204030204" pitchFamily="34" charset="0"/>
              </a:rPr>
              <a:t>System (SEIAS)</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16865"/>
            <a:ext cx="8928992" cy="4524315"/>
          </a:xfrm>
          <a:prstGeom prst="rect">
            <a:avLst/>
          </a:prstGeom>
        </p:spPr>
        <p:txBody>
          <a:bodyPr wrap="square">
            <a:spAutoFit/>
          </a:bodyPr>
          <a:lstStyle/>
          <a:p>
            <a:pPr marL="457200" indent="-457200" algn="just">
              <a:lnSpc>
                <a:spcPct val="150000"/>
              </a:lnSpc>
              <a:buFont typeface="Arial" panose="020B0604020202020204" pitchFamily="34" charset="0"/>
              <a:buChar char="•"/>
              <a:defRPr/>
            </a:pPr>
            <a:r>
              <a:rPr lang="en-US" sz="2400" dirty="0"/>
              <a:t>All the Bills, Regulations and Policies are subjected to socio-economic impact assessment system </a:t>
            </a:r>
            <a:r>
              <a:rPr lang="en-US" sz="2400" dirty="0" smtClean="0"/>
              <a:t>(SEIAS) which </a:t>
            </a:r>
            <a:r>
              <a:rPr lang="en-US" sz="2400" dirty="0"/>
              <a:t>involves the affected persons and determines whether the law or policy is the correct vehicle to achieve the objective. This process </a:t>
            </a:r>
            <a:r>
              <a:rPr lang="en-US" sz="2400" dirty="0" smtClean="0"/>
              <a:t>determines </a:t>
            </a:r>
            <a:r>
              <a:rPr lang="en-US" sz="2400" dirty="0"/>
              <a:t>whether the Bill, or Regulations or Policy is the appropriate vehicle to achieve the objective. The objective of the Bill in this regard is to legislate for 24 hours clinics, it likely that the legislation is not the most appropriate vehicle to make clinic to operate 24 </a:t>
            </a:r>
            <a:r>
              <a:rPr lang="en-US" sz="2400" dirty="0" smtClean="0"/>
              <a:t>hours</a:t>
            </a:r>
            <a:r>
              <a:rPr lang="en-US" sz="2400" dirty="0"/>
              <a:t>.</a:t>
            </a:r>
          </a:p>
        </p:txBody>
      </p:sp>
    </p:spTree>
    <p:extLst>
      <p:ext uri="{BB962C8B-B14F-4D97-AF65-F5344CB8AC3E}">
        <p14:creationId xmlns:p14="http://schemas.microsoft.com/office/powerpoint/2010/main" val="97670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7</a:t>
            </a:fld>
            <a:r>
              <a:rPr lang="en-ZA" sz="1200" dirty="0">
                <a:latin typeface="Arial" pitchFamily="34" charset="0"/>
                <a:cs typeface="Arial" pitchFamily="34" charset="0"/>
              </a:rPr>
              <a:t> </a:t>
            </a:r>
          </a:p>
        </p:txBody>
      </p:sp>
      <p:sp>
        <p:nvSpPr>
          <p:cNvPr id="3" name="TextBox 2"/>
          <p:cNvSpPr txBox="1"/>
          <p:nvPr/>
        </p:nvSpPr>
        <p:spPr>
          <a:xfrm>
            <a:off x="-29814" y="830886"/>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107504" y="-71462"/>
            <a:ext cx="7056784" cy="990600"/>
          </a:xfrm>
          <a:prstGeom prst="rect">
            <a:avLst/>
          </a:prstGeom>
        </p:spPr>
        <p:txBody>
          <a:bodyPr tIns="45720" rIns="91440" bIns="45720" anchor="b">
            <a:normAutofit/>
          </a:bodyPr>
          <a:lstStyle/>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latin typeface="Arial" panose="020B0604020202020204" pitchFamily="34" charset="0"/>
                <a:ea typeface="Calibri" panose="020F0502020204030204" pitchFamily="34" charset="0"/>
              </a:rPr>
              <a:t>Socio-Economic Impact Assessment System</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16865"/>
            <a:ext cx="8928992" cy="3970318"/>
          </a:xfrm>
          <a:prstGeom prst="rect">
            <a:avLst/>
          </a:prstGeom>
        </p:spPr>
        <p:txBody>
          <a:bodyPr wrap="square">
            <a:spAutoFit/>
          </a:bodyPr>
          <a:lstStyle/>
          <a:p>
            <a:pPr marL="457200" indent="-457200" algn="just">
              <a:lnSpc>
                <a:spcPct val="150000"/>
              </a:lnSpc>
              <a:buFont typeface="Arial" panose="020B0604020202020204" pitchFamily="34" charset="0"/>
              <a:buChar char="•"/>
              <a:defRPr/>
            </a:pPr>
            <a:r>
              <a:rPr lang="en-US" sz="2400" dirty="0"/>
              <a:t>There are clinics currently that are operating </a:t>
            </a:r>
            <a:r>
              <a:rPr lang="en-US" sz="2400" dirty="0" smtClean="0"/>
              <a:t>for 24 </a:t>
            </a:r>
            <a:r>
              <a:rPr lang="en-US" sz="2400" dirty="0"/>
              <a:t>hours but they were not legislated before they could operate </a:t>
            </a:r>
            <a:r>
              <a:rPr lang="en-US" sz="2400" dirty="0" smtClean="0"/>
              <a:t>for 24 hours</a:t>
            </a:r>
            <a:r>
              <a:rPr lang="en-US" sz="2400" dirty="0"/>
              <a:t>. It may therefore not be necessary to legislate </a:t>
            </a:r>
            <a:r>
              <a:rPr lang="en-US" sz="2400" dirty="0" smtClean="0"/>
              <a:t>for </a:t>
            </a:r>
            <a:r>
              <a:rPr lang="en-US" sz="2400" dirty="0"/>
              <a:t>the clinic to operate </a:t>
            </a:r>
            <a:r>
              <a:rPr lang="en-US" sz="2400" dirty="0" smtClean="0"/>
              <a:t>for 24 </a:t>
            </a:r>
            <a:r>
              <a:rPr lang="en-US" sz="2400" dirty="0"/>
              <a:t>hours. SEIAS process would have assisted the proposer to use alternative method to increase the number of clinics operating </a:t>
            </a:r>
            <a:r>
              <a:rPr lang="en-US" sz="2400" dirty="0" smtClean="0"/>
              <a:t>for 24 </a:t>
            </a:r>
            <a:r>
              <a:rPr lang="en-US" sz="2400" dirty="0"/>
              <a:t>hours.</a:t>
            </a:r>
          </a:p>
          <a:p>
            <a:pPr marL="457200" indent="-457200" algn="just">
              <a:lnSpc>
                <a:spcPct val="150000"/>
              </a:lnSpc>
              <a:buFont typeface="Arial" panose="020B0604020202020204" pitchFamily="34" charset="0"/>
              <a:buChar char="•"/>
              <a:defRPr/>
            </a:pPr>
            <a:r>
              <a:rPr lang="en-US" sz="2400" dirty="0"/>
              <a:t>This Bill has not been subjected to this </a:t>
            </a:r>
            <a:r>
              <a:rPr lang="en-US" sz="2400" dirty="0" smtClean="0"/>
              <a:t>SEIAS process</a:t>
            </a:r>
            <a:r>
              <a:rPr lang="en-US" sz="2400" dirty="0"/>
              <a:t>.</a:t>
            </a:r>
            <a:endParaRPr lang="en-ZA" sz="2400" dirty="0"/>
          </a:p>
        </p:txBody>
      </p:sp>
    </p:spTree>
    <p:extLst>
      <p:ext uri="{BB962C8B-B14F-4D97-AF65-F5344CB8AC3E}">
        <p14:creationId xmlns:p14="http://schemas.microsoft.com/office/powerpoint/2010/main" val="3490428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8</a:t>
            </a:fld>
            <a:r>
              <a:rPr lang="en-ZA" sz="1200" dirty="0">
                <a:latin typeface="Arial" pitchFamily="34" charset="0"/>
                <a:cs typeface="Arial" pitchFamily="34" charset="0"/>
              </a:rPr>
              <a:t> </a:t>
            </a:r>
          </a:p>
        </p:txBody>
      </p:sp>
      <p:sp>
        <p:nvSpPr>
          <p:cNvPr id="4" name="Rectangle 2"/>
          <p:cNvSpPr txBox="1">
            <a:spLocks noChangeArrowheads="1"/>
          </p:cNvSpPr>
          <p:nvPr/>
        </p:nvSpPr>
        <p:spPr>
          <a:xfrm>
            <a:off x="107504" y="-71462"/>
            <a:ext cx="7056784" cy="548134"/>
          </a:xfrm>
          <a:prstGeom prst="rect">
            <a:avLst/>
          </a:prstGeom>
        </p:spPr>
        <p:txBody>
          <a:bodyPr tIns="45720" rIns="91440" bIns="45720" anchor="b">
            <a:normAutofit/>
          </a:bodyPr>
          <a:lstStyle/>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latin typeface="Arial" panose="020B0604020202020204" pitchFamily="34" charset="0"/>
                <a:ea typeface="Calibri" panose="020F0502020204030204" pitchFamily="34" charset="0"/>
              </a:rPr>
              <a:t>Socio-Economic Right</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16865"/>
            <a:ext cx="8928992" cy="4882555"/>
          </a:xfrm>
          <a:prstGeom prst="rect">
            <a:avLst/>
          </a:prstGeom>
        </p:spPr>
        <p:txBody>
          <a:bodyPr wrap="square">
            <a:spAutoFit/>
          </a:bodyPr>
          <a:lstStyle/>
          <a:p>
            <a:pPr marL="457200" indent="-457200" algn="just">
              <a:lnSpc>
                <a:spcPct val="150000"/>
              </a:lnSpc>
              <a:buFont typeface="Arial" panose="020B0604020202020204" pitchFamily="34" charset="0"/>
              <a:buChar char="•"/>
              <a:defRPr/>
            </a:pPr>
            <a:r>
              <a:rPr lang="en-US" sz="2400" dirty="0"/>
              <a:t>The </a:t>
            </a:r>
            <a:r>
              <a:rPr lang="en-US" sz="2300" dirty="0"/>
              <a:t>right to have access to healthcare is socio-economic right achievable progressively over a period of time subject to the availability of resources. The state must take reasonable legislative  and other measures to achieve progressive realization of this right.</a:t>
            </a:r>
          </a:p>
          <a:p>
            <a:pPr marL="457200" indent="-457200" algn="just">
              <a:lnSpc>
                <a:spcPct val="150000"/>
              </a:lnSpc>
              <a:buFont typeface="Arial" panose="020B0604020202020204" pitchFamily="34" charset="0"/>
              <a:buChar char="•"/>
              <a:defRPr/>
            </a:pPr>
            <a:r>
              <a:rPr lang="en-US" sz="2300" dirty="0"/>
              <a:t>The legislative measure is not the most appropriate one to have the clinic to </a:t>
            </a:r>
            <a:r>
              <a:rPr lang="en-US" sz="2300" dirty="0" smtClean="0"/>
              <a:t>operate for 24 hours</a:t>
            </a:r>
            <a:r>
              <a:rPr lang="en-US" sz="2300" dirty="0"/>
              <a:t>. </a:t>
            </a:r>
          </a:p>
          <a:p>
            <a:pPr marL="457200" indent="-457200" algn="just">
              <a:lnSpc>
                <a:spcPct val="150000"/>
              </a:lnSpc>
              <a:buFont typeface="Arial" panose="020B0604020202020204" pitchFamily="34" charset="0"/>
              <a:buChar char="•"/>
              <a:defRPr/>
            </a:pPr>
            <a:r>
              <a:rPr lang="en-US" sz="2300" dirty="0"/>
              <a:t>The Department is committed to progressively increase the number </a:t>
            </a:r>
            <a:r>
              <a:rPr lang="en-US" sz="2400" dirty="0"/>
              <a:t>of clinics to operate </a:t>
            </a:r>
            <a:r>
              <a:rPr lang="en-US" sz="2400" dirty="0" smtClean="0"/>
              <a:t>for 24 hours </a:t>
            </a:r>
            <a:r>
              <a:rPr lang="en-US" sz="2400" dirty="0"/>
              <a:t>over the next financial years.</a:t>
            </a:r>
          </a:p>
          <a:p>
            <a:pPr marL="457200" indent="-457200" algn="just">
              <a:lnSpc>
                <a:spcPct val="150000"/>
              </a:lnSpc>
              <a:buFont typeface="Arial" panose="020B0604020202020204" pitchFamily="34" charset="0"/>
              <a:buChar char="•"/>
              <a:defRPr/>
            </a:pPr>
            <a:endParaRPr lang="en-US" sz="2400" dirty="0"/>
          </a:p>
        </p:txBody>
      </p:sp>
    </p:spTree>
    <p:extLst>
      <p:ext uri="{BB962C8B-B14F-4D97-AF65-F5344CB8AC3E}">
        <p14:creationId xmlns:p14="http://schemas.microsoft.com/office/powerpoint/2010/main" val="38090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9</a:t>
            </a:fld>
            <a:r>
              <a:rPr lang="en-ZA" sz="1200" dirty="0">
                <a:latin typeface="Arial" pitchFamily="34" charset="0"/>
                <a:cs typeface="Arial" pitchFamily="34" charset="0"/>
              </a:rPr>
              <a:t> </a:t>
            </a:r>
          </a:p>
        </p:txBody>
      </p:sp>
      <p:sp>
        <p:nvSpPr>
          <p:cNvPr id="3" name="TextBox 2"/>
          <p:cNvSpPr txBox="1"/>
          <p:nvPr/>
        </p:nvSpPr>
        <p:spPr>
          <a:xfrm>
            <a:off x="-29814" y="830886"/>
            <a:ext cx="9144000" cy="1087349"/>
          </a:xfrm>
          <a:prstGeom prst="rect">
            <a:avLst/>
          </a:prstGeom>
          <a:solidFill>
            <a:schemeClr val="bg1"/>
          </a:solidFill>
        </p:spPr>
        <p:txBody>
          <a:bodyPr wrap="square" rtlCol="0">
            <a:spAutoFit/>
          </a:bodyPr>
          <a:lstStyle/>
          <a:p>
            <a:pPr>
              <a:lnSpc>
                <a:spcPct val="150000"/>
              </a:lnSpc>
            </a:pPr>
            <a:endParaRPr lang="en-US" dirty="0"/>
          </a:p>
          <a:p>
            <a:pPr>
              <a:lnSpc>
                <a:spcPct val="150000"/>
              </a:lnSpc>
              <a:buFont typeface="Arial" pitchFamily="34" charset="0"/>
              <a:buChar char="•"/>
            </a:pPr>
            <a:endParaRPr lang="en-US" sz="2800" dirty="0">
              <a:solidFill>
                <a:srgbClr val="FF0000"/>
              </a:solidFill>
              <a:cs typeface="Arial" pitchFamily="34" charset="0"/>
            </a:endParaRPr>
          </a:p>
        </p:txBody>
      </p:sp>
      <p:sp>
        <p:nvSpPr>
          <p:cNvPr id="4" name="Rectangle 2"/>
          <p:cNvSpPr txBox="1">
            <a:spLocks noChangeArrowheads="1"/>
          </p:cNvSpPr>
          <p:nvPr/>
        </p:nvSpPr>
        <p:spPr>
          <a:xfrm>
            <a:off x="107504" y="-71462"/>
            <a:ext cx="7056784" cy="990600"/>
          </a:xfrm>
          <a:prstGeom prst="rect">
            <a:avLst/>
          </a:prstGeom>
        </p:spPr>
        <p:txBody>
          <a:bodyPr tIns="45720" rIns="91440" bIns="45720" anchor="b">
            <a:normAutofit/>
          </a:bodyPr>
          <a:lstStyle/>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2800" b="1" i="0" u="none" strike="noStrike" kern="1200" cap="none" spc="0" normalizeH="0" baseline="0" noProof="0" dirty="0">
                <a:ln>
                  <a:noFill/>
                </a:ln>
                <a:solidFill>
                  <a:schemeClr val="bg1"/>
                </a:solidFill>
                <a:uLnTx/>
                <a:uFillTx/>
                <a:latin typeface="Arial" panose="020B0604020202020204" pitchFamily="34" charset="0"/>
                <a:ea typeface="+mj-ea"/>
                <a:cs typeface="Arial" pitchFamily="34" charset="0"/>
              </a:rPr>
              <a:t>Legislative Review and Development</a:t>
            </a:r>
            <a:endPar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endParaRPr>
          </a:p>
        </p:txBody>
      </p:sp>
      <p:sp>
        <p:nvSpPr>
          <p:cNvPr id="5" name="Rectangle 4"/>
          <p:cNvSpPr/>
          <p:nvPr/>
        </p:nvSpPr>
        <p:spPr>
          <a:xfrm>
            <a:off x="107504" y="1116865"/>
            <a:ext cx="8928992" cy="3416320"/>
          </a:xfrm>
          <a:prstGeom prst="rect">
            <a:avLst/>
          </a:prstGeom>
        </p:spPr>
        <p:txBody>
          <a:bodyPr wrap="square">
            <a:spAutoFit/>
          </a:bodyPr>
          <a:lstStyle/>
          <a:p>
            <a:pPr marL="457200" indent="-457200" algn="just">
              <a:lnSpc>
                <a:spcPct val="150000"/>
              </a:lnSpc>
              <a:buFont typeface="Arial" panose="020B0604020202020204" pitchFamily="34" charset="0"/>
              <a:buChar char="•"/>
              <a:defRPr/>
            </a:pPr>
            <a:r>
              <a:rPr lang="en-US" sz="2400" dirty="0"/>
              <a:t>Parliament is currently processing the NHI Bill. The NHI Bill may result in the amendment of the National Health Act. The SALRC has also recommended amendment to the NHA. </a:t>
            </a:r>
            <a:r>
              <a:rPr lang="en-US" sz="2400" dirty="0" smtClean="0"/>
              <a:t>The </a:t>
            </a:r>
            <a:r>
              <a:rPr lang="en-US" sz="2400" dirty="0"/>
              <a:t>NH Amendments have been put on halt pending the finalization of the NHI so that the NHA would be subjected to holistic amendments, avoiding the piecemeal amendments of the Act.</a:t>
            </a:r>
          </a:p>
        </p:txBody>
      </p:sp>
    </p:spTree>
    <p:extLst>
      <p:ext uri="{BB962C8B-B14F-4D97-AF65-F5344CB8AC3E}">
        <p14:creationId xmlns:p14="http://schemas.microsoft.com/office/powerpoint/2010/main" val="3729660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1698</Words>
  <Application>Microsoft Office PowerPoint</Application>
  <PresentationFormat>On-screen Show (4:3)</PresentationFormat>
  <Paragraphs>362</Paragraphs>
  <Slides>28</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28</vt:i4>
      </vt:variant>
    </vt:vector>
  </HeadingPairs>
  <TitlesOfParts>
    <vt:vector size="33" baseType="lpstr">
      <vt:lpstr>Arial</vt:lpstr>
      <vt:lpstr>Calibri</vt:lpstr>
      <vt:lpstr>Times New Roman</vt:lpstr>
      <vt:lpstr>Office Theme</vt:lpstr>
      <vt:lpstr>Custom Design</vt:lpstr>
      <vt:lpstr>1 </vt:lpstr>
      <vt:lpstr>2 </vt:lpstr>
      <vt:lpstr>3 </vt:lpstr>
      <vt:lpstr>4 </vt:lpstr>
      <vt:lpstr>5 </vt:lpstr>
      <vt:lpstr>6 </vt:lpstr>
      <vt:lpstr>7 </vt:lpstr>
      <vt:lpstr>8 </vt:lpstr>
      <vt:lpstr>9 </vt:lpstr>
      <vt:lpstr>10 </vt:lpstr>
      <vt:lpstr>11 </vt:lpstr>
      <vt:lpstr>12 </vt:lpstr>
      <vt:lpstr>13 </vt:lpstr>
      <vt:lpstr>14 </vt:lpstr>
      <vt:lpstr>15 </vt:lpstr>
      <vt:lpstr>16 </vt:lpstr>
      <vt:lpstr>17 </vt:lpstr>
      <vt:lpstr>18 </vt:lpstr>
      <vt:lpstr>19 </vt:lpstr>
      <vt:lpstr>20 </vt:lpstr>
      <vt:lpstr>21 </vt:lpstr>
      <vt:lpstr>22 </vt:lpstr>
      <vt:lpstr>23 </vt:lpstr>
      <vt:lpstr>24 </vt:lpstr>
      <vt:lpstr>25 </vt:lpstr>
      <vt:lpstr>26 </vt:lpstr>
      <vt:lpstr>27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Vuyokazi Majalamba</cp:lastModifiedBy>
  <cp:revision>123</cp:revision>
  <cp:lastPrinted>2018-07-24T14:00:02Z</cp:lastPrinted>
  <dcterms:created xsi:type="dcterms:W3CDTF">2013-10-17T06:13:57Z</dcterms:created>
  <dcterms:modified xsi:type="dcterms:W3CDTF">2020-10-20T17:57:54Z</dcterms:modified>
</cp:coreProperties>
</file>