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Override7.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Override9.xml" ContentType="application/vnd.openxmlformats-officedocument.themeOverr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Override8.xml" ContentType="application/vnd.openxmlformats-officedocument.themeOverride+xml"/>
  <Override PartName="/ppt/theme/themeOverride11.xml" ContentType="application/vnd.openxmlformats-officedocument.themeOverrid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slideLayouts/slideLayout16.xml" ContentType="application/vnd.openxmlformats-officedocument.presentationml.slideLayout+xml"/>
  <Override PartName="/ppt/theme/themeOverride4.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7" r:id="rId2"/>
  </p:sldMasterIdLst>
  <p:notesMasterIdLst>
    <p:notesMasterId r:id="rId16"/>
  </p:notesMasterIdLst>
  <p:sldIdLst>
    <p:sldId id="3285" r:id="rId3"/>
    <p:sldId id="3283" r:id="rId4"/>
    <p:sldId id="3307" r:id="rId5"/>
    <p:sldId id="3308" r:id="rId6"/>
    <p:sldId id="3284" r:id="rId7"/>
    <p:sldId id="3306" r:id="rId8"/>
    <p:sldId id="3262" r:id="rId9"/>
    <p:sldId id="3309" r:id="rId10"/>
    <p:sldId id="3315" r:id="rId11"/>
    <p:sldId id="3316" r:id="rId12"/>
    <p:sldId id="3314" r:id="rId13"/>
    <p:sldId id="3299" r:id="rId14"/>
    <p:sldId id="330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keledi Molefe" initials="DM" lastIdx="1" clrIdx="0">
    <p:extLst>
      <p:ext uri="{19B8F6BF-5375-455C-9EA6-DF929625EA0E}">
        <p15:presenceInfo xmlns:p15="http://schemas.microsoft.com/office/powerpoint/2012/main" xmlns="" userId="S::dmolefe@nwpg.onmicrosoft.com::dc19aab5-4e5a-433f-875f-3d1c137601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B7531"/>
    <a:srgbClr val="B48138"/>
    <a:srgbClr val="BD986E"/>
    <a:srgbClr val="A36301"/>
    <a:srgbClr val="7C460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8307" autoAdjust="0"/>
    <p:restoredTop sz="94660"/>
  </p:normalViewPr>
  <p:slideViewPr>
    <p:cSldViewPr snapToGrid="0">
      <p:cViewPr varScale="1">
        <p:scale>
          <a:sx n="79" d="100"/>
          <a:sy n="79" d="100"/>
        </p:scale>
        <p:origin x="-474" y="-7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D70B3E-16F6-954E-881D-DB49715395AE}" type="datetimeFigureOut">
              <a:rPr lang="en-US" smtClean="0"/>
              <a:pPr/>
              <a:t>10/21/2020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7AAE0D-F9C3-A54E-98DB-72E96DAAADFC}" type="slidenum">
              <a:rPr lang="en-US" smtClean="0"/>
              <a:pPr/>
              <a:t>‹#›</a:t>
            </a:fld>
            <a:endParaRPr lang="en-US"/>
          </a:p>
        </p:txBody>
      </p:sp>
    </p:spTree>
    <p:extLst>
      <p:ext uri="{BB962C8B-B14F-4D97-AF65-F5344CB8AC3E}">
        <p14:creationId xmlns:p14="http://schemas.microsoft.com/office/powerpoint/2010/main" xmlns="" val="3462648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23CF286-BC58-4210-8AB2-020C4EB69F8B}" type="slidenum">
              <a:rPr lang="en-ZA" smtClean="0"/>
              <a:pPr/>
              <a:t>13</a:t>
            </a:fld>
            <a:endParaRPr lang="en-ZA"/>
          </a:p>
        </p:txBody>
      </p:sp>
    </p:spTree>
    <p:extLst>
      <p:ext uri="{BB962C8B-B14F-4D97-AF65-F5344CB8AC3E}">
        <p14:creationId xmlns:p14="http://schemas.microsoft.com/office/powerpoint/2010/main" xmlns="" val="2201586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5FD5B6-A96F-4833-93A7-2FCC8D73254D}"/>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xmlns="" id="{F73EAD2C-081F-415B-BE49-32DA8FE6DC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xmlns="" val="2492257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F6FD3D-CC66-4AB0-B29F-042E2CC524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C1B82ED-223E-4C56-9B18-87BA0B1800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4DE181F7-6AE1-43BF-BDC6-D91D9F14A9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xmlns="" val="638022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982223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AF9F13F-BBDD-4C13-A1A4-02140F0813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7D4C49E-5730-4B76-A770-47D6F06FD9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1751258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889B76-E181-D249-A560-A893D84651B3}"/>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2FE08B9-ADEA-4345-BFDC-07F8E2FDDA3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39F45CA-DDE4-2243-BC2B-B1D2FE9A5F02}"/>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10/21/2020</a:t>
            </a:fld>
            <a:endParaRPr lang="en-US"/>
          </a:p>
        </p:txBody>
      </p:sp>
      <p:sp>
        <p:nvSpPr>
          <p:cNvPr id="5" name="Footer Placeholder 4">
            <a:extLst>
              <a:ext uri="{FF2B5EF4-FFF2-40B4-BE49-F238E27FC236}">
                <a16:creationId xmlns:a16="http://schemas.microsoft.com/office/drawing/2014/main" xmlns="" id="{D6581421-0D5F-7849-9989-551A50C6335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42688B33-3630-3D4E-912D-47220AD5C6AD}"/>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1052123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C72E91-52A0-B44E-A7BB-BB054BF7BA7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8AC09B4-0FDC-5E43-90E8-0C6C17CDCD6B}"/>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4D1C29F-5639-4F40-9F29-986C9E3B5065}"/>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10/21/2020</a:t>
            </a:fld>
            <a:endParaRPr lang="en-US"/>
          </a:p>
        </p:txBody>
      </p:sp>
      <p:sp>
        <p:nvSpPr>
          <p:cNvPr id="5" name="Footer Placeholder 4">
            <a:extLst>
              <a:ext uri="{FF2B5EF4-FFF2-40B4-BE49-F238E27FC236}">
                <a16:creationId xmlns:a16="http://schemas.microsoft.com/office/drawing/2014/main" xmlns="" id="{B9D499F5-7341-C049-9E5B-1F5B6D5DA01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C61D8154-0B3A-3B46-A014-041A6B22E41A}"/>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162571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D24A94-D2C2-DC48-BEAC-1F1FCCA0CC6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452AF8E0-D954-3B4F-9C79-AADA5160118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5BA97AC1-1F48-9143-A3E5-539056702CC9}"/>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10/21/2020</a:t>
            </a:fld>
            <a:endParaRPr lang="en-US"/>
          </a:p>
        </p:txBody>
      </p:sp>
      <p:sp>
        <p:nvSpPr>
          <p:cNvPr id="5" name="Footer Placeholder 4">
            <a:extLst>
              <a:ext uri="{FF2B5EF4-FFF2-40B4-BE49-F238E27FC236}">
                <a16:creationId xmlns:a16="http://schemas.microsoft.com/office/drawing/2014/main" xmlns="" id="{4C097294-C9FB-6E41-8D14-AE2A1FC75C3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A5D5C048-88FD-1541-9338-5AEC00F5453A}"/>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3683132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4F8222-C6F7-B248-BEDE-9E0FEE67EA1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6DC9CDA-E3C7-104C-8432-B9E73062A423}"/>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9C8983A-31E3-FD4A-91F6-F9BEE6A96707}"/>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E558D5A-392B-2346-91A3-44536215F6BF}"/>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10/21/2020</a:t>
            </a:fld>
            <a:endParaRPr lang="en-US"/>
          </a:p>
        </p:txBody>
      </p:sp>
      <p:sp>
        <p:nvSpPr>
          <p:cNvPr id="6" name="Footer Placeholder 5">
            <a:extLst>
              <a:ext uri="{FF2B5EF4-FFF2-40B4-BE49-F238E27FC236}">
                <a16:creationId xmlns:a16="http://schemas.microsoft.com/office/drawing/2014/main" xmlns="" id="{42507868-C00A-4442-83D6-061A6CE43DC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 id="{C1011666-D7CE-EC48-B147-F1BF5AB5A65F}"/>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3261909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8608ED-7911-4D45-801A-D17051C5D3A3}"/>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B915E2D-E1CC-8249-8B91-F89496F0FD02}"/>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88723908-FBA8-FE42-96D2-D0B97E30BA33}"/>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07073A1E-6D35-B143-864C-597B4703B08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FCD0ED81-FBD0-D746-803A-8813BA3CFF1E}"/>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4C99BD8-AEC1-2942-B9DE-0B94FD02F230}"/>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10/21/2020</a:t>
            </a:fld>
            <a:endParaRPr lang="en-US"/>
          </a:p>
        </p:txBody>
      </p:sp>
      <p:sp>
        <p:nvSpPr>
          <p:cNvPr id="8" name="Footer Placeholder 7">
            <a:extLst>
              <a:ext uri="{FF2B5EF4-FFF2-40B4-BE49-F238E27FC236}">
                <a16:creationId xmlns:a16="http://schemas.microsoft.com/office/drawing/2014/main" xmlns="" id="{49859414-831B-8C4A-BBF2-27389FDEE8A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xmlns="" id="{25E1D35C-272B-AF4D-8F83-36C85BBF0F69}"/>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3044626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3689C0-87E6-4848-BA41-4ABC1E2BA0A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xmlns="" id="{96D866D2-895F-E94D-997B-25BC1B36D3BE}"/>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10/21/2020</a:t>
            </a:fld>
            <a:endParaRPr lang="en-US"/>
          </a:p>
        </p:txBody>
      </p:sp>
      <p:sp>
        <p:nvSpPr>
          <p:cNvPr id="4" name="Footer Placeholder 3">
            <a:extLst>
              <a:ext uri="{FF2B5EF4-FFF2-40B4-BE49-F238E27FC236}">
                <a16:creationId xmlns:a16="http://schemas.microsoft.com/office/drawing/2014/main" xmlns="" id="{5E357C8E-AB82-6740-9BB6-3BDF7E30F72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xmlns="" id="{9C50AF2D-3C0A-E14D-BBB8-12FA09BFF83A}"/>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4147387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307DF6B-1663-3B4C-B9E4-F9AD5A0AC2C8}"/>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10/21/2020</a:t>
            </a:fld>
            <a:endParaRPr lang="en-US"/>
          </a:p>
        </p:txBody>
      </p:sp>
      <p:sp>
        <p:nvSpPr>
          <p:cNvPr id="3" name="Footer Placeholder 2">
            <a:extLst>
              <a:ext uri="{FF2B5EF4-FFF2-40B4-BE49-F238E27FC236}">
                <a16:creationId xmlns:a16="http://schemas.microsoft.com/office/drawing/2014/main" xmlns="" id="{E9D9E209-5D49-FA42-9024-5719419642C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xmlns="" id="{1715B513-2D2B-7644-A5F4-F4BF67DA03D2}"/>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2669179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471F91-16DB-40B9-BF7F-BDBAF549D01F}"/>
              </a:ext>
            </a:extLst>
          </p:cNvPr>
          <p:cNvSpPr>
            <a:spLocks noGrp="1"/>
          </p:cNvSpPr>
          <p:nvPr>
            <p:ph type="title"/>
          </p:nvPr>
        </p:nvSpPr>
        <p:spPr>
          <a:xfrm>
            <a:off x="838200" y="365125"/>
            <a:ext cx="10515600" cy="841375"/>
          </a:xfrm>
        </p:spPr>
        <p:txBody>
          <a:bodyPr>
            <a:normAutofit/>
          </a:bodyPr>
          <a:lstStyle>
            <a:lvl1pPr>
              <a:defRPr sz="3000"/>
            </a:lvl1pPr>
          </a:lstStyle>
          <a:p>
            <a:r>
              <a:rPr lang="en-US"/>
              <a:t>Click to edit Master title style</a:t>
            </a:r>
          </a:p>
        </p:txBody>
      </p:sp>
      <p:sp>
        <p:nvSpPr>
          <p:cNvPr id="3" name="Content Placeholder 2">
            <a:extLst>
              <a:ext uri="{FF2B5EF4-FFF2-40B4-BE49-F238E27FC236}">
                <a16:creationId xmlns:a16="http://schemas.microsoft.com/office/drawing/2014/main" xmlns="" id="{03993D52-1844-464C-8874-BD541E66C4EC}"/>
              </a:ext>
            </a:extLst>
          </p:cNvPr>
          <p:cNvSpPr>
            <a:spLocks noGrp="1"/>
          </p:cNvSpPr>
          <p:nvPr>
            <p:ph idx="1"/>
          </p:nvPr>
        </p:nvSpPr>
        <p:spPr>
          <a:xfrm>
            <a:off x="838200" y="1346200"/>
            <a:ext cx="10515600" cy="4167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5704015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11C708-3B18-FA4D-8A67-8DEE5FCF851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F1E6788-6106-C64E-AA38-7324F22A65EA}"/>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3632A29-D6B8-814D-8344-B38843D2550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40A7107-27DD-E949-80B9-A2420548869D}"/>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10/21/2020</a:t>
            </a:fld>
            <a:endParaRPr lang="en-US"/>
          </a:p>
        </p:txBody>
      </p:sp>
      <p:sp>
        <p:nvSpPr>
          <p:cNvPr id="6" name="Footer Placeholder 5">
            <a:extLst>
              <a:ext uri="{FF2B5EF4-FFF2-40B4-BE49-F238E27FC236}">
                <a16:creationId xmlns:a16="http://schemas.microsoft.com/office/drawing/2014/main" xmlns="" id="{42D928FE-ECC4-374F-9461-7A8E98BD25F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 id="{4268723E-8231-D74F-B1E0-50C44BF41A19}"/>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38367049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56C90C-51AD-D94C-9D6E-EF6A7A4316FC}"/>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C2CE4D0-3622-C440-A090-6EC07B63B5BE}"/>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F2C1620-4AAD-F044-B9AC-9BB781E4A62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6B95B305-760F-454C-B955-30EA3871FFC2}"/>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10/21/2020</a:t>
            </a:fld>
            <a:endParaRPr lang="en-US"/>
          </a:p>
        </p:txBody>
      </p:sp>
      <p:sp>
        <p:nvSpPr>
          <p:cNvPr id="6" name="Footer Placeholder 5">
            <a:extLst>
              <a:ext uri="{FF2B5EF4-FFF2-40B4-BE49-F238E27FC236}">
                <a16:creationId xmlns:a16="http://schemas.microsoft.com/office/drawing/2014/main" xmlns="" id="{A09DC23E-5425-3D44-8CEE-C389424BD04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 id="{8D9BA3D5-09A1-B543-A1A4-E6D96FA6BDAC}"/>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39144524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672E49-E56F-054F-82C8-8D2BDAF2527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6FCC895-35F6-3A4B-A185-04A85E6C88C1}"/>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541B9A4-D2FD-1441-AC03-5AABB9162450}"/>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10/21/2020</a:t>
            </a:fld>
            <a:endParaRPr lang="en-US"/>
          </a:p>
        </p:txBody>
      </p:sp>
      <p:sp>
        <p:nvSpPr>
          <p:cNvPr id="5" name="Footer Placeholder 4">
            <a:extLst>
              <a:ext uri="{FF2B5EF4-FFF2-40B4-BE49-F238E27FC236}">
                <a16:creationId xmlns:a16="http://schemas.microsoft.com/office/drawing/2014/main" xmlns="" id="{F9ADA6F4-D9D6-1749-BDAC-78E6F00C48F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BDA61966-342A-6D40-BC49-1FBCB6BDC324}"/>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1319627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EB4FCCB-56A1-D045-B676-0C22480E3D47}"/>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DAF033EA-0A77-3941-A6FC-E4548FD50A7F}"/>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9A3E381-F48E-FC43-BD93-D5DE6B215D42}"/>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10/21/2020</a:t>
            </a:fld>
            <a:endParaRPr lang="en-US"/>
          </a:p>
        </p:txBody>
      </p:sp>
      <p:sp>
        <p:nvSpPr>
          <p:cNvPr id="5" name="Footer Placeholder 4">
            <a:extLst>
              <a:ext uri="{FF2B5EF4-FFF2-40B4-BE49-F238E27FC236}">
                <a16:creationId xmlns:a16="http://schemas.microsoft.com/office/drawing/2014/main" xmlns="" id="{BCD4F638-5272-DD46-80C3-39DB5B57E9E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44D21A2C-0E13-934A-9948-C1E211C82D7E}"/>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a:p>
        </p:txBody>
      </p:sp>
    </p:spTree>
    <p:extLst>
      <p:ext uri="{BB962C8B-B14F-4D97-AF65-F5344CB8AC3E}">
        <p14:creationId xmlns:p14="http://schemas.microsoft.com/office/powerpoint/2010/main" xmlns="" val="17537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16A515-1E95-441A-A469-6DE568E626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6A0BF24-FD9C-4399-BEB3-4680E042A5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AE86440-5D7B-4AD9-A762-4217338D4D27}"/>
              </a:ext>
            </a:extLst>
          </p:cNvPr>
          <p:cNvSpPr>
            <a:spLocks noGrp="1"/>
          </p:cNvSpPr>
          <p:nvPr>
            <p:ph type="dt" sz="half" idx="10"/>
          </p:nvPr>
        </p:nvSpPr>
        <p:spPr>
          <a:xfrm>
            <a:off x="838200" y="6356350"/>
            <a:ext cx="2743200" cy="365125"/>
          </a:xfrm>
          <a:prstGeom prst="rect">
            <a:avLst/>
          </a:prstGeom>
        </p:spPr>
        <p:txBody>
          <a:bodyPr/>
          <a:lstStyle/>
          <a:p>
            <a:fld id="{FC8E130E-D38D-4BD0-9BE5-F7B48C079C23}" type="datetimeFigureOut">
              <a:rPr lang="en-US" smtClean="0"/>
              <a:pPr/>
              <a:t>10/21/2020</a:t>
            </a:fld>
            <a:endParaRPr lang="en-US"/>
          </a:p>
        </p:txBody>
      </p:sp>
      <p:sp>
        <p:nvSpPr>
          <p:cNvPr id="5" name="Footer Placeholder 4">
            <a:extLst>
              <a:ext uri="{FF2B5EF4-FFF2-40B4-BE49-F238E27FC236}">
                <a16:creationId xmlns:a16="http://schemas.microsoft.com/office/drawing/2014/main" xmlns="" id="{85A57B59-1EC8-4D0E-804F-54E678656FF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2BDAD5E3-7B39-4DBF-8233-B4D0F4598817}"/>
              </a:ext>
            </a:extLst>
          </p:cNvPr>
          <p:cNvSpPr>
            <a:spLocks noGrp="1"/>
          </p:cNvSpPr>
          <p:nvPr>
            <p:ph type="sldNum" sz="quarter" idx="12"/>
          </p:nvPr>
        </p:nvSpPr>
        <p:spPr>
          <a:xfrm>
            <a:off x="9095509" y="6310312"/>
            <a:ext cx="2743200" cy="365125"/>
          </a:xfrm>
          <a:prstGeom prst="rect">
            <a:avLst/>
          </a:prstGeom>
        </p:spPr>
        <p:txBody>
          <a:bodyPr/>
          <a:lstStyle/>
          <a:p>
            <a:fld id="{01BA374B-96E1-4B69-AC0E-0EF63C3DFBAB}" type="slidenum">
              <a:rPr lang="en-US" smtClean="0"/>
              <a:pPr/>
              <a:t>‹#›</a:t>
            </a:fld>
            <a:endParaRPr lang="en-US"/>
          </a:p>
        </p:txBody>
      </p:sp>
    </p:spTree>
    <p:extLst>
      <p:ext uri="{BB962C8B-B14F-4D97-AF65-F5344CB8AC3E}">
        <p14:creationId xmlns:p14="http://schemas.microsoft.com/office/powerpoint/2010/main" xmlns="" val="362835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7972C81-D9AA-4E31-B83B-56ECE7C449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C368783-258F-400D-B781-E429BA422A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641699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CB3E57-E82C-44C0-A626-65DC40D51E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9CC1B8E-7174-4D60-9600-452FDABBC6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2A2B9B7-76B5-4583-BD56-42656DFA6F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6CDE24E-AED2-4805-95B8-6FF986CCD5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B52D666-D9AA-46E9-9284-B2A6BA3DED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47480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1843849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61149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24403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28E999-6500-4261-BFB7-61A22CAC95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1B83943-5EEB-4F94-8EEA-331E71A1FB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5DB0ECC-1D84-4E56-BD64-A135577DF4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xmlns="" val="233261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F9F4903-2802-44B3-A366-9D2FA599F17F}"/>
              </a:ext>
            </a:extLst>
          </p:cNvPr>
          <p:cNvSpPr>
            <a:spLocks noGrp="1"/>
          </p:cNvSpPr>
          <p:nvPr>
            <p:ph type="title"/>
          </p:nvPr>
        </p:nvSpPr>
        <p:spPr>
          <a:xfrm>
            <a:off x="838200" y="365125"/>
            <a:ext cx="10515600" cy="8032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EDC4B379-CBAA-4B9F-8D36-1A83BC2EC0CE}"/>
              </a:ext>
            </a:extLst>
          </p:cNvPr>
          <p:cNvSpPr>
            <a:spLocks noGrp="1"/>
          </p:cNvSpPr>
          <p:nvPr>
            <p:ph type="body" idx="1"/>
          </p:nvPr>
        </p:nvSpPr>
        <p:spPr>
          <a:xfrm>
            <a:off x="838200" y="1330461"/>
            <a:ext cx="10515600" cy="41836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xmlns="" id="{72F041E8-8966-486A-93D2-1D48649C61F8}"/>
              </a:ext>
            </a:extLst>
          </p:cNvPr>
          <p:cNvSpPr/>
          <p:nvPr userDrawn="1"/>
        </p:nvSpPr>
        <p:spPr>
          <a:xfrm>
            <a:off x="9125803" y="5938324"/>
            <a:ext cx="2807159"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pic>
        <p:nvPicPr>
          <p:cNvPr id="14" name="Picture 13">
            <a:extLst>
              <a:ext uri="{FF2B5EF4-FFF2-40B4-BE49-F238E27FC236}">
                <a16:creationId xmlns:a16="http://schemas.microsoft.com/office/drawing/2014/main" xmlns="" id="{606F2D13-B305-4AF5-83F1-E488A7AA25BF}"/>
              </a:ext>
            </a:extLst>
          </p:cNvPr>
          <p:cNvPicPr>
            <a:picLocks noChangeAspect="1"/>
          </p:cNvPicPr>
          <p:nvPr userDrawn="1"/>
        </p:nvPicPr>
        <p:blipFill>
          <a:blip r:embed="rId14" cstate="email">
            <a:extLst>
              <a:ext uri="{28A0092B-C50C-407E-A947-70E740481C1C}">
                <a14:useLocalDpi xmlns:a14="http://schemas.microsoft.com/office/drawing/2010/main" xmlns=""/>
              </a:ext>
            </a:extLst>
          </a:blip>
          <a:stretch>
            <a:fillRect/>
          </a:stretch>
        </p:blipFill>
        <p:spPr>
          <a:xfrm>
            <a:off x="10283316" y="6066502"/>
            <a:ext cx="673402" cy="673402"/>
          </a:xfrm>
          <a:prstGeom prst="rect">
            <a:avLst/>
          </a:prstGeom>
        </p:spPr>
      </p:pic>
      <p:pic>
        <p:nvPicPr>
          <p:cNvPr id="15" name="Picture 14">
            <a:extLst>
              <a:ext uri="{FF2B5EF4-FFF2-40B4-BE49-F238E27FC236}">
                <a16:creationId xmlns:a16="http://schemas.microsoft.com/office/drawing/2014/main" xmlns="" id="{D16CADF3-918E-4D37-B501-81D644BF9825}"/>
              </a:ext>
            </a:extLst>
          </p:cNvPr>
          <p:cNvPicPr>
            <a:picLocks noChangeAspect="1"/>
          </p:cNvPicPr>
          <p:nvPr userDrawn="1"/>
        </p:nvPicPr>
        <p:blipFill>
          <a:blip r:embed="rId15" cstate="email">
            <a:extLst>
              <a:ext uri="{28A0092B-C50C-407E-A947-70E740481C1C}">
                <a14:useLocalDpi xmlns:a14="http://schemas.microsoft.com/office/drawing/2010/main" xmlns=""/>
              </a:ext>
            </a:extLst>
          </a:blip>
          <a:stretch>
            <a:fillRect/>
          </a:stretch>
        </p:blipFill>
        <p:spPr>
          <a:xfrm>
            <a:off x="9350823" y="5837082"/>
            <a:ext cx="721432" cy="1020918"/>
          </a:xfrm>
          <a:prstGeom prst="rect">
            <a:avLst/>
          </a:prstGeom>
        </p:spPr>
      </p:pic>
      <p:pic>
        <p:nvPicPr>
          <p:cNvPr id="17" name="Picture 4" descr="National Development Agency">
            <a:extLst>
              <a:ext uri="{FF2B5EF4-FFF2-40B4-BE49-F238E27FC236}">
                <a16:creationId xmlns:a16="http://schemas.microsoft.com/office/drawing/2014/main" xmlns="" id="{1BD63299-C114-41EA-90AB-3B6DBDC27CD5}"/>
              </a:ext>
            </a:extLst>
          </p:cNvPr>
          <p:cNvPicPr>
            <a:picLocks noChangeAspect="1" noChangeArrowheads="1"/>
          </p:cNvPicPr>
          <p:nvPr userDrawn="1"/>
        </p:nvPicPr>
        <p:blipFill>
          <a:blip r:embed="rId16" cstate="email">
            <a:extLst>
              <a:ext uri="{28A0092B-C50C-407E-A947-70E740481C1C}">
                <a14:useLocalDpi xmlns:a14="http://schemas.microsoft.com/office/drawing/2010/main" xmlns=""/>
              </a:ext>
            </a:extLst>
          </a:blip>
          <a:srcRect/>
          <a:stretch>
            <a:fillRect/>
          </a:stretch>
        </p:blipFill>
        <p:spPr bwMode="auto">
          <a:xfrm>
            <a:off x="8566150" y="5946986"/>
            <a:ext cx="515872" cy="786390"/>
          </a:xfrm>
          <a:prstGeom prst="rect">
            <a:avLst/>
          </a:prstGeom>
          <a:noFill/>
          <a:extLst>
            <a:ext uri="{909E8E84-426E-40DD-AFC4-6F175D3DCCD1}">
              <a14:hiddenFill xmlns:a14="http://schemas.microsoft.com/office/drawing/2010/main" xmlns="">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xmlns="" id="{31E18506-1CA4-484A-B276-165C56594203}"/>
              </a:ext>
            </a:extLst>
          </p:cNvPr>
          <p:cNvPicPr>
            <a:picLocks noChangeAspect="1" noChangeArrowheads="1"/>
          </p:cNvPicPr>
          <p:nvPr userDrawn="1"/>
        </p:nvPicPr>
        <p:blipFill>
          <a:blip r:embed="rId17" cstate="email">
            <a:extLst>
              <a:ext uri="{28A0092B-C50C-407E-A947-70E740481C1C}">
                <a14:useLocalDpi xmlns:a14="http://schemas.microsoft.com/office/drawing/2010/main" xmlns=""/>
              </a:ext>
            </a:extLst>
          </a:blip>
          <a:srcRect/>
          <a:stretch>
            <a:fillRect/>
          </a:stretch>
        </p:blipFill>
        <p:spPr bwMode="auto">
          <a:xfrm>
            <a:off x="637320" y="5938324"/>
            <a:ext cx="1750831" cy="916268"/>
          </a:xfrm>
          <a:prstGeom prst="rect">
            <a:avLst/>
          </a:prstGeom>
          <a:noFill/>
          <a:extLst>
            <a:ext uri="{909E8E84-426E-40DD-AFC4-6F175D3DCCD1}">
              <a14:hiddenFill xmlns:a14="http://schemas.microsoft.com/office/drawing/2010/main" xmlns="">
                <a:solidFill>
                  <a:srgbClr val="FFFFFF"/>
                </a:solidFill>
              </a14:hiddenFill>
            </a:ext>
          </a:extLst>
        </p:spPr>
      </p:pic>
      <p:sp>
        <p:nvSpPr>
          <p:cNvPr id="19" name="Rectangle 18">
            <a:extLst>
              <a:ext uri="{FF2B5EF4-FFF2-40B4-BE49-F238E27FC236}">
                <a16:creationId xmlns:a16="http://schemas.microsoft.com/office/drawing/2014/main" xmlns="" id="{D433A343-558B-43F3-A8E6-B41A67E2BFB4}"/>
              </a:ext>
            </a:extLst>
          </p:cNvPr>
          <p:cNvSpPr/>
          <p:nvPr userDrawn="1"/>
        </p:nvSpPr>
        <p:spPr>
          <a:xfrm>
            <a:off x="0" y="-1588"/>
            <a:ext cx="5036024"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48138"/>
              </a:solidFill>
            </a:endParaRPr>
          </a:p>
        </p:txBody>
      </p:sp>
      <p:sp>
        <p:nvSpPr>
          <p:cNvPr id="24" name="Rectangle 23">
            <a:extLst>
              <a:ext uri="{FF2B5EF4-FFF2-40B4-BE49-F238E27FC236}">
                <a16:creationId xmlns:a16="http://schemas.microsoft.com/office/drawing/2014/main" xmlns="" id="{A211CFFC-F9D9-8B43-AE15-5A874B99750E}"/>
              </a:ext>
            </a:extLst>
          </p:cNvPr>
          <p:cNvSpPr/>
          <p:nvPr userDrawn="1"/>
        </p:nvSpPr>
        <p:spPr>
          <a:xfrm>
            <a:off x="7150418" y="5633328"/>
            <a:ext cx="5036024"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48138"/>
              </a:solidFill>
            </a:endParaRPr>
          </a:p>
        </p:txBody>
      </p:sp>
      <p:pic>
        <p:nvPicPr>
          <p:cNvPr id="25" name="Picture 24">
            <a:extLst>
              <a:ext uri="{FF2B5EF4-FFF2-40B4-BE49-F238E27FC236}">
                <a16:creationId xmlns:a16="http://schemas.microsoft.com/office/drawing/2014/main" xmlns="" id="{BE04898D-4836-FD4F-98AF-954B4D494D08}"/>
              </a:ext>
            </a:extLst>
          </p:cNvPr>
          <p:cNvPicPr>
            <a:picLocks noChangeAspect="1"/>
          </p:cNvPicPr>
          <p:nvPr userDrawn="1"/>
        </p:nvPicPr>
        <p:blipFill rotWithShape="1">
          <a:blip r:embed="rId18" cstate="email">
            <a:extLst>
              <a:ext uri="{28A0092B-C50C-407E-A947-70E740481C1C}">
                <a14:useLocalDpi xmlns:a14="http://schemas.microsoft.com/office/drawing/2010/main" xmlns=""/>
              </a:ext>
            </a:extLst>
          </a:blip>
          <a:srcRect/>
          <a:stretch/>
        </p:blipFill>
        <p:spPr>
          <a:xfrm>
            <a:off x="10988772" y="6029893"/>
            <a:ext cx="966309" cy="722291"/>
          </a:xfrm>
          <a:prstGeom prst="rect">
            <a:avLst/>
          </a:prstGeom>
        </p:spPr>
      </p:pic>
    </p:spTree>
    <p:extLst>
      <p:ext uri="{BB962C8B-B14F-4D97-AF65-F5344CB8AC3E}">
        <p14:creationId xmlns:p14="http://schemas.microsoft.com/office/powerpoint/2010/main" xmlns="" val="2169614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6" r:id="rId8"/>
    <p:sldLayoutId id="2147483680" r:id="rId9"/>
    <p:sldLayoutId id="2147483681" r:id="rId10"/>
    <p:sldLayoutId id="2147483682" r:id="rId11"/>
    <p:sldLayoutId id="2147483683" r:id="rId12"/>
  </p:sldLayoutIdLst>
  <p:txStyles>
    <p:titleStyle>
      <a:lvl1pPr algn="l" defTabSz="914400"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B48138"/>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B48138"/>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B48138"/>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B48138"/>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B48138"/>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70320032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
            </a:r>
            <a:br>
              <a:rPr lang="en-US" dirty="0" smtClean="0"/>
            </a:br>
            <a:r>
              <a:rPr lang="en-US" sz="4400" dirty="0" smtClean="0"/>
              <a:t>FOSTER CARE PROGRESS REPORT</a:t>
            </a:r>
            <a:br>
              <a:rPr lang="en-US" sz="4400" dirty="0" smtClean="0"/>
            </a:br>
            <a:r>
              <a:rPr lang="en-US" dirty="0" smtClean="0"/>
              <a:t/>
            </a:r>
            <a:br>
              <a:rPr lang="en-US" dirty="0" smtClean="0"/>
            </a:br>
            <a:r>
              <a:rPr lang="en-US" dirty="0" smtClean="0"/>
              <a:t/>
            </a:r>
            <a:br>
              <a:rPr lang="en-US" dirty="0" smtClean="0"/>
            </a:br>
            <a:r>
              <a:rPr lang="en-US" sz="4000" dirty="0" smtClean="0"/>
              <a:t>19 OCTOBER 2020</a:t>
            </a:r>
            <a:endParaRPr lang="en-US" sz="4000" b="1" dirty="0"/>
          </a:p>
        </p:txBody>
      </p:sp>
      <p:sp>
        <p:nvSpPr>
          <p:cNvPr id="3" name="Subtitle 2"/>
          <p:cNvSpPr>
            <a:spLocks noGrp="1"/>
          </p:cNvSpPr>
          <p:nvPr>
            <p:ph type="subTitle" idx="1"/>
          </p:nvPr>
        </p:nvSpPr>
        <p:spPr>
          <a:xfrm>
            <a:off x="2895600" y="3886202"/>
            <a:ext cx="6400800" cy="719667"/>
          </a:xfrm>
        </p:spPr>
        <p:txBody>
          <a:bodyPr>
            <a:normAutofit/>
          </a:bodyPr>
          <a:lstStyle/>
          <a:p>
            <a:pPr algn="l"/>
            <a:endParaRPr lang="en-US" sz="1108" b="1" dirty="0">
              <a:solidFill>
                <a:schemeClr val="tx1"/>
              </a:solidFill>
              <a:latin typeface="Arial" panose="020B0604020202020204" pitchFamily="34" charset="0"/>
              <a:cs typeface="Arial" panose="020B0604020202020204" pitchFamily="34" charset="0"/>
            </a:endParaRPr>
          </a:p>
          <a:p>
            <a:pPr algn="l"/>
            <a:endParaRPr lang="en-US" sz="1108" b="1" dirty="0">
              <a:solidFill>
                <a:schemeClr val="tx1"/>
              </a:solidFill>
              <a:latin typeface="Arial" panose="020B0604020202020204" pitchFamily="34" charset="0"/>
              <a:cs typeface="Arial" panose="020B0604020202020204" pitchFamily="34" charset="0"/>
            </a:endParaRPr>
          </a:p>
          <a:p>
            <a:pPr algn="l"/>
            <a:endParaRPr lang="en-US" sz="1108"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2718311" y="5606311"/>
            <a:ext cx="4359018" cy="280440"/>
          </a:xfrm>
          <a:prstGeom prst="rect">
            <a:avLst/>
          </a:prstGeom>
        </p:spPr>
      </p:pic>
    </p:spTree>
    <p:extLst>
      <p:ext uri="{BB962C8B-B14F-4D97-AF65-F5344CB8AC3E}">
        <p14:creationId xmlns:p14="http://schemas.microsoft.com/office/powerpoint/2010/main" xmlns="" val="6019350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583324" y="219974"/>
            <a:ext cx="10142377" cy="689477"/>
          </a:xfrm>
        </p:spPr>
        <p:txBody>
          <a:bodyPr>
            <a:noAutofit/>
          </a:bodyPr>
          <a:lstStyle/>
          <a:p>
            <a:r>
              <a:rPr lang="en-ZA" sz="3600" dirty="0" smtClean="0"/>
              <a:t>8. High level challenges</a:t>
            </a:r>
            <a:r>
              <a:rPr lang="en-ZA" sz="2400" dirty="0" smtClean="0"/>
              <a:t> </a:t>
            </a:r>
            <a:endParaRPr lang="en-ZA" sz="2400" dirty="0"/>
          </a:p>
        </p:txBody>
      </p:sp>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157655" y="1174532"/>
            <a:ext cx="10568047" cy="4463086"/>
          </a:xfrm>
        </p:spPr>
        <p:txBody>
          <a:bodyPr>
            <a:normAutofit fontScale="25000" lnSpcReduction="20000"/>
          </a:bodyPr>
          <a:lstStyle/>
          <a:p>
            <a:pPr marL="171450" indent="-171450" algn="l" fontAlgn="t">
              <a:lnSpc>
                <a:spcPct val="120000"/>
              </a:lnSpc>
              <a:buSzPts val="1100"/>
              <a:buFont typeface="Arial" panose="020B0604020202020204" pitchFamily="34" charset="0"/>
              <a:buChar char="•"/>
            </a:pPr>
            <a:r>
              <a:rPr lang="en-ZA" sz="6400" dirty="0" smtClean="0"/>
              <a:t>Limited </a:t>
            </a:r>
            <a:r>
              <a:rPr lang="en-ZA" sz="6400" dirty="0"/>
              <a:t>resources </a:t>
            </a:r>
            <a:r>
              <a:rPr lang="en-ZA" sz="6400" dirty="0" smtClean="0"/>
              <a:t>(shortage of social workers, supervisors and tools of trade).</a:t>
            </a:r>
            <a:endParaRPr lang="en-ZA" sz="6400" dirty="0"/>
          </a:p>
          <a:p>
            <a:pPr marL="171450" indent="-171450" algn="l" fontAlgn="t">
              <a:lnSpc>
                <a:spcPct val="120000"/>
              </a:lnSpc>
              <a:buSzPts val="1100"/>
              <a:buFont typeface="Arial" panose="020B0604020202020204" pitchFamily="34" charset="0"/>
              <a:buChar char="•"/>
            </a:pPr>
            <a:r>
              <a:rPr lang="en-ZA" sz="6400" dirty="0"/>
              <a:t>Delay in receipt of unabridged birth certificates from Department of Home </a:t>
            </a:r>
            <a:r>
              <a:rPr lang="en-ZA" sz="6400" dirty="0" smtClean="0"/>
              <a:t>Affairs. </a:t>
            </a:r>
            <a:endParaRPr lang="en-ZA" sz="6400" dirty="0"/>
          </a:p>
          <a:p>
            <a:pPr marL="171450" indent="-171450" algn="l" fontAlgn="t">
              <a:lnSpc>
                <a:spcPct val="120000"/>
              </a:lnSpc>
              <a:buSzPts val="1100"/>
              <a:buFont typeface="Arial" panose="020B0604020202020204" pitchFamily="34" charset="0"/>
              <a:buChar char="•"/>
            </a:pPr>
            <a:r>
              <a:rPr lang="en-ZA" sz="6400" dirty="0"/>
              <a:t>Impact of COVID-19 e.g. office closures, </a:t>
            </a:r>
            <a:r>
              <a:rPr lang="en-ZA" sz="6400" dirty="0" smtClean="0"/>
              <a:t>delayed responses on Form 30, number </a:t>
            </a:r>
            <a:r>
              <a:rPr lang="en-ZA" sz="6400" dirty="0"/>
              <a:t>of officials’ infections, number of infections in foster families (children and foster parents </a:t>
            </a:r>
            <a:r>
              <a:rPr lang="en-ZA" sz="6400" dirty="0" err="1"/>
              <a:t>etc</a:t>
            </a:r>
            <a:r>
              <a:rPr lang="en-ZA" sz="6400" dirty="0" smtClean="0"/>
              <a:t>). </a:t>
            </a:r>
            <a:endParaRPr lang="en-ZA" sz="6400" dirty="0"/>
          </a:p>
          <a:p>
            <a:pPr marL="171450" indent="-171450" algn="l" fontAlgn="t">
              <a:lnSpc>
                <a:spcPct val="120000"/>
              </a:lnSpc>
              <a:buSzPts val="1100"/>
              <a:buFont typeface="Arial" panose="020B0604020202020204" pitchFamily="34" charset="0"/>
              <a:buChar char="•"/>
            </a:pPr>
            <a:r>
              <a:rPr lang="en-ZA" sz="6400" dirty="0"/>
              <a:t>Staff working remotely on rotational basis including the ones with comorbidities did not have working tools and that resulted in decrease with regard to productivity for work.</a:t>
            </a:r>
          </a:p>
          <a:p>
            <a:pPr marL="171450" indent="-171450" algn="l" fontAlgn="t">
              <a:lnSpc>
                <a:spcPct val="120000"/>
              </a:lnSpc>
              <a:buSzPts val="1100"/>
              <a:buFont typeface="Arial" panose="020B0604020202020204" pitchFamily="34" charset="0"/>
              <a:buChar char="•"/>
            </a:pPr>
            <a:r>
              <a:rPr lang="en-ZA" sz="6200" dirty="0" smtClean="0"/>
              <a:t>Delays </a:t>
            </a:r>
            <a:r>
              <a:rPr lang="en-ZA" sz="6200" dirty="0"/>
              <a:t>in courts as only urgent matters were prioritised, court </a:t>
            </a:r>
            <a:r>
              <a:rPr lang="en-ZA" sz="6200" dirty="0" smtClean="0"/>
              <a:t>dates </a:t>
            </a:r>
            <a:r>
              <a:rPr lang="en-ZA" sz="6200" dirty="0"/>
              <a:t>allocated for October and November </a:t>
            </a:r>
            <a:r>
              <a:rPr lang="en-ZA" sz="6200" dirty="0" smtClean="0"/>
              <a:t>2020.</a:t>
            </a:r>
            <a:endParaRPr lang="en-ZA" sz="6200" dirty="0"/>
          </a:p>
          <a:p>
            <a:pPr marL="171450" indent="-171450" algn="l" fontAlgn="t">
              <a:lnSpc>
                <a:spcPct val="120000"/>
              </a:lnSpc>
              <a:buSzPts val="1100"/>
              <a:buFont typeface="Arial" panose="020B0604020202020204" pitchFamily="34" charset="0"/>
              <a:buChar char="•"/>
            </a:pPr>
            <a:r>
              <a:rPr lang="en-ZA" sz="6200" dirty="0"/>
              <a:t>Increase in theft of  tools of trade at a number of service offices through break-in that resulted in decrease in productivity in respect of reports (KZN).</a:t>
            </a:r>
          </a:p>
          <a:p>
            <a:pPr marL="171450" indent="-171450" algn="l" fontAlgn="t">
              <a:lnSpc>
                <a:spcPct val="120000"/>
              </a:lnSpc>
              <a:buSzPts val="1100"/>
              <a:buFont typeface="Arial" panose="020B0604020202020204" pitchFamily="34" charset="0"/>
              <a:buChar char="•"/>
            </a:pPr>
            <a:r>
              <a:rPr lang="en-ZA" sz="6200" dirty="0"/>
              <a:t>Increase in the Hijackings of state vehicles within EThekwini Metro,  King </a:t>
            </a:r>
            <a:r>
              <a:rPr lang="en-ZA" sz="6200" dirty="0" err="1"/>
              <a:t>Cetshwayo</a:t>
            </a:r>
            <a:r>
              <a:rPr lang="en-ZA" sz="6200" dirty="0"/>
              <a:t> and UMgungundlovu Districts has hindered progress with regard to investigations as most staff fear for their lives and some had to be on leave due to traumatic </a:t>
            </a:r>
            <a:r>
              <a:rPr lang="en-ZA" sz="6200" dirty="0" smtClean="0"/>
              <a:t>experience (KZN).</a:t>
            </a:r>
            <a:endParaRPr lang="en-ZA" sz="6200" dirty="0"/>
          </a:p>
          <a:p>
            <a:pPr marL="171450" indent="-171450" algn="l" fontAlgn="t">
              <a:lnSpc>
                <a:spcPct val="120000"/>
              </a:lnSpc>
              <a:buSzPts val="1100"/>
              <a:buFont typeface="Arial" panose="020B0604020202020204" pitchFamily="34" charset="0"/>
              <a:buChar char="•"/>
            </a:pPr>
            <a:r>
              <a:rPr lang="en-ZA" sz="6200" dirty="0"/>
              <a:t>Increased number of untraceable foster care cases (KZN)</a:t>
            </a:r>
          </a:p>
          <a:p>
            <a:pPr algn="l" fontAlgn="t">
              <a:lnSpc>
                <a:spcPct val="107000"/>
              </a:lnSpc>
              <a:spcBef>
                <a:spcPts val="0"/>
              </a:spcBef>
            </a:pPr>
            <a:endParaRPr lang="en-ZA" sz="2000" dirty="0">
              <a:solidFill>
                <a:srgbClr val="000000"/>
              </a:solidFill>
              <a:ea typeface="Calibri" panose="020F0502020204030204" pitchFamily="34" charset="0"/>
              <a:cs typeface="Times New Roman" panose="02020603050405020304" pitchFamily="18" charset="0"/>
            </a:endParaRPr>
          </a:p>
          <a:p>
            <a:pPr algn="l" fontAlgn="t">
              <a:lnSpc>
                <a:spcPct val="107000"/>
              </a:lnSpc>
              <a:spcBef>
                <a:spcPts val="0"/>
              </a:spcBef>
            </a:pPr>
            <a:endParaRPr lang="en-ZA" sz="2000" dirty="0" smtClean="0">
              <a:solidFill>
                <a:srgbClr val="000000"/>
              </a:solidFill>
              <a:ea typeface="Calibri" panose="020F0502020204030204" pitchFamily="34" charset="0"/>
              <a:cs typeface="Times New Roman" panose="02020603050405020304" pitchFamily="18" charset="0"/>
            </a:endParaRPr>
          </a:p>
          <a:p>
            <a:pPr marL="457200" indent="-457200" algn="l" fontAlgn="t">
              <a:lnSpc>
                <a:spcPct val="107000"/>
              </a:lnSpc>
              <a:spcBef>
                <a:spcPts val="0"/>
              </a:spcBef>
              <a:buFont typeface="Arial" panose="020B0604020202020204" pitchFamily="34" charset="0"/>
              <a:buChar char="•"/>
            </a:pPr>
            <a:endParaRPr lang="en-ZA" sz="2000" dirty="0"/>
          </a:p>
          <a:p>
            <a:pPr algn="l"/>
            <a:endParaRPr lang="en-ZA" sz="3200" b="1"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prstClr val="white"/>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160194158"/>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437056" y="229136"/>
            <a:ext cx="10153046" cy="702760"/>
          </a:xfrm>
        </p:spPr>
        <p:txBody>
          <a:bodyPr>
            <a:noAutofit/>
          </a:bodyPr>
          <a:lstStyle/>
          <a:p>
            <a:pPr algn="l"/>
            <a:r>
              <a:rPr lang="en-ZA" sz="3600" dirty="0" smtClean="0"/>
              <a:t>9. High level interventions </a:t>
            </a:r>
            <a:endParaRPr lang="en-ZA" sz="3600" dirty="0"/>
          </a:p>
        </p:txBody>
      </p:sp>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181302" y="1206061"/>
            <a:ext cx="11779789" cy="4404627"/>
          </a:xfrm>
        </p:spPr>
        <p:txBody>
          <a:bodyPr>
            <a:normAutofit fontScale="25000" lnSpcReduction="20000"/>
          </a:bodyPr>
          <a:lstStyle/>
          <a:p>
            <a:pPr marL="1371600" indent="-1371600" algn="l">
              <a:buFont typeface="+mj-lt"/>
              <a:buAutoNum type="arabicPeriod"/>
            </a:pPr>
            <a:endParaRPr lang="en-ZA" sz="1400" dirty="0"/>
          </a:p>
          <a:p>
            <a:pPr marL="171450" indent="-171450" algn="l">
              <a:lnSpc>
                <a:spcPct val="120000"/>
              </a:lnSpc>
              <a:buFont typeface="Arial" panose="020B0604020202020204" pitchFamily="34" charset="0"/>
              <a:buChar char="•"/>
            </a:pPr>
            <a:r>
              <a:rPr lang="en-ZA" sz="8000" dirty="0" smtClean="0"/>
              <a:t>Continuous engagement with the Judiciary to prioritise outstanding cases.</a:t>
            </a:r>
          </a:p>
          <a:p>
            <a:pPr marL="171450" indent="-171450" algn="l">
              <a:lnSpc>
                <a:spcPct val="120000"/>
              </a:lnSpc>
              <a:buFont typeface="Arial" panose="020B0604020202020204" pitchFamily="34" charset="0"/>
              <a:buChar char="•"/>
            </a:pPr>
            <a:r>
              <a:rPr lang="en-ZA" sz="8000" dirty="0" smtClean="0"/>
              <a:t>Continuous engagement </a:t>
            </a:r>
            <a:r>
              <a:rPr lang="en-ZA" sz="8000" dirty="0"/>
              <a:t>with </a:t>
            </a:r>
            <a:r>
              <a:rPr lang="en-ZA" sz="8000" dirty="0" smtClean="0"/>
              <a:t>Home Affairs for </a:t>
            </a:r>
            <a:r>
              <a:rPr lang="en-ZA" sz="8000" dirty="0"/>
              <a:t>fast tracking outstanding unabridged birth </a:t>
            </a:r>
            <a:r>
              <a:rPr lang="en-ZA" sz="8000" dirty="0" smtClean="0"/>
              <a:t>certificates.</a:t>
            </a:r>
          </a:p>
          <a:p>
            <a:pPr marL="171450" indent="-171450" algn="l">
              <a:lnSpc>
                <a:spcPct val="120000"/>
              </a:lnSpc>
              <a:buFont typeface="Arial" panose="020B0604020202020204" pitchFamily="34" charset="0"/>
              <a:buChar char="•"/>
            </a:pPr>
            <a:r>
              <a:rPr lang="en-ZA" sz="8000" dirty="0" smtClean="0"/>
              <a:t>Weekly consolidation session with </a:t>
            </a:r>
            <a:r>
              <a:rPr lang="en-ZA" sz="8000" dirty="0"/>
              <a:t>the SASSA to consolidate the SASSA list and to unblock any challenges that may prevent the extension of foster care </a:t>
            </a:r>
            <a:r>
              <a:rPr lang="en-ZA" sz="8000" dirty="0" smtClean="0"/>
              <a:t>orders.</a:t>
            </a:r>
            <a:endParaRPr lang="en-ZA" sz="8000" dirty="0"/>
          </a:p>
          <a:p>
            <a:pPr marL="171450" indent="-171450" algn="l">
              <a:lnSpc>
                <a:spcPct val="120000"/>
              </a:lnSpc>
              <a:buFont typeface="Arial" panose="020B0604020202020204" pitchFamily="34" charset="0"/>
              <a:buChar char="•"/>
            </a:pPr>
            <a:r>
              <a:rPr lang="en-ZA" sz="8000" dirty="0"/>
              <a:t>SASSA to timeously update the SASSA SOCPEN data set.</a:t>
            </a:r>
          </a:p>
          <a:p>
            <a:pPr marL="171450" indent="-171450" algn="l">
              <a:lnSpc>
                <a:spcPct val="120000"/>
              </a:lnSpc>
              <a:buFont typeface="Arial" panose="020B0604020202020204" pitchFamily="34" charset="0"/>
              <a:buChar char="•"/>
            </a:pPr>
            <a:r>
              <a:rPr lang="en-ZA" sz="8000" dirty="0" smtClean="0"/>
              <a:t>Secure </a:t>
            </a:r>
            <a:r>
              <a:rPr lang="en-ZA" sz="8000" dirty="0"/>
              <a:t>funding in order to employ more social workers</a:t>
            </a:r>
          </a:p>
          <a:p>
            <a:pPr marL="171450" indent="-171450" algn="l">
              <a:lnSpc>
                <a:spcPct val="120000"/>
              </a:lnSpc>
              <a:buFont typeface="Arial" panose="020B0604020202020204" pitchFamily="34" charset="0"/>
              <a:buChar char="•"/>
            </a:pPr>
            <a:r>
              <a:rPr lang="en-ZA" sz="8000" dirty="0" smtClean="0"/>
              <a:t>Procurement of tools of trade.</a:t>
            </a:r>
          </a:p>
          <a:p>
            <a:pPr marL="171450" indent="-171450" algn="l">
              <a:lnSpc>
                <a:spcPct val="120000"/>
              </a:lnSpc>
              <a:buFont typeface="Arial" panose="020B0604020202020204" pitchFamily="34" charset="0"/>
              <a:buChar char="•"/>
            </a:pPr>
            <a:r>
              <a:rPr lang="en-ZA" sz="8000" dirty="0" smtClean="0"/>
              <a:t>Prioritisation of outstanding </a:t>
            </a:r>
            <a:r>
              <a:rPr lang="en-ZA" sz="8000" dirty="0"/>
              <a:t>Form </a:t>
            </a:r>
            <a:r>
              <a:rPr lang="en-ZA" sz="8000" dirty="0" smtClean="0"/>
              <a:t>30s.</a:t>
            </a:r>
            <a:endParaRPr lang="en-ZA" sz="8000" dirty="0"/>
          </a:p>
          <a:p>
            <a:pPr marL="171450" indent="-171450" algn="l">
              <a:lnSpc>
                <a:spcPct val="120000"/>
              </a:lnSpc>
              <a:buFont typeface="Arial" panose="020B0604020202020204" pitchFamily="34" charset="0"/>
              <a:buChar char="•"/>
            </a:pPr>
            <a:r>
              <a:rPr lang="en-ZA" sz="8000" dirty="0" smtClean="0"/>
              <a:t>Regarding untraceable cases- coordination </a:t>
            </a:r>
            <a:r>
              <a:rPr lang="en-ZA" sz="8000" dirty="0"/>
              <a:t>and facilitation of </a:t>
            </a:r>
            <a:r>
              <a:rPr lang="en-ZA" sz="8000" dirty="0" smtClean="0"/>
              <a:t>processes </a:t>
            </a:r>
            <a:r>
              <a:rPr lang="en-ZA" sz="8000" dirty="0"/>
              <a:t>towards termination of foster care grant in line with SASSA procedure and submission of progress reports.</a:t>
            </a:r>
          </a:p>
          <a:p>
            <a:pPr marL="171450" indent="-171450" algn="l">
              <a:lnSpc>
                <a:spcPct val="120000"/>
              </a:lnSpc>
              <a:buFont typeface="Arial" panose="020B0604020202020204" pitchFamily="34" charset="0"/>
              <a:buChar char="•"/>
            </a:pPr>
            <a:endParaRPr lang="en-ZA" sz="1800" dirty="0"/>
          </a:p>
          <a:p>
            <a:pPr marL="285750" indent="-285750" algn="just">
              <a:buFont typeface="Wingdings" panose="05000000000000000000" pitchFamily="2" charset="2"/>
              <a:buChar char="q"/>
            </a:pPr>
            <a:endParaRPr lang="en-ZA" dirty="0"/>
          </a:p>
          <a:p>
            <a:pPr marL="285750" indent="-285750" algn="just">
              <a:buFont typeface="Wingdings" panose="05000000000000000000" pitchFamily="2" charset="2"/>
              <a:buChar char="q"/>
            </a:pPr>
            <a:endParaRPr lang="en-ZA" sz="1800" dirty="0"/>
          </a:p>
          <a:p>
            <a:r>
              <a:rPr lang="en-ZA" dirty="0"/>
              <a:t> </a:t>
            </a:r>
            <a:endParaRPr lang="en-ZA" sz="2000" dirty="0"/>
          </a:p>
          <a:p>
            <a:pPr algn="just"/>
            <a:endParaRPr lang="en-ZA" sz="2200"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prstClr val="white"/>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1996906356"/>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29710" y="400761"/>
            <a:ext cx="9323990" cy="884128"/>
          </a:xfrm>
        </p:spPr>
        <p:txBody>
          <a:bodyPr>
            <a:normAutofit/>
          </a:bodyPr>
          <a:lstStyle/>
          <a:p>
            <a:r>
              <a:rPr lang="en-ZA" sz="3600" dirty="0" smtClean="0">
                <a:solidFill>
                  <a:prstClr val="black"/>
                </a:solidFill>
                <a:cs typeface="Arial" panose="020B0604020202020204" pitchFamily="34" charset="0"/>
              </a:rPr>
              <a:t>10. Recommendations  </a:t>
            </a:r>
            <a:endParaRPr lang="en-ZA" sz="3600" b="1" dirty="0"/>
          </a:p>
        </p:txBody>
      </p:sp>
      <p:sp>
        <p:nvSpPr>
          <p:cNvPr id="3" name="Subtitle 2"/>
          <p:cNvSpPr>
            <a:spLocks noGrp="1"/>
          </p:cNvSpPr>
          <p:nvPr>
            <p:ph idx="1"/>
          </p:nvPr>
        </p:nvSpPr>
        <p:spPr>
          <a:xfrm>
            <a:off x="118241" y="1697640"/>
            <a:ext cx="10128032" cy="3757230"/>
          </a:xfrm>
        </p:spPr>
        <p:txBody>
          <a:bodyPr>
            <a:normAutofit/>
          </a:bodyPr>
          <a:lstStyle/>
          <a:p>
            <a:pPr marL="316531" indent="-316531" defTabSz="422041"/>
            <a:r>
              <a:rPr lang="en-ZA" sz="2200" dirty="0" smtClean="0">
                <a:solidFill>
                  <a:prstClr val="black"/>
                </a:solidFill>
                <a:latin typeface="Arial" panose="020B0604020202020204" pitchFamily="34" charset="0"/>
                <a:cs typeface="Arial" panose="020B0604020202020204" pitchFamily="34" charset="0"/>
              </a:rPr>
              <a:t>It is recommended that the Portfolio Committee take note of the progress made as well as challenges experienced in the implementation of the NGHCO.</a:t>
            </a:r>
            <a:endParaRPr lang="en-ZA" sz="180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4294967295"/>
          </p:nvPr>
        </p:nvSpPr>
        <p:spPr>
          <a:xfrm>
            <a:off x="8242300" y="6356352"/>
            <a:ext cx="2311400" cy="365125"/>
          </a:xfrm>
          <a:prstGeom prst="rect">
            <a:avLst/>
          </a:prstGeom>
        </p:spPr>
        <p:txBody>
          <a:bodyPr/>
          <a:lstStyle/>
          <a:p>
            <a:fld id="{E6EDE458-FE5D-A943-8B68-DF1632607E4A}" type="slidenum">
              <a:rPr lang="en-US" smtClean="0">
                <a:solidFill>
                  <a:prstClr val="black">
                    <a:tint val="75000"/>
                  </a:prstClr>
                </a:solidFill>
              </a:rPr>
              <a:pPr/>
              <a:t>12</a:t>
            </a:fld>
            <a:endParaRPr lang="en-US">
              <a:solidFill>
                <a:prstClr val="black">
                  <a:tint val="75000"/>
                </a:prstClr>
              </a:solidFill>
            </a:endParaRPr>
          </a:p>
        </p:txBody>
      </p:sp>
      <p:pic>
        <p:nvPicPr>
          <p:cNvPr id="2" name="Picture 1"/>
          <p:cNvPicPr>
            <a:picLocks noChangeAspect="1"/>
          </p:cNvPicPr>
          <p:nvPr/>
        </p:nvPicPr>
        <p:blipFill>
          <a:blip r:embed="rId2"/>
          <a:stretch>
            <a:fillRect/>
          </a:stretch>
        </p:blipFill>
        <p:spPr>
          <a:xfrm>
            <a:off x="2741960" y="5625171"/>
            <a:ext cx="4359018" cy="280440"/>
          </a:xfrm>
          <a:prstGeom prst="rect">
            <a:avLst/>
          </a:prstGeom>
        </p:spPr>
      </p:pic>
    </p:spTree>
    <p:extLst>
      <p:ext uri="{BB962C8B-B14F-4D97-AF65-F5344CB8AC3E}">
        <p14:creationId xmlns:p14="http://schemas.microsoft.com/office/powerpoint/2010/main" xmlns="" val="2158797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1212670" y="609600"/>
            <a:ext cx="9649097" cy="5029200"/>
          </a:xfrm>
        </p:spPr>
        <p:txBody>
          <a:bodyPr>
            <a:normAutofit/>
          </a:bodyPr>
          <a:lstStyle/>
          <a:p>
            <a:pPr algn="l"/>
            <a:endParaRPr lang="en-US" sz="1400" b="1" dirty="0">
              <a:latin typeface="Arial" panose="020B0604020202020204" pitchFamily="34" charset="0"/>
              <a:cs typeface="Arial" panose="020B0604020202020204" pitchFamily="34" charset="0"/>
            </a:endParaRPr>
          </a:p>
          <a:p>
            <a:pPr algn="l"/>
            <a:r>
              <a:rPr lang="en-US" sz="1400" b="1" dirty="0">
                <a:latin typeface="Arial" panose="020B0604020202020204" pitchFamily="34" charset="0"/>
                <a:cs typeface="Arial" panose="020B0604020202020204" pitchFamily="34" charset="0"/>
              </a:rPr>
              <a:t>  </a:t>
            </a:r>
          </a:p>
          <a:p>
            <a:pPr algn="l"/>
            <a:endParaRPr lang="en-US" sz="1400" b="1" dirty="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a:p>
            <a:r>
              <a:rPr lang="en-US" sz="4400" b="1" dirty="0">
                <a:latin typeface="Arial" panose="020B0604020202020204" pitchFamily="34" charset="0"/>
                <a:cs typeface="Arial" panose="020B0604020202020204" pitchFamily="34" charset="0"/>
              </a:rPr>
              <a:t>THANK YOU </a:t>
            </a:r>
          </a:p>
          <a:p>
            <a:pPr algn="l"/>
            <a:endParaRPr lang="en-US" sz="1400" b="1" dirty="0">
              <a:latin typeface="Arial" panose="020B0604020202020204" pitchFamily="34" charset="0"/>
              <a:cs typeface="Arial" panose="020B0604020202020204" pitchFamily="34" charset="0"/>
            </a:endParaRPr>
          </a:p>
          <a:p>
            <a:pPr algn="l"/>
            <a:endParaRPr lang="en-US" sz="1400" b="1" dirty="0">
              <a:latin typeface="Arial" panose="020B0604020202020204" pitchFamily="34" charset="0"/>
              <a:cs typeface="Arial" panose="020B0604020202020204" pitchFamily="34" charset="0"/>
            </a:endParaRPr>
          </a:p>
          <a:p>
            <a:pPr algn="l"/>
            <a:r>
              <a:rPr lang="en-US" sz="1400" b="1" dirty="0">
                <a:latin typeface="Arial" panose="020B0604020202020204" pitchFamily="34" charset="0"/>
                <a:cs typeface="Arial" panose="020B0604020202020204" pitchFamily="34" charset="0"/>
              </a:rPr>
              <a:t> </a:t>
            </a:r>
          </a:p>
          <a:p>
            <a:pPr algn="l"/>
            <a:endParaRPr lang="en-US" sz="1400" b="1" dirty="0">
              <a:latin typeface="Arial" panose="020B0604020202020204" pitchFamily="34" charset="0"/>
              <a:cs typeface="Arial" panose="020B0604020202020204" pitchFamily="34" charset="0"/>
            </a:endParaRPr>
          </a:p>
        </p:txBody>
      </p:sp>
      <p:sp>
        <p:nvSpPr>
          <p:cNvPr id="4" name="TextBox 3"/>
          <p:cNvSpPr txBox="1"/>
          <p:nvPr/>
        </p:nvSpPr>
        <p:spPr>
          <a:xfrm>
            <a:off x="4826725" y="0"/>
            <a:ext cx="6522720" cy="369332"/>
          </a:xfrm>
          <a:prstGeom prst="rect">
            <a:avLst/>
          </a:prstGeom>
          <a:noFill/>
        </p:spPr>
        <p:txBody>
          <a:bodyPr wrap="square" rtlCol="0">
            <a:spAutoFit/>
          </a:bodyPr>
          <a:lstStyle/>
          <a:p>
            <a:endParaRPr lang="en-US" dirty="0">
              <a:solidFill>
                <a:prstClr val="black"/>
              </a:solidFill>
            </a:endParaRPr>
          </a:p>
        </p:txBody>
      </p:sp>
      <p:sp>
        <p:nvSpPr>
          <p:cNvPr id="6" name="Rectangle 1"/>
          <p:cNvSpPr>
            <a:spLocks noChangeArrowheads="1"/>
          </p:cNvSpPr>
          <p:nvPr/>
        </p:nvSpPr>
        <p:spPr bwMode="auto">
          <a:xfrm>
            <a:off x="1747203" y="1466219"/>
            <a:ext cx="223138"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b="1" dirty="0">
                <a:solidFill>
                  <a:srgbClr val="000000"/>
                </a:solidFill>
                <a:ea typeface="Calibri" panose="020F0502020204030204" pitchFamily="34" charset="0"/>
                <a:cs typeface="Calibri" panose="020F0502020204030204" pitchFamily="34" charset="0"/>
              </a:rPr>
              <a:t> </a:t>
            </a:r>
            <a:endParaRPr lang="en-US" altLang="en-US" dirty="0">
              <a:solidFill>
                <a:prstClr val="black"/>
              </a:solidFill>
            </a:endParaRPr>
          </a:p>
        </p:txBody>
      </p:sp>
      <p:pic>
        <p:nvPicPr>
          <p:cNvPr id="5" name="Picture 4"/>
          <p:cNvPicPr>
            <a:picLocks noChangeAspect="1"/>
          </p:cNvPicPr>
          <p:nvPr/>
        </p:nvPicPr>
        <p:blipFill>
          <a:blip r:embed="rId3"/>
          <a:stretch>
            <a:fillRect/>
          </a:stretch>
        </p:blipFill>
        <p:spPr>
          <a:xfrm>
            <a:off x="2765608" y="5624412"/>
            <a:ext cx="4359018" cy="280440"/>
          </a:xfrm>
          <a:prstGeom prst="rect">
            <a:avLst/>
          </a:prstGeom>
        </p:spPr>
      </p:pic>
    </p:spTree>
    <p:extLst>
      <p:ext uri="{BB962C8B-B14F-4D97-AF65-F5344CB8AC3E}">
        <p14:creationId xmlns:p14="http://schemas.microsoft.com/office/powerpoint/2010/main" xmlns="" val="3191556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1517046" y="173501"/>
            <a:ext cx="9144000" cy="868218"/>
          </a:xfrm>
        </p:spPr>
        <p:txBody>
          <a:bodyPr>
            <a:noAutofit/>
          </a:bodyPr>
          <a:lstStyle/>
          <a:p>
            <a:r>
              <a:rPr lang="en-ZA" sz="3600" dirty="0" smtClean="0"/>
              <a:t>Outline </a:t>
            </a:r>
            <a:endParaRPr lang="en-ZA" sz="3600" dirty="0"/>
          </a:p>
        </p:txBody>
      </p:sp>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508000" y="1302326"/>
            <a:ext cx="11453091" cy="4308361"/>
          </a:xfrm>
        </p:spPr>
        <p:txBody>
          <a:bodyPr>
            <a:normAutofit fontScale="25000" lnSpcReduction="20000"/>
          </a:bodyPr>
          <a:lstStyle/>
          <a:p>
            <a:pPr algn="l"/>
            <a:endParaRPr lang="en-ZA" sz="11200" dirty="0"/>
          </a:p>
          <a:p>
            <a:pPr algn="l" defTabSz="422041">
              <a:lnSpc>
                <a:spcPct val="100000"/>
              </a:lnSpc>
              <a:spcBef>
                <a:spcPct val="20000"/>
              </a:spcBef>
              <a:buClrTx/>
            </a:pPr>
            <a:r>
              <a:rPr lang="en-ZA" sz="8000" dirty="0" smtClean="0">
                <a:solidFill>
                  <a:prstClr val="black"/>
                </a:solidFill>
                <a:latin typeface="Arial" panose="020B0604020202020204" pitchFamily="34" charset="0"/>
                <a:cs typeface="Arial" panose="020B0604020202020204" pitchFamily="34" charset="0"/>
              </a:rPr>
              <a:t>1. Purpose </a:t>
            </a:r>
            <a:endParaRPr lang="en-ZA" sz="8000" dirty="0">
              <a:solidFill>
                <a:prstClr val="black"/>
              </a:solidFill>
              <a:latin typeface="Arial" panose="020B0604020202020204" pitchFamily="34" charset="0"/>
              <a:cs typeface="Arial" panose="020B0604020202020204" pitchFamily="34" charset="0"/>
            </a:endParaRPr>
          </a:p>
          <a:p>
            <a:pPr algn="l" defTabSz="422041">
              <a:lnSpc>
                <a:spcPct val="100000"/>
              </a:lnSpc>
              <a:spcBef>
                <a:spcPct val="20000"/>
              </a:spcBef>
              <a:buClrTx/>
            </a:pPr>
            <a:r>
              <a:rPr lang="en-ZA" sz="8000" dirty="0" smtClean="0">
                <a:solidFill>
                  <a:prstClr val="black"/>
                </a:solidFill>
                <a:latin typeface="Arial" panose="020B0604020202020204" pitchFamily="34" charset="0"/>
                <a:cs typeface="Arial" panose="020B0604020202020204" pitchFamily="34" charset="0"/>
              </a:rPr>
              <a:t>2. Introduction</a:t>
            </a:r>
          </a:p>
          <a:p>
            <a:pPr algn="l" defTabSz="422041">
              <a:lnSpc>
                <a:spcPct val="100000"/>
              </a:lnSpc>
              <a:spcBef>
                <a:spcPct val="20000"/>
              </a:spcBef>
              <a:buClrTx/>
            </a:pPr>
            <a:r>
              <a:rPr lang="en-ZA" sz="8000" dirty="0" smtClean="0">
                <a:solidFill>
                  <a:prstClr val="black"/>
                </a:solidFill>
                <a:latin typeface="Arial" panose="020B0604020202020204" pitchFamily="34" charset="0"/>
                <a:cs typeface="Arial" panose="020B0604020202020204" pitchFamily="34" charset="0"/>
              </a:rPr>
              <a:t>3. Contextual analysis</a:t>
            </a:r>
            <a:endParaRPr lang="en-ZA" sz="8000" dirty="0">
              <a:solidFill>
                <a:prstClr val="black"/>
              </a:solidFill>
              <a:latin typeface="Arial" panose="020B0604020202020204" pitchFamily="34" charset="0"/>
              <a:cs typeface="Arial" panose="020B0604020202020204" pitchFamily="34" charset="0"/>
            </a:endParaRPr>
          </a:p>
          <a:p>
            <a:pPr algn="l" defTabSz="422041">
              <a:lnSpc>
                <a:spcPct val="100000"/>
              </a:lnSpc>
              <a:spcBef>
                <a:spcPct val="20000"/>
              </a:spcBef>
              <a:buClrTx/>
            </a:pPr>
            <a:r>
              <a:rPr lang="en-ZA" sz="8000" dirty="0" smtClean="0">
                <a:solidFill>
                  <a:prstClr val="black"/>
                </a:solidFill>
                <a:latin typeface="Arial" panose="020B0604020202020204" pitchFamily="34" charset="0"/>
                <a:cs typeface="Arial" panose="020B0604020202020204" pitchFamily="34" charset="0"/>
              </a:rPr>
              <a:t>4. Interventions by National DSD </a:t>
            </a:r>
          </a:p>
          <a:p>
            <a:pPr algn="l" defTabSz="422041">
              <a:lnSpc>
                <a:spcPct val="100000"/>
              </a:lnSpc>
              <a:spcBef>
                <a:spcPct val="20000"/>
              </a:spcBef>
              <a:buClrTx/>
            </a:pPr>
            <a:r>
              <a:rPr lang="en-ZA" sz="8000" dirty="0" smtClean="0">
                <a:solidFill>
                  <a:prstClr val="black"/>
                </a:solidFill>
                <a:latin typeface="Arial" panose="020B0604020202020204" pitchFamily="34" charset="0"/>
                <a:cs typeface="Arial" panose="020B0604020202020204" pitchFamily="34" charset="0"/>
              </a:rPr>
              <a:t>5. Progress made by provinces in relation to foster care cases</a:t>
            </a:r>
            <a:endParaRPr lang="en-ZA" sz="8000" dirty="0">
              <a:solidFill>
                <a:prstClr val="black"/>
              </a:solidFill>
              <a:latin typeface="Arial" panose="020B0604020202020204" pitchFamily="34" charset="0"/>
              <a:cs typeface="Arial" panose="020B0604020202020204" pitchFamily="34" charset="0"/>
            </a:endParaRPr>
          </a:p>
          <a:p>
            <a:pPr algn="l" defTabSz="422041">
              <a:lnSpc>
                <a:spcPct val="100000"/>
              </a:lnSpc>
              <a:spcBef>
                <a:spcPct val="20000"/>
              </a:spcBef>
              <a:buClrTx/>
            </a:pPr>
            <a:r>
              <a:rPr lang="en-ZA" sz="8000" dirty="0" smtClean="0">
                <a:solidFill>
                  <a:prstClr val="black"/>
                </a:solidFill>
                <a:latin typeface="Arial" panose="020B0604020202020204" pitchFamily="34" charset="0"/>
                <a:cs typeface="Arial" panose="020B0604020202020204" pitchFamily="34" charset="0"/>
              </a:rPr>
              <a:t>6. Analysis of foster care cases</a:t>
            </a:r>
          </a:p>
          <a:p>
            <a:pPr algn="l" defTabSz="422041">
              <a:lnSpc>
                <a:spcPct val="100000"/>
              </a:lnSpc>
              <a:spcBef>
                <a:spcPct val="20000"/>
              </a:spcBef>
              <a:buClrTx/>
            </a:pPr>
            <a:r>
              <a:rPr lang="en-ZA" sz="8000" dirty="0" smtClean="0">
                <a:solidFill>
                  <a:prstClr val="black"/>
                </a:solidFill>
                <a:latin typeface="Arial" panose="020B0604020202020204" pitchFamily="34" charset="0"/>
                <a:cs typeface="Arial" panose="020B0604020202020204" pitchFamily="34" charset="0"/>
              </a:rPr>
              <a:t>7. Progress made by provinces with the provision </a:t>
            </a:r>
            <a:r>
              <a:rPr lang="en-ZA" sz="8000" dirty="0">
                <a:solidFill>
                  <a:prstClr val="black"/>
                </a:solidFill>
                <a:latin typeface="Arial" panose="020B0604020202020204" pitchFamily="34" charset="0"/>
                <a:cs typeface="Arial" panose="020B0604020202020204" pitchFamily="34" charset="0"/>
              </a:rPr>
              <a:t>of necessary mechanisms, structures and resources </a:t>
            </a:r>
          </a:p>
          <a:p>
            <a:pPr algn="l" defTabSz="422041">
              <a:lnSpc>
                <a:spcPct val="100000"/>
              </a:lnSpc>
              <a:spcBef>
                <a:spcPct val="20000"/>
              </a:spcBef>
              <a:buClrTx/>
            </a:pPr>
            <a:r>
              <a:rPr lang="en-ZA" sz="8000" dirty="0" smtClean="0">
                <a:solidFill>
                  <a:prstClr val="black"/>
                </a:solidFill>
                <a:latin typeface="Arial" panose="020B0604020202020204" pitchFamily="34" charset="0"/>
                <a:cs typeface="Arial" panose="020B0604020202020204" pitchFamily="34" charset="0"/>
              </a:rPr>
              <a:t>8. High-level </a:t>
            </a:r>
            <a:r>
              <a:rPr lang="en-ZA" sz="8000" dirty="0">
                <a:solidFill>
                  <a:prstClr val="black"/>
                </a:solidFill>
                <a:latin typeface="Arial" panose="020B0604020202020204" pitchFamily="34" charset="0"/>
                <a:cs typeface="Arial" panose="020B0604020202020204" pitchFamily="34" charset="0"/>
              </a:rPr>
              <a:t>challenges </a:t>
            </a:r>
            <a:endParaRPr lang="en-ZA" sz="8000" dirty="0" smtClean="0">
              <a:solidFill>
                <a:prstClr val="black"/>
              </a:solidFill>
              <a:latin typeface="Arial" panose="020B0604020202020204" pitchFamily="34" charset="0"/>
              <a:cs typeface="Arial" panose="020B0604020202020204" pitchFamily="34" charset="0"/>
            </a:endParaRPr>
          </a:p>
          <a:p>
            <a:pPr algn="l" defTabSz="422041">
              <a:lnSpc>
                <a:spcPct val="100000"/>
              </a:lnSpc>
              <a:spcBef>
                <a:spcPct val="20000"/>
              </a:spcBef>
              <a:buClrTx/>
            </a:pPr>
            <a:r>
              <a:rPr lang="en-ZA" sz="8000" dirty="0" smtClean="0">
                <a:solidFill>
                  <a:prstClr val="black"/>
                </a:solidFill>
                <a:latin typeface="Arial" panose="020B0604020202020204" pitchFamily="34" charset="0"/>
                <a:cs typeface="Arial" panose="020B0604020202020204" pitchFamily="34" charset="0"/>
              </a:rPr>
              <a:t>9. High interventions </a:t>
            </a:r>
            <a:endParaRPr lang="en-ZA" sz="8000" dirty="0">
              <a:solidFill>
                <a:prstClr val="black"/>
              </a:solidFill>
              <a:latin typeface="Arial" panose="020B0604020202020204" pitchFamily="34" charset="0"/>
              <a:cs typeface="Arial" panose="020B0604020202020204" pitchFamily="34" charset="0"/>
            </a:endParaRPr>
          </a:p>
          <a:p>
            <a:pPr algn="l" defTabSz="422041">
              <a:lnSpc>
                <a:spcPct val="100000"/>
              </a:lnSpc>
              <a:spcBef>
                <a:spcPct val="20000"/>
              </a:spcBef>
              <a:buClrTx/>
            </a:pPr>
            <a:r>
              <a:rPr lang="en-ZA" sz="8000" smtClean="0">
                <a:solidFill>
                  <a:prstClr val="black"/>
                </a:solidFill>
                <a:latin typeface="Arial" panose="020B0604020202020204" pitchFamily="34" charset="0"/>
                <a:cs typeface="Arial" panose="020B0604020202020204" pitchFamily="34" charset="0"/>
              </a:rPr>
              <a:t>10. </a:t>
            </a:r>
            <a:r>
              <a:rPr lang="en-ZA" sz="8000" dirty="0" smtClean="0">
                <a:solidFill>
                  <a:prstClr val="black"/>
                </a:solidFill>
                <a:latin typeface="Arial" panose="020B0604020202020204" pitchFamily="34" charset="0"/>
                <a:cs typeface="Arial" panose="020B0604020202020204" pitchFamily="34" charset="0"/>
              </a:rPr>
              <a:t>Recommendations</a:t>
            </a:r>
            <a:endParaRPr lang="en-ZA" sz="8000" dirty="0">
              <a:solidFill>
                <a:prstClr val="black"/>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q"/>
            </a:pPr>
            <a:endParaRPr lang="en-ZA" dirty="0"/>
          </a:p>
          <a:p>
            <a:pPr marL="285750" indent="-285750" algn="just">
              <a:buFont typeface="Wingdings" panose="05000000000000000000" pitchFamily="2" charset="2"/>
              <a:buChar char="q"/>
            </a:pPr>
            <a:endParaRPr lang="en-ZA" sz="1800" dirty="0"/>
          </a:p>
          <a:p>
            <a:r>
              <a:rPr lang="en-ZA" dirty="0"/>
              <a:t> </a:t>
            </a:r>
            <a:endParaRPr lang="en-ZA" sz="2000" dirty="0"/>
          </a:p>
          <a:p>
            <a:pPr algn="just"/>
            <a:endParaRPr lang="en-ZA" sz="2200"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276336178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1517046" y="323273"/>
            <a:ext cx="9144000" cy="868218"/>
          </a:xfrm>
        </p:spPr>
        <p:txBody>
          <a:bodyPr>
            <a:noAutofit/>
          </a:bodyPr>
          <a:lstStyle/>
          <a:p>
            <a:r>
              <a:rPr lang="en-ZA" sz="3600" dirty="0" smtClean="0"/>
              <a:t>1. Purpose  </a:t>
            </a:r>
            <a:endParaRPr lang="en-ZA" sz="3600" dirty="0"/>
          </a:p>
        </p:txBody>
      </p:sp>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508000" y="1302326"/>
            <a:ext cx="11453091" cy="4308361"/>
          </a:xfrm>
        </p:spPr>
        <p:txBody>
          <a:bodyPr>
            <a:normAutofit fontScale="25000" lnSpcReduction="20000"/>
          </a:bodyPr>
          <a:lstStyle/>
          <a:p>
            <a:pPr algn="l"/>
            <a:endParaRPr lang="en-ZA" sz="11200" dirty="0"/>
          </a:p>
          <a:p>
            <a:pPr marL="316531" indent="-316531" algn="l" defTabSz="422041">
              <a:lnSpc>
                <a:spcPct val="100000"/>
              </a:lnSpc>
              <a:spcBef>
                <a:spcPct val="20000"/>
              </a:spcBef>
              <a:buClrTx/>
              <a:buFont typeface="Arial"/>
              <a:buChar char="•"/>
            </a:pPr>
            <a:r>
              <a:rPr lang="en-ZA" sz="8000" dirty="0">
                <a:latin typeface="Arial" panose="020B0604020202020204" pitchFamily="34" charset="0"/>
                <a:cs typeface="Arial" panose="020B0604020202020204" pitchFamily="34" charset="0"/>
              </a:rPr>
              <a:t>This presentation  seeks to appraise Members about progress made regarding implementation of the NGHCO in preparation for presentation to the Portfolio Committee. </a:t>
            </a:r>
          </a:p>
          <a:p>
            <a:pPr marL="316531" indent="-316531" algn="l" defTabSz="422041">
              <a:lnSpc>
                <a:spcPct val="100000"/>
              </a:lnSpc>
              <a:spcBef>
                <a:spcPct val="20000"/>
              </a:spcBef>
              <a:buClrTx/>
              <a:buFont typeface="Arial"/>
              <a:buChar char="•"/>
            </a:pPr>
            <a:r>
              <a:rPr lang="en-US" sz="8000" dirty="0" smtClean="0">
                <a:solidFill>
                  <a:prstClr val="black"/>
                </a:solidFill>
                <a:latin typeface="Arial" panose="020B0604020202020204" pitchFamily="34" charset="0"/>
                <a:cs typeface="Arial" panose="020B0604020202020204" pitchFamily="34" charset="0"/>
              </a:rPr>
              <a:t>The </a:t>
            </a:r>
            <a:r>
              <a:rPr lang="en-US" sz="8000" dirty="0">
                <a:solidFill>
                  <a:prstClr val="black"/>
                </a:solidFill>
                <a:latin typeface="Arial" panose="020B0604020202020204" pitchFamily="34" charset="0"/>
                <a:cs typeface="Arial" panose="020B0604020202020204" pitchFamily="34" charset="0"/>
              </a:rPr>
              <a:t>presentation outlines progress made in comprehensive legal </a:t>
            </a:r>
            <a:r>
              <a:rPr lang="en-US" sz="8000" dirty="0" smtClean="0">
                <a:solidFill>
                  <a:prstClr val="black"/>
                </a:solidFill>
                <a:latin typeface="Arial" panose="020B0604020202020204" pitchFamily="34" charset="0"/>
                <a:cs typeface="Arial" panose="020B0604020202020204" pitchFamily="34" charset="0"/>
              </a:rPr>
              <a:t>solution. </a:t>
            </a:r>
            <a:endParaRPr lang="en-US" sz="8000" dirty="0">
              <a:solidFill>
                <a:prstClr val="black"/>
              </a:solidFill>
              <a:latin typeface="Arial" panose="020B0604020202020204" pitchFamily="34" charset="0"/>
              <a:cs typeface="Arial" panose="020B0604020202020204" pitchFamily="34" charset="0"/>
            </a:endParaRPr>
          </a:p>
          <a:p>
            <a:pPr marL="316531" indent="-316531" algn="l" defTabSz="422041">
              <a:lnSpc>
                <a:spcPct val="100000"/>
              </a:lnSpc>
              <a:spcBef>
                <a:spcPct val="20000"/>
              </a:spcBef>
              <a:buClrTx/>
              <a:buFont typeface="Arial"/>
              <a:buChar char="•"/>
            </a:pPr>
            <a:r>
              <a:rPr lang="en-US" sz="8000" dirty="0">
                <a:solidFill>
                  <a:prstClr val="black"/>
                </a:solidFill>
                <a:latin typeface="Arial" panose="020B0604020202020204" pitchFamily="34" charset="0"/>
                <a:cs typeface="Arial" panose="020B0604020202020204" pitchFamily="34" charset="0"/>
              </a:rPr>
              <a:t>It also outlines progress made by provinces in relation to managing foster care cases that were covered by the interim regime of the 2019 </a:t>
            </a:r>
            <a:r>
              <a:rPr lang="en-US" sz="8000" dirty="0" smtClean="0">
                <a:solidFill>
                  <a:prstClr val="black"/>
                </a:solidFill>
                <a:latin typeface="Arial" panose="020B0604020202020204" pitchFamily="34" charset="0"/>
                <a:cs typeface="Arial" panose="020B0604020202020204" pitchFamily="34" charset="0"/>
              </a:rPr>
              <a:t>NGHCO; </a:t>
            </a:r>
            <a:r>
              <a:rPr lang="en-ZA" sz="8000" dirty="0">
                <a:solidFill>
                  <a:prstClr val="black"/>
                </a:solidFill>
                <a:latin typeface="Arial" panose="020B0604020202020204" pitchFamily="34" charset="0"/>
                <a:cs typeface="Arial" panose="020B0604020202020204" pitchFamily="34" charset="0"/>
              </a:rPr>
              <a:t>deeming foster care orders to be valid till 26 November 2020.</a:t>
            </a:r>
          </a:p>
          <a:p>
            <a:pPr marL="316531" indent="-316531" algn="l" defTabSz="422041">
              <a:lnSpc>
                <a:spcPct val="100000"/>
              </a:lnSpc>
              <a:spcBef>
                <a:spcPct val="20000"/>
              </a:spcBef>
              <a:buClrTx/>
              <a:buFont typeface="Arial"/>
              <a:buChar char="•"/>
            </a:pPr>
            <a:r>
              <a:rPr lang="en-US" sz="8000" dirty="0">
                <a:solidFill>
                  <a:prstClr val="black"/>
                </a:solidFill>
                <a:latin typeface="Arial" panose="020B0604020202020204" pitchFamily="34" charset="0"/>
                <a:cs typeface="Arial" panose="020B0604020202020204" pitchFamily="34" charset="0"/>
              </a:rPr>
              <a:t>Furthermore, the presentation outlines progress made in putting resources, structures and mechanisms as per paragraph 2.2 of 2017 NGHCO which was extended on the 26 Nov 2019. </a:t>
            </a:r>
          </a:p>
          <a:p>
            <a:pPr marL="316531" indent="-316531" algn="l" defTabSz="422041">
              <a:lnSpc>
                <a:spcPct val="100000"/>
              </a:lnSpc>
              <a:spcBef>
                <a:spcPct val="20000"/>
              </a:spcBef>
              <a:buClrTx/>
              <a:buFont typeface="Arial"/>
              <a:buChar char="•"/>
            </a:pPr>
            <a:r>
              <a:rPr lang="en-US" sz="8000" dirty="0">
                <a:solidFill>
                  <a:prstClr val="black"/>
                </a:solidFill>
                <a:latin typeface="Arial" panose="020B0604020202020204" pitchFamily="34" charset="0"/>
                <a:cs typeface="Arial" panose="020B0604020202020204" pitchFamily="34" charset="0"/>
              </a:rPr>
              <a:t>Lastly; the provincial reports will indicate challenges experienced in implementing the NGHCO as well as interventions implemented to resolve challenges. </a:t>
            </a:r>
          </a:p>
          <a:p>
            <a:pPr algn="l"/>
            <a:endParaRPr lang="en-ZA" sz="9600" dirty="0"/>
          </a:p>
          <a:p>
            <a:pPr marL="285750" indent="-285750" algn="just">
              <a:buFont typeface="Wingdings" panose="05000000000000000000" pitchFamily="2" charset="2"/>
              <a:buChar char="q"/>
            </a:pPr>
            <a:endParaRPr lang="en-ZA" dirty="0"/>
          </a:p>
          <a:p>
            <a:pPr marL="285750" indent="-285750" algn="just">
              <a:buFont typeface="Wingdings" panose="05000000000000000000" pitchFamily="2" charset="2"/>
              <a:buChar char="q"/>
            </a:pPr>
            <a:endParaRPr lang="en-ZA" sz="1800" dirty="0"/>
          </a:p>
          <a:p>
            <a:r>
              <a:rPr lang="en-ZA" dirty="0"/>
              <a:t> </a:t>
            </a:r>
            <a:endParaRPr lang="en-ZA" sz="2000" dirty="0"/>
          </a:p>
          <a:p>
            <a:pPr algn="just"/>
            <a:endParaRPr lang="en-ZA" sz="2200"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3183048982"/>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1517046" y="323273"/>
            <a:ext cx="9144000" cy="868218"/>
          </a:xfrm>
        </p:spPr>
        <p:txBody>
          <a:bodyPr>
            <a:noAutofit/>
          </a:bodyPr>
          <a:lstStyle/>
          <a:p>
            <a:r>
              <a:rPr lang="en-ZA" sz="3600" dirty="0" smtClean="0"/>
              <a:t>2. Introduction </a:t>
            </a:r>
            <a:endParaRPr lang="en-ZA" sz="3600" dirty="0"/>
          </a:p>
        </p:txBody>
      </p:sp>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508000" y="1302326"/>
            <a:ext cx="11453091" cy="4308361"/>
          </a:xfrm>
        </p:spPr>
        <p:txBody>
          <a:bodyPr>
            <a:normAutofit fontScale="25000" lnSpcReduction="20000"/>
          </a:bodyPr>
          <a:lstStyle/>
          <a:p>
            <a:pPr algn="l"/>
            <a:endParaRPr lang="en-ZA" sz="11200" dirty="0"/>
          </a:p>
          <a:p>
            <a:pPr marL="316531" indent="-316531" algn="l" defTabSz="422041">
              <a:lnSpc>
                <a:spcPct val="100000"/>
              </a:lnSpc>
              <a:spcBef>
                <a:spcPct val="20000"/>
              </a:spcBef>
              <a:buClrTx/>
              <a:buFont typeface="Arial"/>
              <a:buChar char="•"/>
            </a:pPr>
            <a:r>
              <a:rPr lang="en-ZA" sz="8000" dirty="0">
                <a:solidFill>
                  <a:prstClr val="black"/>
                </a:solidFill>
                <a:latin typeface="Arial" panose="020B0604020202020204" pitchFamily="34" charset="0"/>
                <a:cs typeface="Arial" panose="020B0604020202020204" pitchFamily="34" charset="0"/>
              </a:rPr>
              <a:t>North Gauteng High Court (NGHC) issued an Order on 26 November 2019 extending the 28 November 2017 Order.  </a:t>
            </a:r>
          </a:p>
          <a:p>
            <a:pPr marL="316531" indent="-316531" algn="l" defTabSz="422041">
              <a:lnSpc>
                <a:spcPct val="100000"/>
              </a:lnSpc>
              <a:spcBef>
                <a:spcPct val="20000"/>
              </a:spcBef>
              <a:buClrTx/>
              <a:buFont typeface="Arial"/>
              <a:buChar char="•"/>
            </a:pPr>
            <a:r>
              <a:rPr lang="en-ZA" sz="8000" dirty="0">
                <a:solidFill>
                  <a:prstClr val="black"/>
                </a:solidFill>
                <a:latin typeface="Arial" panose="020B0604020202020204" pitchFamily="34" charset="0"/>
                <a:cs typeface="Arial" panose="020B0604020202020204" pitchFamily="34" charset="0"/>
              </a:rPr>
              <a:t>The extended court order provides additional 12 months for the key provisions contained in the 2017 Order which are: </a:t>
            </a:r>
          </a:p>
          <a:p>
            <a:pPr marL="773731" lvl="1" indent="-316531" algn="l" defTabSz="422041">
              <a:lnSpc>
                <a:spcPct val="100000"/>
              </a:lnSpc>
              <a:spcBef>
                <a:spcPct val="20000"/>
              </a:spcBef>
              <a:buClrTx/>
              <a:buFont typeface="Arial"/>
              <a:buChar char="•"/>
            </a:pPr>
            <a:r>
              <a:rPr lang="en-ZA" sz="8000" dirty="0">
                <a:solidFill>
                  <a:prstClr val="black"/>
                </a:solidFill>
                <a:latin typeface="Arial" panose="020B0604020202020204" pitchFamily="34" charset="0"/>
                <a:cs typeface="Arial" panose="020B0604020202020204" pitchFamily="34" charset="0"/>
              </a:rPr>
              <a:t>Suspension of two declarations regarding the provision for a comprehensive legal solution and putting in place the mechanisms, resources and </a:t>
            </a:r>
            <a:r>
              <a:rPr lang="en-ZA" sz="8000" dirty="0" smtClean="0">
                <a:solidFill>
                  <a:prstClr val="black"/>
                </a:solidFill>
                <a:latin typeface="Arial" panose="020B0604020202020204" pitchFamily="34" charset="0"/>
                <a:cs typeface="Arial" panose="020B0604020202020204" pitchFamily="34" charset="0"/>
              </a:rPr>
              <a:t>structures for </a:t>
            </a:r>
            <a:r>
              <a:rPr lang="en-ZA" sz="8000" dirty="0">
                <a:solidFill>
                  <a:prstClr val="black"/>
                </a:solidFill>
                <a:latin typeface="Arial" panose="020B0604020202020204" pitchFamily="34" charset="0"/>
                <a:cs typeface="Arial" panose="020B0604020202020204" pitchFamily="34" charset="0"/>
              </a:rPr>
              <a:t>a sustainable and efficient foster care </a:t>
            </a:r>
            <a:r>
              <a:rPr lang="en-ZA" sz="8000" dirty="0" smtClean="0">
                <a:solidFill>
                  <a:prstClr val="black"/>
                </a:solidFill>
                <a:latin typeface="Arial" panose="020B0604020202020204" pitchFamily="34" charset="0"/>
                <a:cs typeface="Arial" panose="020B0604020202020204" pitchFamily="34" charset="0"/>
              </a:rPr>
              <a:t>system;</a:t>
            </a:r>
            <a:endParaRPr lang="en-ZA" sz="8000" dirty="0">
              <a:solidFill>
                <a:prstClr val="black"/>
              </a:solidFill>
              <a:latin typeface="Arial" panose="020B0604020202020204" pitchFamily="34" charset="0"/>
              <a:cs typeface="Arial" panose="020B0604020202020204" pitchFamily="34" charset="0"/>
            </a:endParaRPr>
          </a:p>
          <a:p>
            <a:pPr marL="773731" lvl="1" indent="-316531" algn="l" defTabSz="422041">
              <a:lnSpc>
                <a:spcPct val="100000"/>
              </a:lnSpc>
              <a:spcBef>
                <a:spcPct val="20000"/>
              </a:spcBef>
              <a:buClrTx/>
              <a:buFont typeface="Arial"/>
              <a:buChar char="•"/>
            </a:pPr>
            <a:r>
              <a:rPr lang="en-ZA" sz="8000" dirty="0">
                <a:solidFill>
                  <a:prstClr val="black"/>
                </a:solidFill>
                <a:latin typeface="Arial" panose="020B0604020202020204" pitchFamily="34" charset="0"/>
                <a:cs typeface="Arial" panose="020B0604020202020204" pitchFamily="34" charset="0"/>
              </a:rPr>
              <a:t>Requiring the Minister to request Parliament to expedite the process for consideration and tabling of amendments to the Children’s Act;</a:t>
            </a:r>
          </a:p>
          <a:p>
            <a:pPr marL="773731" lvl="1" indent="-316531" algn="l" defTabSz="422041">
              <a:lnSpc>
                <a:spcPct val="100000"/>
              </a:lnSpc>
              <a:spcBef>
                <a:spcPct val="20000"/>
              </a:spcBef>
              <a:buClrTx/>
              <a:buFont typeface="Arial"/>
              <a:buChar char="•"/>
            </a:pPr>
            <a:r>
              <a:rPr lang="en-ZA" sz="8000" dirty="0">
                <a:solidFill>
                  <a:prstClr val="black"/>
                </a:solidFill>
                <a:latin typeface="Arial" panose="020B0604020202020204" pitchFamily="34" charset="0"/>
                <a:cs typeface="Arial" panose="020B0604020202020204" pitchFamily="34" charset="0"/>
              </a:rPr>
              <a:t>Interim regime for management of the affected foster care orders; and</a:t>
            </a:r>
          </a:p>
          <a:p>
            <a:pPr marL="773731" lvl="1" indent="-316531" algn="l" defTabSz="422041">
              <a:lnSpc>
                <a:spcPct val="100000"/>
              </a:lnSpc>
              <a:spcBef>
                <a:spcPct val="20000"/>
              </a:spcBef>
              <a:buClrTx/>
              <a:buFont typeface="Arial"/>
              <a:buChar char="•"/>
            </a:pPr>
            <a:r>
              <a:rPr lang="en-ZA" sz="8000" dirty="0">
                <a:solidFill>
                  <a:prstClr val="black"/>
                </a:solidFill>
                <a:latin typeface="Arial" panose="020B0604020202020204" pitchFamily="34" charset="0"/>
                <a:cs typeface="Arial" panose="020B0604020202020204" pitchFamily="34" charset="0"/>
              </a:rPr>
              <a:t>Reporting parameters changing from six monthly to three monthly intervals for reporting to the High Court and Centre for Child Law.</a:t>
            </a:r>
          </a:p>
          <a:p>
            <a:pPr marL="316531" indent="-316531" algn="l" defTabSz="422041">
              <a:lnSpc>
                <a:spcPct val="100000"/>
              </a:lnSpc>
              <a:spcBef>
                <a:spcPct val="20000"/>
              </a:spcBef>
              <a:buClrTx/>
              <a:buFont typeface="Arial"/>
              <a:buChar char="•"/>
            </a:pPr>
            <a:r>
              <a:rPr lang="en-ZA" sz="8000" dirty="0">
                <a:solidFill>
                  <a:prstClr val="black"/>
                </a:solidFill>
                <a:latin typeface="Arial" panose="020B0604020202020204" pitchFamily="34" charset="0"/>
                <a:cs typeface="Arial" panose="020B0604020202020204" pitchFamily="34" charset="0"/>
              </a:rPr>
              <a:t>This Order is due to lapse in November </a:t>
            </a:r>
            <a:r>
              <a:rPr lang="en-ZA" sz="8000" dirty="0" smtClean="0">
                <a:solidFill>
                  <a:prstClr val="black"/>
                </a:solidFill>
                <a:latin typeface="Arial" panose="020B0604020202020204" pitchFamily="34" charset="0"/>
                <a:cs typeface="Arial" panose="020B0604020202020204" pitchFamily="34" charset="0"/>
              </a:rPr>
              <a:t>2020.</a:t>
            </a:r>
            <a:endParaRPr lang="en-ZA" sz="8000" dirty="0">
              <a:solidFill>
                <a:prstClr val="black"/>
              </a:solidFill>
              <a:latin typeface="Arial" panose="020B0604020202020204" pitchFamily="34" charset="0"/>
              <a:cs typeface="Arial" panose="020B0604020202020204" pitchFamily="34" charset="0"/>
            </a:endParaRPr>
          </a:p>
          <a:p>
            <a:pPr algn="l"/>
            <a:endParaRPr lang="en-ZA" sz="9600" dirty="0"/>
          </a:p>
          <a:p>
            <a:pPr marL="285750" indent="-285750" algn="just">
              <a:buFont typeface="Wingdings" panose="05000000000000000000" pitchFamily="2" charset="2"/>
              <a:buChar char="q"/>
            </a:pPr>
            <a:endParaRPr lang="en-ZA" dirty="0"/>
          </a:p>
          <a:p>
            <a:pPr marL="285750" indent="-285750" algn="just">
              <a:buFont typeface="Wingdings" panose="05000000000000000000" pitchFamily="2" charset="2"/>
              <a:buChar char="q"/>
            </a:pPr>
            <a:endParaRPr lang="en-ZA" sz="1800" dirty="0"/>
          </a:p>
          <a:p>
            <a:r>
              <a:rPr lang="en-ZA" dirty="0"/>
              <a:t> </a:t>
            </a:r>
            <a:endParaRPr lang="en-ZA" sz="2000" dirty="0"/>
          </a:p>
          <a:p>
            <a:pPr algn="just"/>
            <a:endParaRPr lang="en-ZA" sz="2200"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134730394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0" y="94592"/>
            <a:ext cx="12192000" cy="649325"/>
          </a:xfrm>
        </p:spPr>
        <p:txBody>
          <a:bodyPr>
            <a:noAutofit/>
          </a:bodyPr>
          <a:lstStyle/>
          <a:p>
            <a:r>
              <a:rPr lang="en-ZA" sz="3600" dirty="0" smtClean="0">
                <a:solidFill>
                  <a:prstClr val="black"/>
                </a:solidFill>
                <a:latin typeface="Arial" panose="020B0604020202020204" pitchFamily="34" charset="0"/>
                <a:cs typeface="Arial" panose="020B0604020202020204" pitchFamily="34" charset="0"/>
              </a:rPr>
              <a:t/>
            </a:r>
            <a:br>
              <a:rPr lang="en-ZA" sz="3600" dirty="0" smtClean="0">
                <a:solidFill>
                  <a:prstClr val="black"/>
                </a:solidFill>
                <a:latin typeface="Arial" panose="020B0604020202020204" pitchFamily="34" charset="0"/>
                <a:cs typeface="Arial" panose="020B0604020202020204" pitchFamily="34" charset="0"/>
              </a:rPr>
            </a:br>
            <a:r>
              <a:rPr lang="en-ZA" sz="3600" dirty="0">
                <a:solidFill>
                  <a:prstClr val="black"/>
                </a:solidFill>
                <a:latin typeface="Arial" panose="020B0604020202020204" pitchFamily="34" charset="0"/>
                <a:cs typeface="Arial" panose="020B0604020202020204" pitchFamily="34" charset="0"/>
              </a:rPr>
              <a:t/>
            </a:r>
            <a:br>
              <a:rPr lang="en-ZA" sz="3600" dirty="0">
                <a:solidFill>
                  <a:prstClr val="black"/>
                </a:solidFill>
                <a:latin typeface="Arial" panose="020B0604020202020204" pitchFamily="34" charset="0"/>
                <a:cs typeface="Arial" panose="020B0604020202020204" pitchFamily="34" charset="0"/>
              </a:rPr>
            </a:br>
            <a:r>
              <a:rPr lang="en-ZA" sz="3600" dirty="0" smtClean="0">
                <a:solidFill>
                  <a:prstClr val="black"/>
                </a:solidFill>
                <a:latin typeface="Arial" panose="020B0604020202020204" pitchFamily="34" charset="0"/>
                <a:cs typeface="Arial" panose="020B0604020202020204" pitchFamily="34" charset="0"/>
              </a:rPr>
              <a:t/>
            </a:r>
            <a:br>
              <a:rPr lang="en-ZA" sz="3600" dirty="0" smtClean="0">
                <a:solidFill>
                  <a:prstClr val="black"/>
                </a:solidFill>
                <a:latin typeface="Arial" panose="020B0604020202020204" pitchFamily="34" charset="0"/>
                <a:cs typeface="Arial" panose="020B0604020202020204" pitchFamily="34" charset="0"/>
              </a:rPr>
            </a:br>
            <a:r>
              <a:rPr lang="en-ZA" sz="3600" dirty="0" smtClean="0">
                <a:solidFill>
                  <a:prstClr val="black"/>
                </a:solidFill>
                <a:latin typeface="Arial" panose="020B0604020202020204" pitchFamily="34" charset="0"/>
                <a:cs typeface="Arial" panose="020B0604020202020204" pitchFamily="34" charset="0"/>
              </a:rPr>
              <a:t>:</a:t>
            </a:r>
            <a:r>
              <a:rPr lang="en-ZA" sz="3600" dirty="0">
                <a:solidFill>
                  <a:prstClr val="black"/>
                </a:solidFill>
                <a:latin typeface="Arial" panose="020B0604020202020204" pitchFamily="34" charset="0"/>
                <a:cs typeface="Arial" panose="020B0604020202020204" pitchFamily="34" charset="0"/>
              </a:rPr>
              <a:t/>
            </a:r>
            <a:br>
              <a:rPr lang="en-ZA" sz="3600" dirty="0">
                <a:solidFill>
                  <a:prstClr val="black"/>
                </a:solidFill>
                <a:latin typeface="Arial" panose="020B0604020202020204" pitchFamily="34" charset="0"/>
                <a:cs typeface="Arial" panose="020B0604020202020204" pitchFamily="34" charset="0"/>
              </a:rPr>
            </a:br>
            <a:r>
              <a:rPr lang="en-ZA" sz="3600" dirty="0">
                <a:solidFill>
                  <a:prstClr val="black"/>
                </a:solidFill>
                <a:latin typeface="Arial" panose="020B0604020202020204" pitchFamily="34" charset="0"/>
                <a:cs typeface="Arial" panose="020B0604020202020204" pitchFamily="34" charset="0"/>
              </a:rPr>
              <a:t/>
            </a:r>
            <a:br>
              <a:rPr lang="en-ZA" sz="3600" dirty="0">
                <a:solidFill>
                  <a:prstClr val="black"/>
                </a:solidFill>
                <a:latin typeface="Arial" panose="020B0604020202020204" pitchFamily="34" charset="0"/>
                <a:cs typeface="Arial" panose="020B0604020202020204" pitchFamily="34" charset="0"/>
              </a:rPr>
            </a:br>
            <a:r>
              <a:rPr lang="en-ZA" sz="3600" dirty="0" smtClean="0">
                <a:solidFill>
                  <a:prstClr val="black"/>
                </a:solidFill>
                <a:latin typeface="Arial" panose="020B0604020202020204" pitchFamily="34" charset="0"/>
                <a:cs typeface="Arial" panose="020B0604020202020204" pitchFamily="34" charset="0"/>
              </a:rPr>
              <a:t>3. Contextual analysis: Comprehensive legal </a:t>
            </a:r>
            <a:r>
              <a:rPr lang="en-ZA" sz="3600" dirty="0">
                <a:solidFill>
                  <a:prstClr val="black"/>
                </a:solidFill>
                <a:latin typeface="Arial" panose="020B0604020202020204" pitchFamily="34" charset="0"/>
                <a:cs typeface="Arial" panose="020B0604020202020204" pitchFamily="34" charset="0"/>
              </a:rPr>
              <a:t>solution</a:t>
            </a:r>
            <a:endParaRPr lang="en-ZA" sz="3600" dirty="0"/>
          </a:p>
        </p:txBody>
      </p:sp>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63062" y="1040525"/>
            <a:ext cx="11984421" cy="4570164"/>
          </a:xfrm>
        </p:spPr>
        <p:txBody>
          <a:bodyPr>
            <a:noAutofit/>
          </a:bodyPr>
          <a:lstStyle/>
          <a:p>
            <a:pPr marL="316531" lvl="0" indent="-316531" algn="l" defTabSz="422041">
              <a:lnSpc>
                <a:spcPct val="100000"/>
              </a:lnSpc>
              <a:spcBef>
                <a:spcPct val="20000"/>
              </a:spcBef>
              <a:buClrTx/>
              <a:buFont typeface="Arial"/>
              <a:buChar char="•"/>
            </a:pPr>
            <a:r>
              <a:rPr lang="en-ZA" sz="2000" dirty="0" smtClean="0">
                <a:solidFill>
                  <a:prstClr val="black"/>
                </a:solidFill>
                <a:latin typeface="Arial" panose="020B0604020202020204" pitchFamily="34" charset="0"/>
                <a:cs typeface="Arial" panose="020B0604020202020204" pitchFamily="34" charset="0"/>
              </a:rPr>
              <a:t>Minister </a:t>
            </a:r>
            <a:r>
              <a:rPr lang="en-ZA" sz="2000" dirty="0">
                <a:solidFill>
                  <a:prstClr val="black"/>
                </a:solidFill>
                <a:latin typeface="Arial" panose="020B0604020202020204" pitchFamily="34" charset="0"/>
                <a:cs typeface="Arial" panose="020B0604020202020204" pitchFamily="34" charset="0"/>
              </a:rPr>
              <a:t>has complied with prayer 2.2.1 of the </a:t>
            </a:r>
            <a:r>
              <a:rPr lang="en-ZA" sz="2000" dirty="0" smtClean="0">
                <a:solidFill>
                  <a:prstClr val="black"/>
                </a:solidFill>
                <a:latin typeface="Arial" panose="020B0604020202020204" pitchFamily="34" charset="0"/>
                <a:cs typeface="Arial" panose="020B0604020202020204" pitchFamily="34" charset="0"/>
              </a:rPr>
              <a:t>2019 NGHCO as the National </a:t>
            </a:r>
            <a:r>
              <a:rPr lang="en-ZA" sz="2000" dirty="0">
                <a:solidFill>
                  <a:prstClr val="black"/>
                </a:solidFill>
                <a:latin typeface="Arial" panose="020B0604020202020204" pitchFamily="34" charset="0"/>
                <a:cs typeface="Arial" panose="020B0604020202020204" pitchFamily="34" charset="0"/>
              </a:rPr>
              <a:t>Child Care and Protection Policy </a:t>
            </a:r>
            <a:r>
              <a:rPr lang="en-ZA" sz="2000" dirty="0" smtClean="0">
                <a:solidFill>
                  <a:prstClr val="black"/>
                </a:solidFill>
                <a:latin typeface="Arial" panose="020B0604020202020204" pitchFamily="34" charset="0"/>
                <a:cs typeface="Arial" panose="020B0604020202020204" pitchFamily="34" charset="0"/>
              </a:rPr>
              <a:t>(NCCPP) was </a:t>
            </a:r>
            <a:r>
              <a:rPr lang="en-ZA" sz="2000" dirty="0">
                <a:solidFill>
                  <a:prstClr val="black"/>
                </a:solidFill>
                <a:latin typeface="Arial" panose="020B0604020202020204" pitchFamily="34" charset="0"/>
                <a:cs typeface="Arial" panose="020B0604020202020204" pitchFamily="34" charset="0"/>
              </a:rPr>
              <a:t>approved </a:t>
            </a:r>
            <a:r>
              <a:rPr lang="en-ZA" sz="2000" dirty="0" smtClean="0">
                <a:solidFill>
                  <a:prstClr val="black"/>
                </a:solidFill>
                <a:latin typeface="Arial" panose="020B0604020202020204" pitchFamily="34" charset="0"/>
                <a:cs typeface="Arial" panose="020B0604020202020204" pitchFamily="34" charset="0"/>
              </a:rPr>
              <a:t>by </a:t>
            </a:r>
            <a:r>
              <a:rPr lang="en-ZA" sz="2000" dirty="0" smtClean="0">
                <a:latin typeface="Arial" panose="020B0604020202020204" pitchFamily="34" charset="0"/>
                <a:cs typeface="Arial" panose="020B0604020202020204" pitchFamily="34" charset="0"/>
              </a:rPr>
              <a:t>Cabinet on 30 October 2019 and the Children’s Amendment Bill introduced in Parliament on 31 August 2020. </a:t>
            </a:r>
          </a:p>
          <a:p>
            <a:pPr marL="316531" lvl="0" indent="-316531" algn="l" defTabSz="422041">
              <a:lnSpc>
                <a:spcPct val="100000"/>
              </a:lnSpc>
              <a:spcBef>
                <a:spcPct val="20000"/>
              </a:spcBef>
              <a:buClrTx/>
              <a:buFont typeface="Arial"/>
              <a:buChar char="•"/>
            </a:pPr>
            <a:r>
              <a:rPr lang="en-ZA" sz="2000" dirty="0" smtClean="0">
                <a:latin typeface="Arial" panose="020B0604020202020204" pitchFamily="34" charset="0"/>
                <a:cs typeface="Arial" panose="020B0604020202020204" pitchFamily="34" charset="0"/>
              </a:rPr>
              <a:t>The NCCPP introduces new policy imperatives to address the plight of orphaned and abandoned children who are currently channelled through the foster care system. To address this challenge, children who are in the care of family members and are not in need of care and protection, but are in need of financial assistance, will be able to apply directly to SASSA for social assistance. Lastly, unmarried fathers who are fit and proper, capable and willing to care for their children are given priority</a:t>
            </a: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as a result these children need not be put under foster care programme.</a:t>
            </a:r>
          </a:p>
          <a:p>
            <a:pPr marL="316531" lvl="0" indent="-316531" algn="l" defTabSz="422041">
              <a:lnSpc>
                <a:spcPct val="100000"/>
              </a:lnSpc>
              <a:spcBef>
                <a:spcPct val="20000"/>
              </a:spcBef>
              <a:buClrTx/>
              <a:buFont typeface="Arial"/>
              <a:buChar char="•"/>
            </a:pPr>
            <a:r>
              <a:rPr lang="en-ZA" sz="2000" dirty="0" smtClean="0">
                <a:latin typeface="Arial" panose="020B0604020202020204" pitchFamily="34" charset="0"/>
                <a:cs typeface="Arial" panose="020B0604020202020204" pitchFamily="34" charset="0"/>
              </a:rPr>
              <a:t>The </a:t>
            </a:r>
            <a:r>
              <a:rPr lang="en-ZA" sz="2000" dirty="0">
                <a:latin typeface="Arial" panose="020B0604020202020204" pitchFamily="34" charset="0"/>
                <a:cs typeface="Arial" panose="020B0604020202020204" pitchFamily="34" charset="0"/>
              </a:rPr>
              <a:t>Social Assistance Bill was concurred by NCOP </a:t>
            </a:r>
            <a:r>
              <a:rPr lang="en-ZA" sz="2000" dirty="0" smtClean="0">
                <a:latin typeface="Arial" panose="020B0604020202020204" pitchFamily="34" charset="0"/>
                <a:cs typeface="Arial" panose="020B0604020202020204" pitchFamily="34" charset="0"/>
              </a:rPr>
              <a:t>on 14 </a:t>
            </a:r>
            <a:r>
              <a:rPr lang="en-ZA" sz="2000" dirty="0">
                <a:latin typeface="Arial" panose="020B0604020202020204" pitchFamily="34" charset="0"/>
                <a:cs typeface="Arial" panose="020B0604020202020204" pitchFamily="34" charset="0"/>
              </a:rPr>
              <a:t>October 2020 and going to National Assembly for ascension. </a:t>
            </a:r>
          </a:p>
          <a:p>
            <a:pPr lvl="0" algn="l" defTabSz="422041">
              <a:lnSpc>
                <a:spcPct val="100000"/>
              </a:lnSpc>
              <a:spcBef>
                <a:spcPct val="20000"/>
              </a:spcBef>
              <a:buClrTx/>
            </a:pPr>
            <a:endParaRPr lang="en-ZA" sz="2000" dirty="0" smtClean="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328407765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1581701" y="-86631"/>
            <a:ext cx="9144000" cy="868218"/>
          </a:xfrm>
        </p:spPr>
        <p:txBody>
          <a:bodyPr>
            <a:noAutofit/>
          </a:bodyPr>
          <a:lstStyle/>
          <a:p>
            <a:r>
              <a:rPr lang="en-ZA" sz="3600" dirty="0" smtClean="0"/>
              <a:t>4. Interventions by National DSD</a:t>
            </a:r>
            <a:endParaRPr lang="en-ZA" sz="3600" dirty="0"/>
          </a:p>
        </p:txBody>
      </p:sp>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1" y="781587"/>
            <a:ext cx="12076386" cy="4618103"/>
          </a:xfrm>
        </p:spPr>
        <p:txBody>
          <a:bodyPr>
            <a:normAutofit fontScale="25000" lnSpcReduction="20000"/>
          </a:bodyPr>
          <a:lstStyle/>
          <a:p>
            <a:pPr marL="316531" lvl="0" indent="-316531" algn="l" defTabSz="422041">
              <a:lnSpc>
                <a:spcPct val="100000"/>
              </a:lnSpc>
              <a:spcBef>
                <a:spcPct val="20000"/>
              </a:spcBef>
              <a:buClrTx/>
              <a:buFont typeface="Arial"/>
              <a:buChar char="•"/>
            </a:pPr>
            <a:r>
              <a:rPr lang="en-ZA" sz="8000" dirty="0" smtClean="0">
                <a:solidFill>
                  <a:prstClr val="black"/>
                </a:solidFill>
                <a:latin typeface="Arial" panose="020B0604020202020204" pitchFamily="34" charset="0"/>
                <a:cs typeface="Arial" panose="020B0604020202020204" pitchFamily="34" charset="0"/>
              </a:rPr>
              <a:t>The tabling of the Children’s Amendment Bill to parliament </a:t>
            </a:r>
            <a:r>
              <a:rPr lang="en-ZA" sz="8000" dirty="0">
                <a:solidFill>
                  <a:prstClr val="black"/>
                </a:solidFill>
                <a:latin typeface="Arial" panose="020B0604020202020204" pitchFamily="34" charset="0"/>
                <a:cs typeface="Arial" panose="020B0604020202020204" pitchFamily="34" charset="0"/>
              </a:rPr>
              <a:t>by Minister </a:t>
            </a:r>
            <a:r>
              <a:rPr lang="en-ZA" sz="8000" dirty="0" smtClean="0">
                <a:solidFill>
                  <a:prstClr val="black"/>
                </a:solidFill>
                <a:latin typeface="Arial" panose="020B0604020202020204" pitchFamily="34" charset="0"/>
                <a:cs typeface="Arial" panose="020B0604020202020204" pitchFamily="34" charset="0"/>
              </a:rPr>
              <a:t>does </a:t>
            </a:r>
            <a:r>
              <a:rPr lang="en-ZA" sz="8000" dirty="0">
                <a:solidFill>
                  <a:prstClr val="black"/>
                </a:solidFill>
                <a:latin typeface="Arial" panose="020B0604020202020204" pitchFamily="34" charset="0"/>
                <a:cs typeface="Arial" panose="020B0604020202020204" pitchFamily="34" charset="0"/>
              </a:rPr>
              <a:t>not avert the risk of foster care orders lapsing on the 26 November </a:t>
            </a:r>
            <a:r>
              <a:rPr lang="en-ZA" sz="8000" dirty="0" smtClean="0">
                <a:solidFill>
                  <a:prstClr val="black"/>
                </a:solidFill>
                <a:latin typeface="Arial" panose="020B0604020202020204" pitchFamily="34" charset="0"/>
                <a:cs typeface="Arial" panose="020B0604020202020204" pitchFamily="34" charset="0"/>
              </a:rPr>
              <a:t>2020.</a:t>
            </a:r>
          </a:p>
          <a:p>
            <a:pPr marL="316531" lvl="0" indent="-316531" algn="l" defTabSz="422041">
              <a:lnSpc>
                <a:spcPct val="100000"/>
              </a:lnSpc>
              <a:spcBef>
                <a:spcPct val="20000"/>
              </a:spcBef>
              <a:buClrTx/>
              <a:buFont typeface="Arial"/>
              <a:buChar char="•"/>
            </a:pPr>
            <a:r>
              <a:rPr lang="en-ZA" sz="8000" dirty="0">
                <a:latin typeface="Arial" panose="020B0604020202020204" pitchFamily="34" charset="0"/>
                <a:cs typeface="Arial" panose="020B0604020202020204" pitchFamily="34" charset="0"/>
              </a:rPr>
              <a:t>Subsequent to Portfolio Committee’s request for an advice on the proposal to split the Children’s Amendment Bill for purposes of fast-tracking clauses that relate to foster care; the Department and Parliament’s Legal Services jointly presented two options on 2 September 2020. These options considered advantages and disadvantages of splitting the Bill and  processing the Bill in its entirety. </a:t>
            </a:r>
            <a:endParaRPr lang="en-ZA" sz="8000" dirty="0" smtClean="0">
              <a:latin typeface="Arial" panose="020B0604020202020204" pitchFamily="34" charset="0"/>
              <a:cs typeface="Arial" panose="020B0604020202020204" pitchFamily="34" charset="0"/>
            </a:endParaRPr>
          </a:p>
          <a:p>
            <a:pPr marL="316531" lvl="0" indent="-316531" algn="l" defTabSz="422041">
              <a:lnSpc>
                <a:spcPct val="100000"/>
              </a:lnSpc>
              <a:spcBef>
                <a:spcPct val="20000"/>
              </a:spcBef>
              <a:buClrTx/>
              <a:buFont typeface="Arial"/>
              <a:buChar char="•"/>
            </a:pPr>
            <a:r>
              <a:rPr lang="en-ZA" sz="8000" dirty="0" smtClean="0">
                <a:latin typeface="Arial" panose="020B0604020202020204" pitchFamily="34" charset="0"/>
                <a:cs typeface="Arial" panose="020B0604020202020204" pitchFamily="34" charset="0"/>
              </a:rPr>
              <a:t>Portfolio </a:t>
            </a:r>
            <a:r>
              <a:rPr lang="en-ZA" sz="8000" dirty="0">
                <a:latin typeface="Arial" panose="020B0604020202020204" pitchFamily="34" charset="0"/>
                <a:cs typeface="Arial" panose="020B0604020202020204" pitchFamily="34" charset="0"/>
              </a:rPr>
              <a:t>Committee endorsed processing the Bill in its entirety that requires approaching NGHC for extension of the Order. This option will avert the risk of lapsing of orders on the 26 Nov 2020 and provide sufficient time for parliamentary processes to unfold in its consideration of the Bill based on its programme that is envisaged to be completed by October 2021. </a:t>
            </a:r>
          </a:p>
          <a:p>
            <a:pPr marL="316531" lvl="0" indent="-316531" algn="l" defTabSz="422041">
              <a:lnSpc>
                <a:spcPct val="100000"/>
              </a:lnSpc>
              <a:spcBef>
                <a:spcPct val="20000"/>
              </a:spcBef>
              <a:buClrTx/>
              <a:buFont typeface="Arial"/>
              <a:buChar char="•"/>
            </a:pPr>
            <a:r>
              <a:rPr lang="en-ZA" sz="8000" dirty="0" smtClean="0">
                <a:latin typeface="Arial" panose="020B0604020202020204" pitchFamily="34" charset="0"/>
                <a:cs typeface="Arial" panose="020B0604020202020204" pitchFamily="34" charset="0"/>
              </a:rPr>
              <a:t>A meeting </a:t>
            </a:r>
            <a:r>
              <a:rPr lang="en-ZA" sz="8000" dirty="0">
                <a:latin typeface="Arial" panose="020B0604020202020204" pitchFamily="34" charset="0"/>
                <a:cs typeface="Arial" panose="020B0604020202020204" pitchFamily="34" charset="0"/>
              </a:rPr>
              <a:t>was held on the 2 October 2020 to brief Counsel; </a:t>
            </a:r>
            <a:r>
              <a:rPr lang="en-ZA" sz="8000" dirty="0" smtClean="0">
                <a:latin typeface="Arial" panose="020B0604020202020204" pitchFamily="34" charset="0"/>
                <a:cs typeface="Arial" panose="020B0604020202020204" pitchFamily="34" charset="0"/>
              </a:rPr>
              <a:t>a founding affidavit was drafted with supporting documents from provinces and after consultation with parliamentary legal services. </a:t>
            </a:r>
            <a:r>
              <a:rPr lang="en-ZA" sz="8000" dirty="0">
                <a:latin typeface="Arial" panose="020B0604020202020204" pitchFamily="34" charset="0"/>
                <a:cs typeface="Arial" panose="020B0604020202020204" pitchFamily="34" charset="0"/>
              </a:rPr>
              <a:t>National DSD is in the process of filing papers to court. </a:t>
            </a:r>
            <a:endParaRPr lang="en-ZA" sz="8000" dirty="0" smtClean="0">
              <a:latin typeface="Arial" panose="020B0604020202020204" pitchFamily="34" charset="0"/>
              <a:cs typeface="Arial" panose="020B0604020202020204" pitchFamily="34" charset="0"/>
            </a:endParaRPr>
          </a:p>
          <a:p>
            <a:pPr marL="316531" lvl="0" indent="-316531" algn="l" defTabSz="422041">
              <a:lnSpc>
                <a:spcPct val="100000"/>
              </a:lnSpc>
              <a:spcBef>
                <a:spcPct val="20000"/>
              </a:spcBef>
              <a:buClrTx/>
              <a:buFont typeface="Arial"/>
              <a:buChar char="•"/>
            </a:pPr>
            <a:r>
              <a:rPr lang="en-ZA" sz="8000" dirty="0" smtClean="0">
                <a:solidFill>
                  <a:prstClr val="black"/>
                </a:solidFill>
                <a:latin typeface="Arial" panose="020B0604020202020204" pitchFamily="34" charset="0"/>
                <a:cs typeface="Arial" panose="020B0604020202020204" pitchFamily="34" charset="0"/>
              </a:rPr>
              <a:t>In </a:t>
            </a:r>
            <a:r>
              <a:rPr lang="en-ZA" sz="8000" dirty="0">
                <a:solidFill>
                  <a:prstClr val="black"/>
                </a:solidFill>
                <a:latin typeface="Arial" panose="020B0604020202020204" pitchFamily="34" charset="0"/>
                <a:cs typeface="Arial" panose="020B0604020202020204" pitchFamily="34" charset="0"/>
              </a:rPr>
              <a:t>relation to unblocking challenges experienced with the </a:t>
            </a:r>
            <a:r>
              <a:rPr lang="en-ZA" sz="8000" dirty="0" smtClean="0">
                <a:solidFill>
                  <a:prstClr val="black"/>
                </a:solidFill>
                <a:latin typeface="Arial" panose="020B0604020202020204" pitchFamily="34" charset="0"/>
                <a:cs typeface="Arial" panose="020B0604020202020204" pitchFamily="34" charset="0"/>
              </a:rPr>
              <a:t>Judiciary </a:t>
            </a:r>
            <a:r>
              <a:rPr lang="en-ZA" sz="8000" dirty="0">
                <a:solidFill>
                  <a:prstClr val="black"/>
                </a:solidFill>
                <a:latin typeface="Arial" panose="020B0604020202020204" pitchFamily="34" charset="0"/>
                <a:cs typeface="Arial" panose="020B0604020202020204" pitchFamily="34" charset="0"/>
              </a:rPr>
              <a:t>on the implementation of the NGHCO; a meeting was held with ADG of DOJ and her </a:t>
            </a:r>
            <a:r>
              <a:rPr lang="en-ZA" sz="8000" dirty="0" smtClean="0">
                <a:solidFill>
                  <a:prstClr val="black"/>
                </a:solidFill>
                <a:latin typeface="Arial" panose="020B0604020202020204" pitchFamily="34" charset="0"/>
                <a:cs typeface="Arial" panose="020B0604020202020204" pitchFamily="34" charset="0"/>
              </a:rPr>
              <a:t>team on the 25 September 2020. </a:t>
            </a:r>
            <a:r>
              <a:rPr lang="en-ZA" sz="8000" dirty="0">
                <a:solidFill>
                  <a:prstClr val="black"/>
                </a:solidFill>
                <a:latin typeface="Arial" panose="020B0604020202020204" pitchFamily="34" charset="0"/>
                <a:cs typeface="Arial" panose="020B0604020202020204" pitchFamily="34" charset="0"/>
              </a:rPr>
              <a:t>A resolution was reached that DSD together with Home Affairs present the NGHCO to the Chief Magistrates Family Forum, the  </a:t>
            </a:r>
            <a:r>
              <a:rPr lang="en-ZA" sz="8000" dirty="0" smtClean="0">
                <a:solidFill>
                  <a:prstClr val="black"/>
                </a:solidFill>
                <a:latin typeface="Arial" panose="020B0604020202020204" pitchFamily="34" charset="0"/>
                <a:cs typeface="Arial" panose="020B0604020202020204" pitchFamily="34" charset="0"/>
              </a:rPr>
              <a:t>confirmed date is 29 October 2020.</a:t>
            </a:r>
          </a:p>
          <a:p>
            <a:pPr marL="316531" lvl="0" indent="-316531" algn="l" defTabSz="422041">
              <a:lnSpc>
                <a:spcPct val="100000"/>
              </a:lnSpc>
              <a:spcBef>
                <a:spcPct val="20000"/>
              </a:spcBef>
              <a:buClrTx/>
              <a:buFont typeface="Arial"/>
              <a:buChar char="•"/>
            </a:pPr>
            <a:r>
              <a:rPr lang="en-ZA" sz="8000" dirty="0" smtClean="0">
                <a:solidFill>
                  <a:prstClr val="black"/>
                </a:solidFill>
                <a:latin typeface="Arial" panose="020B0604020202020204" pitchFamily="34" charset="0"/>
                <a:cs typeface="Arial" panose="020B0604020202020204" pitchFamily="34" charset="0"/>
              </a:rPr>
              <a:t>National DSD continue to monitor the implementation of NGHCO through the national intersectoral foster care steering committee comprising of the National DSD, Justice, the Judiciary, </a:t>
            </a:r>
            <a:r>
              <a:rPr lang="en-ZA" sz="8000" dirty="0" smtClean="0">
                <a:latin typeface="Arial" panose="020B0604020202020204" pitchFamily="34" charset="0"/>
                <a:cs typeface="Arial" panose="020B0604020202020204" pitchFamily="34" charset="0"/>
              </a:rPr>
              <a:t>Home Affairs, </a:t>
            </a:r>
            <a:r>
              <a:rPr lang="en-ZA" sz="8000" dirty="0" smtClean="0">
                <a:solidFill>
                  <a:prstClr val="black"/>
                </a:solidFill>
                <a:latin typeface="Arial" panose="020B0604020202020204" pitchFamily="34" charset="0"/>
                <a:cs typeface="Arial" panose="020B0604020202020204" pitchFamily="34" charset="0"/>
              </a:rPr>
              <a:t>Comprehensive Social Security and SASSA.</a:t>
            </a:r>
          </a:p>
          <a:p>
            <a:pPr marL="316531" lvl="0" indent="-316531" algn="l" defTabSz="422041">
              <a:lnSpc>
                <a:spcPct val="100000"/>
              </a:lnSpc>
              <a:spcBef>
                <a:spcPct val="20000"/>
              </a:spcBef>
              <a:buClrTx/>
              <a:buFont typeface="Arial"/>
              <a:buChar char="•"/>
            </a:pPr>
            <a:r>
              <a:rPr lang="en-ZA" sz="8000" dirty="0" smtClean="0">
                <a:solidFill>
                  <a:prstClr val="black"/>
                </a:solidFill>
                <a:latin typeface="Arial" panose="020B0604020202020204" pitchFamily="34" charset="0"/>
                <a:cs typeface="Arial" panose="020B0604020202020204" pitchFamily="34" charset="0"/>
              </a:rPr>
              <a:t>National DSD also monitor provinces on monthly basis through analysis of monthly foster care reports submitted by provinces.</a:t>
            </a:r>
            <a:endParaRPr lang="en-ZA" sz="8000" dirty="0">
              <a:solidFill>
                <a:prstClr val="black"/>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q"/>
            </a:pPr>
            <a:endParaRPr lang="en-ZA" dirty="0"/>
          </a:p>
          <a:p>
            <a:pPr marL="285750" indent="-285750" algn="just">
              <a:buFont typeface="Wingdings" panose="05000000000000000000" pitchFamily="2" charset="2"/>
              <a:buChar char="q"/>
            </a:pPr>
            <a:endParaRPr lang="en-ZA" sz="1800" dirty="0"/>
          </a:p>
          <a:p>
            <a:r>
              <a:rPr lang="en-ZA" dirty="0"/>
              <a:t> </a:t>
            </a:r>
            <a:endParaRPr lang="en-ZA" sz="2000" dirty="0"/>
          </a:p>
          <a:p>
            <a:pPr algn="just"/>
            <a:endParaRPr lang="en-ZA" sz="2200"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6095881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305232" y="0"/>
            <a:ext cx="8915400" cy="651051"/>
          </a:xfrm>
        </p:spPr>
        <p:txBody>
          <a:bodyPr>
            <a:normAutofit/>
          </a:bodyPr>
          <a:lstStyle/>
          <a:p>
            <a:r>
              <a:rPr lang="en-ZA" b="1" dirty="0" smtClean="0"/>
              <a:t>5. Status as at 31 </a:t>
            </a:r>
            <a:r>
              <a:rPr lang="en-ZA" dirty="0" smtClean="0"/>
              <a:t>SEPT </a:t>
            </a:r>
            <a:r>
              <a:rPr lang="en-ZA" b="1" dirty="0" smtClean="0"/>
              <a:t>2020</a:t>
            </a:r>
            <a:endParaRPr lang="en-ZA" b="1" dirty="0"/>
          </a:p>
        </p:txBody>
      </p:sp>
      <p:sp>
        <p:nvSpPr>
          <p:cNvPr id="6" name="Slide Number Placeholder 5"/>
          <p:cNvSpPr>
            <a:spLocks noGrp="1"/>
          </p:cNvSpPr>
          <p:nvPr>
            <p:ph type="sldNum" sz="quarter" idx="4294967295"/>
          </p:nvPr>
        </p:nvSpPr>
        <p:spPr/>
        <p:txBody>
          <a:bodyPr/>
          <a:lstStyle/>
          <a:p>
            <a:fld id="{E6EDE458-FE5D-A943-8B68-DF1632607E4A}" type="slidenum">
              <a:rPr lang="en-US" smtClean="0"/>
              <a:pPr/>
              <a:t>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xmlns="" val="2951678109"/>
              </p:ext>
            </p:extLst>
          </p:nvPr>
        </p:nvGraphicFramePr>
        <p:xfrm>
          <a:off x="386257" y="721265"/>
          <a:ext cx="11414233" cy="4675797"/>
        </p:xfrm>
        <a:graphic>
          <a:graphicData uri="http://schemas.openxmlformats.org/drawingml/2006/table">
            <a:tbl>
              <a:tblPr>
                <a:tableStyleId>{8799B23B-EC83-4686-B30A-512413B5E67A}</a:tableStyleId>
              </a:tblPr>
              <a:tblGrid>
                <a:gridCol w="1615964">
                  <a:extLst>
                    <a:ext uri="{9D8B030D-6E8A-4147-A177-3AD203B41FA5}">
                      <a16:colId xmlns:a16="http://schemas.microsoft.com/office/drawing/2014/main" xmlns="" val="20000"/>
                    </a:ext>
                  </a:extLst>
                </a:gridCol>
                <a:gridCol w="3878317">
                  <a:extLst>
                    <a:ext uri="{9D8B030D-6E8A-4147-A177-3AD203B41FA5}">
                      <a16:colId xmlns:a16="http://schemas.microsoft.com/office/drawing/2014/main" xmlns="" val="20001"/>
                    </a:ext>
                  </a:extLst>
                </a:gridCol>
                <a:gridCol w="3034862">
                  <a:extLst>
                    <a:ext uri="{9D8B030D-6E8A-4147-A177-3AD203B41FA5}">
                      <a16:colId xmlns:a16="http://schemas.microsoft.com/office/drawing/2014/main" xmlns="" val="20002"/>
                    </a:ext>
                  </a:extLst>
                </a:gridCol>
                <a:gridCol w="2885090">
                  <a:extLst>
                    <a:ext uri="{9D8B030D-6E8A-4147-A177-3AD203B41FA5}">
                      <a16:colId xmlns:a16="http://schemas.microsoft.com/office/drawing/2014/main" xmlns="" val="20004"/>
                    </a:ext>
                  </a:extLst>
                </a:gridCol>
              </a:tblGrid>
              <a:tr h="894701">
                <a:tc>
                  <a:txBody>
                    <a:bodyPr/>
                    <a:lstStyle/>
                    <a:p>
                      <a:pPr algn="l">
                        <a:lnSpc>
                          <a:spcPct val="107000"/>
                        </a:lnSpc>
                        <a:spcAft>
                          <a:spcPts val="0"/>
                        </a:spcAft>
                      </a:pPr>
                      <a:r>
                        <a:rPr lang="en-ZA" sz="1800" b="1" dirty="0">
                          <a:solidFill>
                            <a:schemeClr val="tx1"/>
                          </a:solidFill>
                          <a:effectLst/>
                          <a:latin typeface="+mn-lt"/>
                        </a:rPr>
                        <a:t> PROVINCE</a:t>
                      </a:r>
                      <a:endParaRPr lang="en-ZA" sz="1800" b="1" dirty="0">
                        <a:solidFill>
                          <a:schemeClr val="tx1"/>
                        </a:solidFill>
                        <a:effectLst/>
                        <a:latin typeface="+mn-lt"/>
                        <a:ea typeface="Calibri" panose="020F0502020204030204" pitchFamily="34" charset="0"/>
                        <a:cs typeface="Arial" panose="020B0604020202020204" pitchFamily="34" charset="0"/>
                      </a:endParaRPr>
                    </a:p>
                  </a:txBody>
                  <a:tcPr marL="46484" marR="464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0"/>
                        </a:spcAft>
                      </a:pPr>
                      <a:r>
                        <a:rPr lang="en-ZA" sz="1800" b="1" dirty="0">
                          <a:solidFill>
                            <a:schemeClr val="tx1"/>
                          </a:solidFill>
                          <a:effectLst/>
                          <a:latin typeface="+mn-lt"/>
                        </a:rPr>
                        <a:t>OUTSTANDING</a:t>
                      </a:r>
                      <a:r>
                        <a:rPr lang="en-ZA" sz="1800" b="1" baseline="0" dirty="0">
                          <a:solidFill>
                            <a:schemeClr val="tx1"/>
                          </a:solidFill>
                          <a:effectLst/>
                          <a:latin typeface="+mn-lt"/>
                        </a:rPr>
                        <a:t> FOSTER CARE ORDERS AS AT 26 NOV 2019</a:t>
                      </a:r>
                      <a:endParaRPr lang="en-ZA" sz="18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0" lvl="0" indent="0" algn="l" defTabSz="422041" rtl="0" eaLnBrk="1" fontAlgn="auto" latinLnBrk="0" hangingPunct="1">
                        <a:lnSpc>
                          <a:spcPct val="107000"/>
                        </a:lnSpc>
                        <a:spcBef>
                          <a:spcPts val="0"/>
                        </a:spcBef>
                        <a:spcAft>
                          <a:spcPts val="0"/>
                        </a:spcAft>
                        <a:buClrTx/>
                        <a:buSzTx/>
                        <a:buFontTx/>
                        <a:buNone/>
                        <a:tabLst/>
                        <a:defRPr/>
                      </a:pPr>
                      <a:r>
                        <a:rPr lang="en-ZA" sz="1800" b="1" dirty="0">
                          <a:solidFill>
                            <a:schemeClr val="tx1"/>
                          </a:solidFill>
                          <a:effectLst/>
                          <a:latin typeface="+mn-lt"/>
                        </a:rPr>
                        <a:t>PROGRESS BETWEEN DEC 2019 AND 31 </a:t>
                      </a:r>
                      <a:r>
                        <a:rPr lang="en-ZA" sz="1800" b="1" dirty="0" smtClean="0">
                          <a:solidFill>
                            <a:schemeClr val="tx1"/>
                          </a:solidFill>
                          <a:effectLst/>
                          <a:latin typeface="+mn-lt"/>
                        </a:rPr>
                        <a:t>SEPT</a:t>
                      </a:r>
                      <a:r>
                        <a:rPr lang="en-ZA" sz="1800" b="1" baseline="0" dirty="0" smtClean="0">
                          <a:solidFill>
                            <a:schemeClr val="tx1"/>
                          </a:solidFill>
                          <a:effectLst/>
                          <a:latin typeface="+mn-lt"/>
                        </a:rPr>
                        <a:t> </a:t>
                      </a:r>
                      <a:r>
                        <a:rPr lang="en-ZA" sz="1800" b="1" dirty="0" smtClean="0">
                          <a:solidFill>
                            <a:schemeClr val="tx1"/>
                          </a:solidFill>
                          <a:effectLst/>
                          <a:latin typeface="+mn-lt"/>
                        </a:rPr>
                        <a:t>2020</a:t>
                      </a:r>
                      <a:endParaRPr lang="en-ZA" sz="1800" b="1" dirty="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l">
                        <a:lnSpc>
                          <a:spcPct val="107000"/>
                        </a:lnSpc>
                        <a:spcAft>
                          <a:spcPts val="0"/>
                        </a:spcAft>
                      </a:pPr>
                      <a:r>
                        <a:rPr lang="en-ZA" sz="1800" b="1" dirty="0">
                          <a:solidFill>
                            <a:schemeClr val="tx1"/>
                          </a:solidFill>
                          <a:effectLst/>
                          <a:latin typeface="+mn-lt"/>
                          <a:ea typeface="Calibri" panose="020F0502020204030204" pitchFamily="34" charset="0"/>
                          <a:cs typeface="Times New Roman" panose="02020603050405020304" pitchFamily="18" charset="0"/>
                        </a:rPr>
                        <a:t>OUTSTANDING</a:t>
                      </a:r>
                      <a:r>
                        <a:rPr lang="en-ZA" sz="1800" dirty="0">
                          <a:solidFill>
                            <a:schemeClr val="tx1"/>
                          </a:solidFill>
                          <a:effectLst/>
                          <a:latin typeface="+mn-lt"/>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0"/>
                  </a:ext>
                </a:extLst>
              </a:tr>
              <a:tr h="291610">
                <a:tc>
                  <a:txBody>
                    <a:bodyPr/>
                    <a:lstStyle/>
                    <a:p>
                      <a:pPr marL="0" indent="0" algn="l">
                        <a:lnSpc>
                          <a:spcPct val="107000"/>
                        </a:lnSpc>
                        <a:spcAft>
                          <a:spcPts val="0"/>
                        </a:spcAft>
                        <a:buFontTx/>
                        <a:buNone/>
                      </a:pPr>
                      <a:r>
                        <a:rPr lang="en-ZA" sz="1800" dirty="0">
                          <a:solidFill>
                            <a:schemeClr val="tx1"/>
                          </a:solidFill>
                          <a:effectLst/>
                          <a:latin typeface="+mn-lt"/>
                          <a:ea typeface="Calibri" panose="020F0502020204030204" pitchFamily="34" charset="0"/>
                          <a:cs typeface="Arial" panose="020B0604020202020204" pitchFamily="34" charset="0"/>
                        </a:rPr>
                        <a:t>GAUTENG</a:t>
                      </a:r>
                    </a:p>
                  </a:txBody>
                  <a:tcPr marL="46484" marR="464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ZA" sz="1800" dirty="0">
                          <a:solidFill>
                            <a:schemeClr val="tx1"/>
                          </a:solidFill>
                          <a:effectLst/>
                          <a:latin typeface="+mn-lt"/>
                          <a:ea typeface="Calibri" panose="020F0502020204030204" pitchFamily="34" charset="0"/>
                          <a:cs typeface="Times New Roman" panose="02020603050405020304" pitchFamily="18" charset="0"/>
                        </a:rPr>
                        <a:t>6796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l">
                        <a:lnSpc>
                          <a:spcPct val="107000"/>
                        </a:lnSpc>
                        <a:spcAft>
                          <a:spcPts val="0"/>
                        </a:spcAft>
                      </a:pPr>
                      <a:r>
                        <a:rPr lang="en-ZA" sz="1800" b="0" dirty="0" smtClean="0">
                          <a:solidFill>
                            <a:schemeClr val="tx1"/>
                          </a:solidFill>
                          <a:effectLst/>
                          <a:latin typeface="+mn-lt"/>
                          <a:ea typeface="Calibri" panose="020F0502020204030204" pitchFamily="34" charset="0"/>
                          <a:cs typeface="Arial" panose="020B0604020202020204" pitchFamily="34" charset="0"/>
                        </a:rPr>
                        <a:t>1</a:t>
                      </a:r>
                      <a:r>
                        <a:rPr lang="en-ZA" sz="1800" b="0" baseline="0" dirty="0" smtClean="0">
                          <a:solidFill>
                            <a:schemeClr val="tx1"/>
                          </a:solidFill>
                          <a:effectLst/>
                          <a:latin typeface="+mn-lt"/>
                          <a:ea typeface="Calibri" panose="020F0502020204030204" pitchFamily="34" charset="0"/>
                          <a:cs typeface="Arial" panose="020B0604020202020204" pitchFamily="34" charset="0"/>
                        </a:rPr>
                        <a:t> 712</a:t>
                      </a:r>
                      <a:endParaRPr lang="en-ZA" sz="1800" b="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l">
                        <a:lnSpc>
                          <a:spcPct val="107000"/>
                        </a:lnSpc>
                        <a:spcAft>
                          <a:spcPts val="0"/>
                        </a:spcAft>
                      </a:pPr>
                      <a:r>
                        <a:rPr lang="en-ZA" sz="1800" b="0" dirty="0">
                          <a:solidFill>
                            <a:schemeClr val="tx1"/>
                          </a:solidFill>
                          <a:effectLst/>
                          <a:latin typeface="+mn-lt"/>
                          <a:ea typeface="Calibri" panose="020F0502020204030204" pitchFamily="34" charset="0"/>
                          <a:cs typeface="Arial" panose="020B0604020202020204" pitchFamily="34" charset="0"/>
                        </a:rPr>
                        <a:t>4287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2"/>
                  </a:ext>
                </a:extLst>
              </a:tr>
              <a:tr h="291610">
                <a:tc>
                  <a:txBody>
                    <a:bodyPr/>
                    <a:lstStyle/>
                    <a:p>
                      <a:pPr marL="0" indent="0" algn="l">
                        <a:lnSpc>
                          <a:spcPct val="107000"/>
                        </a:lnSpc>
                        <a:spcAft>
                          <a:spcPts val="0"/>
                        </a:spcAft>
                        <a:buFontTx/>
                        <a:buNone/>
                      </a:pPr>
                      <a:r>
                        <a:rPr lang="en-ZA" sz="1800" dirty="0" smtClean="0">
                          <a:solidFill>
                            <a:schemeClr val="tx1"/>
                          </a:solidFill>
                          <a:effectLst/>
                          <a:latin typeface="+mn-lt"/>
                          <a:ea typeface="+mn-ea"/>
                          <a:cs typeface="+mn-cs"/>
                        </a:rPr>
                        <a:t>FS</a:t>
                      </a:r>
                      <a:endParaRPr lang="en-ZA" sz="1800" dirty="0">
                        <a:solidFill>
                          <a:schemeClr val="tx1"/>
                        </a:solidFill>
                        <a:effectLst/>
                        <a:latin typeface="+mn-lt"/>
                        <a:ea typeface="Calibri" panose="020F0502020204030204" pitchFamily="34" charset="0"/>
                        <a:cs typeface="Arial" panose="020B0604020202020204" pitchFamily="34" charset="0"/>
                      </a:endParaRPr>
                    </a:p>
                  </a:txBody>
                  <a:tcPr marL="46484" marR="464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800" dirty="0" smtClean="0">
                          <a:solidFill>
                            <a:schemeClr val="tx1"/>
                          </a:solidFill>
                          <a:latin typeface="+mn-lt"/>
                        </a:rPr>
                        <a:t>2576</a:t>
                      </a:r>
                      <a:endParaRPr lang="en-ZA" sz="1800" dirty="0">
                        <a:solidFill>
                          <a:schemeClr val="tx1"/>
                        </a:solidFill>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lang="en-ZA" sz="1800" dirty="0" smtClean="0">
                          <a:solidFill>
                            <a:schemeClr val="tx1"/>
                          </a:solidFill>
                          <a:latin typeface="+mn-lt"/>
                        </a:rPr>
                        <a:t>1806</a:t>
                      </a:r>
                      <a:endParaRPr lang="en-ZA" sz="1800" dirty="0">
                        <a:solidFill>
                          <a:schemeClr val="tx1"/>
                        </a:solidFill>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lang="en-ZA" sz="1800" dirty="0" smtClean="0">
                          <a:solidFill>
                            <a:schemeClr val="tx1"/>
                          </a:solidFill>
                          <a:latin typeface="+mn-lt"/>
                        </a:rPr>
                        <a:t>1862</a:t>
                      </a:r>
                      <a:endParaRPr lang="en-ZA" sz="1800" dirty="0">
                        <a:solidFill>
                          <a:schemeClr val="tx1"/>
                        </a:solidFill>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3"/>
                  </a:ext>
                </a:extLst>
              </a:tr>
              <a:tr h="241519">
                <a:tc>
                  <a:txBody>
                    <a:bodyPr/>
                    <a:lstStyle/>
                    <a:p>
                      <a:pPr marL="0" indent="0" algn="l">
                        <a:lnSpc>
                          <a:spcPct val="107000"/>
                        </a:lnSpc>
                        <a:spcAft>
                          <a:spcPts val="0"/>
                        </a:spcAft>
                        <a:buFontTx/>
                        <a:buNone/>
                      </a:pPr>
                      <a:r>
                        <a:rPr lang="en-ZA" sz="1800" dirty="0" smtClean="0">
                          <a:solidFill>
                            <a:schemeClr val="tx1"/>
                          </a:solidFill>
                          <a:effectLst/>
                          <a:latin typeface="+mn-lt"/>
                          <a:ea typeface="Calibri" panose="020F0502020204030204" pitchFamily="34" charset="0"/>
                          <a:cs typeface="Arial" panose="020B0604020202020204" pitchFamily="34" charset="0"/>
                        </a:rPr>
                        <a:t>WC</a:t>
                      </a:r>
                      <a:endParaRPr lang="en-ZA" sz="1800" dirty="0">
                        <a:solidFill>
                          <a:schemeClr val="tx1"/>
                        </a:solidFill>
                        <a:effectLst/>
                        <a:latin typeface="+mn-lt"/>
                        <a:ea typeface="Calibri" panose="020F0502020204030204" pitchFamily="34" charset="0"/>
                        <a:cs typeface="Arial" panose="020B0604020202020204" pitchFamily="34" charset="0"/>
                      </a:endParaRPr>
                    </a:p>
                  </a:txBody>
                  <a:tcPr marL="46484" marR="464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ZA" sz="1800" dirty="0">
                          <a:solidFill>
                            <a:schemeClr val="tx1"/>
                          </a:solidFill>
                          <a:effectLst/>
                          <a:latin typeface="+mn-lt"/>
                          <a:ea typeface="Calibri" panose="020F0502020204030204" pitchFamily="34" charset="0"/>
                          <a:cs typeface="Times New Roman" panose="02020603050405020304" pitchFamily="18" charset="0"/>
                        </a:rPr>
                        <a:t>5 294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l">
                        <a:lnSpc>
                          <a:spcPct val="107000"/>
                        </a:lnSpc>
                        <a:spcAft>
                          <a:spcPts val="0"/>
                        </a:spcAft>
                      </a:pPr>
                      <a:r>
                        <a:rPr lang="en-ZA" sz="1800" b="0" dirty="0" smtClean="0">
                          <a:solidFill>
                            <a:schemeClr val="tx1"/>
                          </a:solidFill>
                          <a:effectLst/>
                          <a:latin typeface="+mn-lt"/>
                          <a:ea typeface="Calibri" panose="020F0502020204030204" pitchFamily="34" charset="0"/>
                          <a:cs typeface="Arial" panose="020B0604020202020204" pitchFamily="34" charset="0"/>
                        </a:rPr>
                        <a:t>4</a:t>
                      </a:r>
                      <a:r>
                        <a:rPr lang="en-ZA" sz="1800" b="0" baseline="0" dirty="0" smtClean="0">
                          <a:solidFill>
                            <a:schemeClr val="tx1"/>
                          </a:solidFill>
                          <a:effectLst/>
                          <a:latin typeface="+mn-lt"/>
                          <a:ea typeface="Calibri" panose="020F0502020204030204" pitchFamily="34" charset="0"/>
                          <a:cs typeface="Arial" panose="020B0604020202020204" pitchFamily="34" charset="0"/>
                        </a:rPr>
                        <a:t> 297</a:t>
                      </a:r>
                      <a:endParaRPr lang="en-ZA" sz="1800" b="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ZA" sz="1800" b="1" i="0" u="none" strike="noStrike" kern="1200" cap="none" spc="0" normalizeH="0" baseline="0" noProof="0" dirty="0" smtClean="0">
                          <a:ln>
                            <a:noFill/>
                          </a:ln>
                          <a:solidFill>
                            <a:prstClr val="black"/>
                          </a:solidFill>
                          <a:effectLst/>
                          <a:uLnTx/>
                          <a:uFillTx/>
                          <a:latin typeface="+mn-lt"/>
                          <a:ea typeface="Calibri" panose="020F0502020204030204" pitchFamily="34" charset="0"/>
                          <a:cs typeface="Arial" panose="020B0604020202020204" pitchFamily="34" charset="0"/>
                        </a:rPr>
                        <a:t>2 </a:t>
                      </a:r>
                      <a:r>
                        <a:rPr kumimoji="0" lang="en-ZA" sz="1800" b="1" i="0" u="none" strike="noStrike" kern="1200" cap="none" spc="0" normalizeH="0" baseline="0" noProof="0" dirty="0">
                          <a:ln>
                            <a:noFill/>
                          </a:ln>
                          <a:solidFill>
                            <a:prstClr val="black"/>
                          </a:solidFill>
                          <a:effectLst/>
                          <a:uLnTx/>
                          <a:uFillTx/>
                          <a:latin typeface="+mn-lt"/>
                          <a:ea typeface="Calibri" panose="020F0502020204030204" pitchFamily="34" charset="0"/>
                          <a:cs typeface="Arial" panose="020B0604020202020204" pitchFamily="34" charset="0"/>
                        </a:rPr>
                        <a:t>745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4"/>
                  </a:ext>
                </a:extLst>
              </a:tr>
              <a:tr h="404151">
                <a:tc>
                  <a:txBody>
                    <a:bodyPr/>
                    <a:lstStyle/>
                    <a:p>
                      <a:pPr marL="0" indent="0" algn="l">
                        <a:lnSpc>
                          <a:spcPct val="107000"/>
                        </a:lnSpc>
                        <a:spcAft>
                          <a:spcPts val="0"/>
                        </a:spcAft>
                        <a:buFontTx/>
                        <a:buNone/>
                      </a:pPr>
                      <a:r>
                        <a:rPr lang="en-ZA" sz="1800" dirty="0" smtClean="0">
                          <a:solidFill>
                            <a:schemeClr val="tx1"/>
                          </a:solidFill>
                          <a:effectLst/>
                          <a:latin typeface="+mn-lt"/>
                          <a:ea typeface="Calibri" panose="020F0502020204030204" pitchFamily="34" charset="0"/>
                          <a:cs typeface="Arial" panose="020B0604020202020204" pitchFamily="34" charset="0"/>
                        </a:rPr>
                        <a:t>KZN</a:t>
                      </a:r>
                      <a:endParaRPr lang="en-ZA" sz="1800" dirty="0">
                        <a:solidFill>
                          <a:schemeClr val="tx1"/>
                        </a:solidFill>
                        <a:effectLst/>
                        <a:latin typeface="+mn-lt"/>
                        <a:ea typeface="Calibri" panose="020F0502020204030204" pitchFamily="34" charset="0"/>
                        <a:cs typeface="Arial" panose="020B0604020202020204" pitchFamily="34" charset="0"/>
                      </a:endParaRPr>
                    </a:p>
                  </a:txBody>
                  <a:tcPr marL="46484" marR="464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ZA" sz="1800" dirty="0" smtClean="0">
                          <a:solidFill>
                            <a:schemeClr val="tx1"/>
                          </a:solidFill>
                          <a:effectLst/>
                          <a:latin typeface="+mn-lt"/>
                          <a:ea typeface="Calibri" panose="020F0502020204030204" pitchFamily="34" charset="0"/>
                          <a:cs typeface="Times New Roman" panose="02020603050405020304" pitchFamily="18" charset="0"/>
                        </a:rPr>
                        <a:t>12 445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l">
                        <a:lnSpc>
                          <a:spcPct val="107000"/>
                        </a:lnSpc>
                        <a:spcAft>
                          <a:spcPts val="0"/>
                        </a:spcAft>
                      </a:pPr>
                      <a:r>
                        <a:rPr lang="en-ZA" sz="1800" b="0" dirty="0" smtClean="0">
                          <a:solidFill>
                            <a:schemeClr val="tx1"/>
                          </a:solidFill>
                          <a:effectLst/>
                          <a:latin typeface="+mn-lt"/>
                          <a:ea typeface="Calibri" panose="020F0502020204030204" pitchFamily="34" charset="0"/>
                          <a:cs typeface="Arial" panose="020B0604020202020204" pitchFamily="34" charset="0"/>
                        </a:rPr>
                        <a:t>15 255</a:t>
                      </a:r>
                    </a:p>
                    <a:p>
                      <a:pPr algn="l">
                        <a:lnSpc>
                          <a:spcPct val="107000"/>
                        </a:lnSpc>
                        <a:spcAft>
                          <a:spcPts val="0"/>
                        </a:spcAft>
                      </a:pPr>
                      <a:endParaRPr lang="en-ZA" sz="1800" b="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ZA" sz="1800" b="0" dirty="0" smtClean="0">
                          <a:solidFill>
                            <a:schemeClr val="tx1"/>
                          </a:solidFill>
                          <a:effectLst/>
                          <a:latin typeface="+mn-lt"/>
                          <a:ea typeface="Calibri" panose="020F0502020204030204" pitchFamily="34" charset="0"/>
                          <a:cs typeface="Arial" panose="020B0604020202020204" pitchFamily="34" charset="0"/>
                        </a:rPr>
                        <a:t>15 718</a:t>
                      </a:r>
                      <a:endParaRPr lang="en-ZA" sz="1800" b="0" dirty="0" smtClean="0">
                        <a:solidFill>
                          <a:srgbClr val="FF0000"/>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5"/>
                  </a:ext>
                </a:extLst>
              </a:tr>
              <a:tr h="304653">
                <a:tc>
                  <a:txBody>
                    <a:bodyPr/>
                    <a:lstStyle/>
                    <a:p>
                      <a:pPr marL="0" indent="0" algn="l">
                        <a:lnSpc>
                          <a:spcPct val="107000"/>
                        </a:lnSpc>
                        <a:spcAft>
                          <a:spcPts val="0"/>
                        </a:spcAft>
                        <a:buFontTx/>
                        <a:buNone/>
                      </a:pPr>
                      <a:r>
                        <a:rPr lang="en-ZA" sz="1800" dirty="0" smtClean="0">
                          <a:solidFill>
                            <a:schemeClr val="tx1"/>
                          </a:solidFill>
                          <a:effectLst/>
                          <a:latin typeface="+mn-lt"/>
                          <a:ea typeface="Calibri" panose="020F0502020204030204" pitchFamily="34" charset="0"/>
                          <a:cs typeface="Arial" panose="020B0604020202020204" pitchFamily="34" charset="0"/>
                        </a:rPr>
                        <a:t>NC</a:t>
                      </a:r>
                      <a:endParaRPr lang="en-ZA" sz="1800" dirty="0">
                        <a:solidFill>
                          <a:schemeClr val="tx1"/>
                        </a:solidFill>
                        <a:effectLst/>
                        <a:latin typeface="+mn-lt"/>
                        <a:ea typeface="Calibri" panose="020F0502020204030204" pitchFamily="34" charset="0"/>
                        <a:cs typeface="Arial" panose="020B0604020202020204" pitchFamily="34" charset="0"/>
                      </a:endParaRPr>
                    </a:p>
                  </a:txBody>
                  <a:tcPr marL="46484" marR="464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ZA" sz="1800" dirty="0" smtClean="0">
                          <a:solidFill>
                            <a:schemeClr val="tx1"/>
                          </a:solidFill>
                          <a:effectLst/>
                          <a:latin typeface="+mn-lt"/>
                          <a:ea typeface="Calibri" panose="020F0502020204030204" pitchFamily="34" charset="0"/>
                          <a:cs typeface="Times New Roman" panose="02020603050405020304" pitchFamily="18" charset="0"/>
                        </a:rPr>
                        <a:t>2895</a:t>
                      </a:r>
                      <a:endParaRPr lang="en-ZA" sz="18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l">
                        <a:lnSpc>
                          <a:spcPct val="107000"/>
                        </a:lnSpc>
                        <a:spcAft>
                          <a:spcPts val="0"/>
                        </a:spcAft>
                      </a:pPr>
                      <a:r>
                        <a:rPr lang="en-ZA" sz="1800" b="0" dirty="0" smtClean="0">
                          <a:solidFill>
                            <a:schemeClr val="tx1"/>
                          </a:solidFill>
                          <a:effectLst/>
                          <a:latin typeface="+mn-lt"/>
                          <a:ea typeface="Calibri" panose="020F0502020204030204" pitchFamily="34" charset="0"/>
                          <a:cs typeface="Arial" panose="020B0604020202020204" pitchFamily="34" charset="0"/>
                        </a:rPr>
                        <a:t>2</a:t>
                      </a:r>
                      <a:r>
                        <a:rPr lang="en-ZA" sz="1800" b="0" baseline="0" dirty="0" smtClean="0">
                          <a:solidFill>
                            <a:schemeClr val="tx1"/>
                          </a:solidFill>
                          <a:effectLst/>
                          <a:latin typeface="+mn-lt"/>
                          <a:ea typeface="Calibri" panose="020F0502020204030204" pitchFamily="34" charset="0"/>
                          <a:cs typeface="Arial" panose="020B0604020202020204" pitchFamily="34" charset="0"/>
                        </a:rPr>
                        <a:t> 907</a:t>
                      </a:r>
                      <a:endParaRPr lang="en-ZA" sz="1800" b="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l">
                        <a:lnSpc>
                          <a:spcPct val="107000"/>
                        </a:lnSpc>
                        <a:spcAft>
                          <a:spcPts val="0"/>
                        </a:spcAft>
                      </a:pPr>
                      <a:r>
                        <a:rPr lang="en-ZA" sz="1800" b="0" dirty="0" smtClean="0">
                          <a:solidFill>
                            <a:schemeClr val="tx1"/>
                          </a:solidFill>
                          <a:effectLst/>
                          <a:latin typeface="+mn-lt"/>
                          <a:ea typeface="Calibri" panose="020F0502020204030204" pitchFamily="34" charset="0"/>
                          <a:cs typeface="Arial" panose="020B0604020202020204" pitchFamily="34" charset="0"/>
                        </a:rPr>
                        <a:t>639</a:t>
                      </a:r>
                      <a:endParaRPr lang="en-ZA" sz="1800" b="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6"/>
                  </a:ext>
                </a:extLst>
              </a:tr>
              <a:tr h="304653">
                <a:tc>
                  <a:txBody>
                    <a:bodyPr/>
                    <a:lstStyle/>
                    <a:p>
                      <a:pPr marL="0" indent="0" algn="l">
                        <a:lnSpc>
                          <a:spcPct val="107000"/>
                        </a:lnSpc>
                        <a:spcAft>
                          <a:spcPts val="0"/>
                        </a:spcAft>
                        <a:buFontTx/>
                        <a:buNone/>
                      </a:pPr>
                      <a:r>
                        <a:rPr lang="en-ZA" sz="1800" b="1" dirty="0">
                          <a:solidFill>
                            <a:schemeClr val="tx1"/>
                          </a:solidFill>
                          <a:effectLst/>
                          <a:latin typeface="+mn-lt"/>
                          <a:ea typeface="Calibri" panose="020F0502020204030204" pitchFamily="34" charset="0"/>
                          <a:cs typeface="Arial" panose="020B0604020202020204" pitchFamily="34" charset="0"/>
                        </a:rPr>
                        <a:t>EC</a:t>
                      </a:r>
                    </a:p>
                  </a:txBody>
                  <a:tcPr marL="46484" marR="464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ZA" sz="1800" dirty="0">
                          <a:solidFill>
                            <a:schemeClr val="tx1"/>
                          </a:solidFill>
                          <a:effectLst/>
                          <a:latin typeface="+mn-lt"/>
                          <a:ea typeface="Calibri" panose="020F0502020204030204" pitchFamily="34" charset="0"/>
                          <a:cs typeface="Times New Roman" panose="02020603050405020304" pitchFamily="18"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l">
                        <a:lnSpc>
                          <a:spcPct val="107000"/>
                        </a:lnSpc>
                        <a:spcAft>
                          <a:spcPts val="0"/>
                        </a:spcAft>
                      </a:pPr>
                      <a:r>
                        <a:rPr lang="en-ZA" sz="1800" b="0" dirty="0" smtClean="0">
                          <a:solidFill>
                            <a:schemeClr val="tx1"/>
                          </a:solidFill>
                          <a:effectLst/>
                          <a:latin typeface="+mn-lt"/>
                          <a:ea typeface="Calibri" panose="020F0502020204030204" pitchFamily="34" charset="0"/>
                          <a:cs typeface="Arial" panose="020B0604020202020204" pitchFamily="34" charset="0"/>
                        </a:rPr>
                        <a:t>887</a:t>
                      </a:r>
                      <a:endParaRPr lang="en-ZA" sz="1800" b="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l">
                        <a:lnSpc>
                          <a:spcPct val="107000"/>
                        </a:lnSpc>
                        <a:spcAft>
                          <a:spcPts val="0"/>
                        </a:spcAft>
                      </a:pPr>
                      <a:r>
                        <a:rPr lang="en-ZA" sz="1800" b="0" dirty="0">
                          <a:solidFill>
                            <a:schemeClr val="tx1"/>
                          </a:solidFill>
                          <a:effectLst/>
                          <a:latin typeface="+mn-lt"/>
                          <a:ea typeface="Calibri" panose="020F0502020204030204" pitchFamily="34" charset="0"/>
                          <a:cs typeface="Arial" panose="020B0604020202020204" pitchFamily="34" charset="0"/>
                        </a:rPr>
                        <a:t>468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7"/>
                  </a:ext>
                </a:extLst>
              </a:tr>
              <a:tr h="304653">
                <a:tc>
                  <a:txBody>
                    <a:bodyPr/>
                    <a:lstStyle/>
                    <a:p>
                      <a:pPr marL="0" indent="0" algn="l">
                        <a:lnSpc>
                          <a:spcPct val="107000"/>
                        </a:lnSpc>
                        <a:spcAft>
                          <a:spcPts val="0"/>
                        </a:spcAft>
                        <a:buFontTx/>
                        <a:buNone/>
                      </a:pPr>
                      <a:r>
                        <a:rPr lang="en-ZA" sz="1800" dirty="0">
                          <a:solidFill>
                            <a:schemeClr val="tx1"/>
                          </a:solidFill>
                          <a:effectLst/>
                          <a:latin typeface="+mn-lt"/>
                          <a:ea typeface="+mn-ea"/>
                          <a:cs typeface="+mn-cs"/>
                        </a:rPr>
                        <a:t>LIMPOPO</a:t>
                      </a:r>
                      <a:endParaRPr lang="en-ZA" sz="1800" dirty="0">
                        <a:solidFill>
                          <a:schemeClr val="tx1"/>
                        </a:solidFill>
                        <a:effectLst/>
                        <a:latin typeface="+mn-lt"/>
                        <a:ea typeface="Calibri" panose="020F0502020204030204" pitchFamily="34" charset="0"/>
                        <a:cs typeface="Arial" panose="020B0604020202020204" pitchFamily="34" charset="0"/>
                      </a:endParaRPr>
                    </a:p>
                  </a:txBody>
                  <a:tcPr marL="46484" marR="464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800" dirty="0">
                          <a:latin typeface="+mn-lt"/>
                        </a:rPr>
                        <a:t>1 995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lang="en-ZA" sz="1800" dirty="0" smtClean="0">
                          <a:latin typeface="+mn-lt"/>
                        </a:rPr>
                        <a:t>646</a:t>
                      </a:r>
                      <a:endParaRPr lang="en-ZA" sz="1800" dirty="0">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lang="en-ZA" sz="1800" dirty="0" smtClean="0">
                          <a:latin typeface="+mn-lt"/>
                        </a:rPr>
                        <a:t>1 131</a:t>
                      </a:r>
                      <a:endParaRPr lang="en-ZA" sz="1800" dirty="0">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8"/>
                  </a:ext>
                </a:extLst>
              </a:tr>
              <a:tr h="314985">
                <a:tc>
                  <a:txBody>
                    <a:bodyPr/>
                    <a:lstStyle/>
                    <a:p>
                      <a:pPr marL="0" indent="0" algn="l">
                        <a:lnSpc>
                          <a:spcPct val="107000"/>
                        </a:lnSpc>
                        <a:spcAft>
                          <a:spcPts val="0"/>
                        </a:spcAft>
                        <a:buFontTx/>
                        <a:buNone/>
                      </a:pPr>
                      <a:r>
                        <a:rPr lang="en-ZA" sz="18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North</a:t>
                      </a:r>
                      <a:r>
                        <a:rPr lang="en-ZA" sz="18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West</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484" marR="464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ZA"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r>
                        <a:rPr lang="en-ZA"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045</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l">
                        <a:lnSpc>
                          <a:spcPct val="107000"/>
                        </a:lnSpc>
                        <a:spcAft>
                          <a:spcPts val="0"/>
                        </a:spcAft>
                      </a:pPr>
                      <a:r>
                        <a:rPr lang="en-ZA" sz="18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1 424</a:t>
                      </a:r>
                      <a:endParaRPr lang="en-ZA"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ZA" sz="18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5 035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9"/>
                  </a:ext>
                </a:extLst>
              </a:tr>
              <a:tr h="304653">
                <a:tc>
                  <a:txBody>
                    <a:bodyPr/>
                    <a:lstStyle/>
                    <a:p>
                      <a:pPr marL="0" indent="0" algn="l">
                        <a:lnSpc>
                          <a:spcPct val="107000"/>
                        </a:lnSpc>
                        <a:spcAft>
                          <a:spcPts val="0"/>
                        </a:spcAft>
                        <a:buFontTx/>
                        <a:buNone/>
                      </a:pPr>
                      <a:r>
                        <a:rPr lang="en-ZA" sz="18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MP</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484" marR="464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ZA"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563</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l">
                        <a:lnSpc>
                          <a:spcPct val="107000"/>
                        </a:lnSpc>
                        <a:spcAft>
                          <a:spcPts val="0"/>
                        </a:spcAft>
                      </a:pPr>
                      <a:r>
                        <a:rPr lang="en-ZA" sz="18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1</a:t>
                      </a:r>
                      <a:r>
                        <a:rPr lang="en-ZA" sz="18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227 </a:t>
                      </a:r>
                      <a:endParaRPr lang="en-ZA"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l">
                        <a:lnSpc>
                          <a:spcPct val="107000"/>
                        </a:lnSpc>
                        <a:spcAft>
                          <a:spcPts val="0"/>
                        </a:spcAft>
                      </a:pPr>
                      <a:r>
                        <a:rPr lang="en-ZA" sz="18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1863</a:t>
                      </a:r>
                      <a:endParaRPr lang="en-ZA"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10"/>
                  </a:ext>
                </a:extLst>
              </a:tr>
              <a:tr h="780014">
                <a:tc>
                  <a:txBody>
                    <a:bodyPr/>
                    <a:lstStyle/>
                    <a:p>
                      <a:r>
                        <a:rPr lang="en-ZA" sz="1800" b="1" dirty="0" smtClean="0"/>
                        <a:t>TOTAL</a:t>
                      </a:r>
                      <a:r>
                        <a:rPr lang="en-ZA" sz="1800" dirty="0" smtClean="0"/>
                        <a:t> </a:t>
                      </a:r>
                      <a:endParaRPr lang="en-ZA" sz="1800" dirty="0"/>
                    </a:p>
                  </a:txBody>
                  <a:tcPr marL="46484" marR="464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800" b="1" dirty="0" smtClean="0"/>
                        <a:t>34</a:t>
                      </a:r>
                      <a:r>
                        <a:rPr lang="en-ZA" sz="1800" b="1" baseline="0" dirty="0" smtClean="0"/>
                        <a:t> 609</a:t>
                      </a:r>
                      <a:endParaRPr lang="en-ZA" sz="1800" b="1"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lang="en-ZA" sz="1800" b="1" dirty="0" smtClean="0"/>
                        <a:t>30 161</a:t>
                      </a:r>
                      <a:r>
                        <a:rPr lang="en-ZA" sz="1800" dirty="0" smtClean="0"/>
                        <a:t> </a:t>
                      </a:r>
                      <a:endParaRPr lang="en-ZA" sz="18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lang="en-ZA" sz="1800" b="1" dirty="0" smtClean="0"/>
                        <a:t>33 748 the figure include</a:t>
                      </a:r>
                      <a:r>
                        <a:rPr lang="en-ZA" sz="1800" b="1" baseline="0" dirty="0" smtClean="0"/>
                        <a:t> projections </a:t>
                      </a:r>
                      <a:endParaRPr lang="en-ZA" sz="1800" b="1"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1"/>
                  </a:ext>
                </a:extLst>
              </a:tr>
            </a:tbl>
          </a:graphicData>
        </a:graphic>
      </p:graphicFrame>
      <p:pic>
        <p:nvPicPr>
          <p:cNvPr id="2" name="Picture 1"/>
          <p:cNvPicPr>
            <a:picLocks noChangeAspect="1"/>
          </p:cNvPicPr>
          <p:nvPr/>
        </p:nvPicPr>
        <p:blipFill>
          <a:blip r:embed="rId3"/>
          <a:stretch>
            <a:fillRect/>
          </a:stretch>
        </p:blipFill>
        <p:spPr>
          <a:xfrm>
            <a:off x="2812905" y="5669373"/>
            <a:ext cx="4359018" cy="280440"/>
          </a:xfrm>
          <a:prstGeom prst="rect">
            <a:avLst/>
          </a:prstGeom>
        </p:spPr>
      </p:pic>
    </p:spTree>
    <p:extLst>
      <p:ext uri="{BB962C8B-B14F-4D97-AF65-F5344CB8AC3E}">
        <p14:creationId xmlns:p14="http://schemas.microsoft.com/office/powerpoint/2010/main" xmlns="" val="131419992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78828" y="323193"/>
            <a:ext cx="11973910" cy="868298"/>
          </a:xfrm>
        </p:spPr>
        <p:txBody>
          <a:bodyPr>
            <a:noAutofit/>
          </a:bodyPr>
          <a:lstStyle/>
          <a:p>
            <a:r>
              <a:rPr lang="en-ZA" sz="3600" dirty="0" smtClean="0"/>
              <a:t>6. Analysis of foster </a:t>
            </a:r>
            <a:r>
              <a:rPr lang="en-ZA" sz="3600" dirty="0"/>
              <a:t>care cases</a:t>
            </a:r>
          </a:p>
        </p:txBody>
      </p:sp>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508000" y="1302326"/>
            <a:ext cx="11453091" cy="4308361"/>
          </a:xfrm>
        </p:spPr>
        <p:txBody>
          <a:bodyPr>
            <a:normAutofit fontScale="85000" lnSpcReduction="20000"/>
          </a:bodyPr>
          <a:lstStyle/>
          <a:p>
            <a:pPr marL="316531" lvl="0" indent="-316531" algn="l" defTabSz="422041">
              <a:lnSpc>
                <a:spcPct val="100000"/>
              </a:lnSpc>
              <a:spcBef>
                <a:spcPct val="20000"/>
              </a:spcBef>
              <a:buClrTx/>
              <a:buFont typeface="Arial"/>
              <a:buChar char="•"/>
            </a:pPr>
            <a:endParaRPr lang="en-ZA" sz="6200" dirty="0" smtClean="0">
              <a:latin typeface="Arial" panose="020B0604020202020204" pitchFamily="34" charset="0"/>
              <a:cs typeface="Arial" panose="020B0604020202020204" pitchFamily="34" charset="0"/>
            </a:endParaRPr>
          </a:p>
          <a:p>
            <a:pPr marL="316531" lvl="0" indent="-316531" algn="l" defTabSz="422041">
              <a:lnSpc>
                <a:spcPct val="100000"/>
              </a:lnSpc>
              <a:spcBef>
                <a:spcPct val="20000"/>
              </a:spcBef>
              <a:buClrTx/>
              <a:buFont typeface="Arial"/>
              <a:buChar char="•"/>
            </a:pPr>
            <a:r>
              <a:rPr lang="en-ZA" sz="2300" dirty="0" smtClean="0">
                <a:latin typeface="Arial" panose="020B0604020202020204" pitchFamily="34" charset="0"/>
                <a:cs typeface="Arial" panose="020B0604020202020204" pitchFamily="34" charset="0"/>
              </a:rPr>
              <a:t>Provinces </a:t>
            </a:r>
            <a:r>
              <a:rPr lang="en-ZA" sz="2300" dirty="0">
                <a:latin typeface="Arial" panose="020B0604020202020204" pitchFamily="34" charset="0"/>
                <a:cs typeface="Arial" panose="020B0604020202020204" pitchFamily="34" charset="0"/>
              </a:rPr>
              <a:t>are extending the foster care orders through the Children’s Courts so that they have lapse dates that go beyond 26 Nov 2020 to avoid orders lapsing simultaneously on the 26 November 2020. </a:t>
            </a:r>
          </a:p>
          <a:p>
            <a:pPr marL="316531" lvl="0" indent="-316531" algn="l" defTabSz="422041">
              <a:lnSpc>
                <a:spcPct val="100000"/>
              </a:lnSpc>
              <a:spcBef>
                <a:spcPct val="20000"/>
              </a:spcBef>
              <a:buClrTx/>
              <a:buFont typeface="Arial"/>
              <a:buChar char="•"/>
            </a:pPr>
            <a:r>
              <a:rPr lang="en-ZA" sz="2300" b="1" dirty="0" smtClean="0">
                <a:latin typeface="Arial" panose="020B0604020202020204" pitchFamily="34" charset="0"/>
                <a:cs typeface="Arial" panose="020B0604020202020204" pitchFamily="34" charset="0"/>
              </a:rPr>
              <a:t>Initial </a:t>
            </a:r>
            <a:r>
              <a:rPr lang="en-ZA" sz="2300" b="1" dirty="0">
                <a:latin typeface="Arial" panose="020B0604020202020204" pitchFamily="34" charset="0"/>
                <a:cs typeface="Arial" panose="020B0604020202020204" pitchFamily="34" charset="0"/>
              </a:rPr>
              <a:t>baseline </a:t>
            </a:r>
            <a:r>
              <a:rPr lang="en-ZA" sz="2300" dirty="0">
                <a:latin typeface="Arial" panose="020B0604020202020204" pitchFamily="34" charset="0"/>
                <a:cs typeface="Arial" panose="020B0604020202020204" pitchFamily="34" charset="0"/>
              </a:rPr>
              <a:t>of foster care orders that were affected by </a:t>
            </a:r>
            <a:r>
              <a:rPr lang="en-ZA" sz="2300" dirty="0" smtClean="0">
                <a:latin typeface="Arial" panose="020B0604020202020204" pitchFamily="34" charset="0"/>
                <a:cs typeface="Arial" panose="020B0604020202020204" pitchFamily="34" charset="0"/>
              </a:rPr>
              <a:t>2017 NGHCO </a:t>
            </a:r>
            <a:r>
              <a:rPr lang="en-ZA" sz="2300" dirty="0">
                <a:latin typeface="Arial" panose="020B0604020202020204" pitchFamily="34" charset="0"/>
                <a:cs typeface="Arial" panose="020B0604020202020204" pitchFamily="34" charset="0"/>
              </a:rPr>
              <a:t>were </a:t>
            </a:r>
            <a:r>
              <a:rPr lang="en-ZA" sz="2300" b="1" dirty="0">
                <a:latin typeface="Arial" panose="020B0604020202020204" pitchFamily="34" charset="0"/>
                <a:cs typeface="Arial" panose="020B0604020202020204" pitchFamily="34" charset="0"/>
              </a:rPr>
              <a:t>273 </a:t>
            </a:r>
            <a:r>
              <a:rPr lang="en-ZA" sz="2300" b="1" dirty="0" smtClean="0">
                <a:latin typeface="Arial" panose="020B0604020202020204" pitchFamily="34" charset="0"/>
                <a:cs typeface="Arial" panose="020B0604020202020204" pitchFamily="34" charset="0"/>
              </a:rPr>
              <a:t>379</a:t>
            </a:r>
            <a:r>
              <a:rPr lang="en-ZA" sz="2300" dirty="0" smtClean="0">
                <a:latin typeface="Arial" panose="020B0604020202020204" pitchFamily="34" charset="0"/>
                <a:cs typeface="Arial" panose="020B0604020202020204" pitchFamily="34" charset="0"/>
              </a:rPr>
              <a:t>, progress made was </a:t>
            </a:r>
            <a:r>
              <a:rPr lang="en-ZA" sz="2300" b="1" dirty="0" smtClean="0">
                <a:latin typeface="Arial" panose="020B0604020202020204" pitchFamily="34" charset="0"/>
                <a:cs typeface="Arial" panose="020B0604020202020204" pitchFamily="34" charset="0"/>
              </a:rPr>
              <a:t>241 128 </a:t>
            </a:r>
            <a:r>
              <a:rPr lang="en-ZA" sz="2300" dirty="0" smtClean="0">
                <a:latin typeface="Arial" panose="020B0604020202020204" pitchFamily="34" charset="0"/>
                <a:cs typeface="Arial" panose="020B0604020202020204" pitchFamily="34" charset="0"/>
              </a:rPr>
              <a:t>extended </a:t>
            </a:r>
            <a:r>
              <a:rPr lang="en-ZA" sz="2300" dirty="0">
                <a:latin typeface="Arial" panose="020B0604020202020204" pitchFamily="34" charset="0"/>
                <a:cs typeface="Arial" panose="020B0604020202020204" pitchFamily="34" charset="0"/>
              </a:rPr>
              <a:t>through the Children’s </a:t>
            </a:r>
            <a:r>
              <a:rPr lang="en-ZA" sz="2300" dirty="0" smtClean="0">
                <a:latin typeface="Arial" panose="020B0604020202020204" pitchFamily="34" charset="0"/>
                <a:cs typeface="Arial" panose="020B0604020202020204" pitchFamily="34" charset="0"/>
              </a:rPr>
              <a:t>Courts, the </a:t>
            </a:r>
            <a:r>
              <a:rPr lang="en-ZA" sz="2300" b="1" dirty="0" smtClean="0">
                <a:latin typeface="Arial" panose="020B0604020202020204" pitchFamily="34" charset="0"/>
                <a:cs typeface="Arial" panose="020B0604020202020204" pitchFamily="34" charset="0"/>
              </a:rPr>
              <a:t>outstanding orders </a:t>
            </a:r>
            <a:r>
              <a:rPr lang="en-ZA" sz="2300" dirty="0" smtClean="0">
                <a:latin typeface="Arial" panose="020B0604020202020204" pitchFamily="34" charset="0"/>
                <a:cs typeface="Arial" panose="020B0604020202020204" pitchFamily="34" charset="0"/>
              </a:rPr>
              <a:t>as at 26 </a:t>
            </a:r>
            <a:r>
              <a:rPr lang="en-ZA" sz="2300" dirty="0">
                <a:latin typeface="Arial" panose="020B0604020202020204" pitchFamily="34" charset="0"/>
                <a:cs typeface="Arial" panose="020B0604020202020204" pitchFamily="34" charset="0"/>
              </a:rPr>
              <a:t>November 2019 </a:t>
            </a:r>
            <a:r>
              <a:rPr lang="en-ZA" sz="2300" dirty="0" smtClean="0">
                <a:latin typeface="Arial" panose="020B0604020202020204" pitchFamily="34" charset="0"/>
                <a:cs typeface="Arial" panose="020B0604020202020204" pitchFamily="34" charset="0"/>
              </a:rPr>
              <a:t>was </a:t>
            </a:r>
            <a:r>
              <a:rPr lang="en-ZA" sz="2300" b="1" dirty="0" smtClean="0">
                <a:latin typeface="Arial" panose="020B0604020202020204" pitchFamily="34" charset="0"/>
                <a:cs typeface="Arial" panose="020B0604020202020204" pitchFamily="34" charset="0"/>
              </a:rPr>
              <a:t>31 813.</a:t>
            </a:r>
            <a:endParaRPr lang="en-ZA" sz="2300" b="1" dirty="0">
              <a:latin typeface="Arial" panose="020B0604020202020204" pitchFamily="34" charset="0"/>
              <a:cs typeface="Arial" panose="020B0604020202020204" pitchFamily="34" charset="0"/>
            </a:endParaRPr>
          </a:p>
          <a:p>
            <a:pPr marL="316531" lvl="0" indent="-316531" algn="l" defTabSz="422041">
              <a:lnSpc>
                <a:spcPct val="100000"/>
              </a:lnSpc>
              <a:spcBef>
                <a:spcPct val="20000"/>
              </a:spcBef>
              <a:buClrTx/>
              <a:buFont typeface="Arial"/>
              <a:buChar char="•"/>
            </a:pPr>
            <a:r>
              <a:rPr lang="en-ZA" sz="2300" dirty="0" smtClean="0">
                <a:latin typeface="Arial" panose="020B0604020202020204" pitchFamily="34" charset="0"/>
                <a:cs typeface="Arial" panose="020B0604020202020204" pitchFamily="34" charset="0"/>
              </a:rPr>
              <a:t>Progress made till Sept 2020 is </a:t>
            </a:r>
            <a:r>
              <a:rPr lang="en-ZA" sz="2300" b="1" dirty="0" smtClean="0">
                <a:latin typeface="Arial" panose="020B0604020202020204" pitchFamily="34" charset="0"/>
                <a:cs typeface="Arial" panose="020B0604020202020204" pitchFamily="34" charset="0"/>
              </a:rPr>
              <a:t>30 161.</a:t>
            </a:r>
          </a:p>
          <a:p>
            <a:pPr marL="316531" lvl="0" indent="-316531" algn="l" defTabSz="422041">
              <a:lnSpc>
                <a:spcPct val="100000"/>
              </a:lnSpc>
              <a:spcBef>
                <a:spcPct val="20000"/>
              </a:spcBef>
              <a:buClrTx/>
              <a:buFont typeface="Arial"/>
              <a:buChar char="•"/>
            </a:pPr>
            <a:r>
              <a:rPr lang="en-ZA" sz="2300" dirty="0" smtClean="0">
                <a:latin typeface="Arial" panose="020B0604020202020204" pitchFamily="34" charset="0"/>
                <a:cs typeface="Arial" panose="020B0604020202020204" pitchFamily="34" charset="0"/>
              </a:rPr>
              <a:t>Due to cyclical nature of foster care there are </a:t>
            </a:r>
            <a:r>
              <a:rPr lang="en-ZA" sz="2300" b="1" dirty="0" smtClean="0">
                <a:latin typeface="Arial" panose="020B0604020202020204" pitchFamily="34" charset="0"/>
                <a:cs typeface="Arial" panose="020B0604020202020204" pitchFamily="34" charset="0"/>
              </a:rPr>
              <a:t>projected </a:t>
            </a:r>
            <a:r>
              <a:rPr lang="en-ZA" sz="2300" dirty="0" smtClean="0">
                <a:latin typeface="Arial" panose="020B0604020202020204" pitchFamily="34" charset="0"/>
                <a:cs typeface="Arial" panose="020B0604020202020204" pitchFamily="34" charset="0"/>
              </a:rPr>
              <a:t>balance of </a:t>
            </a:r>
            <a:r>
              <a:rPr lang="en-ZA" sz="2300" b="1" dirty="0" smtClean="0">
                <a:latin typeface="Arial" panose="020B0604020202020204" pitchFamily="34" charset="0"/>
                <a:cs typeface="Arial" panose="020B0604020202020204" pitchFamily="34" charset="0"/>
              </a:rPr>
              <a:t>33 748 </a:t>
            </a:r>
            <a:r>
              <a:rPr lang="en-ZA" sz="2300" dirty="0" smtClean="0">
                <a:latin typeface="Arial" panose="020B0604020202020204" pitchFamily="34" charset="0"/>
                <a:cs typeface="Arial" panose="020B0604020202020204" pitchFamily="34" charset="0"/>
              </a:rPr>
              <a:t>to be completed before 26 November 2020.</a:t>
            </a:r>
            <a:endParaRPr lang="en-ZA" sz="23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q"/>
            </a:pPr>
            <a:endParaRPr lang="en-ZA" dirty="0"/>
          </a:p>
          <a:p>
            <a:pPr marL="285750" indent="-285750" algn="just">
              <a:buFont typeface="Wingdings" panose="05000000000000000000" pitchFamily="2" charset="2"/>
              <a:buChar char="q"/>
            </a:pPr>
            <a:endParaRPr lang="en-ZA" sz="1800" dirty="0"/>
          </a:p>
          <a:p>
            <a:r>
              <a:rPr lang="en-ZA" dirty="0"/>
              <a:t> </a:t>
            </a:r>
            <a:endParaRPr lang="en-ZA" sz="2000" dirty="0"/>
          </a:p>
          <a:p>
            <a:pPr algn="just"/>
            <a:endParaRPr lang="en-ZA" sz="2200"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3401843949"/>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134007" y="118241"/>
            <a:ext cx="11910848" cy="1072056"/>
          </a:xfrm>
        </p:spPr>
        <p:txBody>
          <a:bodyPr>
            <a:noAutofit/>
          </a:bodyPr>
          <a:lstStyle/>
          <a:p>
            <a:r>
              <a:rPr lang="en-ZA" sz="3600" dirty="0" smtClean="0"/>
              <a:t/>
            </a:r>
            <a:br>
              <a:rPr lang="en-ZA" sz="3600" dirty="0" smtClean="0"/>
            </a:br>
            <a:r>
              <a:rPr lang="en-ZA" sz="3600" dirty="0"/>
              <a:t/>
            </a:r>
            <a:br>
              <a:rPr lang="en-ZA" sz="3600" dirty="0"/>
            </a:br>
            <a:r>
              <a:rPr lang="en-ZA" sz="3600" dirty="0" smtClean="0"/>
              <a:t>7. Progress made: </a:t>
            </a:r>
            <a:r>
              <a:rPr lang="en-ZA" sz="3600" dirty="0"/>
              <a:t>necessary mechanisms, structures and resources </a:t>
            </a:r>
          </a:p>
        </p:txBody>
      </p:sp>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134007" y="1714507"/>
            <a:ext cx="10591694" cy="4177027"/>
          </a:xfrm>
        </p:spPr>
        <p:txBody>
          <a:bodyPr>
            <a:normAutofit/>
          </a:bodyPr>
          <a:lstStyle/>
          <a:p>
            <a:pPr marL="316531" indent="-316531" algn="l" defTabSz="422041" fontAlgn="t">
              <a:lnSpc>
                <a:spcPct val="80000"/>
              </a:lnSpc>
              <a:spcBef>
                <a:spcPct val="20000"/>
              </a:spcBef>
              <a:buClrTx/>
              <a:buSzPts val="1100"/>
              <a:buFont typeface="Arial"/>
              <a:buChar char="•"/>
            </a:pPr>
            <a:r>
              <a:rPr lang="en-ZA" sz="2000" dirty="0">
                <a:latin typeface="Arial" panose="020B0604020202020204" pitchFamily="34" charset="0"/>
                <a:cs typeface="Arial" panose="020B0604020202020204" pitchFamily="34" charset="0"/>
              </a:rPr>
              <a:t>With limited resources, provinces continue to put the necessary mechanisms, structures and resources to implement DSD Programmes including foster care. </a:t>
            </a:r>
            <a:r>
              <a:rPr lang="en-ZA" sz="2000" dirty="0" smtClean="0">
                <a:latin typeface="Arial" panose="020B0604020202020204" pitchFamily="34" charset="0"/>
                <a:cs typeface="Arial" panose="020B0604020202020204" pitchFamily="34" charset="0"/>
              </a:rPr>
              <a:t>For example KZN </a:t>
            </a:r>
            <a:r>
              <a:rPr lang="en-ZA" sz="2000" dirty="0">
                <a:latin typeface="Arial" panose="020B0604020202020204" pitchFamily="34" charset="0"/>
                <a:cs typeface="Arial" panose="020B0604020202020204" pitchFamily="34" charset="0"/>
              </a:rPr>
              <a:t>there are 2 296 human resources with a plan to have additional </a:t>
            </a:r>
            <a:r>
              <a:rPr lang="en-ZA" sz="2000" dirty="0" smtClean="0">
                <a:latin typeface="Arial" panose="020B0604020202020204" pitchFamily="34" charset="0"/>
                <a:cs typeface="Arial" panose="020B0604020202020204" pitchFamily="34" charset="0"/>
              </a:rPr>
              <a:t>242; in Limpopo </a:t>
            </a:r>
            <a:r>
              <a:rPr lang="en-ZA" sz="2000" dirty="0">
                <a:latin typeface="Arial" panose="020B0604020202020204" pitchFamily="34" charset="0"/>
                <a:cs typeface="Arial" panose="020B0604020202020204" pitchFamily="34" charset="0"/>
              </a:rPr>
              <a:t>there </a:t>
            </a:r>
            <a:r>
              <a:rPr lang="en-ZA" sz="2000" dirty="0" smtClean="0">
                <a:latin typeface="Arial" panose="020B0604020202020204" pitchFamily="34" charset="0"/>
                <a:cs typeface="Arial" panose="020B0604020202020204" pitchFamily="34" charset="0"/>
              </a:rPr>
              <a:t>are 1617 Social </a:t>
            </a:r>
            <a:r>
              <a:rPr lang="en-ZA" sz="2000" dirty="0">
                <a:latin typeface="Arial" panose="020B0604020202020204" pitchFamily="34" charset="0"/>
                <a:cs typeface="Arial" panose="020B0604020202020204" pitchFamily="34" charset="0"/>
              </a:rPr>
              <a:t>workers </a:t>
            </a:r>
            <a:r>
              <a:rPr lang="en-ZA" sz="2000" dirty="0" smtClean="0">
                <a:latin typeface="Arial" panose="020B0604020202020204" pitchFamily="34" charset="0"/>
                <a:cs typeface="Arial" panose="020B0604020202020204" pitchFamily="34" charset="0"/>
              </a:rPr>
              <a:t>and 66 supervisors  </a:t>
            </a:r>
            <a:r>
              <a:rPr lang="en-ZA" sz="2000" dirty="0" smtClean="0">
                <a:solidFill>
                  <a:srgbClr val="FF0000"/>
                </a:solidFill>
                <a:latin typeface="Arial" panose="020B0604020202020204" pitchFamily="34" charset="0"/>
                <a:cs typeface="Arial" panose="020B0604020202020204" pitchFamily="34" charset="0"/>
              </a:rPr>
              <a:t> </a:t>
            </a:r>
            <a:endParaRPr lang="en-ZA" sz="2000" dirty="0">
              <a:solidFill>
                <a:srgbClr val="FF0000"/>
              </a:solidFill>
              <a:latin typeface="Arial" panose="020B0604020202020204" pitchFamily="34" charset="0"/>
              <a:cs typeface="Arial" panose="020B0604020202020204" pitchFamily="34" charset="0"/>
            </a:endParaRPr>
          </a:p>
          <a:p>
            <a:pPr marL="316531" indent="-316531" algn="l" defTabSz="422041" fontAlgn="t">
              <a:lnSpc>
                <a:spcPct val="80000"/>
              </a:lnSpc>
              <a:spcBef>
                <a:spcPct val="20000"/>
              </a:spcBef>
              <a:buClrTx/>
              <a:buSzPts val="1100"/>
              <a:buFont typeface="Arial"/>
              <a:buChar char="•"/>
            </a:pPr>
            <a:r>
              <a:rPr lang="en-ZA" sz="2000" dirty="0">
                <a:latin typeface="Arial" panose="020B0604020202020204" pitchFamily="34" charset="0"/>
                <a:cs typeface="Arial" panose="020B0604020202020204" pitchFamily="34" charset="0"/>
              </a:rPr>
              <a:t>Management mechanisms </a:t>
            </a:r>
            <a:r>
              <a:rPr lang="en-ZA" sz="2000" dirty="0" smtClean="0">
                <a:latin typeface="Arial" panose="020B0604020202020204" pitchFamily="34" charset="0"/>
                <a:cs typeface="Arial" panose="020B0604020202020204" pitchFamily="34" charset="0"/>
              </a:rPr>
              <a:t>and structures put </a:t>
            </a:r>
            <a:r>
              <a:rPr lang="en-ZA" sz="2000" dirty="0">
                <a:latin typeface="Arial" panose="020B0604020202020204" pitchFamily="34" charset="0"/>
                <a:cs typeface="Arial" panose="020B0604020202020204" pitchFamily="34" charset="0"/>
              </a:rPr>
              <a:t>in place </a:t>
            </a:r>
            <a:r>
              <a:rPr lang="en-ZA" sz="2000" dirty="0" smtClean="0">
                <a:latin typeface="Arial" panose="020B0604020202020204" pitchFamily="34" charset="0"/>
                <a:cs typeface="Arial" panose="020B0604020202020204" pitchFamily="34" charset="0"/>
              </a:rPr>
              <a:t>by provinces include </a:t>
            </a:r>
            <a:r>
              <a:rPr lang="en-ZA" sz="2000" dirty="0">
                <a:latin typeface="Arial" panose="020B0604020202020204" pitchFamily="34" charset="0"/>
                <a:cs typeface="Arial" panose="020B0604020202020204" pitchFamily="34" charset="0"/>
              </a:rPr>
              <a:t>provincial monitoring mechanisms, </a:t>
            </a:r>
            <a:r>
              <a:rPr lang="en-ZA" sz="2000" dirty="0" err="1">
                <a:latin typeface="Arial" panose="020B0604020202020204" pitchFamily="34" charset="0"/>
                <a:cs typeface="Arial" panose="020B0604020202020204" pitchFamily="34" charset="0"/>
              </a:rPr>
              <a:t>Ilima</a:t>
            </a:r>
            <a:r>
              <a:rPr lang="en-ZA" sz="2000" dirty="0">
                <a:latin typeface="Arial" panose="020B0604020202020204" pitchFamily="34" charset="0"/>
                <a:cs typeface="Arial" panose="020B0604020202020204" pitchFamily="34" charset="0"/>
              </a:rPr>
              <a:t> strategies, utilisation of task teams, case flow structures </a:t>
            </a:r>
            <a:r>
              <a:rPr lang="en-ZA" sz="2000" dirty="0" smtClean="0">
                <a:latin typeface="Arial" panose="020B0604020202020204" pitchFamily="34" charset="0"/>
                <a:cs typeface="Arial" panose="020B0604020202020204" pitchFamily="34" charset="0"/>
              </a:rPr>
              <a:t>that facilitate </a:t>
            </a:r>
            <a:r>
              <a:rPr lang="en-ZA" sz="2000" dirty="0">
                <a:latin typeface="Arial" panose="020B0604020202020204" pitchFamily="34" charset="0"/>
                <a:cs typeface="Arial" panose="020B0604020202020204" pitchFamily="34" charset="0"/>
              </a:rPr>
              <a:t>periodic engagements with stakeholders such as Judiciary, Home Affairs, Education and </a:t>
            </a:r>
            <a:r>
              <a:rPr lang="en-ZA" sz="2000" dirty="0" smtClean="0">
                <a:latin typeface="Arial" panose="020B0604020202020204" pitchFamily="34" charset="0"/>
                <a:cs typeface="Arial" panose="020B0604020202020204" pitchFamily="34" charset="0"/>
              </a:rPr>
              <a:t>SASSA to ensure effective management of foster care programme. </a:t>
            </a:r>
            <a:endParaRPr lang="en-ZA" sz="2000" dirty="0">
              <a:latin typeface="Arial" panose="020B0604020202020204" pitchFamily="34" charset="0"/>
              <a:cs typeface="Arial" panose="020B0604020202020204" pitchFamily="34" charset="0"/>
            </a:endParaRPr>
          </a:p>
          <a:p>
            <a:pPr marL="457200" indent="-457200" algn="l" fontAlgn="t">
              <a:lnSpc>
                <a:spcPct val="107000"/>
              </a:lnSpc>
              <a:spcBef>
                <a:spcPts val="0"/>
              </a:spcBef>
              <a:buFont typeface="Arial" panose="020B0604020202020204" pitchFamily="34" charset="0"/>
              <a:buChar char="•"/>
            </a:pPr>
            <a:endParaRPr lang="en-ZA" sz="2000" dirty="0"/>
          </a:p>
          <a:p>
            <a:pPr algn="l"/>
            <a:endParaRPr lang="en-ZA" sz="3200" b="1"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prstClr val="white"/>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3893409394"/>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4230</TotalTime>
  <Words>1523</Words>
  <Application>Microsoft Office PowerPoint</Application>
  <PresentationFormat>Custom</PresentationFormat>
  <Paragraphs>173</Paragraphs>
  <Slides>13</Slides>
  <Notes>1</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Custom Design</vt:lpstr>
      <vt:lpstr>1_Custom Design</vt:lpstr>
      <vt:lpstr>  FOSTER CARE PROGRESS REPORT   19 OCTOBER 2020</vt:lpstr>
      <vt:lpstr>Outline </vt:lpstr>
      <vt:lpstr>1. Purpose  </vt:lpstr>
      <vt:lpstr>2. Introduction </vt:lpstr>
      <vt:lpstr>   :  3. Contextual analysis: Comprehensive legal solution</vt:lpstr>
      <vt:lpstr>4. Interventions by National DSD</vt:lpstr>
      <vt:lpstr>5. Status as at 31 SEPT 2020</vt:lpstr>
      <vt:lpstr>6. Analysis of foster care cases</vt:lpstr>
      <vt:lpstr>  7. Progress made: necessary mechanisms, structures and resources </vt:lpstr>
      <vt:lpstr>8. High level challenges </vt:lpstr>
      <vt:lpstr>9. High level interventions </vt:lpstr>
      <vt:lpstr>10. Recommendations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Browne</dc:creator>
  <cp:lastModifiedBy>USER</cp:lastModifiedBy>
  <cp:revision>252</cp:revision>
  <dcterms:created xsi:type="dcterms:W3CDTF">2020-06-04T13:24:09Z</dcterms:created>
  <dcterms:modified xsi:type="dcterms:W3CDTF">2020-10-21T07:32:09Z</dcterms:modified>
</cp:coreProperties>
</file>