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1"/>
  </p:sldMasterIdLst>
  <p:notesMasterIdLst>
    <p:notesMasterId r:id="rId32"/>
  </p:notesMasterIdLst>
  <p:handoutMasterIdLst>
    <p:handoutMasterId r:id="rId33"/>
  </p:handoutMasterIdLst>
  <p:sldIdLst>
    <p:sldId id="256" r:id="rId2"/>
    <p:sldId id="257" r:id="rId3"/>
    <p:sldId id="417" r:id="rId4"/>
    <p:sldId id="270" r:id="rId5"/>
    <p:sldId id="312" r:id="rId6"/>
    <p:sldId id="351" r:id="rId7"/>
    <p:sldId id="259" r:id="rId8"/>
    <p:sldId id="472" r:id="rId9"/>
    <p:sldId id="263" r:id="rId10"/>
    <p:sldId id="362" r:id="rId11"/>
    <p:sldId id="260" r:id="rId12"/>
    <p:sldId id="468" r:id="rId13"/>
    <p:sldId id="264" r:id="rId14"/>
    <p:sldId id="476" r:id="rId15"/>
    <p:sldId id="470" r:id="rId16"/>
    <p:sldId id="474" r:id="rId17"/>
    <p:sldId id="473" r:id="rId18"/>
    <p:sldId id="471" r:id="rId19"/>
    <p:sldId id="466" r:id="rId20"/>
    <p:sldId id="455" r:id="rId21"/>
    <p:sldId id="456" r:id="rId22"/>
    <p:sldId id="397" r:id="rId23"/>
    <p:sldId id="449" r:id="rId24"/>
    <p:sldId id="463" r:id="rId25"/>
    <p:sldId id="459" r:id="rId26"/>
    <p:sldId id="451" r:id="rId27"/>
    <p:sldId id="467" r:id="rId28"/>
    <p:sldId id="458" r:id="rId29"/>
    <p:sldId id="462" r:id="rId30"/>
    <p:sldId id="477"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landi Swanepoel" initials="JS" lastIdx="14" clrIdx="0">
    <p:extLst>
      <p:ext uri="{19B8F6BF-5375-455C-9EA6-DF929625EA0E}">
        <p15:presenceInfo xmlns:p15="http://schemas.microsoft.com/office/powerpoint/2012/main" xmlns="" userId="S-1-5-21-3159236355-4087769145-909308475-538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1460DC"/>
    <a:srgbClr val="FF66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6973" autoAdjust="0"/>
    <p:restoredTop sz="94679"/>
  </p:normalViewPr>
  <p:slideViewPr>
    <p:cSldViewPr>
      <p:cViewPr varScale="1">
        <p:scale>
          <a:sx n="79" d="100"/>
          <a:sy n="79" d="100"/>
        </p:scale>
        <p:origin x="-894" y="-78"/>
      </p:cViewPr>
      <p:guideLst>
        <p:guide orient="horz" pos="2160"/>
        <p:guide pos="2880"/>
      </p:guideLst>
    </p:cSldViewPr>
  </p:slideViewPr>
  <p:notesTextViewPr>
    <p:cViewPr>
      <p:scale>
        <a:sx n="100" d="100"/>
        <a:sy n="100" d="100"/>
      </p:scale>
      <p:origin x="0" y="0"/>
    </p:cViewPr>
  </p:notesTextViewPr>
  <p:sorterViewPr>
    <p:cViewPr>
      <p:scale>
        <a:sx n="90" d="100"/>
        <a:sy n="90" d="100"/>
      </p:scale>
      <p:origin x="0" y="326"/>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9B6036E-73D2-4267-BEA1-4CFDDED1D54D}" type="doc">
      <dgm:prSet loTypeId="urn:microsoft.com/office/officeart/2005/8/layout/default#1" loCatId="list" qsTypeId="urn:microsoft.com/office/officeart/2005/8/quickstyle/simple1" qsCatId="simple" csTypeId="urn:microsoft.com/office/officeart/2005/8/colors/accent1_4" csCatId="accent1" phldr="1"/>
      <dgm:spPr/>
      <dgm:t>
        <a:bodyPr/>
        <a:lstStyle/>
        <a:p>
          <a:endParaRPr lang="en-ZA"/>
        </a:p>
      </dgm:t>
    </dgm:pt>
    <dgm:pt modelId="{1A9E81F4-1E41-445D-9489-76B4BF1F821E}">
      <dgm:prSet phldrT="[Text]" custT="1"/>
      <dgm:spPr/>
      <dgm:t>
        <a:bodyPr/>
        <a:lstStyle/>
        <a:p>
          <a:pPr algn="ctr"/>
          <a:r>
            <a:rPr lang="en-ZA" sz="2000" b="1" u="sng" dirty="0">
              <a:solidFill>
                <a:schemeClr val="bg1"/>
              </a:solidFill>
            </a:rPr>
            <a:t>Trade </a:t>
          </a:r>
        </a:p>
        <a:p>
          <a:pPr algn="l"/>
          <a:r>
            <a:rPr lang="en-ZA" sz="2000" dirty="0">
              <a:solidFill>
                <a:schemeClr val="bg1"/>
              </a:solidFill>
            </a:rPr>
            <a:t>Spaza and tuck shops</a:t>
          </a:r>
          <a:endParaRPr lang="fr-FR" sz="2000" dirty="0">
            <a:solidFill>
              <a:schemeClr val="bg1"/>
            </a:solidFill>
          </a:endParaRPr>
        </a:p>
        <a:p>
          <a:pPr algn="l"/>
          <a:r>
            <a:rPr lang="en-ZA" sz="2000" dirty="0">
              <a:solidFill>
                <a:schemeClr val="bg1"/>
              </a:solidFill>
            </a:rPr>
            <a:t>Fruit/veg stalls</a:t>
          </a:r>
        </a:p>
        <a:p>
          <a:pPr algn="l"/>
          <a:r>
            <a:rPr lang="en-ZA" sz="2000" dirty="0" smtClean="0">
              <a:solidFill>
                <a:schemeClr val="bg1"/>
              </a:solidFill>
            </a:rPr>
            <a:t>Beauty/health</a:t>
          </a:r>
          <a:r>
            <a:rPr lang="en-ZA" sz="2000" dirty="0">
              <a:solidFill>
                <a:schemeClr val="bg1"/>
              </a:solidFill>
            </a:rPr>
            <a:t>, </a:t>
          </a:r>
          <a:endParaRPr lang="en-ZA" sz="2000" dirty="0" smtClean="0">
            <a:solidFill>
              <a:schemeClr val="bg1"/>
            </a:solidFill>
          </a:endParaRPr>
        </a:p>
        <a:p>
          <a:pPr algn="l"/>
          <a:r>
            <a:rPr lang="en-ZA" sz="2000" dirty="0" smtClean="0">
              <a:solidFill>
                <a:schemeClr val="bg1"/>
              </a:solidFill>
            </a:rPr>
            <a:t>Network marketing</a:t>
          </a:r>
          <a:endParaRPr lang="en-ZA" sz="2000" dirty="0">
            <a:solidFill>
              <a:schemeClr val="bg1"/>
            </a:solidFill>
          </a:endParaRPr>
        </a:p>
      </dgm:t>
    </dgm:pt>
    <dgm:pt modelId="{2B94E031-43F0-4681-8DD2-D3DDA95C7D30}" type="parTrans" cxnId="{4AAFD45A-C395-4B11-8389-13755CE51B4F}">
      <dgm:prSet/>
      <dgm:spPr/>
      <dgm:t>
        <a:bodyPr/>
        <a:lstStyle/>
        <a:p>
          <a:endParaRPr lang="en-ZA"/>
        </a:p>
      </dgm:t>
    </dgm:pt>
    <dgm:pt modelId="{FB342483-BEE1-4C87-A69C-F82DD7C3A819}" type="sibTrans" cxnId="{4AAFD45A-C395-4B11-8389-13755CE51B4F}">
      <dgm:prSet/>
      <dgm:spPr/>
      <dgm:t>
        <a:bodyPr/>
        <a:lstStyle/>
        <a:p>
          <a:endParaRPr lang="en-ZA"/>
        </a:p>
      </dgm:t>
    </dgm:pt>
    <dgm:pt modelId="{1C729373-EFA1-41F9-8456-D19FF7BCA4AD}">
      <dgm:prSet phldrT="[Text]"/>
      <dgm:spPr/>
      <dgm:t>
        <a:bodyPr/>
        <a:lstStyle/>
        <a:p>
          <a:pPr algn="ctr"/>
          <a:r>
            <a:rPr lang="en-ZA" b="1" u="sng" dirty="0">
              <a:solidFill>
                <a:schemeClr val="bg1"/>
              </a:solidFill>
            </a:rPr>
            <a:t>Production</a:t>
          </a:r>
        </a:p>
        <a:p>
          <a:pPr algn="l"/>
          <a:r>
            <a:rPr lang="en-ZA" dirty="0">
              <a:solidFill>
                <a:schemeClr val="bg1"/>
              </a:solidFill>
            </a:rPr>
            <a:t>Small-scale agriculture (raising chickens, fruits/vegetables)</a:t>
          </a:r>
        </a:p>
        <a:p>
          <a:pPr algn="l"/>
          <a:r>
            <a:rPr lang="en-ZA" dirty="0">
              <a:solidFill>
                <a:schemeClr val="bg1"/>
              </a:solidFill>
            </a:rPr>
            <a:t>Livestock</a:t>
          </a:r>
        </a:p>
        <a:p>
          <a:pPr algn="l"/>
          <a:endParaRPr lang="en-ZA" dirty="0"/>
        </a:p>
      </dgm:t>
    </dgm:pt>
    <dgm:pt modelId="{6336BC6D-41B9-4042-B33B-28B17E034A32}" type="parTrans" cxnId="{9C50BDBD-3451-4C98-9256-6C83F00E9819}">
      <dgm:prSet/>
      <dgm:spPr/>
      <dgm:t>
        <a:bodyPr/>
        <a:lstStyle/>
        <a:p>
          <a:endParaRPr lang="en-ZA"/>
        </a:p>
      </dgm:t>
    </dgm:pt>
    <dgm:pt modelId="{78674C94-158C-4527-B30F-CC7CE2F3E374}" type="sibTrans" cxnId="{9C50BDBD-3451-4C98-9256-6C83F00E9819}">
      <dgm:prSet/>
      <dgm:spPr/>
      <dgm:t>
        <a:bodyPr/>
        <a:lstStyle/>
        <a:p>
          <a:endParaRPr lang="en-ZA"/>
        </a:p>
      </dgm:t>
    </dgm:pt>
    <dgm:pt modelId="{F430DEBB-923B-4D4C-805B-A98F49BAC686}">
      <dgm:prSet phldrT="[Text]"/>
      <dgm:spPr/>
      <dgm:t>
        <a:bodyPr/>
        <a:lstStyle/>
        <a:p>
          <a:pPr algn="ctr"/>
          <a:r>
            <a:rPr lang="en-ZA" b="1" u="sng" dirty="0">
              <a:solidFill>
                <a:schemeClr val="bg1"/>
              </a:solidFill>
            </a:rPr>
            <a:t>Manufacturing</a:t>
          </a:r>
        </a:p>
        <a:p>
          <a:pPr algn="l"/>
          <a:r>
            <a:rPr lang="en-ZA" dirty="0">
              <a:solidFill>
                <a:schemeClr val="bg1"/>
              </a:solidFill>
            </a:rPr>
            <a:t>Sewing</a:t>
          </a:r>
        </a:p>
        <a:p>
          <a:pPr algn="l"/>
          <a:r>
            <a:rPr lang="en-ZA" dirty="0">
              <a:solidFill>
                <a:schemeClr val="bg1"/>
              </a:solidFill>
            </a:rPr>
            <a:t>Pots/ceramics</a:t>
          </a:r>
        </a:p>
        <a:p>
          <a:pPr algn="l"/>
          <a:endParaRPr lang="en-ZA" dirty="0"/>
        </a:p>
        <a:p>
          <a:pPr algn="l"/>
          <a:endParaRPr lang="en-ZA" dirty="0"/>
        </a:p>
        <a:p>
          <a:pPr algn="l"/>
          <a:endParaRPr lang="en-ZA" dirty="0"/>
        </a:p>
      </dgm:t>
    </dgm:pt>
    <dgm:pt modelId="{06F1CD85-D781-4F9F-9C39-5D0C58C2ACE2}" type="parTrans" cxnId="{70322DDB-0203-41D0-B174-A54C28A5B1BE}">
      <dgm:prSet/>
      <dgm:spPr/>
      <dgm:t>
        <a:bodyPr/>
        <a:lstStyle/>
        <a:p>
          <a:endParaRPr lang="en-ZA"/>
        </a:p>
      </dgm:t>
    </dgm:pt>
    <dgm:pt modelId="{E78A0095-BC48-4EC5-8AB5-6C11E619D92B}" type="sibTrans" cxnId="{70322DDB-0203-41D0-B174-A54C28A5B1BE}">
      <dgm:prSet/>
      <dgm:spPr/>
      <dgm:t>
        <a:bodyPr/>
        <a:lstStyle/>
        <a:p>
          <a:endParaRPr lang="en-ZA"/>
        </a:p>
      </dgm:t>
    </dgm:pt>
    <dgm:pt modelId="{AAA50DB4-004B-46CC-ACDA-33682E8E1B4F}">
      <dgm:prSet phldrT="[Text]"/>
      <dgm:spPr/>
      <dgm:t>
        <a:bodyPr/>
        <a:lstStyle/>
        <a:p>
          <a:pPr algn="ctr"/>
          <a:r>
            <a:rPr lang="en-ZA" b="1" u="sng" dirty="0">
              <a:solidFill>
                <a:schemeClr val="bg1"/>
              </a:solidFill>
            </a:rPr>
            <a:t>Service</a:t>
          </a:r>
        </a:p>
        <a:p>
          <a:pPr algn="l"/>
          <a:r>
            <a:rPr lang="en-ZA" dirty="0" smtClean="0">
              <a:solidFill>
                <a:schemeClr val="bg1"/>
              </a:solidFill>
            </a:rPr>
            <a:t>Fast </a:t>
          </a:r>
          <a:r>
            <a:rPr lang="en-ZA" dirty="0">
              <a:solidFill>
                <a:schemeClr val="bg1"/>
              </a:solidFill>
            </a:rPr>
            <a:t>food</a:t>
          </a:r>
        </a:p>
        <a:p>
          <a:pPr algn="l"/>
          <a:r>
            <a:rPr lang="en-ZA" dirty="0">
              <a:solidFill>
                <a:schemeClr val="bg1"/>
              </a:solidFill>
            </a:rPr>
            <a:t>Catering/events</a:t>
          </a:r>
        </a:p>
        <a:p>
          <a:pPr algn="l"/>
          <a:r>
            <a:rPr lang="en-ZA" dirty="0">
              <a:solidFill>
                <a:schemeClr val="bg1"/>
              </a:solidFill>
            </a:rPr>
            <a:t>Hairdressers</a:t>
          </a:r>
        </a:p>
        <a:p>
          <a:pPr algn="l"/>
          <a:r>
            <a:rPr lang="en-ZA" dirty="0">
              <a:solidFill>
                <a:schemeClr val="bg1"/>
              </a:solidFill>
            </a:rPr>
            <a:t>Transport</a:t>
          </a:r>
        </a:p>
        <a:p>
          <a:pPr algn="l"/>
          <a:r>
            <a:rPr lang="en-ZA" dirty="0">
              <a:solidFill>
                <a:schemeClr val="bg1"/>
              </a:solidFill>
            </a:rPr>
            <a:t>Crèche </a:t>
          </a:r>
          <a:endParaRPr lang="en-ZA" dirty="0" smtClean="0">
            <a:solidFill>
              <a:schemeClr val="bg1"/>
            </a:solidFill>
          </a:endParaRPr>
        </a:p>
        <a:p>
          <a:pPr algn="l"/>
          <a:r>
            <a:rPr lang="en-US" dirty="0" smtClean="0">
              <a:solidFill>
                <a:schemeClr val="bg1"/>
              </a:solidFill>
            </a:rPr>
            <a:t>Room rentals</a:t>
          </a:r>
          <a:endParaRPr lang="en-ZA" dirty="0">
            <a:solidFill>
              <a:schemeClr val="bg1"/>
            </a:solidFill>
          </a:endParaRPr>
        </a:p>
      </dgm:t>
    </dgm:pt>
    <dgm:pt modelId="{07DB7934-B041-46E7-8260-373820591072}" type="parTrans" cxnId="{F1BF2025-F8DC-48B7-B8A3-CFC3FE0D8A4E}">
      <dgm:prSet/>
      <dgm:spPr/>
      <dgm:t>
        <a:bodyPr/>
        <a:lstStyle/>
        <a:p>
          <a:endParaRPr lang="en-ZA"/>
        </a:p>
      </dgm:t>
    </dgm:pt>
    <dgm:pt modelId="{6F25DD89-A766-4D23-AAB3-7F00C18A319E}" type="sibTrans" cxnId="{F1BF2025-F8DC-48B7-B8A3-CFC3FE0D8A4E}">
      <dgm:prSet/>
      <dgm:spPr/>
      <dgm:t>
        <a:bodyPr/>
        <a:lstStyle/>
        <a:p>
          <a:endParaRPr lang="en-ZA"/>
        </a:p>
      </dgm:t>
    </dgm:pt>
    <dgm:pt modelId="{B292911A-629F-4F28-9BF5-61AE33127098}" type="pres">
      <dgm:prSet presAssocID="{C9B6036E-73D2-4267-BEA1-4CFDDED1D54D}" presName="diagram" presStyleCnt="0">
        <dgm:presLayoutVars>
          <dgm:dir/>
          <dgm:resizeHandles val="exact"/>
        </dgm:presLayoutVars>
      </dgm:prSet>
      <dgm:spPr/>
      <dgm:t>
        <a:bodyPr/>
        <a:lstStyle/>
        <a:p>
          <a:endParaRPr lang="en-US"/>
        </a:p>
      </dgm:t>
    </dgm:pt>
    <dgm:pt modelId="{60272DCE-64F3-43CA-AAAF-CF441567553C}" type="pres">
      <dgm:prSet presAssocID="{1A9E81F4-1E41-445D-9489-76B4BF1F821E}" presName="node" presStyleLbl="node1" presStyleIdx="0" presStyleCnt="4" custScaleY="244859">
        <dgm:presLayoutVars>
          <dgm:bulletEnabled val="1"/>
        </dgm:presLayoutVars>
      </dgm:prSet>
      <dgm:spPr/>
      <dgm:t>
        <a:bodyPr/>
        <a:lstStyle/>
        <a:p>
          <a:endParaRPr lang="en-US"/>
        </a:p>
      </dgm:t>
    </dgm:pt>
    <dgm:pt modelId="{5258249C-C86E-4736-AB01-C6BF2BF02F36}" type="pres">
      <dgm:prSet presAssocID="{FB342483-BEE1-4C87-A69C-F82DD7C3A819}" presName="sibTrans" presStyleCnt="0"/>
      <dgm:spPr/>
      <dgm:t>
        <a:bodyPr/>
        <a:lstStyle/>
        <a:p>
          <a:endParaRPr lang="en-ZA"/>
        </a:p>
      </dgm:t>
    </dgm:pt>
    <dgm:pt modelId="{40C3CF4F-C67C-4931-8E55-D56A2045D6EA}" type="pres">
      <dgm:prSet presAssocID="{1C729373-EFA1-41F9-8456-D19FF7BCA4AD}" presName="node" presStyleLbl="node1" presStyleIdx="1" presStyleCnt="4" custScaleY="244859">
        <dgm:presLayoutVars>
          <dgm:bulletEnabled val="1"/>
        </dgm:presLayoutVars>
      </dgm:prSet>
      <dgm:spPr/>
      <dgm:t>
        <a:bodyPr/>
        <a:lstStyle/>
        <a:p>
          <a:endParaRPr lang="en-US"/>
        </a:p>
      </dgm:t>
    </dgm:pt>
    <dgm:pt modelId="{8FEB988D-F01A-4F1A-A2DE-99DBB10EA6D6}" type="pres">
      <dgm:prSet presAssocID="{78674C94-158C-4527-B30F-CC7CE2F3E374}" presName="sibTrans" presStyleCnt="0"/>
      <dgm:spPr/>
      <dgm:t>
        <a:bodyPr/>
        <a:lstStyle/>
        <a:p>
          <a:endParaRPr lang="en-ZA"/>
        </a:p>
      </dgm:t>
    </dgm:pt>
    <dgm:pt modelId="{03D7115B-826F-4184-AD2F-C8F8513F1E2F}" type="pres">
      <dgm:prSet presAssocID="{F430DEBB-923B-4D4C-805B-A98F49BAC686}" presName="node" presStyleLbl="node1" presStyleIdx="2" presStyleCnt="4" custScaleY="244859">
        <dgm:presLayoutVars>
          <dgm:bulletEnabled val="1"/>
        </dgm:presLayoutVars>
      </dgm:prSet>
      <dgm:spPr/>
      <dgm:t>
        <a:bodyPr/>
        <a:lstStyle/>
        <a:p>
          <a:endParaRPr lang="en-US"/>
        </a:p>
      </dgm:t>
    </dgm:pt>
    <dgm:pt modelId="{8E417A71-F943-4846-978A-A0E5395EAEF5}" type="pres">
      <dgm:prSet presAssocID="{E78A0095-BC48-4EC5-8AB5-6C11E619D92B}" presName="sibTrans" presStyleCnt="0"/>
      <dgm:spPr/>
      <dgm:t>
        <a:bodyPr/>
        <a:lstStyle/>
        <a:p>
          <a:endParaRPr lang="en-ZA"/>
        </a:p>
      </dgm:t>
    </dgm:pt>
    <dgm:pt modelId="{E841AD9C-90C7-4DBB-B289-B19BA77E9CF8}" type="pres">
      <dgm:prSet presAssocID="{AAA50DB4-004B-46CC-ACDA-33682E8E1B4F}" presName="node" presStyleLbl="node1" presStyleIdx="3" presStyleCnt="4" custScaleY="244859">
        <dgm:presLayoutVars>
          <dgm:bulletEnabled val="1"/>
        </dgm:presLayoutVars>
      </dgm:prSet>
      <dgm:spPr/>
      <dgm:t>
        <a:bodyPr/>
        <a:lstStyle/>
        <a:p>
          <a:endParaRPr lang="en-US"/>
        </a:p>
      </dgm:t>
    </dgm:pt>
  </dgm:ptLst>
  <dgm:cxnLst>
    <dgm:cxn modelId="{EEFEAA48-093F-4556-95F8-2C87180812A4}" type="presOf" srcId="{AAA50DB4-004B-46CC-ACDA-33682E8E1B4F}" destId="{E841AD9C-90C7-4DBB-B289-B19BA77E9CF8}" srcOrd="0" destOrd="0" presId="urn:microsoft.com/office/officeart/2005/8/layout/default#1"/>
    <dgm:cxn modelId="{531C1CE7-9487-425E-8569-FA603BDDB326}" type="presOf" srcId="{1C729373-EFA1-41F9-8456-D19FF7BCA4AD}" destId="{40C3CF4F-C67C-4931-8E55-D56A2045D6EA}" srcOrd="0" destOrd="0" presId="urn:microsoft.com/office/officeart/2005/8/layout/default#1"/>
    <dgm:cxn modelId="{5086EEE1-8A5E-4109-9B44-40BB41461DBD}" type="presOf" srcId="{C9B6036E-73D2-4267-BEA1-4CFDDED1D54D}" destId="{B292911A-629F-4F28-9BF5-61AE33127098}" srcOrd="0" destOrd="0" presId="urn:microsoft.com/office/officeart/2005/8/layout/default#1"/>
    <dgm:cxn modelId="{9C50BDBD-3451-4C98-9256-6C83F00E9819}" srcId="{C9B6036E-73D2-4267-BEA1-4CFDDED1D54D}" destId="{1C729373-EFA1-41F9-8456-D19FF7BCA4AD}" srcOrd="1" destOrd="0" parTransId="{6336BC6D-41B9-4042-B33B-28B17E034A32}" sibTransId="{78674C94-158C-4527-B30F-CC7CE2F3E374}"/>
    <dgm:cxn modelId="{70322DDB-0203-41D0-B174-A54C28A5B1BE}" srcId="{C9B6036E-73D2-4267-BEA1-4CFDDED1D54D}" destId="{F430DEBB-923B-4D4C-805B-A98F49BAC686}" srcOrd="2" destOrd="0" parTransId="{06F1CD85-D781-4F9F-9C39-5D0C58C2ACE2}" sibTransId="{E78A0095-BC48-4EC5-8AB5-6C11E619D92B}"/>
    <dgm:cxn modelId="{F1BF2025-F8DC-48B7-B8A3-CFC3FE0D8A4E}" srcId="{C9B6036E-73D2-4267-BEA1-4CFDDED1D54D}" destId="{AAA50DB4-004B-46CC-ACDA-33682E8E1B4F}" srcOrd="3" destOrd="0" parTransId="{07DB7934-B041-46E7-8260-373820591072}" sibTransId="{6F25DD89-A766-4D23-AAB3-7F00C18A319E}"/>
    <dgm:cxn modelId="{51A1529F-61AE-467C-B6F3-4271E59C824E}" type="presOf" srcId="{F430DEBB-923B-4D4C-805B-A98F49BAC686}" destId="{03D7115B-826F-4184-AD2F-C8F8513F1E2F}" srcOrd="0" destOrd="0" presId="urn:microsoft.com/office/officeart/2005/8/layout/default#1"/>
    <dgm:cxn modelId="{FD2D2704-EFA6-4D86-9290-FCADAFF13AF4}" type="presOf" srcId="{1A9E81F4-1E41-445D-9489-76B4BF1F821E}" destId="{60272DCE-64F3-43CA-AAAF-CF441567553C}" srcOrd="0" destOrd="0" presId="urn:microsoft.com/office/officeart/2005/8/layout/default#1"/>
    <dgm:cxn modelId="{4AAFD45A-C395-4B11-8389-13755CE51B4F}" srcId="{C9B6036E-73D2-4267-BEA1-4CFDDED1D54D}" destId="{1A9E81F4-1E41-445D-9489-76B4BF1F821E}" srcOrd="0" destOrd="0" parTransId="{2B94E031-43F0-4681-8DD2-D3DDA95C7D30}" sibTransId="{FB342483-BEE1-4C87-A69C-F82DD7C3A819}"/>
    <dgm:cxn modelId="{39E9FD90-F4C9-46DE-B32C-7E7DC2317A1F}" type="presParOf" srcId="{B292911A-629F-4F28-9BF5-61AE33127098}" destId="{60272DCE-64F3-43CA-AAAF-CF441567553C}" srcOrd="0" destOrd="0" presId="urn:microsoft.com/office/officeart/2005/8/layout/default#1"/>
    <dgm:cxn modelId="{B0BD380C-B69B-4CDC-9B67-3F564A00E952}" type="presParOf" srcId="{B292911A-629F-4F28-9BF5-61AE33127098}" destId="{5258249C-C86E-4736-AB01-C6BF2BF02F36}" srcOrd="1" destOrd="0" presId="urn:microsoft.com/office/officeart/2005/8/layout/default#1"/>
    <dgm:cxn modelId="{B4E693FF-3683-49EE-9B05-75DDFB9C3235}" type="presParOf" srcId="{B292911A-629F-4F28-9BF5-61AE33127098}" destId="{40C3CF4F-C67C-4931-8E55-D56A2045D6EA}" srcOrd="2" destOrd="0" presId="urn:microsoft.com/office/officeart/2005/8/layout/default#1"/>
    <dgm:cxn modelId="{655518B9-1309-479E-BE22-84DAFC2C9C4C}" type="presParOf" srcId="{B292911A-629F-4F28-9BF5-61AE33127098}" destId="{8FEB988D-F01A-4F1A-A2DE-99DBB10EA6D6}" srcOrd="3" destOrd="0" presId="urn:microsoft.com/office/officeart/2005/8/layout/default#1"/>
    <dgm:cxn modelId="{A0AED079-057E-40FA-9F6E-E468195255DA}" type="presParOf" srcId="{B292911A-629F-4F28-9BF5-61AE33127098}" destId="{03D7115B-826F-4184-AD2F-C8F8513F1E2F}" srcOrd="4" destOrd="0" presId="urn:microsoft.com/office/officeart/2005/8/layout/default#1"/>
    <dgm:cxn modelId="{D2A0464A-55CE-4864-ABF4-5B9068AF6717}" type="presParOf" srcId="{B292911A-629F-4F28-9BF5-61AE33127098}" destId="{8E417A71-F943-4846-978A-A0E5395EAEF5}" srcOrd="5" destOrd="0" presId="urn:microsoft.com/office/officeart/2005/8/layout/default#1"/>
    <dgm:cxn modelId="{7D6B600A-24D3-45DA-8297-0105C4507E84}" type="presParOf" srcId="{B292911A-629F-4F28-9BF5-61AE33127098}" destId="{E841AD9C-90C7-4DBB-B289-B19BA77E9CF8}" srcOrd="6" destOrd="0" presId="urn:microsoft.com/office/officeart/2005/8/layout/defaul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272DCE-64F3-43CA-AAAF-CF441567553C}">
      <dsp:nvSpPr>
        <dsp:cNvPr id="0" name=""/>
        <dsp:cNvSpPr/>
      </dsp:nvSpPr>
      <dsp:spPr>
        <a:xfrm>
          <a:off x="2594" y="648071"/>
          <a:ext cx="2058556" cy="3024336"/>
        </a:xfrm>
        <a:prstGeom prst="rect">
          <a:avLst/>
        </a:prstGeom>
        <a:solidFill>
          <a:schemeClr val="accent1">
            <a:shade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ZA" sz="2000" b="1" u="sng" kern="1200" dirty="0">
              <a:solidFill>
                <a:schemeClr val="bg1"/>
              </a:solidFill>
            </a:rPr>
            <a:t>Trade </a:t>
          </a:r>
        </a:p>
        <a:p>
          <a:pPr lvl="0" algn="l" defTabSz="889000">
            <a:lnSpc>
              <a:spcPct val="90000"/>
            </a:lnSpc>
            <a:spcBef>
              <a:spcPct val="0"/>
            </a:spcBef>
            <a:spcAft>
              <a:spcPct val="35000"/>
            </a:spcAft>
          </a:pPr>
          <a:r>
            <a:rPr lang="en-ZA" sz="2000" kern="1200" dirty="0">
              <a:solidFill>
                <a:schemeClr val="bg1"/>
              </a:solidFill>
            </a:rPr>
            <a:t>Spaza and tuck shops</a:t>
          </a:r>
          <a:endParaRPr lang="fr-FR" sz="2000" kern="1200" dirty="0">
            <a:solidFill>
              <a:schemeClr val="bg1"/>
            </a:solidFill>
          </a:endParaRPr>
        </a:p>
        <a:p>
          <a:pPr lvl="0" algn="l" defTabSz="889000">
            <a:lnSpc>
              <a:spcPct val="90000"/>
            </a:lnSpc>
            <a:spcBef>
              <a:spcPct val="0"/>
            </a:spcBef>
            <a:spcAft>
              <a:spcPct val="35000"/>
            </a:spcAft>
          </a:pPr>
          <a:r>
            <a:rPr lang="en-ZA" sz="2000" kern="1200" dirty="0">
              <a:solidFill>
                <a:schemeClr val="bg1"/>
              </a:solidFill>
            </a:rPr>
            <a:t>Fruit/veg stalls</a:t>
          </a:r>
        </a:p>
        <a:p>
          <a:pPr lvl="0" algn="l" defTabSz="889000">
            <a:lnSpc>
              <a:spcPct val="90000"/>
            </a:lnSpc>
            <a:spcBef>
              <a:spcPct val="0"/>
            </a:spcBef>
            <a:spcAft>
              <a:spcPct val="35000"/>
            </a:spcAft>
          </a:pPr>
          <a:r>
            <a:rPr lang="en-ZA" sz="2000" kern="1200" dirty="0" smtClean="0">
              <a:solidFill>
                <a:schemeClr val="bg1"/>
              </a:solidFill>
            </a:rPr>
            <a:t>Beauty/health</a:t>
          </a:r>
          <a:r>
            <a:rPr lang="en-ZA" sz="2000" kern="1200" dirty="0">
              <a:solidFill>
                <a:schemeClr val="bg1"/>
              </a:solidFill>
            </a:rPr>
            <a:t>, </a:t>
          </a:r>
          <a:endParaRPr lang="en-ZA" sz="2000" kern="1200" dirty="0" smtClean="0">
            <a:solidFill>
              <a:schemeClr val="bg1"/>
            </a:solidFill>
          </a:endParaRPr>
        </a:p>
        <a:p>
          <a:pPr lvl="0" algn="l" defTabSz="889000">
            <a:lnSpc>
              <a:spcPct val="90000"/>
            </a:lnSpc>
            <a:spcBef>
              <a:spcPct val="0"/>
            </a:spcBef>
            <a:spcAft>
              <a:spcPct val="35000"/>
            </a:spcAft>
          </a:pPr>
          <a:r>
            <a:rPr lang="en-ZA" sz="2000" kern="1200" dirty="0" smtClean="0">
              <a:solidFill>
                <a:schemeClr val="bg1"/>
              </a:solidFill>
            </a:rPr>
            <a:t>Network marketing</a:t>
          </a:r>
          <a:endParaRPr lang="en-ZA" sz="2000" kern="1200" dirty="0">
            <a:solidFill>
              <a:schemeClr val="bg1"/>
            </a:solidFill>
          </a:endParaRPr>
        </a:p>
      </dsp:txBody>
      <dsp:txXfrm>
        <a:off x="2594" y="648071"/>
        <a:ext cx="2058556" cy="3024336"/>
      </dsp:txXfrm>
    </dsp:sp>
    <dsp:sp modelId="{40C3CF4F-C67C-4931-8E55-D56A2045D6EA}">
      <dsp:nvSpPr>
        <dsp:cNvPr id="0" name=""/>
        <dsp:cNvSpPr/>
      </dsp:nvSpPr>
      <dsp:spPr>
        <a:xfrm>
          <a:off x="2267007" y="648071"/>
          <a:ext cx="2058556" cy="3024336"/>
        </a:xfrm>
        <a:prstGeom prst="rect">
          <a:avLst/>
        </a:prstGeom>
        <a:solidFill>
          <a:schemeClr val="accent1">
            <a:shade val="50000"/>
            <a:hueOff val="122230"/>
            <a:satOff val="3702"/>
            <a:lumOff val="21205"/>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ZA" sz="1800" b="1" u="sng" kern="1200" dirty="0">
              <a:solidFill>
                <a:schemeClr val="bg1"/>
              </a:solidFill>
            </a:rPr>
            <a:t>Production</a:t>
          </a:r>
        </a:p>
        <a:p>
          <a:pPr lvl="0" algn="l" defTabSz="800100">
            <a:lnSpc>
              <a:spcPct val="90000"/>
            </a:lnSpc>
            <a:spcBef>
              <a:spcPct val="0"/>
            </a:spcBef>
            <a:spcAft>
              <a:spcPct val="35000"/>
            </a:spcAft>
          </a:pPr>
          <a:r>
            <a:rPr lang="en-ZA" sz="1800" kern="1200" dirty="0">
              <a:solidFill>
                <a:schemeClr val="bg1"/>
              </a:solidFill>
            </a:rPr>
            <a:t>Small-scale agriculture (raising chickens, fruits/vegetables)</a:t>
          </a:r>
        </a:p>
        <a:p>
          <a:pPr lvl="0" algn="l" defTabSz="800100">
            <a:lnSpc>
              <a:spcPct val="90000"/>
            </a:lnSpc>
            <a:spcBef>
              <a:spcPct val="0"/>
            </a:spcBef>
            <a:spcAft>
              <a:spcPct val="35000"/>
            </a:spcAft>
          </a:pPr>
          <a:r>
            <a:rPr lang="en-ZA" sz="1800" kern="1200" dirty="0">
              <a:solidFill>
                <a:schemeClr val="bg1"/>
              </a:solidFill>
            </a:rPr>
            <a:t>Livestock</a:t>
          </a:r>
        </a:p>
        <a:p>
          <a:pPr lvl="0" algn="l" defTabSz="800100">
            <a:lnSpc>
              <a:spcPct val="90000"/>
            </a:lnSpc>
            <a:spcBef>
              <a:spcPct val="0"/>
            </a:spcBef>
            <a:spcAft>
              <a:spcPct val="35000"/>
            </a:spcAft>
          </a:pPr>
          <a:endParaRPr lang="en-ZA" sz="1800" kern="1200" dirty="0"/>
        </a:p>
      </dsp:txBody>
      <dsp:txXfrm>
        <a:off x="2267007" y="648071"/>
        <a:ext cx="2058556" cy="3024336"/>
      </dsp:txXfrm>
    </dsp:sp>
    <dsp:sp modelId="{03D7115B-826F-4184-AD2F-C8F8513F1E2F}">
      <dsp:nvSpPr>
        <dsp:cNvPr id="0" name=""/>
        <dsp:cNvSpPr/>
      </dsp:nvSpPr>
      <dsp:spPr>
        <a:xfrm>
          <a:off x="4531419" y="648071"/>
          <a:ext cx="2058556" cy="3024336"/>
        </a:xfrm>
        <a:prstGeom prst="rect">
          <a:avLst/>
        </a:prstGeom>
        <a:solidFill>
          <a:schemeClr val="accent1">
            <a:shade val="50000"/>
            <a:hueOff val="244460"/>
            <a:satOff val="7404"/>
            <a:lumOff val="4241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ZA" sz="1800" b="1" u="sng" kern="1200" dirty="0">
              <a:solidFill>
                <a:schemeClr val="bg1"/>
              </a:solidFill>
            </a:rPr>
            <a:t>Manufacturing</a:t>
          </a:r>
        </a:p>
        <a:p>
          <a:pPr lvl="0" algn="l" defTabSz="800100">
            <a:lnSpc>
              <a:spcPct val="90000"/>
            </a:lnSpc>
            <a:spcBef>
              <a:spcPct val="0"/>
            </a:spcBef>
            <a:spcAft>
              <a:spcPct val="35000"/>
            </a:spcAft>
          </a:pPr>
          <a:r>
            <a:rPr lang="en-ZA" sz="1800" kern="1200" dirty="0">
              <a:solidFill>
                <a:schemeClr val="bg1"/>
              </a:solidFill>
            </a:rPr>
            <a:t>Sewing</a:t>
          </a:r>
        </a:p>
        <a:p>
          <a:pPr lvl="0" algn="l" defTabSz="800100">
            <a:lnSpc>
              <a:spcPct val="90000"/>
            </a:lnSpc>
            <a:spcBef>
              <a:spcPct val="0"/>
            </a:spcBef>
            <a:spcAft>
              <a:spcPct val="35000"/>
            </a:spcAft>
          </a:pPr>
          <a:r>
            <a:rPr lang="en-ZA" sz="1800" kern="1200" dirty="0">
              <a:solidFill>
                <a:schemeClr val="bg1"/>
              </a:solidFill>
            </a:rPr>
            <a:t>Pots/ceramics</a:t>
          </a:r>
        </a:p>
        <a:p>
          <a:pPr lvl="0" algn="l" defTabSz="800100">
            <a:lnSpc>
              <a:spcPct val="90000"/>
            </a:lnSpc>
            <a:spcBef>
              <a:spcPct val="0"/>
            </a:spcBef>
            <a:spcAft>
              <a:spcPct val="35000"/>
            </a:spcAft>
          </a:pPr>
          <a:endParaRPr lang="en-ZA" sz="1800" kern="1200" dirty="0"/>
        </a:p>
        <a:p>
          <a:pPr lvl="0" algn="l" defTabSz="800100">
            <a:lnSpc>
              <a:spcPct val="90000"/>
            </a:lnSpc>
            <a:spcBef>
              <a:spcPct val="0"/>
            </a:spcBef>
            <a:spcAft>
              <a:spcPct val="35000"/>
            </a:spcAft>
          </a:pPr>
          <a:endParaRPr lang="en-ZA" sz="1800" kern="1200" dirty="0"/>
        </a:p>
        <a:p>
          <a:pPr lvl="0" algn="l" defTabSz="800100">
            <a:lnSpc>
              <a:spcPct val="90000"/>
            </a:lnSpc>
            <a:spcBef>
              <a:spcPct val="0"/>
            </a:spcBef>
            <a:spcAft>
              <a:spcPct val="35000"/>
            </a:spcAft>
          </a:pPr>
          <a:endParaRPr lang="en-ZA" sz="1800" kern="1200" dirty="0"/>
        </a:p>
      </dsp:txBody>
      <dsp:txXfrm>
        <a:off x="4531419" y="648071"/>
        <a:ext cx="2058556" cy="3024336"/>
      </dsp:txXfrm>
    </dsp:sp>
    <dsp:sp modelId="{E841AD9C-90C7-4DBB-B289-B19BA77E9CF8}">
      <dsp:nvSpPr>
        <dsp:cNvPr id="0" name=""/>
        <dsp:cNvSpPr/>
      </dsp:nvSpPr>
      <dsp:spPr>
        <a:xfrm>
          <a:off x="6795832" y="648071"/>
          <a:ext cx="2058556" cy="3024336"/>
        </a:xfrm>
        <a:prstGeom prst="rect">
          <a:avLst/>
        </a:prstGeom>
        <a:solidFill>
          <a:schemeClr val="accent1">
            <a:shade val="50000"/>
            <a:hueOff val="122230"/>
            <a:satOff val="3702"/>
            <a:lumOff val="21205"/>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ZA" sz="1800" b="1" u="sng" kern="1200" dirty="0">
              <a:solidFill>
                <a:schemeClr val="bg1"/>
              </a:solidFill>
            </a:rPr>
            <a:t>Service</a:t>
          </a:r>
        </a:p>
        <a:p>
          <a:pPr lvl="0" algn="l" defTabSz="800100">
            <a:lnSpc>
              <a:spcPct val="90000"/>
            </a:lnSpc>
            <a:spcBef>
              <a:spcPct val="0"/>
            </a:spcBef>
            <a:spcAft>
              <a:spcPct val="35000"/>
            </a:spcAft>
          </a:pPr>
          <a:r>
            <a:rPr lang="en-ZA" sz="1800" kern="1200" dirty="0" smtClean="0">
              <a:solidFill>
                <a:schemeClr val="bg1"/>
              </a:solidFill>
            </a:rPr>
            <a:t>Fast </a:t>
          </a:r>
          <a:r>
            <a:rPr lang="en-ZA" sz="1800" kern="1200" dirty="0">
              <a:solidFill>
                <a:schemeClr val="bg1"/>
              </a:solidFill>
            </a:rPr>
            <a:t>food</a:t>
          </a:r>
        </a:p>
        <a:p>
          <a:pPr lvl="0" algn="l" defTabSz="800100">
            <a:lnSpc>
              <a:spcPct val="90000"/>
            </a:lnSpc>
            <a:spcBef>
              <a:spcPct val="0"/>
            </a:spcBef>
            <a:spcAft>
              <a:spcPct val="35000"/>
            </a:spcAft>
          </a:pPr>
          <a:r>
            <a:rPr lang="en-ZA" sz="1800" kern="1200" dirty="0">
              <a:solidFill>
                <a:schemeClr val="bg1"/>
              </a:solidFill>
            </a:rPr>
            <a:t>Catering/events</a:t>
          </a:r>
        </a:p>
        <a:p>
          <a:pPr lvl="0" algn="l" defTabSz="800100">
            <a:lnSpc>
              <a:spcPct val="90000"/>
            </a:lnSpc>
            <a:spcBef>
              <a:spcPct val="0"/>
            </a:spcBef>
            <a:spcAft>
              <a:spcPct val="35000"/>
            </a:spcAft>
          </a:pPr>
          <a:r>
            <a:rPr lang="en-ZA" sz="1800" kern="1200" dirty="0">
              <a:solidFill>
                <a:schemeClr val="bg1"/>
              </a:solidFill>
            </a:rPr>
            <a:t>Hairdressers</a:t>
          </a:r>
        </a:p>
        <a:p>
          <a:pPr lvl="0" algn="l" defTabSz="800100">
            <a:lnSpc>
              <a:spcPct val="90000"/>
            </a:lnSpc>
            <a:spcBef>
              <a:spcPct val="0"/>
            </a:spcBef>
            <a:spcAft>
              <a:spcPct val="35000"/>
            </a:spcAft>
          </a:pPr>
          <a:r>
            <a:rPr lang="en-ZA" sz="1800" kern="1200" dirty="0">
              <a:solidFill>
                <a:schemeClr val="bg1"/>
              </a:solidFill>
            </a:rPr>
            <a:t>Transport</a:t>
          </a:r>
        </a:p>
        <a:p>
          <a:pPr lvl="0" algn="l" defTabSz="800100">
            <a:lnSpc>
              <a:spcPct val="90000"/>
            </a:lnSpc>
            <a:spcBef>
              <a:spcPct val="0"/>
            </a:spcBef>
            <a:spcAft>
              <a:spcPct val="35000"/>
            </a:spcAft>
          </a:pPr>
          <a:r>
            <a:rPr lang="en-ZA" sz="1800" kern="1200" dirty="0">
              <a:solidFill>
                <a:schemeClr val="bg1"/>
              </a:solidFill>
            </a:rPr>
            <a:t>Crèche </a:t>
          </a:r>
          <a:endParaRPr lang="en-ZA" sz="1800" kern="1200" dirty="0" smtClean="0">
            <a:solidFill>
              <a:schemeClr val="bg1"/>
            </a:solidFill>
          </a:endParaRPr>
        </a:p>
        <a:p>
          <a:pPr lvl="0" algn="l" defTabSz="800100">
            <a:lnSpc>
              <a:spcPct val="90000"/>
            </a:lnSpc>
            <a:spcBef>
              <a:spcPct val="0"/>
            </a:spcBef>
            <a:spcAft>
              <a:spcPct val="35000"/>
            </a:spcAft>
          </a:pPr>
          <a:r>
            <a:rPr lang="en-US" sz="1800" kern="1200" dirty="0" smtClean="0">
              <a:solidFill>
                <a:schemeClr val="bg1"/>
              </a:solidFill>
            </a:rPr>
            <a:t>Room rentals</a:t>
          </a:r>
          <a:endParaRPr lang="en-ZA" sz="1800" kern="1200" dirty="0">
            <a:solidFill>
              <a:schemeClr val="bg1"/>
            </a:solidFill>
          </a:endParaRPr>
        </a:p>
      </dsp:txBody>
      <dsp:txXfrm>
        <a:off x="6795832" y="648071"/>
        <a:ext cx="2058556" cy="3024336"/>
      </dsp:txXfrm>
    </dsp:sp>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541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ZA"/>
          </a:p>
        </p:txBody>
      </p:sp>
      <p:sp>
        <p:nvSpPr>
          <p:cNvPr id="145411"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ZA"/>
          </a:p>
        </p:txBody>
      </p:sp>
      <p:sp>
        <p:nvSpPr>
          <p:cNvPr id="145412"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ZA"/>
          </a:p>
        </p:txBody>
      </p:sp>
      <p:sp>
        <p:nvSpPr>
          <p:cNvPr id="145413"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959F2924-E871-4B74-9112-F51BA2D184D8}" type="slidenum">
              <a:rPr lang="en-ZA"/>
              <a:pPr>
                <a:defRPr/>
              </a:pPr>
              <a:t>‹#›</a:t>
            </a:fld>
            <a:endParaRPr lang="en-ZA"/>
          </a:p>
        </p:txBody>
      </p:sp>
    </p:spTree>
    <p:extLst>
      <p:ext uri="{BB962C8B-B14F-4D97-AF65-F5344CB8AC3E}">
        <p14:creationId xmlns:p14="http://schemas.microsoft.com/office/powerpoint/2010/main" xmlns="" val="26939385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643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ZA"/>
          </a:p>
        </p:txBody>
      </p:sp>
      <p:sp>
        <p:nvSpPr>
          <p:cNvPr id="14643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ZA"/>
          </a:p>
        </p:txBody>
      </p:sp>
      <p:sp>
        <p:nvSpPr>
          <p:cNvPr id="317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4643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ZA" noProof="0"/>
              <a:t>Click to edit Master text styles</a:t>
            </a:r>
          </a:p>
          <a:p>
            <a:pPr lvl="1"/>
            <a:r>
              <a:rPr lang="en-ZA" noProof="0"/>
              <a:t>Second level</a:t>
            </a:r>
          </a:p>
          <a:p>
            <a:pPr lvl="2"/>
            <a:r>
              <a:rPr lang="en-ZA" noProof="0"/>
              <a:t>Third level</a:t>
            </a:r>
          </a:p>
          <a:p>
            <a:pPr lvl="3"/>
            <a:r>
              <a:rPr lang="en-ZA" noProof="0"/>
              <a:t>Fourth level</a:t>
            </a:r>
          </a:p>
          <a:p>
            <a:pPr lvl="4"/>
            <a:r>
              <a:rPr lang="en-ZA" noProof="0"/>
              <a:t>Fifth level</a:t>
            </a:r>
          </a:p>
        </p:txBody>
      </p:sp>
      <p:sp>
        <p:nvSpPr>
          <p:cNvPr id="14643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ZA"/>
          </a:p>
        </p:txBody>
      </p:sp>
      <p:sp>
        <p:nvSpPr>
          <p:cNvPr id="14643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5440E316-2ABB-4AF5-867C-151C0289B32D}" type="slidenum">
              <a:rPr lang="en-ZA"/>
              <a:pPr>
                <a:defRPr/>
              </a:pPr>
              <a:t>‹#›</a:t>
            </a:fld>
            <a:endParaRPr lang="en-ZA"/>
          </a:p>
        </p:txBody>
      </p:sp>
    </p:spTree>
    <p:extLst>
      <p:ext uri="{BB962C8B-B14F-4D97-AF65-F5344CB8AC3E}">
        <p14:creationId xmlns:p14="http://schemas.microsoft.com/office/powerpoint/2010/main" xmlns="" val="104676006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pPr>
              <a:defRPr/>
            </a:pPr>
            <a:fld id="{5440E316-2ABB-4AF5-867C-151C0289B32D}" type="slidenum">
              <a:rPr lang="en-ZA" smtClean="0"/>
              <a:pPr>
                <a:defRPr/>
              </a:pPr>
              <a:t>5</a:t>
            </a:fld>
            <a:endParaRPr lang="en-ZA"/>
          </a:p>
        </p:txBody>
      </p:sp>
    </p:spTree>
    <p:extLst>
      <p:ext uri="{BB962C8B-B14F-4D97-AF65-F5344CB8AC3E}">
        <p14:creationId xmlns:p14="http://schemas.microsoft.com/office/powerpoint/2010/main" xmlns="" val="12854068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 y="4242851"/>
            <a:ext cx="6726063"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833787" y="4243845"/>
            <a:ext cx="2307831" cy="276940"/>
          </a:xfrm>
          <a:prstGeom prst="rect">
            <a:avLst/>
          </a:prstGeom>
        </p:spPr>
      </p:pic>
      <p:sp>
        <p:nvSpPr>
          <p:cNvPr id="9" name="Rectangle 8"/>
          <p:cNvSpPr/>
          <p:nvPr/>
        </p:nvSpPr>
        <p:spPr bwMode="ltGray">
          <a:xfrm>
            <a:off x="0" y="2590078"/>
            <a:ext cx="6726064"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6833787" y="2590078"/>
            <a:ext cx="2307832"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510242" y="2733709"/>
            <a:ext cx="6069268" cy="1373070"/>
          </a:xfrm>
        </p:spPr>
        <p:txBody>
          <a:bodyPr anchor="b">
            <a:noAutofit/>
          </a:bodyPr>
          <a:lstStyle>
            <a:lvl1pPr algn="r">
              <a:defRPr sz="4800"/>
            </a:lvl1pPr>
          </a:lstStyle>
          <a:p>
            <a:r>
              <a:rPr lang="en-US"/>
              <a:t>Click to edit Master title style</a:t>
            </a:r>
            <a:endParaRPr lang="en-US" dirty="0"/>
          </a:p>
        </p:txBody>
      </p:sp>
      <p:sp>
        <p:nvSpPr>
          <p:cNvPr id="3" name="Subtitle 2"/>
          <p:cNvSpPr>
            <a:spLocks noGrp="1"/>
          </p:cNvSpPr>
          <p:nvPr>
            <p:ph type="subTitle" idx="1"/>
          </p:nvPr>
        </p:nvSpPr>
        <p:spPr>
          <a:xfrm>
            <a:off x="510241" y="4394040"/>
            <a:ext cx="6108101"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4555655" y="5936188"/>
            <a:ext cx="2057400" cy="365125"/>
          </a:xfrm>
        </p:spPr>
        <p:txBody>
          <a:bodyPr/>
          <a:lstStyle/>
          <a:p>
            <a:pPr>
              <a:defRPr/>
            </a:pPr>
            <a:endParaRPr lang="en-ZA"/>
          </a:p>
        </p:txBody>
      </p:sp>
      <p:sp>
        <p:nvSpPr>
          <p:cNvPr id="5" name="Footer Placeholder 4"/>
          <p:cNvSpPr>
            <a:spLocks noGrp="1"/>
          </p:cNvSpPr>
          <p:nvPr>
            <p:ph type="ftr" sz="quarter" idx="11"/>
          </p:nvPr>
        </p:nvSpPr>
        <p:spPr>
          <a:xfrm>
            <a:off x="533401" y="5936189"/>
            <a:ext cx="4021666" cy="365125"/>
          </a:xfrm>
        </p:spPr>
        <p:txBody>
          <a:bodyPr/>
          <a:lstStyle/>
          <a:p>
            <a:pPr>
              <a:defRPr/>
            </a:pPr>
            <a:endParaRPr lang="en-ZA"/>
          </a:p>
        </p:txBody>
      </p:sp>
      <p:sp>
        <p:nvSpPr>
          <p:cNvPr id="6" name="Slide Number Placeholder 5"/>
          <p:cNvSpPr>
            <a:spLocks noGrp="1"/>
          </p:cNvSpPr>
          <p:nvPr>
            <p:ph type="sldNum" sz="quarter" idx="12"/>
          </p:nvPr>
        </p:nvSpPr>
        <p:spPr>
          <a:xfrm>
            <a:off x="7010399" y="2750337"/>
            <a:ext cx="1370293" cy="1356442"/>
          </a:xfrm>
        </p:spPr>
        <p:txBody>
          <a:bodyPr/>
          <a:lstStyle/>
          <a:p>
            <a:pPr>
              <a:defRPr/>
            </a:pPr>
            <a:fld id="{219843A3-964F-4880-9B6D-E78A1D1446A1}" type="slidenum">
              <a:rPr lang="en-ZA" smtClean="0"/>
              <a:pPr>
                <a:defRPr/>
              </a:pPr>
              <a:t>‹#›</a:t>
            </a:fld>
            <a:endParaRPr lang="en-ZA"/>
          </a:p>
        </p:txBody>
      </p:sp>
    </p:spTree>
    <p:extLst>
      <p:ext uri="{BB962C8B-B14F-4D97-AF65-F5344CB8AC3E}">
        <p14:creationId xmlns:p14="http://schemas.microsoft.com/office/powerpoint/2010/main" xmlns="" val="39765431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20" name="Group 19"/>
          <p:cNvGrpSpPr/>
          <p:nvPr/>
        </p:nvGrpSpPr>
        <p:grpSpPr>
          <a:xfrm>
            <a:off x="0" y="4572000"/>
            <a:ext cx="9161969" cy="1677035"/>
            <a:chOff x="0" y="2895600"/>
            <a:chExt cx="9161969" cy="1677035"/>
          </a:xfrm>
        </p:grpSpPr>
        <p:pic>
          <p:nvPicPr>
            <p:cNvPr id="24" name="Picture 23" descr="HD-ShadowLong.png"/>
            <p:cNvPicPr>
              <a:picLocks noChangeAspect="1"/>
            </p:cNvPicPr>
            <p:nvPr/>
          </p:nvPicPr>
          <p:blipFill rotWithShape="1">
            <a:blip r:embed="rId2">
              <a:extLst>
                <a:ext uri="{28A0092B-C50C-407E-A947-70E740481C1C}">
                  <a14:useLocalDpi xmlns:a14="http://schemas.microsoft.com/office/drawing/2010/main" xmlns="" val="0"/>
                </a:ext>
              </a:extLst>
            </a:blip>
            <a:srcRect l="26982" r="-217"/>
            <a:stretch/>
          </p:blipFill>
          <p:spPr>
            <a:xfrm>
              <a:off x="0" y="4251471"/>
              <a:ext cx="7644384" cy="321164"/>
            </a:xfrm>
            <a:prstGeom prst="rect">
              <a:avLst/>
            </a:prstGeom>
          </p:spPr>
        </p:pic>
        <p:pic>
          <p:nvPicPr>
            <p:cNvPr id="25" name="Picture 24" descr="HD-ShadowShort.png"/>
            <p:cNvPicPr>
              <a:picLocks noChangeAspect="1"/>
            </p:cNvPicPr>
            <p:nvPr/>
          </p:nvPicPr>
          <p:blipFill rotWithShape="1">
            <a:blip r:embed="rId3" cstate="print">
              <a:extLst>
                <a:ext uri="{28A0092B-C50C-407E-A947-70E740481C1C}">
                  <a14:useLocalDpi xmlns:a14="http://schemas.microsoft.com/office/drawing/2010/main" xmlns="" val="0"/>
                </a:ext>
              </a:extLst>
            </a:blip>
            <a:srcRect r="9871"/>
            <a:stretch/>
          </p:blipFill>
          <p:spPr>
            <a:xfrm>
              <a:off x="7717217" y="4259262"/>
              <a:ext cx="1444752" cy="144270"/>
            </a:xfrm>
            <a:prstGeom prst="rect">
              <a:avLst/>
            </a:prstGeom>
          </p:spPr>
        </p:pic>
        <p:sp>
          <p:nvSpPr>
            <p:cNvPr id="26" name="Rectangle 25"/>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3403" y="4711617"/>
            <a:ext cx="6894770" cy="544482"/>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31639" y="609598"/>
            <a:ext cx="6896534"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533401" y="5256098"/>
            <a:ext cx="6894772" cy="54781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ZA"/>
          </a:p>
        </p:txBody>
      </p:sp>
      <p:sp>
        <p:nvSpPr>
          <p:cNvPr id="6" name="Footer Placeholder 5"/>
          <p:cNvSpPr>
            <a:spLocks noGrp="1"/>
          </p:cNvSpPr>
          <p:nvPr>
            <p:ph type="ftr" sz="quarter" idx="11"/>
          </p:nvPr>
        </p:nvSpPr>
        <p:spPr/>
        <p:txBody>
          <a:bodyPr/>
          <a:lstStyle/>
          <a:p>
            <a:pPr>
              <a:defRPr/>
            </a:pPr>
            <a:endParaRPr lang="en-ZA"/>
          </a:p>
        </p:txBody>
      </p:sp>
      <p:sp>
        <p:nvSpPr>
          <p:cNvPr id="7" name="Slide Number Placeholder 6"/>
          <p:cNvSpPr>
            <a:spLocks noGrp="1"/>
          </p:cNvSpPr>
          <p:nvPr>
            <p:ph type="sldNum" sz="quarter" idx="12"/>
          </p:nvPr>
        </p:nvSpPr>
        <p:spPr>
          <a:xfrm>
            <a:off x="7856438" y="4711310"/>
            <a:ext cx="1149836" cy="1090789"/>
          </a:xfrm>
        </p:spPr>
        <p:txBody>
          <a:bodyPr/>
          <a:lstStyle/>
          <a:p>
            <a:pPr>
              <a:defRPr/>
            </a:pPr>
            <a:fld id="{DC3B8674-1A65-4D55-9CB9-B9292CB31DA2}" type="slidenum">
              <a:rPr lang="en-ZA" smtClean="0"/>
              <a:pPr>
                <a:defRPr/>
              </a:pPr>
              <a:t>‹#›</a:t>
            </a:fld>
            <a:endParaRPr lang="en-ZA"/>
          </a:p>
        </p:txBody>
      </p:sp>
    </p:spTree>
    <p:extLst>
      <p:ext uri="{BB962C8B-B14F-4D97-AF65-F5344CB8AC3E}">
        <p14:creationId xmlns:p14="http://schemas.microsoft.com/office/powerpoint/2010/main" xmlns="" val="24497075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grpSp>
        <p:nvGrpSpPr>
          <p:cNvPr id="21" name="Group 20"/>
          <p:cNvGrpSpPr/>
          <p:nvPr/>
        </p:nvGrpSpPr>
        <p:grpSpPr>
          <a:xfrm>
            <a:off x="0" y="4572000"/>
            <a:ext cx="9161969" cy="1677035"/>
            <a:chOff x="0" y="2895600"/>
            <a:chExt cx="9161969" cy="1677035"/>
          </a:xfrm>
        </p:grpSpPr>
        <p:pic>
          <p:nvPicPr>
            <p:cNvPr id="22" name="Picture 21" descr="HD-ShadowLong.png"/>
            <p:cNvPicPr>
              <a:picLocks noChangeAspect="1"/>
            </p:cNvPicPr>
            <p:nvPr/>
          </p:nvPicPr>
          <p:blipFill rotWithShape="1">
            <a:blip r:embed="rId2">
              <a:extLst>
                <a:ext uri="{28A0092B-C50C-407E-A947-70E740481C1C}">
                  <a14:useLocalDpi xmlns:a14="http://schemas.microsoft.com/office/drawing/2010/main" xmlns="" val="0"/>
                </a:ext>
              </a:extLst>
            </a:blip>
            <a:srcRect l="26982" r="-217"/>
            <a:stretch/>
          </p:blipFill>
          <p:spPr>
            <a:xfrm>
              <a:off x="0" y="4251471"/>
              <a:ext cx="7644384" cy="321164"/>
            </a:xfrm>
            <a:prstGeom prst="rect">
              <a:avLst/>
            </a:prstGeom>
          </p:spPr>
        </p:pic>
        <p:pic>
          <p:nvPicPr>
            <p:cNvPr id="23" name="Picture 22" descr="HD-ShadowShort.png"/>
            <p:cNvPicPr>
              <a:picLocks noChangeAspect="1"/>
            </p:cNvPicPr>
            <p:nvPr/>
          </p:nvPicPr>
          <p:blipFill rotWithShape="1">
            <a:blip r:embed="rId3" cstate="print">
              <a:extLst>
                <a:ext uri="{28A0092B-C50C-407E-A947-70E740481C1C}">
                  <a14:useLocalDpi xmlns:a14="http://schemas.microsoft.com/office/drawing/2010/main" xmlns="" val="0"/>
                </a:ext>
              </a:extLst>
            </a:blip>
            <a:srcRect r="9871"/>
            <a:stretch/>
          </p:blipFill>
          <p:spPr>
            <a:xfrm>
              <a:off x="7717217" y="4259262"/>
              <a:ext cx="1444752" cy="144270"/>
            </a:xfrm>
            <a:prstGeom prst="rect">
              <a:avLst/>
            </a:prstGeom>
          </p:spPr>
        </p:pic>
        <p:sp>
          <p:nvSpPr>
            <p:cNvPr id="24" name="Rectangle 23"/>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24255" y="609597"/>
            <a:ext cx="6896534"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531638" y="4710340"/>
            <a:ext cx="6889151" cy="1101764"/>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ZA"/>
          </a:p>
        </p:txBody>
      </p:sp>
      <p:sp>
        <p:nvSpPr>
          <p:cNvPr id="6" name="Footer Placeholder 5"/>
          <p:cNvSpPr>
            <a:spLocks noGrp="1"/>
          </p:cNvSpPr>
          <p:nvPr>
            <p:ph type="ftr" sz="quarter" idx="11"/>
          </p:nvPr>
        </p:nvSpPr>
        <p:spPr/>
        <p:txBody>
          <a:bodyPr/>
          <a:lstStyle/>
          <a:p>
            <a:pPr>
              <a:defRPr/>
            </a:pPr>
            <a:endParaRPr lang="en-ZA"/>
          </a:p>
        </p:txBody>
      </p:sp>
      <p:sp>
        <p:nvSpPr>
          <p:cNvPr id="7" name="Slide Number Placeholder 6"/>
          <p:cNvSpPr>
            <a:spLocks noGrp="1"/>
          </p:cNvSpPr>
          <p:nvPr>
            <p:ph type="sldNum" sz="quarter" idx="12"/>
          </p:nvPr>
        </p:nvSpPr>
        <p:spPr>
          <a:xfrm>
            <a:off x="7856438" y="4711616"/>
            <a:ext cx="1149836" cy="1090789"/>
          </a:xfrm>
        </p:spPr>
        <p:txBody>
          <a:bodyPr/>
          <a:lstStyle/>
          <a:p>
            <a:pPr>
              <a:defRPr/>
            </a:pPr>
            <a:fld id="{DC3B8674-1A65-4D55-9CB9-B9292CB31DA2}" type="slidenum">
              <a:rPr lang="en-ZA" smtClean="0"/>
              <a:pPr>
                <a:defRPr/>
              </a:pPr>
              <a:t>‹#›</a:t>
            </a:fld>
            <a:endParaRPr lang="en-ZA"/>
          </a:p>
        </p:txBody>
      </p:sp>
    </p:spTree>
    <p:extLst>
      <p:ext uri="{BB962C8B-B14F-4D97-AF65-F5344CB8AC3E}">
        <p14:creationId xmlns:p14="http://schemas.microsoft.com/office/powerpoint/2010/main" xmlns="" val="6633136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grpSp>
        <p:nvGrpSpPr>
          <p:cNvPr id="29" name="Group 28"/>
          <p:cNvGrpSpPr/>
          <p:nvPr/>
        </p:nvGrpSpPr>
        <p:grpSpPr>
          <a:xfrm>
            <a:off x="0" y="4572000"/>
            <a:ext cx="9161969" cy="1677035"/>
            <a:chOff x="0" y="2895600"/>
            <a:chExt cx="9161969" cy="1677035"/>
          </a:xfrm>
        </p:grpSpPr>
        <p:pic>
          <p:nvPicPr>
            <p:cNvPr id="30" name="Picture 29" descr="HD-ShadowLong.png"/>
            <p:cNvPicPr>
              <a:picLocks noChangeAspect="1"/>
            </p:cNvPicPr>
            <p:nvPr/>
          </p:nvPicPr>
          <p:blipFill rotWithShape="1">
            <a:blip r:embed="rId2">
              <a:extLst>
                <a:ext uri="{28A0092B-C50C-407E-A947-70E740481C1C}">
                  <a14:useLocalDpi xmlns:a14="http://schemas.microsoft.com/office/drawing/2010/main" xmlns="" val="0"/>
                </a:ext>
              </a:extLst>
            </a:blip>
            <a:srcRect l="26982" r="-217"/>
            <a:stretch/>
          </p:blipFill>
          <p:spPr>
            <a:xfrm>
              <a:off x="0" y="4251471"/>
              <a:ext cx="7644384" cy="321164"/>
            </a:xfrm>
            <a:prstGeom prst="rect">
              <a:avLst/>
            </a:prstGeom>
          </p:spPr>
        </p:pic>
        <p:pic>
          <p:nvPicPr>
            <p:cNvPr id="31" name="Picture 30" descr="HD-ShadowShort.png"/>
            <p:cNvPicPr>
              <a:picLocks noChangeAspect="1"/>
            </p:cNvPicPr>
            <p:nvPr/>
          </p:nvPicPr>
          <p:blipFill rotWithShape="1">
            <a:blip r:embed="rId3" cstate="print">
              <a:extLst>
                <a:ext uri="{28A0092B-C50C-407E-A947-70E740481C1C}">
                  <a14:useLocalDpi xmlns:a14="http://schemas.microsoft.com/office/drawing/2010/main" xmlns="" val="0"/>
                </a:ext>
              </a:extLst>
            </a:blip>
            <a:srcRect r="9871"/>
            <a:stretch/>
          </p:blipFill>
          <p:spPr>
            <a:xfrm>
              <a:off x="7717217" y="4259262"/>
              <a:ext cx="1444752" cy="144270"/>
            </a:xfrm>
            <a:prstGeom prst="rect">
              <a:avLst/>
            </a:prstGeom>
          </p:spPr>
        </p:pic>
        <p:sp>
          <p:nvSpPr>
            <p:cNvPr id="32" name="Rectangle 31"/>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767921" y="616983"/>
            <a:ext cx="642514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989438" y="3660763"/>
            <a:ext cx="5987731"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531638" y="4710340"/>
            <a:ext cx="6903919" cy="1101764"/>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ZA"/>
          </a:p>
        </p:txBody>
      </p:sp>
      <p:sp>
        <p:nvSpPr>
          <p:cNvPr id="6" name="Footer Placeholder 5"/>
          <p:cNvSpPr>
            <a:spLocks noGrp="1"/>
          </p:cNvSpPr>
          <p:nvPr>
            <p:ph type="ftr" sz="quarter" idx="11"/>
          </p:nvPr>
        </p:nvSpPr>
        <p:spPr/>
        <p:txBody>
          <a:bodyPr/>
          <a:lstStyle/>
          <a:p>
            <a:pPr>
              <a:defRPr/>
            </a:pPr>
            <a:endParaRPr lang="en-ZA"/>
          </a:p>
        </p:txBody>
      </p:sp>
      <p:sp>
        <p:nvSpPr>
          <p:cNvPr id="7" name="Slide Number Placeholder 6"/>
          <p:cNvSpPr>
            <a:spLocks noGrp="1"/>
          </p:cNvSpPr>
          <p:nvPr>
            <p:ph type="sldNum" sz="quarter" idx="12"/>
          </p:nvPr>
        </p:nvSpPr>
        <p:spPr>
          <a:xfrm>
            <a:off x="7856438" y="4709926"/>
            <a:ext cx="1149836" cy="1090789"/>
          </a:xfrm>
        </p:spPr>
        <p:txBody>
          <a:bodyPr/>
          <a:lstStyle/>
          <a:p>
            <a:pPr>
              <a:defRPr/>
            </a:pPr>
            <a:fld id="{DC3B8674-1A65-4D55-9CB9-B9292CB31DA2}" type="slidenum">
              <a:rPr lang="en-ZA" smtClean="0"/>
              <a:pPr>
                <a:defRPr/>
              </a:pPr>
              <a:t>‹#›</a:t>
            </a:fld>
            <a:endParaRPr lang="en-ZA"/>
          </a:p>
        </p:txBody>
      </p:sp>
      <p:sp>
        <p:nvSpPr>
          <p:cNvPr id="27" name="TextBox 26"/>
          <p:cNvSpPr txBox="1"/>
          <p:nvPr/>
        </p:nvSpPr>
        <p:spPr>
          <a:xfrm>
            <a:off x="270932" y="748116"/>
            <a:ext cx="5334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a:solidFill>
                  <a:schemeClr val="tx1"/>
                </a:solidFill>
                <a:effectLst/>
              </a:rPr>
              <a:t>“</a:t>
            </a:r>
          </a:p>
        </p:txBody>
      </p:sp>
      <p:sp>
        <p:nvSpPr>
          <p:cNvPr id="28" name="TextBox 27"/>
          <p:cNvSpPr txBox="1"/>
          <p:nvPr/>
        </p:nvSpPr>
        <p:spPr>
          <a:xfrm>
            <a:off x="6967191" y="2998573"/>
            <a:ext cx="457200" cy="584777"/>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a:solidFill>
                  <a:schemeClr val="tx1"/>
                </a:solidFill>
                <a:effectLst/>
              </a:rPr>
              <a:t>”</a:t>
            </a:r>
          </a:p>
        </p:txBody>
      </p:sp>
    </p:spTree>
    <p:extLst>
      <p:ext uri="{BB962C8B-B14F-4D97-AF65-F5344CB8AC3E}">
        <p14:creationId xmlns:p14="http://schemas.microsoft.com/office/powerpoint/2010/main" xmlns="" val="24119705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grpSp>
        <p:nvGrpSpPr>
          <p:cNvPr id="22" name="Group 21"/>
          <p:cNvGrpSpPr/>
          <p:nvPr/>
        </p:nvGrpSpPr>
        <p:grpSpPr>
          <a:xfrm>
            <a:off x="0" y="4572000"/>
            <a:ext cx="9161969" cy="1677035"/>
            <a:chOff x="0" y="2895600"/>
            <a:chExt cx="9161969" cy="1677035"/>
          </a:xfrm>
        </p:grpSpPr>
        <p:pic>
          <p:nvPicPr>
            <p:cNvPr id="23" name="Picture 22" descr="HD-ShadowLong.png"/>
            <p:cNvPicPr>
              <a:picLocks noChangeAspect="1"/>
            </p:cNvPicPr>
            <p:nvPr/>
          </p:nvPicPr>
          <p:blipFill rotWithShape="1">
            <a:blip r:embed="rId2">
              <a:extLst>
                <a:ext uri="{28A0092B-C50C-407E-A947-70E740481C1C}">
                  <a14:useLocalDpi xmlns:a14="http://schemas.microsoft.com/office/drawing/2010/main" xmlns="" val="0"/>
                </a:ext>
              </a:extLst>
            </a:blip>
            <a:srcRect l="26982" r="-217"/>
            <a:stretch/>
          </p:blipFill>
          <p:spPr>
            <a:xfrm>
              <a:off x="0" y="4251471"/>
              <a:ext cx="7644384" cy="321164"/>
            </a:xfrm>
            <a:prstGeom prst="rect">
              <a:avLst/>
            </a:prstGeom>
          </p:spPr>
        </p:pic>
        <p:pic>
          <p:nvPicPr>
            <p:cNvPr id="24" name="Picture 23" descr="HD-ShadowShort.png"/>
            <p:cNvPicPr>
              <a:picLocks noChangeAspect="1"/>
            </p:cNvPicPr>
            <p:nvPr/>
          </p:nvPicPr>
          <p:blipFill rotWithShape="1">
            <a:blip r:embed="rId3" cstate="print">
              <a:extLst>
                <a:ext uri="{28A0092B-C50C-407E-A947-70E740481C1C}">
                  <a14:useLocalDpi xmlns:a14="http://schemas.microsoft.com/office/drawing/2010/main" xmlns="" val="0"/>
                </a:ext>
              </a:extLst>
            </a:blip>
            <a:srcRect r="9871"/>
            <a:stretch/>
          </p:blipFill>
          <p:spPr>
            <a:xfrm>
              <a:off x="7717217" y="4259262"/>
              <a:ext cx="1444752" cy="144270"/>
            </a:xfrm>
            <a:prstGeom prst="rect">
              <a:avLst/>
            </a:prstGeom>
          </p:spPr>
        </p:pic>
        <p:sp>
          <p:nvSpPr>
            <p:cNvPr id="25" name="Rectangle 24"/>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8" y="4710340"/>
            <a:ext cx="6896534" cy="589812"/>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531639" y="5300150"/>
            <a:ext cx="6896534" cy="51195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ZA"/>
          </a:p>
        </p:txBody>
      </p:sp>
      <p:sp>
        <p:nvSpPr>
          <p:cNvPr id="6" name="Footer Placeholder 5"/>
          <p:cNvSpPr>
            <a:spLocks noGrp="1"/>
          </p:cNvSpPr>
          <p:nvPr>
            <p:ph type="ftr" sz="quarter" idx="11"/>
          </p:nvPr>
        </p:nvSpPr>
        <p:spPr/>
        <p:txBody>
          <a:bodyPr/>
          <a:lstStyle/>
          <a:p>
            <a:pPr>
              <a:defRPr/>
            </a:pPr>
            <a:endParaRPr lang="en-ZA"/>
          </a:p>
        </p:txBody>
      </p:sp>
      <p:sp>
        <p:nvSpPr>
          <p:cNvPr id="7" name="Slide Number Placeholder 6"/>
          <p:cNvSpPr>
            <a:spLocks noGrp="1"/>
          </p:cNvSpPr>
          <p:nvPr>
            <p:ph type="sldNum" sz="quarter" idx="12"/>
          </p:nvPr>
        </p:nvSpPr>
        <p:spPr>
          <a:xfrm>
            <a:off x="7856438" y="4709926"/>
            <a:ext cx="1149836" cy="1090789"/>
          </a:xfrm>
        </p:spPr>
        <p:txBody>
          <a:bodyPr/>
          <a:lstStyle/>
          <a:p>
            <a:pPr>
              <a:defRPr/>
            </a:pPr>
            <a:fld id="{DC3B8674-1A65-4D55-9CB9-B9292CB31DA2}" type="slidenum">
              <a:rPr lang="en-ZA" smtClean="0"/>
              <a:pPr>
                <a:defRPr/>
              </a:pPr>
              <a:t>‹#›</a:t>
            </a:fld>
            <a:endParaRPr lang="en-ZA"/>
          </a:p>
        </p:txBody>
      </p:sp>
    </p:spTree>
    <p:extLst>
      <p:ext uri="{BB962C8B-B14F-4D97-AF65-F5344CB8AC3E}">
        <p14:creationId xmlns:p14="http://schemas.microsoft.com/office/powerpoint/2010/main" xmlns="" val="26313442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grpSp>
        <p:nvGrpSpPr>
          <p:cNvPr id="23" name="Group 22"/>
          <p:cNvGrpSpPr/>
          <p:nvPr/>
        </p:nvGrpSpPr>
        <p:grpSpPr>
          <a:xfrm>
            <a:off x="0" y="609600"/>
            <a:ext cx="9161969" cy="1677035"/>
            <a:chOff x="0" y="2895600"/>
            <a:chExt cx="9161969" cy="1677035"/>
          </a:xfrm>
        </p:grpSpPr>
        <p:pic>
          <p:nvPicPr>
            <p:cNvPr id="24" name="Picture 23" descr="HD-ShadowLong.png"/>
            <p:cNvPicPr>
              <a:picLocks noChangeAspect="1"/>
            </p:cNvPicPr>
            <p:nvPr/>
          </p:nvPicPr>
          <p:blipFill rotWithShape="1">
            <a:blip r:embed="rId2">
              <a:extLst>
                <a:ext uri="{28A0092B-C50C-407E-A947-70E740481C1C}">
                  <a14:useLocalDpi xmlns:a14="http://schemas.microsoft.com/office/drawing/2010/main" xmlns="" val="0"/>
                </a:ext>
              </a:extLst>
            </a:blip>
            <a:srcRect l="26982" r="-217"/>
            <a:stretch/>
          </p:blipFill>
          <p:spPr>
            <a:xfrm>
              <a:off x="0" y="4251471"/>
              <a:ext cx="7644384" cy="321164"/>
            </a:xfrm>
            <a:prstGeom prst="rect">
              <a:avLst/>
            </a:prstGeom>
          </p:spPr>
        </p:pic>
        <p:pic>
          <p:nvPicPr>
            <p:cNvPr id="25" name="Picture 24" descr="HD-ShadowShort.png"/>
            <p:cNvPicPr>
              <a:picLocks noChangeAspect="1"/>
            </p:cNvPicPr>
            <p:nvPr/>
          </p:nvPicPr>
          <p:blipFill rotWithShape="1">
            <a:blip r:embed="rId3" cstate="print">
              <a:extLst>
                <a:ext uri="{28A0092B-C50C-407E-A947-70E740481C1C}">
                  <a14:useLocalDpi xmlns:a14="http://schemas.microsoft.com/office/drawing/2010/main" xmlns="" val="0"/>
                </a:ext>
              </a:extLst>
            </a:blip>
            <a:srcRect r="9871"/>
            <a:stretch/>
          </p:blipFill>
          <p:spPr>
            <a:xfrm>
              <a:off x="7717217" y="4259262"/>
              <a:ext cx="1444752" cy="144270"/>
            </a:xfrm>
            <a:prstGeom prst="rect">
              <a:avLst/>
            </a:prstGeom>
          </p:spPr>
        </p:pic>
        <p:sp>
          <p:nvSpPr>
            <p:cNvPr id="26" name="Rectangle 25"/>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15" name="Title 1"/>
          <p:cNvSpPr>
            <a:spLocks noGrp="1"/>
          </p:cNvSpPr>
          <p:nvPr>
            <p:ph type="title"/>
          </p:nvPr>
        </p:nvSpPr>
        <p:spPr>
          <a:xfrm>
            <a:off x="531639" y="753228"/>
            <a:ext cx="6896534"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532629" y="2329489"/>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539777" y="3015290"/>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2878413" y="2336873"/>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2879710" y="3007906"/>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226136" y="2336873"/>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233520" y="3007905"/>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ZA"/>
          </a:p>
        </p:txBody>
      </p:sp>
      <p:sp>
        <p:nvSpPr>
          <p:cNvPr id="4" name="Footer Placeholder 3"/>
          <p:cNvSpPr>
            <a:spLocks noGrp="1"/>
          </p:cNvSpPr>
          <p:nvPr>
            <p:ph type="ftr" sz="quarter" idx="11"/>
          </p:nvPr>
        </p:nvSpPr>
        <p:spPr/>
        <p:txBody>
          <a:bodyPr/>
          <a:lstStyle/>
          <a:p>
            <a:pPr>
              <a:defRPr/>
            </a:pPr>
            <a:endParaRPr lang="en-ZA"/>
          </a:p>
        </p:txBody>
      </p:sp>
      <p:sp>
        <p:nvSpPr>
          <p:cNvPr id="5" name="Slide Number Placeholder 4"/>
          <p:cNvSpPr>
            <a:spLocks noGrp="1"/>
          </p:cNvSpPr>
          <p:nvPr>
            <p:ph type="sldNum" sz="quarter" idx="12"/>
          </p:nvPr>
        </p:nvSpPr>
        <p:spPr/>
        <p:txBody>
          <a:bodyPr/>
          <a:lstStyle/>
          <a:p>
            <a:pPr>
              <a:defRPr/>
            </a:pPr>
            <a:fld id="{DC3B8674-1A65-4D55-9CB9-B9292CB31DA2}" type="slidenum">
              <a:rPr lang="en-ZA" smtClean="0"/>
              <a:pPr>
                <a:defRPr/>
              </a:pPr>
              <a:t>‹#›</a:t>
            </a:fld>
            <a:endParaRPr lang="en-ZA"/>
          </a:p>
        </p:txBody>
      </p:sp>
    </p:spTree>
    <p:extLst>
      <p:ext uri="{BB962C8B-B14F-4D97-AF65-F5344CB8AC3E}">
        <p14:creationId xmlns:p14="http://schemas.microsoft.com/office/powerpoint/2010/main" xmlns="" val="29108876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grpSp>
        <p:nvGrpSpPr>
          <p:cNvPr id="34" name="Group 33"/>
          <p:cNvGrpSpPr/>
          <p:nvPr/>
        </p:nvGrpSpPr>
        <p:grpSpPr>
          <a:xfrm>
            <a:off x="0" y="609600"/>
            <a:ext cx="9161969" cy="1677035"/>
            <a:chOff x="0" y="2895600"/>
            <a:chExt cx="9161969" cy="1677035"/>
          </a:xfrm>
        </p:grpSpPr>
        <p:pic>
          <p:nvPicPr>
            <p:cNvPr id="35" name="Picture 34" descr="HD-ShadowLong.png"/>
            <p:cNvPicPr>
              <a:picLocks noChangeAspect="1"/>
            </p:cNvPicPr>
            <p:nvPr/>
          </p:nvPicPr>
          <p:blipFill rotWithShape="1">
            <a:blip r:embed="rId2">
              <a:extLst>
                <a:ext uri="{28A0092B-C50C-407E-A947-70E740481C1C}">
                  <a14:useLocalDpi xmlns:a14="http://schemas.microsoft.com/office/drawing/2010/main" xmlns="" val="0"/>
                </a:ext>
              </a:extLst>
            </a:blip>
            <a:srcRect l="26982" r="-217"/>
            <a:stretch/>
          </p:blipFill>
          <p:spPr>
            <a:xfrm>
              <a:off x="0" y="4251471"/>
              <a:ext cx="7644384" cy="321164"/>
            </a:xfrm>
            <a:prstGeom prst="rect">
              <a:avLst/>
            </a:prstGeom>
          </p:spPr>
        </p:pic>
        <p:pic>
          <p:nvPicPr>
            <p:cNvPr id="36" name="Picture 35" descr="HD-ShadowShort.png"/>
            <p:cNvPicPr>
              <a:picLocks noChangeAspect="1"/>
            </p:cNvPicPr>
            <p:nvPr/>
          </p:nvPicPr>
          <p:blipFill rotWithShape="1">
            <a:blip r:embed="rId3" cstate="print">
              <a:extLst>
                <a:ext uri="{28A0092B-C50C-407E-A947-70E740481C1C}">
                  <a14:useLocalDpi xmlns:a14="http://schemas.microsoft.com/office/drawing/2010/main" xmlns="" val="0"/>
                </a:ext>
              </a:extLst>
            </a:blip>
            <a:srcRect r="9871"/>
            <a:stretch/>
          </p:blipFill>
          <p:spPr>
            <a:xfrm>
              <a:off x="7717217" y="4259262"/>
              <a:ext cx="1444752" cy="144270"/>
            </a:xfrm>
            <a:prstGeom prst="rect">
              <a:avLst/>
            </a:prstGeom>
          </p:spPr>
        </p:pic>
        <p:sp>
          <p:nvSpPr>
            <p:cNvPr id="37" name="Rectangle 36"/>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8" name="Rectangle 37"/>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0" name="Title 1"/>
          <p:cNvSpPr>
            <a:spLocks noGrp="1"/>
          </p:cNvSpPr>
          <p:nvPr>
            <p:ph type="title"/>
          </p:nvPr>
        </p:nvSpPr>
        <p:spPr>
          <a:xfrm>
            <a:off x="531639" y="753228"/>
            <a:ext cx="6896534"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532391" y="4297503"/>
            <a:ext cx="2192257"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532391" y="2336873"/>
            <a:ext cx="2192257"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1" name="Text Placeholder 3"/>
          <p:cNvSpPr>
            <a:spLocks noGrp="1"/>
          </p:cNvSpPr>
          <p:nvPr>
            <p:ph type="body" sz="half" idx="18"/>
          </p:nvPr>
        </p:nvSpPr>
        <p:spPr>
          <a:xfrm>
            <a:off x="532391" y="4873765"/>
            <a:ext cx="219225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2870497" y="4297503"/>
            <a:ext cx="221507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2870497" y="2336873"/>
            <a:ext cx="221507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19"/>
          </p:nvPr>
        </p:nvSpPr>
        <p:spPr>
          <a:xfrm>
            <a:off x="2869483" y="4873764"/>
            <a:ext cx="2218004"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231028" y="4297503"/>
            <a:ext cx="2194333"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5231027" y="2336873"/>
            <a:ext cx="2194333"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7" name="Text Placeholder 3"/>
          <p:cNvSpPr>
            <a:spLocks noGrp="1"/>
          </p:cNvSpPr>
          <p:nvPr>
            <p:ph type="body" sz="half" idx="20"/>
          </p:nvPr>
        </p:nvSpPr>
        <p:spPr>
          <a:xfrm>
            <a:off x="5230934" y="4873762"/>
            <a:ext cx="2197239"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ZA"/>
          </a:p>
        </p:txBody>
      </p:sp>
      <p:sp>
        <p:nvSpPr>
          <p:cNvPr id="4" name="Footer Placeholder 3"/>
          <p:cNvSpPr>
            <a:spLocks noGrp="1"/>
          </p:cNvSpPr>
          <p:nvPr>
            <p:ph type="ftr" sz="quarter" idx="11"/>
          </p:nvPr>
        </p:nvSpPr>
        <p:spPr/>
        <p:txBody>
          <a:bodyPr/>
          <a:lstStyle/>
          <a:p>
            <a:pPr>
              <a:defRPr/>
            </a:pPr>
            <a:endParaRPr lang="en-ZA"/>
          </a:p>
        </p:txBody>
      </p:sp>
      <p:sp>
        <p:nvSpPr>
          <p:cNvPr id="5" name="Slide Number Placeholder 4"/>
          <p:cNvSpPr>
            <a:spLocks noGrp="1"/>
          </p:cNvSpPr>
          <p:nvPr>
            <p:ph type="sldNum" sz="quarter" idx="12"/>
          </p:nvPr>
        </p:nvSpPr>
        <p:spPr/>
        <p:txBody>
          <a:bodyPr/>
          <a:lstStyle/>
          <a:p>
            <a:pPr>
              <a:defRPr/>
            </a:pPr>
            <a:fld id="{DC3B8674-1A65-4D55-9CB9-B9292CB31DA2}" type="slidenum">
              <a:rPr lang="en-ZA" smtClean="0"/>
              <a:pPr>
                <a:defRPr/>
              </a:pPr>
              <a:t>‹#›</a:t>
            </a:fld>
            <a:endParaRPr lang="en-ZA"/>
          </a:p>
        </p:txBody>
      </p:sp>
    </p:spTree>
    <p:extLst>
      <p:ext uri="{BB962C8B-B14F-4D97-AF65-F5344CB8AC3E}">
        <p14:creationId xmlns:p14="http://schemas.microsoft.com/office/powerpoint/2010/main" xmlns="" val="27904267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16" name="Group 15"/>
          <p:cNvGrpSpPr/>
          <p:nvPr/>
        </p:nvGrpSpPr>
        <p:grpSpPr>
          <a:xfrm>
            <a:off x="0" y="609600"/>
            <a:ext cx="9161969" cy="1677035"/>
            <a:chOff x="0" y="2895600"/>
            <a:chExt cx="9161969" cy="1677035"/>
          </a:xfrm>
        </p:grpSpPr>
        <p:pic>
          <p:nvPicPr>
            <p:cNvPr id="17" name="Picture 16" descr="HD-ShadowLong.png"/>
            <p:cNvPicPr>
              <a:picLocks noChangeAspect="1"/>
            </p:cNvPicPr>
            <p:nvPr/>
          </p:nvPicPr>
          <p:blipFill rotWithShape="1">
            <a:blip r:embed="rId2">
              <a:extLst>
                <a:ext uri="{28A0092B-C50C-407E-A947-70E740481C1C}">
                  <a14:useLocalDpi xmlns:a14="http://schemas.microsoft.com/office/drawing/2010/main" xmlns="" val="0"/>
                </a:ext>
              </a:extLst>
            </a:blip>
            <a:srcRect l="26982" r="-217"/>
            <a:stretch/>
          </p:blipFill>
          <p:spPr>
            <a:xfrm>
              <a:off x="0" y="4251471"/>
              <a:ext cx="7644384" cy="321164"/>
            </a:xfrm>
            <a:prstGeom prst="rect">
              <a:avLst/>
            </a:prstGeom>
          </p:spPr>
        </p:pic>
        <p:pic>
          <p:nvPicPr>
            <p:cNvPr id="18" name="Picture 17" descr="HD-ShadowShort.png"/>
            <p:cNvPicPr>
              <a:picLocks noChangeAspect="1"/>
            </p:cNvPicPr>
            <p:nvPr/>
          </p:nvPicPr>
          <p:blipFill rotWithShape="1">
            <a:blip r:embed="rId3" cstate="print">
              <a:extLst>
                <a:ext uri="{28A0092B-C50C-407E-A947-70E740481C1C}">
                  <a14:useLocalDpi xmlns:a14="http://schemas.microsoft.com/office/drawing/2010/main" xmlns="" val="0"/>
                </a:ext>
              </a:extLst>
            </a:blip>
            <a:srcRect r="9871"/>
            <a:stretch/>
          </p:blipFill>
          <p:spPr>
            <a:xfrm>
              <a:off x="7717217" y="4259262"/>
              <a:ext cx="1444752" cy="144270"/>
            </a:xfrm>
            <a:prstGeom prst="rect">
              <a:avLst/>
            </a:prstGeom>
          </p:spPr>
        </p:pic>
        <p:sp>
          <p:nvSpPr>
            <p:cNvPr id="19" name="Rectangle 18"/>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8"/>
            <a:ext cx="6896534" cy="1080938"/>
          </a:xfrm>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ZA"/>
          </a:p>
        </p:txBody>
      </p:sp>
      <p:sp>
        <p:nvSpPr>
          <p:cNvPr id="5" name="Footer Placeholder 4"/>
          <p:cNvSpPr>
            <a:spLocks noGrp="1"/>
          </p:cNvSpPr>
          <p:nvPr>
            <p:ph type="ftr" sz="quarter" idx="11"/>
          </p:nvPr>
        </p:nvSpPr>
        <p:spPr/>
        <p:txBody>
          <a:bodyPr/>
          <a:lstStyle/>
          <a:p>
            <a:pPr>
              <a:defRPr/>
            </a:pPr>
            <a:endParaRPr lang="en-ZA"/>
          </a:p>
        </p:txBody>
      </p:sp>
      <p:sp>
        <p:nvSpPr>
          <p:cNvPr id="6" name="Slide Number Placeholder 5"/>
          <p:cNvSpPr>
            <a:spLocks noGrp="1"/>
          </p:cNvSpPr>
          <p:nvPr>
            <p:ph type="sldNum" sz="quarter" idx="12"/>
          </p:nvPr>
        </p:nvSpPr>
        <p:spPr/>
        <p:txBody>
          <a:bodyPr/>
          <a:lstStyle/>
          <a:p>
            <a:pPr>
              <a:defRPr/>
            </a:pPr>
            <a:fld id="{6AD41924-DB11-4A13-822B-A005AD5089EF}" type="slidenum">
              <a:rPr lang="en-ZA" smtClean="0"/>
              <a:pPr>
                <a:defRPr/>
              </a:pPr>
              <a:t>‹#›</a:t>
            </a:fld>
            <a:endParaRPr lang="en-ZA"/>
          </a:p>
        </p:txBody>
      </p:sp>
    </p:spTree>
    <p:extLst>
      <p:ext uri="{BB962C8B-B14F-4D97-AF65-F5344CB8AC3E}">
        <p14:creationId xmlns:p14="http://schemas.microsoft.com/office/powerpoint/2010/main" xmlns="" val="617767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14" name="Group 13"/>
          <p:cNvGrpSpPr/>
          <p:nvPr/>
        </p:nvGrpSpPr>
        <p:grpSpPr>
          <a:xfrm rot="5400000">
            <a:off x="4575305" y="2747178"/>
            <a:ext cx="6862555" cy="1368199"/>
            <a:chOff x="2281445" y="609600"/>
            <a:chExt cx="6862555" cy="1368199"/>
          </a:xfrm>
        </p:grpSpPr>
        <p:sp>
          <p:nvSpPr>
            <p:cNvPr id="12" name="Rectangle 11"/>
            <p:cNvSpPr/>
            <p:nvPr/>
          </p:nvSpPr>
          <p:spPr bwMode="ltGray">
            <a:xfrm>
              <a:off x="2281445" y="609601"/>
              <a:ext cx="5285695"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7710769" y="609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464798" y="609597"/>
            <a:ext cx="1069602" cy="446193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10241" y="609598"/>
            <a:ext cx="6576359"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5029144" y="5936188"/>
            <a:ext cx="2057400" cy="365125"/>
          </a:xfrm>
        </p:spPr>
        <p:txBody>
          <a:bodyPr/>
          <a:lstStyle/>
          <a:p>
            <a:pPr>
              <a:defRPr/>
            </a:pPr>
            <a:endParaRPr lang="en-ZA"/>
          </a:p>
        </p:txBody>
      </p:sp>
      <p:sp>
        <p:nvSpPr>
          <p:cNvPr id="5" name="Footer Placeholder 4"/>
          <p:cNvSpPr>
            <a:spLocks noGrp="1"/>
          </p:cNvSpPr>
          <p:nvPr>
            <p:ph type="ftr" sz="quarter" idx="11"/>
          </p:nvPr>
        </p:nvSpPr>
        <p:spPr>
          <a:xfrm>
            <a:off x="510241" y="5936189"/>
            <a:ext cx="4518959" cy="365125"/>
          </a:xfrm>
        </p:spPr>
        <p:txBody>
          <a:bodyPr/>
          <a:lstStyle/>
          <a:p>
            <a:pPr>
              <a:defRPr/>
            </a:pPr>
            <a:endParaRPr lang="en-ZA"/>
          </a:p>
        </p:txBody>
      </p:sp>
      <p:sp>
        <p:nvSpPr>
          <p:cNvPr id="6" name="Slide Number Placeholder 5"/>
          <p:cNvSpPr>
            <a:spLocks noGrp="1"/>
          </p:cNvSpPr>
          <p:nvPr>
            <p:ph type="sldNum" sz="quarter" idx="12"/>
          </p:nvPr>
        </p:nvSpPr>
        <p:spPr>
          <a:xfrm>
            <a:off x="7431152" y="5432500"/>
            <a:ext cx="1149636" cy="1273100"/>
          </a:xfrm>
        </p:spPr>
        <p:txBody>
          <a:bodyPr anchor="t"/>
          <a:lstStyle>
            <a:lvl1pPr algn="ctr">
              <a:defRPr/>
            </a:lvl1pPr>
          </a:lstStyle>
          <a:p>
            <a:pPr>
              <a:defRPr/>
            </a:pPr>
            <a:fld id="{6EAD287C-94D6-4438-AA63-694FA3495084}" type="slidenum">
              <a:rPr lang="en-ZA" smtClean="0"/>
              <a:pPr>
                <a:defRPr/>
              </a:pPr>
              <a:t>‹#›</a:t>
            </a:fld>
            <a:endParaRPr lang="en-ZA"/>
          </a:p>
        </p:txBody>
      </p:sp>
    </p:spTree>
    <p:extLst>
      <p:ext uri="{BB962C8B-B14F-4D97-AF65-F5344CB8AC3E}">
        <p14:creationId xmlns:p14="http://schemas.microsoft.com/office/powerpoint/2010/main" xmlns="" val="1154250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27" name="Group 26"/>
          <p:cNvGrpSpPr/>
          <p:nvPr/>
        </p:nvGrpSpPr>
        <p:grpSpPr>
          <a:xfrm>
            <a:off x="0" y="609600"/>
            <a:ext cx="9161969" cy="1677035"/>
            <a:chOff x="0" y="2895600"/>
            <a:chExt cx="9161969" cy="1677035"/>
          </a:xfrm>
        </p:grpSpPr>
        <p:pic>
          <p:nvPicPr>
            <p:cNvPr id="28" name="Picture 27" descr="HD-ShadowLong.png"/>
            <p:cNvPicPr>
              <a:picLocks noChangeAspect="1"/>
            </p:cNvPicPr>
            <p:nvPr/>
          </p:nvPicPr>
          <p:blipFill rotWithShape="1">
            <a:blip r:embed="rId2">
              <a:extLst>
                <a:ext uri="{28A0092B-C50C-407E-A947-70E740481C1C}">
                  <a14:useLocalDpi xmlns:a14="http://schemas.microsoft.com/office/drawing/2010/main" xmlns="" val="0"/>
                </a:ext>
              </a:extLst>
            </a:blip>
            <a:srcRect l="26982" r="-217"/>
            <a:stretch/>
          </p:blipFill>
          <p:spPr>
            <a:xfrm>
              <a:off x="0" y="4251471"/>
              <a:ext cx="7644384" cy="321164"/>
            </a:xfrm>
            <a:prstGeom prst="rect">
              <a:avLst/>
            </a:prstGeom>
          </p:spPr>
        </p:pic>
        <p:pic>
          <p:nvPicPr>
            <p:cNvPr id="29" name="Picture 28" descr="HD-ShadowShort.png"/>
            <p:cNvPicPr>
              <a:picLocks noChangeAspect="1"/>
            </p:cNvPicPr>
            <p:nvPr/>
          </p:nvPicPr>
          <p:blipFill rotWithShape="1">
            <a:blip r:embed="rId3" cstate="print">
              <a:extLst>
                <a:ext uri="{28A0092B-C50C-407E-A947-70E740481C1C}">
                  <a14:useLocalDpi xmlns:a14="http://schemas.microsoft.com/office/drawing/2010/main" xmlns="" val="0"/>
                </a:ext>
              </a:extLst>
            </a:blip>
            <a:srcRect r="9871"/>
            <a:stretch/>
          </p:blipFill>
          <p:spPr>
            <a:xfrm>
              <a:off x="7717217" y="4259262"/>
              <a:ext cx="1444752" cy="144270"/>
            </a:xfrm>
            <a:prstGeom prst="rect">
              <a:avLst/>
            </a:prstGeom>
          </p:spPr>
        </p:pic>
        <p:sp>
          <p:nvSpPr>
            <p:cNvPr id="30" name="Rectangle 2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1" name="Rectangle 3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ZA"/>
          </a:p>
        </p:txBody>
      </p:sp>
      <p:sp>
        <p:nvSpPr>
          <p:cNvPr id="5" name="Footer Placeholder 4"/>
          <p:cNvSpPr>
            <a:spLocks noGrp="1"/>
          </p:cNvSpPr>
          <p:nvPr>
            <p:ph type="ftr" sz="quarter" idx="11"/>
          </p:nvPr>
        </p:nvSpPr>
        <p:spPr/>
        <p:txBody>
          <a:bodyPr/>
          <a:lstStyle/>
          <a:p>
            <a:pPr>
              <a:defRPr/>
            </a:pPr>
            <a:endParaRPr lang="en-ZA"/>
          </a:p>
        </p:txBody>
      </p:sp>
      <p:sp>
        <p:nvSpPr>
          <p:cNvPr id="6" name="Slide Number Placeholder 5"/>
          <p:cNvSpPr>
            <a:spLocks noGrp="1"/>
          </p:cNvSpPr>
          <p:nvPr>
            <p:ph type="sldNum" sz="quarter" idx="12"/>
          </p:nvPr>
        </p:nvSpPr>
        <p:spPr/>
        <p:txBody>
          <a:bodyPr/>
          <a:lstStyle/>
          <a:p>
            <a:pPr>
              <a:defRPr/>
            </a:pPr>
            <a:fld id="{1CC24FE0-9AB3-453C-B7ED-423DBA8DF42C}" type="slidenum">
              <a:rPr lang="en-ZA" smtClean="0"/>
              <a:pPr>
                <a:defRPr/>
              </a:pPr>
              <a:t>‹#›</a:t>
            </a:fld>
            <a:endParaRPr lang="en-ZA"/>
          </a:p>
        </p:txBody>
      </p:sp>
    </p:spTree>
    <p:extLst>
      <p:ext uri="{BB962C8B-B14F-4D97-AF65-F5344CB8AC3E}">
        <p14:creationId xmlns:p14="http://schemas.microsoft.com/office/powerpoint/2010/main" xmlns="" val="10270609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18" name="Group 17"/>
          <p:cNvGrpSpPr/>
          <p:nvPr/>
        </p:nvGrpSpPr>
        <p:grpSpPr>
          <a:xfrm>
            <a:off x="0" y="2728432"/>
            <a:ext cx="9161969" cy="1677035"/>
            <a:chOff x="0" y="2895600"/>
            <a:chExt cx="9161969" cy="1677035"/>
          </a:xfrm>
        </p:grpSpPr>
        <p:pic>
          <p:nvPicPr>
            <p:cNvPr id="19" name="Picture 18" descr="HD-ShadowLong.png"/>
            <p:cNvPicPr>
              <a:picLocks noChangeAspect="1"/>
            </p:cNvPicPr>
            <p:nvPr/>
          </p:nvPicPr>
          <p:blipFill rotWithShape="1">
            <a:blip r:embed="rId2">
              <a:extLst>
                <a:ext uri="{28A0092B-C50C-407E-A947-70E740481C1C}">
                  <a14:useLocalDpi xmlns:a14="http://schemas.microsoft.com/office/drawing/2010/main" xmlns="" val="0"/>
                </a:ext>
              </a:extLst>
            </a:blip>
            <a:srcRect l="26982" r="-217"/>
            <a:stretch/>
          </p:blipFill>
          <p:spPr>
            <a:xfrm>
              <a:off x="0" y="4251471"/>
              <a:ext cx="7644384" cy="321164"/>
            </a:xfrm>
            <a:prstGeom prst="rect">
              <a:avLst/>
            </a:prstGeom>
          </p:spPr>
        </p:pic>
        <p:pic>
          <p:nvPicPr>
            <p:cNvPr id="20" name="Picture 19" descr="HD-ShadowShort.png"/>
            <p:cNvPicPr>
              <a:picLocks noChangeAspect="1"/>
            </p:cNvPicPr>
            <p:nvPr/>
          </p:nvPicPr>
          <p:blipFill rotWithShape="1">
            <a:blip r:embed="rId3" cstate="print">
              <a:extLst>
                <a:ext uri="{28A0092B-C50C-407E-A947-70E740481C1C}">
                  <a14:useLocalDpi xmlns:a14="http://schemas.microsoft.com/office/drawing/2010/main" xmlns="" val="0"/>
                </a:ext>
              </a:extLst>
            </a:blip>
            <a:srcRect r="9871"/>
            <a:stretch/>
          </p:blipFill>
          <p:spPr>
            <a:xfrm>
              <a:off x="7717217" y="4259262"/>
              <a:ext cx="1444752" cy="144270"/>
            </a:xfrm>
            <a:prstGeom prst="rect">
              <a:avLst/>
            </a:prstGeom>
          </p:spPr>
        </p:pic>
        <p:sp>
          <p:nvSpPr>
            <p:cNvPr id="21" name="Rectangle 20"/>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2869895"/>
            <a:ext cx="688915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531639" y="4232172"/>
            <a:ext cx="688915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65810" y="5936188"/>
            <a:ext cx="2057400" cy="365125"/>
          </a:xfrm>
        </p:spPr>
        <p:txBody>
          <a:bodyPr/>
          <a:lstStyle/>
          <a:p>
            <a:pPr>
              <a:defRPr/>
            </a:pPr>
            <a:endParaRPr lang="en-ZA"/>
          </a:p>
        </p:txBody>
      </p:sp>
      <p:sp>
        <p:nvSpPr>
          <p:cNvPr id="5" name="Footer Placeholder 4"/>
          <p:cNvSpPr>
            <a:spLocks noGrp="1"/>
          </p:cNvSpPr>
          <p:nvPr>
            <p:ph type="ftr" sz="quarter" idx="11"/>
          </p:nvPr>
        </p:nvSpPr>
        <p:spPr>
          <a:xfrm>
            <a:off x="533400" y="5936189"/>
            <a:ext cx="4834673" cy="365125"/>
          </a:xfrm>
        </p:spPr>
        <p:txBody>
          <a:bodyPr/>
          <a:lstStyle/>
          <a:p>
            <a:pPr>
              <a:defRPr/>
            </a:pPr>
            <a:endParaRPr lang="en-ZA"/>
          </a:p>
        </p:txBody>
      </p:sp>
      <p:sp>
        <p:nvSpPr>
          <p:cNvPr id="6" name="Slide Number Placeholder 5"/>
          <p:cNvSpPr>
            <a:spLocks noGrp="1"/>
          </p:cNvSpPr>
          <p:nvPr>
            <p:ph type="sldNum" sz="quarter" idx="12"/>
          </p:nvPr>
        </p:nvSpPr>
        <p:spPr>
          <a:xfrm>
            <a:off x="7856438" y="2869896"/>
            <a:ext cx="1149836" cy="1090789"/>
          </a:xfrm>
        </p:spPr>
        <p:txBody>
          <a:bodyPr/>
          <a:lstStyle/>
          <a:p>
            <a:pPr>
              <a:defRPr/>
            </a:pPr>
            <a:fld id="{4FE71ABD-DB91-4126-AF05-F8169A465FC1}" type="slidenum">
              <a:rPr lang="en-ZA" smtClean="0"/>
              <a:pPr>
                <a:defRPr/>
              </a:pPr>
              <a:t>‹#›</a:t>
            </a:fld>
            <a:endParaRPr lang="en-ZA"/>
          </a:p>
        </p:txBody>
      </p:sp>
    </p:spTree>
    <p:extLst>
      <p:ext uri="{BB962C8B-B14F-4D97-AF65-F5344CB8AC3E}">
        <p14:creationId xmlns:p14="http://schemas.microsoft.com/office/powerpoint/2010/main" xmlns="" val="40775921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a:extLst>
                <a:ext uri="{28A0092B-C50C-407E-A947-70E740481C1C}">
                  <a14:useLocalDpi xmlns:a14="http://schemas.microsoft.com/office/drawing/2010/main" xmlns=""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cstate="print">
              <a:extLst>
                <a:ext uri="{28A0092B-C50C-407E-A947-70E740481C1C}">
                  <a14:useLocalDpi xmlns:a14="http://schemas.microsoft.com/office/drawing/2010/main" xmlns="" val="0"/>
                </a:ext>
              </a:extLst>
            </a:blip>
            <a:srcRect r="9871"/>
            <a:stretch/>
          </p:blipFill>
          <p:spPr>
            <a:xfrm>
              <a:off x="7717217" y="4259262"/>
              <a:ext cx="1444752" cy="144270"/>
            </a:xfrm>
            <a:prstGeom prst="rect">
              <a:avLst/>
            </a:prstGeom>
          </p:spPr>
        </p:pic>
        <p:sp>
          <p:nvSpPr>
            <p:cNvPr id="20" name="Rectangle 1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3400" y="753228"/>
            <a:ext cx="6887390" cy="1080938"/>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33400" y="2336873"/>
            <a:ext cx="3357899"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061128" y="2336873"/>
            <a:ext cx="3359661"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ZA"/>
          </a:p>
        </p:txBody>
      </p:sp>
      <p:sp>
        <p:nvSpPr>
          <p:cNvPr id="6" name="Footer Placeholder 5"/>
          <p:cNvSpPr>
            <a:spLocks noGrp="1"/>
          </p:cNvSpPr>
          <p:nvPr>
            <p:ph type="ftr" sz="quarter" idx="11"/>
          </p:nvPr>
        </p:nvSpPr>
        <p:spPr/>
        <p:txBody>
          <a:bodyPr/>
          <a:lstStyle/>
          <a:p>
            <a:pPr>
              <a:defRPr/>
            </a:pPr>
            <a:endParaRPr lang="en-ZA"/>
          </a:p>
        </p:txBody>
      </p:sp>
      <p:sp>
        <p:nvSpPr>
          <p:cNvPr id="7" name="Slide Number Placeholder 6"/>
          <p:cNvSpPr>
            <a:spLocks noGrp="1"/>
          </p:cNvSpPr>
          <p:nvPr>
            <p:ph type="sldNum" sz="quarter" idx="12"/>
          </p:nvPr>
        </p:nvSpPr>
        <p:spPr/>
        <p:txBody>
          <a:bodyPr/>
          <a:lstStyle/>
          <a:p>
            <a:pPr>
              <a:defRPr/>
            </a:pPr>
            <a:fld id="{68857CB1-0DF8-4E85-A1F5-699C08EFF4A4}" type="slidenum">
              <a:rPr lang="en-ZA" smtClean="0"/>
              <a:pPr>
                <a:defRPr/>
              </a:pPr>
              <a:t>‹#›</a:t>
            </a:fld>
            <a:endParaRPr lang="en-ZA"/>
          </a:p>
        </p:txBody>
      </p:sp>
    </p:spTree>
    <p:extLst>
      <p:ext uri="{BB962C8B-B14F-4D97-AF65-F5344CB8AC3E}">
        <p14:creationId xmlns:p14="http://schemas.microsoft.com/office/powerpoint/2010/main" xmlns="" val="9110962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28" name="Group 27"/>
          <p:cNvGrpSpPr/>
          <p:nvPr/>
        </p:nvGrpSpPr>
        <p:grpSpPr>
          <a:xfrm>
            <a:off x="0" y="609600"/>
            <a:ext cx="9161969" cy="1677035"/>
            <a:chOff x="0" y="2895600"/>
            <a:chExt cx="9161969" cy="1677035"/>
          </a:xfrm>
        </p:grpSpPr>
        <p:pic>
          <p:nvPicPr>
            <p:cNvPr id="29" name="Picture 28" descr="HD-ShadowLong.png"/>
            <p:cNvPicPr>
              <a:picLocks noChangeAspect="1"/>
            </p:cNvPicPr>
            <p:nvPr/>
          </p:nvPicPr>
          <p:blipFill rotWithShape="1">
            <a:blip r:embed="rId2">
              <a:extLst>
                <a:ext uri="{28A0092B-C50C-407E-A947-70E740481C1C}">
                  <a14:useLocalDpi xmlns:a14="http://schemas.microsoft.com/office/drawing/2010/main" xmlns="" val="0"/>
                </a:ext>
              </a:extLst>
            </a:blip>
            <a:srcRect l="26982" r="-217"/>
            <a:stretch/>
          </p:blipFill>
          <p:spPr>
            <a:xfrm>
              <a:off x="0" y="4251471"/>
              <a:ext cx="7644384" cy="321164"/>
            </a:xfrm>
            <a:prstGeom prst="rect">
              <a:avLst/>
            </a:prstGeom>
          </p:spPr>
        </p:pic>
        <p:pic>
          <p:nvPicPr>
            <p:cNvPr id="30" name="Picture 29" descr="HD-ShadowShort.png"/>
            <p:cNvPicPr>
              <a:picLocks noChangeAspect="1"/>
            </p:cNvPicPr>
            <p:nvPr/>
          </p:nvPicPr>
          <p:blipFill rotWithShape="1">
            <a:blip r:embed="rId3" cstate="print">
              <a:extLst>
                <a:ext uri="{28A0092B-C50C-407E-A947-70E740481C1C}">
                  <a14:useLocalDpi xmlns:a14="http://schemas.microsoft.com/office/drawing/2010/main" xmlns="" val="0"/>
                </a:ext>
              </a:extLst>
            </a:blip>
            <a:srcRect r="9871"/>
            <a:stretch/>
          </p:blipFill>
          <p:spPr>
            <a:xfrm>
              <a:off x="7717217" y="4259262"/>
              <a:ext cx="1444752" cy="144270"/>
            </a:xfrm>
            <a:prstGeom prst="rect">
              <a:avLst/>
            </a:prstGeom>
          </p:spPr>
        </p:pic>
        <p:sp>
          <p:nvSpPr>
            <p:cNvPr id="31" name="Rectangle 30"/>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Rectangle 31"/>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30"/>
            <a:ext cx="6896534"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760988" y="2336874"/>
            <a:ext cx="3145080"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31638" y="3030009"/>
            <a:ext cx="336704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82646" y="2336873"/>
            <a:ext cx="3145527"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061129" y="3030009"/>
            <a:ext cx="3367044"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ZA"/>
          </a:p>
        </p:txBody>
      </p:sp>
      <p:sp>
        <p:nvSpPr>
          <p:cNvPr id="8" name="Footer Placeholder 7"/>
          <p:cNvSpPr>
            <a:spLocks noGrp="1"/>
          </p:cNvSpPr>
          <p:nvPr>
            <p:ph type="ftr" sz="quarter" idx="11"/>
          </p:nvPr>
        </p:nvSpPr>
        <p:spPr/>
        <p:txBody>
          <a:bodyPr/>
          <a:lstStyle/>
          <a:p>
            <a:pPr>
              <a:defRPr/>
            </a:pPr>
            <a:endParaRPr lang="en-ZA"/>
          </a:p>
        </p:txBody>
      </p:sp>
      <p:sp>
        <p:nvSpPr>
          <p:cNvPr id="9" name="Slide Number Placeholder 8"/>
          <p:cNvSpPr>
            <a:spLocks noGrp="1"/>
          </p:cNvSpPr>
          <p:nvPr>
            <p:ph type="sldNum" sz="quarter" idx="12"/>
          </p:nvPr>
        </p:nvSpPr>
        <p:spPr/>
        <p:txBody>
          <a:bodyPr/>
          <a:lstStyle/>
          <a:p>
            <a:pPr>
              <a:defRPr/>
            </a:pPr>
            <a:fld id="{4FBDF14F-388B-49F3-BB61-D91AA049DF52}" type="slidenum">
              <a:rPr lang="en-ZA" smtClean="0"/>
              <a:pPr>
                <a:defRPr/>
              </a:pPr>
              <a:t>‹#›</a:t>
            </a:fld>
            <a:endParaRPr lang="en-ZA"/>
          </a:p>
        </p:txBody>
      </p:sp>
    </p:spTree>
    <p:extLst>
      <p:ext uri="{BB962C8B-B14F-4D97-AF65-F5344CB8AC3E}">
        <p14:creationId xmlns:p14="http://schemas.microsoft.com/office/powerpoint/2010/main" xmlns="" val="6229329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5" name="Group 14"/>
          <p:cNvGrpSpPr/>
          <p:nvPr/>
        </p:nvGrpSpPr>
        <p:grpSpPr>
          <a:xfrm>
            <a:off x="0" y="609600"/>
            <a:ext cx="9161969" cy="1677035"/>
            <a:chOff x="0" y="2895600"/>
            <a:chExt cx="9161969" cy="1677035"/>
          </a:xfrm>
        </p:grpSpPr>
        <p:pic>
          <p:nvPicPr>
            <p:cNvPr id="16" name="Picture 15" descr="HD-ShadowLong.png"/>
            <p:cNvPicPr>
              <a:picLocks noChangeAspect="1"/>
            </p:cNvPicPr>
            <p:nvPr/>
          </p:nvPicPr>
          <p:blipFill rotWithShape="1">
            <a:blip r:embed="rId2">
              <a:extLst>
                <a:ext uri="{28A0092B-C50C-407E-A947-70E740481C1C}">
                  <a14:useLocalDpi xmlns:a14="http://schemas.microsoft.com/office/drawing/2010/main" xmlns="" val="0"/>
                </a:ext>
              </a:extLst>
            </a:blip>
            <a:srcRect l="26982" r="-217"/>
            <a:stretch/>
          </p:blipFill>
          <p:spPr>
            <a:xfrm>
              <a:off x="0" y="4251471"/>
              <a:ext cx="7644384" cy="321164"/>
            </a:xfrm>
            <a:prstGeom prst="rect">
              <a:avLst/>
            </a:prstGeom>
          </p:spPr>
        </p:pic>
        <p:pic>
          <p:nvPicPr>
            <p:cNvPr id="17" name="Picture 16" descr="HD-ShadowShort.png"/>
            <p:cNvPicPr>
              <a:picLocks noChangeAspect="1"/>
            </p:cNvPicPr>
            <p:nvPr/>
          </p:nvPicPr>
          <p:blipFill rotWithShape="1">
            <a:blip r:embed="rId3" cstate="print">
              <a:extLst>
                <a:ext uri="{28A0092B-C50C-407E-A947-70E740481C1C}">
                  <a14:useLocalDpi xmlns:a14="http://schemas.microsoft.com/office/drawing/2010/main" xmlns="" val="0"/>
                </a:ext>
              </a:extLst>
            </a:blip>
            <a:srcRect r="9871"/>
            <a:stretch/>
          </p:blipFill>
          <p:spPr>
            <a:xfrm>
              <a:off x="7717217" y="4259262"/>
              <a:ext cx="1444752" cy="144270"/>
            </a:xfrm>
            <a:prstGeom prst="rect">
              <a:avLst/>
            </a:prstGeom>
          </p:spPr>
        </p:pic>
        <p:sp>
          <p:nvSpPr>
            <p:cNvPr id="18" name="Rectangle 17"/>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ZA"/>
          </a:p>
        </p:txBody>
      </p:sp>
      <p:sp>
        <p:nvSpPr>
          <p:cNvPr id="4" name="Footer Placeholder 3"/>
          <p:cNvSpPr>
            <a:spLocks noGrp="1"/>
          </p:cNvSpPr>
          <p:nvPr>
            <p:ph type="ftr" sz="quarter" idx="11"/>
          </p:nvPr>
        </p:nvSpPr>
        <p:spPr/>
        <p:txBody>
          <a:bodyPr/>
          <a:lstStyle/>
          <a:p>
            <a:pPr>
              <a:defRPr/>
            </a:pPr>
            <a:endParaRPr lang="en-ZA"/>
          </a:p>
        </p:txBody>
      </p:sp>
      <p:sp>
        <p:nvSpPr>
          <p:cNvPr id="5" name="Slide Number Placeholder 4"/>
          <p:cNvSpPr>
            <a:spLocks noGrp="1"/>
          </p:cNvSpPr>
          <p:nvPr>
            <p:ph type="sldNum" sz="quarter" idx="12"/>
          </p:nvPr>
        </p:nvSpPr>
        <p:spPr/>
        <p:txBody>
          <a:bodyPr/>
          <a:lstStyle/>
          <a:p>
            <a:pPr>
              <a:defRPr/>
            </a:pPr>
            <a:fld id="{B0B2CFEB-8563-4902-8432-EDCB4BCA5E82}" type="slidenum">
              <a:rPr lang="en-ZA" smtClean="0"/>
              <a:pPr>
                <a:defRPr/>
              </a:pPr>
              <a:t>‹#›</a:t>
            </a:fld>
            <a:endParaRPr lang="en-ZA"/>
          </a:p>
        </p:txBody>
      </p:sp>
    </p:spTree>
    <p:extLst>
      <p:ext uri="{BB962C8B-B14F-4D97-AF65-F5344CB8AC3E}">
        <p14:creationId xmlns:p14="http://schemas.microsoft.com/office/powerpoint/2010/main" xmlns="" val="2177541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12" name="Picture 11" descr="HD-ShadowShort.png"/>
          <p:cNvPicPr>
            <a:picLocks noChangeAspect="1"/>
          </p:cNvPicPr>
          <p:nvPr/>
        </p:nvPicPr>
        <p:blipFill rotWithShape="1">
          <a:blip r:embed="rId2" cstate="print">
            <a:extLst>
              <a:ext uri="{28A0092B-C50C-407E-A947-70E740481C1C}">
                <a14:useLocalDpi xmlns:a14="http://schemas.microsoft.com/office/drawing/2010/main" xmlns="" val="0"/>
              </a:ext>
            </a:extLst>
          </a:blip>
          <a:srcRect r="9871"/>
          <a:stretch/>
        </p:blipFill>
        <p:spPr>
          <a:xfrm>
            <a:off x="7717217" y="1973262"/>
            <a:ext cx="1444752" cy="144270"/>
          </a:xfrm>
          <a:prstGeom prst="rect">
            <a:avLst/>
          </a:prstGeom>
        </p:spPr>
      </p:pic>
      <p:sp>
        <p:nvSpPr>
          <p:cNvPr id="14" name="Rectangle 13"/>
          <p:cNvSpPr/>
          <p:nvPr/>
        </p:nvSpPr>
        <p:spPr>
          <a:xfrm>
            <a:off x="7710769" y="609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pPr>
              <a:defRPr/>
            </a:pPr>
            <a:endParaRPr lang="en-ZA"/>
          </a:p>
        </p:txBody>
      </p:sp>
      <p:sp>
        <p:nvSpPr>
          <p:cNvPr id="3" name="Footer Placeholder 2"/>
          <p:cNvSpPr>
            <a:spLocks noGrp="1"/>
          </p:cNvSpPr>
          <p:nvPr>
            <p:ph type="ftr" sz="quarter" idx="11"/>
          </p:nvPr>
        </p:nvSpPr>
        <p:spPr/>
        <p:txBody>
          <a:bodyPr/>
          <a:lstStyle/>
          <a:p>
            <a:pPr>
              <a:defRPr/>
            </a:pPr>
            <a:endParaRPr lang="en-ZA"/>
          </a:p>
        </p:txBody>
      </p:sp>
      <p:sp>
        <p:nvSpPr>
          <p:cNvPr id="4" name="Slide Number Placeholder 3"/>
          <p:cNvSpPr>
            <a:spLocks noGrp="1"/>
          </p:cNvSpPr>
          <p:nvPr>
            <p:ph type="sldNum" sz="quarter" idx="12"/>
          </p:nvPr>
        </p:nvSpPr>
        <p:spPr/>
        <p:txBody>
          <a:bodyPr/>
          <a:lstStyle/>
          <a:p>
            <a:pPr>
              <a:defRPr/>
            </a:pPr>
            <a:fld id="{E224104C-01D5-4A90-A328-51A12C849915}" type="slidenum">
              <a:rPr lang="en-ZA" smtClean="0"/>
              <a:pPr>
                <a:defRPr/>
              </a:pPr>
              <a:t>‹#›</a:t>
            </a:fld>
            <a:endParaRPr lang="en-ZA"/>
          </a:p>
        </p:txBody>
      </p:sp>
    </p:spTree>
    <p:extLst>
      <p:ext uri="{BB962C8B-B14F-4D97-AF65-F5344CB8AC3E}">
        <p14:creationId xmlns:p14="http://schemas.microsoft.com/office/powerpoint/2010/main" xmlns="" val="25223345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a:extLst>
                <a:ext uri="{28A0092B-C50C-407E-A947-70E740481C1C}">
                  <a14:useLocalDpi xmlns:a14="http://schemas.microsoft.com/office/drawing/2010/main" xmlns=""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cstate="print">
              <a:extLst>
                <a:ext uri="{28A0092B-C50C-407E-A947-70E740481C1C}">
                  <a14:useLocalDpi xmlns:a14="http://schemas.microsoft.com/office/drawing/2010/main" xmlns="" val="0"/>
                </a:ext>
              </a:extLst>
            </a:blip>
            <a:srcRect r="9871"/>
            <a:stretch/>
          </p:blipFill>
          <p:spPr>
            <a:xfrm>
              <a:off x="7717217" y="4259262"/>
              <a:ext cx="1444752" cy="144270"/>
            </a:xfrm>
            <a:prstGeom prst="rect">
              <a:avLst/>
            </a:prstGeom>
          </p:spPr>
        </p:pic>
        <p:sp>
          <p:nvSpPr>
            <p:cNvPr id="20" name="Rectangle 1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7"/>
            <a:ext cx="6896534"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3514385" y="2336874"/>
            <a:ext cx="3913788"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3401" y="2336873"/>
            <a:ext cx="2796240"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ZA"/>
          </a:p>
        </p:txBody>
      </p:sp>
      <p:sp>
        <p:nvSpPr>
          <p:cNvPr id="6" name="Footer Placeholder 5"/>
          <p:cNvSpPr>
            <a:spLocks noGrp="1"/>
          </p:cNvSpPr>
          <p:nvPr>
            <p:ph type="ftr" sz="quarter" idx="11"/>
          </p:nvPr>
        </p:nvSpPr>
        <p:spPr/>
        <p:txBody>
          <a:bodyPr/>
          <a:lstStyle/>
          <a:p>
            <a:pPr>
              <a:defRPr/>
            </a:pPr>
            <a:endParaRPr lang="en-ZA"/>
          </a:p>
        </p:txBody>
      </p:sp>
      <p:sp>
        <p:nvSpPr>
          <p:cNvPr id="7" name="Slide Number Placeholder 6"/>
          <p:cNvSpPr>
            <a:spLocks noGrp="1"/>
          </p:cNvSpPr>
          <p:nvPr>
            <p:ph type="sldNum" sz="quarter" idx="12"/>
          </p:nvPr>
        </p:nvSpPr>
        <p:spPr/>
        <p:txBody>
          <a:bodyPr/>
          <a:lstStyle/>
          <a:p>
            <a:pPr>
              <a:defRPr/>
            </a:pPr>
            <a:fld id="{2964E47A-D8D3-4AC2-AF3A-127C5D86D2A3}" type="slidenum">
              <a:rPr lang="en-ZA" smtClean="0"/>
              <a:pPr>
                <a:defRPr/>
              </a:pPr>
              <a:t>‹#›</a:t>
            </a:fld>
            <a:endParaRPr lang="en-ZA"/>
          </a:p>
        </p:txBody>
      </p:sp>
    </p:spTree>
    <p:extLst>
      <p:ext uri="{BB962C8B-B14F-4D97-AF65-F5344CB8AC3E}">
        <p14:creationId xmlns:p14="http://schemas.microsoft.com/office/powerpoint/2010/main" xmlns="" val="40472443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a:extLst>
                <a:ext uri="{28A0092B-C50C-407E-A947-70E740481C1C}">
                  <a14:useLocalDpi xmlns:a14="http://schemas.microsoft.com/office/drawing/2010/main" xmlns=""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cstate="print">
              <a:extLst>
                <a:ext uri="{28A0092B-C50C-407E-A947-70E740481C1C}">
                  <a14:useLocalDpi xmlns:a14="http://schemas.microsoft.com/office/drawing/2010/main" xmlns="" val="0"/>
                </a:ext>
              </a:extLst>
            </a:blip>
            <a:srcRect r="9871"/>
            <a:stretch/>
          </p:blipFill>
          <p:spPr>
            <a:xfrm>
              <a:off x="7717217" y="4259262"/>
              <a:ext cx="1444752" cy="144270"/>
            </a:xfrm>
            <a:prstGeom prst="rect">
              <a:avLst/>
            </a:prstGeom>
          </p:spPr>
        </p:pic>
        <p:sp>
          <p:nvSpPr>
            <p:cNvPr id="20" name="Rectangle 1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8"/>
            <a:ext cx="6896534"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10956" y="2336874"/>
            <a:ext cx="3917217"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531638" y="2336874"/>
            <a:ext cx="2798487"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ZA"/>
          </a:p>
        </p:txBody>
      </p:sp>
      <p:sp>
        <p:nvSpPr>
          <p:cNvPr id="6" name="Footer Placeholder 5"/>
          <p:cNvSpPr>
            <a:spLocks noGrp="1"/>
          </p:cNvSpPr>
          <p:nvPr>
            <p:ph type="ftr" sz="quarter" idx="11"/>
          </p:nvPr>
        </p:nvSpPr>
        <p:spPr/>
        <p:txBody>
          <a:bodyPr/>
          <a:lstStyle/>
          <a:p>
            <a:pPr>
              <a:defRPr/>
            </a:pPr>
            <a:endParaRPr lang="en-ZA"/>
          </a:p>
        </p:txBody>
      </p:sp>
      <p:sp>
        <p:nvSpPr>
          <p:cNvPr id="7" name="Slide Number Placeholder 6"/>
          <p:cNvSpPr>
            <a:spLocks noGrp="1"/>
          </p:cNvSpPr>
          <p:nvPr>
            <p:ph type="sldNum" sz="quarter" idx="12"/>
          </p:nvPr>
        </p:nvSpPr>
        <p:spPr/>
        <p:txBody>
          <a:bodyPr/>
          <a:lstStyle/>
          <a:p>
            <a:pPr>
              <a:defRPr/>
            </a:pPr>
            <a:fld id="{B9E416EC-E86E-4451-B56A-F5C17153E976}" type="slidenum">
              <a:rPr lang="en-ZA" smtClean="0"/>
              <a:pPr>
                <a:defRPr/>
              </a:pPr>
              <a:t>‹#›</a:t>
            </a:fld>
            <a:endParaRPr lang="en-ZA"/>
          </a:p>
        </p:txBody>
      </p:sp>
    </p:spTree>
    <p:extLst>
      <p:ext uri="{BB962C8B-B14F-4D97-AF65-F5344CB8AC3E}">
        <p14:creationId xmlns:p14="http://schemas.microsoft.com/office/powerpoint/2010/main" xmlns="" val="28938641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7" name="Picture 3" descr="C:\Users\James\Desktop\msft\Berlin\build Assets\hashOverlaySD-FullResolve.png"/>
          <p:cNvPicPr>
            <a:picLocks noChangeAspect="1" noChangeArrowheads="1"/>
          </p:cNvPicPr>
          <p:nvPr/>
        </p:nvPicPr>
        <p:blipFill>
          <a:blip r:embed="rId19">
            <a:alphaModFix amt="10000"/>
            <a:extLst>
              <a:ext uri="{28A0092B-C50C-407E-A947-70E740481C1C}">
                <a14:useLocalDpi xmlns:a14="http://schemas.microsoft.com/office/drawing/2010/main" xmlns="" val="0"/>
              </a:ext>
            </a:extLst>
          </a:blip>
          <a:srcRect/>
          <a:stretch>
            <a:fillRect/>
          </a:stretch>
        </p:blipFill>
        <p:spPr bwMode="auto">
          <a:xfrm>
            <a:off x="0" y="1"/>
            <a:ext cx="9144000" cy="6858000"/>
          </a:xfrm>
          <a:prstGeom prst="rect">
            <a:avLst/>
          </a:prstGeom>
          <a:extLst>
            <a:ext uri="{909E8E84-426E-40dd-AFC4-6F175D3DCCD1}">
              <a14:hiddenFill xmlns:a14="http://schemas.microsoft.com/office/drawing/2010/main" xmlns="">
                <a:solidFill>
                  <a:srgbClr val="FFFFFF"/>
                </a:solidFill>
              </a14:hiddenFill>
            </a:ext>
          </a:extLst>
        </p:spPr>
      </p:pic>
      <p:sp>
        <p:nvSpPr>
          <p:cNvPr id="2" name="Title Placeholder 1"/>
          <p:cNvSpPr>
            <a:spLocks noGrp="1"/>
          </p:cNvSpPr>
          <p:nvPr>
            <p:ph type="title"/>
          </p:nvPr>
        </p:nvSpPr>
        <p:spPr>
          <a:xfrm>
            <a:off x="531639" y="753228"/>
            <a:ext cx="6896534"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3400" y="2336873"/>
            <a:ext cx="6887389"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67881" y="5936188"/>
            <a:ext cx="20574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a:defRPr/>
            </a:pPr>
            <a:endParaRPr lang="en-ZA"/>
          </a:p>
        </p:txBody>
      </p:sp>
      <p:sp>
        <p:nvSpPr>
          <p:cNvPr id="5" name="Footer Placeholder 4"/>
          <p:cNvSpPr>
            <a:spLocks noGrp="1"/>
          </p:cNvSpPr>
          <p:nvPr>
            <p:ph type="ftr" sz="quarter" idx="3"/>
          </p:nvPr>
        </p:nvSpPr>
        <p:spPr>
          <a:xfrm>
            <a:off x="533400" y="5936189"/>
            <a:ext cx="4834673" cy="365125"/>
          </a:xfrm>
          <a:prstGeom prst="rect">
            <a:avLst/>
          </a:prstGeom>
        </p:spPr>
        <p:txBody>
          <a:bodyPr vert="horz" lIns="91440" tIns="45720" rIns="91440" bIns="45720" rtlCol="0" anchor="ctr"/>
          <a:lstStyle>
            <a:lvl1pPr algn="l">
              <a:defRPr sz="1050">
                <a:solidFill>
                  <a:schemeClr val="tx1">
                    <a:tint val="75000"/>
                  </a:schemeClr>
                </a:solidFill>
              </a:defRPr>
            </a:lvl1pPr>
          </a:lstStyle>
          <a:p>
            <a:pPr>
              <a:defRPr/>
            </a:pPr>
            <a:endParaRPr lang="en-ZA"/>
          </a:p>
        </p:txBody>
      </p:sp>
      <p:sp>
        <p:nvSpPr>
          <p:cNvPr id="6" name="Slide Number Placeholder 5"/>
          <p:cNvSpPr>
            <a:spLocks noGrp="1"/>
          </p:cNvSpPr>
          <p:nvPr>
            <p:ph type="sldNum" sz="quarter" idx="4"/>
          </p:nvPr>
        </p:nvSpPr>
        <p:spPr>
          <a:xfrm>
            <a:off x="7848600" y="753228"/>
            <a:ext cx="1157674" cy="1090789"/>
          </a:xfrm>
          <a:prstGeom prst="rect">
            <a:avLst/>
          </a:prstGeom>
        </p:spPr>
        <p:txBody>
          <a:bodyPr vert="horz" lIns="91440" tIns="45720" rIns="91440" bIns="45720" rtlCol="0" anchor="ctr"/>
          <a:lstStyle>
            <a:lvl1pPr algn="l">
              <a:defRPr sz="3600">
                <a:solidFill>
                  <a:schemeClr val="tx1">
                    <a:tint val="75000"/>
                  </a:schemeClr>
                </a:solidFill>
              </a:defRPr>
            </a:lvl1pPr>
          </a:lstStyle>
          <a:p>
            <a:pPr>
              <a:defRPr/>
            </a:pPr>
            <a:fld id="{DC3B8674-1A65-4D55-9CB9-B9292CB31DA2}" type="slidenum">
              <a:rPr lang="en-ZA" smtClean="0"/>
              <a:pPr>
                <a:defRPr/>
              </a:pPr>
              <a:t>‹#›</a:t>
            </a:fld>
            <a:endParaRPr lang="en-ZA"/>
          </a:p>
        </p:txBody>
      </p:sp>
    </p:spTree>
    <p:extLst>
      <p:ext uri="{BB962C8B-B14F-4D97-AF65-F5344CB8AC3E}">
        <p14:creationId xmlns:p14="http://schemas.microsoft.com/office/powerpoint/2010/main" xmlns="" val="3620058649"/>
      </p:ext>
    </p:extLst>
  </p:cSld>
  <p:clrMap bg1="dk1" tx1="lt1" bg2="dk2" tx2="lt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 id="2147483714" r:id="rId15"/>
    <p:sldLayoutId id="2147483715" r:id="rId16"/>
    <p:sldLayoutId id="2147483716" r:id="rId17"/>
  </p:sldLayoutIdLst>
  <p:hf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sptf.info/universal-standards-for-spm/start-here" TargetMode="External"/><Relationship Id="rId2" Type="http://schemas.openxmlformats.org/officeDocument/2006/relationships/hyperlink" Target="https://sptf.info/"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28000"/>
              </a:schemeClr>
            </a:gs>
            <a:gs pos="50000">
              <a:schemeClr val="bg2">
                <a:shade val="100000"/>
                <a:hueMod val="100000"/>
                <a:satMod val="110000"/>
                <a:lumMod val="130000"/>
              </a:schemeClr>
            </a:gs>
            <a:gs pos="100000">
              <a:schemeClr val="bg2">
                <a:shade val="78000"/>
                <a:hueMod val="118000"/>
                <a:satMod val="120000"/>
                <a:lumMod val="69000"/>
              </a:schemeClr>
            </a:gs>
          </a:gsLst>
          <a:lin ang="2520000" scaled="0"/>
        </a:gra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xmlns="" id="{5708C51C-BE49-40F0-B3C6-33B579B5A7AA}"/>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2382" y="0"/>
            <a:ext cx="9144000" cy="6858001"/>
            <a:chOff x="-3176" y="0"/>
            <a:chExt cx="12192000" cy="6858001"/>
          </a:xfrm>
        </p:grpSpPr>
        <p:sp useBgFill="1">
          <p:nvSpPr>
            <p:cNvPr id="10" name="Rectangle 9">
              <a:extLst>
                <a:ext uri="{FF2B5EF4-FFF2-40B4-BE49-F238E27FC236}">
                  <a16:creationId xmlns:a16="http://schemas.microsoft.com/office/drawing/2014/main" xmlns="" id="{0F552B4D-E73B-404F-95E2-07E89F33AFC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xmlns="" id="{2C40CF95-BD88-4E85-AE5C-BA1A79D205F9}"/>
                </a:ext>
                <a:ext uri="{C183D7F6-B498-43B3-948B-1728B52AA6E4}">
                  <adec:decorative xmlns="" xmlns:adec="http://schemas.microsoft.com/office/drawing/2017/decorative" val="1"/>
                </a:ext>
              </a:extLst>
            </p:cNvPr>
            <p:cNvPicPr>
              <a:picLocks noChangeAspect="1"/>
            </p:cNvPicPr>
            <p:nvPr>
              <p:extLst>
                <p:ext uri="{386F3935-93C4-4BCD-93E2-E3B085C9AB24}">
                  <p16:designElem xmlns:p16="http://schemas.microsoft.com/office/powerpoint/2015/main" xmlns="" val="1"/>
                </p:ext>
              </p:extLst>
            </p:nvPr>
          </p:nvPicPr>
          <p:blipFill>
            <a:blip r:embed="rId2">
              <a:alphaModFix amt="10000"/>
              <a:extLst>
                <a:ext uri="{28A0092B-C50C-407E-A947-70E740481C1C}">
                  <a14:useLocalDpi xmlns:a14="http://schemas.microsoft.com/office/drawing/2010/main" xmlns="" val="0"/>
                </a:ext>
              </a:extLst>
            </a:blip>
            <a:stretch>
              <a:fillRect/>
            </a:stretch>
          </p:blipFill>
          <p:spPr>
            <a:xfrm>
              <a:off x="-3176" y="0"/>
              <a:ext cx="12192000" cy="6858000"/>
            </a:xfrm>
            <a:prstGeom prst="rect">
              <a:avLst/>
            </a:prstGeom>
          </p:spPr>
        </p:pic>
      </p:grpSp>
      <p:sp>
        <p:nvSpPr>
          <p:cNvPr id="13" name="Rectangle 12">
            <a:extLst>
              <a:ext uri="{FF2B5EF4-FFF2-40B4-BE49-F238E27FC236}">
                <a16:creationId xmlns:a16="http://schemas.microsoft.com/office/drawing/2014/main" xmlns="" id="{19CF8566-1992-4E2F-AD73-35618121478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White">
          <a:xfrm>
            <a:off x="0" y="4557357"/>
            <a:ext cx="6734003" cy="1660332"/>
          </a:xfrm>
          <a:prstGeom prst="rect">
            <a:avLst/>
          </a:prstGeom>
          <a:solidFill>
            <a:schemeClr val="bg1">
              <a:lumMod val="95000"/>
              <a:lumOff val="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Picture 3"/>
          <p:cNvPicPr/>
          <p:nvPr/>
        </p:nvPicPr>
        <p:blipFill rotWithShape="1">
          <a:blip r:embed="rId3"/>
          <a:srcRect r="67103" b="1"/>
          <a:stretch/>
        </p:blipFill>
        <p:spPr>
          <a:xfrm>
            <a:off x="475501" y="307905"/>
            <a:ext cx="8188233" cy="3609141"/>
          </a:xfrm>
          <a:prstGeom prst="rect">
            <a:avLst/>
          </a:prstGeom>
          <a:ln>
            <a:noFill/>
          </a:ln>
          <a:effectLst>
            <a:outerShdw blurRad="76200" dist="63500" dir="5040000" algn="tl" rotWithShape="0">
              <a:srgbClr val="000000">
                <a:alpha val="41000"/>
              </a:srgbClr>
            </a:outerShdw>
          </a:effectLst>
        </p:spPr>
      </p:pic>
      <p:sp>
        <p:nvSpPr>
          <p:cNvPr id="15" name="Rectangle 14">
            <a:extLst>
              <a:ext uri="{FF2B5EF4-FFF2-40B4-BE49-F238E27FC236}">
                <a16:creationId xmlns:a16="http://schemas.microsoft.com/office/drawing/2014/main" xmlns="" id="{89CC8083-ABEB-41E0-B4DD-138CDA9C324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841725" y="4557357"/>
            <a:ext cx="2307832"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a:extLst>
              <a:ext uri="{FF2B5EF4-FFF2-40B4-BE49-F238E27FC236}">
                <a16:creationId xmlns:a16="http://schemas.microsoft.com/office/drawing/2014/main" xmlns="" id="{B474C815-630A-48EC-AEF2-64E56D96F4B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939" y="6210130"/>
            <a:ext cx="6726064" cy="27594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xmlns="" id="{812CA8B2-30BF-4774-9C0D-611F4F8D6E6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841725" y="6210130"/>
            <a:ext cx="2310214" cy="275942"/>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2"/>
          </p:nvPr>
        </p:nvSpPr>
        <p:spPr>
          <a:xfrm>
            <a:off x="7668344" y="4658168"/>
            <a:ext cx="1370293" cy="1356442"/>
          </a:xfrm>
        </p:spPr>
        <p:txBody>
          <a:bodyPr/>
          <a:lstStyle/>
          <a:p>
            <a:pPr>
              <a:defRPr/>
            </a:pPr>
            <a:fld id="{219843A3-964F-4880-9B6D-E78A1D1446A1}" type="slidenum">
              <a:rPr lang="en-ZA" smtClean="0"/>
              <a:pPr>
                <a:defRPr/>
              </a:pPr>
              <a:t>1</a:t>
            </a:fld>
            <a:endParaRPr lang="en-ZA" dirty="0"/>
          </a:p>
        </p:txBody>
      </p:sp>
      <p:sp>
        <p:nvSpPr>
          <p:cNvPr id="5" name="Title 4"/>
          <p:cNvSpPr>
            <a:spLocks noGrp="1"/>
          </p:cNvSpPr>
          <p:nvPr>
            <p:ph type="ctrTitle"/>
          </p:nvPr>
        </p:nvSpPr>
        <p:spPr>
          <a:xfrm>
            <a:off x="38906" y="4658168"/>
            <a:ext cx="6549317" cy="1551961"/>
          </a:xfrm>
        </p:spPr>
        <p:txBody>
          <a:bodyPr/>
          <a:lstStyle/>
          <a:p>
            <a:pPr algn="ctr"/>
            <a:r>
              <a:rPr lang="en-US" sz="2400" dirty="0" smtClean="0">
                <a:solidFill>
                  <a:schemeClr val="bg2"/>
                </a:solidFill>
              </a:rPr>
              <a:t>Presentation to Parliamentary Portfolio Committee</a:t>
            </a:r>
            <a:br>
              <a:rPr lang="en-US" sz="2400" dirty="0" smtClean="0">
                <a:solidFill>
                  <a:schemeClr val="bg2"/>
                </a:solidFill>
              </a:rPr>
            </a:br>
            <a:r>
              <a:rPr lang="en-US" sz="2400" dirty="0" smtClean="0">
                <a:solidFill>
                  <a:schemeClr val="bg2"/>
                </a:solidFill>
              </a:rPr>
              <a:t>on Small Business Development </a:t>
            </a:r>
            <a:br>
              <a:rPr lang="en-US" sz="2400" dirty="0" smtClean="0">
                <a:solidFill>
                  <a:schemeClr val="bg2"/>
                </a:solidFill>
              </a:rPr>
            </a:br>
            <a:r>
              <a:rPr lang="en-US" sz="2400" dirty="0" smtClean="0">
                <a:solidFill>
                  <a:schemeClr val="bg2"/>
                </a:solidFill>
              </a:rPr>
              <a:t>21 October 2020 </a:t>
            </a:r>
            <a:r>
              <a:rPr lang="en-US" sz="2800" dirty="0" smtClean="0">
                <a:solidFill>
                  <a:schemeClr val="bg2"/>
                </a:solidFill>
              </a:rPr>
              <a:t/>
            </a:r>
            <a:br>
              <a:rPr lang="en-US" sz="2800" dirty="0" smtClean="0">
                <a:solidFill>
                  <a:schemeClr val="bg2"/>
                </a:solidFill>
              </a:rPr>
            </a:br>
            <a:r>
              <a:rPr lang="en-US" sz="1600" dirty="0" smtClean="0">
                <a:solidFill>
                  <a:schemeClr val="bg2"/>
                </a:solidFill>
              </a:rPr>
              <a:t>Esido Mushwana – Chairperson of the Board</a:t>
            </a:r>
            <a:endParaRPr lang="en-ZA" sz="1600" dirty="0">
              <a:solidFill>
                <a:schemeClr val="bg2"/>
              </a:solidFill>
            </a:endParaRPr>
          </a:p>
        </p:txBody>
      </p:sp>
    </p:spTree>
    <p:extLst>
      <p:ext uri="{BB962C8B-B14F-4D97-AF65-F5344CB8AC3E}">
        <p14:creationId xmlns:p14="http://schemas.microsoft.com/office/powerpoint/2010/main" xmlns="" val="35929264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6E20C3F-EB6D-4DBF-8080-231F762530CE}"/>
              </a:ext>
            </a:extLst>
          </p:cNvPr>
          <p:cNvSpPr>
            <a:spLocks noGrp="1"/>
          </p:cNvSpPr>
          <p:nvPr>
            <p:ph type="title"/>
          </p:nvPr>
        </p:nvSpPr>
        <p:spPr>
          <a:xfrm>
            <a:off x="539552" y="796897"/>
            <a:ext cx="7593713" cy="831904"/>
          </a:xfrm>
        </p:spPr>
        <p:txBody>
          <a:bodyPr>
            <a:normAutofit/>
          </a:bodyPr>
          <a:lstStyle/>
          <a:p>
            <a:pPr algn="ctr"/>
            <a:r>
              <a:rPr lang="en-US" dirty="0" smtClean="0">
                <a:solidFill>
                  <a:schemeClr val="tx1">
                    <a:lumMod val="95000"/>
                  </a:schemeClr>
                </a:solidFill>
                <a:latin typeface="Arial Rounded MT Bold" panose="020F0704030504030204" pitchFamily="34" charset="77"/>
              </a:rPr>
              <a:t>TARGETS</a:t>
            </a:r>
            <a:endParaRPr lang="en-CA" dirty="0">
              <a:solidFill>
                <a:schemeClr val="tx1">
                  <a:lumMod val="95000"/>
                </a:schemeClr>
              </a:solidFill>
              <a:latin typeface="Arial Rounded MT Bold" panose="020F0704030504030204" pitchFamily="34" charset="77"/>
            </a:endParaRPr>
          </a:p>
        </p:txBody>
      </p:sp>
      <p:sp>
        <p:nvSpPr>
          <p:cNvPr id="5" name="Slide Number Placeholder 4">
            <a:extLst>
              <a:ext uri="{FF2B5EF4-FFF2-40B4-BE49-F238E27FC236}">
                <a16:creationId xmlns:a16="http://schemas.microsoft.com/office/drawing/2014/main" xmlns="" id="{F5679D4D-0B85-4AF1-9542-8559F93F06E6}"/>
              </a:ext>
            </a:extLst>
          </p:cNvPr>
          <p:cNvSpPr>
            <a:spLocks noGrp="1"/>
          </p:cNvSpPr>
          <p:nvPr>
            <p:ph type="sldNum" sz="quarter" idx="12"/>
          </p:nvPr>
        </p:nvSpPr>
        <p:spPr/>
        <p:txBody>
          <a:bodyPr/>
          <a:lstStyle/>
          <a:p>
            <a:fld id="{1483168F-BE3D-4DCD-9FD4-388723BC349A}" type="slidenum">
              <a:rPr lang="en-ZA" smtClean="0"/>
              <a:pPr/>
              <a:t>10</a:t>
            </a:fld>
            <a:endParaRPr lang="en-ZA"/>
          </a:p>
        </p:txBody>
      </p:sp>
      <p:sp>
        <p:nvSpPr>
          <p:cNvPr id="18" name="TextBox 17">
            <a:extLst>
              <a:ext uri="{FF2B5EF4-FFF2-40B4-BE49-F238E27FC236}">
                <a16:creationId xmlns:a16="http://schemas.microsoft.com/office/drawing/2014/main" xmlns="" id="{E0251CAF-D7FA-4FEB-B1B9-2509DFB5AAFE}"/>
              </a:ext>
            </a:extLst>
          </p:cNvPr>
          <p:cNvSpPr txBox="1"/>
          <p:nvPr/>
        </p:nvSpPr>
        <p:spPr>
          <a:xfrm>
            <a:off x="3491879" y="3266951"/>
            <a:ext cx="5346493" cy="1900520"/>
          </a:xfrm>
          <a:prstGeom prst="rect">
            <a:avLst/>
          </a:prstGeom>
          <a:noFill/>
        </p:spPr>
        <p:txBody>
          <a:bodyPr wrap="square" rtlCol="0">
            <a:spAutoFit/>
          </a:bodyPr>
          <a:lstStyle/>
          <a:p>
            <a:pPr marL="342900" indent="-342900">
              <a:spcBef>
                <a:spcPts val="900"/>
              </a:spcBef>
              <a:buFont typeface="Arial" panose="020B0604020202020204" pitchFamily="34" charset="0"/>
              <a:buChar char="•"/>
            </a:pPr>
            <a:r>
              <a:rPr lang="en-ZA" sz="2200" dirty="0" smtClean="0">
                <a:solidFill>
                  <a:schemeClr val="bg1"/>
                </a:solidFill>
                <a:latin typeface="Arial" panose="020B0604020202020204" pitchFamily="34" charset="0"/>
                <a:cs typeface="Arial" panose="020B0604020202020204" pitchFamily="34" charset="0"/>
              </a:rPr>
              <a:t>DMFIs </a:t>
            </a:r>
            <a:r>
              <a:rPr lang="en-ZA" sz="2200" dirty="0">
                <a:solidFill>
                  <a:schemeClr val="bg1"/>
                </a:solidFill>
                <a:latin typeface="Arial" panose="020B0604020202020204" pitchFamily="34" charset="0"/>
                <a:cs typeface="Arial" panose="020B0604020202020204" pitchFamily="34" charset="0"/>
              </a:rPr>
              <a:t>reduce the social security burden on government.  </a:t>
            </a:r>
          </a:p>
          <a:p>
            <a:pPr marL="342900" indent="-342900">
              <a:spcBef>
                <a:spcPts val="900"/>
              </a:spcBef>
              <a:buFont typeface="Arial" panose="020B0604020202020204" pitchFamily="34" charset="0"/>
              <a:buChar char="•"/>
            </a:pPr>
            <a:r>
              <a:rPr lang="en-ZA" sz="2200" dirty="0">
                <a:solidFill>
                  <a:schemeClr val="bg1"/>
                </a:solidFill>
                <a:latin typeface="Arial" panose="020B0604020202020204" pitchFamily="34" charset="0"/>
                <a:cs typeface="Arial" panose="020B0604020202020204" pitchFamily="34" charset="0"/>
              </a:rPr>
              <a:t>With a modest level of </a:t>
            </a:r>
            <a:r>
              <a:rPr lang="en-ZA" sz="2200" i="1" dirty="0">
                <a:solidFill>
                  <a:schemeClr val="bg1"/>
                </a:solidFill>
                <a:latin typeface="Arial" panose="020B0604020202020204" pitchFamily="34" charset="0"/>
                <a:cs typeface="Arial" panose="020B0604020202020204" pitchFamily="34" charset="0"/>
              </a:rPr>
              <a:t>appropriate support</a:t>
            </a:r>
            <a:r>
              <a:rPr lang="en-ZA" sz="2200" dirty="0">
                <a:solidFill>
                  <a:schemeClr val="bg1"/>
                </a:solidFill>
                <a:latin typeface="Arial" panose="020B0604020202020204" pitchFamily="34" charset="0"/>
                <a:cs typeface="Arial" panose="020B0604020202020204" pitchFamily="34" charset="0"/>
              </a:rPr>
              <a:t>, DMFIs could reach these targets.</a:t>
            </a:r>
            <a:r>
              <a:rPr lang="en-CA" sz="2200" dirty="0">
                <a:solidFill>
                  <a:schemeClr val="bg1"/>
                </a:solidFill>
                <a:latin typeface="Arial" panose="020B0604020202020204" pitchFamily="34" charset="0"/>
                <a:cs typeface="Arial" panose="020B0604020202020204" pitchFamily="34" charset="0"/>
              </a:rPr>
              <a:t>  </a:t>
            </a:r>
          </a:p>
        </p:txBody>
      </p:sp>
      <p:sp>
        <p:nvSpPr>
          <p:cNvPr id="4" name="Rectangle: Rounded Corners 3">
            <a:extLst>
              <a:ext uri="{FF2B5EF4-FFF2-40B4-BE49-F238E27FC236}">
                <a16:creationId xmlns:a16="http://schemas.microsoft.com/office/drawing/2014/main" xmlns="" id="{4C40B580-BDA7-4690-BD01-93E73357201C}"/>
              </a:ext>
            </a:extLst>
          </p:cNvPr>
          <p:cNvSpPr/>
          <p:nvPr/>
        </p:nvSpPr>
        <p:spPr>
          <a:xfrm>
            <a:off x="305628" y="2474844"/>
            <a:ext cx="2832653" cy="3906484"/>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100" b="1" dirty="0">
                <a:solidFill>
                  <a:schemeClr val="bg1"/>
                </a:solidFill>
                <a:latin typeface="Arial" panose="020B0604020202020204" pitchFamily="34" charset="0"/>
                <a:cs typeface="Arial" panose="020B0604020202020204" pitchFamily="34" charset="0"/>
              </a:rPr>
              <a:t>DMFI TARGETS (Contingent upon appropriate support) </a:t>
            </a:r>
          </a:p>
          <a:p>
            <a:pPr algn="ctr"/>
            <a:endParaRPr lang="en-CA" sz="2100" b="1" dirty="0">
              <a:solidFill>
                <a:schemeClr val="bg1"/>
              </a:solidFill>
              <a:latin typeface="Arial" panose="020B0604020202020204" pitchFamily="34" charset="0"/>
              <a:cs typeface="Arial" panose="020B0604020202020204" pitchFamily="34" charset="0"/>
            </a:endParaRPr>
          </a:p>
          <a:p>
            <a:pPr algn="ctr"/>
            <a:r>
              <a:rPr lang="en-CA" sz="2100" dirty="0">
                <a:solidFill>
                  <a:schemeClr val="bg1"/>
                </a:solidFill>
                <a:latin typeface="Arial" panose="020B0604020202020204" pitchFamily="34" charset="0"/>
                <a:cs typeface="Arial" panose="020B0604020202020204" pitchFamily="34" charset="0"/>
              </a:rPr>
              <a:t>600,000 clients by 2025</a:t>
            </a:r>
          </a:p>
          <a:p>
            <a:pPr algn="ctr"/>
            <a:endParaRPr lang="en-CA" sz="2100" dirty="0">
              <a:solidFill>
                <a:schemeClr val="bg1"/>
              </a:solidFill>
              <a:latin typeface="Arial" panose="020B0604020202020204" pitchFamily="34" charset="0"/>
              <a:cs typeface="Arial" panose="020B0604020202020204" pitchFamily="34" charset="0"/>
            </a:endParaRPr>
          </a:p>
          <a:p>
            <a:pPr algn="ctr"/>
            <a:r>
              <a:rPr lang="en-CA" sz="2100" dirty="0">
                <a:solidFill>
                  <a:schemeClr val="bg1"/>
                </a:solidFill>
                <a:latin typeface="Arial" panose="020B0604020202020204" pitchFamily="34" charset="0"/>
                <a:cs typeface="Arial" panose="020B0604020202020204" pitchFamily="34" charset="0"/>
              </a:rPr>
              <a:t>1,000,000 clients by 2030</a:t>
            </a:r>
          </a:p>
        </p:txBody>
      </p:sp>
      <p:sp>
        <p:nvSpPr>
          <p:cNvPr id="7" name="TextBox 6">
            <a:extLst>
              <a:ext uri="{FF2B5EF4-FFF2-40B4-BE49-F238E27FC236}">
                <a16:creationId xmlns:a16="http://schemas.microsoft.com/office/drawing/2014/main" xmlns="" id="{782BBDA8-0205-442B-915F-E2398D532835}"/>
              </a:ext>
            </a:extLst>
          </p:cNvPr>
          <p:cNvSpPr txBox="1"/>
          <p:nvPr/>
        </p:nvSpPr>
        <p:spPr>
          <a:xfrm>
            <a:off x="6165125" y="6295086"/>
            <a:ext cx="4497581" cy="507831"/>
          </a:xfrm>
          <a:prstGeom prst="rect">
            <a:avLst/>
          </a:prstGeom>
          <a:noFill/>
        </p:spPr>
        <p:txBody>
          <a:bodyPr wrap="square" rtlCol="0">
            <a:spAutoFit/>
          </a:bodyPr>
          <a:lstStyle/>
          <a:p>
            <a:r>
              <a:rPr lang="en-ZA" sz="1350" b="1" dirty="0">
                <a:solidFill>
                  <a:schemeClr val="bg1"/>
                </a:solidFill>
                <a:latin typeface="+mj-lt"/>
              </a:rPr>
              <a:t>Creating jobs, alleviating poverty:                  October  2020</a:t>
            </a:r>
          </a:p>
        </p:txBody>
      </p:sp>
    </p:spTree>
    <p:extLst>
      <p:ext uri="{BB962C8B-B14F-4D97-AF65-F5344CB8AC3E}">
        <p14:creationId xmlns:p14="http://schemas.microsoft.com/office/powerpoint/2010/main" xmlns="" val="36654976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4406" y="1772816"/>
            <a:ext cx="8808074" cy="4632694"/>
          </a:xfrm>
        </p:spPr>
        <p:txBody>
          <a:bodyPr>
            <a:noAutofit/>
          </a:bodyPr>
          <a:lstStyle/>
          <a:p>
            <a:endParaRPr lang="en-ZA" sz="2200" dirty="0">
              <a:solidFill>
                <a:schemeClr val="bg1"/>
              </a:solidFill>
              <a:latin typeface="Arial" panose="020B0604020202020204" pitchFamily="34" charset="0"/>
              <a:cs typeface="Arial" panose="020B0604020202020204" pitchFamily="34" charset="0"/>
            </a:endParaRPr>
          </a:p>
          <a:p>
            <a:r>
              <a:rPr lang="en-ZA" sz="2200" dirty="0">
                <a:solidFill>
                  <a:schemeClr val="bg1"/>
                </a:solidFill>
                <a:latin typeface="Arial" panose="020B0604020202020204" pitchFamily="34" charset="0"/>
                <a:cs typeface="Arial" panose="020B0604020202020204" pitchFamily="34" charset="0"/>
              </a:rPr>
              <a:t>Job Creation</a:t>
            </a:r>
          </a:p>
          <a:p>
            <a:r>
              <a:rPr lang="en-ZA" sz="2200" dirty="0">
                <a:solidFill>
                  <a:schemeClr val="bg1"/>
                </a:solidFill>
                <a:latin typeface="Arial" panose="020B0604020202020204" pitchFamily="34" charset="0"/>
                <a:cs typeface="Arial" panose="020B0604020202020204" pitchFamily="34" charset="0"/>
              </a:rPr>
              <a:t>Poverty Alleviation</a:t>
            </a:r>
          </a:p>
          <a:p>
            <a:r>
              <a:rPr lang="en-ZA" sz="2200" dirty="0">
                <a:solidFill>
                  <a:schemeClr val="bg1"/>
                </a:solidFill>
                <a:latin typeface="Arial" panose="020B0604020202020204" pitchFamily="34" charset="0"/>
                <a:cs typeface="Arial" panose="020B0604020202020204" pitchFamily="34" charset="0"/>
              </a:rPr>
              <a:t>Economic transformation of communities through facilitating: </a:t>
            </a:r>
          </a:p>
          <a:p>
            <a:pPr lvl="1"/>
            <a:r>
              <a:rPr lang="en-ZA" sz="2200" dirty="0">
                <a:solidFill>
                  <a:schemeClr val="bg1"/>
                </a:solidFill>
                <a:latin typeface="Arial" panose="020B0604020202020204" pitchFamily="34" charset="0"/>
                <a:cs typeface="Arial" panose="020B0604020202020204" pitchFamily="34" charset="0"/>
              </a:rPr>
              <a:t>Decent </a:t>
            </a:r>
            <a:r>
              <a:rPr lang="en-ZA" sz="2200" dirty="0" smtClean="0">
                <a:solidFill>
                  <a:schemeClr val="bg1"/>
                </a:solidFill>
                <a:latin typeface="Arial" panose="020B0604020202020204" pitchFamily="34" charset="0"/>
                <a:cs typeface="Arial" panose="020B0604020202020204" pitchFamily="34" charset="0"/>
              </a:rPr>
              <a:t>housing</a:t>
            </a:r>
            <a:endParaRPr lang="en-ZA" sz="2200" dirty="0">
              <a:solidFill>
                <a:schemeClr val="bg1"/>
              </a:solidFill>
              <a:latin typeface="Arial" panose="020B0604020202020204" pitchFamily="34" charset="0"/>
              <a:cs typeface="Arial" panose="020B0604020202020204" pitchFamily="34" charset="0"/>
            </a:endParaRPr>
          </a:p>
          <a:p>
            <a:pPr lvl="1"/>
            <a:r>
              <a:rPr lang="en-ZA" sz="2200" dirty="0">
                <a:solidFill>
                  <a:schemeClr val="bg1"/>
                </a:solidFill>
                <a:latin typeface="Arial" panose="020B0604020202020204" pitchFamily="34" charset="0"/>
                <a:cs typeface="Arial" panose="020B0604020202020204" pitchFamily="34" charset="0"/>
              </a:rPr>
              <a:t>Essential business and health </a:t>
            </a:r>
            <a:r>
              <a:rPr lang="en-ZA" sz="2200" dirty="0" smtClean="0">
                <a:solidFill>
                  <a:schemeClr val="bg1"/>
                </a:solidFill>
                <a:latin typeface="Arial" panose="020B0604020202020204" pitchFamily="34" charset="0"/>
                <a:cs typeface="Arial" panose="020B0604020202020204" pitchFamily="34" charset="0"/>
              </a:rPr>
              <a:t>education</a:t>
            </a:r>
            <a:endParaRPr lang="en-ZA" sz="2200" dirty="0">
              <a:solidFill>
                <a:schemeClr val="bg1"/>
              </a:solidFill>
              <a:latin typeface="Arial" panose="020B0604020202020204" pitchFamily="34" charset="0"/>
              <a:cs typeface="Arial" panose="020B0604020202020204" pitchFamily="34" charset="0"/>
            </a:endParaRPr>
          </a:p>
          <a:p>
            <a:pPr lvl="1"/>
            <a:r>
              <a:rPr lang="en-ZA" sz="2200" dirty="0">
                <a:solidFill>
                  <a:schemeClr val="bg1"/>
                </a:solidFill>
                <a:latin typeface="Arial" panose="020B0604020202020204" pitchFamily="34" charset="0"/>
                <a:cs typeface="Arial" panose="020B0604020202020204" pitchFamily="34" charset="0"/>
              </a:rPr>
              <a:t>Decent incomes and </a:t>
            </a:r>
            <a:r>
              <a:rPr lang="en-ZA" sz="2200" dirty="0" smtClean="0">
                <a:solidFill>
                  <a:schemeClr val="bg1"/>
                </a:solidFill>
                <a:latin typeface="Arial" panose="020B0604020202020204" pitchFamily="34" charset="0"/>
                <a:cs typeface="Arial" panose="020B0604020202020204" pitchFamily="34" charset="0"/>
              </a:rPr>
              <a:t>nutrition</a:t>
            </a:r>
            <a:endParaRPr lang="en-ZA" sz="2200" dirty="0">
              <a:solidFill>
                <a:schemeClr val="bg1"/>
              </a:solidFill>
              <a:latin typeface="Arial" panose="020B0604020202020204" pitchFamily="34" charset="0"/>
              <a:cs typeface="Arial" panose="020B0604020202020204" pitchFamily="34" charset="0"/>
            </a:endParaRPr>
          </a:p>
          <a:p>
            <a:pPr lvl="1"/>
            <a:r>
              <a:rPr lang="en-ZA" sz="2200" dirty="0">
                <a:solidFill>
                  <a:schemeClr val="bg1"/>
                </a:solidFill>
                <a:latin typeface="Arial" panose="020B0604020202020204" pitchFamily="34" charset="0"/>
                <a:cs typeface="Arial" panose="020B0604020202020204" pitchFamily="34" charset="0"/>
              </a:rPr>
              <a:t>Women </a:t>
            </a:r>
            <a:r>
              <a:rPr lang="en-ZA" sz="2200" dirty="0" smtClean="0">
                <a:solidFill>
                  <a:schemeClr val="bg1"/>
                </a:solidFill>
                <a:latin typeface="Arial" panose="020B0604020202020204" pitchFamily="34" charset="0"/>
                <a:cs typeface="Arial" panose="020B0604020202020204" pitchFamily="34" charset="0"/>
              </a:rPr>
              <a:t>empowerment</a:t>
            </a:r>
            <a:endParaRPr lang="en-ZA" sz="2200" dirty="0">
              <a:solidFill>
                <a:schemeClr val="bg1"/>
              </a:solidFill>
              <a:latin typeface="Arial" panose="020B0604020202020204" pitchFamily="34" charset="0"/>
              <a:cs typeface="Arial" panose="020B0604020202020204" pitchFamily="34" charset="0"/>
            </a:endParaRPr>
          </a:p>
          <a:p>
            <a:pPr lvl="1"/>
            <a:r>
              <a:rPr lang="en-ZA" sz="2200" dirty="0">
                <a:solidFill>
                  <a:schemeClr val="bg1"/>
                </a:solidFill>
                <a:latin typeface="Arial" panose="020B0604020202020204" pitchFamily="34" charset="0"/>
                <a:cs typeface="Arial" panose="020B0604020202020204" pitchFamily="34" charset="0"/>
              </a:rPr>
              <a:t>Access to quality </a:t>
            </a:r>
            <a:r>
              <a:rPr lang="en-ZA" sz="2200" dirty="0" smtClean="0">
                <a:solidFill>
                  <a:schemeClr val="bg1"/>
                </a:solidFill>
                <a:latin typeface="Arial" panose="020B0604020202020204" pitchFamily="34" charset="0"/>
                <a:cs typeface="Arial" panose="020B0604020202020204" pitchFamily="34" charset="0"/>
              </a:rPr>
              <a:t>education</a:t>
            </a:r>
            <a:endParaRPr lang="en-ZA" sz="2200" dirty="0">
              <a:solidFill>
                <a:schemeClr val="bg1"/>
              </a:solidFill>
              <a:latin typeface="Arial" panose="020B0604020202020204" pitchFamily="34" charset="0"/>
              <a:cs typeface="Arial" panose="020B0604020202020204" pitchFamily="34" charset="0"/>
            </a:endParaRPr>
          </a:p>
          <a:p>
            <a:pPr marL="0" indent="0">
              <a:buNone/>
            </a:pPr>
            <a:endParaRPr lang="en-ZA" sz="2200" dirty="0">
              <a:solidFill>
                <a:schemeClr val="bg1"/>
              </a:solidFill>
              <a:latin typeface="Arial" panose="020B0604020202020204" pitchFamily="34" charset="0"/>
              <a:cs typeface="Arial" panose="020B0604020202020204" pitchFamily="34" charset="0"/>
            </a:endParaRPr>
          </a:p>
        </p:txBody>
      </p:sp>
      <p:sp>
        <p:nvSpPr>
          <p:cNvPr id="4" name="Title 1"/>
          <p:cNvSpPr txBox="1">
            <a:spLocks/>
          </p:cNvSpPr>
          <p:nvPr/>
        </p:nvSpPr>
        <p:spPr>
          <a:xfrm>
            <a:off x="551622" y="508760"/>
            <a:ext cx="7543800" cy="760000"/>
          </a:xfrm>
          <a:prstGeom prst="rect">
            <a:avLst/>
          </a:prstGeom>
        </p:spPr>
        <p:txBody>
          <a:bodyPr vert="horz" lIns="68580" tIns="34290" rIns="68580" bIns="34290"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ZA" sz="3600" dirty="0">
                <a:solidFill>
                  <a:schemeClr val="tx1">
                    <a:lumMod val="95000"/>
                  </a:schemeClr>
                </a:solidFill>
                <a:latin typeface="Arial Rounded MT Bold" panose="020F0704030504030204" pitchFamily="34" charset="77"/>
              </a:rPr>
              <a:t>SOCIAL IMPACT</a:t>
            </a:r>
          </a:p>
        </p:txBody>
      </p:sp>
      <p:sp>
        <p:nvSpPr>
          <p:cNvPr id="2" name="Slide Number Placeholder 1"/>
          <p:cNvSpPr>
            <a:spLocks noGrp="1"/>
          </p:cNvSpPr>
          <p:nvPr>
            <p:ph type="sldNum" sz="quarter" idx="12"/>
          </p:nvPr>
        </p:nvSpPr>
        <p:spPr/>
        <p:txBody>
          <a:bodyPr/>
          <a:lstStyle/>
          <a:p>
            <a:pPr>
              <a:defRPr/>
            </a:pPr>
            <a:fld id="{1CC24FE0-9AB3-453C-B7ED-423DBA8DF42C}" type="slidenum">
              <a:rPr lang="en-ZA" smtClean="0"/>
              <a:pPr>
                <a:defRPr/>
              </a:pPr>
              <a:t>11</a:t>
            </a:fld>
            <a:endParaRPr lang="en-ZA"/>
          </a:p>
        </p:txBody>
      </p:sp>
      <p:sp>
        <p:nvSpPr>
          <p:cNvPr id="5" name="TextBox 4">
            <a:extLst>
              <a:ext uri="{FF2B5EF4-FFF2-40B4-BE49-F238E27FC236}">
                <a16:creationId xmlns:a16="http://schemas.microsoft.com/office/drawing/2014/main" xmlns="" id="{0A1002BF-D6C5-4E24-A1E5-7DB3D88DB14B}"/>
              </a:ext>
            </a:extLst>
          </p:cNvPr>
          <p:cNvSpPr txBox="1"/>
          <p:nvPr/>
        </p:nvSpPr>
        <p:spPr>
          <a:xfrm>
            <a:off x="6117968" y="6350169"/>
            <a:ext cx="4497581" cy="507831"/>
          </a:xfrm>
          <a:prstGeom prst="rect">
            <a:avLst/>
          </a:prstGeom>
          <a:noFill/>
        </p:spPr>
        <p:txBody>
          <a:bodyPr wrap="square" rtlCol="0">
            <a:spAutoFit/>
          </a:bodyPr>
          <a:lstStyle/>
          <a:p>
            <a:r>
              <a:rPr lang="en-ZA" sz="1350" b="1" dirty="0">
                <a:solidFill>
                  <a:schemeClr val="bg1"/>
                </a:solidFill>
                <a:latin typeface="+mj-lt"/>
              </a:rPr>
              <a:t>Creating jobs, alleviating poverty:                  October  2020</a:t>
            </a:r>
          </a:p>
        </p:txBody>
      </p:sp>
    </p:spTree>
    <p:extLst>
      <p:ext uri="{BB962C8B-B14F-4D97-AF65-F5344CB8AC3E}">
        <p14:creationId xmlns:p14="http://schemas.microsoft.com/office/powerpoint/2010/main" xmlns="" val="14910789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8F73CEEE-FD9C-A54C-912E-AC7DD2543ED3}"/>
              </a:ext>
            </a:extLst>
          </p:cNvPr>
          <p:cNvSpPr>
            <a:spLocks noGrp="1"/>
          </p:cNvSpPr>
          <p:nvPr>
            <p:ph idx="1"/>
          </p:nvPr>
        </p:nvSpPr>
        <p:spPr>
          <a:xfrm>
            <a:off x="323528" y="2336873"/>
            <a:ext cx="8568952" cy="3599316"/>
          </a:xfrm>
        </p:spPr>
        <p:txBody>
          <a:bodyPr/>
          <a:lstStyle/>
          <a:p>
            <a:r>
              <a:rPr lang="en-US" dirty="0">
                <a:solidFill>
                  <a:schemeClr val="bg1"/>
                </a:solidFill>
              </a:rPr>
              <a:t>Our members utilize </a:t>
            </a:r>
            <a:r>
              <a:rPr lang="en-ZA" dirty="0" smtClean="0">
                <a:solidFill>
                  <a:schemeClr val="bg1"/>
                </a:solidFill>
                <a:latin typeface="Arial" panose="020B0604020202020204" pitchFamily="34" charset="0"/>
                <a:cs typeface="Arial" panose="020B0604020202020204" pitchFamily="34" charset="0"/>
              </a:rPr>
              <a:t>Progress </a:t>
            </a:r>
            <a:r>
              <a:rPr lang="en-ZA" dirty="0">
                <a:solidFill>
                  <a:schemeClr val="bg1"/>
                </a:solidFill>
                <a:latin typeface="Arial" panose="020B0604020202020204" pitchFamily="34" charset="0"/>
                <a:cs typeface="Arial" panose="020B0604020202020204" pitchFamily="34" charset="0"/>
              </a:rPr>
              <a:t>out of Poverty </a:t>
            </a:r>
            <a:r>
              <a:rPr lang="en-ZA" dirty="0" smtClean="0">
                <a:solidFill>
                  <a:schemeClr val="bg1"/>
                </a:solidFill>
                <a:latin typeface="Arial" panose="020B0604020202020204" pitchFamily="34" charset="0"/>
                <a:cs typeface="Arial" panose="020B0604020202020204" pitchFamily="34" charset="0"/>
              </a:rPr>
              <a:t>index (PPI) </a:t>
            </a:r>
            <a:r>
              <a:rPr lang="en-ZA" dirty="0">
                <a:solidFill>
                  <a:schemeClr val="bg1"/>
                </a:solidFill>
                <a:latin typeface="Arial" panose="020B0604020202020204" pitchFamily="34" charset="0"/>
                <a:cs typeface="Arial" panose="020B0604020202020204" pitchFamily="34" charset="0"/>
              </a:rPr>
              <a:t>to </a:t>
            </a:r>
            <a:r>
              <a:rPr lang="en-ZA" dirty="0" smtClean="0">
                <a:solidFill>
                  <a:schemeClr val="bg1"/>
                </a:solidFill>
                <a:latin typeface="Arial" panose="020B0604020202020204" pitchFamily="34" charset="0"/>
                <a:cs typeface="Arial" panose="020B0604020202020204" pitchFamily="34" charset="0"/>
              </a:rPr>
              <a:t>identify poor households, this can also be used to measure impact </a:t>
            </a:r>
            <a:endParaRPr lang="en-US" dirty="0">
              <a:solidFill>
                <a:schemeClr val="bg1"/>
              </a:solidFill>
            </a:endParaRPr>
          </a:p>
          <a:p>
            <a:r>
              <a:rPr lang="en-US" dirty="0">
                <a:solidFill>
                  <a:schemeClr val="bg1"/>
                </a:solidFill>
              </a:rPr>
              <a:t>Our members are part of the global network Social Performance Task Force (SPTF) </a:t>
            </a:r>
            <a:endParaRPr lang="en-US" dirty="0" smtClean="0">
              <a:solidFill>
                <a:schemeClr val="bg1"/>
              </a:solidFill>
            </a:endParaRPr>
          </a:p>
          <a:p>
            <a:pPr lvl="1"/>
            <a:r>
              <a:rPr lang="en-US" dirty="0">
                <a:solidFill>
                  <a:schemeClr val="bg1"/>
                </a:solidFill>
                <a:hlinkClick r:id="rId2"/>
              </a:rPr>
              <a:t>https://sptf.info</a:t>
            </a:r>
            <a:r>
              <a:rPr lang="en-US" dirty="0" smtClean="0">
                <a:solidFill>
                  <a:schemeClr val="bg1"/>
                </a:solidFill>
                <a:hlinkClick r:id="rId2"/>
              </a:rPr>
              <a:t>/</a:t>
            </a:r>
            <a:r>
              <a:rPr lang="en-US" dirty="0" smtClean="0">
                <a:solidFill>
                  <a:schemeClr val="bg1"/>
                </a:solidFill>
              </a:rPr>
              <a:t> </a:t>
            </a:r>
          </a:p>
          <a:p>
            <a:pPr lvl="1"/>
            <a:r>
              <a:rPr lang="en-US" dirty="0">
                <a:solidFill>
                  <a:schemeClr val="bg1"/>
                </a:solidFill>
                <a:hlinkClick r:id="rId3"/>
              </a:rPr>
              <a:t>https://</a:t>
            </a:r>
            <a:r>
              <a:rPr lang="en-US" dirty="0" smtClean="0">
                <a:solidFill>
                  <a:schemeClr val="bg1"/>
                </a:solidFill>
                <a:hlinkClick r:id="rId3"/>
              </a:rPr>
              <a:t>sptf.info/universal-standards-for-spm/start-here</a:t>
            </a:r>
            <a:r>
              <a:rPr lang="en-US" dirty="0" smtClean="0">
                <a:solidFill>
                  <a:schemeClr val="bg1"/>
                </a:solidFill>
              </a:rPr>
              <a:t> </a:t>
            </a:r>
            <a:endParaRPr lang="en-US" dirty="0">
              <a:solidFill>
                <a:schemeClr val="bg1"/>
              </a:solidFill>
            </a:endParaRPr>
          </a:p>
        </p:txBody>
      </p:sp>
      <p:sp>
        <p:nvSpPr>
          <p:cNvPr id="4" name="Slide Number Placeholder 3"/>
          <p:cNvSpPr>
            <a:spLocks noGrp="1"/>
          </p:cNvSpPr>
          <p:nvPr>
            <p:ph type="sldNum" sz="quarter" idx="12"/>
          </p:nvPr>
        </p:nvSpPr>
        <p:spPr/>
        <p:txBody>
          <a:bodyPr/>
          <a:lstStyle/>
          <a:p>
            <a:pPr>
              <a:defRPr/>
            </a:pPr>
            <a:fld id="{1CC24FE0-9AB3-453C-B7ED-423DBA8DF42C}" type="slidenum">
              <a:rPr lang="en-ZA" smtClean="0"/>
              <a:pPr>
                <a:defRPr/>
              </a:pPr>
              <a:t>12</a:t>
            </a:fld>
            <a:endParaRPr lang="en-ZA"/>
          </a:p>
        </p:txBody>
      </p:sp>
      <p:sp>
        <p:nvSpPr>
          <p:cNvPr id="5" name="TextBox 4">
            <a:extLst>
              <a:ext uri="{FF2B5EF4-FFF2-40B4-BE49-F238E27FC236}">
                <a16:creationId xmlns:a16="http://schemas.microsoft.com/office/drawing/2014/main" xmlns="" id="{0A1002BF-D6C5-4E24-A1E5-7DB3D88DB14B}"/>
              </a:ext>
            </a:extLst>
          </p:cNvPr>
          <p:cNvSpPr txBox="1"/>
          <p:nvPr/>
        </p:nvSpPr>
        <p:spPr>
          <a:xfrm>
            <a:off x="6117968" y="6350169"/>
            <a:ext cx="4497581" cy="507831"/>
          </a:xfrm>
          <a:prstGeom prst="rect">
            <a:avLst/>
          </a:prstGeom>
          <a:noFill/>
        </p:spPr>
        <p:txBody>
          <a:bodyPr wrap="square" rtlCol="0">
            <a:spAutoFit/>
          </a:bodyPr>
          <a:lstStyle/>
          <a:p>
            <a:r>
              <a:rPr lang="en-ZA" sz="1350" b="1" dirty="0">
                <a:solidFill>
                  <a:schemeClr val="bg1"/>
                </a:solidFill>
                <a:latin typeface="+mj-lt"/>
              </a:rPr>
              <a:t>Creating jobs, alleviating poverty:                  October  2020</a:t>
            </a:r>
          </a:p>
        </p:txBody>
      </p:sp>
      <p:sp>
        <p:nvSpPr>
          <p:cNvPr id="7" name="Title 1"/>
          <p:cNvSpPr txBox="1">
            <a:spLocks/>
          </p:cNvSpPr>
          <p:nvPr/>
        </p:nvSpPr>
        <p:spPr>
          <a:xfrm>
            <a:off x="551622" y="508760"/>
            <a:ext cx="7543800" cy="760000"/>
          </a:xfrm>
          <a:prstGeom prst="rect">
            <a:avLst/>
          </a:prstGeom>
        </p:spPr>
        <p:txBody>
          <a:bodyPr vert="horz" lIns="68580" tIns="34290" rIns="68580" bIns="34290"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ZA" sz="3600" dirty="0">
                <a:solidFill>
                  <a:schemeClr val="tx1">
                    <a:lumMod val="95000"/>
                  </a:schemeClr>
                </a:solidFill>
                <a:latin typeface="Arial Rounded MT Bold" panose="020F0704030504030204" pitchFamily="34" charset="77"/>
              </a:rPr>
              <a:t>SOCIAL IMPACT</a:t>
            </a:r>
          </a:p>
        </p:txBody>
      </p:sp>
    </p:spTree>
    <p:extLst>
      <p:ext uri="{BB962C8B-B14F-4D97-AF65-F5344CB8AC3E}">
        <p14:creationId xmlns:p14="http://schemas.microsoft.com/office/powerpoint/2010/main" xmlns="" val="5529304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extLst>
              <p:ext uri="{D42A27DB-BD31-4B8C-83A1-F6EECF244321}">
                <p14:modId xmlns:p14="http://schemas.microsoft.com/office/powerpoint/2010/main" xmlns="" val="2171047790"/>
              </p:ext>
            </p:extLst>
          </p:nvPr>
        </p:nvGraphicFramePr>
        <p:xfrm>
          <a:off x="143570" y="2036367"/>
          <a:ext cx="8856984" cy="43204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a:extLst>
              <a:ext uri="{FF2B5EF4-FFF2-40B4-BE49-F238E27FC236}">
                <a16:creationId xmlns:a16="http://schemas.microsoft.com/office/drawing/2014/main" xmlns="" id="{669D2BC6-3B41-5840-91E8-08868E04F14B}"/>
              </a:ext>
            </a:extLst>
          </p:cNvPr>
          <p:cNvSpPr>
            <a:spLocks noGrp="1"/>
          </p:cNvSpPr>
          <p:nvPr>
            <p:ph type="title"/>
          </p:nvPr>
        </p:nvSpPr>
        <p:spPr>
          <a:xfrm>
            <a:off x="323556" y="692696"/>
            <a:ext cx="8043203" cy="1008113"/>
          </a:xfrm>
        </p:spPr>
        <p:txBody>
          <a:bodyPr>
            <a:noAutofit/>
          </a:bodyPr>
          <a:lstStyle/>
          <a:p>
            <a:pPr algn="ctr"/>
            <a:r>
              <a:rPr lang="en-ZA" dirty="0">
                <a:solidFill>
                  <a:schemeClr val="tx1">
                    <a:lumMod val="95000"/>
                  </a:schemeClr>
                </a:solidFill>
                <a:latin typeface="Arial Rounded MT Bold" panose="020F0704030504030204" pitchFamily="34" charset="77"/>
              </a:rPr>
              <a:t/>
            </a:r>
            <a:br>
              <a:rPr lang="en-ZA" dirty="0">
                <a:solidFill>
                  <a:schemeClr val="tx1">
                    <a:lumMod val="95000"/>
                  </a:schemeClr>
                </a:solidFill>
                <a:latin typeface="Arial Rounded MT Bold" panose="020F0704030504030204" pitchFamily="34" charset="77"/>
              </a:rPr>
            </a:br>
            <a:r>
              <a:rPr lang="en-ZA" dirty="0">
                <a:solidFill>
                  <a:schemeClr val="tx1">
                    <a:lumMod val="95000"/>
                  </a:schemeClr>
                </a:solidFill>
                <a:latin typeface="Arial Rounded MT Bold" panose="020F0704030504030204" pitchFamily="34" charset="77"/>
              </a:rPr>
              <a:t>EXAMPLES OF SUPPORTED BUSINESSES</a:t>
            </a:r>
            <a:br>
              <a:rPr lang="en-ZA" dirty="0">
                <a:solidFill>
                  <a:schemeClr val="tx1">
                    <a:lumMod val="95000"/>
                  </a:schemeClr>
                </a:solidFill>
                <a:latin typeface="Arial Rounded MT Bold" panose="020F0704030504030204" pitchFamily="34" charset="77"/>
              </a:rPr>
            </a:br>
            <a:endParaRPr lang="en-US" dirty="0">
              <a:solidFill>
                <a:schemeClr val="tx1">
                  <a:lumMod val="95000"/>
                </a:schemeClr>
              </a:solidFill>
              <a:latin typeface="Arial Rounded MT Bold" panose="020F0704030504030204" pitchFamily="34" charset="77"/>
            </a:endParaRPr>
          </a:p>
        </p:txBody>
      </p:sp>
      <p:sp>
        <p:nvSpPr>
          <p:cNvPr id="5" name="TextBox 4">
            <a:extLst>
              <a:ext uri="{FF2B5EF4-FFF2-40B4-BE49-F238E27FC236}">
                <a16:creationId xmlns:a16="http://schemas.microsoft.com/office/drawing/2014/main" xmlns="" id="{0A1002BF-D6C5-4E24-A1E5-7DB3D88DB14B}"/>
              </a:ext>
            </a:extLst>
          </p:cNvPr>
          <p:cNvSpPr txBox="1"/>
          <p:nvPr/>
        </p:nvSpPr>
        <p:spPr>
          <a:xfrm>
            <a:off x="6117968" y="6350169"/>
            <a:ext cx="4497581" cy="507831"/>
          </a:xfrm>
          <a:prstGeom prst="rect">
            <a:avLst/>
          </a:prstGeom>
          <a:noFill/>
        </p:spPr>
        <p:txBody>
          <a:bodyPr wrap="square" rtlCol="0">
            <a:spAutoFit/>
          </a:bodyPr>
          <a:lstStyle/>
          <a:p>
            <a:r>
              <a:rPr lang="en-ZA" sz="1350" b="1" dirty="0">
                <a:solidFill>
                  <a:schemeClr val="bg1"/>
                </a:solidFill>
                <a:latin typeface="+mj-lt"/>
              </a:rPr>
              <a:t>Creating jobs, alleviating poverty:                  October  2020</a:t>
            </a:r>
          </a:p>
        </p:txBody>
      </p:sp>
      <p:sp>
        <p:nvSpPr>
          <p:cNvPr id="6" name="Slide Number Placeholder 5"/>
          <p:cNvSpPr>
            <a:spLocks noGrp="1"/>
          </p:cNvSpPr>
          <p:nvPr>
            <p:ph type="sldNum" sz="quarter" idx="12"/>
          </p:nvPr>
        </p:nvSpPr>
        <p:spPr/>
        <p:txBody>
          <a:bodyPr/>
          <a:lstStyle/>
          <a:p>
            <a:pPr>
              <a:defRPr/>
            </a:pPr>
            <a:fld id="{1CC24FE0-9AB3-453C-B7ED-423DBA8DF42C}" type="slidenum">
              <a:rPr lang="en-ZA" smtClean="0"/>
              <a:pPr>
                <a:defRPr/>
              </a:pPr>
              <a:t>13</a:t>
            </a:fld>
            <a:endParaRPr lang="en-ZA"/>
          </a:p>
        </p:txBody>
      </p:sp>
    </p:spTree>
    <p:extLst>
      <p:ext uri="{BB962C8B-B14F-4D97-AF65-F5344CB8AC3E}">
        <p14:creationId xmlns:p14="http://schemas.microsoft.com/office/powerpoint/2010/main" xmlns="" val="5417366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tx1">
                    <a:lumMod val="95000"/>
                  </a:schemeClr>
                </a:solidFill>
                <a:latin typeface="Arial Rounded MT Bold" panose="020F0704030504030204" pitchFamily="34" charset="77"/>
              </a:rPr>
              <a:t>EXAMPLES OF SUPPORTED 		</a:t>
            </a:r>
            <a:r>
              <a:rPr lang="en-US" dirty="0" smtClean="0">
                <a:solidFill>
                  <a:schemeClr val="tx1">
                    <a:lumMod val="95000"/>
                  </a:schemeClr>
                </a:solidFill>
                <a:latin typeface="Arial Rounded MT Bold" panose="020F0704030504030204" pitchFamily="34" charset="77"/>
              </a:rPr>
              <a:t>     BUSINESSES</a:t>
            </a:r>
            <a:endParaRPr lang="en-ZA" dirty="0">
              <a:solidFill>
                <a:schemeClr val="tx1">
                  <a:lumMod val="95000"/>
                </a:schemeClr>
              </a:solidFill>
              <a:latin typeface="Arial Rounded MT Bold" panose="020F0704030504030204" pitchFamily="34" charset="77"/>
            </a:endParaRPr>
          </a:p>
        </p:txBody>
      </p:sp>
      <p:sp>
        <p:nvSpPr>
          <p:cNvPr id="3" name="Content Placeholder 2"/>
          <p:cNvSpPr>
            <a:spLocks noGrp="1"/>
          </p:cNvSpPr>
          <p:nvPr>
            <p:ph idx="1"/>
          </p:nvPr>
        </p:nvSpPr>
        <p:spPr/>
        <p:txBody>
          <a:bodyPr/>
          <a:lstStyle/>
          <a:p>
            <a:endParaRPr lang="en-ZA" dirty="0"/>
          </a:p>
        </p:txBody>
      </p:sp>
      <p:pic>
        <p:nvPicPr>
          <p:cNvPr id="8" name="Picture 1" descr="PICT0091"/>
          <p:cNvPicPr>
            <a:picLocks noGrp="1" noChangeAspect="1"/>
          </p:cNvPicPr>
          <p:nvPr isPhoto="1"/>
        </p:nvPicPr>
        <p:blipFill>
          <a:blip r:embed="rId2" cstate="print">
            <a:extLst>
              <a:ext uri="{28A0092B-C50C-407E-A947-70E740481C1C}">
                <a14:useLocalDpi xmlns:a14="http://schemas.microsoft.com/office/drawing/2010/main" xmlns="" val="0"/>
              </a:ext>
            </a:extLst>
          </a:blip>
          <a:srcRect/>
          <a:stretch>
            <a:fillRect/>
          </a:stretch>
        </p:blipFill>
        <p:spPr bwMode="auto">
          <a:xfrm>
            <a:off x="3659465" y="2320755"/>
            <a:ext cx="5346809" cy="40101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1" descr="Copy of OikocreditNov. 8 2006 103"/>
          <p:cNvPicPr>
            <a:picLocks noGrp="1" noChangeAspect="1"/>
          </p:cNvPicPr>
          <p:nvPr isPhoto="1"/>
        </p:nvPicPr>
        <p:blipFill>
          <a:blip r:embed="rId3">
            <a:extLst>
              <a:ext uri="{28A0092B-C50C-407E-A947-70E740481C1C}">
                <a14:useLocalDpi xmlns:a14="http://schemas.microsoft.com/office/drawing/2010/main" xmlns="" val="0"/>
              </a:ext>
            </a:extLst>
          </a:blip>
          <a:srcRect/>
          <a:stretch>
            <a:fillRect/>
          </a:stretch>
        </p:blipFill>
        <p:spPr bwMode="auto">
          <a:xfrm>
            <a:off x="319546" y="2109032"/>
            <a:ext cx="3126065" cy="44335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Slide Number Placeholder 9"/>
          <p:cNvSpPr>
            <a:spLocks noGrp="1"/>
          </p:cNvSpPr>
          <p:nvPr>
            <p:ph type="sldNum" sz="quarter" idx="12"/>
          </p:nvPr>
        </p:nvSpPr>
        <p:spPr/>
        <p:txBody>
          <a:bodyPr/>
          <a:lstStyle/>
          <a:p>
            <a:pPr>
              <a:defRPr/>
            </a:pPr>
            <a:fld id="{1CC24FE0-9AB3-453C-B7ED-423DBA8DF42C}" type="slidenum">
              <a:rPr lang="en-ZA" smtClean="0"/>
              <a:pPr>
                <a:defRPr/>
              </a:pPr>
              <a:t>14</a:t>
            </a:fld>
            <a:endParaRPr lang="en-ZA"/>
          </a:p>
        </p:txBody>
      </p:sp>
    </p:spTree>
    <p:extLst>
      <p:ext uri="{BB962C8B-B14F-4D97-AF65-F5344CB8AC3E}">
        <p14:creationId xmlns:p14="http://schemas.microsoft.com/office/powerpoint/2010/main" xmlns="" val="17283181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28000"/>
              </a:schemeClr>
            </a:gs>
            <a:gs pos="50000">
              <a:schemeClr val="bg2">
                <a:shade val="100000"/>
                <a:hueMod val="100000"/>
                <a:satMod val="110000"/>
                <a:lumMod val="130000"/>
              </a:schemeClr>
            </a:gs>
            <a:gs pos="89000">
              <a:schemeClr val="bg2">
                <a:shade val="78000"/>
                <a:hueMod val="118000"/>
                <a:satMod val="120000"/>
                <a:lumMod val="69000"/>
              </a:schemeClr>
            </a:gs>
          </a:gsLst>
          <a:lin ang="2520000" scaled="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ZA" dirty="0"/>
          </a:p>
        </p:txBody>
      </p:sp>
      <p:sp>
        <p:nvSpPr>
          <p:cNvPr id="10" name="Slide Number Placeholder 9"/>
          <p:cNvSpPr>
            <a:spLocks noGrp="1"/>
          </p:cNvSpPr>
          <p:nvPr>
            <p:ph type="sldNum" sz="quarter" idx="12"/>
          </p:nvPr>
        </p:nvSpPr>
        <p:spPr/>
        <p:txBody>
          <a:bodyPr/>
          <a:lstStyle/>
          <a:p>
            <a:pPr>
              <a:defRPr/>
            </a:pPr>
            <a:fld id="{1CC24FE0-9AB3-453C-B7ED-423DBA8DF42C}" type="slidenum">
              <a:rPr lang="en-ZA" smtClean="0"/>
              <a:pPr>
                <a:defRPr/>
              </a:pPr>
              <a:t>15</a:t>
            </a:fld>
            <a:endParaRPr lang="en-ZA"/>
          </a:p>
        </p:txBody>
      </p:sp>
      <p:pic>
        <p:nvPicPr>
          <p:cNvPr id="4" name="Picture 3"/>
          <p:cNvPicPr/>
          <p:nvPr/>
        </p:nvPicPr>
        <p:blipFill>
          <a:blip r:embed="rId2">
            <a:extLst>
              <a:ext uri="{28A0092B-C50C-407E-A947-70E740481C1C}">
                <a14:useLocalDpi xmlns:a14="http://schemas.microsoft.com/office/drawing/2010/main" xmlns="" val="0"/>
              </a:ext>
            </a:extLst>
          </a:blip>
          <a:srcRect/>
          <a:stretch>
            <a:fillRect/>
          </a:stretch>
        </p:blipFill>
        <p:spPr bwMode="auto">
          <a:xfrm>
            <a:off x="505192" y="2204864"/>
            <a:ext cx="8187247" cy="4464496"/>
          </a:xfrm>
          <a:prstGeom prst="rect">
            <a:avLst/>
          </a:prstGeom>
          <a:noFill/>
        </p:spPr>
      </p:pic>
      <p:sp>
        <p:nvSpPr>
          <p:cNvPr id="12" name="Title 1">
            <a:extLst>
              <a:ext uri="{FF2B5EF4-FFF2-40B4-BE49-F238E27FC236}">
                <a16:creationId xmlns:a16="http://schemas.microsoft.com/office/drawing/2014/main" xmlns="" id="{669D2BC6-3B41-5840-91E8-08868E04F14B}"/>
              </a:ext>
            </a:extLst>
          </p:cNvPr>
          <p:cNvSpPr>
            <a:spLocks noGrp="1"/>
          </p:cNvSpPr>
          <p:nvPr>
            <p:ph type="title"/>
          </p:nvPr>
        </p:nvSpPr>
        <p:spPr>
          <a:xfrm>
            <a:off x="323556" y="692696"/>
            <a:ext cx="8043203" cy="1008113"/>
          </a:xfrm>
        </p:spPr>
        <p:txBody>
          <a:bodyPr>
            <a:noAutofit/>
          </a:bodyPr>
          <a:lstStyle/>
          <a:p>
            <a:pPr algn="ctr"/>
            <a:r>
              <a:rPr lang="en-ZA" dirty="0">
                <a:solidFill>
                  <a:schemeClr val="tx1">
                    <a:lumMod val="95000"/>
                  </a:schemeClr>
                </a:solidFill>
                <a:latin typeface="Arial Rounded MT Bold" panose="020F0704030504030204" pitchFamily="34" charset="77"/>
              </a:rPr>
              <a:t/>
            </a:r>
            <a:br>
              <a:rPr lang="en-ZA" dirty="0">
                <a:solidFill>
                  <a:schemeClr val="tx1">
                    <a:lumMod val="95000"/>
                  </a:schemeClr>
                </a:solidFill>
                <a:latin typeface="Arial Rounded MT Bold" panose="020F0704030504030204" pitchFamily="34" charset="77"/>
              </a:rPr>
            </a:br>
            <a:r>
              <a:rPr lang="en-ZA" dirty="0">
                <a:solidFill>
                  <a:schemeClr val="tx1">
                    <a:lumMod val="95000"/>
                  </a:schemeClr>
                </a:solidFill>
                <a:latin typeface="Arial Rounded MT Bold" panose="020F0704030504030204" pitchFamily="34" charset="77"/>
              </a:rPr>
              <a:t>EXAMPLES OF SUPPORTED BUSINESSES</a:t>
            </a:r>
            <a:br>
              <a:rPr lang="en-ZA" dirty="0">
                <a:solidFill>
                  <a:schemeClr val="tx1">
                    <a:lumMod val="95000"/>
                  </a:schemeClr>
                </a:solidFill>
                <a:latin typeface="Arial Rounded MT Bold" panose="020F0704030504030204" pitchFamily="34" charset="77"/>
              </a:rPr>
            </a:br>
            <a:endParaRPr lang="en-US" dirty="0">
              <a:solidFill>
                <a:schemeClr val="tx1">
                  <a:lumMod val="95000"/>
                </a:schemeClr>
              </a:solidFill>
              <a:latin typeface="Arial Rounded MT Bold" panose="020F0704030504030204" pitchFamily="34" charset="77"/>
            </a:endParaRPr>
          </a:p>
        </p:txBody>
      </p:sp>
    </p:spTree>
    <p:extLst>
      <p:ext uri="{BB962C8B-B14F-4D97-AF65-F5344CB8AC3E}">
        <p14:creationId xmlns:p14="http://schemas.microsoft.com/office/powerpoint/2010/main" xmlns="" val="14187894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descr="IMG_0067"/>
          <p:cNvPicPr>
            <a:picLocks noGrp="1" noChangeAspect="1"/>
          </p:cNvPicPr>
          <p:nvPr isPhoto="1"/>
        </p:nvPicPr>
        <p:blipFill>
          <a:blip r:embed="rId2">
            <a:extLst>
              <a:ext uri="{28A0092B-C50C-407E-A947-70E740481C1C}">
                <a14:useLocalDpi xmlns:a14="http://schemas.microsoft.com/office/drawing/2010/main" xmlns="" val="0"/>
              </a:ext>
            </a:extLst>
          </a:blip>
          <a:srcRect t="2986"/>
          <a:stretch>
            <a:fillRect/>
          </a:stretch>
        </p:blipFill>
        <p:spPr bwMode="auto">
          <a:xfrm>
            <a:off x="2627784" y="2132856"/>
            <a:ext cx="3528392" cy="45642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Slide Number Placeholder 9"/>
          <p:cNvSpPr>
            <a:spLocks noGrp="1"/>
          </p:cNvSpPr>
          <p:nvPr>
            <p:ph type="sldNum" sz="quarter" idx="12"/>
          </p:nvPr>
        </p:nvSpPr>
        <p:spPr/>
        <p:txBody>
          <a:bodyPr/>
          <a:lstStyle/>
          <a:p>
            <a:pPr>
              <a:defRPr/>
            </a:pPr>
            <a:fld id="{1CC24FE0-9AB3-453C-B7ED-423DBA8DF42C}" type="slidenum">
              <a:rPr lang="en-ZA" smtClean="0"/>
              <a:pPr>
                <a:defRPr/>
              </a:pPr>
              <a:t>16</a:t>
            </a:fld>
            <a:endParaRPr lang="en-ZA"/>
          </a:p>
        </p:txBody>
      </p:sp>
      <p:sp>
        <p:nvSpPr>
          <p:cNvPr id="11" name="Title 1">
            <a:extLst>
              <a:ext uri="{FF2B5EF4-FFF2-40B4-BE49-F238E27FC236}">
                <a16:creationId xmlns:a16="http://schemas.microsoft.com/office/drawing/2014/main" xmlns="" id="{669D2BC6-3B41-5840-91E8-08868E04F14B}"/>
              </a:ext>
            </a:extLst>
          </p:cNvPr>
          <p:cNvSpPr txBox="1">
            <a:spLocks/>
          </p:cNvSpPr>
          <p:nvPr/>
        </p:nvSpPr>
        <p:spPr>
          <a:xfrm>
            <a:off x="323556" y="692696"/>
            <a:ext cx="8043203" cy="10081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gn="ctr"/>
            <a:r>
              <a:rPr lang="en-ZA" dirty="0" smtClean="0">
                <a:solidFill>
                  <a:schemeClr val="tx1">
                    <a:lumMod val="95000"/>
                  </a:schemeClr>
                </a:solidFill>
                <a:latin typeface="Arial Rounded MT Bold" panose="020F0704030504030204" pitchFamily="34" charset="77"/>
              </a:rPr>
              <a:t/>
            </a:r>
            <a:br>
              <a:rPr lang="en-ZA" dirty="0" smtClean="0">
                <a:solidFill>
                  <a:schemeClr val="tx1">
                    <a:lumMod val="95000"/>
                  </a:schemeClr>
                </a:solidFill>
                <a:latin typeface="Arial Rounded MT Bold" panose="020F0704030504030204" pitchFamily="34" charset="77"/>
              </a:rPr>
            </a:br>
            <a:r>
              <a:rPr lang="en-ZA" dirty="0" smtClean="0">
                <a:solidFill>
                  <a:schemeClr val="tx1">
                    <a:lumMod val="95000"/>
                  </a:schemeClr>
                </a:solidFill>
                <a:latin typeface="Arial Rounded MT Bold" panose="020F0704030504030204" pitchFamily="34" charset="77"/>
              </a:rPr>
              <a:t>EXAMPLES OF SUPPORTED BUSINESSES</a:t>
            </a:r>
            <a:br>
              <a:rPr lang="en-ZA" dirty="0" smtClean="0">
                <a:solidFill>
                  <a:schemeClr val="tx1">
                    <a:lumMod val="95000"/>
                  </a:schemeClr>
                </a:solidFill>
                <a:latin typeface="Arial Rounded MT Bold" panose="020F0704030504030204" pitchFamily="34" charset="77"/>
              </a:rPr>
            </a:br>
            <a:endParaRPr lang="en-US" dirty="0">
              <a:solidFill>
                <a:schemeClr val="tx1">
                  <a:lumMod val="95000"/>
                </a:schemeClr>
              </a:solidFill>
              <a:latin typeface="Arial Rounded MT Bold" panose="020F0704030504030204" pitchFamily="34" charset="77"/>
            </a:endParaRPr>
          </a:p>
        </p:txBody>
      </p:sp>
    </p:spTree>
    <p:extLst>
      <p:ext uri="{BB962C8B-B14F-4D97-AF65-F5344CB8AC3E}">
        <p14:creationId xmlns:p14="http://schemas.microsoft.com/office/powerpoint/2010/main" xmlns="" val="25745604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ZA" dirty="0"/>
          </a:p>
        </p:txBody>
      </p:sp>
      <p:pic>
        <p:nvPicPr>
          <p:cNvPr id="7" name="Content Placeholder 5">
            <a:extLst>
              <a:ext uri="{FF2B5EF4-FFF2-40B4-BE49-F238E27FC236}">
                <a16:creationId xmlns:a16="http://schemas.microsoft.com/office/drawing/2014/main" xmlns="" id="{00000000-0008-0000-0000-000004000000}"/>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79512" y="2149028"/>
            <a:ext cx="8712968" cy="4494313"/>
          </a:xfrm>
          <a:prstGeom prst="rect">
            <a:avLst/>
          </a:prstGeom>
        </p:spPr>
      </p:pic>
      <p:sp>
        <p:nvSpPr>
          <p:cNvPr id="10" name="Slide Number Placeholder 9"/>
          <p:cNvSpPr>
            <a:spLocks noGrp="1"/>
          </p:cNvSpPr>
          <p:nvPr>
            <p:ph type="sldNum" sz="quarter" idx="12"/>
          </p:nvPr>
        </p:nvSpPr>
        <p:spPr/>
        <p:txBody>
          <a:bodyPr/>
          <a:lstStyle/>
          <a:p>
            <a:pPr>
              <a:defRPr/>
            </a:pPr>
            <a:fld id="{1CC24FE0-9AB3-453C-B7ED-423DBA8DF42C}" type="slidenum">
              <a:rPr lang="en-ZA" smtClean="0"/>
              <a:pPr>
                <a:defRPr/>
              </a:pPr>
              <a:t>17</a:t>
            </a:fld>
            <a:endParaRPr lang="en-ZA"/>
          </a:p>
        </p:txBody>
      </p:sp>
      <p:sp>
        <p:nvSpPr>
          <p:cNvPr id="11" name="Title 1">
            <a:extLst>
              <a:ext uri="{FF2B5EF4-FFF2-40B4-BE49-F238E27FC236}">
                <a16:creationId xmlns:a16="http://schemas.microsoft.com/office/drawing/2014/main" xmlns="" id="{669D2BC6-3B41-5840-91E8-08868E04F14B}"/>
              </a:ext>
            </a:extLst>
          </p:cNvPr>
          <p:cNvSpPr txBox="1">
            <a:spLocks/>
          </p:cNvSpPr>
          <p:nvPr/>
        </p:nvSpPr>
        <p:spPr>
          <a:xfrm>
            <a:off x="323556" y="692696"/>
            <a:ext cx="8043203" cy="10081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gn="ctr"/>
            <a:r>
              <a:rPr lang="en-ZA" dirty="0" smtClean="0">
                <a:solidFill>
                  <a:schemeClr val="tx1">
                    <a:lumMod val="95000"/>
                  </a:schemeClr>
                </a:solidFill>
                <a:latin typeface="Arial Rounded MT Bold" panose="020F0704030504030204" pitchFamily="34" charset="77"/>
              </a:rPr>
              <a:t/>
            </a:r>
            <a:br>
              <a:rPr lang="en-ZA" dirty="0" smtClean="0">
                <a:solidFill>
                  <a:schemeClr val="tx1">
                    <a:lumMod val="95000"/>
                  </a:schemeClr>
                </a:solidFill>
                <a:latin typeface="Arial Rounded MT Bold" panose="020F0704030504030204" pitchFamily="34" charset="77"/>
              </a:rPr>
            </a:br>
            <a:r>
              <a:rPr lang="en-ZA" dirty="0" smtClean="0">
                <a:solidFill>
                  <a:schemeClr val="tx1">
                    <a:lumMod val="95000"/>
                  </a:schemeClr>
                </a:solidFill>
                <a:latin typeface="Arial Rounded MT Bold" panose="020F0704030504030204" pitchFamily="34" charset="77"/>
              </a:rPr>
              <a:t>EXAMPLES OF SUPPORTED BUSINESSES</a:t>
            </a:r>
            <a:br>
              <a:rPr lang="en-ZA" dirty="0" smtClean="0">
                <a:solidFill>
                  <a:schemeClr val="tx1">
                    <a:lumMod val="95000"/>
                  </a:schemeClr>
                </a:solidFill>
                <a:latin typeface="Arial Rounded MT Bold" panose="020F0704030504030204" pitchFamily="34" charset="77"/>
              </a:rPr>
            </a:br>
            <a:endParaRPr lang="en-US" dirty="0">
              <a:solidFill>
                <a:schemeClr val="tx1">
                  <a:lumMod val="95000"/>
                </a:schemeClr>
              </a:solidFill>
              <a:latin typeface="Arial Rounded MT Bold" panose="020F0704030504030204" pitchFamily="34" charset="77"/>
            </a:endParaRPr>
          </a:p>
        </p:txBody>
      </p:sp>
    </p:spTree>
    <p:extLst>
      <p:ext uri="{BB962C8B-B14F-4D97-AF65-F5344CB8AC3E}">
        <p14:creationId xmlns:p14="http://schemas.microsoft.com/office/powerpoint/2010/main" xmlns="" val="23825237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513AB94E-BCAF-DA4A-A9D0-D8EDFD445A1A}"/>
              </a:ext>
              <a:ext uri="{147F2762-F138-4A5C-976F-8EAC2B608ADB}">
                <a16:predDERef xmlns:a16="http://schemas.microsoft.com/office/drawing/2014/main" xmlns="" pred="{A3B8430B-CC96-2840-BDA2-28E52B5A8509}"/>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012160" y="3775038"/>
            <a:ext cx="2148019" cy="2903855"/>
          </a:xfrm>
          <a:prstGeom prst="rect">
            <a:avLst/>
          </a:prstGeom>
        </p:spPr>
      </p:pic>
      <p:sp>
        <p:nvSpPr>
          <p:cNvPr id="3" name="Content Placeholder 2"/>
          <p:cNvSpPr>
            <a:spLocks noGrp="1"/>
          </p:cNvSpPr>
          <p:nvPr>
            <p:ph idx="1"/>
          </p:nvPr>
        </p:nvSpPr>
        <p:spPr/>
        <p:txBody>
          <a:bodyPr/>
          <a:lstStyle/>
          <a:p>
            <a:endParaRPr lang="en-ZA" dirty="0"/>
          </a:p>
        </p:txBody>
      </p:sp>
      <p:pic>
        <p:nvPicPr>
          <p:cNvPr id="4" name="Content Placeholder 9"/>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39256" y="2099858"/>
            <a:ext cx="3280616" cy="1897983"/>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7012" y="4136531"/>
            <a:ext cx="4758997" cy="2542362"/>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3563889" y="2336873"/>
            <a:ext cx="5309702" cy="1306802"/>
          </a:xfrm>
          <a:prstGeom prst="rect">
            <a:avLst/>
          </a:prstGeom>
        </p:spPr>
      </p:pic>
      <p:sp>
        <p:nvSpPr>
          <p:cNvPr id="8" name="Slide Number Placeholder 7"/>
          <p:cNvSpPr>
            <a:spLocks noGrp="1"/>
          </p:cNvSpPr>
          <p:nvPr>
            <p:ph type="sldNum" sz="quarter" idx="12"/>
          </p:nvPr>
        </p:nvSpPr>
        <p:spPr/>
        <p:txBody>
          <a:bodyPr/>
          <a:lstStyle/>
          <a:p>
            <a:pPr>
              <a:defRPr/>
            </a:pPr>
            <a:fld id="{1CC24FE0-9AB3-453C-B7ED-423DBA8DF42C}" type="slidenum">
              <a:rPr lang="en-ZA" smtClean="0"/>
              <a:pPr>
                <a:defRPr/>
              </a:pPr>
              <a:t>18</a:t>
            </a:fld>
            <a:endParaRPr lang="en-ZA"/>
          </a:p>
        </p:txBody>
      </p:sp>
      <p:sp>
        <p:nvSpPr>
          <p:cNvPr id="9" name="Title 1">
            <a:extLst>
              <a:ext uri="{FF2B5EF4-FFF2-40B4-BE49-F238E27FC236}">
                <a16:creationId xmlns:a16="http://schemas.microsoft.com/office/drawing/2014/main" xmlns="" id="{669D2BC6-3B41-5840-91E8-08868E04F14B}"/>
              </a:ext>
            </a:extLst>
          </p:cNvPr>
          <p:cNvSpPr txBox="1">
            <a:spLocks/>
          </p:cNvSpPr>
          <p:nvPr/>
        </p:nvSpPr>
        <p:spPr>
          <a:xfrm>
            <a:off x="323556" y="692696"/>
            <a:ext cx="8043203" cy="10081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gn="ctr"/>
            <a:r>
              <a:rPr lang="en-ZA" dirty="0" smtClean="0">
                <a:solidFill>
                  <a:schemeClr val="tx1">
                    <a:lumMod val="95000"/>
                  </a:schemeClr>
                </a:solidFill>
                <a:latin typeface="Arial Rounded MT Bold" panose="020F0704030504030204" pitchFamily="34" charset="77"/>
              </a:rPr>
              <a:t/>
            </a:r>
            <a:br>
              <a:rPr lang="en-ZA" dirty="0" smtClean="0">
                <a:solidFill>
                  <a:schemeClr val="tx1">
                    <a:lumMod val="95000"/>
                  </a:schemeClr>
                </a:solidFill>
                <a:latin typeface="Arial Rounded MT Bold" panose="020F0704030504030204" pitchFamily="34" charset="77"/>
              </a:rPr>
            </a:br>
            <a:r>
              <a:rPr lang="en-ZA" dirty="0" smtClean="0">
                <a:solidFill>
                  <a:schemeClr val="tx1">
                    <a:lumMod val="95000"/>
                  </a:schemeClr>
                </a:solidFill>
                <a:latin typeface="Arial Rounded MT Bold" panose="020F0704030504030204" pitchFamily="34" charset="77"/>
              </a:rPr>
              <a:t>EXAMPLES OF SUPPORTED BUSINESSES</a:t>
            </a:r>
            <a:br>
              <a:rPr lang="en-ZA" dirty="0" smtClean="0">
                <a:solidFill>
                  <a:schemeClr val="tx1">
                    <a:lumMod val="95000"/>
                  </a:schemeClr>
                </a:solidFill>
                <a:latin typeface="Arial Rounded MT Bold" panose="020F0704030504030204" pitchFamily="34" charset="77"/>
              </a:rPr>
            </a:br>
            <a:endParaRPr lang="en-US" dirty="0">
              <a:solidFill>
                <a:schemeClr val="tx1">
                  <a:lumMod val="95000"/>
                </a:schemeClr>
              </a:solidFill>
              <a:latin typeface="Arial Rounded MT Bold" panose="020F0704030504030204" pitchFamily="34" charset="77"/>
            </a:endParaRPr>
          </a:p>
        </p:txBody>
      </p:sp>
    </p:spTree>
    <p:extLst>
      <p:ext uri="{BB962C8B-B14F-4D97-AF65-F5344CB8AC3E}">
        <p14:creationId xmlns:p14="http://schemas.microsoft.com/office/powerpoint/2010/main" xmlns="" val="17545143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3D610AE-BFA4-48A0-A926-5FBD27844F35}"/>
              </a:ext>
            </a:extLst>
          </p:cNvPr>
          <p:cNvSpPr>
            <a:spLocks noGrp="1"/>
          </p:cNvSpPr>
          <p:nvPr>
            <p:ph type="title"/>
          </p:nvPr>
        </p:nvSpPr>
        <p:spPr>
          <a:xfrm>
            <a:off x="531638" y="753228"/>
            <a:ext cx="8144817" cy="1080938"/>
          </a:xfrm>
        </p:spPr>
        <p:txBody>
          <a:bodyPr>
            <a:normAutofit/>
          </a:bodyPr>
          <a:lstStyle/>
          <a:p>
            <a:pPr algn="ctr"/>
            <a:r>
              <a:rPr lang="en-CA" dirty="0">
                <a:solidFill>
                  <a:schemeClr val="tx1">
                    <a:lumMod val="95000"/>
                  </a:schemeClr>
                </a:solidFill>
                <a:latin typeface="Arial Rounded MT Bold" panose="020F0704030504030204" pitchFamily="34" charset="77"/>
              </a:rPr>
              <a:t>PROGRESSION TO SELF SUFFICIENCY</a:t>
            </a:r>
          </a:p>
        </p:txBody>
      </p:sp>
      <p:sp>
        <p:nvSpPr>
          <p:cNvPr id="3" name="Content Placeholder 2">
            <a:extLst>
              <a:ext uri="{FF2B5EF4-FFF2-40B4-BE49-F238E27FC236}">
                <a16:creationId xmlns:a16="http://schemas.microsoft.com/office/drawing/2014/main" xmlns="" id="{020FE0F0-4D51-4408-A0BE-320E78CDAD04}"/>
              </a:ext>
            </a:extLst>
          </p:cNvPr>
          <p:cNvSpPr>
            <a:spLocks noGrp="1"/>
          </p:cNvSpPr>
          <p:nvPr>
            <p:ph idx="1"/>
          </p:nvPr>
        </p:nvSpPr>
        <p:spPr>
          <a:xfrm>
            <a:off x="251520" y="2348880"/>
            <a:ext cx="7783016" cy="3599316"/>
          </a:xfrm>
        </p:spPr>
        <p:txBody>
          <a:bodyPr/>
          <a:lstStyle/>
          <a:p>
            <a:endParaRPr lang="en-CA" dirty="0"/>
          </a:p>
        </p:txBody>
      </p:sp>
      <p:pic>
        <p:nvPicPr>
          <p:cNvPr id="5" name="Picture 4">
            <a:extLst>
              <a:ext uri="{FF2B5EF4-FFF2-40B4-BE49-F238E27FC236}">
                <a16:creationId xmlns:a16="http://schemas.microsoft.com/office/drawing/2014/main" xmlns="" id="{6CA09217-0F1B-4331-8E75-3DCDC28645B3}"/>
              </a:ext>
            </a:extLst>
          </p:cNvPr>
          <p:cNvPicPr>
            <a:picLocks noChangeAspect="1"/>
          </p:cNvPicPr>
          <p:nvPr/>
        </p:nvPicPr>
        <p:blipFill>
          <a:blip r:embed="rId2"/>
          <a:stretch>
            <a:fillRect/>
          </a:stretch>
        </p:blipFill>
        <p:spPr>
          <a:xfrm>
            <a:off x="531639" y="2348880"/>
            <a:ext cx="8000801" cy="4104456"/>
          </a:xfrm>
          <a:prstGeom prst="rect">
            <a:avLst/>
          </a:prstGeom>
        </p:spPr>
      </p:pic>
      <p:sp>
        <p:nvSpPr>
          <p:cNvPr id="4" name="Slide Number Placeholder 3"/>
          <p:cNvSpPr>
            <a:spLocks noGrp="1"/>
          </p:cNvSpPr>
          <p:nvPr>
            <p:ph type="sldNum" sz="quarter" idx="12"/>
          </p:nvPr>
        </p:nvSpPr>
        <p:spPr/>
        <p:txBody>
          <a:bodyPr/>
          <a:lstStyle/>
          <a:p>
            <a:pPr>
              <a:defRPr/>
            </a:pPr>
            <a:fld id="{1CC24FE0-9AB3-453C-B7ED-423DBA8DF42C}" type="slidenum">
              <a:rPr lang="en-ZA" smtClean="0"/>
              <a:pPr>
                <a:defRPr/>
              </a:pPr>
              <a:t>19</a:t>
            </a:fld>
            <a:endParaRPr lang="en-ZA"/>
          </a:p>
        </p:txBody>
      </p:sp>
    </p:spTree>
    <p:extLst>
      <p:ext uri="{BB962C8B-B14F-4D97-AF65-F5344CB8AC3E}">
        <p14:creationId xmlns:p14="http://schemas.microsoft.com/office/powerpoint/2010/main" xmlns="" val="34362248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28000"/>
              </a:schemeClr>
            </a:gs>
            <a:gs pos="50000">
              <a:schemeClr val="bg2">
                <a:shade val="100000"/>
                <a:hueMod val="100000"/>
                <a:satMod val="110000"/>
                <a:lumMod val="130000"/>
              </a:schemeClr>
            </a:gs>
            <a:gs pos="100000">
              <a:schemeClr val="bg2">
                <a:shade val="78000"/>
                <a:hueMod val="118000"/>
                <a:satMod val="120000"/>
                <a:lumMod val="69000"/>
              </a:schemeClr>
            </a:gs>
          </a:gsLst>
          <a:lin ang="2520000" scaled="0"/>
        </a:gra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xmlns="" id="{A1698906-F123-49CB-B633-247AC48701B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
            <a:ext cx="9141618" cy="68580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xmlns="" id="{12AFB628-1D2A-4F5A-8E9E-2C8E917B59E8}"/>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alphaModFix amt="10000"/>
            <a:extLst>
              <a:ext uri="{28A0092B-C50C-407E-A947-70E740481C1C}">
                <a14:useLocalDpi xmlns:a14="http://schemas.microsoft.com/office/drawing/2010/main" xmlns="" val="0"/>
              </a:ext>
            </a:extLst>
          </a:blip>
          <a:stretch>
            <a:fillRect/>
          </a:stretch>
        </p:blipFill>
        <p:spPr>
          <a:xfrm>
            <a:off x="-2382" y="0"/>
            <a:ext cx="9144000" cy="6858000"/>
          </a:xfrm>
          <a:prstGeom prst="rect">
            <a:avLst/>
          </a:prstGeom>
        </p:spPr>
      </p:pic>
      <p:sp>
        <p:nvSpPr>
          <p:cNvPr id="16" name="Rectangle 15">
            <a:extLst>
              <a:ext uri="{FF2B5EF4-FFF2-40B4-BE49-F238E27FC236}">
                <a16:creationId xmlns:a16="http://schemas.microsoft.com/office/drawing/2014/main" xmlns="" id="{5D86D9DA-31E3-48ED-9F77-2D8B649BD4E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572000" y="0"/>
            <a:ext cx="457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xmlns="" id="{04C6B320-AA89-4C19-89F7-71D46B26BA6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White">
          <a:xfrm>
            <a:off x="1" y="609600"/>
            <a:ext cx="4809647"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10240" y="753228"/>
            <a:ext cx="4188508" cy="1080938"/>
          </a:xfrm>
        </p:spPr>
        <p:txBody>
          <a:bodyPr>
            <a:normAutofit/>
          </a:bodyPr>
          <a:lstStyle/>
          <a:p>
            <a:r>
              <a:rPr lang="en-ZA" dirty="0">
                <a:latin typeface="Arial Rounded MT Bold" panose="020F0704030504030204" pitchFamily="34" charset="77"/>
              </a:rPr>
              <a:t>INTRODUCTION TO THE DMA</a:t>
            </a:r>
          </a:p>
        </p:txBody>
      </p:sp>
      <p:pic>
        <p:nvPicPr>
          <p:cNvPr id="20" name="Picture 19">
            <a:extLst>
              <a:ext uri="{FF2B5EF4-FFF2-40B4-BE49-F238E27FC236}">
                <a16:creationId xmlns:a16="http://schemas.microsoft.com/office/drawing/2014/main" xmlns="" id="{4AC1383A-2DFB-422E-8FB2-1CABD96DDF9B}"/>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xmlns="" val="0"/>
              </a:ext>
            </a:extLst>
          </a:blip>
          <a:stretch>
            <a:fillRect/>
          </a:stretch>
        </p:blipFill>
        <p:spPr>
          <a:xfrm>
            <a:off x="1" y="1970241"/>
            <a:ext cx="4807458" cy="258395"/>
          </a:xfrm>
          <a:prstGeom prst="rect">
            <a:avLst/>
          </a:prstGeom>
        </p:spPr>
      </p:pic>
      <p:sp>
        <p:nvSpPr>
          <p:cNvPr id="3" name="Content Placeholder 2"/>
          <p:cNvSpPr>
            <a:spLocks noGrp="1"/>
          </p:cNvSpPr>
          <p:nvPr>
            <p:ph idx="1"/>
          </p:nvPr>
        </p:nvSpPr>
        <p:spPr>
          <a:xfrm>
            <a:off x="510240" y="2121426"/>
            <a:ext cx="4057190" cy="3983346"/>
          </a:xfrm>
        </p:spPr>
        <p:txBody>
          <a:bodyPr>
            <a:noAutofit/>
          </a:bodyPr>
          <a:lstStyle/>
          <a:p>
            <a:r>
              <a:rPr lang="en-ZA" sz="2200" dirty="0">
                <a:solidFill>
                  <a:schemeClr val="bg1"/>
                </a:solidFill>
                <a:latin typeface="Arial" panose="020B0604020202020204" pitchFamily="34" charset="0"/>
                <a:cs typeface="Arial" panose="020B0604020202020204" pitchFamily="34" charset="0"/>
              </a:rPr>
              <a:t>The DMA </a:t>
            </a:r>
            <a:r>
              <a:rPr lang="en-ZA" sz="2200" dirty="0" smtClean="0">
                <a:solidFill>
                  <a:schemeClr val="bg1"/>
                </a:solidFill>
                <a:latin typeface="Arial" panose="020B0604020202020204" pitchFamily="34" charset="0"/>
                <a:cs typeface="Arial" panose="020B0604020202020204" pitchFamily="34" charset="0"/>
              </a:rPr>
              <a:t>(Development Microfinance Association) is </a:t>
            </a:r>
            <a:r>
              <a:rPr lang="en-ZA" sz="2200" dirty="0">
                <a:solidFill>
                  <a:schemeClr val="bg1"/>
                </a:solidFill>
                <a:latin typeface="Arial" panose="020B0604020202020204" pitchFamily="34" charset="0"/>
                <a:cs typeface="Arial" panose="020B0604020202020204" pitchFamily="34" charset="0"/>
              </a:rPr>
              <a:t>a not-for-profit association which </a:t>
            </a:r>
            <a:r>
              <a:rPr lang="en-ZA" sz="2200" dirty="0" smtClean="0">
                <a:solidFill>
                  <a:schemeClr val="bg1"/>
                </a:solidFill>
                <a:latin typeface="Arial" panose="020B0604020202020204" pitchFamily="34" charset="0"/>
                <a:cs typeface="Arial" panose="020B0604020202020204" pitchFamily="34" charset="0"/>
              </a:rPr>
              <a:t>represents Development </a:t>
            </a:r>
            <a:r>
              <a:rPr lang="en-ZA" sz="2200" dirty="0">
                <a:solidFill>
                  <a:schemeClr val="bg1"/>
                </a:solidFill>
                <a:latin typeface="Arial" panose="020B0604020202020204" pitchFamily="34" charset="0"/>
                <a:cs typeface="Arial" panose="020B0604020202020204" pitchFamily="34" charset="0"/>
              </a:rPr>
              <a:t>Microfinance Institutions (DMFIs) in South Africa.</a:t>
            </a:r>
          </a:p>
          <a:p>
            <a:r>
              <a:rPr lang="en-ZA" sz="2200" dirty="0">
                <a:solidFill>
                  <a:schemeClr val="bg1"/>
                </a:solidFill>
                <a:latin typeface="Arial" panose="020B0604020202020204" pitchFamily="34" charset="0"/>
                <a:cs typeface="Arial" panose="020B0604020202020204" pitchFamily="34" charset="0"/>
              </a:rPr>
              <a:t>Development microfinance is about giving a chance to poor, hard working, entrepreneurial </a:t>
            </a:r>
            <a:r>
              <a:rPr lang="en-ZA" sz="2200" dirty="0" smtClean="0">
                <a:solidFill>
                  <a:schemeClr val="bg1"/>
                </a:solidFill>
                <a:latin typeface="Arial" panose="020B0604020202020204" pitchFamily="34" charset="0"/>
                <a:cs typeface="Arial" panose="020B0604020202020204" pitchFamily="34" charset="0"/>
              </a:rPr>
              <a:t>people, helping </a:t>
            </a:r>
            <a:r>
              <a:rPr lang="en-ZA" sz="2200" dirty="0">
                <a:solidFill>
                  <a:schemeClr val="bg1"/>
                </a:solidFill>
                <a:latin typeface="Arial" panose="020B0604020202020204" pitchFamily="34" charset="0"/>
                <a:cs typeface="Arial" panose="020B0604020202020204" pitchFamily="34" charset="0"/>
              </a:rPr>
              <a:t>them to help themselves.</a:t>
            </a:r>
          </a:p>
          <a:p>
            <a:pPr marL="0" indent="0">
              <a:buNone/>
            </a:pPr>
            <a:endParaRPr lang="en-ZA" sz="2200" dirty="0">
              <a:solidFill>
                <a:schemeClr val="bg1"/>
              </a:solidFill>
              <a:latin typeface="Arial" panose="020B0604020202020204" pitchFamily="34" charset="0"/>
              <a:cs typeface="Arial" panose="020B0604020202020204" pitchFamily="34" charset="0"/>
            </a:endParaRPr>
          </a:p>
        </p:txBody>
      </p:sp>
      <p:sp>
        <p:nvSpPr>
          <p:cNvPr id="22" name="Rectangle 21">
            <a:extLst>
              <a:ext uri="{FF2B5EF4-FFF2-40B4-BE49-F238E27FC236}">
                <a16:creationId xmlns:a16="http://schemas.microsoft.com/office/drawing/2014/main" xmlns="" id="{645EE119-0AC6-45BA-AE5E-A86AFE1C74C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049872" y="642795"/>
            <a:ext cx="3609304" cy="5575125"/>
          </a:xfrm>
          <a:prstGeom prst="rect">
            <a:avLst/>
          </a:prstGeom>
          <a:solidFill>
            <a:schemeClr val="tx1"/>
          </a:solidFill>
          <a:ln>
            <a:noFill/>
          </a:ln>
          <a:effectLst>
            <a:outerShdw blurRad="76200" dist="63500" dir="5040000" algn="t"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xmlns="" id="{0E3EE1C1-EA39-4998-ACFE-307790FD7731}"/>
              </a:ext>
            </a:extLst>
          </p:cNvPr>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5282949" y="1858695"/>
            <a:ext cx="3133815" cy="3133815"/>
          </a:xfrm>
          <a:prstGeom prst="rect">
            <a:avLst/>
          </a:prstGeom>
          <a:ln>
            <a:noFill/>
          </a:ln>
          <a:effectLst/>
        </p:spPr>
      </p:pic>
      <p:sp>
        <p:nvSpPr>
          <p:cNvPr id="7" name="TextBox 6">
            <a:extLst>
              <a:ext uri="{FF2B5EF4-FFF2-40B4-BE49-F238E27FC236}">
                <a16:creationId xmlns:a16="http://schemas.microsoft.com/office/drawing/2014/main" xmlns="" id="{07902797-9EC6-45A8-8741-E23B1195A799}"/>
              </a:ext>
            </a:extLst>
          </p:cNvPr>
          <p:cNvSpPr txBox="1"/>
          <p:nvPr/>
        </p:nvSpPr>
        <p:spPr>
          <a:xfrm>
            <a:off x="5294597" y="6322793"/>
            <a:ext cx="4481597" cy="507831"/>
          </a:xfrm>
          <a:prstGeom prst="rect">
            <a:avLst/>
          </a:prstGeom>
          <a:noFill/>
        </p:spPr>
        <p:txBody>
          <a:bodyPr wrap="square" rtlCol="0">
            <a:spAutoFit/>
          </a:bodyPr>
          <a:lstStyle/>
          <a:p>
            <a:pPr>
              <a:spcAft>
                <a:spcPts val="600"/>
              </a:spcAft>
            </a:pPr>
            <a:r>
              <a:rPr lang="en-ZA" sz="1350" b="1" dirty="0">
                <a:solidFill>
                  <a:schemeClr val="bg1"/>
                </a:solidFill>
                <a:latin typeface="+mj-lt"/>
              </a:rPr>
              <a:t>Creating jobs, alleviating poverty:               </a:t>
            </a:r>
            <a:r>
              <a:rPr lang="en-ZA" sz="1350" b="1" dirty="0" smtClean="0">
                <a:solidFill>
                  <a:schemeClr val="bg1"/>
                </a:solidFill>
                <a:latin typeface="+mj-lt"/>
              </a:rPr>
              <a:t>   </a:t>
            </a:r>
            <a:r>
              <a:rPr lang="en-ZA" sz="1350" b="1" dirty="0">
                <a:solidFill>
                  <a:schemeClr val="bg1"/>
                </a:solidFill>
                <a:latin typeface="+mj-lt"/>
              </a:rPr>
              <a:t>October  2020</a:t>
            </a:r>
          </a:p>
        </p:txBody>
      </p:sp>
    </p:spTree>
    <p:extLst>
      <p:ext uri="{BB962C8B-B14F-4D97-AF65-F5344CB8AC3E}">
        <p14:creationId xmlns:p14="http://schemas.microsoft.com/office/powerpoint/2010/main" xmlns="" val="10101297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ZA" dirty="0">
                <a:latin typeface="Arial Rounded MT Bold" panose="020F0704030504030204" pitchFamily="34" charset="77"/>
              </a:rPr>
              <a:t>RESPONSE TO COVID-19</a:t>
            </a:r>
          </a:p>
        </p:txBody>
      </p:sp>
      <p:sp>
        <p:nvSpPr>
          <p:cNvPr id="3" name="Content Placeholder 2"/>
          <p:cNvSpPr>
            <a:spLocks noGrp="1"/>
          </p:cNvSpPr>
          <p:nvPr>
            <p:ph idx="1"/>
          </p:nvPr>
        </p:nvSpPr>
        <p:spPr/>
        <p:txBody>
          <a:bodyPr/>
          <a:lstStyle/>
          <a:p>
            <a:r>
              <a:rPr lang="en-ZA" dirty="0">
                <a:solidFill>
                  <a:schemeClr val="bg1"/>
                </a:solidFill>
              </a:rPr>
              <a:t>April – September 2020 (the hard lock-down)</a:t>
            </a:r>
          </a:p>
          <a:p>
            <a:pPr lvl="1"/>
            <a:r>
              <a:rPr lang="en-ZA" dirty="0">
                <a:solidFill>
                  <a:schemeClr val="bg1"/>
                </a:solidFill>
              </a:rPr>
              <a:t>Reinvented our lending methodology to support our clients</a:t>
            </a:r>
          </a:p>
          <a:p>
            <a:pPr lvl="1"/>
            <a:r>
              <a:rPr lang="en-ZA" dirty="0">
                <a:solidFill>
                  <a:schemeClr val="bg1"/>
                </a:solidFill>
              </a:rPr>
              <a:t>Continued operations remotely</a:t>
            </a:r>
          </a:p>
          <a:p>
            <a:pPr marL="0" indent="0">
              <a:buNone/>
            </a:pPr>
            <a:endParaRPr lang="en-ZA" dirty="0">
              <a:solidFill>
                <a:schemeClr val="bg1"/>
              </a:solidFill>
            </a:endParaRPr>
          </a:p>
        </p:txBody>
      </p:sp>
      <p:sp>
        <p:nvSpPr>
          <p:cNvPr id="5" name="TextBox 4">
            <a:extLst>
              <a:ext uri="{FF2B5EF4-FFF2-40B4-BE49-F238E27FC236}">
                <a16:creationId xmlns:a16="http://schemas.microsoft.com/office/drawing/2014/main" xmlns="" id="{CD1147A8-2D5F-4DFE-A4F9-220793122F42}"/>
              </a:ext>
            </a:extLst>
          </p:cNvPr>
          <p:cNvSpPr txBox="1"/>
          <p:nvPr/>
        </p:nvSpPr>
        <p:spPr>
          <a:xfrm>
            <a:off x="6156176" y="6184980"/>
            <a:ext cx="4481597" cy="507831"/>
          </a:xfrm>
          <a:prstGeom prst="rect">
            <a:avLst/>
          </a:prstGeom>
          <a:noFill/>
        </p:spPr>
        <p:txBody>
          <a:bodyPr wrap="square" rtlCol="0">
            <a:spAutoFit/>
          </a:bodyPr>
          <a:lstStyle/>
          <a:p>
            <a:r>
              <a:rPr lang="en-ZA" sz="1350" b="1">
                <a:solidFill>
                  <a:schemeClr val="bg1"/>
                </a:solidFill>
                <a:latin typeface="+mj-lt"/>
              </a:rPr>
              <a:t>Creating jobs, alleviating poverty:                  October  2020</a:t>
            </a:r>
          </a:p>
        </p:txBody>
      </p:sp>
      <p:sp>
        <p:nvSpPr>
          <p:cNvPr id="4" name="Slide Number Placeholder 3"/>
          <p:cNvSpPr>
            <a:spLocks noGrp="1"/>
          </p:cNvSpPr>
          <p:nvPr>
            <p:ph type="sldNum" sz="quarter" idx="12"/>
          </p:nvPr>
        </p:nvSpPr>
        <p:spPr/>
        <p:txBody>
          <a:bodyPr/>
          <a:lstStyle/>
          <a:p>
            <a:pPr>
              <a:defRPr/>
            </a:pPr>
            <a:fld id="{1CC24FE0-9AB3-453C-B7ED-423DBA8DF42C}" type="slidenum">
              <a:rPr lang="en-ZA" smtClean="0"/>
              <a:pPr>
                <a:defRPr/>
              </a:pPr>
              <a:t>20</a:t>
            </a:fld>
            <a:endParaRPr lang="en-ZA"/>
          </a:p>
        </p:txBody>
      </p:sp>
    </p:spTree>
    <p:extLst>
      <p:ext uri="{BB962C8B-B14F-4D97-AF65-F5344CB8AC3E}">
        <p14:creationId xmlns:p14="http://schemas.microsoft.com/office/powerpoint/2010/main" xmlns="" val="12866378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ZA" dirty="0">
                <a:latin typeface="Arial Rounded MT Bold" panose="020F0704030504030204" pitchFamily="34" charset="77"/>
              </a:rPr>
              <a:t>RESPONSE TO COVID-19</a:t>
            </a:r>
          </a:p>
        </p:txBody>
      </p:sp>
      <p:sp>
        <p:nvSpPr>
          <p:cNvPr id="3" name="Content Placeholder 2"/>
          <p:cNvSpPr>
            <a:spLocks noGrp="1"/>
          </p:cNvSpPr>
          <p:nvPr>
            <p:ph idx="1"/>
          </p:nvPr>
        </p:nvSpPr>
        <p:spPr>
          <a:xfrm>
            <a:off x="467544" y="2060848"/>
            <a:ext cx="8229600" cy="3877891"/>
          </a:xfrm>
        </p:spPr>
        <p:txBody>
          <a:bodyPr>
            <a:normAutofit/>
          </a:bodyPr>
          <a:lstStyle/>
          <a:p>
            <a:r>
              <a:rPr lang="en-ZA" sz="2200" dirty="0">
                <a:solidFill>
                  <a:schemeClr val="bg1"/>
                </a:solidFill>
                <a:latin typeface="Arial" panose="020B0604020202020204" pitchFamily="34" charset="0"/>
                <a:cs typeface="Arial" panose="020B0604020202020204" pitchFamily="34" charset="0"/>
              </a:rPr>
              <a:t>May – offered Payment Holidays</a:t>
            </a:r>
          </a:p>
          <a:p>
            <a:pPr lvl="1"/>
            <a:r>
              <a:rPr lang="en-ZA" sz="2200" dirty="0">
                <a:solidFill>
                  <a:schemeClr val="bg1"/>
                </a:solidFill>
                <a:latin typeface="Arial" panose="020B0604020202020204" pitchFamily="34" charset="0"/>
                <a:cs typeface="Arial" panose="020B0604020202020204" pitchFamily="34" charset="0"/>
              </a:rPr>
              <a:t>40% of clients took this option</a:t>
            </a:r>
          </a:p>
          <a:p>
            <a:r>
              <a:rPr lang="en-ZA" sz="2200" dirty="0">
                <a:solidFill>
                  <a:schemeClr val="bg1"/>
                </a:solidFill>
                <a:latin typeface="Arial" panose="020B0604020202020204" pitchFamily="34" charset="0"/>
                <a:cs typeface="Arial" panose="020B0604020202020204" pitchFamily="34" charset="0"/>
              </a:rPr>
              <a:t>April to July operations</a:t>
            </a:r>
          </a:p>
          <a:p>
            <a:pPr lvl="1"/>
            <a:r>
              <a:rPr lang="en-ZA" sz="2200" dirty="0">
                <a:solidFill>
                  <a:schemeClr val="bg1"/>
                </a:solidFill>
                <a:latin typeface="Arial" panose="020B0604020202020204" pitchFamily="34" charset="0"/>
                <a:cs typeface="Arial" panose="020B0604020202020204" pitchFamily="34" charset="0"/>
              </a:rPr>
              <a:t>Disbursed over 200,000 loans</a:t>
            </a:r>
          </a:p>
          <a:p>
            <a:pPr lvl="1"/>
            <a:r>
              <a:rPr lang="en-ZA" sz="2200" dirty="0">
                <a:solidFill>
                  <a:schemeClr val="bg1"/>
                </a:solidFill>
                <a:latin typeface="Arial" panose="020B0604020202020204" pitchFamily="34" charset="0"/>
                <a:cs typeface="Arial" panose="020B0604020202020204" pitchFamily="34" charset="0"/>
              </a:rPr>
              <a:t>Worth over R1,1 billion</a:t>
            </a:r>
          </a:p>
          <a:p>
            <a:r>
              <a:rPr lang="en-ZA" sz="2200" dirty="0">
                <a:solidFill>
                  <a:schemeClr val="bg1"/>
                </a:solidFill>
                <a:latin typeface="Arial" panose="020B0604020202020204" pitchFamily="34" charset="0"/>
                <a:cs typeface="Arial" panose="020B0604020202020204" pitchFamily="34" charset="0"/>
              </a:rPr>
              <a:t>Some of our members collaborated with donor organizations and government agencies to distribute critical grants to some of our clients. </a:t>
            </a:r>
          </a:p>
          <a:p>
            <a:r>
              <a:rPr lang="en-ZA" sz="2200" dirty="0">
                <a:solidFill>
                  <a:schemeClr val="bg1"/>
                </a:solidFill>
                <a:latin typeface="Arial" panose="020B0604020202020204" pitchFamily="34" charset="0"/>
                <a:cs typeface="Arial" panose="020B0604020202020204" pitchFamily="34" charset="0"/>
              </a:rPr>
              <a:t>Support from BNP Paribas to support </a:t>
            </a:r>
            <a:r>
              <a:rPr lang="en-ZA" sz="2200" dirty="0" smtClean="0">
                <a:solidFill>
                  <a:schemeClr val="bg1"/>
                </a:solidFill>
                <a:latin typeface="Arial" panose="020B0604020202020204" pitchFamily="34" charset="0"/>
                <a:cs typeface="Arial" panose="020B0604020202020204" pitchFamily="34" charset="0"/>
              </a:rPr>
              <a:t>some </a:t>
            </a:r>
            <a:r>
              <a:rPr lang="en-ZA" sz="2200" dirty="0">
                <a:solidFill>
                  <a:schemeClr val="bg1"/>
                </a:solidFill>
                <a:latin typeface="Arial" panose="020B0604020202020204" pitchFamily="34" charset="0"/>
                <a:cs typeface="Arial" panose="020B0604020202020204" pitchFamily="34" charset="0"/>
              </a:rPr>
              <a:t>of our clients with larger businesses with R6 500 grants</a:t>
            </a:r>
          </a:p>
        </p:txBody>
      </p:sp>
      <p:sp>
        <p:nvSpPr>
          <p:cNvPr id="4" name="TextBox 3">
            <a:extLst>
              <a:ext uri="{FF2B5EF4-FFF2-40B4-BE49-F238E27FC236}">
                <a16:creationId xmlns:a16="http://schemas.microsoft.com/office/drawing/2014/main" xmlns="" id="{E67A446D-5809-48BD-89CA-0755F8F4EB81}"/>
              </a:ext>
            </a:extLst>
          </p:cNvPr>
          <p:cNvSpPr txBox="1"/>
          <p:nvPr/>
        </p:nvSpPr>
        <p:spPr>
          <a:xfrm>
            <a:off x="6084168" y="6298514"/>
            <a:ext cx="4481597" cy="507831"/>
          </a:xfrm>
          <a:prstGeom prst="rect">
            <a:avLst/>
          </a:prstGeom>
          <a:noFill/>
        </p:spPr>
        <p:txBody>
          <a:bodyPr wrap="square" rtlCol="0">
            <a:spAutoFit/>
          </a:bodyPr>
          <a:lstStyle/>
          <a:p>
            <a:r>
              <a:rPr lang="en-ZA" sz="1350" b="1" dirty="0">
                <a:solidFill>
                  <a:schemeClr val="bg1"/>
                </a:solidFill>
                <a:latin typeface="+mj-lt"/>
              </a:rPr>
              <a:t>Creating jobs, alleviating poverty:                  October  2020</a:t>
            </a:r>
          </a:p>
        </p:txBody>
      </p:sp>
      <p:sp>
        <p:nvSpPr>
          <p:cNvPr id="5" name="TextBox 4">
            <a:extLst>
              <a:ext uri="{FF2B5EF4-FFF2-40B4-BE49-F238E27FC236}">
                <a16:creationId xmlns:a16="http://schemas.microsoft.com/office/drawing/2014/main" xmlns="" id="{BCFDB89E-2BB1-40EB-AFA1-206D750C45F7}"/>
              </a:ext>
            </a:extLst>
          </p:cNvPr>
          <p:cNvSpPr txBox="1"/>
          <p:nvPr/>
        </p:nvSpPr>
        <p:spPr>
          <a:xfrm>
            <a:off x="5220072" y="2060848"/>
            <a:ext cx="3923928" cy="1631216"/>
          </a:xfrm>
          <a:prstGeom prst="rect">
            <a:avLst/>
          </a:prstGeom>
          <a:noFill/>
        </p:spPr>
        <p:txBody>
          <a:bodyPr wrap="square" rtlCol="0">
            <a:spAutoFit/>
          </a:bodyPr>
          <a:lstStyle/>
          <a:p>
            <a:r>
              <a:rPr lang="en-CA" sz="2000" b="1" dirty="0">
                <a:latin typeface="Arial" panose="020B0604020202020204" pitchFamily="34" charset="0"/>
                <a:cs typeface="Arial" panose="020B0604020202020204" pitchFamily="34" charset="0"/>
              </a:rPr>
              <a:t>Government in the same period:</a:t>
            </a:r>
          </a:p>
          <a:p>
            <a:pPr marL="285750" indent="-285750">
              <a:buFont typeface="Arial" panose="020B0604020202020204" pitchFamily="34" charset="0"/>
              <a:buChar char="•"/>
            </a:pPr>
            <a:r>
              <a:rPr lang="en-CA" sz="2000" b="1" dirty="0">
                <a:latin typeface="Arial" panose="020B0604020202020204" pitchFamily="34" charset="0"/>
                <a:cs typeface="Arial" panose="020B0604020202020204" pitchFamily="34" charset="0"/>
              </a:rPr>
              <a:t>10,000 Businesses</a:t>
            </a:r>
          </a:p>
          <a:p>
            <a:pPr marL="285750" indent="-285750">
              <a:buFont typeface="Arial" panose="020B0604020202020204" pitchFamily="34" charset="0"/>
              <a:buChar char="•"/>
            </a:pPr>
            <a:r>
              <a:rPr lang="en-CA" sz="2000" b="1" dirty="0" smtClean="0">
                <a:latin typeface="Arial" panose="020B0604020202020204" pitchFamily="34" charset="0"/>
                <a:cs typeface="Arial" panose="020B0604020202020204" pitchFamily="34" charset="0"/>
              </a:rPr>
              <a:t>Only 7% of allocated funds disbursed</a:t>
            </a:r>
            <a:endParaRPr lang="en-CA" sz="2000" b="1" dirty="0">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12"/>
          </p:nvPr>
        </p:nvSpPr>
        <p:spPr/>
        <p:txBody>
          <a:bodyPr/>
          <a:lstStyle/>
          <a:p>
            <a:pPr>
              <a:defRPr/>
            </a:pPr>
            <a:fld id="{1CC24FE0-9AB3-453C-B7ED-423DBA8DF42C}" type="slidenum">
              <a:rPr lang="en-ZA" smtClean="0"/>
              <a:pPr>
                <a:defRPr/>
              </a:pPr>
              <a:t>21</a:t>
            </a:fld>
            <a:endParaRPr lang="en-ZA"/>
          </a:p>
        </p:txBody>
      </p:sp>
    </p:spTree>
    <p:extLst>
      <p:ext uri="{BB962C8B-B14F-4D97-AF65-F5344CB8AC3E}">
        <p14:creationId xmlns:p14="http://schemas.microsoft.com/office/powerpoint/2010/main" xmlns="" val="4237414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587D871-AAB6-4C13-9B47-02DDC3351B6D}"/>
              </a:ext>
            </a:extLst>
          </p:cNvPr>
          <p:cNvSpPr>
            <a:spLocks noGrp="1"/>
          </p:cNvSpPr>
          <p:nvPr>
            <p:ph type="title"/>
          </p:nvPr>
        </p:nvSpPr>
        <p:spPr>
          <a:xfrm>
            <a:off x="137726" y="753228"/>
            <a:ext cx="7530617" cy="1080938"/>
          </a:xfrm>
        </p:spPr>
        <p:txBody>
          <a:bodyPr>
            <a:normAutofit/>
          </a:bodyPr>
          <a:lstStyle/>
          <a:p>
            <a:pPr algn="ctr"/>
            <a:r>
              <a:rPr lang="en-ZA" dirty="0">
                <a:latin typeface="Arial Rounded MT Bold" panose="020F0704030504030204" pitchFamily="34" charset="77"/>
              </a:rPr>
              <a:t>SUPPORT REQUESTED FROM GOVERNMENT</a:t>
            </a:r>
            <a:endParaRPr lang="en-CA" dirty="0">
              <a:latin typeface="Arial Rounded MT Bold" panose="020F0704030504030204" pitchFamily="34" charset="77"/>
            </a:endParaRPr>
          </a:p>
        </p:txBody>
      </p:sp>
      <p:sp>
        <p:nvSpPr>
          <p:cNvPr id="3" name="Content Placeholder 2">
            <a:extLst>
              <a:ext uri="{FF2B5EF4-FFF2-40B4-BE49-F238E27FC236}">
                <a16:creationId xmlns:a16="http://schemas.microsoft.com/office/drawing/2014/main" xmlns="" id="{C823B84A-27FA-4AF1-B44F-0856A6F7649A}"/>
              </a:ext>
            </a:extLst>
          </p:cNvPr>
          <p:cNvSpPr>
            <a:spLocks noGrp="1"/>
          </p:cNvSpPr>
          <p:nvPr>
            <p:ph idx="1"/>
          </p:nvPr>
        </p:nvSpPr>
        <p:spPr>
          <a:xfrm>
            <a:off x="539552" y="2132856"/>
            <a:ext cx="8246612" cy="3859872"/>
          </a:xfrm>
        </p:spPr>
        <p:txBody>
          <a:bodyPr>
            <a:normAutofit/>
          </a:bodyPr>
          <a:lstStyle/>
          <a:p>
            <a:endParaRPr lang="en-CA" sz="2000" dirty="0">
              <a:latin typeface="Arial" panose="020B0604020202020204" pitchFamily="34" charset="0"/>
              <a:cs typeface="Arial" panose="020B0604020202020204" pitchFamily="34" charset="0"/>
            </a:endParaRPr>
          </a:p>
          <a:p>
            <a:endParaRPr lang="en-CA" sz="2000" dirty="0">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xmlns="" id="{08B9BE6A-9DC7-9F48-9D08-A779A9F88498}"/>
              </a:ext>
            </a:extLst>
          </p:cNvPr>
          <p:cNvSpPr>
            <a:spLocks noGrp="1"/>
          </p:cNvSpPr>
          <p:nvPr>
            <p:ph type="sldNum" sz="quarter" idx="12"/>
          </p:nvPr>
        </p:nvSpPr>
        <p:spPr/>
        <p:txBody>
          <a:bodyPr/>
          <a:lstStyle/>
          <a:p>
            <a:fld id="{1483168F-BE3D-4DCD-9FD4-388723BC349A}" type="slidenum">
              <a:rPr lang="en-ZA" smtClean="0"/>
              <a:pPr/>
              <a:t>22</a:t>
            </a:fld>
            <a:endParaRPr lang="en-ZA"/>
          </a:p>
        </p:txBody>
      </p:sp>
      <p:sp>
        <p:nvSpPr>
          <p:cNvPr id="6" name="TextBox 5">
            <a:extLst>
              <a:ext uri="{FF2B5EF4-FFF2-40B4-BE49-F238E27FC236}">
                <a16:creationId xmlns:a16="http://schemas.microsoft.com/office/drawing/2014/main" xmlns="" id="{4D3E91BF-AF6C-46A1-AC2B-D520C9C5E3BE}"/>
              </a:ext>
            </a:extLst>
          </p:cNvPr>
          <p:cNvSpPr txBox="1"/>
          <p:nvPr/>
        </p:nvSpPr>
        <p:spPr>
          <a:xfrm>
            <a:off x="6186638" y="6281567"/>
            <a:ext cx="4481597" cy="507831"/>
          </a:xfrm>
          <a:prstGeom prst="rect">
            <a:avLst/>
          </a:prstGeom>
          <a:noFill/>
        </p:spPr>
        <p:txBody>
          <a:bodyPr wrap="square" rtlCol="0">
            <a:spAutoFit/>
          </a:bodyPr>
          <a:lstStyle/>
          <a:p>
            <a:r>
              <a:rPr lang="en-ZA" sz="1350" b="1" dirty="0">
                <a:solidFill>
                  <a:schemeClr val="bg1"/>
                </a:solidFill>
                <a:latin typeface="+mj-lt"/>
              </a:rPr>
              <a:t>Creating jobs, alleviating poverty:                  October  2020</a:t>
            </a:r>
          </a:p>
        </p:txBody>
      </p:sp>
      <p:graphicFrame>
        <p:nvGraphicFramePr>
          <p:cNvPr id="4" name="Table 6">
            <a:extLst>
              <a:ext uri="{FF2B5EF4-FFF2-40B4-BE49-F238E27FC236}">
                <a16:creationId xmlns:a16="http://schemas.microsoft.com/office/drawing/2014/main" xmlns="" id="{C0E6D835-EEA6-4A59-8627-E052B0DBEF05}"/>
              </a:ext>
            </a:extLst>
          </p:cNvPr>
          <p:cNvGraphicFramePr>
            <a:graphicFrameLocks noGrp="1"/>
          </p:cNvGraphicFramePr>
          <p:nvPr>
            <p:extLst>
              <p:ext uri="{D42A27DB-BD31-4B8C-83A1-F6EECF244321}">
                <p14:modId xmlns:p14="http://schemas.microsoft.com/office/powerpoint/2010/main" xmlns="" val="3632578568"/>
              </p:ext>
            </p:extLst>
          </p:nvPr>
        </p:nvGraphicFramePr>
        <p:xfrm>
          <a:off x="755576" y="2348879"/>
          <a:ext cx="7920880" cy="3362046"/>
        </p:xfrm>
        <a:graphic>
          <a:graphicData uri="http://schemas.openxmlformats.org/drawingml/2006/table">
            <a:tbl>
              <a:tblPr firstRow="1" bandRow="1">
                <a:tableStyleId>{5C22544A-7EE6-4342-B048-85BDC9FD1C3A}</a:tableStyleId>
              </a:tblPr>
              <a:tblGrid>
                <a:gridCol w="3761570">
                  <a:extLst>
                    <a:ext uri="{9D8B030D-6E8A-4147-A177-3AD203B41FA5}">
                      <a16:colId xmlns:a16="http://schemas.microsoft.com/office/drawing/2014/main" xmlns="" val="3413147979"/>
                    </a:ext>
                  </a:extLst>
                </a:gridCol>
                <a:gridCol w="4159310">
                  <a:extLst>
                    <a:ext uri="{9D8B030D-6E8A-4147-A177-3AD203B41FA5}">
                      <a16:colId xmlns:a16="http://schemas.microsoft.com/office/drawing/2014/main" xmlns="" val="305840934"/>
                    </a:ext>
                  </a:extLst>
                </a:gridCol>
              </a:tblGrid>
              <a:tr h="724442">
                <a:tc>
                  <a:txBody>
                    <a:bodyPr/>
                    <a:lstStyle/>
                    <a:p>
                      <a:r>
                        <a:rPr lang="en-CA" dirty="0"/>
                        <a:t>Initiatives to Reduce Costs</a:t>
                      </a:r>
                    </a:p>
                  </a:txBody>
                  <a:tcPr/>
                </a:tc>
                <a:tc>
                  <a:txBody>
                    <a:bodyPr/>
                    <a:lstStyle/>
                    <a:p>
                      <a:r>
                        <a:rPr lang="en-CA" dirty="0"/>
                        <a:t>Initiatives to Enhance Appropriate Support</a:t>
                      </a:r>
                    </a:p>
                  </a:txBody>
                  <a:tcPr/>
                </a:tc>
                <a:extLst>
                  <a:ext uri="{0D108BD9-81ED-4DB2-BD59-A6C34878D82A}">
                    <a16:rowId xmlns:a16="http://schemas.microsoft.com/office/drawing/2014/main" xmlns="" val="418862029"/>
                  </a:ext>
                </a:extLst>
              </a:tr>
              <a:tr h="724442">
                <a:tc>
                  <a:txBody>
                    <a:bodyPr/>
                    <a:lstStyle/>
                    <a:p>
                      <a:r>
                        <a:rPr lang="en-CA" dirty="0"/>
                        <a:t>Introduce mobile banking </a:t>
                      </a:r>
                    </a:p>
                  </a:txBody>
                  <a:tcPr/>
                </a:tc>
                <a:tc>
                  <a:txBody>
                    <a:bodyPr/>
                    <a:lstStyle/>
                    <a:p>
                      <a:r>
                        <a:rPr lang="en-CA" b="1" dirty="0" smtClean="0"/>
                        <a:t>SEFA</a:t>
                      </a:r>
                      <a:r>
                        <a:rPr lang="en-CA" dirty="0" smtClean="0"/>
                        <a:t> </a:t>
                      </a:r>
                      <a:r>
                        <a:rPr lang="en-CA" dirty="0"/>
                        <a:t>to adopt a developmental and partnership model</a:t>
                      </a:r>
                    </a:p>
                  </a:txBody>
                  <a:tcPr/>
                </a:tc>
                <a:extLst>
                  <a:ext uri="{0D108BD9-81ED-4DB2-BD59-A6C34878D82A}">
                    <a16:rowId xmlns:a16="http://schemas.microsoft.com/office/drawing/2014/main" xmlns="" val="396484590"/>
                  </a:ext>
                </a:extLst>
              </a:tr>
              <a:tr h="724442">
                <a:tc>
                  <a:txBody>
                    <a:bodyPr/>
                    <a:lstStyle/>
                    <a:p>
                      <a:r>
                        <a:rPr lang="en-CA" dirty="0"/>
                        <a:t>Support innovation with time saving technologies </a:t>
                      </a:r>
                    </a:p>
                  </a:txBody>
                  <a:tcPr/>
                </a:tc>
                <a:tc>
                  <a:txBody>
                    <a:bodyPr/>
                    <a:lstStyle/>
                    <a:p>
                      <a:r>
                        <a:rPr lang="en-CA" dirty="0"/>
                        <a:t>Changes to the B-BBEE score card </a:t>
                      </a:r>
                    </a:p>
                  </a:txBody>
                  <a:tcPr/>
                </a:tc>
                <a:extLst>
                  <a:ext uri="{0D108BD9-81ED-4DB2-BD59-A6C34878D82A}">
                    <a16:rowId xmlns:a16="http://schemas.microsoft.com/office/drawing/2014/main" xmlns="" val="3054279030"/>
                  </a:ext>
                </a:extLst>
              </a:tr>
              <a:tr h="7244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Support to non-traditional collateral based on international best practices</a:t>
                      </a:r>
                    </a:p>
                    <a:p>
                      <a:endParaRPr lang="en-CA"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Persuade commercial banks to support the sector. </a:t>
                      </a:r>
                    </a:p>
                    <a:p>
                      <a:endParaRPr lang="en-CA" dirty="0"/>
                    </a:p>
                  </a:txBody>
                  <a:tcPr/>
                </a:tc>
                <a:extLst>
                  <a:ext uri="{0D108BD9-81ED-4DB2-BD59-A6C34878D82A}">
                    <a16:rowId xmlns:a16="http://schemas.microsoft.com/office/drawing/2014/main" xmlns="" val="1297811656"/>
                  </a:ext>
                </a:extLst>
              </a:tr>
            </a:tbl>
          </a:graphicData>
        </a:graphic>
      </p:graphicFrame>
    </p:spTree>
    <p:extLst>
      <p:ext uri="{BB962C8B-B14F-4D97-AF65-F5344CB8AC3E}">
        <p14:creationId xmlns:p14="http://schemas.microsoft.com/office/powerpoint/2010/main" xmlns="" val="6274757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xmlns="" id="{B5C18694-F55B-41C0-ABF3-C1D971F99AD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4" name="Picture 73">
            <a:extLst>
              <a:ext uri="{FF2B5EF4-FFF2-40B4-BE49-F238E27FC236}">
                <a16:creationId xmlns:a16="http://schemas.microsoft.com/office/drawing/2014/main" xmlns="" id="{E3E46CA8-7278-4BA3-AACE-235B5B3B53E0}"/>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alphaModFix amt="10000"/>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7650" name="Title 1"/>
          <p:cNvSpPr>
            <a:spLocks noGrp="1"/>
          </p:cNvSpPr>
          <p:nvPr>
            <p:ph type="ctrTitle"/>
          </p:nvPr>
        </p:nvSpPr>
        <p:spPr>
          <a:xfrm>
            <a:off x="482600" y="643467"/>
            <a:ext cx="8178799" cy="3251878"/>
          </a:xfrm>
          <a:effectLst>
            <a:outerShdw blurRad="88900" dist="38100" dir="2700000" algn="tl" rotWithShape="0">
              <a:prstClr val="black">
                <a:alpha val="30000"/>
              </a:prstClr>
            </a:outerShdw>
          </a:effectLst>
        </p:spPr>
        <p:txBody>
          <a:bodyPr>
            <a:normAutofit/>
          </a:bodyPr>
          <a:lstStyle/>
          <a:p>
            <a:pPr algn="ctr"/>
            <a:r>
              <a:rPr lang="en-ZA" altLang="en-US" sz="6300" dirty="0">
                <a:latin typeface="Arial Black" panose="020B0A04020102020204" pitchFamily="34" charset="0"/>
              </a:rPr>
              <a:t>Experience in Working with </a:t>
            </a:r>
            <a:r>
              <a:rPr lang="en-ZA" altLang="en-US" sz="6300" i="1" dirty="0">
                <a:latin typeface="Arial Black" panose="020B0A04020102020204" pitchFamily="34" charset="0"/>
              </a:rPr>
              <a:t>SEFA</a:t>
            </a:r>
          </a:p>
        </p:txBody>
      </p:sp>
      <p:sp>
        <p:nvSpPr>
          <p:cNvPr id="27651" name="Subtitle 2"/>
          <p:cNvSpPr>
            <a:spLocks noGrp="1"/>
          </p:cNvSpPr>
          <p:nvPr>
            <p:ph type="subTitle" idx="1"/>
          </p:nvPr>
        </p:nvSpPr>
        <p:spPr>
          <a:xfrm>
            <a:off x="1517949" y="4233672"/>
            <a:ext cx="6108101" cy="1145829"/>
          </a:xfrm>
          <a:effectLst>
            <a:outerShdw blurRad="88900" dist="38100" dir="2700000" algn="tl" rotWithShape="0">
              <a:prstClr val="black">
                <a:alpha val="30000"/>
              </a:prstClr>
            </a:outerShdw>
          </a:effectLst>
        </p:spPr>
        <p:txBody>
          <a:bodyPr>
            <a:normAutofit/>
          </a:bodyPr>
          <a:lstStyle/>
          <a:p>
            <a:pPr algn="ctr"/>
            <a:r>
              <a:rPr lang="en-ZA" sz="1400" b="1">
                <a:latin typeface="+mj-lt"/>
              </a:rPr>
              <a:t>Creating jobs, alleviating poverty:                  October  2020</a:t>
            </a:r>
          </a:p>
        </p:txBody>
      </p:sp>
      <p:sp>
        <p:nvSpPr>
          <p:cNvPr id="2" name="Slide Number Placeholder 1"/>
          <p:cNvSpPr>
            <a:spLocks noGrp="1"/>
          </p:cNvSpPr>
          <p:nvPr>
            <p:ph type="sldNum" sz="quarter" idx="12"/>
          </p:nvPr>
        </p:nvSpPr>
        <p:spPr>
          <a:xfrm>
            <a:off x="7668344" y="305140"/>
            <a:ext cx="1370293" cy="1356442"/>
          </a:xfrm>
          <a:solidFill>
            <a:schemeClr val="accent1"/>
          </a:solidFill>
          <a:ln>
            <a:solidFill>
              <a:schemeClr val="accent1"/>
            </a:solidFill>
          </a:ln>
        </p:spPr>
        <p:txBody>
          <a:bodyPr/>
          <a:lstStyle/>
          <a:p>
            <a:pPr>
              <a:defRPr/>
            </a:pPr>
            <a:r>
              <a:rPr lang="en-US" dirty="0" smtClean="0"/>
              <a:t>23</a:t>
            </a:r>
          </a:p>
          <a:p>
            <a:pPr>
              <a:defRPr/>
            </a:pPr>
            <a:endParaRPr lang="en-ZA"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8B84129-0E49-4D7B-9E31-7A9D8E866944}"/>
              </a:ext>
            </a:extLst>
          </p:cNvPr>
          <p:cNvSpPr>
            <a:spLocks noGrp="1"/>
          </p:cNvSpPr>
          <p:nvPr>
            <p:ph type="title"/>
          </p:nvPr>
        </p:nvSpPr>
        <p:spPr/>
        <p:txBody>
          <a:bodyPr>
            <a:normAutofit/>
          </a:bodyPr>
          <a:lstStyle/>
          <a:p>
            <a:pPr algn="ctr"/>
            <a:r>
              <a:rPr lang="en-ZA" altLang="en-US" dirty="0" smtClean="0">
                <a:latin typeface="Arial Rounded MT Bold" panose="020F0704030504030204" pitchFamily="34" charset="77"/>
              </a:rPr>
              <a:t>EXPERIENCE WITH WORKING WITH SEFA</a:t>
            </a:r>
            <a:endParaRPr lang="en-ZA" dirty="0">
              <a:latin typeface="Arial Rounded MT Bold" panose="020F0704030504030204" pitchFamily="34" charset="77"/>
            </a:endParaRPr>
          </a:p>
        </p:txBody>
      </p:sp>
      <p:sp>
        <p:nvSpPr>
          <p:cNvPr id="3" name="Content Placeholder 2">
            <a:extLst>
              <a:ext uri="{FF2B5EF4-FFF2-40B4-BE49-F238E27FC236}">
                <a16:creationId xmlns:a16="http://schemas.microsoft.com/office/drawing/2014/main" xmlns="" id="{8442F1FD-ACF9-44AD-B92A-F1A54B69D3C4}"/>
              </a:ext>
            </a:extLst>
          </p:cNvPr>
          <p:cNvSpPr>
            <a:spLocks noGrp="1"/>
          </p:cNvSpPr>
          <p:nvPr>
            <p:ph idx="1"/>
          </p:nvPr>
        </p:nvSpPr>
        <p:spPr>
          <a:xfrm>
            <a:off x="533400" y="2336872"/>
            <a:ext cx="7783016" cy="4044455"/>
          </a:xfrm>
        </p:spPr>
        <p:txBody>
          <a:bodyPr>
            <a:normAutofit/>
          </a:bodyPr>
          <a:lstStyle/>
          <a:p>
            <a:r>
              <a:rPr lang="en-ZA" altLang="en-US" sz="2000" dirty="0">
                <a:solidFill>
                  <a:schemeClr val="bg1"/>
                </a:solidFill>
                <a:latin typeface="Arial" panose="020B0604020202020204" pitchFamily="34" charset="0"/>
                <a:cs typeface="Arial" panose="020B0604020202020204" pitchFamily="34" charset="0"/>
              </a:rPr>
              <a:t>Have received funding from </a:t>
            </a:r>
            <a:r>
              <a:rPr lang="en-ZA" altLang="en-US" sz="2000" dirty="0" err="1">
                <a:solidFill>
                  <a:schemeClr val="bg1"/>
                </a:solidFill>
                <a:latin typeface="Arial" panose="020B0604020202020204" pitchFamily="34" charset="0"/>
                <a:cs typeface="Arial" panose="020B0604020202020204" pitchFamily="34" charset="0"/>
              </a:rPr>
              <a:t>Khula</a:t>
            </a:r>
            <a:r>
              <a:rPr lang="en-ZA" altLang="en-US" sz="2000" dirty="0">
                <a:solidFill>
                  <a:schemeClr val="bg1"/>
                </a:solidFill>
                <a:latin typeface="Arial" panose="020B0604020202020204" pitchFamily="34" charset="0"/>
                <a:cs typeface="Arial" panose="020B0604020202020204" pitchFamily="34" charset="0"/>
              </a:rPr>
              <a:t>, </a:t>
            </a:r>
            <a:r>
              <a:rPr lang="en-ZA" altLang="en-US" sz="2000" dirty="0" smtClean="0">
                <a:solidFill>
                  <a:schemeClr val="bg1"/>
                </a:solidFill>
                <a:latin typeface="Arial" panose="020B0604020202020204" pitchFamily="34" charset="0"/>
                <a:cs typeface="Arial" panose="020B0604020202020204" pitchFamily="34" charset="0"/>
              </a:rPr>
              <a:t>SAMAF, </a:t>
            </a:r>
            <a:r>
              <a:rPr lang="en-ZA" altLang="en-US" sz="2000" dirty="0">
                <a:solidFill>
                  <a:schemeClr val="bg1"/>
                </a:solidFill>
                <a:latin typeface="Arial" panose="020B0604020202020204" pitchFamily="34" charset="0"/>
                <a:cs typeface="Arial" panose="020B0604020202020204" pitchFamily="34" charset="0"/>
              </a:rPr>
              <a:t>and </a:t>
            </a:r>
            <a:r>
              <a:rPr lang="en-ZA" altLang="en-US" sz="2000" i="1" dirty="0">
                <a:solidFill>
                  <a:schemeClr val="bg1"/>
                </a:solidFill>
                <a:latin typeface="Arial" panose="020B0604020202020204" pitchFamily="34" charset="0"/>
                <a:cs typeface="Arial" panose="020B0604020202020204" pitchFamily="34" charset="0"/>
              </a:rPr>
              <a:t>SEFA</a:t>
            </a:r>
          </a:p>
          <a:p>
            <a:r>
              <a:rPr lang="en-ZA" altLang="en-US" sz="2000" dirty="0">
                <a:solidFill>
                  <a:schemeClr val="bg1"/>
                </a:solidFill>
                <a:latin typeface="Arial" panose="020B0604020202020204" pitchFamily="34" charset="0"/>
                <a:cs typeface="Arial" panose="020B0604020202020204" pitchFamily="34" charset="0"/>
              </a:rPr>
              <a:t>Currently Members have access to revolving loan facilities totalling R140 million with SEFA</a:t>
            </a:r>
          </a:p>
          <a:p>
            <a:r>
              <a:rPr lang="en-ZA" altLang="en-US" sz="2000" dirty="0">
                <a:solidFill>
                  <a:schemeClr val="bg1"/>
                </a:solidFill>
                <a:latin typeface="Arial" panose="020B0604020202020204" pitchFamily="34" charset="0"/>
                <a:cs typeface="Arial" panose="020B0604020202020204" pitchFamily="34" charset="0"/>
              </a:rPr>
              <a:t>Reasonable interest rate – prime less 3%</a:t>
            </a:r>
          </a:p>
          <a:p>
            <a:endParaRPr lang="en-ZA" altLang="en-US" sz="2000" dirty="0">
              <a:solidFill>
                <a:schemeClr val="bg1"/>
              </a:solidFill>
              <a:latin typeface="Arial" panose="020B0604020202020204" pitchFamily="34" charset="0"/>
              <a:cs typeface="Arial" panose="020B0604020202020204" pitchFamily="34" charset="0"/>
            </a:endParaRPr>
          </a:p>
          <a:p>
            <a:endParaRPr lang="en-ZA" sz="2000" dirty="0">
              <a:solidFill>
                <a:schemeClr val="bg1"/>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xmlns="" id="{9D2523B6-2F9A-4176-9A3A-68859FAD2928}"/>
              </a:ext>
            </a:extLst>
          </p:cNvPr>
          <p:cNvSpPr txBox="1"/>
          <p:nvPr/>
        </p:nvSpPr>
        <p:spPr>
          <a:xfrm>
            <a:off x="6186638" y="6237312"/>
            <a:ext cx="4481597" cy="507831"/>
          </a:xfrm>
          <a:prstGeom prst="rect">
            <a:avLst/>
          </a:prstGeom>
          <a:noFill/>
        </p:spPr>
        <p:txBody>
          <a:bodyPr wrap="square" rtlCol="0">
            <a:spAutoFit/>
          </a:bodyPr>
          <a:lstStyle/>
          <a:p>
            <a:r>
              <a:rPr lang="en-ZA" sz="1350" b="1" dirty="0">
                <a:solidFill>
                  <a:schemeClr val="bg1"/>
                </a:solidFill>
                <a:latin typeface="+mj-lt"/>
              </a:rPr>
              <a:t>Creating jobs, alleviating poverty:                  October  2020</a:t>
            </a:r>
          </a:p>
        </p:txBody>
      </p:sp>
      <p:sp>
        <p:nvSpPr>
          <p:cNvPr id="5" name="Slide Number Placeholder 4"/>
          <p:cNvSpPr>
            <a:spLocks noGrp="1"/>
          </p:cNvSpPr>
          <p:nvPr>
            <p:ph type="sldNum" sz="quarter" idx="12"/>
          </p:nvPr>
        </p:nvSpPr>
        <p:spPr/>
        <p:txBody>
          <a:bodyPr/>
          <a:lstStyle/>
          <a:p>
            <a:pPr>
              <a:defRPr/>
            </a:pPr>
            <a:fld id="{1CC24FE0-9AB3-453C-B7ED-423DBA8DF42C}" type="slidenum">
              <a:rPr lang="en-ZA" smtClean="0"/>
              <a:pPr>
                <a:defRPr/>
              </a:pPr>
              <a:t>24</a:t>
            </a:fld>
            <a:endParaRPr lang="en-ZA"/>
          </a:p>
        </p:txBody>
      </p:sp>
    </p:spTree>
    <p:extLst>
      <p:ext uri="{BB962C8B-B14F-4D97-AF65-F5344CB8AC3E}">
        <p14:creationId xmlns:p14="http://schemas.microsoft.com/office/powerpoint/2010/main" xmlns="" val="30996176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B471BA5-FE74-405D-BCF0-7525EAAA71ED}"/>
              </a:ext>
            </a:extLst>
          </p:cNvPr>
          <p:cNvSpPr>
            <a:spLocks noGrp="1"/>
          </p:cNvSpPr>
          <p:nvPr>
            <p:ph type="title"/>
          </p:nvPr>
        </p:nvSpPr>
        <p:spPr>
          <a:xfrm>
            <a:off x="34785" y="764704"/>
            <a:ext cx="7561551" cy="1080938"/>
          </a:xfrm>
        </p:spPr>
        <p:txBody>
          <a:bodyPr>
            <a:normAutofit/>
          </a:bodyPr>
          <a:lstStyle/>
          <a:p>
            <a:pPr algn="ctr"/>
            <a:r>
              <a:rPr lang="en-ZA" altLang="en-US" dirty="0" smtClean="0">
                <a:latin typeface="Arial Rounded MT Bold" panose="020F0704030504030204" pitchFamily="34" charset="77"/>
              </a:rPr>
              <a:t>CHALLENGES WORKING WITH SEFA</a:t>
            </a:r>
            <a:endParaRPr lang="en-ZA" dirty="0">
              <a:latin typeface="Arial Rounded MT Bold" panose="020F0704030504030204" pitchFamily="34" charset="77"/>
            </a:endParaRPr>
          </a:p>
        </p:txBody>
      </p:sp>
      <p:sp>
        <p:nvSpPr>
          <p:cNvPr id="3" name="Content Placeholder 2">
            <a:extLst>
              <a:ext uri="{FF2B5EF4-FFF2-40B4-BE49-F238E27FC236}">
                <a16:creationId xmlns:a16="http://schemas.microsoft.com/office/drawing/2014/main" xmlns="" id="{B1BBAC20-FFF7-4214-9FA5-B5A5FBC2172A}"/>
              </a:ext>
            </a:extLst>
          </p:cNvPr>
          <p:cNvSpPr>
            <a:spLocks noGrp="1"/>
          </p:cNvSpPr>
          <p:nvPr>
            <p:ph idx="1"/>
          </p:nvPr>
        </p:nvSpPr>
        <p:spPr>
          <a:xfrm>
            <a:off x="179512" y="2348880"/>
            <a:ext cx="8712968" cy="4248471"/>
          </a:xfrm>
        </p:spPr>
        <p:txBody>
          <a:bodyPr>
            <a:normAutofit/>
          </a:bodyPr>
          <a:lstStyle/>
          <a:p>
            <a:r>
              <a:rPr lang="en-ZA" sz="2000" dirty="0">
                <a:solidFill>
                  <a:schemeClr val="bg1"/>
                </a:solidFill>
                <a:latin typeface="Arial" panose="020B0604020202020204" pitchFamily="34" charset="0"/>
                <a:cs typeface="Arial" panose="020B0604020202020204" pitchFamily="34" charset="0"/>
              </a:rPr>
              <a:t>SEFA still has a lot to learn about the DMFI sector and how it should be </a:t>
            </a:r>
            <a:r>
              <a:rPr lang="en-ZA" sz="2000" dirty="0" smtClean="0">
                <a:solidFill>
                  <a:schemeClr val="bg1"/>
                </a:solidFill>
                <a:latin typeface="Arial" panose="020B0604020202020204" pitchFamily="34" charset="0"/>
                <a:cs typeface="Arial" panose="020B0604020202020204" pitchFamily="34" charset="0"/>
              </a:rPr>
              <a:t>supported</a:t>
            </a:r>
            <a:endParaRPr lang="en-ZA" sz="2000" dirty="0">
              <a:solidFill>
                <a:schemeClr val="bg1"/>
              </a:solidFill>
              <a:latin typeface="Arial" panose="020B0604020202020204" pitchFamily="34" charset="0"/>
              <a:cs typeface="Arial" panose="020B0604020202020204" pitchFamily="34" charset="0"/>
            </a:endParaRPr>
          </a:p>
          <a:p>
            <a:endParaRPr lang="en-ZA" sz="2000" dirty="0">
              <a:solidFill>
                <a:schemeClr val="bg1"/>
              </a:solidFill>
              <a:latin typeface="Arial" panose="020B0604020202020204" pitchFamily="34" charset="0"/>
              <a:cs typeface="Arial" panose="020B0604020202020204" pitchFamily="34" charset="0"/>
            </a:endParaRPr>
          </a:p>
          <a:p>
            <a:r>
              <a:rPr lang="en-ZA" sz="2000" dirty="0">
                <a:solidFill>
                  <a:schemeClr val="bg1"/>
                </a:solidFill>
                <a:latin typeface="Arial" panose="020B0604020202020204" pitchFamily="34" charset="0"/>
                <a:cs typeface="Arial" panose="020B0604020202020204" pitchFamily="34" charset="0"/>
              </a:rPr>
              <a:t>Inability of SEFA to support the capacity building requirements of </a:t>
            </a:r>
            <a:r>
              <a:rPr lang="en-ZA" sz="2000" dirty="0" smtClean="0">
                <a:solidFill>
                  <a:schemeClr val="bg1"/>
                </a:solidFill>
                <a:latin typeface="Arial" panose="020B0604020202020204" pitchFamily="34" charset="0"/>
                <a:cs typeface="Arial" panose="020B0604020202020204" pitchFamily="34" charset="0"/>
              </a:rPr>
              <a:t>DMFI’s</a:t>
            </a:r>
            <a:endParaRPr lang="en-ZA" sz="2000" dirty="0">
              <a:solidFill>
                <a:schemeClr val="bg1"/>
              </a:solidFill>
              <a:latin typeface="Arial" panose="020B0604020202020204" pitchFamily="34" charset="0"/>
              <a:cs typeface="Arial" panose="020B0604020202020204" pitchFamily="34" charset="0"/>
            </a:endParaRPr>
          </a:p>
          <a:p>
            <a:pPr lvl="1"/>
            <a:r>
              <a:rPr lang="en-ZA" dirty="0">
                <a:solidFill>
                  <a:schemeClr val="bg1"/>
                </a:solidFill>
                <a:latin typeface="Arial" panose="020B0604020202020204" pitchFamily="34" charset="0"/>
                <a:cs typeface="Arial" panose="020B0604020202020204" pitchFamily="34" charset="0"/>
              </a:rPr>
              <a:t>SEFA has pressure to be self-sufficient and does not have a good budget to support </a:t>
            </a:r>
            <a:r>
              <a:rPr lang="en-ZA" dirty="0" smtClean="0">
                <a:solidFill>
                  <a:schemeClr val="bg1"/>
                </a:solidFill>
                <a:latin typeface="Arial" panose="020B0604020202020204" pitchFamily="34" charset="0"/>
                <a:cs typeface="Arial" panose="020B0604020202020204" pitchFamily="34" charset="0"/>
              </a:rPr>
              <a:t>grants</a:t>
            </a:r>
            <a:endParaRPr lang="en-ZA" dirty="0">
              <a:solidFill>
                <a:schemeClr val="bg1"/>
              </a:solidFill>
              <a:latin typeface="Arial" panose="020B0604020202020204" pitchFamily="34" charset="0"/>
              <a:cs typeface="Arial" panose="020B0604020202020204" pitchFamily="34" charset="0"/>
            </a:endParaRPr>
          </a:p>
          <a:p>
            <a:pPr marL="457200" lvl="1" indent="0">
              <a:buNone/>
            </a:pPr>
            <a:endParaRPr lang="en-ZA" dirty="0">
              <a:solidFill>
                <a:schemeClr val="bg1"/>
              </a:solidFill>
              <a:latin typeface="Arial" panose="020B0604020202020204" pitchFamily="34" charset="0"/>
              <a:cs typeface="Arial" panose="020B0604020202020204" pitchFamily="34" charset="0"/>
            </a:endParaRPr>
          </a:p>
          <a:p>
            <a:r>
              <a:rPr lang="en-ZA" sz="2000" dirty="0">
                <a:solidFill>
                  <a:schemeClr val="bg1"/>
                </a:solidFill>
                <a:latin typeface="Arial" panose="020B0604020202020204" pitchFamily="34" charset="0"/>
                <a:cs typeface="Arial" panose="020B0604020202020204" pitchFamily="34" charset="0"/>
              </a:rPr>
              <a:t>Lack of resources to conduct a comprehensive study of the SMME sector to understand its challenges and needs, especially the funding </a:t>
            </a:r>
            <a:r>
              <a:rPr lang="en-ZA" sz="2000" dirty="0" smtClean="0">
                <a:solidFill>
                  <a:schemeClr val="bg1"/>
                </a:solidFill>
                <a:latin typeface="Arial" panose="020B0604020202020204" pitchFamily="34" charset="0"/>
                <a:cs typeface="Arial" panose="020B0604020202020204" pitchFamily="34" charset="0"/>
              </a:rPr>
              <a:t>needs</a:t>
            </a:r>
            <a:endParaRPr lang="en-ZA" sz="2000" dirty="0">
              <a:solidFill>
                <a:schemeClr val="bg1"/>
              </a:solidFill>
              <a:latin typeface="Arial" panose="020B0604020202020204" pitchFamily="34" charset="0"/>
              <a:cs typeface="Arial" panose="020B0604020202020204" pitchFamily="34" charset="0"/>
            </a:endParaRPr>
          </a:p>
          <a:p>
            <a:endParaRPr lang="en-ZA" sz="2000" dirty="0">
              <a:solidFill>
                <a:schemeClr val="bg1"/>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xmlns="" id="{9BF9F2D4-BCE8-47BC-9B24-21FA4698CF59}"/>
              </a:ext>
            </a:extLst>
          </p:cNvPr>
          <p:cNvSpPr txBox="1"/>
          <p:nvPr/>
        </p:nvSpPr>
        <p:spPr>
          <a:xfrm>
            <a:off x="6186638" y="6319649"/>
            <a:ext cx="4481597" cy="507831"/>
          </a:xfrm>
          <a:prstGeom prst="rect">
            <a:avLst/>
          </a:prstGeom>
          <a:noFill/>
        </p:spPr>
        <p:txBody>
          <a:bodyPr wrap="square" rtlCol="0">
            <a:spAutoFit/>
          </a:bodyPr>
          <a:lstStyle/>
          <a:p>
            <a:r>
              <a:rPr lang="en-ZA" sz="1350" b="1">
                <a:solidFill>
                  <a:schemeClr val="bg1"/>
                </a:solidFill>
                <a:latin typeface="+mj-lt"/>
              </a:rPr>
              <a:t>Creating jobs, alleviating poverty:                  October  2020</a:t>
            </a:r>
          </a:p>
        </p:txBody>
      </p:sp>
      <p:sp>
        <p:nvSpPr>
          <p:cNvPr id="5" name="Slide Number Placeholder 4"/>
          <p:cNvSpPr>
            <a:spLocks noGrp="1"/>
          </p:cNvSpPr>
          <p:nvPr>
            <p:ph type="sldNum" sz="quarter" idx="12"/>
          </p:nvPr>
        </p:nvSpPr>
        <p:spPr/>
        <p:txBody>
          <a:bodyPr/>
          <a:lstStyle/>
          <a:p>
            <a:pPr>
              <a:defRPr/>
            </a:pPr>
            <a:fld id="{1CC24FE0-9AB3-453C-B7ED-423DBA8DF42C}" type="slidenum">
              <a:rPr lang="en-ZA" smtClean="0"/>
              <a:pPr>
                <a:defRPr/>
              </a:pPr>
              <a:t>25</a:t>
            </a:fld>
            <a:endParaRPr lang="en-ZA"/>
          </a:p>
        </p:txBody>
      </p:sp>
    </p:spTree>
    <p:extLst>
      <p:ext uri="{BB962C8B-B14F-4D97-AF65-F5344CB8AC3E}">
        <p14:creationId xmlns:p14="http://schemas.microsoft.com/office/powerpoint/2010/main" xmlns="" val="16548468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8313" y="2204863"/>
            <a:ext cx="8229600" cy="4537249"/>
          </a:xfrm>
        </p:spPr>
        <p:txBody>
          <a:bodyPr>
            <a:normAutofit/>
          </a:bodyPr>
          <a:lstStyle/>
          <a:p>
            <a:r>
              <a:rPr lang="en-ZA" sz="2000" dirty="0">
                <a:solidFill>
                  <a:schemeClr val="bg1"/>
                </a:solidFill>
                <a:latin typeface="Arial" panose="020B0604020202020204" pitchFamily="34" charset="0"/>
                <a:cs typeface="Arial" panose="020B0604020202020204" pitchFamily="34" charset="0"/>
              </a:rPr>
              <a:t>Failure by SEFA  to articulate the positive impact of the DMFI operations in reaching poor rural women with essential credit and other non-financial services</a:t>
            </a:r>
          </a:p>
          <a:p>
            <a:endParaRPr lang="en-ZA" sz="2000" dirty="0">
              <a:solidFill>
                <a:schemeClr val="bg1"/>
              </a:solidFill>
              <a:latin typeface="Arial" panose="020B0604020202020204" pitchFamily="34" charset="0"/>
              <a:cs typeface="Arial" panose="020B0604020202020204" pitchFamily="34" charset="0"/>
            </a:endParaRPr>
          </a:p>
          <a:p>
            <a:r>
              <a:rPr lang="en-ZA" sz="2000" dirty="0">
                <a:solidFill>
                  <a:schemeClr val="bg1"/>
                </a:solidFill>
                <a:latin typeface="Arial" panose="020B0604020202020204" pitchFamily="34" charset="0"/>
                <a:cs typeface="Arial" panose="020B0604020202020204" pitchFamily="34" charset="0"/>
              </a:rPr>
              <a:t>We have consistently provided more than 70% of all </a:t>
            </a:r>
            <a:r>
              <a:rPr lang="en-ZA" sz="2000" dirty="0" smtClean="0">
                <a:solidFill>
                  <a:schemeClr val="bg1"/>
                </a:solidFill>
                <a:latin typeface="Arial" panose="020B0604020202020204" pitchFamily="34" charset="0"/>
                <a:cs typeface="Arial" panose="020B0604020202020204" pitchFamily="34" charset="0"/>
              </a:rPr>
              <a:t>SEFA’s </a:t>
            </a:r>
            <a:r>
              <a:rPr lang="en-ZA" sz="2000" dirty="0">
                <a:solidFill>
                  <a:schemeClr val="bg1"/>
                </a:solidFill>
                <a:latin typeface="Arial" panose="020B0604020202020204" pitchFamily="34" charset="0"/>
                <a:cs typeface="Arial" panose="020B0604020202020204" pitchFamily="34" charset="0"/>
              </a:rPr>
              <a:t>annual statistics in terms of the numbers of businesses supported.</a:t>
            </a:r>
            <a:endParaRPr lang="en-ZA" altLang="en-US" sz="2000" dirty="0">
              <a:solidFill>
                <a:schemeClr val="bg1"/>
              </a:solidFill>
              <a:latin typeface="Arial" panose="020B0604020202020204" pitchFamily="34" charset="0"/>
              <a:cs typeface="Arial" panose="020B0604020202020204" pitchFamily="34" charset="0"/>
            </a:endParaRPr>
          </a:p>
          <a:p>
            <a:endParaRPr lang="en-ZA" sz="20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xmlns="" id="{E8DB9B0D-6EC1-4915-92EA-FF909B5671B0}"/>
              </a:ext>
            </a:extLst>
          </p:cNvPr>
          <p:cNvSpPr txBox="1"/>
          <p:nvPr/>
        </p:nvSpPr>
        <p:spPr>
          <a:xfrm>
            <a:off x="6186638" y="6328921"/>
            <a:ext cx="4481597" cy="507831"/>
          </a:xfrm>
          <a:prstGeom prst="rect">
            <a:avLst/>
          </a:prstGeom>
          <a:noFill/>
        </p:spPr>
        <p:txBody>
          <a:bodyPr wrap="square" rtlCol="0">
            <a:spAutoFit/>
          </a:bodyPr>
          <a:lstStyle/>
          <a:p>
            <a:r>
              <a:rPr lang="en-ZA" sz="1350" b="1" dirty="0">
                <a:solidFill>
                  <a:schemeClr val="bg1"/>
                </a:solidFill>
                <a:latin typeface="+mj-lt"/>
              </a:rPr>
              <a:t>Creating jobs, alleviating poverty:                  October  2020</a:t>
            </a:r>
          </a:p>
        </p:txBody>
      </p:sp>
      <p:sp>
        <p:nvSpPr>
          <p:cNvPr id="2" name="Slide Number Placeholder 1"/>
          <p:cNvSpPr>
            <a:spLocks noGrp="1"/>
          </p:cNvSpPr>
          <p:nvPr>
            <p:ph type="sldNum" sz="quarter" idx="12"/>
          </p:nvPr>
        </p:nvSpPr>
        <p:spPr/>
        <p:txBody>
          <a:bodyPr/>
          <a:lstStyle/>
          <a:p>
            <a:pPr>
              <a:defRPr/>
            </a:pPr>
            <a:fld id="{1CC24FE0-9AB3-453C-B7ED-423DBA8DF42C}" type="slidenum">
              <a:rPr lang="en-ZA" smtClean="0"/>
              <a:pPr>
                <a:defRPr/>
              </a:pPr>
              <a:t>26</a:t>
            </a:fld>
            <a:endParaRPr lang="en-ZA"/>
          </a:p>
        </p:txBody>
      </p:sp>
      <p:sp>
        <p:nvSpPr>
          <p:cNvPr id="7" name="Title 1">
            <a:extLst>
              <a:ext uri="{FF2B5EF4-FFF2-40B4-BE49-F238E27FC236}">
                <a16:creationId xmlns:a16="http://schemas.microsoft.com/office/drawing/2014/main" xmlns="" id="{AB471BA5-FE74-405D-BCF0-7525EAAA71ED}"/>
              </a:ext>
            </a:extLst>
          </p:cNvPr>
          <p:cNvSpPr txBox="1">
            <a:spLocks/>
          </p:cNvSpPr>
          <p:nvPr/>
        </p:nvSpPr>
        <p:spPr>
          <a:xfrm>
            <a:off x="34785" y="764704"/>
            <a:ext cx="7561551" cy="10809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gn="ctr"/>
            <a:r>
              <a:rPr lang="en-ZA" altLang="en-US" dirty="0" smtClean="0">
                <a:latin typeface="Arial Rounded MT Bold" panose="020F0704030504030204" pitchFamily="34" charset="77"/>
              </a:rPr>
              <a:t>CHALLENGES WORKING WITH SEFA</a:t>
            </a:r>
            <a:endParaRPr lang="en-ZA" dirty="0">
              <a:latin typeface="Arial Rounded MT Bold" panose="020F0704030504030204" pitchFamily="34" charset="77"/>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587D871-AAB6-4C13-9B47-02DDC3351B6D}"/>
              </a:ext>
            </a:extLst>
          </p:cNvPr>
          <p:cNvSpPr>
            <a:spLocks noGrp="1"/>
          </p:cNvSpPr>
          <p:nvPr>
            <p:ph type="title"/>
          </p:nvPr>
        </p:nvSpPr>
        <p:spPr>
          <a:xfrm>
            <a:off x="137726" y="753228"/>
            <a:ext cx="7530617" cy="1080938"/>
          </a:xfrm>
        </p:spPr>
        <p:txBody>
          <a:bodyPr>
            <a:normAutofit/>
          </a:bodyPr>
          <a:lstStyle/>
          <a:p>
            <a:pPr algn="ctr"/>
            <a:r>
              <a:rPr lang="en-ZA" dirty="0">
                <a:latin typeface="Arial Rounded MT Bold" panose="020F0704030504030204" pitchFamily="34" charset="77"/>
              </a:rPr>
              <a:t>SUPPORT REQUESTED FROM DSBD AND ITS AGENCIES </a:t>
            </a:r>
            <a:endParaRPr lang="en-CA" dirty="0">
              <a:latin typeface="Arial Rounded MT Bold" panose="020F0704030504030204" pitchFamily="34" charset="77"/>
            </a:endParaRPr>
          </a:p>
        </p:txBody>
      </p:sp>
      <p:sp>
        <p:nvSpPr>
          <p:cNvPr id="3" name="Content Placeholder 2">
            <a:extLst>
              <a:ext uri="{FF2B5EF4-FFF2-40B4-BE49-F238E27FC236}">
                <a16:creationId xmlns:a16="http://schemas.microsoft.com/office/drawing/2014/main" xmlns="" id="{C823B84A-27FA-4AF1-B44F-0856A6F7649A}"/>
              </a:ext>
            </a:extLst>
          </p:cNvPr>
          <p:cNvSpPr>
            <a:spLocks noGrp="1"/>
          </p:cNvSpPr>
          <p:nvPr>
            <p:ph idx="1"/>
          </p:nvPr>
        </p:nvSpPr>
        <p:spPr>
          <a:xfrm>
            <a:off x="309489" y="2377440"/>
            <a:ext cx="8246612" cy="3157528"/>
          </a:xfrm>
        </p:spPr>
        <p:txBody>
          <a:bodyPr>
            <a:normAutofit/>
          </a:bodyPr>
          <a:lstStyle/>
          <a:p>
            <a:pPr>
              <a:spcBef>
                <a:spcPts val="1800"/>
              </a:spcBef>
            </a:pPr>
            <a:r>
              <a:rPr lang="en-ZA" sz="2000" dirty="0">
                <a:solidFill>
                  <a:schemeClr val="bg1"/>
                </a:solidFill>
                <a:latin typeface="Arial" panose="020B0604020202020204" pitchFamily="34" charset="0"/>
                <a:cs typeface="Arial" panose="020B0604020202020204" pitchFamily="34" charset="0"/>
              </a:rPr>
              <a:t>Acknowledge the importance of supporting the microenterprise sector, given that it makes up over 70% of the MSME sector and plays an important role in addressing the triple challenges of unemployment, poverty, and </a:t>
            </a:r>
            <a:r>
              <a:rPr lang="en-ZA" sz="2000" dirty="0" smtClean="0">
                <a:solidFill>
                  <a:schemeClr val="bg1"/>
                </a:solidFill>
                <a:latin typeface="Arial" panose="020B0604020202020204" pitchFamily="34" charset="0"/>
                <a:cs typeface="Arial" panose="020B0604020202020204" pitchFamily="34" charset="0"/>
              </a:rPr>
              <a:t>inequality</a:t>
            </a:r>
            <a:endParaRPr lang="en-ZA" sz="2000" dirty="0">
              <a:solidFill>
                <a:schemeClr val="bg1"/>
              </a:solidFill>
              <a:latin typeface="Arial" panose="020B0604020202020204" pitchFamily="34" charset="0"/>
              <a:cs typeface="Arial" panose="020B0604020202020204" pitchFamily="34" charset="0"/>
            </a:endParaRPr>
          </a:p>
          <a:p>
            <a:pPr>
              <a:spcBef>
                <a:spcPts val="1800"/>
              </a:spcBef>
            </a:pPr>
            <a:r>
              <a:rPr lang="en-ZA" sz="2000" dirty="0">
                <a:solidFill>
                  <a:schemeClr val="bg1"/>
                </a:solidFill>
                <a:latin typeface="Arial" panose="020B0604020202020204" pitchFamily="34" charset="0"/>
                <a:cs typeface="Arial" panose="020B0604020202020204" pitchFamily="34" charset="0"/>
              </a:rPr>
              <a:t>Acknowledge that past microenterprise finance initiatives by commercial banks OR government entities were not sustainable and that DMFIs are the most appropriate vehicles for delivery of microenterprise finance and </a:t>
            </a:r>
            <a:r>
              <a:rPr lang="en-ZA" sz="2000" dirty="0" smtClean="0">
                <a:solidFill>
                  <a:schemeClr val="bg1"/>
                </a:solidFill>
                <a:latin typeface="Arial" panose="020B0604020202020204" pitchFamily="34" charset="0"/>
                <a:cs typeface="Arial" panose="020B0604020202020204" pitchFamily="34" charset="0"/>
              </a:rPr>
              <a:t>support</a:t>
            </a:r>
            <a:endParaRPr lang="en-CA" sz="2000" dirty="0">
              <a:solidFill>
                <a:schemeClr val="bg1"/>
              </a:solidFill>
              <a:latin typeface="Arial" panose="020B0604020202020204" pitchFamily="34" charset="0"/>
              <a:cs typeface="Arial" panose="020B0604020202020204" pitchFamily="34" charset="0"/>
            </a:endParaRPr>
          </a:p>
          <a:p>
            <a:endParaRPr lang="en-CA" sz="2000" dirty="0">
              <a:solidFill>
                <a:schemeClr val="bg1"/>
              </a:solidFill>
              <a:latin typeface="Arial" panose="020B0604020202020204" pitchFamily="34" charset="0"/>
              <a:cs typeface="Arial" panose="020B0604020202020204" pitchFamily="34" charset="0"/>
            </a:endParaRPr>
          </a:p>
          <a:p>
            <a:endParaRPr lang="en-CA" sz="2000" dirty="0">
              <a:solidFill>
                <a:schemeClr val="bg1"/>
              </a:solidFill>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xmlns="" id="{08B9BE6A-9DC7-9F48-9D08-A779A9F88498}"/>
              </a:ext>
            </a:extLst>
          </p:cNvPr>
          <p:cNvSpPr>
            <a:spLocks noGrp="1"/>
          </p:cNvSpPr>
          <p:nvPr>
            <p:ph type="sldNum" sz="quarter" idx="12"/>
          </p:nvPr>
        </p:nvSpPr>
        <p:spPr/>
        <p:txBody>
          <a:bodyPr/>
          <a:lstStyle/>
          <a:p>
            <a:fld id="{1483168F-BE3D-4DCD-9FD4-388723BC349A}" type="slidenum">
              <a:rPr lang="en-ZA" smtClean="0"/>
              <a:pPr/>
              <a:t>27</a:t>
            </a:fld>
            <a:endParaRPr lang="en-ZA"/>
          </a:p>
        </p:txBody>
      </p:sp>
      <p:sp>
        <p:nvSpPr>
          <p:cNvPr id="6" name="TextBox 5">
            <a:extLst>
              <a:ext uri="{FF2B5EF4-FFF2-40B4-BE49-F238E27FC236}">
                <a16:creationId xmlns:a16="http://schemas.microsoft.com/office/drawing/2014/main" xmlns="" id="{4D3E91BF-AF6C-46A1-AC2B-D520C9C5E3BE}"/>
              </a:ext>
            </a:extLst>
          </p:cNvPr>
          <p:cNvSpPr txBox="1"/>
          <p:nvPr/>
        </p:nvSpPr>
        <p:spPr>
          <a:xfrm>
            <a:off x="6186638" y="6237312"/>
            <a:ext cx="4481597" cy="507831"/>
          </a:xfrm>
          <a:prstGeom prst="rect">
            <a:avLst/>
          </a:prstGeom>
          <a:noFill/>
        </p:spPr>
        <p:txBody>
          <a:bodyPr wrap="square" rtlCol="0">
            <a:spAutoFit/>
          </a:bodyPr>
          <a:lstStyle/>
          <a:p>
            <a:r>
              <a:rPr lang="en-ZA" sz="1350" b="1" dirty="0">
                <a:solidFill>
                  <a:schemeClr val="bg1"/>
                </a:solidFill>
                <a:latin typeface="+mj-lt"/>
              </a:rPr>
              <a:t>Creating jobs, alleviating poverty:                  October  2020</a:t>
            </a:r>
          </a:p>
        </p:txBody>
      </p:sp>
    </p:spTree>
    <p:extLst>
      <p:ext uri="{BB962C8B-B14F-4D97-AF65-F5344CB8AC3E}">
        <p14:creationId xmlns:p14="http://schemas.microsoft.com/office/powerpoint/2010/main" xmlns="" val="192945675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ZA" dirty="0">
                <a:latin typeface="Arial Rounded MT Bold" panose="020F0704030504030204" pitchFamily="34" charset="77"/>
              </a:rPr>
              <a:t>GREAT IMPEDIMENT TO THE INFORMAL SECTOR</a:t>
            </a:r>
          </a:p>
        </p:txBody>
      </p:sp>
      <p:sp>
        <p:nvSpPr>
          <p:cNvPr id="3" name="Content Placeholder 2"/>
          <p:cNvSpPr>
            <a:spLocks noGrp="1"/>
          </p:cNvSpPr>
          <p:nvPr>
            <p:ph idx="1"/>
          </p:nvPr>
        </p:nvSpPr>
        <p:spPr>
          <a:xfrm>
            <a:off x="457200" y="2276872"/>
            <a:ext cx="8229600" cy="3849291"/>
          </a:xfrm>
        </p:spPr>
        <p:txBody>
          <a:bodyPr/>
          <a:lstStyle/>
          <a:p>
            <a:r>
              <a:rPr lang="en-ZA" dirty="0">
                <a:solidFill>
                  <a:schemeClr val="bg1"/>
                </a:solidFill>
                <a:latin typeface="Arial" panose="020B0604020202020204" pitchFamily="34" charset="0"/>
                <a:cs typeface="Arial" panose="020B0604020202020204" pitchFamily="34" charset="0"/>
              </a:rPr>
              <a:t>The insistence of DSBD on registration with CIPC, SARS and UIF is a huge threat to the informal sector</a:t>
            </a:r>
          </a:p>
          <a:p>
            <a:r>
              <a:rPr lang="en-ZA" dirty="0">
                <a:solidFill>
                  <a:schemeClr val="bg1"/>
                </a:solidFill>
                <a:latin typeface="Arial" panose="020B0604020202020204" pitchFamily="34" charset="0"/>
                <a:cs typeface="Arial" panose="020B0604020202020204" pitchFamily="34" charset="0"/>
              </a:rPr>
              <a:t>This could bring far greater harm to our country’s poor than COVID-19 did</a:t>
            </a:r>
          </a:p>
          <a:p>
            <a:endParaRPr lang="en-ZA" dirty="0">
              <a:solidFill>
                <a:schemeClr val="bg1"/>
              </a:solidFill>
            </a:endParaRPr>
          </a:p>
        </p:txBody>
      </p:sp>
      <p:sp>
        <p:nvSpPr>
          <p:cNvPr id="4" name="TextBox 3">
            <a:extLst>
              <a:ext uri="{FF2B5EF4-FFF2-40B4-BE49-F238E27FC236}">
                <a16:creationId xmlns:a16="http://schemas.microsoft.com/office/drawing/2014/main" xmlns="" id="{85DEF390-329D-468D-9084-4E62286D7FA4}"/>
              </a:ext>
            </a:extLst>
          </p:cNvPr>
          <p:cNvSpPr txBox="1"/>
          <p:nvPr/>
        </p:nvSpPr>
        <p:spPr>
          <a:xfrm>
            <a:off x="6186638" y="6305102"/>
            <a:ext cx="4481597" cy="507831"/>
          </a:xfrm>
          <a:prstGeom prst="rect">
            <a:avLst/>
          </a:prstGeom>
          <a:noFill/>
        </p:spPr>
        <p:txBody>
          <a:bodyPr wrap="square" rtlCol="0">
            <a:spAutoFit/>
          </a:bodyPr>
          <a:lstStyle/>
          <a:p>
            <a:r>
              <a:rPr lang="en-ZA" sz="1350" b="1" dirty="0">
                <a:solidFill>
                  <a:schemeClr val="bg1"/>
                </a:solidFill>
                <a:latin typeface="+mj-lt"/>
              </a:rPr>
              <a:t>Creating jobs, alleviating poverty:                  October  2020</a:t>
            </a:r>
          </a:p>
        </p:txBody>
      </p:sp>
      <p:sp>
        <p:nvSpPr>
          <p:cNvPr id="5" name="Slide Number Placeholder 4"/>
          <p:cNvSpPr>
            <a:spLocks noGrp="1"/>
          </p:cNvSpPr>
          <p:nvPr>
            <p:ph type="sldNum" sz="quarter" idx="12"/>
          </p:nvPr>
        </p:nvSpPr>
        <p:spPr/>
        <p:txBody>
          <a:bodyPr/>
          <a:lstStyle/>
          <a:p>
            <a:pPr>
              <a:defRPr/>
            </a:pPr>
            <a:fld id="{1CC24FE0-9AB3-453C-B7ED-423DBA8DF42C}" type="slidenum">
              <a:rPr lang="en-ZA" smtClean="0"/>
              <a:pPr>
                <a:defRPr/>
              </a:pPr>
              <a:t>28</a:t>
            </a:fld>
            <a:endParaRPr lang="en-ZA"/>
          </a:p>
        </p:txBody>
      </p:sp>
    </p:spTree>
    <p:extLst>
      <p:ext uri="{BB962C8B-B14F-4D97-AF65-F5344CB8AC3E}">
        <p14:creationId xmlns:p14="http://schemas.microsoft.com/office/powerpoint/2010/main" xmlns="" val="163504875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AFF8E25-A94E-44E6-9C18-C86D398ADDB7}"/>
              </a:ext>
            </a:extLst>
          </p:cNvPr>
          <p:cNvSpPr>
            <a:spLocks noGrp="1"/>
          </p:cNvSpPr>
          <p:nvPr>
            <p:ph type="title"/>
          </p:nvPr>
        </p:nvSpPr>
        <p:spPr>
          <a:xfrm>
            <a:off x="-108520" y="763079"/>
            <a:ext cx="7856785" cy="1080938"/>
          </a:xfrm>
        </p:spPr>
        <p:txBody>
          <a:bodyPr>
            <a:normAutofit/>
          </a:bodyPr>
          <a:lstStyle/>
          <a:p>
            <a:pPr algn="ctr"/>
            <a:r>
              <a:rPr lang="en-ZA" dirty="0" smtClean="0">
                <a:latin typeface="Arial Rounded MT Bold" panose="020F0704030504030204" pitchFamily="34" charset="77"/>
              </a:rPr>
              <a:t>RECOMMENDED FUTURE SEFA STRATEGY</a:t>
            </a:r>
            <a:endParaRPr lang="en-ZA" dirty="0">
              <a:latin typeface="Arial Rounded MT Bold" panose="020F0704030504030204" pitchFamily="34" charset="77"/>
            </a:endParaRPr>
          </a:p>
        </p:txBody>
      </p:sp>
      <p:sp>
        <p:nvSpPr>
          <p:cNvPr id="3" name="Content Placeholder 2">
            <a:extLst>
              <a:ext uri="{FF2B5EF4-FFF2-40B4-BE49-F238E27FC236}">
                <a16:creationId xmlns:a16="http://schemas.microsoft.com/office/drawing/2014/main" xmlns="" id="{E09B580A-8B16-49CA-9268-D7A486FE579F}"/>
              </a:ext>
            </a:extLst>
          </p:cNvPr>
          <p:cNvSpPr>
            <a:spLocks noGrp="1"/>
          </p:cNvSpPr>
          <p:nvPr>
            <p:ph idx="1"/>
          </p:nvPr>
        </p:nvSpPr>
        <p:spPr>
          <a:xfrm>
            <a:off x="179512" y="2132856"/>
            <a:ext cx="8640960" cy="4104455"/>
          </a:xfrm>
        </p:spPr>
        <p:txBody>
          <a:bodyPr>
            <a:normAutofit/>
          </a:bodyPr>
          <a:lstStyle/>
          <a:p>
            <a:r>
              <a:rPr lang="en-ZA" sz="2000" dirty="0">
                <a:solidFill>
                  <a:schemeClr val="bg1"/>
                </a:solidFill>
                <a:latin typeface="Arial" panose="020B0604020202020204" pitchFamily="34" charset="0"/>
                <a:cs typeface="Arial" panose="020B0604020202020204" pitchFamily="34" charset="0"/>
              </a:rPr>
              <a:t>Partnership model that fosters additional, strong, </a:t>
            </a:r>
            <a:r>
              <a:rPr lang="en-ZA" sz="2000" dirty="0" smtClean="0">
                <a:solidFill>
                  <a:schemeClr val="bg1"/>
                </a:solidFill>
                <a:latin typeface="Arial" panose="020B0604020202020204" pitchFamily="34" charset="0"/>
                <a:cs typeface="Arial" panose="020B0604020202020204" pitchFamily="34" charset="0"/>
              </a:rPr>
              <a:t>independent, </a:t>
            </a:r>
            <a:r>
              <a:rPr lang="en-ZA" sz="2000" dirty="0">
                <a:solidFill>
                  <a:schemeClr val="bg1"/>
                </a:solidFill>
                <a:latin typeface="Arial" panose="020B0604020202020204" pitchFamily="34" charset="0"/>
                <a:cs typeface="Arial" panose="020B0604020202020204" pitchFamily="34" charset="0"/>
              </a:rPr>
              <a:t>and sustainable </a:t>
            </a:r>
            <a:r>
              <a:rPr lang="en-ZA" sz="2000" dirty="0" smtClean="0">
                <a:solidFill>
                  <a:schemeClr val="bg1"/>
                </a:solidFill>
                <a:latin typeface="Arial" panose="020B0604020202020204" pitchFamily="34" charset="0"/>
                <a:cs typeface="Arial" panose="020B0604020202020204" pitchFamily="34" charset="0"/>
              </a:rPr>
              <a:t>DMFI’s</a:t>
            </a:r>
          </a:p>
          <a:p>
            <a:pPr marL="0" indent="0">
              <a:buNone/>
            </a:pPr>
            <a:endParaRPr lang="en-ZA" sz="2000" dirty="0">
              <a:solidFill>
                <a:schemeClr val="bg1"/>
              </a:solidFill>
              <a:latin typeface="Arial" panose="020B0604020202020204" pitchFamily="34" charset="0"/>
              <a:cs typeface="Arial" panose="020B0604020202020204" pitchFamily="34" charset="0"/>
            </a:endParaRPr>
          </a:p>
          <a:p>
            <a:r>
              <a:rPr lang="en-ZA" sz="2000" dirty="0">
                <a:solidFill>
                  <a:schemeClr val="bg1"/>
                </a:solidFill>
                <a:latin typeface="Arial" panose="020B0604020202020204" pitchFamily="34" charset="0"/>
                <a:cs typeface="Arial" panose="020B0604020202020204" pitchFamily="34" charset="0"/>
              </a:rPr>
              <a:t>Funding provided for 3 years on a quasi-equity basis to the DMFI’s (especially new ones):</a:t>
            </a:r>
          </a:p>
          <a:p>
            <a:pPr lvl="1"/>
            <a:r>
              <a:rPr lang="en-ZA" dirty="0">
                <a:solidFill>
                  <a:schemeClr val="bg1"/>
                </a:solidFill>
                <a:latin typeface="Arial" panose="020B0604020202020204" pitchFamily="34" charset="0"/>
                <a:cs typeface="Arial" panose="020B0604020202020204" pitchFamily="34" charset="0"/>
              </a:rPr>
              <a:t>Operational shortfalls </a:t>
            </a:r>
            <a:r>
              <a:rPr lang="en-ZA" dirty="0" smtClean="0">
                <a:solidFill>
                  <a:schemeClr val="bg1"/>
                </a:solidFill>
                <a:latin typeface="Arial" panose="020B0604020202020204" pitchFamily="34" charset="0"/>
                <a:cs typeface="Arial" panose="020B0604020202020204" pitchFamily="34" charset="0"/>
              </a:rPr>
              <a:t>funding</a:t>
            </a:r>
            <a:endParaRPr lang="en-ZA" dirty="0">
              <a:solidFill>
                <a:schemeClr val="bg1"/>
              </a:solidFill>
              <a:latin typeface="Arial" panose="020B0604020202020204" pitchFamily="34" charset="0"/>
              <a:cs typeface="Arial" panose="020B0604020202020204" pitchFamily="34" charset="0"/>
            </a:endParaRPr>
          </a:p>
          <a:p>
            <a:pPr lvl="1"/>
            <a:r>
              <a:rPr lang="en-ZA" dirty="0">
                <a:solidFill>
                  <a:schemeClr val="bg1"/>
                </a:solidFill>
                <a:latin typeface="Arial" panose="020B0604020202020204" pitchFamily="34" charset="0"/>
                <a:cs typeface="Arial" panose="020B0604020202020204" pitchFamily="34" charset="0"/>
              </a:rPr>
              <a:t>Capacity building </a:t>
            </a:r>
            <a:r>
              <a:rPr lang="en-ZA" dirty="0" smtClean="0">
                <a:solidFill>
                  <a:schemeClr val="bg1"/>
                </a:solidFill>
                <a:latin typeface="Arial" panose="020B0604020202020204" pitchFamily="34" charset="0"/>
                <a:cs typeface="Arial" panose="020B0604020202020204" pitchFamily="34" charset="0"/>
              </a:rPr>
              <a:t>funds</a:t>
            </a:r>
            <a:endParaRPr lang="en-ZA" dirty="0">
              <a:solidFill>
                <a:schemeClr val="bg1"/>
              </a:solidFill>
              <a:latin typeface="Arial" panose="020B0604020202020204" pitchFamily="34" charset="0"/>
              <a:cs typeface="Arial" panose="020B0604020202020204" pitchFamily="34" charset="0"/>
            </a:endParaRPr>
          </a:p>
          <a:p>
            <a:pPr lvl="1"/>
            <a:r>
              <a:rPr lang="en-ZA" dirty="0">
                <a:solidFill>
                  <a:schemeClr val="bg1"/>
                </a:solidFill>
                <a:latin typeface="Arial" panose="020B0604020202020204" pitchFamily="34" charset="0"/>
                <a:cs typeface="Arial" panose="020B0604020202020204" pitchFamily="34" charset="0"/>
              </a:rPr>
              <a:t>On-lending </a:t>
            </a:r>
            <a:r>
              <a:rPr lang="en-ZA" dirty="0" smtClean="0">
                <a:solidFill>
                  <a:schemeClr val="bg1"/>
                </a:solidFill>
                <a:latin typeface="Arial" panose="020B0604020202020204" pitchFamily="34" charset="0"/>
                <a:cs typeface="Arial" panose="020B0604020202020204" pitchFamily="34" charset="0"/>
              </a:rPr>
              <a:t>capital</a:t>
            </a:r>
          </a:p>
          <a:p>
            <a:pPr marL="457200" lvl="1" indent="0">
              <a:buNone/>
            </a:pPr>
            <a:endParaRPr lang="en-ZA" dirty="0">
              <a:solidFill>
                <a:schemeClr val="bg1"/>
              </a:solidFill>
              <a:latin typeface="Arial" panose="020B0604020202020204" pitchFamily="34" charset="0"/>
              <a:cs typeface="Arial" panose="020B0604020202020204" pitchFamily="34" charset="0"/>
            </a:endParaRPr>
          </a:p>
          <a:p>
            <a:r>
              <a:rPr lang="en-ZA" sz="2000" dirty="0">
                <a:solidFill>
                  <a:schemeClr val="bg1"/>
                </a:solidFill>
                <a:latin typeface="Arial" panose="020B0604020202020204" pitchFamily="34" charset="0"/>
                <a:cs typeface="Arial" panose="020B0604020202020204" pitchFamily="34" charset="0"/>
              </a:rPr>
              <a:t>SEFA to receive specific reports on the performance of the DMFI’s;</a:t>
            </a:r>
          </a:p>
        </p:txBody>
      </p:sp>
      <p:sp>
        <p:nvSpPr>
          <p:cNvPr id="4" name="TextBox 3">
            <a:extLst>
              <a:ext uri="{FF2B5EF4-FFF2-40B4-BE49-F238E27FC236}">
                <a16:creationId xmlns:a16="http://schemas.microsoft.com/office/drawing/2014/main" xmlns="" id="{DFED0F06-29C9-4FAD-AEDE-B4118A69590B}"/>
              </a:ext>
            </a:extLst>
          </p:cNvPr>
          <p:cNvSpPr txBox="1"/>
          <p:nvPr/>
        </p:nvSpPr>
        <p:spPr>
          <a:xfrm>
            <a:off x="6147624" y="6258479"/>
            <a:ext cx="4481597" cy="507831"/>
          </a:xfrm>
          <a:prstGeom prst="rect">
            <a:avLst/>
          </a:prstGeom>
          <a:noFill/>
        </p:spPr>
        <p:txBody>
          <a:bodyPr wrap="square" rtlCol="0">
            <a:spAutoFit/>
          </a:bodyPr>
          <a:lstStyle/>
          <a:p>
            <a:r>
              <a:rPr lang="en-ZA" sz="1350" b="1" dirty="0">
                <a:solidFill>
                  <a:schemeClr val="bg1"/>
                </a:solidFill>
                <a:latin typeface="+mj-lt"/>
              </a:rPr>
              <a:t>Creating jobs, alleviating poverty:                  October  2020</a:t>
            </a:r>
          </a:p>
        </p:txBody>
      </p:sp>
      <p:sp>
        <p:nvSpPr>
          <p:cNvPr id="5" name="Slide Number Placeholder 4"/>
          <p:cNvSpPr>
            <a:spLocks noGrp="1"/>
          </p:cNvSpPr>
          <p:nvPr>
            <p:ph type="sldNum" sz="quarter" idx="12"/>
          </p:nvPr>
        </p:nvSpPr>
        <p:spPr/>
        <p:txBody>
          <a:bodyPr/>
          <a:lstStyle/>
          <a:p>
            <a:pPr>
              <a:defRPr/>
            </a:pPr>
            <a:fld id="{1CC24FE0-9AB3-453C-B7ED-423DBA8DF42C}" type="slidenum">
              <a:rPr lang="en-ZA" smtClean="0"/>
              <a:pPr>
                <a:defRPr/>
              </a:pPr>
              <a:t>29</a:t>
            </a:fld>
            <a:endParaRPr lang="en-ZA"/>
          </a:p>
        </p:txBody>
      </p:sp>
    </p:spTree>
    <p:extLst>
      <p:ext uri="{BB962C8B-B14F-4D97-AF65-F5344CB8AC3E}">
        <p14:creationId xmlns:p14="http://schemas.microsoft.com/office/powerpoint/2010/main" xmlns="" val="22449178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dirty="0">
                <a:latin typeface="Arial Rounded MT Bold" panose="020F0704030504030204" pitchFamily="34" charset="77"/>
              </a:rPr>
              <a:t>INTRODUCTION TO THE DMA</a:t>
            </a:r>
            <a:endParaRPr lang="en-ZA" dirty="0">
              <a:solidFill>
                <a:schemeClr val="tx1">
                  <a:lumMod val="95000"/>
                </a:schemeClr>
              </a:solidFill>
              <a:latin typeface="Arial Rounded MT Bold" panose="020F0704030504030204" pitchFamily="34" charset="77"/>
            </a:endParaRPr>
          </a:p>
        </p:txBody>
      </p:sp>
      <p:sp>
        <p:nvSpPr>
          <p:cNvPr id="3" name="Content Placeholder 2"/>
          <p:cNvSpPr>
            <a:spLocks noGrp="1"/>
          </p:cNvSpPr>
          <p:nvPr>
            <p:ph idx="1"/>
          </p:nvPr>
        </p:nvSpPr>
        <p:spPr>
          <a:xfrm>
            <a:off x="822960" y="2173362"/>
            <a:ext cx="7543800" cy="3491275"/>
          </a:xfrm>
        </p:spPr>
        <p:txBody>
          <a:bodyPr>
            <a:normAutofit/>
          </a:bodyPr>
          <a:lstStyle/>
          <a:p>
            <a:r>
              <a:rPr lang="en-ZA" sz="2200" dirty="0" smtClean="0">
                <a:solidFill>
                  <a:schemeClr val="bg1"/>
                </a:solidFill>
                <a:latin typeface="Arial" panose="020B0604020202020204" pitchFamily="34" charset="0"/>
                <a:cs typeface="Arial" panose="020B0604020202020204" pitchFamily="34" charset="0"/>
              </a:rPr>
              <a:t>Registered </a:t>
            </a:r>
            <a:r>
              <a:rPr lang="en-ZA" sz="2200" dirty="0">
                <a:solidFill>
                  <a:schemeClr val="bg1"/>
                </a:solidFill>
                <a:latin typeface="Arial" panose="020B0604020202020204" pitchFamily="34" charset="0"/>
                <a:cs typeface="Arial" panose="020B0604020202020204" pitchFamily="34" charset="0"/>
              </a:rPr>
              <a:t>in 2005</a:t>
            </a:r>
          </a:p>
          <a:p>
            <a:r>
              <a:rPr lang="en-ZA" sz="2200" dirty="0" smtClean="0">
                <a:solidFill>
                  <a:schemeClr val="bg1"/>
                </a:solidFill>
                <a:latin typeface="Arial" panose="020B0604020202020204" pitchFamily="34" charset="0"/>
                <a:cs typeface="Arial" panose="020B0604020202020204" pitchFamily="34" charset="0"/>
              </a:rPr>
              <a:t>Most members are not-for-profit institutions</a:t>
            </a:r>
            <a:endParaRPr lang="en-ZA" sz="2200" dirty="0">
              <a:solidFill>
                <a:schemeClr val="bg1"/>
              </a:solidFill>
              <a:latin typeface="Arial" panose="020B0604020202020204" pitchFamily="34" charset="0"/>
              <a:cs typeface="Arial" panose="020B0604020202020204" pitchFamily="34" charset="0"/>
            </a:endParaRPr>
          </a:p>
          <a:p>
            <a:r>
              <a:rPr lang="en-ZA" sz="2200" dirty="0">
                <a:solidFill>
                  <a:schemeClr val="bg1"/>
                </a:solidFill>
                <a:latin typeface="Arial" panose="020B0604020202020204" pitchFamily="34" charset="0"/>
                <a:cs typeface="Arial" panose="020B0604020202020204" pitchFamily="34" charset="0"/>
              </a:rPr>
              <a:t>Committed to providing responsible developmental micro enterprise credit, savings and other support services to micro enterprises in poor communities.</a:t>
            </a:r>
          </a:p>
          <a:p>
            <a:endParaRPr lang="en-ZA" sz="2000" dirty="0">
              <a:latin typeface="Arial" panose="020B0604020202020204" pitchFamily="34" charset="0"/>
              <a:cs typeface="Arial" panose="020B0604020202020204" pitchFamily="34" charset="0"/>
            </a:endParaRPr>
          </a:p>
          <a:p>
            <a:endParaRPr lang="en-ZA" sz="2000" dirty="0">
              <a:solidFill>
                <a:srgbClr val="FF0000"/>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xmlns="" id="{CFB3F607-E966-CA42-88FE-4A0953FC23F9}"/>
              </a:ext>
            </a:extLst>
          </p:cNvPr>
          <p:cNvSpPr txBox="1"/>
          <p:nvPr/>
        </p:nvSpPr>
        <p:spPr>
          <a:xfrm>
            <a:off x="6178646" y="6165304"/>
            <a:ext cx="4497581" cy="507831"/>
          </a:xfrm>
          <a:prstGeom prst="rect">
            <a:avLst/>
          </a:prstGeom>
          <a:noFill/>
        </p:spPr>
        <p:txBody>
          <a:bodyPr wrap="square" rtlCol="0">
            <a:spAutoFit/>
          </a:bodyPr>
          <a:lstStyle/>
          <a:p>
            <a:r>
              <a:rPr lang="en-ZA" sz="1350" b="1" dirty="0">
                <a:solidFill>
                  <a:schemeClr val="bg1"/>
                </a:solidFill>
                <a:latin typeface="+mj-lt"/>
              </a:rPr>
              <a:t>Creating jobs, alleviating poverty:                  October  2020</a:t>
            </a:r>
          </a:p>
        </p:txBody>
      </p:sp>
      <p:sp>
        <p:nvSpPr>
          <p:cNvPr id="4" name="Slide Number Placeholder 3"/>
          <p:cNvSpPr>
            <a:spLocks noGrp="1"/>
          </p:cNvSpPr>
          <p:nvPr>
            <p:ph type="sldNum" sz="quarter" idx="12"/>
          </p:nvPr>
        </p:nvSpPr>
        <p:spPr/>
        <p:txBody>
          <a:bodyPr/>
          <a:lstStyle/>
          <a:p>
            <a:pPr>
              <a:defRPr/>
            </a:pPr>
            <a:fld id="{1CC24FE0-9AB3-453C-B7ED-423DBA8DF42C}" type="slidenum">
              <a:rPr lang="en-ZA" smtClean="0"/>
              <a:pPr>
                <a:defRPr/>
              </a:pPr>
              <a:t>3</a:t>
            </a:fld>
            <a:endParaRPr lang="en-ZA"/>
          </a:p>
        </p:txBody>
      </p:sp>
    </p:spTree>
    <p:extLst>
      <p:ext uri="{BB962C8B-B14F-4D97-AF65-F5344CB8AC3E}">
        <p14:creationId xmlns:p14="http://schemas.microsoft.com/office/powerpoint/2010/main" xmlns="" val="315847976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AFF8E25-A94E-44E6-9C18-C86D398ADDB7}"/>
              </a:ext>
            </a:extLst>
          </p:cNvPr>
          <p:cNvSpPr>
            <a:spLocks noGrp="1"/>
          </p:cNvSpPr>
          <p:nvPr>
            <p:ph type="title"/>
          </p:nvPr>
        </p:nvSpPr>
        <p:spPr>
          <a:xfrm>
            <a:off x="531638" y="753228"/>
            <a:ext cx="7856785" cy="1080938"/>
          </a:xfrm>
        </p:spPr>
        <p:txBody>
          <a:bodyPr>
            <a:normAutofit/>
          </a:bodyPr>
          <a:lstStyle/>
          <a:p>
            <a:pPr algn="ctr"/>
            <a:r>
              <a:rPr lang="en-US" dirty="0" smtClean="0">
                <a:latin typeface="Arial Rounded MT Bold" panose="020F0704030504030204" pitchFamily="34" charset="77"/>
              </a:rPr>
              <a:t>THANK YOU</a:t>
            </a:r>
            <a:endParaRPr lang="en-ZA" dirty="0">
              <a:latin typeface="Arial Rounded MT Bold" panose="020F0704030504030204" pitchFamily="34" charset="77"/>
            </a:endParaRPr>
          </a:p>
        </p:txBody>
      </p:sp>
      <p:sp>
        <p:nvSpPr>
          <p:cNvPr id="5" name="Slide Number Placeholder 4"/>
          <p:cNvSpPr>
            <a:spLocks noGrp="1"/>
          </p:cNvSpPr>
          <p:nvPr>
            <p:ph type="sldNum" sz="quarter" idx="12"/>
          </p:nvPr>
        </p:nvSpPr>
        <p:spPr/>
        <p:txBody>
          <a:bodyPr/>
          <a:lstStyle/>
          <a:p>
            <a:pPr>
              <a:defRPr/>
            </a:pPr>
            <a:fld id="{1CC24FE0-9AB3-453C-B7ED-423DBA8DF42C}" type="slidenum">
              <a:rPr lang="en-ZA" smtClean="0"/>
              <a:pPr>
                <a:defRPr/>
              </a:pPr>
              <a:t>30</a:t>
            </a:fld>
            <a:endParaRPr lang="en-ZA"/>
          </a:p>
        </p:txBody>
      </p:sp>
      <p:sp>
        <p:nvSpPr>
          <p:cNvPr id="6" name="Content Placeholder 5"/>
          <p:cNvSpPr>
            <a:spLocks noGrp="1"/>
          </p:cNvSpPr>
          <p:nvPr>
            <p:ph idx="1"/>
          </p:nvPr>
        </p:nvSpPr>
        <p:spPr/>
        <p:txBody>
          <a:bodyPr/>
          <a:lstStyle/>
          <a:p>
            <a:endParaRPr lang="en-ZA"/>
          </a:p>
        </p:txBody>
      </p:sp>
      <p:pic>
        <p:nvPicPr>
          <p:cNvPr id="7" name="Picture 2" descr="https://scontent-jnb1-1.xx.fbcdn.net/v/t1.0-9/60594562_2198002006915543_2105200163122315264_o.jpg?_nc_cat=100&amp;_nc_sid=730e14&amp;_nc_eui2=AeE3XzFcqmXX-_vCVa5U7fYARW3F7FgsniBFbcXsWCyeIO3Gs35gfMpVZ7cW5FJFZgQlX9KfQ15vj0uRwJqpfbAI&amp;_nc_ohc=buGS77hNx8UAX_HpmRz&amp;_nc_ht=scontent-jnb1-1.xx&amp;oh=15281352abd2fc5b0b9b8d64346f65a6&amp;oe=5F7A313E"/>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18006" y="2131825"/>
            <a:ext cx="6730594" cy="448582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9418570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0158ADA-78F4-464F-98CC-FCF9C53456D8}"/>
              </a:ext>
            </a:extLst>
          </p:cNvPr>
          <p:cNvSpPr>
            <a:spLocks noGrp="1"/>
          </p:cNvSpPr>
          <p:nvPr>
            <p:ph type="title"/>
          </p:nvPr>
        </p:nvSpPr>
        <p:spPr>
          <a:xfrm>
            <a:off x="229637" y="644200"/>
            <a:ext cx="7543800" cy="1292003"/>
          </a:xfrm>
        </p:spPr>
        <p:txBody>
          <a:bodyPr/>
          <a:lstStyle/>
          <a:p>
            <a:pPr algn="ctr"/>
            <a:r>
              <a:rPr lang="en-ZA" dirty="0">
                <a:latin typeface="Arial Rounded MT Bold" panose="020F0704030504030204" pitchFamily="34" charset="77"/>
              </a:rPr>
              <a:t>VISION &amp; MISSION</a:t>
            </a:r>
            <a:endParaRPr lang="en-US" dirty="0">
              <a:latin typeface="Arial Rounded MT Bold" panose="020F0704030504030204" pitchFamily="34" charset="77"/>
            </a:endParaRPr>
          </a:p>
        </p:txBody>
      </p:sp>
      <p:sp>
        <p:nvSpPr>
          <p:cNvPr id="3" name="Content Placeholder 2">
            <a:extLst>
              <a:ext uri="{FF2B5EF4-FFF2-40B4-BE49-F238E27FC236}">
                <a16:creationId xmlns:a16="http://schemas.microsoft.com/office/drawing/2014/main" xmlns="" id="{17BEE9C1-F02A-1A43-BC9E-3FAD8C1714EB}"/>
              </a:ext>
            </a:extLst>
          </p:cNvPr>
          <p:cNvSpPr>
            <a:spLocks noGrp="1"/>
          </p:cNvSpPr>
          <p:nvPr>
            <p:ph idx="1"/>
          </p:nvPr>
        </p:nvSpPr>
        <p:spPr>
          <a:xfrm>
            <a:off x="0" y="2078566"/>
            <a:ext cx="9036496" cy="3870714"/>
          </a:xfrm>
        </p:spPr>
        <p:txBody>
          <a:bodyPr>
            <a:noAutofit/>
          </a:bodyPr>
          <a:lstStyle/>
          <a:p>
            <a:r>
              <a:rPr lang="en-ZA" sz="2200" b="1" dirty="0">
                <a:solidFill>
                  <a:schemeClr val="bg1"/>
                </a:solidFill>
                <a:latin typeface="Arial" panose="020B0604020202020204" pitchFamily="34" charset="0"/>
                <a:cs typeface="Arial" panose="020B0604020202020204" pitchFamily="34" charset="0"/>
              </a:rPr>
              <a:t>VISION</a:t>
            </a:r>
          </a:p>
          <a:p>
            <a:pPr lvl="1">
              <a:lnSpc>
                <a:spcPct val="114000"/>
              </a:lnSpc>
              <a:spcBef>
                <a:spcPts val="0"/>
              </a:spcBef>
            </a:pPr>
            <a:r>
              <a:rPr lang="en-ZA" sz="2200" b="1" dirty="0">
                <a:solidFill>
                  <a:schemeClr val="bg1"/>
                </a:solidFill>
                <a:latin typeface="Arial" panose="020B0604020202020204" pitchFamily="34" charset="0"/>
                <a:cs typeface="Arial" panose="020B0604020202020204" pitchFamily="34" charset="0"/>
              </a:rPr>
              <a:t>DMA members envision </a:t>
            </a:r>
            <a:r>
              <a:rPr lang="en-ZA" sz="2200" dirty="0">
                <a:solidFill>
                  <a:schemeClr val="bg1"/>
                </a:solidFill>
                <a:latin typeface="Arial" panose="020B0604020202020204" pitchFamily="34" charset="0"/>
                <a:cs typeface="Arial" panose="020B0604020202020204" pitchFamily="34" charset="0"/>
              </a:rPr>
              <a:t>greater opportunity, employment and dignity for millions of poor South Africans who, with access to finance and other support, can live better lives and have greater chances to break free of poverty. </a:t>
            </a:r>
          </a:p>
          <a:p>
            <a:r>
              <a:rPr lang="en-ZA" sz="2200" b="1" dirty="0">
                <a:solidFill>
                  <a:schemeClr val="bg1"/>
                </a:solidFill>
                <a:latin typeface="Arial" panose="020B0604020202020204" pitchFamily="34" charset="0"/>
                <a:cs typeface="Arial" panose="020B0604020202020204" pitchFamily="34" charset="0"/>
              </a:rPr>
              <a:t>MISSION</a:t>
            </a:r>
          </a:p>
          <a:p>
            <a:pPr lvl="1">
              <a:lnSpc>
                <a:spcPct val="114000"/>
              </a:lnSpc>
              <a:spcBef>
                <a:spcPts val="0"/>
              </a:spcBef>
            </a:pPr>
            <a:r>
              <a:rPr lang="en-ZA" sz="2200" b="1" dirty="0">
                <a:solidFill>
                  <a:schemeClr val="bg1"/>
                </a:solidFill>
                <a:latin typeface="Arial" panose="020B0604020202020204" pitchFamily="34" charset="0"/>
                <a:cs typeface="Arial" panose="020B0604020202020204" pitchFamily="34" charset="0"/>
              </a:rPr>
              <a:t>DMA's mission </a:t>
            </a:r>
            <a:r>
              <a:rPr lang="en-ZA" sz="2200" dirty="0">
                <a:solidFill>
                  <a:schemeClr val="bg1"/>
                </a:solidFill>
                <a:latin typeface="Arial" panose="020B0604020202020204" pitchFamily="34" charset="0"/>
                <a:cs typeface="Arial" panose="020B0604020202020204" pitchFamily="34" charset="0"/>
              </a:rPr>
              <a:t>is to promote effective financial inclusion in South Africa by facilitating the sustainability and growth of pro-poor development microfinance institutions (DMFIs). </a:t>
            </a:r>
          </a:p>
          <a:p>
            <a:pPr algn="just"/>
            <a:endParaRPr lang="en-ZA" sz="2200" dirty="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xmlns="" id="{A0B13D42-F50C-4ECC-ABD8-E71261C83DFD}"/>
              </a:ext>
            </a:extLst>
          </p:cNvPr>
          <p:cNvSpPr txBox="1"/>
          <p:nvPr/>
        </p:nvSpPr>
        <p:spPr>
          <a:xfrm>
            <a:off x="6178646" y="6183829"/>
            <a:ext cx="4497581" cy="507831"/>
          </a:xfrm>
          <a:prstGeom prst="rect">
            <a:avLst/>
          </a:prstGeom>
          <a:noFill/>
        </p:spPr>
        <p:txBody>
          <a:bodyPr wrap="square" rtlCol="0">
            <a:spAutoFit/>
          </a:bodyPr>
          <a:lstStyle/>
          <a:p>
            <a:r>
              <a:rPr lang="en-ZA" sz="1350" b="1" dirty="0">
                <a:solidFill>
                  <a:schemeClr val="bg1"/>
                </a:solidFill>
                <a:latin typeface="+mj-lt"/>
              </a:rPr>
              <a:t>Creating jobs, alleviating poverty:                  October  2020</a:t>
            </a:r>
          </a:p>
        </p:txBody>
      </p:sp>
      <p:sp>
        <p:nvSpPr>
          <p:cNvPr id="4" name="Slide Number Placeholder 3"/>
          <p:cNvSpPr>
            <a:spLocks noGrp="1"/>
          </p:cNvSpPr>
          <p:nvPr>
            <p:ph type="sldNum" sz="quarter" idx="12"/>
          </p:nvPr>
        </p:nvSpPr>
        <p:spPr/>
        <p:txBody>
          <a:bodyPr/>
          <a:lstStyle/>
          <a:p>
            <a:pPr>
              <a:defRPr/>
            </a:pPr>
            <a:fld id="{1CC24FE0-9AB3-453C-B7ED-423DBA8DF42C}" type="slidenum">
              <a:rPr lang="en-ZA" smtClean="0"/>
              <a:pPr>
                <a:defRPr/>
              </a:pPr>
              <a:t>4</a:t>
            </a:fld>
            <a:endParaRPr lang="en-ZA"/>
          </a:p>
        </p:txBody>
      </p:sp>
    </p:spTree>
    <p:extLst>
      <p:ext uri="{BB962C8B-B14F-4D97-AF65-F5344CB8AC3E}">
        <p14:creationId xmlns:p14="http://schemas.microsoft.com/office/powerpoint/2010/main" xmlns="" val="23756376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908720"/>
            <a:ext cx="7543800" cy="523028"/>
          </a:xfrm>
        </p:spPr>
        <p:txBody>
          <a:bodyPr vert="horz" lIns="91440" tIns="45720" rIns="91440" bIns="45720" rtlCol="0" anchor="ctr">
            <a:normAutofit fontScale="90000"/>
          </a:bodyPr>
          <a:lstStyle/>
          <a:p>
            <a:pPr algn="ctr"/>
            <a:r>
              <a:rPr lang="en-ZA" dirty="0" smtClean="0">
                <a:latin typeface="Arial Rounded MT Bold" panose="020F0704030504030204" pitchFamily="34" charset="77"/>
              </a:rPr>
              <a:t>DISTINCT FROM COMMERCIAL MFIs</a:t>
            </a:r>
            <a:endParaRPr lang="en-ZA" dirty="0">
              <a:latin typeface="Arial Rounded MT Bold" panose="020F0704030504030204" pitchFamily="34" charset="77"/>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3084135872"/>
              </p:ext>
            </p:extLst>
          </p:nvPr>
        </p:nvGraphicFramePr>
        <p:xfrm>
          <a:off x="122303" y="2008955"/>
          <a:ext cx="8883971" cy="4674036"/>
        </p:xfrm>
        <a:graphic>
          <a:graphicData uri="http://schemas.openxmlformats.org/drawingml/2006/table">
            <a:tbl>
              <a:tblPr firstRow="1" bandRow="1">
                <a:tableStyleId>{5C22544A-7EE6-4342-B048-85BDC9FD1C3A}</a:tableStyleId>
              </a:tblPr>
              <a:tblGrid>
                <a:gridCol w="3765698">
                  <a:extLst>
                    <a:ext uri="{9D8B030D-6E8A-4147-A177-3AD203B41FA5}">
                      <a16:colId xmlns:a16="http://schemas.microsoft.com/office/drawing/2014/main" xmlns="" val="20000"/>
                    </a:ext>
                  </a:extLst>
                </a:gridCol>
                <a:gridCol w="5118273">
                  <a:extLst>
                    <a:ext uri="{9D8B030D-6E8A-4147-A177-3AD203B41FA5}">
                      <a16:colId xmlns:a16="http://schemas.microsoft.com/office/drawing/2014/main" xmlns="" val="20001"/>
                    </a:ext>
                  </a:extLst>
                </a:gridCol>
              </a:tblGrid>
              <a:tr h="699965">
                <a:tc>
                  <a:txBody>
                    <a:bodyPr/>
                    <a:lstStyle/>
                    <a:p>
                      <a:r>
                        <a:rPr lang="en-ZA" sz="2000" dirty="0">
                          <a:latin typeface="Arial" panose="020B0604020202020204" pitchFamily="34" charset="0"/>
                          <a:cs typeface="Arial" panose="020B0604020202020204" pitchFamily="34" charset="0"/>
                        </a:rPr>
                        <a:t>Commercial </a:t>
                      </a:r>
                    </a:p>
                    <a:p>
                      <a:r>
                        <a:rPr lang="en-ZA" sz="2000" dirty="0">
                          <a:latin typeface="Arial" panose="020B0604020202020204" pitchFamily="34" charset="0"/>
                          <a:cs typeface="Arial" panose="020B0604020202020204" pitchFamily="34" charset="0"/>
                        </a:rPr>
                        <a:t>Microfinance</a:t>
                      </a:r>
                      <a:r>
                        <a:rPr lang="en-ZA" sz="2000" baseline="0" dirty="0">
                          <a:latin typeface="Arial" panose="020B0604020202020204" pitchFamily="34" charset="0"/>
                          <a:cs typeface="Arial" panose="020B0604020202020204" pitchFamily="34" charset="0"/>
                        </a:rPr>
                        <a:t> Institutions (MFIs)</a:t>
                      </a:r>
                      <a:endParaRPr lang="en-ZA" sz="2000" dirty="0">
                        <a:latin typeface="Arial" panose="020B0604020202020204" pitchFamily="34" charset="0"/>
                        <a:cs typeface="Arial" panose="020B0604020202020204" pitchFamily="34" charset="0"/>
                      </a:endParaRPr>
                    </a:p>
                  </a:txBody>
                  <a:tcPr marL="68580" marR="68580" marT="34290" marB="34290"/>
                </a:tc>
                <a:tc>
                  <a:txBody>
                    <a:bodyPr/>
                    <a:lstStyle/>
                    <a:p>
                      <a:r>
                        <a:rPr lang="en-ZA" sz="2000" dirty="0">
                          <a:latin typeface="Arial" panose="020B0604020202020204" pitchFamily="34" charset="0"/>
                          <a:cs typeface="Arial" panose="020B0604020202020204" pitchFamily="34" charset="0"/>
                        </a:rPr>
                        <a:t>Development</a:t>
                      </a:r>
                      <a:r>
                        <a:rPr lang="en-ZA" sz="2000" baseline="0" dirty="0">
                          <a:latin typeface="Arial" panose="020B0604020202020204" pitchFamily="34" charset="0"/>
                          <a:cs typeface="Arial" panose="020B0604020202020204" pitchFamily="34" charset="0"/>
                        </a:rPr>
                        <a:t> </a:t>
                      </a:r>
                    </a:p>
                    <a:p>
                      <a:r>
                        <a:rPr lang="en-ZA" sz="2000" baseline="0" dirty="0">
                          <a:latin typeface="Arial" panose="020B0604020202020204" pitchFamily="34" charset="0"/>
                          <a:cs typeface="Arial" panose="020B0604020202020204" pitchFamily="34" charset="0"/>
                        </a:rPr>
                        <a:t>Microfinance Institutions (DMFIs)</a:t>
                      </a:r>
                      <a:endParaRPr lang="en-ZA" sz="2000" dirty="0">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xmlns="" val="10000"/>
                  </a:ext>
                </a:extLst>
              </a:tr>
              <a:tr h="738204">
                <a:tc>
                  <a:txBody>
                    <a:bodyPr/>
                    <a:lstStyle/>
                    <a:p>
                      <a:pPr>
                        <a:spcBef>
                          <a:spcPts val="600"/>
                        </a:spcBef>
                        <a:spcAft>
                          <a:spcPts val="0"/>
                        </a:spcAft>
                      </a:pPr>
                      <a:r>
                        <a:rPr lang="en-ZA" sz="2000" dirty="0">
                          <a:latin typeface="Arial" panose="020B0604020202020204" pitchFamily="34" charset="0"/>
                          <a:cs typeface="Arial" panose="020B0604020202020204" pitchFamily="34" charset="0"/>
                        </a:rPr>
                        <a:t>Primarily lend to wage earners</a:t>
                      </a:r>
                    </a:p>
                  </a:txBody>
                  <a:tcPr marL="68580" marR="68580" marT="34290" marB="34290"/>
                </a:tc>
                <a:tc>
                  <a:txBody>
                    <a:bodyPr/>
                    <a:lstStyle/>
                    <a:p>
                      <a:pPr>
                        <a:spcBef>
                          <a:spcPts val="600"/>
                        </a:spcBef>
                        <a:spcAft>
                          <a:spcPts val="0"/>
                        </a:spcAft>
                      </a:pPr>
                      <a:r>
                        <a:rPr lang="en-ZA" sz="2000" dirty="0">
                          <a:latin typeface="Arial" panose="020B0604020202020204" pitchFamily="34" charset="0"/>
                          <a:cs typeface="Arial" panose="020B0604020202020204" pitchFamily="34" charset="0"/>
                        </a:rPr>
                        <a:t>Primarily lend</a:t>
                      </a:r>
                      <a:r>
                        <a:rPr lang="en-ZA" sz="2000" baseline="0" dirty="0">
                          <a:latin typeface="Arial" panose="020B0604020202020204" pitchFamily="34" charset="0"/>
                          <a:cs typeface="Arial" panose="020B0604020202020204" pitchFamily="34" charset="0"/>
                        </a:rPr>
                        <a:t> to self employed / microenterprise owners</a:t>
                      </a:r>
                    </a:p>
                  </a:txBody>
                  <a:tcPr marL="68580" marR="68580" marT="34290" marB="34290"/>
                </a:tc>
                <a:extLst>
                  <a:ext uri="{0D108BD9-81ED-4DB2-BD59-A6C34878D82A}">
                    <a16:rowId xmlns:a16="http://schemas.microsoft.com/office/drawing/2014/main" xmlns="" val="10002"/>
                  </a:ext>
                </a:extLst>
              </a:tr>
              <a:tr h="617220">
                <a:tc>
                  <a:txBody>
                    <a:bodyPr/>
                    <a:lstStyle/>
                    <a:p>
                      <a:pPr>
                        <a:spcBef>
                          <a:spcPts val="600"/>
                        </a:spcBef>
                        <a:spcAft>
                          <a:spcPts val="0"/>
                        </a:spcAft>
                      </a:pPr>
                      <a:r>
                        <a:rPr lang="en-ZA" sz="2000" dirty="0">
                          <a:latin typeface="Arial" panose="020B0604020202020204" pitchFamily="34" charset="0"/>
                          <a:cs typeface="Arial" panose="020B0604020202020204" pitchFamily="34" charset="0"/>
                        </a:rPr>
                        <a:t>Target HHs</a:t>
                      </a:r>
                      <a:r>
                        <a:rPr lang="en-ZA" sz="2000" baseline="0" dirty="0">
                          <a:latin typeface="Arial" panose="020B0604020202020204" pitchFamily="34" charset="0"/>
                          <a:cs typeface="Arial" panose="020B0604020202020204" pitchFamily="34" charset="0"/>
                        </a:rPr>
                        <a:t> above poverty line</a:t>
                      </a:r>
                      <a:endParaRPr lang="en-ZA" sz="2000" dirty="0">
                        <a:latin typeface="Arial" panose="020B0604020202020204" pitchFamily="34" charset="0"/>
                        <a:cs typeface="Arial" panose="020B0604020202020204" pitchFamily="34" charset="0"/>
                      </a:endParaRPr>
                    </a:p>
                  </a:txBody>
                  <a:tcPr marL="68580" marR="68580" marT="34290" marB="34290"/>
                </a:tc>
                <a:tc>
                  <a:txBody>
                    <a:bodyPr/>
                    <a:lstStyle/>
                    <a:p>
                      <a:pPr>
                        <a:spcBef>
                          <a:spcPts val="600"/>
                        </a:spcBef>
                        <a:spcAft>
                          <a:spcPts val="0"/>
                        </a:spcAft>
                      </a:pPr>
                      <a:r>
                        <a:rPr lang="en-ZA" sz="2000" dirty="0">
                          <a:latin typeface="Arial" panose="020B0604020202020204" pitchFamily="34" charset="0"/>
                          <a:cs typeface="Arial" panose="020B0604020202020204" pitchFamily="34" charset="0"/>
                        </a:rPr>
                        <a:t>Target vulnerable HHs and those below the poverty line</a:t>
                      </a:r>
                    </a:p>
                  </a:txBody>
                  <a:tcPr marL="68580" marR="68580" marT="34290" marB="34290"/>
                </a:tc>
                <a:extLst>
                  <a:ext uri="{0D108BD9-81ED-4DB2-BD59-A6C34878D82A}">
                    <a16:rowId xmlns:a16="http://schemas.microsoft.com/office/drawing/2014/main" xmlns="" val="10003"/>
                  </a:ext>
                </a:extLst>
              </a:tr>
              <a:tr h="417246">
                <a:tc>
                  <a:txBody>
                    <a:bodyPr/>
                    <a:lstStyle/>
                    <a:p>
                      <a:pPr>
                        <a:spcBef>
                          <a:spcPts val="600"/>
                        </a:spcBef>
                        <a:spcAft>
                          <a:spcPts val="0"/>
                        </a:spcAft>
                      </a:pPr>
                      <a:r>
                        <a:rPr lang="en-ZA" sz="2000" dirty="0">
                          <a:latin typeface="Arial" panose="020B0604020202020204" pitchFamily="34" charset="0"/>
                          <a:cs typeface="Arial" panose="020B0604020202020204" pitchFamily="34" charset="0"/>
                        </a:rPr>
                        <a:t>Primarily urban and peri-urban</a:t>
                      </a:r>
                    </a:p>
                  </a:txBody>
                  <a:tcPr marL="68580" marR="68580" marT="34290" marB="34290"/>
                </a:tc>
                <a:tc>
                  <a:txBody>
                    <a:bodyPr/>
                    <a:lstStyle/>
                    <a:p>
                      <a:pPr>
                        <a:spcBef>
                          <a:spcPts val="600"/>
                        </a:spcBef>
                        <a:spcAft>
                          <a:spcPts val="0"/>
                        </a:spcAft>
                      </a:pPr>
                      <a:r>
                        <a:rPr lang="en-ZA" sz="2000" dirty="0">
                          <a:latin typeface="Arial" panose="020B0604020202020204" pitchFamily="34" charset="0"/>
                          <a:cs typeface="Arial" panose="020B0604020202020204" pitchFamily="34" charset="0"/>
                        </a:rPr>
                        <a:t>Primarily rural and peri-urban</a:t>
                      </a:r>
                    </a:p>
                  </a:txBody>
                  <a:tcPr marL="68580" marR="68580" marT="34290" marB="34290"/>
                </a:tc>
                <a:extLst>
                  <a:ext uri="{0D108BD9-81ED-4DB2-BD59-A6C34878D82A}">
                    <a16:rowId xmlns:a16="http://schemas.microsoft.com/office/drawing/2014/main" xmlns="" val="10004"/>
                  </a:ext>
                </a:extLst>
              </a:tr>
              <a:tr h="417246">
                <a:tc>
                  <a:txBody>
                    <a:bodyPr/>
                    <a:lstStyle/>
                    <a:p>
                      <a:pPr>
                        <a:spcBef>
                          <a:spcPts val="600"/>
                        </a:spcBef>
                        <a:spcAft>
                          <a:spcPts val="0"/>
                        </a:spcAft>
                      </a:pPr>
                      <a:r>
                        <a:rPr lang="en-ZA" sz="2000" dirty="0">
                          <a:latin typeface="Arial" panose="020B0604020202020204" pitchFamily="34" charset="0"/>
                          <a:cs typeface="Arial" panose="020B0604020202020204" pitchFamily="34" charset="0"/>
                        </a:rPr>
                        <a:t>Male</a:t>
                      </a:r>
                      <a:r>
                        <a:rPr lang="en-ZA" sz="2000" baseline="0" dirty="0">
                          <a:latin typeface="Arial" panose="020B0604020202020204" pitchFamily="34" charset="0"/>
                          <a:cs typeface="Arial" panose="020B0604020202020204" pitchFamily="34" charset="0"/>
                        </a:rPr>
                        <a:t> and female</a:t>
                      </a:r>
                      <a:endParaRPr lang="en-ZA" sz="2000" dirty="0">
                        <a:latin typeface="Arial" panose="020B0604020202020204" pitchFamily="34" charset="0"/>
                        <a:cs typeface="Arial" panose="020B0604020202020204" pitchFamily="34" charset="0"/>
                      </a:endParaRPr>
                    </a:p>
                  </a:txBody>
                  <a:tcPr marL="68580" marR="68580" marT="34290" marB="34290"/>
                </a:tc>
                <a:tc>
                  <a:txBody>
                    <a:bodyPr/>
                    <a:lstStyle/>
                    <a:p>
                      <a:pPr>
                        <a:spcBef>
                          <a:spcPts val="600"/>
                        </a:spcBef>
                        <a:spcAft>
                          <a:spcPts val="0"/>
                        </a:spcAft>
                      </a:pPr>
                      <a:r>
                        <a:rPr lang="en-ZA" sz="2000" dirty="0">
                          <a:latin typeface="Arial" panose="020B0604020202020204" pitchFamily="34" charset="0"/>
                          <a:cs typeface="Arial" panose="020B0604020202020204" pitchFamily="34" charset="0"/>
                        </a:rPr>
                        <a:t>Primarily female (90%+) </a:t>
                      </a:r>
                    </a:p>
                  </a:txBody>
                  <a:tcPr marL="68580" marR="68580" marT="34290" marB="34290"/>
                </a:tc>
                <a:extLst>
                  <a:ext uri="{0D108BD9-81ED-4DB2-BD59-A6C34878D82A}">
                    <a16:rowId xmlns:a16="http://schemas.microsoft.com/office/drawing/2014/main" xmlns="" val="10005"/>
                  </a:ext>
                </a:extLst>
              </a:tr>
              <a:tr h="1280160">
                <a:tc>
                  <a:txBody>
                    <a:bodyPr/>
                    <a:lstStyle/>
                    <a:p>
                      <a:pPr>
                        <a:spcBef>
                          <a:spcPts val="600"/>
                        </a:spcBef>
                        <a:spcAft>
                          <a:spcPts val="0"/>
                        </a:spcAft>
                      </a:pPr>
                      <a:r>
                        <a:rPr lang="en-ZA" sz="2000" dirty="0">
                          <a:latin typeface="Arial" panose="020B0604020202020204" pitchFamily="34" charset="0"/>
                          <a:cs typeface="Arial" panose="020B0604020202020204" pitchFamily="34" charset="0"/>
                        </a:rPr>
                        <a:t>Profit seeking</a:t>
                      </a:r>
                    </a:p>
                    <a:p>
                      <a:pPr>
                        <a:spcBef>
                          <a:spcPts val="600"/>
                        </a:spcBef>
                        <a:spcAft>
                          <a:spcPts val="0"/>
                        </a:spcAft>
                      </a:pPr>
                      <a:r>
                        <a:rPr lang="en-ZA" sz="2000" dirty="0">
                          <a:latin typeface="Arial" panose="020B0604020202020204" pitchFamily="34" charset="0"/>
                          <a:cs typeface="Arial" panose="020B0604020202020204" pitchFamily="34" charset="0"/>
                        </a:rPr>
                        <a:t>Private</a:t>
                      </a:r>
                      <a:r>
                        <a:rPr lang="en-ZA" sz="2000" baseline="0" dirty="0">
                          <a:latin typeface="Arial" panose="020B0604020202020204" pitchFamily="34" charset="0"/>
                          <a:cs typeface="Arial" panose="020B0604020202020204" pitchFamily="34" charset="0"/>
                        </a:rPr>
                        <a:t> companies (Pty)</a:t>
                      </a:r>
                      <a:endParaRPr lang="en-ZA" sz="2000" dirty="0">
                        <a:latin typeface="Arial" panose="020B0604020202020204" pitchFamily="34" charset="0"/>
                        <a:cs typeface="Arial" panose="020B0604020202020204" pitchFamily="34" charset="0"/>
                      </a:endParaRPr>
                    </a:p>
                  </a:txBody>
                  <a:tcPr marL="68580" marR="68580" marT="34290" marB="34290"/>
                </a:tc>
                <a:tc>
                  <a:txBody>
                    <a:bodyPr/>
                    <a:lstStyle/>
                    <a:p>
                      <a:pPr>
                        <a:spcBef>
                          <a:spcPts val="600"/>
                        </a:spcBef>
                        <a:spcAft>
                          <a:spcPts val="0"/>
                        </a:spcAft>
                      </a:pPr>
                      <a:r>
                        <a:rPr lang="en-ZA" sz="2000" dirty="0">
                          <a:latin typeface="Arial" panose="020B0604020202020204" pitchFamily="34" charset="0"/>
                          <a:cs typeface="Arial" panose="020B0604020202020204" pitchFamily="34" charset="0"/>
                        </a:rPr>
                        <a:t>Dual bottom line:  </a:t>
                      </a:r>
                      <a:r>
                        <a:rPr lang="en-ZA" sz="2000" dirty="0" smtClean="0">
                          <a:latin typeface="Arial" panose="020B0604020202020204" pitchFamily="34" charset="0"/>
                          <a:cs typeface="Arial" panose="020B0604020202020204" pitchFamily="34" charset="0"/>
                        </a:rPr>
                        <a:t>sustainability </a:t>
                      </a:r>
                      <a:r>
                        <a:rPr lang="en-ZA" sz="2000" dirty="0">
                          <a:latin typeface="Arial" panose="020B0604020202020204" pitchFamily="34" charset="0"/>
                          <a:cs typeface="Arial" panose="020B0604020202020204" pitchFamily="34" charset="0"/>
                        </a:rPr>
                        <a:t>and</a:t>
                      </a:r>
                    </a:p>
                    <a:p>
                      <a:pPr>
                        <a:spcBef>
                          <a:spcPts val="600"/>
                        </a:spcBef>
                        <a:spcAft>
                          <a:spcPts val="0"/>
                        </a:spcAft>
                      </a:pPr>
                      <a:r>
                        <a:rPr lang="en-ZA" sz="2000" dirty="0">
                          <a:latin typeface="Arial" panose="020B0604020202020204" pitchFamily="34" charset="0"/>
                          <a:cs typeface="Arial" panose="020B0604020202020204" pitchFamily="34" charset="0"/>
                        </a:rPr>
                        <a:t>d</a:t>
                      </a:r>
                      <a:r>
                        <a:rPr lang="en-ZA" sz="2000" dirty="0" smtClean="0">
                          <a:latin typeface="Arial" panose="020B0604020202020204" pitchFamily="34" charset="0"/>
                          <a:cs typeface="Arial" panose="020B0604020202020204" pitchFamily="34" charset="0"/>
                        </a:rPr>
                        <a:t>evelopment </a:t>
                      </a:r>
                      <a:r>
                        <a:rPr lang="en-ZA" sz="2000" dirty="0">
                          <a:latin typeface="Arial" panose="020B0604020202020204" pitchFamily="34" charset="0"/>
                          <a:cs typeface="Arial" panose="020B0604020202020204" pitchFamily="34" charset="0"/>
                        </a:rPr>
                        <a:t>impact </a:t>
                      </a:r>
                      <a:r>
                        <a:rPr lang="en-ZA" sz="2000" dirty="0" smtClean="0">
                          <a:latin typeface="Arial" panose="020B0604020202020204" pitchFamily="34" charset="0"/>
                          <a:cs typeface="Arial" panose="020B0604020202020204" pitchFamily="34" charset="0"/>
                        </a:rPr>
                        <a:t>(job </a:t>
                      </a:r>
                      <a:r>
                        <a:rPr lang="en-ZA" sz="2000" dirty="0">
                          <a:latin typeface="Arial" panose="020B0604020202020204" pitchFamily="34" charset="0"/>
                          <a:cs typeface="Arial" panose="020B0604020202020204" pitchFamily="34" charset="0"/>
                        </a:rPr>
                        <a:t>creation &amp; </a:t>
                      </a:r>
                      <a:r>
                        <a:rPr lang="en-ZA" sz="2000" dirty="0" smtClean="0">
                          <a:latin typeface="Arial" panose="020B0604020202020204" pitchFamily="34" charset="0"/>
                          <a:cs typeface="Arial" panose="020B0604020202020204" pitchFamily="34" charset="0"/>
                        </a:rPr>
                        <a:t>poverty </a:t>
                      </a:r>
                      <a:r>
                        <a:rPr lang="en-ZA" sz="2000" dirty="0">
                          <a:latin typeface="Arial" panose="020B0604020202020204" pitchFamily="34" charset="0"/>
                          <a:cs typeface="Arial" panose="020B0604020202020204" pitchFamily="34" charset="0"/>
                        </a:rPr>
                        <a:t>a</a:t>
                      </a:r>
                      <a:r>
                        <a:rPr lang="en-ZA" sz="2000" dirty="0" smtClean="0">
                          <a:latin typeface="Arial" panose="020B0604020202020204" pitchFamily="34" charset="0"/>
                          <a:cs typeface="Arial" panose="020B0604020202020204" pitchFamily="34" charset="0"/>
                        </a:rPr>
                        <a:t>lleviation</a:t>
                      </a:r>
                      <a:r>
                        <a:rPr lang="en-ZA" sz="2000" dirty="0">
                          <a:latin typeface="Arial" panose="020B0604020202020204" pitchFamily="34" charset="0"/>
                          <a:cs typeface="Arial" panose="020B0604020202020204" pitchFamily="34" charset="0"/>
                        </a:rPr>
                        <a:t>)</a:t>
                      </a:r>
                    </a:p>
                    <a:p>
                      <a:pPr>
                        <a:spcBef>
                          <a:spcPts val="600"/>
                        </a:spcBef>
                        <a:spcAft>
                          <a:spcPts val="0"/>
                        </a:spcAft>
                      </a:pPr>
                      <a:r>
                        <a:rPr lang="en-ZA" sz="2000" dirty="0">
                          <a:latin typeface="Arial" panose="020B0604020202020204" pitchFamily="34" charset="0"/>
                          <a:cs typeface="Arial" panose="020B0604020202020204" pitchFamily="34" charset="0"/>
                        </a:rPr>
                        <a:t>Most are non</a:t>
                      </a:r>
                      <a:r>
                        <a:rPr lang="en-ZA" sz="2000" baseline="0" dirty="0">
                          <a:latin typeface="Arial" panose="020B0604020202020204" pitchFamily="34" charset="0"/>
                          <a:cs typeface="Arial" panose="020B0604020202020204" pitchFamily="34" charset="0"/>
                        </a:rPr>
                        <a:t> profit companies and PBOs</a:t>
                      </a:r>
                    </a:p>
                  </a:txBody>
                  <a:tcPr marL="68580" marR="68580" marT="34290" marB="34290"/>
                </a:tc>
                <a:extLst>
                  <a:ext uri="{0D108BD9-81ED-4DB2-BD59-A6C34878D82A}">
                    <a16:rowId xmlns:a16="http://schemas.microsoft.com/office/drawing/2014/main" xmlns="" val="3212555896"/>
                  </a:ext>
                </a:extLst>
              </a:tr>
            </a:tbl>
          </a:graphicData>
        </a:graphic>
      </p:graphicFrame>
      <p:sp>
        <p:nvSpPr>
          <p:cNvPr id="5" name="Slide Number Placeholder 4">
            <a:extLst>
              <a:ext uri="{FF2B5EF4-FFF2-40B4-BE49-F238E27FC236}">
                <a16:creationId xmlns:a16="http://schemas.microsoft.com/office/drawing/2014/main" xmlns="" id="{E71910CF-78DD-48F6-9C54-ED31DF8E7B09}"/>
              </a:ext>
            </a:extLst>
          </p:cNvPr>
          <p:cNvSpPr>
            <a:spLocks noGrp="1"/>
          </p:cNvSpPr>
          <p:nvPr>
            <p:ph type="sldNum" sz="quarter" idx="12"/>
          </p:nvPr>
        </p:nvSpPr>
        <p:spPr/>
        <p:txBody>
          <a:bodyPr/>
          <a:lstStyle/>
          <a:p>
            <a:fld id="{1483168F-BE3D-4DCD-9FD4-388723BC349A}" type="slidenum">
              <a:rPr lang="en-ZA" smtClean="0"/>
              <a:pPr/>
              <a:t>5</a:t>
            </a:fld>
            <a:endParaRPr lang="en-ZA" dirty="0"/>
          </a:p>
        </p:txBody>
      </p:sp>
    </p:spTree>
    <p:extLst>
      <p:ext uri="{BB962C8B-B14F-4D97-AF65-F5344CB8AC3E}">
        <p14:creationId xmlns:p14="http://schemas.microsoft.com/office/powerpoint/2010/main" xmlns="" val="4923447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237E193-8F67-3047-8084-9AA75EFABC0F}"/>
              </a:ext>
            </a:extLst>
          </p:cNvPr>
          <p:cNvSpPr>
            <a:spLocks noGrp="1"/>
          </p:cNvSpPr>
          <p:nvPr>
            <p:ph type="title"/>
          </p:nvPr>
        </p:nvSpPr>
        <p:spPr>
          <a:xfrm>
            <a:off x="822960" y="1072203"/>
            <a:ext cx="7543800" cy="581207"/>
          </a:xfrm>
        </p:spPr>
        <p:txBody>
          <a:bodyPr>
            <a:noAutofit/>
          </a:bodyPr>
          <a:lstStyle/>
          <a:p>
            <a:pPr algn="ctr"/>
            <a:r>
              <a:rPr lang="en-ZA" dirty="0">
                <a:solidFill>
                  <a:schemeClr val="accent4"/>
                </a:solidFill>
                <a:latin typeface="Arial Rounded MT Bold" panose="020F0704030504030204" pitchFamily="34" charset="77"/>
              </a:rPr>
              <a:t> </a:t>
            </a:r>
            <a:r>
              <a:rPr lang="en-ZA" dirty="0">
                <a:solidFill>
                  <a:schemeClr val="tx1">
                    <a:lumMod val="95000"/>
                  </a:schemeClr>
                </a:solidFill>
                <a:latin typeface="Arial Rounded MT Bold" panose="020F0704030504030204" pitchFamily="34" charset="77"/>
              </a:rPr>
              <a:t>OUR MEMBERS</a:t>
            </a:r>
            <a:endParaRPr lang="en-US" dirty="0">
              <a:solidFill>
                <a:schemeClr val="tx1">
                  <a:lumMod val="95000"/>
                </a:schemeClr>
              </a:solidFill>
              <a:latin typeface="Arial Rounded MT Bold" panose="020F0704030504030204" pitchFamily="34" charset="77"/>
            </a:endParaRPr>
          </a:p>
        </p:txBody>
      </p:sp>
      <p:graphicFrame>
        <p:nvGraphicFramePr>
          <p:cNvPr id="4" name="Content Placeholder 3">
            <a:extLst>
              <a:ext uri="{FF2B5EF4-FFF2-40B4-BE49-F238E27FC236}">
                <a16:creationId xmlns:a16="http://schemas.microsoft.com/office/drawing/2014/main" xmlns="" id="{3E5BF173-2C56-A14C-B206-0F875572AEDD}"/>
              </a:ext>
            </a:extLst>
          </p:cNvPr>
          <p:cNvGraphicFramePr>
            <a:graphicFrameLocks noGrp="1"/>
          </p:cNvGraphicFramePr>
          <p:nvPr>
            <p:ph idx="1"/>
            <p:extLst>
              <p:ext uri="{D42A27DB-BD31-4B8C-83A1-F6EECF244321}">
                <p14:modId xmlns:p14="http://schemas.microsoft.com/office/powerpoint/2010/main" xmlns="" val="3995255015"/>
              </p:ext>
            </p:extLst>
          </p:nvPr>
        </p:nvGraphicFramePr>
        <p:xfrm>
          <a:off x="107504" y="2162992"/>
          <a:ext cx="8898770" cy="4157987"/>
        </p:xfrm>
        <a:graphic>
          <a:graphicData uri="http://schemas.openxmlformats.org/drawingml/2006/table">
            <a:tbl>
              <a:tblPr firstRow="1" firstCol="1" bandRow="1">
                <a:tableStyleId>{5C22544A-7EE6-4342-B048-85BDC9FD1C3A}</a:tableStyleId>
              </a:tblPr>
              <a:tblGrid>
                <a:gridCol w="3672408">
                  <a:extLst>
                    <a:ext uri="{9D8B030D-6E8A-4147-A177-3AD203B41FA5}">
                      <a16:colId xmlns:a16="http://schemas.microsoft.com/office/drawing/2014/main" xmlns="" val="2311112827"/>
                    </a:ext>
                  </a:extLst>
                </a:gridCol>
                <a:gridCol w="5226362">
                  <a:extLst>
                    <a:ext uri="{9D8B030D-6E8A-4147-A177-3AD203B41FA5}">
                      <a16:colId xmlns:a16="http://schemas.microsoft.com/office/drawing/2014/main" xmlns="" val="574310680"/>
                    </a:ext>
                  </a:extLst>
                </a:gridCol>
              </a:tblGrid>
              <a:tr h="328042">
                <a:tc>
                  <a:txBody>
                    <a:bodyPr/>
                    <a:lstStyle/>
                    <a:p>
                      <a:pPr algn="ctr">
                        <a:spcBef>
                          <a:spcPts val="200"/>
                        </a:spcBef>
                        <a:spcAft>
                          <a:spcPts val="200"/>
                        </a:spcAft>
                      </a:pPr>
                      <a:r>
                        <a:rPr lang="en-ZA" sz="2000" cap="all" dirty="0">
                          <a:solidFill>
                            <a:schemeClr val="bg1"/>
                          </a:solidFill>
                          <a:effectLst/>
                          <a:latin typeface="Arial" panose="020B0604020202020204" pitchFamily="34" charset="0"/>
                          <a:cs typeface="Arial" panose="020B0604020202020204" pitchFamily="34" charset="0"/>
                        </a:rPr>
                        <a:t>Name</a:t>
                      </a:r>
                      <a:endParaRPr lang="en-ZA" sz="2000" b="1" cap="all"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51435" marR="51435" marT="0" marB="0"/>
                </a:tc>
                <a:tc>
                  <a:txBody>
                    <a:bodyPr/>
                    <a:lstStyle/>
                    <a:p>
                      <a:pPr algn="ctr">
                        <a:spcBef>
                          <a:spcPts val="200"/>
                        </a:spcBef>
                        <a:spcAft>
                          <a:spcPts val="200"/>
                        </a:spcAft>
                      </a:pPr>
                      <a:r>
                        <a:rPr lang="en-ZA" sz="2000" cap="all" dirty="0">
                          <a:solidFill>
                            <a:schemeClr val="bg1"/>
                          </a:solidFill>
                          <a:effectLst/>
                          <a:latin typeface="Arial" panose="020B0604020202020204" pitchFamily="34" charset="0"/>
                          <a:cs typeface="Arial" panose="020B0604020202020204" pitchFamily="34" charset="0"/>
                        </a:rPr>
                        <a:t>Areas of Operation</a:t>
                      </a:r>
                      <a:endParaRPr lang="en-ZA" sz="2000" b="1" cap="all"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51435" marR="51435" marT="0" marB="0"/>
                </a:tc>
                <a:extLst>
                  <a:ext uri="{0D108BD9-81ED-4DB2-BD59-A6C34878D82A}">
                    <a16:rowId xmlns:a16="http://schemas.microsoft.com/office/drawing/2014/main" xmlns="" val="1201365569"/>
                  </a:ext>
                </a:extLst>
              </a:tr>
              <a:tr h="881025">
                <a:tc>
                  <a:txBody>
                    <a:bodyPr/>
                    <a:lstStyle/>
                    <a:p>
                      <a:pPr>
                        <a:spcBef>
                          <a:spcPts val="600"/>
                        </a:spcBef>
                        <a:spcAft>
                          <a:spcPts val="200"/>
                        </a:spcAft>
                      </a:pPr>
                      <a:r>
                        <a:rPr lang="en-ZA" sz="2000" b="1" dirty="0">
                          <a:solidFill>
                            <a:schemeClr val="bg1"/>
                          </a:solidFill>
                          <a:effectLst/>
                          <a:latin typeface="Arial" panose="020B0604020202020204" pitchFamily="34" charset="0"/>
                          <a:cs typeface="Arial" panose="020B0604020202020204" pitchFamily="34" charset="0"/>
                        </a:rPr>
                        <a:t>Small Enterprise Foundation (SEF)</a:t>
                      </a:r>
                      <a:endParaRPr lang="en-ZA" sz="20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tc>
                <a:tc>
                  <a:txBody>
                    <a:bodyPr/>
                    <a:lstStyle/>
                    <a:p>
                      <a:pPr>
                        <a:spcBef>
                          <a:spcPts val="1200"/>
                        </a:spcBef>
                        <a:spcAft>
                          <a:spcPts val="200"/>
                        </a:spcAft>
                      </a:pPr>
                      <a:r>
                        <a:rPr lang="en-ZA" sz="2000" dirty="0">
                          <a:solidFill>
                            <a:schemeClr val="bg1"/>
                          </a:solidFill>
                          <a:effectLst/>
                          <a:latin typeface="Arial" panose="020B0604020202020204" pitchFamily="34" charset="0"/>
                          <a:cs typeface="Arial" panose="020B0604020202020204" pitchFamily="34" charset="0"/>
                        </a:rPr>
                        <a:t>Limpopo, Mpumalanga, Eastern Cape, Gauteng, North West, KwaZulu Natal, Northern Cape</a:t>
                      </a:r>
                      <a:endParaRPr lang="en-ZA" sz="2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tc>
                <a:extLst>
                  <a:ext uri="{0D108BD9-81ED-4DB2-BD59-A6C34878D82A}">
                    <a16:rowId xmlns:a16="http://schemas.microsoft.com/office/drawing/2014/main" xmlns="" val="408411203"/>
                  </a:ext>
                </a:extLst>
              </a:tr>
              <a:tr h="647674">
                <a:tc>
                  <a:txBody>
                    <a:bodyPr/>
                    <a:lstStyle/>
                    <a:p>
                      <a:pPr>
                        <a:spcBef>
                          <a:spcPts val="600"/>
                        </a:spcBef>
                        <a:spcAft>
                          <a:spcPts val="200"/>
                        </a:spcAft>
                      </a:pPr>
                      <a:r>
                        <a:rPr lang="en-ZA" sz="2000" b="1" dirty="0">
                          <a:solidFill>
                            <a:schemeClr val="bg1"/>
                          </a:solidFill>
                          <a:effectLst/>
                          <a:latin typeface="Arial" panose="020B0604020202020204" pitchFamily="34" charset="0"/>
                          <a:cs typeface="Arial" panose="020B0604020202020204" pitchFamily="34" charset="0"/>
                        </a:rPr>
                        <a:t>Phakamani Foundation (PKF)</a:t>
                      </a:r>
                      <a:endParaRPr lang="en-ZA" sz="20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tc>
                <a:tc>
                  <a:txBody>
                    <a:bodyPr/>
                    <a:lstStyle/>
                    <a:p>
                      <a:pPr>
                        <a:spcBef>
                          <a:spcPts val="1200"/>
                        </a:spcBef>
                        <a:spcAft>
                          <a:spcPts val="200"/>
                        </a:spcAft>
                      </a:pPr>
                      <a:r>
                        <a:rPr lang="en-ZA" sz="2000" dirty="0">
                          <a:solidFill>
                            <a:schemeClr val="bg1"/>
                          </a:solidFill>
                          <a:effectLst/>
                          <a:latin typeface="Arial" panose="020B0604020202020204" pitchFamily="34" charset="0"/>
                          <a:cs typeface="Arial" panose="020B0604020202020204" pitchFamily="34" charset="0"/>
                        </a:rPr>
                        <a:t>Mpumalanga, Limpopo, </a:t>
                      </a:r>
                      <a:r>
                        <a:rPr lang="en-ZA" sz="2000" dirty="0" err="1" smtClean="0">
                          <a:solidFill>
                            <a:schemeClr val="bg1"/>
                          </a:solidFill>
                          <a:effectLst/>
                          <a:latin typeface="Arial" panose="020B0604020202020204" pitchFamily="34" charset="0"/>
                          <a:cs typeface="Arial" panose="020B0604020202020204" pitchFamily="34" charset="0"/>
                        </a:rPr>
                        <a:t>KwaZulu</a:t>
                      </a:r>
                      <a:r>
                        <a:rPr lang="en-ZA" sz="2000" dirty="0" smtClean="0">
                          <a:solidFill>
                            <a:schemeClr val="bg1"/>
                          </a:solidFill>
                          <a:effectLst/>
                          <a:latin typeface="Arial" panose="020B0604020202020204" pitchFamily="34" charset="0"/>
                          <a:cs typeface="Arial" panose="020B0604020202020204" pitchFamily="34" charset="0"/>
                        </a:rPr>
                        <a:t> </a:t>
                      </a:r>
                      <a:r>
                        <a:rPr lang="en-ZA" sz="2000" dirty="0">
                          <a:solidFill>
                            <a:schemeClr val="bg1"/>
                          </a:solidFill>
                          <a:effectLst/>
                          <a:latin typeface="Arial" panose="020B0604020202020204" pitchFamily="34" charset="0"/>
                          <a:cs typeface="Arial" panose="020B0604020202020204" pitchFamily="34" charset="0"/>
                        </a:rPr>
                        <a:t>Natal</a:t>
                      </a:r>
                      <a:endParaRPr lang="en-ZA" sz="2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tc>
                <a:extLst>
                  <a:ext uri="{0D108BD9-81ED-4DB2-BD59-A6C34878D82A}">
                    <a16:rowId xmlns:a16="http://schemas.microsoft.com/office/drawing/2014/main" xmlns="" val="1929870980"/>
                  </a:ext>
                </a:extLst>
              </a:tr>
              <a:tr h="881025">
                <a:tc>
                  <a:txBody>
                    <a:bodyPr/>
                    <a:lstStyle/>
                    <a:p>
                      <a:pPr>
                        <a:spcBef>
                          <a:spcPts val="600"/>
                        </a:spcBef>
                        <a:spcAft>
                          <a:spcPts val="200"/>
                        </a:spcAft>
                      </a:pPr>
                      <a:r>
                        <a:rPr lang="en-ZA" sz="2000" b="1" dirty="0">
                          <a:solidFill>
                            <a:schemeClr val="bg1"/>
                          </a:solidFill>
                          <a:effectLst/>
                          <a:latin typeface="Arial" panose="020B0604020202020204" pitchFamily="34" charset="0"/>
                          <a:cs typeface="Arial" panose="020B0604020202020204" pitchFamily="34" charset="0"/>
                        </a:rPr>
                        <a:t>Women’s Development Business (WDB) - Siyakhula</a:t>
                      </a:r>
                      <a:endParaRPr lang="en-ZA" sz="20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tc>
                <a:tc>
                  <a:txBody>
                    <a:bodyPr/>
                    <a:lstStyle/>
                    <a:p>
                      <a:pPr>
                        <a:spcBef>
                          <a:spcPts val="1200"/>
                        </a:spcBef>
                        <a:spcAft>
                          <a:spcPts val="200"/>
                        </a:spcAft>
                      </a:pPr>
                      <a:r>
                        <a:rPr lang="en-ZA" sz="2000" dirty="0">
                          <a:solidFill>
                            <a:schemeClr val="bg1"/>
                          </a:solidFill>
                          <a:effectLst/>
                          <a:latin typeface="Arial" panose="020B0604020202020204" pitchFamily="34" charset="0"/>
                          <a:cs typeface="Arial" panose="020B0604020202020204" pitchFamily="34" charset="0"/>
                        </a:rPr>
                        <a:t>Kwa Zulu Natal, Limpopo, Gauteng</a:t>
                      </a:r>
                      <a:endParaRPr lang="en-ZA" sz="2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tc>
                <a:extLst>
                  <a:ext uri="{0D108BD9-81ED-4DB2-BD59-A6C34878D82A}">
                    <a16:rowId xmlns:a16="http://schemas.microsoft.com/office/drawing/2014/main" xmlns="" val="3773827267"/>
                  </a:ext>
                </a:extLst>
              </a:tr>
              <a:tr h="711926">
                <a:tc>
                  <a:txBody>
                    <a:bodyPr/>
                    <a:lstStyle/>
                    <a:p>
                      <a:pPr>
                        <a:spcBef>
                          <a:spcPts val="600"/>
                        </a:spcBef>
                        <a:spcAft>
                          <a:spcPts val="200"/>
                        </a:spcAft>
                      </a:pPr>
                      <a:r>
                        <a:rPr lang="en-ZA" sz="20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Thuthukani Finance</a:t>
                      </a:r>
                    </a:p>
                  </a:txBody>
                  <a:tcPr marL="51435" marR="51435" marT="0" marB="0"/>
                </a:tc>
                <a:tc>
                  <a:txBody>
                    <a:bodyPr/>
                    <a:lstStyle/>
                    <a:p>
                      <a:pPr>
                        <a:spcBef>
                          <a:spcPts val="1200"/>
                        </a:spcBef>
                        <a:spcAft>
                          <a:spcPts val="200"/>
                        </a:spcAft>
                      </a:pPr>
                      <a:r>
                        <a:rPr lang="en-ZA" sz="2000" dirty="0">
                          <a:solidFill>
                            <a:schemeClr val="bg1"/>
                          </a:solidFill>
                          <a:effectLst/>
                          <a:latin typeface="Arial" panose="020B0604020202020204" pitchFamily="34" charset="0"/>
                          <a:cs typeface="Arial" panose="020B0604020202020204" pitchFamily="34" charset="0"/>
                        </a:rPr>
                        <a:t>Gauteng, KZN, Mpumalanga</a:t>
                      </a:r>
                      <a:endParaRPr lang="en-ZA" sz="2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tc>
                <a:extLst>
                  <a:ext uri="{0D108BD9-81ED-4DB2-BD59-A6C34878D82A}">
                    <a16:rowId xmlns:a16="http://schemas.microsoft.com/office/drawing/2014/main" xmlns="" val="3811815508"/>
                  </a:ext>
                </a:extLst>
              </a:tr>
              <a:tr h="674920">
                <a:tc>
                  <a:txBody>
                    <a:bodyPr/>
                    <a:lstStyle/>
                    <a:p>
                      <a:pPr>
                        <a:spcBef>
                          <a:spcPts val="600"/>
                        </a:spcBef>
                        <a:spcAft>
                          <a:spcPts val="200"/>
                        </a:spcAft>
                      </a:pPr>
                      <a:r>
                        <a:rPr lang="en-ZA" sz="2000" b="1" dirty="0" err="1">
                          <a:solidFill>
                            <a:schemeClr val="bg1"/>
                          </a:solidFill>
                          <a:effectLst/>
                          <a:latin typeface="Arial" panose="020B0604020202020204" pitchFamily="34" charset="0"/>
                          <a:cs typeface="Arial" panose="020B0604020202020204" pitchFamily="34" charset="0"/>
                        </a:rPr>
                        <a:t>Akanani</a:t>
                      </a:r>
                      <a:r>
                        <a:rPr lang="en-ZA" sz="2000" b="1" dirty="0">
                          <a:solidFill>
                            <a:schemeClr val="bg1"/>
                          </a:solidFill>
                          <a:effectLst/>
                          <a:latin typeface="Arial" panose="020B0604020202020204" pitchFamily="34" charset="0"/>
                          <a:cs typeface="Arial" panose="020B0604020202020204" pitchFamily="34" charset="0"/>
                        </a:rPr>
                        <a:t> Finance</a:t>
                      </a:r>
                      <a:endParaRPr lang="en-ZA" sz="20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tc>
                <a:tc>
                  <a:txBody>
                    <a:bodyPr/>
                    <a:lstStyle/>
                    <a:p>
                      <a:pPr>
                        <a:spcBef>
                          <a:spcPts val="1200"/>
                        </a:spcBef>
                        <a:spcAft>
                          <a:spcPts val="200"/>
                        </a:spcAft>
                      </a:pPr>
                      <a:r>
                        <a:rPr lang="en-ZA" sz="2000" dirty="0" smtClean="0">
                          <a:solidFill>
                            <a:schemeClr val="bg1"/>
                          </a:solidFill>
                          <a:effectLst/>
                          <a:latin typeface="Arial" panose="020B0604020202020204" pitchFamily="34" charset="0"/>
                          <a:cs typeface="Arial" panose="020B0604020202020204" pitchFamily="34" charset="0"/>
                        </a:rPr>
                        <a:t>Limpopo</a:t>
                      </a:r>
                      <a:endParaRPr lang="en-ZA" sz="2000" dirty="0">
                        <a:solidFill>
                          <a:schemeClr val="bg1"/>
                        </a:solidFill>
                        <a:effectLst/>
                        <a:latin typeface="Arial" panose="020B0604020202020204" pitchFamily="34" charset="0"/>
                        <a:cs typeface="Arial" panose="020B0604020202020204" pitchFamily="34" charset="0"/>
                      </a:endParaRPr>
                    </a:p>
                  </a:txBody>
                  <a:tcPr marL="51435" marR="51435" marT="0" marB="0"/>
                </a:tc>
                <a:extLst>
                  <a:ext uri="{0D108BD9-81ED-4DB2-BD59-A6C34878D82A}">
                    <a16:rowId xmlns:a16="http://schemas.microsoft.com/office/drawing/2014/main" xmlns="" val="1752609018"/>
                  </a:ext>
                </a:extLst>
              </a:tr>
            </a:tbl>
          </a:graphicData>
        </a:graphic>
      </p:graphicFrame>
      <p:sp>
        <p:nvSpPr>
          <p:cNvPr id="6" name="Slide Number Placeholder 5">
            <a:extLst>
              <a:ext uri="{FF2B5EF4-FFF2-40B4-BE49-F238E27FC236}">
                <a16:creationId xmlns:a16="http://schemas.microsoft.com/office/drawing/2014/main" xmlns="" id="{37A69BD9-119D-DA41-8BED-48EF6B45367C}"/>
              </a:ext>
            </a:extLst>
          </p:cNvPr>
          <p:cNvSpPr>
            <a:spLocks noGrp="1"/>
          </p:cNvSpPr>
          <p:nvPr>
            <p:ph type="sldNum" sz="quarter" idx="12"/>
          </p:nvPr>
        </p:nvSpPr>
        <p:spPr/>
        <p:txBody>
          <a:bodyPr/>
          <a:lstStyle/>
          <a:p>
            <a:fld id="{1483168F-BE3D-4DCD-9FD4-388723BC349A}" type="slidenum">
              <a:rPr lang="en-ZA" smtClean="0"/>
              <a:pPr/>
              <a:t>6</a:t>
            </a:fld>
            <a:endParaRPr lang="en-ZA" dirty="0"/>
          </a:p>
        </p:txBody>
      </p:sp>
      <p:sp>
        <p:nvSpPr>
          <p:cNvPr id="7" name="TextBox 6">
            <a:extLst>
              <a:ext uri="{FF2B5EF4-FFF2-40B4-BE49-F238E27FC236}">
                <a16:creationId xmlns:a16="http://schemas.microsoft.com/office/drawing/2014/main" xmlns="" id="{49188CA6-6836-4104-AC0A-8F090100B5EB}"/>
              </a:ext>
            </a:extLst>
          </p:cNvPr>
          <p:cNvSpPr txBox="1"/>
          <p:nvPr/>
        </p:nvSpPr>
        <p:spPr>
          <a:xfrm>
            <a:off x="6012160" y="6350169"/>
            <a:ext cx="4497581" cy="507831"/>
          </a:xfrm>
          <a:prstGeom prst="rect">
            <a:avLst/>
          </a:prstGeom>
          <a:noFill/>
        </p:spPr>
        <p:txBody>
          <a:bodyPr wrap="square" rtlCol="0">
            <a:spAutoFit/>
          </a:bodyPr>
          <a:lstStyle/>
          <a:p>
            <a:r>
              <a:rPr lang="en-ZA" sz="1350" b="1" dirty="0">
                <a:solidFill>
                  <a:schemeClr val="bg1"/>
                </a:solidFill>
                <a:latin typeface="+mj-lt"/>
              </a:rPr>
              <a:t>Creating jobs, alleviating poverty:                  October  2020</a:t>
            </a:r>
          </a:p>
        </p:txBody>
      </p:sp>
    </p:spTree>
    <p:extLst>
      <p:ext uri="{BB962C8B-B14F-4D97-AF65-F5344CB8AC3E}">
        <p14:creationId xmlns:p14="http://schemas.microsoft.com/office/powerpoint/2010/main" xmlns="" val="30110531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624" y="764704"/>
            <a:ext cx="7541418" cy="1046703"/>
          </a:xfrm>
        </p:spPr>
        <p:txBody>
          <a:bodyPr>
            <a:normAutofit/>
          </a:bodyPr>
          <a:lstStyle/>
          <a:p>
            <a:r>
              <a:rPr lang="en-ZA" dirty="0">
                <a:latin typeface="Arial Rounded MT Bold" panose="020F0704030504030204" pitchFamily="34" charset="77"/>
              </a:rPr>
              <a:t>OUR OPERATING MODEL</a:t>
            </a:r>
          </a:p>
        </p:txBody>
      </p:sp>
      <p:sp>
        <p:nvSpPr>
          <p:cNvPr id="3" name="Content Placeholder 2"/>
          <p:cNvSpPr>
            <a:spLocks noGrp="1"/>
          </p:cNvSpPr>
          <p:nvPr>
            <p:ph idx="1"/>
          </p:nvPr>
        </p:nvSpPr>
        <p:spPr>
          <a:xfrm>
            <a:off x="0" y="2599020"/>
            <a:ext cx="5265296" cy="3697835"/>
          </a:xfrm>
        </p:spPr>
        <p:txBody>
          <a:bodyPr>
            <a:noAutofit/>
          </a:bodyPr>
          <a:lstStyle/>
          <a:p>
            <a:pPr>
              <a:lnSpc>
                <a:spcPct val="100000"/>
              </a:lnSpc>
              <a:spcBef>
                <a:spcPts val="0"/>
              </a:spcBef>
            </a:pPr>
            <a:r>
              <a:rPr lang="en-ZA" sz="2000" dirty="0">
                <a:solidFill>
                  <a:schemeClr val="bg1"/>
                </a:solidFill>
                <a:latin typeface="Arial" panose="020B0604020202020204" pitchFamily="34" charset="0"/>
                <a:cs typeface="Arial" panose="020B0604020202020204" pitchFamily="34" charset="0"/>
              </a:rPr>
              <a:t>Predominantly a group lending model</a:t>
            </a:r>
          </a:p>
          <a:p>
            <a:pPr lvl="1">
              <a:lnSpc>
                <a:spcPct val="100000"/>
              </a:lnSpc>
              <a:spcBef>
                <a:spcPts val="0"/>
              </a:spcBef>
            </a:pPr>
            <a:r>
              <a:rPr lang="en-ZA" dirty="0">
                <a:solidFill>
                  <a:schemeClr val="bg1"/>
                </a:solidFill>
                <a:latin typeface="Arial" panose="020B0604020202020204" pitchFamily="34" charset="0"/>
                <a:cs typeface="Arial" panose="020B0604020202020204" pitchFamily="34" charset="0"/>
              </a:rPr>
              <a:t>We go to the clients at their businesses</a:t>
            </a:r>
            <a:r>
              <a:rPr lang="en-ZA" dirty="0" smtClean="0">
                <a:solidFill>
                  <a:schemeClr val="bg1"/>
                </a:solidFill>
                <a:latin typeface="Arial" panose="020B0604020202020204" pitchFamily="34" charset="0"/>
                <a:cs typeface="Arial" panose="020B0604020202020204" pitchFamily="34" charset="0"/>
              </a:rPr>
              <a:t>;</a:t>
            </a:r>
          </a:p>
          <a:p>
            <a:pPr marL="457200" lvl="1" indent="0">
              <a:lnSpc>
                <a:spcPct val="100000"/>
              </a:lnSpc>
              <a:spcBef>
                <a:spcPts val="0"/>
              </a:spcBef>
              <a:buNone/>
            </a:pPr>
            <a:endParaRPr lang="en-ZA" dirty="0" smtClean="0">
              <a:solidFill>
                <a:schemeClr val="bg1"/>
              </a:solidFill>
              <a:latin typeface="Arial" panose="020B0604020202020204" pitchFamily="34" charset="0"/>
              <a:cs typeface="Arial" panose="020B0604020202020204" pitchFamily="34" charset="0"/>
            </a:endParaRPr>
          </a:p>
          <a:p>
            <a:pPr lvl="1">
              <a:lnSpc>
                <a:spcPct val="100000"/>
              </a:lnSpc>
              <a:spcBef>
                <a:spcPts val="0"/>
              </a:spcBef>
            </a:pPr>
            <a:r>
              <a:rPr lang="en-US" dirty="0" smtClean="0">
                <a:solidFill>
                  <a:schemeClr val="bg1"/>
                </a:solidFill>
                <a:latin typeface="Arial" panose="020B0604020202020204" pitchFamily="34" charset="0"/>
                <a:cs typeface="Arial" panose="020B0604020202020204" pitchFamily="34" charset="0"/>
              </a:rPr>
              <a:t>Provide access to loans and facilitate savings to deal with financial shocks</a:t>
            </a:r>
          </a:p>
          <a:p>
            <a:pPr marL="457200" lvl="1" indent="0">
              <a:lnSpc>
                <a:spcPct val="100000"/>
              </a:lnSpc>
              <a:spcBef>
                <a:spcPts val="0"/>
              </a:spcBef>
              <a:buNone/>
            </a:pPr>
            <a:endParaRPr lang="en-ZA" dirty="0"/>
          </a:p>
          <a:p>
            <a:pPr lvl="1"/>
            <a:r>
              <a:rPr lang="en-ZA" dirty="0">
                <a:solidFill>
                  <a:schemeClr val="bg1"/>
                </a:solidFill>
                <a:latin typeface="Arial" panose="020B0604020202020204" pitchFamily="34" charset="0"/>
                <a:cs typeface="Arial" panose="020B0604020202020204" pitchFamily="34" charset="0"/>
              </a:rPr>
              <a:t>They meet together every month or fortnight to conduct their financial </a:t>
            </a:r>
            <a:r>
              <a:rPr lang="en-ZA" dirty="0" smtClean="0">
                <a:solidFill>
                  <a:schemeClr val="bg1"/>
                </a:solidFill>
                <a:latin typeface="Arial" panose="020B0604020202020204" pitchFamily="34" charset="0"/>
                <a:cs typeface="Arial" panose="020B0604020202020204" pitchFamily="34" charset="0"/>
              </a:rPr>
              <a:t>transactions</a:t>
            </a:r>
          </a:p>
          <a:p>
            <a:pPr lvl="1"/>
            <a:endParaRPr lang="en-US" dirty="0">
              <a:solidFill>
                <a:schemeClr val="bg1"/>
              </a:solidFill>
              <a:latin typeface="Arial" panose="020B0604020202020204" pitchFamily="34" charset="0"/>
              <a:cs typeface="Arial" panose="020B0604020202020204" pitchFamily="34" charset="0"/>
            </a:endParaRPr>
          </a:p>
          <a:p>
            <a:pPr lvl="1"/>
            <a:r>
              <a:rPr lang="en-US" dirty="0" smtClean="0">
                <a:solidFill>
                  <a:schemeClr val="bg1"/>
                </a:solidFill>
                <a:latin typeface="Arial" panose="020B0604020202020204" pitchFamily="34" charset="0"/>
                <a:cs typeface="Arial" panose="020B0604020202020204" pitchFamily="34" charset="0"/>
              </a:rPr>
              <a:t>Access to housing loans</a:t>
            </a:r>
            <a:endParaRPr lang="en-ZA" dirty="0" smtClean="0">
              <a:solidFill>
                <a:schemeClr val="bg1"/>
              </a:solidFill>
              <a:latin typeface="Arial" panose="020B0604020202020204" pitchFamily="34" charset="0"/>
              <a:cs typeface="Arial" panose="020B0604020202020204" pitchFamily="34" charset="0"/>
            </a:endParaRPr>
          </a:p>
          <a:p>
            <a:pPr marL="457200" lvl="1" indent="0">
              <a:buNone/>
            </a:pPr>
            <a:endParaRPr lang="en-ZA" dirty="0">
              <a:solidFill>
                <a:schemeClr val="bg1"/>
              </a:solidFill>
              <a:latin typeface="Arial" panose="020B0604020202020204" pitchFamily="34" charset="0"/>
              <a:cs typeface="Arial" panose="020B0604020202020204" pitchFamily="34" charset="0"/>
            </a:endParaRPr>
          </a:p>
          <a:p>
            <a:pPr marL="457200" lvl="1" indent="0">
              <a:lnSpc>
                <a:spcPct val="100000"/>
              </a:lnSpc>
              <a:spcBef>
                <a:spcPts val="0"/>
              </a:spcBef>
              <a:buNone/>
            </a:pPr>
            <a:endParaRPr lang="en-ZA" dirty="0">
              <a:solidFill>
                <a:schemeClr val="bg1"/>
              </a:solidFill>
              <a:latin typeface="Arial" panose="020B0604020202020204" pitchFamily="34" charset="0"/>
              <a:cs typeface="Arial" panose="020B0604020202020204" pitchFamily="34" charset="0"/>
            </a:endParaRPr>
          </a:p>
          <a:p>
            <a:pPr marL="457200" lvl="1" indent="0">
              <a:lnSpc>
                <a:spcPct val="100000"/>
              </a:lnSpc>
              <a:spcBef>
                <a:spcPts val="0"/>
              </a:spcBef>
              <a:buNone/>
            </a:pPr>
            <a:endParaRPr lang="en-CA" dirty="0" smtClean="0">
              <a:solidFill>
                <a:schemeClr val="bg1"/>
              </a:solidFill>
              <a:latin typeface="Arial" panose="020B0604020202020204" pitchFamily="34" charset="0"/>
              <a:cs typeface="Arial" panose="020B0604020202020204" pitchFamily="34" charset="0"/>
            </a:endParaRPr>
          </a:p>
          <a:p>
            <a:pPr marL="0" indent="0">
              <a:lnSpc>
                <a:spcPct val="100000"/>
              </a:lnSpc>
              <a:spcBef>
                <a:spcPts val="0"/>
              </a:spcBef>
              <a:buNone/>
            </a:pPr>
            <a:endParaRPr lang="en-ZA" sz="2000" dirty="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xmlns="" id="{FFA03190-2825-5247-B586-2CE9049E4226}"/>
              </a:ext>
            </a:extLst>
          </p:cNvPr>
          <p:cNvSpPr txBox="1"/>
          <p:nvPr/>
        </p:nvSpPr>
        <p:spPr>
          <a:xfrm>
            <a:off x="6228104" y="6296855"/>
            <a:ext cx="3240991" cy="507831"/>
          </a:xfrm>
          <a:prstGeom prst="rect">
            <a:avLst/>
          </a:prstGeom>
          <a:noFill/>
        </p:spPr>
        <p:txBody>
          <a:bodyPr wrap="square" rtlCol="0">
            <a:spAutoFit/>
          </a:bodyPr>
          <a:lstStyle/>
          <a:p>
            <a:r>
              <a:rPr lang="en-ZA" sz="1350" b="1" dirty="0">
                <a:solidFill>
                  <a:schemeClr val="bg1"/>
                </a:solidFill>
                <a:latin typeface="+mj-lt"/>
              </a:rPr>
              <a:t>Creating jobs, alleviating </a:t>
            </a:r>
            <a:r>
              <a:rPr lang="en-ZA" sz="1350" b="1" dirty="0" smtClean="0">
                <a:solidFill>
                  <a:schemeClr val="bg1"/>
                </a:solidFill>
                <a:latin typeface="+mj-lt"/>
              </a:rPr>
              <a:t>poverty:               </a:t>
            </a:r>
            <a:r>
              <a:rPr lang="en-ZA" sz="1350" b="1" dirty="0">
                <a:solidFill>
                  <a:schemeClr val="bg1"/>
                </a:solidFill>
                <a:latin typeface="+mj-lt"/>
              </a:rPr>
              <a:t>October 2020</a:t>
            </a:r>
          </a:p>
        </p:txBody>
      </p:sp>
      <p:pic>
        <p:nvPicPr>
          <p:cNvPr id="4" name="Picture 3">
            <a:extLst>
              <a:ext uri="{FF2B5EF4-FFF2-40B4-BE49-F238E27FC236}">
                <a16:creationId xmlns:a16="http://schemas.microsoft.com/office/drawing/2014/main" xmlns="" id="{70BFEB54-401A-4FB3-ACB1-46DB6E0F51B9}"/>
              </a:ext>
            </a:extLst>
          </p:cNvPr>
          <p:cNvPicPr>
            <a:picLocks noChangeAspect="1"/>
          </p:cNvPicPr>
          <p:nvPr/>
        </p:nvPicPr>
        <p:blipFill>
          <a:blip r:embed="rId2"/>
          <a:stretch>
            <a:fillRect/>
          </a:stretch>
        </p:blipFill>
        <p:spPr>
          <a:xfrm>
            <a:off x="5422704" y="2380810"/>
            <a:ext cx="3555806" cy="2665784"/>
          </a:xfrm>
          <a:prstGeom prst="rect">
            <a:avLst/>
          </a:prstGeom>
        </p:spPr>
      </p:pic>
      <p:sp>
        <p:nvSpPr>
          <p:cNvPr id="5" name="Slide Number Placeholder 4"/>
          <p:cNvSpPr>
            <a:spLocks noGrp="1"/>
          </p:cNvSpPr>
          <p:nvPr>
            <p:ph type="sldNum" sz="quarter" idx="12"/>
          </p:nvPr>
        </p:nvSpPr>
        <p:spPr/>
        <p:txBody>
          <a:bodyPr/>
          <a:lstStyle/>
          <a:p>
            <a:pPr>
              <a:defRPr/>
            </a:pPr>
            <a:fld id="{1CC24FE0-9AB3-453C-B7ED-423DBA8DF42C}" type="slidenum">
              <a:rPr lang="en-ZA" smtClean="0"/>
              <a:pPr>
                <a:defRPr/>
              </a:pPr>
              <a:t>7</a:t>
            </a:fld>
            <a:endParaRPr lang="en-ZA"/>
          </a:p>
        </p:txBody>
      </p:sp>
    </p:spTree>
    <p:extLst>
      <p:ext uri="{BB962C8B-B14F-4D97-AF65-F5344CB8AC3E}">
        <p14:creationId xmlns:p14="http://schemas.microsoft.com/office/powerpoint/2010/main" xmlns="" val="24503348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624" y="764704"/>
            <a:ext cx="7541418" cy="1046703"/>
          </a:xfrm>
        </p:spPr>
        <p:txBody>
          <a:bodyPr>
            <a:normAutofit/>
          </a:bodyPr>
          <a:lstStyle/>
          <a:p>
            <a:r>
              <a:rPr lang="en-ZA" dirty="0">
                <a:latin typeface="Arial Rounded MT Bold" panose="020F0704030504030204" pitchFamily="34" charset="77"/>
              </a:rPr>
              <a:t>OUR OPERATING MODEL</a:t>
            </a:r>
          </a:p>
        </p:txBody>
      </p:sp>
      <p:sp>
        <p:nvSpPr>
          <p:cNvPr id="3" name="Content Placeholder 2"/>
          <p:cNvSpPr>
            <a:spLocks noGrp="1"/>
          </p:cNvSpPr>
          <p:nvPr>
            <p:ph idx="1"/>
          </p:nvPr>
        </p:nvSpPr>
        <p:spPr>
          <a:xfrm>
            <a:off x="22694" y="2492896"/>
            <a:ext cx="5265296" cy="3409803"/>
          </a:xfrm>
        </p:spPr>
        <p:txBody>
          <a:bodyPr>
            <a:noAutofit/>
          </a:bodyPr>
          <a:lstStyle/>
          <a:p>
            <a:pPr marL="457200" lvl="1" indent="0">
              <a:lnSpc>
                <a:spcPct val="100000"/>
              </a:lnSpc>
              <a:spcBef>
                <a:spcPts val="0"/>
              </a:spcBef>
              <a:buNone/>
            </a:pPr>
            <a:endParaRPr lang="en-CA" dirty="0">
              <a:solidFill>
                <a:schemeClr val="bg1"/>
              </a:solidFill>
              <a:latin typeface="Arial" panose="020B0604020202020204" pitchFamily="34" charset="0"/>
              <a:cs typeface="Arial" panose="020B0604020202020204" pitchFamily="34" charset="0"/>
            </a:endParaRPr>
          </a:p>
          <a:p>
            <a:pPr>
              <a:lnSpc>
                <a:spcPct val="100000"/>
              </a:lnSpc>
              <a:spcBef>
                <a:spcPts val="0"/>
              </a:spcBef>
            </a:pPr>
            <a:r>
              <a:rPr lang="en-US" sz="2000" dirty="0" smtClean="0">
                <a:solidFill>
                  <a:schemeClr val="bg1"/>
                </a:solidFill>
                <a:latin typeface="Arial" panose="020B0604020202020204" pitchFamily="34" charset="0"/>
                <a:cs typeface="Arial" panose="020B0604020202020204" pitchFamily="34" charset="0"/>
              </a:rPr>
              <a:t>Provide support clients to start, build, grow and stabilise their businesses;</a:t>
            </a:r>
          </a:p>
          <a:p>
            <a:pPr>
              <a:lnSpc>
                <a:spcPct val="100000"/>
              </a:lnSpc>
              <a:spcBef>
                <a:spcPts val="0"/>
              </a:spcBef>
            </a:pPr>
            <a:endParaRPr lang="en-US" sz="2000" dirty="0">
              <a:solidFill>
                <a:schemeClr val="bg1"/>
              </a:solidFill>
              <a:latin typeface="Arial" panose="020B0604020202020204" pitchFamily="34" charset="0"/>
              <a:cs typeface="Arial" panose="020B0604020202020204" pitchFamily="34" charset="0"/>
            </a:endParaRPr>
          </a:p>
          <a:p>
            <a:pPr>
              <a:lnSpc>
                <a:spcPct val="100000"/>
              </a:lnSpc>
              <a:spcBef>
                <a:spcPts val="0"/>
              </a:spcBef>
            </a:pPr>
            <a:r>
              <a:rPr lang="en-US" sz="2000" dirty="0" smtClean="0">
                <a:solidFill>
                  <a:schemeClr val="bg1"/>
                </a:solidFill>
                <a:latin typeface="Arial" panose="020B0604020202020204" pitchFamily="34" charset="0"/>
                <a:cs typeface="Arial" panose="020B0604020202020204" pitchFamily="34" charset="0"/>
              </a:rPr>
              <a:t>Provide and facilitate training on financial, business, health education, etc. </a:t>
            </a:r>
          </a:p>
          <a:p>
            <a:pPr>
              <a:lnSpc>
                <a:spcPct val="100000"/>
              </a:lnSpc>
              <a:spcBef>
                <a:spcPts val="0"/>
              </a:spcBef>
            </a:pPr>
            <a:endParaRPr lang="en-US" sz="2000" dirty="0" smtClean="0">
              <a:solidFill>
                <a:schemeClr val="bg1"/>
              </a:solidFill>
              <a:latin typeface="Arial" panose="020B0604020202020204" pitchFamily="34" charset="0"/>
              <a:cs typeface="Arial" panose="020B0604020202020204" pitchFamily="34" charset="0"/>
            </a:endParaRPr>
          </a:p>
          <a:p>
            <a:pPr>
              <a:lnSpc>
                <a:spcPct val="100000"/>
              </a:lnSpc>
              <a:spcBef>
                <a:spcPts val="0"/>
              </a:spcBef>
            </a:pPr>
            <a:r>
              <a:rPr lang="en-US" sz="2000" dirty="0" smtClean="0">
                <a:solidFill>
                  <a:schemeClr val="bg1"/>
                </a:solidFill>
                <a:latin typeface="Arial" panose="020B0604020202020204" pitchFamily="34" charset="0"/>
                <a:cs typeface="Arial" panose="020B0604020202020204" pitchFamily="34" charset="0"/>
              </a:rPr>
              <a:t>We teach clients leadership skills</a:t>
            </a:r>
            <a:endParaRPr lang="en-ZA" sz="2000" dirty="0" smtClean="0">
              <a:solidFill>
                <a:schemeClr val="bg1"/>
              </a:solidFill>
              <a:latin typeface="Arial" panose="020B0604020202020204" pitchFamily="34" charset="0"/>
              <a:cs typeface="Arial" panose="020B0604020202020204" pitchFamily="34" charset="0"/>
            </a:endParaRPr>
          </a:p>
          <a:p>
            <a:pPr marL="0" indent="0">
              <a:lnSpc>
                <a:spcPct val="100000"/>
              </a:lnSpc>
              <a:spcBef>
                <a:spcPts val="0"/>
              </a:spcBef>
              <a:buNone/>
            </a:pPr>
            <a:endParaRPr lang="en-CA" sz="2000" dirty="0">
              <a:solidFill>
                <a:schemeClr val="bg1"/>
              </a:solidFill>
              <a:latin typeface="Arial" panose="020B0604020202020204" pitchFamily="34" charset="0"/>
              <a:cs typeface="Arial" panose="020B0604020202020204" pitchFamily="34" charset="0"/>
            </a:endParaRPr>
          </a:p>
          <a:p>
            <a:pPr>
              <a:lnSpc>
                <a:spcPct val="100000"/>
              </a:lnSpc>
              <a:spcBef>
                <a:spcPts val="0"/>
              </a:spcBef>
            </a:pPr>
            <a:r>
              <a:rPr lang="en-ZA" sz="2000" dirty="0">
                <a:solidFill>
                  <a:schemeClr val="bg1"/>
                </a:solidFill>
                <a:latin typeface="Arial" panose="020B0604020202020204" pitchFamily="34" charset="0"/>
                <a:cs typeface="Arial" panose="020B0604020202020204" pitchFamily="34" charset="0"/>
              </a:rPr>
              <a:t>We introduce clients to formal </a:t>
            </a:r>
            <a:r>
              <a:rPr lang="en-ZA" sz="2000" dirty="0" smtClean="0">
                <a:solidFill>
                  <a:schemeClr val="bg1"/>
                </a:solidFill>
                <a:latin typeface="Arial" panose="020B0604020202020204" pitchFamily="34" charset="0"/>
                <a:cs typeface="Arial" panose="020B0604020202020204" pitchFamily="34" charset="0"/>
              </a:rPr>
              <a:t>banking and </a:t>
            </a:r>
            <a:r>
              <a:rPr lang="en-ZA" sz="2000" dirty="0">
                <a:solidFill>
                  <a:schemeClr val="bg1"/>
                </a:solidFill>
                <a:latin typeface="Arial" panose="020B0604020202020204" pitchFamily="34" charset="0"/>
                <a:cs typeface="Arial" panose="020B0604020202020204" pitchFamily="34" charset="0"/>
              </a:rPr>
              <a:t>encourage them to save and build financial assets</a:t>
            </a:r>
            <a:endParaRPr lang="en-CA" sz="2000" dirty="0">
              <a:solidFill>
                <a:schemeClr val="bg1"/>
              </a:solidFill>
              <a:latin typeface="Arial" panose="020B0604020202020204" pitchFamily="34" charset="0"/>
              <a:cs typeface="Arial" panose="020B0604020202020204" pitchFamily="34" charset="0"/>
            </a:endParaRPr>
          </a:p>
          <a:p>
            <a:pPr marL="0" indent="0">
              <a:lnSpc>
                <a:spcPct val="100000"/>
              </a:lnSpc>
              <a:spcBef>
                <a:spcPts val="0"/>
              </a:spcBef>
              <a:buNone/>
            </a:pPr>
            <a:endParaRPr lang="en-ZA" sz="2000" dirty="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xmlns="" id="{FFA03190-2825-5247-B586-2CE9049E4226}"/>
              </a:ext>
            </a:extLst>
          </p:cNvPr>
          <p:cNvSpPr txBox="1"/>
          <p:nvPr/>
        </p:nvSpPr>
        <p:spPr>
          <a:xfrm>
            <a:off x="5903009" y="6296855"/>
            <a:ext cx="3240991" cy="507831"/>
          </a:xfrm>
          <a:prstGeom prst="rect">
            <a:avLst/>
          </a:prstGeom>
          <a:noFill/>
        </p:spPr>
        <p:txBody>
          <a:bodyPr wrap="square" rtlCol="0">
            <a:spAutoFit/>
          </a:bodyPr>
          <a:lstStyle/>
          <a:p>
            <a:r>
              <a:rPr lang="en-ZA" sz="1350" b="1" dirty="0">
                <a:solidFill>
                  <a:schemeClr val="bg1"/>
                </a:solidFill>
                <a:latin typeface="+mj-lt"/>
              </a:rPr>
              <a:t>Creating jobs, alleviating </a:t>
            </a:r>
            <a:r>
              <a:rPr lang="en-ZA" sz="1350" b="1" dirty="0" smtClean="0">
                <a:solidFill>
                  <a:schemeClr val="bg1"/>
                </a:solidFill>
                <a:latin typeface="+mj-lt"/>
              </a:rPr>
              <a:t>poverty:                  October </a:t>
            </a:r>
            <a:r>
              <a:rPr lang="en-ZA" sz="1350" b="1" dirty="0">
                <a:solidFill>
                  <a:schemeClr val="bg1"/>
                </a:solidFill>
                <a:latin typeface="+mj-lt"/>
              </a:rPr>
              <a:t>2020</a:t>
            </a:r>
          </a:p>
        </p:txBody>
      </p:sp>
      <p:sp>
        <p:nvSpPr>
          <p:cNvPr id="5" name="Slide Number Placeholder 4"/>
          <p:cNvSpPr>
            <a:spLocks noGrp="1"/>
          </p:cNvSpPr>
          <p:nvPr>
            <p:ph type="sldNum" sz="quarter" idx="12"/>
          </p:nvPr>
        </p:nvSpPr>
        <p:spPr/>
        <p:txBody>
          <a:bodyPr/>
          <a:lstStyle/>
          <a:p>
            <a:pPr>
              <a:defRPr/>
            </a:pPr>
            <a:fld id="{1CC24FE0-9AB3-453C-B7ED-423DBA8DF42C}" type="slidenum">
              <a:rPr lang="en-ZA" smtClean="0"/>
              <a:pPr>
                <a:defRPr/>
              </a:pPr>
              <a:t>8</a:t>
            </a:fld>
            <a:endParaRPr lang="en-ZA"/>
          </a:p>
        </p:txBody>
      </p:sp>
      <p:pic>
        <p:nvPicPr>
          <p:cNvPr id="8" name="Content Placeholder 6"/>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a:xfrm>
            <a:off x="5287990" y="2492317"/>
            <a:ext cx="3732001" cy="2808891"/>
          </a:xfrm>
          <a:prstGeom prst="rect">
            <a:avLst/>
          </a:prstGeom>
        </p:spPr>
      </p:pic>
    </p:spTree>
    <p:extLst>
      <p:ext uri="{BB962C8B-B14F-4D97-AF65-F5344CB8AC3E}">
        <p14:creationId xmlns:p14="http://schemas.microsoft.com/office/powerpoint/2010/main" xmlns="" val="13747336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E1533F2-50ED-E74F-9899-E2AD259C0F28}"/>
              </a:ext>
            </a:extLst>
          </p:cNvPr>
          <p:cNvSpPr>
            <a:spLocks noGrp="1"/>
          </p:cNvSpPr>
          <p:nvPr>
            <p:ph type="title"/>
          </p:nvPr>
        </p:nvSpPr>
        <p:spPr/>
        <p:txBody>
          <a:bodyPr/>
          <a:lstStyle/>
          <a:p>
            <a:pPr algn="ctr"/>
            <a:r>
              <a:rPr lang="en-ZA" dirty="0">
                <a:solidFill>
                  <a:schemeClr val="tx1">
                    <a:lumMod val="95000"/>
                  </a:schemeClr>
                </a:solidFill>
                <a:latin typeface="Arial Rounded MT Bold" panose="020F0704030504030204" pitchFamily="34" charset="77"/>
              </a:rPr>
              <a:t>OUR REACH </a:t>
            </a:r>
            <a:endParaRPr lang="en-US" dirty="0">
              <a:solidFill>
                <a:schemeClr val="tx1">
                  <a:lumMod val="95000"/>
                </a:schemeClr>
              </a:solidFill>
              <a:latin typeface="Arial Rounded MT Bold" panose="020F0704030504030204" pitchFamily="34" charset="77"/>
            </a:endParaRPr>
          </a:p>
        </p:txBody>
      </p:sp>
      <p:sp>
        <p:nvSpPr>
          <p:cNvPr id="3" name="Content Placeholder 2">
            <a:extLst>
              <a:ext uri="{FF2B5EF4-FFF2-40B4-BE49-F238E27FC236}">
                <a16:creationId xmlns:a16="http://schemas.microsoft.com/office/drawing/2014/main" xmlns="" id="{A4FFF3A4-EADB-384F-94EC-7AC1D213D210}"/>
              </a:ext>
            </a:extLst>
          </p:cNvPr>
          <p:cNvSpPr>
            <a:spLocks noGrp="1"/>
          </p:cNvSpPr>
          <p:nvPr>
            <p:ph idx="1"/>
          </p:nvPr>
        </p:nvSpPr>
        <p:spPr>
          <a:xfrm>
            <a:off x="107504" y="2160270"/>
            <a:ext cx="8784976" cy="4293066"/>
          </a:xfrm>
        </p:spPr>
        <p:txBody>
          <a:bodyPr>
            <a:noAutofit/>
          </a:bodyPr>
          <a:lstStyle/>
          <a:p>
            <a:r>
              <a:rPr lang="en-US" sz="2200" dirty="0">
                <a:solidFill>
                  <a:schemeClr val="bg1"/>
                </a:solidFill>
                <a:latin typeface="Arial" panose="020B0604020202020204" pitchFamily="34" charset="0"/>
                <a:cs typeface="Arial" panose="020B0604020202020204" pitchFamily="34" charset="0"/>
              </a:rPr>
              <a:t>D</a:t>
            </a:r>
            <a:r>
              <a:rPr lang="en-ZA" sz="2200" dirty="0">
                <a:solidFill>
                  <a:schemeClr val="bg1"/>
                </a:solidFill>
                <a:latin typeface="Arial" panose="020B0604020202020204" pitchFamily="34" charset="0"/>
                <a:cs typeface="Arial" panose="020B0604020202020204" pitchFamily="34" charset="0"/>
              </a:rPr>
              <a:t>MA members currently:</a:t>
            </a:r>
          </a:p>
          <a:p>
            <a:pPr lvl="1"/>
            <a:r>
              <a:rPr lang="en-ZA" sz="2200" dirty="0">
                <a:solidFill>
                  <a:schemeClr val="bg1"/>
                </a:solidFill>
                <a:latin typeface="Arial" panose="020B0604020202020204" pitchFamily="34" charset="0"/>
                <a:cs typeface="Arial" panose="020B0604020202020204" pitchFamily="34" charset="0"/>
              </a:rPr>
              <a:t>Operate in 7 out of the 9 Provinces of South </a:t>
            </a:r>
            <a:r>
              <a:rPr lang="en-ZA" sz="2200" dirty="0" smtClean="0">
                <a:solidFill>
                  <a:schemeClr val="bg1"/>
                </a:solidFill>
                <a:latin typeface="Arial" panose="020B0604020202020204" pitchFamily="34" charset="0"/>
                <a:cs typeface="Arial" panose="020B0604020202020204" pitchFamily="34" charset="0"/>
              </a:rPr>
              <a:t>Africa</a:t>
            </a:r>
            <a:endParaRPr lang="en-ZA" sz="2200" dirty="0">
              <a:solidFill>
                <a:schemeClr val="bg1"/>
              </a:solidFill>
              <a:latin typeface="Arial" panose="020B0604020202020204" pitchFamily="34" charset="0"/>
              <a:cs typeface="Arial" panose="020B0604020202020204" pitchFamily="34" charset="0"/>
            </a:endParaRPr>
          </a:p>
          <a:p>
            <a:pPr lvl="1"/>
            <a:r>
              <a:rPr lang="en-ZA" sz="2200" dirty="0">
                <a:solidFill>
                  <a:schemeClr val="bg1"/>
                </a:solidFill>
                <a:latin typeface="Arial" panose="020B0604020202020204" pitchFamily="34" charset="0"/>
                <a:cs typeface="Arial" panose="020B0604020202020204" pitchFamily="34" charset="0"/>
              </a:rPr>
              <a:t>Provide credit to 255,000 Rural and Township informal business </a:t>
            </a:r>
            <a:r>
              <a:rPr lang="en-ZA" sz="2200" dirty="0" smtClean="0">
                <a:solidFill>
                  <a:schemeClr val="bg1"/>
                </a:solidFill>
                <a:latin typeface="Arial" panose="020B0604020202020204" pitchFamily="34" charset="0"/>
                <a:cs typeface="Arial" panose="020B0604020202020204" pitchFamily="34" charset="0"/>
              </a:rPr>
              <a:t>clients</a:t>
            </a:r>
            <a:endParaRPr lang="en-ZA" sz="2200" dirty="0">
              <a:solidFill>
                <a:schemeClr val="bg1"/>
              </a:solidFill>
              <a:latin typeface="Arial" panose="020B0604020202020204" pitchFamily="34" charset="0"/>
              <a:cs typeface="Arial" panose="020B0604020202020204" pitchFamily="34" charset="0"/>
            </a:endParaRPr>
          </a:p>
          <a:p>
            <a:pPr lvl="1"/>
            <a:r>
              <a:rPr lang="en-ZA" sz="2200" dirty="0">
                <a:solidFill>
                  <a:schemeClr val="bg1"/>
                </a:solidFill>
                <a:latin typeface="Arial" panose="020B0604020202020204" pitchFamily="34" charset="0"/>
                <a:cs typeface="Arial" panose="020B0604020202020204" pitchFamily="34" charset="0"/>
              </a:rPr>
              <a:t>Have approximately 99% women </a:t>
            </a:r>
            <a:r>
              <a:rPr lang="en-ZA" sz="2200" dirty="0" smtClean="0">
                <a:solidFill>
                  <a:schemeClr val="bg1"/>
                </a:solidFill>
                <a:latin typeface="Arial" panose="020B0604020202020204" pitchFamily="34" charset="0"/>
                <a:cs typeface="Arial" panose="020B0604020202020204" pitchFamily="34" charset="0"/>
              </a:rPr>
              <a:t>clientele</a:t>
            </a:r>
            <a:endParaRPr lang="en-ZA" sz="2200" dirty="0">
              <a:solidFill>
                <a:schemeClr val="bg1"/>
              </a:solidFill>
              <a:latin typeface="Arial" panose="020B0604020202020204" pitchFamily="34" charset="0"/>
              <a:cs typeface="Arial" panose="020B0604020202020204" pitchFamily="34" charset="0"/>
            </a:endParaRPr>
          </a:p>
          <a:p>
            <a:pPr lvl="1"/>
            <a:r>
              <a:rPr lang="en-ZA" sz="2200" dirty="0" smtClean="0">
                <a:solidFill>
                  <a:schemeClr val="bg1"/>
                </a:solidFill>
                <a:latin typeface="Arial" panose="020B0604020202020204" pitchFamily="34" charset="0"/>
                <a:cs typeface="Arial" panose="020B0604020202020204" pitchFamily="34" charset="0"/>
              </a:rPr>
              <a:t>About </a:t>
            </a:r>
            <a:r>
              <a:rPr lang="en-ZA" sz="2200" dirty="0">
                <a:solidFill>
                  <a:schemeClr val="bg1"/>
                </a:solidFill>
                <a:latin typeface="Arial" panose="020B0604020202020204" pitchFamily="34" charset="0"/>
                <a:cs typeface="Arial" panose="020B0604020202020204" pitchFamily="34" charset="0"/>
              </a:rPr>
              <a:t>18% youth </a:t>
            </a:r>
            <a:r>
              <a:rPr lang="en-ZA" sz="2200" dirty="0" smtClean="0">
                <a:solidFill>
                  <a:schemeClr val="bg1"/>
                </a:solidFill>
                <a:latin typeface="Arial" panose="020B0604020202020204" pitchFamily="34" charset="0"/>
                <a:cs typeface="Arial" panose="020B0604020202020204" pitchFamily="34" charset="0"/>
              </a:rPr>
              <a:t>clients</a:t>
            </a:r>
            <a:endParaRPr lang="en-ZA" sz="2200" dirty="0">
              <a:solidFill>
                <a:schemeClr val="bg1"/>
              </a:solidFill>
              <a:latin typeface="Arial" panose="020B0604020202020204" pitchFamily="34" charset="0"/>
              <a:cs typeface="Arial" panose="020B0604020202020204" pitchFamily="34" charset="0"/>
            </a:endParaRPr>
          </a:p>
          <a:p>
            <a:pPr lvl="1"/>
            <a:r>
              <a:rPr lang="en-ZA" sz="2200" dirty="0">
                <a:solidFill>
                  <a:schemeClr val="bg1"/>
                </a:solidFill>
                <a:latin typeface="Arial" panose="020B0604020202020204" pitchFamily="34" charset="0"/>
                <a:cs typeface="Arial" panose="020B0604020202020204" pitchFamily="34" charset="0"/>
              </a:rPr>
              <a:t>Create and sustain over 250,000 jobs </a:t>
            </a:r>
            <a:r>
              <a:rPr lang="en-ZA" sz="2200" dirty="0" smtClean="0">
                <a:solidFill>
                  <a:schemeClr val="bg1"/>
                </a:solidFill>
                <a:latin typeface="Arial" panose="020B0604020202020204" pitchFamily="34" charset="0"/>
                <a:cs typeface="Arial" panose="020B0604020202020204" pitchFamily="34" charset="0"/>
              </a:rPr>
              <a:t>annually</a:t>
            </a:r>
            <a:endParaRPr lang="en-ZA" sz="2200" dirty="0">
              <a:solidFill>
                <a:schemeClr val="bg1"/>
              </a:solidFill>
              <a:latin typeface="Arial" panose="020B0604020202020204" pitchFamily="34" charset="0"/>
              <a:cs typeface="Arial" panose="020B0604020202020204" pitchFamily="34" charset="0"/>
            </a:endParaRPr>
          </a:p>
          <a:p>
            <a:pPr lvl="1"/>
            <a:r>
              <a:rPr lang="en-ZA" sz="2200" dirty="0">
                <a:solidFill>
                  <a:schemeClr val="bg1"/>
                </a:solidFill>
                <a:latin typeface="Arial" panose="020B0604020202020204" pitchFamily="34" charset="0"/>
                <a:cs typeface="Arial" panose="020B0604020202020204" pitchFamily="34" charset="0"/>
              </a:rPr>
              <a:t>Disburse R183 million monthly, on </a:t>
            </a:r>
            <a:r>
              <a:rPr lang="en-ZA" sz="2200" dirty="0" smtClean="0">
                <a:solidFill>
                  <a:schemeClr val="bg1"/>
                </a:solidFill>
                <a:latin typeface="Arial" panose="020B0604020202020204" pitchFamily="34" charset="0"/>
                <a:cs typeface="Arial" panose="020B0604020202020204" pitchFamily="34" charset="0"/>
              </a:rPr>
              <a:t>average</a:t>
            </a:r>
            <a:endParaRPr lang="en-ZA" sz="2200" dirty="0">
              <a:solidFill>
                <a:schemeClr val="bg1"/>
              </a:solidFill>
              <a:latin typeface="Arial" panose="020B0604020202020204" pitchFamily="34" charset="0"/>
              <a:cs typeface="Arial" panose="020B0604020202020204" pitchFamily="34" charset="0"/>
            </a:endParaRPr>
          </a:p>
          <a:p>
            <a:pPr lvl="1"/>
            <a:r>
              <a:rPr lang="en-ZA" sz="2200" dirty="0">
                <a:solidFill>
                  <a:schemeClr val="bg1"/>
                </a:solidFill>
                <a:latin typeface="Arial" panose="020B0604020202020204" pitchFamily="34" charset="0"/>
                <a:cs typeface="Arial" panose="020B0604020202020204" pitchFamily="34" charset="0"/>
              </a:rPr>
              <a:t>Have an outstanding loan book of R725 </a:t>
            </a:r>
            <a:r>
              <a:rPr lang="en-ZA" sz="2200" dirty="0" smtClean="0">
                <a:solidFill>
                  <a:schemeClr val="bg1"/>
                </a:solidFill>
                <a:latin typeface="Arial" panose="020B0604020202020204" pitchFamily="34" charset="0"/>
                <a:cs typeface="Arial" panose="020B0604020202020204" pitchFamily="34" charset="0"/>
              </a:rPr>
              <a:t>million</a:t>
            </a:r>
          </a:p>
          <a:p>
            <a:pPr lvl="1"/>
            <a:r>
              <a:rPr lang="en-US" sz="2200" dirty="0" smtClean="0">
                <a:solidFill>
                  <a:schemeClr val="bg1"/>
                </a:solidFill>
                <a:latin typeface="Arial" panose="020B0604020202020204" pitchFamily="34" charset="0"/>
                <a:cs typeface="Arial" panose="020B0604020202020204" pitchFamily="34" charset="0"/>
              </a:rPr>
              <a:t>Employ a total of 1 369 staff members </a:t>
            </a:r>
            <a:endParaRPr lang="en-ZA" sz="2200" dirty="0">
              <a:solidFill>
                <a:schemeClr val="bg1"/>
              </a:solidFill>
              <a:latin typeface="Arial" panose="020B0604020202020204" pitchFamily="34" charset="0"/>
              <a:cs typeface="Arial" panose="020B0604020202020204" pitchFamily="34" charset="0"/>
            </a:endParaRPr>
          </a:p>
          <a:p>
            <a:endParaRPr lang="en-ZA" sz="2200" dirty="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xmlns="" id="{6D8377C6-6C9E-4CC5-A120-EF5D8182AE02}"/>
              </a:ext>
            </a:extLst>
          </p:cNvPr>
          <p:cNvSpPr txBox="1"/>
          <p:nvPr/>
        </p:nvSpPr>
        <p:spPr>
          <a:xfrm>
            <a:off x="6186638" y="6270990"/>
            <a:ext cx="4481597" cy="507831"/>
          </a:xfrm>
          <a:prstGeom prst="rect">
            <a:avLst/>
          </a:prstGeom>
          <a:noFill/>
        </p:spPr>
        <p:txBody>
          <a:bodyPr wrap="square" rtlCol="0">
            <a:spAutoFit/>
          </a:bodyPr>
          <a:lstStyle/>
          <a:p>
            <a:r>
              <a:rPr lang="en-ZA" sz="1350" b="1" dirty="0">
                <a:solidFill>
                  <a:schemeClr val="bg1"/>
                </a:solidFill>
                <a:latin typeface="+mj-lt"/>
              </a:rPr>
              <a:t>Creating jobs, alleviating poverty:                  October  2020</a:t>
            </a:r>
          </a:p>
        </p:txBody>
      </p:sp>
      <p:sp>
        <p:nvSpPr>
          <p:cNvPr id="4" name="Slide Number Placeholder 3"/>
          <p:cNvSpPr>
            <a:spLocks noGrp="1"/>
          </p:cNvSpPr>
          <p:nvPr>
            <p:ph type="sldNum" sz="quarter" idx="12"/>
          </p:nvPr>
        </p:nvSpPr>
        <p:spPr/>
        <p:txBody>
          <a:bodyPr/>
          <a:lstStyle/>
          <a:p>
            <a:pPr>
              <a:defRPr/>
            </a:pPr>
            <a:fld id="{1CC24FE0-9AB3-453C-B7ED-423DBA8DF42C}" type="slidenum">
              <a:rPr lang="en-ZA" smtClean="0"/>
              <a:pPr>
                <a:defRPr/>
              </a:pPr>
              <a:t>9</a:t>
            </a:fld>
            <a:endParaRPr lang="en-ZA"/>
          </a:p>
        </p:txBody>
      </p:sp>
    </p:spTree>
    <p:extLst>
      <p:ext uri="{BB962C8B-B14F-4D97-AF65-F5344CB8AC3E}">
        <p14:creationId xmlns:p14="http://schemas.microsoft.com/office/powerpoint/2010/main" xmlns="" val="1974842662"/>
      </p:ext>
    </p:extLst>
  </p:cSld>
  <p:clrMapOvr>
    <a:masterClrMapping/>
  </p:clrMapOvr>
  <p:timing>
    <p:tnLst>
      <p:par>
        <p:cTn id="1" dur="indefinite" restart="never" nodeType="tmRoot"/>
      </p:par>
    </p:tnLst>
  </p:timing>
</p:sld>
</file>

<file path=ppt/theme/theme1.xml><?xml version="1.0" encoding="utf-8"?>
<a:theme xmlns:a="http://schemas.openxmlformats.org/drawingml/2006/main" name="Berlin">
  <a:themeElements>
    <a:clrScheme name="Berlin">
      <a:dk1>
        <a:sysClr val="windowText" lastClr="000000"/>
      </a:dk1>
      <a:lt1>
        <a:sysClr val="window" lastClr="FFFFFF"/>
      </a:lt1>
      <a:dk2>
        <a:srgbClr val="1F8094"/>
      </a:dk2>
      <a:lt2>
        <a:srgbClr val="E7E6E6"/>
      </a:lt2>
      <a:accent1>
        <a:srgbClr val="39CDE7"/>
      </a:accent1>
      <a:accent2>
        <a:srgbClr val="60DE72"/>
      </a:accent2>
      <a:accent3>
        <a:srgbClr val="DDCC64"/>
      </a:accent3>
      <a:accent4>
        <a:srgbClr val="F49D50"/>
      </a:accent4>
      <a:accent5>
        <a:srgbClr val="E44951"/>
      </a:accent5>
      <a:accent6>
        <a:srgbClr val="D666F9"/>
      </a:accent6>
      <a:hlink>
        <a:srgbClr val="4BF7ED"/>
      </a:hlink>
      <a:folHlink>
        <a:srgbClr val="95E9F4"/>
      </a:folHlink>
    </a:clrScheme>
    <a:fontScheme name="Berlin">
      <a:majorFont>
        <a:latin typeface="Trebuchet MS"/>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92000"/>
                <a:satMod val="200000"/>
                <a:lumMod val="128000"/>
              </a:schemeClr>
            </a:gs>
            <a:gs pos="50000">
              <a:schemeClr val="phClr">
                <a:shade val="100000"/>
                <a:hueMod val="100000"/>
                <a:satMod val="110000"/>
                <a:lumMod val="130000"/>
              </a:schemeClr>
            </a:gs>
            <a:gs pos="100000">
              <a:schemeClr val="phClr">
                <a:shade val="78000"/>
                <a:hueMod val="118000"/>
                <a:satMod val="120000"/>
                <a:lumMod val="69000"/>
              </a:schemeClr>
            </a:gs>
          </a:gsLst>
          <a:lin ang="2520000" scaled="0"/>
        </a:gradFill>
      </a:bgFillStyleLst>
    </a:fmtScheme>
  </a:themeElements>
  <a:objectDefaults/>
  <a:extraClrSchemeLst/>
  <a:extLst>
    <a:ext uri="{05A4C25C-085E-4340-85A3-A5531E510DB2}">
      <thm15:themeFamily xmlns:thm15="http://schemas.microsoft.com/office/thememl/2012/main" xmlns="" name="Berlin" id="{7B5DBA9E-B069-418E-9360-A61BDD0615A4}" vid="{C7DC10E3-4FF5-456B-A359-A0F378C1E5FB}"/>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1705</TotalTime>
  <Words>1319</Words>
  <Application>Microsoft Office PowerPoint</Application>
  <PresentationFormat>On-screen Show (4:3)</PresentationFormat>
  <Paragraphs>230</Paragraphs>
  <Slides>30</Slides>
  <Notes>1</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Berlin</vt:lpstr>
      <vt:lpstr>Presentation to Parliamentary Portfolio Committee on Small Business Development  21 October 2020  Esido Mushwana – Chairperson of the Board</vt:lpstr>
      <vt:lpstr>INTRODUCTION TO THE DMA</vt:lpstr>
      <vt:lpstr>INTRODUCTION TO THE DMA</vt:lpstr>
      <vt:lpstr>VISION &amp; MISSION</vt:lpstr>
      <vt:lpstr>DISTINCT FROM COMMERCIAL MFIs</vt:lpstr>
      <vt:lpstr> OUR MEMBERS</vt:lpstr>
      <vt:lpstr>OUR OPERATING MODEL</vt:lpstr>
      <vt:lpstr>OUR OPERATING MODEL</vt:lpstr>
      <vt:lpstr>OUR REACH </vt:lpstr>
      <vt:lpstr>TARGETS</vt:lpstr>
      <vt:lpstr>Slide 11</vt:lpstr>
      <vt:lpstr>Slide 12</vt:lpstr>
      <vt:lpstr> EXAMPLES OF SUPPORTED BUSINESSES </vt:lpstr>
      <vt:lpstr>EXAMPLES OF SUPPORTED        BUSINESSES</vt:lpstr>
      <vt:lpstr> EXAMPLES OF SUPPORTED BUSINESSES </vt:lpstr>
      <vt:lpstr>Slide 16</vt:lpstr>
      <vt:lpstr>Slide 17</vt:lpstr>
      <vt:lpstr>Slide 18</vt:lpstr>
      <vt:lpstr>PROGRESSION TO SELF SUFFICIENCY</vt:lpstr>
      <vt:lpstr>RESPONSE TO COVID-19</vt:lpstr>
      <vt:lpstr>RESPONSE TO COVID-19</vt:lpstr>
      <vt:lpstr>SUPPORT REQUESTED FROM GOVERNMENT</vt:lpstr>
      <vt:lpstr>Experience in Working with SEFA</vt:lpstr>
      <vt:lpstr>EXPERIENCE WITH WORKING WITH SEFA</vt:lpstr>
      <vt:lpstr>CHALLENGES WORKING WITH SEFA</vt:lpstr>
      <vt:lpstr>Slide 26</vt:lpstr>
      <vt:lpstr>SUPPORT REQUESTED FROM DSBD AND ITS AGENCIES </vt:lpstr>
      <vt:lpstr>GREAT IMPEDIMENT TO THE INFORMAL SECTOR</vt:lpstr>
      <vt:lpstr>RECOMMENDED FUTURE SEFA STRATEGY</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DEVELOPMENT MICROFINANCE ASSOCIATION (DMA)</dc:title>
  <dc:creator>Evans Maphenduka</dc:creator>
  <cp:lastModifiedBy>USER</cp:lastModifiedBy>
  <cp:revision>61</cp:revision>
  <dcterms:created xsi:type="dcterms:W3CDTF">2020-10-16T14:27:58Z</dcterms:created>
  <dcterms:modified xsi:type="dcterms:W3CDTF">2020-10-21T18:54:03Z</dcterms:modified>
</cp:coreProperties>
</file>