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5"/>
  </p:notesMasterIdLst>
  <p:handoutMasterIdLst>
    <p:handoutMasterId r:id="rId26"/>
  </p:handoutMasterIdLst>
  <p:sldIdLst>
    <p:sldId id="310" r:id="rId2"/>
    <p:sldId id="277" r:id="rId3"/>
    <p:sldId id="301" r:id="rId4"/>
    <p:sldId id="278" r:id="rId5"/>
    <p:sldId id="279" r:id="rId6"/>
    <p:sldId id="296" r:id="rId7"/>
    <p:sldId id="297" r:id="rId8"/>
    <p:sldId id="298" r:id="rId9"/>
    <p:sldId id="283" r:id="rId10"/>
    <p:sldId id="280" r:id="rId11"/>
    <p:sldId id="281" r:id="rId12"/>
    <p:sldId id="284" r:id="rId13"/>
    <p:sldId id="285" r:id="rId14"/>
    <p:sldId id="282" r:id="rId15"/>
    <p:sldId id="286" r:id="rId16"/>
    <p:sldId id="294" r:id="rId17"/>
    <p:sldId id="287" r:id="rId18"/>
    <p:sldId id="293" r:id="rId19"/>
    <p:sldId id="288" r:id="rId20"/>
    <p:sldId id="302" r:id="rId21"/>
    <p:sldId id="295" r:id="rId22"/>
    <p:sldId id="305" r:id="rId23"/>
    <p:sldId id="276" r:id="rId2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0" d="100"/>
          <a:sy n="50" d="100"/>
        </p:scale>
        <p:origin x="-108" y="-3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sibongisenin\dmvac04@gmail.com%20Dropbox\Sibongiseni%20Ndlovu\My%20PC%20(DMV-2003029)\Desktop\Sim%20Ndlovu\Sim%20DMV\NT%20Reporting\Quarterly%20Reporting\2020%2021%20Financial%20Year\Templates%20(Recovered).xlsm" TargetMode="Externa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oleObject" Target="file:///C:\Users\LimphoM\Desktop\Desktop\Monitoring%20&amp;%20Evaluation\M&amp;E%20historical%20data\DMV%202014%20_%202019%20Performance%20Report%20(Autosaved)%20(Autosaved).xlsx" TargetMode="External"/><Relationship Id="rId1" Type="http://schemas.openxmlformats.org/officeDocument/2006/relationships/themeOverride" Target="../theme/themeOverride1.xml"/><Relationship Id="rId4"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320" b="0" i="0" u="none" strike="noStrike" kern="1200" cap="none" spc="0" normalizeH="0" baseline="0">
                <a:solidFill>
                  <a:sysClr val="windowText" lastClr="000000"/>
                </a:solidFill>
                <a:latin typeface="Arial Narrow" panose="020B0606020202030204" pitchFamily="34" charset="0"/>
                <a:ea typeface="+mj-ea"/>
                <a:cs typeface="+mj-cs"/>
              </a:defRPr>
            </a:pPr>
            <a:r>
              <a:rPr lang="en-ZA"/>
              <a:t>TOTAL BY PROGRAMME</a:t>
            </a:r>
          </a:p>
        </c:rich>
      </c:tx>
      <c:layout>
        <c:manualLayout>
          <c:xMode val="edge"/>
          <c:yMode val="edge"/>
          <c:x val="0.40274468859953966"/>
          <c:y val="1.8867934223609245E-2"/>
        </c:manualLayout>
      </c:layout>
      <c:spPr>
        <a:noFill/>
        <a:ln>
          <a:noFill/>
        </a:ln>
        <a:effectLst/>
      </c:spPr>
    </c:title>
    <c:plotArea>
      <c:layout>
        <c:manualLayout>
          <c:layoutTarget val="inner"/>
          <c:xMode val="edge"/>
          <c:yMode val="edge"/>
          <c:x val="0.21540709201021965"/>
          <c:y val="1.328951393528191E-2"/>
          <c:w val="0.8893821679615217"/>
          <c:h val="0.8814573137574766"/>
        </c:manualLayout>
      </c:layout>
      <c:barChart>
        <c:barDir val="col"/>
        <c:grouping val="clustered"/>
        <c:ser>
          <c:idx val="0"/>
          <c:order val="0"/>
          <c:tx>
            <c:strRef>
              <c:f>'Total DMV Q4 bud vs spend'!$C$3</c:f>
              <c:strCache>
                <c:ptCount val="1"/>
                <c:pt idx="0">
                  <c:v>Budget</c:v>
                </c:pt>
              </c:strCache>
            </c:strRef>
          </c:tx>
          <c:spPr>
            <a:solidFill>
              <a:srgbClr val="0070C0"/>
            </a:solidFill>
            <a:ln>
              <a:solidFill>
                <a:schemeClr val="tx1"/>
              </a:solidFill>
            </a:ln>
            <a:effectLst/>
          </c:spPr>
          <c:cat>
            <c:strRef>
              <c:f>'Total DMV Q4 bud vs spend'!$B$4:$B$7</c:f>
              <c:strCache>
                <c:ptCount val="4"/>
                <c:pt idx="0">
                  <c:v>Administration</c:v>
                </c:pt>
                <c:pt idx="1">
                  <c:v>Socio Economic Support</c:v>
                </c:pt>
                <c:pt idx="2">
                  <c:v>Empowerment And Stakeholder Management</c:v>
                </c:pt>
                <c:pt idx="3">
                  <c:v>Total</c:v>
                </c:pt>
              </c:strCache>
            </c:strRef>
          </c:cat>
          <c:val>
            <c:numRef>
              <c:f>'Total DMV Q4 bud vs spend'!$C$4:$C$7</c:f>
              <c:numCache>
                <c:formatCode>#,##0</c:formatCode>
                <c:ptCount val="4"/>
                <c:pt idx="0">
                  <c:v>123527</c:v>
                </c:pt>
                <c:pt idx="1">
                  <c:v>311404</c:v>
                </c:pt>
                <c:pt idx="2">
                  <c:v>111142</c:v>
                </c:pt>
                <c:pt idx="3">
                  <c:v>546073</c:v>
                </c:pt>
              </c:numCache>
            </c:numRef>
          </c:val>
          <c:extLst xmlns:c16r2="http://schemas.microsoft.com/office/drawing/2015/06/chart">
            <c:ext xmlns:c16="http://schemas.microsoft.com/office/drawing/2014/chart" uri="{C3380CC4-5D6E-409C-BE32-E72D297353CC}">
              <c16:uniqueId val="{00000000-3FFF-45B3-AA79-F7C804C5C547}"/>
            </c:ext>
          </c:extLst>
        </c:ser>
        <c:ser>
          <c:idx val="1"/>
          <c:order val="1"/>
          <c:tx>
            <c:strRef>
              <c:f>'Total DMV Q4 bud vs spend'!$D$3</c:f>
              <c:strCache>
                <c:ptCount val="1"/>
                <c:pt idx="0">
                  <c:v>Actual Expenditure</c:v>
                </c:pt>
              </c:strCache>
            </c:strRef>
          </c:tx>
          <c:spPr>
            <a:solidFill>
              <a:srgbClr val="92D050"/>
            </a:solidFill>
            <a:ln>
              <a:solidFill>
                <a:schemeClr val="tx1"/>
              </a:solidFill>
            </a:ln>
            <a:effectLst/>
          </c:spPr>
          <c:cat>
            <c:strRef>
              <c:f>'Total DMV Q4 bud vs spend'!$B$4:$B$7</c:f>
              <c:strCache>
                <c:ptCount val="4"/>
                <c:pt idx="0">
                  <c:v>Administration</c:v>
                </c:pt>
                <c:pt idx="1">
                  <c:v>Socio Economic Support</c:v>
                </c:pt>
                <c:pt idx="2">
                  <c:v>Empowerment And Stakeholder Management</c:v>
                </c:pt>
                <c:pt idx="3">
                  <c:v>Total</c:v>
                </c:pt>
              </c:strCache>
            </c:strRef>
          </c:cat>
          <c:val>
            <c:numRef>
              <c:f>'Total DMV Q4 bud vs spend'!$D$4:$D$7</c:f>
              <c:numCache>
                <c:formatCode>#,##0</c:formatCode>
                <c:ptCount val="4"/>
                <c:pt idx="0">
                  <c:v>21882.710330000002</c:v>
                </c:pt>
                <c:pt idx="1">
                  <c:v>13100.134010000002</c:v>
                </c:pt>
                <c:pt idx="2">
                  <c:v>9574.9061699999984</c:v>
                </c:pt>
                <c:pt idx="3">
                  <c:v>44557.750510000013</c:v>
                </c:pt>
              </c:numCache>
            </c:numRef>
          </c:val>
          <c:extLst xmlns:c16r2="http://schemas.microsoft.com/office/drawing/2015/06/chart">
            <c:ext xmlns:c16="http://schemas.microsoft.com/office/drawing/2014/chart" uri="{C3380CC4-5D6E-409C-BE32-E72D297353CC}">
              <c16:uniqueId val="{00000001-3FFF-45B3-AA79-F7C804C5C547}"/>
            </c:ext>
          </c:extLst>
        </c:ser>
        <c:dLbls/>
        <c:gapWidth val="269"/>
        <c:axId val="80408960"/>
        <c:axId val="80410496"/>
      </c:barChart>
      <c:lineChart>
        <c:grouping val="standard"/>
        <c:ser>
          <c:idx val="2"/>
          <c:order val="2"/>
          <c:tx>
            <c:strRef>
              <c:f>'Total DMV Q4 bud vs spend'!$F$3</c:f>
              <c:strCache>
                <c:ptCount val="1"/>
                <c:pt idx="0">
                  <c:v>% Spent</c:v>
                </c:pt>
              </c:strCache>
            </c:strRef>
          </c:tx>
          <c:spPr>
            <a:ln w="38100" cap="rnd">
              <a:solidFill>
                <a:srgbClr val="FF0000"/>
              </a:solidFill>
              <a:round/>
            </a:ln>
            <a:effectLst/>
          </c:spPr>
          <c:marker>
            <c:symbol val="none"/>
          </c:marker>
          <c:cat>
            <c:strRef>
              <c:f>'Total DMV Q4 bud vs spend'!$B$4:$B$7</c:f>
              <c:strCache>
                <c:ptCount val="4"/>
                <c:pt idx="0">
                  <c:v>Administration</c:v>
                </c:pt>
                <c:pt idx="1">
                  <c:v>Socio Economic Support</c:v>
                </c:pt>
                <c:pt idx="2">
                  <c:v>Empowerment And Stakeholder Management</c:v>
                </c:pt>
                <c:pt idx="3">
                  <c:v>Total</c:v>
                </c:pt>
              </c:strCache>
            </c:strRef>
          </c:cat>
          <c:val>
            <c:numRef>
              <c:f>'Total DMV Q4 bud vs spend'!$F$4:$F$7</c:f>
              <c:numCache>
                <c:formatCode>0.0%</c:formatCode>
                <c:ptCount val="4"/>
                <c:pt idx="0">
                  <c:v>0.17714920891788841</c:v>
                </c:pt>
                <c:pt idx="1">
                  <c:v>4.2067969615033868E-2</c:v>
                </c:pt>
                <c:pt idx="2">
                  <c:v>8.6150205772795196E-2</c:v>
                </c:pt>
                <c:pt idx="3">
                  <c:v>8.1596692218805944E-2</c:v>
                </c:pt>
              </c:numCache>
            </c:numRef>
          </c:val>
          <c:extLst xmlns:c16r2="http://schemas.microsoft.com/office/drawing/2015/06/chart">
            <c:ext xmlns:c16="http://schemas.microsoft.com/office/drawing/2014/chart" uri="{C3380CC4-5D6E-409C-BE32-E72D297353CC}">
              <c16:uniqueId val="{00000002-3FFF-45B3-AA79-F7C804C5C547}"/>
            </c:ext>
          </c:extLst>
        </c:ser>
        <c:ser>
          <c:idx val="3"/>
          <c:order val="3"/>
          <c:tx>
            <c:strRef>
              <c:f>'Total DMV Q4 bud vs spend'!$G$3</c:f>
              <c:strCache>
                <c:ptCount val="1"/>
                <c:pt idx="0">
                  <c:v>% Target</c:v>
                </c:pt>
              </c:strCache>
            </c:strRef>
          </c:tx>
          <c:spPr>
            <a:ln w="38100" cap="rnd">
              <a:solidFill>
                <a:schemeClr val="accent4"/>
              </a:solidFill>
              <a:round/>
            </a:ln>
            <a:effectLst/>
          </c:spPr>
          <c:marker>
            <c:symbol val="none"/>
          </c:marker>
          <c:cat>
            <c:strRef>
              <c:f>'Total DMV Q4 bud vs spend'!$B$4:$B$7</c:f>
              <c:strCache>
                <c:ptCount val="4"/>
                <c:pt idx="0">
                  <c:v>Administration</c:v>
                </c:pt>
                <c:pt idx="1">
                  <c:v>Socio Economic Support</c:v>
                </c:pt>
                <c:pt idx="2">
                  <c:v>Empowerment And Stakeholder Management</c:v>
                </c:pt>
                <c:pt idx="3">
                  <c:v>Total</c:v>
                </c:pt>
              </c:strCache>
            </c:strRef>
          </c:cat>
          <c:val>
            <c:numRef>
              <c:f>'Total DMV Q4 bud vs spend'!$G$4:$G$7</c:f>
            </c:numRef>
          </c:val>
          <c:extLst xmlns:c16r2="http://schemas.microsoft.com/office/drawing/2015/06/chart">
            <c:ext xmlns:c16="http://schemas.microsoft.com/office/drawing/2014/chart" uri="{C3380CC4-5D6E-409C-BE32-E72D297353CC}">
              <c16:uniqueId val="{00000003-3FFF-45B3-AA79-F7C804C5C547}"/>
            </c:ext>
          </c:extLst>
        </c:ser>
        <c:dLbls/>
        <c:marker val="1"/>
        <c:axId val="101127680"/>
        <c:axId val="101126144"/>
      </c:lineChart>
      <c:catAx>
        <c:axId val="80408960"/>
        <c:scaling>
          <c:orientation val="minMax"/>
        </c:scaling>
        <c:axPos val="b"/>
        <c:numFmt formatCode="General" sourceLinked="1"/>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00" b="0" i="0" u="none" strike="noStrike" kern="1200" cap="none" spc="0" normalizeH="0" baseline="0">
                <a:solidFill>
                  <a:sysClr val="windowText" lastClr="000000"/>
                </a:solidFill>
                <a:latin typeface="Arial Narrow" panose="020B0606020202030204" pitchFamily="34" charset="0"/>
                <a:ea typeface="+mn-ea"/>
                <a:cs typeface="+mn-cs"/>
              </a:defRPr>
            </a:pPr>
            <a:endParaRPr lang="en-US"/>
          </a:p>
        </c:txPr>
        <c:crossAx val="80410496"/>
        <c:crosses val="autoZero"/>
        <c:auto val="1"/>
        <c:lblAlgn val="ctr"/>
        <c:lblOffset val="100"/>
      </c:catAx>
      <c:valAx>
        <c:axId val="80410496"/>
        <c:scaling>
          <c:orientation val="minMax"/>
          <c:max val="550000"/>
        </c:scaling>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100" b="0" i="0" u="none" strike="noStrike" kern="1200" cap="all" baseline="0">
                    <a:solidFill>
                      <a:sysClr val="windowText" lastClr="000000"/>
                    </a:solidFill>
                    <a:latin typeface="Arial Narrow" panose="020B0606020202030204" pitchFamily="34" charset="0"/>
                    <a:ea typeface="+mn-ea"/>
                    <a:cs typeface="+mn-cs"/>
                  </a:defRPr>
                </a:pPr>
                <a:r>
                  <a:rPr lang="en-US"/>
                  <a:t>Millions</a:t>
                </a:r>
              </a:p>
            </c:rich>
          </c:tx>
          <c:layout>
            <c:manualLayout>
              <c:xMode val="edge"/>
              <c:yMode val="edge"/>
              <c:x val="1.9259259259259261E-2"/>
              <c:y val="0.34691431090449509"/>
            </c:manualLayout>
          </c:layout>
          <c:spPr>
            <a:noFill/>
            <a:ln>
              <a:noFill/>
            </a:ln>
            <a:effectLst/>
          </c:spPr>
        </c:title>
        <c:numFmt formatCode="#,##0_ ;\-#,##0\ " sourceLinked="0"/>
        <c:majorTickMark val="none"/>
        <c:tickLblPos val="nextTo"/>
        <c:spPr>
          <a:noFill/>
          <a:ln>
            <a:noFill/>
          </a:ln>
          <a:effectLst/>
        </c:spPr>
        <c:txPr>
          <a:bodyPr rot="0" spcFirstLastPara="1" vertOverflow="ellipsis" wrap="square" anchor="ctr" anchorCtr="1"/>
          <a:lstStyle/>
          <a:p>
            <a:pPr>
              <a:defRPr sz="1100" b="0" i="0" u="none" strike="noStrike" kern="1200" baseline="0">
                <a:solidFill>
                  <a:sysClr val="windowText" lastClr="000000"/>
                </a:solidFill>
                <a:latin typeface="Arial Narrow" panose="020B0606020202030204" pitchFamily="34" charset="0"/>
                <a:ea typeface="+mn-ea"/>
                <a:cs typeface="+mn-cs"/>
              </a:defRPr>
            </a:pPr>
            <a:endParaRPr lang="en-US"/>
          </a:p>
        </c:txPr>
        <c:crossAx val="80408960"/>
        <c:crosses val="autoZero"/>
        <c:crossBetween val="between"/>
      </c:valAx>
      <c:valAx>
        <c:axId val="101126144"/>
        <c:scaling>
          <c:orientation val="minMax"/>
          <c:max val="0.25"/>
        </c:scaling>
        <c:axPos val="r"/>
        <c:numFmt formatCode="0%" sourceLinked="0"/>
        <c:majorTickMark val="none"/>
        <c:tickLblPos val="nextTo"/>
        <c:spPr>
          <a:noFill/>
          <a:ln w="6350">
            <a:solidFill>
              <a:schemeClr val="accent1"/>
            </a:solid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rial Narrow" panose="020B0606020202030204" pitchFamily="34" charset="0"/>
                <a:ea typeface="+mn-ea"/>
                <a:cs typeface="+mn-cs"/>
              </a:defRPr>
            </a:pPr>
            <a:endParaRPr lang="en-US"/>
          </a:p>
        </c:txPr>
        <c:crossAx val="101127680"/>
        <c:crosses val="max"/>
        <c:crossBetween val="between"/>
      </c:valAx>
      <c:catAx>
        <c:axId val="101127680"/>
        <c:scaling>
          <c:orientation val="minMax"/>
        </c:scaling>
        <c:delete val="1"/>
        <c:axPos val="b"/>
        <c:numFmt formatCode="General" sourceLinked="1"/>
        <c:tickLblPos val="none"/>
        <c:crossAx val="101126144"/>
        <c:crosses val="autoZero"/>
        <c:auto val="1"/>
        <c:lblAlgn val="ctr"/>
        <c:lblOffset val="100"/>
      </c:cat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00" b="0" i="0" u="none" strike="noStrike" kern="1200" baseline="0">
                <a:solidFill>
                  <a:sysClr val="windowText" lastClr="000000"/>
                </a:solidFill>
                <a:latin typeface="Arial Narrow" panose="020B0606020202030204" pitchFamily="34" charset="0"/>
                <a:ea typeface="+mn-ea"/>
                <a:cs typeface="+mn-cs"/>
              </a:defRPr>
            </a:pPr>
            <a:endParaRPr lang="en-US"/>
          </a:p>
        </c:txPr>
      </c:dTable>
      <c:spPr>
        <a:noFill/>
        <a:ln>
          <a:noFill/>
        </a:ln>
        <a:effectLst/>
      </c:spPr>
    </c:plotArea>
    <c:plotVisOnly val="1"/>
    <c:dispBlanksAs val="gap"/>
  </c:chart>
  <c:spPr>
    <a:solidFill>
      <a:schemeClr val="bg1"/>
    </a:solidFill>
    <a:ln w="9525" cap="flat" cmpd="sng" algn="ctr">
      <a:solidFill>
        <a:schemeClr val="tx1"/>
      </a:solidFill>
      <a:round/>
    </a:ln>
    <a:effectLst/>
  </c:spPr>
  <c:txPr>
    <a:bodyPr/>
    <a:lstStyle/>
    <a:p>
      <a:pPr>
        <a:defRPr sz="1100">
          <a:solidFill>
            <a:sysClr val="windowText" lastClr="000000"/>
          </a:solidFill>
          <a:latin typeface="Arial Narrow" panose="020B0606020202030204"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320" b="0" i="0" u="none" strike="noStrike" kern="1200" cap="none" spc="0" normalizeH="0" baseline="0">
                <a:solidFill>
                  <a:sysClr val="windowText" lastClr="000000"/>
                </a:solidFill>
                <a:latin typeface="Arial Narrow" panose="020B0606020202030204" pitchFamily="34" charset="0"/>
                <a:ea typeface="+mj-ea"/>
                <a:cs typeface="+mj-cs"/>
              </a:defRPr>
            </a:pPr>
            <a:r>
              <a:rPr lang="en-ZA"/>
              <a:t>Overall DMV Q1</a:t>
            </a:r>
          </a:p>
        </c:rich>
      </c:tx>
      <c:layout/>
      <c:spPr>
        <a:noFill/>
        <a:ln>
          <a:noFill/>
        </a:ln>
        <a:effectLst/>
      </c:spPr>
    </c:title>
    <c:plotArea>
      <c:layout/>
      <c:barChart>
        <c:barDir val="col"/>
        <c:grouping val="clustered"/>
        <c:ser>
          <c:idx val="0"/>
          <c:order val="0"/>
          <c:tx>
            <c:strRef>
              <c:f>Sheet2!$B$8</c:f>
              <c:strCache>
                <c:ptCount val="1"/>
                <c:pt idx="0">
                  <c:v>Targets Planned</c:v>
                </c:pt>
              </c:strCache>
            </c:strRef>
          </c:tx>
          <c:spPr>
            <a:solidFill>
              <a:schemeClr val="accent5"/>
            </a:solidFill>
            <a:ln>
              <a:solidFill>
                <a:schemeClr val="tx1"/>
              </a:solidFill>
            </a:ln>
            <a:effectLst/>
          </c:spPr>
          <c:dPt>
            <c:idx val="6"/>
            <c:spPr>
              <a:pattFill prst="pct90">
                <a:fgClr>
                  <a:schemeClr val="accent5"/>
                </a:fgClr>
                <a:bgClr>
                  <a:schemeClr val="bg1"/>
                </a:bgClr>
              </a:pattFill>
              <a:ln>
                <a:solidFill>
                  <a:schemeClr val="tx1"/>
                </a:solidFill>
              </a:ln>
              <a:effectLst/>
            </c:spPr>
            <c:extLst xmlns:c16r2="http://schemas.microsoft.com/office/drawing/2015/06/chart">
              <c:ext xmlns:c16="http://schemas.microsoft.com/office/drawing/2014/chart" uri="{C3380CC4-5D6E-409C-BE32-E72D297353CC}">
                <c16:uniqueId val="{00000001-55F6-4AB8-A221-BA87F3EE946D}"/>
              </c:ext>
            </c:extLst>
          </c:dPt>
          <c:cat>
            <c:strRef>
              <c:f>Sheet2!$C$7:$I$7</c:f>
              <c:strCache>
                <c:ptCount val="7"/>
                <c:pt idx="1">
                  <c:v>Q1 2015/16</c:v>
                </c:pt>
                <c:pt idx="2">
                  <c:v>Q1 2016/17</c:v>
                </c:pt>
                <c:pt idx="3">
                  <c:v>Q1 2017/18</c:v>
                </c:pt>
                <c:pt idx="4">
                  <c:v>Q1 2018/19</c:v>
                </c:pt>
                <c:pt idx="5">
                  <c:v>Q1 2019/20</c:v>
                </c:pt>
                <c:pt idx="6">
                  <c:v>Q1 2020/21</c:v>
                </c:pt>
              </c:strCache>
            </c:strRef>
          </c:cat>
          <c:val>
            <c:numRef>
              <c:f>Sheet2!$C$8:$I$8</c:f>
              <c:numCache>
                <c:formatCode>General</c:formatCode>
                <c:ptCount val="7"/>
                <c:pt idx="1">
                  <c:v>18</c:v>
                </c:pt>
                <c:pt idx="2">
                  <c:v>21</c:v>
                </c:pt>
                <c:pt idx="3">
                  <c:v>12</c:v>
                </c:pt>
                <c:pt idx="4">
                  <c:v>10</c:v>
                </c:pt>
                <c:pt idx="5">
                  <c:v>13</c:v>
                </c:pt>
                <c:pt idx="6">
                  <c:v>10</c:v>
                </c:pt>
              </c:numCache>
            </c:numRef>
          </c:val>
          <c:extLst xmlns:c16r2="http://schemas.microsoft.com/office/drawing/2015/06/chart">
            <c:ext xmlns:c16="http://schemas.microsoft.com/office/drawing/2014/chart" uri="{C3380CC4-5D6E-409C-BE32-E72D297353CC}">
              <c16:uniqueId val="{00000002-55F6-4AB8-A221-BA87F3EE946D}"/>
            </c:ext>
          </c:extLst>
        </c:ser>
        <c:ser>
          <c:idx val="1"/>
          <c:order val="1"/>
          <c:tx>
            <c:strRef>
              <c:f>Sheet2!$B$9</c:f>
              <c:strCache>
                <c:ptCount val="1"/>
                <c:pt idx="0">
                  <c:v>Targets achieved</c:v>
                </c:pt>
              </c:strCache>
            </c:strRef>
          </c:tx>
          <c:spPr>
            <a:solidFill>
              <a:srgbClr val="92D050"/>
            </a:solidFill>
            <a:ln>
              <a:solidFill>
                <a:schemeClr val="tx1"/>
              </a:solidFill>
            </a:ln>
            <a:effectLst/>
          </c:spPr>
          <c:dPt>
            <c:idx val="6"/>
            <c:spPr>
              <a:pattFill prst="pct90">
                <a:fgClr>
                  <a:srgbClr val="00B050"/>
                </a:fgClr>
                <a:bgClr>
                  <a:schemeClr val="bg1"/>
                </a:bgClr>
              </a:pattFill>
              <a:ln>
                <a:solidFill>
                  <a:schemeClr val="tx1"/>
                </a:solidFill>
              </a:ln>
              <a:effectLst/>
            </c:spPr>
            <c:extLst xmlns:c16r2="http://schemas.microsoft.com/office/drawing/2015/06/chart">
              <c:ext xmlns:c16="http://schemas.microsoft.com/office/drawing/2014/chart" uri="{C3380CC4-5D6E-409C-BE32-E72D297353CC}">
                <c16:uniqueId val="{00000004-55F6-4AB8-A221-BA87F3EE946D}"/>
              </c:ext>
            </c:extLst>
          </c:dPt>
          <c:cat>
            <c:strRef>
              <c:f>Sheet2!$C$7:$I$7</c:f>
              <c:strCache>
                <c:ptCount val="7"/>
                <c:pt idx="1">
                  <c:v>Q1 2015/16</c:v>
                </c:pt>
                <c:pt idx="2">
                  <c:v>Q1 2016/17</c:v>
                </c:pt>
                <c:pt idx="3">
                  <c:v>Q1 2017/18</c:v>
                </c:pt>
                <c:pt idx="4">
                  <c:v>Q1 2018/19</c:v>
                </c:pt>
                <c:pt idx="5">
                  <c:v>Q1 2019/20</c:v>
                </c:pt>
                <c:pt idx="6">
                  <c:v>Q1 2020/21</c:v>
                </c:pt>
              </c:strCache>
            </c:strRef>
          </c:cat>
          <c:val>
            <c:numRef>
              <c:f>Sheet2!$C$9:$I$9</c:f>
              <c:numCache>
                <c:formatCode>General</c:formatCode>
                <c:ptCount val="7"/>
                <c:pt idx="1">
                  <c:v>12</c:v>
                </c:pt>
                <c:pt idx="2">
                  <c:v>13</c:v>
                </c:pt>
                <c:pt idx="3">
                  <c:v>5</c:v>
                </c:pt>
                <c:pt idx="4">
                  <c:v>2</c:v>
                </c:pt>
                <c:pt idx="5">
                  <c:v>3</c:v>
                </c:pt>
                <c:pt idx="6">
                  <c:v>3</c:v>
                </c:pt>
              </c:numCache>
            </c:numRef>
          </c:val>
          <c:extLst xmlns:c16r2="http://schemas.microsoft.com/office/drawing/2015/06/chart">
            <c:ext xmlns:c16="http://schemas.microsoft.com/office/drawing/2014/chart" uri="{C3380CC4-5D6E-409C-BE32-E72D297353CC}">
              <c16:uniqueId val="{00000005-55F6-4AB8-A221-BA87F3EE946D}"/>
            </c:ext>
          </c:extLst>
        </c:ser>
        <c:dLbls/>
        <c:gapWidth val="269"/>
        <c:axId val="101227520"/>
        <c:axId val="101724928"/>
      </c:barChart>
      <c:lineChart>
        <c:grouping val="standard"/>
        <c:ser>
          <c:idx val="2"/>
          <c:order val="2"/>
          <c:tx>
            <c:strRef>
              <c:f>Sheet2!$B$10</c:f>
              <c:strCache>
                <c:ptCount val="1"/>
                <c:pt idx="0">
                  <c:v>Performance rating</c:v>
                </c:pt>
              </c:strCache>
            </c:strRef>
          </c:tx>
          <c:spPr>
            <a:ln w="38100" cap="rnd">
              <a:solidFill>
                <a:srgbClr val="FF0000"/>
              </a:solidFill>
              <a:round/>
            </a:ln>
            <a:effectLst/>
          </c:spPr>
          <c:marker>
            <c:symbol val="none"/>
          </c:marker>
          <c:cat>
            <c:strRef>
              <c:f>Sheet2!$C$7:$I$7</c:f>
              <c:strCache>
                <c:ptCount val="7"/>
                <c:pt idx="1">
                  <c:v>Q1 2015/16</c:v>
                </c:pt>
                <c:pt idx="2">
                  <c:v>Q1 2016/17</c:v>
                </c:pt>
                <c:pt idx="3">
                  <c:v>Q1 2017/18</c:v>
                </c:pt>
                <c:pt idx="4">
                  <c:v>Q1 2018/19</c:v>
                </c:pt>
                <c:pt idx="5">
                  <c:v>Q1 2019/20</c:v>
                </c:pt>
                <c:pt idx="6">
                  <c:v>Q1 2020/21</c:v>
                </c:pt>
              </c:strCache>
            </c:strRef>
          </c:cat>
          <c:val>
            <c:numRef>
              <c:f>Sheet2!$C$10:$I$10</c:f>
              <c:numCache>
                <c:formatCode>0%</c:formatCode>
                <c:ptCount val="7"/>
                <c:pt idx="1">
                  <c:v>0.66666666666666663</c:v>
                </c:pt>
                <c:pt idx="2">
                  <c:v>0.61904761904761918</c:v>
                </c:pt>
                <c:pt idx="3">
                  <c:v>0.4166666666666668</c:v>
                </c:pt>
                <c:pt idx="4">
                  <c:v>0.2</c:v>
                </c:pt>
                <c:pt idx="5">
                  <c:v>0.23076923076923084</c:v>
                </c:pt>
                <c:pt idx="6">
                  <c:v>0.30000000000000004</c:v>
                </c:pt>
              </c:numCache>
            </c:numRef>
          </c:val>
          <c:extLst xmlns:c16r2="http://schemas.microsoft.com/office/drawing/2015/06/chart">
            <c:ext xmlns:c16="http://schemas.microsoft.com/office/drawing/2014/chart" uri="{C3380CC4-5D6E-409C-BE32-E72D297353CC}">
              <c16:uniqueId val="{00000006-55F6-4AB8-A221-BA87F3EE946D}"/>
            </c:ext>
          </c:extLst>
        </c:ser>
        <c:dLbls/>
        <c:marker val="1"/>
        <c:axId val="101736832"/>
        <c:axId val="101726848"/>
      </c:lineChart>
      <c:catAx>
        <c:axId val="101227520"/>
        <c:scaling>
          <c:orientation val="minMax"/>
        </c:scaling>
        <c:axPos val="b"/>
        <c:numFmt formatCode="General" sourceLinked="1"/>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cap="none" spc="0" normalizeH="0" baseline="0">
                <a:solidFill>
                  <a:sysClr val="windowText" lastClr="000000"/>
                </a:solidFill>
                <a:latin typeface="Arial Narrow" panose="020B0606020202030204" pitchFamily="34" charset="0"/>
                <a:ea typeface="+mn-ea"/>
                <a:cs typeface="+mn-cs"/>
              </a:defRPr>
            </a:pPr>
            <a:endParaRPr lang="en-US"/>
          </a:p>
        </c:txPr>
        <c:crossAx val="101724928"/>
        <c:crosses val="autoZero"/>
        <c:auto val="1"/>
        <c:lblAlgn val="ctr"/>
        <c:lblOffset val="100"/>
      </c:catAx>
      <c:valAx>
        <c:axId val="101724928"/>
        <c:scaling>
          <c:orientation val="minMax"/>
        </c:scaling>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100" b="0" i="0" u="none" strike="noStrike" kern="1200" cap="all" baseline="0">
                    <a:solidFill>
                      <a:sysClr val="windowText" lastClr="000000"/>
                    </a:solidFill>
                    <a:latin typeface="Arial Narrow" panose="020B0606020202030204" pitchFamily="34" charset="0"/>
                    <a:ea typeface="+mn-ea"/>
                    <a:cs typeface="+mn-cs"/>
                  </a:defRPr>
                </a:pPr>
                <a:r>
                  <a:rPr lang="en-US"/>
                  <a:t>Number</a:t>
                </a:r>
              </a:p>
            </c:rich>
          </c:tx>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rial Narrow" panose="020B0606020202030204" pitchFamily="34" charset="0"/>
                <a:ea typeface="+mn-ea"/>
                <a:cs typeface="+mn-cs"/>
              </a:defRPr>
            </a:pPr>
            <a:endParaRPr lang="en-US"/>
          </a:p>
        </c:txPr>
        <c:crossAx val="101227520"/>
        <c:crosses val="autoZero"/>
        <c:crossBetween val="between"/>
      </c:valAx>
      <c:valAx>
        <c:axId val="101726848"/>
        <c:scaling>
          <c:orientation val="minMax"/>
          <c:max val="1"/>
        </c:scaling>
        <c:axPos val="r"/>
        <c:numFmt formatCode="0%" sourceLinked="0"/>
        <c:maj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rial Narrow" panose="020B0606020202030204" pitchFamily="34" charset="0"/>
                <a:ea typeface="+mn-ea"/>
                <a:cs typeface="+mn-cs"/>
              </a:defRPr>
            </a:pPr>
            <a:endParaRPr lang="en-US"/>
          </a:p>
        </c:txPr>
        <c:crossAx val="101736832"/>
        <c:crosses val="max"/>
        <c:crossBetween val="between"/>
      </c:valAx>
      <c:catAx>
        <c:axId val="101736832"/>
        <c:scaling>
          <c:orientation val="minMax"/>
        </c:scaling>
        <c:delete val="1"/>
        <c:axPos val="b"/>
        <c:numFmt formatCode="General" sourceLinked="1"/>
        <c:tickLblPos val="none"/>
        <c:crossAx val="101726848"/>
        <c:crosses val="autoZero"/>
        <c:auto val="1"/>
        <c:lblAlgn val="ctr"/>
        <c:lblOffset val="100"/>
      </c:cat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00" b="0" i="0" u="none" strike="noStrike" kern="1200" baseline="0">
                <a:solidFill>
                  <a:sysClr val="windowText" lastClr="000000"/>
                </a:solidFill>
                <a:latin typeface="Arial Narrow" panose="020B0606020202030204" pitchFamily="34" charset="0"/>
                <a:ea typeface="+mn-ea"/>
                <a:cs typeface="+mn-cs"/>
              </a:defRPr>
            </a:pPr>
            <a:endParaRPr lang="en-US"/>
          </a:p>
        </c:txPr>
      </c:dTable>
      <c:spPr>
        <a:noFill/>
        <a:ln>
          <a:noFill/>
        </a:ln>
        <a:effectLst/>
      </c:spPr>
    </c:plotArea>
    <c:plotVisOnly val="1"/>
    <c:dispBlanksAs val="gap"/>
  </c:chart>
  <c:spPr>
    <a:solidFill>
      <a:schemeClr val="bg1"/>
    </a:solidFill>
    <a:ln w="9525" cap="flat" cmpd="sng" algn="ctr">
      <a:solidFill>
        <a:schemeClr val="tx1"/>
      </a:solidFill>
      <a:round/>
    </a:ln>
    <a:effectLst/>
  </c:spPr>
  <c:txPr>
    <a:bodyPr/>
    <a:lstStyle/>
    <a:p>
      <a:pPr>
        <a:defRPr sz="1100">
          <a:solidFill>
            <a:sysClr val="windowText" lastClr="000000"/>
          </a:solidFill>
          <a:latin typeface="Arial Narrow" panose="020B0606020202030204" pitchFamily="34" charset="0"/>
        </a:defRPr>
      </a:pPr>
      <a:endParaRPr lang="en-US"/>
    </a:p>
  </c:txPr>
  <c:externalData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2AFDB86-DB4A-47DE-91F5-C2272789D2D3}" type="datetimeFigureOut">
              <a:rPr lang="en-ZA" smtClean="0"/>
              <a:pPr/>
              <a:t>2020/10/21</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1505E353-C35B-48F7-86CD-0A14959CCB42}" type="slidenum">
              <a:rPr lang="en-ZA" smtClean="0"/>
              <a:pPr/>
              <a:t>‹#›</a:t>
            </a:fld>
            <a:endParaRPr lang="en-ZA"/>
          </a:p>
        </p:txBody>
      </p:sp>
    </p:spTree>
    <p:extLst>
      <p:ext uri="{BB962C8B-B14F-4D97-AF65-F5344CB8AC3E}">
        <p14:creationId xmlns:p14="http://schemas.microsoft.com/office/powerpoint/2010/main" xmlns="" val="1019444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9D4DF1D-5A21-409A-A2FA-C0B13F82F9FC}" type="datetimeFigureOut">
              <a:rPr lang="en-ZA" smtClean="0"/>
              <a:pPr/>
              <a:t>2020/10/21</a:t>
            </a:fld>
            <a:endParaRPr lang="en-ZA"/>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15BD4D8-07B4-47D4-9CA0-3E3E8CF96796}" type="slidenum">
              <a:rPr lang="en-ZA" smtClean="0"/>
              <a:pPr/>
              <a:t>‹#›</a:t>
            </a:fld>
            <a:endParaRPr lang="en-ZA"/>
          </a:p>
        </p:txBody>
      </p:sp>
    </p:spTree>
    <p:extLst>
      <p:ext uri="{BB962C8B-B14F-4D97-AF65-F5344CB8AC3E}">
        <p14:creationId xmlns:p14="http://schemas.microsoft.com/office/powerpoint/2010/main" xmlns="" val="2331005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5" name="Footer Placeholder 4"/>
          <p:cNvSpPr>
            <a:spLocks noGrp="1"/>
          </p:cNvSpPr>
          <p:nvPr>
            <p:ph type="ftr" sz="quarter" idx="11"/>
          </p:nvPr>
        </p:nvSpPr>
        <p:spPr/>
        <p:txBody>
          <a:bodyPr/>
          <a:lstStyle/>
          <a:p>
            <a:r>
              <a:rPr lang="en-ZA" smtClean="0"/>
              <a:t>RESTRICTED</a:t>
            </a:r>
            <a:endParaRPr lang="en-ZA"/>
          </a:p>
        </p:txBody>
      </p:sp>
      <p:sp>
        <p:nvSpPr>
          <p:cNvPr id="6" name="Header Placeholder 5"/>
          <p:cNvSpPr>
            <a:spLocks noGrp="1"/>
          </p:cNvSpPr>
          <p:nvPr>
            <p:ph type="hdr" sz="quarter" idx="12"/>
          </p:nvPr>
        </p:nvSpPr>
        <p:spPr/>
        <p:txBody>
          <a:bodyPr/>
          <a:lstStyle/>
          <a:p>
            <a:r>
              <a:rPr lang="en-ZA" smtClean="0"/>
              <a:t>RESTRICTED </a:t>
            </a:r>
            <a:endParaRPr lang="en-ZA"/>
          </a:p>
        </p:txBody>
      </p:sp>
    </p:spTree>
    <p:extLst>
      <p:ext uri="{BB962C8B-B14F-4D97-AF65-F5344CB8AC3E}">
        <p14:creationId xmlns:p14="http://schemas.microsoft.com/office/powerpoint/2010/main" xmlns="" val="1362228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685800" y="373033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73FDF7-4FE1-4EBB-AB5B-21F7C2FD7197}" type="datetime1">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31318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3803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51A1E-7AA9-456C-8927-2AA1F2CB5DD1}" type="datetime1">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171357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AD2BF-AAF3-46E4-84A7-A9E4CBBF0F55}" type="datetime1">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159749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E97F89-DF9A-4BDB-AFE5-0B7AA2761D2C}" type="datetime1">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389943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0ADEDE-8E59-477A-8F40-596B7682F8C5}" type="datetime1">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1833550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318C-2A43-49EA-A465-522418EA16C8}" type="datetime1">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127650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4EBEC7-CBF7-4414-8626-803FA1ECF03D}" type="datetime1">
              <a:rPr lang="en-US" smtClean="0"/>
              <a:pPr/>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12211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D3A92A-E208-4F0F-9671-0D443F1CFA1E}" type="datetime1">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90065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36A399-9DDE-4C1C-A424-588F5F2F043D}" type="datetime1">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3697160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7E182-E829-4D4F-94A3-66F3FE5824DE}" type="datetime1">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298528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29797"/>
            <a:ext cx="5486400" cy="62341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64569"/>
            <a:ext cx="5486400" cy="4526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084629"/>
            <a:ext cx="5486400" cy="885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0B8B5B-244A-4B68-89A6-F490761E1031}" type="datetime1">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15972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380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206337" y="6149832"/>
            <a:ext cx="2169390" cy="236537"/>
          </a:xfrm>
          <a:prstGeom prst="rect">
            <a:avLst/>
          </a:prstGeom>
        </p:spPr>
        <p:txBody>
          <a:bodyPr vert="horz" lIns="91440" tIns="45720" rIns="91440" bIns="45720" rtlCol="0" anchor="ctr"/>
          <a:lstStyle>
            <a:lvl1pPr algn="ctr">
              <a:defRPr sz="1200">
                <a:solidFill>
                  <a:schemeClr val="tx1">
                    <a:tint val="75000"/>
                  </a:schemeClr>
                </a:solidFill>
              </a:defRPr>
            </a:lvl1pPr>
          </a:lstStyle>
          <a:p>
            <a:fld id="{8E071181-80C9-4945-B9FC-A83EA0958E52}" type="datetime1">
              <a:rPr lang="en-US" smtClean="0"/>
              <a:pPr/>
              <a:t>10/21/2020</a:t>
            </a:fld>
            <a:endParaRPr lang="en-US"/>
          </a:p>
        </p:txBody>
      </p:sp>
      <p:sp>
        <p:nvSpPr>
          <p:cNvPr id="5" name="Footer Placeholder 4"/>
          <p:cNvSpPr>
            <a:spLocks noGrp="1"/>
          </p:cNvSpPr>
          <p:nvPr>
            <p:ph type="ftr" sz="quarter" idx="3"/>
          </p:nvPr>
        </p:nvSpPr>
        <p:spPr>
          <a:xfrm>
            <a:off x="2206337" y="6448136"/>
            <a:ext cx="2169390" cy="27968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419600" y="6265573"/>
            <a:ext cx="1578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2390718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ref1"/><Relationship Id="rId1" Type="http://schemas.openxmlformats.org/officeDocument/2006/relationships/slideLayout" Target="../slideLayouts/slideLayout2.xml"/><Relationship Id="rId4" Type="http://schemas.openxmlformats.org/officeDocument/2006/relationships/hyperlink" Target="#_ftnref2"/></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00013" y="4314824"/>
            <a:ext cx="8940291" cy="1768185"/>
          </a:xfrm>
        </p:spPr>
        <p:txBody>
          <a:bodyPr>
            <a:normAutofit fontScale="90000"/>
          </a:bodyPr>
          <a:lstStyle/>
          <a:p>
            <a:pPr>
              <a:lnSpc>
                <a:spcPct val="150000"/>
              </a:lnSpc>
            </a:pPr>
            <a:r>
              <a:rPr lang="en-US" sz="2000" b="1" dirty="0" smtClean="0">
                <a:solidFill>
                  <a:srgbClr val="00B050"/>
                </a:solidFill>
                <a:latin typeface="Arial" panose="020B0604020202020204" pitchFamily="34" charset="0"/>
                <a:ea typeface="Arial" panose="020B0604020202020204" pitchFamily="34" charset="0"/>
                <a:cs typeface="Arial" panose="020B0604020202020204" pitchFamily="34" charset="0"/>
              </a:rPr>
              <a:t/>
            </a:r>
            <a:br>
              <a:rPr lang="en-US" sz="2000" b="1" dirty="0" smtClean="0">
                <a:solidFill>
                  <a:srgbClr val="00B050"/>
                </a:solidFill>
                <a:latin typeface="Arial" panose="020B0604020202020204" pitchFamily="34" charset="0"/>
                <a:ea typeface="Arial" panose="020B0604020202020204" pitchFamily="34" charset="0"/>
                <a:cs typeface="Arial" panose="020B0604020202020204" pitchFamily="34" charset="0"/>
              </a:rPr>
            </a:br>
            <a:r>
              <a:rPr lang="en-US" sz="2000" b="1" dirty="0" smtClean="0">
                <a:solidFill>
                  <a:srgbClr val="00B050"/>
                </a:solidFill>
                <a:latin typeface="Arial" panose="020B0604020202020204" pitchFamily="34" charset="0"/>
                <a:ea typeface="Arial" panose="020B0604020202020204" pitchFamily="34" charset="0"/>
                <a:cs typeface="Arial" panose="020B0604020202020204" pitchFamily="34" charset="0"/>
              </a:rPr>
              <a:t>“</a:t>
            </a:r>
            <a:r>
              <a:rPr lang="en-US" sz="1600" b="1" i="1" dirty="0">
                <a:solidFill>
                  <a:srgbClr val="00B050"/>
                </a:solidFill>
                <a:latin typeface="Arial" panose="020B0604020202020204" pitchFamily="34" charset="0"/>
                <a:ea typeface="Arial" panose="020B0604020202020204" pitchFamily="34" charset="0"/>
                <a:cs typeface="Arial" panose="020B0604020202020204" pitchFamily="34" charset="0"/>
              </a:rPr>
              <a:t>Working Together to Improve and Sustain the Livelihoods of Military Veterans' Community”</a:t>
            </a:r>
            <a:r>
              <a:rPr lang="en-US" sz="2800" dirty="0">
                <a:latin typeface="Arial" panose="020B0604020202020204" pitchFamily="34" charset="0"/>
                <a:ea typeface="Arial" panose="020B0604020202020204" pitchFamily="34" charset="0"/>
                <a:cs typeface="Arial" panose="020B0604020202020204" pitchFamily="34" charset="0"/>
              </a:rPr>
              <a:t/>
            </a:r>
            <a:br>
              <a:rPr lang="en-US" sz="2800" dirty="0">
                <a:latin typeface="Arial" panose="020B0604020202020204" pitchFamily="34" charset="0"/>
                <a:ea typeface="Arial" panose="020B0604020202020204" pitchFamily="34" charset="0"/>
                <a:cs typeface="Arial" panose="020B0604020202020204" pitchFamily="34" charset="0"/>
              </a:rPr>
            </a:br>
            <a:r>
              <a:rPr lang="en-ZA" sz="2000" b="1" dirty="0" smtClean="0">
                <a:ea typeface="Times New Roman" panose="02020603050405020304" pitchFamily="18" charset="0"/>
                <a:cs typeface="Times New Roman" panose="02020603050405020304" pitchFamily="18" charset="0"/>
              </a:rPr>
              <a:t>Presented by: Acting Director-General: DM Mgwebi </a:t>
            </a:r>
            <a:br>
              <a:rPr lang="en-ZA" sz="2000" b="1" dirty="0" smtClean="0">
                <a:ea typeface="Times New Roman" panose="02020603050405020304" pitchFamily="18" charset="0"/>
                <a:cs typeface="Times New Roman" panose="02020603050405020304" pitchFamily="18" charset="0"/>
              </a:rPr>
            </a:br>
            <a:r>
              <a:rPr lang="en-ZA" sz="2000" b="1" dirty="0" smtClean="0">
                <a:ea typeface="Times New Roman" panose="02020603050405020304" pitchFamily="18" charset="0"/>
                <a:cs typeface="Times New Roman" panose="02020603050405020304" pitchFamily="18" charset="0"/>
              </a:rPr>
              <a:t>(Lt</a:t>
            </a:r>
            <a:r>
              <a:rPr lang="en-ZA" sz="2000" b="1" dirty="0">
                <a:ea typeface="Times New Roman" panose="02020603050405020304" pitchFamily="18" charset="0"/>
                <a:cs typeface="Times New Roman" panose="02020603050405020304" pitchFamily="18" charset="0"/>
              </a:rPr>
              <a:t> </a:t>
            </a:r>
            <a:r>
              <a:rPr lang="en-ZA" sz="2000" b="1" dirty="0" smtClean="0">
                <a:ea typeface="Times New Roman" panose="02020603050405020304" pitchFamily="18" charset="0"/>
                <a:cs typeface="Times New Roman" panose="02020603050405020304" pitchFamily="18" charset="0"/>
              </a:rPr>
              <a:t>Gen) (</a:t>
            </a:r>
            <a:r>
              <a:rPr lang="en-ZA" sz="2000" b="1" dirty="0">
                <a:ea typeface="Times New Roman" panose="02020603050405020304" pitchFamily="18" charset="0"/>
                <a:cs typeface="Times New Roman" panose="02020603050405020304" pitchFamily="18" charset="0"/>
              </a:rPr>
              <a:t>Ret) </a:t>
            </a:r>
            <a:r>
              <a:rPr lang="en-ZA" sz="2000" b="1" dirty="0" smtClean="0">
                <a:ea typeface="Times New Roman" panose="02020603050405020304" pitchFamily="18" charset="0"/>
                <a:cs typeface="Times New Roman" panose="02020603050405020304" pitchFamily="18" charset="0"/>
              </a:rPr>
              <a:t/>
            </a:r>
            <a:br>
              <a:rPr lang="en-ZA" sz="2000" b="1" dirty="0" smtClean="0">
                <a:ea typeface="Times New Roman" panose="02020603050405020304" pitchFamily="18" charset="0"/>
                <a:cs typeface="Times New Roman" panose="02020603050405020304" pitchFamily="18" charset="0"/>
              </a:rPr>
            </a:br>
            <a:r>
              <a:rPr lang="en-ZA" sz="2000" b="1" dirty="0" smtClean="0">
                <a:ea typeface="Times New Roman" panose="02020603050405020304" pitchFamily="18" charset="0"/>
                <a:cs typeface="Times New Roman" panose="02020603050405020304" pitchFamily="18" charset="0"/>
              </a:rPr>
              <a:t>Date</a:t>
            </a:r>
            <a:r>
              <a:rPr lang="en-ZA" sz="2000" b="1" dirty="0">
                <a:ea typeface="Times New Roman" panose="02020603050405020304" pitchFamily="18" charset="0"/>
                <a:cs typeface="Times New Roman" panose="02020603050405020304" pitchFamily="18" charset="0"/>
              </a:rPr>
              <a:t>:  </a:t>
            </a:r>
            <a:r>
              <a:rPr lang="en-ZA" sz="2000" b="1" dirty="0" smtClean="0">
                <a:ea typeface="Times New Roman" panose="02020603050405020304" pitchFamily="18" charset="0"/>
                <a:cs typeface="Times New Roman" panose="02020603050405020304" pitchFamily="18" charset="0"/>
              </a:rPr>
              <a:t>21 October </a:t>
            </a:r>
            <a:r>
              <a:rPr lang="en-ZA" sz="2000" b="1" dirty="0">
                <a:ea typeface="Times New Roman" panose="02020603050405020304" pitchFamily="18" charset="0"/>
                <a:cs typeface="Times New Roman" panose="02020603050405020304" pitchFamily="18" charset="0"/>
              </a:rPr>
              <a:t>2020</a:t>
            </a:r>
            <a:br>
              <a:rPr lang="en-ZA" sz="2000" b="1" dirty="0">
                <a:ea typeface="Times New Roman" panose="02020603050405020304" pitchFamily="18" charset="0"/>
                <a:cs typeface="Times New Roman" panose="02020603050405020304" pitchFamily="18" charset="0"/>
              </a:rPr>
            </a:br>
            <a:endParaRPr lang="en-ZA" sz="2000" dirty="0"/>
          </a:p>
        </p:txBody>
      </p:sp>
      <p:sp>
        <p:nvSpPr>
          <p:cNvPr id="7" name="Rectangle 6"/>
          <p:cNvSpPr/>
          <p:nvPr/>
        </p:nvSpPr>
        <p:spPr>
          <a:xfrm>
            <a:off x="-43404" y="594252"/>
            <a:ext cx="9040305" cy="3323987"/>
          </a:xfrm>
          <a:prstGeom prst="rect">
            <a:avLst/>
          </a:prstGeom>
          <a:solidFill>
            <a:schemeClr val="bg1"/>
          </a:solidFill>
          <a:ln>
            <a:solidFill>
              <a:schemeClr val="bg1"/>
            </a:solidFill>
          </a:ln>
        </p:spPr>
        <p:txBody>
          <a:bodyPr wrap="square">
            <a:spAutoFit/>
          </a:bodyPr>
          <a:lstStyle/>
          <a:p>
            <a:pPr algn="ctr">
              <a:lnSpc>
                <a:spcPct val="150000"/>
              </a:lnSpc>
            </a:pPr>
            <a:r>
              <a:rPr lang="en-US" sz="2800" b="1" dirty="0" smtClean="0">
                <a:solidFill>
                  <a:srgbClr val="00B050"/>
                </a:solidFill>
                <a:latin typeface="Arial" panose="020B0604020202020204" pitchFamily="34" charset="0"/>
                <a:cs typeface="Arial" panose="020B0604020202020204" pitchFamily="34" charset="0"/>
              </a:rPr>
              <a:t>1</a:t>
            </a:r>
            <a:r>
              <a:rPr lang="en-US" sz="2800" b="1" baseline="30000" dirty="0" smtClean="0">
                <a:solidFill>
                  <a:srgbClr val="00B050"/>
                </a:solidFill>
                <a:latin typeface="Arial" panose="020B0604020202020204" pitchFamily="34" charset="0"/>
                <a:cs typeface="Arial" panose="020B0604020202020204" pitchFamily="34" charset="0"/>
              </a:rPr>
              <a:t>st</a:t>
            </a:r>
            <a:r>
              <a:rPr lang="en-US" sz="2800" b="1" dirty="0" smtClean="0">
                <a:solidFill>
                  <a:srgbClr val="00B050"/>
                </a:solidFill>
                <a:latin typeface="Arial" panose="020B0604020202020204" pitchFamily="34" charset="0"/>
                <a:cs typeface="Arial" panose="020B0604020202020204" pitchFamily="34" charset="0"/>
              </a:rPr>
              <a:t> QUARTERLY PERFORMANCE </a:t>
            </a:r>
            <a:r>
              <a:rPr lang="en-US" sz="2800" b="1" dirty="0">
                <a:solidFill>
                  <a:srgbClr val="00B050"/>
                </a:solidFill>
                <a:latin typeface="Arial" panose="020B0604020202020204" pitchFamily="34" charset="0"/>
                <a:cs typeface="Arial" panose="020B0604020202020204" pitchFamily="34" charset="0"/>
              </a:rPr>
              <a:t>INFORMATION REPORT </a:t>
            </a:r>
            <a:br>
              <a:rPr lang="en-US" sz="2800" b="1" dirty="0">
                <a:solidFill>
                  <a:srgbClr val="00B050"/>
                </a:solidFill>
                <a:latin typeface="Arial" panose="020B0604020202020204" pitchFamily="34" charset="0"/>
                <a:cs typeface="Arial" panose="020B0604020202020204" pitchFamily="34" charset="0"/>
              </a:rPr>
            </a:br>
            <a:r>
              <a:rPr lang="en-US" sz="2800" b="1" dirty="0">
                <a:solidFill>
                  <a:srgbClr val="00B050"/>
                </a:solidFill>
                <a:latin typeface="Arial" panose="020B0604020202020204" pitchFamily="34" charset="0"/>
                <a:cs typeface="Arial" panose="020B0604020202020204" pitchFamily="34" charset="0"/>
              </a:rPr>
              <a:t>(FINANCIAL AND NON-FINANCIAL) </a:t>
            </a:r>
            <a:br>
              <a:rPr lang="en-US" sz="2800" b="1" dirty="0">
                <a:solidFill>
                  <a:srgbClr val="00B050"/>
                </a:solidFill>
                <a:latin typeface="Arial" panose="020B0604020202020204" pitchFamily="34" charset="0"/>
                <a:cs typeface="Arial" panose="020B0604020202020204" pitchFamily="34" charset="0"/>
              </a:rPr>
            </a:br>
            <a:r>
              <a:rPr lang="en-US" sz="2800" b="1" dirty="0">
                <a:solidFill>
                  <a:srgbClr val="00B050"/>
                </a:solidFill>
                <a:latin typeface="Arial" panose="020B0604020202020204" pitchFamily="34" charset="0"/>
                <a:cs typeface="Arial" panose="020B0604020202020204" pitchFamily="34" charset="0"/>
              </a:rPr>
              <a:t>(APRIL – JUNE 2020)</a:t>
            </a:r>
            <a:r>
              <a:rPr lang="en-US" sz="2800" b="1" dirty="0">
                <a:solidFill>
                  <a:srgbClr val="00B050"/>
                </a:solidFill>
                <a:cs typeface="Arial"/>
              </a:rPr>
              <a:t/>
            </a:r>
            <a:br>
              <a:rPr lang="en-US" sz="2800" b="1" dirty="0">
                <a:solidFill>
                  <a:srgbClr val="00B050"/>
                </a:solidFill>
                <a:cs typeface="Arial"/>
              </a:rPr>
            </a:br>
            <a:r>
              <a:rPr lang="en-US" sz="2800" b="1" dirty="0">
                <a:solidFill>
                  <a:srgbClr val="00B050"/>
                </a:solidFill>
                <a:latin typeface="Arial" panose="020B0604020202020204" pitchFamily="34" charset="0"/>
                <a:cs typeface="Arial" panose="020B0604020202020204" pitchFamily="34" charset="0"/>
              </a:rPr>
              <a:t>Presentation to the PCODMV</a:t>
            </a:r>
            <a:endParaRPr lang="en-ZA" sz="2800" b="1" dirty="0">
              <a:solidFill>
                <a:srgbClr val="00B050"/>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4419600" y="6083010"/>
            <a:ext cx="1578264" cy="365125"/>
          </a:xfrm>
        </p:spPr>
        <p:txBody>
          <a:bodyPr/>
          <a:lstStyle/>
          <a:p>
            <a:fld id="{7B1C6805-EAF3-CC4B-883D-0BA841DD8C88}" type="slidenum">
              <a:rPr lang="en-US" smtClean="0"/>
              <a:pPr/>
              <a:t>1</a:t>
            </a:fld>
            <a:endParaRPr lang="en-US"/>
          </a:p>
        </p:txBody>
      </p:sp>
    </p:spTree>
    <p:extLst>
      <p:ext uri="{BB962C8B-B14F-4D97-AF65-F5344CB8AC3E}">
        <p14:creationId xmlns:p14="http://schemas.microsoft.com/office/powerpoint/2010/main" xmlns="" val="2234581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8334" y="1"/>
            <a:ext cx="8871287" cy="436880"/>
          </a:xfrm>
          <a:ln>
            <a:noFill/>
          </a:ln>
        </p:spPr>
        <p:style>
          <a:lnRef idx="2">
            <a:schemeClr val="accent3"/>
          </a:lnRef>
          <a:fillRef idx="1">
            <a:schemeClr val="lt1"/>
          </a:fillRef>
          <a:effectRef idx="0">
            <a:schemeClr val="accent3"/>
          </a:effectRef>
          <a:fontRef idx="minor">
            <a:schemeClr val="dk1"/>
          </a:fontRef>
        </p:style>
        <p:txBody>
          <a:bodyPr>
            <a:noAutofit/>
          </a:bodyPr>
          <a:lstStyle/>
          <a:p>
            <a:pPr marL="342900" lvl="0" indent="-342900">
              <a:spcBef>
                <a:spcPct val="20000"/>
              </a:spcBef>
              <a:defRPr/>
            </a:pPr>
            <a:r>
              <a:rPr lang="en-ZA" sz="1800" b="1" dirty="0" smtClean="0">
                <a:solidFill>
                  <a:srgbClr val="00B050"/>
                </a:solidFill>
                <a:cs typeface="Arial"/>
              </a:rPr>
              <a:t>EXECUTIVE </a:t>
            </a:r>
            <a:r>
              <a:rPr lang="en-ZA" sz="1800" b="1" dirty="0">
                <a:solidFill>
                  <a:srgbClr val="00B050"/>
                </a:solidFill>
                <a:cs typeface="Arial"/>
              </a:rPr>
              <a:t>SUMMARY: </a:t>
            </a:r>
            <a:r>
              <a:rPr lang="en-ZA" sz="1800" b="1" dirty="0">
                <a:solidFill>
                  <a:srgbClr val="00B050"/>
                </a:solidFill>
              </a:rPr>
              <a:t>OVERALL  PERFORMANCE ANALYSIS</a:t>
            </a:r>
            <a:r>
              <a:rPr lang="en-US" sz="1800" b="1" dirty="0" smtClean="0">
                <a:solidFill>
                  <a:srgbClr val="00B050"/>
                </a:solidFill>
                <a:latin typeface="Arial"/>
                <a:cs typeface="Arial"/>
              </a:rPr>
              <a:t> </a:t>
            </a:r>
            <a:endParaRPr lang="en-US" sz="1800" b="1" dirty="0">
              <a:solidFill>
                <a:srgbClr val="00B050"/>
              </a:solidFill>
              <a:latin typeface="Arial"/>
              <a:cs typeface="Arial"/>
            </a:endParaRPr>
          </a:p>
        </p:txBody>
      </p:sp>
      <p:sp>
        <p:nvSpPr>
          <p:cNvPr id="5" name="Content Placeholder 2"/>
          <p:cNvSpPr>
            <a:spLocks noGrp="1"/>
          </p:cNvSpPr>
          <p:nvPr>
            <p:ph idx="1"/>
          </p:nvPr>
        </p:nvSpPr>
        <p:spPr>
          <a:xfrm>
            <a:off x="128335" y="529389"/>
            <a:ext cx="8871286" cy="1171073"/>
          </a:xfrm>
          <a:ln>
            <a:noFill/>
          </a:ln>
        </p:spPr>
        <p:style>
          <a:lnRef idx="2">
            <a:schemeClr val="accent3"/>
          </a:lnRef>
          <a:fillRef idx="1">
            <a:schemeClr val="lt1"/>
          </a:fillRef>
          <a:effectRef idx="0">
            <a:schemeClr val="accent3"/>
          </a:effectRef>
          <a:fontRef idx="minor">
            <a:schemeClr val="dk1"/>
          </a:fontRef>
        </p:style>
        <p:txBody>
          <a:bodyPr>
            <a:normAutofit fontScale="92500"/>
          </a:bodyPr>
          <a:lstStyle/>
          <a:p>
            <a:pPr marL="0" indent="0" algn="just">
              <a:lnSpc>
                <a:spcPct val="115000"/>
              </a:lnSpc>
              <a:spcAft>
                <a:spcPts val="1000"/>
              </a:spcAft>
              <a:buNone/>
            </a:pPr>
            <a:r>
              <a:rPr lang="en-US" sz="1600" dirty="0">
                <a:latin typeface="Arial" panose="020B0604020202020204" pitchFamily="34" charset="0"/>
                <a:ea typeface="Arial Unicode MS"/>
                <a:cs typeface="Arial" panose="020B0604020202020204" pitchFamily="34" charset="0"/>
              </a:rPr>
              <a:t>During Q1 the Department targeted 10 performance areas and 3 targets were achieved. This brought the overall achievement of targets against plan to 30% for </a:t>
            </a:r>
            <a:r>
              <a:rPr lang="en-US" sz="1600" dirty="0" smtClean="0">
                <a:latin typeface="Arial" panose="020B0604020202020204" pitchFamily="34" charset="0"/>
                <a:ea typeface="Arial Unicode MS"/>
                <a:cs typeface="Arial" panose="020B0604020202020204" pitchFamily="34" charset="0"/>
              </a:rPr>
              <a:t>Q1 </a:t>
            </a:r>
            <a:r>
              <a:rPr lang="en-US" sz="1600" dirty="0">
                <a:latin typeface="Arial" panose="020B0604020202020204" pitchFamily="34" charset="0"/>
                <a:ea typeface="Arial Unicode MS"/>
                <a:cs typeface="Arial" panose="020B0604020202020204" pitchFamily="34" charset="0"/>
              </a:rPr>
              <a:t>with a variance of 80%. </a:t>
            </a:r>
            <a:r>
              <a:rPr lang="en-US" sz="1600" dirty="0" smtClean="0">
                <a:latin typeface="Arial" panose="020B0604020202020204" pitchFamily="34" charset="0"/>
                <a:ea typeface="Arial Unicode MS"/>
                <a:cs typeface="Arial" panose="020B0604020202020204" pitchFamily="34" charset="0"/>
              </a:rPr>
              <a:t> Underneath </a:t>
            </a:r>
            <a:r>
              <a:rPr lang="en-US" sz="1600" dirty="0">
                <a:latin typeface="Arial" panose="020B0604020202020204" pitchFamily="34" charset="0"/>
                <a:ea typeface="Arial Unicode MS"/>
                <a:cs typeface="Arial" panose="020B0604020202020204" pitchFamily="34" charset="0"/>
              </a:rPr>
              <a:t>is the comparative analysis of the non-financial performance per programme during </a:t>
            </a:r>
            <a:r>
              <a:rPr lang="en-US" sz="1600" dirty="0" smtClean="0">
                <a:latin typeface="Arial" panose="020B0604020202020204" pitchFamily="34" charset="0"/>
                <a:ea typeface="Arial Unicode MS"/>
                <a:cs typeface="Arial" panose="020B0604020202020204" pitchFamily="34" charset="0"/>
              </a:rPr>
              <a:t>Q1 of </a:t>
            </a:r>
            <a:r>
              <a:rPr lang="en-US" sz="1600" dirty="0">
                <a:latin typeface="Arial" panose="020B0604020202020204" pitchFamily="34" charset="0"/>
                <a:ea typeface="Arial Unicode MS"/>
                <a:cs typeface="Arial" panose="020B0604020202020204" pitchFamily="34" charset="0"/>
              </a:rPr>
              <a:t>the </a:t>
            </a:r>
            <a:r>
              <a:rPr lang="en-US" sz="1600" dirty="0" smtClean="0">
                <a:latin typeface="Arial" panose="020B0604020202020204" pitchFamily="34" charset="0"/>
                <a:ea typeface="Arial Unicode MS"/>
                <a:cs typeface="Arial" panose="020B0604020202020204" pitchFamily="34" charset="0"/>
              </a:rPr>
              <a:t>2020/21FY. </a:t>
            </a:r>
            <a:endParaRPr lang="en-ZA" sz="1600" dirty="0">
              <a:latin typeface="Arial" panose="020B0604020202020204" pitchFamily="34" charset="0"/>
              <a:ea typeface="Calibri"/>
              <a:cs typeface="Arial" panose="020B0604020202020204" pitchFamily="34" charset="0"/>
            </a:endParaRPr>
          </a:p>
          <a:p>
            <a:pPr marL="0" lvl="0" indent="0">
              <a:buNone/>
              <a:defRPr/>
            </a:pPr>
            <a:endParaRPr lang="en-ZA" sz="1400" dirty="0" smtClean="0">
              <a:latin typeface="Arial" panose="020B0604020202020204" pitchFamily="34" charset="0"/>
              <a:cs typeface="Arial" panose="020B0604020202020204" pitchFamily="34" charset="0"/>
            </a:endParaRPr>
          </a:p>
          <a:p>
            <a:pPr marL="0" indent="0">
              <a:buNone/>
              <a:defRPr/>
            </a:pPr>
            <a:endParaRPr lang="en-ZA" sz="1400" dirty="0">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1958035169"/>
              </p:ext>
            </p:extLst>
          </p:nvPr>
        </p:nvGraphicFramePr>
        <p:xfrm>
          <a:off x="128335" y="3359217"/>
          <a:ext cx="8197517" cy="2571283"/>
        </p:xfrm>
        <a:graphic>
          <a:graphicData uri="http://schemas.openxmlformats.org/drawingml/2006/table">
            <a:tbl>
              <a:tblPr firstRow="1" bandRow="1">
                <a:tableStyleId>{8799B23B-EC83-4686-B30A-512413B5E67A}</a:tableStyleId>
              </a:tblPr>
              <a:tblGrid>
                <a:gridCol w="8197517">
                  <a:extLst>
                    <a:ext uri="{9D8B030D-6E8A-4147-A177-3AD203B41FA5}">
                      <a16:colId xmlns:a16="http://schemas.microsoft.com/office/drawing/2014/main" xmlns="" val="20000"/>
                    </a:ext>
                  </a:extLst>
                </a:gridCol>
              </a:tblGrid>
              <a:tr h="2571283">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Times New Roman"/>
                          <a:cs typeface="Arial"/>
                        </a:rPr>
                        <a:t>Departmental Performance       =   </a:t>
                      </a:r>
                      <a:r>
                        <a:rPr kumimoji="0" lang="en-US" sz="1200" b="0" i="0" u="sng" strike="noStrike" kern="1200" cap="none" spc="0" normalizeH="0" baseline="0" noProof="0" dirty="0" smtClean="0">
                          <a:ln>
                            <a:noFill/>
                          </a:ln>
                          <a:solidFill>
                            <a:prstClr val="black"/>
                          </a:solidFill>
                          <a:effectLst/>
                          <a:uLnTx/>
                          <a:uFillTx/>
                          <a:latin typeface="+mn-lt"/>
                          <a:ea typeface="Times New Roman"/>
                          <a:cs typeface="Arial"/>
                        </a:rPr>
                        <a:t> No. of targets achieved</a:t>
                      </a:r>
                      <a:r>
                        <a:rPr kumimoji="0" lang="en-US" sz="1200" b="0" i="0" u="none" strike="noStrike" kern="1200" cap="none" spc="0" normalizeH="0" baseline="0" noProof="0" dirty="0" smtClean="0">
                          <a:ln>
                            <a:noFill/>
                          </a:ln>
                          <a:solidFill>
                            <a:prstClr val="black"/>
                          </a:solidFill>
                          <a:effectLst/>
                          <a:uLnTx/>
                          <a:uFillTx/>
                          <a:latin typeface="+mn-lt"/>
                          <a:ea typeface="Times New Roman"/>
                          <a:cs typeface="Arial"/>
                        </a:rPr>
                        <a:t> x 100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rPr>
                        <a:t>                                                          </a:t>
                      </a:r>
                      <a:r>
                        <a:rPr kumimoji="0" lang="en-US" sz="1200" b="0" i="0" u="none" strike="noStrike" kern="1200" cap="none" spc="0" normalizeH="0" baseline="0" noProof="0" dirty="0" smtClean="0">
                          <a:ln>
                            <a:noFill/>
                          </a:ln>
                          <a:solidFill>
                            <a:prstClr val="black"/>
                          </a:solidFill>
                          <a:effectLst/>
                          <a:uLnTx/>
                          <a:uFillTx/>
                          <a:latin typeface="+mn-lt"/>
                          <a:ea typeface="Times New Roman"/>
                          <a:cs typeface="Arial"/>
                        </a:rPr>
                        <a:t>Total no of targets</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smtClean="0">
                        <a:ln>
                          <a:noFill/>
                        </a:ln>
                        <a:solidFill>
                          <a:prstClr val="black"/>
                        </a:solidFill>
                        <a:effectLst/>
                        <a:uLnTx/>
                        <a:uFillTx/>
                        <a:latin typeface="+mn-lt"/>
                        <a:ea typeface="Calibri"/>
                        <a:cs typeface="Times New Roman"/>
                      </a:endParaRPr>
                    </a:p>
                    <a:p>
                      <a:pPr marL="270510" marR="0" lvl="0" indent="0" algn="just"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Times New Roman"/>
                          <a:cs typeface="Arial"/>
                        </a:rPr>
                        <a:t>                                             =    </a:t>
                      </a:r>
                      <a:r>
                        <a:rPr kumimoji="0" lang="en-US" sz="1200" b="0" i="0" u="sng" strike="noStrike" kern="1200" cap="none" spc="0" normalizeH="0" baseline="0" noProof="0" dirty="0" smtClean="0">
                          <a:ln>
                            <a:noFill/>
                          </a:ln>
                          <a:solidFill>
                            <a:prstClr val="black"/>
                          </a:solidFill>
                          <a:effectLst/>
                          <a:uLnTx/>
                          <a:uFillTx/>
                          <a:latin typeface="+mn-lt"/>
                          <a:ea typeface="Times New Roman"/>
                          <a:cs typeface="Arial"/>
                        </a:rPr>
                        <a:t> 3 </a:t>
                      </a:r>
                      <a:r>
                        <a:rPr kumimoji="0" lang="en-US" sz="1200" b="0" i="0" u="none" strike="noStrike" kern="1200" cap="none" spc="0" normalizeH="0" baseline="0" noProof="0" dirty="0" smtClean="0">
                          <a:ln>
                            <a:noFill/>
                          </a:ln>
                          <a:solidFill>
                            <a:prstClr val="black"/>
                          </a:solidFill>
                          <a:effectLst/>
                          <a:uLnTx/>
                          <a:uFillTx/>
                          <a:latin typeface="+mn-lt"/>
                          <a:ea typeface="Times New Roman"/>
                          <a:cs typeface="Arial"/>
                        </a:rPr>
                        <a:t>x 100 </a:t>
                      </a:r>
                    </a:p>
                    <a:p>
                      <a:pPr marL="270510" marR="0" lvl="0" indent="0" algn="just"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Times New Roman"/>
                          <a:cs typeface="Arial"/>
                        </a:rPr>
                        <a:t>                                                   10</a:t>
                      </a:r>
                    </a:p>
                    <a:p>
                      <a:pPr marL="270510" marR="0" lvl="0" indent="0" algn="just"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Times New Roman"/>
                        <a:cs typeface="Arial"/>
                      </a:endParaRPr>
                    </a:p>
                    <a:p>
                      <a:pPr marL="270510" marR="0" lvl="0" indent="0" algn="just"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Times New Roman"/>
                          <a:cs typeface="Arial"/>
                        </a:rPr>
                        <a:t>					          =    30% </a:t>
                      </a:r>
                    </a:p>
                    <a:p>
                      <a:pPr marL="270510" marR="0" lvl="0" indent="0" algn="just"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Times New Roman"/>
                        <a:cs typeface="Arial"/>
                      </a:endParaRPr>
                    </a:p>
                    <a:p>
                      <a:pPr marL="58738" marR="0" lvl="0" indent="0" algn="just"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Times New Roman"/>
                          <a:cs typeface="Arial"/>
                        </a:rPr>
                        <a:t>DMV recorded 30% during Q1</a:t>
                      </a:r>
                      <a:endParaRPr kumimoji="0" lang="en-ZA" sz="1200" b="0" i="0" u="none" strike="noStrike" kern="1200" cap="none" spc="0" normalizeH="0" baseline="0" noProof="0" dirty="0" smtClean="0">
                        <a:ln>
                          <a:noFill/>
                        </a:ln>
                        <a:solidFill>
                          <a:prstClr val="black"/>
                        </a:solidFill>
                        <a:effectLst/>
                        <a:uLnTx/>
                        <a:uFillTx/>
                        <a:latin typeface="+mn-lt"/>
                        <a:ea typeface="Times New Roman"/>
                        <a:cs typeface="Arial"/>
                      </a:endParaRPr>
                    </a:p>
                  </a:txBody>
                  <a:tcPr>
                    <a:lnL w="12700" cmpd="sng">
                      <a:noFill/>
                    </a:lnL>
                    <a:lnR w="12700" cmpd="sng">
                      <a:noFill/>
                    </a:lnR>
                    <a:lnT w="127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
        <p:nvSpPr>
          <p:cNvPr id="2" name="Slide Number Placeholder 1"/>
          <p:cNvSpPr>
            <a:spLocks noGrp="1"/>
          </p:cNvSpPr>
          <p:nvPr>
            <p:ph type="sldNum" sz="quarter" idx="12"/>
          </p:nvPr>
        </p:nvSpPr>
        <p:spPr/>
        <p:txBody>
          <a:bodyPr/>
          <a:lstStyle/>
          <a:p>
            <a:fld id="{7B1C6805-EAF3-CC4B-883D-0BA841DD8C88}" type="slidenum">
              <a:rPr lang="en-US" smtClean="0"/>
              <a:pPr/>
              <a:t>10</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xmlns="" val="4232303507"/>
              </p:ext>
            </p:extLst>
          </p:nvPr>
        </p:nvGraphicFramePr>
        <p:xfrm>
          <a:off x="210818" y="1578544"/>
          <a:ext cx="8115034" cy="1604510"/>
        </p:xfrm>
        <a:graphic>
          <a:graphicData uri="http://schemas.openxmlformats.org/drawingml/2006/table">
            <a:tbl>
              <a:tblPr>
                <a:tableStyleId>{8799B23B-EC83-4686-B30A-512413B5E67A}</a:tableStyleId>
              </a:tblPr>
              <a:tblGrid>
                <a:gridCol w="1228775">
                  <a:extLst>
                    <a:ext uri="{9D8B030D-6E8A-4147-A177-3AD203B41FA5}">
                      <a16:colId xmlns:a16="http://schemas.microsoft.com/office/drawing/2014/main" xmlns="" val="20000"/>
                    </a:ext>
                  </a:extLst>
                </a:gridCol>
                <a:gridCol w="3199934">
                  <a:extLst>
                    <a:ext uri="{9D8B030D-6E8A-4147-A177-3AD203B41FA5}">
                      <a16:colId xmlns:a16="http://schemas.microsoft.com/office/drawing/2014/main" xmlns="" val="20001"/>
                    </a:ext>
                  </a:extLst>
                </a:gridCol>
                <a:gridCol w="1228775">
                  <a:extLst>
                    <a:ext uri="{9D8B030D-6E8A-4147-A177-3AD203B41FA5}">
                      <a16:colId xmlns:a16="http://schemas.microsoft.com/office/drawing/2014/main" xmlns="" val="20002"/>
                    </a:ext>
                  </a:extLst>
                </a:gridCol>
                <a:gridCol w="1228775">
                  <a:extLst>
                    <a:ext uri="{9D8B030D-6E8A-4147-A177-3AD203B41FA5}">
                      <a16:colId xmlns:a16="http://schemas.microsoft.com/office/drawing/2014/main" xmlns="" val="20003"/>
                    </a:ext>
                  </a:extLst>
                </a:gridCol>
                <a:gridCol w="1228775">
                  <a:extLst>
                    <a:ext uri="{9D8B030D-6E8A-4147-A177-3AD203B41FA5}">
                      <a16:colId xmlns:a16="http://schemas.microsoft.com/office/drawing/2014/main" xmlns="" val="20004"/>
                    </a:ext>
                  </a:extLst>
                </a:gridCol>
              </a:tblGrid>
              <a:tr h="302738">
                <a:tc>
                  <a:txBody>
                    <a:bodyPr/>
                    <a:lstStyle/>
                    <a:p>
                      <a:pPr algn="l" fontAlgn="t"/>
                      <a:r>
                        <a:rPr lang="en-ZA" sz="1100" u="none" strike="noStrike" dirty="0">
                          <a:effectLst/>
                          <a:latin typeface="Arial Narrow" panose="020B0606020202030204" pitchFamily="34" charset="0"/>
                        </a:rPr>
                        <a:t> </a:t>
                      </a:r>
                      <a:endParaRPr lang="en-ZA" sz="1100" b="0" i="0" u="none" strike="noStrike" dirty="0">
                        <a:solidFill>
                          <a:srgbClr val="000000"/>
                        </a:solidFill>
                        <a:effectLst/>
                        <a:latin typeface="Arial Narrow" panose="020B0606020202030204" pitchFamily="34" charset="0"/>
                      </a:endParaRPr>
                    </a:p>
                  </a:txBody>
                  <a:tcPr marL="0" marR="0" marT="0" marB="0">
                    <a:solidFill>
                      <a:schemeClr val="bg1">
                        <a:lumMod val="85000"/>
                      </a:schemeClr>
                    </a:solidFill>
                  </a:tcPr>
                </a:tc>
                <a:tc>
                  <a:txBody>
                    <a:bodyPr/>
                    <a:lstStyle/>
                    <a:p>
                      <a:pPr algn="l" rtl="0" fontAlgn="ctr"/>
                      <a:r>
                        <a:rPr lang="en-ZA" sz="1100" b="1" u="none" strike="noStrike" dirty="0">
                          <a:effectLst/>
                          <a:latin typeface="Arial Narrow" panose="020B0606020202030204" pitchFamily="34" charset="0"/>
                        </a:rPr>
                        <a:t>Administration</a:t>
                      </a:r>
                      <a:endParaRPr lang="en-ZA" sz="11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l" rtl="0" fontAlgn="ctr"/>
                      <a:r>
                        <a:rPr lang="en-ZA" sz="1100" b="1" u="none" strike="noStrike" dirty="0">
                          <a:effectLst/>
                          <a:latin typeface="Arial Narrow" panose="020B0606020202030204" pitchFamily="34" charset="0"/>
                        </a:rPr>
                        <a:t>SES</a:t>
                      </a:r>
                      <a:endParaRPr lang="en-ZA" sz="11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l" rtl="0" fontAlgn="ctr"/>
                      <a:r>
                        <a:rPr lang="en-ZA" sz="1100" b="1" u="none" strike="noStrike" dirty="0">
                          <a:effectLst/>
                          <a:latin typeface="Arial Narrow" panose="020B0606020202030204" pitchFamily="34" charset="0"/>
                        </a:rPr>
                        <a:t>ESM</a:t>
                      </a:r>
                      <a:endParaRPr lang="en-ZA" sz="11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l" rtl="0" fontAlgn="ctr"/>
                      <a:r>
                        <a:rPr lang="en-ZA" sz="1100" b="1" u="none" strike="noStrike" dirty="0">
                          <a:effectLst/>
                          <a:latin typeface="Arial Narrow" panose="020B0606020202030204" pitchFamily="34" charset="0"/>
                        </a:rPr>
                        <a:t>Total</a:t>
                      </a:r>
                      <a:endParaRPr lang="en-ZA" sz="11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extLst>
                  <a:ext uri="{0D108BD9-81ED-4DB2-BD59-A6C34878D82A}">
                    <a16:rowId xmlns:a16="http://schemas.microsoft.com/office/drawing/2014/main" xmlns="" val="10000"/>
                  </a:ext>
                </a:extLst>
              </a:tr>
              <a:tr h="433924">
                <a:tc>
                  <a:txBody>
                    <a:bodyPr/>
                    <a:lstStyle/>
                    <a:p>
                      <a:pPr algn="ctr" rtl="0" fontAlgn="ctr"/>
                      <a:r>
                        <a:rPr lang="en-ZA" sz="1100" u="none" strike="noStrike">
                          <a:effectLst/>
                          <a:latin typeface="Arial Narrow" panose="020B0606020202030204" pitchFamily="34" charset="0"/>
                        </a:rPr>
                        <a:t>Targets Planned</a:t>
                      </a:r>
                      <a:endParaRPr lang="en-ZA" sz="11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100" u="none" strike="noStrike">
                          <a:effectLst/>
                          <a:latin typeface="Arial Narrow" panose="020B0606020202030204" pitchFamily="34" charset="0"/>
                        </a:rPr>
                        <a:t>3</a:t>
                      </a:r>
                      <a:endParaRPr lang="en-ZA" sz="11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100" u="none" strike="noStrike">
                          <a:effectLst/>
                          <a:latin typeface="Arial Narrow" panose="020B0606020202030204" pitchFamily="34" charset="0"/>
                        </a:rPr>
                        <a:t>3</a:t>
                      </a:r>
                      <a:endParaRPr lang="en-ZA" sz="11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100" u="none" strike="noStrike" dirty="0">
                          <a:effectLst/>
                          <a:latin typeface="Arial Narrow" panose="020B0606020202030204" pitchFamily="34" charset="0"/>
                        </a:rPr>
                        <a:t>4</a:t>
                      </a:r>
                      <a:endParaRPr lang="en-ZA" sz="1100" b="0"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100" u="none" strike="noStrike" dirty="0">
                          <a:effectLst/>
                          <a:latin typeface="Arial Narrow" panose="020B0606020202030204" pitchFamily="34" charset="0"/>
                        </a:rPr>
                        <a:t>10</a:t>
                      </a:r>
                      <a:endParaRPr lang="en-ZA" sz="1100" b="0" i="0" u="none" strike="noStrike" dirty="0">
                        <a:solidFill>
                          <a:srgbClr val="000000"/>
                        </a:solidFill>
                        <a:effectLst/>
                        <a:latin typeface="Arial Narrow" panose="020B0606020202030204" pitchFamily="34" charset="0"/>
                      </a:endParaRPr>
                    </a:p>
                  </a:txBody>
                  <a:tcPr marL="0" marR="0" marT="0" marB="0" anchor="ctr"/>
                </a:tc>
                <a:extLst>
                  <a:ext uri="{0D108BD9-81ED-4DB2-BD59-A6C34878D82A}">
                    <a16:rowId xmlns:a16="http://schemas.microsoft.com/office/drawing/2014/main" xmlns="" val="10001"/>
                  </a:ext>
                </a:extLst>
              </a:tr>
              <a:tr h="433924">
                <a:tc>
                  <a:txBody>
                    <a:bodyPr/>
                    <a:lstStyle/>
                    <a:p>
                      <a:pPr algn="ctr" rtl="0" fontAlgn="ctr"/>
                      <a:r>
                        <a:rPr lang="en-ZA" sz="1100" u="none" strike="noStrike">
                          <a:effectLst/>
                          <a:latin typeface="Arial Narrow" panose="020B0606020202030204" pitchFamily="34" charset="0"/>
                        </a:rPr>
                        <a:t>Targets achieved</a:t>
                      </a:r>
                      <a:endParaRPr lang="en-ZA" sz="11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100" u="none" strike="noStrike">
                          <a:effectLst/>
                          <a:latin typeface="Arial Narrow" panose="020B0606020202030204" pitchFamily="34" charset="0"/>
                        </a:rPr>
                        <a:t>2</a:t>
                      </a:r>
                      <a:endParaRPr lang="en-ZA" sz="11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100" u="none" strike="noStrike">
                          <a:effectLst/>
                          <a:latin typeface="Arial Narrow" panose="020B0606020202030204" pitchFamily="34" charset="0"/>
                        </a:rPr>
                        <a:t>0</a:t>
                      </a:r>
                      <a:endParaRPr lang="en-ZA" sz="11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100" u="none" strike="noStrike" dirty="0">
                          <a:effectLst/>
                          <a:latin typeface="Arial Narrow" panose="020B0606020202030204" pitchFamily="34" charset="0"/>
                        </a:rPr>
                        <a:t>1</a:t>
                      </a:r>
                      <a:endParaRPr lang="en-ZA" sz="1100" b="0"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100" u="none" strike="noStrike">
                          <a:effectLst/>
                          <a:latin typeface="Arial Narrow" panose="020B0606020202030204" pitchFamily="34" charset="0"/>
                        </a:rPr>
                        <a:t>3</a:t>
                      </a:r>
                      <a:endParaRPr lang="en-ZA" sz="1100" b="0" i="0" u="none" strike="noStrike">
                        <a:solidFill>
                          <a:srgbClr val="000000"/>
                        </a:solidFill>
                        <a:effectLst/>
                        <a:latin typeface="Arial Narrow" panose="020B0606020202030204" pitchFamily="34" charset="0"/>
                      </a:endParaRPr>
                    </a:p>
                  </a:txBody>
                  <a:tcPr marL="0" marR="0" marT="0" marB="0" anchor="ctr"/>
                </a:tc>
                <a:extLst>
                  <a:ext uri="{0D108BD9-81ED-4DB2-BD59-A6C34878D82A}">
                    <a16:rowId xmlns:a16="http://schemas.microsoft.com/office/drawing/2014/main" xmlns="" val="10002"/>
                  </a:ext>
                </a:extLst>
              </a:tr>
              <a:tr h="433924">
                <a:tc>
                  <a:txBody>
                    <a:bodyPr/>
                    <a:lstStyle/>
                    <a:p>
                      <a:pPr algn="ctr" rtl="0" fontAlgn="ctr"/>
                      <a:r>
                        <a:rPr lang="en-ZA" sz="1100" u="none" strike="noStrike">
                          <a:effectLst/>
                          <a:latin typeface="Arial Narrow" panose="020B0606020202030204" pitchFamily="34" charset="0"/>
                        </a:rPr>
                        <a:t>Performance rating</a:t>
                      </a:r>
                      <a:endParaRPr lang="en-ZA" sz="11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100" u="none" strike="noStrike">
                          <a:effectLst/>
                          <a:latin typeface="Arial Narrow" panose="020B0606020202030204" pitchFamily="34" charset="0"/>
                        </a:rPr>
                        <a:t>67%</a:t>
                      </a:r>
                      <a:endParaRPr lang="en-ZA" sz="11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100" u="none" strike="noStrike">
                          <a:effectLst/>
                          <a:latin typeface="Arial Narrow" panose="020B0606020202030204" pitchFamily="34" charset="0"/>
                        </a:rPr>
                        <a:t>0%</a:t>
                      </a:r>
                      <a:endParaRPr lang="en-ZA" sz="11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100" u="none" strike="noStrike">
                          <a:effectLst/>
                          <a:latin typeface="Arial Narrow" panose="020B0606020202030204" pitchFamily="34" charset="0"/>
                        </a:rPr>
                        <a:t>25%</a:t>
                      </a:r>
                      <a:endParaRPr lang="en-ZA" sz="11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100" u="none" strike="noStrike" dirty="0">
                          <a:effectLst/>
                          <a:latin typeface="Arial Narrow" panose="020B0606020202030204" pitchFamily="34" charset="0"/>
                        </a:rPr>
                        <a:t>30%</a:t>
                      </a:r>
                      <a:endParaRPr lang="en-ZA" sz="1100" b="0" i="0" u="none" strike="noStrike" dirty="0">
                        <a:solidFill>
                          <a:srgbClr val="000000"/>
                        </a:solidFill>
                        <a:effectLst/>
                        <a:latin typeface="Arial Narrow" panose="020B0606020202030204" pitchFamily="34" charset="0"/>
                      </a:endParaRPr>
                    </a:p>
                  </a:txBody>
                  <a:tcPr marL="0" marR="0" marT="0" marB="0"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420349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1280" y="0"/>
            <a:ext cx="8745086" cy="497305"/>
          </a:xfrm>
          <a:ln>
            <a:noFill/>
          </a:ln>
        </p:spPr>
        <p:style>
          <a:lnRef idx="2">
            <a:schemeClr val="accent3"/>
          </a:lnRef>
          <a:fillRef idx="1">
            <a:schemeClr val="lt1"/>
          </a:fillRef>
          <a:effectRef idx="0">
            <a:schemeClr val="accent3"/>
          </a:effectRef>
          <a:fontRef idx="minor">
            <a:schemeClr val="dk1"/>
          </a:fontRef>
        </p:style>
        <p:txBody>
          <a:bodyPr>
            <a:noAutofit/>
          </a:bodyPr>
          <a:lstStyle/>
          <a:p>
            <a:r>
              <a:rPr lang="en-ZA" sz="2000" b="1" dirty="0" smtClean="0">
                <a:solidFill>
                  <a:srgbClr val="00B050"/>
                </a:solidFill>
                <a:latin typeface="+mn-lt"/>
              </a:rPr>
              <a:t>DEPARTMENTAL OVERALL PERFORMANCE (TREND ANALYSIS Q1)</a:t>
            </a:r>
            <a:endParaRPr lang="en-ZA" sz="2000" b="1" dirty="0">
              <a:solidFill>
                <a:srgbClr val="00B050"/>
              </a:solidFill>
              <a:latin typeface="+mn-lt"/>
            </a:endParaRPr>
          </a:p>
        </p:txBody>
      </p:sp>
      <p:sp>
        <p:nvSpPr>
          <p:cNvPr id="2" name="Slide Number Placeholder 1"/>
          <p:cNvSpPr>
            <a:spLocks noGrp="1"/>
          </p:cNvSpPr>
          <p:nvPr>
            <p:ph type="sldNum" sz="quarter" idx="12"/>
          </p:nvPr>
        </p:nvSpPr>
        <p:spPr/>
        <p:txBody>
          <a:bodyPr/>
          <a:lstStyle/>
          <a:p>
            <a:fld id="{7B1C6805-EAF3-CC4B-883D-0BA841DD8C88}" type="slidenum">
              <a:rPr lang="en-US" smtClean="0"/>
              <a:pPr/>
              <a:t>11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218294372"/>
              </p:ext>
            </p:extLst>
          </p:nvPr>
        </p:nvGraphicFramePr>
        <p:xfrm>
          <a:off x="304800" y="567892"/>
          <a:ext cx="8229600" cy="50340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447648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1599" y="2580146"/>
            <a:ext cx="8940801" cy="1412734"/>
          </a:xfrm>
          <a:prstGeom prst="rect">
            <a:avLst/>
          </a:prstGeom>
          <a:ln>
            <a:noFill/>
          </a:ln>
        </p:spPr>
        <p:style>
          <a:lnRef idx="2">
            <a:schemeClr val="accent3"/>
          </a:lnRef>
          <a:fillRef idx="1">
            <a:schemeClr val="lt1"/>
          </a:fillRef>
          <a:effectRef idx="0">
            <a:schemeClr val="accent3"/>
          </a:effectRef>
          <a:fontRef idx="minor">
            <a:schemeClr val="dk1"/>
          </a:fontRef>
        </p:style>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ZA" sz="3200" b="1" dirty="0" smtClean="0">
                <a:solidFill>
                  <a:srgbClr val="00B050"/>
                </a:solidFill>
                <a:latin typeface="+mn-lt"/>
                <a:ea typeface="+mn-ea"/>
                <a:cs typeface="+mn-cs"/>
              </a:rPr>
              <a:t>PERFORMANCE AGAINST SET TARGETS PER PROGRAMME</a:t>
            </a:r>
            <a:endParaRPr lang="en-ZA" sz="3200" b="1" dirty="0">
              <a:solidFill>
                <a:srgbClr val="00B050"/>
              </a:solidFill>
              <a:latin typeface="+mn-lt"/>
              <a:ea typeface="+mn-ea"/>
              <a:cs typeface="+mn-cs"/>
            </a:endParaRPr>
          </a:p>
        </p:txBody>
      </p:sp>
      <p:sp>
        <p:nvSpPr>
          <p:cNvPr id="3" name="Slide Number Placeholder 2"/>
          <p:cNvSpPr>
            <a:spLocks noGrp="1"/>
          </p:cNvSpPr>
          <p:nvPr>
            <p:ph type="sldNum" sz="quarter" idx="12"/>
          </p:nvPr>
        </p:nvSpPr>
        <p:spPr/>
        <p:txBody>
          <a:bodyPr/>
          <a:lstStyle/>
          <a:p>
            <a:fld id="{7B1C6805-EAF3-CC4B-883D-0BA841DD8C88}" type="slidenum">
              <a:rPr lang="en-US" smtClean="0"/>
              <a:pPr/>
              <a:t>12</a:t>
            </a:fld>
            <a:endParaRPr lang="en-US"/>
          </a:p>
        </p:txBody>
      </p:sp>
    </p:spTree>
    <p:extLst>
      <p:ext uri="{BB962C8B-B14F-4D97-AF65-F5344CB8AC3E}">
        <p14:creationId xmlns:p14="http://schemas.microsoft.com/office/powerpoint/2010/main" xmlns="" val="2046069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587719536"/>
              </p:ext>
            </p:extLst>
          </p:nvPr>
        </p:nvGraphicFramePr>
        <p:xfrm>
          <a:off x="81280" y="539016"/>
          <a:ext cx="8822088" cy="4835088"/>
        </p:xfrm>
        <a:graphic>
          <a:graphicData uri="http://schemas.openxmlformats.org/drawingml/2006/table">
            <a:tbl>
              <a:tblPr firstRow="1" firstCol="1" bandRow="1">
                <a:tableStyleId>{5C22544A-7EE6-4342-B048-85BDC9FD1C3A}</a:tableStyleId>
              </a:tblPr>
              <a:tblGrid>
                <a:gridCol w="4411044">
                  <a:extLst>
                    <a:ext uri="{9D8B030D-6E8A-4147-A177-3AD203B41FA5}">
                      <a16:colId xmlns:a16="http://schemas.microsoft.com/office/drawing/2014/main" xmlns="" val="20000"/>
                    </a:ext>
                  </a:extLst>
                </a:gridCol>
                <a:gridCol w="4411044">
                  <a:extLst>
                    <a:ext uri="{9D8B030D-6E8A-4147-A177-3AD203B41FA5}">
                      <a16:colId xmlns:a16="http://schemas.microsoft.com/office/drawing/2014/main" xmlns="" val="20001"/>
                    </a:ext>
                  </a:extLst>
                </a:gridCol>
              </a:tblGrid>
              <a:tr h="1208772">
                <a:tc gridSpan="2">
                  <a:txBody>
                    <a:bodyPr/>
                    <a:lstStyle/>
                    <a:p>
                      <a:pPr marL="0" marR="0" algn="ctr">
                        <a:lnSpc>
                          <a:spcPct val="150000"/>
                        </a:lnSpc>
                        <a:spcBef>
                          <a:spcPts val="0"/>
                        </a:spcBef>
                        <a:spcAft>
                          <a:spcPts val="0"/>
                        </a:spcAft>
                      </a:pPr>
                      <a:r>
                        <a:rPr lang="en-US" sz="3200" dirty="0">
                          <a:solidFill>
                            <a:schemeClr val="tx1"/>
                          </a:solidFill>
                          <a:effectLst/>
                        </a:rPr>
                        <a:t>The Legend Colour Coding</a:t>
                      </a:r>
                      <a:endParaRPr lang="en-U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xmlns="" val="10000"/>
                  </a:ext>
                </a:extLst>
              </a:tr>
              <a:tr h="1208772">
                <a:tc>
                  <a:txBody>
                    <a:bodyPr/>
                    <a:lstStyle/>
                    <a:p>
                      <a:pPr marL="0" marR="0" algn="l">
                        <a:lnSpc>
                          <a:spcPct val="150000"/>
                        </a:lnSpc>
                        <a:spcBef>
                          <a:spcPts val="0"/>
                        </a:spcBef>
                        <a:spcAft>
                          <a:spcPts val="0"/>
                        </a:spcAft>
                      </a:pPr>
                      <a:r>
                        <a:rPr lang="en-US" sz="1800" dirty="0">
                          <a:solidFill>
                            <a:schemeClr val="tx1"/>
                          </a:solidFill>
                          <a:effectLst/>
                        </a:rPr>
                        <a:t>Target achieved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50000"/>
                        </a:lnSpc>
                        <a:spcBef>
                          <a:spcPts val="0"/>
                        </a:spcBef>
                        <a:spcAft>
                          <a:spcPts val="0"/>
                        </a:spcAft>
                      </a:pPr>
                      <a:r>
                        <a:rPr lang="en-US" sz="1800" dirty="0">
                          <a:solidFill>
                            <a:schemeClr val="tx1"/>
                          </a:solidFill>
                          <a:effectLst/>
                        </a:rPr>
                        <a:t>95% - 100%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xmlns="" val="10001"/>
                  </a:ext>
                </a:extLst>
              </a:tr>
              <a:tr h="1208772">
                <a:tc>
                  <a:txBody>
                    <a:bodyPr/>
                    <a:lstStyle/>
                    <a:p>
                      <a:pPr marL="0" marR="0" algn="l">
                        <a:lnSpc>
                          <a:spcPct val="150000"/>
                        </a:lnSpc>
                        <a:spcBef>
                          <a:spcPts val="0"/>
                        </a:spcBef>
                        <a:spcAft>
                          <a:spcPts val="0"/>
                        </a:spcAft>
                      </a:pPr>
                      <a:r>
                        <a:rPr lang="en-US" sz="1800" dirty="0">
                          <a:solidFill>
                            <a:schemeClr val="tx1"/>
                          </a:solidFill>
                          <a:effectLst/>
                        </a:rPr>
                        <a:t>Target partially achieved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50000"/>
                        </a:lnSpc>
                        <a:spcBef>
                          <a:spcPts val="0"/>
                        </a:spcBef>
                        <a:spcAft>
                          <a:spcPts val="0"/>
                        </a:spcAft>
                      </a:pPr>
                      <a:r>
                        <a:rPr lang="en-US" sz="1800" dirty="0">
                          <a:solidFill>
                            <a:schemeClr val="tx1"/>
                          </a:solidFill>
                          <a:effectLst/>
                        </a:rPr>
                        <a:t>50% - 94%</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xmlns="" val="10002"/>
                  </a:ext>
                </a:extLst>
              </a:tr>
              <a:tr h="1208772">
                <a:tc>
                  <a:txBody>
                    <a:bodyPr/>
                    <a:lstStyle/>
                    <a:p>
                      <a:pPr marL="0" marR="0" algn="l">
                        <a:lnSpc>
                          <a:spcPct val="150000"/>
                        </a:lnSpc>
                        <a:spcBef>
                          <a:spcPts val="0"/>
                        </a:spcBef>
                        <a:spcAft>
                          <a:spcPts val="0"/>
                        </a:spcAft>
                      </a:pPr>
                      <a:r>
                        <a:rPr lang="en-US" sz="1800" dirty="0">
                          <a:solidFill>
                            <a:schemeClr val="tx1"/>
                          </a:solidFill>
                          <a:effectLst/>
                        </a:rPr>
                        <a:t>Target not achieved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50000"/>
                        </a:lnSpc>
                        <a:spcBef>
                          <a:spcPts val="0"/>
                        </a:spcBef>
                        <a:spcAft>
                          <a:spcPts val="0"/>
                        </a:spcAft>
                      </a:pPr>
                      <a:r>
                        <a:rPr lang="en-US" sz="1800" dirty="0">
                          <a:solidFill>
                            <a:schemeClr val="tx1"/>
                          </a:solidFill>
                          <a:effectLst/>
                        </a:rPr>
                        <a:t>0% - 49% (less than 50%)</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03"/>
                  </a:ext>
                </a:extLst>
              </a:tr>
            </a:tbl>
          </a:graphicData>
        </a:graphic>
      </p:graphicFrame>
      <p:sp>
        <p:nvSpPr>
          <p:cNvPr id="3" name="Slide Number Placeholder 2"/>
          <p:cNvSpPr>
            <a:spLocks noGrp="1"/>
          </p:cNvSpPr>
          <p:nvPr>
            <p:ph type="sldNum" sz="quarter" idx="12"/>
          </p:nvPr>
        </p:nvSpPr>
        <p:spPr/>
        <p:txBody>
          <a:bodyPr/>
          <a:lstStyle/>
          <a:p>
            <a:fld id="{7B1C6805-EAF3-CC4B-883D-0BA841DD8C88}" type="slidenum">
              <a:rPr lang="en-US" smtClean="0"/>
              <a:pPr/>
              <a:t>13</a:t>
            </a:fld>
            <a:endParaRPr lang="en-US"/>
          </a:p>
        </p:txBody>
      </p:sp>
    </p:spTree>
    <p:extLst>
      <p:ext uri="{BB962C8B-B14F-4D97-AF65-F5344CB8AC3E}">
        <p14:creationId xmlns:p14="http://schemas.microsoft.com/office/powerpoint/2010/main" xmlns="" val="1601570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592" y="406417"/>
            <a:ext cx="8769152" cy="1303421"/>
          </a:xfrm>
        </p:spPr>
        <p:txBody>
          <a:bodyPr/>
          <a:lstStyle/>
          <a:p>
            <a:pPr marL="0" lvl="0" indent="0" algn="just">
              <a:lnSpc>
                <a:spcPct val="150000"/>
              </a:lnSpc>
              <a:spcBef>
                <a:spcPts val="0"/>
              </a:spcBef>
              <a:spcAft>
                <a:spcPts val="1000"/>
              </a:spcAft>
              <a:buNone/>
            </a:pPr>
            <a:r>
              <a:rPr lang="en-US" sz="1400" b="1" i="1" dirty="0" smtClean="0">
                <a:solidFill>
                  <a:prstClr val="black"/>
                </a:solidFill>
                <a:latin typeface="Arial" panose="020B0604020202020204" pitchFamily="34" charset="0"/>
                <a:ea typeface="Times New Roman"/>
                <a:cs typeface="Arial" panose="020B0604020202020204" pitchFamily="34" charset="0"/>
              </a:rPr>
              <a:t>Q1 </a:t>
            </a:r>
            <a:r>
              <a:rPr lang="en-US" sz="1400" b="1" i="1" dirty="0">
                <a:solidFill>
                  <a:prstClr val="black"/>
                </a:solidFill>
                <a:latin typeface="Arial" panose="020B0604020202020204" pitchFamily="34" charset="0"/>
                <a:ea typeface="Times New Roman"/>
                <a:cs typeface="Arial" panose="020B0604020202020204" pitchFamily="34" charset="0"/>
              </a:rPr>
              <a:t>Performance Summary: Administration </a:t>
            </a:r>
            <a:endParaRPr lang="en-ZA" sz="1400" dirty="0">
              <a:solidFill>
                <a:prstClr val="black"/>
              </a:solidFill>
              <a:latin typeface="Arial" panose="020B0604020202020204" pitchFamily="34" charset="0"/>
              <a:ea typeface="Times New Roman"/>
              <a:cs typeface="Arial" panose="020B0604020202020204" pitchFamily="34" charset="0"/>
            </a:endParaRPr>
          </a:p>
          <a:p>
            <a:pPr marL="0" lvl="0" indent="0" algn="just">
              <a:lnSpc>
                <a:spcPct val="150000"/>
              </a:lnSpc>
              <a:spcBef>
                <a:spcPts val="0"/>
              </a:spcBef>
              <a:spcAft>
                <a:spcPts val="1000"/>
              </a:spcAft>
              <a:buNone/>
            </a:pPr>
            <a:r>
              <a:rPr lang="en-US" sz="1400" dirty="0">
                <a:solidFill>
                  <a:prstClr val="black"/>
                </a:solidFill>
                <a:latin typeface="Arial" panose="020B0604020202020204" pitchFamily="34" charset="0"/>
                <a:ea typeface="Times New Roman"/>
                <a:cs typeface="Arial" panose="020B0604020202020204" pitchFamily="34" charset="0"/>
              </a:rPr>
              <a:t>The </a:t>
            </a:r>
            <a:r>
              <a:rPr lang="en-US" sz="1400" dirty="0" err="1">
                <a:solidFill>
                  <a:prstClr val="black"/>
                </a:solidFill>
                <a:latin typeface="Arial" panose="020B0604020202020204" pitchFamily="34" charset="0"/>
                <a:ea typeface="Times New Roman"/>
                <a:cs typeface="Arial" panose="020B0604020202020204" pitchFamily="34" charset="0"/>
              </a:rPr>
              <a:t>Programme</a:t>
            </a:r>
            <a:r>
              <a:rPr lang="en-US" sz="1400" dirty="0">
                <a:solidFill>
                  <a:prstClr val="black"/>
                </a:solidFill>
                <a:latin typeface="Arial" panose="020B0604020202020204" pitchFamily="34" charset="0"/>
                <a:ea typeface="Times New Roman"/>
                <a:cs typeface="Arial" panose="020B0604020202020204" pitchFamily="34" charset="0"/>
              </a:rPr>
              <a:t> planned to achieve 3 targets in Q1 and 2 target were achieved which translate to 67%. There was only 1 target that was partially achieved. </a:t>
            </a:r>
            <a:endParaRPr lang="en-ZA" sz="1400" dirty="0">
              <a:solidFill>
                <a:prstClr val="black"/>
              </a:solidFill>
              <a:latin typeface="Arial" panose="020B0604020202020204" pitchFamily="34" charset="0"/>
              <a:ea typeface="Calibri"/>
              <a:cs typeface="Arial" panose="020B0604020202020204" pitchFamily="34" charset="0"/>
            </a:endParaRPr>
          </a:p>
        </p:txBody>
      </p:sp>
      <p:sp>
        <p:nvSpPr>
          <p:cNvPr id="4" name="Title 3"/>
          <p:cNvSpPr>
            <a:spLocks noGrp="1"/>
          </p:cNvSpPr>
          <p:nvPr>
            <p:ph type="title"/>
          </p:nvPr>
        </p:nvSpPr>
        <p:spPr>
          <a:xfrm>
            <a:off x="124592" y="6307"/>
            <a:ext cx="8858987" cy="400110"/>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a:spAutoFit/>
          </a:bodyPr>
          <a:lstStyle/>
          <a:p>
            <a:r>
              <a:rPr lang="en-ZA" sz="2000" b="1" dirty="0" smtClean="0">
                <a:solidFill>
                  <a:srgbClr val="00B050"/>
                </a:solidFill>
              </a:rPr>
              <a:t>Q1 PERFORMANCE ANALYSIS: PROGRAMME 1: ADMINISTRATION</a:t>
            </a:r>
            <a:endParaRPr lang="en-ZA" sz="2000" b="1" dirty="0">
              <a:solidFill>
                <a:srgbClr val="00B050"/>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37847690"/>
              </p:ext>
            </p:extLst>
          </p:nvPr>
        </p:nvGraphicFramePr>
        <p:xfrm>
          <a:off x="192505" y="1896871"/>
          <a:ext cx="8633861" cy="1905108"/>
        </p:xfrm>
        <a:graphic>
          <a:graphicData uri="http://schemas.openxmlformats.org/drawingml/2006/table">
            <a:tbl>
              <a:tblPr firstRow="1" bandRow="1">
                <a:tableStyleId>{8799B23B-EC83-4686-B30A-512413B5E67A}</a:tableStyleId>
              </a:tblPr>
              <a:tblGrid>
                <a:gridCol w="2149641">
                  <a:extLst>
                    <a:ext uri="{9D8B030D-6E8A-4147-A177-3AD203B41FA5}">
                      <a16:colId xmlns:a16="http://schemas.microsoft.com/office/drawing/2014/main" xmlns="" val="20000"/>
                    </a:ext>
                  </a:extLst>
                </a:gridCol>
                <a:gridCol w="2213811">
                  <a:extLst>
                    <a:ext uri="{9D8B030D-6E8A-4147-A177-3AD203B41FA5}">
                      <a16:colId xmlns:a16="http://schemas.microsoft.com/office/drawing/2014/main" xmlns="" val="20001"/>
                    </a:ext>
                  </a:extLst>
                </a:gridCol>
                <a:gridCol w="2213811">
                  <a:extLst>
                    <a:ext uri="{9D8B030D-6E8A-4147-A177-3AD203B41FA5}">
                      <a16:colId xmlns:a16="http://schemas.microsoft.com/office/drawing/2014/main" xmlns="" val="20002"/>
                    </a:ext>
                  </a:extLst>
                </a:gridCol>
                <a:gridCol w="2056598">
                  <a:extLst>
                    <a:ext uri="{9D8B030D-6E8A-4147-A177-3AD203B41FA5}">
                      <a16:colId xmlns:a16="http://schemas.microsoft.com/office/drawing/2014/main" xmlns="" val="20003"/>
                    </a:ext>
                  </a:extLst>
                </a:gridCol>
              </a:tblGrid>
              <a:tr h="476277">
                <a:tc gridSpan="4">
                  <a:txBody>
                    <a:bodyPr/>
                    <a:lstStyle/>
                    <a:p>
                      <a:pPr algn="ctr">
                        <a:spcAft>
                          <a:spcPts val="0"/>
                        </a:spcAft>
                      </a:pPr>
                      <a:r>
                        <a:rPr lang="en-US" sz="1600" dirty="0">
                          <a:effectLst/>
                        </a:rPr>
                        <a:t>Q1 Performance Analysis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476277">
                <a:tc>
                  <a:txBody>
                    <a:bodyPr/>
                    <a:lstStyle/>
                    <a:p>
                      <a:pPr>
                        <a:spcAft>
                          <a:spcPts val="0"/>
                        </a:spcAft>
                      </a:pPr>
                      <a:r>
                        <a:rPr lang="en-US" sz="1600">
                          <a:effectLst/>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dirty="0">
                          <a:effectLst/>
                        </a:rPr>
                        <a:t>Planned targets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en-US" sz="1600" dirty="0">
                          <a:effectLst/>
                        </a:rPr>
                        <a:t>Achieved targets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en-US" sz="1600" dirty="0">
                          <a:effectLst/>
                        </a:rPr>
                        <a:t>Targets not achieved</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476277">
                <a:tc>
                  <a:txBody>
                    <a:bodyPr/>
                    <a:lstStyle/>
                    <a:p>
                      <a:pPr>
                        <a:spcAft>
                          <a:spcPts val="0"/>
                        </a:spcAft>
                      </a:pPr>
                      <a:r>
                        <a:rPr lang="en-US" sz="1600" dirty="0">
                          <a:effectLst/>
                        </a:rPr>
                        <a:t>Targets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US" sz="1600" dirty="0" smtClean="0">
                          <a:effectLst/>
                        </a:rPr>
                        <a:t>03</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US" sz="1600" dirty="0" smtClean="0">
                          <a:effectLst/>
                        </a:rPr>
                        <a:t>02</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US" sz="1600" dirty="0" smtClean="0">
                          <a:effectLst/>
                        </a:rPr>
                        <a:t>01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476277">
                <a:tc>
                  <a:txBody>
                    <a:bodyPr/>
                    <a:lstStyle/>
                    <a:p>
                      <a:pPr>
                        <a:spcAft>
                          <a:spcPts val="0"/>
                        </a:spcAft>
                      </a:pPr>
                      <a:r>
                        <a:rPr lang="en-US" sz="1600" dirty="0">
                          <a:effectLst/>
                        </a:rPr>
                        <a:t>Performance rating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US" sz="1600">
                          <a:effectLst/>
                        </a:rPr>
                        <a:t>100%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US" sz="1600" dirty="0" smtClean="0">
                          <a:effectLst/>
                        </a:rPr>
                        <a:t>67%</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US" sz="1600" dirty="0" smtClean="0">
                          <a:effectLst/>
                        </a:rPr>
                        <a:t>33%</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2425009517"/>
              </p:ext>
            </p:extLst>
          </p:nvPr>
        </p:nvGraphicFramePr>
        <p:xfrm>
          <a:off x="125129" y="3801979"/>
          <a:ext cx="8701237" cy="2069431"/>
        </p:xfrm>
        <a:graphic>
          <a:graphicData uri="http://schemas.openxmlformats.org/drawingml/2006/table">
            <a:tbl>
              <a:tblPr firstRow="1" bandRow="1">
                <a:tableStyleId>{8799B23B-EC83-4686-B30A-512413B5E67A}</a:tableStyleId>
              </a:tblPr>
              <a:tblGrid>
                <a:gridCol w="8701237">
                  <a:extLst>
                    <a:ext uri="{9D8B030D-6E8A-4147-A177-3AD203B41FA5}">
                      <a16:colId xmlns:a16="http://schemas.microsoft.com/office/drawing/2014/main" xmlns="" val="20000"/>
                    </a:ext>
                  </a:extLst>
                </a:gridCol>
              </a:tblGrid>
              <a:tr h="2069431">
                <a:tc>
                  <a:txBody>
                    <a:bodyPr/>
                    <a:lstStyle/>
                    <a:p>
                      <a:pPr marL="2686050" marR="0" lvl="0" indent="-2686050" algn="just"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Programme Performance     = </a:t>
                      </a:r>
                      <a:r>
                        <a:rPr kumimoji="0" lang="en-US" sz="1400" b="0" i="0" u="sng"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No. of targets achieved</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x 100 						                                              Total no of targets</a:t>
                      </a:r>
                    </a:p>
                    <a:p>
                      <a:pPr marL="2686050" marR="0" lvl="0" indent="-2686050" algn="just" defTabSz="457200" rtl="0" eaLnBrk="1" fontAlgn="auto" latinLnBrk="0" hangingPunct="1">
                        <a:lnSpc>
                          <a:spcPct val="100000"/>
                        </a:lnSpc>
                        <a:spcBef>
                          <a:spcPts val="0"/>
                        </a:spcBef>
                        <a:spcAft>
                          <a:spcPts val="0"/>
                        </a:spcAft>
                        <a:buClrTx/>
                        <a:buSzTx/>
                        <a:buFontTx/>
                        <a:buNone/>
                        <a:tabLst/>
                        <a:defRPr/>
                      </a:pPr>
                      <a:endParaRPr kumimoji="0" lang="en-ZA" sz="14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endParaRPr>
                    </a:p>
                    <a:p>
                      <a:pPr marL="270510" marR="0" lvl="0" indent="0" algn="just"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   </a:t>
                      </a:r>
                      <a:r>
                        <a:rPr kumimoji="0" lang="en-US" sz="1400" b="0" i="0" u="sng"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2 </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x 100 </a:t>
                      </a:r>
                    </a:p>
                    <a:p>
                      <a:pPr marL="270510" marR="0" lvl="0" indent="0" algn="just"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0000"/>
                          </a:solidFill>
                          <a:effectLst/>
                          <a:uLnTx/>
                          <a:uFillTx/>
                          <a:latin typeface="Arial" panose="020B0604020202020204" pitchFamily="34" charset="0"/>
                          <a:ea typeface="Times New Roman"/>
                          <a:cs typeface="Arial" panose="020B0604020202020204" pitchFamily="34" charset="0"/>
                        </a:rPr>
                        <a:t>                                            </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3</a:t>
                      </a:r>
                    </a:p>
                    <a:p>
                      <a:pPr marL="270510" marR="0" lvl="0" indent="0" algn="just"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   67% </a:t>
                      </a:r>
                    </a:p>
                    <a:p>
                      <a:pPr marL="27051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endParaRPr>
                    </a:p>
                    <a:p>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The </a:t>
                      </a:r>
                      <a:r>
                        <a:rPr kumimoji="0" lang="en-US" sz="1400" b="0" i="0" u="none" strike="noStrike" kern="1200" cap="none" spc="0" normalizeH="0" baseline="0" noProof="0" dirty="0" err="1" smtClean="0">
                          <a:ln>
                            <a:noFill/>
                          </a:ln>
                          <a:solidFill>
                            <a:prstClr val="black"/>
                          </a:solidFill>
                          <a:effectLst/>
                          <a:uLnTx/>
                          <a:uFillTx/>
                          <a:latin typeface="Arial" panose="020B0604020202020204" pitchFamily="34" charset="0"/>
                          <a:ea typeface="Times New Roman"/>
                          <a:cs typeface="Arial" panose="020B0604020202020204" pitchFamily="34" charset="0"/>
                        </a:rPr>
                        <a:t>Programme</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recorded 67% during Q1.</a:t>
                      </a:r>
                      <a:endParaRPr lang="en-ZA" dirty="0"/>
                    </a:p>
                  </a:txBody>
                  <a:tcPr>
                    <a:lnL w="12700" cmpd="sng">
                      <a:noFill/>
                    </a:lnL>
                    <a:lnR w="12700" cmpd="sng">
                      <a:noFill/>
                    </a:lnR>
                    <a:lnT w="127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
        <p:nvSpPr>
          <p:cNvPr id="2" name="Slide Number Placeholder 1"/>
          <p:cNvSpPr>
            <a:spLocks noGrp="1"/>
          </p:cNvSpPr>
          <p:nvPr>
            <p:ph type="sldNum" sz="quarter" idx="12"/>
          </p:nvPr>
        </p:nvSpPr>
        <p:spPr/>
        <p:txBody>
          <a:bodyPr/>
          <a:lstStyle/>
          <a:p>
            <a:fld id="{7B1C6805-EAF3-CC4B-883D-0BA841DD8C88}" type="slidenum">
              <a:rPr lang="en-US" smtClean="0"/>
              <a:pPr/>
              <a:t>14</a:t>
            </a:fld>
            <a:endParaRPr lang="en-US"/>
          </a:p>
        </p:txBody>
      </p:sp>
    </p:spTree>
    <p:extLst>
      <p:ext uri="{BB962C8B-B14F-4D97-AF65-F5344CB8AC3E}">
        <p14:creationId xmlns:p14="http://schemas.microsoft.com/office/powerpoint/2010/main" xmlns="" val="333629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385011"/>
          </a:xfrm>
        </p:spPr>
        <p:txBody>
          <a:bodyPr>
            <a:noAutofit/>
          </a:bodyPr>
          <a:lstStyle/>
          <a:p>
            <a:pPr lvl="0">
              <a:spcBef>
                <a:spcPts val="0"/>
              </a:spcBef>
            </a:pPr>
            <a:r>
              <a:rPr lang="en-ZA" sz="1800" b="1" dirty="0" smtClean="0">
                <a:solidFill>
                  <a:srgbClr val="00B050"/>
                </a:solidFill>
                <a:ea typeface="+mn-ea"/>
                <a:cs typeface="+mn-cs"/>
              </a:rPr>
              <a:t/>
            </a:r>
            <a:br>
              <a:rPr lang="en-ZA" sz="1800" b="1" dirty="0" smtClean="0">
                <a:solidFill>
                  <a:srgbClr val="00B050"/>
                </a:solidFill>
                <a:ea typeface="+mn-ea"/>
                <a:cs typeface="+mn-cs"/>
              </a:rPr>
            </a:br>
            <a:r>
              <a:rPr lang="en-ZA" sz="1800" b="1" dirty="0" smtClean="0">
                <a:solidFill>
                  <a:srgbClr val="00B050"/>
                </a:solidFill>
                <a:ea typeface="+mn-ea"/>
                <a:cs typeface="+mn-cs"/>
              </a:rPr>
              <a:t>PROGRAMME </a:t>
            </a:r>
            <a:r>
              <a:rPr lang="en-ZA" sz="1800" b="1" dirty="0">
                <a:solidFill>
                  <a:srgbClr val="00B050"/>
                </a:solidFill>
                <a:ea typeface="+mn-ea"/>
                <a:cs typeface="+mn-cs"/>
              </a:rPr>
              <a:t>1: ADMINISTRATION PERFORMANCE INDICATORS AND TARGETS </a:t>
            </a:r>
            <a:r>
              <a:rPr lang="en-ZA" sz="1800" b="1" dirty="0" smtClean="0">
                <a:solidFill>
                  <a:srgbClr val="00B050"/>
                </a:solidFill>
                <a:ea typeface="+mn-ea"/>
                <a:cs typeface="+mn-cs"/>
              </a:rPr>
              <a:t> </a:t>
            </a:r>
            <a:r>
              <a:rPr lang="en-ZA" sz="1800" dirty="0">
                <a:solidFill>
                  <a:srgbClr val="00B050"/>
                </a:solidFill>
                <a:ea typeface="+mn-ea"/>
                <a:cs typeface="+mn-cs"/>
              </a:rPr>
              <a:t/>
            </a:r>
            <a:br>
              <a:rPr lang="en-ZA" sz="1800" dirty="0">
                <a:solidFill>
                  <a:srgbClr val="00B050"/>
                </a:solidFill>
                <a:ea typeface="+mn-ea"/>
                <a:cs typeface="+mn-cs"/>
              </a:rPr>
            </a:br>
            <a:endParaRPr lang="en-ZA" sz="1800" dirty="0"/>
          </a:p>
        </p:txBody>
      </p:sp>
      <p:sp>
        <p:nvSpPr>
          <p:cNvPr id="2" name="Slide Number Placeholder 1"/>
          <p:cNvSpPr>
            <a:spLocks noGrp="1"/>
          </p:cNvSpPr>
          <p:nvPr>
            <p:ph type="sldNum" sz="quarter" idx="12"/>
          </p:nvPr>
        </p:nvSpPr>
        <p:spPr/>
        <p:txBody>
          <a:bodyPr/>
          <a:lstStyle/>
          <a:p>
            <a:fld id="{7B1C6805-EAF3-CC4B-883D-0BA841DD8C88}" type="slidenum">
              <a:rPr lang="en-US" smtClean="0"/>
              <a:pPr/>
              <a:t>15</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3141076170"/>
              </p:ext>
            </p:extLst>
          </p:nvPr>
        </p:nvGraphicFramePr>
        <p:xfrm>
          <a:off x="125128" y="462014"/>
          <a:ext cx="8758992" cy="5541782"/>
        </p:xfrm>
        <a:graphic>
          <a:graphicData uri="http://schemas.openxmlformats.org/drawingml/2006/table">
            <a:tbl>
              <a:tblPr firstRow="1" firstCol="1" lastRow="1" lastCol="1" bandRow="1" bandCol="1"/>
              <a:tblGrid>
                <a:gridCol w="659592">
                  <a:extLst>
                    <a:ext uri="{9D8B030D-6E8A-4147-A177-3AD203B41FA5}">
                      <a16:colId xmlns:a16="http://schemas.microsoft.com/office/drawing/2014/main" xmlns="" val="20000"/>
                    </a:ext>
                  </a:extLst>
                </a:gridCol>
                <a:gridCol w="1585689">
                  <a:extLst>
                    <a:ext uri="{9D8B030D-6E8A-4147-A177-3AD203B41FA5}">
                      <a16:colId xmlns:a16="http://schemas.microsoft.com/office/drawing/2014/main" xmlns="" val="20001"/>
                    </a:ext>
                  </a:extLst>
                </a:gridCol>
                <a:gridCol w="1078991">
                  <a:extLst>
                    <a:ext uri="{9D8B030D-6E8A-4147-A177-3AD203B41FA5}">
                      <a16:colId xmlns:a16="http://schemas.microsoft.com/office/drawing/2014/main" xmlns="" val="20002"/>
                    </a:ext>
                  </a:extLst>
                </a:gridCol>
                <a:gridCol w="944458">
                  <a:extLst>
                    <a:ext uri="{9D8B030D-6E8A-4147-A177-3AD203B41FA5}">
                      <a16:colId xmlns:a16="http://schemas.microsoft.com/office/drawing/2014/main" xmlns="" val="20003"/>
                    </a:ext>
                  </a:extLst>
                </a:gridCol>
                <a:gridCol w="939011">
                  <a:extLst>
                    <a:ext uri="{9D8B030D-6E8A-4147-A177-3AD203B41FA5}">
                      <a16:colId xmlns:a16="http://schemas.microsoft.com/office/drawing/2014/main" xmlns="" val="20004"/>
                    </a:ext>
                  </a:extLst>
                </a:gridCol>
                <a:gridCol w="849143">
                  <a:extLst>
                    <a:ext uri="{9D8B030D-6E8A-4147-A177-3AD203B41FA5}">
                      <a16:colId xmlns:a16="http://schemas.microsoft.com/office/drawing/2014/main" xmlns="" val="20005"/>
                    </a:ext>
                  </a:extLst>
                </a:gridCol>
                <a:gridCol w="952221">
                  <a:extLst>
                    <a:ext uri="{9D8B030D-6E8A-4147-A177-3AD203B41FA5}">
                      <a16:colId xmlns:a16="http://schemas.microsoft.com/office/drawing/2014/main" xmlns="" val="20006"/>
                    </a:ext>
                  </a:extLst>
                </a:gridCol>
                <a:gridCol w="974821">
                  <a:extLst>
                    <a:ext uri="{9D8B030D-6E8A-4147-A177-3AD203B41FA5}">
                      <a16:colId xmlns:a16="http://schemas.microsoft.com/office/drawing/2014/main" xmlns="" val="20007"/>
                    </a:ext>
                  </a:extLst>
                </a:gridCol>
                <a:gridCol w="775066">
                  <a:extLst>
                    <a:ext uri="{9D8B030D-6E8A-4147-A177-3AD203B41FA5}">
                      <a16:colId xmlns:a16="http://schemas.microsoft.com/office/drawing/2014/main" xmlns="" val="20008"/>
                    </a:ext>
                  </a:extLst>
                </a:gridCol>
              </a:tblGrid>
              <a:tr h="238810">
                <a:tc rowSpan="2">
                  <a:txBody>
                    <a:bodyPr/>
                    <a:lstStyle/>
                    <a:p>
                      <a:pPr>
                        <a:lnSpc>
                          <a:spcPct val="107000"/>
                        </a:lnSpc>
                        <a:spcAft>
                          <a:spcPts val="0"/>
                        </a:spcAft>
                      </a:pPr>
                      <a:r>
                        <a:rPr lang="en-GB" sz="1000" b="1" dirty="0">
                          <a:effectLst/>
                          <a:latin typeface="+mn-lt"/>
                          <a:ea typeface="Times New Roman" panose="02020603050405020304" pitchFamily="18" charset="0"/>
                          <a:cs typeface="Times New Roman" panose="02020603050405020304" pitchFamily="18" charset="0"/>
                        </a:rPr>
                        <a:t>Indicator ID</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rowSpan="2">
                  <a:txBody>
                    <a:bodyPr/>
                    <a:lstStyle/>
                    <a:p>
                      <a:pPr>
                        <a:lnSpc>
                          <a:spcPct val="107000"/>
                        </a:lnSpc>
                        <a:spcAft>
                          <a:spcPts val="0"/>
                        </a:spcAft>
                      </a:pPr>
                      <a:r>
                        <a:rPr lang="en-GB" sz="1000" b="1" dirty="0">
                          <a:effectLst/>
                          <a:latin typeface="+mn-lt"/>
                          <a:ea typeface="Times New Roman" panose="02020603050405020304" pitchFamily="18" charset="0"/>
                          <a:cs typeface="Times New Roman" panose="02020603050405020304" pitchFamily="18" charset="0"/>
                        </a:rPr>
                        <a:t>Output</a:t>
                      </a:r>
                      <a:r>
                        <a:rPr lang="en-GB" sz="1000" b="1" spc="-80" dirty="0">
                          <a:effectLst/>
                          <a:latin typeface="+mn-lt"/>
                          <a:ea typeface="Times New Roman" panose="02020603050405020304" pitchFamily="18" charset="0"/>
                          <a:cs typeface="Times New Roman" panose="02020603050405020304" pitchFamily="18" charset="0"/>
                        </a:rPr>
                        <a:t> </a:t>
                      </a:r>
                      <a:r>
                        <a:rPr lang="en-GB" sz="1000" b="1" spc="-5" dirty="0">
                          <a:effectLst/>
                          <a:latin typeface="+mn-lt"/>
                          <a:ea typeface="Times New Roman" panose="02020603050405020304" pitchFamily="18" charset="0"/>
                          <a:cs typeface="Times New Roman" panose="02020603050405020304" pitchFamily="18" charset="0"/>
                        </a:rPr>
                        <a:t>Indicators</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rowSpan="2">
                  <a:txBody>
                    <a:bodyPr/>
                    <a:lstStyle/>
                    <a:p>
                      <a:pPr>
                        <a:lnSpc>
                          <a:spcPct val="107000"/>
                        </a:lnSpc>
                        <a:spcAft>
                          <a:spcPts val="0"/>
                        </a:spcAft>
                      </a:pPr>
                      <a:r>
                        <a:rPr lang="en-GB" sz="1000" b="1" spc="-5" dirty="0">
                          <a:effectLst/>
                          <a:latin typeface="+mn-lt"/>
                          <a:ea typeface="Times New Roman" panose="02020603050405020304" pitchFamily="18" charset="0"/>
                          <a:cs typeface="Times New Roman" panose="02020603050405020304" pitchFamily="18" charset="0"/>
                        </a:rPr>
                        <a:t>Annual</a:t>
                      </a:r>
                      <a:r>
                        <a:rPr lang="en-GB" sz="1000" b="1" spc="-60" dirty="0">
                          <a:effectLst/>
                          <a:latin typeface="+mn-lt"/>
                          <a:ea typeface="Times New Roman" panose="02020603050405020304" pitchFamily="18" charset="0"/>
                          <a:cs typeface="Times New Roman" panose="02020603050405020304" pitchFamily="18" charset="0"/>
                        </a:rPr>
                        <a:t> </a:t>
                      </a:r>
                      <a:r>
                        <a:rPr lang="en-GB" sz="1000" b="1" spc="-5" dirty="0">
                          <a:effectLst/>
                          <a:latin typeface="+mn-lt"/>
                          <a:ea typeface="Times New Roman" panose="02020603050405020304" pitchFamily="18" charset="0"/>
                          <a:cs typeface="Times New Roman" panose="02020603050405020304" pitchFamily="18" charset="0"/>
                        </a:rPr>
                        <a:t>Target</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rowSpan="2">
                  <a:txBody>
                    <a:bodyPr/>
                    <a:lstStyle/>
                    <a:p>
                      <a:pPr>
                        <a:lnSpc>
                          <a:spcPct val="107000"/>
                        </a:lnSpc>
                        <a:spcAft>
                          <a:spcPts val="0"/>
                        </a:spcAft>
                      </a:pPr>
                      <a:r>
                        <a:rPr lang="en-GB" sz="1000" b="1" dirty="0">
                          <a:effectLst/>
                          <a:latin typeface="+mn-lt"/>
                          <a:ea typeface="Calibri" panose="020F0502020204030204" pitchFamily="34" charset="0"/>
                          <a:cs typeface="Times New Roman" panose="02020603050405020304" pitchFamily="18" charset="0"/>
                        </a:rPr>
                        <a:t>Q1 Target</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rowSpan="2">
                  <a:txBody>
                    <a:bodyPr/>
                    <a:lstStyle/>
                    <a:p>
                      <a:pPr>
                        <a:lnSpc>
                          <a:spcPct val="107000"/>
                        </a:lnSpc>
                        <a:spcAft>
                          <a:spcPts val="0"/>
                        </a:spcAft>
                      </a:pPr>
                      <a:r>
                        <a:rPr lang="en-GB" sz="1000" b="1" dirty="0">
                          <a:effectLst/>
                          <a:latin typeface="+mn-lt"/>
                          <a:ea typeface="Calibri" panose="020F0502020204030204" pitchFamily="34" charset="0"/>
                          <a:cs typeface="Times New Roman" panose="02020603050405020304" pitchFamily="18" charset="0"/>
                        </a:rPr>
                        <a:t>Quarter 1 Output – Validated</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rowSpan="2">
                  <a:txBody>
                    <a:bodyPr/>
                    <a:lstStyle/>
                    <a:p>
                      <a:pPr>
                        <a:lnSpc>
                          <a:spcPct val="107000"/>
                        </a:lnSpc>
                        <a:spcAft>
                          <a:spcPts val="0"/>
                        </a:spcAft>
                      </a:pPr>
                      <a:r>
                        <a:rPr lang="en-GB" sz="1000" b="1" dirty="0">
                          <a:effectLst/>
                          <a:latin typeface="+mn-lt"/>
                          <a:ea typeface="Calibri" panose="020F0502020204030204" pitchFamily="34" charset="0"/>
                          <a:cs typeface="Times New Roman" panose="02020603050405020304" pitchFamily="18" charset="0"/>
                        </a:rPr>
                        <a:t>Deviation</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gridSpan="2">
                  <a:txBody>
                    <a:bodyPr/>
                    <a:lstStyle/>
                    <a:p>
                      <a:pPr algn="ctr">
                        <a:lnSpc>
                          <a:spcPct val="107000"/>
                        </a:lnSpc>
                        <a:spcAft>
                          <a:spcPts val="0"/>
                        </a:spcAft>
                      </a:pPr>
                      <a:r>
                        <a:rPr lang="en-ZA" sz="1000" b="1" dirty="0">
                          <a:effectLst/>
                          <a:latin typeface="+mn-lt"/>
                          <a:ea typeface="Times New Roman" panose="02020603050405020304" pitchFamily="18" charset="0"/>
                          <a:cs typeface="Times New Roman" panose="02020603050405020304" pitchFamily="18" charset="0"/>
                        </a:rPr>
                        <a:t>Comments</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hMerge="1">
                  <a:txBody>
                    <a:bodyPr/>
                    <a:lstStyle/>
                    <a:p>
                      <a:endParaRPr lang="en-ZA"/>
                    </a:p>
                  </a:txBody>
                  <a:tcPr/>
                </a:tc>
                <a:tc rowSpan="2">
                  <a:txBody>
                    <a:bodyPr/>
                    <a:lstStyle/>
                    <a:p>
                      <a:pPr>
                        <a:lnSpc>
                          <a:spcPct val="107000"/>
                        </a:lnSpc>
                        <a:spcAft>
                          <a:spcPts val="0"/>
                        </a:spcAft>
                      </a:pPr>
                      <a:r>
                        <a:rPr lang="en-GB" sz="1000" b="1" dirty="0">
                          <a:effectLst/>
                          <a:latin typeface="+mn-lt"/>
                          <a:ea typeface="Calibri" panose="020F0502020204030204" pitchFamily="34" charset="0"/>
                          <a:cs typeface="Times New Roman" panose="02020603050405020304" pitchFamily="18" charset="0"/>
                        </a:rPr>
                        <a:t>Overall progress of indicator (Green, Amber or Red)</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extLst>
                  <a:ext uri="{0D108BD9-81ED-4DB2-BD59-A6C34878D82A}">
                    <a16:rowId xmlns:a16="http://schemas.microsoft.com/office/drawing/2014/main" xmlns="" val="10000"/>
                  </a:ext>
                </a:extLst>
              </a:tr>
              <a:tr h="579457">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07000"/>
                        </a:lnSpc>
                        <a:spcAft>
                          <a:spcPts val="0"/>
                        </a:spcAft>
                      </a:pPr>
                      <a:r>
                        <a:rPr lang="en-ZA" sz="1000" b="1" dirty="0">
                          <a:effectLst/>
                          <a:latin typeface="+mn-lt"/>
                          <a:ea typeface="Times New Roman" panose="02020603050405020304" pitchFamily="18" charset="0"/>
                          <a:cs typeface="Times New Roman" panose="02020603050405020304" pitchFamily="18" charset="0"/>
                        </a:rPr>
                        <a:t>Reason for Deviation</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nSpc>
                          <a:spcPct val="107000"/>
                        </a:lnSpc>
                        <a:spcAft>
                          <a:spcPts val="0"/>
                        </a:spcAft>
                      </a:pPr>
                      <a:r>
                        <a:rPr lang="en-ZA" sz="1000" b="1" dirty="0">
                          <a:effectLst/>
                          <a:latin typeface="+mn-lt"/>
                          <a:ea typeface="Times New Roman" panose="02020603050405020304" pitchFamily="18" charset="0"/>
                          <a:cs typeface="Times New Roman" panose="02020603050405020304" pitchFamily="18" charset="0"/>
                        </a:rPr>
                        <a:t>Corrective Action</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vMerge="1">
                  <a:txBody>
                    <a:bodyPr/>
                    <a:lstStyle/>
                    <a:p>
                      <a:endParaRPr lang="en-ZA"/>
                    </a:p>
                  </a:txBody>
                  <a:tcPr/>
                </a:tc>
                <a:extLst>
                  <a:ext uri="{0D108BD9-81ED-4DB2-BD59-A6C34878D82A}">
                    <a16:rowId xmlns:a16="http://schemas.microsoft.com/office/drawing/2014/main" xmlns="" val="10001"/>
                  </a:ext>
                </a:extLst>
              </a:tr>
              <a:tr h="490016">
                <a:tc>
                  <a:txBody>
                    <a:bodyPr/>
                    <a:lstStyle/>
                    <a:p>
                      <a:pPr>
                        <a:lnSpc>
                          <a:spcPct val="100000"/>
                        </a:lnSpc>
                        <a:spcAft>
                          <a:spcPts val="0"/>
                        </a:spcAft>
                      </a:pPr>
                      <a:r>
                        <a:rPr lang="en-GB" sz="1000" dirty="0">
                          <a:effectLst/>
                          <a:latin typeface="+mn-lt"/>
                          <a:ea typeface="Times New Roman" panose="02020603050405020304" pitchFamily="18" charset="0"/>
                          <a:cs typeface="Times New Roman" panose="02020603050405020304" pitchFamily="18" charset="0"/>
                        </a:rPr>
                        <a:t>PPI: 101</a:t>
                      </a:r>
                      <a:endParaRPr lang="en-ZA" sz="1000" dirty="0">
                        <a:effectLst/>
                        <a:latin typeface="+mn-lt"/>
                        <a:ea typeface="Times New Roman" panose="02020603050405020304" pitchFamily="18" charset="0"/>
                        <a:cs typeface="Times New Roman" panose="02020603050405020304" pitchFamily="18" charset="0"/>
                      </a:endParaRPr>
                    </a:p>
                    <a:p>
                      <a:pPr>
                        <a:lnSpc>
                          <a:spcPct val="100000"/>
                        </a:lnSpc>
                        <a:spcAft>
                          <a:spcPts val="0"/>
                        </a:spcAft>
                      </a:pPr>
                      <a:r>
                        <a:rPr lang="en-GB" sz="1000" dirty="0">
                          <a:effectLst/>
                          <a:latin typeface="+mn-lt"/>
                          <a:ea typeface="Times New Roman" panose="02020603050405020304" pitchFamily="18" charset="0"/>
                          <a:cs typeface="Times New Roman" panose="02020603050405020304" pitchFamily="18" charset="0"/>
                        </a:rPr>
                        <a:t> </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0000"/>
                        </a:lnSpc>
                        <a:spcAft>
                          <a:spcPts val="0"/>
                        </a:spcAft>
                      </a:pPr>
                      <a:r>
                        <a:rPr lang="en-GB" sz="1000">
                          <a:effectLst/>
                          <a:latin typeface="+mn-lt"/>
                          <a:ea typeface="Times New Roman" panose="02020603050405020304" pitchFamily="18" charset="0"/>
                          <a:cs typeface="Times New Roman" panose="02020603050405020304" pitchFamily="18" charset="0"/>
                        </a:rPr>
                        <a:t>Unqualified audit opinion</a:t>
                      </a:r>
                      <a:endParaRPr lang="en-ZA" sz="10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1000">
                          <a:effectLst/>
                          <a:latin typeface="+mn-lt"/>
                          <a:ea typeface="Times New Roman" panose="02020603050405020304" pitchFamily="18" charset="0"/>
                          <a:cs typeface="Times New Roman" panose="02020603050405020304" pitchFamily="18" charset="0"/>
                        </a:rPr>
                        <a:t>Unqualified</a:t>
                      </a:r>
                      <a:endParaRPr lang="en-ZA" sz="10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1000" b="1">
                          <a:effectLst/>
                          <a:latin typeface="+mn-lt"/>
                          <a:ea typeface="Times New Roman" panose="02020603050405020304" pitchFamily="18" charset="0"/>
                          <a:cs typeface="Times New Roman" panose="02020603050405020304" pitchFamily="18" charset="0"/>
                        </a:rPr>
                        <a:t>-</a:t>
                      </a:r>
                      <a:endParaRPr lang="en-ZA" sz="10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1000" b="1">
                          <a:effectLst/>
                          <a:latin typeface="+mn-lt"/>
                          <a:ea typeface="Times New Roman" panose="02020603050405020304" pitchFamily="18" charset="0"/>
                          <a:cs typeface="Times New Roman" panose="02020603050405020304" pitchFamily="18" charset="0"/>
                        </a:rPr>
                        <a:t>-</a:t>
                      </a:r>
                      <a:endParaRPr lang="en-ZA" sz="10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1000" b="1">
                          <a:effectLst/>
                          <a:latin typeface="+mn-lt"/>
                          <a:ea typeface="Times New Roman" panose="02020603050405020304" pitchFamily="18" charset="0"/>
                          <a:cs typeface="Times New Roman" panose="02020603050405020304" pitchFamily="18" charset="0"/>
                        </a:rPr>
                        <a:t>-</a:t>
                      </a:r>
                      <a:endParaRPr lang="en-ZA" sz="10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1000" b="1">
                          <a:effectLst/>
                          <a:latin typeface="+mn-lt"/>
                          <a:ea typeface="Times New Roman" panose="02020603050405020304" pitchFamily="18" charset="0"/>
                          <a:cs typeface="Times New Roman" panose="02020603050405020304" pitchFamily="18" charset="0"/>
                        </a:rPr>
                        <a:t>-</a:t>
                      </a:r>
                      <a:endParaRPr lang="en-ZA" sz="10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1000" b="1">
                          <a:effectLst/>
                          <a:latin typeface="+mn-lt"/>
                          <a:ea typeface="Times New Roman" panose="02020603050405020304" pitchFamily="18" charset="0"/>
                          <a:cs typeface="Times New Roman" panose="02020603050405020304" pitchFamily="18" charset="0"/>
                        </a:rPr>
                        <a:t>-</a:t>
                      </a:r>
                      <a:endParaRPr lang="en-ZA" sz="10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7000"/>
                        </a:lnSpc>
                        <a:spcAft>
                          <a:spcPts val="0"/>
                        </a:spcAft>
                      </a:pPr>
                      <a:r>
                        <a:rPr lang="en-GB" sz="1000">
                          <a:effectLst/>
                          <a:latin typeface="+mn-lt"/>
                          <a:ea typeface="Times New Roman" panose="02020603050405020304" pitchFamily="18" charset="0"/>
                          <a:cs typeface="Times New Roman" panose="02020603050405020304" pitchFamily="18" charset="0"/>
                        </a:rPr>
                        <a:t>No target planned for Q1</a:t>
                      </a:r>
                      <a:endParaRPr lang="en-ZA" sz="10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xmlns="" val="10002"/>
                  </a:ext>
                </a:extLst>
              </a:tr>
              <a:tr h="1316866">
                <a:tc>
                  <a:txBody>
                    <a:bodyPr/>
                    <a:lstStyle/>
                    <a:p>
                      <a:pPr>
                        <a:lnSpc>
                          <a:spcPct val="100000"/>
                        </a:lnSpc>
                        <a:spcAft>
                          <a:spcPts val="0"/>
                        </a:spcAft>
                      </a:pPr>
                      <a:r>
                        <a:rPr lang="en-GB" sz="1000" dirty="0">
                          <a:effectLst/>
                          <a:latin typeface="+mn-lt"/>
                          <a:ea typeface="Arial" panose="020B0604020202020204" pitchFamily="34" charset="0"/>
                          <a:cs typeface="Times New Roman" panose="02020603050405020304" pitchFamily="18" charset="0"/>
                        </a:rPr>
                        <a:t>PPI: 102</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0000"/>
                        </a:lnSpc>
                        <a:spcAft>
                          <a:spcPts val="0"/>
                        </a:spcAft>
                      </a:pPr>
                      <a:r>
                        <a:rPr lang="en-GB" sz="1000" dirty="0">
                          <a:effectLst/>
                          <a:latin typeface="+mn-lt"/>
                          <a:ea typeface="Arial" panose="020B0604020202020204" pitchFamily="34" charset="0"/>
                          <a:cs typeface="Times New Roman" panose="02020603050405020304" pitchFamily="18" charset="0"/>
                        </a:rPr>
                        <a:t>Percentage  of legitimate invoices paid within 30 days</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1000" dirty="0">
                          <a:effectLst/>
                          <a:latin typeface="+mn-lt"/>
                          <a:ea typeface="Times New Roman" panose="02020603050405020304" pitchFamily="18" charset="0"/>
                          <a:cs typeface="Times New Roman" panose="02020603050405020304" pitchFamily="18" charset="0"/>
                        </a:rPr>
                        <a:t>90%</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1000" dirty="0">
                          <a:effectLst/>
                          <a:latin typeface="+mn-lt"/>
                          <a:ea typeface="Times New Roman" panose="02020603050405020304" pitchFamily="18" charset="0"/>
                          <a:cs typeface="Times New Roman" panose="02020603050405020304" pitchFamily="18" charset="0"/>
                        </a:rPr>
                        <a:t>90%</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1000" dirty="0">
                          <a:effectLst/>
                          <a:latin typeface="+mn-lt"/>
                          <a:ea typeface="Times New Roman" panose="02020603050405020304" pitchFamily="18" charset="0"/>
                          <a:cs typeface="Times New Roman" panose="02020603050405020304" pitchFamily="18" charset="0"/>
                        </a:rPr>
                        <a:t>69%</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1000" dirty="0">
                          <a:effectLst/>
                          <a:latin typeface="+mn-lt"/>
                          <a:ea typeface="Times New Roman" panose="02020603050405020304" pitchFamily="18" charset="0"/>
                          <a:cs typeface="Times New Roman" panose="02020603050405020304" pitchFamily="18" charset="0"/>
                        </a:rPr>
                        <a:t>21%</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0000"/>
                        </a:lnSpc>
                        <a:spcAft>
                          <a:spcPts val="0"/>
                        </a:spcAft>
                      </a:pPr>
                      <a:r>
                        <a:rPr lang="en-GB" sz="1000" dirty="0">
                          <a:effectLst/>
                          <a:latin typeface="+mn-lt"/>
                          <a:ea typeface="Times New Roman" panose="02020603050405020304" pitchFamily="18" charset="0"/>
                          <a:cs typeface="Times New Roman" panose="02020603050405020304" pitchFamily="18" charset="0"/>
                        </a:rPr>
                        <a:t>The variance was caused by the catch up on prior year payment on the travel account</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0000"/>
                        </a:lnSpc>
                        <a:spcAft>
                          <a:spcPts val="0"/>
                        </a:spcAft>
                      </a:pPr>
                      <a:r>
                        <a:rPr lang="en-GB" sz="1000" dirty="0">
                          <a:effectLst/>
                          <a:latin typeface="+mn-lt"/>
                          <a:ea typeface="Times New Roman" panose="02020603050405020304" pitchFamily="18" charset="0"/>
                          <a:cs typeface="Times New Roman" panose="02020603050405020304" pitchFamily="18" charset="0"/>
                        </a:rPr>
                        <a:t>DMV to speed up clearance of old travel invoices. This must be achieved by 31 August 2020.</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7000"/>
                        </a:lnSpc>
                        <a:spcAft>
                          <a:spcPts val="0"/>
                        </a:spcAft>
                      </a:pPr>
                      <a:r>
                        <a:rPr lang="en-GB" sz="1000" dirty="0">
                          <a:effectLst/>
                          <a:latin typeface="+mn-lt"/>
                          <a:ea typeface="Times New Roman" panose="02020603050405020304" pitchFamily="18" charset="0"/>
                          <a:cs typeface="Times New Roman" panose="02020603050405020304" pitchFamily="18" charset="0"/>
                        </a:rPr>
                        <a:t> </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00"/>
                    </a:solidFill>
                  </a:tcPr>
                </a:tc>
                <a:extLst>
                  <a:ext uri="{0D108BD9-81ED-4DB2-BD59-A6C34878D82A}">
                    <a16:rowId xmlns:a16="http://schemas.microsoft.com/office/drawing/2014/main" xmlns="" val="10003"/>
                  </a:ext>
                </a:extLst>
              </a:tr>
              <a:tr h="1536346">
                <a:tc>
                  <a:txBody>
                    <a:bodyPr/>
                    <a:lstStyle/>
                    <a:p>
                      <a:pPr>
                        <a:lnSpc>
                          <a:spcPct val="100000"/>
                        </a:lnSpc>
                        <a:spcAft>
                          <a:spcPts val="0"/>
                        </a:spcAft>
                      </a:pPr>
                      <a:r>
                        <a:rPr lang="en-GB" sz="1000" dirty="0">
                          <a:effectLst/>
                          <a:latin typeface="+mn-lt"/>
                          <a:ea typeface="Times New Roman" panose="02020603050405020304" pitchFamily="18" charset="0"/>
                          <a:cs typeface="Times New Roman" panose="02020603050405020304" pitchFamily="18" charset="0"/>
                        </a:rPr>
                        <a:t>PPI: 103</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0000"/>
                        </a:lnSpc>
                        <a:spcAft>
                          <a:spcPts val="0"/>
                        </a:spcAft>
                      </a:pPr>
                      <a:r>
                        <a:rPr lang="en-GB" sz="1000" dirty="0">
                          <a:effectLst/>
                          <a:latin typeface="+mn-lt"/>
                          <a:ea typeface="Times New Roman" panose="02020603050405020304" pitchFamily="18" charset="0"/>
                          <a:cs typeface="Times New Roman" panose="02020603050405020304" pitchFamily="18" charset="0"/>
                        </a:rPr>
                        <a:t>Approved ICT Strategy </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0000"/>
                        </a:lnSpc>
                        <a:spcAft>
                          <a:spcPts val="0"/>
                        </a:spcAft>
                      </a:pPr>
                      <a:r>
                        <a:rPr lang="en-GB" sz="1000" dirty="0">
                          <a:effectLst/>
                          <a:latin typeface="+mn-lt"/>
                          <a:ea typeface="Times New Roman" panose="02020603050405020304" pitchFamily="18" charset="0"/>
                          <a:cs typeface="Times New Roman" panose="02020603050405020304" pitchFamily="18" charset="0"/>
                        </a:rPr>
                        <a:t>Approved ICT Strategy </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0000"/>
                        </a:lnSpc>
                        <a:spcAft>
                          <a:spcPts val="0"/>
                        </a:spcAft>
                      </a:pPr>
                      <a:r>
                        <a:rPr lang="en-GB" sz="1000" dirty="0">
                          <a:effectLst/>
                          <a:latin typeface="+mn-lt"/>
                          <a:ea typeface="Times New Roman" panose="02020603050405020304" pitchFamily="18" charset="0"/>
                          <a:cs typeface="Times New Roman" panose="02020603050405020304" pitchFamily="18" charset="0"/>
                        </a:rPr>
                        <a:t>Consultation with Stakeholders</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0000"/>
                        </a:lnSpc>
                        <a:spcAft>
                          <a:spcPts val="0"/>
                        </a:spcAft>
                      </a:pPr>
                      <a:r>
                        <a:rPr lang="en-GB" sz="1000" dirty="0">
                          <a:effectLst/>
                          <a:latin typeface="+mn-lt"/>
                          <a:ea typeface="Times New Roman" panose="02020603050405020304" pitchFamily="18" charset="0"/>
                          <a:cs typeface="Times New Roman" panose="02020603050405020304" pitchFamily="18" charset="0"/>
                        </a:rPr>
                        <a:t>The draft strategy has been developed and is currently being consulted with the business units of the Department</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0000"/>
                        </a:lnSpc>
                        <a:spcAft>
                          <a:spcPts val="0"/>
                        </a:spcAft>
                      </a:pPr>
                      <a:r>
                        <a:rPr lang="en-GB" sz="1000" dirty="0">
                          <a:solidFill>
                            <a:srgbClr val="0D0D0D"/>
                          </a:solidFill>
                          <a:effectLst/>
                          <a:latin typeface="+mn-lt"/>
                          <a:ea typeface="Times New Roman" panose="02020603050405020304" pitchFamily="18" charset="0"/>
                          <a:cs typeface="Times New Roman" panose="02020603050405020304" pitchFamily="18" charset="0"/>
                        </a:rPr>
                        <a:t>The Target was achieved as planned </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0000"/>
                        </a:lnSpc>
                        <a:spcAft>
                          <a:spcPts val="0"/>
                        </a:spcAft>
                      </a:pPr>
                      <a:r>
                        <a:rPr lang="en-GB" sz="1000" dirty="0">
                          <a:solidFill>
                            <a:srgbClr val="0D0D0D"/>
                          </a:solidFill>
                          <a:effectLst/>
                          <a:latin typeface="+mn-lt"/>
                          <a:ea typeface="Times New Roman" panose="02020603050405020304" pitchFamily="18" charset="0"/>
                          <a:cs typeface="Times New Roman" panose="02020603050405020304" pitchFamily="18" charset="0"/>
                        </a:rPr>
                        <a:t>Target Achieved</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0000"/>
                        </a:lnSpc>
                        <a:spcAft>
                          <a:spcPts val="0"/>
                        </a:spcAft>
                      </a:pPr>
                      <a:r>
                        <a:rPr lang="en-GB" sz="1000" dirty="0">
                          <a:solidFill>
                            <a:srgbClr val="0D0D0D"/>
                          </a:solidFill>
                          <a:effectLst/>
                          <a:latin typeface="+mn-lt"/>
                          <a:ea typeface="Times New Roman" panose="02020603050405020304" pitchFamily="18" charset="0"/>
                          <a:cs typeface="Times New Roman" panose="02020603050405020304" pitchFamily="18" charset="0"/>
                        </a:rPr>
                        <a:t>Target Achieved</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07000"/>
                        </a:lnSpc>
                        <a:spcAft>
                          <a:spcPts val="0"/>
                        </a:spcAft>
                      </a:pPr>
                      <a:r>
                        <a:rPr lang="en-GB" sz="1000" dirty="0">
                          <a:effectLst/>
                          <a:latin typeface="+mn-lt"/>
                          <a:ea typeface="Times New Roman" panose="02020603050405020304" pitchFamily="18" charset="0"/>
                          <a:cs typeface="Times New Roman" panose="02020603050405020304" pitchFamily="18" charset="0"/>
                        </a:rPr>
                        <a:t> </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extLst>
                  <a:ext uri="{0D108BD9-81ED-4DB2-BD59-A6C34878D82A}">
                    <a16:rowId xmlns:a16="http://schemas.microsoft.com/office/drawing/2014/main" xmlns="" val="10004"/>
                  </a:ext>
                </a:extLst>
              </a:tr>
              <a:tr h="1220146">
                <a:tc>
                  <a:txBody>
                    <a:bodyPr/>
                    <a:lstStyle/>
                    <a:p>
                      <a:pPr>
                        <a:lnSpc>
                          <a:spcPct val="100000"/>
                        </a:lnSpc>
                        <a:spcAft>
                          <a:spcPts val="0"/>
                        </a:spcAft>
                      </a:pPr>
                      <a:r>
                        <a:rPr lang="en-GB" sz="1000">
                          <a:effectLst/>
                          <a:latin typeface="+mn-lt"/>
                          <a:ea typeface="Times New Roman" panose="02020603050405020304" pitchFamily="18" charset="0"/>
                          <a:cs typeface="Times New Roman" panose="02020603050405020304" pitchFamily="18" charset="0"/>
                        </a:rPr>
                        <a:t>PPI: 104</a:t>
                      </a:r>
                      <a:endParaRPr lang="en-ZA" sz="10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GB" sz="1000">
                          <a:effectLst/>
                          <a:latin typeface="+mn-lt"/>
                          <a:ea typeface="Times New Roman" panose="02020603050405020304" pitchFamily="18" charset="0"/>
                          <a:cs typeface="Times New Roman" panose="02020603050405020304" pitchFamily="18" charset="0"/>
                        </a:rPr>
                        <a:t>Approved Human Resources Management Strategy  </a:t>
                      </a:r>
                      <a:endParaRPr lang="en-ZA" sz="10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GB" sz="1000">
                          <a:effectLst/>
                          <a:latin typeface="+mn-lt"/>
                          <a:ea typeface="Times New Roman" panose="02020603050405020304" pitchFamily="18" charset="0"/>
                          <a:cs typeface="Times New Roman" panose="02020603050405020304" pitchFamily="18" charset="0"/>
                        </a:rPr>
                        <a:t>Approved Human Resources Management Strategy </a:t>
                      </a:r>
                      <a:endParaRPr lang="en-ZA" sz="10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GB" sz="1000">
                          <a:effectLst/>
                          <a:latin typeface="+mn-lt"/>
                          <a:ea typeface="Times New Roman" panose="02020603050405020304" pitchFamily="18" charset="0"/>
                          <a:cs typeface="Times New Roman" panose="02020603050405020304" pitchFamily="18" charset="0"/>
                        </a:rPr>
                        <a:t>Consultation with Stakeholders</a:t>
                      </a:r>
                      <a:endParaRPr lang="en-ZA" sz="10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GB" sz="1000">
                          <a:effectLst/>
                          <a:latin typeface="+mn-lt"/>
                          <a:ea typeface="Times New Roman" panose="02020603050405020304" pitchFamily="18" charset="0"/>
                          <a:cs typeface="Times New Roman" panose="02020603050405020304" pitchFamily="18" charset="0"/>
                        </a:rPr>
                        <a:t>1</a:t>
                      </a:r>
                      <a:r>
                        <a:rPr lang="en-GB" sz="1000" baseline="30000">
                          <a:effectLst/>
                          <a:latin typeface="+mn-lt"/>
                          <a:ea typeface="Times New Roman" panose="02020603050405020304" pitchFamily="18" charset="0"/>
                          <a:cs typeface="Times New Roman" panose="02020603050405020304" pitchFamily="18" charset="0"/>
                        </a:rPr>
                        <a:t>st</a:t>
                      </a:r>
                      <a:r>
                        <a:rPr lang="en-GB" sz="1000">
                          <a:effectLst/>
                          <a:latin typeface="+mn-lt"/>
                          <a:ea typeface="Times New Roman" panose="02020603050405020304" pitchFamily="18" charset="0"/>
                          <a:cs typeface="Times New Roman" panose="02020603050405020304" pitchFamily="18" charset="0"/>
                        </a:rPr>
                        <a:t> round of consultations under way within the Directorate</a:t>
                      </a:r>
                      <a:endParaRPr lang="en-ZA" sz="10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GB" sz="1000" dirty="0">
                          <a:effectLst/>
                          <a:latin typeface="+mn-lt"/>
                          <a:ea typeface="Times New Roman" panose="02020603050405020304" pitchFamily="18" charset="0"/>
                          <a:cs typeface="Times New Roman" panose="02020603050405020304" pitchFamily="18" charset="0"/>
                        </a:rPr>
                        <a:t>N/A</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GB" sz="1000" dirty="0">
                          <a:effectLst/>
                          <a:latin typeface="+mn-lt"/>
                          <a:ea typeface="Times New Roman" panose="02020603050405020304" pitchFamily="18" charset="0"/>
                          <a:cs typeface="Times New Roman" panose="02020603050405020304" pitchFamily="18" charset="0"/>
                        </a:rPr>
                        <a:t>N/A</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GB" sz="1000" dirty="0">
                          <a:effectLst/>
                          <a:latin typeface="+mn-lt"/>
                          <a:ea typeface="Times New Roman" panose="02020603050405020304" pitchFamily="18" charset="0"/>
                          <a:cs typeface="Times New Roman" panose="02020603050405020304" pitchFamily="18" charset="0"/>
                        </a:rPr>
                        <a:t>Target achieved as planned</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000" dirty="0">
                          <a:effectLst/>
                          <a:latin typeface="+mn-lt"/>
                          <a:ea typeface="Times New Roman" panose="02020603050405020304" pitchFamily="18" charset="0"/>
                          <a:cs typeface="Times New Roman" panose="02020603050405020304" pitchFamily="18" charset="0"/>
                        </a:rPr>
                        <a:t> </a:t>
                      </a:r>
                      <a:endParaRPr lang="en-ZA"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4400302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16069266"/>
              </p:ext>
            </p:extLst>
          </p:nvPr>
        </p:nvGraphicFramePr>
        <p:xfrm>
          <a:off x="231005" y="1757090"/>
          <a:ext cx="8672362" cy="1483360"/>
        </p:xfrm>
        <a:graphic>
          <a:graphicData uri="http://schemas.openxmlformats.org/drawingml/2006/table">
            <a:tbl>
              <a:tblPr firstRow="1" bandRow="1">
                <a:tableStyleId>{8799B23B-EC83-4686-B30A-512413B5E67A}</a:tableStyleId>
              </a:tblPr>
              <a:tblGrid>
                <a:gridCol w="2144566">
                  <a:extLst>
                    <a:ext uri="{9D8B030D-6E8A-4147-A177-3AD203B41FA5}">
                      <a16:colId xmlns:a16="http://schemas.microsoft.com/office/drawing/2014/main" xmlns="" val="20000"/>
                    </a:ext>
                  </a:extLst>
                </a:gridCol>
                <a:gridCol w="2175932">
                  <a:extLst>
                    <a:ext uri="{9D8B030D-6E8A-4147-A177-3AD203B41FA5}">
                      <a16:colId xmlns:a16="http://schemas.microsoft.com/office/drawing/2014/main" xmlns="" val="20001"/>
                    </a:ext>
                  </a:extLst>
                </a:gridCol>
                <a:gridCol w="2175932">
                  <a:extLst>
                    <a:ext uri="{9D8B030D-6E8A-4147-A177-3AD203B41FA5}">
                      <a16:colId xmlns:a16="http://schemas.microsoft.com/office/drawing/2014/main" xmlns="" val="20002"/>
                    </a:ext>
                  </a:extLst>
                </a:gridCol>
                <a:gridCol w="2175932">
                  <a:extLst>
                    <a:ext uri="{9D8B030D-6E8A-4147-A177-3AD203B41FA5}">
                      <a16:colId xmlns:a16="http://schemas.microsoft.com/office/drawing/2014/main" xmlns="" val="20003"/>
                    </a:ext>
                  </a:extLst>
                </a:gridCol>
              </a:tblGrid>
              <a:tr h="370840">
                <a:tc gridSpan="4">
                  <a:txBody>
                    <a:bodyPr/>
                    <a:lstStyle/>
                    <a:p>
                      <a:pPr algn="ctr">
                        <a:spcAft>
                          <a:spcPts val="0"/>
                        </a:spcAft>
                      </a:pPr>
                      <a:r>
                        <a:rPr lang="en-US" sz="1600" dirty="0">
                          <a:effectLst/>
                        </a:rPr>
                        <a:t>Q1 Performance Analysis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370840">
                <a:tc>
                  <a:txBody>
                    <a:bodyPr/>
                    <a:lstStyle/>
                    <a:p>
                      <a:pPr>
                        <a:spcAft>
                          <a:spcPts val="0"/>
                        </a:spcAft>
                      </a:pPr>
                      <a:r>
                        <a:rPr lang="en-US" sz="1600">
                          <a:effectLst/>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rPr>
                        <a:t>Planned targets</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rPr>
                        <a:t>Achieved target</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rPr>
                        <a:t>Targets not achieved</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370840">
                <a:tc>
                  <a:txBody>
                    <a:bodyPr/>
                    <a:lstStyle/>
                    <a:p>
                      <a:pPr>
                        <a:spcAft>
                          <a:spcPts val="0"/>
                        </a:spcAft>
                      </a:pPr>
                      <a:r>
                        <a:rPr lang="en-US" sz="1600">
                          <a:effectLst/>
                        </a:rPr>
                        <a:t>Targets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600" dirty="0" smtClean="0">
                          <a:effectLst/>
                        </a:rPr>
                        <a:t>03</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US" sz="1600" dirty="0" smtClean="0">
                          <a:effectLst/>
                        </a:rPr>
                        <a:t>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US" sz="1600" dirty="0" smtClean="0">
                          <a:effectLst/>
                        </a:rPr>
                        <a:t>03</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370840">
                <a:tc>
                  <a:txBody>
                    <a:bodyPr/>
                    <a:lstStyle/>
                    <a:p>
                      <a:pPr>
                        <a:spcAft>
                          <a:spcPts val="0"/>
                        </a:spcAft>
                      </a:pPr>
                      <a:r>
                        <a:rPr lang="en-US" sz="1600">
                          <a:effectLst/>
                        </a:rPr>
                        <a:t>Performance rating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600">
                          <a:effectLst/>
                        </a:rPr>
                        <a:t>100%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US" sz="1600" dirty="0" smtClean="0">
                          <a:effectLst/>
                        </a:rPr>
                        <a:t>0</a:t>
                      </a:r>
                      <a:r>
                        <a:rPr lang="en-US" sz="1600" dirty="0">
                          <a:effectLst/>
                        </a:rPr>
                        <a:t>%</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US" sz="1600" dirty="0" smtClean="0">
                          <a:effectLst/>
                        </a:rPr>
                        <a:t>100%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bl>
          </a:graphicData>
        </a:graphic>
      </p:graphicFrame>
      <p:sp>
        <p:nvSpPr>
          <p:cNvPr id="4" name="Title 3"/>
          <p:cNvSpPr>
            <a:spLocks noGrp="1"/>
          </p:cNvSpPr>
          <p:nvPr>
            <p:ph type="title"/>
          </p:nvPr>
        </p:nvSpPr>
        <p:spPr>
          <a:xfrm>
            <a:off x="112294" y="0"/>
            <a:ext cx="8903368" cy="369332"/>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n-ZA" sz="1800" b="1" dirty="0" smtClean="0">
                <a:solidFill>
                  <a:srgbClr val="00B050"/>
                </a:solidFill>
                <a:latin typeface="Arial" panose="020B0604020202020204" pitchFamily="34" charset="0"/>
                <a:cs typeface="Arial" panose="020B0604020202020204" pitchFamily="34" charset="0"/>
              </a:rPr>
              <a:t>Q1 PERFORMANCE ANALYSIS: PROGRAMME 2: SES</a:t>
            </a:r>
            <a:endParaRPr lang="en-ZA" sz="1800" b="1" dirty="0">
              <a:solidFill>
                <a:srgbClr val="00B050"/>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682641720"/>
              </p:ext>
            </p:extLst>
          </p:nvPr>
        </p:nvGraphicFramePr>
        <p:xfrm>
          <a:off x="231005" y="502666"/>
          <a:ext cx="8672362" cy="1274572"/>
        </p:xfrm>
        <a:graphic>
          <a:graphicData uri="http://schemas.openxmlformats.org/drawingml/2006/table">
            <a:tbl>
              <a:tblPr firstRow="1" bandRow="1">
                <a:tableStyleId>{8799B23B-EC83-4686-B30A-512413B5E67A}</a:tableStyleId>
              </a:tblPr>
              <a:tblGrid>
                <a:gridCol w="8672362">
                  <a:extLst>
                    <a:ext uri="{9D8B030D-6E8A-4147-A177-3AD203B41FA5}">
                      <a16:colId xmlns:a16="http://schemas.microsoft.com/office/drawing/2014/main" xmlns="" val="20000"/>
                    </a:ext>
                  </a:extLst>
                </a:gridCol>
              </a:tblGrid>
              <a:tr h="370840">
                <a:tc>
                  <a:txBody>
                    <a:bodyPr/>
                    <a:lstStyle/>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1400" b="1" i="1"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Q1 Performance Summary: Socio-Economic Support </a:t>
                      </a:r>
                    </a:p>
                    <a:p>
                      <a:pPr marL="0" marR="0" lvl="0" indent="0" algn="just" defTabSz="457200" rtl="0" eaLnBrk="1" fontAlgn="auto" latinLnBrk="0" hangingPunct="1">
                        <a:lnSpc>
                          <a:spcPct val="115000"/>
                        </a:lnSpc>
                        <a:spcBef>
                          <a:spcPts val="0"/>
                        </a:spcBef>
                        <a:spcAft>
                          <a:spcPts val="1000"/>
                        </a:spcAft>
                        <a:buClrTx/>
                        <a:buSzTx/>
                        <a:buFontTx/>
                        <a:buNone/>
                        <a:tabLst/>
                        <a:defRPr/>
                      </a:pPr>
                      <a:r>
                        <a:rPr kumimoji="0" lang="en-ZA" sz="14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rPr>
                        <a:t>The </a:t>
                      </a:r>
                      <a:r>
                        <a:rPr kumimoji="0" lang="en-US" sz="1400" b="0" i="0" u="none" strike="noStrike" kern="1200" cap="none" spc="0" normalizeH="0" baseline="0" noProof="0" dirty="0" err="1" smtClean="0">
                          <a:ln>
                            <a:noFill/>
                          </a:ln>
                          <a:solidFill>
                            <a:prstClr val="black"/>
                          </a:solidFill>
                          <a:effectLst/>
                          <a:uLnTx/>
                          <a:uFillTx/>
                          <a:latin typeface="Arial" panose="020B0604020202020204" pitchFamily="34" charset="0"/>
                          <a:ea typeface="Calibri"/>
                          <a:cs typeface="Arial" panose="020B0604020202020204" pitchFamily="34" charset="0"/>
                        </a:rPr>
                        <a:t>Programme</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rPr>
                        <a:t> planned to achieve three (3) targets in Q1 and as a result no target was achieved as planned which translate to 0%. There was no partial achievement as all the targets were achieved below 50%. </a:t>
                      </a:r>
                      <a:endParaRPr kumimoji="0" lang="en-ZA" sz="14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endParaRPr>
                    </a:p>
                  </a:txBody>
                  <a:tcPr>
                    <a:lnL w="12700" cmpd="sng">
                      <a:noFill/>
                    </a:lnL>
                    <a:lnR w="12700" cmpd="sng">
                      <a:noFill/>
                    </a:lnR>
                    <a:lnT w="127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3881310192"/>
              </p:ext>
            </p:extLst>
          </p:nvPr>
        </p:nvGraphicFramePr>
        <p:xfrm>
          <a:off x="231004" y="3491427"/>
          <a:ext cx="8784657" cy="2011680"/>
        </p:xfrm>
        <a:graphic>
          <a:graphicData uri="http://schemas.openxmlformats.org/drawingml/2006/table">
            <a:tbl>
              <a:tblPr firstRow="1" bandRow="1">
                <a:tableStyleId>{8799B23B-EC83-4686-B30A-512413B5E67A}</a:tableStyleId>
              </a:tblPr>
              <a:tblGrid>
                <a:gridCol w="8784657">
                  <a:extLst>
                    <a:ext uri="{9D8B030D-6E8A-4147-A177-3AD203B41FA5}">
                      <a16:colId xmlns:a16="http://schemas.microsoft.com/office/drawing/2014/main" xmlns="" val="20000"/>
                    </a:ext>
                  </a:extLst>
                </a:gridCol>
              </a:tblGrid>
              <a:tr h="1994973">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Branch Performance                =  </a:t>
                      </a:r>
                      <a:r>
                        <a:rPr kumimoji="0" lang="en-US" sz="1400" b="0" i="0" u="sng"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No. of targets achieved</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x 100 						 						                              Total no of targets</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    </a:t>
                      </a:r>
                      <a:r>
                        <a:rPr kumimoji="0" lang="en-US" sz="1400" b="0" i="0" u="sng"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0</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x 100</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a:t>
                      </a:r>
                      <a:r>
                        <a:rPr kumimoji="0" lang="en-ZA"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3</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   0% </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The </a:t>
                      </a:r>
                      <a:r>
                        <a:rPr kumimoji="0" lang="en-US" sz="1400" b="0" i="0" u="none" strike="noStrike" kern="1200" cap="none" spc="0" normalizeH="0" baseline="0" noProof="0" dirty="0" err="1" smtClean="0">
                          <a:ln>
                            <a:noFill/>
                          </a:ln>
                          <a:solidFill>
                            <a:prstClr val="black"/>
                          </a:solidFill>
                          <a:effectLst/>
                          <a:uLnTx/>
                          <a:uFillTx/>
                          <a:latin typeface="Arial" panose="020B0604020202020204" pitchFamily="34" charset="0"/>
                          <a:ea typeface="Times New Roman"/>
                          <a:cs typeface="Arial" panose="020B0604020202020204" pitchFamily="34" charset="0"/>
                        </a:rPr>
                        <a:t>Programme</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recorded 0% performance during Q1.</a:t>
                      </a:r>
                      <a:endParaRPr kumimoji="0" lang="en-ZA"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endParaRPr>
                    </a:p>
                  </a:txBody>
                  <a:tcPr>
                    <a:lnL w="12700" cmpd="sng">
                      <a:noFill/>
                    </a:lnL>
                    <a:lnR w="12700" cmpd="sng">
                      <a:noFill/>
                    </a:lnR>
                    <a:lnT w="127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
        <p:nvSpPr>
          <p:cNvPr id="2" name="Slide Number Placeholder 1"/>
          <p:cNvSpPr>
            <a:spLocks noGrp="1"/>
          </p:cNvSpPr>
          <p:nvPr>
            <p:ph type="sldNum" sz="quarter" idx="12"/>
          </p:nvPr>
        </p:nvSpPr>
        <p:spPr/>
        <p:txBody>
          <a:bodyPr/>
          <a:lstStyle/>
          <a:p>
            <a:fld id="{7B1C6805-EAF3-CC4B-883D-0BA841DD8C88}" type="slidenum">
              <a:rPr lang="en-US" smtClean="0"/>
              <a:pPr/>
              <a:t>16</a:t>
            </a:fld>
            <a:endParaRPr lang="en-US"/>
          </a:p>
        </p:txBody>
      </p:sp>
    </p:spTree>
    <p:extLst>
      <p:ext uri="{BB962C8B-B14F-4D97-AF65-F5344CB8AC3E}">
        <p14:creationId xmlns:p14="http://schemas.microsoft.com/office/powerpoint/2010/main" xmlns="" val="22295248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369332"/>
          </a:xfrm>
          <a:prstGeom prst="rect">
            <a:avLst/>
          </a:prstGeom>
        </p:spPr>
        <p:txBody>
          <a:bodyPr wrap="square">
            <a:spAutoFit/>
          </a:bodyPr>
          <a:lstStyle/>
          <a:p>
            <a:pPr algn="ctr"/>
            <a:r>
              <a:rPr lang="en-ZA" sz="1800" b="1" dirty="0" smtClean="0">
                <a:solidFill>
                  <a:srgbClr val="00B050"/>
                </a:solidFill>
                <a:latin typeface="Arial" panose="020B0604020202020204" pitchFamily="34" charset="0"/>
                <a:cs typeface="Arial" panose="020B0604020202020204" pitchFamily="34" charset="0"/>
              </a:rPr>
              <a:t>Q1 PERFORMANCE ANALYSIS: PROGRAMME 2: SES</a:t>
            </a:r>
            <a:endParaRPr lang="en-ZA" sz="1800" b="1" dirty="0">
              <a:solidFill>
                <a:srgbClr val="00B05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7B1C6805-EAF3-CC4B-883D-0BA841DD8C8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853161449"/>
              </p:ext>
            </p:extLst>
          </p:nvPr>
        </p:nvGraphicFramePr>
        <p:xfrm>
          <a:off x="115502" y="393639"/>
          <a:ext cx="8874493" cy="5548721"/>
        </p:xfrm>
        <a:graphic>
          <a:graphicData uri="http://schemas.openxmlformats.org/drawingml/2006/table">
            <a:tbl>
              <a:tblPr/>
              <a:tblGrid>
                <a:gridCol w="683404">
                  <a:extLst>
                    <a:ext uri="{9D8B030D-6E8A-4147-A177-3AD203B41FA5}">
                      <a16:colId xmlns:a16="http://schemas.microsoft.com/office/drawing/2014/main" xmlns="" val="20000"/>
                    </a:ext>
                  </a:extLst>
                </a:gridCol>
                <a:gridCol w="1444912">
                  <a:extLst>
                    <a:ext uri="{9D8B030D-6E8A-4147-A177-3AD203B41FA5}">
                      <a16:colId xmlns:a16="http://schemas.microsoft.com/office/drawing/2014/main" xmlns="" val="20001"/>
                    </a:ext>
                  </a:extLst>
                </a:gridCol>
                <a:gridCol w="761508">
                  <a:extLst>
                    <a:ext uri="{9D8B030D-6E8A-4147-A177-3AD203B41FA5}">
                      <a16:colId xmlns:a16="http://schemas.microsoft.com/office/drawing/2014/main" xmlns="" val="20002"/>
                    </a:ext>
                  </a:extLst>
                </a:gridCol>
                <a:gridCol w="849374">
                  <a:extLst>
                    <a:ext uri="{9D8B030D-6E8A-4147-A177-3AD203B41FA5}">
                      <a16:colId xmlns:a16="http://schemas.microsoft.com/office/drawing/2014/main" xmlns="" val="20003"/>
                    </a:ext>
                  </a:extLst>
                </a:gridCol>
                <a:gridCol w="712693">
                  <a:extLst>
                    <a:ext uri="{9D8B030D-6E8A-4147-A177-3AD203B41FA5}">
                      <a16:colId xmlns:a16="http://schemas.microsoft.com/office/drawing/2014/main" xmlns="" val="20004"/>
                    </a:ext>
                  </a:extLst>
                </a:gridCol>
                <a:gridCol w="734815">
                  <a:extLst>
                    <a:ext uri="{9D8B030D-6E8A-4147-A177-3AD203B41FA5}">
                      <a16:colId xmlns:a16="http://schemas.microsoft.com/office/drawing/2014/main" xmlns="" val="20005"/>
                    </a:ext>
                  </a:extLst>
                </a:gridCol>
                <a:gridCol w="1520420">
                  <a:extLst>
                    <a:ext uri="{9D8B030D-6E8A-4147-A177-3AD203B41FA5}">
                      <a16:colId xmlns:a16="http://schemas.microsoft.com/office/drawing/2014/main" xmlns="" val="20006"/>
                    </a:ext>
                  </a:extLst>
                </a:gridCol>
                <a:gridCol w="1347324">
                  <a:extLst>
                    <a:ext uri="{9D8B030D-6E8A-4147-A177-3AD203B41FA5}">
                      <a16:colId xmlns:a16="http://schemas.microsoft.com/office/drawing/2014/main" xmlns="" val="20007"/>
                    </a:ext>
                  </a:extLst>
                </a:gridCol>
                <a:gridCol w="820043">
                  <a:extLst>
                    <a:ext uri="{9D8B030D-6E8A-4147-A177-3AD203B41FA5}">
                      <a16:colId xmlns:a16="http://schemas.microsoft.com/office/drawing/2014/main" xmlns="" val="20008"/>
                    </a:ext>
                  </a:extLst>
                </a:gridCol>
              </a:tblGrid>
              <a:tr h="173077">
                <a:tc rowSpan="2">
                  <a:txBody>
                    <a:bodyPr/>
                    <a:lstStyle/>
                    <a:p>
                      <a:pPr algn="l">
                        <a:lnSpc>
                          <a:spcPct val="100000"/>
                        </a:lnSpc>
                        <a:spcAft>
                          <a:spcPts val="0"/>
                        </a:spcAft>
                      </a:pPr>
                      <a:r>
                        <a:rPr lang="en-GB" sz="900" b="1" dirty="0">
                          <a:effectLst/>
                          <a:latin typeface="+mn-lt"/>
                          <a:ea typeface="Times New Roman" panose="02020603050405020304" pitchFamily="18" charset="0"/>
                          <a:cs typeface="Times New Roman" panose="02020603050405020304" pitchFamily="18" charset="0"/>
                        </a:rPr>
                        <a:t>Indicator ID</a:t>
                      </a:r>
                      <a:endParaRPr lang="en-ZA" sz="900" b="1"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rowSpan="2">
                  <a:txBody>
                    <a:bodyPr/>
                    <a:lstStyle/>
                    <a:p>
                      <a:pPr algn="l">
                        <a:lnSpc>
                          <a:spcPct val="100000"/>
                        </a:lnSpc>
                        <a:spcAft>
                          <a:spcPts val="0"/>
                        </a:spcAft>
                      </a:pPr>
                      <a:r>
                        <a:rPr lang="en-GB" sz="900" b="1" dirty="0">
                          <a:effectLst/>
                          <a:latin typeface="+mn-lt"/>
                          <a:ea typeface="Times New Roman" panose="02020603050405020304" pitchFamily="18" charset="0"/>
                          <a:cs typeface="Times New Roman" panose="02020603050405020304" pitchFamily="18" charset="0"/>
                        </a:rPr>
                        <a:t>Output</a:t>
                      </a:r>
                      <a:r>
                        <a:rPr lang="en-GB" sz="900" b="1" spc="-80" dirty="0">
                          <a:effectLst/>
                          <a:latin typeface="+mn-lt"/>
                          <a:ea typeface="Times New Roman" panose="02020603050405020304" pitchFamily="18" charset="0"/>
                          <a:cs typeface="Times New Roman" panose="02020603050405020304" pitchFamily="18" charset="0"/>
                        </a:rPr>
                        <a:t> </a:t>
                      </a:r>
                      <a:r>
                        <a:rPr lang="en-GB" sz="900" b="1" spc="-5" dirty="0">
                          <a:effectLst/>
                          <a:latin typeface="+mn-lt"/>
                          <a:ea typeface="Times New Roman" panose="02020603050405020304" pitchFamily="18" charset="0"/>
                          <a:cs typeface="Times New Roman" panose="02020603050405020304" pitchFamily="18" charset="0"/>
                        </a:rPr>
                        <a:t>Indicators</a:t>
                      </a:r>
                      <a:endParaRPr lang="en-ZA" sz="900" b="1"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rowSpan="2">
                  <a:txBody>
                    <a:bodyPr/>
                    <a:lstStyle/>
                    <a:p>
                      <a:pPr algn="l">
                        <a:lnSpc>
                          <a:spcPct val="100000"/>
                        </a:lnSpc>
                        <a:spcAft>
                          <a:spcPts val="0"/>
                        </a:spcAft>
                      </a:pPr>
                      <a:r>
                        <a:rPr lang="en-GB" sz="900" b="1" spc="-5" dirty="0">
                          <a:effectLst/>
                          <a:latin typeface="+mn-lt"/>
                          <a:ea typeface="Times New Roman" panose="02020603050405020304" pitchFamily="18" charset="0"/>
                          <a:cs typeface="Times New Roman" panose="02020603050405020304" pitchFamily="18" charset="0"/>
                        </a:rPr>
                        <a:t>Annual</a:t>
                      </a:r>
                      <a:r>
                        <a:rPr lang="en-GB" sz="900" b="1" spc="-60" dirty="0">
                          <a:effectLst/>
                          <a:latin typeface="+mn-lt"/>
                          <a:ea typeface="Times New Roman" panose="02020603050405020304" pitchFamily="18" charset="0"/>
                          <a:cs typeface="Times New Roman" panose="02020603050405020304" pitchFamily="18" charset="0"/>
                        </a:rPr>
                        <a:t> </a:t>
                      </a:r>
                      <a:r>
                        <a:rPr lang="en-GB" sz="900" b="1" spc="-5" dirty="0">
                          <a:effectLst/>
                          <a:latin typeface="+mn-lt"/>
                          <a:ea typeface="Times New Roman" panose="02020603050405020304" pitchFamily="18" charset="0"/>
                          <a:cs typeface="Times New Roman" panose="02020603050405020304" pitchFamily="18" charset="0"/>
                        </a:rPr>
                        <a:t>Target</a:t>
                      </a:r>
                      <a:endParaRPr lang="en-ZA" sz="900" b="1"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rowSpan="2">
                  <a:txBody>
                    <a:bodyPr/>
                    <a:lstStyle/>
                    <a:p>
                      <a:pPr algn="l">
                        <a:lnSpc>
                          <a:spcPct val="100000"/>
                        </a:lnSpc>
                        <a:spcAft>
                          <a:spcPts val="0"/>
                        </a:spcAft>
                      </a:pPr>
                      <a:r>
                        <a:rPr lang="en-GB" sz="900" b="1" dirty="0">
                          <a:effectLst/>
                          <a:latin typeface="+mn-lt"/>
                          <a:ea typeface="Calibri" panose="020F0502020204030204" pitchFamily="34" charset="0"/>
                          <a:cs typeface="Times New Roman" panose="02020603050405020304" pitchFamily="18" charset="0"/>
                        </a:rPr>
                        <a:t>Q1 Target</a:t>
                      </a:r>
                      <a:endParaRPr lang="en-ZA" sz="900" b="1"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rowSpan="2">
                  <a:txBody>
                    <a:bodyPr/>
                    <a:lstStyle/>
                    <a:p>
                      <a:pPr algn="l">
                        <a:lnSpc>
                          <a:spcPct val="100000"/>
                        </a:lnSpc>
                        <a:spcAft>
                          <a:spcPts val="0"/>
                        </a:spcAft>
                      </a:pPr>
                      <a:r>
                        <a:rPr lang="en-GB" sz="900" b="1" dirty="0">
                          <a:effectLst/>
                          <a:latin typeface="+mn-lt"/>
                          <a:ea typeface="Calibri" panose="020F0502020204030204" pitchFamily="34" charset="0"/>
                          <a:cs typeface="Times New Roman" panose="02020603050405020304" pitchFamily="18" charset="0"/>
                        </a:rPr>
                        <a:t>Quarter 1 Output – Validated</a:t>
                      </a:r>
                      <a:endParaRPr lang="en-ZA" sz="900" b="1"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rowSpan="2">
                  <a:txBody>
                    <a:bodyPr/>
                    <a:lstStyle/>
                    <a:p>
                      <a:pPr algn="l">
                        <a:lnSpc>
                          <a:spcPct val="100000"/>
                        </a:lnSpc>
                        <a:spcAft>
                          <a:spcPts val="0"/>
                        </a:spcAft>
                      </a:pPr>
                      <a:r>
                        <a:rPr lang="en-GB" sz="900" b="1" dirty="0">
                          <a:effectLst/>
                          <a:latin typeface="+mn-lt"/>
                          <a:ea typeface="Calibri" panose="020F0502020204030204" pitchFamily="34" charset="0"/>
                          <a:cs typeface="Times New Roman" panose="02020603050405020304" pitchFamily="18" charset="0"/>
                        </a:rPr>
                        <a:t>Deviation</a:t>
                      </a:r>
                      <a:endParaRPr lang="en-ZA" sz="900" b="1"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gridSpan="2">
                  <a:txBody>
                    <a:bodyPr/>
                    <a:lstStyle/>
                    <a:p>
                      <a:pPr algn="l">
                        <a:lnSpc>
                          <a:spcPct val="107000"/>
                        </a:lnSpc>
                        <a:spcAft>
                          <a:spcPts val="0"/>
                        </a:spcAft>
                      </a:pPr>
                      <a:r>
                        <a:rPr lang="en-ZA" sz="900" b="1" dirty="0">
                          <a:effectLst/>
                          <a:latin typeface="+mn-lt"/>
                          <a:ea typeface="Times New Roman" panose="02020603050405020304" pitchFamily="18" charset="0"/>
                          <a:cs typeface="Times New Roman" panose="02020603050405020304" pitchFamily="18" charset="0"/>
                        </a:rPr>
                        <a:t>Comments</a:t>
                      </a: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hMerge="1">
                  <a:txBody>
                    <a:bodyPr/>
                    <a:lstStyle/>
                    <a:p>
                      <a:endParaRPr lang="en-ZA"/>
                    </a:p>
                  </a:txBody>
                  <a:tcPr/>
                </a:tc>
                <a:tc rowSpan="2">
                  <a:txBody>
                    <a:bodyPr/>
                    <a:lstStyle/>
                    <a:p>
                      <a:pPr algn="l">
                        <a:lnSpc>
                          <a:spcPct val="100000"/>
                        </a:lnSpc>
                        <a:spcAft>
                          <a:spcPts val="0"/>
                        </a:spcAft>
                      </a:pPr>
                      <a:r>
                        <a:rPr lang="en-GB" sz="900" b="1" dirty="0">
                          <a:effectLst/>
                          <a:latin typeface="+mn-lt"/>
                          <a:ea typeface="Calibri" panose="020F0502020204030204" pitchFamily="34" charset="0"/>
                          <a:cs typeface="Times New Roman" panose="02020603050405020304" pitchFamily="18" charset="0"/>
                        </a:rPr>
                        <a:t>Overall progress of indicator (Green, Amber or Red)</a:t>
                      </a:r>
                      <a:endParaRPr lang="en-ZA" sz="900" b="1"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extLst>
                  <a:ext uri="{0D108BD9-81ED-4DB2-BD59-A6C34878D82A}">
                    <a16:rowId xmlns:a16="http://schemas.microsoft.com/office/drawing/2014/main" xmlns="" val="10000"/>
                  </a:ext>
                </a:extLst>
              </a:tr>
              <a:tr h="510421">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a:lnSpc>
                          <a:spcPct val="100000"/>
                        </a:lnSpc>
                        <a:spcAft>
                          <a:spcPts val="0"/>
                        </a:spcAft>
                      </a:pPr>
                      <a:r>
                        <a:rPr lang="en-ZA" sz="900" b="1" dirty="0">
                          <a:effectLst/>
                          <a:latin typeface="+mn-lt"/>
                          <a:ea typeface="Times New Roman" panose="02020603050405020304" pitchFamily="18" charset="0"/>
                          <a:cs typeface="Times New Roman" panose="02020603050405020304" pitchFamily="18" charset="0"/>
                        </a:rPr>
                        <a:t>Reason for Deviation</a:t>
                      </a: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l">
                        <a:lnSpc>
                          <a:spcPct val="100000"/>
                        </a:lnSpc>
                        <a:spcAft>
                          <a:spcPts val="0"/>
                        </a:spcAft>
                      </a:pPr>
                      <a:r>
                        <a:rPr lang="en-ZA" sz="900" b="1" dirty="0">
                          <a:effectLst/>
                          <a:latin typeface="+mn-lt"/>
                          <a:ea typeface="Times New Roman" panose="02020603050405020304" pitchFamily="18" charset="0"/>
                          <a:cs typeface="Times New Roman" panose="02020603050405020304" pitchFamily="18" charset="0"/>
                        </a:rPr>
                        <a:t>Corrective Action</a:t>
                      </a: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vMerge="1">
                  <a:txBody>
                    <a:bodyPr/>
                    <a:lstStyle/>
                    <a:p>
                      <a:endParaRPr lang="en-ZA"/>
                    </a:p>
                  </a:txBody>
                  <a:tcPr/>
                </a:tc>
                <a:extLst>
                  <a:ext uri="{0D108BD9-81ED-4DB2-BD59-A6C34878D82A}">
                    <a16:rowId xmlns:a16="http://schemas.microsoft.com/office/drawing/2014/main" xmlns="" val="10001"/>
                  </a:ext>
                </a:extLst>
              </a:tr>
              <a:tr h="692310">
                <a:tc>
                  <a:txBody>
                    <a:bodyPr/>
                    <a:lstStyle/>
                    <a:p>
                      <a:pPr algn="l">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PPI: 201</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l">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Number of Military Veterans  who are verified and captured on the National Military Veterans ’ Database.</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70 000</a:t>
                      </a:r>
                      <a:endParaRPr lang="en-ZA" sz="900" dirty="0">
                        <a:effectLst/>
                        <a:latin typeface="+mn-lt"/>
                        <a:ea typeface="Times New Roman" panose="02020603050405020304" pitchFamily="18" charset="0"/>
                        <a:cs typeface="Times New Roman" panose="02020603050405020304" pitchFamily="18" charset="0"/>
                      </a:endParaRPr>
                    </a:p>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(5 325)</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64 675</a:t>
                      </a:r>
                      <a:endParaRPr lang="en-ZA" sz="900" dirty="0">
                        <a:effectLst/>
                        <a:latin typeface="+mn-lt"/>
                        <a:ea typeface="Times New Roman" panose="02020603050405020304" pitchFamily="18" charset="0"/>
                        <a:cs typeface="Times New Roman" panose="02020603050405020304" pitchFamily="18" charset="0"/>
                      </a:endParaRPr>
                    </a:p>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(1 332)</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208</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-1 123</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l">
                        <a:lnSpc>
                          <a:spcPct val="100000"/>
                        </a:lnSpc>
                        <a:spcAft>
                          <a:spcPts val="0"/>
                        </a:spcAft>
                      </a:pPr>
                      <a:r>
                        <a:rPr lang="en-US" sz="900" dirty="0">
                          <a:effectLst/>
                          <a:latin typeface="+mn-lt"/>
                          <a:ea typeface="Times New Roman" panose="02020603050405020304" pitchFamily="18" charset="0"/>
                          <a:cs typeface="Times New Roman" panose="02020603050405020304" pitchFamily="18" charset="0"/>
                        </a:rPr>
                        <a:t>The Department is using a manual system, therefore officials were not able to process applications due to Covid-19 Restrictions.</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l">
                        <a:lnSpc>
                          <a:spcPct val="100000"/>
                        </a:lnSpc>
                        <a:spcAft>
                          <a:spcPts val="0"/>
                        </a:spcAft>
                      </a:pPr>
                      <a:r>
                        <a:rPr lang="en-US" sz="900" dirty="0">
                          <a:effectLst/>
                          <a:latin typeface="+mn-lt"/>
                          <a:ea typeface="Times New Roman" panose="02020603050405020304" pitchFamily="18" charset="0"/>
                          <a:cs typeface="Times New Roman" panose="02020603050405020304" pitchFamily="18" charset="0"/>
                        </a:rPr>
                        <a:t>Facilitate the implementation of automated system.</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l">
                        <a:lnSpc>
                          <a:spcPct val="100000"/>
                        </a:lnSpc>
                        <a:spcAft>
                          <a:spcPts val="0"/>
                        </a:spcAft>
                      </a:pPr>
                      <a:r>
                        <a:rPr lang="en-GB" sz="900">
                          <a:effectLst/>
                          <a:latin typeface="+mn-lt"/>
                          <a:ea typeface="Times New Roman" panose="02020603050405020304" pitchFamily="18" charset="0"/>
                          <a:cs typeface="Times New Roman" panose="02020603050405020304" pitchFamily="18" charset="0"/>
                        </a:rPr>
                        <a:t> </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0000"/>
                    </a:solidFill>
                  </a:tcPr>
                </a:tc>
                <a:extLst>
                  <a:ext uri="{0D108BD9-81ED-4DB2-BD59-A6C34878D82A}">
                    <a16:rowId xmlns:a16="http://schemas.microsoft.com/office/drawing/2014/main" xmlns="" val="10002"/>
                  </a:ext>
                </a:extLst>
              </a:tr>
              <a:tr h="453155">
                <a:tc>
                  <a:txBody>
                    <a:bodyPr/>
                    <a:lstStyle/>
                    <a:p>
                      <a:pPr algn="l">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a:t>
                      </a:r>
                      <a:r>
                        <a:rPr lang="en-GB" sz="900" dirty="0">
                          <a:effectLst/>
                          <a:latin typeface="+mn-lt"/>
                          <a:ea typeface="Arial" panose="020B0604020202020204" pitchFamily="34" charset="0"/>
                          <a:cs typeface="Times New Roman" panose="02020603050405020304" pitchFamily="18" charset="0"/>
                        </a:rPr>
                        <a:t>PPI: 202</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l">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 Number of Military Veterans  provided with newly built houses per year</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710</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l">
                        <a:lnSpc>
                          <a:spcPct val="100000"/>
                        </a:lnSpc>
                        <a:spcAft>
                          <a:spcPts val="0"/>
                        </a:spcAft>
                      </a:pPr>
                      <a:r>
                        <a:rPr lang="en-US" sz="900" dirty="0">
                          <a:effectLst/>
                          <a:latin typeface="+mn-lt"/>
                          <a:ea typeface="Times New Roman" panose="02020603050405020304" pitchFamily="18" charset="0"/>
                          <a:cs typeface="Times New Roman" panose="02020603050405020304" pitchFamily="18" charset="0"/>
                        </a:rPr>
                        <a:t>Not planned for the Quarter 1</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xmlns="" val="10003"/>
                  </a:ext>
                </a:extLst>
              </a:tr>
              <a:tr h="412920">
                <a:tc>
                  <a:txBody>
                    <a:bodyPr/>
                    <a:lstStyle/>
                    <a:p>
                      <a:pPr algn="l">
                        <a:lnSpc>
                          <a:spcPct val="100000"/>
                        </a:lnSpc>
                        <a:spcAft>
                          <a:spcPts val="0"/>
                        </a:spcAft>
                      </a:pPr>
                      <a:r>
                        <a:rPr lang="en-ZA" sz="900" dirty="0">
                          <a:effectLst/>
                          <a:latin typeface="+mn-lt"/>
                          <a:ea typeface="Arial" panose="020B0604020202020204" pitchFamily="34" charset="0"/>
                          <a:cs typeface="Times New Roman" panose="02020603050405020304" pitchFamily="18" charset="0"/>
                        </a:rPr>
                        <a:t> </a:t>
                      </a:r>
                      <a:r>
                        <a:rPr lang="en-GB" sz="900" dirty="0">
                          <a:effectLst/>
                          <a:latin typeface="+mn-lt"/>
                          <a:ea typeface="Times New Roman" panose="02020603050405020304" pitchFamily="18" charset="0"/>
                          <a:cs typeface="Times New Roman" panose="02020603050405020304" pitchFamily="18" charset="0"/>
                        </a:rPr>
                        <a:t>*</a:t>
                      </a:r>
                      <a:r>
                        <a:rPr lang="en-US" sz="900" dirty="0">
                          <a:effectLst/>
                          <a:latin typeface="+mn-lt"/>
                          <a:ea typeface="Arial" panose="020B0604020202020204" pitchFamily="34" charset="0"/>
                          <a:cs typeface="Times New Roman" panose="02020603050405020304" pitchFamily="18" charset="0"/>
                        </a:rPr>
                        <a:t>PPI: 203</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900" dirty="0">
                          <a:effectLst/>
                          <a:latin typeface="+mn-lt"/>
                          <a:ea typeface="Arial" panose="020B0604020202020204" pitchFamily="34" charset="0"/>
                          <a:cs typeface="Times New Roman" panose="02020603050405020304" pitchFamily="18" charset="0"/>
                        </a:rPr>
                        <a:t>Number of Military Veterans  approved for compensation</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900">
                          <a:effectLst/>
                          <a:latin typeface="+mn-lt"/>
                          <a:ea typeface="Times New Roman" panose="02020603050405020304" pitchFamily="18" charset="0"/>
                          <a:cs typeface="Times New Roman" panose="02020603050405020304" pitchFamily="18" charset="0"/>
                        </a:rPr>
                        <a:t>200</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900">
                          <a:effectLst/>
                          <a:latin typeface="+mn-lt"/>
                          <a:ea typeface="Times New Roman" panose="02020603050405020304" pitchFamily="18" charset="0"/>
                          <a:cs typeface="Times New Roman" panose="02020603050405020304" pitchFamily="18" charset="0"/>
                        </a:rPr>
                        <a:t>-</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a:effectLst/>
                          <a:latin typeface="+mn-lt"/>
                          <a:ea typeface="Times New Roman" panose="02020603050405020304" pitchFamily="18" charset="0"/>
                          <a:cs typeface="Times New Roman" panose="02020603050405020304" pitchFamily="18" charset="0"/>
                        </a:rPr>
                        <a:t>-</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900">
                          <a:effectLst/>
                          <a:latin typeface="+mn-lt"/>
                          <a:ea typeface="Times New Roman" panose="02020603050405020304" pitchFamily="18" charset="0"/>
                          <a:cs typeface="Times New Roman" panose="02020603050405020304" pitchFamily="18" charset="0"/>
                        </a:rPr>
                        <a:t>-</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l">
                        <a:lnSpc>
                          <a:spcPct val="100000"/>
                        </a:lnSpc>
                        <a:spcAft>
                          <a:spcPts val="0"/>
                        </a:spcAft>
                      </a:pPr>
                      <a:r>
                        <a:rPr lang="en-US" sz="900" dirty="0">
                          <a:effectLst/>
                          <a:latin typeface="+mn-lt"/>
                          <a:ea typeface="Times New Roman" panose="02020603050405020304" pitchFamily="18" charset="0"/>
                          <a:cs typeface="Times New Roman" panose="02020603050405020304" pitchFamily="18" charset="0"/>
                        </a:rPr>
                        <a:t>Not planned for the Quarter 1</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xmlns="" val="10004"/>
                  </a:ext>
                </a:extLst>
              </a:tr>
              <a:tr h="347354">
                <a:tc>
                  <a:txBody>
                    <a:bodyPr/>
                    <a:lstStyle/>
                    <a:p>
                      <a:pPr algn="l">
                        <a:lnSpc>
                          <a:spcPct val="100000"/>
                        </a:lnSpc>
                        <a:spcAft>
                          <a:spcPts val="0"/>
                        </a:spcAft>
                      </a:pPr>
                      <a:r>
                        <a:rPr lang="en-ZA" sz="900" dirty="0">
                          <a:effectLst/>
                          <a:latin typeface="+mn-lt"/>
                          <a:ea typeface="Arial" panose="020B0604020202020204" pitchFamily="34" charset="0"/>
                          <a:cs typeface="Times New Roman" panose="02020603050405020304" pitchFamily="18" charset="0"/>
                        </a:rPr>
                        <a:t> </a:t>
                      </a:r>
                      <a:r>
                        <a:rPr lang="en-GB" sz="900" dirty="0">
                          <a:effectLst/>
                          <a:latin typeface="+mn-lt"/>
                          <a:ea typeface="Times New Roman" panose="02020603050405020304" pitchFamily="18" charset="0"/>
                          <a:cs typeface="Times New Roman" panose="02020603050405020304" pitchFamily="18" charset="0"/>
                        </a:rPr>
                        <a:t>*</a:t>
                      </a:r>
                      <a:r>
                        <a:rPr lang="en-US" sz="900" dirty="0">
                          <a:effectLst/>
                          <a:latin typeface="+mn-lt"/>
                          <a:ea typeface="Arial" panose="020B0604020202020204" pitchFamily="34" charset="0"/>
                          <a:cs typeface="Times New Roman" panose="02020603050405020304" pitchFamily="18" charset="0"/>
                        </a:rPr>
                        <a:t>PPI: 204</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l">
                        <a:lnSpc>
                          <a:spcPct val="100000"/>
                        </a:lnSpc>
                        <a:spcAft>
                          <a:spcPts val="0"/>
                        </a:spcAft>
                      </a:pPr>
                      <a:r>
                        <a:rPr lang="en-US" sz="900" dirty="0">
                          <a:effectLst/>
                          <a:latin typeface="+mn-lt"/>
                          <a:ea typeface="Arial" panose="020B0604020202020204" pitchFamily="34" charset="0"/>
                          <a:cs typeface="Times New Roman" panose="02020603050405020304" pitchFamily="18" charset="0"/>
                        </a:rPr>
                        <a:t>Number of Military Veterans  approved for pension</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900">
                          <a:effectLst/>
                          <a:latin typeface="+mn-lt"/>
                          <a:ea typeface="Times New Roman" panose="02020603050405020304" pitchFamily="18" charset="0"/>
                          <a:cs typeface="Times New Roman" panose="02020603050405020304" pitchFamily="18" charset="0"/>
                        </a:rPr>
                        <a:t>200</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900">
                          <a:effectLst/>
                          <a:latin typeface="+mn-lt"/>
                          <a:ea typeface="Times New Roman" panose="02020603050405020304" pitchFamily="18" charset="0"/>
                          <a:cs typeface="Times New Roman" panose="02020603050405020304" pitchFamily="18" charset="0"/>
                        </a:rPr>
                        <a:t>-</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a:effectLst/>
                          <a:latin typeface="+mn-lt"/>
                          <a:ea typeface="Times New Roman" panose="02020603050405020304" pitchFamily="18" charset="0"/>
                          <a:cs typeface="Times New Roman" panose="02020603050405020304" pitchFamily="18" charset="0"/>
                        </a:rPr>
                        <a:t>-</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a:effectLst/>
                          <a:latin typeface="+mn-lt"/>
                          <a:ea typeface="Times New Roman" panose="02020603050405020304" pitchFamily="18" charset="0"/>
                          <a:cs typeface="Times New Roman" panose="02020603050405020304" pitchFamily="18" charset="0"/>
                        </a:rPr>
                        <a:t>-</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900">
                          <a:effectLst/>
                          <a:latin typeface="+mn-lt"/>
                          <a:ea typeface="Times New Roman" panose="02020603050405020304" pitchFamily="18" charset="0"/>
                          <a:cs typeface="Times New Roman" panose="02020603050405020304" pitchFamily="18" charset="0"/>
                        </a:rPr>
                        <a:t>-</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l">
                        <a:lnSpc>
                          <a:spcPct val="100000"/>
                        </a:lnSpc>
                        <a:spcAft>
                          <a:spcPts val="0"/>
                        </a:spcAft>
                      </a:pPr>
                      <a:r>
                        <a:rPr lang="en-US" sz="900" dirty="0">
                          <a:effectLst/>
                          <a:latin typeface="+mn-lt"/>
                          <a:ea typeface="Times New Roman" panose="02020603050405020304" pitchFamily="18" charset="0"/>
                          <a:cs typeface="Times New Roman" panose="02020603050405020304" pitchFamily="18" charset="0"/>
                        </a:rPr>
                        <a:t>Not planned for the Quarter1</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xmlns="" val="10005"/>
                  </a:ext>
                </a:extLst>
              </a:tr>
              <a:tr h="351142">
                <a:tc>
                  <a:txBody>
                    <a:bodyPr/>
                    <a:lstStyle/>
                    <a:p>
                      <a:pPr algn="l">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a:t>
                      </a:r>
                      <a:r>
                        <a:rPr lang="en-ZA" sz="900" dirty="0">
                          <a:effectLst/>
                          <a:latin typeface="+mn-lt"/>
                          <a:ea typeface="Times New Roman" panose="02020603050405020304" pitchFamily="18" charset="0"/>
                          <a:cs typeface="Times New Roman" panose="02020603050405020304" pitchFamily="18" charset="0"/>
                        </a:rPr>
                        <a:t>PPI: 205</a:t>
                      </a:r>
                    </a:p>
                  </a:txBody>
                  <a:tcPr marL="0" marR="0" marT="0" marB="0">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900" dirty="0">
                          <a:effectLst/>
                          <a:latin typeface="+mn-lt"/>
                          <a:ea typeface="Arial" panose="020B0604020202020204" pitchFamily="34" charset="0"/>
                          <a:cs typeface="Times New Roman" panose="02020603050405020304" pitchFamily="18" charset="0"/>
                        </a:rPr>
                        <a:t>Number of Military Veterans  approved for transport</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900">
                          <a:effectLst/>
                          <a:latin typeface="+mn-lt"/>
                          <a:ea typeface="Times New Roman" panose="02020603050405020304" pitchFamily="18" charset="0"/>
                          <a:cs typeface="Times New Roman" panose="02020603050405020304" pitchFamily="18" charset="0"/>
                        </a:rPr>
                        <a:t>600</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900">
                          <a:effectLst/>
                          <a:latin typeface="+mn-lt"/>
                          <a:ea typeface="Times New Roman" panose="02020603050405020304" pitchFamily="18" charset="0"/>
                          <a:cs typeface="Times New Roman" panose="02020603050405020304" pitchFamily="18" charset="0"/>
                        </a:rPr>
                        <a:t>-</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a:effectLst/>
                          <a:latin typeface="+mn-lt"/>
                          <a:ea typeface="Times New Roman" panose="02020603050405020304" pitchFamily="18" charset="0"/>
                          <a:cs typeface="Times New Roman" panose="02020603050405020304" pitchFamily="18" charset="0"/>
                        </a:rPr>
                        <a:t>-</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900">
                          <a:effectLst/>
                          <a:latin typeface="+mn-lt"/>
                          <a:ea typeface="Times New Roman" panose="02020603050405020304" pitchFamily="18" charset="0"/>
                          <a:cs typeface="Times New Roman" panose="02020603050405020304" pitchFamily="18" charset="0"/>
                        </a:rPr>
                        <a:t>-</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l">
                        <a:lnSpc>
                          <a:spcPct val="100000"/>
                        </a:lnSpc>
                        <a:spcAft>
                          <a:spcPts val="0"/>
                        </a:spcAft>
                      </a:pPr>
                      <a:r>
                        <a:rPr lang="en-US" sz="900" dirty="0">
                          <a:effectLst/>
                          <a:latin typeface="+mn-lt"/>
                          <a:ea typeface="Times New Roman" panose="02020603050405020304" pitchFamily="18" charset="0"/>
                          <a:cs typeface="Times New Roman" panose="02020603050405020304" pitchFamily="18" charset="0"/>
                        </a:rPr>
                        <a:t>Not planned for the Quarter 1</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xmlns="" val="10006"/>
                  </a:ext>
                </a:extLst>
              </a:tr>
              <a:tr h="546799">
                <a:tc>
                  <a:txBody>
                    <a:bodyPr/>
                    <a:lstStyle/>
                    <a:p>
                      <a:pPr algn="l">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a:t>
                      </a:r>
                      <a:r>
                        <a:rPr lang="en-GB" sz="900" dirty="0">
                          <a:effectLst/>
                          <a:latin typeface="+mn-lt"/>
                          <a:ea typeface="Arial" panose="020B0604020202020204" pitchFamily="34" charset="0"/>
                          <a:cs typeface="Times New Roman" panose="02020603050405020304" pitchFamily="18" charset="0"/>
                        </a:rPr>
                        <a:t>PPI: 206</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l">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 </a:t>
                      </a:r>
                      <a:r>
                        <a:rPr lang="en-US" sz="900" dirty="0">
                          <a:effectLst/>
                          <a:latin typeface="+mn-lt"/>
                          <a:ea typeface="Arial" panose="020B0604020202020204" pitchFamily="34" charset="0"/>
                          <a:cs typeface="Times New Roman" panose="02020603050405020304" pitchFamily="18" charset="0"/>
                        </a:rPr>
                        <a:t>Number of bursaries provided to Military Veterans  and their </a:t>
                      </a:r>
                      <a:r>
                        <a:rPr lang="en-US" sz="900" dirty="0" err="1">
                          <a:effectLst/>
                          <a:latin typeface="+mn-lt"/>
                          <a:ea typeface="Arial" panose="020B0604020202020204" pitchFamily="34" charset="0"/>
                          <a:cs typeface="Times New Roman" panose="02020603050405020304" pitchFamily="18" charset="0"/>
                        </a:rPr>
                        <a:t>dependants</a:t>
                      </a:r>
                      <a:r>
                        <a:rPr lang="en-US" sz="900" dirty="0">
                          <a:effectLst/>
                          <a:latin typeface="+mn-lt"/>
                          <a:ea typeface="Arial" panose="020B0604020202020204" pitchFamily="34" charset="0"/>
                          <a:cs typeface="Times New Roman" panose="02020603050405020304" pitchFamily="18" charset="0"/>
                        </a:rPr>
                        <a:t> per year</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GB" sz="900">
                          <a:effectLst/>
                          <a:latin typeface="+mn-lt"/>
                          <a:ea typeface="Times New Roman" panose="02020603050405020304" pitchFamily="18" charset="0"/>
                          <a:cs typeface="Times New Roman" panose="02020603050405020304" pitchFamily="18" charset="0"/>
                        </a:rPr>
                        <a:t>7 400</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GB" sz="900">
                          <a:effectLst/>
                          <a:latin typeface="+mn-lt"/>
                          <a:ea typeface="Times New Roman" panose="02020603050405020304" pitchFamily="18" charset="0"/>
                          <a:cs typeface="Times New Roman" panose="02020603050405020304" pitchFamily="18" charset="0"/>
                        </a:rPr>
                        <a:t>-</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a:effectLst/>
                          <a:latin typeface="+mn-lt"/>
                          <a:ea typeface="Times New Roman" panose="02020603050405020304" pitchFamily="18" charset="0"/>
                          <a:cs typeface="Times New Roman" panose="02020603050405020304" pitchFamily="18" charset="0"/>
                        </a:rPr>
                        <a:t>-</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a:effectLst/>
                          <a:latin typeface="+mn-lt"/>
                          <a:ea typeface="Times New Roman" panose="02020603050405020304" pitchFamily="18" charset="0"/>
                          <a:cs typeface="Times New Roman" panose="02020603050405020304" pitchFamily="18" charset="0"/>
                        </a:rPr>
                        <a:t>-</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l">
                        <a:lnSpc>
                          <a:spcPct val="100000"/>
                        </a:lnSpc>
                        <a:spcAft>
                          <a:spcPts val="0"/>
                        </a:spcAft>
                      </a:pPr>
                      <a:r>
                        <a:rPr lang="en-US" sz="900" dirty="0">
                          <a:effectLst/>
                          <a:latin typeface="+mn-lt"/>
                          <a:ea typeface="Times New Roman" panose="02020603050405020304" pitchFamily="18" charset="0"/>
                          <a:cs typeface="Times New Roman" panose="02020603050405020304" pitchFamily="18" charset="0"/>
                        </a:rPr>
                        <a:t>Not planned for the Quarter 1</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r h="1503696">
                <a:tc>
                  <a:txBody>
                    <a:bodyPr/>
                    <a:lstStyle/>
                    <a:p>
                      <a:pPr algn="l">
                        <a:lnSpc>
                          <a:spcPct val="100000"/>
                        </a:lnSpc>
                        <a:spcAft>
                          <a:spcPts val="0"/>
                        </a:spcAft>
                      </a:pPr>
                      <a:r>
                        <a:rPr lang="en-GB" sz="900" dirty="0">
                          <a:effectLst/>
                          <a:latin typeface="+mn-lt"/>
                          <a:ea typeface="Arial" panose="020B0604020202020204" pitchFamily="34" charset="0"/>
                          <a:cs typeface="Times New Roman" panose="02020603050405020304" pitchFamily="18" charset="0"/>
                        </a:rPr>
                        <a:t>PPI: 207</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l">
                        <a:lnSpc>
                          <a:spcPct val="100000"/>
                        </a:lnSpc>
                        <a:spcAft>
                          <a:spcPts val="0"/>
                        </a:spcAft>
                      </a:pPr>
                      <a:r>
                        <a:rPr lang="en-US" sz="900" dirty="0">
                          <a:effectLst/>
                          <a:latin typeface="+mn-lt"/>
                          <a:ea typeface="Arial" panose="020B0604020202020204" pitchFamily="34" charset="0"/>
                          <a:cs typeface="Times New Roman" panose="02020603050405020304" pitchFamily="18" charset="0"/>
                        </a:rPr>
                        <a:t>Total number of Military Veterans  with access to health care services</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ZA" sz="900" kern="1200" dirty="0">
                          <a:effectLst/>
                          <a:latin typeface="+mn-lt"/>
                          <a:ea typeface="Calibri" panose="020F0502020204030204" pitchFamily="34" charset="0"/>
                          <a:cs typeface="Times New Roman" panose="02020603050405020304" pitchFamily="18" charset="0"/>
                        </a:rPr>
                        <a:t>19 000</a:t>
                      </a:r>
                      <a:endParaRPr lang="en-ZA" sz="900" dirty="0">
                        <a:effectLst/>
                        <a:latin typeface="+mn-lt"/>
                        <a:ea typeface="Times New Roman" panose="02020603050405020304" pitchFamily="18" charset="0"/>
                        <a:cs typeface="Times New Roman" panose="02020603050405020304" pitchFamily="18" charset="0"/>
                      </a:endParaRPr>
                    </a:p>
                    <a:p>
                      <a:pPr algn="ctr">
                        <a:lnSpc>
                          <a:spcPct val="100000"/>
                        </a:lnSpc>
                        <a:spcAft>
                          <a:spcPts val="0"/>
                        </a:spcAft>
                      </a:pPr>
                      <a:r>
                        <a:rPr lang="en-ZA" sz="900" kern="1200" dirty="0">
                          <a:effectLst/>
                          <a:latin typeface="+mn-lt"/>
                          <a:ea typeface="Calibri" panose="020F0502020204030204" pitchFamily="34" charset="0"/>
                          <a:cs typeface="Times New Roman" panose="02020603050405020304" pitchFamily="18" charset="0"/>
                        </a:rPr>
                        <a:t>(1 000)</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(18 250)</a:t>
                      </a:r>
                      <a:endParaRPr lang="en-ZA" sz="900" dirty="0">
                        <a:effectLst/>
                        <a:latin typeface="+mn-lt"/>
                        <a:ea typeface="Times New Roman" panose="02020603050405020304" pitchFamily="18" charset="0"/>
                        <a:cs typeface="Times New Roman" panose="02020603050405020304" pitchFamily="18" charset="0"/>
                      </a:endParaRPr>
                    </a:p>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250</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56</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-194</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EEAF6"/>
                    </a:solidFill>
                  </a:tcPr>
                </a:tc>
                <a:tc>
                  <a:txBody>
                    <a:bodyPr/>
                    <a:lstStyle/>
                    <a:p>
                      <a:pPr algn="l">
                        <a:lnSpc>
                          <a:spcPct val="100000"/>
                        </a:lnSpc>
                        <a:spcAft>
                          <a:spcPts val="0"/>
                        </a:spcAft>
                      </a:pPr>
                      <a:r>
                        <a:rPr lang="en-US" sz="900" dirty="0">
                          <a:effectLst/>
                          <a:latin typeface="+mn-lt"/>
                          <a:ea typeface="Times New Roman" panose="02020603050405020304" pitchFamily="18" charset="0"/>
                          <a:cs typeface="Times New Roman" panose="02020603050405020304" pitchFamily="18" charset="0"/>
                        </a:rPr>
                        <a:t>Healthcare access impacted on by Covid-19 as all patients were advised to access healthcare when it’s absolutely critical to avoid burdening healthcare institutions as well as exposing patients who are already immune compromise to potentially contracting the virus.</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l">
                        <a:lnSpc>
                          <a:spcPct val="100000"/>
                        </a:lnSpc>
                        <a:spcAft>
                          <a:spcPts val="0"/>
                        </a:spcAft>
                      </a:pPr>
                      <a:r>
                        <a:rPr lang="en-US" sz="900" dirty="0">
                          <a:effectLst/>
                          <a:latin typeface="+mn-lt"/>
                          <a:ea typeface="Times New Roman" panose="02020603050405020304" pitchFamily="18" charset="0"/>
                          <a:cs typeface="Times New Roman" panose="02020603050405020304" pitchFamily="18" charset="0"/>
                        </a:rPr>
                        <a:t>Consider revising targets</a:t>
                      </a:r>
                      <a:endParaRPr lang="en-ZA" sz="900" dirty="0">
                        <a:effectLst/>
                        <a:latin typeface="+mn-lt"/>
                        <a:ea typeface="Times New Roman" panose="02020603050405020304" pitchFamily="18" charset="0"/>
                        <a:cs typeface="Times New Roman" panose="02020603050405020304" pitchFamily="18" charset="0"/>
                      </a:endParaRPr>
                    </a:p>
                    <a:p>
                      <a:pPr algn="l">
                        <a:lnSpc>
                          <a:spcPct val="100000"/>
                        </a:lnSpc>
                        <a:spcAft>
                          <a:spcPts val="0"/>
                        </a:spcAft>
                      </a:pPr>
                      <a:r>
                        <a:rPr lang="en-US" sz="900" dirty="0">
                          <a:effectLst/>
                          <a:latin typeface="+mn-lt"/>
                          <a:ea typeface="Times New Roman" panose="02020603050405020304" pitchFamily="18" charset="0"/>
                          <a:cs typeface="Times New Roman" panose="02020603050405020304" pitchFamily="18" charset="0"/>
                        </a:rPr>
                        <a:t>Fast track finalizing online claims processing with SAMHS</a:t>
                      </a:r>
                      <a:endParaRPr lang="en-ZA" sz="900" dirty="0">
                        <a:effectLst/>
                        <a:latin typeface="+mn-lt"/>
                        <a:ea typeface="Times New Roman" panose="02020603050405020304" pitchFamily="18" charset="0"/>
                        <a:cs typeface="Times New Roman" panose="02020603050405020304" pitchFamily="18" charset="0"/>
                      </a:endParaRPr>
                    </a:p>
                    <a:p>
                      <a:pPr algn="l">
                        <a:lnSpc>
                          <a:spcPct val="100000"/>
                        </a:lnSpc>
                        <a:spcAft>
                          <a:spcPts val="0"/>
                        </a:spcAft>
                      </a:pPr>
                      <a:r>
                        <a:rPr lang="en-US" sz="900" dirty="0">
                          <a:effectLst/>
                          <a:latin typeface="+mn-lt"/>
                          <a:ea typeface="Times New Roman" panose="02020603050405020304" pitchFamily="18" charset="0"/>
                          <a:cs typeface="Times New Roman" panose="02020603050405020304" pitchFamily="18" charset="0"/>
                        </a:rPr>
                        <a:t>Consider procurement of additional more safe PPI for paper claims processing while finalizing the online claims </a:t>
                      </a:r>
                      <a:r>
                        <a:rPr lang="en-US" sz="900" dirty="0" smtClean="0">
                          <a:effectLst/>
                          <a:latin typeface="+mn-lt"/>
                          <a:ea typeface="Times New Roman" panose="02020603050405020304" pitchFamily="18" charset="0"/>
                          <a:cs typeface="Times New Roman" panose="02020603050405020304" pitchFamily="18" charset="0"/>
                        </a:rPr>
                        <a:t>process</a:t>
                      </a:r>
                      <a:r>
                        <a:rPr lang="en-GB" sz="900" dirty="0">
                          <a:effectLst/>
                          <a:latin typeface="+mn-lt"/>
                          <a:ea typeface="Times New Roman" panose="02020603050405020304" pitchFamily="18" charset="0"/>
                          <a:cs typeface="Times New Roman" panose="02020603050405020304" pitchFamily="18" charset="0"/>
                        </a:rPr>
                        <a:t> </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l">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 </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0000"/>
                    </a:solidFill>
                  </a:tcPr>
                </a:tc>
                <a:extLst>
                  <a:ext uri="{0D108BD9-81ED-4DB2-BD59-A6C34878D82A}">
                    <a16:rowId xmlns:a16="http://schemas.microsoft.com/office/drawing/2014/main" xmlns="" val="10008"/>
                  </a:ext>
                </a:extLst>
              </a:tr>
              <a:tr h="546414">
                <a:tc>
                  <a:txBody>
                    <a:bodyPr/>
                    <a:lstStyle/>
                    <a:p>
                      <a:pPr algn="l">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PPI: 208</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Number of Military Veterans and dependents provided with dedicated counselling and treatment.</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ZA" sz="900" kern="1200" dirty="0">
                          <a:effectLst/>
                          <a:latin typeface="+mn-lt"/>
                          <a:ea typeface="Calibri" panose="020F0502020204030204" pitchFamily="34" charset="0"/>
                          <a:cs typeface="Times New Roman" panose="02020603050405020304" pitchFamily="18" charset="0"/>
                        </a:rPr>
                        <a:t>1 000</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250</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93</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AF6"/>
                    </a:solidFill>
                  </a:tcPr>
                </a:tc>
                <a:tc>
                  <a:txBody>
                    <a:bodyPr/>
                    <a:lstStyle/>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-157</a:t>
                      </a:r>
                      <a:endParaRPr lang="en-ZA" sz="900" dirty="0">
                        <a:effectLst/>
                        <a:latin typeface="+mn-lt"/>
                        <a:ea typeface="Times New Roman" panose="02020603050405020304" pitchFamily="18" charset="0"/>
                        <a:cs typeface="Times New Roman" panose="02020603050405020304" pitchFamily="18" charset="0"/>
                      </a:endParaRPr>
                    </a:p>
                    <a:p>
                      <a:pPr algn="ctr">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 </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AF6"/>
                    </a:solidFill>
                  </a:tcPr>
                </a:tc>
                <a:tc>
                  <a:txBody>
                    <a:bodyPr/>
                    <a:lstStyle/>
                    <a:p>
                      <a:pPr algn="l">
                        <a:lnSpc>
                          <a:spcPct val="100000"/>
                        </a:lnSpc>
                        <a:spcAft>
                          <a:spcPts val="0"/>
                        </a:spcAft>
                      </a:pPr>
                      <a:r>
                        <a:rPr lang="en-US" sz="900" dirty="0">
                          <a:effectLst/>
                          <a:latin typeface="+mn-lt"/>
                          <a:ea typeface="Times New Roman" panose="02020603050405020304" pitchFamily="18" charset="0"/>
                          <a:cs typeface="Times New Roman" panose="02020603050405020304" pitchFamily="18" charset="0"/>
                        </a:rPr>
                        <a:t>Demand driven and demand decreased due to Covid-19 restrictions</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900" dirty="0">
                          <a:effectLst/>
                          <a:latin typeface="+mn-lt"/>
                          <a:ea typeface="Times New Roman" panose="02020603050405020304" pitchFamily="18" charset="0"/>
                          <a:cs typeface="Times New Roman" panose="02020603050405020304" pitchFamily="18" charset="0"/>
                        </a:rPr>
                        <a:t>Consider revising targets</a:t>
                      </a:r>
                      <a:endParaRPr lang="en-ZA" sz="900" dirty="0">
                        <a:effectLst/>
                        <a:latin typeface="+mn-lt"/>
                        <a:ea typeface="Times New Roman" panose="02020603050405020304" pitchFamily="18" charset="0"/>
                        <a:cs typeface="Times New Roman" panose="02020603050405020304" pitchFamily="18" charset="0"/>
                      </a:endParaRPr>
                    </a:p>
                    <a:p>
                      <a:pPr algn="l">
                        <a:lnSpc>
                          <a:spcPct val="100000"/>
                        </a:lnSpc>
                        <a:spcAft>
                          <a:spcPts val="0"/>
                        </a:spcAft>
                      </a:pPr>
                      <a:r>
                        <a:rPr lang="en-US" sz="900" dirty="0">
                          <a:effectLst/>
                          <a:latin typeface="+mn-lt"/>
                          <a:ea typeface="Times New Roman" panose="02020603050405020304" pitchFamily="18" charset="0"/>
                          <a:cs typeface="Times New Roman" panose="02020603050405020304" pitchFamily="18" charset="0"/>
                        </a:rPr>
                        <a:t>consider group counselling once lock down is lifted</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GB" sz="900" dirty="0">
                          <a:effectLst/>
                          <a:latin typeface="+mn-lt"/>
                          <a:ea typeface="Times New Roman" panose="02020603050405020304" pitchFamily="18" charset="0"/>
                          <a:cs typeface="Times New Roman" panose="02020603050405020304" pitchFamily="18" charset="0"/>
                        </a:rPr>
                        <a:t> </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xmlns="" val="1301077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70" y="934"/>
            <a:ext cx="8967535" cy="433136"/>
          </a:xfrm>
          <a:ln>
            <a:noFill/>
          </a:ln>
        </p:spPr>
        <p:style>
          <a:lnRef idx="2">
            <a:schemeClr val="accent3"/>
          </a:lnRef>
          <a:fillRef idx="1">
            <a:schemeClr val="lt1"/>
          </a:fillRef>
          <a:effectRef idx="0">
            <a:schemeClr val="accent3"/>
          </a:effectRef>
          <a:fontRef idx="minor">
            <a:schemeClr val="dk1"/>
          </a:fontRef>
        </p:style>
        <p:txBody>
          <a:bodyPr>
            <a:normAutofit/>
          </a:bodyPr>
          <a:lstStyle/>
          <a:p>
            <a:pPr lvl="0">
              <a:spcBef>
                <a:spcPts val="0"/>
              </a:spcBef>
            </a:pPr>
            <a:r>
              <a:rPr lang="en-ZA" sz="1800" b="1" dirty="0" smtClean="0">
                <a:solidFill>
                  <a:srgbClr val="00B050"/>
                </a:solidFill>
                <a:latin typeface="Arial" panose="020B0604020202020204" pitchFamily="34" charset="0"/>
                <a:ea typeface="+mn-ea"/>
                <a:cs typeface="Arial" panose="020B0604020202020204" pitchFamily="34" charset="0"/>
              </a:rPr>
              <a:t>Q1 </a:t>
            </a:r>
            <a:r>
              <a:rPr lang="en-ZA" sz="1800" b="1" dirty="0">
                <a:solidFill>
                  <a:srgbClr val="00B050"/>
                </a:solidFill>
                <a:latin typeface="Arial" panose="020B0604020202020204" pitchFamily="34" charset="0"/>
                <a:ea typeface="+mn-ea"/>
                <a:cs typeface="Arial" panose="020B0604020202020204" pitchFamily="34" charset="0"/>
              </a:rPr>
              <a:t>PERFORMANCE ANALYSIS: PROGRAMME 3: </a:t>
            </a:r>
            <a:r>
              <a:rPr lang="en-ZA" sz="1800" b="1" dirty="0" smtClean="0">
                <a:solidFill>
                  <a:srgbClr val="00B050"/>
                </a:solidFill>
                <a:latin typeface="Arial" panose="020B0604020202020204" pitchFamily="34" charset="0"/>
                <a:ea typeface="+mn-ea"/>
                <a:cs typeface="Arial" panose="020B0604020202020204" pitchFamily="34" charset="0"/>
              </a:rPr>
              <a:t>ESM</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59747709"/>
              </p:ext>
            </p:extLst>
          </p:nvPr>
        </p:nvGraphicFramePr>
        <p:xfrm>
          <a:off x="192505" y="1866247"/>
          <a:ext cx="8653112" cy="1864896"/>
        </p:xfrm>
        <a:graphic>
          <a:graphicData uri="http://schemas.openxmlformats.org/drawingml/2006/table">
            <a:tbl>
              <a:tblPr firstRow="1" bandRow="1">
                <a:tableStyleId>{8799B23B-EC83-4686-B30A-512413B5E67A}</a:tableStyleId>
              </a:tblPr>
              <a:tblGrid>
                <a:gridCol w="2140939">
                  <a:extLst>
                    <a:ext uri="{9D8B030D-6E8A-4147-A177-3AD203B41FA5}">
                      <a16:colId xmlns:a16="http://schemas.microsoft.com/office/drawing/2014/main" xmlns="" val="20000"/>
                    </a:ext>
                  </a:extLst>
                </a:gridCol>
                <a:gridCol w="2140939">
                  <a:extLst>
                    <a:ext uri="{9D8B030D-6E8A-4147-A177-3AD203B41FA5}">
                      <a16:colId xmlns:a16="http://schemas.microsoft.com/office/drawing/2014/main" xmlns="" val="20001"/>
                    </a:ext>
                  </a:extLst>
                </a:gridCol>
                <a:gridCol w="2140939">
                  <a:extLst>
                    <a:ext uri="{9D8B030D-6E8A-4147-A177-3AD203B41FA5}">
                      <a16:colId xmlns:a16="http://schemas.microsoft.com/office/drawing/2014/main" xmlns="" val="20002"/>
                    </a:ext>
                  </a:extLst>
                </a:gridCol>
                <a:gridCol w="2230295">
                  <a:extLst>
                    <a:ext uri="{9D8B030D-6E8A-4147-A177-3AD203B41FA5}">
                      <a16:colId xmlns:a16="http://schemas.microsoft.com/office/drawing/2014/main" xmlns="" val="20003"/>
                    </a:ext>
                  </a:extLst>
                </a:gridCol>
              </a:tblGrid>
              <a:tr h="466224">
                <a:tc gridSpan="4">
                  <a:txBody>
                    <a:bodyPr/>
                    <a:lstStyle/>
                    <a:p>
                      <a:pPr algn="ctr">
                        <a:spcAft>
                          <a:spcPts val="0"/>
                        </a:spcAft>
                      </a:pPr>
                      <a:r>
                        <a:rPr lang="en-US" sz="1600" dirty="0">
                          <a:effectLst/>
                        </a:rPr>
                        <a:t>Q1 Performance Analysis</a:t>
                      </a: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466224">
                <a:tc>
                  <a:txBody>
                    <a:bodyPr/>
                    <a:lstStyle/>
                    <a:p>
                      <a:pPr>
                        <a:spcAft>
                          <a:spcPts val="0"/>
                        </a:spcAft>
                      </a:pPr>
                      <a:r>
                        <a:rPr lang="en-US" sz="1600" dirty="0">
                          <a:effectLst/>
                        </a:rPr>
                        <a:t> </a:t>
                      </a: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rPr>
                        <a:t>Planned targets</a:t>
                      </a:r>
                      <a:endParaRPr lang="en-ZA"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rPr>
                        <a:t>Achieved targets</a:t>
                      </a:r>
                      <a:endParaRPr lang="en-ZA"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rPr>
                        <a:t>Targets not achieved</a:t>
                      </a:r>
                      <a:endParaRPr lang="en-ZA"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466224">
                <a:tc>
                  <a:txBody>
                    <a:bodyPr/>
                    <a:lstStyle/>
                    <a:p>
                      <a:pPr>
                        <a:spcAft>
                          <a:spcPts val="0"/>
                        </a:spcAft>
                      </a:pPr>
                      <a:r>
                        <a:rPr lang="en-US" sz="1600">
                          <a:effectLst/>
                        </a:rPr>
                        <a:t>Targets </a:t>
                      </a:r>
                      <a:endParaRPr lang="en-ZA"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600" dirty="0" smtClean="0">
                          <a:effectLst/>
                        </a:rPr>
                        <a:t>04</a:t>
                      </a: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US" sz="1600" dirty="0">
                          <a:effectLst/>
                        </a:rPr>
                        <a:t>01</a:t>
                      </a: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US" sz="1600" dirty="0" smtClean="0">
                          <a:effectLst/>
                        </a:rPr>
                        <a:t>03</a:t>
                      </a: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466224">
                <a:tc>
                  <a:txBody>
                    <a:bodyPr/>
                    <a:lstStyle/>
                    <a:p>
                      <a:pPr>
                        <a:spcAft>
                          <a:spcPts val="0"/>
                        </a:spcAft>
                      </a:pPr>
                      <a:r>
                        <a:rPr lang="en-US" sz="1600">
                          <a:effectLst/>
                        </a:rPr>
                        <a:t>Performance rating </a:t>
                      </a:r>
                      <a:endParaRPr lang="en-ZA"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600">
                          <a:effectLst/>
                        </a:rPr>
                        <a:t>100%</a:t>
                      </a:r>
                      <a:endParaRPr lang="en-ZA"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US" sz="1600" dirty="0" smtClean="0">
                          <a:effectLst/>
                        </a:rPr>
                        <a:t>25%</a:t>
                      </a: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US" sz="1600" dirty="0" smtClean="0">
                          <a:effectLst/>
                        </a:rPr>
                        <a:t>75%</a:t>
                      </a: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2532298171"/>
              </p:ext>
            </p:extLst>
          </p:nvPr>
        </p:nvGraphicFramePr>
        <p:xfrm>
          <a:off x="192505" y="593558"/>
          <a:ext cx="8701238" cy="1129364"/>
        </p:xfrm>
        <a:graphic>
          <a:graphicData uri="http://schemas.openxmlformats.org/drawingml/2006/table">
            <a:tbl>
              <a:tblPr firstRow="1" bandRow="1">
                <a:tableStyleId>{8799B23B-EC83-4686-B30A-512413B5E67A}</a:tableStyleId>
              </a:tblPr>
              <a:tblGrid>
                <a:gridCol w="8701238">
                  <a:extLst>
                    <a:ext uri="{9D8B030D-6E8A-4147-A177-3AD203B41FA5}">
                      <a16:colId xmlns:a16="http://schemas.microsoft.com/office/drawing/2014/main" xmlns="" val="20000"/>
                    </a:ext>
                  </a:extLst>
                </a:gridCol>
              </a:tblGrid>
              <a:tr h="1129364">
                <a:tc>
                  <a:txBody>
                    <a:bodyPr/>
                    <a:lstStyle/>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1400" b="1" i="1"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Q1 Performance Summary: Empowerment &amp; Stakeholders Management</a:t>
                      </a:r>
                    </a:p>
                    <a:p>
                      <a:pPr marL="0" marR="0" lvl="0" indent="0" algn="just" defTabSz="457200" rtl="0" eaLnBrk="1" fontAlgn="auto" latinLnBrk="0" hangingPunct="1">
                        <a:lnSpc>
                          <a:spcPct val="115000"/>
                        </a:lnSpc>
                        <a:spcBef>
                          <a:spcPts val="0"/>
                        </a:spcBef>
                        <a:spcAft>
                          <a:spcPts val="100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rPr>
                        <a:t>The </a:t>
                      </a:r>
                      <a:r>
                        <a:rPr kumimoji="0" lang="en-US" sz="1400" b="0" i="0" u="none" strike="noStrike" kern="1200" cap="none" spc="0" normalizeH="0" baseline="0" noProof="0" dirty="0" err="1" smtClean="0">
                          <a:ln>
                            <a:noFill/>
                          </a:ln>
                          <a:solidFill>
                            <a:prstClr val="black"/>
                          </a:solidFill>
                          <a:effectLst/>
                          <a:uLnTx/>
                          <a:uFillTx/>
                          <a:latin typeface="Arial" panose="020B0604020202020204" pitchFamily="34" charset="0"/>
                          <a:ea typeface="Calibri"/>
                          <a:cs typeface="Arial" panose="020B0604020202020204" pitchFamily="34" charset="0"/>
                        </a:rPr>
                        <a:t>Programme</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rPr>
                        <a:t> planned to achieve 4 targets during Q1 and only 1 target was achieved which translate to 25%.  There was no partial achievement as all the targets were achieved below 50%. </a:t>
                      </a:r>
                      <a:endParaRPr kumimoji="0" lang="en-ZA" sz="14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endParaRPr>
                    </a:p>
                  </a:txBody>
                  <a:tcPr>
                    <a:lnL w="12700" cmpd="sng">
                      <a:noFill/>
                    </a:lnL>
                    <a:lnR w="12700" cmpd="sng">
                      <a:noFill/>
                    </a:lnR>
                    <a:lnT w="127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3202422244"/>
              </p:ext>
            </p:extLst>
          </p:nvPr>
        </p:nvGraphicFramePr>
        <p:xfrm>
          <a:off x="192505" y="3912439"/>
          <a:ext cx="8839200" cy="2011680"/>
        </p:xfrm>
        <a:graphic>
          <a:graphicData uri="http://schemas.openxmlformats.org/drawingml/2006/table">
            <a:tbl>
              <a:tblPr firstRow="1" bandRow="1">
                <a:tableStyleId>{8799B23B-EC83-4686-B30A-512413B5E67A}</a:tableStyleId>
              </a:tblPr>
              <a:tblGrid>
                <a:gridCol w="8839200">
                  <a:extLst>
                    <a:ext uri="{9D8B030D-6E8A-4147-A177-3AD203B41FA5}">
                      <a16:colId xmlns:a16="http://schemas.microsoft.com/office/drawing/2014/main" xmlns="" val="20000"/>
                    </a:ext>
                  </a:extLst>
                </a:gridCol>
              </a:tblGrid>
              <a:tr h="37084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ESM branch Performance        =    </a:t>
                      </a:r>
                      <a:r>
                        <a:rPr kumimoji="0" lang="en-US" sz="1400" b="0" i="0" u="sng"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No. of targets achieved</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x 100</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Total no of targets</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endParaRPr>
                    </a:p>
                    <a:p>
                      <a:pPr marL="810260" marR="0" lvl="0" indent="0" algn="just"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    </a:t>
                      </a:r>
                      <a:r>
                        <a:rPr kumimoji="0" lang="en-US" sz="1400" b="0" i="0" u="sng"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1</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x 100</a:t>
                      </a:r>
                    </a:p>
                    <a:p>
                      <a:pPr marL="810260" marR="0" lvl="0" indent="0" algn="just"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a:t>
                      </a:r>
                      <a:r>
                        <a:rPr kumimoji="0" lang="en-ZA"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4</a:t>
                      </a:r>
                    </a:p>
                    <a:p>
                      <a:pPr marL="81026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endParaRPr>
                    </a:p>
                    <a:p>
                      <a:pPr marL="270510" marR="0" lvl="0" indent="0" algn="just"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    25% </a:t>
                      </a:r>
                    </a:p>
                    <a:p>
                      <a:pPr marL="270510" marR="0" lvl="0" indent="0" algn="just"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The </a:t>
                      </a:r>
                      <a:r>
                        <a:rPr kumimoji="0" lang="en-US" sz="1400" b="0" i="0" u="none" strike="noStrike" kern="1200" cap="none" spc="0" normalizeH="0" baseline="0" noProof="0" dirty="0" err="1" smtClean="0">
                          <a:ln>
                            <a:noFill/>
                          </a:ln>
                          <a:solidFill>
                            <a:prstClr val="black"/>
                          </a:solidFill>
                          <a:effectLst/>
                          <a:uLnTx/>
                          <a:uFillTx/>
                          <a:latin typeface="Arial" panose="020B0604020202020204" pitchFamily="34" charset="0"/>
                          <a:ea typeface="Times New Roman"/>
                          <a:cs typeface="Arial" panose="020B0604020202020204" pitchFamily="34" charset="0"/>
                        </a:rPr>
                        <a:t>Programme</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 recorded 25% performance during Q1.</a:t>
                      </a:r>
                      <a:endParaRPr kumimoji="0" lang="en-ZA" sz="14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endParaRPr>
                    </a:p>
                  </a:txBody>
                  <a:tcPr>
                    <a:lnL w="12700" cmpd="sng">
                      <a:noFill/>
                    </a:lnL>
                    <a:lnR w="12700" cmpd="sng">
                      <a:noFill/>
                    </a:lnR>
                    <a:lnT w="127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
        <p:nvSpPr>
          <p:cNvPr id="3" name="Slide Number Placeholder 2"/>
          <p:cNvSpPr>
            <a:spLocks noGrp="1"/>
          </p:cNvSpPr>
          <p:nvPr>
            <p:ph type="sldNum" sz="quarter" idx="12"/>
          </p:nvPr>
        </p:nvSpPr>
        <p:spPr/>
        <p:txBody>
          <a:bodyPr/>
          <a:lstStyle/>
          <a:p>
            <a:fld id="{7B1C6805-EAF3-CC4B-883D-0BA841DD8C88}" type="slidenum">
              <a:rPr lang="en-US" smtClean="0"/>
              <a:pPr/>
              <a:t>18</a:t>
            </a:fld>
            <a:endParaRPr lang="en-US"/>
          </a:p>
        </p:txBody>
      </p:sp>
    </p:spTree>
    <p:extLst>
      <p:ext uri="{BB962C8B-B14F-4D97-AF65-F5344CB8AC3E}">
        <p14:creationId xmlns:p14="http://schemas.microsoft.com/office/powerpoint/2010/main" xmlns="" val="1952483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89950"/>
            <a:ext cx="9144000" cy="400110"/>
          </a:xfrm>
          <a:prstGeom prst="rect">
            <a:avLst/>
          </a:prstGeom>
        </p:spPr>
        <p:txBody>
          <a:bodyPr wrap="square">
            <a:spAutoFit/>
          </a:bodyPr>
          <a:lstStyle/>
          <a:p>
            <a:pPr algn="ctr"/>
            <a:r>
              <a:rPr lang="en-ZA" sz="2000" b="1" dirty="0" smtClean="0">
                <a:solidFill>
                  <a:srgbClr val="00B050"/>
                </a:solidFill>
                <a:latin typeface="Arial" panose="020B0604020202020204" pitchFamily="34" charset="0"/>
                <a:cs typeface="Arial" panose="020B0604020202020204" pitchFamily="34" charset="0"/>
              </a:rPr>
              <a:t>Q1 PERFORMANCE ANALYSIS: PROGRAMME 3: ESM (1)</a:t>
            </a:r>
            <a:endParaRPr lang="en-ZA" sz="2000" dirty="0"/>
          </a:p>
        </p:txBody>
      </p:sp>
      <p:sp>
        <p:nvSpPr>
          <p:cNvPr id="2" name="Slide Number Placeholder 1"/>
          <p:cNvSpPr>
            <a:spLocks noGrp="1"/>
          </p:cNvSpPr>
          <p:nvPr>
            <p:ph type="sldNum" sz="quarter" idx="12"/>
          </p:nvPr>
        </p:nvSpPr>
        <p:spPr/>
        <p:txBody>
          <a:bodyPr/>
          <a:lstStyle/>
          <a:p>
            <a:fld id="{7B1C6805-EAF3-CC4B-883D-0BA841DD8C88}" type="slidenum">
              <a:rPr lang="en-US" smtClean="0"/>
              <a:pPr/>
              <a:t>19</a:t>
            </a:fld>
            <a:endParaRPr lang="en-US"/>
          </a:p>
        </p:txBody>
      </p:sp>
      <p:graphicFrame>
        <p:nvGraphicFramePr>
          <p:cNvPr id="10" name="Content Placeholder 9"/>
          <p:cNvGraphicFramePr>
            <a:graphicFrameLocks noGrp="1"/>
          </p:cNvGraphicFramePr>
          <p:nvPr>
            <p:ph idx="1"/>
            <p:extLst>
              <p:ext uri="{D42A27DB-BD31-4B8C-83A1-F6EECF244321}">
                <p14:modId xmlns:p14="http://schemas.microsoft.com/office/powerpoint/2010/main" xmlns="" val="3676514524"/>
              </p:ext>
            </p:extLst>
          </p:nvPr>
        </p:nvGraphicFramePr>
        <p:xfrm>
          <a:off x="163628" y="466479"/>
          <a:ext cx="8797494" cy="4875542"/>
        </p:xfrm>
        <a:graphic>
          <a:graphicData uri="http://schemas.openxmlformats.org/drawingml/2006/table">
            <a:tbl>
              <a:tblPr firstRow="1" firstCol="1" bandRow="1"/>
              <a:tblGrid>
                <a:gridCol w="720318">
                  <a:extLst>
                    <a:ext uri="{9D8B030D-6E8A-4147-A177-3AD203B41FA5}">
                      <a16:colId xmlns:a16="http://schemas.microsoft.com/office/drawing/2014/main" xmlns="" val="20000"/>
                    </a:ext>
                  </a:extLst>
                </a:gridCol>
                <a:gridCol w="1027654">
                  <a:extLst>
                    <a:ext uri="{9D8B030D-6E8A-4147-A177-3AD203B41FA5}">
                      <a16:colId xmlns:a16="http://schemas.microsoft.com/office/drawing/2014/main" xmlns="" val="20001"/>
                    </a:ext>
                  </a:extLst>
                </a:gridCol>
                <a:gridCol w="825965">
                  <a:extLst>
                    <a:ext uri="{9D8B030D-6E8A-4147-A177-3AD203B41FA5}">
                      <a16:colId xmlns:a16="http://schemas.microsoft.com/office/drawing/2014/main" xmlns="" val="20002"/>
                    </a:ext>
                  </a:extLst>
                </a:gridCol>
                <a:gridCol w="768341">
                  <a:extLst>
                    <a:ext uri="{9D8B030D-6E8A-4147-A177-3AD203B41FA5}">
                      <a16:colId xmlns:a16="http://schemas.microsoft.com/office/drawing/2014/main" xmlns="" val="20003"/>
                    </a:ext>
                  </a:extLst>
                </a:gridCol>
                <a:gridCol w="777944">
                  <a:extLst>
                    <a:ext uri="{9D8B030D-6E8A-4147-A177-3AD203B41FA5}">
                      <a16:colId xmlns:a16="http://schemas.microsoft.com/office/drawing/2014/main" xmlns="" val="20004"/>
                    </a:ext>
                  </a:extLst>
                </a:gridCol>
                <a:gridCol w="816361">
                  <a:extLst>
                    <a:ext uri="{9D8B030D-6E8A-4147-A177-3AD203B41FA5}">
                      <a16:colId xmlns:a16="http://schemas.microsoft.com/office/drawing/2014/main" xmlns="" val="20005"/>
                    </a:ext>
                  </a:extLst>
                </a:gridCol>
                <a:gridCol w="1248552">
                  <a:extLst>
                    <a:ext uri="{9D8B030D-6E8A-4147-A177-3AD203B41FA5}">
                      <a16:colId xmlns:a16="http://schemas.microsoft.com/office/drawing/2014/main" xmlns="" val="20006"/>
                    </a:ext>
                  </a:extLst>
                </a:gridCol>
                <a:gridCol w="1671140">
                  <a:extLst>
                    <a:ext uri="{9D8B030D-6E8A-4147-A177-3AD203B41FA5}">
                      <a16:colId xmlns:a16="http://schemas.microsoft.com/office/drawing/2014/main" xmlns="" val="20007"/>
                    </a:ext>
                  </a:extLst>
                </a:gridCol>
                <a:gridCol w="941219">
                  <a:extLst>
                    <a:ext uri="{9D8B030D-6E8A-4147-A177-3AD203B41FA5}">
                      <a16:colId xmlns:a16="http://schemas.microsoft.com/office/drawing/2014/main" xmlns="" val="20008"/>
                    </a:ext>
                  </a:extLst>
                </a:gridCol>
              </a:tblGrid>
              <a:tr h="390704">
                <a:tc rowSpan="2">
                  <a:txBody>
                    <a:bodyPr/>
                    <a:lstStyle/>
                    <a:p>
                      <a:pPr algn="l">
                        <a:lnSpc>
                          <a:spcPct val="107000"/>
                        </a:lnSpc>
                        <a:spcAft>
                          <a:spcPts val="0"/>
                        </a:spcAft>
                      </a:pPr>
                      <a:r>
                        <a:rPr lang="en-GB" sz="900" b="1" dirty="0">
                          <a:effectLst/>
                          <a:latin typeface="+mn-lt"/>
                          <a:ea typeface="Arial" panose="020B0604020202020204" pitchFamily="34" charset="0"/>
                          <a:cs typeface="Times New Roman" panose="02020603050405020304" pitchFamily="18" charset="0"/>
                        </a:rPr>
                        <a:t>Indicator ID</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rowSpan="2">
                  <a:txBody>
                    <a:bodyPr/>
                    <a:lstStyle/>
                    <a:p>
                      <a:pPr algn="l">
                        <a:lnSpc>
                          <a:spcPct val="107000"/>
                        </a:lnSpc>
                        <a:spcAft>
                          <a:spcPts val="0"/>
                        </a:spcAft>
                      </a:pPr>
                      <a:r>
                        <a:rPr lang="en-GB" sz="900" b="1" dirty="0">
                          <a:effectLst/>
                          <a:latin typeface="+mn-lt"/>
                          <a:ea typeface="Arial" panose="020B0604020202020204" pitchFamily="34" charset="0"/>
                          <a:cs typeface="Times New Roman" panose="02020603050405020304" pitchFamily="18" charset="0"/>
                        </a:rPr>
                        <a:t>Output Indicators</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rowSpan="2">
                  <a:txBody>
                    <a:bodyPr/>
                    <a:lstStyle/>
                    <a:p>
                      <a:pPr algn="l">
                        <a:lnSpc>
                          <a:spcPct val="115000"/>
                        </a:lnSpc>
                        <a:spcAft>
                          <a:spcPts val="1000"/>
                        </a:spcAft>
                      </a:pPr>
                      <a:r>
                        <a:rPr lang="en-ZA" sz="900" b="1">
                          <a:effectLst/>
                          <a:latin typeface="+mn-lt"/>
                          <a:ea typeface="Calibri" panose="020F0502020204030204" pitchFamily="34" charset="0"/>
                          <a:cs typeface="Times New Roman" panose="02020603050405020304" pitchFamily="18" charset="0"/>
                        </a:rPr>
                        <a:t>Annual Target</a:t>
                      </a:r>
                      <a:endParaRPr lang="en-ZA" sz="9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rowSpan="2">
                  <a:txBody>
                    <a:bodyPr/>
                    <a:lstStyle/>
                    <a:p>
                      <a:pPr algn="l">
                        <a:lnSpc>
                          <a:spcPct val="115000"/>
                        </a:lnSpc>
                        <a:spcAft>
                          <a:spcPts val="1000"/>
                        </a:spcAft>
                      </a:pPr>
                      <a:r>
                        <a:rPr lang="en-ZA" sz="900" b="1" dirty="0">
                          <a:effectLst/>
                          <a:latin typeface="+mn-lt"/>
                          <a:ea typeface="Calibri" panose="020F0502020204030204" pitchFamily="34" charset="0"/>
                          <a:cs typeface="Times New Roman" panose="02020603050405020304" pitchFamily="18" charset="0"/>
                        </a:rPr>
                        <a:t>Q1 Target</a:t>
                      </a:r>
                      <a:endParaRPr lang="en-ZA" sz="9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rowSpan="2">
                  <a:txBody>
                    <a:bodyPr/>
                    <a:lstStyle/>
                    <a:p>
                      <a:pPr algn="l">
                        <a:lnSpc>
                          <a:spcPct val="115000"/>
                        </a:lnSpc>
                        <a:spcAft>
                          <a:spcPts val="1000"/>
                        </a:spcAft>
                      </a:pPr>
                      <a:r>
                        <a:rPr lang="en-ZA" sz="900" b="1">
                          <a:effectLst/>
                          <a:latin typeface="+mn-lt"/>
                          <a:ea typeface="Calibri" panose="020F0502020204030204" pitchFamily="34" charset="0"/>
                          <a:cs typeface="Times New Roman" panose="02020603050405020304" pitchFamily="18" charset="0"/>
                        </a:rPr>
                        <a:t>Quarter 1 Output – Validated</a:t>
                      </a:r>
                      <a:endParaRPr lang="en-ZA" sz="9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rowSpan="2">
                  <a:txBody>
                    <a:bodyPr/>
                    <a:lstStyle/>
                    <a:p>
                      <a:pPr algn="l">
                        <a:lnSpc>
                          <a:spcPct val="115000"/>
                        </a:lnSpc>
                        <a:spcAft>
                          <a:spcPts val="1000"/>
                        </a:spcAft>
                      </a:pPr>
                      <a:r>
                        <a:rPr lang="en-ZA" sz="900" b="1">
                          <a:effectLst/>
                          <a:latin typeface="+mn-lt"/>
                          <a:ea typeface="Calibri" panose="020F0502020204030204" pitchFamily="34" charset="0"/>
                          <a:cs typeface="Times New Roman" panose="02020603050405020304" pitchFamily="18" charset="0"/>
                        </a:rPr>
                        <a:t>Deviation</a:t>
                      </a:r>
                      <a:endParaRPr lang="en-ZA" sz="9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gridSpan="2">
                  <a:txBody>
                    <a:bodyPr/>
                    <a:lstStyle/>
                    <a:p>
                      <a:pPr algn="l">
                        <a:lnSpc>
                          <a:spcPct val="115000"/>
                        </a:lnSpc>
                        <a:spcAft>
                          <a:spcPts val="1000"/>
                        </a:spcAft>
                      </a:pPr>
                      <a:r>
                        <a:rPr lang="en-ZA" sz="900" b="1">
                          <a:effectLst/>
                          <a:latin typeface="+mn-lt"/>
                          <a:ea typeface="Calibri" panose="020F0502020204030204" pitchFamily="34" charset="0"/>
                          <a:cs typeface="Times New Roman" panose="02020603050405020304" pitchFamily="18" charset="0"/>
                        </a:rPr>
                        <a:t>Comments</a:t>
                      </a:r>
                      <a:endParaRPr lang="en-ZA" sz="9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en-ZA"/>
                    </a:p>
                  </a:txBody>
                  <a:tcPr/>
                </a:tc>
                <a:tc rowSpan="2">
                  <a:txBody>
                    <a:bodyPr/>
                    <a:lstStyle/>
                    <a:p>
                      <a:pPr algn="l">
                        <a:lnSpc>
                          <a:spcPct val="115000"/>
                        </a:lnSpc>
                        <a:spcAft>
                          <a:spcPts val="1000"/>
                        </a:spcAft>
                      </a:pPr>
                      <a:r>
                        <a:rPr lang="en-ZA" sz="900" b="1">
                          <a:effectLst/>
                          <a:latin typeface="+mn-lt"/>
                          <a:ea typeface="Calibri" panose="020F0502020204030204" pitchFamily="34" charset="0"/>
                          <a:cs typeface="Times New Roman" panose="02020603050405020304" pitchFamily="18" charset="0"/>
                        </a:rPr>
                        <a:t>Overall progress of indicator (Green, Amber or Red)</a:t>
                      </a:r>
                      <a:endParaRPr lang="en-ZA" sz="9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xmlns="" val="10000"/>
                  </a:ext>
                </a:extLst>
              </a:tr>
              <a:tr h="412004">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a:lnSpc>
                          <a:spcPct val="107000"/>
                        </a:lnSpc>
                        <a:spcAft>
                          <a:spcPts val="0"/>
                        </a:spcAft>
                      </a:pPr>
                      <a:r>
                        <a:rPr lang="en-ZA" sz="900" b="1">
                          <a:effectLst/>
                          <a:latin typeface="+mn-lt"/>
                          <a:ea typeface="Times New Roman" panose="02020603050405020304" pitchFamily="18" charset="0"/>
                          <a:cs typeface="Times New Roman" panose="02020603050405020304" pitchFamily="18" charset="0"/>
                        </a:rPr>
                        <a:t>Reason for Deviation</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l">
                        <a:lnSpc>
                          <a:spcPct val="107000"/>
                        </a:lnSpc>
                        <a:spcAft>
                          <a:spcPts val="0"/>
                        </a:spcAft>
                      </a:pPr>
                      <a:r>
                        <a:rPr lang="en-ZA" sz="900" b="1">
                          <a:effectLst/>
                          <a:latin typeface="+mn-lt"/>
                          <a:ea typeface="Times New Roman" panose="02020603050405020304" pitchFamily="18" charset="0"/>
                          <a:cs typeface="Times New Roman" panose="02020603050405020304" pitchFamily="18" charset="0"/>
                        </a:rPr>
                        <a:t>Corrective Action</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vMerge="1">
                  <a:txBody>
                    <a:bodyPr/>
                    <a:lstStyle/>
                    <a:p>
                      <a:endParaRPr lang="en-ZA"/>
                    </a:p>
                  </a:txBody>
                  <a:tcPr/>
                </a:tc>
                <a:extLst>
                  <a:ext uri="{0D108BD9-81ED-4DB2-BD59-A6C34878D82A}">
                    <a16:rowId xmlns:a16="http://schemas.microsoft.com/office/drawing/2014/main" xmlns="" val="10001"/>
                  </a:ext>
                </a:extLst>
              </a:tr>
              <a:tr h="1832268">
                <a:tc>
                  <a:txBody>
                    <a:bodyPr/>
                    <a:lstStyle/>
                    <a:p>
                      <a:pPr algn="l">
                        <a:lnSpc>
                          <a:spcPct val="107000"/>
                        </a:lnSpc>
                        <a:spcAft>
                          <a:spcPts val="0"/>
                        </a:spcAft>
                      </a:pPr>
                      <a:r>
                        <a:rPr lang="en-GB" sz="900" b="1" dirty="0">
                          <a:effectLst/>
                          <a:latin typeface="+mn-lt"/>
                          <a:ea typeface="Times New Roman" panose="02020603050405020304" pitchFamily="18" charset="0"/>
                          <a:cs typeface="Times New Roman" panose="02020603050405020304" pitchFamily="18" charset="0"/>
                        </a:rPr>
                        <a:t>PPI: 301</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900">
                          <a:effectLst/>
                          <a:latin typeface="+mn-lt"/>
                          <a:ea typeface="Arial" panose="020B0604020202020204" pitchFamily="34" charset="0"/>
                          <a:cs typeface="Times New Roman" panose="02020603050405020304" pitchFamily="18" charset="0"/>
                        </a:rPr>
                        <a:t>Number of Memorial activities coordinated for Military Veterans</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dirty="0">
                          <a:effectLst/>
                          <a:latin typeface="+mn-lt"/>
                          <a:ea typeface="Times New Roman" panose="02020603050405020304" pitchFamily="18" charset="0"/>
                          <a:cs typeface="Times New Roman" panose="02020603050405020304" pitchFamily="18" charset="0"/>
                        </a:rPr>
                        <a:t>9</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dirty="0">
                          <a:effectLst/>
                          <a:latin typeface="+mn-lt"/>
                          <a:ea typeface="Times New Roman" panose="02020603050405020304" pitchFamily="18" charset="0"/>
                          <a:cs typeface="Times New Roman" panose="02020603050405020304" pitchFamily="18" charset="0"/>
                        </a:rPr>
                        <a:t>Consultation with relevant stakeholders</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dirty="0">
                          <a:effectLst/>
                          <a:latin typeface="+mn-lt"/>
                          <a:ea typeface="Times New Roman" panose="02020603050405020304" pitchFamily="18" charset="0"/>
                          <a:cs typeface="Times New Roman" panose="02020603050405020304" pitchFamily="18" charset="0"/>
                        </a:rPr>
                        <a:t>0</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900">
                          <a:effectLst/>
                          <a:latin typeface="+mn-lt"/>
                          <a:ea typeface="Times New Roman" panose="02020603050405020304" pitchFamily="18" charset="0"/>
                          <a:cs typeface="Times New Roman" panose="02020603050405020304" pitchFamily="18" charset="0"/>
                        </a:rPr>
                        <a:t>Consultation with relevant stakeholders</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GB" sz="900" kern="1200" dirty="0">
                          <a:solidFill>
                            <a:schemeClr val="tx1"/>
                          </a:solidFill>
                          <a:effectLst/>
                          <a:latin typeface="+mn-lt"/>
                          <a:ea typeface="Arial" panose="020B0604020202020204" pitchFamily="34" charset="0"/>
                          <a:cs typeface="Times New Roman" panose="02020603050405020304" pitchFamily="18" charset="0"/>
                        </a:rPr>
                        <a:t>Covid-19 lockdown posed as the challenge as the COVID Restrictions were in place</a:t>
                      </a:r>
                      <a:endParaRPr lang="en-ZA" sz="900" kern="1200" dirty="0">
                        <a:solidFill>
                          <a:schemeClr val="tx1"/>
                        </a:solidFill>
                        <a:effectLst/>
                        <a:latin typeface="+mn-lt"/>
                        <a:ea typeface="Arial" panose="020B0604020202020204" pitchFamily="34" charset="0"/>
                        <a:cs typeface="Times New Roman" panose="02020603050405020304" pitchFamily="18" charset="0"/>
                      </a:endParaRPr>
                    </a:p>
                    <a:p>
                      <a:pPr>
                        <a:lnSpc>
                          <a:spcPct val="150000"/>
                        </a:lnSpc>
                        <a:spcAft>
                          <a:spcPts val="0"/>
                        </a:spcAft>
                      </a:pPr>
                      <a:r>
                        <a:rPr lang="en-GB" sz="900" kern="1200" dirty="0">
                          <a:solidFill>
                            <a:schemeClr val="tx1"/>
                          </a:solidFill>
                          <a:effectLst/>
                          <a:latin typeface="+mn-lt"/>
                          <a:ea typeface="Arial" panose="020B0604020202020204" pitchFamily="34" charset="0"/>
                          <a:cs typeface="Times New Roman" panose="02020603050405020304" pitchFamily="18" charset="0"/>
                        </a:rPr>
                        <a:t> </a:t>
                      </a:r>
                      <a:endParaRPr lang="en-ZA" sz="900" kern="1200" dirty="0">
                        <a:solidFill>
                          <a:schemeClr val="tx1"/>
                        </a:solidFill>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GB" sz="900" kern="1200" dirty="0">
                          <a:solidFill>
                            <a:schemeClr val="tx1"/>
                          </a:solidFill>
                          <a:effectLst/>
                          <a:latin typeface="+mn-lt"/>
                          <a:ea typeface="Arial" panose="020B0604020202020204" pitchFamily="34" charset="0"/>
                          <a:cs typeface="Times New Roman" panose="02020603050405020304" pitchFamily="18" charset="0"/>
                        </a:rPr>
                        <a:t>Dependent on the national disaster management response and resultant regulations by the government. Minimal catch up determined by government responses to the Covid-19 pandemic</a:t>
                      </a:r>
                      <a:endParaRPr lang="en-ZA" sz="900" kern="1200" dirty="0">
                        <a:solidFill>
                          <a:schemeClr val="tx1"/>
                        </a:solidFill>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900">
                          <a:effectLst/>
                          <a:latin typeface="+mn-lt"/>
                          <a:ea typeface="Times New Roman" panose="02020603050405020304" pitchFamily="18" charset="0"/>
                          <a:cs typeface="Times New Roman" panose="02020603050405020304" pitchFamily="18" charset="0"/>
                        </a:rPr>
                        <a:t> </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10002"/>
                  </a:ext>
                </a:extLst>
              </a:tr>
              <a:tr h="746961">
                <a:tc>
                  <a:txBody>
                    <a:bodyPr/>
                    <a:lstStyle/>
                    <a:p>
                      <a:pPr algn="l">
                        <a:lnSpc>
                          <a:spcPct val="107000"/>
                        </a:lnSpc>
                        <a:spcAft>
                          <a:spcPts val="0"/>
                        </a:spcAft>
                      </a:pPr>
                      <a:r>
                        <a:rPr lang="en-GB" sz="900" b="1">
                          <a:effectLst/>
                          <a:latin typeface="+mn-lt"/>
                          <a:ea typeface="Times New Roman" panose="02020603050405020304" pitchFamily="18" charset="0"/>
                          <a:cs typeface="Times New Roman" panose="02020603050405020304" pitchFamily="18" charset="0"/>
                        </a:rPr>
                        <a:t> </a:t>
                      </a:r>
                      <a:endParaRPr lang="en-ZA" sz="900">
                        <a:effectLst/>
                        <a:latin typeface="+mn-lt"/>
                        <a:ea typeface="Times New Roman" panose="02020603050405020304" pitchFamily="18" charset="0"/>
                        <a:cs typeface="Times New Roman" panose="02020603050405020304" pitchFamily="18" charset="0"/>
                      </a:endParaRPr>
                    </a:p>
                    <a:p>
                      <a:pPr algn="l">
                        <a:lnSpc>
                          <a:spcPct val="107000"/>
                        </a:lnSpc>
                        <a:spcAft>
                          <a:spcPts val="0"/>
                        </a:spcAft>
                      </a:pPr>
                      <a:r>
                        <a:rPr lang="en-GB" sz="900" b="1">
                          <a:effectLst/>
                          <a:latin typeface="+mn-lt"/>
                          <a:ea typeface="Times New Roman" panose="02020603050405020304" pitchFamily="18" charset="0"/>
                          <a:cs typeface="Times New Roman" panose="02020603050405020304" pitchFamily="18" charset="0"/>
                        </a:rPr>
                        <a:t>PPI: 302</a:t>
                      </a:r>
                      <a:endParaRPr lang="en-ZA" sz="900">
                        <a:effectLst/>
                        <a:latin typeface="+mn-lt"/>
                        <a:ea typeface="Times New Roman" panose="02020603050405020304" pitchFamily="18" charset="0"/>
                        <a:cs typeface="Times New Roman" panose="02020603050405020304" pitchFamily="18" charset="0"/>
                      </a:endParaRPr>
                    </a:p>
                    <a:p>
                      <a:pPr algn="l">
                        <a:lnSpc>
                          <a:spcPct val="107000"/>
                        </a:lnSpc>
                        <a:spcAft>
                          <a:spcPts val="0"/>
                        </a:spcAft>
                      </a:pPr>
                      <a:r>
                        <a:rPr lang="en-GB" sz="900" b="1">
                          <a:effectLst/>
                          <a:latin typeface="+mn-lt"/>
                          <a:ea typeface="Times New Roman" panose="02020603050405020304" pitchFamily="18" charset="0"/>
                          <a:cs typeface="Times New Roman" panose="02020603050405020304" pitchFamily="18" charset="0"/>
                        </a:rPr>
                        <a:t> </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900">
                          <a:effectLst/>
                          <a:latin typeface="+mn-lt"/>
                          <a:ea typeface="Times New Roman" panose="02020603050405020304" pitchFamily="18" charset="0"/>
                          <a:cs typeface="Times New Roman" panose="02020603050405020304" pitchFamily="18" charset="0"/>
                        </a:rPr>
                        <a:t>Percentage of approved burial claims paid within 30 days</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a:effectLst/>
                          <a:latin typeface="+mn-lt"/>
                          <a:ea typeface="Times New Roman" panose="02020603050405020304" pitchFamily="18" charset="0"/>
                          <a:cs typeface="Times New Roman" panose="02020603050405020304" pitchFamily="18" charset="0"/>
                        </a:rPr>
                        <a:t>100%</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dirty="0">
                          <a:effectLst/>
                          <a:latin typeface="+mn-lt"/>
                          <a:ea typeface="Times New Roman" panose="02020603050405020304" pitchFamily="18" charset="0"/>
                          <a:cs typeface="Times New Roman" panose="02020603050405020304" pitchFamily="18" charset="0"/>
                        </a:rPr>
                        <a:t>100%</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a:effectLst/>
                          <a:latin typeface="+mn-lt"/>
                          <a:ea typeface="Times New Roman" panose="02020603050405020304" pitchFamily="18" charset="0"/>
                          <a:cs typeface="Times New Roman" panose="02020603050405020304" pitchFamily="18" charset="0"/>
                        </a:rPr>
                        <a:t>100%</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a:effectLst/>
                          <a:latin typeface="+mn-lt"/>
                          <a:ea typeface="Times New Roman" panose="02020603050405020304" pitchFamily="18" charset="0"/>
                          <a:cs typeface="Times New Roman" panose="02020603050405020304" pitchFamily="18" charset="0"/>
                        </a:rPr>
                        <a:t>N/A</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457200" rtl="0" eaLnBrk="1" latinLnBrk="0" hangingPunct="1">
                        <a:lnSpc>
                          <a:spcPct val="107000"/>
                        </a:lnSpc>
                        <a:spcAft>
                          <a:spcPts val="0"/>
                        </a:spcAft>
                      </a:pPr>
                      <a:r>
                        <a:rPr lang="en-GB" sz="900" kern="1200">
                          <a:solidFill>
                            <a:schemeClr val="tx1"/>
                          </a:solidFill>
                          <a:effectLst/>
                          <a:latin typeface="+mn-lt"/>
                          <a:ea typeface="Arial" panose="020B0604020202020204" pitchFamily="34" charset="0"/>
                          <a:cs typeface="Times New Roman" panose="02020603050405020304" pitchFamily="18" charset="0"/>
                        </a:rPr>
                        <a:t>Target achieved as planned</a:t>
                      </a:r>
                      <a:endParaRPr lang="en-ZA" sz="900" kern="1200">
                        <a:solidFill>
                          <a:schemeClr val="tx1"/>
                        </a:solidFill>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457200" rtl="0" eaLnBrk="1" latinLnBrk="0" hangingPunct="1">
                        <a:lnSpc>
                          <a:spcPct val="107000"/>
                        </a:lnSpc>
                        <a:spcAft>
                          <a:spcPts val="0"/>
                        </a:spcAft>
                      </a:pPr>
                      <a:r>
                        <a:rPr lang="en-GB" sz="900" kern="1200">
                          <a:solidFill>
                            <a:schemeClr val="tx1"/>
                          </a:solidFill>
                          <a:effectLst/>
                          <a:latin typeface="+mn-lt"/>
                          <a:ea typeface="Arial" panose="020B0604020202020204" pitchFamily="34" charset="0"/>
                          <a:cs typeface="Times New Roman" panose="02020603050405020304" pitchFamily="18" charset="0"/>
                        </a:rPr>
                        <a:t>Target achieved as planned</a:t>
                      </a:r>
                      <a:endParaRPr lang="en-ZA" sz="900" kern="1200">
                        <a:solidFill>
                          <a:schemeClr val="tx1"/>
                        </a:solidFill>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900">
                          <a:effectLst/>
                          <a:latin typeface="+mn-lt"/>
                          <a:ea typeface="Times New Roman" panose="02020603050405020304" pitchFamily="18" charset="0"/>
                          <a:cs typeface="Times New Roman" panose="02020603050405020304" pitchFamily="18" charset="0"/>
                        </a:rPr>
                        <a:t> </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3"/>
                  </a:ext>
                </a:extLst>
              </a:tr>
              <a:tr h="1493605">
                <a:tc>
                  <a:txBody>
                    <a:bodyPr/>
                    <a:lstStyle/>
                    <a:p>
                      <a:pPr algn="l">
                        <a:lnSpc>
                          <a:spcPct val="107000"/>
                        </a:lnSpc>
                        <a:spcAft>
                          <a:spcPts val="0"/>
                        </a:spcAft>
                      </a:pPr>
                      <a:r>
                        <a:rPr lang="en-GB" sz="900" b="1">
                          <a:effectLst/>
                          <a:latin typeface="+mn-lt"/>
                          <a:ea typeface="Times New Roman" panose="02020603050405020304" pitchFamily="18" charset="0"/>
                          <a:cs typeface="Times New Roman" panose="02020603050405020304" pitchFamily="18" charset="0"/>
                        </a:rPr>
                        <a:t>PPI: 303</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ZA" sz="900">
                          <a:effectLst/>
                          <a:latin typeface="+mn-lt"/>
                          <a:ea typeface="Times New Roman" panose="02020603050405020304" pitchFamily="18" charset="0"/>
                          <a:cs typeface="Times New Roman" panose="02020603050405020304" pitchFamily="18" charset="0"/>
                        </a:rPr>
                        <a:t>Number of Military Veterans  and their dependants provided with</a:t>
                      </a:r>
                      <a:r>
                        <a:rPr lang="en-ZA" sz="900">
                          <a:solidFill>
                            <a:srgbClr val="FF0000"/>
                          </a:solidFill>
                          <a:effectLst/>
                          <a:latin typeface="+mn-lt"/>
                          <a:ea typeface="Times New Roman" panose="02020603050405020304" pitchFamily="18" charset="0"/>
                          <a:cs typeface="Times New Roman" panose="02020603050405020304" pitchFamily="18" charset="0"/>
                        </a:rPr>
                        <a:t> </a:t>
                      </a:r>
                      <a:r>
                        <a:rPr lang="en-ZA" sz="900">
                          <a:effectLst/>
                          <a:latin typeface="+mn-lt"/>
                          <a:ea typeface="Times New Roman" panose="02020603050405020304" pitchFamily="18" charset="0"/>
                          <a:cs typeface="Times New Roman" panose="02020603050405020304" pitchFamily="18" charset="0"/>
                        </a:rPr>
                        <a:t>skills development programmes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a:effectLst/>
                          <a:latin typeface="+mn-lt"/>
                          <a:ea typeface="Times New Roman" panose="02020603050405020304" pitchFamily="18" charset="0"/>
                          <a:cs typeface="Times New Roman" panose="02020603050405020304" pitchFamily="18" charset="0"/>
                        </a:rPr>
                        <a:t>1 000</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dirty="0">
                          <a:effectLst/>
                          <a:latin typeface="+mn-lt"/>
                          <a:ea typeface="Times New Roman" panose="02020603050405020304" pitchFamily="18" charset="0"/>
                          <a:cs typeface="Times New Roman" panose="02020603050405020304" pitchFamily="18" charset="0"/>
                        </a:rPr>
                        <a:t>250</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dirty="0">
                          <a:effectLst/>
                          <a:latin typeface="+mn-lt"/>
                          <a:ea typeface="Times New Roman" panose="02020603050405020304" pitchFamily="18" charset="0"/>
                          <a:cs typeface="Times New Roman" panose="02020603050405020304" pitchFamily="18" charset="0"/>
                        </a:rPr>
                        <a:t>0</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dirty="0">
                          <a:effectLst/>
                          <a:latin typeface="+mn-lt"/>
                          <a:ea typeface="Times New Roman" panose="02020603050405020304" pitchFamily="18" charset="0"/>
                          <a:cs typeface="Times New Roman" panose="02020603050405020304" pitchFamily="18" charset="0"/>
                        </a:rPr>
                        <a:t>250</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457200" rtl="0" eaLnBrk="1" latinLnBrk="0" hangingPunct="1">
                        <a:lnSpc>
                          <a:spcPct val="107000"/>
                        </a:lnSpc>
                        <a:spcAft>
                          <a:spcPts val="0"/>
                        </a:spcAft>
                      </a:pPr>
                      <a:r>
                        <a:rPr lang="en-GB" sz="900" kern="1200">
                          <a:solidFill>
                            <a:schemeClr val="tx1"/>
                          </a:solidFill>
                          <a:effectLst/>
                          <a:latin typeface="+mn-lt"/>
                          <a:ea typeface="Arial" panose="020B0604020202020204" pitchFamily="34" charset="0"/>
                          <a:cs typeface="Times New Roman" panose="02020603050405020304" pitchFamily="18" charset="0"/>
                        </a:rPr>
                        <a:t>Covid-19 lockdown posed as a challenge as the nature of the roll-out of the benefit involves contact with clients in both walk-ins and outreach programmes in the provinces.</a:t>
                      </a:r>
                      <a:endParaRPr lang="en-ZA" sz="900" kern="1200">
                        <a:solidFill>
                          <a:schemeClr val="tx1"/>
                        </a:solidFill>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457200" rtl="0" eaLnBrk="1" latinLnBrk="0" hangingPunct="1">
                        <a:lnSpc>
                          <a:spcPct val="107000"/>
                        </a:lnSpc>
                        <a:spcAft>
                          <a:spcPts val="0"/>
                        </a:spcAft>
                      </a:pPr>
                      <a:r>
                        <a:rPr lang="en-GB" sz="900" kern="1200" dirty="0">
                          <a:solidFill>
                            <a:schemeClr val="tx1"/>
                          </a:solidFill>
                          <a:effectLst/>
                          <a:latin typeface="+mn-lt"/>
                          <a:ea typeface="Arial" panose="020B0604020202020204" pitchFamily="34" charset="0"/>
                          <a:cs typeface="Times New Roman" panose="02020603050405020304" pitchFamily="18" charset="0"/>
                        </a:rPr>
                        <a:t>New work method will include more electronic processing of applications, initiation and implementation of integrated projects, and </a:t>
                      </a:r>
                      <a:r>
                        <a:rPr lang="en-GB" sz="9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increased</a:t>
                      </a:r>
                      <a:r>
                        <a:rPr lang="en-GB" sz="900" kern="1200" dirty="0">
                          <a:solidFill>
                            <a:schemeClr val="tx1"/>
                          </a:solidFill>
                          <a:effectLst/>
                          <a:latin typeface="+mn-lt"/>
                          <a:ea typeface="Arial" panose="020B0604020202020204" pitchFamily="34" charset="0"/>
                          <a:cs typeface="Times New Roman" panose="02020603050405020304" pitchFamily="18" charset="0"/>
                        </a:rPr>
                        <a:t> facilitation and coordination with other stakeholders.</a:t>
                      </a:r>
                      <a:endParaRPr lang="en-ZA" sz="900" kern="1200" dirty="0">
                        <a:solidFill>
                          <a:schemeClr val="tx1"/>
                        </a:solidFill>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900" dirty="0">
                          <a:effectLst/>
                          <a:latin typeface="+mn-lt"/>
                          <a:ea typeface="Times New Roman" panose="02020603050405020304" pitchFamily="18" charset="0"/>
                          <a:cs typeface="Times New Roman" panose="02020603050405020304" pitchFamily="18" charset="0"/>
                        </a:rPr>
                        <a:t> </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10004"/>
                  </a:ext>
                </a:extLst>
              </a:tr>
            </a:tbl>
          </a:graphicData>
        </a:graphic>
      </p:graphicFrame>
      <p:sp>
        <p:nvSpPr>
          <p:cNvPr id="11" name="Rectangle 4"/>
          <p:cNvSpPr>
            <a:spLocks noChangeArrowheads="1"/>
          </p:cNvSpPr>
          <p:nvPr/>
        </p:nvSpPr>
        <p:spPr bwMode="auto">
          <a:xfrm>
            <a:off x="304800" y="104775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800" b="0" i="0" u="none" strike="noStrike" cap="none" normalizeH="0" baseline="0" smtClean="0">
                <a:ln>
                  <a:noFill/>
                </a:ln>
                <a:solidFill>
                  <a:schemeClr val="tx1"/>
                </a:solidFill>
                <a:effectLst/>
                <a:latin typeface="Arial" panose="020B0604020202020204" pitchFamily="34" charset="0"/>
              </a:rPr>
              <a:t/>
            </a:r>
            <a:br>
              <a:rPr kumimoji="0" lang="en-ZA" altLang="en-US" sz="1800" b="0" i="0" u="none" strike="noStrike" cap="none" normalizeH="0" baseline="0" smtClean="0">
                <a:ln>
                  <a:noFill/>
                </a:ln>
                <a:solidFill>
                  <a:schemeClr val="tx1"/>
                </a:solidFill>
                <a:effectLst/>
                <a:latin typeface="Arial" panose="020B0604020202020204" pitchFamily="34" charset="0"/>
              </a:rPr>
            </a:br>
            <a:endParaRPr kumimoji="0" lang="en-ZA"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4012773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1280" y="0"/>
            <a:ext cx="8981440" cy="599122"/>
          </a:xfrm>
          <a:ln>
            <a:noFill/>
          </a:ln>
        </p:spPr>
        <p:style>
          <a:lnRef idx="2">
            <a:schemeClr val="accent3"/>
          </a:lnRef>
          <a:fillRef idx="1">
            <a:schemeClr val="lt1"/>
          </a:fillRef>
          <a:effectRef idx="0">
            <a:schemeClr val="accent3"/>
          </a:effectRef>
          <a:fontRef idx="minor">
            <a:schemeClr val="dk1"/>
          </a:fontRef>
        </p:style>
        <p:txBody>
          <a:bodyPr>
            <a:normAutofit/>
          </a:bodyPr>
          <a:lstStyle/>
          <a:p>
            <a:r>
              <a:rPr lang="en-US" sz="2000" b="1" dirty="0">
                <a:solidFill>
                  <a:srgbClr val="00B050"/>
                </a:solidFill>
                <a:latin typeface="+mn-lt"/>
                <a:ea typeface="+mn-ea"/>
                <a:cs typeface="+mn-cs"/>
              </a:rPr>
              <a:t>PRESENTATION OUTLINE</a:t>
            </a:r>
          </a:p>
        </p:txBody>
      </p:sp>
      <p:sp>
        <p:nvSpPr>
          <p:cNvPr id="5" name="Content Placeholder 2"/>
          <p:cNvSpPr>
            <a:spLocks noGrp="1"/>
          </p:cNvSpPr>
          <p:nvPr>
            <p:ph idx="1"/>
          </p:nvPr>
        </p:nvSpPr>
        <p:spPr>
          <a:xfrm>
            <a:off x="81280" y="683395"/>
            <a:ext cx="8619958" cy="5159140"/>
          </a:xfrm>
          <a:ln>
            <a:noFill/>
          </a:ln>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lgn="just">
              <a:lnSpc>
                <a:spcPct val="150000"/>
              </a:lnSpc>
              <a:defRPr/>
            </a:pPr>
            <a:r>
              <a:rPr lang="en-US" sz="1800" dirty="0" smtClean="0">
                <a:latin typeface="Arial" panose="020B0604020202020204" pitchFamily="34" charset="0"/>
                <a:cs typeface="Arial" panose="020B0604020202020204" pitchFamily="34" charset="0"/>
              </a:rPr>
              <a:t>Purpose of the presentation</a:t>
            </a:r>
          </a:p>
          <a:p>
            <a:pPr algn="just">
              <a:lnSpc>
                <a:spcPct val="150000"/>
              </a:lnSpc>
              <a:defRPr/>
            </a:pPr>
            <a:r>
              <a:rPr lang="en-ZA" sz="1800" dirty="0" smtClean="0">
                <a:latin typeface="Arial" panose="020B0604020202020204" pitchFamily="34" charset="0"/>
                <a:cs typeface="Arial" panose="020B0604020202020204" pitchFamily="34" charset="0"/>
              </a:rPr>
              <a:t>Mandate of the Department</a:t>
            </a:r>
          </a:p>
          <a:p>
            <a:pPr algn="just">
              <a:lnSpc>
                <a:spcPct val="150000"/>
              </a:lnSpc>
              <a:defRPr/>
            </a:pPr>
            <a:r>
              <a:rPr lang="en-US" altLang="en-US" sz="1800" dirty="0">
                <a:latin typeface="Arial" panose="020B0604020202020204" pitchFamily="34" charset="0"/>
                <a:cs typeface="Arial" panose="020B0604020202020204" pitchFamily="34" charset="0"/>
              </a:rPr>
              <a:t>DMV A</a:t>
            </a:r>
            <a:r>
              <a:rPr lang="en-US" altLang="en-US" sz="1800" dirty="0" smtClean="0">
                <a:latin typeface="Arial" panose="020B0604020202020204" pitchFamily="34" charset="0"/>
                <a:cs typeface="Arial" panose="020B0604020202020204" pitchFamily="34" charset="0"/>
              </a:rPr>
              <a:t>pproved </a:t>
            </a:r>
            <a:r>
              <a:rPr lang="en-US" altLang="en-US" sz="1800" dirty="0">
                <a:latin typeface="Arial" panose="020B0604020202020204" pitchFamily="34" charset="0"/>
                <a:cs typeface="Arial" panose="020B0604020202020204" pitchFamily="34" charset="0"/>
              </a:rPr>
              <a:t>B</a:t>
            </a:r>
            <a:r>
              <a:rPr lang="en-US" altLang="en-US" sz="1800" dirty="0" smtClean="0">
                <a:latin typeface="Arial" panose="020B0604020202020204" pitchFamily="34" charset="0"/>
                <a:cs typeface="Arial" panose="020B0604020202020204" pitchFamily="34" charset="0"/>
              </a:rPr>
              <a:t>udget </a:t>
            </a:r>
            <a:r>
              <a:rPr lang="en-US" altLang="en-US" sz="1800" dirty="0" err="1">
                <a:latin typeface="Arial" panose="020B0604020202020204" pitchFamily="34" charset="0"/>
                <a:cs typeface="Arial" panose="020B0604020202020204" pitchFamily="34" charset="0"/>
              </a:rPr>
              <a:t>P</a:t>
            </a:r>
            <a:r>
              <a:rPr lang="en-US" altLang="en-US" sz="1800" dirty="0" err="1" smtClean="0">
                <a:latin typeface="Arial" panose="020B0604020202020204" pitchFamily="34" charset="0"/>
                <a:cs typeface="Arial" panose="020B0604020202020204" pitchFamily="34" charset="0"/>
              </a:rPr>
              <a:t>rogramme</a:t>
            </a:r>
            <a:r>
              <a:rPr lang="en-US" altLang="en-US" sz="1800" dirty="0" smtClean="0">
                <a:latin typeface="Arial" panose="020B0604020202020204" pitchFamily="34" charset="0"/>
                <a:cs typeface="Arial" panose="020B0604020202020204" pitchFamily="34" charset="0"/>
              </a:rPr>
              <a:t> Structure</a:t>
            </a:r>
          </a:p>
          <a:p>
            <a:pPr algn="just">
              <a:lnSpc>
                <a:spcPct val="150000"/>
              </a:lnSpc>
              <a:defRPr/>
            </a:pPr>
            <a:r>
              <a:rPr lang="en-US" sz="1800" dirty="0" smtClean="0">
                <a:latin typeface="Arial" panose="020B0604020202020204" pitchFamily="34" charset="0"/>
                <a:cs typeface="Arial" panose="020B0604020202020204" pitchFamily="34" charset="0"/>
              </a:rPr>
              <a:t>Executive Summary on Financial Performance</a:t>
            </a:r>
          </a:p>
          <a:p>
            <a:pPr algn="just">
              <a:lnSpc>
                <a:spcPct val="150000"/>
              </a:lnSpc>
              <a:defRPr/>
            </a:pPr>
            <a:r>
              <a:rPr lang="en-US" sz="1800" dirty="0" smtClean="0">
                <a:latin typeface="Arial" panose="020B0604020202020204" pitchFamily="34" charset="0"/>
                <a:cs typeface="Arial" panose="020B0604020202020204" pitchFamily="34" charset="0"/>
              </a:rPr>
              <a:t>Spend vs Budget by </a:t>
            </a:r>
            <a:r>
              <a:rPr lang="en-US" sz="1800" dirty="0" err="1" smtClean="0">
                <a:latin typeface="Arial" panose="020B0604020202020204" pitchFamily="34" charset="0"/>
                <a:cs typeface="Arial" panose="020B0604020202020204" pitchFamily="34" charset="0"/>
              </a:rPr>
              <a:t>Programme</a:t>
            </a:r>
            <a:r>
              <a:rPr lang="en-US" sz="1800" dirty="0" smtClean="0">
                <a:latin typeface="Arial" panose="020B0604020202020204" pitchFamily="34" charset="0"/>
                <a:cs typeface="Arial" panose="020B0604020202020204" pitchFamily="34" charset="0"/>
              </a:rPr>
              <a:t> by Economic Classification</a:t>
            </a:r>
            <a:endParaRPr lang="en-ZA" sz="1800" dirty="0" smtClean="0">
              <a:latin typeface="Arial" panose="020B0604020202020204" pitchFamily="34" charset="0"/>
              <a:cs typeface="Arial" panose="020B0604020202020204" pitchFamily="34" charset="0"/>
            </a:endParaRPr>
          </a:p>
          <a:p>
            <a:pPr>
              <a:lnSpc>
                <a:spcPct val="150000"/>
              </a:lnSpc>
              <a:defRPr/>
            </a:pPr>
            <a:r>
              <a:rPr lang="en-ZA" sz="1800" dirty="0" smtClean="0">
                <a:latin typeface="Arial" panose="020B0604020202020204" pitchFamily="34" charset="0"/>
                <a:cs typeface="Arial" panose="020B0604020202020204" pitchFamily="34" charset="0"/>
              </a:rPr>
              <a:t>Overall Q1 </a:t>
            </a:r>
            <a:r>
              <a:rPr lang="en-ZA" sz="1800" dirty="0">
                <a:latin typeface="Arial" panose="020B0604020202020204" pitchFamily="34" charset="0"/>
                <a:cs typeface="Arial" panose="020B0604020202020204" pitchFamily="34" charset="0"/>
              </a:rPr>
              <a:t>Performance Analysis</a:t>
            </a:r>
          </a:p>
          <a:p>
            <a:pPr algn="just">
              <a:lnSpc>
                <a:spcPct val="150000"/>
              </a:lnSpc>
              <a:defRPr/>
            </a:pPr>
            <a:r>
              <a:rPr lang="en-US" sz="1800" dirty="0" smtClean="0">
                <a:latin typeface="Arial" panose="020B0604020202020204" pitchFamily="34" charset="0"/>
                <a:ea typeface="Times New Roman" panose="02020603050405020304" pitchFamily="18" charset="0"/>
                <a:cs typeface="Arial" panose="020B0604020202020204" pitchFamily="34" charset="0"/>
              </a:rPr>
              <a:t>2020/21 </a:t>
            </a:r>
            <a:r>
              <a:rPr lang="en-ZA" sz="1800" dirty="0" smtClean="0">
                <a:latin typeface="Arial" panose="020B0604020202020204" pitchFamily="34" charset="0"/>
                <a:cs typeface="Arial" panose="020B0604020202020204" pitchFamily="34" charset="0"/>
              </a:rPr>
              <a:t>Performance Information </a:t>
            </a:r>
            <a:endParaRPr lang="en-ZA" sz="1800" dirty="0">
              <a:latin typeface="Arial" panose="020B0604020202020204" pitchFamily="34" charset="0"/>
              <a:cs typeface="Arial" panose="020B0604020202020204" pitchFamily="34" charset="0"/>
            </a:endParaRPr>
          </a:p>
          <a:p>
            <a:pPr algn="just">
              <a:lnSpc>
                <a:spcPct val="150000"/>
              </a:lnSpc>
              <a:defRPr/>
            </a:pPr>
            <a:r>
              <a:rPr lang="en-ZA" sz="1800" dirty="0" smtClean="0">
                <a:latin typeface="Arial" panose="020B0604020202020204" pitchFamily="34" charset="0"/>
                <a:cs typeface="Arial" panose="020B0604020202020204" pitchFamily="34" charset="0"/>
              </a:rPr>
              <a:t>Performance </a:t>
            </a:r>
            <a:r>
              <a:rPr lang="en-ZA" sz="1800" dirty="0">
                <a:latin typeface="Arial" panose="020B0604020202020204" pitchFamily="34" charset="0"/>
                <a:cs typeface="Arial" panose="020B0604020202020204" pitchFamily="34" charset="0"/>
              </a:rPr>
              <a:t>against set targets p</a:t>
            </a:r>
            <a:r>
              <a:rPr lang="en-ZA" sz="1800" dirty="0" smtClean="0">
                <a:latin typeface="Arial" panose="020B0604020202020204" pitchFamily="34" charset="0"/>
                <a:cs typeface="Arial" panose="020B0604020202020204" pitchFamily="34" charset="0"/>
              </a:rPr>
              <a:t>er Programme</a:t>
            </a:r>
          </a:p>
          <a:p>
            <a:pPr lvl="1" algn="just">
              <a:lnSpc>
                <a:spcPct val="150000"/>
              </a:lnSpc>
              <a:buFont typeface="Wingdings" panose="05000000000000000000" pitchFamily="2" charset="2"/>
              <a:buChar char="ü"/>
              <a:defRPr/>
            </a:pPr>
            <a:r>
              <a:rPr lang="en-ZA" sz="1800" dirty="0">
                <a:latin typeface="Arial" panose="020B0604020202020204" pitchFamily="34" charset="0"/>
                <a:cs typeface="Arial" panose="020B0604020202020204" pitchFamily="34" charset="0"/>
              </a:rPr>
              <a:t>   Programme 1: Administration</a:t>
            </a:r>
          </a:p>
          <a:p>
            <a:pPr lvl="1" algn="just">
              <a:lnSpc>
                <a:spcPct val="150000"/>
              </a:lnSpc>
              <a:buFont typeface="Wingdings" panose="05000000000000000000" pitchFamily="2" charset="2"/>
              <a:buChar char="ü"/>
              <a:defRPr/>
            </a:pPr>
            <a:r>
              <a:rPr lang="en-ZA" sz="1800" dirty="0">
                <a:latin typeface="Arial" panose="020B0604020202020204" pitchFamily="34" charset="0"/>
                <a:cs typeface="Arial" panose="020B0604020202020204" pitchFamily="34" charset="0"/>
              </a:rPr>
              <a:t>   Programme 2: Socio-Economic Support (SES)</a:t>
            </a:r>
          </a:p>
          <a:p>
            <a:pPr lvl="1" algn="just">
              <a:lnSpc>
                <a:spcPct val="150000"/>
              </a:lnSpc>
              <a:buFont typeface="Wingdings" panose="05000000000000000000" pitchFamily="2" charset="2"/>
              <a:buChar char="ü"/>
              <a:defRPr/>
            </a:pPr>
            <a:r>
              <a:rPr lang="en-ZA" sz="1800" dirty="0">
                <a:latin typeface="Arial" panose="020B0604020202020204" pitchFamily="34" charset="0"/>
                <a:cs typeface="Arial" panose="020B0604020202020204" pitchFamily="34" charset="0"/>
              </a:rPr>
              <a:t>   Programme 3: Empowerment and Stakeholder Management (</a:t>
            </a:r>
            <a:r>
              <a:rPr lang="en-ZA" sz="1800" dirty="0" smtClean="0">
                <a:latin typeface="Arial" panose="020B0604020202020204" pitchFamily="34" charset="0"/>
                <a:cs typeface="Arial" panose="020B0604020202020204" pitchFamily="34" charset="0"/>
              </a:rPr>
              <a:t>ESM)</a:t>
            </a:r>
          </a:p>
          <a:p>
            <a:pPr algn="just">
              <a:lnSpc>
                <a:spcPct val="150000"/>
              </a:lnSpc>
              <a:buFont typeface="Arial" panose="020B0604020202020204" pitchFamily="34" charset="0"/>
              <a:buChar char="•"/>
              <a:defRPr/>
            </a:pPr>
            <a:r>
              <a:rPr lang="en-US" sz="1800" dirty="0" smtClean="0">
                <a:latin typeface="Arial" panose="020B0604020202020204" pitchFamily="34" charset="0"/>
                <a:cs typeface="Arial" panose="020B0604020202020204" pitchFamily="34" charset="0"/>
              </a:rPr>
              <a:t>Human Resource Management</a:t>
            </a:r>
          </a:p>
          <a:p>
            <a:pPr marL="0" indent="0" algn="just">
              <a:lnSpc>
                <a:spcPct val="150000"/>
              </a:lnSpc>
              <a:buNone/>
              <a:defRPr/>
            </a:pPr>
            <a:endParaRPr lang="en-ZA" sz="1800" dirty="0">
              <a:latin typeface="Arial" panose="020B0604020202020204" pitchFamily="34" charset="0"/>
              <a:cs typeface="Arial" panose="020B0604020202020204" pitchFamily="34" charset="0"/>
            </a:endParaRPr>
          </a:p>
          <a:p>
            <a:pPr algn="just">
              <a:lnSpc>
                <a:spcPct val="150000"/>
              </a:lnSpc>
              <a:buFont typeface="Arial" panose="020B0604020202020204" pitchFamily="34" charset="0"/>
              <a:buChar char="•"/>
              <a:defRPr/>
            </a:pPr>
            <a:endParaRPr lang="en-ZA" sz="1800" dirty="0" smtClean="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7B1C6805-EAF3-CC4B-883D-0BA841DD8C88}" type="slidenum">
              <a:rPr lang="en-US" smtClean="0"/>
              <a:pPr/>
              <a:t>2</a:t>
            </a:fld>
            <a:endParaRPr lang="en-US"/>
          </a:p>
        </p:txBody>
      </p:sp>
    </p:spTree>
    <p:extLst>
      <p:ext uri="{BB962C8B-B14F-4D97-AF65-F5344CB8AC3E}">
        <p14:creationId xmlns:p14="http://schemas.microsoft.com/office/powerpoint/2010/main" xmlns="" val="28976500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567891"/>
          </a:xfrm>
        </p:spPr>
        <p:txBody>
          <a:bodyPr>
            <a:normAutofit/>
          </a:bodyPr>
          <a:lstStyle/>
          <a:p>
            <a:r>
              <a:rPr lang="en-ZA" sz="2000" b="1" dirty="0">
                <a:solidFill>
                  <a:srgbClr val="00B050"/>
                </a:solidFill>
                <a:latin typeface="Arial" panose="020B0604020202020204" pitchFamily="34" charset="0"/>
                <a:cs typeface="Arial" panose="020B0604020202020204" pitchFamily="34" charset="0"/>
              </a:rPr>
              <a:t>Q1 PERFORMANCE ANALYSIS: PROGRAMME 3: </a:t>
            </a:r>
            <a:r>
              <a:rPr lang="en-ZA" sz="2000" b="1" dirty="0" smtClean="0">
                <a:solidFill>
                  <a:srgbClr val="00B050"/>
                </a:solidFill>
                <a:latin typeface="Arial" panose="020B0604020202020204" pitchFamily="34" charset="0"/>
                <a:cs typeface="Arial" panose="020B0604020202020204" pitchFamily="34" charset="0"/>
              </a:rPr>
              <a:t>ESM (2)</a:t>
            </a:r>
            <a:endParaRPr lang="en-ZA" dirty="0"/>
          </a:p>
        </p:txBody>
      </p:sp>
      <p:sp>
        <p:nvSpPr>
          <p:cNvPr id="4" name="Slide Number Placeholder 3"/>
          <p:cNvSpPr>
            <a:spLocks noGrp="1"/>
          </p:cNvSpPr>
          <p:nvPr>
            <p:ph type="sldNum" sz="quarter" idx="12"/>
          </p:nvPr>
        </p:nvSpPr>
        <p:spPr/>
        <p:txBody>
          <a:bodyPr/>
          <a:lstStyle/>
          <a:p>
            <a:fld id="{7B1C6805-EAF3-CC4B-883D-0BA841DD8C88}" type="slidenum">
              <a:rPr lang="en-US" smtClean="0"/>
              <a:pPr/>
              <a:t>20</a:t>
            </a:fld>
            <a:endParaRPr lang="en-US"/>
          </a:p>
        </p:txBody>
      </p:sp>
      <p:graphicFrame>
        <p:nvGraphicFramePr>
          <p:cNvPr id="6" name="Content Placeholder 9"/>
          <p:cNvGraphicFramePr>
            <a:graphicFrameLocks noGrp="1"/>
          </p:cNvGraphicFramePr>
          <p:nvPr>
            <p:ph idx="1"/>
            <p:extLst>
              <p:ext uri="{D42A27DB-BD31-4B8C-83A1-F6EECF244321}">
                <p14:modId xmlns:p14="http://schemas.microsoft.com/office/powerpoint/2010/main" xmlns="" val="578913349"/>
              </p:ext>
            </p:extLst>
          </p:nvPr>
        </p:nvGraphicFramePr>
        <p:xfrm>
          <a:off x="304800" y="567891"/>
          <a:ext cx="8704446" cy="4048121"/>
        </p:xfrm>
        <a:graphic>
          <a:graphicData uri="http://schemas.openxmlformats.org/drawingml/2006/table">
            <a:tbl>
              <a:tblPr firstRow="1" firstCol="1" bandRow="1"/>
              <a:tblGrid>
                <a:gridCol w="720318">
                  <a:extLst>
                    <a:ext uri="{9D8B030D-6E8A-4147-A177-3AD203B41FA5}">
                      <a16:colId xmlns:a16="http://schemas.microsoft.com/office/drawing/2014/main" xmlns="" val="20000"/>
                    </a:ext>
                  </a:extLst>
                </a:gridCol>
                <a:gridCol w="1027654">
                  <a:extLst>
                    <a:ext uri="{9D8B030D-6E8A-4147-A177-3AD203B41FA5}">
                      <a16:colId xmlns:a16="http://schemas.microsoft.com/office/drawing/2014/main" xmlns="" val="20001"/>
                    </a:ext>
                  </a:extLst>
                </a:gridCol>
                <a:gridCol w="825965">
                  <a:extLst>
                    <a:ext uri="{9D8B030D-6E8A-4147-A177-3AD203B41FA5}">
                      <a16:colId xmlns:a16="http://schemas.microsoft.com/office/drawing/2014/main" xmlns="" val="20002"/>
                    </a:ext>
                  </a:extLst>
                </a:gridCol>
                <a:gridCol w="768341">
                  <a:extLst>
                    <a:ext uri="{9D8B030D-6E8A-4147-A177-3AD203B41FA5}">
                      <a16:colId xmlns:a16="http://schemas.microsoft.com/office/drawing/2014/main" xmlns="" val="20003"/>
                    </a:ext>
                  </a:extLst>
                </a:gridCol>
                <a:gridCol w="777944">
                  <a:extLst>
                    <a:ext uri="{9D8B030D-6E8A-4147-A177-3AD203B41FA5}">
                      <a16:colId xmlns:a16="http://schemas.microsoft.com/office/drawing/2014/main" xmlns="" val="20004"/>
                    </a:ext>
                  </a:extLst>
                </a:gridCol>
                <a:gridCol w="816361">
                  <a:extLst>
                    <a:ext uri="{9D8B030D-6E8A-4147-A177-3AD203B41FA5}">
                      <a16:colId xmlns:a16="http://schemas.microsoft.com/office/drawing/2014/main" xmlns="" val="20005"/>
                    </a:ext>
                  </a:extLst>
                </a:gridCol>
                <a:gridCol w="1248552">
                  <a:extLst>
                    <a:ext uri="{9D8B030D-6E8A-4147-A177-3AD203B41FA5}">
                      <a16:colId xmlns:a16="http://schemas.microsoft.com/office/drawing/2014/main" xmlns="" val="20006"/>
                    </a:ext>
                  </a:extLst>
                </a:gridCol>
                <a:gridCol w="1595286">
                  <a:extLst>
                    <a:ext uri="{9D8B030D-6E8A-4147-A177-3AD203B41FA5}">
                      <a16:colId xmlns:a16="http://schemas.microsoft.com/office/drawing/2014/main" xmlns="" val="20007"/>
                    </a:ext>
                  </a:extLst>
                </a:gridCol>
                <a:gridCol w="924025">
                  <a:extLst>
                    <a:ext uri="{9D8B030D-6E8A-4147-A177-3AD203B41FA5}">
                      <a16:colId xmlns:a16="http://schemas.microsoft.com/office/drawing/2014/main" xmlns="" val="20008"/>
                    </a:ext>
                  </a:extLst>
                </a:gridCol>
              </a:tblGrid>
              <a:tr h="344238">
                <a:tc rowSpan="2">
                  <a:txBody>
                    <a:bodyPr/>
                    <a:lstStyle/>
                    <a:p>
                      <a:pPr algn="l">
                        <a:lnSpc>
                          <a:spcPct val="107000"/>
                        </a:lnSpc>
                        <a:spcAft>
                          <a:spcPts val="0"/>
                        </a:spcAft>
                      </a:pPr>
                      <a:r>
                        <a:rPr lang="en-GB" sz="900" b="1" dirty="0">
                          <a:effectLst/>
                          <a:latin typeface="+mn-lt"/>
                          <a:ea typeface="Arial" panose="020B0604020202020204" pitchFamily="34" charset="0"/>
                          <a:cs typeface="Times New Roman" panose="02020603050405020304" pitchFamily="18" charset="0"/>
                        </a:rPr>
                        <a:t>Indicator ID</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rowSpan="2">
                  <a:txBody>
                    <a:bodyPr/>
                    <a:lstStyle/>
                    <a:p>
                      <a:pPr algn="l">
                        <a:lnSpc>
                          <a:spcPct val="107000"/>
                        </a:lnSpc>
                        <a:spcAft>
                          <a:spcPts val="0"/>
                        </a:spcAft>
                      </a:pPr>
                      <a:r>
                        <a:rPr lang="en-GB" sz="900" b="1" dirty="0">
                          <a:effectLst/>
                          <a:latin typeface="+mn-lt"/>
                          <a:ea typeface="Arial" panose="020B0604020202020204" pitchFamily="34" charset="0"/>
                          <a:cs typeface="Times New Roman" panose="02020603050405020304" pitchFamily="18" charset="0"/>
                        </a:rPr>
                        <a:t>Output Indicators</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rowSpan="2">
                  <a:txBody>
                    <a:bodyPr/>
                    <a:lstStyle/>
                    <a:p>
                      <a:pPr algn="l">
                        <a:lnSpc>
                          <a:spcPct val="115000"/>
                        </a:lnSpc>
                        <a:spcAft>
                          <a:spcPts val="1000"/>
                        </a:spcAft>
                      </a:pPr>
                      <a:r>
                        <a:rPr lang="en-ZA" sz="900" b="1">
                          <a:effectLst/>
                          <a:latin typeface="+mn-lt"/>
                          <a:ea typeface="Calibri" panose="020F0502020204030204" pitchFamily="34" charset="0"/>
                          <a:cs typeface="Times New Roman" panose="02020603050405020304" pitchFamily="18" charset="0"/>
                        </a:rPr>
                        <a:t>Annual Target</a:t>
                      </a:r>
                      <a:endParaRPr lang="en-ZA" sz="9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rowSpan="2">
                  <a:txBody>
                    <a:bodyPr/>
                    <a:lstStyle/>
                    <a:p>
                      <a:pPr algn="l">
                        <a:lnSpc>
                          <a:spcPct val="115000"/>
                        </a:lnSpc>
                        <a:spcAft>
                          <a:spcPts val="1000"/>
                        </a:spcAft>
                      </a:pPr>
                      <a:r>
                        <a:rPr lang="en-ZA" sz="900" b="1" dirty="0">
                          <a:effectLst/>
                          <a:latin typeface="+mn-lt"/>
                          <a:ea typeface="Calibri" panose="020F0502020204030204" pitchFamily="34" charset="0"/>
                          <a:cs typeface="Times New Roman" panose="02020603050405020304" pitchFamily="18" charset="0"/>
                        </a:rPr>
                        <a:t>Q1 Target</a:t>
                      </a:r>
                      <a:endParaRPr lang="en-ZA" sz="9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rowSpan="2">
                  <a:txBody>
                    <a:bodyPr/>
                    <a:lstStyle/>
                    <a:p>
                      <a:pPr algn="l">
                        <a:lnSpc>
                          <a:spcPct val="115000"/>
                        </a:lnSpc>
                        <a:spcAft>
                          <a:spcPts val="1000"/>
                        </a:spcAft>
                      </a:pPr>
                      <a:r>
                        <a:rPr lang="en-ZA" sz="900" b="1">
                          <a:effectLst/>
                          <a:latin typeface="+mn-lt"/>
                          <a:ea typeface="Calibri" panose="020F0502020204030204" pitchFamily="34" charset="0"/>
                          <a:cs typeface="Times New Roman" panose="02020603050405020304" pitchFamily="18" charset="0"/>
                        </a:rPr>
                        <a:t>Quarter 1 Output – Validated</a:t>
                      </a:r>
                      <a:endParaRPr lang="en-ZA" sz="9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rowSpan="2">
                  <a:txBody>
                    <a:bodyPr/>
                    <a:lstStyle/>
                    <a:p>
                      <a:pPr algn="l">
                        <a:lnSpc>
                          <a:spcPct val="115000"/>
                        </a:lnSpc>
                        <a:spcAft>
                          <a:spcPts val="1000"/>
                        </a:spcAft>
                      </a:pPr>
                      <a:r>
                        <a:rPr lang="en-ZA" sz="900" b="1">
                          <a:effectLst/>
                          <a:latin typeface="+mn-lt"/>
                          <a:ea typeface="Calibri" panose="020F0502020204030204" pitchFamily="34" charset="0"/>
                          <a:cs typeface="Times New Roman" panose="02020603050405020304" pitchFamily="18" charset="0"/>
                        </a:rPr>
                        <a:t>Deviation</a:t>
                      </a:r>
                      <a:endParaRPr lang="en-ZA" sz="9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gridSpan="2">
                  <a:txBody>
                    <a:bodyPr/>
                    <a:lstStyle/>
                    <a:p>
                      <a:pPr algn="l">
                        <a:lnSpc>
                          <a:spcPct val="115000"/>
                        </a:lnSpc>
                        <a:spcAft>
                          <a:spcPts val="1000"/>
                        </a:spcAft>
                      </a:pPr>
                      <a:r>
                        <a:rPr lang="en-ZA" sz="900" b="1">
                          <a:effectLst/>
                          <a:latin typeface="+mn-lt"/>
                          <a:ea typeface="Calibri" panose="020F0502020204030204" pitchFamily="34" charset="0"/>
                          <a:cs typeface="Times New Roman" panose="02020603050405020304" pitchFamily="18" charset="0"/>
                        </a:rPr>
                        <a:t>Comments</a:t>
                      </a:r>
                      <a:endParaRPr lang="en-ZA" sz="9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en-ZA"/>
                    </a:p>
                  </a:txBody>
                  <a:tcPr/>
                </a:tc>
                <a:tc rowSpan="2">
                  <a:txBody>
                    <a:bodyPr/>
                    <a:lstStyle/>
                    <a:p>
                      <a:pPr algn="l">
                        <a:lnSpc>
                          <a:spcPct val="115000"/>
                        </a:lnSpc>
                        <a:spcAft>
                          <a:spcPts val="1000"/>
                        </a:spcAft>
                      </a:pPr>
                      <a:r>
                        <a:rPr lang="en-ZA" sz="900" b="1">
                          <a:effectLst/>
                          <a:latin typeface="+mn-lt"/>
                          <a:ea typeface="Calibri" panose="020F0502020204030204" pitchFamily="34" charset="0"/>
                          <a:cs typeface="Times New Roman" panose="02020603050405020304" pitchFamily="18" charset="0"/>
                        </a:rPr>
                        <a:t>Overall progress of indicator (Green, Amber or Red)</a:t>
                      </a:r>
                      <a:endParaRPr lang="en-ZA" sz="9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xmlns="" val="10000"/>
                  </a:ext>
                </a:extLst>
              </a:tr>
              <a:tr h="363004">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a:lnSpc>
                          <a:spcPct val="107000"/>
                        </a:lnSpc>
                        <a:spcAft>
                          <a:spcPts val="0"/>
                        </a:spcAft>
                      </a:pPr>
                      <a:r>
                        <a:rPr lang="en-ZA" sz="900" b="1">
                          <a:effectLst/>
                          <a:latin typeface="+mn-lt"/>
                          <a:ea typeface="Times New Roman" panose="02020603050405020304" pitchFamily="18" charset="0"/>
                          <a:cs typeface="Times New Roman" panose="02020603050405020304" pitchFamily="18" charset="0"/>
                        </a:rPr>
                        <a:t>Reason for Deviation</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l">
                        <a:lnSpc>
                          <a:spcPct val="107000"/>
                        </a:lnSpc>
                        <a:spcAft>
                          <a:spcPts val="0"/>
                        </a:spcAft>
                      </a:pPr>
                      <a:r>
                        <a:rPr lang="en-ZA" sz="900" b="1">
                          <a:effectLst/>
                          <a:latin typeface="+mn-lt"/>
                          <a:ea typeface="Times New Roman" panose="02020603050405020304" pitchFamily="18" charset="0"/>
                          <a:cs typeface="Times New Roman" panose="02020603050405020304" pitchFamily="18" charset="0"/>
                        </a:rPr>
                        <a:t>Corrective Action</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vMerge="1">
                  <a:txBody>
                    <a:bodyPr/>
                    <a:lstStyle/>
                    <a:p>
                      <a:endParaRPr lang="en-ZA"/>
                    </a:p>
                  </a:txBody>
                  <a:tcPr/>
                </a:tc>
                <a:extLst>
                  <a:ext uri="{0D108BD9-81ED-4DB2-BD59-A6C34878D82A}">
                    <a16:rowId xmlns:a16="http://schemas.microsoft.com/office/drawing/2014/main" xmlns="" val="10001"/>
                  </a:ext>
                </a:extLst>
              </a:tr>
              <a:tr h="1650940">
                <a:tc>
                  <a:txBody>
                    <a:bodyPr/>
                    <a:lstStyle/>
                    <a:p>
                      <a:pPr algn="l">
                        <a:lnSpc>
                          <a:spcPct val="107000"/>
                        </a:lnSpc>
                        <a:spcAft>
                          <a:spcPts val="0"/>
                        </a:spcAft>
                      </a:pPr>
                      <a:r>
                        <a:rPr lang="en-GB" sz="900" b="1" dirty="0">
                          <a:effectLst/>
                          <a:latin typeface="+mn-lt"/>
                          <a:ea typeface="Times New Roman" panose="02020603050405020304" pitchFamily="18" charset="0"/>
                          <a:cs typeface="Times New Roman" panose="02020603050405020304" pitchFamily="18" charset="0"/>
                        </a:rPr>
                        <a:t>PPI: 304</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900" dirty="0">
                          <a:effectLst/>
                          <a:latin typeface="+mn-lt"/>
                          <a:ea typeface="Times New Roman" panose="02020603050405020304" pitchFamily="18" charset="0"/>
                          <a:cs typeface="Times New Roman" panose="02020603050405020304" pitchFamily="18" charset="0"/>
                        </a:rPr>
                        <a:t>Number of Military Veterans businesses provided with access to business facilitation </a:t>
                      </a:r>
                      <a:r>
                        <a:rPr lang="en-US" sz="900" dirty="0" err="1">
                          <a:effectLst/>
                          <a:latin typeface="+mn-lt"/>
                          <a:ea typeface="Times New Roman" panose="02020603050405020304" pitchFamily="18" charset="0"/>
                          <a:cs typeface="Times New Roman" panose="02020603050405020304" pitchFamily="18" charset="0"/>
                        </a:rPr>
                        <a:t>programmes</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a:effectLst/>
                          <a:latin typeface="+mn-lt"/>
                          <a:ea typeface="Times New Roman" panose="02020603050405020304" pitchFamily="18" charset="0"/>
                          <a:cs typeface="Times New Roman" panose="02020603050405020304" pitchFamily="18" charset="0"/>
                        </a:rPr>
                        <a:t>110</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a:effectLst/>
                          <a:latin typeface="+mn-lt"/>
                          <a:ea typeface="Times New Roman" panose="02020603050405020304" pitchFamily="18" charset="0"/>
                          <a:cs typeface="Times New Roman" panose="02020603050405020304" pitchFamily="18" charset="0"/>
                        </a:rPr>
                        <a:t>30</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dirty="0">
                          <a:effectLst/>
                          <a:latin typeface="+mn-lt"/>
                          <a:ea typeface="Times New Roman" panose="02020603050405020304" pitchFamily="18" charset="0"/>
                          <a:cs typeface="Times New Roman" panose="02020603050405020304" pitchFamily="18" charset="0"/>
                        </a:rPr>
                        <a:t>0</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900">
                          <a:effectLst/>
                          <a:latin typeface="+mn-lt"/>
                          <a:ea typeface="Times New Roman" panose="02020603050405020304" pitchFamily="18" charset="0"/>
                          <a:cs typeface="Times New Roman" panose="02020603050405020304" pitchFamily="18" charset="0"/>
                        </a:rPr>
                        <a:t>30</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457200" rtl="0" eaLnBrk="1" latinLnBrk="0" hangingPunct="1">
                        <a:lnSpc>
                          <a:spcPct val="107000"/>
                        </a:lnSpc>
                        <a:spcAft>
                          <a:spcPts val="0"/>
                        </a:spcAft>
                      </a:pPr>
                      <a:r>
                        <a:rPr lang="en-GB" sz="900" kern="1200">
                          <a:solidFill>
                            <a:schemeClr val="tx1"/>
                          </a:solidFill>
                          <a:effectLst/>
                          <a:latin typeface="+mn-lt"/>
                          <a:ea typeface="Arial" panose="020B0604020202020204" pitchFamily="34" charset="0"/>
                          <a:cs typeface="Times New Roman" panose="02020603050405020304" pitchFamily="18" charset="0"/>
                        </a:rPr>
                        <a:t>Covid-19 lockdown posed as a challenge as the nature of the roll-out of the benefit involves contact with clients in both walk-ins and outreach programmes in the provinces.</a:t>
                      </a:r>
                      <a:endParaRPr lang="en-ZA" sz="900" kern="1200">
                        <a:solidFill>
                          <a:schemeClr val="tx1"/>
                        </a:solidFill>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457200" rtl="0" eaLnBrk="1" latinLnBrk="0" hangingPunct="1">
                        <a:lnSpc>
                          <a:spcPct val="107000"/>
                        </a:lnSpc>
                        <a:spcAft>
                          <a:spcPts val="0"/>
                        </a:spcAft>
                      </a:pPr>
                      <a:r>
                        <a:rPr lang="en-GB" sz="900" kern="1200" dirty="0">
                          <a:solidFill>
                            <a:schemeClr val="tx1"/>
                          </a:solidFill>
                          <a:effectLst/>
                          <a:latin typeface="+mn-lt"/>
                          <a:ea typeface="Arial" panose="020B0604020202020204" pitchFamily="34" charset="0"/>
                          <a:cs typeface="Times New Roman" panose="02020603050405020304" pitchFamily="18" charset="0"/>
                        </a:rPr>
                        <a:t>Dependent on the national disaster management response and resultant regulations by the government. More engagement with Department of Small Business Development, especially Small Enterprise Finance Agency</a:t>
                      </a:r>
                      <a:endParaRPr lang="en-ZA" sz="900" kern="1200" dirty="0">
                        <a:solidFill>
                          <a:schemeClr val="tx1"/>
                        </a:solidFill>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900">
                          <a:effectLst/>
                          <a:latin typeface="+mn-lt"/>
                          <a:ea typeface="Times New Roman" panose="02020603050405020304" pitchFamily="18" charset="0"/>
                          <a:cs typeface="Times New Roman" panose="02020603050405020304" pitchFamily="18" charset="0"/>
                        </a:rPr>
                        <a:t> </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10002"/>
                  </a:ext>
                </a:extLst>
              </a:tr>
              <a:tr h="657986">
                <a:tc>
                  <a:txBody>
                    <a:bodyPr/>
                    <a:lstStyle/>
                    <a:p>
                      <a:pPr algn="l">
                        <a:lnSpc>
                          <a:spcPct val="107000"/>
                        </a:lnSpc>
                        <a:spcAft>
                          <a:spcPts val="0"/>
                        </a:spcAft>
                      </a:pPr>
                      <a:r>
                        <a:rPr lang="en-GB" sz="900" b="1">
                          <a:effectLst/>
                          <a:latin typeface="+mn-lt"/>
                          <a:ea typeface="Times New Roman" panose="02020603050405020304" pitchFamily="18" charset="0"/>
                          <a:cs typeface="Times New Roman" panose="02020603050405020304" pitchFamily="18" charset="0"/>
                        </a:rPr>
                        <a:t>PPI: 305</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900" dirty="0">
                          <a:effectLst/>
                          <a:latin typeface="+mn-lt"/>
                          <a:ea typeface="Arial" panose="020B0604020202020204" pitchFamily="34" charset="0"/>
                          <a:cs typeface="Times New Roman" panose="02020603050405020304" pitchFamily="18" charset="0"/>
                        </a:rPr>
                        <a:t>Number of Military Veterans provided with employment opportunities</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a:effectLst/>
                          <a:latin typeface="+mn-lt"/>
                          <a:ea typeface="Times New Roman" panose="02020603050405020304" pitchFamily="18" charset="0"/>
                          <a:cs typeface="Times New Roman" panose="02020603050405020304" pitchFamily="18" charset="0"/>
                        </a:rPr>
                        <a:t>20</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a:effectLst/>
                          <a:latin typeface="+mn-lt"/>
                          <a:ea typeface="Times New Roman" panose="02020603050405020304" pitchFamily="18" charset="0"/>
                          <a:cs typeface="Times New Roman" panose="02020603050405020304" pitchFamily="18" charset="0"/>
                        </a:rPr>
                        <a:t>-</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dirty="0">
                          <a:effectLst/>
                          <a:latin typeface="+mn-lt"/>
                          <a:ea typeface="Times New Roman" panose="02020603050405020304" pitchFamily="18" charset="0"/>
                          <a:cs typeface="Times New Roman" panose="02020603050405020304" pitchFamily="18" charset="0"/>
                        </a:rPr>
                        <a:t>-</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a:effectLst/>
                          <a:latin typeface="+mn-lt"/>
                          <a:ea typeface="Times New Roman" panose="02020603050405020304" pitchFamily="18" charset="0"/>
                          <a:cs typeface="Times New Roman" panose="02020603050405020304" pitchFamily="18" charset="0"/>
                        </a:rPr>
                        <a:t>-</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900">
                          <a:effectLst/>
                          <a:latin typeface="+mn-lt"/>
                          <a:ea typeface="Times New Roman" panose="02020603050405020304" pitchFamily="18" charset="0"/>
                          <a:cs typeface="Times New Roman" panose="02020603050405020304" pitchFamily="18" charset="0"/>
                        </a:rPr>
                        <a:t>No target planned for Q1</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031953">
                <a:tc>
                  <a:txBody>
                    <a:bodyPr/>
                    <a:lstStyle/>
                    <a:p>
                      <a:pPr algn="l">
                        <a:lnSpc>
                          <a:spcPct val="107000"/>
                        </a:lnSpc>
                        <a:spcAft>
                          <a:spcPts val="0"/>
                        </a:spcAft>
                      </a:pPr>
                      <a:r>
                        <a:rPr lang="en-GB" sz="900" b="1">
                          <a:effectLst/>
                          <a:latin typeface="+mn-lt"/>
                          <a:ea typeface="Times New Roman" panose="02020603050405020304" pitchFamily="18" charset="0"/>
                          <a:cs typeface="Times New Roman" panose="02020603050405020304" pitchFamily="18" charset="0"/>
                        </a:rPr>
                        <a:t>PPI: 306</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900">
                          <a:solidFill>
                            <a:srgbClr val="000000"/>
                          </a:solidFill>
                          <a:effectLst/>
                          <a:latin typeface="+mn-lt"/>
                          <a:ea typeface="Times New Roman" panose="02020603050405020304" pitchFamily="18" charset="0"/>
                          <a:cs typeface="Times New Roman" panose="02020603050405020304" pitchFamily="18" charset="0"/>
                        </a:rPr>
                        <a:t>Number of Military Veterans memorial sites erected per year</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a:effectLst/>
                          <a:latin typeface="+mn-lt"/>
                          <a:ea typeface="Times New Roman" panose="02020603050405020304" pitchFamily="18" charset="0"/>
                          <a:cs typeface="Times New Roman" panose="02020603050405020304" pitchFamily="18" charset="0"/>
                        </a:rPr>
                        <a:t>3</a:t>
                      </a:r>
                      <a:endParaRPr lang="en-ZA" sz="90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dirty="0">
                          <a:effectLst/>
                          <a:latin typeface="+mn-lt"/>
                          <a:ea typeface="Times New Roman" panose="02020603050405020304" pitchFamily="18" charset="0"/>
                          <a:cs typeface="Times New Roman" panose="02020603050405020304" pitchFamily="18" charset="0"/>
                        </a:rPr>
                        <a:t>-</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dirty="0">
                          <a:effectLst/>
                          <a:latin typeface="+mn-lt"/>
                          <a:ea typeface="Times New Roman" panose="02020603050405020304" pitchFamily="18" charset="0"/>
                          <a:cs typeface="Times New Roman" panose="02020603050405020304" pitchFamily="18" charset="0"/>
                        </a:rPr>
                        <a:t>-</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900" dirty="0">
                          <a:effectLst/>
                          <a:latin typeface="+mn-lt"/>
                          <a:ea typeface="Times New Roman" panose="02020603050405020304" pitchFamily="18" charset="0"/>
                          <a:cs typeface="Times New Roman" panose="02020603050405020304" pitchFamily="18" charset="0"/>
                        </a:rPr>
                        <a:t>-</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900" dirty="0">
                          <a:effectLst/>
                          <a:latin typeface="Arial" panose="020B060402020202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457200" rtl="0" eaLnBrk="1" latinLnBrk="0" hangingPunct="1">
                        <a:lnSpc>
                          <a:spcPct val="107000"/>
                        </a:lnSpc>
                        <a:spcAft>
                          <a:spcPts val="0"/>
                        </a:spcAft>
                      </a:pPr>
                      <a:r>
                        <a:rPr lang="en-GB" sz="900" dirty="0">
                          <a:effectLst/>
                          <a:latin typeface="Arial" panose="020B0604020202020204" pitchFamily="34" charset="0"/>
                          <a:ea typeface="Times New Roman" panose="02020603050405020304" pitchFamily="18" charset="0"/>
                          <a:cs typeface="Times New Roman" panose="02020603050405020304" pitchFamily="18" charset="0"/>
                        </a:rPr>
                        <a:t>-</a:t>
                      </a:r>
                      <a:endParaRPr lang="en-ZA" sz="900" kern="1200" dirty="0">
                        <a:solidFill>
                          <a:schemeClr val="tx1"/>
                        </a:solidFill>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900" dirty="0">
                          <a:effectLst/>
                          <a:latin typeface="+mn-lt"/>
                          <a:ea typeface="Times New Roman" panose="02020603050405020304" pitchFamily="18" charset="0"/>
                          <a:cs typeface="Times New Roman" panose="02020603050405020304" pitchFamily="18" charset="0"/>
                        </a:rPr>
                        <a:t>No target planned for Q1</a:t>
                      </a:r>
                      <a:endParaRPr lang="en-ZA" sz="9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7" name="Rectangle 6"/>
          <p:cNvSpPr>
            <a:spLocks noChangeArrowheads="1"/>
          </p:cNvSpPr>
          <p:nvPr/>
        </p:nvSpPr>
        <p:spPr bwMode="auto">
          <a:xfrm>
            <a:off x="0" y="5443907"/>
            <a:ext cx="3503596"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0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a:t>
            </a:r>
            <a:r>
              <a:rPr kumimoji="0" lang="en-ZA" altLang="en-US" sz="1000" b="0" i="0" u="none" strike="noStrike" cap="none" normalizeH="0" baseline="3000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rPr>
              <a:t>1]</a:t>
            </a:r>
            <a:r>
              <a:rPr kumimoji="0" lang="en-ZA" altLang="en-US" sz="1000" b="0" i="0" u="none" strike="noStrike" cap="none" normalizeH="0" baseline="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000" b="0" i="0" u="none" strike="noStrike" cap="none" normalizeH="0" baseline="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DSBD: Department of Small Business Development</a:t>
            </a:r>
            <a:endParaRPr kumimoji="0" lang="en-ZA" altLang="en-US" sz="600" b="0" i="0" u="none" strike="noStrike" cap="none" normalizeH="0" baseline="0" dirty="0" smtClean="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000" b="0" i="0" u="none" strike="noStrike" cap="none" normalizeH="0" baseline="3000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rPr>
              <a:t>[2]</a:t>
            </a:r>
            <a:r>
              <a:rPr kumimoji="0" lang="en-ZA" altLang="en-US" sz="1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SEFA: Small Enterprise Finance Agency</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3056487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28" y="31550"/>
            <a:ext cx="8965972" cy="345440"/>
          </a:xfrm>
          <a:ln>
            <a:noFill/>
          </a:ln>
        </p:spPr>
        <p:style>
          <a:lnRef idx="2">
            <a:schemeClr val="accent3"/>
          </a:lnRef>
          <a:fillRef idx="1">
            <a:schemeClr val="lt1"/>
          </a:fillRef>
          <a:effectRef idx="0">
            <a:schemeClr val="accent3"/>
          </a:effectRef>
          <a:fontRef idx="minor">
            <a:schemeClr val="dk1"/>
          </a:fontRef>
        </p:style>
        <p:txBody>
          <a:bodyPr>
            <a:noAutofit/>
          </a:bodyPr>
          <a:lstStyle/>
          <a:p>
            <a:r>
              <a:rPr lang="en-ZA" sz="1800" b="1" dirty="0">
                <a:solidFill>
                  <a:srgbClr val="00B050"/>
                </a:solidFill>
                <a:latin typeface="Arial" panose="020B0604020202020204" pitchFamily="34" charset="0"/>
                <a:cs typeface="Arial" panose="020B0604020202020204" pitchFamily="34" charset="0"/>
              </a:rPr>
              <a:t>HUMAN RESOURCE </a:t>
            </a:r>
            <a:r>
              <a:rPr lang="en-ZA" sz="1800" b="1" dirty="0" smtClean="0">
                <a:solidFill>
                  <a:srgbClr val="00B050"/>
                </a:solidFill>
                <a:latin typeface="Arial" panose="020B0604020202020204" pitchFamily="34" charset="0"/>
                <a:cs typeface="Arial" panose="020B0604020202020204" pitchFamily="34" charset="0"/>
              </a:rPr>
              <a:t>STATUS (1)</a:t>
            </a:r>
            <a:endParaRPr lang="en-ZA" sz="18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7B1C6805-EAF3-CC4B-883D-0BA841DD8C88}" type="slidenum">
              <a:rPr lang="en-US" smtClean="0"/>
              <a:pPr/>
              <a:t>21</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3978399346"/>
              </p:ext>
            </p:extLst>
          </p:nvPr>
        </p:nvGraphicFramePr>
        <p:xfrm>
          <a:off x="144378" y="376234"/>
          <a:ext cx="8816744" cy="3002233"/>
        </p:xfrm>
        <a:graphic>
          <a:graphicData uri="http://schemas.openxmlformats.org/drawingml/2006/table">
            <a:tbl>
              <a:tblPr/>
              <a:tblGrid>
                <a:gridCol w="664144">
                  <a:extLst>
                    <a:ext uri="{9D8B030D-6E8A-4147-A177-3AD203B41FA5}">
                      <a16:colId xmlns:a16="http://schemas.microsoft.com/office/drawing/2014/main" xmlns="" val="20000"/>
                    </a:ext>
                  </a:extLst>
                </a:gridCol>
                <a:gridCol w="2040763">
                  <a:extLst>
                    <a:ext uri="{9D8B030D-6E8A-4147-A177-3AD203B41FA5}">
                      <a16:colId xmlns:a16="http://schemas.microsoft.com/office/drawing/2014/main" xmlns="" val="20001"/>
                    </a:ext>
                  </a:extLst>
                </a:gridCol>
                <a:gridCol w="536269">
                  <a:extLst>
                    <a:ext uri="{9D8B030D-6E8A-4147-A177-3AD203B41FA5}">
                      <a16:colId xmlns:a16="http://schemas.microsoft.com/office/drawing/2014/main" xmlns="" val="20002"/>
                    </a:ext>
                  </a:extLst>
                </a:gridCol>
                <a:gridCol w="702837">
                  <a:extLst>
                    <a:ext uri="{9D8B030D-6E8A-4147-A177-3AD203B41FA5}">
                      <a16:colId xmlns:a16="http://schemas.microsoft.com/office/drawing/2014/main" xmlns="" val="20003"/>
                    </a:ext>
                  </a:extLst>
                </a:gridCol>
                <a:gridCol w="702837">
                  <a:extLst>
                    <a:ext uri="{9D8B030D-6E8A-4147-A177-3AD203B41FA5}">
                      <a16:colId xmlns:a16="http://schemas.microsoft.com/office/drawing/2014/main" xmlns="" val="20004"/>
                    </a:ext>
                  </a:extLst>
                </a:gridCol>
                <a:gridCol w="695523">
                  <a:extLst>
                    <a:ext uri="{9D8B030D-6E8A-4147-A177-3AD203B41FA5}">
                      <a16:colId xmlns:a16="http://schemas.microsoft.com/office/drawing/2014/main" xmlns="" val="20005"/>
                    </a:ext>
                  </a:extLst>
                </a:gridCol>
                <a:gridCol w="695523">
                  <a:extLst>
                    <a:ext uri="{9D8B030D-6E8A-4147-A177-3AD203B41FA5}">
                      <a16:colId xmlns:a16="http://schemas.microsoft.com/office/drawing/2014/main" xmlns="" val="20006"/>
                    </a:ext>
                  </a:extLst>
                </a:gridCol>
                <a:gridCol w="702837">
                  <a:extLst>
                    <a:ext uri="{9D8B030D-6E8A-4147-A177-3AD203B41FA5}">
                      <a16:colId xmlns:a16="http://schemas.microsoft.com/office/drawing/2014/main" xmlns="" val="20007"/>
                    </a:ext>
                  </a:extLst>
                </a:gridCol>
                <a:gridCol w="702837">
                  <a:extLst>
                    <a:ext uri="{9D8B030D-6E8A-4147-A177-3AD203B41FA5}">
                      <a16:colId xmlns:a16="http://schemas.microsoft.com/office/drawing/2014/main" xmlns="" val="20008"/>
                    </a:ext>
                  </a:extLst>
                </a:gridCol>
                <a:gridCol w="686587">
                  <a:extLst>
                    <a:ext uri="{9D8B030D-6E8A-4147-A177-3AD203B41FA5}">
                      <a16:colId xmlns:a16="http://schemas.microsoft.com/office/drawing/2014/main" xmlns="" val="20009"/>
                    </a:ext>
                  </a:extLst>
                </a:gridCol>
                <a:gridCol w="686587">
                  <a:extLst>
                    <a:ext uri="{9D8B030D-6E8A-4147-A177-3AD203B41FA5}">
                      <a16:colId xmlns:a16="http://schemas.microsoft.com/office/drawing/2014/main" xmlns="" val="20010"/>
                    </a:ext>
                  </a:extLst>
                </a:gridCol>
              </a:tblGrid>
              <a:tr h="245875">
                <a:tc gridSpan="11">
                  <a:txBody>
                    <a:bodyPr/>
                    <a:lstStyle/>
                    <a:p>
                      <a:pPr>
                        <a:lnSpc>
                          <a:spcPct val="107000"/>
                        </a:lnSpc>
                        <a:spcAft>
                          <a:spcPts val="0"/>
                        </a:spcAft>
                      </a:pPr>
                      <a:r>
                        <a:rPr lang="en-ZA" sz="1100" b="1" kern="1200" dirty="0" smtClean="0">
                          <a:solidFill>
                            <a:schemeClr val="tx1"/>
                          </a:solidFill>
                          <a:effectLst/>
                          <a:latin typeface="Arial Narrow" panose="020B0606020202030204" pitchFamily="34" charset="0"/>
                          <a:ea typeface="+mn-ea"/>
                          <a:cs typeface="+mn-cs"/>
                        </a:rPr>
                        <a:t>Transformation/Equity Statistics: Total permanent employees </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pPr>
                        <a:lnSpc>
                          <a:spcPct val="107000"/>
                        </a:lnSpc>
                        <a:spcAft>
                          <a:spcPts val="0"/>
                        </a:spcAft>
                      </a:pP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pPr>
                        <a:lnSpc>
                          <a:spcPct val="107000"/>
                        </a:lnSpc>
                        <a:spcAft>
                          <a:spcPts val="0"/>
                        </a:spcAft>
                      </a:pP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pPr>
                        <a:lnSpc>
                          <a:spcPct val="107000"/>
                        </a:lnSpc>
                        <a:spcAft>
                          <a:spcPts val="0"/>
                        </a:spcAft>
                      </a:pP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hMerge="1">
                  <a:txBody>
                    <a:bodyPr/>
                    <a:lstStyle/>
                    <a:p>
                      <a:pPr>
                        <a:lnSpc>
                          <a:spcPct val="107000"/>
                        </a:lnSpc>
                        <a:spcAft>
                          <a:spcPts val="0"/>
                        </a:spcAft>
                      </a:pP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hMerge="1">
                  <a:txBody>
                    <a:bodyPr/>
                    <a:lstStyle/>
                    <a:p>
                      <a:pPr>
                        <a:lnSpc>
                          <a:spcPct val="107000"/>
                        </a:lnSpc>
                        <a:spcAft>
                          <a:spcPts val="0"/>
                        </a:spcAft>
                      </a:pP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hMerge="1">
                  <a:txBody>
                    <a:bodyPr/>
                    <a:lstStyle/>
                    <a:p>
                      <a:pPr>
                        <a:lnSpc>
                          <a:spcPct val="107000"/>
                        </a:lnSpc>
                        <a:spcAft>
                          <a:spcPts val="0"/>
                        </a:spcAft>
                      </a:pP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extLst>
                  <a:ext uri="{0D108BD9-81ED-4DB2-BD59-A6C34878D82A}">
                    <a16:rowId xmlns:a16="http://schemas.microsoft.com/office/drawing/2014/main" xmlns="" val="10000"/>
                  </a:ext>
                </a:extLst>
              </a:tr>
              <a:tr h="193593">
                <a:tc>
                  <a:txBody>
                    <a:bodyPr/>
                    <a:lstStyle/>
                    <a:p>
                      <a:pPr>
                        <a:lnSpc>
                          <a:spcPct val="107000"/>
                        </a:lnSpc>
                        <a:spcAft>
                          <a:spcPts val="0"/>
                        </a:spcAft>
                      </a:pPr>
                      <a:r>
                        <a:rPr lang="en-GB" sz="1100" b="1" dirty="0">
                          <a:effectLst/>
                          <a:latin typeface="Arial Narrow" panose="020B0606020202030204" pitchFamily="34" charset="0"/>
                          <a:ea typeface="Times New Roman" panose="02020603050405020304" pitchFamily="18" charset="0"/>
                          <a:cs typeface="Times New Roman" panose="02020603050405020304" pitchFamily="18" charset="0"/>
                        </a:rPr>
                        <a:t>Ser No</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gridSpan="2">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African</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gridSpan="2">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Coloured</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gridSpan="2">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Asian</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gridSpan="2">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White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extLst>
                  <a:ext uri="{0D108BD9-81ED-4DB2-BD59-A6C34878D82A}">
                    <a16:rowId xmlns:a16="http://schemas.microsoft.com/office/drawing/2014/main" xmlns="" val="10001"/>
                  </a:ext>
                </a:extLst>
              </a:tr>
              <a:tr h="284070">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Female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Female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Female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Female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xmlns="" val="10002"/>
                  </a:ext>
                </a:extLst>
              </a:tr>
              <a:tr h="357658">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Arial Narrow" panose="020B0606020202030204" pitchFamily="34" charset="0"/>
                          <a:ea typeface="Times New Roman" panose="02020603050405020304" pitchFamily="18" charset="0"/>
                          <a:cs typeface="Times New Roman" panose="02020603050405020304" pitchFamily="18" charset="0"/>
                        </a:rPr>
                        <a:t>Race distribution of members</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69</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58</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2</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3</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2</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57658">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2</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Arial Narrow" panose="020B0606020202030204" pitchFamily="34" charset="0"/>
                          <a:ea typeface="Times New Roman" panose="02020603050405020304" pitchFamily="18" charset="0"/>
                          <a:cs typeface="Times New Roman" panose="02020603050405020304" pitchFamily="18" charset="0"/>
                        </a:rPr>
                        <a:t>Gender distribution of members</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69</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58</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2</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3</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2</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74545">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3</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Arial Narrow" panose="020B0606020202030204" pitchFamily="34" charset="0"/>
                          <a:ea typeface="Times New Roman" panose="02020603050405020304" pitchFamily="18" charset="0"/>
                          <a:cs typeface="Times New Roman" panose="02020603050405020304" pitchFamily="18" charset="0"/>
                        </a:rPr>
                        <a:t>Number of disabled members</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93593">
                <a:tc rowSpan="3">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4</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Number of members in the Programmes</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P1</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Arial Narrow" panose="020B0606020202030204" pitchFamily="34" charset="0"/>
                          <a:ea typeface="Times New Roman" panose="02020603050405020304" pitchFamily="18" charset="0"/>
                          <a:cs typeface="Times New Roman" panose="02020603050405020304" pitchFamily="18" charset="0"/>
                        </a:rPr>
                        <a:t>37</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39</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2</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02242">
                <a:tc vMerge="1">
                  <a:txBody>
                    <a:bodyPr/>
                    <a:lstStyle/>
                    <a:p>
                      <a:endParaRPr lang="en-ZA"/>
                    </a:p>
                  </a:txBody>
                  <a:tcPr/>
                </a:tc>
                <a:tc vMerge="1">
                  <a:txBody>
                    <a:bodyPr/>
                    <a:lstStyle/>
                    <a:p>
                      <a:endParaRPr lang="en-ZA"/>
                    </a:p>
                  </a:txBody>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P2</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Arial Narrow" panose="020B0606020202030204" pitchFamily="34" charset="0"/>
                          <a:ea typeface="Times New Roman" panose="02020603050405020304" pitchFamily="18" charset="0"/>
                          <a:cs typeface="Times New Roman" panose="02020603050405020304" pitchFamily="18" charset="0"/>
                        </a:rPr>
                        <a:t>10</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11</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382529">
                <a:tc vMerge="1">
                  <a:txBody>
                    <a:bodyPr/>
                    <a:lstStyle/>
                    <a:p>
                      <a:endParaRPr lang="en-ZA"/>
                    </a:p>
                  </a:txBody>
                  <a:tcPr/>
                </a:tc>
                <a:tc vMerge="1">
                  <a:txBody>
                    <a:bodyPr/>
                    <a:lstStyle/>
                    <a:p>
                      <a:endParaRPr lang="en-ZA"/>
                    </a:p>
                  </a:txBody>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P3</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Arial Narrow" panose="020B0606020202030204" pitchFamily="34" charset="0"/>
                          <a:ea typeface="Times New Roman" panose="02020603050405020304" pitchFamily="18" charset="0"/>
                          <a:cs typeface="Times New Roman" panose="02020603050405020304" pitchFamily="18" charset="0"/>
                        </a:rPr>
                        <a:t>22</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Arial Narrow" panose="020B0606020202030204" pitchFamily="34" charset="0"/>
                          <a:ea typeface="Times New Roman" panose="02020603050405020304" pitchFamily="18" charset="0"/>
                          <a:cs typeface="Times New Roman" panose="02020603050405020304" pitchFamily="18" charset="0"/>
                        </a:rPr>
                        <a:t>8</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Arial Narrow" panose="020B0606020202030204" pitchFamily="34" charset="0"/>
                          <a:ea typeface="Times New Roman" panose="02020603050405020304" pitchFamily="18" charset="0"/>
                          <a:cs typeface="Times New Roman" panose="02020603050405020304" pitchFamily="18" charset="0"/>
                        </a:rPr>
                        <a:t>2</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93593">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5</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Total</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135</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69</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58</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2</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Arial Narrow" panose="020B0606020202030204" pitchFamily="34" charset="0"/>
                          <a:ea typeface="Times New Roman" panose="02020603050405020304" pitchFamily="18" charset="0"/>
                          <a:cs typeface="Times New Roman" panose="02020603050405020304" pitchFamily="18" charset="0"/>
                        </a:rPr>
                        <a:t>1</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Arial Narrow" panose="020B0606020202030204" pitchFamily="34" charset="0"/>
                          <a:ea typeface="Times New Roman" panose="02020603050405020304" pitchFamily="18" charset="0"/>
                          <a:cs typeface="Times New Roman" panose="02020603050405020304" pitchFamily="18" charset="0"/>
                        </a:rPr>
                        <a:t>3</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Arial Narrow" panose="020B0606020202030204" pitchFamily="34" charset="0"/>
                          <a:ea typeface="Times New Roman" panose="02020603050405020304" pitchFamily="18" charset="0"/>
                          <a:cs typeface="Times New Roman" panose="02020603050405020304" pitchFamily="18" charset="0"/>
                        </a:rPr>
                        <a:t>2</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16877">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0">
                  <a:txBody>
                    <a:bodyPr/>
                    <a:lstStyle/>
                    <a:p>
                      <a:pPr>
                        <a:lnSpc>
                          <a:spcPct val="107000"/>
                        </a:lnSpc>
                        <a:spcAft>
                          <a:spcPts val="0"/>
                        </a:spcAft>
                      </a:pPr>
                      <a:r>
                        <a:rPr lang="en-GB" sz="1100" dirty="0">
                          <a:effectLst/>
                          <a:latin typeface="Arial Narrow" panose="020B0606020202030204" pitchFamily="34" charset="0"/>
                          <a:ea typeface="Times New Roman" panose="02020603050405020304" pitchFamily="18" charset="0"/>
                          <a:cs typeface="Times New Roman" panose="02020603050405020304" pitchFamily="18" charset="0"/>
                        </a:rPr>
                        <a:t>Comments/Deviations:</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580453498"/>
              </p:ext>
            </p:extLst>
          </p:nvPr>
        </p:nvGraphicFramePr>
        <p:xfrm>
          <a:off x="144375" y="3378467"/>
          <a:ext cx="8816747" cy="2512194"/>
        </p:xfrm>
        <a:graphic>
          <a:graphicData uri="http://schemas.openxmlformats.org/drawingml/2006/table">
            <a:tbl>
              <a:tblPr/>
              <a:tblGrid>
                <a:gridCol w="806841">
                  <a:extLst>
                    <a:ext uri="{9D8B030D-6E8A-4147-A177-3AD203B41FA5}">
                      <a16:colId xmlns:a16="http://schemas.microsoft.com/office/drawing/2014/main" xmlns="" val="20000"/>
                    </a:ext>
                  </a:extLst>
                </a:gridCol>
                <a:gridCol w="1898067">
                  <a:extLst>
                    <a:ext uri="{9D8B030D-6E8A-4147-A177-3AD203B41FA5}">
                      <a16:colId xmlns:a16="http://schemas.microsoft.com/office/drawing/2014/main" xmlns="" val="20001"/>
                    </a:ext>
                  </a:extLst>
                </a:gridCol>
                <a:gridCol w="536269">
                  <a:extLst>
                    <a:ext uri="{9D8B030D-6E8A-4147-A177-3AD203B41FA5}">
                      <a16:colId xmlns:a16="http://schemas.microsoft.com/office/drawing/2014/main" xmlns="" val="20002"/>
                    </a:ext>
                  </a:extLst>
                </a:gridCol>
                <a:gridCol w="702837">
                  <a:extLst>
                    <a:ext uri="{9D8B030D-6E8A-4147-A177-3AD203B41FA5}">
                      <a16:colId xmlns:a16="http://schemas.microsoft.com/office/drawing/2014/main" xmlns="" val="20003"/>
                    </a:ext>
                  </a:extLst>
                </a:gridCol>
                <a:gridCol w="702837">
                  <a:extLst>
                    <a:ext uri="{9D8B030D-6E8A-4147-A177-3AD203B41FA5}">
                      <a16:colId xmlns:a16="http://schemas.microsoft.com/office/drawing/2014/main" xmlns="" val="20004"/>
                    </a:ext>
                  </a:extLst>
                </a:gridCol>
                <a:gridCol w="695524">
                  <a:extLst>
                    <a:ext uri="{9D8B030D-6E8A-4147-A177-3AD203B41FA5}">
                      <a16:colId xmlns:a16="http://schemas.microsoft.com/office/drawing/2014/main" xmlns="" val="20005"/>
                    </a:ext>
                  </a:extLst>
                </a:gridCol>
                <a:gridCol w="695524">
                  <a:extLst>
                    <a:ext uri="{9D8B030D-6E8A-4147-A177-3AD203B41FA5}">
                      <a16:colId xmlns:a16="http://schemas.microsoft.com/office/drawing/2014/main" xmlns="" val="20006"/>
                    </a:ext>
                  </a:extLst>
                </a:gridCol>
                <a:gridCol w="702837">
                  <a:extLst>
                    <a:ext uri="{9D8B030D-6E8A-4147-A177-3AD203B41FA5}">
                      <a16:colId xmlns:a16="http://schemas.microsoft.com/office/drawing/2014/main" xmlns="" val="20007"/>
                    </a:ext>
                  </a:extLst>
                </a:gridCol>
                <a:gridCol w="702837">
                  <a:extLst>
                    <a:ext uri="{9D8B030D-6E8A-4147-A177-3AD203B41FA5}">
                      <a16:colId xmlns:a16="http://schemas.microsoft.com/office/drawing/2014/main" xmlns="" val="20008"/>
                    </a:ext>
                  </a:extLst>
                </a:gridCol>
                <a:gridCol w="686587">
                  <a:extLst>
                    <a:ext uri="{9D8B030D-6E8A-4147-A177-3AD203B41FA5}">
                      <a16:colId xmlns:a16="http://schemas.microsoft.com/office/drawing/2014/main" xmlns="" val="20009"/>
                    </a:ext>
                  </a:extLst>
                </a:gridCol>
                <a:gridCol w="686587">
                  <a:extLst>
                    <a:ext uri="{9D8B030D-6E8A-4147-A177-3AD203B41FA5}">
                      <a16:colId xmlns:a16="http://schemas.microsoft.com/office/drawing/2014/main" xmlns="" val="20010"/>
                    </a:ext>
                  </a:extLst>
                </a:gridCol>
              </a:tblGrid>
              <a:tr h="269508">
                <a:tc gridSpan="11">
                  <a:txBody>
                    <a:bodyPr/>
                    <a:lstStyle/>
                    <a:p>
                      <a:pPr>
                        <a:lnSpc>
                          <a:spcPct val="107000"/>
                        </a:lnSpc>
                        <a:spcAft>
                          <a:spcPts val="0"/>
                        </a:spcAft>
                      </a:pPr>
                      <a:r>
                        <a:rPr lang="en-US" sz="1100" b="1" kern="1200" dirty="0" smtClean="0">
                          <a:solidFill>
                            <a:schemeClr val="tx1"/>
                          </a:solidFill>
                          <a:effectLst/>
                          <a:latin typeface="Arial Narrow" panose="020B0606020202030204" pitchFamily="34" charset="0"/>
                          <a:ea typeface="+mn-ea"/>
                          <a:cs typeface="+mn-cs"/>
                        </a:rPr>
                        <a:t>Transformation/Equity Statistics: Total contract employees</a:t>
                      </a:r>
                      <a:endParaRPr lang="en-ZA" sz="1100" b="1" kern="1200" dirty="0">
                        <a:solidFill>
                          <a:schemeClr val="tx1"/>
                        </a:solidFill>
                        <a:effectLst/>
                        <a:latin typeface="Arial Narrow" panose="020B0606020202030204" pitchFamily="34" charset="0"/>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pPr>
                        <a:lnSpc>
                          <a:spcPct val="107000"/>
                        </a:lnSpc>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pPr>
                        <a:lnSpc>
                          <a:spcPct val="107000"/>
                        </a:lnSpc>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pPr>
                        <a:lnSpc>
                          <a:spcPct val="107000"/>
                        </a:lnSpc>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hMerge="1">
                  <a:txBody>
                    <a:bodyPr/>
                    <a:lstStyle/>
                    <a:p>
                      <a:pPr>
                        <a:lnSpc>
                          <a:spcPct val="107000"/>
                        </a:lnSpc>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hMerge="1">
                  <a:txBody>
                    <a:bodyPr/>
                    <a:lstStyle/>
                    <a:p>
                      <a:pPr>
                        <a:lnSpc>
                          <a:spcPct val="107000"/>
                        </a:lnSpc>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hMerge="1">
                  <a:txBody>
                    <a:bodyPr/>
                    <a:lstStyle/>
                    <a:p>
                      <a:pPr>
                        <a:lnSpc>
                          <a:spcPct val="107000"/>
                        </a:lnSpc>
                        <a:spcAft>
                          <a:spcPts val="0"/>
                        </a:spcAft>
                      </a:pP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extLst>
                  <a:ext uri="{0D108BD9-81ED-4DB2-BD59-A6C34878D82A}">
                    <a16:rowId xmlns:a16="http://schemas.microsoft.com/office/drawing/2014/main" xmlns="" val="10000"/>
                  </a:ext>
                </a:extLst>
              </a:tr>
              <a:tr h="193322">
                <a:tc>
                  <a:txBody>
                    <a:bodyPr/>
                    <a:lstStyle/>
                    <a:p>
                      <a:pPr>
                        <a:lnSpc>
                          <a:spcPct val="107000"/>
                        </a:lnSpc>
                        <a:spcAft>
                          <a:spcPts val="0"/>
                        </a:spcAft>
                      </a:pPr>
                      <a:r>
                        <a:rPr lang="en-GB" sz="1100" b="1" dirty="0">
                          <a:effectLst/>
                          <a:latin typeface="Arial Narrow" panose="020B0606020202030204" pitchFamily="34" charset="0"/>
                          <a:ea typeface="Times New Roman" panose="02020603050405020304" pitchFamily="18" charset="0"/>
                          <a:cs typeface="Times New Roman" panose="02020603050405020304" pitchFamily="18" charset="0"/>
                        </a:rPr>
                        <a:t>Ser No</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gridSpan="2">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African</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gridSpan="2">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Coloured</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gridSpan="2">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Asian</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gridSpan="2">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White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extLst>
                  <a:ext uri="{0D108BD9-81ED-4DB2-BD59-A6C34878D82A}">
                    <a16:rowId xmlns:a16="http://schemas.microsoft.com/office/drawing/2014/main" xmlns="" val="10001"/>
                  </a:ext>
                </a:extLst>
              </a:tr>
              <a:tr h="283672">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Female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Female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Female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Female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xmlns="" val="10002"/>
                  </a:ext>
                </a:extLst>
              </a:tr>
              <a:tr h="193322">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Race distribution of members</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24</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37</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93322">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2</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Gender distribution of members</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24</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37</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81768">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3</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Number of disabled members</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93322">
                <a:tc rowSpan="3">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4</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Number of members in the Programmes</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P1</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8</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24</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01958">
                <a:tc vMerge="1">
                  <a:txBody>
                    <a:bodyPr/>
                    <a:lstStyle/>
                    <a:p>
                      <a:endParaRPr lang="en-ZA"/>
                    </a:p>
                  </a:txBody>
                  <a:tcPr/>
                </a:tc>
                <a:tc vMerge="1">
                  <a:txBody>
                    <a:bodyPr/>
                    <a:lstStyle/>
                    <a:p>
                      <a:endParaRPr lang="en-ZA"/>
                    </a:p>
                  </a:txBody>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P2</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13</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9</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15110">
                <a:tc vMerge="1">
                  <a:txBody>
                    <a:bodyPr/>
                    <a:lstStyle/>
                    <a:p>
                      <a:endParaRPr lang="en-ZA"/>
                    </a:p>
                  </a:txBody>
                  <a:tcPr/>
                </a:tc>
                <a:tc vMerge="1">
                  <a:txBody>
                    <a:bodyPr/>
                    <a:lstStyle/>
                    <a:p>
                      <a:endParaRPr lang="en-ZA"/>
                    </a:p>
                  </a:txBody>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P3</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3</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4</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93322">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5</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Total</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61</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24</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37</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93568">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0">
                  <a:txBody>
                    <a:bodyPr/>
                    <a:lstStyle/>
                    <a:p>
                      <a:pPr>
                        <a:lnSpc>
                          <a:spcPct val="107000"/>
                        </a:lnSpc>
                        <a:spcAft>
                          <a:spcPts val="0"/>
                        </a:spcAft>
                      </a:pPr>
                      <a:r>
                        <a:rPr lang="en-GB" sz="1100" dirty="0">
                          <a:effectLst/>
                          <a:latin typeface="Arial Narrow" panose="020B0606020202030204" pitchFamily="34" charset="0"/>
                          <a:ea typeface="Times New Roman" panose="02020603050405020304" pitchFamily="18" charset="0"/>
                          <a:cs typeface="Times New Roman" panose="02020603050405020304" pitchFamily="18" charset="0"/>
                        </a:rPr>
                        <a:t>Comments/Deviations:</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xmlns="" val="3409348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28" y="31550"/>
            <a:ext cx="8965972" cy="345440"/>
          </a:xfrm>
          <a:ln>
            <a:noFill/>
          </a:ln>
        </p:spPr>
        <p:style>
          <a:lnRef idx="2">
            <a:schemeClr val="accent3"/>
          </a:lnRef>
          <a:fillRef idx="1">
            <a:schemeClr val="lt1"/>
          </a:fillRef>
          <a:effectRef idx="0">
            <a:schemeClr val="accent3"/>
          </a:effectRef>
          <a:fontRef idx="minor">
            <a:schemeClr val="dk1"/>
          </a:fontRef>
        </p:style>
        <p:txBody>
          <a:bodyPr>
            <a:noAutofit/>
          </a:bodyPr>
          <a:lstStyle/>
          <a:p>
            <a:r>
              <a:rPr lang="en-ZA" sz="1800" b="1" dirty="0">
                <a:solidFill>
                  <a:srgbClr val="00B050"/>
                </a:solidFill>
                <a:latin typeface="Arial" panose="020B0604020202020204" pitchFamily="34" charset="0"/>
                <a:cs typeface="Arial" panose="020B0604020202020204" pitchFamily="34" charset="0"/>
              </a:rPr>
              <a:t>HUMAN RESOURCE </a:t>
            </a:r>
            <a:r>
              <a:rPr lang="en-ZA" sz="1800" b="1" dirty="0" smtClean="0">
                <a:solidFill>
                  <a:srgbClr val="00B050"/>
                </a:solidFill>
                <a:latin typeface="Arial" panose="020B0604020202020204" pitchFamily="34" charset="0"/>
                <a:cs typeface="Arial" panose="020B0604020202020204" pitchFamily="34" charset="0"/>
              </a:rPr>
              <a:t>STATUS (2)</a:t>
            </a:r>
            <a:endParaRPr lang="en-ZA" sz="18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7B1C6805-EAF3-CC4B-883D-0BA841DD8C88}" type="slidenum">
              <a:rPr lang="en-US" smtClean="0"/>
              <a:pPr/>
              <a:t>22</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3883576407"/>
              </p:ext>
            </p:extLst>
          </p:nvPr>
        </p:nvGraphicFramePr>
        <p:xfrm>
          <a:off x="385011" y="750772"/>
          <a:ext cx="8316226" cy="3992510"/>
        </p:xfrm>
        <a:graphic>
          <a:graphicData uri="http://schemas.openxmlformats.org/drawingml/2006/table">
            <a:tbl>
              <a:tblPr/>
              <a:tblGrid>
                <a:gridCol w="761037">
                  <a:extLst>
                    <a:ext uri="{9D8B030D-6E8A-4147-A177-3AD203B41FA5}">
                      <a16:colId xmlns:a16="http://schemas.microsoft.com/office/drawing/2014/main" xmlns="" val="20000"/>
                    </a:ext>
                  </a:extLst>
                </a:gridCol>
                <a:gridCol w="1790316">
                  <a:extLst>
                    <a:ext uri="{9D8B030D-6E8A-4147-A177-3AD203B41FA5}">
                      <a16:colId xmlns:a16="http://schemas.microsoft.com/office/drawing/2014/main" xmlns="" val="20001"/>
                    </a:ext>
                  </a:extLst>
                </a:gridCol>
                <a:gridCol w="505825">
                  <a:extLst>
                    <a:ext uri="{9D8B030D-6E8A-4147-A177-3AD203B41FA5}">
                      <a16:colId xmlns:a16="http://schemas.microsoft.com/office/drawing/2014/main" xmlns="" val="20002"/>
                    </a:ext>
                  </a:extLst>
                </a:gridCol>
                <a:gridCol w="662937">
                  <a:extLst>
                    <a:ext uri="{9D8B030D-6E8A-4147-A177-3AD203B41FA5}">
                      <a16:colId xmlns:a16="http://schemas.microsoft.com/office/drawing/2014/main" xmlns="" val="20003"/>
                    </a:ext>
                  </a:extLst>
                </a:gridCol>
                <a:gridCol w="662937">
                  <a:extLst>
                    <a:ext uri="{9D8B030D-6E8A-4147-A177-3AD203B41FA5}">
                      <a16:colId xmlns:a16="http://schemas.microsoft.com/office/drawing/2014/main" xmlns="" val="20004"/>
                    </a:ext>
                  </a:extLst>
                </a:gridCol>
                <a:gridCol w="656040">
                  <a:extLst>
                    <a:ext uri="{9D8B030D-6E8A-4147-A177-3AD203B41FA5}">
                      <a16:colId xmlns:a16="http://schemas.microsoft.com/office/drawing/2014/main" xmlns="" val="20005"/>
                    </a:ext>
                  </a:extLst>
                </a:gridCol>
                <a:gridCol w="656040">
                  <a:extLst>
                    <a:ext uri="{9D8B030D-6E8A-4147-A177-3AD203B41FA5}">
                      <a16:colId xmlns:a16="http://schemas.microsoft.com/office/drawing/2014/main" xmlns="" val="20006"/>
                    </a:ext>
                  </a:extLst>
                </a:gridCol>
                <a:gridCol w="662937">
                  <a:extLst>
                    <a:ext uri="{9D8B030D-6E8A-4147-A177-3AD203B41FA5}">
                      <a16:colId xmlns:a16="http://schemas.microsoft.com/office/drawing/2014/main" xmlns="" val="20007"/>
                    </a:ext>
                  </a:extLst>
                </a:gridCol>
                <a:gridCol w="662937">
                  <a:extLst>
                    <a:ext uri="{9D8B030D-6E8A-4147-A177-3AD203B41FA5}">
                      <a16:colId xmlns:a16="http://schemas.microsoft.com/office/drawing/2014/main" xmlns="" val="20008"/>
                    </a:ext>
                  </a:extLst>
                </a:gridCol>
                <a:gridCol w="647610">
                  <a:extLst>
                    <a:ext uri="{9D8B030D-6E8A-4147-A177-3AD203B41FA5}">
                      <a16:colId xmlns:a16="http://schemas.microsoft.com/office/drawing/2014/main" xmlns="" val="20009"/>
                    </a:ext>
                  </a:extLst>
                </a:gridCol>
                <a:gridCol w="647610">
                  <a:extLst>
                    <a:ext uri="{9D8B030D-6E8A-4147-A177-3AD203B41FA5}">
                      <a16:colId xmlns:a16="http://schemas.microsoft.com/office/drawing/2014/main" xmlns="" val="20010"/>
                    </a:ext>
                  </a:extLst>
                </a:gridCol>
              </a:tblGrid>
              <a:tr h="264881">
                <a:tc gridSpan="11">
                  <a:txBody>
                    <a:bodyPr/>
                    <a:lstStyle/>
                    <a:p>
                      <a:pPr>
                        <a:lnSpc>
                          <a:spcPct val="107000"/>
                        </a:lnSpc>
                        <a:spcAft>
                          <a:spcPts val="0"/>
                        </a:spcAft>
                      </a:pPr>
                      <a:r>
                        <a:rPr lang="en-ZA" sz="1100" b="1" dirty="0" smtClean="0">
                          <a:effectLst/>
                          <a:latin typeface="Arial Narrow" panose="020B0606020202030204" pitchFamily="34" charset="0"/>
                          <a:ea typeface="Times New Roman" panose="02020603050405020304" pitchFamily="18" charset="0"/>
                          <a:cs typeface="Times New Roman" panose="02020603050405020304" pitchFamily="18" charset="0"/>
                        </a:rPr>
                        <a:t>Transformation/Equity Statistics: Total interns </a:t>
                      </a:r>
                      <a:endParaRPr lang="en-ZA" sz="1100" b="1"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pPr>
                        <a:lnSpc>
                          <a:spcPct val="107000"/>
                        </a:lnSpc>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pPr>
                        <a:lnSpc>
                          <a:spcPct val="107000"/>
                        </a:lnSpc>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pPr>
                        <a:lnSpc>
                          <a:spcPct val="107000"/>
                        </a:lnSpc>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hMerge="1">
                  <a:txBody>
                    <a:bodyPr/>
                    <a:lstStyle/>
                    <a:p>
                      <a:pPr>
                        <a:lnSpc>
                          <a:spcPct val="107000"/>
                        </a:lnSpc>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hMerge="1">
                  <a:txBody>
                    <a:bodyPr/>
                    <a:lstStyle/>
                    <a:p>
                      <a:pPr>
                        <a:lnSpc>
                          <a:spcPct val="107000"/>
                        </a:lnSpc>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hMerge="1">
                  <a:txBody>
                    <a:bodyPr/>
                    <a:lstStyle/>
                    <a:p>
                      <a:pPr>
                        <a:lnSpc>
                          <a:spcPct val="107000"/>
                        </a:lnSpc>
                        <a:spcAft>
                          <a:spcPts val="0"/>
                        </a:spcAft>
                      </a:pP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extLst>
                  <a:ext uri="{0D108BD9-81ED-4DB2-BD59-A6C34878D82A}">
                    <a16:rowId xmlns:a16="http://schemas.microsoft.com/office/drawing/2014/main" xmlns="" val="10000"/>
                  </a:ext>
                </a:extLst>
              </a:tr>
              <a:tr h="264881">
                <a:tc>
                  <a:txBody>
                    <a:bodyPr/>
                    <a:lstStyle/>
                    <a:p>
                      <a:pPr>
                        <a:lnSpc>
                          <a:spcPct val="107000"/>
                        </a:lnSpc>
                        <a:spcAft>
                          <a:spcPts val="0"/>
                        </a:spcAft>
                      </a:pPr>
                      <a:r>
                        <a:rPr lang="en-GB" sz="1100" b="1" dirty="0">
                          <a:effectLst/>
                          <a:latin typeface="Arial Narrow" panose="020B0606020202030204" pitchFamily="34" charset="0"/>
                          <a:ea typeface="Times New Roman" panose="02020603050405020304" pitchFamily="18" charset="0"/>
                          <a:cs typeface="Times New Roman" panose="02020603050405020304" pitchFamily="18" charset="0"/>
                        </a:rPr>
                        <a:t>Ser No</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gridSpan="2">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African</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gridSpan="2">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Coloured</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gridSpan="2">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Asian</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tc gridSpan="2">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White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ZA"/>
                    </a:p>
                  </a:txBody>
                  <a:tcPr/>
                </a:tc>
                <a:extLst>
                  <a:ext uri="{0D108BD9-81ED-4DB2-BD59-A6C34878D82A}">
                    <a16:rowId xmlns:a16="http://schemas.microsoft.com/office/drawing/2014/main" xmlns="" val="10001"/>
                  </a:ext>
                </a:extLst>
              </a:tr>
              <a:tr h="388674">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Female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Female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Female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07000"/>
                        </a:lnSpc>
                        <a:spcAft>
                          <a:spcPts val="0"/>
                        </a:spcAft>
                      </a:pPr>
                      <a:r>
                        <a:rPr lang="en-GB" sz="1100" b="1">
                          <a:effectLst/>
                          <a:latin typeface="Arial Narrow" panose="020B0606020202030204" pitchFamily="34" charset="0"/>
                          <a:ea typeface="Times New Roman" panose="02020603050405020304" pitchFamily="18" charset="0"/>
                          <a:cs typeface="Times New Roman" panose="02020603050405020304" pitchFamily="18" charset="0"/>
                        </a:rPr>
                        <a:t>Female</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xmlns="" val="10002"/>
                  </a:ext>
                </a:extLst>
              </a:tr>
              <a:tr h="467501">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Race distribution of members</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15</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14</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67501">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2</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Gender distribution of members</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15</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14</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512467">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3</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Number of disabled members</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64881">
                <a:tc rowSpan="3">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4</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Number of members in the Programmes</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P1</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10</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6</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76714">
                <a:tc vMerge="1">
                  <a:txBody>
                    <a:bodyPr/>
                    <a:lstStyle/>
                    <a:p>
                      <a:endParaRPr lang="en-ZA"/>
                    </a:p>
                  </a:txBody>
                  <a:tcPr/>
                </a:tc>
                <a:tc vMerge="1">
                  <a:txBody>
                    <a:bodyPr/>
                    <a:lstStyle/>
                    <a:p>
                      <a:endParaRPr lang="en-ZA"/>
                    </a:p>
                  </a:txBody>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P2</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5</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8</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523390">
                <a:tc vMerge="1">
                  <a:txBody>
                    <a:bodyPr/>
                    <a:lstStyle/>
                    <a:p>
                      <a:endParaRPr lang="en-ZA"/>
                    </a:p>
                  </a:txBody>
                  <a:tcPr/>
                </a:tc>
                <a:tc vMerge="1">
                  <a:txBody>
                    <a:bodyPr/>
                    <a:lstStyle/>
                    <a:p>
                      <a:endParaRPr lang="en-ZA"/>
                    </a:p>
                  </a:txBody>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P3</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64881">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5</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Total</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29</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15</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14</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96739">
                <a:tc>
                  <a:txBody>
                    <a:bodyPr/>
                    <a:lstStyle/>
                    <a:p>
                      <a:pPr>
                        <a:lnSpc>
                          <a:spcPct val="107000"/>
                        </a:lnSpc>
                        <a:spcAft>
                          <a:spcPts val="0"/>
                        </a:spcAft>
                      </a:pPr>
                      <a:r>
                        <a:rPr lang="en-GB" sz="11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0">
                  <a:txBody>
                    <a:bodyPr/>
                    <a:lstStyle/>
                    <a:p>
                      <a:pPr>
                        <a:lnSpc>
                          <a:spcPct val="107000"/>
                        </a:lnSpc>
                        <a:spcAft>
                          <a:spcPts val="0"/>
                        </a:spcAft>
                      </a:pPr>
                      <a:r>
                        <a:rPr lang="en-GB" sz="1100" dirty="0">
                          <a:effectLst/>
                          <a:latin typeface="Arial Narrow" panose="020B0606020202030204" pitchFamily="34" charset="0"/>
                          <a:ea typeface="Times New Roman" panose="02020603050405020304" pitchFamily="18" charset="0"/>
                          <a:cs typeface="Times New Roman" panose="02020603050405020304" pitchFamily="18" charset="0"/>
                        </a:rPr>
                        <a:t>Comments/Deviations: The department currently has 29 Interns, which is 12%, contrary to DPSA guidelines of 5%.</a:t>
                      </a:r>
                      <a:endParaRPr lang="en-ZA"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xmlns="" val="34262471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rot="552969">
            <a:off x="540398" y="2419332"/>
            <a:ext cx="7891997" cy="2594080"/>
          </a:xfrm>
          <a:prstGeom prst="rect">
            <a:avLst/>
          </a:prstGeom>
        </p:spPr>
        <p:txBody>
          <a:bodyPr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9600" i="1" dirty="0" smtClean="0">
                <a:solidFill>
                  <a:srgbClr val="008000"/>
                </a:solidFill>
                <a:effectLst>
                  <a:outerShdw blurRad="38100" dist="38100" dir="2700000" algn="tl">
                    <a:srgbClr val="000000">
                      <a:alpha val="43137"/>
                    </a:srgbClr>
                  </a:outerShdw>
                </a:effectLst>
                <a:cs typeface="Arial"/>
              </a:rPr>
              <a:t>THANK YOU</a:t>
            </a:r>
          </a:p>
        </p:txBody>
      </p:sp>
      <p:sp>
        <p:nvSpPr>
          <p:cNvPr id="3" name="Slide Number Placeholder 2"/>
          <p:cNvSpPr>
            <a:spLocks noGrp="1"/>
          </p:cNvSpPr>
          <p:nvPr>
            <p:ph type="sldNum" sz="quarter" idx="12"/>
          </p:nvPr>
        </p:nvSpPr>
        <p:spPr/>
        <p:txBody>
          <a:bodyPr/>
          <a:lstStyle/>
          <a:p>
            <a:fld id="{7B1C6805-EAF3-CC4B-883D-0BA841DD8C88}" type="slidenum">
              <a:rPr lang="en-US" smtClean="0"/>
              <a:pPr/>
              <a:t>23</a:t>
            </a:fld>
            <a:endParaRPr lang="en-US"/>
          </a:p>
        </p:txBody>
      </p:sp>
    </p:spTree>
    <p:extLst>
      <p:ext uri="{BB962C8B-B14F-4D97-AF65-F5344CB8AC3E}">
        <p14:creationId xmlns:p14="http://schemas.microsoft.com/office/powerpoint/2010/main" xmlns="" val="1550870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1280" y="0"/>
            <a:ext cx="8981440" cy="599122"/>
          </a:xfrm>
          <a:ln>
            <a:noFill/>
          </a:ln>
        </p:spPr>
        <p:style>
          <a:lnRef idx="2">
            <a:schemeClr val="accent3"/>
          </a:lnRef>
          <a:fillRef idx="1">
            <a:schemeClr val="lt1"/>
          </a:fillRef>
          <a:effectRef idx="0">
            <a:schemeClr val="accent3"/>
          </a:effectRef>
          <a:fontRef idx="minor">
            <a:schemeClr val="dk1"/>
          </a:fontRef>
        </p:style>
        <p:txBody>
          <a:bodyPr>
            <a:normAutofit/>
          </a:bodyPr>
          <a:lstStyle/>
          <a:p>
            <a:r>
              <a:rPr lang="en-US" sz="2000" b="1" dirty="0" smtClean="0">
                <a:solidFill>
                  <a:srgbClr val="00B050"/>
                </a:solidFill>
                <a:latin typeface="+mn-lt"/>
                <a:ea typeface="+mn-ea"/>
                <a:cs typeface="+mn-cs"/>
              </a:rPr>
              <a:t>PURPOSE OF THE PRESENTATION</a:t>
            </a:r>
            <a:endParaRPr lang="en-US" sz="2000" b="1" dirty="0">
              <a:solidFill>
                <a:srgbClr val="00B050"/>
              </a:solidFill>
              <a:latin typeface="+mn-lt"/>
              <a:ea typeface="+mn-ea"/>
              <a:cs typeface="+mn-cs"/>
            </a:endParaRPr>
          </a:p>
        </p:txBody>
      </p:sp>
      <p:sp>
        <p:nvSpPr>
          <p:cNvPr id="5" name="Content Placeholder 2"/>
          <p:cNvSpPr>
            <a:spLocks noGrp="1"/>
          </p:cNvSpPr>
          <p:nvPr>
            <p:ph idx="1"/>
          </p:nvPr>
        </p:nvSpPr>
        <p:spPr>
          <a:xfrm>
            <a:off x="308008" y="828040"/>
            <a:ext cx="8422106" cy="3675721"/>
          </a:xfrm>
          <a:ln>
            <a:noFill/>
          </a:ln>
        </p:spPr>
        <p:style>
          <a:lnRef idx="2">
            <a:schemeClr val="accent3"/>
          </a:lnRef>
          <a:fillRef idx="1">
            <a:schemeClr val="lt1"/>
          </a:fillRef>
          <a:effectRef idx="0">
            <a:schemeClr val="accent3"/>
          </a:effectRef>
          <a:fontRef idx="minor">
            <a:schemeClr val="dk1"/>
          </a:fontRef>
        </p:style>
        <p:txBody>
          <a:bodyPr>
            <a:normAutofit/>
          </a:bodyPr>
          <a:lstStyle/>
          <a:p>
            <a:pPr algn="just">
              <a:lnSpc>
                <a:spcPct val="150000"/>
              </a:lnSpc>
              <a:defRPr/>
            </a:pPr>
            <a:r>
              <a:rPr lang="en-US" sz="1800" dirty="0" smtClean="0">
                <a:latin typeface="Arial" panose="020B0604020202020204" pitchFamily="34" charset="0"/>
                <a:cs typeface="Arial" panose="020B0604020202020204" pitchFamily="34" charset="0"/>
              </a:rPr>
              <a:t>The purpose of the presentation is to appraise the </a:t>
            </a:r>
            <a:r>
              <a:rPr lang="en-US" sz="1800" dirty="0">
                <a:latin typeface="Arial" panose="020B0604020202020204" pitchFamily="34" charset="0"/>
                <a:cs typeface="Arial" panose="020B0604020202020204" pitchFamily="34" charset="0"/>
              </a:rPr>
              <a:t>PCODMV </a:t>
            </a:r>
            <a:r>
              <a:rPr lang="en-US" sz="1800" dirty="0" smtClean="0">
                <a:latin typeface="Arial" panose="020B0604020202020204" pitchFamily="34" charset="0"/>
                <a:cs typeface="Arial" panose="020B0604020202020204" pitchFamily="34" charset="0"/>
              </a:rPr>
              <a:t>about the Department’s performance against the Annual Performance Plan 2020/21FY; on the progress of Q1 2020/21FY.</a:t>
            </a:r>
            <a:endParaRPr lang="en-ZA" sz="1800" dirty="0" smtClean="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7B1C6805-EAF3-CC4B-883D-0BA841DD8C88}" type="slidenum">
              <a:rPr lang="en-US" smtClean="0"/>
              <a:pPr/>
              <a:t>3</a:t>
            </a:fld>
            <a:endParaRPr lang="en-US"/>
          </a:p>
        </p:txBody>
      </p:sp>
    </p:spTree>
    <p:extLst>
      <p:ext uri="{BB962C8B-B14F-4D97-AF65-F5344CB8AC3E}">
        <p14:creationId xmlns:p14="http://schemas.microsoft.com/office/powerpoint/2010/main" xmlns="" val="4201167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8940800" cy="721042"/>
          </a:xfrm>
          <a:ln>
            <a:noFill/>
          </a:ln>
        </p:spPr>
        <p:style>
          <a:lnRef idx="2">
            <a:schemeClr val="accent3"/>
          </a:lnRef>
          <a:fillRef idx="1">
            <a:schemeClr val="lt1"/>
          </a:fillRef>
          <a:effectRef idx="0">
            <a:schemeClr val="accent3"/>
          </a:effectRef>
          <a:fontRef idx="minor">
            <a:schemeClr val="dk1"/>
          </a:fontRef>
        </p:style>
        <p:txBody>
          <a:bodyPr>
            <a:normAutofit/>
          </a:bodyPr>
          <a:lstStyle/>
          <a:p>
            <a:r>
              <a:rPr lang="en-US" sz="2000" b="1" dirty="0">
                <a:solidFill>
                  <a:srgbClr val="00B050"/>
                </a:solidFill>
                <a:latin typeface="+mn-lt"/>
                <a:ea typeface="+mn-ea"/>
                <a:cs typeface="+mn-cs"/>
              </a:rPr>
              <a:t>MANDATE OF THE DEPARTMENT</a:t>
            </a:r>
          </a:p>
        </p:txBody>
      </p:sp>
      <p:sp>
        <p:nvSpPr>
          <p:cNvPr id="5" name="Content Placeholder 2"/>
          <p:cNvSpPr>
            <a:spLocks noGrp="1"/>
          </p:cNvSpPr>
          <p:nvPr>
            <p:ph idx="1"/>
          </p:nvPr>
        </p:nvSpPr>
        <p:spPr>
          <a:xfrm>
            <a:off x="346509" y="818148"/>
            <a:ext cx="8412480" cy="3987534"/>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ZA" sz="2000" dirty="0" smtClean="0">
                <a:solidFill>
                  <a:srgbClr val="000000"/>
                </a:solidFill>
                <a:latin typeface="Arial" panose="020B0604020202020204" pitchFamily="34" charset="0"/>
                <a:cs typeface="Arial" panose="020B0604020202020204" pitchFamily="34" charset="0"/>
              </a:rPr>
              <a:t>Legislative mandate derived from the Military Veterans Act 18 of 2011:</a:t>
            </a:r>
          </a:p>
          <a:p>
            <a:pPr marL="0" indent="0" algn="just">
              <a:buNone/>
            </a:pPr>
            <a:endParaRPr lang="en-ZA" sz="2000" dirty="0">
              <a:solidFill>
                <a:srgbClr val="000000"/>
              </a:solidFill>
              <a:latin typeface="Arial" panose="020B0604020202020204" pitchFamily="34" charset="0"/>
              <a:cs typeface="Arial" panose="020B0604020202020204" pitchFamily="34" charset="0"/>
            </a:endParaRPr>
          </a:p>
          <a:p>
            <a:pPr marL="0" indent="0" algn="just">
              <a:lnSpc>
                <a:spcPct val="150000"/>
              </a:lnSpc>
              <a:buNone/>
            </a:pPr>
            <a:r>
              <a:rPr lang="en-ZA" sz="2000" dirty="0" smtClean="0">
                <a:solidFill>
                  <a:srgbClr val="000000"/>
                </a:solidFill>
                <a:latin typeface="Arial" panose="020B0604020202020204" pitchFamily="34" charset="0"/>
                <a:cs typeface="Arial" panose="020B0604020202020204" pitchFamily="34" charset="0"/>
              </a:rPr>
              <a:t>To provide national policy and standards on socio-economic support to military veterans and their dependants, including benefits and entitlements to help realise a dignified, unified, empowered and self-sufficient community of military veterans.</a:t>
            </a:r>
            <a:endParaRPr lang="en-ZA" sz="2000" dirty="0">
              <a:solidFill>
                <a:srgbClr val="00000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7B1C6805-EAF3-CC4B-883D-0BA841DD8C88}" type="slidenum">
              <a:rPr lang="en-US" smtClean="0"/>
              <a:pPr/>
              <a:t>4</a:t>
            </a:fld>
            <a:endParaRPr lang="en-US"/>
          </a:p>
        </p:txBody>
      </p:sp>
    </p:spTree>
    <p:extLst>
      <p:ext uri="{BB962C8B-B14F-4D97-AF65-F5344CB8AC3E}">
        <p14:creationId xmlns:p14="http://schemas.microsoft.com/office/powerpoint/2010/main" xmlns="" val="2048538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81280" y="737938"/>
            <a:ext cx="8971280" cy="5144702"/>
          </a:xfrm>
          <a:prstGeom prst="rect">
            <a:avLst/>
          </a:prstGeom>
          <a:ln>
            <a:noFill/>
          </a:ln>
        </p:spPr>
      </p:pic>
      <p:sp>
        <p:nvSpPr>
          <p:cNvPr id="4" name="Title 1"/>
          <p:cNvSpPr>
            <a:spLocks noGrp="1"/>
          </p:cNvSpPr>
          <p:nvPr>
            <p:ph type="title"/>
          </p:nvPr>
        </p:nvSpPr>
        <p:spPr>
          <a:xfrm>
            <a:off x="81280" y="1"/>
            <a:ext cx="8971280" cy="500514"/>
          </a:xfrm>
          <a:ln>
            <a:noFill/>
          </a:ln>
        </p:spPr>
        <p:style>
          <a:lnRef idx="2">
            <a:schemeClr val="accent3"/>
          </a:lnRef>
          <a:fillRef idx="1">
            <a:schemeClr val="lt1"/>
          </a:fillRef>
          <a:effectRef idx="0">
            <a:schemeClr val="accent3"/>
          </a:effectRef>
          <a:fontRef idx="minor">
            <a:schemeClr val="dk1"/>
          </a:fontRef>
        </p:style>
        <p:txBody>
          <a:bodyPr>
            <a:normAutofit/>
          </a:bodyPr>
          <a:lstStyle/>
          <a:p>
            <a:r>
              <a:rPr lang="en-US" altLang="en-US" sz="2000" b="1" dirty="0" smtClean="0">
                <a:solidFill>
                  <a:srgbClr val="00B050"/>
                </a:solidFill>
                <a:latin typeface="Arial" panose="020B0604020202020204" pitchFamily="34" charset="0"/>
                <a:cs typeface="Arial" panose="020B0604020202020204" pitchFamily="34" charset="0"/>
              </a:rPr>
              <a:t>DMV APPROVED BUDGET PROGRAMME STRUCTURE</a:t>
            </a:r>
            <a:endParaRPr lang="en-US" altLang="en-US" sz="2000" b="1" dirty="0">
              <a:solidFill>
                <a:srgbClr val="00B05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7B1C6805-EAF3-CC4B-883D-0BA841DD8C88}" type="slidenum">
              <a:rPr lang="en-US" smtClean="0"/>
              <a:pPr/>
              <a:t>5</a:t>
            </a:fld>
            <a:endParaRPr lang="en-US"/>
          </a:p>
        </p:txBody>
      </p:sp>
    </p:spTree>
    <p:extLst>
      <p:ext uri="{BB962C8B-B14F-4D97-AF65-F5344CB8AC3E}">
        <p14:creationId xmlns:p14="http://schemas.microsoft.com/office/powerpoint/2010/main" xmlns="" val="3548271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8334" y="1"/>
            <a:ext cx="8871287" cy="436880"/>
          </a:xfrm>
          <a:ln>
            <a:noFill/>
          </a:ln>
        </p:spPr>
        <p:style>
          <a:lnRef idx="2">
            <a:schemeClr val="accent3"/>
          </a:lnRef>
          <a:fillRef idx="1">
            <a:schemeClr val="lt1"/>
          </a:fillRef>
          <a:effectRef idx="0">
            <a:schemeClr val="accent3"/>
          </a:effectRef>
          <a:fontRef idx="minor">
            <a:schemeClr val="dk1"/>
          </a:fontRef>
        </p:style>
        <p:txBody>
          <a:bodyPr>
            <a:noAutofit/>
          </a:bodyPr>
          <a:lstStyle/>
          <a:p>
            <a:pPr marL="342900" lvl="0" indent="-342900">
              <a:spcBef>
                <a:spcPct val="20000"/>
              </a:spcBef>
              <a:defRPr/>
            </a:pPr>
            <a:r>
              <a:rPr lang="en-ZA" sz="2000" b="1" dirty="0" smtClean="0">
                <a:solidFill>
                  <a:srgbClr val="00B050"/>
                </a:solidFill>
                <a:cs typeface="Arial"/>
              </a:rPr>
              <a:t>EXECUTIVE SUMMARY ON FINANCIAL </a:t>
            </a:r>
            <a:r>
              <a:rPr lang="en-ZA" sz="2000" b="1" dirty="0" smtClean="0">
                <a:solidFill>
                  <a:srgbClr val="00B050"/>
                </a:solidFill>
              </a:rPr>
              <a:t>PERFORMANCE</a:t>
            </a:r>
            <a:endParaRPr lang="en-US" sz="2000" b="1" dirty="0">
              <a:solidFill>
                <a:srgbClr val="00B050"/>
              </a:solidFill>
              <a:latin typeface="Arial"/>
              <a:cs typeface="Arial"/>
            </a:endParaRPr>
          </a:p>
        </p:txBody>
      </p:sp>
      <p:sp>
        <p:nvSpPr>
          <p:cNvPr id="2" name="Slide Number Placeholder 1"/>
          <p:cNvSpPr>
            <a:spLocks noGrp="1"/>
          </p:cNvSpPr>
          <p:nvPr>
            <p:ph type="sldNum" sz="quarter" idx="12"/>
          </p:nvPr>
        </p:nvSpPr>
        <p:spPr/>
        <p:txBody>
          <a:bodyPr/>
          <a:lstStyle/>
          <a:p>
            <a:fld id="{7B1C6805-EAF3-CC4B-883D-0BA841DD8C88}" type="slidenum">
              <a:rPr lang="en-US" smtClean="0"/>
              <a:pPr/>
              <a:t>6</a:t>
            </a:fld>
            <a:endParaRPr lang="en-US" dirty="0"/>
          </a:p>
        </p:txBody>
      </p:sp>
      <p:sp>
        <p:nvSpPr>
          <p:cNvPr id="8" name="Content Placeholder 5"/>
          <p:cNvSpPr txBox="1">
            <a:spLocks/>
          </p:cNvSpPr>
          <p:nvPr/>
        </p:nvSpPr>
        <p:spPr>
          <a:xfrm>
            <a:off x="203200" y="436881"/>
            <a:ext cx="8940800" cy="550903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285750" indent="-285750" algn="l">
              <a:lnSpc>
                <a:spcPct val="160000"/>
              </a:lnSpc>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The budget of the Department reduced by R137 million from R683.1 million to R546.1 million due to the Government economic response to COVID-19 pandemic. </a:t>
            </a:r>
            <a:endParaRPr lang="en-ZA" sz="1800" dirty="0" smtClean="0">
              <a:solidFill>
                <a:schemeClr val="tx1"/>
              </a:solidFill>
              <a:latin typeface="Arial" panose="020B0604020202020204" pitchFamily="34" charset="0"/>
              <a:cs typeface="Arial" panose="020B0604020202020204" pitchFamily="34" charset="0"/>
            </a:endParaRPr>
          </a:p>
          <a:p>
            <a:pPr marL="285750" indent="-285750" algn="l">
              <a:lnSpc>
                <a:spcPct val="160000"/>
              </a:lnSpc>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Q1 the total spending was R44.6 million vs a targeted spend of R 136.5 million from the allocation of R546.1 </a:t>
            </a:r>
            <a:r>
              <a:rPr lang="en-US" sz="1800" dirty="0" smtClean="0">
                <a:solidFill>
                  <a:schemeClr val="tx1"/>
                </a:solidFill>
                <a:latin typeface="Arial" panose="020B0604020202020204" pitchFamily="34" charset="0"/>
                <a:cs typeface="Arial" panose="020B0604020202020204" pitchFamily="34" charset="0"/>
              </a:rPr>
              <a:t>million</a:t>
            </a:r>
          </a:p>
          <a:p>
            <a:pPr marL="285750" indent="-285750" algn="l">
              <a:lnSpc>
                <a:spcPct val="160000"/>
              </a:lnSpc>
              <a:buFont typeface="Arial" panose="020B0604020202020204" pitchFamily="34" charset="0"/>
              <a:buChar char="•"/>
            </a:pPr>
            <a:r>
              <a:rPr lang="en-ZA" sz="1800" dirty="0" smtClean="0">
                <a:solidFill>
                  <a:schemeClr val="tx1"/>
                </a:solidFill>
                <a:latin typeface="Arial" panose="020B0604020202020204" pitchFamily="34" charset="0"/>
                <a:cs typeface="Arial" panose="020B0604020202020204" pitchFamily="34" charset="0"/>
              </a:rPr>
              <a:t>Quarter 1 spend of </a:t>
            </a:r>
            <a:r>
              <a:rPr lang="en-ZA" sz="1800" b="1" dirty="0" smtClean="0">
                <a:solidFill>
                  <a:schemeClr val="tx1"/>
                </a:solidFill>
                <a:latin typeface="Arial" panose="020B0604020202020204" pitchFamily="34" charset="0"/>
                <a:cs typeface="Arial" panose="020B0604020202020204" pitchFamily="34" charset="0"/>
              </a:rPr>
              <a:t>R</a:t>
            </a:r>
            <a:r>
              <a:rPr lang="en-US" sz="1800" b="1" dirty="0">
                <a:solidFill>
                  <a:schemeClr val="tx1"/>
                </a:solidFill>
                <a:latin typeface="Arial" panose="020B0604020202020204" pitchFamily="34" charset="0"/>
                <a:cs typeface="Arial" panose="020B0604020202020204" pitchFamily="34" charset="0"/>
              </a:rPr>
              <a:t>44.6</a:t>
            </a:r>
            <a:r>
              <a:rPr lang="en-ZA" sz="1800" b="1" dirty="0" smtClean="0">
                <a:solidFill>
                  <a:schemeClr val="tx1"/>
                </a:solidFill>
                <a:latin typeface="Arial" panose="020B0604020202020204" pitchFamily="34" charset="0"/>
                <a:cs typeface="Arial" panose="020B0604020202020204" pitchFamily="34" charset="0"/>
              </a:rPr>
              <a:t> million </a:t>
            </a:r>
            <a:r>
              <a:rPr lang="en-ZA" sz="1800" dirty="0" smtClean="0">
                <a:solidFill>
                  <a:schemeClr val="tx1"/>
                </a:solidFill>
                <a:latin typeface="Arial" panose="020B0604020202020204" pitchFamily="34" charset="0"/>
                <a:cs typeface="Arial" panose="020B0604020202020204" pitchFamily="34" charset="0"/>
              </a:rPr>
              <a:t>was 8.2</a:t>
            </a:r>
            <a:r>
              <a:rPr lang="en-ZA" sz="1800" b="1" dirty="0" smtClean="0">
                <a:solidFill>
                  <a:schemeClr val="tx1"/>
                </a:solidFill>
                <a:latin typeface="Arial" panose="020B0604020202020204" pitchFamily="34" charset="0"/>
                <a:cs typeface="Arial" panose="020B0604020202020204" pitchFamily="34" charset="0"/>
              </a:rPr>
              <a:t>%</a:t>
            </a:r>
            <a:r>
              <a:rPr lang="en-ZA" sz="1800" dirty="0" smtClean="0">
                <a:solidFill>
                  <a:schemeClr val="tx1"/>
                </a:solidFill>
                <a:latin typeface="Arial" panose="020B0604020202020204" pitchFamily="34" charset="0"/>
                <a:cs typeface="Arial" panose="020B0604020202020204" pitchFamily="34" charset="0"/>
              </a:rPr>
              <a:t> of the targeted spend of 25%.</a:t>
            </a:r>
          </a:p>
          <a:p>
            <a:pPr marL="285750" indent="-285750" algn="l">
              <a:lnSpc>
                <a:spcPct val="160000"/>
              </a:lnSpc>
              <a:buFont typeface="Arial" panose="020B0604020202020204" pitchFamily="34" charset="0"/>
              <a:buChar char="•"/>
            </a:pPr>
            <a:r>
              <a:rPr lang="en-US" sz="1800" dirty="0" smtClean="0">
                <a:solidFill>
                  <a:schemeClr val="tx1"/>
                </a:solidFill>
                <a:latin typeface="Arial" panose="020B0604020202020204" pitchFamily="34" charset="0"/>
                <a:cs typeface="Arial" panose="020B0604020202020204" pitchFamily="34" charset="0"/>
              </a:rPr>
              <a:t>Of </a:t>
            </a:r>
            <a:r>
              <a:rPr lang="en-US" sz="1800" dirty="0">
                <a:solidFill>
                  <a:schemeClr val="tx1"/>
                </a:solidFill>
                <a:latin typeface="Arial" panose="020B0604020202020204" pitchFamily="34" charset="0"/>
                <a:cs typeface="Arial" panose="020B0604020202020204" pitchFamily="34" charset="0"/>
              </a:rPr>
              <a:t>the total spend of R44.6 million, R31.3 million was payment for Cost of Employment, R6.7 million for Goods and Services, R6.4 million for Transfers and Subsidies and only R127K was a payment for Capital Expenditure.</a:t>
            </a:r>
            <a:endParaRPr lang="en-ZA"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56066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4379" y="11402"/>
            <a:ext cx="8999621" cy="436880"/>
          </a:xfrm>
          <a:ln>
            <a:noFill/>
          </a:ln>
        </p:spPr>
        <p:style>
          <a:lnRef idx="2">
            <a:schemeClr val="accent3"/>
          </a:lnRef>
          <a:fillRef idx="1">
            <a:schemeClr val="lt1"/>
          </a:fillRef>
          <a:effectRef idx="0">
            <a:schemeClr val="accent3"/>
          </a:effectRef>
          <a:fontRef idx="minor">
            <a:schemeClr val="dk1"/>
          </a:fontRef>
        </p:style>
        <p:txBody>
          <a:bodyPr>
            <a:noAutofit/>
          </a:bodyPr>
          <a:lstStyle/>
          <a:p>
            <a:pPr marL="342900" lvl="0" indent="-342900">
              <a:spcBef>
                <a:spcPct val="20000"/>
              </a:spcBef>
              <a:defRPr/>
            </a:pPr>
            <a:r>
              <a:rPr lang="en-ZA" sz="2000" b="1" dirty="0" smtClean="0">
                <a:solidFill>
                  <a:srgbClr val="00B050"/>
                </a:solidFill>
                <a:cs typeface="Arial"/>
              </a:rPr>
              <a:t>SPEND VS BUDGET BY PROGRAMME BY ECONOMIC CLASSIFICATION</a:t>
            </a:r>
            <a:endParaRPr lang="en-US" sz="2000" b="1" dirty="0">
              <a:solidFill>
                <a:srgbClr val="00B050"/>
              </a:solidFill>
              <a:latin typeface="Arial"/>
              <a:cs typeface="Arial"/>
            </a:endParaRPr>
          </a:p>
        </p:txBody>
      </p:sp>
      <p:sp>
        <p:nvSpPr>
          <p:cNvPr id="2" name="Slide Number Placeholder 1"/>
          <p:cNvSpPr>
            <a:spLocks noGrp="1"/>
          </p:cNvSpPr>
          <p:nvPr>
            <p:ph type="sldNum" sz="quarter" idx="12"/>
          </p:nvPr>
        </p:nvSpPr>
        <p:spPr/>
        <p:txBody>
          <a:bodyPr/>
          <a:lstStyle/>
          <a:p>
            <a:fld id="{7B1C6805-EAF3-CC4B-883D-0BA841DD8C88}" type="slidenum">
              <a:rPr lang="en-US" smtClean="0"/>
              <a:pPr/>
              <a:t>7</a:t>
            </a:fld>
            <a:endParaRPr lang="en-US" dirty="0"/>
          </a:p>
        </p:txBody>
      </p:sp>
      <p:pic>
        <p:nvPicPr>
          <p:cNvPr id="7" name="Picture 6"/>
          <p:cNvPicPr/>
          <p:nvPr/>
        </p:nvPicPr>
        <p:blipFill>
          <a:blip r:embed="rId2">
            <a:extLst>
              <a:ext uri="{28A0092B-C50C-407E-A947-70E740481C1C}">
                <a14:useLocalDpi xmlns:a14="http://schemas.microsoft.com/office/drawing/2010/main" xmlns="" val="0"/>
              </a:ext>
            </a:extLst>
          </a:blip>
          <a:srcRect/>
          <a:stretch>
            <a:fillRect/>
          </a:stretch>
        </p:blipFill>
        <p:spPr bwMode="auto">
          <a:xfrm>
            <a:off x="280737" y="448282"/>
            <a:ext cx="8613006" cy="5375008"/>
          </a:xfrm>
          <a:prstGeom prst="rect">
            <a:avLst/>
          </a:prstGeom>
          <a:noFill/>
          <a:ln>
            <a:noFill/>
          </a:ln>
        </p:spPr>
      </p:pic>
    </p:spTree>
    <p:extLst>
      <p:ext uri="{BB962C8B-B14F-4D97-AF65-F5344CB8AC3E}">
        <p14:creationId xmlns:p14="http://schemas.microsoft.com/office/powerpoint/2010/main" xmlns="" val="1193502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1402"/>
            <a:ext cx="9144000" cy="504812"/>
          </a:xfrm>
          <a:ln>
            <a:noFill/>
          </a:ln>
        </p:spPr>
        <p:style>
          <a:lnRef idx="2">
            <a:schemeClr val="accent3"/>
          </a:lnRef>
          <a:fillRef idx="1">
            <a:schemeClr val="lt1"/>
          </a:fillRef>
          <a:effectRef idx="0">
            <a:schemeClr val="accent3"/>
          </a:effectRef>
          <a:fontRef idx="minor">
            <a:schemeClr val="dk1"/>
          </a:fontRef>
        </p:style>
        <p:txBody>
          <a:bodyPr>
            <a:noAutofit/>
          </a:bodyPr>
          <a:lstStyle/>
          <a:p>
            <a:pPr marL="342900" lvl="0" indent="-342900">
              <a:spcBef>
                <a:spcPct val="20000"/>
              </a:spcBef>
              <a:defRPr/>
            </a:pPr>
            <a:r>
              <a:rPr lang="en-ZA" sz="1800" b="1" dirty="0" smtClean="0">
                <a:solidFill>
                  <a:srgbClr val="00B050"/>
                </a:solidFill>
                <a:cs typeface="Arial"/>
              </a:rPr>
              <a:t>SPEND VS BUDGET BY BRANCH BY ECONOMIC CLASSIFICATION - GRAPHICAL</a:t>
            </a:r>
            <a:endParaRPr lang="en-US" sz="1800" b="1" dirty="0">
              <a:solidFill>
                <a:srgbClr val="00B050"/>
              </a:solidFill>
              <a:latin typeface="Arial"/>
              <a:cs typeface="Arial"/>
            </a:endParaRPr>
          </a:p>
        </p:txBody>
      </p:sp>
      <p:sp>
        <p:nvSpPr>
          <p:cNvPr id="2" name="Slide Number Placeholder 1"/>
          <p:cNvSpPr>
            <a:spLocks noGrp="1"/>
          </p:cNvSpPr>
          <p:nvPr>
            <p:ph type="sldNum" sz="quarter" idx="12"/>
          </p:nvPr>
        </p:nvSpPr>
        <p:spPr/>
        <p:txBody>
          <a:bodyPr/>
          <a:lstStyle/>
          <a:p>
            <a:fld id="{7B1C6805-EAF3-CC4B-883D-0BA841DD8C88}" type="slidenum">
              <a:rPr lang="en-US" smtClean="0"/>
              <a:pPr/>
              <a:t>8</a:t>
            </a:fld>
            <a:endParaRPr lang="en-US" dirty="0"/>
          </a:p>
        </p:txBody>
      </p:sp>
      <p:graphicFrame>
        <p:nvGraphicFramePr>
          <p:cNvPr id="7" name="Chart 6"/>
          <p:cNvGraphicFramePr/>
          <p:nvPr>
            <p:extLst>
              <p:ext uri="{D42A27DB-BD31-4B8C-83A1-F6EECF244321}">
                <p14:modId xmlns:p14="http://schemas.microsoft.com/office/powerpoint/2010/main" xmlns="" val="2805118270"/>
              </p:ext>
            </p:extLst>
          </p:nvPr>
        </p:nvGraphicFramePr>
        <p:xfrm>
          <a:off x="240632" y="423512"/>
          <a:ext cx="8768614" cy="53901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773889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01600" y="568960"/>
            <a:ext cx="8961120" cy="3698240"/>
          </a:xfrm>
          <a:prstGeom prst="rect">
            <a:avLst/>
          </a:prstGeom>
          <a:ln>
            <a:noFill/>
          </a:ln>
        </p:spPr>
        <p:style>
          <a:lnRef idx="2">
            <a:schemeClr val="accent3"/>
          </a:lnRef>
          <a:fillRef idx="1">
            <a:schemeClr val="lt1"/>
          </a:fillRef>
          <a:effectRef idx="0">
            <a:schemeClr val="accent3"/>
          </a:effectRef>
          <a:fontRef idx="minor">
            <a:schemeClr val="dk1"/>
          </a:fontRef>
        </p:style>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endParaRPr lang="en-US" dirty="0" smtClean="0">
              <a:latin typeface="+mj-lt"/>
              <a:ea typeface="Times New Roman" panose="02020603050405020304" pitchFamily="18" charset="0"/>
              <a:cs typeface="Arial" panose="020B0604020202020204" pitchFamily="34" charset="0"/>
            </a:endParaRPr>
          </a:p>
          <a:p>
            <a:pPr algn="ctr"/>
            <a:endParaRPr lang="en-US" dirty="0" smtClean="0">
              <a:latin typeface="+mj-lt"/>
              <a:ea typeface="Times New Roman" panose="02020603050405020304" pitchFamily="18" charset="0"/>
              <a:cs typeface="Arial" panose="020B0604020202020204" pitchFamily="34" charset="0"/>
            </a:endParaRPr>
          </a:p>
          <a:p>
            <a:pPr marL="0" indent="0" algn="ctr">
              <a:lnSpc>
                <a:spcPct val="150000"/>
              </a:lnSpc>
              <a:spcBef>
                <a:spcPts val="0"/>
              </a:spcBef>
              <a:buFont typeface="Arial"/>
              <a:buNone/>
            </a:pPr>
            <a:r>
              <a:rPr lang="en-US" b="1" dirty="0" smtClean="0">
                <a:solidFill>
                  <a:srgbClr val="00B050"/>
                </a:solidFill>
              </a:rPr>
              <a:t>2020/21FY Q1</a:t>
            </a:r>
            <a:endParaRPr lang="en-ZA" b="1" u="sng" dirty="0" smtClean="0">
              <a:solidFill>
                <a:srgbClr val="00B050"/>
              </a:solidFill>
            </a:endParaRPr>
          </a:p>
          <a:p>
            <a:pPr marL="0" indent="0" algn="ctr">
              <a:lnSpc>
                <a:spcPct val="150000"/>
              </a:lnSpc>
              <a:spcBef>
                <a:spcPts val="0"/>
              </a:spcBef>
              <a:buFont typeface="Arial"/>
              <a:buNone/>
            </a:pPr>
            <a:r>
              <a:rPr lang="en-ZA" b="1" dirty="0" smtClean="0">
                <a:solidFill>
                  <a:srgbClr val="00B050"/>
                </a:solidFill>
                <a:latin typeface="+mj-lt"/>
              </a:rPr>
              <a:t>PERFORMANCE INFORMATION</a:t>
            </a:r>
            <a:endParaRPr lang="en-ZA" dirty="0">
              <a:solidFill>
                <a:srgbClr val="00B050"/>
              </a:solidFill>
              <a:latin typeface="+mj-lt"/>
            </a:endParaRPr>
          </a:p>
        </p:txBody>
      </p:sp>
      <p:sp>
        <p:nvSpPr>
          <p:cNvPr id="3" name="Slide Number Placeholder 2"/>
          <p:cNvSpPr>
            <a:spLocks noGrp="1"/>
          </p:cNvSpPr>
          <p:nvPr>
            <p:ph type="sldNum" sz="quarter" idx="12"/>
          </p:nvPr>
        </p:nvSpPr>
        <p:spPr/>
        <p:txBody>
          <a:bodyPr/>
          <a:lstStyle/>
          <a:p>
            <a:fld id="{7B1C6805-EAF3-CC4B-883D-0BA841DD8C88}" type="slidenum">
              <a:rPr lang="en-US" smtClean="0"/>
              <a:pPr/>
              <a:t>9</a:t>
            </a:fld>
            <a:endParaRPr lang="en-US"/>
          </a:p>
        </p:txBody>
      </p:sp>
    </p:spTree>
    <p:extLst>
      <p:ext uri="{BB962C8B-B14F-4D97-AF65-F5344CB8AC3E}">
        <p14:creationId xmlns:p14="http://schemas.microsoft.com/office/powerpoint/2010/main" xmlns="" val="3228562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2681</TotalTime>
  <Words>1997</Words>
  <Application>Microsoft Office PowerPoint</Application>
  <PresentationFormat>On-screen Show (4:3)</PresentationFormat>
  <Paragraphs>680</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 “Working Together to Improve and Sustain the Livelihoods of Military Veterans' Community” Presented by: Acting Director-General: DM Mgwebi  (Lt Gen) (Ret)  Date:  21 October 2020 </vt:lpstr>
      <vt:lpstr>PRESENTATION OUTLINE</vt:lpstr>
      <vt:lpstr>PURPOSE OF THE PRESENTATION</vt:lpstr>
      <vt:lpstr>MANDATE OF THE DEPARTMENT</vt:lpstr>
      <vt:lpstr>DMV APPROVED BUDGET PROGRAMME STRUCTURE</vt:lpstr>
      <vt:lpstr>EXECUTIVE SUMMARY ON FINANCIAL PERFORMANCE</vt:lpstr>
      <vt:lpstr>SPEND VS BUDGET BY PROGRAMME BY ECONOMIC CLASSIFICATION</vt:lpstr>
      <vt:lpstr>SPEND VS BUDGET BY BRANCH BY ECONOMIC CLASSIFICATION - GRAPHICAL</vt:lpstr>
      <vt:lpstr>Slide 9</vt:lpstr>
      <vt:lpstr>EXECUTIVE SUMMARY: OVERALL  PERFORMANCE ANALYSIS </vt:lpstr>
      <vt:lpstr>DEPARTMENTAL OVERALL PERFORMANCE (TREND ANALYSIS Q1)</vt:lpstr>
      <vt:lpstr>Slide 12</vt:lpstr>
      <vt:lpstr>Slide 13</vt:lpstr>
      <vt:lpstr>Q1 PERFORMANCE ANALYSIS: PROGRAMME 1: ADMINISTRATION</vt:lpstr>
      <vt:lpstr> PROGRAMME 1: ADMINISTRATION PERFORMANCE INDICATORS AND TARGETS   </vt:lpstr>
      <vt:lpstr>Q1 PERFORMANCE ANALYSIS: PROGRAMME 2: SES</vt:lpstr>
      <vt:lpstr>Q1 PERFORMANCE ANALYSIS: PROGRAMME 2: SES</vt:lpstr>
      <vt:lpstr>Q1 PERFORMANCE ANALYSIS: PROGRAMME 3: ESM</vt:lpstr>
      <vt:lpstr>Q1 PERFORMANCE ANALYSIS: PROGRAMME 3: ESM (1)</vt:lpstr>
      <vt:lpstr>Q1 PERFORMANCE ANALYSIS: PROGRAMME 3: ESM (2)</vt:lpstr>
      <vt:lpstr>HUMAN RESOURCE STATUS (1)</vt:lpstr>
      <vt:lpstr>HUMAN RESOURCE STATUS (2)</vt:lpstr>
      <vt:lpstr>Slide 23</vt:lpstr>
    </vt:vector>
  </TitlesOfParts>
  <Company>Department of Military Veterans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Mxolisi Mkhonza</dc:creator>
  <cp:lastModifiedBy>Monique</cp:lastModifiedBy>
  <cp:revision>126</cp:revision>
  <cp:lastPrinted>2019-07-30T11:00:50Z</cp:lastPrinted>
  <dcterms:created xsi:type="dcterms:W3CDTF">2018-06-14T10:47:40Z</dcterms:created>
  <dcterms:modified xsi:type="dcterms:W3CDTF">2020-10-21T07:41:29Z</dcterms:modified>
</cp:coreProperties>
</file>