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Default Extension="wdp" ContentType="image/vnd.ms-photo"/>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7520" r:id="rId2"/>
    <p:sldId id="7521" r:id="rId3"/>
    <p:sldId id="7538" r:id="rId4"/>
    <p:sldId id="7494" r:id="rId5"/>
    <p:sldId id="7514" r:id="rId6"/>
    <p:sldId id="7542" r:id="rId7"/>
    <p:sldId id="7502" r:id="rId8"/>
    <p:sldId id="7539" r:id="rId9"/>
    <p:sldId id="7543" r:id="rId10"/>
    <p:sldId id="7544" r:id="rId11"/>
    <p:sldId id="7545" r:id="rId12"/>
    <p:sldId id="7546" r:id="rId13"/>
    <p:sldId id="7540" r:id="rId14"/>
    <p:sldId id="7408" r:id="rId15"/>
    <p:sldId id="7436" r:id="rId16"/>
    <p:sldId id="7399" r:id="rId17"/>
    <p:sldId id="7541" r:id="rId18"/>
    <p:sldId id="7551" r:id="rId19"/>
    <p:sldId id="7553" r:id="rId20"/>
    <p:sldId id="7552" r:id="rId21"/>
    <p:sldId id="7554" r:id="rId22"/>
    <p:sldId id="7555" r:id="rId23"/>
    <p:sldId id="753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7" d="100"/>
          <a:sy n="37" d="100"/>
        </p:scale>
        <p:origin x="-96" y="-73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F7987-7279-40D6-AF70-272EDB45FA7B}" type="datetimeFigureOut">
              <a:rPr lang="en-ZA" smtClean="0"/>
              <a:pPr/>
              <a:t>2020/10/21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2D5DF-3870-4A52-ABAA-F0DD801A2AFA}" type="slidenum">
              <a:rPr lang="en-ZA" smtClean="0"/>
              <a:pPr/>
              <a:t>‹#›</a:t>
            </a:fld>
            <a:endParaRPr lang="en-ZA"/>
          </a:p>
        </p:txBody>
      </p:sp>
    </p:spTree>
    <p:extLst>
      <p:ext uri="{BB962C8B-B14F-4D97-AF65-F5344CB8AC3E}">
        <p14:creationId xmlns:p14="http://schemas.microsoft.com/office/powerpoint/2010/main" xmlns="" val="3812675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4EAFD09-17CE-48E4-B140-CAC92E1661C2}" type="slidenum">
              <a:rPr lang="en-ZA" smtClean="0"/>
              <a:pPr/>
              <a:t>1</a:t>
            </a:fld>
            <a:endParaRPr lang="en-ZA"/>
          </a:p>
        </p:txBody>
      </p:sp>
    </p:spTree>
    <p:extLst>
      <p:ext uri="{BB962C8B-B14F-4D97-AF65-F5344CB8AC3E}">
        <p14:creationId xmlns:p14="http://schemas.microsoft.com/office/powerpoint/2010/main" xmlns="" val="312321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National Immovable Asset</a:t>
            </a:r>
            <a:r>
              <a:rPr lang="en-ZA" baseline="0" dirty="0" smtClean="0"/>
              <a:t> Management Standard 2017</a:t>
            </a:r>
            <a:endParaRPr lang="en-ZA" dirty="0"/>
          </a:p>
        </p:txBody>
      </p:sp>
      <p:sp>
        <p:nvSpPr>
          <p:cNvPr id="4" name="Slide Number Placeholder 3"/>
          <p:cNvSpPr>
            <a:spLocks noGrp="1"/>
          </p:cNvSpPr>
          <p:nvPr>
            <p:ph type="sldNum" sz="quarter" idx="10"/>
          </p:nvPr>
        </p:nvSpPr>
        <p:spPr/>
        <p:txBody>
          <a:bodyPr/>
          <a:lstStyle/>
          <a:p>
            <a:pPr>
              <a:defRPr/>
            </a:pPr>
            <a:fld id="{5E4D0E5B-79B7-4BBC-908A-48815ED10371}" type="slidenum">
              <a:rPr lang="en-US" altLang="en-US" smtClean="0"/>
              <a:pPr>
                <a:defRPr/>
              </a:pPr>
              <a:t>2</a:t>
            </a:fld>
            <a:endParaRPr lang="en-US" altLang="en-US" dirty="0"/>
          </a:p>
        </p:txBody>
      </p:sp>
    </p:spTree>
    <p:extLst>
      <p:ext uri="{BB962C8B-B14F-4D97-AF65-F5344CB8AC3E}">
        <p14:creationId xmlns:p14="http://schemas.microsoft.com/office/powerpoint/2010/main" xmlns="" val="171722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4EAFD09-17CE-48E4-B140-CAC92E1661C2}" type="slidenum">
              <a:rPr lang="en-ZA" smtClean="0"/>
              <a:pPr/>
              <a:t>3</a:t>
            </a:fld>
            <a:endParaRPr lang="en-ZA"/>
          </a:p>
        </p:txBody>
      </p:sp>
    </p:spTree>
    <p:extLst>
      <p:ext uri="{BB962C8B-B14F-4D97-AF65-F5344CB8AC3E}">
        <p14:creationId xmlns:p14="http://schemas.microsoft.com/office/powerpoint/2010/main" xmlns="" val="22432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4EAFD09-17CE-48E4-B140-CAC92E1661C2}" type="slidenum">
              <a:rPr lang="en-ZA" smtClean="0"/>
              <a:pPr/>
              <a:t>8</a:t>
            </a:fld>
            <a:endParaRPr lang="en-ZA"/>
          </a:p>
        </p:txBody>
      </p:sp>
    </p:spTree>
    <p:extLst>
      <p:ext uri="{BB962C8B-B14F-4D97-AF65-F5344CB8AC3E}">
        <p14:creationId xmlns:p14="http://schemas.microsoft.com/office/powerpoint/2010/main" xmlns="" val="3926027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2F5E96-354D-C942-BB89-89737BD2E7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2334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4EAFD09-17CE-48E4-B140-CAC92E1661C2}" type="slidenum">
              <a:rPr lang="en-ZA" smtClean="0"/>
              <a:pPr/>
              <a:t>13</a:t>
            </a:fld>
            <a:endParaRPr lang="en-ZA"/>
          </a:p>
        </p:txBody>
      </p:sp>
    </p:spTree>
    <p:extLst>
      <p:ext uri="{BB962C8B-B14F-4D97-AF65-F5344CB8AC3E}">
        <p14:creationId xmlns:p14="http://schemas.microsoft.com/office/powerpoint/2010/main" xmlns="" val="341298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4EAFD09-17CE-48E4-B140-CAC92E1661C2}" type="slidenum">
              <a:rPr lang="en-ZA" smtClean="0"/>
              <a:pPr/>
              <a:t>17</a:t>
            </a:fld>
            <a:endParaRPr lang="en-ZA"/>
          </a:p>
        </p:txBody>
      </p:sp>
    </p:spTree>
    <p:extLst>
      <p:ext uri="{BB962C8B-B14F-4D97-AF65-F5344CB8AC3E}">
        <p14:creationId xmlns:p14="http://schemas.microsoft.com/office/powerpoint/2010/main" xmlns="" val="1090677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National Immovable Asset</a:t>
            </a:r>
            <a:r>
              <a:rPr lang="en-ZA" baseline="0" dirty="0" smtClean="0"/>
              <a:t> Management Standard 2017</a:t>
            </a:r>
            <a:endParaRPr lang="en-ZA" dirty="0"/>
          </a:p>
        </p:txBody>
      </p:sp>
      <p:sp>
        <p:nvSpPr>
          <p:cNvPr id="4" name="Slide Number Placeholder 3"/>
          <p:cNvSpPr>
            <a:spLocks noGrp="1"/>
          </p:cNvSpPr>
          <p:nvPr>
            <p:ph type="sldNum" sz="quarter" idx="10"/>
          </p:nvPr>
        </p:nvSpPr>
        <p:spPr/>
        <p:txBody>
          <a:bodyPr/>
          <a:lstStyle/>
          <a:p>
            <a:pPr>
              <a:defRPr/>
            </a:pPr>
            <a:fld id="{5E4D0E5B-79B7-4BBC-908A-48815ED10371}" type="slidenum">
              <a:rPr lang="en-US" altLang="en-US" smtClean="0"/>
              <a:pPr>
                <a:defRPr/>
              </a:pPr>
              <a:t>22</a:t>
            </a:fld>
            <a:endParaRPr lang="en-US" altLang="en-US" dirty="0"/>
          </a:p>
        </p:txBody>
      </p:sp>
    </p:spTree>
    <p:extLst>
      <p:ext uri="{BB962C8B-B14F-4D97-AF65-F5344CB8AC3E}">
        <p14:creationId xmlns:p14="http://schemas.microsoft.com/office/powerpoint/2010/main" xmlns="" val="28128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4EAFD09-17CE-48E4-B140-CAC92E1661C2}" type="slidenum">
              <a:rPr lang="en-ZA" smtClean="0"/>
              <a:pPr/>
              <a:t>23</a:t>
            </a:fld>
            <a:endParaRPr lang="en-ZA"/>
          </a:p>
        </p:txBody>
      </p:sp>
    </p:spTree>
    <p:extLst>
      <p:ext uri="{BB962C8B-B14F-4D97-AF65-F5344CB8AC3E}">
        <p14:creationId xmlns:p14="http://schemas.microsoft.com/office/powerpoint/2010/main" xmlns="" val="3739727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2" name="Picture 1" descr="PPT Presentation_8.9.2016.jpg">
            <a:extLst>
              <a:ext uri="{FF2B5EF4-FFF2-40B4-BE49-F238E27FC236}">
                <a16:creationId xmlns:a16="http://schemas.microsoft.com/office/drawing/2014/main" xmlns="" id="{E1AF3B3B-8B11-6146-81F2-98BAD963B93B}"/>
              </a:ext>
            </a:extLst>
          </p:cNvPr>
          <p:cNvPicPr>
            <a:picLocks noChangeAspect="1"/>
          </p:cNvPicPr>
          <p:nvPr userDrawn="1"/>
        </p:nvPicPr>
        <p:blipFill rotWithShape="1">
          <a:blip r:embed="rId2" cstate="print">
            <a:extLst>
              <a:ext uri="{28A0092B-C50C-407E-A947-70E740481C1C}">
                <a14:useLocalDpi xmlns:a14="http://schemas.microsoft.com/office/drawing/2010/main" xmlns=""/>
              </a:ext>
            </a:extLst>
          </a:blip>
          <a:srcRect b="27138"/>
          <a:stretch/>
        </p:blipFill>
        <p:spPr bwMode="auto">
          <a:xfrm>
            <a:off x="0" y="0"/>
            <a:ext cx="125383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xmlns="" id="{6BF00F38-3FCA-314F-99B7-5AFFEF40F506}"/>
              </a:ext>
            </a:extLst>
          </p:cNvPr>
          <p:cNvSpPr/>
          <p:nvPr userDrawn="1"/>
        </p:nvSpPr>
        <p:spPr>
          <a:xfrm rot="5400000">
            <a:off x="7834611" y="1813472"/>
            <a:ext cx="1164922" cy="8540260"/>
          </a:xfrm>
          <a:prstGeom prst="rect">
            <a:avLst/>
          </a:prstGeom>
          <a:solidFill>
            <a:srgbClr val="183064">
              <a:alpha val="9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xmlns="" id="{EF4492BA-3BB9-3243-8D43-43942C464ED3}"/>
              </a:ext>
            </a:extLst>
          </p:cNvPr>
          <p:cNvSpPr>
            <a:spLocks noGrp="1"/>
          </p:cNvSpPr>
          <p:nvPr>
            <p:ph type="subTitle" idx="1" hasCustomPrompt="1"/>
          </p:nvPr>
        </p:nvSpPr>
        <p:spPr>
          <a:xfrm>
            <a:off x="4227626" y="6113148"/>
            <a:ext cx="8540259" cy="399807"/>
          </a:xfrm>
        </p:spPr>
        <p:txBody>
          <a:bodyPr>
            <a:no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description goes here</a:t>
            </a:r>
          </a:p>
        </p:txBody>
      </p:sp>
      <p:sp>
        <p:nvSpPr>
          <p:cNvPr id="2" name="Title 1">
            <a:extLst>
              <a:ext uri="{FF2B5EF4-FFF2-40B4-BE49-F238E27FC236}">
                <a16:creationId xmlns:a16="http://schemas.microsoft.com/office/drawing/2014/main" xmlns="" id="{E59E620A-9A8B-4341-B32B-9C9C837087D8}"/>
              </a:ext>
            </a:extLst>
          </p:cNvPr>
          <p:cNvSpPr>
            <a:spLocks noGrp="1"/>
          </p:cNvSpPr>
          <p:nvPr>
            <p:ph type="ctrTitle" hasCustomPrompt="1"/>
          </p:nvPr>
        </p:nvSpPr>
        <p:spPr>
          <a:xfrm>
            <a:off x="4227625" y="5733586"/>
            <a:ext cx="8540259" cy="379562"/>
          </a:xfrm>
        </p:spPr>
        <p:txBody>
          <a:bodyPr anchor="b">
            <a:noAutofit/>
          </a:bodyPr>
          <a:lstStyle>
            <a:lvl1pPr algn="l">
              <a:defRPr sz="3200" b="1">
                <a:solidFill>
                  <a:schemeClr val="bg1"/>
                </a:solidFill>
                <a:latin typeface="+mn-lt"/>
              </a:defRPr>
            </a:lvl1pPr>
          </a:lstStyle>
          <a:p>
            <a:r>
              <a:rPr lang="en-US" dirty="0"/>
              <a:t>PRESENTATION NAME GOES HERE</a:t>
            </a:r>
          </a:p>
        </p:txBody>
      </p:sp>
    </p:spTree>
    <p:extLst>
      <p:ext uri="{BB962C8B-B14F-4D97-AF65-F5344CB8AC3E}">
        <p14:creationId xmlns:p14="http://schemas.microsoft.com/office/powerpoint/2010/main" xmlns="" val="13314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50047-FE80-3541-BD03-72AA05FDF0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5DEB08-10F6-724C-90EA-E1D76CC8A8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50EFEA9-40ED-5D4D-91AB-092F96C342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196E17-C367-AE45-8176-344289DB5D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5626EB61-44B6-CB4A-9E81-E970D7E91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61DEF8-FF8F-9440-85F8-DAFFD6B09CA9}"/>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349043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E7652C-19CD-6947-BEA6-02C08A456B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B532339-0B45-9040-8329-1AA3C6C328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DB23810-10DD-694C-9E47-51E8D07B29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4ACDF03-380E-5B4F-8568-E7B9784365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C86FA6F-8775-404C-8377-724A5D9E98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690B80B-5CF0-4C42-B7A0-1276EC33B87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xmlns="" id="{040FF078-6667-7B47-8AD9-50150838B6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88BCC93-9327-0C4A-BC1D-28F12EC419DB}"/>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219192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9F968C-A937-EF4A-BE2C-E63996DA56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2191E6B-7B01-684C-AC4F-AE69BF61116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xmlns="" id="{9370A708-0B95-A04E-AF22-8A47A9CCE5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57971C9-85DE-E345-A684-0E241B9B30A6}"/>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2174687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C1366B6-7F91-5B41-AE1C-4FE08A5EB74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xmlns="" id="{AE5345FE-60B2-E845-8E4D-521C23BC52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0BF29C8-4455-C049-81D2-0A33114D0156}"/>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78448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FEE268-1D03-4B4A-93C7-9713CB655B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45C69DC-A654-9747-8F14-2D5535D684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C4B1493-5B9C-C24F-82C7-9D2E013BA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75F946-4902-F74D-A572-E66FBCF582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9A7F21F2-7721-E842-9C67-1308DAA0C4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A7EF42-F906-7942-8245-9812F7CB93D0}"/>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3815370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FB1717-082C-6A48-86EA-CA7181359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4812694-59B3-8B40-AF0F-175F210E18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CC8B96A4-E737-2F4A-948E-20DA6DAD5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8542B34-DF64-7042-A786-7596ACBE43E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44FC53A7-C7C9-4444-96E0-86CF139FF1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97BDB3-1414-3946-921A-1BCD4EE9108F}"/>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3015608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5FA7EB-D2C1-384D-B5D0-0A8C7C33C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A40C3D5-5CF9-D543-8BB7-89D9A41A2A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0E30EE-3A51-D24A-89A0-647693A48F8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1A2B7E96-9B60-3242-AAA0-5EBE4E0CE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F965520-E265-E94D-A1B7-D8E875DFC42A}"/>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4257998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117FD3A-C3AF-2A48-A2DD-F32EA9A62A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98AB3C1-A167-6C4F-A9F7-819D117586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C5B8DA-8C49-C64E-B861-21D7E51D6A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E5F330C5-3E65-2F47-AC4B-402FDD86D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AD6878-826D-A247-994B-F4C4C4CE34D8}"/>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2292131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E31252-FE90-6045-B23E-94DA7C8AD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8A7A58E-19E9-034E-8A8C-4B6794DA2CC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xmlns="" id="{546A1CC1-1278-474B-AE9C-FEEBE3E2DF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528C1C8-5D5D-8B48-8279-E4DEC11BF16F}"/>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2222898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xmlns="" id="{31443AF4-0C2D-824F-8303-06F329EC85F3}"/>
              </a:ext>
            </a:extLst>
          </p:cNvPr>
          <p:cNvCxnSpPr/>
          <p:nvPr userDrawn="1"/>
        </p:nvCxnSpPr>
        <p:spPr>
          <a:xfrm>
            <a:off x="5715000" y="3938754"/>
            <a:ext cx="76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5461C3E0-C8E4-734E-B7D0-E7AE323F4318}"/>
              </a:ext>
            </a:extLst>
          </p:cNvPr>
          <p:cNvCxnSpPr>
            <a:cxnSpLocks/>
          </p:cNvCxnSpPr>
          <p:nvPr userDrawn="1"/>
        </p:nvCxnSpPr>
        <p:spPr>
          <a:xfrm>
            <a:off x="1104403" y="1283785"/>
            <a:ext cx="11087597" cy="0"/>
          </a:xfrm>
          <a:prstGeom prst="line">
            <a:avLst/>
          </a:prstGeom>
          <a:ln w="47625">
            <a:solidFill>
              <a:srgbClr val="005493"/>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xmlns="" id="{95930B10-1E13-9240-AFCC-7DFFFC86FC55}"/>
              </a:ext>
            </a:extLst>
          </p:cNvPr>
          <p:cNvSpPr>
            <a:spLocks noGrp="1"/>
          </p:cNvSpPr>
          <p:nvPr>
            <p:ph type="ctrTitle" hasCustomPrompt="1"/>
          </p:nvPr>
        </p:nvSpPr>
        <p:spPr>
          <a:xfrm>
            <a:off x="1020809" y="258810"/>
            <a:ext cx="10792767" cy="490190"/>
          </a:xfrm>
        </p:spPr>
        <p:txBody>
          <a:bodyPr anchor="t">
            <a:noAutofit/>
          </a:bodyPr>
          <a:lstStyle>
            <a:lvl1pPr algn="l">
              <a:defRPr sz="3200" b="1">
                <a:solidFill>
                  <a:srgbClr val="005493"/>
                </a:solidFill>
                <a:latin typeface="+mn-lt"/>
              </a:defRPr>
            </a:lvl1pPr>
          </a:lstStyle>
          <a:p>
            <a:r>
              <a:rPr lang="en-US" dirty="0"/>
              <a:t>HEADLINE:</a:t>
            </a:r>
          </a:p>
        </p:txBody>
      </p:sp>
      <p:sp>
        <p:nvSpPr>
          <p:cNvPr id="11" name="Subtitle 2">
            <a:extLst>
              <a:ext uri="{FF2B5EF4-FFF2-40B4-BE49-F238E27FC236}">
                <a16:creationId xmlns:a16="http://schemas.microsoft.com/office/drawing/2014/main" xmlns="" id="{CE6156EA-EA49-F745-BEDF-4A33BA68367A}"/>
              </a:ext>
            </a:extLst>
          </p:cNvPr>
          <p:cNvSpPr>
            <a:spLocks noGrp="1"/>
          </p:cNvSpPr>
          <p:nvPr>
            <p:ph type="subTitle" idx="1" hasCustomPrompt="1"/>
          </p:nvPr>
        </p:nvSpPr>
        <p:spPr>
          <a:xfrm>
            <a:off x="1021273" y="721290"/>
            <a:ext cx="10792304" cy="399807"/>
          </a:xfrm>
        </p:spPr>
        <p:txBody>
          <a:bodyPr>
            <a:noAutofit/>
          </a:bodyPr>
          <a:lstStyle>
            <a:lvl1pPr marL="0" indent="0" algn="l">
              <a:buNone/>
              <a:defRPr sz="2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pic>
        <p:nvPicPr>
          <p:cNvPr id="3" name="Picture 2">
            <a:extLst>
              <a:ext uri="{FF2B5EF4-FFF2-40B4-BE49-F238E27FC236}">
                <a16:creationId xmlns:a16="http://schemas.microsoft.com/office/drawing/2014/main" xmlns="" id="{C3D18D3F-F97F-AB46-BC54-DAD1E6E7D386}"/>
              </a:ext>
            </a:extLst>
          </p:cNvPr>
          <p:cNvPicPr>
            <a:picLocks noChangeAspect="1"/>
          </p:cNvPicPr>
          <p:nvPr userDrawn="1"/>
        </p:nvPicPr>
        <p:blipFill>
          <a:blip r:embed="rId2" cstate="print"/>
          <a:stretch>
            <a:fillRect/>
          </a:stretch>
        </p:blipFill>
        <p:spPr>
          <a:xfrm>
            <a:off x="131561" y="218188"/>
            <a:ext cx="691073" cy="902909"/>
          </a:xfrm>
          <a:prstGeom prst="rect">
            <a:avLst/>
          </a:prstGeom>
        </p:spPr>
      </p:pic>
      <p:sp>
        <p:nvSpPr>
          <p:cNvPr id="15" name="Text Placeholder 2">
            <a:extLst>
              <a:ext uri="{FF2B5EF4-FFF2-40B4-BE49-F238E27FC236}">
                <a16:creationId xmlns:a16="http://schemas.microsoft.com/office/drawing/2014/main" xmlns="" id="{8662E77D-A635-4C45-BD90-8C9FB9DCCE28}"/>
              </a:ext>
            </a:extLst>
          </p:cNvPr>
          <p:cNvSpPr>
            <a:spLocks noGrp="1"/>
          </p:cNvSpPr>
          <p:nvPr>
            <p:ph type="body" sz="quarter" idx="17" hasCustomPrompt="1"/>
          </p:nvPr>
        </p:nvSpPr>
        <p:spPr>
          <a:xfrm>
            <a:off x="1020809" y="1916091"/>
            <a:ext cx="10709173" cy="3684588"/>
          </a:xfrm>
        </p:spPr>
        <p:txBody>
          <a:bodyPr>
            <a:normAutofit/>
          </a:bodyPr>
          <a:lstStyle>
            <a:lvl1pPr>
              <a:defRPr sz="1400">
                <a:solidFill>
                  <a:schemeClr val="tx2"/>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Enim</a:t>
            </a:r>
            <a:r>
              <a:rPr lang="en-US" dirty="0"/>
              <a:t> </a:t>
            </a:r>
            <a:r>
              <a:rPr lang="en-US" dirty="0" err="1"/>
              <a:t>eu</a:t>
            </a:r>
            <a:r>
              <a:rPr lang="en-US" dirty="0"/>
              <a:t> </a:t>
            </a:r>
            <a:r>
              <a:rPr lang="en-US" dirty="0" err="1"/>
              <a:t>turpis</a:t>
            </a:r>
            <a:r>
              <a:rPr lang="en-US" dirty="0"/>
              <a:t> </a:t>
            </a:r>
            <a:r>
              <a:rPr lang="en-US" dirty="0" err="1"/>
              <a:t>egestas</a:t>
            </a:r>
            <a:r>
              <a:rPr lang="en-US" dirty="0"/>
              <a:t> </a:t>
            </a:r>
            <a:r>
              <a:rPr lang="en-US" dirty="0" err="1"/>
              <a:t>pretium</a:t>
            </a:r>
            <a:r>
              <a:rPr lang="en-US" dirty="0"/>
              <a:t> </a:t>
            </a:r>
            <a:r>
              <a:rPr lang="en-US" dirty="0" err="1"/>
              <a:t>aenean</a:t>
            </a:r>
            <a:r>
              <a:rPr lang="en-US" dirty="0"/>
              <a:t> pharetra.</a:t>
            </a:r>
          </a:p>
        </p:txBody>
      </p:sp>
    </p:spTree>
    <p:extLst>
      <p:ext uri="{BB962C8B-B14F-4D97-AF65-F5344CB8AC3E}">
        <p14:creationId xmlns:p14="http://schemas.microsoft.com/office/powerpoint/2010/main" xmlns="" val="55904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xmlns="" id="{31443AF4-0C2D-824F-8303-06F329EC85F3}"/>
              </a:ext>
            </a:extLst>
          </p:cNvPr>
          <p:cNvCxnSpPr/>
          <p:nvPr userDrawn="1"/>
        </p:nvCxnSpPr>
        <p:spPr>
          <a:xfrm>
            <a:off x="5715000" y="3938754"/>
            <a:ext cx="76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5461C3E0-C8E4-734E-B7D0-E7AE323F4318}"/>
              </a:ext>
            </a:extLst>
          </p:cNvPr>
          <p:cNvCxnSpPr>
            <a:cxnSpLocks/>
          </p:cNvCxnSpPr>
          <p:nvPr userDrawn="1"/>
        </p:nvCxnSpPr>
        <p:spPr>
          <a:xfrm>
            <a:off x="1104403" y="1283785"/>
            <a:ext cx="11087597" cy="0"/>
          </a:xfrm>
          <a:prstGeom prst="line">
            <a:avLst/>
          </a:prstGeom>
          <a:ln w="47625">
            <a:solidFill>
              <a:srgbClr val="005493"/>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xmlns="" id="{95930B10-1E13-9240-AFCC-7DFFFC86FC55}"/>
              </a:ext>
            </a:extLst>
          </p:cNvPr>
          <p:cNvSpPr>
            <a:spLocks noGrp="1"/>
          </p:cNvSpPr>
          <p:nvPr>
            <p:ph type="ctrTitle" hasCustomPrompt="1"/>
          </p:nvPr>
        </p:nvSpPr>
        <p:spPr>
          <a:xfrm>
            <a:off x="1020809" y="258810"/>
            <a:ext cx="10792767" cy="490190"/>
          </a:xfrm>
        </p:spPr>
        <p:txBody>
          <a:bodyPr anchor="t">
            <a:noAutofit/>
          </a:bodyPr>
          <a:lstStyle>
            <a:lvl1pPr algn="l">
              <a:defRPr sz="3200" b="1">
                <a:solidFill>
                  <a:srgbClr val="005493"/>
                </a:solidFill>
                <a:latin typeface="+mn-lt"/>
              </a:defRPr>
            </a:lvl1pPr>
          </a:lstStyle>
          <a:p>
            <a:r>
              <a:rPr lang="en-US" dirty="0"/>
              <a:t>HEADLINE:</a:t>
            </a:r>
          </a:p>
        </p:txBody>
      </p:sp>
      <p:sp>
        <p:nvSpPr>
          <p:cNvPr id="11" name="Subtitle 2">
            <a:extLst>
              <a:ext uri="{FF2B5EF4-FFF2-40B4-BE49-F238E27FC236}">
                <a16:creationId xmlns:a16="http://schemas.microsoft.com/office/drawing/2014/main" xmlns="" id="{CE6156EA-EA49-F745-BEDF-4A33BA68367A}"/>
              </a:ext>
            </a:extLst>
          </p:cNvPr>
          <p:cNvSpPr>
            <a:spLocks noGrp="1"/>
          </p:cNvSpPr>
          <p:nvPr>
            <p:ph type="subTitle" idx="1" hasCustomPrompt="1"/>
          </p:nvPr>
        </p:nvSpPr>
        <p:spPr>
          <a:xfrm>
            <a:off x="1021273" y="721290"/>
            <a:ext cx="10792304" cy="399807"/>
          </a:xfrm>
        </p:spPr>
        <p:txBody>
          <a:bodyPr>
            <a:noAutofit/>
          </a:bodyPr>
          <a:lstStyle>
            <a:lvl1pPr marL="0" indent="0" algn="l">
              <a:buNone/>
              <a:defRPr sz="2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pic>
        <p:nvPicPr>
          <p:cNvPr id="3" name="Picture 2">
            <a:extLst>
              <a:ext uri="{FF2B5EF4-FFF2-40B4-BE49-F238E27FC236}">
                <a16:creationId xmlns:a16="http://schemas.microsoft.com/office/drawing/2014/main" xmlns="" id="{C3D18D3F-F97F-AB46-BC54-DAD1E6E7D386}"/>
              </a:ext>
            </a:extLst>
          </p:cNvPr>
          <p:cNvPicPr>
            <a:picLocks noChangeAspect="1"/>
          </p:cNvPicPr>
          <p:nvPr userDrawn="1"/>
        </p:nvPicPr>
        <p:blipFill>
          <a:blip r:embed="rId2" cstate="print"/>
          <a:stretch>
            <a:fillRect/>
          </a:stretch>
        </p:blipFill>
        <p:spPr>
          <a:xfrm>
            <a:off x="131561" y="218188"/>
            <a:ext cx="691073" cy="902909"/>
          </a:xfrm>
          <a:prstGeom prst="rect">
            <a:avLst/>
          </a:prstGeom>
        </p:spPr>
      </p:pic>
      <p:sp>
        <p:nvSpPr>
          <p:cNvPr id="15" name="Text Placeholder 2">
            <a:extLst>
              <a:ext uri="{FF2B5EF4-FFF2-40B4-BE49-F238E27FC236}">
                <a16:creationId xmlns:a16="http://schemas.microsoft.com/office/drawing/2014/main" xmlns="" id="{8662E77D-A635-4C45-BD90-8C9FB9DCCE28}"/>
              </a:ext>
            </a:extLst>
          </p:cNvPr>
          <p:cNvSpPr>
            <a:spLocks noGrp="1"/>
          </p:cNvSpPr>
          <p:nvPr>
            <p:ph type="body" sz="quarter" idx="17" hasCustomPrompt="1"/>
          </p:nvPr>
        </p:nvSpPr>
        <p:spPr>
          <a:xfrm>
            <a:off x="1020809" y="1916091"/>
            <a:ext cx="10709173" cy="3684588"/>
          </a:xfrm>
        </p:spPr>
        <p:txBody>
          <a:bodyPr>
            <a:normAutofit/>
          </a:bodyPr>
          <a:lstStyle>
            <a:lvl1pPr>
              <a:defRPr sz="1400">
                <a:solidFill>
                  <a:schemeClr val="tx2"/>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Enim</a:t>
            </a:r>
            <a:r>
              <a:rPr lang="en-US" dirty="0"/>
              <a:t> </a:t>
            </a:r>
            <a:r>
              <a:rPr lang="en-US" dirty="0" err="1"/>
              <a:t>eu</a:t>
            </a:r>
            <a:r>
              <a:rPr lang="en-US" dirty="0"/>
              <a:t> </a:t>
            </a:r>
            <a:r>
              <a:rPr lang="en-US" dirty="0" err="1"/>
              <a:t>turpis</a:t>
            </a:r>
            <a:r>
              <a:rPr lang="en-US" dirty="0"/>
              <a:t> </a:t>
            </a:r>
            <a:r>
              <a:rPr lang="en-US" dirty="0" err="1"/>
              <a:t>egestas</a:t>
            </a:r>
            <a:r>
              <a:rPr lang="en-US" dirty="0"/>
              <a:t> </a:t>
            </a:r>
            <a:r>
              <a:rPr lang="en-US" dirty="0" err="1"/>
              <a:t>pretium</a:t>
            </a:r>
            <a:r>
              <a:rPr lang="en-US" dirty="0"/>
              <a:t> </a:t>
            </a:r>
            <a:r>
              <a:rPr lang="en-US" dirty="0" err="1"/>
              <a:t>aenean</a:t>
            </a:r>
            <a:r>
              <a:rPr lang="en-US" dirty="0"/>
              <a:t> pharetra.</a:t>
            </a:r>
          </a:p>
        </p:txBody>
      </p:sp>
    </p:spTree>
    <p:extLst>
      <p:ext uri="{BB962C8B-B14F-4D97-AF65-F5344CB8AC3E}">
        <p14:creationId xmlns:p14="http://schemas.microsoft.com/office/powerpoint/2010/main" xmlns="" val="4216817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xmlns="" id="{31443AF4-0C2D-824F-8303-06F329EC85F3}"/>
              </a:ext>
            </a:extLst>
          </p:cNvPr>
          <p:cNvCxnSpPr/>
          <p:nvPr userDrawn="1"/>
        </p:nvCxnSpPr>
        <p:spPr>
          <a:xfrm>
            <a:off x="5715000" y="3938754"/>
            <a:ext cx="76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F82D1CF8-93E4-EA42-8C8E-00B3BDD11B32}"/>
              </a:ext>
            </a:extLst>
          </p:cNvPr>
          <p:cNvPicPr>
            <a:picLocks noChangeAspect="1"/>
          </p:cNvPicPr>
          <p:nvPr userDrawn="1"/>
        </p:nvPicPr>
        <p:blipFill>
          <a:blip r:embed="rId2" cstate="print"/>
          <a:stretch>
            <a:fillRect/>
          </a:stretch>
        </p:blipFill>
        <p:spPr>
          <a:xfrm>
            <a:off x="0" y="3249"/>
            <a:ext cx="12192000" cy="1308100"/>
          </a:xfrm>
          <a:prstGeom prst="rect">
            <a:avLst/>
          </a:prstGeom>
        </p:spPr>
      </p:pic>
      <p:sp>
        <p:nvSpPr>
          <p:cNvPr id="10" name="Title 1">
            <a:extLst>
              <a:ext uri="{FF2B5EF4-FFF2-40B4-BE49-F238E27FC236}">
                <a16:creationId xmlns:a16="http://schemas.microsoft.com/office/drawing/2014/main" xmlns="" id="{95930B10-1E13-9240-AFCC-7DFFFC86FC55}"/>
              </a:ext>
            </a:extLst>
          </p:cNvPr>
          <p:cNvSpPr>
            <a:spLocks noGrp="1"/>
          </p:cNvSpPr>
          <p:nvPr>
            <p:ph type="ctrTitle" hasCustomPrompt="1"/>
          </p:nvPr>
        </p:nvSpPr>
        <p:spPr>
          <a:xfrm>
            <a:off x="1020809" y="258810"/>
            <a:ext cx="10792767" cy="490190"/>
          </a:xfrm>
        </p:spPr>
        <p:txBody>
          <a:bodyPr anchor="t">
            <a:noAutofit/>
          </a:bodyPr>
          <a:lstStyle>
            <a:lvl1pPr algn="l">
              <a:defRPr sz="3200" b="1">
                <a:solidFill>
                  <a:schemeClr val="bg1"/>
                </a:solidFill>
                <a:latin typeface="+mn-lt"/>
              </a:defRPr>
            </a:lvl1pPr>
          </a:lstStyle>
          <a:p>
            <a:r>
              <a:rPr lang="en-US" dirty="0"/>
              <a:t>HEADLINE:</a:t>
            </a:r>
          </a:p>
        </p:txBody>
      </p:sp>
      <p:sp>
        <p:nvSpPr>
          <p:cNvPr id="11" name="Subtitle 2">
            <a:extLst>
              <a:ext uri="{FF2B5EF4-FFF2-40B4-BE49-F238E27FC236}">
                <a16:creationId xmlns:a16="http://schemas.microsoft.com/office/drawing/2014/main" xmlns="" id="{CE6156EA-EA49-F745-BEDF-4A33BA68367A}"/>
              </a:ext>
            </a:extLst>
          </p:cNvPr>
          <p:cNvSpPr>
            <a:spLocks noGrp="1"/>
          </p:cNvSpPr>
          <p:nvPr>
            <p:ph type="subTitle" idx="1" hasCustomPrompt="1"/>
          </p:nvPr>
        </p:nvSpPr>
        <p:spPr>
          <a:xfrm>
            <a:off x="1021273" y="721290"/>
            <a:ext cx="10792304" cy="399807"/>
          </a:xfrm>
        </p:spPr>
        <p:txBody>
          <a:bodyPr>
            <a:noAutofit/>
          </a:bodyPr>
          <a:lstStyle>
            <a:lvl1pPr marL="0" indent="0" algn="l">
              <a:buNone/>
              <a:defRPr sz="2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pic>
        <p:nvPicPr>
          <p:cNvPr id="5" name="Picture 4">
            <a:extLst>
              <a:ext uri="{FF2B5EF4-FFF2-40B4-BE49-F238E27FC236}">
                <a16:creationId xmlns:a16="http://schemas.microsoft.com/office/drawing/2014/main" xmlns="" id="{E5A0D5B1-AABF-5C4D-BBB3-0FCDE9AB1C2C}"/>
              </a:ext>
            </a:extLst>
          </p:cNvPr>
          <p:cNvPicPr>
            <a:picLocks noChangeAspect="1"/>
          </p:cNvPicPr>
          <p:nvPr userDrawn="1"/>
        </p:nvPicPr>
        <p:blipFill>
          <a:blip r:embed="rId3" cstate="print">
            <a:duotone>
              <a:prstClr val="black"/>
              <a:schemeClr val="bg1">
                <a:tint val="45000"/>
                <a:satMod val="400000"/>
              </a:schemeClr>
            </a:duotone>
          </a:blip>
          <a:stretch>
            <a:fillRect/>
          </a:stretch>
        </p:blipFill>
        <p:spPr>
          <a:xfrm>
            <a:off x="193288" y="243279"/>
            <a:ext cx="633769" cy="828040"/>
          </a:xfrm>
          <a:prstGeom prst="rect">
            <a:avLst/>
          </a:prstGeom>
        </p:spPr>
      </p:pic>
      <p:sp>
        <p:nvSpPr>
          <p:cNvPr id="15" name="Text Placeholder 2">
            <a:extLst>
              <a:ext uri="{FF2B5EF4-FFF2-40B4-BE49-F238E27FC236}">
                <a16:creationId xmlns:a16="http://schemas.microsoft.com/office/drawing/2014/main" xmlns="" id="{7D65F490-992A-8345-8721-B1AEE1EB7CDF}"/>
              </a:ext>
            </a:extLst>
          </p:cNvPr>
          <p:cNvSpPr>
            <a:spLocks noGrp="1"/>
          </p:cNvSpPr>
          <p:nvPr>
            <p:ph type="body" sz="quarter" idx="17" hasCustomPrompt="1"/>
          </p:nvPr>
        </p:nvSpPr>
        <p:spPr>
          <a:xfrm>
            <a:off x="1020809" y="1916091"/>
            <a:ext cx="10709173" cy="3684588"/>
          </a:xfrm>
        </p:spPr>
        <p:txBody>
          <a:bodyPr>
            <a:normAutofit/>
          </a:bodyPr>
          <a:lstStyle>
            <a:lvl1pPr>
              <a:defRPr sz="1400">
                <a:solidFill>
                  <a:schemeClr val="tx2"/>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Enim</a:t>
            </a:r>
            <a:r>
              <a:rPr lang="en-US" dirty="0"/>
              <a:t> </a:t>
            </a:r>
            <a:r>
              <a:rPr lang="en-US" dirty="0" err="1"/>
              <a:t>eu</a:t>
            </a:r>
            <a:r>
              <a:rPr lang="en-US" dirty="0"/>
              <a:t> </a:t>
            </a:r>
            <a:r>
              <a:rPr lang="en-US" dirty="0" err="1"/>
              <a:t>turpis</a:t>
            </a:r>
            <a:r>
              <a:rPr lang="en-US" dirty="0"/>
              <a:t> </a:t>
            </a:r>
            <a:r>
              <a:rPr lang="en-US" dirty="0" err="1"/>
              <a:t>egestas</a:t>
            </a:r>
            <a:r>
              <a:rPr lang="en-US" dirty="0"/>
              <a:t> </a:t>
            </a:r>
            <a:r>
              <a:rPr lang="en-US" dirty="0" err="1"/>
              <a:t>pretium</a:t>
            </a:r>
            <a:r>
              <a:rPr lang="en-US" dirty="0"/>
              <a:t> </a:t>
            </a:r>
            <a:r>
              <a:rPr lang="en-US" dirty="0" err="1"/>
              <a:t>aenean</a:t>
            </a:r>
            <a:r>
              <a:rPr lang="en-US" dirty="0"/>
              <a:t> pharetra.</a:t>
            </a:r>
          </a:p>
        </p:txBody>
      </p:sp>
    </p:spTree>
    <p:extLst>
      <p:ext uri="{BB962C8B-B14F-4D97-AF65-F5344CB8AC3E}">
        <p14:creationId xmlns:p14="http://schemas.microsoft.com/office/powerpoint/2010/main" xmlns="" val="436206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0054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E620A-9A8B-4341-B32B-9C9C837087D8}"/>
              </a:ext>
            </a:extLst>
          </p:cNvPr>
          <p:cNvSpPr>
            <a:spLocks noGrp="1"/>
          </p:cNvSpPr>
          <p:nvPr>
            <p:ph type="ctrTitle" hasCustomPrompt="1"/>
          </p:nvPr>
        </p:nvSpPr>
        <p:spPr>
          <a:xfrm>
            <a:off x="4376271" y="2808434"/>
            <a:ext cx="6568253" cy="720533"/>
          </a:xfrm>
        </p:spPr>
        <p:txBody>
          <a:bodyPr anchor="t">
            <a:noAutofit/>
          </a:bodyPr>
          <a:lstStyle>
            <a:lvl1pPr algn="ctr">
              <a:defRPr sz="3200" b="1">
                <a:solidFill>
                  <a:schemeClr val="bg1"/>
                </a:solidFill>
                <a:latin typeface="+mn-lt"/>
              </a:defRPr>
            </a:lvl1pPr>
          </a:lstStyle>
          <a:p>
            <a:r>
              <a:rPr lang="en-US" dirty="0"/>
              <a:t>This is an example of a page break or big title to introduce a new section…</a:t>
            </a:r>
          </a:p>
        </p:txBody>
      </p:sp>
      <p:sp>
        <p:nvSpPr>
          <p:cNvPr id="17" name="Subtitle 2">
            <a:extLst>
              <a:ext uri="{FF2B5EF4-FFF2-40B4-BE49-F238E27FC236}">
                <a16:creationId xmlns:a16="http://schemas.microsoft.com/office/drawing/2014/main" xmlns="" id="{E42028BE-6CC2-3848-BDE5-B1D3B376CAF0}"/>
              </a:ext>
            </a:extLst>
          </p:cNvPr>
          <p:cNvSpPr>
            <a:spLocks noGrp="1"/>
          </p:cNvSpPr>
          <p:nvPr>
            <p:ph type="subTitle" idx="1" hasCustomPrompt="1"/>
          </p:nvPr>
        </p:nvSpPr>
        <p:spPr>
          <a:xfrm>
            <a:off x="4538012" y="4115687"/>
            <a:ext cx="4790227" cy="399807"/>
          </a:xfrm>
        </p:spPr>
        <p:txBody>
          <a:bodyPr>
            <a:normAutofit/>
          </a:bodyPr>
          <a:lstStyle>
            <a:lvl1pPr marL="0" indent="0" algn="ctr">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an example to explain the section or give a description of the section we are about to enter</a:t>
            </a:r>
          </a:p>
        </p:txBody>
      </p:sp>
      <p:pic>
        <p:nvPicPr>
          <p:cNvPr id="7" name="Picture 6">
            <a:extLst>
              <a:ext uri="{FF2B5EF4-FFF2-40B4-BE49-F238E27FC236}">
                <a16:creationId xmlns:a16="http://schemas.microsoft.com/office/drawing/2014/main" xmlns="" id="{37E0FCEE-B1AA-C344-B2F7-CCC426D76B2F}"/>
              </a:ext>
            </a:extLst>
          </p:cNvPr>
          <p:cNvPicPr>
            <a:picLocks noChangeAspect="1"/>
          </p:cNvPicPr>
          <p:nvPr userDrawn="1"/>
        </p:nvPicPr>
        <p:blipFill>
          <a:blip r:embed="rId2" cstate="print"/>
          <a:stretch>
            <a:fillRect/>
          </a:stretch>
        </p:blipFill>
        <p:spPr>
          <a:xfrm>
            <a:off x="1133568" y="1946234"/>
            <a:ext cx="2269774" cy="2965532"/>
          </a:xfrm>
          <a:prstGeom prst="rect">
            <a:avLst/>
          </a:prstGeom>
        </p:spPr>
      </p:pic>
    </p:spTree>
    <p:extLst>
      <p:ext uri="{BB962C8B-B14F-4D97-AF65-F5344CB8AC3E}">
        <p14:creationId xmlns:p14="http://schemas.microsoft.com/office/powerpoint/2010/main" xmlns="" val="3326120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1" name="Picture Placeholder 11">
            <a:extLst>
              <a:ext uri="{FF2B5EF4-FFF2-40B4-BE49-F238E27FC236}">
                <a16:creationId xmlns:a16="http://schemas.microsoft.com/office/drawing/2014/main" xmlns="" id="{E33CCF59-32FB-CE4E-BA17-64EB8FA49483}"/>
              </a:ext>
            </a:extLst>
          </p:cNvPr>
          <p:cNvSpPr>
            <a:spLocks noGrp="1"/>
          </p:cNvSpPr>
          <p:nvPr>
            <p:ph type="pic" sz="quarter" idx="11" hasCustomPrompt="1"/>
          </p:nvPr>
        </p:nvSpPr>
        <p:spPr>
          <a:xfrm>
            <a:off x="5577842" y="243841"/>
            <a:ext cx="6614159" cy="6614160"/>
          </a:xfrm>
          <a:custGeom>
            <a:avLst/>
            <a:gdLst>
              <a:gd name="connsiteX0" fmla="*/ 6614159 w 6614159"/>
              <a:gd name="connsiteY0" fmla="*/ 0 h 6614160"/>
              <a:gd name="connsiteX1" fmla="*/ 6614159 w 6614159"/>
              <a:gd name="connsiteY1" fmla="*/ 3418065 h 6614160"/>
              <a:gd name="connsiteX2" fmla="*/ 3418064 w 6614159"/>
              <a:gd name="connsiteY2" fmla="*/ 6614160 h 6614160"/>
              <a:gd name="connsiteX3" fmla="*/ 0 w 6614159"/>
              <a:gd name="connsiteY3" fmla="*/ 6614160 h 6614160"/>
              <a:gd name="connsiteX4" fmla="*/ 6614159 w 6614159"/>
              <a:gd name="connsiteY4" fmla="*/ 0 h 6614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4159" h="6614160">
                <a:moveTo>
                  <a:pt x="6614159" y="0"/>
                </a:moveTo>
                <a:lnTo>
                  <a:pt x="6614159" y="3418065"/>
                </a:lnTo>
                <a:cubicBezTo>
                  <a:pt x="4849004" y="3418065"/>
                  <a:pt x="3418064" y="4849006"/>
                  <a:pt x="3418064" y="6614160"/>
                </a:cubicBezTo>
                <a:lnTo>
                  <a:pt x="0" y="6614160"/>
                </a:lnTo>
                <a:cubicBezTo>
                  <a:pt x="0" y="2961260"/>
                  <a:pt x="2961259" y="0"/>
                  <a:pt x="6614159" y="0"/>
                </a:cubicBezTo>
                <a:close/>
              </a:path>
            </a:pathLst>
          </a:custGeom>
          <a:pattFill prst="pct10">
            <a:fgClr>
              <a:schemeClr val="tx1"/>
            </a:fgClr>
            <a:bgClr>
              <a:schemeClr val="bg1"/>
            </a:bgClr>
          </a:pattFill>
          <a:effectLst>
            <a:outerShdw blurRad="50800" dist="25400" dir="5400000" algn="t" rotWithShape="0">
              <a:prstClr val="black">
                <a:alpha val="15000"/>
              </a:prstClr>
            </a:outerShdw>
          </a:effectLst>
        </p:spPr>
        <p:txBody>
          <a:bodyPr wrap="square" anchor="ctr">
            <a:noAutofit/>
          </a:bodyP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Tree>
    <p:extLst>
      <p:ext uri="{BB962C8B-B14F-4D97-AF65-F5344CB8AC3E}">
        <p14:creationId xmlns:p14="http://schemas.microsoft.com/office/powerpoint/2010/main" xmlns="" val="2394741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37916" y="344799"/>
            <a:ext cx="8427131" cy="457210"/>
          </a:xfrm>
          <a:prstGeom prst="rect">
            <a:avLst/>
          </a:prstGeom>
        </p:spPr>
        <p:txBody>
          <a:bodyPr anchor="b"/>
          <a:lstStyle>
            <a:lvl1pPr algn="r">
              <a:lnSpc>
                <a:spcPts val="2381"/>
              </a:lnSpc>
              <a:defRPr>
                <a:solidFill>
                  <a:schemeClr val="bg1">
                    <a:lumMod val="65000"/>
                  </a:schemeClr>
                </a:solidFill>
                <a:latin typeface="+mj-lt"/>
                <a:cs typeface="Arial" pitchFamily="34" charset="0"/>
              </a:defRPr>
            </a:lvl1pPr>
          </a:lstStyle>
          <a:p>
            <a:r>
              <a:rPr lang="en-US" altLang="ko-KR" dirty="0"/>
              <a:t>Title</a:t>
            </a:r>
            <a:endParaRPr lang="ko-KR" altLang="en-US" dirty="0"/>
          </a:p>
        </p:txBody>
      </p:sp>
      <p:sp>
        <p:nvSpPr>
          <p:cNvPr id="5" name="Rectangle 4"/>
          <p:cNvSpPr/>
          <p:nvPr userDrawn="1"/>
        </p:nvSpPr>
        <p:spPr>
          <a:xfrm>
            <a:off x="-12274" y="1118312"/>
            <a:ext cx="12191999" cy="1123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29"/>
          </a:p>
        </p:txBody>
      </p:sp>
      <p:sp>
        <p:nvSpPr>
          <p:cNvPr id="6" name="Slide Number Placeholder 6"/>
          <p:cNvSpPr txBox="1">
            <a:spLocks/>
          </p:cNvSpPr>
          <p:nvPr userDrawn="1"/>
        </p:nvSpPr>
        <p:spPr>
          <a:xfrm>
            <a:off x="10521118" y="6343718"/>
            <a:ext cx="1219518" cy="273049"/>
          </a:xfrm>
          <a:prstGeom prst="rect">
            <a:avLst/>
          </a:prstGeom>
        </p:spPr>
        <p:txBody>
          <a:bodyPr vert="horz" lIns="72574" tIns="36287" rIns="72574" bIns="36287" rtlCol="0" anchor="ctr"/>
          <a:lstStyle/>
          <a:p>
            <a:pPr marL="0" marR="0" lvl="0" indent="0" algn="r" defTabSz="725774" rtl="0" eaLnBrk="1" fontAlgn="auto" latinLnBrk="0" hangingPunct="1">
              <a:lnSpc>
                <a:spcPct val="100000"/>
              </a:lnSpc>
              <a:spcBef>
                <a:spcPts val="0"/>
              </a:spcBef>
              <a:spcAft>
                <a:spcPts val="0"/>
              </a:spcAft>
              <a:buClrTx/>
              <a:buSzTx/>
              <a:buFontTx/>
              <a:buNone/>
              <a:tabLst/>
              <a:defRPr/>
            </a:pPr>
            <a:r>
              <a:rPr kumimoji="0" lang="en-GB" sz="1270" b="1" i="0" u="none" strike="noStrike" kern="1200" cap="none" spc="0" normalizeH="0" baseline="0" noProof="0" dirty="0">
                <a:ln>
                  <a:noFill/>
                </a:ln>
                <a:solidFill>
                  <a:schemeClr val="bg1">
                    <a:lumMod val="65000"/>
                  </a:schemeClr>
                </a:solidFill>
                <a:effectLst/>
                <a:uLnTx/>
                <a:uFillTx/>
                <a:latin typeface="+mn-lt"/>
                <a:ea typeface="+mn-ea"/>
                <a:cs typeface="+mn-cs"/>
              </a:rPr>
              <a:t>Slide </a:t>
            </a:r>
            <a:fld id="{AAEAE4A8-A6E5-453E-B946-FB774B73F48C}" type="slidenum">
              <a:rPr kumimoji="0" lang="en-GB" sz="1270" b="1" i="0" u="none" strike="noStrike" kern="1200" cap="none" spc="0" normalizeH="0" baseline="0" noProof="0" smtClean="0">
                <a:ln>
                  <a:noFill/>
                </a:ln>
                <a:solidFill>
                  <a:schemeClr val="bg1">
                    <a:lumMod val="65000"/>
                  </a:schemeClr>
                </a:solidFill>
                <a:effectLst/>
                <a:uLnTx/>
                <a:uFillTx/>
                <a:latin typeface="+mn-lt"/>
                <a:ea typeface="+mn-ea"/>
                <a:cs typeface="+mn-cs"/>
              </a:rPr>
              <a:pPr marL="0" marR="0" lvl="0" indent="0" algn="r" defTabSz="725774" rtl="0" eaLnBrk="1" fontAlgn="auto" latinLnBrk="0" hangingPunct="1">
                <a:lnSpc>
                  <a:spcPct val="100000"/>
                </a:lnSpc>
                <a:spcBef>
                  <a:spcPts val="0"/>
                </a:spcBef>
                <a:spcAft>
                  <a:spcPts val="0"/>
                </a:spcAft>
                <a:buClrTx/>
                <a:buSzTx/>
                <a:buFontTx/>
                <a:buNone/>
                <a:tabLst/>
                <a:defRPr/>
              </a:pPr>
              <a:t>‹#›</a:t>
            </a:fld>
            <a:endParaRPr kumimoji="0" lang="en-GB" sz="1270" b="1" i="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7" name="Content Placeholder 2"/>
          <p:cNvSpPr>
            <a:spLocks noGrp="1"/>
          </p:cNvSpPr>
          <p:nvPr>
            <p:ph idx="1"/>
          </p:nvPr>
        </p:nvSpPr>
        <p:spPr>
          <a:xfrm>
            <a:off x="1342234" y="1546946"/>
            <a:ext cx="10371853" cy="4625317"/>
          </a:xfrm>
          <a:prstGeom prst="rect">
            <a:avLst/>
          </a:prstGeom>
        </p:spPr>
        <p:txBody>
          <a:bodyPr>
            <a:normAutofit/>
          </a:bodyPr>
          <a:lstStyle>
            <a:lvl1pPr>
              <a:lnSpc>
                <a:spcPct val="100000"/>
              </a:lnSpc>
              <a:spcBef>
                <a:spcPts val="476"/>
              </a:spcBef>
              <a:defRPr sz="1270">
                <a:solidFill>
                  <a:schemeClr val="tx1">
                    <a:lumMod val="75000"/>
                    <a:lumOff val="25000"/>
                  </a:schemeClr>
                </a:solidFill>
                <a:latin typeface="+mn-lt"/>
              </a:defRPr>
            </a:lvl1pPr>
            <a:lvl2pPr marL="573312" indent="-283506">
              <a:lnSpc>
                <a:spcPct val="100000"/>
              </a:lnSpc>
              <a:spcBef>
                <a:spcPts val="476"/>
              </a:spcBef>
              <a:buFont typeface="Courier New" pitchFamily="49" charset="0"/>
              <a:buChar char="o"/>
              <a:defRPr sz="1270">
                <a:solidFill>
                  <a:schemeClr val="tx1">
                    <a:lumMod val="75000"/>
                    <a:lumOff val="25000"/>
                  </a:schemeClr>
                </a:solidFill>
                <a:latin typeface="+mn-lt"/>
              </a:defRPr>
            </a:lvl2pPr>
            <a:lvl3pPr marL="849256" indent="-283506">
              <a:lnSpc>
                <a:spcPct val="100000"/>
              </a:lnSpc>
              <a:spcBef>
                <a:spcPts val="476"/>
              </a:spcBef>
              <a:defRPr sz="1270">
                <a:solidFill>
                  <a:schemeClr val="tx1">
                    <a:lumMod val="75000"/>
                    <a:lumOff val="25000"/>
                  </a:schemeClr>
                </a:solidFill>
                <a:latin typeface="+mn-lt"/>
              </a:defRPr>
            </a:lvl3pPr>
            <a:lvl4pPr>
              <a:defRPr sz="1587"/>
            </a:lvl4pPr>
            <a:lvl5pPr>
              <a:defRPr sz="1587"/>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xmlns="" val="2583299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xmlns="" id="{31443AF4-0C2D-824F-8303-06F329EC85F3}"/>
              </a:ext>
            </a:extLst>
          </p:cNvPr>
          <p:cNvCxnSpPr/>
          <p:nvPr userDrawn="1"/>
        </p:nvCxnSpPr>
        <p:spPr>
          <a:xfrm>
            <a:off x="5715000" y="3938754"/>
            <a:ext cx="76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F82D1CF8-93E4-EA42-8C8E-00B3BDD11B32}"/>
              </a:ext>
            </a:extLst>
          </p:cNvPr>
          <p:cNvPicPr>
            <a:picLocks noChangeAspect="1"/>
          </p:cNvPicPr>
          <p:nvPr userDrawn="1"/>
        </p:nvPicPr>
        <p:blipFill>
          <a:blip r:embed="rId2" cstate="print"/>
          <a:stretch>
            <a:fillRect/>
          </a:stretch>
        </p:blipFill>
        <p:spPr>
          <a:xfrm>
            <a:off x="0" y="3249"/>
            <a:ext cx="12192000" cy="1308100"/>
          </a:xfrm>
          <a:prstGeom prst="rect">
            <a:avLst/>
          </a:prstGeom>
        </p:spPr>
      </p:pic>
      <p:sp>
        <p:nvSpPr>
          <p:cNvPr id="10" name="Title 1">
            <a:extLst>
              <a:ext uri="{FF2B5EF4-FFF2-40B4-BE49-F238E27FC236}">
                <a16:creationId xmlns:a16="http://schemas.microsoft.com/office/drawing/2014/main" xmlns="" id="{95930B10-1E13-9240-AFCC-7DFFFC86FC55}"/>
              </a:ext>
            </a:extLst>
          </p:cNvPr>
          <p:cNvSpPr>
            <a:spLocks noGrp="1"/>
          </p:cNvSpPr>
          <p:nvPr>
            <p:ph type="ctrTitle" hasCustomPrompt="1"/>
          </p:nvPr>
        </p:nvSpPr>
        <p:spPr>
          <a:xfrm>
            <a:off x="2683564" y="258810"/>
            <a:ext cx="9130011" cy="490190"/>
          </a:xfrm>
        </p:spPr>
        <p:txBody>
          <a:bodyPr anchor="t">
            <a:noAutofit/>
          </a:bodyPr>
          <a:lstStyle>
            <a:lvl1pPr algn="l">
              <a:defRPr sz="3200" b="1">
                <a:solidFill>
                  <a:schemeClr val="bg1"/>
                </a:solidFill>
                <a:latin typeface="+mn-lt"/>
              </a:defRPr>
            </a:lvl1pPr>
          </a:lstStyle>
          <a:p>
            <a:r>
              <a:rPr lang="en-US" dirty="0"/>
              <a:t>HEADLINE:</a:t>
            </a:r>
          </a:p>
        </p:txBody>
      </p:sp>
      <p:sp>
        <p:nvSpPr>
          <p:cNvPr id="11" name="Subtitle 2">
            <a:extLst>
              <a:ext uri="{FF2B5EF4-FFF2-40B4-BE49-F238E27FC236}">
                <a16:creationId xmlns:a16="http://schemas.microsoft.com/office/drawing/2014/main" xmlns="" id="{CE6156EA-EA49-F745-BEDF-4A33BA68367A}"/>
              </a:ext>
            </a:extLst>
          </p:cNvPr>
          <p:cNvSpPr>
            <a:spLocks noGrp="1"/>
          </p:cNvSpPr>
          <p:nvPr>
            <p:ph type="subTitle" idx="1" hasCustomPrompt="1"/>
          </p:nvPr>
        </p:nvSpPr>
        <p:spPr>
          <a:xfrm>
            <a:off x="2683563" y="721291"/>
            <a:ext cx="9130013" cy="308883"/>
          </a:xfrm>
        </p:spPr>
        <p:txBody>
          <a:bodyPr>
            <a:noAutofit/>
          </a:bodyPr>
          <a:lstStyle>
            <a:lvl1pPr marL="0" indent="0" algn="l">
              <a:buNone/>
              <a:defRPr sz="2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sp>
        <p:nvSpPr>
          <p:cNvPr id="15" name="Text Placeholder 2">
            <a:extLst>
              <a:ext uri="{FF2B5EF4-FFF2-40B4-BE49-F238E27FC236}">
                <a16:creationId xmlns:a16="http://schemas.microsoft.com/office/drawing/2014/main" xmlns="" id="{7D65F490-992A-8345-8721-B1AEE1EB7CDF}"/>
              </a:ext>
            </a:extLst>
          </p:cNvPr>
          <p:cNvSpPr>
            <a:spLocks noGrp="1"/>
          </p:cNvSpPr>
          <p:nvPr>
            <p:ph type="body" sz="quarter" idx="17" hasCustomPrompt="1"/>
          </p:nvPr>
        </p:nvSpPr>
        <p:spPr>
          <a:xfrm>
            <a:off x="741413" y="1622773"/>
            <a:ext cx="10709173" cy="4631961"/>
          </a:xfrm>
        </p:spPr>
        <p:txBody>
          <a:bodyPr>
            <a:normAutofit/>
          </a:bodyPr>
          <a:lstStyle>
            <a:lvl1pPr>
              <a:defRPr sz="1400">
                <a:solidFill>
                  <a:schemeClr val="tx2"/>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Enim</a:t>
            </a:r>
            <a:r>
              <a:rPr lang="en-US" dirty="0"/>
              <a:t> </a:t>
            </a:r>
            <a:r>
              <a:rPr lang="en-US" dirty="0" err="1"/>
              <a:t>eu</a:t>
            </a:r>
            <a:r>
              <a:rPr lang="en-US" dirty="0"/>
              <a:t> </a:t>
            </a:r>
            <a:r>
              <a:rPr lang="en-US" dirty="0" err="1"/>
              <a:t>turpis</a:t>
            </a:r>
            <a:r>
              <a:rPr lang="en-US" dirty="0"/>
              <a:t> </a:t>
            </a:r>
            <a:r>
              <a:rPr lang="en-US" dirty="0" err="1"/>
              <a:t>egestas</a:t>
            </a:r>
            <a:r>
              <a:rPr lang="en-US" dirty="0"/>
              <a:t> </a:t>
            </a:r>
            <a:r>
              <a:rPr lang="en-US" dirty="0" err="1"/>
              <a:t>pretium</a:t>
            </a:r>
            <a:r>
              <a:rPr lang="en-US" dirty="0"/>
              <a:t> </a:t>
            </a:r>
            <a:r>
              <a:rPr lang="en-US" dirty="0" err="1"/>
              <a:t>aenean</a:t>
            </a:r>
            <a:r>
              <a:rPr lang="en-US" dirty="0"/>
              <a:t> pharetra.</a:t>
            </a:r>
          </a:p>
        </p:txBody>
      </p:sp>
      <p:pic>
        <p:nvPicPr>
          <p:cNvPr id="8" name="Picture 7">
            <a:extLst>
              <a:ext uri="{FF2B5EF4-FFF2-40B4-BE49-F238E27FC236}">
                <a16:creationId xmlns:a16="http://schemas.microsoft.com/office/drawing/2014/main" xmlns="" id="{F0B4AF26-55DD-6446-8D7C-D9F0BD62EBB7}"/>
              </a:ext>
            </a:extLst>
          </p:cNvPr>
          <p:cNvPicPr>
            <a:picLocks noChangeAspect="1"/>
          </p:cNvPicPr>
          <p:nvPr userDrawn="1"/>
        </p:nvPicPr>
        <p:blipFill>
          <a:blip r:embed="rId3" cstate="print">
            <a:extLst>
              <a:ext uri="{BEBA8EAE-BF5A-486C-A8C5-ECC9F3942E4B}">
                <a14:imgProps xmlns:a14="http://schemas.microsoft.com/office/drawing/2010/main" xmlns="">
                  <a14:imgLayer r:embed="rId4">
                    <a14:imgEffect>
                      <a14:sharpenSoften amount="100000"/>
                    </a14:imgEffect>
                    <a14:imgEffect>
                      <a14:brightnessContrast bright="100000" contrast="100000"/>
                    </a14:imgEffect>
                  </a14:imgLayer>
                </a14:imgProps>
              </a:ext>
            </a:extLst>
          </a:blip>
          <a:stretch>
            <a:fillRect/>
          </a:stretch>
        </p:blipFill>
        <p:spPr>
          <a:xfrm>
            <a:off x="241390" y="307107"/>
            <a:ext cx="2203633" cy="723067"/>
          </a:xfrm>
          <a:prstGeom prst="rect">
            <a:avLst/>
          </a:prstGeom>
          <a:noFill/>
        </p:spPr>
      </p:pic>
    </p:spTree>
    <p:extLst>
      <p:ext uri="{BB962C8B-B14F-4D97-AF65-F5344CB8AC3E}">
        <p14:creationId xmlns:p14="http://schemas.microsoft.com/office/powerpoint/2010/main" xmlns="" val="220096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xmlns="" id="{31443AF4-0C2D-824F-8303-06F329EC85F3}"/>
              </a:ext>
            </a:extLst>
          </p:cNvPr>
          <p:cNvCxnSpPr/>
          <p:nvPr userDrawn="1"/>
        </p:nvCxnSpPr>
        <p:spPr>
          <a:xfrm>
            <a:off x="5715000" y="3938754"/>
            <a:ext cx="76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F82D1CF8-93E4-EA42-8C8E-00B3BDD11B32}"/>
              </a:ext>
            </a:extLst>
          </p:cNvPr>
          <p:cNvPicPr>
            <a:picLocks noChangeAspect="1"/>
          </p:cNvPicPr>
          <p:nvPr userDrawn="1"/>
        </p:nvPicPr>
        <p:blipFill>
          <a:blip r:embed="rId2" cstate="print"/>
          <a:stretch>
            <a:fillRect/>
          </a:stretch>
        </p:blipFill>
        <p:spPr>
          <a:xfrm>
            <a:off x="0" y="3249"/>
            <a:ext cx="12192000" cy="1308100"/>
          </a:xfrm>
          <a:prstGeom prst="rect">
            <a:avLst/>
          </a:prstGeom>
        </p:spPr>
      </p:pic>
      <p:sp>
        <p:nvSpPr>
          <p:cNvPr id="10" name="Title 1">
            <a:extLst>
              <a:ext uri="{FF2B5EF4-FFF2-40B4-BE49-F238E27FC236}">
                <a16:creationId xmlns:a16="http://schemas.microsoft.com/office/drawing/2014/main" xmlns="" id="{95930B10-1E13-9240-AFCC-7DFFFC86FC55}"/>
              </a:ext>
            </a:extLst>
          </p:cNvPr>
          <p:cNvSpPr>
            <a:spLocks noGrp="1"/>
          </p:cNvSpPr>
          <p:nvPr>
            <p:ph type="ctrTitle" hasCustomPrompt="1"/>
          </p:nvPr>
        </p:nvSpPr>
        <p:spPr>
          <a:xfrm>
            <a:off x="1020809" y="258810"/>
            <a:ext cx="10792767" cy="490190"/>
          </a:xfrm>
        </p:spPr>
        <p:txBody>
          <a:bodyPr anchor="t">
            <a:noAutofit/>
          </a:bodyPr>
          <a:lstStyle>
            <a:lvl1pPr algn="l">
              <a:defRPr sz="3200" b="1">
                <a:solidFill>
                  <a:schemeClr val="bg1"/>
                </a:solidFill>
                <a:latin typeface="+mn-lt"/>
              </a:defRPr>
            </a:lvl1pPr>
          </a:lstStyle>
          <a:p>
            <a:r>
              <a:rPr lang="en-US" dirty="0"/>
              <a:t>HEADLINE:</a:t>
            </a:r>
          </a:p>
        </p:txBody>
      </p:sp>
      <p:sp>
        <p:nvSpPr>
          <p:cNvPr id="11" name="Subtitle 2">
            <a:extLst>
              <a:ext uri="{FF2B5EF4-FFF2-40B4-BE49-F238E27FC236}">
                <a16:creationId xmlns:a16="http://schemas.microsoft.com/office/drawing/2014/main" xmlns="" id="{CE6156EA-EA49-F745-BEDF-4A33BA68367A}"/>
              </a:ext>
            </a:extLst>
          </p:cNvPr>
          <p:cNvSpPr>
            <a:spLocks noGrp="1"/>
          </p:cNvSpPr>
          <p:nvPr>
            <p:ph type="subTitle" idx="1" hasCustomPrompt="1"/>
          </p:nvPr>
        </p:nvSpPr>
        <p:spPr>
          <a:xfrm>
            <a:off x="1021273" y="721290"/>
            <a:ext cx="10792304" cy="399807"/>
          </a:xfrm>
        </p:spPr>
        <p:txBody>
          <a:bodyPr>
            <a:noAutofit/>
          </a:bodyPr>
          <a:lstStyle>
            <a:lvl1pPr marL="0" indent="0" algn="l">
              <a:buNone/>
              <a:defRPr sz="2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pic>
        <p:nvPicPr>
          <p:cNvPr id="5" name="Picture 4">
            <a:extLst>
              <a:ext uri="{FF2B5EF4-FFF2-40B4-BE49-F238E27FC236}">
                <a16:creationId xmlns:a16="http://schemas.microsoft.com/office/drawing/2014/main" xmlns="" id="{E5A0D5B1-AABF-5C4D-BBB3-0FCDE9AB1C2C}"/>
              </a:ext>
            </a:extLst>
          </p:cNvPr>
          <p:cNvPicPr>
            <a:picLocks noChangeAspect="1"/>
          </p:cNvPicPr>
          <p:nvPr userDrawn="1"/>
        </p:nvPicPr>
        <p:blipFill>
          <a:blip r:embed="rId3" cstate="print">
            <a:duotone>
              <a:prstClr val="black"/>
              <a:schemeClr val="bg1">
                <a:tint val="45000"/>
                <a:satMod val="400000"/>
              </a:schemeClr>
            </a:duotone>
          </a:blip>
          <a:stretch>
            <a:fillRect/>
          </a:stretch>
        </p:blipFill>
        <p:spPr>
          <a:xfrm>
            <a:off x="193288" y="243279"/>
            <a:ext cx="633769" cy="828040"/>
          </a:xfrm>
          <a:prstGeom prst="rect">
            <a:avLst/>
          </a:prstGeom>
        </p:spPr>
      </p:pic>
      <p:sp>
        <p:nvSpPr>
          <p:cNvPr id="15" name="Text Placeholder 2">
            <a:extLst>
              <a:ext uri="{FF2B5EF4-FFF2-40B4-BE49-F238E27FC236}">
                <a16:creationId xmlns:a16="http://schemas.microsoft.com/office/drawing/2014/main" xmlns="" id="{7D65F490-992A-8345-8721-B1AEE1EB7CDF}"/>
              </a:ext>
            </a:extLst>
          </p:cNvPr>
          <p:cNvSpPr>
            <a:spLocks noGrp="1"/>
          </p:cNvSpPr>
          <p:nvPr>
            <p:ph type="body" sz="quarter" idx="17" hasCustomPrompt="1"/>
          </p:nvPr>
        </p:nvSpPr>
        <p:spPr>
          <a:xfrm>
            <a:off x="1020809" y="1916091"/>
            <a:ext cx="10709173" cy="3684588"/>
          </a:xfrm>
        </p:spPr>
        <p:txBody>
          <a:bodyPr>
            <a:normAutofit/>
          </a:bodyPr>
          <a:lstStyle>
            <a:lvl1pPr>
              <a:defRPr sz="1400">
                <a:solidFill>
                  <a:schemeClr val="tx2"/>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Enim</a:t>
            </a:r>
            <a:r>
              <a:rPr lang="en-US" dirty="0"/>
              <a:t> </a:t>
            </a:r>
            <a:r>
              <a:rPr lang="en-US" dirty="0" err="1"/>
              <a:t>eu</a:t>
            </a:r>
            <a:r>
              <a:rPr lang="en-US" dirty="0"/>
              <a:t> </a:t>
            </a:r>
            <a:r>
              <a:rPr lang="en-US" dirty="0" err="1"/>
              <a:t>turpis</a:t>
            </a:r>
            <a:r>
              <a:rPr lang="en-US" dirty="0"/>
              <a:t> </a:t>
            </a:r>
            <a:r>
              <a:rPr lang="en-US" dirty="0" err="1"/>
              <a:t>egestas</a:t>
            </a:r>
            <a:r>
              <a:rPr lang="en-US" dirty="0"/>
              <a:t> </a:t>
            </a:r>
            <a:r>
              <a:rPr lang="en-US" dirty="0" err="1"/>
              <a:t>pretium</a:t>
            </a:r>
            <a:r>
              <a:rPr lang="en-US" dirty="0"/>
              <a:t> </a:t>
            </a:r>
            <a:r>
              <a:rPr lang="en-US" dirty="0" err="1"/>
              <a:t>aenean</a:t>
            </a:r>
            <a:r>
              <a:rPr lang="en-US" dirty="0"/>
              <a:t> pharetra.</a:t>
            </a:r>
          </a:p>
        </p:txBody>
      </p:sp>
    </p:spTree>
    <p:extLst>
      <p:ext uri="{BB962C8B-B14F-4D97-AF65-F5344CB8AC3E}">
        <p14:creationId xmlns:p14="http://schemas.microsoft.com/office/powerpoint/2010/main" xmlns="" val="421716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xmlns="" id="{31443AF4-0C2D-824F-8303-06F329EC85F3}"/>
              </a:ext>
            </a:extLst>
          </p:cNvPr>
          <p:cNvCxnSpPr/>
          <p:nvPr userDrawn="1"/>
        </p:nvCxnSpPr>
        <p:spPr>
          <a:xfrm>
            <a:off x="5715000" y="3938754"/>
            <a:ext cx="76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F82D1CF8-93E4-EA42-8C8E-00B3BDD11B32}"/>
              </a:ext>
            </a:extLst>
          </p:cNvPr>
          <p:cNvPicPr>
            <a:picLocks noChangeAspect="1"/>
          </p:cNvPicPr>
          <p:nvPr userDrawn="1"/>
        </p:nvPicPr>
        <p:blipFill>
          <a:blip r:embed="rId2" cstate="print"/>
          <a:stretch>
            <a:fillRect/>
          </a:stretch>
        </p:blipFill>
        <p:spPr>
          <a:xfrm>
            <a:off x="0" y="3249"/>
            <a:ext cx="12192000" cy="1308100"/>
          </a:xfrm>
          <a:prstGeom prst="rect">
            <a:avLst/>
          </a:prstGeom>
        </p:spPr>
      </p:pic>
      <p:sp>
        <p:nvSpPr>
          <p:cNvPr id="10" name="Title 1">
            <a:extLst>
              <a:ext uri="{FF2B5EF4-FFF2-40B4-BE49-F238E27FC236}">
                <a16:creationId xmlns:a16="http://schemas.microsoft.com/office/drawing/2014/main" xmlns="" id="{95930B10-1E13-9240-AFCC-7DFFFC86FC55}"/>
              </a:ext>
            </a:extLst>
          </p:cNvPr>
          <p:cNvSpPr>
            <a:spLocks noGrp="1"/>
          </p:cNvSpPr>
          <p:nvPr>
            <p:ph type="ctrTitle" hasCustomPrompt="1"/>
          </p:nvPr>
        </p:nvSpPr>
        <p:spPr>
          <a:xfrm>
            <a:off x="2683564" y="258810"/>
            <a:ext cx="9130011" cy="490190"/>
          </a:xfrm>
        </p:spPr>
        <p:txBody>
          <a:bodyPr anchor="t">
            <a:noAutofit/>
          </a:bodyPr>
          <a:lstStyle>
            <a:lvl1pPr algn="l">
              <a:defRPr sz="3200" b="1">
                <a:solidFill>
                  <a:schemeClr val="bg1"/>
                </a:solidFill>
                <a:latin typeface="+mn-lt"/>
              </a:defRPr>
            </a:lvl1pPr>
          </a:lstStyle>
          <a:p>
            <a:r>
              <a:rPr lang="en-US" dirty="0"/>
              <a:t>HEADLINE:</a:t>
            </a:r>
          </a:p>
        </p:txBody>
      </p:sp>
      <p:sp>
        <p:nvSpPr>
          <p:cNvPr id="11" name="Subtitle 2">
            <a:extLst>
              <a:ext uri="{FF2B5EF4-FFF2-40B4-BE49-F238E27FC236}">
                <a16:creationId xmlns:a16="http://schemas.microsoft.com/office/drawing/2014/main" xmlns="" id="{CE6156EA-EA49-F745-BEDF-4A33BA68367A}"/>
              </a:ext>
            </a:extLst>
          </p:cNvPr>
          <p:cNvSpPr>
            <a:spLocks noGrp="1"/>
          </p:cNvSpPr>
          <p:nvPr>
            <p:ph type="subTitle" idx="1" hasCustomPrompt="1"/>
          </p:nvPr>
        </p:nvSpPr>
        <p:spPr>
          <a:xfrm>
            <a:off x="2683563" y="721291"/>
            <a:ext cx="9130013" cy="308883"/>
          </a:xfrm>
        </p:spPr>
        <p:txBody>
          <a:bodyPr>
            <a:noAutofit/>
          </a:bodyPr>
          <a:lstStyle>
            <a:lvl1pPr marL="0" indent="0" algn="l">
              <a:buNone/>
              <a:defRPr sz="25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sp>
        <p:nvSpPr>
          <p:cNvPr id="15" name="Text Placeholder 2">
            <a:extLst>
              <a:ext uri="{FF2B5EF4-FFF2-40B4-BE49-F238E27FC236}">
                <a16:creationId xmlns:a16="http://schemas.microsoft.com/office/drawing/2014/main" xmlns="" id="{7D65F490-992A-8345-8721-B1AEE1EB7CDF}"/>
              </a:ext>
            </a:extLst>
          </p:cNvPr>
          <p:cNvSpPr>
            <a:spLocks noGrp="1"/>
          </p:cNvSpPr>
          <p:nvPr>
            <p:ph type="body" sz="quarter" idx="17" hasCustomPrompt="1"/>
          </p:nvPr>
        </p:nvSpPr>
        <p:spPr>
          <a:xfrm>
            <a:off x="470098" y="1741298"/>
            <a:ext cx="6871961" cy="4631961"/>
          </a:xfrm>
        </p:spPr>
        <p:txBody>
          <a:bodyPr>
            <a:normAutofit/>
          </a:bodyPr>
          <a:lstStyle>
            <a:lvl1pPr>
              <a:defRPr sz="1400">
                <a:solidFill>
                  <a:schemeClr val="tx2"/>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Enim</a:t>
            </a:r>
            <a:r>
              <a:rPr lang="en-US" dirty="0"/>
              <a:t> </a:t>
            </a:r>
            <a:r>
              <a:rPr lang="en-US" dirty="0" err="1"/>
              <a:t>eu</a:t>
            </a:r>
            <a:r>
              <a:rPr lang="en-US" dirty="0"/>
              <a:t> </a:t>
            </a:r>
            <a:r>
              <a:rPr lang="en-US" dirty="0" err="1"/>
              <a:t>turpis</a:t>
            </a:r>
            <a:r>
              <a:rPr lang="en-US" dirty="0"/>
              <a:t> </a:t>
            </a:r>
            <a:r>
              <a:rPr lang="en-US" dirty="0" err="1"/>
              <a:t>egestas</a:t>
            </a:r>
            <a:r>
              <a:rPr lang="en-US" dirty="0"/>
              <a:t> </a:t>
            </a:r>
            <a:r>
              <a:rPr lang="en-US" dirty="0" err="1"/>
              <a:t>pretium</a:t>
            </a:r>
            <a:r>
              <a:rPr lang="en-US" dirty="0"/>
              <a:t> </a:t>
            </a:r>
            <a:r>
              <a:rPr lang="en-US" dirty="0" err="1"/>
              <a:t>aenean</a:t>
            </a:r>
            <a:r>
              <a:rPr lang="en-US" dirty="0"/>
              <a:t> pharetra.</a:t>
            </a:r>
          </a:p>
        </p:txBody>
      </p:sp>
      <p:pic>
        <p:nvPicPr>
          <p:cNvPr id="8" name="Picture 7">
            <a:extLst>
              <a:ext uri="{FF2B5EF4-FFF2-40B4-BE49-F238E27FC236}">
                <a16:creationId xmlns:a16="http://schemas.microsoft.com/office/drawing/2014/main" xmlns="" id="{F0B4AF26-55DD-6446-8D7C-D9F0BD62EBB7}"/>
              </a:ext>
            </a:extLst>
          </p:cNvPr>
          <p:cNvPicPr>
            <a:picLocks noChangeAspect="1"/>
          </p:cNvPicPr>
          <p:nvPr userDrawn="1"/>
        </p:nvPicPr>
        <p:blipFill>
          <a:blip r:embed="rId3" cstate="print">
            <a:extLst>
              <a:ext uri="{BEBA8EAE-BF5A-486C-A8C5-ECC9F3942E4B}">
                <a14:imgProps xmlns:a14="http://schemas.microsoft.com/office/drawing/2010/main" xmlns="">
                  <a14:imgLayer r:embed="rId4">
                    <a14:imgEffect>
                      <a14:sharpenSoften amount="100000"/>
                    </a14:imgEffect>
                    <a14:imgEffect>
                      <a14:brightnessContrast bright="100000" contrast="100000"/>
                    </a14:imgEffect>
                  </a14:imgLayer>
                </a14:imgProps>
              </a:ext>
            </a:extLst>
          </a:blip>
          <a:stretch>
            <a:fillRect/>
          </a:stretch>
        </p:blipFill>
        <p:spPr>
          <a:xfrm>
            <a:off x="241390" y="307107"/>
            <a:ext cx="2203633" cy="723067"/>
          </a:xfrm>
          <a:prstGeom prst="rect">
            <a:avLst/>
          </a:prstGeom>
          <a:noFill/>
        </p:spPr>
      </p:pic>
      <p:sp>
        <p:nvSpPr>
          <p:cNvPr id="3" name="Rectangle 2">
            <a:extLst>
              <a:ext uri="{FF2B5EF4-FFF2-40B4-BE49-F238E27FC236}">
                <a16:creationId xmlns:a16="http://schemas.microsoft.com/office/drawing/2014/main" xmlns="" id="{9BBED921-EAD9-064E-894E-2B4C36C81386}"/>
              </a:ext>
            </a:extLst>
          </p:cNvPr>
          <p:cNvSpPr/>
          <p:nvPr userDrawn="1"/>
        </p:nvSpPr>
        <p:spPr>
          <a:xfrm>
            <a:off x="7812157" y="1311349"/>
            <a:ext cx="4379843" cy="554340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6694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54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E620A-9A8B-4341-B32B-9C9C837087D8}"/>
              </a:ext>
            </a:extLst>
          </p:cNvPr>
          <p:cNvSpPr>
            <a:spLocks noGrp="1"/>
          </p:cNvSpPr>
          <p:nvPr>
            <p:ph type="ctrTitle" hasCustomPrompt="1"/>
          </p:nvPr>
        </p:nvSpPr>
        <p:spPr>
          <a:xfrm>
            <a:off x="3143294" y="3395154"/>
            <a:ext cx="6568253" cy="720533"/>
          </a:xfrm>
        </p:spPr>
        <p:txBody>
          <a:bodyPr anchor="t">
            <a:noAutofit/>
          </a:bodyPr>
          <a:lstStyle>
            <a:lvl1pPr algn="ctr">
              <a:defRPr sz="3200" b="1">
                <a:solidFill>
                  <a:schemeClr val="bg1"/>
                </a:solidFill>
                <a:latin typeface="+mn-lt"/>
              </a:defRPr>
            </a:lvl1pPr>
          </a:lstStyle>
          <a:p>
            <a:r>
              <a:rPr lang="en-US" dirty="0"/>
              <a:t>This is an example of a page break or big title to introduce a new section…</a:t>
            </a:r>
          </a:p>
        </p:txBody>
      </p:sp>
      <p:sp>
        <p:nvSpPr>
          <p:cNvPr id="17" name="Subtitle 2">
            <a:extLst>
              <a:ext uri="{FF2B5EF4-FFF2-40B4-BE49-F238E27FC236}">
                <a16:creationId xmlns:a16="http://schemas.microsoft.com/office/drawing/2014/main" xmlns="" id="{E42028BE-6CC2-3848-BDE5-B1D3B376CAF0}"/>
              </a:ext>
            </a:extLst>
          </p:cNvPr>
          <p:cNvSpPr>
            <a:spLocks noGrp="1"/>
          </p:cNvSpPr>
          <p:nvPr>
            <p:ph type="subTitle" idx="1" hasCustomPrompt="1"/>
          </p:nvPr>
        </p:nvSpPr>
        <p:spPr>
          <a:xfrm>
            <a:off x="3882029" y="5089722"/>
            <a:ext cx="4790227" cy="399807"/>
          </a:xfrm>
        </p:spPr>
        <p:txBody>
          <a:bodyPr>
            <a:normAutofit/>
          </a:bodyPr>
          <a:lstStyle>
            <a:lvl1pPr marL="0" indent="0" algn="ctr">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an example to explain the section or give a description of the section we are about to enter</a:t>
            </a:r>
          </a:p>
        </p:txBody>
      </p:sp>
      <p:pic>
        <p:nvPicPr>
          <p:cNvPr id="4" name="Picture 3">
            <a:extLst>
              <a:ext uri="{FF2B5EF4-FFF2-40B4-BE49-F238E27FC236}">
                <a16:creationId xmlns:a16="http://schemas.microsoft.com/office/drawing/2014/main" xmlns="" id="{AFAA940C-6AFB-4647-9BC5-D634B91D9DE0}"/>
              </a:ext>
            </a:extLst>
          </p:cNvPr>
          <p:cNvPicPr>
            <a:picLocks noChangeAspect="1"/>
          </p:cNvPicPr>
          <p:nvPr userDrawn="1"/>
        </p:nvPicPr>
        <p:blipFill>
          <a:blip r:embed="rId2" cstate="print">
            <a:extLst>
              <a:ext uri="{BEBA8EAE-BF5A-486C-A8C5-ECC9F3942E4B}">
                <a14:imgProps xmlns:a14="http://schemas.microsoft.com/office/drawing/2010/main" xmlns="">
                  <a14:imgLayer r:embed="rId3">
                    <a14:imgEffect>
                      <a14:sharpenSoften amount="100000"/>
                    </a14:imgEffect>
                    <a14:imgEffect>
                      <a14:brightnessContrast bright="100000" contrast="100000"/>
                    </a14:imgEffect>
                  </a14:imgLayer>
                </a14:imgProps>
              </a:ext>
            </a:extLst>
          </a:blip>
          <a:stretch>
            <a:fillRect/>
          </a:stretch>
        </p:blipFill>
        <p:spPr>
          <a:xfrm>
            <a:off x="3143294" y="701445"/>
            <a:ext cx="5905412" cy="1937713"/>
          </a:xfrm>
          <a:prstGeom prst="rect">
            <a:avLst/>
          </a:prstGeom>
          <a:noFill/>
        </p:spPr>
      </p:pic>
    </p:spTree>
    <p:extLst>
      <p:ext uri="{BB962C8B-B14F-4D97-AF65-F5344CB8AC3E}">
        <p14:creationId xmlns:p14="http://schemas.microsoft.com/office/powerpoint/2010/main" xmlns="" val="259090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B926A6-D6DF-A64B-AB57-139F277847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A095A32-D000-6F42-8971-2E2F9A9FFC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4FF3273-B632-7442-9C47-910C06E41A6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252E60B5-D8BF-244D-819D-F661773D5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355C57-F190-BF44-B4E2-C4B6DA36F6AC}"/>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393529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6EAE9B-BD86-3148-ADB1-F770F2E5A0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4313909-30D3-F449-A0A4-1A552DA41E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1121A4-822E-3C45-B8ED-3405E99F7D9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32AC0831-31B5-6546-A298-83111D8E7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B1CADE-AE78-5842-87D9-3DCA80FE8954}"/>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466004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9C1628-BFB2-C94B-AF02-EE461E47A9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C33AEED-20F1-A647-87AC-9C3C2069E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54789AE-6C63-0741-AB0C-A77A032EDAC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A1BB89D0-8CE4-4F40-B4E1-9DBAAEA08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F78AB8C-1356-3F42-A6EF-1C785E0974D8}"/>
              </a:ext>
            </a:extLst>
          </p:cNvPr>
          <p:cNvSpPr>
            <a:spLocks noGrp="1"/>
          </p:cNvSpPr>
          <p:nvPr>
            <p:ph type="sldNum" sz="quarter" idx="12"/>
          </p:nvPr>
        </p:nvSpPr>
        <p:spPr/>
        <p:txBody>
          <a:body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26828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9D8B173-C308-2141-B182-485A50317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AFD9669-B1AD-EA4B-8D03-D23CAEFBF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03508FD-F4FB-654A-A2FC-22AC0E531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xmlns="" id="{A00C9CB7-EAE9-7C42-87D3-55203324DB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ED6A2CA-65FB-2D45-98A2-9244C51415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EAF2C-CBEA-1F41-B206-13CBA7D72E2F}" type="slidenum">
              <a:rPr lang="en-US" smtClean="0"/>
              <a:pPr/>
              <a:t>‹#›</a:t>
            </a:fld>
            <a:endParaRPr lang="en-US"/>
          </a:p>
        </p:txBody>
      </p:sp>
    </p:spTree>
    <p:extLst>
      <p:ext uri="{BB962C8B-B14F-4D97-AF65-F5344CB8AC3E}">
        <p14:creationId xmlns:p14="http://schemas.microsoft.com/office/powerpoint/2010/main" xmlns="" val="3451776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10" Type="http://schemas.openxmlformats.org/officeDocument/2006/relationships/slideLayout" Target="../slideLayouts/slideLayout2.xml"/><Relationship Id="rId4" Type="http://schemas.openxmlformats.org/officeDocument/2006/relationships/tags" Target="../tags/tag15.xml"/><Relationship Id="rId9"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stretch>
            <a:fillRect/>
          </a:stretch>
        </p:blipFill>
        <p:spPr>
          <a:xfrm>
            <a:off x="279" y="1794641"/>
            <a:ext cx="12192000" cy="3314700"/>
          </a:xfrm>
          <a:prstGeom prst="rect">
            <a:avLst/>
          </a:prstGeom>
        </p:spPr>
      </p:pic>
      <p:sp>
        <p:nvSpPr>
          <p:cNvPr id="10" name="Rectangle 9"/>
          <p:cNvSpPr/>
          <p:nvPr/>
        </p:nvSpPr>
        <p:spPr>
          <a:xfrm>
            <a:off x="279" y="-11781"/>
            <a:ext cx="12191441" cy="18064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29"/>
          </a:p>
        </p:txBody>
      </p:sp>
      <p:sp>
        <p:nvSpPr>
          <p:cNvPr id="8" name="Subtitle 2"/>
          <p:cNvSpPr>
            <a:spLocks noGrp="1"/>
          </p:cNvSpPr>
          <p:nvPr>
            <p:ph type="subTitle" idx="1"/>
          </p:nvPr>
        </p:nvSpPr>
        <p:spPr>
          <a:xfrm>
            <a:off x="496920" y="375619"/>
            <a:ext cx="11488612" cy="3829138"/>
          </a:xfrm>
        </p:spPr>
        <p:txBody>
          <a:bodyPr>
            <a:normAutofit/>
          </a:bodyPr>
          <a:lstStyle/>
          <a:p>
            <a:pPr>
              <a:lnSpc>
                <a:spcPct val="120000"/>
              </a:lnSpc>
            </a:pPr>
            <a:r>
              <a:rPr lang="en-ZA" sz="4000" b="1" dirty="0" smtClean="0">
                <a:solidFill>
                  <a:schemeClr val="bg1"/>
                </a:solidFill>
              </a:rPr>
              <a:t>PROGRESS REPORT ON EXECUTIVE UNDERTAKINGS</a:t>
            </a:r>
          </a:p>
          <a:p>
            <a:pPr>
              <a:lnSpc>
                <a:spcPct val="120000"/>
              </a:lnSpc>
              <a:spcBef>
                <a:spcPts val="100"/>
              </a:spcBef>
            </a:pPr>
            <a:r>
              <a:rPr lang="en-ZA" b="1" dirty="0" smtClean="0"/>
              <a:t>Department of Public Works &amp; Infrastructure</a:t>
            </a:r>
            <a:endParaRPr lang="en-ZA" dirty="0"/>
          </a:p>
        </p:txBody>
      </p:sp>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5231" y="5428497"/>
            <a:ext cx="2988725" cy="1025393"/>
          </a:xfrm>
          <a:prstGeom prst="rect">
            <a:avLst/>
          </a:prstGeom>
        </p:spPr>
      </p:pic>
      <p:sp>
        <p:nvSpPr>
          <p:cNvPr id="2" name="Rectangle 1"/>
          <p:cNvSpPr/>
          <p:nvPr/>
        </p:nvSpPr>
        <p:spPr>
          <a:xfrm>
            <a:off x="4765796" y="5538037"/>
            <a:ext cx="6583534" cy="1077218"/>
          </a:xfrm>
          <a:prstGeom prst="rect">
            <a:avLst/>
          </a:prstGeom>
        </p:spPr>
        <p:txBody>
          <a:bodyPr wrap="none">
            <a:spAutoFit/>
          </a:bodyPr>
          <a:lstStyle/>
          <a:p>
            <a:pPr algn="r"/>
            <a:r>
              <a:rPr lang="en-US"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Select </a:t>
            </a:r>
            <a:r>
              <a:rPr lang="en-US" sz="20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t>Committee on Petitions Executive </a:t>
            </a:r>
            <a:r>
              <a:rPr lang="en-US"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Undertakings</a:t>
            </a:r>
          </a:p>
          <a:p>
            <a:pPr algn="r"/>
            <a:r>
              <a:rPr lang="en-US" sz="2400" b="1"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t>21 October 2020</a:t>
            </a:r>
          </a:p>
          <a:p>
            <a:pPr algn="r"/>
            <a:r>
              <a:rPr lang="en-US"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p>
        </p:txBody>
      </p:sp>
    </p:spTree>
    <p:custDataLst>
      <p:tags r:id="rId1"/>
    </p:custDataLst>
    <p:extLst>
      <p:ext uri="{BB962C8B-B14F-4D97-AF65-F5344CB8AC3E}">
        <p14:creationId xmlns:p14="http://schemas.microsoft.com/office/powerpoint/2010/main" xmlns="" val="32678255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3EAA7-12B8-454D-8AD0-BF29A962CF70}"/>
              </a:ext>
            </a:extLst>
          </p:cNvPr>
          <p:cNvSpPr>
            <a:spLocks noGrp="1"/>
          </p:cNvSpPr>
          <p:nvPr>
            <p:ph type="ctrTitle"/>
          </p:nvPr>
        </p:nvSpPr>
        <p:spPr>
          <a:xfrm>
            <a:off x="1010760" y="207522"/>
            <a:ext cx="10792767" cy="490190"/>
          </a:xfrm>
        </p:spPr>
        <p:txBody>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SOCIAL FACILITATION</a:t>
            </a: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Social Facilitation?</a:t>
            </a:r>
            <a:r>
              <a:rPr lang="en-US" sz="20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0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20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989786" y="2014929"/>
            <a:ext cx="7653589" cy="4401205"/>
          </a:xfrm>
          <a:prstGeom prst="rect">
            <a:avLst/>
          </a:prstGeom>
        </p:spPr>
        <p:txBody>
          <a:bodyPr wrap="square">
            <a:spAutoFit/>
          </a:bodyPr>
          <a:lstStyle/>
          <a:p>
            <a:r>
              <a:rPr lang="en-ZA" sz="1400" dirty="0">
                <a:solidFill>
                  <a:schemeClr val="accent5">
                    <a:lumMod val="50000"/>
                  </a:schemeClr>
                </a:solidFill>
                <a:latin typeface="Arial" panose="020B0604020202020204" pitchFamily="34" charset="0"/>
                <a:cs typeface="Arial" panose="020B0604020202020204" pitchFamily="34" charset="0"/>
              </a:rPr>
              <a:t>Social facilitation is a standardized community engagement process throughout the lifecycle of the infrastructure asset that refocuses and legitimizes implementation on measurable outcomes and achieve the Batho Pele Principles. It is a process that empowers the local community and enables inclusive, targetted development. </a:t>
            </a:r>
          </a:p>
          <a:p>
            <a:endParaRPr lang="en-ZA" sz="1400" dirty="0">
              <a:solidFill>
                <a:schemeClr val="accent5">
                  <a:lumMod val="50000"/>
                </a:schemeClr>
              </a:solidFill>
              <a:latin typeface="Arial" panose="020B0604020202020204" pitchFamily="34" charset="0"/>
              <a:cs typeface="Arial" panose="020B0604020202020204" pitchFamily="34" charset="0"/>
            </a:endParaRPr>
          </a:p>
          <a:p>
            <a:r>
              <a:rPr lang="en-ZA" sz="1600" u="sng" dirty="0">
                <a:solidFill>
                  <a:schemeClr val="accent5">
                    <a:lumMod val="50000"/>
                  </a:schemeClr>
                </a:solidFill>
                <a:latin typeface="Arial" panose="020B0604020202020204" pitchFamily="34" charset="0"/>
                <a:cs typeface="Arial" panose="020B0604020202020204" pitchFamily="34" charset="0"/>
              </a:rPr>
              <a:t>Social facilitation is underpinned by three critical pillars</a:t>
            </a:r>
            <a:r>
              <a:rPr lang="en-ZA" sz="1400" dirty="0">
                <a:solidFill>
                  <a:schemeClr val="accent5">
                    <a:lumMod val="50000"/>
                  </a:schemeClr>
                </a:solidFill>
                <a:latin typeface="Arial" panose="020B0604020202020204" pitchFamily="34" charset="0"/>
                <a:cs typeface="Arial" panose="020B0604020202020204" pitchFamily="34" charset="0"/>
              </a:rPr>
              <a:t>:</a:t>
            </a:r>
          </a:p>
          <a:p>
            <a:endParaRPr lang="en-ZA" sz="1400" dirty="0">
              <a:solidFill>
                <a:schemeClr val="accent5">
                  <a:lumMod val="50000"/>
                </a:schemeClr>
              </a:solidFill>
              <a:latin typeface="Arial" panose="020B0604020202020204" pitchFamily="34" charset="0"/>
              <a:cs typeface="Arial" panose="020B0604020202020204" pitchFamily="34" charset="0"/>
            </a:endParaRPr>
          </a:p>
          <a:p>
            <a:r>
              <a:rPr lang="en-ZA" sz="14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CO-CREATION</a:t>
            </a:r>
            <a:r>
              <a:rPr lang="en-ZA" sz="1400" dirty="0">
                <a:solidFill>
                  <a:schemeClr val="accent5">
                    <a:lumMod val="50000"/>
                  </a:schemeClr>
                </a:solidFill>
                <a:latin typeface="Arial" panose="020B0604020202020204" pitchFamily="34" charset="0"/>
                <a:cs typeface="Arial" panose="020B0604020202020204" pitchFamily="34" charset="0"/>
              </a:rPr>
              <a:t> - Consultative and inclusive process, where the community is engaged</a:t>
            </a:r>
          </a:p>
          <a:p>
            <a:r>
              <a:rPr lang="en-ZA" sz="1400" dirty="0">
                <a:solidFill>
                  <a:schemeClr val="accent5">
                    <a:lumMod val="50000"/>
                  </a:schemeClr>
                </a:solidFill>
                <a:latin typeface="Arial" panose="020B0604020202020204" pitchFamily="34" charset="0"/>
                <a:cs typeface="Arial" panose="020B0604020202020204" pitchFamily="34" charset="0"/>
              </a:rPr>
              <a:t>from the onset and is part of the process in formulating the design of the solution.</a:t>
            </a:r>
          </a:p>
          <a:p>
            <a:r>
              <a:rPr lang="en-ZA" sz="1400" dirty="0">
                <a:solidFill>
                  <a:schemeClr val="accent5">
                    <a:lumMod val="50000"/>
                  </a:schemeClr>
                </a:solidFill>
                <a:latin typeface="Arial" panose="020B0604020202020204" pitchFamily="34" charset="0"/>
                <a:cs typeface="Arial" panose="020B0604020202020204" pitchFamily="34" charset="0"/>
              </a:rPr>
              <a:t>Each stakeholder (community, business, government, labour etc.) engages</a:t>
            </a:r>
            <a:br>
              <a:rPr lang="en-ZA" sz="1400" dirty="0">
                <a:solidFill>
                  <a:schemeClr val="accent5">
                    <a:lumMod val="50000"/>
                  </a:schemeClr>
                </a:solidFill>
                <a:latin typeface="Arial" panose="020B0604020202020204" pitchFamily="34" charset="0"/>
                <a:cs typeface="Arial" panose="020B0604020202020204" pitchFamily="34" charset="0"/>
              </a:rPr>
            </a:br>
            <a:r>
              <a:rPr lang="en-ZA" sz="1400" dirty="0">
                <a:solidFill>
                  <a:schemeClr val="accent5">
                    <a:lumMod val="50000"/>
                  </a:schemeClr>
                </a:solidFill>
                <a:latin typeface="Arial" panose="020B0604020202020204" pitchFamily="34" charset="0"/>
                <a:cs typeface="Arial" panose="020B0604020202020204" pitchFamily="34" charset="0"/>
              </a:rPr>
              <a:t>in the development of the solution. </a:t>
            </a:r>
          </a:p>
          <a:p>
            <a:endParaRPr lang="en-ZA" sz="1400" dirty="0">
              <a:solidFill>
                <a:schemeClr val="accent5">
                  <a:lumMod val="50000"/>
                </a:schemeClr>
              </a:solidFill>
              <a:latin typeface="Arial" panose="020B0604020202020204" pitchFamily="34" charset="0"/>
              <a:cs typeface="Arial" panose="020B0604020202020204" pitchFamily="34" charset="0"/>
            </a:endParaRPr>
          </a:p>
          <a:p>
            <a:r>
              <a:rPr lang="en-ZA" sz="14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CO-OWNERSHIP</a:t>
            </a:r>
            <a:r>
              <a:rPr lang="en-ZA" sz="1400" dirty="0">
                <a:solidFill>
                  <a:schemeClr val="accent5">
                    <a:lumMod val="50000"/>
                  </a:schemeClr>
                </a:solidFill>
                <a:latin typeface="Arial" panose="020B0604020202020204" pitchFamily="34" charset="0"/>
                <a:cs typeface="Arial" panose="020B0604020202020204" pitchFamily="34" charset="0"/>
              </a:rPr>
              <a:t> – Stakeholders roles and responsibilities are outlined in the </a:t>
            </a:r>
          </a:p>
          <a:p>
            <a:r>
              <a:rPr lang="en-ZA" sz="1400" dirty="0">
                <a:solidFill>
                  <a:schemeClr val="accent5">
                    <a:lumMod val="50000"/>
                  </a:schemeClr>
                </a:solidFill>
                <a:latin typeface="Arial" panose="020B0604020202020204" pitchFamily="34" charset="0"/>
                <a:cs typeface="Arial" panose="020B0604020202020204" pitchFamily="34" charset="0"/>
              </a:rPr>
              <a:t>infrastructure project/programme and they must take responsibility. </a:t>
            </a:r>
          </a:p>
          <a:p>
            <a:r>
              <a:rPr lang="en-ZA" sz="1400" dirty="0">
                <a:solidFill>
                  <a:schemeClr val="accent5">
                    <a:lumMod val="50000"/>
                  </a:schemeClr>
                </a:solidFill>
                <a:latin typeface="Arial" panose="020B0604020202020204" pitchFamily="34" charset="0"/>
                <a:cs typeface="Arial" panose="020B0604020202020204" pitchFamily="34" charset="0"/>
              </a:rPr>
              <a:t>This intervention further supports the promotion of localisation resulting </a:t>
            </a:r>
          </a:p>
          <a:p>
            <a:r>
              <a:rPr lang="en-ZA" sz="1400" dirty="0">
                <a:solidFill>
                  <a:schemeClr val="accent5">
                    <a:lumMod val="50000"/>
                  </a:schemeClr>
                </a:solidFill>
                <a:latin typeface="Arial" panose="020B0604020202020204" pitchFamily="34" charset="0"/>
                <a:cs typeface="Arial" panose="020B0604020202020204" pitchFamily="34" charset="0"/>
              </a:rPr>
              <a:t>in the development of local skills and businesses. </a:t>
            </a:r>
          </a:p>
          <a:p>
            <a:endParaRPr lang="en-ZA" sz="1400" dirty="0">
              <a:solidFill>
                <a:schemeClr val="accent5">
                  <a:lumMod val="50000"/>
                </a:schemeClr>
              </a:solidFill>
              <a:latin typeface="Arial" panose="020B0604020202020204" pitchFamily="34" charset="0"/>
              <a:cs typeface="Arial" panose="020B0604020202020204" pitchFamily="34" charset="0"/>
            </a:endParaRPr>
          </a:p>
          <a:p>
            <a:r>
              <a:rPr lang="en-ZA" sz="14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ORGANIC</a:t>
            </a:r>
            <a:r>
              <a:rPr lang="en-ZA" sz="1400" dirty="0">
                <a:solidFill>
                  <a:schemeClr val="accent5">
                    <a:lumMod val="50000"/>
                  </a:schemeClr>
                </a:solidFill>
                <a:latin typeface="Arial" panose="020B0604020202020204" pitchFamily="34" charset="0"/>
                <a:cs typeface="Arial" panose="020B0604020202020204" pitchFamily="34" charset="0"/>
              </a:rPr>
              <a:t> - Creativity and innovation is encouraged, where the </a:t>
            </a:r>
          </a:p>
          <a:p>
            <a:r>
              <a:rPr lang="en-ZA" sz="1400" dirty="0">
                <a:solidFill>
                  <a:schemeClr val="accent5">
                    <a:lumMod val="50000"/>
                  </a:schemeClr>
                </a:solidFill>
                <a:latin typeface="Arial" panose="020B0604020202020204" pitchFamily="34" charset="0"/>
                <a:cs typeface="Arial" panose="020B0604020202020204" pitchFamily="34" charset="0"/>
              </a:rPr>
              <a:t>community is able to identify its own unique strengths and how </a:t>
            </a:r>
          </a:p>
          <a:p>
            <a:r>
              <a:rPr lang="en-ZA" sz="1400" dirty="0">
                <a:solidFill>
                  <a:schemeClr val="accent5">
                    <a:lumMod val="50000"/>
                  </a:schemeClr>
                </a:solidFill>
                <a:latin typeface="Arial" panose="020B0604020202020204" pitchFamily="34" charset="0"/>
                <a:cs typeface="Arial" panose="020B0604020202020204" pitchFamily="34" charset="0"/>
              </a:rPr>
              <a:t>they can be utilized to add value to the service delivery process.</a:t>
            </a:r>
          </a:p>
        </p:txBody>
      </p:sp>
      <p:sp>
        <p:nvSpPr>
          <p:cNvPr id="7" name="TextBox 6"/>
          <p:cNvSpPr txBox="1"/>
          <p:nvPr/>
        </p:nvSpPr>
        <p:spPr>
          <a:xfrm>
            <a:off x="1010760" y="1519714"/>
            <a:ext cx="8947770" cy="400110"/>
          </a:xfrm>
          <a:prstGeom prst="rect">
            <a:avLst/>
          </a:prstGeom>
          <a:noFill/>
        </p:spPr>
        <p:txBody>
          <a:bodyPr wrap="none" rtlCol="0">
            <a:spAutoFit/>
          </a:bodyPr>
          <a:lstStyle/>
          <a:p>
            <a:r>
              <a:rPr lang="en-ZA" sz="20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SOCIAL FACILITATION, A MECHANISM FOR INCLUSIVE ENGAGEMENT </a:t>
            </a:r>
          </a:p>
        </p:txBody>
      </p:sp>
      <p:sp>
        <p:nvSpPr>
          <p:cNvPr id="11" name="Фигура">
            <a:extLst>
              <a:ext uri="{FF2B5EF4-FFF2-40B4-BE49-F238E27FC236}">
                <a16:creationId xmlns:a16="http://schemas.microsoft.com/office/drawing/2014/main" xmlns="" id="{5D1537C3-6A35-D84D-A993-397AFEEA377A}"/>
              </a:ext>
            </a:extLst>
          </p:cNvPr>
          <p:cNvSpPr>
            <a:spLocks/>
          </p:cNvSpPr>
          <p:nvPr/>
        </p:nvSpPr>
        <p:spPr bwMode="auto">
          <a:xfrm>
            <a:off x="6428821" y="2014929"/>
            <a:ext cx="3410454" cy="4074306"/>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chemeClr val="bg2">
              <a:lumMod val="75000"/>
            </a:schemeClr>
          </a:solidFill>
          <a:ln>
            <a:noFill/>
          </a:ln>
        </p:spPr>
        <p:txBody>
          <a:bodyPr lIns="25394" tIns="25394" rIns="25394" bIns="25394" anchor="ctr"/>
          <a:lstStyle/>
          <a:p>
            <a:endParaRPr lang="en-US" dirty="0">
              <a:latin typeface="Lato Light" panose="020F0502020204030203" pitchFamily="34" charset="0"/>
            </a:endParaRPr>
          </a:p>
        </p:txBody>
      </p:sp>
      <p:sp>
        <p:nvSpPr>
          <p:cNvPr id="12" name="Фигура">
            <a:extLst>
              <a:ext uri="{FF2B5EF4-FFF2-40B4-BE49-F238E27FC236}">
                <a16:creationId xmlns:a16="http://schemas.microsoft.com/office/drawing/2014/main" xmlns="" id="{3F062386-9970-D846-AC2A-1D095008CDC1}"/>
              </a:ext>
            </a:extLst>
          </p:cNvPr>
          <p:cNvSpPr/>
          <p:nvPr/>
        </p:nvSpPr>
        <p:spPr bwMode="auto">
          <a:xfrm>
            <a:off x="8841091" y="2307931"/>
            <a:ext cx="2962436" cy="4085331"/>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rgbClr val="33CCCC"/>
          </a:solidFill>
          <a:ln w="12700" cap="flat">
            <a:noFill/>
            <a:miter lim="400000"/>
          </a:ln>
          <a:effectLst/>
        </p:spPr>
        <p:txBody>
          <a:bodyPr lIns="25394" tIns="25394" rIns="25394" bIns="25394" anchor="ctr"/>
          <a:lstStyle/>
          <a:p>
            <a:pPr algn="ctr">
              <a:defRPr sz="3200">
                <a:solidFill>
                  <a:srgbClr val="000000"/>
                </a:solidFill>
                <a:latin typeface="Helvetica Light"/>
                <a:ea typeface="Helvetica Light"/>
                <a:cs typeface="Helvetica Light"/>
                <a:sym typeface="Helvetica Light"/>
              </a:defRPr>
            </a:pPr>
            <a:endParaRPr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13" name="Фигура">
            <a:extLst>
              <a:ext uri="{FF2B5EF4-FFF2-40B4-BE49-F238E27FC236}">
                <a16:creationId xmlns:a16="http://schemas.microsoft.com/office/drawing/2014/main" xmlns="" id="{94588E0D-6B65-7F42-BD54-50A55B21A3D8}"/>
              </a:ext>
            </a:extLst>
          </p:cNvPr>
          <p:cNvSpPr/>
          <p:nvPr/>
        </p:nvSpPr>
        <p:spPr bwMode="auto">
          <a:xfrm>
            <a:off x="6349429" y="4381719"/>
            <a:ext cx="5031712" cy="2039629"/>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chemeClr val="accent4">
              <a:lumMod val="75000"/>
            </a:schemeClr>
          </a:solidFill>
          <a:ln w="12700" cap="flat">
            <a:noFill/>
            <a:miter lim="400000"/>
          </a:ln>
          <a:effectLst/>
        </p:spPr>
        <p:txBody>
          <a:bodyPr lIns="25394" tIns="25394" rIns="25394" bIns="25394" anchor="ctr"/>
          <a:lstStyle/>
          <a:p>
            <a:pPr algn="ctr">
              <a:defRPr sz="3200">
                <a:solidFill>
                  <a:srgbClr val="000000"/>
                </a:solidFill>
                <a:latin typeface="Helvetica Light"/>
                <a:ea typeface="Helvetica Light"/>
                <a:cs typeface="Helvetica Light"/>
                <a:sym typeface="Helvetica Light"/>
              </a:defRPr>
            </a:pPr>
            <a:endParaRPr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19" name="Subtitle 2">
            <a:extLst>
              <a:ext uri="{FF2B5EF4-FFF2-40B4-BE49-F238E27FC236}">
                <a16:creationId xmlns:a16="http://schemas.microsoft.com/office/drawing/2014/main" xmlns="" id="{A906EF4A-E972-D844-B882-F28C131FECBA}"/>
              </a:ext>
            </a:extLst>
          </p:cNvPr>
          <p:cNvSpPr txBox="1">
            <a:spLocks/>
          </p:cNvSpPr>
          <p:nvPr/>
        </p:nvSpPr>
        <p:spPr>
          <a:xfrm>
            <a:off x="9600942" y="5356571"/>
            <a:ext cx="1805778" cy="69095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00"/>
              </a:lnSpc>
            </a:pPr>
            <a:r>
              <a:rPr lang="en-US" sz="11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District &amp; Local Champions</a:t>
            </a:r>
          </a:p>
          <a:p>
            <a:pPr>
              <a:lnSpc>
                <a:spcPts val="1500"/>
              </a:lnSpc>
            </a:pPr>
            <a:r>
              <a:rPr lang="en-US" sz="11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Government Departments</a:t>
            </a:r>
          </a:p>
          <a:p>
            <a:pPr>
              <a:lnSpc>
                <a:spcPts val="1500"/>
              </a:lnSpc>
            </a:pPr>
            <a:r>
              <a:rPr lang="en-US" sz="11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Municipalities, Entities</a:t>
            </a:r>
          </a:p>
        </p:txBody>
      </p:sp>
      <p:sp>
        <p:nvSpPr>
          <p:cNvPr id="20" name="TextBox 19">
            <a:extLst>
              <a:ext uri="{FF2B5EF4-FFF2-40B4-BE49-F238E27FC236}">
                <a16:creationId xmlns:a16="http://schemas.microsoft.com/office/drawing/2014/main" xmlns="" id="{A2C86110-5426-7444-ABA1-BF6BA259532E}"/>
              </a:ext>
            </a:extLst>
          </p:cNvPr>
          <p:cNvSpPr txBox="1"/>
          <p:nvPr/>
        </p:nvSpPr>
        <p:spPr>
          <a:xfrm>
            <a:off x="9930846" y="4812605"/>
            <a:ext cx="947695" cy="584775"/>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PUBLIC</a:t>
            </a:r>
          </a:p>
          <a:p>
            <a:pPr algn="ctr"/>
            <a:r>
              <a:rPr lang="en-US" sz="1600" b="1" dirty="0">
                <a:solidFill>
                  <a:schemeClr val="bg1"/>
                </a:solidFill>
                <a:latin typeface="Poppins" pitchFamily="2" charset="77"/>
                <a:ea typeface="League Spartan" charset="0"/>
                <a:cs typeface="Poppins" pitchFamily="2" charset="77"/>
              </a:rPr>
              <a:t>SECTOR</a:t>
            </a:r>
          </a:p>
        </p:txBody>
      </p:sp>
      <p:sp>
        <p:nvSpPr>
          <p:cNvPr id="21" name="Subtitle 2">
            <a:extLst>
              <a:ext uri="{FF2B5EF4-FFF2-40B4-BE49-F238E27FC236}">
                <a16:creationId xmlns:a16="http://schemas.microsoft.com/office/drawing/2014/main" xmlns="" id="{C0A44701-0B41-7543-812C-E85C92CC8B4D}"/>
              </a:ext>
            </a:extLst>
          </p:cNvPr>
          <p:cNvSpPr txBox="1">
            <a:spLocks/>
          </p:cNvSpPr>
          <p:nvPr/>
        </p:nvSpPr>
        <p:spPr>
          <a:xfrm>
            <a:off x="6678363" y="5941381"/>
            <a:ext cx="2831007" cy="43088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00"/>
              </a:lnSpc>
            </a:pPr>
            <a:r>
              <a:rPr lang="en-US" sz="11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Local  Contractors, Professional Service Providers, Financial Institutions, Investors, etc.</a:t>
            </a:r>
          </a:p>
        </p:txBody>
      </p:sp>
      <p:sp>
        <p:nvSpPr>
          <p:cNvPr id="22" name="TextBox 21">
            <a:extLst>
              <a:ext uri="{FF2B5EF4-FFF2-40B4-BE49-F238E27FC236}">
                <a16:creationId xmlns:a16="http://schemas.microsoft.com/office/drawing/2014/main" xmlns="" id="{4DDC91E5-656F-3449-96DF-1D7D846A43C0}"/>
              </a:ext>
            </a:extLst>
          </p:cNvPr>
          <p:cNvSpPr txBox="1"/>
          <p:nvPr/>
        </p:nvSpPr>
        <p:spPr>
          <a:xfrm>
            <a:off x="6974944" y="5575667"/>
            <a:ext cx="1840568" cy="338554"/>
          </a:xfrm>
          <a:prstGeom prst="rect">
            <a:avLst/>
          </a:prstGeom>
          <a:noFill/>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PRIVATE SECTOR</a:t>
            </a:r>
          </a:p>
        </p:txBody>
      </p:sp>
      <p:sp>
        <p:nvSpPr>
          <p:cNvPr id="23" name="Subtitle 2">
            <a:extLst>
              <a:ext uri="{FF2B5EF4-FFF2-40B4-BE49-F238E27FC236}">
                <a16:creationId xmlns:a16="http://schemas.microsoft.com/office/drawing/2014/main" xmlns="" id="{D8361E9C-A7B3-A14D-A5FE-C3A6F611F2CF}"/>
              </a:ext>
            </a:extLst>
          </p:cNvPr>
          <p:cNvSpPr txBox="1">
            <a:spLocks/>
          </p:cNvSpPr>
          <p:nvPr/>
        </p:nvSpPr>
        <p:spPr>
          <a:xfrm>
            <a:off x="8252621" y="3426191"/>
            <a:ext cx="1351792" cy="69095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00"/>
              </a:lnSpc>
            </a:pPr>
            <a:r>
              <a:rPr lang="en-US" sz="11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Recipient Community</a:t>
            </a:r>
          </a:p>
          <a:p>
            <a:pPr>
              <a:lnSpc>
                <a:spcPts val="1500"/>
              </a:lnSpc>
            </a:pPr>
            <a:r>
              <a:rPr lang="en-US" sz="11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Local Businesses</a:t>
            </a:r>
          </a:p>
          <a:p>
            <a:pPr>
              <a:lnSpc>
                <a:spcPts val="1500"/>
              </a:lnSpc>
            </a:pPr>
            <a:r>
              <a:rPr lang="en-US" sz="11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Local Labour, etc.</a:t>
            </a:r>
          </a:p>
        </p:txBody>
      </p:sp>
      <p:sp>
        <p:nvSpPr>
          <p:cNvPr id="24" name="TextBox 23">
            <a:extLst>
              <a:ext uri="{FF2B5EF4-FFF2-40B4-BE49-F238E27FC236}">
                <a16:creationId xmlns:a16="http://schemas.microsoft.com/office/drawing/2014/main" xmlns="" id="{A20B6869-7BEF-CD4B-968E-F02C0DB2E8DF}"/>
              </a:ext>
            </a:extLst>
          </p:cNvPr>
          <p:cNvSpPr txBox="1"/>
          <p:nvPr/>
        </p:nvSpPr>
        <p:spPr>
          <a:xfrm>
            <a:off x="8149810" y="3142318"/>
            <a:ext cx="1523554" cy="338554"/>
          </a:xfrm>
          <a:prstGeom prst="rect">
            <a:avLst/>
          </a:prstGeom>
          <a:noFill/>
        </p:spPr>
        <p:txBody>
          <a:bodyPr wrap="squar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COMMUNITY</a:t>
            </a:r>
          </a:p>
        </p:txBody>
      </p:sp>
      <p:sp>
        <p:nvSpPr>
          <p:cNvPr id="31" name="Freeform 135">
            <a:extLst>
              <a:ext uri="{FF2B5EF4-FFF2-40B4-BE49-F238E27FC236}">
                <a16:creationId xmlns:a16="http://schemas.microsoft.com/office/drawing/2014/main" xmlns="" id="{5524DAE5-FD7A-8D49-8F66-E83D757247D4}"/>
              </a:ext>
            </a:extLst>
          </p:cNvPr>
          <p:cNvSpPr>
            <a:spLocks noEditPoints="1"/>
          </p:cNvSpPr>
          <p:nvPr/>
        </p:nvSpPr>
        <p:spPr bwMode="auto">
          <a:xfrm>
            <a:off x="8673729" y="2539034"/>
            <a:ext cx="656720" cy="576497"/>
          </a:xfrm>
          <a:custGeom>
            <a:avLst/>
            <a:gdLst>
              <a:gd name="T0" fmla="*/ 13 w 73"/>
              <a:gd name="T1" fmla="*/ 39 h 68"/>
              <a:gd name="T2" fmla="*/ 8 w 73"/>
              <a:gd name="T3" fmla="*/ 39 h 68"/>
              <a:gd name="T4" fmla="*/ 0 w 73"/>
              <a:gd name="T5" fmla="*/ 33 h 68"/>
              <a:gd name="T6" fmla="*/ 5 w 73"/>
              <a:gd name="T7" fmla="*/ 19 h 68"/>
              <a:gd name="T8" fmla="*/ 15 w 73"/>
              <a:gd name="T9" fmla="*/ 22 h 68"/>
              <a:gd name="T10" fmla="*/ 20 w 73"/>
              <a:gd name="T11" fmla="*/ 21 h 68"/>
              <a:gd name="T12" fmla="*/ 20 w 73"/>
              <a:gd name="T13" fmla="*/ 24 h 68"/>
              <a:gd name="T14" fmla="*/ 23 w 73"/>
              <a:gd name="T15" fmla="*/ 34 h 68"/>
              <a:gd name="T16" fmla="*/ 13 w 73"/>
              <a:gd name="T17" fmla="*/ 39 h 68"/>
              <a:gd name="T18" fmla="*/ 15 w 73"/>
              <a:gd name="T19" fmla="*/ 19 h 68"/>
              <a:gd name="T20" fmla="*/ 5 w 73"/>
              <a:gd name="T21" fmla="*/ 9 h 68"/>
              <a:gd name="T22" fmla="*/ 15 w 73"/>
              <a:gd name="T23" fmla="*/ 0 h 68"/>
              <a:gd name="T24" fmla="*/ 25 w 73"/>
              <a:gd name="T25" fmla="*/ 9 h 68"/>
              <a:gd name="T26" fmla="*/ 15 w 73"/>
              <a:gd name="T27" fmla="*/ 19 h 68"/>
              <a:gd name="T28" fmla="*/ 53 w 73"/>
              <a:gd name="T29" fmla="*/ 68 h 68"/>
              <a:gd name="T30" fmla="*/ 20 w 73"/>
              <a:gd name="T31" fmla="*/ 68 h 68"/>
              <a:gd name="T32" fmla="*/ 10 w 73"/>
              <a:gd name="T33" fmla="*/ 58 h 68"/>
              <a:gd name="T34" fmla="*/ 23 w 73"/>
              <a:gd name="T35" fmla="*/ 36 h 68"/>
              <a:gd name="T36" fmla="*/ 37 w 73"/>
              <a:gd name="T37" fmla="*/ 41 h 68"/>
              <a:gd name="T38" fmla="*/ 50 w 73"/>
              <a:gd name="T39" fmla="*/ 36 h 68"/>
              <a:gd name="T40" fmla="*/ 64 w 73"/>
              <a:gd name="T41" fmla="*/ 58 h 68"/>
              <a:gd name="T42" fmla="*/ 53 w 73"/>
              <a:gd name="T43" fmla="*/ 68 h 68"/>
              <a:gd name="T44" fmla="*/ 37 w 73"/>
              <a:gd name="T45" fmla="*/ 39 h 68"/>
              <a:gd name="T46" fmla="*/ 22 w 73"/>
              <a:gd name="T47" fmla="*/ 24 h 68"/>
              <a:gd name="T48" fmla="*/ 37 w 73"/>
              <a:gd name="T49" fmla="*/ 9 h 68"/>
              <a:gd name="T50" fmla="*/ 51 w 73"/>
              <a:gd name="T51" fmla="*/ 24 h 68"/>
              <a:gd name="T52" fmla="*/ 37 w 73"/>
              <a:gd name="T53" fmla="*/ 39 h 68"/>
              <a:gd name="T54" fmla="*/ 59 w 73"/>
              <a:gd name="T55" fmla="*/ 19 h 68"/>
              <a:gd name="T56" fmla="*/ 49 w 73"/>
              <a:gd name="T57" fmla="*/ 9 h 68"/>
              <a:gd name="T58" fmla="*/ 59 w 73"/>
              <a:gd name="T59" fmla="*/ 0 h 68"/>
              <a:gd name="T60" fmla="*/ 68 w 73"/>
              <a:gd name="T61" fmla="*/ 9 h 68"/>
              <a:gd name="T62" fmla="*/ 59 w 73"/>
              <a:gd name="T63" fmla="*/ 19 h 68"/>
              <a:gd name="T64" fmla="*/ 66 w 73"/>
              <a:gd name="T65" fmla="*/ 39 h 68"/>
              <a:gd name="T66" fmla="*/ 61 w 73"/>
              <a:gd name="T67" fmla="*/ 39 h 68"/>
              <a:gd name="T68" fmla="*/ 51 w 73"/>
              <a:gd name="T69" fmla="*/ 34 h 68"/>
              <a:gd name="T70" fmla="*/ 54 w 73"/>
              <a:gd name="T71" fmla="*/ 24 h 68"/>
              <a:gd name="T72" fmla="*/ 54 w 73"/>
              <a:gd name="T73" fmla="*/ 21 h 68"/>
              <a:gd name="T74" fmla="*/ 59 w 73"/>
              <a:gd name="T75" fmla="*/ 22 h 68"/>
              <a:gd name="T76" fmla="*/ 69 w 73"/>
              <a:gd name="T77" fmla="*/ 19 h 68"/>
              <a:gd name="T78" fmla="*/ 73 w 73"/>
              <a:gd name="T79" fmla="*/ 33 h 68"/>
              <a:gd name="T80" fmla="*/ 66 w 73"/>
              <a:gd name="T81" fmla="*/ 39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tx2"/>
          </a:solidFill>
          <a:ln>
            <a:noFill/>
          </a:ln>
        </p:spPr>
        <p:txBody>
          <a:bodyPr/>
          <a:lstStyle/>
          <a:p>
            <a:endParaRPr lang="en-US"/>
          </a:p>
        </p:txBody>
      </p:sp>
      <p:sp>
        <p:nvSpPr>
          <p:cNvPr id="32" name="Freeform 65">
            <a:extLst>
              <a:ext uri="{FF2B5EF4-FFF2-40B4-BE49-F238E27FC236}">
                <a16:creationId xmlns:a16="http://schemas.microsoft.com/office/drawing/2014/main" xmlns="" id="{D1680000-81CD-A347-B549-6AAAA442C500}"/>
              </a:ext>
            </a:extLst>
          </p:cNvPr>
          <p:cNvSpPr>
            <a:spLocks noEditPoints="1"/>
          </p:cNvSpPr>
          <p:nvPr/>
        </p:nvSpPr>
        <p:spPr bwMode="auto">
          <a:xfrm>
            <a:off x="7548131" y="5001358"/>
            <a:ext cx="578549" cy="538492"/>
          </a:xfrm>
          <a:custGeom>
            <a:avLst/>
            <a:gdLst>
              <a:gd name="T0" fmla="*/ 45 w 78"/>
              <a:gd name="T1" fmla="*/ 41 h 71"/>
              <a:gd name="T2" fmla="*/ 47 w 78"/>
              <a:gd name="T3" fmla="*/ 50 h 71"/>
              <a:gd name="T4" fmla="*/ 40 w 78"/>
              <a:gd name="T5" fmla="*/ 56 h 71"/>
              <a:gd name="T6" fmla="*/ 31 w 78"/>
              <a:gd name="T7" fmla="*/ 60 h 71"/>
              <a:gd name="T8" fmla="*/ 21 w 78"/>
              <a:gd name="T9" fmla="*/ 60 h 71"/>
              <a:gd name="T10" fmla="*/ 13 w 78"/>
              <a:gd name="T11" fmla="*/ 56 h 71"/>
              <a:gd name="T12" fmla="*/ 5 w 78"/>
              <a:gd name="T13" fmla="*/ 50 h 71"/>
              <a:gd name="T14" fmla="*/ 8 w 78"/>
              <a:gd name="T15" fmla="*/ 41 h 71"/>
              <a:gd name="T16" fmla="*/ 0 w 78"/>
              <a:gd name="T17" fmla="*/ 32 h 71"/>
              <a:gd name="T18" fmla="*/ 9 w 78"/>
              <a:gd name="T19" fmla="*/ 26 h 71"/>
              <a:gd name="T20" fmla="*/ 5 w 78"/>
              <a:gd name="T21" fmla="*/ 20 h 71"/>
              <a:gd name="T22" fmla="*/ 17 w 78"/>
              <a:gd name="T23" fmla="*/ 18 h 71"/>
              <a:gd name="T24" fmla="*/ 22 w 78"/>
              <a:gd name="T25" fmla="*/ 10 h 71"/>
              <a:gd name="T26" fmla="*/ 32 w 78"/>
              <a:gd name="T27" fmla="*/ 17 h 71"/>
              <a:gd name="T28" fmla="*/ 41 w 78"/>
              <a:gd name="T29" fmla="*/ 14 h 71"/>
              <a:gd name="T30" fmla="*/ 47 w 78"/>
              <a:gd name="T31" fmla="*/ 22 h 71"/>
              <a:gd name="T32" fmla="*/ 51 w 78"/>
              <a:gd name="T33" fmla="*/ 30 h 71"/>
              <a:gd name="T34" fmla="*/ 26 w 78"/>
              <a:gd name="T35" fmla="*/ 25 h 71"/>
              <a:gd name="T36" fmla="*/ 36 w 78"/>
              <a:gd name="T37" fmla="*/ 35 h 71"/>
              <a:gd name="T38" fmla="*/ 72 w 78"/>
              <a:gd name="T39" fmla="*/ 19 h 71"/>
              <a:gd name="T40" fmla="*/ 72 w 78"/>
              <a:gd name="T41" fmla="*/ 27 h 71"/>
              <a:gd name="T42" fmla="*/ 62 w 78"/>
              <a:gd name="T43" fmla="*/ 25 h 71"/>
              <a:gd name="T44" fmla="*/ 52 w 78"/>
              <a:gd name="T45" fmla="*/ 27 h 71"/>
              <a:gd name="T46" fmla="*/ 53 w 78"/>
              <a:gd name="T47" fmla="*/ 19 h 71"/>
              <a:gd name="T48" fmla="*/ 53 w 78"/>
              <a:gd name="T49" fmla="*/ 11 h 71"/>
              <a:gd name="T50" fmla="*/ 52 w 78"/>
              <a:gd name="T51" fmla="*/ 3 h 71"/>
              <a:gd name="T52" fmla="*/ 62 w 78"/>
              <a:gd name="T53" fmla="*/ 4 h 71"/>
              <a:gd name="T54" fmla="*/ 67 w 78"/>
              <a:gd name="T55" fmla="*/ 0 h 71"/>
              <a:gd name="T56" fmla="*/ 70 w 78"/>
              <a:gd name="T57" fmla="*/ 9 h 71"/>
              <a:gd name="T58" fmla="*/ 78 w 78"/>
              <a:gd name="T59" fmla="*/ 18 h 71"/>
              <a:gd name="T60" fmla="*/ 70 w 78"/>
              <a:gd name="T61" fmla="*/ 62 h 71"/>
              <a:gd name="T62" fmla="*/ 67 w 78"/>
              <a:gd name="T63" fmla="*/ 71 h 71"/>
              <a:gd name="T64" fmla="*/ 61 w 78"/>
              <a:gd name="T65" fmla="*/ 66 h 71"/>
              <a:gd name="T66" fmla="*/ 52 w 78"/>
              <a:gd name="T67" fmla="*/ 68 h 71"/>
              <a:gd name="T68" fmla="*/ 47 w 78"/>
              <a:gd name="T69" fmla="*/ 59 h 71"/>
              <a:gd name="T70" fmla="*/ 54 w 78"/>
              <a:gd name="T71" fmla="*/ 50 h 71"/>
              <a:gd name="T72" fmla="*/ 57 w 78"/>
              <a:gd name="T73" fmla="*/ 41 h 71"/>
              <a:gd name="T74" fmla="*/ 63 w 78"/>
              <a:gd name="T75" fmla="*/ 46 h 71"/>
              <a:gd name="T76" fmla="*/ 72 w 78"/>
              <a:gd name="T77" fmla="*/ 44 h 71"/>
              <a:gd name="T78" fmla="*/ 72 w 78"/>
              <a:gd name="T79" fmla="*/ 52 h 71"/>
              <a:gd name="T80" fmla="*/ 62 w 78"/>
              <a:gd name="T81" fmla="*/ 10 h 71"/>
              <a:gd name="T82" fmla="*/ 67 w 78"/>
              <a:gd name="T83" fmla="*/ 15 h 71"/>
              <a:gd name="T84" fmla="*/ 57 w 78"/>
              <a:gd name="T85" fmla="*/ 56 h 71"/>
              <a:gd name="T86" fmla="*/ 62 w 78"/>
              <a:gd name="T87" fmla="*/ 51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tx2"/>
          </a:solidFill>
          <a:ln>
            <a:noFill/>
          </a:ln>
        </p:spPr>
        <p:txBody>
          <a:bodyPr/>
          <a:lstStyle/>
          <a:p>
            <a:endParaRPr lang="en-US"/>
          </a:p>
        </p:txBody>
      </p:sp>
      <p:sp>
        <p:nvSpPr>
          <p:cNvPr id="33" name="Freeform 24">
            <a:extLst>
              <a:ext uri="{FF2B5EF4-FFF2-40B4-BE49-F238E27FC236}">
                <a16:creationId xmlns:a16="http://schemas.microsoft.com/office/drawing/2014/main" xmlns="" id="{1360E8AE-A3ED-EA4B-A513-9D34ABBA33E3}"/>
              </a:ext>
            </a:extLst>
          </p:cNvPr>
          <p:cNvSpPr>
            <a:spLocks noEditPoints="1"/>
          </p:cNvSpPr>
          <p:nvPr/>
        </p:nvSpPr>
        <p:spPr bwMode="auto">
          <a:xfrm>
            <a:off x="10108686" y="4365052"/>
            <a:ext cx="521763" cy="463332"/>
          </a:xfrm>
          <a:custGeom>
            <a:avLst/>
            <a:gdLst>
              <a:gd name="T0" fmla="*/ 77 w 77"/>
              <a:gd name="T1" fmla="*/ 16 h 72"/>
              <a:gd name="T2" fmla="*/ 77 w 77"/>
              <a:gd name="T3" fmla="*/ 21 h 72"/>
              <a:gd name="T4" fmla="*/ 72 w 77"/>
              <a:gd name="T5" fmla="*/ 21 h 72"/>
              <a:gd name="T6" fmla="*/ 69 w 77"/>
              <a:gd name="T7" fmla="*/ 23 h 72"/>
              <a:gd name="T8" fmla="*/ 8 w 77"/>
              <a:gd name="T9" fmla="*/ 23 h 72"/>
              <a:gd name="T10" fmla="*/ 5 w 77"/>
              <a:gd name="T11" fmla="*/ 21 h 72"/>
              <a:gd name="T12" fmla="*/ 0 w 77"/>
              <a:gd name="T13" fmla="*/ 21 h 72"/>
              <a:gd name="T14" fmla="*/ 0 w 77"/>
              <a:gd name="T15" fmla="*/ 16 h 72"/>
              <a:gd name="T16" fmla="*/ 38 w 77"/>
              <a:gd name="T17" fmla="*/ 0 h 72"/>
              <a:gd name="T18" fmla="*/ 77 w 77"/>
              <a:gd name="T19" fmla="*/ 16 h 72"/>
              <a:gd name="T20" fmla="*/ 77 w 77"/>
              <a:gd name="T21" fmla="*/ 67 h 72"/>
              <a:gd name="T22" fmla="*/ 77 w 77"/>
              <a:gd name="T23" fmla="*/ 72 h 72"/>
              <a:gd name="T24" fmla="*/ 0 w 77"/>
              <a:gd name="T25" fmla="*/ 72 h 72"/>
              <a:gd name="T26" fmla="*/ 0 w 77"/>
              <a:gd name="T27" fmla="*/ 67 h 72"/>
              <a:gd name="T28" fmla="*/ 3 w 77"/>
              <a:gd name="T29" fmla="*/ 65 h 72"/>
              <a:gd name="T30" fmla="*/ 74 w 77"/>
              <a:gd name="T31" fmla="*/ 65 h 72"/>
              <a:gd name="T32" fmla="*/ 77 w 77"/>
              <a:gd name="T33" fmla="*/ 67 h 72"/>
              <a:gd name="T34" fmla="*/ 20 w 77"/>
              <a:gd name="T35" fmla="*/ 26 h 72"/>
              <a:gd name="T36" fmla="*/ 20 w 77"/>
              <a:gd name="T37" fmla="*/ 57 h 72"/>
              <a:gd name="T38" fmla="*/ 25 w 77"/>
              <a:gd name="T39" fmla="*/ 57 h 72"/>
              <a:gd name="T40" fmla="*/ 25 w 77"/>
              <a:gd name="T41" fmla="*/ 26 h 72"/>
              <a:gd name="T42" fmla="*/ 36 w 77"/>
              <a:gd name="T43" fmla="*/ 26 h 72"/>
              <a:gd name="T44" fmla="*/ 36 w 77"/>
              <a:gd name="T45" fmla="*/ 57 h 72"/>
              <a:gd name="T46" fmla="*/ 41 w 77"/>
              <a:gd name="T47" fmla="*/ 57 h 72"/>
              <a:gd name="T48" fmla="*/ 41 w 77"/>
              <a:gd name="T49" fmla="*/ 26 h 72"/>
              <a:gd name="T50" fmla="*/ 51 w 77"/>
              <a:gd name="T51" fmla="*/ 26 h 72"/>
              <a:gd name="T52" fmla="*/ 51 w 77"/>
              <a:gd name="T53" fmla="*/ 57 h 72"/>
              <a:gd name="T54" fmla="*/ 56 w 77"/>
              <a:gd name="T55" fmla="*/ 57 h 72"/>
              <a:gd name="T56" fmla="*/ 56 w 77"/>
              <a:gd name="T57" fmla="*/ 26 h 72"/>
              <a:gd name="T58" fmla="*/ 67 w 77"/>
              <a:gd name="T59" fmla="*/ 26 h 72"/>
              <a:gd name="T60" fmla="*/ 67 w 77"/>
              <a:gd name="T61" fmla="*/ 57 h 72"/>
              <a:gd name="T62" fmla="*/ 69 w 77"/>
              <a:gd name="T63" fmla="*/ 57 h 72"/>
              <a:gd name="T64" fmla="*/ 72 w 77"/>
              <a:gd name="T65" fmla="*/ 59 h 72"/>
              <a:gd name="T66" fmla="*/ 72 w 77"/>
              <a:gd name="T67" fmla="*/ 62 h 72"/>
              <a:gd name="T68" fmla="*/ 5 w 77"/>
              <a:gd name="T69" fmla="*/ 62 h 72"/>
              <a:gd name="T70" fmla="*/ 5 w 77"/>
              <a:gd name="T71" fmla="*/ 59 h 72"/>
              <a:gd name="T72" fmla="*/ 8 w 77"/>
              <a:gd name="T73" fmla="*/ 57 h 72"/>
              <a:gd name="T74" fmla="*/ 10 w 77"/>
              <a:gd name="T75" fmla="*/ 57 h 72"/>
              <a:gd name="T76" fmla="*/ 10 w 77"/>
              <a:gd name="T77" fmla="*/ 26 h 72"/>
              <a:gd name="T78" fmla="*/ 20 w 77"/>
              <a:gd name="T79" fmla="*/ 2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chemeClr val="tx2"/>
          </a:solidFill>
          <a:ln>
            <a:noFill/>
          </a:ln>
        </p:spPr>
        <p:txBody>
          <a:bodyPr/>
          <a:lstStyle/>
          <a:p>
            <a:endParaRPr lang="en-US"/>
          </a:p>
        </p:txBody>
      </p:sp>
      <p:grpSp>
        <p:nvGrpSpPr>
          <p:cNvPr id="34" name="Group 33">
            <a:extLst>
              <a:ext uri="{FF2B5EF4-FFF2-40B4-BE49-F238E27FC236}">
                <a16:creationId xmlns:a16="http://schemas.microsoft.com/office/drawing/2014/main" xmlns="" id="{B035E6A6-3BE7-194D-975B-B72E0A055B2A}"/>
              </a:ext>
            </a:extLst>
          </p:cNvPr>
          <p:cNvGrpSpPr/>
          <p:nvPr/>
        </p:nvGrpSpPr>
        <p:grpSpPr>
          <a:xfrm>
            <a:off x="8618629" y="4483057"/>
            <a:ext cx="903568" cy="868003"/>
            <a:chOff x="2974975" y="1177925"/>
            <a:chExt cx="581025" cy="622300"/>
          </a:xfrm>
          <a:solidFill>
            <a:schemeClr val="tx2"/>
          </a:solidFill>
        </p:grpSpPr>
        <p:sp>
          <p:nvSpPr>
            <p:cNvPr id="35" name="Freeform 74">
              <a:extLst>
                <a:ext uri="{FF2B5EF4-FFF2-40B4-BE49-F238E27FC236}">
                  <a16:creationId xmlns:a16="http://schemas.microsoft.com/office/drawing/2014/main" xmlns="" id="{EB8D5C06-9317-5D4E-8C77-0747E7A0C733}"/>
                </a:ext>
              </a:extLst>
            </p:cNvPr>
            <p:cNvSpPr>
              <a:spLocks noEditPoints="1"/>
            </p:cNvSpPr>
            <p:nvPr/>
          </p:nvSpPr>
          <p:spPr bwMode="auto">
            <a:xfrm>
              <a:off x="3114675" y="1338263"/>
              <a:ext cx="301625" cy="304800"/>
            </a:xfrm>
            <a:custGeom>
              <a:avLst/>
              <a:gdLst/>
              <a:ahLst/>
              <a:cxnLst>
                <a:cxn ang="0">
                  <a:pos x="53" y="0"/>
                </a:cxn>
                <a:cxn ang="0">
                  <a:pos x="0" y="53"/>
                </a:cxn>
                <a:cxn ang="0">
                  <a:pos x="53" y="106"/>
                </a:cxn>
                <a:cxn ang="0">
                  <a:pos x="106" y="53"/>
                </a:cxn>
                <a:cxn ang="0">
                  <a:pos x="53" y="0"/>
                </a:cxn>
                <a:cxn ang="0">
                  <a:pos x="53" y="92"/>
                </a:cxn>
                <a:cxn ang="0">
                  <a:pos x="14" y="53"/>
                </a:cxn>
                <a:cxn ang="0">
                  <a:pos x="53" y="14"/>
                </a:cxn>
                <a:cxn ang="0">
                  <a:pos x="92" y="53"/>
                </a:cxn>
                <a:cxn ang="0">
                  <a:pos x="53" y="92"/>
                </a:cxn>
              </a:cxnLst>
              <a:rect l="0" t="0" r="r" b="b"/>
              <a:pathLst>
                <a:path w="106" h="106">
                  <a:moveTo>
                    <a:pt x="53" y="0"/>
                  </a:moveTo>
                  <a:cubicBezTo>
                    <a:pt x="24" y="0"/>
                    <a:pt x="0" y="24"/>
                    <a:pt x="0" y="53"/>
                  </a:cubicBezTo>
                  <a:cubicBezTo>
                    <a:pt x="0" y="82"/>
                    <a:pt x="24" y="106"/>
                    <a:pt x="53" y="106"/>
                  </a:cubicBezTo>
                  <a:cubicBezTo>
                    <a:pt x="82" y="106"/>
                    <a:pt x="106" y="82"/>
                    <a:pt x="106" y="53"/>
                  </a:cubicBezTo>
                  <a:cubicBezTo>
                    <a:pt x="106" y="24"/>
                    <a:pt x="82" y="0"/>
                    <a:pt x="53" y="0"/>
                  </a:cubicBezTo>
                  <a:close/>
                  <a:moveTo>
                    <a:pt x="53" y="92"/>
                  </a:moveTo>
                  <a:cubicBezTo>
                    <a:pt x="32" y="92"/>
                    <a:pt x="14" y="74"/>
                    <a:pt x="14" y="53"/>
                  </a:cubicBezTo>
                  <a:cubicBezTo>
                    <a:pt x="14" y="31"/>
                    <a:pt x="32" y="14"/>
                    <a:pt x="53" y="14"/>
                  </a:cubicBezTo>
                  <a:cubicBezTo>
                    <a:pt x="75" y="14"/>
                    <a:pt x="92" y="31"/>
                    <a:pt x="92" y="53"/>
                  </a:cubicBezTo>
                  <a:cubicBezTo>
                    <a:pt x="92" y="74"/>
                    <a:pt x="75" y="92"/>
                    <a:pt x="53" y="92"/>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6" name="Freeform 75">
              <a:extLst>
                <a:ext uri="{FF2B5EF4-FFF2-40B4-BE49-F238E27FC236}">
                  <a16:creationId xmlns:a16="http://schemas.microsoft.com/office/drawing/2014/main" xmlns="" id="{68EC5941-7614-624E-AF97-41620024CF94}"/>
                </a:ext>
              </a:extLst>
            </p:cNvPr>
            <p:cNvSpPr>
              <a:spLocks/>
            </p:cNvSpPr>
            <p:nvPr/>
          </p:nvSpPr>
          <p:spPr bwMode="auto">
            <a:xfrm>
              <a:off x="3200400" y="1771650"/>
              <a:ext cx="128588" cy="28575"/>
            </a:xfrm>
            <a:custGeom>
              <a:avLst/>
              <a:gdLst/>
              <a:ahLst/>
              <a:cxnLst>
                <a:cxn ang="0">
                  <a:pos x="45" y="1"/>
                </a:cxn>
                <a:cxn ang="0">
                  <a:pos x="34" y="10"/>
                </a:cxn>
                <a:cxn ang="0">
                  <a:pos x="12" y="10"/>
                </a:cxn>
                <a:cxn ang="0">
                  <a:pos x="0" y="0"/>
                </a:cxn>
                <a:cxn ang="0">
                  <a:pos x="24" y="2"/>
                </a:cxn>
                <a:cxn ang="0">
                  <a:pos x="45" y="1"/>
                </a:cxn>
              </a:cxnLst>
              <a:rect l="0" t="0" r="r" b="b"/>
              <a:pathLst>
                <a:path w="45" h="10">
                  <a:moveTo>
                    <a:pt x="45" y="1"/>
                  </a:moveTo>
                  <a:cubicBezTo>
                    <a:pt x="43" y="6"/>
                    <a:pt x="39" y="10"/>
                    <a:pt x="34" y="10"/>
                  </a:cubicBezTo>
                  <a:cubicBezTo>
                    <a:pt x="12" y="10"/>
                    <a:pt x="12" y="10"/>
                    <a:pt x="12" y="10"/>
                  </a:cubicBezTo>
                  <a:cubicBezTo>
                    <a:pt x="7" y="10"/>
                    <a:pt x="2" y="6"/>
                    <a:pt x="0" y="0"/>
                  </a:cubicBezTo>
                  <a:cubicBezTo>
                    <a:pt x="7" y="2"/>
                    <a:pt x="15" y="2"/>
                    <a:pt x="24" y="2"/>
                  </a:cubicBezTo>
                  <a:cubicBezTo>
                    <a:pt x="32" y="2"/>
                    <a:pt x="39" y="2"/>
                    <a:pt x="45" y="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7" name="Freeform 76">
              <a:extLst>
                <a:ext uri="{FF2B5EF4-FFF2-40B4-BE49-F238E27FC236}">
                  <a16:creationId xmlns:a16="http://schemas.microsoft.com/office/drawing/2014/main" xmlns="" id="{8331B3AE-F69F-2D48-A442-5CF69A2670A9}"/>
                </a:ext>
              </a:extLst>
            </p:cNvPr>
            <p:cNvSpPr>
              <a:spLocks/>
            </p:cNvSpPr>
            <p:nvPr/>
          </p:nvSpPr>
          <p:spPr bwMode="auto">
            <a:xfrm>
              <a:off x="3194050" y="1733550"/>
              <a:ext cx="142875" cy="25400"/>
            </a:xfrm>
            <a:custGeom>
              <a:avLst/>
              <a:gdLst/>
              <a:ahLst/>
              <a:cxnLst>
                <a:cxn ang="0">
                  <a:pos x="50" y="1"/>
                </a:cxn>
                <a:cxn ang="0">
                  <a:pos x="50" y="2"/>
                </a:cxn>
                <a:cxn ang="0">
                  <a:pos x="50" y="3"/>
                </a:cxn>
                <a:cxn ang="0">
                  <a:pos x="49" y="7"/>
                </a:cxn>
                <a:cxn ang="0">
                  <a:pos x="26" y="9"/>
                </a:cxn>
                <a:cxn ang="0">
                  <a:pos x="0" y="7"/>
                </a:cxn>
                <a:cxn ang="0">
                  <a:pos x="0" y="3"/>
                </a:cxn>
                <a:cxn ang="0">
                  <a:pos x="0" y="2"/>
                </a:cxn>
                <a:cxn ang="0">
                  <a:pos x="0" y="0"/>
                </a:cxn>
                <a:cxn ang="0">
                  <a:pos x="26" y="2"/>
                </a:cxn>
                <a:cxn ang="0">
                  <a:pos x="50" y="1"/>
                </a:cxn>
              </a:cxnLst>
              <a:rect l="0" t="0" r="r" b="b"/>
              <a:pathLst>
                <a:path w="50" h="9">
                  <a:moveTo>
                    <a:pt x="50" y="1"/>
                  </a:moveTo>
                  <a:cubicBezTo>
                    <a:pt x="50" y="2"/>
                    <a:pt x="50" y="2"/>
                    <a:pt x="50" y="2"/>
                  </a:cubicBezTo>
                  <a:cubicBezTo>
                    <a:pt x="50" y="3"/>
                    <a:pt x="50" y="3"/>
                    <a:pt x="50" y="3"/>
                  </a:cubicBezTo>
                  <a:cubicBezTo>
                    <a:pt x="50" y="4"/>
                    <a:pt x="50" y="6"/>
                    <a:pt x="49" y="7"/>
                  </a:cubicBezTo>
                  <a:cubicBezTo>
                    <a:pt x="43" y="8"/>
                    <a:pt x="35" y="9"/>
                    <a:pt x="26" y="9"/>
                  </a:cubicBezTo>
                  <a:cubicBezTo>
                    <a:pt x="16" y="9"/>
                    <a:pt x="8" y="8"/>
                    <a:pt x="0" y="7"/>
                  </a:cubicBezTo>
                  <a:cubicBezTo>
                    <a:pt x="0" y="5"/>
                    <a:pt x="0" y="4"/>
                    <a:pt x="0" y="3"/>
                  </a:cubicBezTo>
                  <a:cubicBezTo>
                    <a:pt x="0" y="2"/>
                    <a:pt x="0" y="2"/>
                    <a:pt x="0" y="2"/>
                  </a:cubicBezTo>
                  <a:cubicBezTo>
                    <a:pt x="0" y="0"/>
                    <a:pt x="0" y="0"/>
                    <a:pt x="0" y="0"/>
                  </a:cubicBezTo>
                  <a:cubicBezTo>
                    <a:pt x="7" y="2"/>
                    <a:pt x="16" y="2"/>
                    <a:pt x="26" y="2"/>
                  </a:cubicBezTo>
                  <a:cubicBezTo>
                    <a:pt x="35" y="2"/>
                    <a:pt x="43" y="2"/>
                    <a:pt x="50" y="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8" name="Freeform 77">
              <a:extLst>
                <a:ext uri="{FF2B5EF4-FFF2-40B4-BE49-F238E27FC236}">
                  <a16:creationId xmlns:a16="http://schemas.microsoft.com/office/drawing/2014/main" xmlns="" id="{B01D533B-CCC9-F740-91EE-3F6147E15853}"/>
                </a:ext>
              </a:extLst>
            </p:cNvPr>
            <p:cNvSpPr>
              <a:spLocks/>
            </p:cNvSpPr>
            <p:nvPr/>
          </p:nvSpPr>
          <p:spPr bwMode="auto">
            <a:xfrm>
              <a:off x="3194050" y="1697038"/>
              <a:ext cx="142875" cy="25400"/>
            </a:xfrm>
            <a:custGeom>
              <a:avLst/>
              <a:gdLst/>
              <a:ahLst/>
              <a:cxnLst>
                <a:cxn ang="0">
                  <a:pos x="50" y="1"/>
                </a:cxn>
                <a:cxn ang="0">
                  <a:pos x="50" y="2"/>
                </a:cxn>
                <a:cxn ang="0">
                  <a:pos x="50" y="7"/>
                </a:cxn>
                <a:cxn ang="0">
                  <a:pos x="26" y="9"/>
                </a:cxn>
                <a:cxn ang="0">
                  <a:pos x="0" y="7"/>
                </a:cxn>
                <a:cxn ang="0">
                  <a:pos x="0" y="3"/>
                </a:cxn>
                <a:cxn ang="0">
                  <a:pos x="0" y="0"/>
                </a:cxn>
                <a:cxn ang="0">
                  <a:pos x="26" y="2"/>
                </a:cxn>
                <a:cxn ang="0">
                  <a:pos x="50" y="1"/>
                </a:cxn>
              </a:cxnLst>
              <a:rect l="0" t="0" r="r" b="b"/>
              <a:pathLst>
                <a:path w="50" h="9">
                  <a:moveTo>
                    <a:pt x="50" y="1"/>
                  </a:moveTo>
                  <a:cubicBezTo>
                    <a:pt x="50" y="2"/>
                    <a:pt x="50" y="2"/>
                    <a:pt x="50" y="2"/>
                  </a:cubicBezTo>
                  <a:cubicBezTo>
                    <a:pt x="50" y="7"/>
                    <a:pt x="50" y="7"/>
                    <a:pt x="50" y="7"/>
                  </a:cubicBezTo>
                  <a:cubicBezTo>
                    <a:pt x="43" y="8"/>
                    <a:pt x="35" y="9"/>
                    <a:pt x="26" y="9"/>
                  </a:cubicBezTo>
                  <a:cubicBezTo>
                    <a:pt x="16" y="9"/>
                    <a:pt x="7" y="8"/>
                    <a:pt x="0" y="7"/>
                  </a:cubicBezTo>
                  <a:cubicBezTo>
                    <a:pt x="0" y="3"/>
                    <a:pt x="0" y="3"/>
                    <a:pt x="0" y="3"/>
                  </a:cubicBezTo>
                  <a:cubicBezTo>
                    <a:pt x="0" y="0"/>
                    <a:pt x="0" y="0"/>
                    <a:pt x="0" y="0"/>
                  </a:cubicBezTo>
                  <a:cubicBezTo>
                    <a:pt x="7" y="2"/>
                    <a:pt x="16" y="2"/>
                    <a:pt x="26" y="2"/>
                  </a:cubicBezTo>
                  <a:cubicBezTo>
                    <a:pt x="35" y="2"/>
                    <a:pt x="43" y="2"/>
                    <a:pt x="50" y="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39" name="Freeform 78">
              <a:extLst>
                <a:ext uri="{FF2B5EF4-FFF2-40B4-BE49-F238E27FC236}">
                  <a16:creationId xmlns:a16="http://schemas.microsoft.com/office/drawing/2014/main" xmlns="" id="{DF58F1E5-0CC3-8947-8546-D643431502E5}"/>
                </a:ext>
              </a:extLst>
            </p:cNvPr>
            <p:cNvSpPr>
              <a:spLocks/>
            </p:cNvSpPr>
            <p:nvPr/>
          </p:nvSpPr>
          <p:spPr bwMode="auto">
            <a:xfrm>
              <a:off x="3194050" y="1647825"/>
              <a:ext cx="142875" cy="38100"/>
            </a:xfrm>
            <a:custGeom>
              <a:avLst/>
              <a:gdLst/>
              <a:ahLst/>
              <a:cxnLst>
                <a:cxn ang="0">
                  <a:pos x="50" y="0"/>
                </a:cxn>
                <a:cxn ang="0">
                  <a:pos x="50" y="6"/>
                </a:cxn>
                <a:cxn ang="0">
                  <a:pos x="50" y="11"/>
                </a:cxn>
                <a:cxn ang="0">
                  <a:pos x="30" y="13"/>
                </a:cxn>
                <a:cxn ang="0">
                  <a:pos x="26" y="13"/>
                </a:cxn>
                <a:cxn ang="0">
                  <a:pos x="24" y="13"/>
                </a:cxn>
                <a:cxn ang="0">
                  <a:pos x="0" y="11"/>
                </a:cxn>
                <a:cxn ang="0">
                  <a:pos x="0" y="7"/>
                </a:cxn>
                <a:cxn ang="0">
                  <a:pos x="0" y="0"/>
                </a:cxn>
                <a:cxn ang="0">
                  <a:pos x="25" y="6"/>
                </a:cxn>
                <a:cxn ang="0">
                  <a:pos x="50" y="0"/>
                </a:cxn>
              </a:cxnLst>
              <a:rect l="0" t="0" r="r" b="b"/>
              <a:pathLst>
                <a:path w="50" h="13">
                  <a:moveTo>
                    <a:pt x="50" y="0"/>
                  </a:moveTo>
                  <a:cubicBezTo>
                    <a:pt x="50" y="6"/>
                    <a:pt x="50" y="6"/>
                    <a:pt x="50" y="6"/>
                  </a:cubicBezTo>
                  <a:cubicBezTo>
                    <a:pt x="50" y="11"/>
                    <a:pt x="50" y="11"/>
                    <a:pt x="50" y="11"/>
                  </a:cubicBezTo>
                  <a:cubicBezTo>
                    <a:pt x="44" y="12"/>
                    <a:pt x="37" y="13"/>
                    <a:pt x="30" y="13"/>
                  </a:cubicBezTo>
                  <a:cubicBezTo>
                    <a:pt x="29" y="13"/>
                    <a:pt x="27" y="13"/>
                    <a:pt x="26" y="13"/>
                  </a:cubicBezTo>
                  <a:cubicBezTo>
                    <a:pt x="25" y="13"/>
                    <a:pt x="25" y="13"/>
                    <a:pt x="24" y="13"/>
                  </a:cubicBezTo>
                  <a:cubicBezTo>
                    <a:pt x="15" y="13"/>
                    <a:pt x="7" y="12"/>
                    <a:pt x="0" y="11"/>
                  </a:cubicBezTo>
                  <a:cubicBezTo>
                    <a:pt x="0" y="7"/>
                    <a:pt x="0" y="7"/>
                    <a:pt x="0" y="7"/>
                  </a:cubicBezTo>
                  <a:cubicBezTo>
                    <a:pt x="0" y="0"/>
                    <a:pt x="0" y="0"/>
                    <a:pt x="0" y="0"/>
                  </a:cubicBezTo>
                  <a:cubicBezTo>
                    <a:pt x="7" y="4"/>
                    <a:pt x="16" y="6"/>
                    <a:pt x="25" y="6"/>
                  </a:cubicBezTo>
                  <a:cubicBezTo>
                    <a:pt x="34" y="6"/>
                    <a:pt x="42" y="4"/>
                    <a:pt x="50" y="0"/>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40" name="Freeform 79">
              <a:extLst>
                <a:ext uri="{FF2B5EF4-FFF2-40B4-BE49-F238E27FC236}">
                  <a16:creationId xmlns:a16="http://schemas.microsoft.com/office/drawing/2014/main" xmlns="" id="{6DEF5C02-C8D6-E440-90FD-28D30E7F0CE5}"/>
                </a:ext>
              </a:extLst>
            </p:cNvPr>
            <p:cNvSpPr>
              <a:spLocks/>
            </p:cNvSpPr>
            <p:nvPr/>
          </p:nvSpPr>
          <p:spPr bwMode="auto">
            <a:xfrm>
              <a:off x="2974975" y="1573213"/>
              <a:ext cx="77788" cy="114300"/>
            </a:xfrm>
            <a:custGeom>
              <a:avLst/>
              <a:gdLst/>
              <a:ahLst/>
              <a:cxnLst>
                <a:cxn ang="0">
                  <a:pos x="27" y="39"/>
                </a:cxn>
                <a:cxn ang="0">
                  <a:pos x="14" y="34"/>
                </a:cxn>
                <a:cxn ang="0">
                  <a:pos x="3" y="14"/>
                </a:cxn>
                <a:cxn ang="0">
                  <a:pos x="5" y="0"/>
                </a:cxn>
                <a:cxn ang="0">
                  <a:pos x="15" y="21"/>
                </a:cxn>
                <a:cxn ang="0">
                  <a:pos x="27" y="39"/>
                </a:cxn>
              </a:cxnLst>
              <a:rect l="0" t="0" r="r" b="b"/>
              <a:pathLst>
                <a:path w="27" h="40">
                  <a:moveTo>
                    <a:pt x="27" y="39"/>
                  </a:moveTo>
                  <a:cubicBezTo>
                    <a:pt x="21" y="40"/>
                    <a:pt x="16" y="38"/>
                    <a:pt x="14" y="34"/>
                  </a:cubicBezTo>
                  <a:cubicBezTo>
                    <a:pt x="3" y="14"/>
                    <a:pt x="3" y="14"/>
                    <a:pt x="3" y="14"/>
                  </a:cubicBezTo>
                  <a:cubicBezTo>
                    <a:pt x="0" y="10"/>
                    <a:pt x="1" y="5"/>
                    <a:pt x="5" y="0"/>
                  </a:cubicBezTo>
                  <a:cubicBezTo>
                    <a:pt x="7" y="6"/>
                    <a:pt x="11" y="14"/>
                    <a:pt x="15" y="21"/>
                  </a:cubicBezTo>
                  <a:cubicBezTo>
                    <a:pt x="19" y="28"/>
                    <a:pt x="23" y="34"/>
                    <a:pt x="27" y="39"/>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41" name="Freeform 80">
              <a:extLst>
                <a:ext uri="{FF2B5EF4-FFF2-40B4-BE49-F238E27FC236}">
                  <a16:creationId xmlns:a16="http://schemas.microsoft.com/office/drawing/2014/main" xmlns="" id="{88243F03-F740-E745-91A4-69AC9CF5B2AE}"/>
                </a:ext>
              </a:extLst>
            </p:cNvPr>
            <p:cNvSpPr>
              <a:spLocks/>
            </p:cNvSpPr>
            <p:nvPr/>
          </p:nvSpPr>
          <p:spPr bwMode="auto">
            <a:xfrm>
              <a:off x="3003550" y="1547813"/>
              <a:ext cx="85725" cy="134938"/>
            </a:xfrm>
            <a:custGeom>
              <a:avLst/>
              <a:gdLst/>
              <a:ahLst/>
              <a:cxnLst>
                <a:cxn ang="0">
                  <a:pos x="30" y="44"/>
                </a:cxn>
                <a:cxn ang="0">
                  <a:pos x="28" y="44"/>
                </a:cxn>
                <a:cxn ang="0">
                  <a:pos x="28" y="45"/>
                </a:cxn>
                <a:cxn ang="0">
                  <a:pos x="24" y="47"/>
                </a:cxn>
                <a:cxn ang="0">
                  <a:pos x="11" y="27"/>
                </a:cxn>
                <a:cxn ang="0">
                  <a:pos x="0" y="4"/>
                </a:cxn>
                <a:cxn ang="0">
                  <a:pos x="3" y="2"/>
                </a:cxn>
                <a:cxn ang="0">
                  <a:pos x="3" y="1"/>
                </a:cxn>
                <a:cxn ang="0">
                  <a:pos x="5" y="0"/>
                </a:cxn>
                <a:cxn ang="0">
                  <a:pos x="16" y="24"/>
                </a:cxn>
                <a:cxn ang="0">
                  <a:pos x="30" y="44"/>
                </a:cxn>
              </a:cxnLst>
              <a:rect l="0" t="0" r="r" b="b"/>
              <a:pathLst>
                <a:path w="30" h="47">
                  <a:moveTo>
                    <a:pt x="30" y="44"/>
                  </a:moveTo>
                  <a:cubicBezTo>
                    <a:pt x="28" y="44"/>
                    <a:pt x="28" y="44"/>
                    <a:pt x="28" y="44"/>
                  </a:cubicBezTo>
                  <a:cubicBezTo>
                    <a:pt x="28" y="45"/>
                    <a:pt x="28" y="45"/>
                    <a:pt x="28" y="45"/>
                  </a:cubicBezTo>
                  <a:cubicBezTo>
                    <a:pt x="27" y="46"/>
                    <a:pt x="25" y="46"/>
                    <a:pt x="24" y="47"/>
                  </a:cubicBezTo>
                  <a:cubicBezTo>
                    <a:pt x="20" y="41"/>
                    <a:pt x="15" y="35"/>
                    <a:pt x="11" y="27"/>
                  </a:cubicBezTo>
                  <a:cubicBezTo>
                    <a:pt x="6" y="19"/>
                    <a:pt x="2" y="11"/>
                    <a:pt x="0" y="4"/>
                  </a:cubicBezTo>
                  <a:cubicBezTo>
                    <a:pt x="1" y="3"/>
                    <a:pt x="2" y="2"/>
                    <a:pt x="3" y="2"/>
                  </a:cubicBezTo>
                  <a:cubicBezTo>
                    <a:pt x="3" y="1"/>
                    <a:pt x="3" y="1"/>
                    <a:pt x="3" y="1"/>
                  </a:cubicBezTo>
                  <a:cubicBezTo>
                    <a:pt x="5" y="0"/>
                    <a:pt x="5" y="0"/>
                    <a:pt x="5" y="0"/>
                  </a:cubicBezTo>
                  <a:cubicBezTo>
                    <a:pt x="8" y="7"/>
                    <a:pt x="12" y="15"/>
                    <a:pt x="16" y="24"/>
                  </a:cubicBezTo>
                  <a:cubicBezTo>
                    <a:pt x="21" y="31"/>
                    <a:pt x="25" y="38"/>
                    <a:pt x="30" y="44"/>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42" name="Freeform 81">
              <a:extLst>
                <a:ext uri="{FF2B5EF4-FFF2-40B4-BE49-F238E27FC236}">
                  <a16:creationId xmlns:a16="http://schemas.microsoft.com/office/drawing/2014/main" xmlns="" id="{681FCF06-00F9-964B-B95A-BA61C00F8F27}"/>
                </a:ext>
              </a:extLst>
            </p:cNvPr>
            <p:cNvSpPr>
              <a:spLocks/>
            </p:cNvSpPr>
            <p:nvPr/>
          </p:nvSpPr>
          <p:spPr bwMode="auto">
            <a:xfrm>
              <a:off x="3035300" y="1530350"/>
              <a:ext cx="85725" cy="131763"/>
            </a:xfrm>
            <a:custGeom>
              <a:avLst/>
              <a:gdLst/>
              <a:ahLst/>
              <a:cxnLst>
                <a:cxn ang="0">
                  <a:pos x="30" y="43"/>
                </a:cxn>
                <a:cxn ang="0">
                  <a:pos x="29" y="44"/>
                </a:cxn>
                <a:cxn ang="0">
                  <a:pos x="25" y="46"/>
                </a:cxn>
                <a:cxn ang="0">
                  <a:pos x="11" y="27"/>
                </a:cxn>
                <a:cxn ang="0">
                  <a:pos x="0" y="3"/>
                </a:cxn>
                <a:cxn ang="0">
                  <a:pos x="4" y="1"/>
                </a:cxn>
                <a:cxn ang="0">
                  <a:pos x="6" y="0"/>
                </a:cxn>
                <a:cxn ang="0">
                  <a:pos x="17" y="23"/>
                </a:cxn>
                <a:cxn ang="0">
                  <a:pos x="30" y="43"/>
                </a:cxn>
              </a:cxnLst>
              <a:rect l="0" t="0" r="r" b="b"/>
              <a:pathLst>
                <a:path w="30" h="46">
                  <a:moveTo>
                    <a:pt x="30" y="43"/>
                  </a:moveTo>
                  <a:cubicBezTo>
                    <a:pt x="29" y="44"/>
                    <a:pt x="29" y="44"/>
                    <a:pt x="29" y="44"/>
                  </a:cubicBezTo>
                  <a:cubicBezTo>
                    <a:pt x="25" y="46"/>
                    <a:pt x="25" y="46"/>
                    <a:pt x="25" y="46"/>
                  </a:cubicBezTo>
                  <a:cubicBezTo>
                    <a:pt x="20" y="41"/>
                    <a:pt x="15" y="34"/>
                    <a:pt x="11" y="27"/>
                  </a:cubicBezTo>
                  <a:cubicBezTo>
                    <a:pt x="6" y="18"/>
                    <a:pt x="2" y="10"/>
                    <a:pt x="0" y="3"/>
                  </a:cubicBezTo>
                  <a:cubicBezTo>
                    <a:pt x="4" y="1"/>
                    <a:pt x="4" y="1"/>
                    <a:pt x="4" y="1"/>
                  </a:cubicBezTo>
                  <a:cubicBezTo>
                    <a:pt x="6" y="0"/>
                    <a:pt x="6" y="0"/>
                    <a:pt x="6" y="0"/>
                  </a:cubicBezTo>
                  <a:cubicBezTo>
                    <a:pt x="8" y="7"/>
                    <a:pt x="12" y="15"/>
                    <a:pt x="17" y="23"/>
                  </a:cubicBezTo>
                  <a:cubicBezTo>
                    <a:pt x="21" y="31"/>
                    <a:pt x="26" y="38"/>
                    <a:pt x="30" y="43"/>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43" name="Freeform 82">
              <a:extLst>
                <a:ext uri="{FF2B5EF4-FFF2-40B4-BE49-F238E27FC236}">
                  <a16:creationId xmlns:a16="http://schemas.microsoft.com/office/drawing/2014/main" xmlns="" id="{5B76012A-003C-B447-B21B-4D2BC2F99782}"/>
                </a:ext>
              </a:extLst>
            </p:cNvPr>
            <p:cNvSpPr>
              <a:spLocks/>
            </p:cNvSpPr>
            <p:nvPr/>
          </p:nvSpPr>
          <p:spPr bwMode="auto">
            <a:xfrm>
              <a:off x="3067050" y="1504950"/>
              <a:ext cx="96838" cy="139700"/>
            </a:xfrm>
            <a:custGeom>
              <a:avLst/>
              <a:gdLst/>
              <a:ahLst/>
              <a:cxnLst>
                <a:cxn ang="0">
                  <a:pos x="34" y="44"/>
                </a:cxn>
                <a:cxn ang="0">
                  <a:pos x="29" y="46"/>
                </a:cxn>
                <a:cxn ang="0">
                  <a:pos x="25" y="49"/>
                </a:cxn>
                <a:cxn ang="0">
                  <a:pos x="13" y="33"/>
                </a:cxn>
                <a:cxn ang="0">
                  <a:pos x="11" y="29"/>
                </a:cxn>
                <a:cxn ang="0">
                  <a:pos x="10" y="27"/>
                </a:cxn>
                <a:cxn ang="0">
                  <a:pos x="0" y="5"/>
                </a:cxn>
                <a:cxn ang="0">
                  <a:pos x="4" y="3"/>
                </a:cxn>
                <a:cxn ang="0">
                  <a:pos x="9" y="0"/>
                </a:cxn>
                <a:cxn ang="0">
                  <a:pos x="17" y="25"/>
                </a:cxn>
                <a:cxn ang="0">
                  <a:pos x="34" y="44"/>
                </a:cxn>
              </a:cxnLst>
              <a:rect l="0" t="0" r="r" b="b"/>
              <a:pathLst>
                <a:path w="34" h="49">
                  <a:moveTo>
                    <a:pt x="34" y="44"/>
                  </a:moveTo>
                  <a:cubicBezTo>
                    <a:pt x="29" y="46"/>
                    <a:pt x="29" y="46"/>
                    <a:pt x="29" y="46"/>
                  </a:cubicBezTo>
                  <a:cubicBezTo>
                    <a:pt x="25" y="49"/>
                    <a:pt x="25" y="49"/>
                    <a:pt x="25" y="49"/>
                  </a:cubicBezTo>
                  <a:cubicBezTo>
                    <a:pt x="21" y="44"/>
                    <a:pt x="17" y="39"/>
                    <a:pt x="13" y="33"/>
                  </a:cubicBezTo>
                  <a:cubicBezTo>
                    <a:pt x="13" y="32"/>
                    <a:pt x="12" y="30"/>
                    <a:pt x="11" y="29"/>
                  </a:cubicBezTo>
                  <a:cubicBezTo>
                    <a:pt x="11" y="29"/>
                    <a:pt x="11" y="28"/>
                    <a:pt x="10" y="27"/>
                  </a:cubicBezTo>
                  <a:cubicBezTo>
                    <a:pt x="6" y="20"/>
                    <a:pt x="2" y="12"/>
                    <a:pt x="0" y="5"/>
                  </a:cubicBezTo>
                  <a:cubicBezTo>
                    <a:pt x="4" y="3"/>
                    <a:pt x="4" y="3"/>
                    <a:pt x="4" y="3"/>
                  </a:cubicBezTo>
                  <a:cubicBezTo>
                    <a:pt x="9" y="0"/>
                    <a:pt x="9" y="0"/>
                    <a:pt x="9" y="0"/>
                  </a:cubicBezTo>
                  <a:cubicBezTo>
                    <a:pt x="10" y="9"/>
                    <a:pt x="12" y="17"/>
                    <a:pt x="17" y="25"/>
                  </a:cubicBezTo>
                  <a:cubicBezTo>
                    <a:pt x="21" y="32"/>
                    <a:pt x="27" y="39"/>
                    <a:pt x="34" y="44"/>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44" name="Freeform 83">
              <a:extLst>
                <a:ext uri="{FF2B5EF4-FFF2-40B4-BE49-F238E27FC236}">
                  <a16:creationId xmlns:a16="http://schemas.microsoft.com/office/drawing/2014/main" xmlns="" id="{86076874-90B9-E74C-A61D-B925178E3C6B}"/>
                </a:ext>
              </a:extLst>
            </p:cNvPr>
            <p:cNvSpPr>
              <a:spLocks/>
            </p:cNvSpPr>
            <p:nvPr/>
          </p:nvSpPr>
          <p:spPr bwMode="auto">
            <a:xfrm>
              <a:off x="2978150" y="1287463"/>
              <a:ext cx="76200" cy="114300"/>
            </a:xfrm>
            <a:custGeom>
              <a:avLst/>
              <a:gdLst/>
              <a:ahLst/>
              <a:cxnLst>
                <a:cxn ang="0">
                  <a:pos x="4" y="40"/>
                </a:cxn>
                <a:cxn ang="0">
                  <a:pos x="2" y="25"/>
                </a:cxn>
                <a:cxn ang="0">
                  <a:pos x="13" y="6"/>
                </a:cxn>
                <a:cxn ang="0">
                  <a:pos x="27" y="1"/>
                </a:cxn>
                <a:cxn ang="0">
                  <a:pos x="14" y="20"/>
                </a:cxn>
                <a:cxn ang="0">
                  <a:pos x="4" y="40"/>
                </a:cxn>
              </a:cxnLst>
              <a:rect l="0" t="0" r="r" b="b"/>
              <a:pathLst>
                <a:path w="27" h="40">
                  <a:moveTo>
                    <a:pt x="4" y="40"/>
                  </a:moveTo>
                  <a:cubicBezTo>
                    <a:pt x="1" y="35"/>
                    <a:pt x="0" y="30"/>
                    <a:pt x="2" y="25"/>
                  </a:cubicBezTo>
                  <a:cubicBezTo>
                    <a:pt x="13" y="6"/>
                    <a:pt x="13" y="6"/>
                    <a:pt x="13" y="6"/>
                  </a:cubicBezTo>
                  <a:cubicBezTo>
                    <a:pt x="16" y="2"/>
                    <a:pt x="21" y="0"/>
                    <a:pt x="27" y="1"/>
                  </a:cubicBezTo>
                  <a:cubicBezTo>
                    <a:pt x="23" y="6"/>
                    <a:pt x="18" y="13"/>
                    <a:pt x="14" y="20"/>
                  </a:cubicBezTo>
                  <a:cubicBezTo>
                    <a:pt x="10" y="27"/>
                    <a:pt x="7" y="34"/>
                    <a:pt x="4" y="40"/>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45" name="Freeform 84">
              <a:extLst>
                <a:ext uri="{FF2B5EF4-FFF2-40B4-BE49-F238E27FC236}">
                  <a16:creationId xmlns:a16="http://schemas.microsoft.com/office/drawing/2014/main" xmlns="" id="{BA0BB909-0CED-CF4D-8DA1-3A52B8C5B0EC}"/>
                </a:ext>
              </a:extLst>
            </p:cNvPr>
            <p:cNvSpPr>
              <a:spLocks/>
            </p:cNvSpPr>
            <p:nvPr/>
          </p:nvSpPr>
          <p:spPr bwMode="auto">
            <a:xfrm>
              <a:off x="3003550" y="1293813"/>
              <a:ext cx="88900" cy="131763"/>
            </a:xfrm>
            <a:custGeom>
              <a:avLst/>
              <a:gdLst/>
              <a:ahLst/>
              <a:cxnLst>
                <a:cxn ang="0">
                  <a:pos x="6" y="46"/>
                </a:cxn>
                <a:cxn ang="0">
                  <a:pos x="4" y="46"/>
                </a:cxn>
                <a:cxn ang="0">
                  <a:pos x="3" y="45"/>
                </a:cxn>
                <a:cxn ang="0">
                  <a:pos x="0" y="43"/>
                </a:cxn>
                <a:cxn ang="0">
                  <a:pos x="10" y="22"/>
                </a:cxn>
                <a:cxn ang="0">
                  <a:pos x="25" y="0"/>
                </a:cxn>
                <a:cxn ang="0">
                  <a:pos x="28" y="2"/>
                </a:cxn>
                <a:cxn ang="0">
                  <a:pos x="29" y="2"/>
                </a:cxn>
                <a:cxn ang="0">
                  <a:pos x="31" y="3"/>
                </a:cxn>
                <a:cxn ang="0">
                  <a:pos x="16" y="25"/>
                </a:cxn>
                <a:cxn ang="0">
                  <a:pos x="6" y="46"/>
                </a:cxn>
              </a:cxnLst>
              <a:rect l="0" t="0" r="r" b="b"/>
              <a:pathLst>
                <a:path w="31" h="46">
                  <a:moveTo>
                    <a:pt x="6" y="46"/>
                  </a:moveTo>
                  <a:cubicBezTo>
                    <a:pt x="4" y="46"/>
                    <a:pt x="4" y="46"/>
                    <a:pt x="4" y="46"/>
                  </a:cubicBezTo>
                  <a:cubicBezTo>
                    <a:pt x="3" y="45"/>
                    <a:pt x="3" y="45"/>
                    <a:pt x="3" y="45"/>
                  </a:cubicBezTo>
                  <a:cubicBezTo>
                    <a:pt x="2" y="44"/>
                    <a:pt x="1" y="44"/>
                    <a:pt x="0" y="43"/>
                  </a:cubicBezTo>
                  <a:cubicBezTo>
                    <a:pt x="2" y="36"/>
                    <a:pt x="6" y="29"/>
                    <a:pt x="10" y="22"/>
                  </a:cubicBezTo>
                  <a:cubicBezTo>
                    <a:pt x="15" y="13"/>
                    <a:pt x="20" y="6"/>
                    <a:pt x="25" y="0"/>
                  </a:cubicBezTo>
                  <a:cubicBezTo>
                    <a:pt x="26" y="1"/>
                    <a:pt x="27" y="1"/>
                    <a:pt x="28" y="2"/>
                  </a:cubicBezTo>
                  <a:cubicBezTo>
                    <a:pt x="29" y="2"/>
                    <a:pt x="29" y="2"/>
                    <a:pt x="29" y="2"/>
                  </a:cubicBezTo>
                  <a:cubicBezTo>
                    <a:pt x="31" y="3"/>
                    <a:pt x="31" y="3"/>
                    <a:pt x="31" y="3"/>
                  </a:cubicBezTo>
                  <a:cubicBezTo>
                    <a:pt x="26" y="9"/>
                    <a:pt x="21" y="16"/>
                    <a:pt x="16" y="25"/>
                  </a:cubicBezTo>
                  <a:cubicBezTo>
                    <a:pt x="11" y="32"/>
                    <a:pt x="8" y="40"/>
                    <a:pt x="6" y="46"/>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46" name="Freeform 85">
              <a:extLst>
                <a:ext uri="{FF2B5EF4-FFF2-40B4-BE49-F238E27FC236}">
                  <a16:creationId xmlns:a16="http://schemas.microsoft.com/office/drawing/2014/main" xmlns="" id="{2B58EE5C-79D7-1343-9091-78A625983DF4}"/>
                </a:ext>
              </a:extLst>
            </p:cNvPr>
            <p:cNvSpPr>
              <a:spLocks/>
            </p:cNvSpPr>
            <p:nvPr/>
          </p:nvSpPr>
          <p:spPr bwMode="auto">
            <a:xfrm>
              <a:off x="3035300" y="1312863"/>
              <a:ext cx="88900" cy="131763"/>
            </a:xfrm>
            <a:custGeom>
              <a:avLst/>
              <a:gdLst/>
              <a:ahLst/>
              <a:cxnLst>
                <a:cxn ang="0">
                  <a:pos x="6" y="46"/>
                </a:cxn>
                <a:cxn ang="0">
                  <a:pos x="4" y="45"/>
                </a:cxn>
                <a:cxn ang="0">
                  <a:pos x="0" y="43"/>
                </a:cxn>
                <a:cxn ang="0">
                  <a:pos x="10" y="21"/>
                </a:cxn>
                <a:cxn ang="0">
                  <a:pos x="25" y="0"/>
                </a:cxn>
                <a:cxn ang="0">
                  <a:pos x="29" y="2"/>
                </a:cxn>
                <a:cxn ang="0">
                  <a:pos x="31" y="3"/>
                </a:cxn>
                <a:cxn ang="0">
                  <a:pos x="16" y="24"/>
                </a:cxn>
                <a:cxn ang="0">
                  <a:pos x="6" y="46"/>
                </a:cxn>
              </a:cxnLst>
              <a:rect l="0" t="0" r="r" b="b"/>
              <a:pathLst>
                <a:path w="31" h="46">
                  <a:moveTo>
                    <a:pt x="6" y="46"/>
                  </a:moveTo>
                  <a:cubicBezTo>
                    <a:pt x="4" y="45"/>
                    <a:pt x="4" y="45"/>
                    <a:pt x="4" y="45"/>
                  </a:cubicBezTo>
                  <a:cubicBezTo>
                    <a:pt x="0" y="43"/>
                    <a:pt x="0" y="43"/>
                    <a:pt x="0" y="43"/>
                  </a:cubicBezTo>
                  <a:cubicBezTo>
                    <a:pt x="3" y="36"/>
                    <a:pt x="6" y="29"/>
                    <a:pt x="10" y="21"/>
                  </a:cubicBezTo>
                  <a:cubicBezTo>
                    <a:pt x="15" y="13"/>
                    <a:pt x="20" y="5"/>
                    <a:pt x="25" y="0"/>
                  </a:cubicBezTo>
                  <a:cubicBezTo>
                    <a:pt x="29" y="2"/>
                    <a:pt x="29" y="2"/>
                    <a:pt x="29" y="2"/>
                  </a:cubicBezTo>
                  <a:cubicBezTo>
                    <a:pt x="31" y="3"/>
                    <a:pt x="31" y="3"/>
                    <a:pt x="31" y="3"/>
                  </a:cubicBezTo>
                  <a:cubicBezTo>
                    <a:pt x="26" y="9"/>
                    <a:pt x="21" y="16"/>
                    <a:pt x="16" y="24"/>
                  </a:cubicBezTo>
                  <a:cubicBezTo>
                    <a:pt x="12" y="32"/>
                    <a:pt x="8" y="39"/>
                    <a:pt x="6" y="46"/>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47" name="Freeform 86">
              <a:extLst>
                <a:ext uri="{FF2B5EF4-FFF2-40B4-BE49-F238E27FC236}">
                  <a16:creationId xmlns:a16="http://schemas.microsoft.com/office/drawing/2014/main" xmlns="" id="{8D245D21-B959-9945-AB22-D734373B3B05}"/>
                </a:ext>
              </a:extLst>
            </p:cNvPr>
            <p:cNvSpPr>
              <a:spLocks/>
            </p:cNvSpPr>
            <p:nvPr/>
          </p:nvSpPr>
          <p:spPr bwMode="auto">
            <a:xfrm>
              <a:off x="3067050" y="1330325"/>
              <a:ext cx="96838" cy="138113"/>
            </a:xfrm>
            <a:custGeom>
              <a:avLst/>
              <a:gdLst/>
              <a:ahLst/>
              <a:cxnLst>
                <a:cxn ang="0">
                  <a:pos x="10" y="48"/>
                </a:cxn>
                <a:cxn ang="0">
                  <a:pos x="5" y="45"/>
                </a:cxn>
                <a:cxn ang="0">
                  <a:pos x="0" y="43"/>
                </a:cxn>
                <a:cxn ang="0">
                  <a:pos x="9" y="25"/>
                </a:cxn>
                <a:cxn ang="0">
                  <a:pos x="11" y="22"/>
                </a:cxn>
                <a:cxn ang="0">
                  <a:pos x="12" y="20"/>
                </a:cxn>
                <a:cxn ang="0">
                  <a:pos x="26" y="0"/>
                </a:cxn>
                <a:cxn ang="0">
                  <a:pos x="29" y="2"/>
                </a:cxn>
                <a:cxn ang="0">
                  <a:pos x="34" y="5"/>
                </a:cxn>
                <a:cxn ang="0">
                  <a:pos x="17" y="24"/>
                </a:cxn>
                <a:cxn ang="0">
                  <a:pos x="10" y="48"/>
                </a:cxn>
              </a:cxnLst>
              <a:rect l="0" t="0" r="r" b="b"/>
              <a:pathLst>
                <a:path w="34" h="48">
                  <a:moveTo>
                    <a:pt x="10" y="48"/>
                  </a:moveTo>
                  <a:cubicBezTo>
                    <a:pt x="5" y="45"/>
                    <a:pt x="5" y="45"/>
                    <a:pt x="5" y="45"/>
                  </a:cubicBezTo>
                  <a:cubicBezTo>
                    <a:pt x="0" y="43"/>
                    <a:pt x="0" y="43"/>
                    <a:pt x="0" y="43"/>
                  </a:cubicBezTo>
                  <a:cubicBezTo>
                    <a:pt x="2" y="38"/>
                    <a:pt x="5" y="31"/>
                    <a:pt x="9" y="25"/>
                  </a:cubicBezTo>
                  <a:cubicBezTo>
                    <a:pt x="9" y="24"/>
                    <a:pt x="10" y="23"/>
                    <a:pt x="11" y="22"/>
                  </a:cubicBezTo>
                  <a:cubicBezTo>
                    <a:pt x="11" y="21"/>
                    <a:pt x="11" y="20"/>
                    <a:pt x="12" y="20"/>
                  </a:cubicBezTo>
                  <a:cubicBezTo>
                    <a:pt x="16" y="12"/>
                    <a:pt x="21" y="5"/>
                    <a:pt x="26" y="0"/>
                  </a:cubicBezTo>
                  <a:cubicBezTo>
                    <a:pt x="29" y="2"/>
                    <a:pt x="29" y="2"/>
                    <a:pt x="29" y="2"/>
                  </a:cubicBezTo>
                  <a:cubicBezTo>
                    <a:pt x="34" y="5"/>
                    <a:pt x="34" y="5"/>
                    <a:pt x="34" y="5"/>
                  </a:cubicBezTo>
                  <a:cubicBezTo>
                    <a:pt x="28" y="10"/>
                    <a:pt x="22" y="16"/>
                    <a:pt x="17" y="24"/>
                  </a:cubicBezTo>
                  <a:cubicBezTo>
                    <a:pt x="13" y="32"/>
                    <a:pt x="10" y="40"/>
                    <a:pt x="10" y="48"/>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48" name="Freeform 87">
              <a:extLst>
                <a:ext uri="{FF2B5EF4-FFF2-40B4-BE49-F238E27FC236}">
                  <a16:creationId xmlns:a16="http://schemas.microsoft.com/office/drawing/2014/main" xmlns="" id="{2226196D-C28C-9F4F-B9F1-3B4B0E8D3CD7}"/>
                </a:ext>
              </a:extLst>
            </p:cNvPr>
            <p:cNvSpPr>
              <a:spLocks/>
            </p:cNvSpPr>
            <p:nvPr/>
          </p:nvSpPr>
          <p:spPr bwMode="auto">
            <a:xfrm>
              <a:off x="3203575" y="1177925"/>
              <a:ext cx="130175" cy="26988"/>
            </a:xfrm>
            <a:custGeom>
              <a:avLst/>
              <a:gdLst/>
              <a:ahLst/>
              <a:cxnLst>
                <a:cxn ang="0">
                  <a:pos x="46" y="9"/>
                </a:cxn>
                <a:cxn ang="0">
                  <a:pos x="34" y="0"/>
                </a:cxn>
                <a:cxn ang="0">
                  <a:pos x="12" y="0"/>
                </a:cxn>
                <a:cxn ang="0">
                  <a:pos x="0" y="9"/>
                </a:cxn>
                <a:cxn ang="0">
                  <a:pos x="22" y="7"/>
                </a:cxn>
                <a:cxn ang="0">
                  <a:pos x="46" y="9"/>
                </a:cxn>
              </a:cxnLst>
              <a:rect l="0" t="0" r="r" b="b"/>
              <a:pathLst>
                <a:path w="46" h="9">
                  <a:moveTo>
                    <a:pt x="46" y="9"/>
                  </a:moveTo>
                  <a:cubicBezTo>
                    <a:pt x="43" y="4"/>
                    <a:pt x="39" y="0"/>
                    <a:pt x="34" y="0"/>
                  </a:cubicBezTo>
                  <a:cubicBezTo>
                    <a:pt x="12" y="0"/>
                    <a:pt x="12" y="0"/>
                    <a:pt x="12" y="0"/>
                  </a:cubicBezTo>
                  <a:cubicBezTo>
                    <a:pt x="7" y="0"/>
                    <a:pt x="3" y="4"/>
                    <a:pt x="0" y="9"/>
                  </a:cubicBezTo>
                  <a:cubicBezTo>
                    <a:pt x="7" y="8"/>
                    <a:pt x="14" y="7"/>
                    <a:pt x="22" y="7"/>
                  </a:cubicBezTo>
                  <a:cubicBezTo>
                    <a:pt x="31" y="7"/>
                    <a:pt x="39" y="8"/>
                    <a:pt x="46" y="9"/>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49" name="Freeform 88">
              <a:extLst>
                <a:ext uri="{FF2B5EF4-FFF2-40B4-BE49-F238E27FC236}">
                  <a16:creationId xmlns:a16="http://schemas.microsoft.com/office/drawing/2014/main" xmlns="" id="{AE1B2C00-7D4C-F641-80A7-594A2D21BFC0}"/>
                </a:ext>
              </a:extLst>
            </p:cNvPr>
            <p:cNvSpPr>
              <a:spLocks/>
            </p:cNvSpPr>
            <p:nvPr/>
          </p:nvSpPr>
          <p:spPr bwMode="auto">
            <a:xfrm>
              <a:off x="3197225" y="1219200"/>
              <a:ext cx="142875" cy="25400"/>
            </a:xfrm>
            <a:custGeom>
              <a:avLst/>
              <a:gdLst/>
              <a:ahLst/>
              <a:cxnLst>
                <a:cxn ang="0">
                  <a:pos x="50" y="2"/>
                </a:cxn>
                <a:cxn ang="0">
                  <a:pos x="24" y="0"/>
                </a:cxn>
                <a:cxn ang="0">
                  <a:pos x="0" y="2"/>
                </a:cxn>
                <a:cxn ang="0">
                  <a:pos x="0" y="6"/>
                </a:cxn>
                <a:cxn ang="0">
                  <a:pos x="0" y="7"/>
                </a:cxn>
                <a:cxn ang="0">
                  <a:pos x="0" y="8"/>
                </a:cxn>
                <a:cxn ang="0">
                  <a:pos x="24" y="6"/>
                </a:cxn>
                <a:cxn ang="0">
                  <a:pos x="50" y="9"/>
                </a:cxn>
                <a:cxn ang="0">
                  <a:pos x="50" y="6"/>
                </a:cxn>
                <a:cxn ang="0">
                  <a:pos x="50" y="6"/>
                </a:cxn>
                <a:cxn ang="0">
                  <a:pos x="50" y="2"/>
                </a:cxn>
              </a:cxnLst>
              <a:rect l="0" t="0" r="r" b="b"/>
              <a:pathLst>
                <a:path w="50" h="9">
                  <a:moveTo>
                    <a:pt x="50" y="2"/>
                  </a:moveTo>
                  <a:cubicBezTo>
                    <a:pt x="42" y="1"/>
                    <a:pt x="33" y="0"/>
                    <a:pt x="24" y="0"/>
                  </a:cubicBezTo>
                  <a:cubicBezTo>
                    <a:pt x="15" y="0"/>
                    <a:pt x="7" y="0"/>
                    <a:pt x="0" y="2"/>
                  </a:cubicBezTo>
                  <a:cubicBezTo>
                    <a:pt x="0" y="3"/>
                    <a:pt x="0" y="4"/>
                    <a:pt x="0" y="6"/>
                  </a:cubicBezTo>
                  <a:cubicBezTo>
                    <a:pt x="0" y="7"/>
                    <a:pt x="0" y="7"/>
                    <a:pt x="0" y="7"/>
                  </a:cubicBezTo>
                  <a:cubicBezTo>
                    <a:pt x="0" y="8"/>
                    <a:pt x="0" y="8"/>
                    <a:pt x="0" y="8"/>
                  </a:cubicBezTo>
                  <a:cubicBezTo>
                    <a:pt x="7" y="7"/>
                    <a:pt x="15" y="6"/>
                    <a:pt x="24" y="6"/>
                  </a:cubicBezTo>
                  <a:cubicBezTo>
                    <a:pt x="33" y="6"/>
                    <a:pt x="42" y="7"/>
                    <a:pt x="50" y="9"/>
                  </a:cubicBezTo>
                  <a:cubicBezTo>
                    <a:pt x="50" y="6"/>
                    <a:pt x="50" y="6"/>
                    <a:pt x="50" y="6"/>
                  </a:cubicBezTo>
                  <a:cubicBezTo>
                    <a:pt x="50" y="6"/>
                    <a:pt x="50" y="6"/>
                    <a:pt x="50" y="6"/>
                  </a:cubicBezTo>
                  <a:cubicBezTo>
                    <a:pt x="50" y="4"/>
                    <a:pt x="50" y="3"/>
                    <a:pt x="50" y="2"/>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0" name="Freeform 89">
              <a:extLst>
                <a:ext uri="{FF2B5EF4-FFF2-40B4-BE49-F238E27FC236}">
                  <a16:creationId xmlns:a16="http://schemas.microsoft.com/office/drawing/2014/main" xmlns="" id="{CB753A42-5CAD-CE41-8BD9-362E9591B6C3}"/>
                </a:ext>
              </a:extLst>
            </p:cNvPr>
            <p:cNvSpPr>
              <a:spLocks/>
            </p:cNvSpPr>
            <p:nvPr/>
          </p:nvSpPr>
          <p:spPr bwMode="auto">
            <a:xfrm>
              <a:off x="3197225" y="1255713"/>
              <a:ext cx="142875" cy="23813"/>
            </a:xfrm>
            <a:custGeom>
              <a:avLst/>
              <a:gdLst/>
              <a:ahLst/>
              <a:cxnLst>
                <a:cxn ang="0">
                  <a:pos x="0" y="2"/>
                </a:cxn>
                <a:cxn ang="0">
                  <a:pos x="0" y="6"/>
                </a:cxn>
                <a:cxn ang="0">
                  <a:pos x="0" y="8"/>
                </a:cxn>
                <a:cxn ang="0">
                  <a:pos x="24" y="6"/>
                </a:cxn>
                <a:cxn ang="0">
                  <a:pos x="50" y="8"/>
                </a:cxn>
                <a:cxn ang="0">
                  <a:pos x="50" y="6"/>
                </a:cxn>
                <a:cxn ang="0">
                  <a:pos x="50" y="2"/>
                </a:cxn>
                <a:cxn ang="0">
                  <a:pos x="24" y="0"/>
                </a:cxn>
                <a:cxn ang="0">
                  <a:pos x="0" y="2"/>
                </a:cxn>
              </a:cxnLst>
              <a:rect l="0" t="0" r="r" b="b"/>
              <a:pathLst>
                <a:path w="50" h="8">
                  <a:moveTo>
                    <a:pt x="0" y="2"/>
                  </a:moveTo>
                  <a:cubicBezTo>
                    <a:pt x="0" y="6"/>
                    <a:pt x="0" y="6"/>
                    <a:pt x="0" y="6"/>
                  </a:cubicBezTo>
                  <a:cubicBezTo>
                    <a:pt x="0" y="8"/>
                    <a:pt x="0" y="8"/>
                    <a:pt x="0" y="8"/>
                  </a:cubicBezTo>
                  <a:cubicBezTo>
                    <a:pt x="7" y="7"/>
                    <a:pt x="15" y="6"/>
                    <a:pt x="24" y="6"/>
                  </a:cubicBezTo>
                  <a:cubicBezTo>
                    <a:pt x="33" y="6"/>
                    <a:pt x="42" y="7"/>
                    <a:pt x="50" y="8"/>
                  </a:cubicBezTo>
                  <a:cubicBezTo>
                    <a:pt x="50" y="6"/>
                    <a:pt x="50" y="6"/>
                    <a:pt x="50" y="6"/>
                  </a:cubicBezTo>
                  <a:cubicBezTo>
                    <a:pt x="50" y="2"/>
                    <a:pt x="50" y="2"/>
                    <a:pt x="50" y="2"/>
                  </a:cubicBezTo>
                  <a:cubicBezTo>
                    <a:pt x="42" y="1"/>
                    <a:pt x="33" y="0"/>
                    <a:pt x="24" y="0"/>
                  </a:cubicBezTo>
                  <a:cubicBezTo>
                    <a:pt x="15" y="0"/>
                    <a:pt x="7" y="0"/>
                    <a:pt x="0" y="2"/>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1" name="Freeform 90">
              <a:extLst>
                <a:ext uri="{FF2B5EF4-FFF2-40B4-BE49-F238E27FC236}">
                  <a16:creationId xmlns:a16="http://schemas.microsoft.com/office/drawing/2014/main" xmlns="" id="{6F9AE6FE-0911-7848-8F4A-92AF55BE8153}"/>
                </a:ext>
              </a:extLst>
            </p:cNvPr>
            <p:cNvSpPr>
              <a:spLocks/>
            </p:cNvSpPr>
            <p:nvPr/>
          </p:nvSpPr>
          <p:spPr bwMode="auto">
            <a:xfrm>
              <a:off x="3197225" y="1293813"/>
              <a:ext cx="142875" cy="33338"/>
            </a:xfrm>
            <a:custGeom>
              <a:avLst/>
              <a:gdLst/>
              <a:ahLst/>
              <a:cxnLst>
                <a:cxn ang="0">
                  <a:pos x="24" y="0"/>
                </a:cxn>
                <a:cxn ang="0">
                  <a:pos x="20" y="0"/>
                </a:cxn>
                <a:cxn ang="0">
                  <a:pos x="0" y="2"/>
                </a:cxn>
                <a:cxn ang="0">
                  <a:pos x="0" y="6"/>
                </a:cxn>
                <a:cxn ang="0">
                  <a:pos x="0" y="12"/>
                </a:cxn>
                <a:cxn ang="0">
                  <a:pos x="25" y="7"/>
                </a:cxn>
                <a:cxn ang="0">
                  <a:pos x="50" y="12"/>
                </a:cxn>
                <a:cxn ang="0">
                  <a:pos x="50" y="6"/>
                </a:cxn>
                <a:cxn ang="0">
                  <a:pos x="50" y="2"/>
                </a:cxn>
                <a:cxn ang="0">
                  <a:pos x="26" y="0"/>
                </a:cxn>
                <a:cxn ang="0">
                  <a:pos x="24" y="0"/>
                </a:cxn>
              </a:cxnLst>
              <a:rect l="0" t="0" r="r" b="b"/>
              <a:pathLst>
                <a:path w="50" h="12">
                  <a:moveTo>
                    <a:pt x="24" y="0"/>
                  </a:moveTo>
                  <a:cubicBezTo>
                    <a:pt x="22" y="0"/>
                    <a:pt x="21" y="0"/>
                    <a:pt x="20" y="0"/>
                  </a:cubicBezTo>
                  <a:cubicBezTo>
                    <a:pt x="12" y="0"/>
                    <a:pt x="6" y="1"/>
                    <a:pt x="0" y="2"/>
                  </a:cubicBezTo>
                  <a:cubicBezTo>
                    <a:pt x="0" y="6"/>
                    <a:pt x="0" y="6"/>
                    <a:pt x="0" y="6"/>
                  </a:cubicBezTo>
                  <a:cubicBezTo>
                    <a:pt x="0" y="12"/>
                    <a:pt x="0" y="12"/>
                    <a:pt x="0" y="12"/>
                  </a:cubicBezTo>
                  <a:cubicBezTo>
                    <a:pt x="8" y="9"/>
                    <a:pt x="16" y="7"/>
                    <a:pt x="25" y="7"/>
                  </a:cubicBezTo>
                  <a:cubicBezTo>
                    <a:pt x="34" y="7"/>
                    <a:pt x="42" y="9"/>
                    <a:pt x="50" y="12"/>
                  </a:cubicBezTo>
                  <a:cubicBezTo>
                    <a:pt x="50" y="6"/>
                    <a:pt x="50" y="6"/>
                    <a:pt x="50" y="6"/>
                  </a:cubicBezTo>
                  <a:cubicBezTo>
                    <a:pt x="50" y="2"/>
                    <a:pt x="50" y="2"/>
                    <a:pt x="50" y="2"/>
                  </a:cubicBezTo>
                  <a:cubicBezTo>
                    <a:pt x="43" y="1"/>
                    <a:pt x="35" y="0"/>
                    <a:pt x="26" y="0"/>
                  </a:cubicBezTo>
                  <a:cubicBezTo>
                    <a:pt x="25" y="0"/>
                    <a:pt x="24" y="0"/>
                    <a:pt x="24" y="0"/>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2" name="Freeform 91">
              <a:extLst>
                <a:ext uri="{FF2B5EF4-FFF2-40B4-BE49-F238E27FC236}">
                  <a16:creationId xmlns:a16="http://schemas.microsoft.com/office/drawing/2014/main" xmlns="" id="{E30AC5B8-E149-DE49-9C76-12637EE551A7}"/>
                </a:ext>
              </a:extLst>
            </p:cNvPr>
            <p:cNvSpPr>
              <a:spLocks/>
            </p:cNvSpPr>
            <p:nvPr/>
          </p:nvSpPr>
          <p:spPr bwMode="auto">
            <a:xfrm>
              <a:off x="3479800" y="1290638"/>
              <a:ext cx="76200" cy="114300"/>
            </a:xfrm>
            <a:custGeom>
              <a:avLst/>
              <a:gdLst/>
              <a:ahLst/>
              <a:cxnLst>
                <a:cxn ang="0">
                  <a:pos x="0" y="0"/>
                </a:cxn>
                <a:cxn ang="0">
                  <a:pos x="14" y="6"/>
                </a:cxn>
                <a:cxn ang="0">
                  <a:pos x="25" y="25"/>
                </a:cxn>
                <a:cxn ang="0">
                  <a:pos x="23" y="40"/>
                </a:cxn>
                <a:cxn ang="0">
                  <a:pos x="13" y="18"/>
                </a:cxn>
                <a:cxn ang="0">
                  <a:pos x="0" y="0"/>
                </a:cxn>
              </a:cxnLst>
              <a:rect l="0" t="0" r="r" b="b"/>
              <a:pathLst>
                <a:path w="27" h="40">
                  <a:moveTo>
                    <a:pt x="0" y="0"/>
                  </a:moveTo>
                  <a:cubicBezTo>
                    <a:pt x="6" y="0"/>
                    <a:pt x="11" y="2"/>
                    <a:pt x="14" y="6"/>
                  </a:cubicBezTo>
                  <a:cubicBezTo>
                    <a:pt x="25" y="25"/>
                    <a:pt x="25" y="25"/>
                    <a:pt x="25" y="25"/>
                  </a:cubicBezTo>
                  <a:cubicBezTo>
                    <a:pt x="27" y="30"/>
                    <a:pt x="26" y="35"/>
                    <a:pt x="23" y="40"/>
                  </a:cubicBezTo>
                  <a:cubicBezTo>
                    <a:pt x="20" y="33"/>
                    <a:pt x="17" y="26"/>
                    <a:pt x="13" y="18"/>
                  </a:cubicBezTo>
                  <a:cubicBezTo>
                    <a:pt x="9" y="12"/>
                    <a:pt x="4" y="6"/>
                    <a:pt x="0" y="0"/>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3" name="Freeform 92">
              <a:extLst>
                <a:ext uri="{FF2B5EF4-FFF2-40B4-BE49-F238E27FC236}">
                  <a16:creationId xmlns:a16="http://schemas.microsoft.com/office/drawing/2014/main" xmlns="" id="{EE63C0E4-D429-6A41-A52A-AE1075A82F96}"/>
                </a:ext>
              </a:extLst>
            </p:cNvPr>
            <p:cNvSpPr>
              <a:spLocks/>
            </p:cNvSpPr>
            <p:nvPr/>
          </p:nvSpPr>
          <p:spPr bwMode="auto">
            <a:xfrm>
              <a:off x="3444875" y="1295400"/>
              <a:ext cx="85725" cy="131763"/>
            </a:xfrm>
            <a:custGeom>
              <a:avLst/>
              <a:gdLst/>
              <a:ahLst/>
              <a:cxnLst>
                <a:cxn ang="0">
                  <a:pos x="0" y="3"/>
                </a:cxn>
                <a:cxn ang="0">
                  <a:pos x="1" y="2"/>
                </a:cxn>
                <a:cxn ang="0">
                  <a:pos x="2" y="2"/>
                </a:cxn>
                <a:cxn ang="0">
                  <a:pos x="6" y="0"/>
                </a:cxn>
                <a:cxn ang="0">
                  <a:pos x="19" y="20"/>
                </a:cxn>
                <a:cxn ang="0">
                  <a:pos x="30" y="43"/>
                </a:cxn>
                <a:cxn ang="0">
                  <a:pos x="27" y="45"/>
                </a:cxn>
                <a:cxn ang="0">
                  <a:pos x="26" y="45"/>
                </a:cxn>
                <a:cxn ang="0">
                  <a:pos x="24" y="46"/>
                </a:cxn>
                <a:cxn ang="0">
                  <a:pos x="13" y="23"/>
                </a:cxn>
                <a:cxn ang="0">
                  <a:pos x="0" y="3"/>
                </a:cxn>
              </a:cxnLst>
              <a:rect l="0" t="0" r="r" b="b"/>
              <a:pathLst>
                <a:path w="30" h="46">
                  <a:moveTo>
                    <a:pt x="0" y="3"/>
                  </a:moveTo>
                  <a:cubicBezTo>
                    <a:pt x="1" y="2"/>
                    <a:pt x="1" y="2"/>
                    <a:pt x="1" y="2"/>
                  </a:cubicBezTo>
                  <a:cubicBezTo>
                    <a:pt x="2" y="2"/>
                    <a:pt x="2" y="2"/>
                    <a:pt x="2" y="2"/>
                  </a:cubicBezTo>
                  <a:cubicBezTo>
                    <a:pt x="3" y="1"/>
                    <a:pt x="4" y="1"/>
                    <a:pt x="6" y="0"/>
                  </a:cubicBezTo>
                  <a:cubicBezTo>
                    <a:pt x="10" y="5"/>
                    <a:pt x="15" y="12"/>
                    <a:pt x="19" y="20"/>
                  </a:cubicBezTo>
                  <a:cubicBezTo>
                    <a:pt x="24" y="28"/>
                    <a:pt x="27" y="36"/>
                    <a:pt x="30" y="43"/>
                  </a:cubicBezTo>
                  <a:cubicBezTo>
                    <a:pt x="29" y="44"/>
                    <a:pt x="28" y="44"/>
                    <a:pt x="27" y="45"/>
                  </a:cubicBezTo>
                  <a:cubicBezTo>
                    <a:pt x="26" y="45"/>
                    <a:pt x="26" y="45"/>
                    <a:pt x="26" y="45"/>
                  </a:cubicBezTo>
                  <a:cubicBezTo>
                    <a:pt x="24" y="46"/>
                    <a:pt x="24" y="46"/>
                    <a:pt x="24" y="46"/>
                  </a:cubicBezTo>
                  <a:cubicBezTo>
                    <a:pt x="22" y="39"/>
                    <a:pt x="18" y="31"/>
                    <a:pt x="13" y="23"/>
                  </a:cubicBezTo>
                  <a:cubicBezTo>
                    <a:pt x="9" y="15"/>
                    <a:pt x="4" y="9"/>
                    <a:pt x="0" y="3"/>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4" name="Freeform 93">
              <a:extLst>
                <a:ext uri="{FF2B5EF4-FFF2-40B4-BE49-F238E27FC236}">
                  <a16:creationId xmlns:a16="http://schemas.microsoft.com/office/drawing/2014/main" xmlns="" id="{A214F7FC-E1E5-0E41-BD0C-EF74E4E1CD02}"/>
                </a:ext>
              </a:extLst>
            </p:cNvPr>
            <p:cNvSpPr>
              <a:spLocks/>
            </p:cNvSpPr>
            <p:nvPr/>
          </p:nvSpPr>
          <p:spPr bwMode="auto">
            <a:xfrm>
              <a:off x="3414713" y="1312863"/>
              <a:ext cx="84138" cy="134938"/>
            </a:xfrm>
            <a:custGeom>
              <a:avLst/>
              <a:gdLst/>
              <a:ahLst/>
              <a:cxnLst>
                <a:cxn ang="0">
                  <a:pos x="0" y="4"/>
                </a:cxn>
                <a:cxn ang="0">
                  <a:pos x="1" y="3"/>
                </a:cxn>
                <a:cxn ang="0">
                  <a:pos x="5" y="0"/>
                </a:cxn>
                <a:cxn ang="0">
                  <a:pos x="19" y="20"/>
                </a:cxn>
                <a:cxn ang="0">
                  <a:pos x="30" y="44"/>
                </a:cxn>
                <a:cxn ang="0">
                  <a:pos x="26" y="46"/>
                </a:cxn>
                <a:cxn ang="0">
                  <a:pos x="24" y="47"/>
                </a:cxn>
                <a:cxn ang="0">
                  <a:pos x="13" y="23"/>
                </a:cxn>
                <a:cxn ang="0">
                  <a:pos x="0" y="4"/>
                </a:cxn>
              </a:cxnLst>
              <a:rect l="0" t="0" r="r" b="b"/>
              <a:pathLst>
                <a:path w="30" h="47">
                  <a:moveTo>
                    <a:pt x="0" y="4"/>
                  </a:moveTo>
                  <a:cubicBezTo>
                    <a:pt x="1" y="3"/>
                    <a:pt x="1" y="3"/>
                    <a:pt x="1" y="3"/>
                  </a:cubicBezTo>
                  <a:cubicBezTo>
                    <a:pt x="5" y="0"/>
                    <a:pt x="5" y="0"/>
                    <a:pt x="5" y="0"/>
                  </a:cubicBezTo>
                  <a:cubicBezTo>
                    <a:pt x="10" y="6"/>
                    <a:pt x="14" y="13"/>
                    <a:pt x="19" y="20"/>
                  </a:cubicBezTo>
                  <a:cubicBezTo>
                    <a:pt x="24" y="28"/>
                    <a:pt x="27" y="37"/>
                    <a:pt x="30" y="44"/>
                  </a:cubicBezTo>
                  <a:cubicBezTo>
                    <a:pt x="26" y="46"/>
                    <a:pt x="26" y="46"/>
                    <a:pt x="26" y="46"/>
                  </a:cubicBezTo>
                  <a:cubicBezTo>
                    <a:pt x="24" y="47"/>
                    <a:pt x="24" y="47"/>
                    <a:pt x="24" y="47"/>
                  </a:cubicBezTo>
                  <a:cubicBezTo>
                    <a:pt x="22" y="40"/>
                    <a:pt x="18" y="32"/>
                    <a:pt x="13" y="23"/>
                  </a:cubicBezTo>
                  <a:cubicBezTo>
                    <a:pt x="9" y="16"/>
                    <a:pt x="4" y="9"/>
                    <a:pt x="0" y="4"/>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5" name="Freeform 94">
              <a:extLst>
                <a:ext uri="{FF2B5EF4-FFF2-40B4-BE49-F238E27FC236}">
                  <a16:creationId xmlns:a16="http://schemas.microsoft.com/office/drawing/2014/main" xmlns="" id="{4BF7D3A4-580F-BE4E-90C7-7200C6523942}"/>
                </a:ext>
              </a:extLst>
            </p:cNvPr>
            <p:cNvSpPr>
              <a:spLocks/>
            </p:cNvSpPr>
            <p:nvPr/>
          </p:nvSpPr>
          <p:spPr bwMode="auto">
            <a:xfrm>
              <a:off x="3371850" y="1333500"/>
              <a:ext cx="96838" cy="136525"/>
            </a:xfrm>
            <a:custGeom>
              <a:avLst/>
              <a:gdLst/>
              <a:ahLst/>
              <a:cxnLst>
                <a:cxn ang="0">
                  <a:pos x="0" y="5"/>
                </a:cxn>
                <a:cxn ang="0">
                  <a:pos x="5" y="2"/>
                </a:cxn>
                <a:cxn ang="0">
                  <a:pos x="9" y="0"/>
                </a:cxn>
                <a:cxn ang="0">
                  <a:pos x="20" y="16"/>
                </a:cxn>
                <a:cxn ang="0">
                  <a:pos x="22" y="20"/>
                </a:cxn>
                <a:cxn ang="0">
                  <a:pos x="23" y="21"/>
                </a:cxn>
                <a:cxn ang="0">
                  <a:pos x="34" y="43"/>
                </a:cxn>
                <a:cxn ang="0">
                  <a:pos x="30" y="45"/>
                </a:cxn>
                <a:cxn ang="0">
                  <a:pos x="25" y="48"/>
                </a:cxn>
                <a:cxn ang="0">
                  <a:pos x="17" y="24"/>
                </a:cxn>
                <a:cxn ang="0">
                  <a:pos x="0" y="5"/>
                </a:cxn>
              </a:cxnLst>
              <a:rect l="0" t="0" r="r" b="b"/>
              <a:pathLst>
                <a:path w="34" h="48">
                  <a:moveTo>
                    <a:pt x="0" y="5"/>
                  </a:moveTo>
                  <a:cubicBezTo>
                    <a:pt x="5" y="2"/>
                    <a:pt x="5" y="2"/>
                    <a:pt x="5" y="2"/>
                  </a:cubicBezTo>
                  <a:cubicBezTo>
                    <a:pt x="9" y="0"/>
                    <a:pt x="9" y="0"/>
                    <a:pt x="9" y="0"/>
                  </a:cubicBezTo>
                  <a:cubicBezTo>
                    <a:pt x="13" y="4"/>
                    <a:pt x="17" y="10"/>
                    <a:pt x="20" y="16"/>
                  </a:cubicBezTo>
                  <a:cubicBezTo>
                    <a:pt x="21" y="17"/>
                    <a:pt x="22" y="18"/>
                    <a:pt x="22" y="20"/>
                  </a:cubicBezTo>
                  <a:cubicBezTo>
                    <a:pt x="23" y="20"/>
                    <a:pt x="23" y="21"/>
                    <a:pt x="23" y="21"/>
                  </a:cubicBezTo>
                  <a:cubicBezTo>
                    <a:pt x="28" y="29"/>
                    <a:pt x="31" y="37"/>
                    <a:pt x="34" y="43"/>
                  </a:cubicBezTo>
                  <a:cubicBezTo>
                    <a:pt x="30" y="45"/>
                    <a:pt x="30" y="45"/>
                    <a:pt x="30" y="45"/>
                  </a:cubicBezTo>
                  <a:cubicBezTo>
                    <a:pt x="25" y="48"/>
                    <a:pt x="25" y="48"/>
                    <a:pt x="25" y="48"/>
                  </a:cubicBezTo>
                  <a:cubicBezTo>
                    <a:pt x="24" y="40"/>
                    <a:pt x="21" y="32"/>
                    <a:pt x="17" y="24"/>
                  </a:cubicBezTo>
                  <a:cubicBezTo>
                    <a:pt x="13" y="16"/>
                    <a:pt x="7" y="10"/>
                    <a:pt x="0" y="5"/>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6" name="Freeform 95">
              <a:extLst>
                <a:ext uri="{FF2B5EF4-FFF2-40B4-BE49-F238E27FC236}">
                  <a16:creationId xmlns:a16="http://schemas.microsoft.com/office/drawing/2014/main" xmlns="" id="{286FA172-6F59-3645-8598-0477D8D6BF79}"/>
                </a:ext>
              </a:extLst>
            </p:cNvPr>
            <p:cNvSpPr>
              <a:spLocks/>
            </p:cNvSpPr>
            <p:nvPr/>
          </p:nvSpPr>
          <p:spPr bwMode="auto">
            <a:xfrm>
              <a:off x="3479800" y="1576388"/>
              <a:ext cx="76200" cy="114300"/>
            </a:xfrm>
            <a:custGeom>
              <a:avLst/>
              <a:gdLst/>
              <a:ahLst/>
              <a:cxnLst>
                <a:cxn ang="0">
                  <a:pos x="23" y="0"/>
                </a:cxn>
                <a:cxn ang="0">
                  <a:pos x="24" y="14"/>
                </a:cxn>
                <a:cxn ang="0">
                  <a:pos x="13" y="34"/>
                </a:cxn>
                <a:cxn ang="0">
                  <a:pos x="0" y="39"/>
                </a:cxn>
                <a:cxn ang="0">
                  <a:pos x="13" y="19"/>
                </a:cxn>
                <a:cxn ang="0">
                  <a:pos x="23" y="0"/>
                </a:cxn>
              </a:cxnLst>
              <a:rect l="0" t="0" r="r" b="b"/>
              <a:pathLst>
                <a:path w="27" h="40">
                  <a:moveTo>
                    <a:pt x="23" y="0"/>
                  </a:moveTo>
                  <a:cubicBezTo>
                    <a:pt x="26" y="5"/>
                    <a:pt x="27" y="10"/>
                    <a:pt x="24" y="14"/>
                  </a:cubicBezTo>
                  <a:cubicBezTo>
                    <a:pt x="13" y="34"/>
                    <a:pt x="13" y="34"/>
                    <a:pt x="13" y="34"/>
                  </a:cubicBezTo>
                  <a:cubicBezTo>
                    <a:pt x="11" y="38"/>
                    <a:pt x="6" y="40"/>
                    <a:pt x="0" y="39"/>
                  </a:cubicBezTo>
                  <a:cubicBezTo>
                    <a:pt x="4" y="34"/>
                    <a:pt x="9" y="27"/>
                    <a:pt x="13" y="19"/>
                  </a:cubicBezTo>
                  <a:cubicBezTo>
                    <a:pt x="17" y="13"/>
                    <a:pt x="20" y="6"/>
                    <a:pt x="23" y="0"/>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7" name="Freeform 96">
              <a:extLst>
                <a:ext uri="{FF2B5EF4-FFF2-40B4-BE49-F238E27FC236}">
                  <a16:creationId xmlns:a16="http://schemas.microsoft.com/office/drawing/2014/main" xmlns="" id="{F9416785-3FDE-5148-8710-DF3940A73F76}"/>
                </a:ext>
              </a:extLst>
            </p:cNvPr>
            <p:cNvSpPr>
              <a:spLocks/>
            </p:cNvSpPr>
            <p:nvPr/>
          </p:nvSpPr>
          <p:spPr bwMode="auto">
            <a:xfrm>
              <a:off x="3443288" y="1550988"/>
              <a:ext cx="87313" cy="131763"/>
            </a:xfrm>
            <a:custGeom>
              <a:avLst/>
              <a:gdLst/>
              <a:ahLst/>
              <a:cxnLst>
                <a:cxn ang="0">
                  <a:pos x="25" y="0"/>
                </a:cxn>
                <a:cxn ang="0">
                  <a:pos x="27" y="1"/>
                </a:cxn>
                <a:cxn ang="0">
                  <a:pos x="27" y="2"/>
                </a:cxn>
                <a:cxn ang="0">
                  <a:pos x="31" y="4"/>
                </a:cxn>
                <a:cxn ang="0">
                  <a:pos x="20" y="25"/>
                </a:cxn>
                <a:cxn ang="0">
                  <a:pos x="6" y="46"/>
                </a:cxn>
                <a:cxn ang="0">
                  <a:pos x="2" y="45"/>
                </a:cxn>
                <a:cxn ang="0">
                  <a:pos x="2" y="44"/>
                </a:cxn>
                <a:cxn ang="0">
                  <a:pos x="0" y="43"/>
                </a:cxn>
                <a:cxn ang="0">
                  <a:pos x="15" y="22"/>
                </a:cxn>
                <a:cxn ang="0">
                  <a:pos x="25" y="0"/>
                </a:cxn>
              </a:cxnLst>
              <a:rect l="0" t="0" r="r" b="b"/>
              <a:pathLst>
                <a:path w="31" h="46">
                  <a:moveTo>
                    <a:pt x="25" y="0"/>
                  </a:moveTo>
                  <a:cubicBezTo>
                    <a:pt x="27" y="1"/>
                    <a:pt x="27" y="1"/>
                    <a:pt x="27" y="1"/>
                  </a:cubicBezTo>
                  <a:cubicBezTo>
                    <a:pt x="27" y="2"/>
                    <a:pt x="27" y="2"/>
                    <a:pt x="27" y="2"/>
                  </a:cubicBezTo>
                  <a:cubicBezTo>
                    <a:pt x="29" y="2"/>
                    <a:pt x="30" y="3"/>
                    <a:pt x="31" y="4"/>
                  </a:cubicBezTo>
                  <a:cubicBezTo>
                    <a:pt x="28" y="10"/>
                    <a:pt x="25" y="18"/>
                    <a:pt x="20" y="25"/>
                  </a:cubicBezTo>
                  <a:cubicBezTo>
                    <a:pt x="16" y="33"/>
                    <a:pt x="11" y="41"/>
                    <a:pt x="6" y="46"/>
                  </a:cubicBezTo>
                  <a:cubicBezTo>
                    <a:pt x="5" y="46"/>
                    <a:pt x="4" y="45"/>
                    <a:pt x="2" y="45"/>
                  </a:cubicBezTo>
                  <a:cubicBezTo>
                    <a:pt x="2" y="44"/>
                    <a:pt x="2" y="44"/>
                    <a:pt x="2" y="44"/>
                  </a:cubicBezTo>
                  <a:cubicBezTo>
                    <a:pt x="0" y="43"/>
                    <a:pt x="0" y="43"/>
                    <a:pt x="0" y="43"/>
                  </a:cubicBezTo>
                  <a:cubicBezTo>
                    <a:pt x="5" y="38"/>
                    <a:pt x="10" y="30"/>
                    <a:pt x="15" y="22"/>
                  </a:cubicBezTo>
                  <a:cubicBezTo>
                    <a:pt x="19" y="14"/>
                    <a:pt x="23" y="7"/>
                    <a:pt x="25" y="0"/>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8" name="Freeform 97">
              <a:extLst>
                <a:ext uri="{FF2B5EF4-FFF2-40B4-BE49-F238E27FC236}">
                  <a16:creationId xmlns:a16="http://schemas.microsoft.com/office/drawing/2014/main" xmlns="" id="{8B5A1140-8DF3-0347-93F3-DD00455149A3}"/>
                </a:ext>
              </a:extLst>
            </p:cNvPr>
            <p:cNvSpPr>
              <a:spLocks/>
            </p:cNvSpPr>
            <p:nvPr/>
          </p:nvSpPr>
          <p:spPr bwMode="auto">
            <a:xfrm>
              <a:off x="3411538" y="1533525"/>
              <a:ext cx="87313" cy="131763"/>
            </a:xfrm>
            <a:custGeom>
              <a:avLst/>
              <a:gdLst/>
              <a:ahLst/>
              <a:cxnLst>
                <a:cxn ang="0">
                  <a:pos x="25" y="0"/>
                </a:cxn>
                <a:cxn ang="0">
                  <a:pos x="26" y="1"/>
                </a:cxn>
                <a:cxn ang="0">
                  <a:pos x="31" y="3"/>
                </a:cxn>
                <a:cxn ang="0">
                  <a:pos x="20" y="25"/>
                </a:cxn>
                <a:cxn ang="0">
                  <a:pos x="5" y="46"/>
                </a:cxn>
                <a:cxn ang="0">
                  <a:pos x="2" y="44"/>
                </a:cxn>
                <a:cxn ang="0">
                  <a:pos x="0" y="43"/>
                </a:cxn>
                <a:cxn ang="0">
                  <a:pos x="15" y="21"/>
                </a:cxn>
                <a:cxn ang="0">
                  <a:pos x="25" y="0"/>
                </a:cxn>
              </a:cxnLst>
              <a:rect l="0" t="0" r="r" b="b"/>
              <a:pathLst>
                <a:path w="31" h="46">
                  <a:moveTo>
                    <a:pt x="25" y="0"/>
                  </a:moveTo>
                  <a:cubicBezTo>
                    <a:pt x="26" y="1"/>
                    <a:pt x="26" y="1"/>
                    <a:pt x="26" y="1"/>
                  </a:cubicBezTo>
                  <a:cubicBezTo>
                    <a:pt x="31" y="3"/>
                    <a:pt x="31" y="3"/>
                    <a:pt x="31" y="3"/>
                  </a:cubicBezTo>
                  <a:cubicBezTo>
                    <a:pt x="28" y="10"/>
                    <a:pt x="25" y="17"/>
                    <a:pt x="20" y="25"/>
                  </a:cubicBezTo>
                  <a:cubicBezTo>
                    <a:pt x="15" y="33"/>
                    <a:pt x="10" y="40"/>
                    <a:pt x="5" y="46"/>
                  </a:cubicBezTo>
                  <a:cubicBezTo>
                    <a:pt x="2" y="44"/>
                    <a:pt x="2" y="44"/>
                    <a:pt x="2" y="44"/>
                  </a:cubicBezTo>
                  <a:cubicBezTo>
                    <a:pt x="0" y="43"/>
                    <a:pt x="0" y="43"/>
                    <a:pt x="0" y="43"/>
                  </a:cubicBezTo>
                  <a:cubicBezTo>
                    <a:pt x="5" y="37"/>
                    <a:pt x="10" y="30"/>
                    <a:pt x="15" y="21"/>
                  </a:cubicBezTo>
                  <a:cubicBezTo>
                    <a:pt x="19" y="14"/>
                    <a:pt x="23" y="6"/>
                    <a:pt x="25" y="0"/>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9" name="Freeform 98">
              <a:extLst>
                <a:ext uri="{FF2B5EF4-FFF2-40B4-BE49-F238E27FC236}">
                  <a16:creationId xmlns:a16="http://schemas.microsoft.com/office/drawing/2014/main" xmlns="" id="{B8D72F84-9214-694F-A914-0C4563B7CF5C}"/>
                </a:ext>
              </a:extLst>
            </p:cNvPr>
            <p:cNvSpPr>
              <a:spLocks/>
            </p:cNvSpPr>
            <p:nvPr/>
          </p:nvSpPr>
          <p:spPr bwMode="auto">
            <a:xfrm>
              <a:off x="3368675" y="1508125"/>
              <a:ext cx="96838" cy="139700"/>
            </a:xfrm>
            <a:custGeom>
              <a:avLst/>
              <a:gdLst/>
              <a:ahLst/>
              <a:cxnLst>
                <a:cxn ang="0">
                  <a:pos x="25" y="0"/>
                </a:cxn>
                <a:cxn ang="0">
                  <a:pos x="30" y="3"/>
                </a:cxn>
                <a:cxn ang="0">
                  <a:pos x="34" y="6"/>
                </a:cxn>
                <a:cxn ang="0">
                  <a:pos x="26" y="23"/>
                </a:cxn>
                <a:cxn ang="0">
                  <a:pos x="24" y="27"/>
                </a:cxn>
                <a:cxn ang="0">
                  <a:pos x="23" y="29"/>
                </a:cxn>
                <a:cxn ang="0">
                  <a:pos x="9" y="49"/>
                </a:cxn>
                <a:cxn ang="0">
                  <a:pos x="6" y="46"/>
                </a:cxn>
                <a:cxn ang="0">
                  <a:pos x="0" y="43"/>
                </a:cxn>
                <a:cxn ang="0">
                  <a:pos x="18" y="25"/>
                </a:cxn>
                <a:cxn ang="0">
                  <a:pos x="25" y="0"/>
                </a:cxn>
              </a:cxnLst>
              <a:rect l="0" t="0" r="r" b="b"/>
              <a:pathLst>
                <a:path w="34" h="49">
                  <a:moveTo>
                    <a:pt x="25" y="0"/>
                  </a:moveTo>
                  <a:cubicBezTo>
                    <a:pt x="30" y="3"/>
                    <a:pt x="30" y="3"/>
                    <a:pt x="30" y="3"/>
                  </a:cubicBezTo>
                  <a:cubicBezTo>
                    <a:pt x="34" y="6"/>
                    <a:pt x="34" y="6"/>
                    <a:pt x="34" y="6"/>
                  </a:cubicBezTo>
                  <a:cubicBezTo>
                    <a:pt x="32" y="11"/>
                    <a:pt x="30" y="17"/>
                    <a:pt x="26" y="23"/>
                  </a:cubicBezTo>
                  <a:cubicBezTo>
                    <a:pt x="25" y="25"/>
                    <a:pt x="25" y="26"/>
                    <a:pt x="24" y="27"/>
                  </a:cubicBezTo>
                  <a:cubicBezTo>
                    <a:pt x="24" y="28"/>
                    <a:pt x="23" y="28"/>
                    <a:pt x="23" y="29"/>
                  </a:cubicBezTo>
                  <a:cubicBezTo>
                    <a:pt x="18" y="37"/>
                    <a:pt x="14" y="43"/>
                    <a:pt x="9" y="49"/>
                  </a:cubicBezTo>
                  <a:cubicBezTo>
                    <a:pt x="6" y="46"/>
                    <a:pt x="6" y="46"/>
                    <a:pt x="6" y="46"/>
                  </a:cubicBezTo>
                  <a:cubicBezTo>
                    <a:pt x="0" y="43"/>
                    <a:pt x="0" y="43"/>
                    <a:pt x="0" y="43"/>
                  </a:cubicBezTo>
                  <a:cubicBezTo>
                    <a:pt x="7" y="39"/>
                    <a:pt x="13" y="32"/>
                    <a:pt x="18" y="25"/>
                  </a:cubicBezTo>
                  <a:cubicBezTo>
                    <a:pt x="22" y="17"/>
                    <a:pt x="24" y="9"/>
                    <a:pt x="25" y="0"/>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spTree>
    <p:extLst>
      <p:ext uri="{BB962C8B-B14F-4D97-AF65-F5344CB8AC3E}">
        <p14:creationId xmlns:p14="http://schemas.microsoft.com/office/powerpoint/2010/main" xmlns="" val="1506093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3EAA7-12B8-454D-8AD0-BF29A962CF70}"/>
              </a:ext>
            </a:extLst>
          </p:cNvPr>
          <p:cNvSpPr>
            <a:spLocks noGrp="1"/>
          </p:cNvSpPr>
          <p:nvPr>
            <p:ph type="ctrTitle"/>
          </p:nvPr>
        </p:nvSpPr>
        <p:spPr>
          <a:xfrm>
            <a:off x="1010760" y="207522"/>
            <a:ext cx="10792767" cy="490190"/>
          </a:xfrm>
        </p:spPr>
        <p:txBody>
          <a:bodyPr/>
          <a:lstStyle/>
          <a:p>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SOCIAL FACILITATION</a:t>
            </a: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Objectives of Social Facilitation?</a:t>
            </a:r>
            <a:r>
              <a:rPr lang="en-US" sz="20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0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2000" b="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1010760" y="1540176"/>
            <a:ext cx="10301087" cy="4924425"/>
          </a:xfrm>
          <a:prstGeom prst="rect">
            <a:avLst/>
          </a:prstGeom>
        </p:spPr>
        <p:txBody>
          <a:bodyPr wrap="square">
            <a:spAutoFit/>
          </a:bodyPr>
          <a:lstStyle/>
          <a:p>
            <a:pPr marL="285750" indent="-285750">
              <a:spcBef>
                <a:spcPts val="600"/>
              </a:spcBef>
              <a:spcAft>
                <a:spcPts val="600"/>
              </a:spcAft>
              <a:buClr>
                <a:srgbClr val="C00000"/>
              </a:buClr>
              <a:buFont typeface="Wingdings" panose="05000000000000000000" pitchFamily="2" charset="2"/>
              <a:buChar char="Ø"/>
            </a:pPr>
            <a:r>
              <a:rPr lang="en-ZA" sz="1600" dirty="0">
                <a:solidFill>
                  <a:schemeClr val="accent5">
                    <a:lumMod val="50000"/>
                  </a:schemeClr>
                </a:solidFill>
                <a:latin typeface="Arial" panose="020B0604020202020204" pitchFamily="34" charset="0"/>
                <a:cs typeface="Arial" panose="020B0604020202020204" pitchFamily="34" charset="0"/>
              </a:rPr>
              <a:t>Provide a measurable outcomes based standardized approach to community project engagement throughout the life-cycle of the infrastructure asset. </a:t>
            </a:r>
          </a:p>
          <a:p>
            <a:pPr marL="285750" indent="-285750">
              <a:spcBef>
                <a:spcPts val="600"/>
              </a:spcBef>
              <a:spcAft>
                <a:spcPts val="600"/>
              </a:spcAft>
              <a:buClr>
                <a:srgbClr val="C00000"/>
              </a:buClr>
              <a:buFont typeface="Wingdings" panose="05000000000000000000" pitchFamily="2" charset="2"/>
              <a:buChar char="Ø"/>
            </a:pPr>
            <a:r>
              <a:rPr lang="en-ZA" sz="1600" dirty="0">
                <a:solidFill>
                  <a:schemeClr val="accent5">
                    <a:lumMod val="50000"/>
                  </a:schemeClr>
                </a:solidFill>
                <a:latin typeface="Arial" panose="020B0604020202020204" pitchFamily="34" charset="0"/>
                <a:cs typeface="Arial" panose="020B0604020202020204" pitchFamily="34" charset="0"/>
              </a:rPr>
              <a:t>To support the District Development Model (DDM), as an embedded tool that can aid the District Champions in the implementation of the DDM Strategy.</a:t>
            </a:r>
          </a:p>
          <a:p>
            <a:pPr marL="285750" indent="-285750">
              <a:spcBef>
                <a:spcPts val="600"/>
              </a:spcBef>
              <a:spcAft>
                <a:spcPts val="600"/>
              </a:spcAft>
              <a:buClr>
                <a:srgbClr val="C00000"/>
              </a:buClr>
              <a:buFont typeface="Wingdings" panose="05000000000000000000" pitchFamily="2" charset="2"/>
              <a:buChar char="Ø"/>
            </a:pPr>
            <a:r>
              <a:rPr lang="en-ZA" sz="1600" dirty="0">
                <a:solidFill>
                  <a:schemeClr val="accent5">
                    <a:lumMod val="50000"/>
                  </a:schemeClr>
                </a:solidFill>
                <a:latin typeface="Arial" panose="020B0604020202020204" pitchFamily="34" charset="0"/>
                <a:cs typeface="Arial" panose="020B0604020202020204" pitchFamily="34" charset="0"/>
              </a:rPr>
              <a:t>To enhance social cohesion and a sense of community through co-created project solutions</a:t>
            </a:r>
          </a:p>
          <a:p>
            <a:pPr marL="285750" indent="-285750">
              <a:spcBef>
                <a:spcPts val="600"/>
              </a:spcBef>
              <a:spcAft>
                <a:spcPts val="600"/>
              </a:spcAft>
              <a:buClr>
                <a:srgbClr val="C00000"/>
              </a:buClr>
              <a:buFont typeface="Wingdings" panose="05000000000000000000" pitchFamily="2" charset="2"/>
              <a:buChar char="Ø"/>
            </a:pPr>
            <a:r>
              <a:rPr lang="en-ZA" sz="1600" dirty="0">
                <a:solidFill>
                  <a:schemeClr val="accent5">
                    <a:lumMod val="50000"/>
                  </a:schemeClr>
                </a:solidFill>
                <a:latin typeface="Arial" panose="020B0604020202020204" pitchFamily="34" charset="0"/>
                <a:cs typeface="Arial" panose="020B0604020202020204" pitchFamily="34" charset="0"/>
              </a:rPr>
              <a:t>To facilitate the establishment of a legitimate forum where all role players, stakeholders, including business, participate in the development of the area (forums are to be established as community forums and not political forums).</a:t>
            </a:r>
          </a:p>
          <a:p>
            <a:pPr marL="285750" indent="-285750">
              <a:spcBef>
                <a:spcPts val="600"/>
              </a:spcBef>
              <a:spcAft>
                <a:spcPts val="600"/>
              </a:spcAft>
              <a:buClr>
                <a:srgbClr val="C00000"/>
              </a:buClr>
              <a:buFont typeface="Wingdings" panose="05000000000000000000" pitchFamily="2" charset="2"/>
              <a:buChar char="Ø"/>
            </a:pPr>
            <a:r>
              <a:rPr lang="en-ZA" sz="1600" dirty="0">
                <a:solidFill>
                  <a:schemeClr val="accent5">
                    <a:lumMod val="50000"/>
                  </a:schemeClr>
                </a:solidFill>
                <a:latin typeface="Arial" panose="020B0604020202020204" pitchFamily="34" charset="0"/>
                <a:cs typeface="Arial" panose="020B0604020202020204" pitchFamily="34" charset="0"/>
              </a:rPr>
              <a:t>Promote community ownership of development initiatives</a:t>
            </a:r>
          </a:p>
          <a:p>
            <a:pPr marL="285750" indent="-285750">
              <a:spcBef>
                <a:spcPts val="600"/>
              </a:spcBef>
              <a:spcAft>
                <a:spcPts val="600"/>
              </a:spcAft>
              <a:buClr>
                <a:srgbClr val="C00000"/>
              </a:buClr>
              <a:buFont typeface="Wingdings" panose="05000000000000000000" pitchFamily="2" charset="2"/>
              <a:buChar char="Ø"/>
            </a:pPr>
            <a:r>
              <a:rPr lang="en-ZA" sz="1600" dirty="0">
                <a:solidFill>
                  <a:schemeClr val="accent5">
                    <a:lumMod val="50000"/>
                  </a:schemeClr>
                </a:solidFill>
                <a:latin typeface="Arial" panose="020B0604020202020204" pitchFamily="34" charset="0"/>
                <a:cs typeface="Arial" panose="020B0604020202020204" pitchFamily="34" charset="0"/>
              </a:rPr>
              <a:t>Provide support on local labour recruitment practices and processes</a:t>
            </a:r>
          </a:p>
          <a:p>
            <a:pPr marL="285750" indent="-285750">
              <a:spcBef>
                <a:spcPts val="600"/>
              </a:spcBef>
              <a:spcAft>
                <a:spcPts val="600"/>
              </a:spcAft>
              <a:buClr>
                <a:srgbClr val="C00000"/>
              </a:buClr>
              <a:buFont typeface="Wingdings" panose="05000000000000000000" pitchFamily="2" charset="2"/>
              <a:buChar char="Ø"/>
            </a:pPr>
            <a:r>
              <a:rPr lang="en-ZA" sz="1600" dirty="0">
                <a:solidFill>
                  <a:schemeClr val="accent5">
                    <a:lumMod val="50000"/>
                  </a:schemeClr>
                </a:solidFill>
                <a:latin typeface="Arial" panose="020B0604020202020204" pitchFamily="34" charset="0"/>
                <a:cs typeface="Arial" panose="020B0604020202020204" pitchFamily="34" charset="0"/>
              </a:rPr>
              <a:t>Coordinate Training &amp; Capacity building activities</a:t>
            </a:r>
          </a:p>
          <a:p>
            <a:pPr marL="285750" indent="-285750">
              <a:spcBef>
                <a:spcPts val="600"/>
              </a:spcBef>
              <a:spcAft>
                <a:spcPts val="600"/>
              </a:spcAft>
              <a:buClr>
                <a:srgbClr val="C00000"/>
              </a:buClr>
              <a:buFont typeface="Wingdings" panose="05000000000000000000" pitchFamily="2" charset="2"/>
              <a:buChar char="Ø"/>
            </a:pPr>
            <a:r>
              <a:rPr lang="en-ZA" sz="1600" dirty="0">
                <a:solidFill>
                  <a:schemeClr val="accent5">
                    <a:lumMod val="50000"/>
                  </a:schemeClr>
                </a:solidFill>
                <a:latin typeface="Arial" panose="020B0604020202020204" pitchFamily="34" charset="0"/>
                <a:cs typeface="Arial" panose="020B0604020202020204" pitchFamily="34" charset="0"/>
              </a:rPr>
              <a:t>Programme marketing through lobby &amp; advocacy support</a:t>
            </a:r>
          </a:p>
          <a:p>
            <a:pPr marL="285750" indent="-285750">
              <a:spcBef>
                <a:spcPts val="600"/>
              </a:spcBef>
              <a:spcAft>
                <a:spcPts val="600"/>
              </a:spcAft>
              <a:buClr>
                <a:srgbClr val="C00000"/>
              </a:buClr>
              <a:buFont typeface="Wingdings" panose="05000000000000000000" pitchFamily="2" charset="2"/>
              <a:buChar char="Ø"/>
            </a:pPr>
            <a:r>
              <a:rPr lang="en-ZA" sz="1600" dirty="0">
                <a:solidFill>
                  <a:schemeClr val="accent5">
                    <a:lumMod val="50000"/>
                  </a:schemeClr>
                </a:solidFill>
                <a:latin typeface="Arial" panose="020B0604020202020204" pitchFamily="34" charset="0"/>
                <a:cs typeface="Arial" panose="020B0604020202020204" pitchFamily="34" charset="0"/>
              </a:rPr>
              <a:t>Maximize potential project benefits</a:t>
            </a:r>
          </a:p>
          <a:p>
            <a:pPr marL="285750" indent="-285750">
              <a:spcBef>
                <a:spcPts val="600"/>
              </a:spcBef>
              <a:spcAft>
                <a:spcPts val="600"/>
              </a:spcAft>
              <a:buClr>
                <a:srgbClr val="C00000"/>
              </a:buClr>
              <a:buFont typeface="Wingdings" panose="05000000000000000000" pitchFamily="2" charset="2"/>
              <a:buChar char="Ø"/>
            </a:pPr>
            <a:r>
              <a:rPr lang="en-ZA" sz="1600" dirty="0">
                <a:solidFill>
                  <a:schemeClr val="accent5">
                    <a:lumMod val="50000"/>
                  </a:schemeClr>
                </a:solidFill>
                <a:latin typeface="Arial" panose="020B0604020202020204" pitchFamily="34" charset="0"/>
                <a:cs typeface="Arial" panose="020B0604020202020204" pitchFamily="34" charset="0"/>
              </a:rPr>
              <a:t>Mitigate social issues/risks that may have an adverse impact on the implementation of the project</a:t>
            </a:r>
          </a:p>
        </p:txBody>
      </p:sp>
    </p:spTree>
    <p:extLst>
      <p:ext uri="{BB962C8B-B14F-4D97-AF65-F5344CB8AC3E}">
        <p14:creationId xmlns:p14="http://schemas.microsoft.com/office/powerpoint/2010/main" xmlns="" val="301941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3EAA7-12B8-454D-8AD0-BF29A962CF70}"/>
              </a:ext>
            </a:extLst>
          </p:cNvPr>
          <p:cNvSpPr>
            <a:spLocks noGrp="1"/>
          </p:cNvSpPr>
          <p:nvPr>
            <p:ph type="ctrTitle"/>
          </p:nvPr>
        </p:nvSpPr>
        <p:spPr>
          <a:xfrm>
            <a:off x="1020809" y="195667"/>
            <a:ext cx="10792767" cy="490190"/>
          </a:xfrm>
        </p:spPr>
        <p:txBody>
          <a:bodyPr/>
          <a:lstStyle/>
          <a:p>
            <a:r>
              <a:rPr lang="en-US" dirty="0">
                <a:latin typeface="Arial" panose="020B0604020202020204" pitchFamily="34" charset="0"/>
                <a:cs typeface="Arial" panose="020B0604020202020204" pitchFamily="34" charset="0"/>
              </a:rPr>
              <a:t>SOCIAL FACILITATION IMPLEMENTATION</a:t>
            </a:r>
            <a:br>
              <a:rPr lang="en-US" dirty="0">
                <a:latin typeface="Arial" panose="020B0604020202020204" pitchFamily="34" charset="0"/>
                <a:cs typeface="Arial" panose="020B0604020202020204" pitchFamily="34" charset="0"/>
              </a:rPr>
            </a:br>
            <a:r>
              <a:rPr lang="en-US" sz="2000" b="0" i="1" dirty="0">
                <a:latin typeface="Arial" panose="020B0604020202020204" pitchFamily="34" charset="0"/>
                <a:cs typeface="Arial" panose="020B0604020202020204" pitchFamily="34" charset="0"/>
              </a:rPr>
              <a:t>Social Facilitation Pilot Example</a:t>
            </a:r>
            <a:br>
              <a:rPr lang="en-US" sz="2000" b="0" i="1" dirty="0">
                <a:latin typeface="Arial" panose="020B0604020202020204" pitchFamily="34" charset="0"/>
                <a:cs typeface="Arial" panose="020B0604020202020204" pitchFamily="34" charset="0"/>
              </a:rPr>
            </a:br>
            <a:r>
              <a:rPr lang="en-US" sz="2000" b="0" i="1" dirty="0">
                <a:latin typeface="Arial" panose="020B0604020202020204" pitchFamily="34" charset="0"/>
                <a:cs typeface="Arial" panose="020B0604020202020204" pitchFamily="34" charset="0"/>
              </a:rPr>
              <a:t>SIP 29 Comprehensive Urban Management Programme </a:t>
            </a:r>
          </a:p>
        </p:txBody>
      </p:sp>
      <p:sp>
        <p:nvSpPr>
          <p:cNvPr id="3" name="Rectangle 2"/>
          <p:cNvSpPr/>
          <p:nvPr/>
        </p:nvSpPr>
        <p:spPr>
          <a:xfrm>
            <a:off x="304798" y="1681877"/>
            <a:ext cx="3315827" cy="3046988"/>
          </a:xfrm>
          <a:prstGeom prst="rect">
            <a:avLst/>
          </a:prstGeom>
        </p:spPr>
        <p:txBody>
          <a:bodyPr wrap="square">
            <a:spAutoFit/>
          </a:bodyPr>
          <a:lstStyle/>
          <a:p>
            <a:pPr algn="ctr"/>
            <a:r>
              <a:rPr lang="en-ZA" sz="1200" b="1" dirty="0">
                <a:solidFill>
                  <a:srgbClr val="C00000"/>
                </a:solidFill>
                <a:effectLst>
                  <a:outerShdw blurRad="38100" dist="38100" dir="2700000" algn="tl">
                    <a:srgbClr val="000000">
                      <a:alpha val="43137"/>
                    </a:srgbClr>
                  </a:outerShdw>
                </a:effectLst>
                <a:latin typeface="Arial"/>
                <a:ea typeface="Arial"/>
                <a:cs typeface="Arial"/>
              </a:rPr>
              <a:t>COMPREHENSIVE</a:t>
            </a:r>
          </a:p>
          <a:p>
            <a:pPr algn="ctr"/>
            <a:r>
              <a:rPr lang="en-ZA" sz="1200" b="1" dirty="0">
                <a:solidFill>
                  <a:srgbClr val="C00000"/>
                </a:solidFill>
                <a:effectLst>
                  <a:outerShdw blurRad="38100" dist="38100" dir="2700000" algn="tl">
                    <a:srgbClr val="000000">
                      <a:alpha val="43137"/>
                    </a:srgbClr>
                  </a:outerShdw>
                </a:effectLst>
                <a:latin typeface="Arial"/>
                <a:ea typeface="Arial"/>
                <a:cs typeface="Arial"/>
              </a:rPr>
              <a:t>URBAN MANAGEMENT PROGRAMME </a:t>
            </a:r>
          </a:p>
          <a:p>
            <a:pPr algn="ctr"/>
            <a:r>
              <a:rPr lang="en-ZA" sz="1200" b="1" dirty="0">
                <a:solidFill>
                  <a:srgbClr val="C00000"/>
                </a:solidFill>
                <a:effectLst>
                  <a:outerShdw blurRad="38100" dist="38100" dir="2700000" algn="tl">
                    <a:srgbClr val="000000">
                      <a:alpha val="43137"/>
                    </a:srgbClr>
                  </a:outerShdw>
                </a:effectLst>
                <a:latin typeface="Arial"/>
                <a:ea typeface="Arial"/>
                <a:cs typeface="Arial"/>
              </a:rPr>
              <a:t>SIP 29.</a:t>
            </a:r>
          </a:p>
          <a:p>
            <a:pPr marL="285750" indent="-285750">
              <a:buFont typeface="Arial" panose="020B0604020202020204" pitchFamily="34" charset="0"/>
              <a:buChar char="•"/>
            </a:pPr>
            <a:r>
              <a:rPr lang="en-ZA" sz="1200" dirty="0">
                <a:solidFill>
                  <a:srgbClr val="C00000"/>
                </a:solidFill>
                <a:latin typeface="Arial"/>
                <a:ea typeface="Arial"/>
                <a:cs typeface="Arial"/>
              </a:rPr>
              <a:t>Uses the District Delivery Model and works in partnership with COGTA &amp; MISA </a:t>
            </a:r>
          </a:p>
          <a:p>
            <a:pPr marL="285750" indent="-285750">
              <a:buFont typeface="Arial" panose="020B0604020202020204" pitchFamily="34" charset="0"/>
              <a:buChar char="•"/>
            </a:pPr>
            <a:r>
              <a:rPr lang="en-ZA" sz="1200" dirty="0">
                <a:solidFill>
                  <a:srgbClr val="C00000"/>
                </a:solidFill>
                <a:latin typeface="Arial"/>
                <a:ea typeface="Arial"/>
                <a:cs typeface="Arial"/>
              </a:rPr>
              <a:t>Will employ 52 000 workers over 3 years</a:t>
            </a:r>
          </a:p>
          <a:p>
            <a:pPr marL="285750" indent="-285750">
              <a:buFont typeface="Arial" panose="020B0604020202020204" pitchFamily="34" charset="0"/>
              <a:buChar char="•"/>
            </a:pPr>
            <a:r>
              <a:rPr lang="en-ZA" sz="1200" dirty="0">
                <a:solidFill>
                  <a:srgbClr val="C00000"/>
                </a:solidFill>
                <a:latin typeface="Arial"/>
                <a:ea typeface="Arial"/>
                <a:cs typeface="Arial"/>
              </a:rPr>
              <a:t>Urban Management, including: </a:t>
            </a:r>
          </a:p>
          <a:p>
            <a:pPr marL="285750" indent="-285750">
              <a:buFont typeface="Arial" panose="020B0604020202020204" pitchFamily="34" charset="0"/>
              <a:buChar char="•"/>
            </a:pPr>
            <a:r>
              <a:rPr lang="en-ZA" sz="1200" dirty="0">
                <a:solidFill>
                  <a:srgbClr val="C00000"/>
                </a:solidFill>
                <a:latin typeface="Arial"/>
                <a:ea typeface="Arial"/>
                <a:cs typeface="Arial"/>
              </a:rPr>
              <a:t>cleaning of parks; </a:t>
            </a:r>
          </a:p>
          <a:p>
            <a:pPr marL="285750" indent="-285750">
              <a:buFont typeface="Arial" panose="020B0604020202020204" pitchFamily="34" charset="0"/>
              <a:buChar char="•"/>
            </a:pPr>
            <a:r>
              <a:rPr lang="en-ZA" sz="1200" dirty="0">
                <a:solidFill>
                  <a:srgbClr val="C00000"/>
                </a:solidFill>
                <a:latin typeface="Arial"/>
                <a:ea typeface="Arial"/>
                <a:cs typeface="Arial"/>
              </a:rPr>
              <a:t>cleaning of roads and pavements; </a:t>
            </a:r>
          </a:p>
          <a:p>
            <a:pPr marL="285750" indent="-285750">
              <a:buFont typeface="Arial" panose="020B0604020202020204" pitchFamily="34" charset="0"/>
              <a:buChar char="•"/>
            </a:pPr>
            <a:r>
              <a:rPr lang="en-ZA" sz="1200" dirty="0">
                <a:solidFill>
                  <a:srgbClr val="C00000"/>
                </a:solidFill>
                <a:latin typeface="Arial"/>
                <a:ea typeface="Arial"/>
                <a:cs typeface="Arial"/>
              </a:rPr>
              <a:t>installation of rubbish bins in public areas; </a:t>
            </a:r>
          </a:p>
          <a:p>
            <a:pPr marL="285750" indent="-285750">
              <a:buFont typeface="Arial" panose="020B0604020202020204" pitchFamily="34" charset="0"/>
              <a:buChar char="•"/>
            </a:pPr>
            <a:r>
              <a:rPr lang="en-ZA" sz="1200" dirty="0">
                <a:solidFill>
                  <a:srgbClr val="C00000"/>
                </a:solidFill>
                <a:latin typeface="Arial"/>
                <a:ea typeface="Arial"/>
                <a:cs typeface="Arial"/>
              </a:rPr>
              <a:t>maintenance of street-lights; </a:t>
            </a:r>
          </a:p>
          <a:p>
            <a:pPr marL="285750" indent="-285750">
              <a:buFont typeface="Arial" panose="020B0604020202020204" pitchFamily="34" charset="0"/>
              <a:buChar char="•"/>
            </a:pPr>
            <a:r>
              <a:rPr lang="en-ZA" sz="1200" dirty="0">
                <a:solidFill>
                  <a:srgbClr val="C00000"/>
                </a:solidFill>
                <a:latin typeface="Arial"/>
                <a:ea typeface="Arial"/>
                <a:cs typeface="Arial"/>
              </a:rPr>
              <a:t>upgrading and maintenance of sidewalks; </a:t>
            </a:r>
          </a:p>
          <a:p>
            <a:pPr marL="285750" indent="-285750">
              <a:buFont typeface="Arial" panose="020B0604020202020204" pitchFamily="34" charset="0"/>
              <a:buChar char="•"/>
            </a:pPr>
            <a:r>
              <a:rPr lang="en-ZA" sz="1200" dirty="0">
                <a:solidFill>
                  <a:srgbClr val="C00000"/>
                </a:solidFill>
                <a:latin typeface="Arial"/>
                <a:ea typeface="Arial"/>
                <a:cs typeface="Arial"/>
              </a:rPr>
              <a:t>planting trees and maintaining landscape; </a:t>
            </a:r>
          </a:p>
          <a:p>
            <a:pPr marL="285750" indent="-285750">
              <a:buFont typeface="Arial" panose="020B0604020202020204" pitchFamily="34" charset="0"/>
              <a:buChar char="•"/>
            </a:pPr>
            <a:r>
              <a:rPr lang="en-ZA" sz="1200" dirty="0">
                <a:solidFill>
                  <a:srgbClr val="C00000"/>
                </a:solidFill>
                <a:latin typeface="Arial"/>
                <a:ea typeface="Arial"/>
                <a:cs typeface="Arial"/>
              </a:rPr>
              <a:t>closing drains and manholes; </a:t>
            </a:r>
          </a:p>
          <a:p>
            <a:pPr marL="285750" indent="-285750">
              <a:buFont typeface="Arial" panose="020B0604020202020204" pitchFamily="34" charset="0"/>
              <a:buChar char="•"/>
            </a:pPr>
            <a:r>
              <a:rPr lang="en-ZA" sz="1200" dirty="0">
                <a:solidFill>
                  <a:srgbClr val="C00000"/>
                </a:solidFill>
                <a:latin typeface="Arial"/>
                <a:ea typeface="Arial"/>
                <a:cs typeface="Arial"/>
              </a:rPr>
              <a:t>providing designated safe and clean spaces for street trading</a:t>
            </a:r>
            <a:endParaRPr lang="en-GB" sz="1200" dirty="0">
              <a:solidFill>
                <a:srgbClr val="C00000"/>
              </a:solidFill>
              <a:cs typeface="Arial" panose="020B0604020202020204" pitchFamily="34" charset="0"/>
            </a:endParaRPr>
          </a:p>
        </p:txBody>
      </p:sp>
      <p:sp>
        <p:nvSpPr>
          <p:cNvPr id="5" name="Rectangle 4"/>
          <p:cNvSpPr/>
          <p:nvPr/>
        </p:nvSpPr>
        <p:spPr>
          <a:xfrm>
            <a:off x="248351" y="1638663"/>
            <a:ext cx="3625006" cy="32621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Rectangle 7"/>
          <p:cNvSpPr/>
          <p:nvPr/>
        </p:nvSpPr>
        <p:spPr>
          <a:xfrm>
            <a:off x="9051532" y="3498006"/>
            <a:ext cx="2762044" cy="2677656"/>
          </a:xfrm>
          <a:prstGeom prst="rect">
            <a:avLst/>
          </a:prstGeom>
        </p:spPr>
        <p:txBody>
          <a:bodyPr wrap="square">
            <a:spAutoFit/>
          </a:bodyPr>
          <a:lstStyle/>
          <a:p>
            <a:pPr algn="ctr">
              <a:spcAft>
                <a:spcPts val="0"/>
              </a:spcAft>
            </a:pPr>
            <a:r>
              <a:rPr lang="en-ZA" sz="12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STAKEHOLDER PROFILING: </a:t>
            </a:r>
            <a:endParaRPr lang="en-ZA" sz="12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n-ZA" sz="12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PILOT DISTRICTS FIRST, THEN REPLICATED FOR THE OTHER DISTRICTS</a:t>
            </a:r>
            <a:endParaRPr lang="en-ZA" sz="12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0"/>
              </a:spcAft>
              <a:buFont typeface="Arial" panose="020B0604020202020204" pitchFamily="34" charset="0"/>
              <a:buChar char="•"/>
            </a:pPr>
            <a:r>
              <a:rPr lang="en-ZA" sz="12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Stakeholder Profiling</a:t>
            </a:r>
          </a:p>
          <a:p>
            <a:pPr marL="342900" lvl="0" indent="-342900">
              <a:spcAft>
                <a:spcPts val="0"/>
              </a:spcAft>
              <a:buFont typeface="Arial" panose="020B0604020202020204" pitchFamily="34" charset="0"/>
              <a:buChar char="•"/>
            </a:pPr>
            <a:r>
              <a:rPr lang="en-ZA" sz="12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Determine UM baseline needs</a:t>
            </a:r>
          </a:p>
          <a:p>
            <a:pPr marL="342900" lvl="0" indent="-342900">
              <a:spcAft>
                <a:spcPts val="0"/>
              </a:spcAft>
              <a:buFont typeface="Arial" panose="020B0604020202020204" pitchFamily="34" charset="0"/>
              <a:buChar char="•"/>
            </a:pPr>
            <a:r>
              <a:rPr lang="en-ZA" sz="12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Community engagement with District &amp; Local Champions</a:t>
            </a:r>
          </a:p>
          <a:p>
            <a:pPr marL="342900" lvl="0" indent="-342900">
              <a:spcAft>
                <a:spcPts val="0"/>
              </a:spcAft>
              <a:buFont typeface="Arial" panose="020B0604020202020204" pitchFamily="34" charset="0"/>
              <a:buChar char="•"/>
            </a:pPr>
            <a:r>
              <a:rPr lang="en-ZA" sz="12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Determine the Stakeholder Leads </a:t>
            </a:r>
          </a:p>
          <a:p>
            <a:pPr marL="342900" lvl="0" indent="-342900">
              <a:spcAft>
                <a:spcPts val="0"/>
              </a:spcAft>
              <a:buFont typeface="Arial" panose="020B0604020202020204" pitchFamily="34" charset="0"/>
              <a:buChar char="•"/>
            </a:pPr>
            <a:r>
              <a:rPr lang="en-ZA" sz="12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Determine critical urban management priorities by the Project Steering Committee</a:t>
            </a:r>
          </a:p>
          <a:p>
            <a:pPr marL="342900" lvl="0" indent="-342900">
              <a:spcAft>
                <a:spcPts val="0"/>
              </a:spcAft>
              <a:buFont typeface="Arial" panose="020B0604020202020204" pitchFamily="34" charset="0"/>
              <a:buChar char="•"/>
            </a:pPr>
            <a:r>
              <a:rPr lang="en-ZA" sz="12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Needs Assessment Verification</a:t>
            </a:r>
          </a:p>
        </p:txBody>
      </p:sp>
      <p:sp>
        <p:nvSpPr>
          <p:cNvPr id="9" name="Rectangle 8"/>
          <p:cNvSpPr/>
          <p:nvPr/>
        </p:nvSpPr>
        <p:spPr>
          <a:xfrm>
            <a:off x="4257625" y="2027132"/>
            <a:ext cx="5395106" cy="4185761"/>
          </a:xfrm>
          <a:prstGeom prst="rect">
            <a:avLst/>
          </a:prstGeom>
        </p:spPr>
        <p:txBody>
          <a:bodyPr wrap="square">
            <a:spAutoFit/>
          </a:bodyPr>
          <a:lstStyle/>
          <a:p>
            <a:pPr defTabSz="1214438"/>
            <a:r>
              <a:rPr lang="en-ZA" sz="14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SOCIAL FACILITATION</a:t>
            </a:r>
          </a:p>
          <a:p>
            <a:pPr defTabSz="1214438"/>
            <a:r>
              <a:rPr lang="en-ZA" sz="1400" b="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IMPLEMENTATION PROGRAMME FOR SIP 29.</a:t>
            </a:r>
          </a:p>
          <a:p>
            <a:pPr marL="285750" marR="647065" indent="-285750" defTabSz="1214438">
              <a:buClr>
                <a:srgbClr val="C00000"/>
              </a:buClr>
              <a:buSzPct val="80000"/>
              <a:buFont typeface="Wingdings" panose="05000000000000000000" pitchFamily="2" charset="2"/>
              <a:buChar char="Ø"/>
            </a:pPr>
            <a:r>
              <a:rPr lang="en-ZA" sz="1400" dirty="0" err="1">
                <a:solidFill>
                  <a:schemeClr val="accent5">
                    <a:lumMod val="50000"/>
                  </a:schemeClr>
                </a:solidFill>
                <a:latin typeface="Arial" panose="020B0604020202020204" pitchFamily="34" charset="0"/>
                <a:cs typeface="Arial" panose="020B0604020202020204" pitchFamily="34" charset="0"/>
              </a:rPr>
              <a:t>MoA</a:t>
            </a:r>
            <a:r>
              <a:rPr lang="en-ZA" sz="1400" dirty="0">
                <a:solidFill>
                  <a:schemeClr val="accent5">
                    <a:lumMod val="50000"/>
                  </a:schemeClr>
                </a:solidFill>
                <a:latin typeface="Arial" panose="020B0604020202020204" pitchFamily="34" charset="0"/>
                <a:cs typeface="Arial" panose="020B0604020202020204" pitchFamily="34" charset="0"/>
              </a:rPr>
              <a:t> between DPWI and COGTA</a:t>
            </a:r>
          </a:p>
          <a:p>
            <a:pPr marL="285750" marR="647065" indent="-285750" defTabSz="1214438">
              <a:buClr>
                <a:srgbClr val="C00000"/>
              </a:buClr>
              <a:buSzPct val="80000"/>
              <a:buFont typeface="Wingdings" panose="05000000000000000000" pitchFamily="2" charset="2"/>
              <a:buChar char="Ø"/>
            </a:pPr>
            <a:r>
              <a:rPr lang="en-GB" sz="1400" dirty="0">
                <a:solidFill>
                  <a:schemeClr val="accent5">
                    <a:lumMod val="50000"/>
                  </a:schemeClr>
                </a:solidFill>
                <a:latin typeface="Arial" panose="020B0604020202020204" pitchFamily="34" charset="0"/>
                <a:cs typeface="Arial" panose="020B0604020202020204" pitchFamily="34" charset="0"/>
              </a:rPr>
              <a:t>3 Year Programme oversight by ISA</a:t>
            </a:r>
          </a:p>
          <a:p>
            <a:pPr marL="285750" marR="647065" indent="-285750" defTabSz="1214438">
              <a:buClr>
                <a:srgbClr val="C00000"/>
              </a:buClr>
              <a:buSzPct val="80000"/>
              <a:buFont typeface="Wingdings" panose="05000000000000000000" pitchFamily="2" charset="2"/>
              <a:buChar char="Ø"/>
            </a:pPr>
            <a:r>
              <a:rPr lang="en-GB" sz="1400" dirty="0">
                <a:solidFill>
                  <a:schemeClr val="accent5">
                    <a:lumMod val="50000"/>
                  </a:schemeClr>
                </a:solidFill>
                <a:latin typeface="Arial" panose="020B0604020202020204" pitchFamily="34" charset="0"/>
                <a:cs typeface="Arial" panose="020B0604020202020204" pitchFamily="34" charset="0"/>
              </a:rPr>
              <a:t>Communication &amp; Social Facilitation Programme</a:t>
            </a:r>
          </a:p>
          <a:p>
            <a:pPr marL="285750" marR="647065" indent="-285750" defTabSz="1214438">
              <a:buClr>
                <a:srgbClr val="C00000"/>
              </a:buClr>
              <a:buSzPct val="80000"/>
              <a:buFont typeface="Wingdings" panose="05000000000000000000" pitchFamily="2" charset="2"/>
              <a:buChar char="Ø"/>
            </a:pPr>
            <a:r>
              <a:rPr lang="en-GB" sz="1400" dirty="0">
                <a:solidFill>
                  <a:schemeClr val="accent5">
                    <a:lumMod val="50000"/>
                  </a:schemeClr>
                </a:solidFill>
                <a:latin typeface="Arial" panose="020B0604020202020204" pitchFamily="34" charset="0"/>
                <a:cs typeface="Arial" panose="020B0604020202020204" pitchFamily="34" charset="0"/>
              </a:rPr>
              <a:t>Roadshow with District &amp; Local Champions &amp; Provinces </a:t>
            </a:r>
            <a:endParaRPr lang="en-ZA" sz="1400" dirty="0">
              <a:solidFill>
                <a:schemeClr val="accent5">
                  <a:lumMod val="50000"/>
                </a:schemeClr>
              </a:solidFill>
              <a:latin typeface="Arial" panose="020B0604020202020204" pitchFamily="34" charset="0"/>
              <a:cs typeface="Arial" panose="020B0604020202020204" pitchFamily="34" charset="0"/>
            </a:endParaRPr>
          </a:p>
          <a:p>
            <a:pPr marL="285750" marR="647065" indent="-285750" defTabSz="1214438">
              <a:buClr>
                <a:srgbClr val="C00000"/>
              </a:buClr>
              <a:buSzPct val="80000"/>
              <a:buFont typeface="Wingdings" panose="05000000000000000000" pitchFamily="2" charset="2"/>
              <a:buChar char="Ø"/>
            </a:pPr>
            <a:r>
              <a:rPr lang="en-ZA" sz="1400" dirty="0">
                <a:solidFill>
                  <a:schemeClr val="accent5">
                    <a:lumMod val="50000"/>
                  </a:schemeClr>
                </a:solidFill>
                <a:latin typeface="Arial" panose="020B0604020202020204" pitchFamily="34" charset="0"/>
                <a:cs typeface="Arial" panose="020B0604020202020204" pitchFamily="34" charset="0"/>
              </a:rPr>
              <a:t>Start in the three pilot DDM Districts:</a:t>
            </a:r>
          </a:p>
          <a:p>
            <a:pPr marL="742950" marR="647065" lvl="1" indent="-285750" defTabSz="1214438">
              <a:buClr>
                <a:srgbClr val="C00000"/>
              </a:buClr>
              <a:buSzPct val="80000"/>
              <a:buFont typeface="Wingdings" panose="05000000000000000000" pitchFamily="2" charset="2"/>
              <a:buChar char="Ø"/>
            </a:pPr>
            <a:r>
              <a:rPr lang="en-ZA" sz="1400" dirty="0">
                <a:solidFill>
                  <a:schemeClr val="accent5">
                    <a:lumMod val="50000"/>
                  </a:schemeClr>
                </a:solidFill>
                <a:latin typeface="Arial" panose="020B0604020202020204" pitchFamily="34" charset="0"/>
                <a:cs typeface="Arial" panose="020B0604020202020204" pitchFamily="34" charset="0"/>
              </a:rPr>
              <a:t>OR Tambo District Municipality – Eastern Cape, </a:t>
            </a:r>
          </a:p>
          <a:p>
            <a:pPr marL="742950" marR="647065" lvl="1" indent="-285750" defTabSz="1214438">
              <a:buClr>
                <a:srgbClr val="C00000"/>
              </a:buClr>
              <a:buSzPct val="80000"/>
              <a:buFont typeface="Wingdings" panose="05000000000000000000" pitchFamily="2" charset="2"/>
              <a:buChar char="Ø"/>
            </a:pPr>
            <a:r>
              <a:rPr lang="en-ZA" sz="1400" dirty="0">
                <a:solidFill>
                  <a:schemeClr val="accent5">
                    <a:lumMod val="50000"/>
                  </a:schemeClr>
                </a:solidFill>
                <a:latin typeface="Arial" panose="020B0604020202020204" pitchFamily="34" charset="0"/>
                <a:cs typeface="Arial" panose="020B0604020202020204" pitchFamily="34" charset="0"/>
              </a:rPr>
              <a:t>Waterberg District Municipality – Limpopo </a:t>
            </a:r>
          </a:p>
          <a:p>
            <a:pPr marL="742950" marR="647065" lvl="1" indent="-285750" defTabSz="1214438">
              <a:buClr>
                <a:srgbClr val="C00000"/>
              </a:buClr>
              <a:buSzPct val="80000"/>
              <a:buFont typeface="Wingdings" panose="05000000000000000000" pitchFamily="2" charset="2"/>
              <a:buChar char="Ø"/>
            </a:pPr>
            <a:r>
              <a:rPr lang="en-ZA" sz="1400" dirty="0">
                <a:solidFill>
                  <a:schemeClr val="accent5">
                    <a:lumMod val="50000"/>
                  </a:schemeClr>
                </a:solidFill>
                <a:latin typeface="Arial" panose="020B0604020202020204" pitchFamily="34" charset="0"/>
                <a:cs typeface="Arial" panose="020B0604020202020204" pitchFamily="34" charset="0"/>
              </a:rPr>
              <a:t>EThekwini Metropolitan Municipality , KZN</a:t>
            </a:r>
            <a:endParaRPr lang="en-ZA" sz="1400" dirty="0">
              <a:latin typeface="Arial" panose="020B0604020202020204" pitchFamily="34" charset="0"/>
              <a:cs typeface="Arial" panose="020B0604020202020204" pitchFamily="34" charset="0"/>
            </a:endParaRPr>
          </a:p>
          <a:p>
            <a:pPr marL="285750" marR="647065" indent="-285750" defTabSz="1214438">
              <a:buClr>
                <a:srgbClr val="C00000"/>
              </a:buClr>
              <a:buSzPct val="80000"/>
              <a:buFont typeface="Wingdings" panose="05000000000000000000" pitchFamily="2" charset="2"/>
              <a:buChar char="Ø"/>
            </a:pPr>
            <a:r>
              <a:rPr lang="en-GB" sz="1400" dirty="0">
                <a:solidFill>
                  <a:schemeClr val="accent5">
                    <a:lumMod val="50000"/>
                  </a:schemeClr>
                </a:solidFill>
                <a:latin typeface="Arial" panose="020B0604020202020204" pitchFamily="34" charset="0"/>
                <a:cs typeface="Arial" panose="020B0604020202020204" pitchFamily="34" charset="0"/>
              </a:rPr>
              <a:t>Source workforce from Social Development Database &amp; Indigent Grant Database</a:t>
            </a:r>
          </a:p>
          <a:p>
            <a:pPr marL="285750" marR="647065" indent="-285750" defTabSz="1214438">
              <a:buClr>
                <a:srgbClr val="C00000"/>
              </a:buClr>
              <a:buSzPct val="80000"/>
              <a:buFont typeface="Wingdings" panose="05000000000000000000" pitchFamily="2" charset="2"/>
              <a:buChar char="Ø"/>
            </a:pPr>
            <a:r>
              <a:rPr lang="en-GB" sz="1400" dirty="0">
                <a:solidFill>
                  <a:schemeClr val="accent5">
                    <a:lumMod val="50000"/>
                  </a:schemeClr>
                </a:solidFill>
                <a:latin typeface="Arial" panose="020B0604020202020204" pitchFamily="34" charset="0"/>
                <a:cs typeface="Arial" panose="020B0604020202020204" pitchFamily="34" charset="0"/>
              </a:rPr>
              <a:t>Stakeholder Profiling</a:t>
            </a:r>
          </a:p>
          <a:p>
            <a:pPr marL="285750" marR="647065" indent="-285750" defTabSz="1214438">
              <a:buClr>
                <a:srgbClr val="C00000"/>
              </a:buClr>
              <a:buSzPct val="80000"/>
              <a:buFont typeface="Wingdings" panose="05000000000000000000" pitchFamily="2" charset="2"/>
              <a:buChar char="Ø"/>
            </a:pPr>
            <a:r>
              <a:rPr lang="en-GB" sz="1400" dirty="0">
                <a:solidFill>
                  <a:schemeClr val="accent5">
                    <a:lumMod val="50000"/>
                  </a:schemeClr>
                </a:solidFill>
                <a:latin typeface="Arial" panose="020B0604020202020204" pitchFamily="34" charset="0"/>
                <a:cs typeface="Arial" panose="020B0604020202020204" pitchFamily="34" charset="0"/>
              </a:rPr>
              <a:t>Urban Management Needs Assessment &amp; Verification by the PSC where stakeholders are represented</a:t>
            </a:r>
          </a:p>
          <a:p>
            <a:pPr marL="285750" marR="647065" indent="-285750" defTabSz="1214438">
              <a:buClr>
                <a:srgbClr val="C00000"/>
              </a:buClr>
              <a:buSzPct val="80000"/>
              <a:buFont typeface="Wingdings" panose="05000000000000000000" pitchFamily="2" charset="2"/>
              <a:buChar char="Ø"/>
            </a:pPr>
            <a:r>
              <a:rPr lang="en-GB" sz="1400" b="1" dirty="0">
                <a:solidFill>
                  <a:schemeClr val="accent5">
                    <a:lumMod val="50000"/>
                  </a:schemeClr>
                </a:solidFill>
                <a:latin typeface="Arial" panose="020B0604020202020204" pitchFamily="34" charset="0"/>
                <a:cs typeface="Arial" panose="020B0604020202020204" pitchFamily="34" charset="0"/>
              </a:rPr>
              <a:t>IMPLEMENTATION</a:t>
            </a:r>
          </a:p>
          <a:p>
            <a:pPr marL="285750" marR="647065" indent="-285750" defTabSz="1214438">
              <a:buClr>
                <a:srgbClr val="C00000"/>
              </a:buClr>
              <a:buSzPct val="80000"/>
              <a:buFont typeface="Wingdings" panose="05000000000000000000" pitchFamily="2" charset="2"/>
              <a:buChar char="Ø"/>
            </a:pPr>
            <a:r>
              <a:rPr lang="en-GB" sz="1400" dirty="0">
                <a:solidFill>
                  <a:schemeClr val="accent5">
                    <a:lumMod val="50000"/>
                  </a:schemeClr>
                </a:solidFill>
                <a:latin typeface="Arial" panose="020B0604020202020204" pitchFamily="34" charset="0"/>
                <a:cs typeface="Arial" panose="020B0604020202020204" pitchFamily="34" charset="0"/>
              </a:rPr>
              <a:t>Upscale Comprehensive Urban Management Programme</a:t>
            </a:r>
          </a:p>
        </p:txBody>
      </p:sp>
      <p:sp>
        <p:nvSpPr>
          <p:cNvPr id="10" name="Rectangle 9"/>
          <p:cNvSpPr/>
          <p:nvPr/>
        </p:nvSpPr>
        <p:spPr>
          <a:xfrm>
            <a:off x="8999308" y="3400744"/>
            <a:ext cx="2866491" cy="330852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Up Arrow 13"/>
          <p:cNvSpPr/>
          <p:nvPr/>
        </p:nvSpPr>
        <p:spPr>
          <a:xfrm flipV="1">
            <a:off x="8615040" y="2221442"/>
            <a:ext cx="2018713" cy="1292016"/>
          </a:xfrm>
          <a:prstGeom prst="bentUpArrow">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ent-Up Arrow 14"/>
          <p:cNvSpPr/>
          <p:nvPr/>
        </p:nvSpPr>
        <p:spPr>
          <a:xfrm rot="5400000">
            <a:off x="2626668" y="4636014"/>
            <a:ext cx="1690338" cy="1571575"/>
          </a:xfrm>
          <a:prstGeom prst="bentUpArrow">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17F28AFA-E749-8046-A547-C828212B6982}"/>
              </a:ext>
            </a:extLst>
          </p:cNvPr>
          <p:cNvSpPr txBox="1"/>
          <p:nvPr/>
        </p:nvSpPr>
        <p:spPr>
          <a:xfrm>
            <a:off x="4103370" y="1394460"/>
            <a:ext cx="7762429" cy="738664"/>
          </a:xfrm>
          <a:prstGeom prst="rect">
            <a:avLst/>
          </a:prstGeom>
          <a:noFill/>
        </p:spPr>
        <p:txBody>
          <a:bodyPr wrap="square" rtlCol="0">
            <a:spAutoFit/>
          </a:bodyPr>
          <a:lstStyle/>
          <a:p>
            <a:r>
              <a:rPr lang="en-GB" sz="1400" i="1" dirty="0">
                <a:solidFill>
                  <a:schemeClr val="accent5">
                    <a:lumMod val="50000"/>
                  </a:schemeClr>
                </a:solidFill>
                <a:latin typeface="Arial" panose="020B0604020202020204" pitchFamily="34" charset="0"/>
                <a:cs typeface="Arial" panose="020B0604020202020204" pitchFamily="34" charset="0"/>
              </a:rPr>
              <a:t>Social facilitation will be utilized for the 12 Special Projects and upscaled and adopted for the other Strategic Integrated Projects. </a:t>
            </a:r>
          </a:p>
          <a:p>
            <a:endParaRPr lang="en-US" sz="1400" dirty="0"/>
          </a:p>
        </p:txBody>
      </p:sp>
    </p:spTree>
    <p:extLst>
      <p:ext uri="{BB962C8B-B14F-4D97-AF65-F5344CB8AC3E}">
        <p14:creationId xmlns:p14="http://schemas.microsoft.com/office/powerpoint/2010/main" xmlns="" val="3036915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5231" y="5428497"/>
            <a:ext cx="2988725" cy="1025393"/>
          </a:xfrm>
          <a:prstGeom prst="rect">
            <a:avLst/>
          </a:prstGeom>
        </p:spPr>
      </p:pic>
      <p:sp>
        <p:nvSpPr>
          <p:cNvPr id="2" name="Rectangle 1"/>
          <p:cNvSpPr/>
          <p:nvPr/>
        </p:nvSpPr>
        <p:spPr>
          <a:xfrm>
            <a:off x="895230" y="1404236"/>
            <a:ext cx="10991969" cy="2800767"/>
          </a:xfrm>
          <a:prstGeom prst="rect">
            <a:avLst/>
          </a:prstGeom>
        </p:spPr>
        <p:txBody>
          <a:bodyPr wrap="square">
            <a:spAutoFit/>
          </a:bodyPr>
          <a:lstStyle/>
          <a:p>
            <a:r>
              <a:rPr lang="en-GB" sz="3600" b="1" dirty="0" smtClean="0">
                <a:solidFill>
                  <a:schemeClr val="accent2"/>
                </a:solidFill>
                <a:latin typeface="Arial" panose="020B0604020202020204" pitchFamily="34" charset="0"/>
                <a:cs typeface="Arial" panose="020B0604020202020204" pitchFamily="34" charset="0"/>
              </a:rPr>
              <a:t>SECTION C</a:t>
            </a:r>
          </a:p>
          <a:p>
            <a:endParaRPr lang="en-GB" sz="2800" b="1" dirty="0">
              <a:solidFill>
                <a:schemeClr val="bg1">
                  <a:lumMod val="75000"/>
                </a:schemeClr>
              </a:solidFill>
              <a:latin typeface="Arial" panose="020B0604020202020204" pitchFamily="34" charset="0"/>
              <a:cs typeface="Arial" panose="020B0604020202020204" pitchFamily="34" charset="0"/>
            </a:endParaRPr>
          </a:p>
          <a:p>
            <a:r>
              <a:rPr lang="en-GB" sz="2800" b="1" dirty="0" smtClean="0">
                <a:solidFill>
                  <a:schemeClr val="bg1">
                    <a:lumMod val="75000"/>
                  </a:schemeClr>
                </a:solidFill>
                <a:latin typeface="Arial" panose="020B0604020202020204" pitchFamily="34" charset="0"/>
                <a:cs typeface="Arial" panose="020B0604020202020204" pitchFamily="34" charset="0"/>
              </a:rPr>
              <a:t>SA’s Infrastructure Investment Plan Update Report</a:t>
            </a:r>
          </a:p>
          <a:p>
            <a:r>
              <a:rPr lang="en-US" sz="2800" dirty="0" smtClean="0"/>
              <a:t>Detailed Implementation Modalities to Support the Economic Reconstruction and Recovery Plan</a:t>
            </a:r>
          </a:p>
          <a:p>
            <a:endParaRPr lang="en-GB" sz="2800" dirty="0"/>
          </a:p>
        </p:txBody>
      </p:sp>
      <p:sp>
        <p:nvSpPr>
          <p:cNvPr id="9" name="Right Triangle 8"/>
          <p:cNvSpPr/>
          <p:nvPr/>
        </p:nvSpPr>
        <p:spPr>
          <a:xfrm rot="10800000">
            <a:off x="-2" y="4530760"/>
            <a:ext cx="12192001" cy="1896338"/>
          </a:xfrm>
          <a:prstGeom prst="rtTriangl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xmlns="" val="320822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3EAA7-12B8-454D-8AD0-BF29A962CF70}"/>
              </a:ext>
            </a:extLst>
          </p:cNvPr>
          <p:cNvSpPr>
            <a:spLocks noGrp="1"/>
          </p:cNvSpPr>
          <p:nvPr>
            <p:ph type="ctrTitle"/>
          </p:nvPr>
        </p:nvSpPr>
        <p:spPr>
          <a:xfrm>
            <a:off x="1020809" y="344535"/>
            <a:ext cx="10792767" cy="531765"/>
          </a:xfrm>
        </p:spPr>
        <p:txBody>
          <a:bodyPr/>
          <a:lstStyle/>
          <a:p>
            <a:r>
              <a:rPr lang="en-US" dirty="0"/>
              <a:t>Infrastructure South Africa</a:t>
            </a:r>
            <a:br>
              <a:rPr lang="en-US" dirty="0"/>
            </a:br>
            <a:r>
              <a:rPr lang="en-US" sz="1800" b="0" i="1" dirty="0">
                <a:latin typeface="Calibri" panose="020F0502020204030204"/>
                <a:cs typeface="Times New Roman" panose="02020603050405020304" pitchFamily="18" charset="0"/>
              </a:rPr>
              <a:t>The</a:t>
            </a:r>
            <a:r>
              <a:rPr lang="en-US" sz="2800" b="0" i="1" dirty="0">
                <a:solidFill>
                  <a:schemeClr val="accent2"/>
                </a:solidFill>
              </a:rPr>
              <a:t> </a:t>
            </a:r>
            <a:r>
              <a:rPr lang="en-US" sz="1800" b="0" i="1" dirty="0">
                <a:latin typeface="Calibri" panose="020F0502020204030204"/>
                <a:cs typeface="Times New Roman" panose="02020603050405020304" pitchFamily="18" charset="0"/>
              </a:rPr>
              <a:t>Single-Entry Point for Infrastructure Investment &amp; Implementation</a:t>
            </a:r>
          </a:p>
        </p:txBody>
      </p:sp>
      <p:cxnSp>
        <p:nvCxnSpPr>
          <p:cNvPr id="8" name="Straight Connector 7"/>
          <p:cNvCxnSpPr/>
          <p:nvPr/>
        </p:nvCxnSpPr>
        <p:spPr>
          <a:xfrm>
            <a:off x="5981701" y="2487857"/>
            <a:ext cx="0" cy="5856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352614" y="3219449"/>
            <a:ext cx="2991662" cy="3443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3"/>
          <p:cNvSpPr>
            <a:spLocks noGrp="1"/>
          </p:cNvSpPr>
          <p:nvPr>
            <p:ph type="body" sz="quarter" idx="17"/>
          </p:nvPr>
        </p:nvSpPr>
        <p:spPr>
          <a:xfrm>
            <a:off x="8455100" y="3324467"/>
            <a:ext cx="2842328" cy="3283397"/>
          </a:xfrm>
        </p:spPr>
        <p:txBody>
          <a:bodyPr>
            <a:noAutofit/>
          </a:bodyPr>
          <a:lstStyle/>
          <a:p>
            <a:pPr marL="0" indent="0">
              <a:spcBef>
                <a:spcPts val="600"/>
              </a:spcBef>
              <a:buNone/>
            </a:pPr>
            <a:r>
              <a:rPr lang="en-ZA" b="1" dirty="0">
                <a:effectLst>
                  <a:outerShdw blurRad="38100" dist="38100" dir="2700000" algn="tl">
                    <a:srgbClr val="000000">
                      <a:alpha val="43137"/>
                    </a:srgbClr>
                  </a:outerShdw>
                </a:effectLst>
                <a:cs typeface="Arial" panose="020B0604020202020204" pitchFamily="34" charset="0"/>
              </a:rPr>
              <a:t>TECHNICAL FOCAL POINT</a:t>
            </a:r>
          </a:p>
          <a:p>
            <a:pPr marL="342900" indent="-342900">
              <a:spcBef>
                <a:spcPts val="600"/>
              </a:spcBef>
            </a:pPr>
            <a:r>
              <a:rPr lang="en-ZA" b="1" dirty="0">
                <a:cs typeface="Arial" panose="020B0604020202020204" pitchFamily="34" charset="0"/>
              </a:rPr>
              <a:t>Central point of reference for strategic infrastructure planning, infrastructure and alignment.</a:t>
            </a:r>
          </a:p>
          <a:p>
            <a:pPr marL="342900" indent="-342900">
              <a:spcBef>
                <a:spcPts val="600"/>
              </a:spcBef>
            </a:pPr>
            <a:r>
              <a:rPr lang="en-ZA" b="1" dirty="0">
                <a:cs typeface="Arial" panose="020B0604020202020204" pitchFamily="34" charset="0"/>
              </a:rPr>
              <a:t>Coordinate and align </a:t>
            </a:r>
            <a:r>
              <a:rPr lang="en-ZA" dirty="0">
                <a:cs typeface="Arial" panose="020B0604020202020204" pitchFamily="34" charset="0"/>
              </a:rPr>
              <a:t>the work of the various structures responsible for both economic and social infrastructure.</a:t>
            </a:r>
          </a:p>
          <a:p>
            <a:pPr marL="342900" indent="-342900">
              <a:spcBef>
                <a:spcPts val="600"/>
              </a:spcBef>
            </a:pPr>
            <a:r>
              <a:rPr lang="en-ZA" dirty="0">
                <a:cs typeface="Arial" panose="020B0604020202020204" pitchFamily="34" charset="0"/>
              </a:rPr>
              <a:t>Oversee the IF aimed at achieving </a:t>
            </a:r>
            <a:r>
              <a:rPr lang="en-ZA" b="1" dirty="0">
                <a:cs typeface="Arial" panose="020B0604020202020204" pitchFamily="34" charset="0"/>
              </a:rPr>
              <a:t>blended financing of infrastructure.</a:t>
            </a:r>
          </a:p>
          <a:p>
            <a:pPr marL="342900" indent="-342900">
              <a:spcBef>
                <a:spcPts val="600"/>
              </a:spcBef>
            </a:pPr>
            <a:r>
              <a:rPr lang="en-ZA" b="1" dirty="0">
                <a:cs typeface="Arial" panose="020B0604020202020204" pitchFamily="34" charset="0"/>
              </a:rPr>
              <a:t>Coordination </a:t>
            </a:r>
            <a:r>
              <a:rPr lang="en-ZA" dirty="0">
                <a:cs typeface="Arial" panose="020B0604020202020204" pitchFamily="34" charset="0"/>
              </a:rPr>
              <a:t>of the monitoring and evaluation infrastructure development dashboard</a:t>
            </a:r>
          </a:p>
        </p:txBody>
      </p:sp>
      <p:sp>
        <p:nvSpPr>
          <p:cNvPr id="11" name="Rectangle 10"/>
          <p:cNvSpPr/>
          <p:nvPr/>
        </p:nvSpPr>
        <p:spPr>
          <a:xfrm>
            <a:off x="1828800" y="1380950"/>
            <a:ext cx="8734425" cy="523220"/>
          </a:xfrm>
          <a:prstGeom prst="rect">
            <a:avLst/>
          </a:prstGeom>
        </p:spPr>
        <p:txBody>
          <a:bodyPr wrap="square">
            <a:spAutoFit/>
          </a:bodyPr>
          <a:lstStyle/>
          <a:p>
            <a:pPr marL="0" marR="0" lvl="0" indent="0" algn="ctr" defTabSz="914377" rtl="0" eaLnBrk="1" fontAlgn="auto" latinLnBrk="0" hangingPunct="1">
              <a:lnSpc>
                <a:spcPct val="100000"/>
              </a:lnSpc>
              <a:spcBef>
                <a:spcPts val="600"/>
              </a:spcBef>
              <a:spcAft>
                <a:spcPts val="0"/>
              </a:spcAft>
              <a:buClrTx/>
              <a:buSzTx/>
              <a:buFontTx/>
              <a:buNone/>
              <a:tabLst/>
              <a:defRPr/>
            </a:pPr>
            <a:r>
              <a:rPr kumimoji="0" lang="en-ZA" sz="1400" b="1" i="1"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The intent of the President in the 6</a:t>
            </a:r>
            <a:r>
              <a:rPr kumimoji="0" lang="en-ZA" sz="1400" b="1" i="1" u="none" strike="noStrike" kern="1200" cap="none" spc="0" normalizeH="0" baseline="30000" noProof="0" dirty="0">
                <a:ln>
                  <a:noFill/>
                </a:ln>
                <a:solidFill>
                  <a:srgbClr val="4472C4">
                    <a:lumMod val="75000"/>
                  </a:srgbClr>
                </a:solidFill>
                <a:effectLst/>
                <a:uLnTx/>
                <a:uFillTx/>
                <a:latin typeface="Calibri" panose="020F0502020204030204"/>
                <a:ea typeface="+mn-ea"/>
                <a:cs typeface="Arial" panose="020B0604020202020204" pitchFamily="34" charset="0"/>
              </a:rPr>
              <a:t>th</a:t>
            </a:r>
            <a:r>
              <a:rPr kumimoji="0" lang="en-ZA" sz="1400" b="1" i="1"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rPr>
              <a:t> Administration is to centralise all infrastructure aspects under one banner and to ensure that there is consolidated capacity to drive infrastructure-led economic growth for South Africa. </a:t>
            </a:r>
          </a:p>
        </p:txBody>
      </p:sp>
      <p:sp>
        <p:nvSpPr>
          <p:cNvPr id="12" name="Rectangle 11"/>
          <p:cNvSpPr/>
          <p:nvPr/>
        </p:nvSpPr>
        <p:spPr>
          <a:xfrm>
            <a:off x="1914525" y="1361071"/>
            <a:ext cx="8648700" cy="58019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4162424" y="2879275"/>
            <a:ext cx="3810001" cy="2197550"/>
          </a:xfrm>
          <a:prstGeom prst="rect">
            <a:avLst/>
          </a:prstGeom>
          <a:solidFill>
            <a:srgbClr val="73569E"/>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4374904" y="2988668"/>
            <a:ext cx="3480289" cy="905767"/>
          </a:xfrm>
          <a:prstGeom prst="roundRect">
            <a:avLst/>
          </a:prstGeo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Minister: Public Works &amp; Infrastructure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Ms Patricia De Lille, MP</a:t>
            </a:r>
          </a:p>
        </p:txBody>
      </p:sp>
      <p:sp>
        <p:nvSpPr>
          <p:cNvPr id="15" name="Rounded Rectangle 14"/>
          <p:cNvSpPr/>
          <p:nvPr/>
        </p:nvSpPr>
        <p:spPr>
          <a:xfrm>
            <a:off x="4320686" y="4034757"/>
            <a:ext cx="3480289" cy="891480"/>
          </a:xfrm>
          <a:prstGeom prst="roundRect">
            <a:avLst/>
          </a:prstGeo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Head: Infrastructure South Africa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 name="Elbow Connector 15"/>
          <p:cNvCxnSpPr/>
          <p:nvPr/>
        </p:nvCxnSpPr>
        <p:spPr>
          <a:xfrm>
            <a:off x="7578622" y="4510388"/>
            <a:ext cx="986737" cy="272526"/>
          </a:xfrm>
          <a:prstGeom prst="bentConnector3">
            <a:avLst>
              <a:gd name="adj1" fmla="val 50000"/>
            </a:avLst>
          </a:prstGeom>
          <a:ln w="57150">
            <a:solidFill>
              <a:srgbClr val="FF0000"/>
            </a:solidFill>
            <a:headEnd type="oval" w="med" len="sm"/>
            <a:tailEnd type="triangle" w="lg" len="lg"/>
          </a:ln>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a:off x="542925" y="3293408"/>
            <a:ext cx="2865631" cy="3345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 Placeholder 3"/>
          <p:cNvSpPr txBox="1">
            <a:spLocks/>
          </p:cNvSpPr>
          <p:nvPr/>
        </p:nvSpPr>
        <p:spPr>
          <a:xfrm>
            <a:off x="612857" y="3385703"/>
            <a:ext cx="2838528" cy="32067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ZA" sz="14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EXECUTIVE FOCAL POINT</a:t>
            </a:r>
          </a:p>
          <a:p>
            <a:pPr marL="180975" marR="0" lvl="0" indent="-18097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Regulations </a:t>
            </a:r>
            <a:r>
              <a:rPr kumimoji="0" lang="en-ZA" sz="1400" b="0"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for the Infrastructure Development Act, No 23 of 2014</a:t>
            </a:r>
          </a:p>
          <a:p>
            <a:pPr marL="180975" marR="0" lvl="0" indent="-18097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Ensure the formulation of the </a:t>
            </a:r>
            <a:r>
              <a:rPr kumimoji="0" lang="en-ZA" sz="1400" b="1"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National Infrastructure Plan</a:t>
            </a:r>
          </a:p>
          <a:p>
            <a:pPr marL="180975" marR="0" lvl="0" indent="-18097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Oversight </a:t>
            </a:r>
            <a:r>
              <a:rPr kumimoji="0" lang="en-ZA" sz="1400" b="0"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of the Strategic Infrastructure Project Pipeline and the IF in terms of the Presidential Proclamation.</a:t>
            </a:r>
          </a:p>
          <a:p>
            <a:pPr marL="180975" marR="0" lvl="0" indent="-18097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Oversight and reporting of infrastructure development implementation </a:t>
            </a:r>
            <a:r>
              <a:rPr kumimoji="0" lang="en-ZA" sz="1400" b="0" i="0" u="none" strike="noStrike" kern="1200" cap="none" spc="0" normalizeH="0" baseline="0" noProof="0" dirty="0">
                <a:ln>
                  <a:noFill/>
                </a:ln>
                <a:solidFill>
                  <a:srgbClr val="44546A"/>
                </a:solidFill>
                <a:effectLst/>
                <a:uLnTx/>
                <a:uFillTx/>
                <a:latin typeface="Calibri" panose="020F0502020204030204"/>
                <a:ea typeface="+mn-ea"/>
                <a:cs typeface="Arial" panose="020B0604020202020204" pitchFamily="34" charset="0"/>
              </a:rPr>
              <a:t>targets – achievements, best practices, blockages, interventions, etc.</a:t>
            </a:r>
          </a:p>
        </p:txBody>
      </p:sp>
      <p:cxnSp>
        <p:nvCxnSpPr>
          <p:cNvPr id="19" name="Elbow Connector 18"/>
          <p:cNvCxnSpPr/>
          <p:nvPr/>
        </p:nvCxnSpPr>
        <p:spPr>
          <a:xfrm rot="10800000" flipV="1">
            <a:off x="3408557" y="3385703"/>
            <a:ext cx="1133268" cy="445740"/>
          </a:xfrm>
          <a:prstGeom prst="bentConnector3">
            <a:avLst/>
          </a:prstGeom>
          <a:ln w="53975">
            <a:solidFill>
              <a:srgbClr val="FF0000"/>
            </a:solidFill>
            <a:headEnd type="oval" w="med" len="sm"/>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028948" y="2144581"/>
            <a:ext cx="6076951" cy="610126"/>
          </a:xfrm>
          <a:prstGeom prst="rect">
            <a:avLst/>
          </a:prstGeom>
          <a:solidFill>
            <a:srgbClr val="9999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Presidential Infrastructure Coordinating Commission (PICC) Council</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Chaired by the President</a:t>
            </a:r>
            <a:endParaRPr kumimoji="0" lang="en-ZA"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p:cNvSpPr/>
          <p:nvPr/>
        </p:nvSpPr>
        <p:spPr>
          <a:xfrm>
            <a:off x="4123907" y="5851889"/>
            <a:ext cx="681242" cy="6286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GTAC</a:t>
            </a:r>
          </a:p>
        </p:txBody>
      </p:sp>
      <p:sp>
        <p:nvSpPr>
          <p:cNvPr id="23" name="Rectangle 22"/>
          <p:cNvSpPr/>
          <p:nvPr/>
        </p:nvSpPr>
        <p:spPr>
          <a:xfrm>
            <a:off x="5247051" y="5871500"/>
            <a:ext cx="681242" cy="6286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BFI</a:t>
            </a:r>
          </a:p>
        </p:txBody>
      </p:sp>
      <p:sp>
        <p:nvSpPr>
          <p:cNvPr id="24" name="Rectangle 23"/>
          <p:cNvSpPr/>
          <p:nvPr/>
        </p:nvSpPr>
        <p:spPr>
          <a:xfrm>
            <a:off x="6274779" y="5862522"/>
            <a:ext cx="681242" cy="6286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DBSA</a:t>
            </a:r>
          </a:p>
        </p:txBody>
      </p:sp>
      <p:sp>
        <p:nvSpPr>
          <p:cNvPr id="25" name="Rectangle 24"/>
          <p:cNvSpPr/>
          <p:nvPr/>
        </p:nvSpPr>
        <p:spPr>
          <a:xfrm>
            <a:off x="3936405" y="5436581"/>
            <a:ext cx="3974307" cy="31386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Infrastructure Role-players</a:t>
            </a:r>
          </a:p>
        </p:txBody>
      </p:sp>
      <p:sp>
        <p:nvSpPr>
          <p:cNvPr id="26" name="Rectangle 25"/>
          <p:cNvSpPr/>
          <p:nvPr/>
        </p:nvSpPr>
        <p:spPr>
          <a:xfrm>
            <a:off x="7238001" y="5871500"/>
            <a:ext cx="681242" cy="6286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IFIU</a:t>
            </a:r>
          </a:p>
        </p:txBody>
      </p:sp>
      <p:sp>
        <p:nvSpPr>
          <p:cNvPr id="27" name="Isosceles Triangle 26"/>
          <p:cNvSpPr/>
          <p:nvPr/>
        </p:nvSpPr>
        <p:spPr>
          <a:xfrm>
            <a:off x="4766244" y="5135132"/>
            <a:ext cx="2274294" cy="227368"/>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352092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3EAA7-12B8-454D-8AD0-BF29A962CF70}"/>
              </a:ext>
            </a:extLst>
          </p:cNvPr>
          <p:cNvSpPr>
            <a:spLocks noGrp="1"/>
          </p:cNvSpPr>
          <p:nvPr>
            <p:ph type="ctrTitle"/>
          </p:nvPr>
        </p:nvSpPr>
        <p:spPr>
          <a:xfrm>
            <a:off x="1020809" y="363585"/>
            <a:ext cx="10792767" cy="531765"/>
          </a:xfrm>
        </p:spPr>
        <p:txBody>
          <a:bodyPr/>
          <a:lstStyle/>
          <a:p>
            <a:r>
              <a:rPr lang="en-US" dirty="0"/>
              <a:t>Infrastructure South Africa</a:t>
            </a:r>
            <a:br>
              <a:rPr lang="en-US" dirty="0"/>
            </a:br>
            <a:r>
              <a:rPr lang="en-US" sz="2800" b="0" i="1" dirty="0">
                <a:solidFill>
                  <a:schemeClr val="accent2"/>
                </a:solidFill>
              </a:rPr>
              <a:t>The Single-Entry Point for Infrastructure Investment &amp; Implementation</a:t>
            </a:r>
          </a:p>
        </p:txBody>
      </p:sp>
      <p:sp>
        <p:nvSpPr>
          <p:cNvPr id="5" name="Rectangle 4"/>
          <p:cNvSpPr/>
          <p:nvPr/>
        </p:nvSpPr>
        <p:spPr>
          <a:xfrm>
            <a:off x="1041493" y="1442189"/>
            <a:ext cx="10792767" cy="5078313"/>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This Infrastructure-Led Economic Growth and Recovery Plan has been developed within the context that Infrastructure South Africa or ISA will take up the responsibility of its overall co-ordination to ensure implementation. ISA has been envisaged within the context of the Infrastructure Development Act and so has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SA’s Infrastructure Investment Plan, in order to expedite delivery, job creation and to immediately kick-start our economy through infrastructure implementation and investment.</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In executing </a:t>
            </a:r>
            <a:r>
              <a:rPr kumimoji="0" lang="en-ZA" sz="1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SA’s Infrastructure Investment Plan, ISA will:</a:t>
            </a: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a:t>
            </a:r>
          </a:p>
          <a:p>
            <a:pPr marL="285750" marR="0" lvl="0"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Work across all spheres of Government</a:t>
            </a:r>
          </a:p>
          <a:p>
            <a:pPr marL="285750" marR="0" lvl="0"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Ensure that all projects:</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42939" marR="0" lvl="1"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Have undertaken a comprehensive needs </a:t>
            </a: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analysis;</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42939" marR="0" lvl="1"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Interlinking and interdependent infrastructure networks are modelled, not individual projects;</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42939" marR="0" lvl="1"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Infrastructure and related network resilience has been factored in;</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42939" marR="0" lvl="1"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Infrastructure interdependencies (between assets and between networks) have been costed;</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42939" marR="0" lvl="1"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Monitoring and identifying learnings.</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285750" marR="0" lvl="0"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Maintain good performance through planned maintenance and smarter use of assets.</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285750" marR="0" lvl="0"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Transform large-scale capital projects in terms of their planning, governance, financial management, investment, implementation and lifecycle management.</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285750" marR="0" lvl="0" indent="-285750" algn="l" defTabSz="914377" rtl="0" eaLnBrk="1" fontAlgn="auto" latinLnBrk="0" hangingPunct="1">
              <a:lnSpc>
                <a:spcPct val="100000"/>
              </a:lnSpc>
              <a:spcBef>
                <a:spcPts val="0"/>
              </a:spcBef>
              <a:spcAft>
                <a:spcPts val="0"/>
              </a:spcAft>
              <a:buClr>
                <a:srgbClr val="ED7D31"/>
              </a:buClr>
              <a:buSzPct val="90000"/>
              <a:buFont typeface="Wingdings" panose="05000000000000000000" pitchFamily="2" charset="2"/>
              <a:buChar char="q"/>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Facilitate long-term investment in infrastructure across the public and private sectors</a:t>
            </a:r>
            <a:endParaRPr kumimoji="0" lang="en-ZA"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xmlns="" id="{CA6A8392-E033-4785-9FDC-8E3C37E81599}"/>
              </a:ext>
            </a:extLst>
          </p:cNvPr>
          <p:cNvSpPr/>
          <p:nvPr/>
        </p:nvSpPr>
        <p:spPr bwMode="gray">
          <a:xfrm>
            <a:off x="667718" y="1442189"/>
            <a:ext cx="11410867" cy="5245689"/>
          </a:xfrm>
          <a:prstGeom prst="rect">
            <a:avLst/>
          </a:prstGeom>
          <a:noFill/>
          <a:ln w="28575" cap="flat" cmpd="sng" algn="ctr">
            <a:solidFill>
              <a:srgbClr val="A32020"/>
            </a:solidFill>
            <a:prstDash val="dash"/>
            <a:miter lim="800000"/>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600" b="0" i="0" u="none" strike="noStrike" kern="0" cap="none" spc="0" normalizeH="0" baseline="0" noProof="0" err="1">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xmlns="" val="94697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3EAA7-12B8-454D-8AD0-BF29A962CF70}"/>
              </a:ext>
            </a:extLst>
          </p:cNvPr>
          <p:cNvSpPr>
            <a:spLocks noGrp="1"/>
          </p:cNvSpPr>
          <p:nvPr>
            <p:ph type="ctrTitle"/>
          </p:nvPr>
        </p:nvSpPr>
        <p:spPr>
          <a:xfrm>
            <a:off x="1020809" y="277860"/>
            <a:ext cx="10792767" cy="490190"/>
          </a:xfrm>
        </p:spPr>
        <p:txBody>
          <a:bodyPr/>
          <a:lstStyle/>
          <a:p>
            <a:r>
              <a:rPr lang="en-US" dirty="0"/>
              <a:t>Institutionalisation of Governance Models </a:t>
            </a:r>
            <a:br>
              <a:rPr lang="en-US" dirty="0"/>
            </a:br>
            <a:r>
              <a:rPr lang="en-US" sz="2800" b="0" i="1" dirty="0"/>
              <a:t>Whole of Government-Approach and effective private sector participation</a:t>
            </a:r>
          </a:p>
        </p:txBody>
      </p:sp>
      <p:grpSp>
        <p:nvGrpSpPr>
          <p:cNvPr id="6" name="btfpRowHeaderBox242046">
            <a:extLst>
              <a:ext uri="{FF2B5EF4-FFF2-40B4-BE49-F238E27FC236}">
                <a16:creationId xmlns:a16="http://schemas.microsoft.com/office/drawing/2014/main" xmlns="" id="{705DEBEA-17BD-4829-AD68-BE3B1710BB60}"/>
              </a:ext>
            </a:extLst>
          </p:cNvPr>
          <p:cNvGrpSpPr/>
          <p:nvPr>
            <p:custDataLst>
              <p:tags r:id="rId1"/>
            </p:custDataLst>
          </p:nvPr>
        </p:nvGrpSpPr>
        <p:grpSpPr>
          <a:xfrm>
            <a:off x="920658" y="1561828"/>
            <a:ext cx="2037793" cy="1217073"/>
            <a:chOff x="330200" y="7056892"/>
            <a:chExt cx="2540000" cy="972979"/>
          </a:xfrm>
        </p:grpSpPr>
        <p:sp>
          <p:nvSpPr>
            <p:cNvPr id="7" name="btfpRowHeaderBoxText242046">
              <a:extLst>
                <a:ext uri="{FF2B5EF4-FFF2-40B4-BE49-F238E27FC236}">
                  <a16:creationId xmlns:a16="http://schemas.microsoft.com/office/drawing/2014/main" xmlns="" id="{FCC0E624-4113-4211-B442-FC2309EA40C0}"/>
                </a:ext>
              </a:extLst>
            </p:cNvPr>
            <p:cNvSpPr txBox="1"/>
            <p:nvPr/>
          </p:nvSpPr>
          <p:spPr bwMode="gray">
            <a:xfrm>
              <a:off x="330200" y="7056892"/>
              <a:ext cx="2540000" cy="972979"/>
            </a:xfrm>
            <a:prstGeom prst="rect">
              <a:avLst/>
            </a:prstGeom>
            <a:noFill/>
          </p:spPr>
          <p:txBody>
            <a:bodyPr vert="horz" wrap="square" lIns="36036" tIns="36036" rIns="180181" bIns="36036" rtlCol="0" anchor="t">
              <a:no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GB" sz="1400" b="1" i="0" u="none" strike="noStrike" kern="0" cap="none" spc="0" normalizeH="0" baseline="0" noProof="0" dirty="0">
                  <a:ln>
                    <a:noFill/>
                  </a:ln>
                  <a:solidFill>
                    <a:srgbClr val="2D475A"/>
                  </a:solidFill>
                  <a:effectLst/>
                  <a:uLnTx/>
                  <a:uFillTx/>
                  <a:latin typeface="Calibri" panose="020F0502020204030204"/>
                  <a:ea typeface="+mn-ea"/>
                  <a:cs typeface="Arial"/>
                </a:rPr>
                <a:t>National Infrastructure Plan 2045</a:t>
              </a:r>
            </a:p>
          </p:txBody>
        </p:sp>
        <p:cxnSp>
          <p:nvCxnSpPr>
            <p:cNvPr id="8" name="btfpRowHeaderBoxLine242046">
              <a:extLst>
                <a:ext uri="{FF2B5EF4-FFF2-40B4-BE49-F238E27FC236}">
                  <a16:creationId xmlns:a16="http://schemas.microsoft.com/office/drawing/2014/main" xmlns="" id="{D09C1646-F1C4-40F2-9375-6B72529A3DF5}"/>
                </a:ext>
              </a:extLst>
            </p:cNvPr>
            <p:cNvCxnSpPr/>
            <p:nvPr/>
          </p:nvCxnSpPr>
          <p:spPr bwMode="gray">
            <a:xfrm flipH="1">
              <a:off x="2870200" y="7056892"/>
              <a:ext cx="0" cy="972979"/>
            </a:xfrm>
            <a:prstGeom prst="line">
              <a:avLst/>
            </a:prstGeom>
            <a:noFill/>
            <a:ln w="152400" cap="flat" cmpd="sng" algn="ctr">
              <a:solidFill>
                <a:srgbClr val="2D475A"/>
              </a:solidFill>
              <a:prstDash val="solid"/>
              <a:miter lim="800000"/>
              <a:tailEnd type="none" w="med" len="lg"/>
            </a:ln>
            <a:effectLst/>
          </p:spPr>
        </p:cxnSp>
      </p:grpSp>
      <p:sp>
        <p:nvSpPr>
          <p:cNvPr id="9" name="btfpBulletedList484790">
            <a:extLst>
              <a:ext uri="{FF2B5EF4-FFF2-40B4-BE49-F238E27FC236}">
                <a16:creationId xmlns:a16="http://schemas.microsoft.com/office/drawing/2014/main" xmlns="" id="{F4491824-9B7D-4079-B7CA-D1F485164F55}"/>
              </a:ext>
            </a:extLst>
          </p:cNvPr>
          <p:cNvSpPr txBox="1"/>
          <p:nvPr>
            <p:custDataLst>
              <p:tags r:id="rId2"/>
            </p:custDataLst>
          </p:nvPr>
        </p:nvSpPr>
        <p:spPr bwMode="gray">
          <a:xfrm>
            <a:off x="3047432" y="1650418"/>
            <a:ext cx="2954099" cy="888311"/>
          </a:xfrm>
          <a:prstGeom prst="rect">
            <a:avLst/>
          </a:prstGeom>
          <a:noFill/>
        </p:spPr>
        <p:txBody>
          <a:bodyPr vert="horz" wrap="square" lIns="36000" tIns="36000" rIns="36000" bIns="36000" rtlCol="0">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Reference Group Established </a:t>
            </a: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Comprised of Public and Private sector- infrastructure SOEs, key industry bodies such as BBC and BUSA </a:t>
            </a:r>
          </a:p>
        </p:txBody>
      </p:sp>
      <p:sp>
        <p:nvSpPr>
          <p:cNvPr id="10" name="btfpBulletedList484790">
            <a:extLst>
              <a:ext uri="{FF2B5EF4-FFF2-40B4-BE49-F238E27FC236}">
                <a16:creationId xmlns:a16="http://schemas.microsoft.com/office/drawing/2014/main" xmlns="" id="{C88F8F6D-17E4-46B5-95E5-F3E6D2F1D0DA}"/>
              </a:ext>
            </a:extLst>
          </p:cNvPr>
          <p:cNvSpPr txBox="1"/>
          <p:nvPr>
            <p:custDataLst>
              <p:tags r:id="rId3"/>
            </p:custDataLst>
          </p:nvPr>
        </p:nvSpPr>
        <p:spPr bwMode="gray">
          <a:xfrm>
            <a:off x="6012700" y="1614348"/>
            <a:ext cx="2954099" cy="888311"/>
          </a:xfrm>
          <a:prstGeom prst="rect">
            <a:avLst/>
          </a:prstGeom>
          <a:noFill/>
        </p:spPr>
        <p:txBody>
          <a:bodyPr vert="horz" wrap="square" lIns="36000" tIns="36000" rIns="36000" bIns="36000" rtlCol="0">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ESEID SOE Infrastructure Sub-Committee Established </a:t>
            </a: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CEOs of major Infrastructure SOEs, supported by  ESEID Cluster co-chairs </a:t>
            </a:r>
            <a:endPar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Arial"/>
            </a:endParaRPr>
          </a:p>
        </p:txBody>
      </p:sp>
      <p:cxnSp>
        <p:nvCxnSpPr>
          <p:cNvPr id="12" name="Straight Connector 11">
            <a:extLst>
              <a:ext uri="{FF2B5EF4-FFF2-40B4-BE49-F238E27FC236}">
                <a16:creationId xmlns:a16="http://schemas.microsoft.com/office/drawing/2014/main" xmlns="" id="{49A110D3-24FC-4F81-AD8B-C831F63FC8E4}"/>
              </a:ext>
            </a:extLst>
          </p:cNvPr>
          <p:cNvCxnSpPr>
            <a:cxnSpLocks/>
          </p:cNvCxnSpPr>
          <p:nvPr/>
        </p:nvCxnSpPr>
        <p:spPr bwMode="gray">
          <a:xfrm>
            <a:off x="749828" y="2926993"/>
            <a:ext cx="11442171" cy="0"/>
          </a:xfrm>
          <a:prstGeom prst="line">
            <a:avLst/>
          </a:prstGeom>
          <a:noFill/>
          <a:ln w="9525" cap="flat" cmpd="sng" algn="ctr">
            <a:solidFill>
              <a:srgbClr val="858585"/>
            </a:solidFill>
            <a:prstDash val="dash"/>
            <a:miter lim="800000"/>
            <a:headEnd type="none" w="med" len="med"/>
            <a:tailEnd type="none" w="med" len="lg"/>
          </a:ln>
          <a:effectLst/>
        </p:spPr>
      </p:cxnSp>
      <p:cxnSp>
        <p:nvCxnSpPr>
          <p:cNvPr id="13" name="Straight Connector 12">
            <a:extLst>
              <a:ext uri="{FF2B5EF4-FFF2-40B4-BE49-F238E27FC236}">
                <a16:creationId xmlns:a16="http://schemas.microsoft.com/office/drawing/2014/main" xmlns="" id="{8E5496C2-BB78-4B91-B581-F085D43A48FB}"/>
              </a:ext>
            </a:extLst>
          </p:cNvPr>
          <p:cNvCxnSpPr>
            <a:cxnSpLocks/>
          </p:cNvCxnSpPr>
          <p:nvPr/>
        </p:nvCxnSpPr>
        <p:spPr>
          <a:xfrm>
            <a:off x="1020809" y="1513485"/>
            <a:ext cx="1097089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btfpRowHeaderBoxText242046">
            <a:extLst>
              <a:ext uri="{FF2B5EF4-FFF2-40B4-BE49-F238E27FC236}">
                <a16:creationId xmlns:a16="http://schemas.microsoft.com/office/drawing/2014/main" xmlns="" id="{2DE636B6-64BB-458C-9CAC-0A319379FFE5}"/>
              </a:ext>
            </a:extLst>
          </p:cNvPr>
          <p:cNvSpPr txBox="1"/>
          <p:nvPr/>
        </p:nvSpPr>
        <p:spPr bwMode="gray">
          <a:xfrm>
            <a:off x="823067" y="3022714"/>
            <a:ext cx="2037793" cy="1217073"/>
          </a:xfrm>
          <a:prstGeom prst="rect">
            <a:avLst/>
          </a:prstGeom>
          <a:noFill/>
        </p:spPr>
        <p:txBody>
          <a:bodyPr vert="horz" wrap="square" lIns="36036" tIns="36036" rIns="180181" bIns="36036" rtlCol="0" anchor="t">
            <a:no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GB" sz="1400" b="1" i="0" u="none" strike="noStrike" kern="0" cap="none" spc="0" normalizeH="0" baseline="0" noProof="0" dirty="0">
                <a:ln>
                  <a:noFill/>
                </a:ln>
                <a:solidFill>
                  <a:srgbClr val="2D475A"/>
                </a:solidFill>
                <a:effectLst/>
                <a:uLnTx/>
                <a:uFillTx/>
                <a:latin typeface="Calibri" panose="020F0502020204030204"/>
                <a:ea typeface="+mn-ea"/>
                <a:cs typeface="Arial"/>
              </a:rPr>
              <a:t>Strategic Integrated Infrastructure Projects </a:t>
            </a:r>
          </a:p>
        </p:txBody>
      </p:sp>
      <p:cxnSp>
        <p:nvCxnSpPr>
          <p:cNvPr id="18" name="btfpRowHeaderBoxLine242046">
            <a:extLst>
              <a:ext uri="{FF2B5EF4-FFF2-40B4-BE49-F238E27FC236}">
                <a16:creationId xmlns:a16="http://schemas.microsoft.com/office/drawing/2014/main" xmlns="" id="{F5629FC2-C046-4004-9A49-E8156A580D59}"/>
              </a:ext>
            </a:extLst>
          </p:cNvPr>
          <p:cNvCxnSpPr/>
          <p:nvPr/>
        </p:nvCxnSpPr>
        <p:spPr bwMode="gray">
          <a:xfrm flipH="1">
            <a:off x="2958451" y="3022713"/>
            <a:ext cx="0" cy="1217073"/>
          </a:xfrm>
          <a:prstGeom prst="line">
            <a:avLst/>
          </a:prstGeom>
          <a:noFill/>
          <a:ln w="152400" cap="flat" cmpd="sng" algn="ctr">
            <a:solidFill>
              <a:srgbClr val="2D475A"/>
            </a:solidFill>
            <a:prstDash val="solid"/>
            <a:miter lim="800000"/>
            <a:tailEnd type="none" w="med" len="lg"/>
          </a:ln>
          <a:effectLst/>
        </p:spPr>
      </p:cxnSp>
      <p:sp>
        <p:nvSpPr>
          <p:cNvPr id="19" name="btfpRowHeaderBoxText242046">
            <a:extLst>
              <a:ext uri="{FF2B5EF4-FFF2-40B4-BE49-F238E27FC236}">
                <a16:creationId xmlns:a16="http://schemas.microsoft.com/office/drawing/2014/main" xmlns="" id="{6D4EAE68-5C99-43D2-A032-F8567A7226E8}"/>
              </a:ext>
            </a:extLst>
          </p:cNvPr>
          <p:cNvSpPr txBox="1"/>
          <p:nvPr/>
        </p:nvSpPr>
        <p:spPr bwMode="gray">
          <a:xfrm>
            <a:off x="839142" y="4451822"/>
            <a:ext cx="2037793" cy="1217073"/>
          </a:xfrm>
          <a:prstGeom prst="rect">
            <a:avLst/>
          </a:prstGeom>
          <a:noFill/>
        </p:spPr>
        <p:txBody>
          <a:bodyPr vert="horz" wrap="square" lIns="36036" tIns="36036" rIns="180181" bIns="36036" rtlCol="0" anchor="t">
            <a:no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GB" sz="1400" b="1" i="0" u="none" strike="noStrike" kern="0" cap="none" spc="0" normalizeH="0" baseline="0" noProof="0" dirty="0">
                <a:ln>
                  <a:noFill/>
                </a:ln>
                <a:solidFill>
                  <a:srgbClr val="2D475A"/>
                </a:solidFill>
                <a:effectLst/>
                <a:uLnTx/>
                <a:uFillTx/>
                <a:latin typeface="Calibri" panose="020F0502020204030204"/>
                <a:ea typeface="+mn-ea"/>
                <a:cs typeface="Arial"/>
              </a:rPr>
              <a:t>Development of robust infrastructure project pipeline </a:t>
            </a:r>
          </a:p>
        </p:txBody>
      </p:sp>
      <p:cxnSp>
        <p:nvCxnSpPr>
          <p:cNvPr id="20" name="btfpRowHeaderBoxLine242046">
            <a:extLst>
              <a:ext uri="{FF2B5EF4-FFF2-40B4-BE49-F238E27FC236}">
                <a16:creationId xmlns:a16="http://schemas.microsoft.com/office/drawing/2014/main" xmlns="" id="{D52C6CA4-3884-4A32-851A-A2C70CCE688F}"/>
              </a:ext>
            </a:extLst>
          </p:cNvPr>
          <p:cNvCxnSpPr/>
          <p:nvPr/>
        </p:nvCxnSpPr>
        <p:spPr bwMode="gray">
          <a:xfrm flipH="1">
            <a:off x="2958451" y="4451822"/>
            <a:ext cx="0" cy="1217073"/>
          </a:xfrm>
          <a:prstGeom prst="line">
            <a:avLst/>
          </a:prstGeom>
          <a:noFill/>
          <a:ln w="152400" cap="flat" cmpd="sng" algn="ctr">
            <a:solidFill>
              <a:srgbClr val="2D475A"/>
            </a:solidFill>
            <a:prstDash val="solid"/>
            <a:miter lim="800000"/>
            <a:tailEnd type="none" w="med" len="lg"/>
          </a:ln>
          <a:effectLst/>
        </p:spPr>
      </p:cxnSp>
      <p:sp>
        <p:nvSpPr>
          <p:cNvPr id="21" name="btfpRowHeaderBoxText242046">
            <a:extLst>
              <a:ext uri="{FF2B5EF4-FFF2-40B4-BE49-F238E27FC236}">
                <a16:creationId xmlns:a16="http://schemas.microsoft.com/office/drawing/2014/main" xmlns="" id="{252C79FE-D0A9-43FA-8D85-58A196B26559}"/>
              </a:ext>
            </a:extLst>
          </p:cNvPr>
          <p:cNvSpPr txBox="1"/>
          <p:nvPr/>
        </p:nvSpPr>
        <p:spPr bwMode="gray">
          <a:xfrm>
            <a:off x="801619" y="6019775"/>
            <a:ext cx="2037793" cy="726272"/>
          </a:xfrm>
          <a:prstGeom prst="rect">
            <a:avLst/>
          </a:prstGeom>
          <a:noFill/>
        </p:spPr>
        <p:txBody>
          <a:bodyPr vert="horz" wrap="square" lIns="36036" tIns="36036" rIns="180181" bIns="36036" rtlCol="0" anchor="t">
            <a:no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GB" sz="1400" b="1" i="0" u="none" strike="noStrike" kern="0" cap="none" spc="0" normalizeH="0" baseline="0" noProof="0" dirty="0">
                <a:ln>
                  <a:noFill/>
                </a:ln>
                <a:solidFill>
                  <a:srgbClr val="2D475A"/>
                </a:solidFill>
                <a:effectLst/>
                <a:uLnTx/>
                <a:uFillTx/>
                <a:latin typeface="Calibri" panose="020F0502020204030204"/>
                <a:ea typeface="+mn-ea"/>
                <a:cs typeface="Arial"/>
              </a:rPr>
              <a:t>Operationalisation of the Infrastructure Fund </a:t>
            </a:r>
          </a:p>
        </p:txBody>
      </p:sp>
      <p:cxnSp>
        <p:nvCxnSpPr>
          <p:cNvPr id="22" name="btfpRowHeaderBoxLine242046">
            <a:extLst>
              <a:ext uri="{FF2B5EF4-FFF2-40B4-BE49-F238E27FC236}">
                <a16:creationId xmlns:a16="http://schemas.microsoft.com/office/drawing/2014/main" xmlns="" id="{82F72FE9-8D62-46DB-93EC-0CE7AF466171}"/>
              </a:ext>
            </a:extLst>
          </p:cNvPr>
          <p:cNvCxnSpPr>
            <a:cxnSpLocks/>
          </p:cNvCxnSpPr>
          <p:nvPr/>
        </p:nvCxnSpPr>
        <p:spPr bwMode="gray">
          <a:xfrm>
            <a:off x="2941130" y="6146767"/>
            <a:ext cx="0" cy="619794"/>
          </a:xfrm>
          <a:prstGeom prst="line">
            <a:avLst/>
          </a:prstGeom>
          <a:noFill/>
          <a:ln w="152400" cap="flat" cmpd="sng" algn="ctr">
            <a:solidFill>
              <a:srgbClr val="2D475A"/>
            </a:solidFill>
            <a:prstDash val="solid"/>
            <a:miter lim="800000"/>
            <a:tailEnd type="none" w="med" len="lg"/>
          </a:ln>
          <a:effectLst/>
        </p:spPr>
      </p:cxnSp>
      <p:cxnSp>
        <p:nvCxnSpPr>
          <p:cNvPr id="25" name="Straight Connector 24">
            <a:extLst>
              <a:ext uri="{FF2B5EF4-FFF2-40B4-BE49-F238E27FC236}">
                <a16:creationId xmlns:a16="http://schemas.microsoft.com/office/drawing/2014/main" xmlns="" id="{30FE9F67-9E32-4566-A73C-E4F5F3682223}"/>
              </a:ext>
            </a:extLst>
          </p:cNvPr>
          <p:cNvCxnSpPr>
            <a:cxnSpLocks/>
          </p:cNvCxnSpPr>
          <p:nvPr/>
        </p:nvCxnSpPr>
        <p:spPr bwMode="gray">
          <a:xfrm>
            <a:off x="494361" y="4329309"/>
            <a:ext cx="11442171" cy="0"/>
          </a:xfrm>
          <a:prstGeom prst="line">
            <a:avLst/>
          </a:prstGeom>
          <a:noFill/>
          <a:ln w="9525" cap="flat" cmpd="sng" algn="ctr">
            <a:solidFill>
              <a:srgbClr val="858585"/>
            </a:solidFill>
            <a:prstDash val="dash"/>
            <a:miter lim="800000"/>
            <a:headEnd type="none" w="med" len="med"/>
            <a:tailEnd type="none" w="med" len="lg"/>
          </a:ln>
          <a:effectLst/>
        </p:spPr>
      </p:cxnSp>
      <p:cxnSp>
        <p:nvCxnSpPr>
          <p:cNvPr id="26" name="Straight Connector 25">
            <a:extLst>
              <a:ext uri="{FF2B5EF4-FFF2-40B4-BE49-F238E27FC236}">
                <a16:creationId xmlns:a16="http://schemas.microsoft.com/office/drawing/2014/main" xmlns="" id="{615A9EB3-DD61-4CB2-9E42-981E2E006672}"/>
              </a:ext>
            </a:extLst>
          </p:cNvPr>
          <p:cNvCxnSpPr>
            <a:cxnSpLocks/>
          </p:cNvCxnSpPr>
          <p:nvPr/>
        </p:nvCxnSpPr>
        <p:spPr bwMode="gray">
          <a:xfrm>
            <a:off x="645327" y="5953050"/>
            <a:ext cx="11442171" cy="0"/>
          </a:xfrm>
          <a:prstGeom prst="line">
            <a:avLst/>
          </a:prstGeom>
          <a:noFill/>
          <a:ln w="9525" cap="flat" cmpd="sng" algn="ctr">
            <a:solidFill>
              <a:srgbClr val="858585"/>
            </a:solidFill>
            <a:prstDash val="dash"/>
            <a:miter lim="800000"/>
            <a:headEnd type="none" w="med" len="med"/>
            <a:tailEnd type="none" w="med" len="lg"/>
          </a:ln>
          <a:effectLst/>
        </p:spPr>
      </p:cxnSp>
      <p:sp>
        <p:nvSpPr>
          <p:cNvPr id="27" name="btfpBulletedList484790">
            <a:extLst>
              <a:ext uri="{FF2B5EF4-FFF2-40B4-BE49-F238E27FC236}">
                <a16:creationId xmlns:a16="http://schemas.microsoft.com/office/drawing/2014/main" xmlns="" id="{71F6E12D-5745-4C26-A7E0-E7D7DFD3E266}"/>
              </a:ext>
            </a:extLst>
          </p:cNvPr>
          <p:cNvSpPr txBox="1"/>
          <p:nvPr>
            <p:custDataLst>
              <p:tags r:id="rId4"/>
            </p:custDataLst>
          </p:nvPr>
        </p:nvSpPr>
        <p:spPr bwMode="gray">
          <a:xfrm>
            <a:off x="3037489" y="3042055"/>
            <a:ext cx="3611028" cy="1257643"/>
          </a:xfrm>
          <a:prstGeom prst="rect">
            <a:avLst/>
          </a:prstGeom>
          <a:noFill/>
        </p:spPr>
        <p:txBody>
          <a:bodyPr vert="horz" wrap="square" lIns="36000" tIns="36000" rIns="36000" bIns="36000" rtlCol="0">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SIP Implementation Committee </a:t>
            </a: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Committee in place. All nominations received. Expanded to include implementing agencies such as Coega Development Corporation, IPP Office and DBSA. All Departments critical </a:t>
            </a:r>
            <a:r>
              <a:rPr kumimoji="0" lang="en-GB" sz="1200" b="0" i="1" u="none" strike="noStrike" kern="1200" cap="none" spc="0" normalizeH="0" baseline="0" noProof="0" dirty="0" err="1">
                <a:ln>
                  <a:noFill/>
                </a:ln>
                <a:solidFill>
                  <a:prstClr val="black"/>
                </a:solidFill>
                <a:effectLst/>
                <a:uLnTx/>
                <a:uFillTx/>
                <a:latin typeface="Calibri" panose="020F0502020204030204"/>
                <a:ea typeface="+mn-ea"/>
                <a:cs typeface="Arial"/>
              </a:rPr>
              <a:t>ito</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 Infrastructure Development Act included  </a:t>
            </a:r>
          </a:p>
        </p:txBody>
      </p:sp>
      <p:sp>
        <p:nvSpPr>
          <p:cNvPr id="28" name="btfpBulletedList484790">
            <a:extLst>
              <a:ext uri="{FF2B5EF4-FFF2-40B4-BE49-F238E27FC236}">
                <a16:creationId xmlns:a16="http://schemas.microsoft.com/office/drawing/2014/main" xmlns="" id="{BCA9517F-5EFA-4B5D-8402-1A83B614C600}"/>
              </a:ext>
            </a:extLst>
          </p:cNvPr>
          <p:cNvSpPr txBox="1"/>
          <p:nvPr>
            <p:custDataLst>
              <p:tags r:id="rId5"/>
            </p:custDataLst>
          </p:nvPr>
        </p:nvSpPr>
        <p:spPr bwMode="gray">
          <a:xfrm>
            <a:off x="6947455" y="3069618"/>
            <a:ext cx="4590742" cy="881514"/>
          </a:xfrm>
          <a:prstGeom prst="rect">
            <a:avLst/>
          </a:prstGeom>
          <a:noFill/>
        </p:spPr>
        <p:txBody>
          <a:bodyPr vert="horz" wrap="square" lIns="36000" tIns="36000" rIns="36000" bIns="36000" rtlCol="0">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Infrastructure Development Act governance structures activated </a:t>
            </a: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ctr" defTabSz="711200" rtl="0" eaLnBrk="1" fontAlgn="auto" latinLnBrk="0" hangingPunct="1">
              <a:lnSpc>
                <a:spcPts val="10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PICC Secretariat </a:t>
            </a:r>
          </a:p>
          <a:p>
            <a:pPr marL="0" marR="0" lvl="0" indent="0" algn="ctr" defTabSz="711200" rtl="0" eaLnBrk="1" fontAlgn="auto" latinLnBrk="0" hangingPunct="1">
              <a:lnSpc>
                <a:spcPts val="10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PICC Management Committee </a:t>
            </a:r>
          </a:p>
          <a:p>
            <a:pPr marL="0" marR="0" lvl="0" indent="0" algn="ctr" defTabSz="711200" rtl="0" eaLnBrk="1" fontAlgn="auto" latinLnBrk="0" hangingPunct="1">
              <a:lnSpc>
                <a:spcPts val="10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PICC Council </a:t>
            </a:r>
          </a:p>
        </p:txBody>
      </p:sp>
      <p:sp>
        <p:nvSpPr>
          <p:cNvPr id="29" name="btfpBulletedList484790">
            <a:extLst>
              <a:ext uri="{FF2B5EF4-FFF2-40B4-BE49-F238E27FC236}">
                <a16:creationId xmlns:a16="http://schemas.microsoft.com/office/drawing/2014/main" xmlns="" id="{2ECAD55B-B6D2-44D0-8B4E-6BA0581F0B84}"/>
              </a:ext>
            </a:extLst>
          </p:cNvPr>
          <p:cNvSpPr txBox="1"/>
          <p:nvPr>
            <p:custDataLst>
              <p:tags r:id="rId6"/>
            </p:custDataLst>
          </p:nvPr>
        </p:nvSpPr>
        <p:spPr bwMode="gray">
          <a:xfrm>
            <a:off x="2223055" y="4396034"/>
            <a:ext cx="5666247" cy="1663780"/>
          </a:xfrm>
          <a:prstGeom prst="rect">
            <a:avLst/>
          </a:prstGeom>
          <a:noFill/>
        </p:spPr>
        <p:txBody>
          <a:bodyPr vert="horz" wrap="square" lIns="36000" tIns="36000" rIns="36000" bIns="36000" rtlCol="0">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solidFill>
                  <a:srgbClr val="C00000"/>
                </a:solidFill>
                <a:effectLst/>
                <a:uLnTx/>
                <a:uFillTx/>
                <a:latin typeface="Calibri" panose="020F0502020204030204"/>
                <a:ea typeface="+mn-ea"/>
                <a:cs typeface="Arial"/>
              </a:rPr>
              <a:t>Eight </a:t>
            </a: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Technical Working Groups established:</a:t>
            </a:r>
          </a:p>
          <a:p>
            <a:pPr marL="0" marR="0" lvl="0" indent="0" algn="ctr" defTabSz="711200" rtl="0" eaLnBrk="1" fontAlgn="auto" latinLnBrk="0" hangingPunct="1">
              <a:lnSpc>
                <a:spcPts val="600"/>
              </a:lnSpc>
              <a:spcBef>
                <a:spcPts val="60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rPr>
              <a:t>Social Infrastructure: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GTAC, Coega Development Corporation </a:t>
            </a:r>
          </a:p>
          <a:p>
            <a:pPr marL="0" marR="0" lvl="0" indent="0" algn="ctr" defTabSz="711200" rtl="0" eaLnBrk="1" fontAlgn="auto" latinLnBrk="0" hangingPunct="1">
              <a:lnSpc>
                <a:spcPts val="600"/>
              </a:lnSpc>
              <a:spcBef>
                <a:spcPts val="6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rPr>
              <a:t>Municipal Infrastructure Finance: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MISA, National Treasury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ctr" defTabSz="711200" rtl="0" eaLnBrk="1" fontAlgn="auto" latinLnBrk="0" hangingPunct="1">
              <a:lnSpc>
                <a:spcPts val="600"/>
              </a:lnSpc>
              <a:spcBef>
                <a:spcPts val="6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rPr>
              <a:t>Agriculture &amp; Agro-Processing: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IDC, Land Bank</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ctr" defTabSz="711200" rtl="0" eaLnBrk="1" fontAlgn="auto" latinLnBrk="0" hangingPunct="1">
              <a:lnSpc>
                <a:spcPts val="600"/>
              </a:lnSpc>
              <a:spcBef>
                <a:spcPts val="6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rPr>
              <a:t>Human Settlements: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DHS, DBSA</a:t>
            </a:r>
          </a:p>
          <a:p>
            <a:pPr marL="0" marR="0" lvl="0" indent="0" algn="ctr" defTabSz="711200" rtl="0" eaLnBrk="1" fontAlgn="auto" latinLnBrk="0" hangingPunct="1">
              <a:lnSpc>
                <a:spcPts val="600"/>
              </a:lnSpc>
              <a:spcBef>
                <a:spcPts val="6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rPr>
              <a:t>Digital Infrastructure: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DCDT, DBSA</a:t>
            </a:r>
          </a:p>
          <a:p>
            <a:pPr marL="0" marR="0" lvl="0" indent="0" algn="ctr" defTabSz="711200" rtl="0" eaLnBrk="1" fontAlgn="auto" latinLnBrk="0" hangingPunct="1">
              <a:lnSpc>
                <a:spcPts val="600"/>
              </a:lnSpc>
              <a:spcBef>
                <a:spcPts val="6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rPr>
              <a:t>Transport: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Transnet,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Arial"/>
              </a:rPr>
              <a:t>Sanral</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 </a:t>
            </a:r>
          </a:p>
          <a:p>
            <a:pPr marL="0" marR="0" lvl="0" indent="0" algn="ctr" defTabSz="711200" rtl="0" eaLnBrk="1" fontAlgn="auto" latinLnBrk="0" hangingPunct="1">
              <a:lnSpc>
                <a:spcPts val="600"/>
              </a:lnSpc>
              <a:spcBef>
                <a:spcPts val="6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rPr>
              <a:t>Water: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DWS, DBSA</a:t>
            </a:r>
          </a:p>
          <a:p>
            <a:pPr marL="0" marR="0" lvl="0" indent="0" algn="ctr" defTabSz="711200" rtl="0" eaLnBrk="1" fontAlgn="auto" latinLnBrk="0" hangingPunct="1">
              <a:lnSpc>
                <a:spcPts val="600"/>
              </a:lnSpc>
              <a:spcBef>
                <a:spcPts val="6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Arial"/>
              </a:rPr>
              <a:t>Energy: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DMRE, DBSA</a:t>
            </a:r>
          </a:p>
          <a:p>
            <a:pPr marL="0" marR="0" lvl="0" indent="0" algn="ctr" defTabSz="711200" rtl="0" eaLnBrk="1" fontAlgn="auto" latinLnBrk="0" hangingPunct="1">
              <a:lnSpc>
                <a:spcPts val="600"/>
              </a:lnSpc>
              <a:spcBef>
                <a:spcPts val="60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0" name="btfpBulletedList484790">
            <a:extLst>
              <a:ext uri="{FF2B5EF4-FFF2-40B4-BE49-F238E27FC236}">
                <a16:creationId xmlns:a16="http://schemas.microsoft.com/office/drawing/2014/main" xmlns="" id="{F6BB98C7-44BA-402F-A2BF-59A37BF45895}"/>
              </a:ext>
            </a:extLst>
          </p:cNvPr>
          <p:cNvSpPr txBox="1"/>
          <p:nvPr>
            <p:custDataLst>
              <p:tags r:id="rId7"/>
            </p:custDataLst>
          </p:nvPr>
        </p:nvSpPr>
        <p:spPr bwMode="gray">
          <a:xfrm>
            <a:off x="8210288" y="4405219"/>
            <a:ext cx="2954099" cy="703645"/>
          </a:xfrm>
          <a:prstGeom prst="rect">
            <a:avLst/>
          </a:prstGeom>
          <a:noFill/>
        </p:spPr>
        <p:txBody>
          <a:bodyPr vert="horz" wrap="square" lIns="36000" tIns="36000" rIns="36000" bIns="36000" rtlCol="0">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SIDS Steering Committee </a:t>
            </a:r>
          </a:p>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Multilateral Development Banks, DFIs, Line Function DGs </a:t>
            </a:r>
          </a:p>
        </p:txBody>
      </p:sp>
      <p:sp>
        <p:nvSpPr>
          <p:cNvPr id="31" name="btfpBulletedList484790">
            <a:extLst>
              <a:ext uri="{FF2B5EF4-FFF2-40B4-BE49-F238E27FC236}">
                <a16:creationId xmlns:a16="http://schemas.microsoft.com/office/drawing/2014/main" xmlns="" id="{82F38F8D-9C7B-4415-A3F5-C81391DDB43A}"/>
              </a:ext>
            </a:extLst>
          </p:cNvPr>
          <p:cNvSpPr txBox="1"/>
          <p:nvPr>
            <p:custDataLst>
              <p:tags r:id="rId8"/>
            </p:custDataLst>
          </p:nvPr>
        </p:nvSpPr>
        <p:spPr bwMode="gray">
          <a:xfrm>
            <a:off x="3138834" y="6114601"/>
            <a:ext cx="3556014" cy="631446"/>
          </a:xfrm>
          <a:prstGeom prst="rect">
            <a:avLst/>
          </a:prstGeom>
          <a:noFill/>
        </p:spPr>
        <p:txBody>
          <a:bodyPr vert="horz" wrap="square" lIns="36000" tIns="36000" rIns="36000" bIns="36000" rtlCol="0">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Infrastructure Investment Committee </a:t>
            </a: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ctr" defTabSz="711200" rtl="0" eaLnBrk="1" fontAlgn="auto" latinLnBrk="0" hangingPunct="1">
              <a:lnSpc>
                <a:spcPts val="8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Public Sector: DPWI, NT, DTIC, DPE, ISA, MISA</a:t>
            </a:r>
          </a:p>
          <a:p>
            <a:pPr marL="0" marR="0" lvl="0" indent="0" algn="ctr" defTabSz="711200" rtl="0" eaLnBrk="1" fontAlgn="auto" latinLnBrk="0" hangingPunct="1">
              <a:lnSpc>
                <a:spcPts val="8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Private Sector: BASA, BATSETA, ASISA, MDB Forum rep</a:t>
            </a:r>
            <a:endPar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2" name="btfpBulletedList484790">
            <a:extLst>
              <a:ext uri="{FF2B5EF4-FFF2-40B4-BE49-F238E27FC236}">
                <a16:creationId xmlns:a16="http://schemas.microsoft.com/office/drawing/2014/main" xmlns="" id="{2D8E3013-BC56-409A-B3B1-314C9614431E}"/>
              </a:ext>
            </a:extLst>
          </p:cNvPr>
          <p:cNvSpPr txBox="1"/>
          <p:nvPr>
            <p:custDataLst>
              <p:tags r:id="rId9"/>
            </p:custDataLst>
          </p:nvPr>
        </p:nvSpPr>
        <p:spPr bwMode="gray">
          <a:xfrm>
            <a:off x="7706424" y="6040289"/>
            <a:ext cx="3788889" cy="653888"/>
          </a:xfrm>
          <a:prstGeom prst="rect">
            <a:avLst/>
          </a:prstGeom>
          <a:noFill/>
        </p:spPr>
        <p:txBody>
          <a:bodyPr vert="horz" wrap="square" lIns="36000" tIns="36000" rIns="36000" bIns="36000" rtlCol="0">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panose="020F0502020204030204"/>
                <a:ea typeface="+mn-ea"/>
                <a:cs typeface="Arial"/>
              </a:rPr>
              <a:t>Infrastructure Fund Strategic Advisory Committee </a:t>
            </a:r>
          </a:p>
          <a:p>
            <a:pPr marL="0" marR="0" lvl="0" indent="0" algn="ctr" defTabSz="711200" rtl="0" eaLnBrk="1" fontAlgn="auto" latinLnBrk="0" hangingPunct="1">
              <a:lnSpc>
                <a:spcPts val="9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Public Sector: DBSA, NT, ISA</a:t>
            </a:r>
          </a:p>
          <a:p>
            <a:pPr marL="0" marR="0" lvl="0" indent="0" algn="ctr" defTabSz="711200" rtl="0" eaLnBrk="1" fontAlgn="auto" latinLnBrk="0" hangingPunct="1">
              <a:lnSpc>
                <a:spcPts val="900"/>
              </a:lnSpc>
              <a:spcBef>
                <a:spcPts val="60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Arial"/>
              </a:rPr>
              <a:t> Private Sector: BASA, ASISA, BATSETA, SAICA</a:t>
            </a:r>
            <a:endPar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xmlns="" val="292784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5231" y="5428497"/>
            <a:ext cx="2988725" cy="1025393"/>
          </a:xfrm>
          <a:prstGeom prst="rect">
            <a:avLst/>
          </a:prstGeom>
        </p:spPr>
      </p:pic>
      <p:sp>
        <p:nvSpPr>
          <p:cNvPr id="2" name="Rectangle 1"/>
          <p:cNvSpPr/>
          <p:nvPr/>
        </p:nvSpPr>
        <p:spPr>
          <a:xfrm>
            <a:off x="895230" y="1404236"/>
            <a:ext cx="10991969" cy="1938992"/>
          </a:xfrm>
          <a:prstGeom prst="rect">
            <a:avLst/>
          </a:prstGeom>
        </p:spPr>
        <p:txBody>
          <a:bodyPr wrap="square">
            <a:spAutoFit/>
          </a:bodyPr>
          <a:lstStyle/>
          <a:p>
            <a:r>
              <a:rPr lang="en-GB" sz="3600" b="1" dirty="0" smtClean="0">
                <a:solidFill>
                  <a:schemeClr val="accent2"/>
                </a:solidFill>
                <a:latin typeface="Arial" panose="020B0604020202020204" pitchFamily="34" charset="0"/>
                <a:cs typeface="Arial" panose="020B0604020202020204" pitchFamily="34" charset="0"/>
              </a:rPr>
              <a:t>SECTION D</a:t>
            </a:r>
          </a:p>
          <a:p>
            <a:endParaRPr lang="en-GB" sz="2800" b="1" dirty="0">
              <a:solidFill>
                <a:schemeClr val="bg1">
                  <a:lumMod val="75000"/>
                </a:schemeClr>
              </a:solidFill>
              <a:latin typeface="Arial" panose="020B0604020202020204" pitchFamily="34" charset="0"/>
              <a:cs typeface="Arial" panose="020B0604020202020204" pitchFamily="34" charset="0"/>
            </a:endParaRPr>
          </a:p>
          <a:p>
            <a:r>
              <a:rPr lang="en-GB" sz="2800" b="1" dirty="0">
                <a:solidFill>
                  <a:schemeClr val="bg1">
                    <a:lumMod val="75000"/>
                  </a:schemeClr>
                </a:solidFill>
                <a:latin typeface="Arial" panose="020B0604020202020204" pitchFamily="34" charset="0"/>
                <a:cs typeface="Arial" panose="020B0604020202020204" pitchFamily="34" charset="0"/>
              </a:rPr>
              <a:t>EPWP NSS: NPO P</a:t>
            </a:r>
            <a:r>
              <a:rPr lang="en-GB" sz="2800" b="1" dirty="0" smtClean="0">
                <a:solidFill>
                  <a:schemeClr val="bg1">
                    <a:lumMod val="75000"/>
                  </a:schemeClr>
                </a:solidFill>
                <a:latin typeface="Arial" panose="020B0604020202020204" pitchFamily="34" charset="0"/>
                <a:cs typeface="Arial" panose="020B0604020202020204" pitchFamily="34" charset="0"/>
              </a:rPr>
              <a:t>rogramme</a:t>
            </a:r>
          </a:p>
          <a:p>
            <a:r>
              <a:rPr lang="en-US" sz="2800" dirty="0" smtClean="0"/>
              <a:t>Recruitment of participants </a:t>
            </a:r>
            <a:r>
              <a:rPr lang="en-US" sz="2800" dirty="0"/>
              <a:t>for COVID 19 and GBV activities</a:t>
            </a:r>
            <a:endParaRPr lang="en-GB" sz="2800" dirty="0"/>
          </a:p>
        </p:txBody>
      </p:sp>
      <p:sp>
        <p:nvSpPr>
          <p:cNvPr id="9" name="Right Triangle 8"/>
          <p:cNvSpPr/>
          <p:nvPr/>
        </p:nvSpPr>
        <p:spPr>
          <a:xfrm rot="10800000">
            <a:off x="-2" y="4530760"/>
            <a:ext cx="12192001" cy="1896338"/>
          </a:xfrm>
          <a:prstGeom prst="rtTriangl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xmlns="" val="1900935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0760" y="2538552"/>
            <a:ext cx="10419240" cy="2862322"/>
          </a:xfrm>
          <a:prstGeom prst="rect">
            <a:avLst/>
          </a:prstGeom>
        </p:spPr>
        <p:txBody>
          <a:bodyPr wrap="square">
            <a:spAutoFit/>
          </a:bodyPr>
          <a:lstStyle/>
          <a:p>
            <a:pPr marL="285750" indent="-285750">
              <a:spcBef>
                <a:spcPts val="600"/>
              </a:spcBef>
              <a:spcAft>
                <a:spcPts val="600"/>
              </a:spcAft>
              <a:buClr>
                <a:srgbClr val="C00000"/>
              </a:buClr>
              <a:buFont typeface="Wingdings" panose="05000000000000000000" pitchFamily="2" charset="2"/>
              <a:buChar char="Ø"/>
            </a:pPr>
            <a:r>
              <a:rPr lang="en-US" sz="1600" dirty="0">
                <a:solidFill>
                  <a:schemeClr val="accent5">
                    <a:lumMod val="50000"/>
                  </a:schemeClr>
                </a:solidFill>
                <a:latin typeface="Arial" panose="020B0604020202020204" pitchFamily="34" charset="0"/>
                <a:cs typeface="Arial" panose="020B0604020202020204" pitchFamily="34" charset="0"/>
              </a:rPr>
              <a:t>R771 m </a:t>
            </a:r>
            <a:r>
              <a:rPr lang="en-US" sz="1600" dirty="0" smtClean="0">
                <a:solidFill>
                  <a:schemeClr val="accent5">
                    <a:lumMod val="50000"/>
                  </a:schemeClr>
                </a:solidFill>
                <a:latin typeface="Arial" panose="020B0604020202020204" pitchFamily="34" charset="0"/>
                <a:cs typeface="Arial" panose="020B0604020202020204" pitchFamily="34" charset="0"/>
              </a:rPr>
              <a:t>of the total amount </a:t>
            </a:r>
            <a:r>
              <a:rPr lang="en-US" sz="1600" dirty="0">
                <a:solidFill>
                  <a:schemeClr val="accent5">
                    <a:lumMod val="50000"/>
                  </a:schemeClr>
                </a:solidFill>
                <a:latin typeface="Arial" panose="020B0604020202020204" pitchFamily="34" charset="0"/>
                <a:cs typeface="Arial" panose="020B0604020202020204" pitchFamily="34" charset="0"/>
              </a:rPr>
              <a:t>of R1,6 billion that was </a:t>
            </a:r>
            <a:r>
              <a:rPr lang="en-US" sz="1600" dirty="0" err="1">
                <a:solidFill>
                  <a:schemeClr val="accent5">
                    <a:lumMod val="50000"/>
                  </a:schemeClr>
                </a:solidFill>
                <a:latin typeface="Arial" panose="020B0604020202020204" pitchFamily="34" charset="0"/>
                <a:cs typeface="Arial" panose="020B0604020202020204" pitchFamily="34" charset="0"/>
              </a:rPr>
              <a:t>reprioritised</a:t>
            </a:r>
            <a:r>
              <a:rPr lang="en-US" sz="1600" dirty="0">
                <a:solidFill>
                  <a:schemeClr val="accent5">
                    <a:lumMod val="50000"/>
                  </a:schemeClr>
                </a:solidFill>
                <a:latin typeface="Arial" panose="020B0604020202020204" pitchFamily="34" charset="0"/>
                <a:cs typeface="Arial" panose="020B0604020202020204" pitchFamily="34" charset="0"/>
              </a:rPr>
              <a:t> within the Department of Public Works (DPWI) baseline, under transfers and subsidies, was </a:t>
            </a:r>
            <a:r>
              <a:rPr lang="en-US" sz="1600" dirty="0" smtClean="0">
                <a:solidFill>
                  <a:schemeClr val="accent5">
                    <a:lumMod val="50000"/>
                  </a:schemeClr>
                </a:solidFill>
                <a:latin typeface="Arial" panose="020B0604020202020204" pitchFamily="34" charset="0"/>
                <a:cs typeface="Arial" panose="020B0604020202020204" pitchFamily="34" charset="0"/>
              </a:rPr>
              <a:t>used under </a:t>
            </a:r>
            <a:r>
              <a:rPr lang="en-US" sz="1600" dirty="0">
                <a:solidFill>
                  <a:schemeClr val="accent5">
                    <a:lumMod val="50000"/>
                  </a:schemeClr>
                </a:solidFill>
                <a:latin typeface="Arial" panose="020B0604020202020204" pitchFamily="34" charset="0"/>
                <a:cs typeface="Arial" panose="020B0604020202020204" pitchFamily="34" charset="0"/>
              </a:rPr>
              <a:t>the Expanded Public Works </a:t>
            </a:r>
            <a:r>
              <a:rPr lang="en-US" sz="1600" dirty="0" err="1">
                <a:solidFill>
                  <a:schemeClr val="accent5">
                    <a:lumMod val="50000"/>
                  </a:schemeClr>
                </a:solidFill>
                <a:latin typeface="Arial" panose="020B0604020202020204" pitchFamily="34" charset="0"/>
                <a:cs typeface="Arial" panose="020B0604020202020204" pitchFamily="34" charset="0"/>
              </a:rPr>
              <a:t>Programme</a:t>
            </a:r>
            <a:r>
              <a:rPr lang="en-US" sz="1600" dirty="0">
                <a:solidFill>
                  <a:schemeClr val="accent5">
                    <a:lumMod val="50000"/>
                  </a:schemeClr>
                </a:solidFill>
                <a:latin typeface="Arial" panose="020B0604020202020204" pitchFamily="34" charset="0"/>
                <a:cs typeface="Arial" panose="020B0604020202020204" pitchFamily="34" charset="0"/>
              </a:rPr>
              <a:t> (EPWP) Non-State Sector (NSS) Non-Profit </a:t>
            </a:r>
            <a:r>
              <a:rPr lang="en-US" sz="1600" dirty="0" err="1">
                <a:solidFill>
                  <a:schemeClr val="accent5">
                    <a:lumMod val="50000"/>
                  </a:schemeClr>
                </a:solidFill>
                <a:latin typeface="Arial" panose="020B0604020202020204" pitchFamily="34" charset="0"/>
                <a:cs typeface="Arial" panose="020B0604020202020204" pitchFamily="34" charset="0"/>
              </a:rPr>
              <a:t>Organisations</a:t>
            </a:r>
            <a:r>
              <a:rPr lang="en-US" sz="1600" dirty="0">
                <a:solidFill>
                  <a:schemeClr val="accent5">
                    <a:lumMod val="50000"/>
                  </a:schemeClr>
                </a:solidFill>
                <a:latin typeface="Arial" panose="020B0604020202020204" pitchFamily="34" charset="0"/>
                <a:cs typeface="Arial" panose="020B0604020202020204" pitchFamily="34" charset="0"/>
              </a:rPr>
              <a:t> (NPOs) </a:t>
            </a:r>
            <a:r>
              <a:rPr lang="en-US" sz="1600" dirty="0" err="1">
                <a:solidFill>
                  <a:schemeClr val="accent5">
                    <a:lumMod val="50000"/>
                  </a:schemeClr>
                </a:solidFill>
                <a:latin typeface="Arial" panose="020B0604020202020204" pitchFamily="34" charset="0"/>
                <a:cs typeface="Arial" panose="020B0604020202020204" pitchFamily="34" charset="0"/>
              </a:rPr>
              <a:t>Programme</a:t>
            </a:r>
            <a:r>
              <a:rPr lang="en-US" sz="1600" dirty="0">
                <a:solidFill>
                  <a:schemeClr val="accent5">
                    <a:lumMod val="50000"/>
                  </a:schemeClr>
                </a:solidFill>
                <a:latin typeface="Arial" panose="020B0604020202020204" pitchFamily="34" charset="0"/>
                <a:cs typeface="Arial" panose="020B0604020202020204" pitchFamily="34" charset="0"/>
              </a:rPr>
              <a:t> for the recruitment of participants to deliver </a:t>
            </a:r>
            <a:r>
              <a:rPr lang="en-US" sz="1600" b="1" dirty="0">
                <a:solidFill>
                  <a:schemeClr val="accent5">
                    <a:lumMod val="50000"/>
                  </a:schemeClr>
                </a:solidFill>
                <a:latin typeface="Arial" panose="020B0604020202020204" pitchFamily="34" charset="0"/>
                <a:cs typeface="Arial" panose="020B0604020202020204" pitchFamily="34" charset="0"/>
              </a:rPr>
              <a:t>COVID-19</a:t>
            </a:r>
            <a:r>
              <a:rPr lang="en-US" sz="1600" dirty="0">
                <a:solidFill>
                  <a:schemeClr val="accent5">
                    <a:lumMod val="50000"/>
                  </a:schemeClr>
                </a:solidFill>
                <a:latin typeface="Arial" panose="020B0604020202020204" pitchFamily="34" charset="0"/>
                <a:cs typeface="Arial" panose="020B0604020202020204" pitchFamily="34" charset="0"/>
              </a:rPr>
              <a:t> and </a:t>
            </a:r>
            <a:r>
              <a:rPr lang="en-US" sz="1600" b="1" dirty="0">
                <a:solidFill>
                  <a:schemeClr val="accent5">
                    <a:lumMod val="50000"/>
                  </a:schemeClr>
                </a:solidFill>
                <a:latin typeface="Arial" panose="020B0604020202020204" pitchFamily="34" charset="0"/>
                <a:cs typeface="Arial" panose="020B0604020202020204" pitchFamily="34" charset="0"/>
              </a:rPr>
              <a:t>Gender-Based Violence and Feminism (GBVF)</a:t>
            </a:r>
            <a:r>
              <a:rPr lang="en-US" sz="1600" dirty="0">
                <a:solidFill>
                  <a:schemeClr val="accent5">
                    <a:lumMod val="50000"/>
                  </a:schemeClr>
                </a:solidFill>
                <a:latin typeface="Arial" panose="020B0604020202020204" pitchFamily="34" charset="0"/>
                <a:cs typeface="Arial" panose="020B0604020202020204" pitchFamily="34" charset="0"/>
              </a:rPr>
              <a:t> services.</a:t>
            </a:r>
          </a:p>
          <a:p>
            <a:pPr marL="285750" indent="-285750">
              <a:spcBef>
                <a:spcPts val="600"/>
              </a:spcBef>
              <a:spcAft>
                <a:spcPts val="600"/>
              </a:spcAft>
              <a:buClr>
                <a:srgbClr val="C00000"/>
              </a:buClr>
              <a:buFont typeface="Wingdings" panose="05000000000000000000" pitchFamily="2" charset="2"/>
              <a:buChar char="Ø"/>
            </a:pPr>
            <a:r>
              <a:rPr lang="en-US" sz="1600" dirty="0" smtClean="0">
                <a:solidFill>
                  <a:schemeClr val="accent5">
                    <a:lumMod val="50000"/>
                  </a:schemeClr>
                </a:solidFill>
                <a:latin typeface="Arial" panose="020B0604020202020204" pitchFamily="34" charset="0"/>
                <a:cs typeface="Arial" panose="020B0604020202020204" pitchFamily="34" charset="0"/>
              </a:rPr>
              <a:t>The </a:t>
            </a:r>
            <a:r>
              <a:rPr lang="en-US" sz="1600" dirty="0">
                <a:solidFill>
                  <a:schemeClr val="accent5">
                    <a:lumMod val="50000"/>
                  </a:schemeClr>
                </a:solidFill>
                <a:latin typeface="Arial" panose="020B0604020202020204" pitchFamily="34" charset="0"/>
                <a:cs typeface="Arial" panose="020B0604020202020204" pitchFamily="34" charset="0"/>
              </a:rPr>
              <a:t>DPWI as a member of the </a:t>
            </a:r>
            <a:r>
              <a:rPr lang="en-US" sz="1600" dirty="0" err="1">
                <a:solidFill>
                  <a:schemeClr val="accent5">
                    <a:lumMod val="50000"/>
                  </a:schemeClr>
                </a:solidFill>
                <a:latin typeface="Arial" panose="020B0604020202020204" pitchFamily="34" charset="0"/>
                <a:cs typeface="Arial" panose="020B0604020202020204" pitchFamily="34" charset="0"/>
              </a:rPr>
              <a:t>NatJoints</a:t>
            </a:r>
            <a:r>
              <a:rPr lang="en-US" sz="1600" dirty="0">
                <a:solidFill>
                  <a:schemeClr val="accent5">
                    <a:lumMod val="50000"/>
                  </a:schemeClr>
                </a:solidFill>
                <a:latin typeface="Arial" panose="020B0604020202020204" pitchFamily="34" charset="0"/>
                <a:cs typeface="Arial" panose="020B0604020202020204" pitchFamily="34" charset="0"/>
              </a:rPr>
              <a:t>, responded to combating the spread of COVID-19, in terms of the Disaster Management Act, No 57 of 2002, as stipulated in the National Joints Committee Containment Work Stream.</a:t>
            </a:r>
          </a:p>
          <a:p>
            <a:pPr marL="285750" indent="-285750">
              <a:spcBef>
                <a:spcPts val="600"/>
              </a:spcBef>
              <a:spcAft>
                <a:spcPts val="600"/>
              </a:spcAft>
              <a:buClr>
                <a:srgbClr val="C00000"/>
              </a:buClr>
              <a:buFont typeface="Wingdings" panose="05000000000000000000" pitchFamily="2" charset="2"/>
              <a:buChar char="Ø"/>
            </a:pPr>
            <a:r>
              <a:rPr lang="en-US" sz="1600" dirty="0" smtClean="0">
                <a:solidFill>
                  <a:schemeClr val="accent5">
                    <a:lumMod val="50000"/>
                  </a:schemeClr>
                </a:solidFill>
                <a:latin typeface="Arial" panose="020B0604020202020204" pitchFamily="34" charset="0"/>
                <a:cs typeface="Arial" panose="020B0604020202020204" pitchFamily="34" charset="0"/>
              </a:rPr>
              <a:t>The </a:t>
            </a:r>
            <a:r>
              <a:rPr lang="en-US" sz="1600" dirty="0">
                <a:solidFill>
                  <a:schemeClr val="accent5">
                    <a:lumMod val="50000"/>
                  </a:schemeClr>
                </a:solidFill>
                <a:latin typeface="Arial" panose="020B0604020202020204" pitchFamily="34" charset="0"/>
                <a:cs typeface="Arial" panose="020B0604020202020204" pitchFamily="34" charset="0"/>
              </a:rPr>
              <a:t>DPWI identified the EPWP NSS NPO </a:t>
            </a:r>
            <a:r>
              <a:rPr lang="en-US" sz="1600" dirty="0" err="1">
                <a:solidFill>
                  <a:schemeClr val="accent5">
                    <a:lumMod val="50000"/>
                  </a:schemeClr>
                </a:solidFill>
                <a:latin typeface="Arial" panose="020B0604020202020204" pitchFamily="34" charset="0"/>
                <a:cs typeface="Arial" panose="020B0604020202020204" pitchFamily="34" charset="0"/>
              </a:rPr>
              <a:t>programme</a:t>
            </a:r>
            <a:r>
              <a:rPr lang="en-US" sz="1600" dirty="0">
                <a:solidFill>
                  <a:schemeClr val="accent5">
                    <a:lumMod val="50000"/>
                  </a:schemeClr>
                </a:solidFill>
                <a:latin typeface="Arial" panose="020B0604020202020204" pitchFamily="34" charset="0"/>
                <a:cs typeface="Arial" panose="020B0604020202020204" pitchFamily="34" charset="0"/>
              </a:rPr>
              <a:t> implemented by the Independent Development Trust (IDT) on its behalf, as the best response mechanism to COVID–19 in terms of public health matters in support and guided by the Department of Health (DOH</a:t>
            </a:r>
            <a:r>
              <a:rPr lang="en-US" sz="1600" dirty="0" smtClean="0">
                <a:solidFill>
                  <a:schemeClr val="accent5">
                    <a:lumMod val="50000"/>
                  </a:schemeClr>
                </a:solidFill>
                <a:latin typeface="Arial" panose="020B0604020202020204" pitchFamily="34" charset="0"/>
                <a:cs typeface="Arial" panose="020B0604020202020204" pitchFamily="34" charset="0"/>
              </a:rPr>
              <a:t>).</a:t>
            </a:r>
          </a:p>
        </p:txBody>
      </p:sp>
      <p:sp>
        <p:nvSpPr>
          <p:cNvPr id="4" name="Title 3"/>
          <p:cNvSpPr>
            <a:spLocks noGrp="1"/>
          </p:cNvSpPr>
          <p:nvPr>
            <p:ph type="ctrTitle"/>
          </p:nvPr>
        </p:nvSpPr>
        <p:spPr>
          <a:xfrm>
            <a:off x="1010760" y="438105"/>
            <a:ext cx="10792767" cy="490190"/>
          </a:xfrm>
        </p:spPr>
        <p:txBody>
          <a:bodyPr/>
          <a:lstStyle/>
          <a:p>
            <a:r>
              <a:rPr lang="en-GB" dirty="0"/>
              <a:t>Background</a:t>
            </a:r>
          </a:p>
        </p:txBody>
      </p:sp>
      <p:pic>
        <p:nvPicPr>
          <p:cNvPr id="10" name="Picture 5" descr="EPWP letterhead temp-1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54251" b="12849"/>
          <a:stretch>
            <a:fillRect/>
          </a:stretch>
        </p:blipFill>
        <p:spPr bwMode="auto">
          <a:xfrm>
            <a:off x="9050901" y="259092"/>
            <a:ext cx="2568247" cy="848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42190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0760" y="2287540"/>
            <a:ext cx="10301087" cy="4216539"/>
          </a:xfrm>
          <a:prstGeom prst="rect">
            <a:avLst/>
          </a:prstGeom>
        </p:spPr>
        <p:txBody>
          <a:bodyPr wrap="square">
            <a:spAutoFit/>
          </a:bodyPr>
          <a:lstStyle/>
          <a:p>
            <a:pPr marL="285750" indent="-285750">
              <a:spcBef>
                <a:spcPts val="600"/>
              </a:spcBef>
              <a:spcAft>
                <a:spcPts val="600"/>
              </a:spcAft>
              <a:buClr>
                <a:srgbClr val="C00000"/>
              </a:buClr>
              <a:buFont typeface="Wingdings" panose="05000000000000000000" pitchFamily="2" charset="2"/>
              <a:buChar char="Ø"/>
            </a:pPr>
            <a:r>
              <a:rPr lang="en-US" sz="1600" dirty="0" smtClean="0">
                <a:solidFill>
                  <a:schemeClr val="accent5">
                    <a:lumMod val="50000"/>
                  </a:schemeClr>
                </a:solidFill>
                <a:latin typeface="Arial" panose="020B0604020202020204" pitchFamily="34" charset="0"/>
                <a:cs typeface="Arial" panose="020B0604020202020204" pitchFamily="34" charset="0"/>
              </a:rPr>
              <a:t>The </a:t>
            </a:r>
            <a:r>
              <a:rPr lang="en-US" sz="1600" dirty="0">
                <a:solidFill>
                  <a:schemeClr val="accent5">
                    <a:lumMod val="50000"/>
                  </a:schemeClr>
                </a:solidFill>
                <a:latin typeface="Arial" panose="020B0604020202020204" pitchFamily="34" charset="0"/>
                <a:cs typeface="Arial" panose="020B0604020202020204" pitchFamily="34" charset="0"/>
              </a:rPr>
              <a:t>DOH developed and distributed a National Public Hygiene Strategy in response to the COVID-19 pandemic. </a:t>
            </a:r>
            <a:endParaRPr lang="en-US" sz="1600" dirty="0" smtClean="0">
              <a:solidFill>
                <a:schemeClr val="accent5">
                  <a:lumMod val="50000"/>
                </a:schemeClr>
              </a:solidFill>
              <a:latin typeface="Arial" panose="020B0604020202020204" pitchFamily="34" charset="0"/>
              <a:cs typeface="Arial" panose="020B0604020202020204" pitchFamily="34" charset="0"/>
            </a:endParaRPr>
          </a:p>
          <a:p>
            <a:pPr marL="285750" indent="-285750">
              <a:spcBef>
                <a:spcPts val="600"/>
              </a:spcBef>
              <a:spcAft>
                <a:spcPts val="600"/>
              </a:spcAft>
              <a:buClr>
                <a:srgbClr val="C00000"/>
              </a:buClr>
              <a:buFont typeface="Wingdings" panose="05000000000000000000" pitchFamily="2" charset="2"/>
              <a:buChar char="Ø"/>
            </a:pPr>
            <a:r>
              <a:rPr lang="en-US" sz="1600" dirty="0" smtClean="0">
                <a:solidFill>
                  <a:schemeClr val="accent5">
                    <a:lumMod val="50000"/>
                  </a:schemeClr>
                </a:solidFill>
                <a:latin typeface="Arial" panose="020B0604020202020204" pitchFamily="34" charset="0"/>
                <a:cs typeface="Arial" panose="020B0604020202020204" pitchFamily="34" charset="0"/>
              </a:rPr>
              <a:t>This </a:t>
            </a:r>
            <a:r>
              <a:rPr lang="en-US" sz="1600" dirty="0">
                <a:solidFill>
                  <a:schemeClr val="accent5">
                    <a:lumMod val="50000"/>
                  </a:schemeClr>
                </a:solidFill>
                <a:latin typeface="Arial" panose="020B0604020202020204" pitchFamily="34" charset="0"/>
                <a:cs typeface="Arial" panose="020B0604020202020204" pitchFamily="34" charset="0"/>
              </a:rPr>
              <a:t>strategy sets out public hygiene measures to be implemented by various role players to delay, curb and prevent the spread of COVID-19. </a:t>
            </a:r>
          </a:p>
          <a:p>
            <a:pPr marL="285750" indent="-285750">
              <a:spcBef>
                <a:spcPts val="600"/>
              </a:spcBef>
              <a:spcAft>
                <a:spcPts val="600"/>
              </a:spcAft>
              <a:buClr>
                <a:srgbClr val="C00000"/>
              </a:buClr>
              <a:buFont typeface="Wingdings" panose="05000000000000000000" pitchFamily="2" charset="2"/>
              <a:buChar char="Ø"/>
            </a:pPr>
            <a:r>
              <a:rPr lang="en-US" sz="1600" dirty="0" smtClean="0">
                <a:solidFill>
                  <a:schemeClr val="accent5">
                    <a:lumMod val="50000"/>
                  </a:schemeClr>
                </a:solidFill>
                <a:latin typeface="Arial" panose="020B0604020202020204" pitchFamily="34" charset="0"/>
                <a:cs typeface="Arial" panose="020B0604020202020204" pitchFamily="34" charset="0"/>
              </a:rPr>
              <a:t>The </a:t>
            </a:r>
            <a:r>
              <a:rPr lang="en-US" sz="1600" dirty="0">
                <a:solidFill>
                  <a:schemeClr val="accent5">
                    <a:lumMod val="50000"/>
                  </a:schemeClr>
                </a:solidFill>
                <a:latin typeface="Arial" panose="020B0604020202020204" pitchFamily="34" charset="0"/>
                <a:cs typeface="Arial" panose="020B0604020202020204" pitchFamily="34" charset="0"/>
              </a:rPr>
              <a:t>DOH identified the need to strengthen hygiene measures, regular cleaning and disinfecting of surfaces where the public converge and undertaking measures that include the monitoring and enforcing the wearing of masks in public health areas. </a:t>
            </a:r>
          </a:p>
          <a:p>
            <a:pPr marL="285750" indent="-285750">
              <a:spcBef>
                <a:spcPts val="600"/>
              </a:spcBef>
              <a:spcAft>
                <a:spcPts val="600"/>
              </a:spcAft>
              <a:buClr>
                <a:srgbClr val="C00000"/>
              </a:buClr>
              <a:buFont typeface="Wingdings" panose="05000000000000000000" pitchFamily="2" charset="2"/>
              <a:buChar char="Ø"/>
            </a:pPr>
            <a:r>
              <a:rPr lang="en-US" sz="1600" dirty="0" smtClean="0">
                <a:solidFill>
                  <a:schemeClr val="accent5">
                    <a:lumMod val="50000"/>
                  </a:schemeClr>
                </a:solidFill>
                <a:latin typeface="Arial" panose="020B0604020202020204" pitchFamily="34" charset="0"/>
                <a:cs typeface="Arial" panose="020B0604020202020204" pitchFamily="34" charset="0"/>
              </a:rPr>
              <a:t>In </a:t>
            </a:r>
            <a:r>
              <a:rPr lang="en-US" sz="1600" dirty="0">
                <a:solidFill>
                  <a:schemeClr val="accent5">
                    <a:lumMod val="50000"/>
                  </a:schemeClr>
                </a:solidFill>
                <a:latin typeface="Arial" panose="020B0604020202020204" pitchFamily="34" charset="0"/>
                <a:cs typeface="Arial" panose="020B0604020202020204" pitchFamily="34" charset="0"/>
              </a:rPr>
              <a:t>terms of the project scope, the IDT </a:t>
            </a:r>
            <a:r>
              <a:rPr lang="en-US" sz="1600" dirty="0" smtClean="0">
                <a:solidFill>
                  <a:schemeClr val="accent5">
                    <a:lumMod val="50000"/>
                  </a:schemeClr>
                </a:solidFill>
                <a:latin typeface="Arial" panose="020B0604020202020204" pitchFamily="34" charset="0"/>
                <a:cs typeface="Arial" panose="020B0604020202020204" pitchFamily="34" charset="0"/>
              </a:rPr>
              <a:t>was to </a:t>
            </a:r>
            <a:r>
              <a:rPr lang="en-US" sz="1600" dirty="0">
                <a:solidFill>
                  <a:schemeClr val="accent5">
                    <a:lumMod val="50000"/>
                  </a:schemeClr>
                </a:solidFill>
                <a:latin typeface="Arial" panose="020B0604020202020204" pitchFamily="34" charset="0"/>
                <a:cs typeface="Arial" panose="020B0604020202020204" pitchFamily="34" charset="0"/>
              </a:rPr>
              <a:t>ensure the delivery of services towards the EPWP COVID – 19 Response through the NPOs in various districts and  metropolitans across the nine (9) provinces of the country, for the period of 12 April to 30 November 2020. </a:t>
            </a:r>
            <a:r>
              <a:rPr lang="en-US" sz="1600" dirty="0" smtClean="0">
                <a:solidFill>
                  <a:schemeClr val="accent5">
                    <a:lumMod val="50000"/>
                  </a:schemeClr>
                </a:solidFill>
                <a:latin typeface="Arial" panose="020B0604020202020204" pitchFamily="34" charset="0"/>
                <a:cs typeface="Arial" panose="020B0604020202020204" pitchFamily="34" charset="0"/>
              </a:rPr>
              <a:t>The </a:t>
            </a:r>
            <a:r>
              <a:rPr lang="en-US" sz="1600" dirty="0" err="1">
                <a:solidFill>
                  <a:schemeClr val="accent5">
                    <a:lumMod val="50000"/>
                  </a:schemeClr>
                </a:solidFill>
                <a:latin typeface="Arial" panose="020B0604020202020204" pitchFamily="34" charset="0"/>
                <a:cs typeface="Arial" panose="020B0604020202020204" pitchFamily="34" charset="0"/>
              </a:rPr>
              <a:t>Programme</a:t>
            </a:r>
            <a:r>
              <a:rPr lang="en-US" sz="1600" dirty="0">
                <a:solidFill>
                  <a:schemeClr val="accent5">
                    <a:lumMod val="50000"/>
                  </a:schemeClr>
                </a:solidFill>
                <a:latin typeface="Arial" panose="020B0604020202020204" pitchFamily="34" charset="0"/>
                <a:cs typeface="Arial" panose="020B0604020202020204" pitchFamily="34" charset="0"/>
              </a:rPr>
              <a:t> </a:t>
            </a:r>
            <a:r>
              <a:rPr lang="en-US" sz="1600" dirty="0" smtClean="0">
                <a:solidFill>
                  <a:schemeClr val="accent5">
                    <a:lumMod val="50000"/>
                  </a:schemeClr>
                </a:solidFill>
                <a:latin typeface="Arial" panose="020B0604020202020204" pitchFamily="34" charset="0"/>
                <a:cs typeface="Arial" panose="020B0604020202020204" pitchFamily="34" charset="0"/>
              </a:rPr>
              <a:t>targets 25 </a:t>
            </a:r>
            <a:r>
              <a:rPr lang="en-US" sz="1600" dirty="0">
                <a:solidFill>
                  <a:schemeClr val="accent5">
                    <a:lumMod val="50000"/>
                  </a:schemeClr>
                </a:solidFill>
                <a:latin typeface="Arial" panose="020B0604020202020204" pitchFamily="34" charset="0"/>
                <a:cs typeface="Arial" panose="020B0604020202020204" pitchFamily="34" charset="0"/>
              </a:rPr>
              <a:t>000 participants.</a:t>
            </a:r>
          </a:p>
          <a:p>
            <a:pPr marL="285750" indent="-285750">
              <a:spcBef>
                <a:spcPts val="600"/>
              </a:spcBef>
              <a:spcAft>
                <a:spcPts val="600"/>
              </a:spcAft>
              <a:buClr>
                <a:srgbClr val="C00000"/>
              </a:buClr>
              <a:buFont typeface="Wingdings" panose="05000000000000000000" pitchFamily="2" charset="2"/>
              <a:buChar char="Ø"/>
            </a:pPr>
            <a:endParaRPr lang="en-US" sz="1600" dirty="0">
              <a:solidFill>
                <a:schemeClr val="accent5">
                  <a:lumMod val="50000"/>
                </a:schemeClr>
              </a:solidFill>
              <a:latin typeface="Arial" panose="020B0604020202020204" pitchFamily="34" charset="0"/>
              <a:cs typeface="Arial" panose="020B0604020202020204" pitchFamily="34" charset="0"/>
            </a:endParaRPr>
          </a:p>
          <a:p>
            <a:pPr marL="285750" indent="-285750">
              <a:spcBef>
                <a:spcPts val="600"/>
              </a:spcBef>
              <a:spcAft>
                <a:spcPts val="600"/>
              </a:spcAft>
              <a:buClr>
                <a:srgbClr val="C00000"/>
              </a:buClr>
              <a:buFont typeface="Wingdings" panose="05000000000000000000" pitchFamily="2" charset="2"/>
              <a:buChar char="Ø"/>
            </a:pPr>
            <a:endParaRPr lang="en-US" sz="1600" dirty="0">
              <a:solidFill>
                <a:schemeClr val="accent5">
                  <a:lumMod val="50000"/>
                </a:schemeClr>
              </a:solidFill>
              <a:latin typeface="Arial" panose="020B0604020202020204" pitchFamily="34" charset="0"/>
              <a:cs typeface="Arial" panose="020B0604020202020204" pitchFamily="34" charset="0"/>
            </a:endParaRPr>
          </a:p>
          <a:p>
            <a:pPr marL="285750" indent="-285750">
              <a:spcBef>
                <a:spcPts val="600"/>
              </a:spcBef>
              <a:spcAft>
                <a:spcPts val="600"/>
              </a:spcAft>
              <a:buClr>
                <a:srgbClr val="C00000"/>
              </a:buClr>
              <a:buFont typeface="Wingdings" panose="05000000000000000000" pitchFamily="2" charset="2"/>
              <a:buChar char="Ø"/>
            </a:pPr>
            <a:endParaRPr lang="en-US" sz="1600" dirty="0" smtClean="0">
              <a:solidFill>
                <a:schemeClr val="accent5">
                  <a:lumMod val="50000"/>
                </a:schemeClr>
              </a:solidFill>
              <a:latin typeface="Arial" panose="020B0604020202020204" pitchFamily="34" charset="0"/>
              <a:cs typeface="Arial" panose="020B0604020202020204" pitchFamily="34" charset="0"/>
            </a:endParaRPr>
          </a:p>
        </p:txBody>
      </p:sp>
      <p:sp>
        <p:nvSpPr>
          <p:cNvPr id="4" name="Title 3"/>
          <p:cNvSpPr>
            <a:spLocks noGrp="1"/>
          </p:cNvSpPr>
          <p:nvPr>
            <p:ph type="ctrTitle"/>
          </p:nvPr>
        </p:nvSpPr>
        <p:spPr>
          <a:xfrm>
            <a:off x="1010760" y="438105"/>
            <a:ext cx="10792767" cy="490190"/>
          </a:xfrm>
        </p:spPr>
        <p:txBody>
          <a:bodyPr/>
          <a:lstStyle/>
          <a:p>
            <a:r>
              <a:rPr lang="en-GB" dirty="0"/>
              <a:t>Background</a:t>
            </a:r>
          </a:p>
        </p:txBody>
      </p:sp>
      <p:pic>
        <p:nvPicPr>
          <p:cNvPr id="10" name="Picture 5" descr="EPWP letterhead temp-1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54251" b="12849"/>
          <a:stretch>
            <a:fillRect/>
          </a:stretch>
        </p:blipFill>
        <p:spPr bwMode="auto">
          <a:xfrm>
            <a:off x="9050901" y="259092"/>
            <a:ext cx="2568247" cy="848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8852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34" y="291091"/>
            <a:ext cx="9824976" cy="851699"/>
          </a:xfrm>
        </p:spPr>
        <p:txBody>
          <a:bodyPr>
            <a:noAutofit/>
          </a:bodyPr>
          <a:lstStyle/>
          <a:p>
            <a:pPr algn="l" fontAlgn="base">
              <a:lnSpc>
                <a:spcPct val="100000"/>
              </a:lnSpc>
              <a:spcAft>
                <a:spcPct val="0"/>
              </a:spcAft>
            </a:pPr>
            <a:r>
              <a:rPr lang="en-ZA" altLang="en-US" sz="2857" b="1" dirty="0" smtClean="0"/>
              <a:t>CONTENTS</a:t>
            </a:r>
            <a:endParaRPr lang="en-ZA" sz="2857" b="1" dirty="0"/>
          </a:p>
        </p:txBody>
      </p:sp>
      <p:sp>
        <p:nvSpPr>
          <p:cNvPr id="3" name="Content Placeholder 2"/>
          <p:cNvSpPr>
            <a:spLocks noGrp="1"/>
          </p:cNvSpPr>
          <p:nvPr>
            <p:ph idx="1"/>
          </p:nvPr>
        </p:nvSpPr>
        <p:spPr>
          <a:xfrm>
            <a:off x="500734" y="2604204"/>
            <a:ext cx="10973051" cy="4110360"/>
          </a:xfrm>
        </p:spPr>
        <p:txBody>
          <a:bodyPr>
            <a:noAutofit/>
          </a:bodyPr>
          <a:lstStyle/>
          <a:p>
            <a:pPr marL="1344613" indent="-1344613">
              <a:spcBef>
                <a:spcPts val="0"/>
              </a:spcBef>
              <a:spcAft>
                <a:spcPts val="794"/>
              </a:spcAft>
              <a:buNone/>
            </a:pPr>
            <a:r>
              <a:rPr lang="en-US" sz="2000" b="1" dirty="0"/>
              <a:t>SECTION </a:t>
            </a:r>
            <a:r>
              <a:rPr lang="en-US" sz="2000" b="1" dirty="0" smtClean="0"/>
              <a:t>A - </a:t>
            </a:r>
            <a:r>
              <a:rPr lang="en-US" sz="2000" dirty="0"/>
              <a:t>Strategic Integrated </a:t>
            </a:r>
            <a:r>
              <a:rPr lang="en-US" sz="2000" dirty="0" smtClean="0"/>
              <a:t>Projects: SIP </a:t>
            </a:r>
            <a:r>
              <a:rPr lang="en-US" sz="2000" dirty="0"/>
              <a:t>25 </a:t>
            </a:r>
            <a:r>
              <a:rPr lang="en-US" sz="2000" dirty="0" err="1"/>
              <a:t>Welisizwe</a:t>
            </a:r>
            <a:r>
              <a:rPr lang="en-US" sz="2000" dirty="0"/>
              <a:t> Rural Bridges </a:t>
            </a:r>
            <a:r>
              <a:rPr lang="en-US" sz="2000" dirty="0" err="1"/>
              <a:t>Programme</a:t>
            </a:r>
            <a:r>
              <a:rPr lang="en-US" sz="2000" dirty="0"/>
              <a:t> </a:t>
            </a:r>
            <a:r>
              <a:rPr lang="en-US" sz="2000" dirty="0" smtClean="0"/>
              <a:t>&amp; SIP </a:t>
            </a:r>
            <a:r>
              <a:rPr lang="en-US" sz="2000" dirty="0"/>
              <a:t>26 Rural Roads </a:t>
            </a:r>
            <a:r>
              <a:rPr lang="en-US" sz="2000" dirty="0" err="1"/>
              <a:t>Programme</a:t>
            </a:r>
            <a:endParaRPr lang="en-US" sz="2000" dirty="0"/>
          </a:p>
          <a:p>
            <a:pPr marL="1344613" indent="-1344613">
              <a:spcBef>
                <a:spcPts val="0"/>
              </a:spcBef>
              <a:spcAft>
                <a:spcPts val="794"/>
              </a:spcAft>
              <a:buNone/>
            </a:pPr>
            <a:r>
              <a:rPr lang="en-US" sz="2000" b="1" dirty="0" smtClean="0"/>
              <a:t>SECTION B - </a:t>
            </a:r>
            <a:r>
              <a:rPr lang="en-US" sz="2000" dirty="0" smtClean="0"/>
              <a:t>Social </a:t>
            </a:r>
            <a:r>
              <a:rPr lang="en-US" sz="2000" dirty="0"/>
              <a:t>Facilitation </a:t>
            </a:r>
            <a:r>
              <a:rPr lang="en-US" sz="2000" dirty="0" err="1" smtClean="0"/>
              <a:t>Programme</a:t>
            </a:r>
            <a:r>
              <a:rPr lang="en-US" sz="2000" dirty="0" smtClean="0"/>
              <a:t>: Outline and Progress Report</a:t>
            </a:r>
          </a:p>
          <a:p>
            <a:pPr marL="1344613" indent="-1344613">
              <a:spcBef>
                <a:spcPts val="0"/>
              </a:spcBef>
              <a:spcAft>
                <a:spcPts val="794"/>
              </a:spcAft>
              <a:buNone/>
            </a:pPr>
            <a:r>
              <a:rPr lang="en-US" sz="2000" b="1" dirty="0"/>
              <a:t>SECTION </a:t>
            </a:r>
            <a:r>
              <a:rPr lang="en-US" sz="2000" b="1" dirty="0" smtClean="0"/>
              <a:t>C - </a:t>
            </a:r>
            <a:r>
              <a:rPr lang="en-US" sz="2000" dirty="0" smtClean="0"/>
              <a:t>SA’s </a:t>
            </a:r>
            <a:r>
              <a:rPr lang="en-US" sz="2000" dirty="0"/>
              <a:t>Infrastructure Investment Plan Update </a:t>
            </a:r>
            <a:r>
              <a:rPr lang="en-US" sz="2000" dirty="0" smtClean="0"/>
              <a:t>Report: Detailed </a:t>
            </a:r>
            <a:r>
              <a:rPr lang="en-US" sz="2000" dirty="0"/>
              <a:t>Implementation Modalities to Support the Economic Reconstruction and Recovery </a:t>
            </a:r>
            <a:r>
              <a:rPr lang="en-US" sz="2000" dirty="0" smtClean="0"/>
              <a:t>Plan</a:t>
            </a:r>
          </a:p>
          <a:p>
            <a:pPr marL="1344613" indent="-1344613">
              <a:spcBef>
                <a:spcPts val="0"/>
              </a:spcBef>
              <a:spcAft>
                <a:spcPts val="794"/>
              </a:spcAft>
              <a:buNone/>
            </a:pPr>
            <a:r>
              <a:rPr lang="en-US" sz="2000" b="1" dirty="0"/>
              <a:t>SECTION </a:t>
            </a:r>
            <a:r>
              <a:rPr lang="en-US" sz="2000" b="1" dirty="0" smtClean="0"/>
              <a:t>D - </a:t>
            </a:r>
            <a:r>
              <a:rPr lang="en-US" sz="2000" dirty="0" smtClean="0"/>
              <a:t>EPWP </a:t>
            </a:r>
            <a:r>
              <a:rPr lang="en-US" sz="2000" dirty="0"/>
              <a:t>NSS: NPO </a:t>
            </a:r>
            <a:r>
              <a:rPr lang="en-US" sz="2000" dirty="0" err="1" smtClean="0"/>
              <a:t>Programme</a:t>
            </a:r>
            <a:r>
              <a:rPr lang="en-US" sz="2000" dirty="0" smtClean="0"/>
              <a:t> - Recruitment </a:t>
            </a:r>
            <a:r>
              <a:rPr lang="en-US" sz="2000" dirty="0"/>
              <a:t>of participants for COVID 19 and GBV </a:t>
            </a:r>
            <a:r>
              <a:rPr lang="en-US" sz="2000" dirty="0" smtClean="0"/>
              <a:t>activities</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70894" y="184412"/>
            <a:ext cx="2169459" cy="744314"/>
          </a:xfrm>
          <a:prstGeom prst="rect">
            <a:avLst/>
          </a:prstGeom>
        </p:spPr>
      </p:pic>
    </p:spTree>
    <p:extLst>
      <p:ext uri="{BB962C8B-B14F-4D97-AF65-F5344CB8AC3E}">
        <p14:creationId xmlns:p14="http://schemas.microsoft.com/office/powerpoint/2010/main" xmlns="" val="3639482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0760" y="1561399"/>
            <a:ext cx="10301087" cy="2769989"/>
          </a:xfrm>
          <a:prstGeom prst="rect">
            <a:avLst/>
          </a:prstGeom>
        </p:spPr>
        <p:txBody>
          <a:bodyPr wrap="square">
            <a:spAutoFit/>
          </a:bodyPr>
          <a:lstStyle/>
          <a:p>
            <a:pPr>
              <a:spcBef>
                <a:spcPts val="600"/>
              </a:spcBef>
              <a:spcAft>
                <a:spcPts val="600"/>
              </a:spcAft>
              <a:buClr>
                <a:srgbClr val="C00000"/>
              </a:buClr>
            </a:pPr>
            <a:r>
              <a:rPr lang="en-US" sz="1600" b="1" dirty="0">
                <a:solidFill>
                  <a:schemeClr val="accent5">
                    <a:lumMod val="50000"/>
                  </a:schemeClr>
                </a:solidFill>
                <a:latin typeface="Arial" panose="020B0604020202020204" pitchFamily="34" charset="0"/>
                <a:cs typeface="Arial" panose="020B0604020202020204" pitchFamily="34" charset="0"/>
              </a:rPr>
              <a:t>As at 09 October 2020:</a:t>
            </a:r>
          </a:p>
          <a:p>
            <a:pPr marL="285750" indent="-285750">
              <a:spcBef>
                <a:spcPts val="600"/>
              </a:spcBef>
              <a:spcAft>
                <a:spcPts val="600"/>
              </a:spcAft>
              <a:buClr>
                <a:srgbClr val="C00000"/>
              </a:buClr>
              <a:buFont typeface="Wingdings" panose="05000000000000000000" pitchFamily="2" charset="2"/>
              <a:buChar char="Ø"/>
            </a:pPr>
            <a:r>
              <a:rPr lang="en-US" sz="1600" dirty="0" smtClean="0">
                <a:solidFill>
                  <a:schemeClr val="accent5">
                    <a:lumMod val="50000"/>
                  </a:schemeClr>
                </a:solidFill>
                <a:latin typeface="Arial" panose="020B0604020202020204" pitchFamily="34" charset="0"/>
                <a:cs typeface="Arial" panose="020B0604020202020204" pitchFamily="34" charset="0"/>
              </a:rPr>
              <a:t>20 </a:t>
            </a:r>
            <a:r>
              <a:rPr lang="en-US" sz="1600" dirty="0">
                <a:solidFill>
                  <a:schemeClr val="accent5">
                    <a:lumMod val="50000"/>
                  </a:schemeClr>
                </a:solidFill>
                <a:latin typeface="Arial" panose="020B0604020202020204" pitchFamily="34" charset="0"/>
                <a:cs typeface="Arial" panose="020B0604020202020204" pitchFamily="34" charset="0"/>
              </a:rPr>
              <a:t>536 EPWP participants were reported on the EPWP-Reporting System. Participants continued to be recruited in September 2020. The </a:t>
            </a:r>
            <a:r>
              <a:rPr lang="en-US" sz="1600" dirty="0" smtClean="0">
                <a:solidFill>
                  <a:schemeClr val="accent5">
                    <a:lumMod val="50000"/>
                  </a:schemeClr>
                </a:solidFill>
                <a:latin typeface="Arial" panose="020B0604020202020204" pitchFamily="34" charset="0"/>
                <a:cs typeface="Arial" panose="020B0604020202020204" pitchFamily="34" charset="0"/>
              </a:rPr>
              <a:t>verification of </a:t>
            </a:r>
            <a:r>
              <a:rPr lang="en-US" sz="1600" dirty="0">
                <a:solidFill>
                  <a:schemeClr val="accent5">
                    <a:lumMod val="50000"/>
                  </a:schemeClr>
                </a:solidFill>
                <a:latin typeface="Arial" panose="020B0604020202020204" pitchFamily="34" charset="0"/>
                <a:cs typeface="Arial" panose="020B0604020202020204" pitchFamily="34" charset="0"/>
              </a:rPr>
              <a:t>these participants are underway and the number of participants reported is expected to increase. </a:t>
            </a:r>
            <a:r>
              <a:rPr lang="en-US" sz="1600" dirty="0" smtClean="0">
                <a:solidFill>
                  <a:schemeClr val="accent5">
                    <a:lumMod val="50000"/>
                  </a:schemeClr>
                </a:solidFill>
                <a:latin typeface="Arial" panose="020B0604020202020204" pitchFamily="34" charset="0"/>
                <a:cs typeface="Arial" panose="020B0604020202020204" pitchFamily="34" charset="0"/>
              </a:rPr>
              <a:t>(Note</a:t>
            </a:r>
            <a:r>
              <a:rPr lang="en-US" sz="1600" dirty="0">
                <a:solidFill>
                  <a:schemeClr val="accent5">
                    <a:lumMod val="50000"/>
                  </a:schemeClr>
                </a:solidFill>
                <a:latin typeface="Arial" panose="020B0604020202020204" pitchFamily="34" charset="0"/>
                <a:cs typeface="Arial" panose="020B0604020202020204" pitchFamily="34" charset="0"/>
              </a:rPr>
              <a:t>: the EPWP-Reporting System closes on Monday, 19 October </a:t>
            </a:r>
            <a:r>
              <a:rPr lang="en-US" sz="1600" dirty="0" smtClean="0">
                <a:solidFill>
                  <a:schemeClr val="accent5">
                    <a:lumMod val="50000"/>
                  </a:schemeClr>
                </a:solidFill>
                <a:latin typeface="Arial" panose="020B0604020202020204" pitchFamily="34" charset="0"/>
                <a:cs typeface="Arial" panose="020B0604020202020204" pitchFamily="34" charset="0"/>
              </a:rPr>
              <a:t>2020).</a:t>
            </a:r>
            <a:endParaRPr lang="en-US" sz="1600" dirty="0">
              <a:solidFill>
                <a:schemeClr val="accent5">
                  <a:lumMod val="50000"/>
                </a:schemeClr>
              </a:solidFill>
              <a:latin typeface="Arial" panose="020B0604020202020204" pitchFamily="34" charset="0"/>
              <a:cs typeface="Arial" panose="020B0604020202020204" pitchFamily="34" charset="0"/>
            </a:endParaRPr>
          </a:p>
          <a:p>
            <a:pPr marL="285750" indent="-285750">
              <a:spcBef>
                <a:spcPts val="600"/>
              </a:spcBef>
              <a:spcAft>
                <a:spcPts val="600"/>
              </a:spcAft>
              <a:buClr>
                <a:srgbClr val="C00000"/>
              </a:buClr>
              <a:buFont typeface="Wingdings" panose="05000000000000000000" pitchFamily="2" charset="2"/>
              <a:buChar char="Ø"/>
            </a:pPr>
            <a:r>
              <a:rPr lang="en-US" sz="1600" dirty="0" smtClean="0">
                <a:solidFill>
                  <a:schemeClr val="accent5">
                    <a:lumMod val="50000"/>
                  </a:schemeClr>
                </a:solidFill>
                <a:latin typeface="Arial" panose="020B0604020202020204" pitchFamily="34" charset="0"/>
                <a:cs typeface="Arial" panose="020B0604020202020204" pitchFamily="34" charset="0"/>
              </a:rPr>
              <a:t>Of </a:t>
            </a:r>
            <a:r>
              <a:rPr lang="en-US" sz="1600" dirty="0">
                <a:solidFill>
                  <a:schemeClr val="accent5">
                    <a:lumMod val="50000"/>
                  </a:schemeClr>
                </a:solidFill>
                <a:latin typeface="Arial" panose="020B0604020202020204" pitchFamily="34" charset="0"/>
                <a:cs typeface="Arial" panose="020B0604020202020204" pitchFamily="34" charset="0"/>
              </a:rPr>
              <a:t>the </a:t>
            </a:r>
            <a:r>
              <a:rPr lang="en-US" sz="1600" dirty="0" smtClean="0">
                <a:solidFill>
                  <a:schemeClr val="accent5">
                    <a:lumMod val="50000"/>
                  </a:schemeClr>
                </a:solidFill>
                <a:latin typeface="Arial" panose="020B0604020202020204" pitchFamily="34" charset="0"/>
                <a:cs typeface="Arial" panose="020B0604020202020204" pitchFamily="34" charset="0"/>
              </a:rPr>
              <a:t>20 536 </a:t>
            </a:r>
            <a:r>
              <a:rPr lang="en-US" sz="1600" dirty="0">
                <a:solidFill>
                  <a:schemeClr val="accent5">
                    <a:lumMod val="50000"/>
                  </a:schemeClr>
                </a:solidFill>
                <a:latin typeface="Arial" panose="020B0604020202020204" pitchFamily="34" charset="0"/>
                <a:cs typeface="Arial" panose="020B0604020202020204" pitchFamily="34" charset="0"/>
              </a:rPr>
              <a:t>participants reported to date, 923 EPWP participants have been deployed in four (4) provinces, that </a:t>
            </a:r>
            <a:r>
              <a:rPr lang="en-US" sz="1600" dirty="0" smtClean="0">
                <a:solidFill>
                  <a:schemeClr val="accent5">
                    <a:lumMod val="50000"/>
                  </a:schemeClr>
                </a:solidFill>
                <a:latin typeface="Arial" panose="020B0604020202020204" pitchFamily="34" charset="0"/>
                <a:cs typeface="Arial" panose="020B0604020202020204" pitchFamily="34" charset="0"/>
              </a:rPr>
              <a:t>are, </a:t>
            </a:r>
            <a:r>
              <a:rPr lang="en-US" sz="1600" dirty="0">
                <a:solidFill>
                  <a:schemeClr val="accent5">
                    <a:lumMod val="50000"/>
                  </a:schemeClr>
                </a:solidFill>
                <a:latin typeface="Arial" panose="020B0604020202020204" pitchFamily="34" charset="0"/>
                <a:cs typeface="Arial" panose="020B0604020202020204" pitchFamily="34" charset="0"/>
              </a:rPr>
              <a:t>Eastern Cape, </a:t>
            </a:r>
            <a:r>
              <a:rPr lang="en-US" sz="1600" dirty="0" err="1">
                <a:solidFill>
                  <a:schemeClr val="accent5">
                    <a:lumMod val="50000"/>
                  </a:schemeClr>
                </a:solidFill>
                <a:latin typeface="Arial" panose="020B0604020202020204" pitchFamily="34" charset="0"/>
                <a:cs typeface="Arial" panose="020B0604020202020204" pitchFamily="34" charset="0"/>
              </a:rPr>
              <a:t>KwaZulu</a:t>
            </a:r>
            <a:r>
              <a:rPr lang="en-US" sz="1600" dirty="0">
                <a:solidFill>
                  <a:schemeClr val="accent5">
                    <a:lumMod val="50000"/>
                  </a:schemeClr>
                </a:solidFill>
                <a:latin typeface="Arial" panose="020B0604020202020204" pitchFamily="34" charset="0"/>
                <a:cs typeface="Arial" panose="020B0604020202020204" pitchFamily="34" charset="0"/>
              </a:rPr>
              <a:t> Natal, Gauteng and North West Provinces as part of the Gender Based Violence and </a:t>
            </a:r>
            <a:r>
              <a:rPr lang="en-US" sz="1600" dirty="0" err="1">
                <a:solidFill>
                  <a:schemeClr val="accent5">
                    <a:lumMod val="50000"/>
                  </a:schemeClr>
                </a:solidFill>
                <a:latin typeface="Arial" panose="020B0604020202020204" pitchFamily="34" charset="0"/>
                <a:cs typeface="Arial" panose="020B0604020202020204" pitchFamily="34" charset="0"/>
              </a:rPr>
              <a:t>Femicide</a:t>
            </a:r>
            <a:r>
              <a:rPr lang="en-US" sz="1600" dirty="0">
                <a:solidFill>
                  <a:schemeClr val="accent5">
                    <a:lumMod val="50000"/>
                  </a:schemeClr>
                </a:solidFill>
                <a:latin typeface="Arial" panose="020B0604020202020204" pitchFamily="34" charset="0"/>
                <a:cs typeface="Arial" panose="020B0604020202020204" pitchFamily="34" charset="0"/>
              </a:rPr>
              <a:t> (GBVF) interventions. </a:t>
            </a:r>
            <a:endParaRPr lang="en-US" sz="1600" dirty="0" smtClean="0">
              <a:solidFill>
                <a:schemeClr val="accent5">
                  <a:lumMod val="50000"/>
                </a:schemeClr>
              </a:solidFill>
              <a:latin typeface="Arial" panose="020B0604020202020204" pitchFamily="34" charset="0"/>
              <a:cs typeface="Arial" panose="020B0604020202020204" pitchFamily="34" charset="0"/>
            </a:endParaRPr>
          </a:p>
          <a:p>
            <a:pPr marL="285750" indent="-285750">
              <a:spcBef>
                <a:spcPts val="600"/>
              </a:spcBef>
              <a:spcAft>
                <a:spcPts val="600"/>
              </a:spcAft>
              <a:buClr>
                <a:srgbClr val="C00000"/>
              </a:buClr>
              <a:buFont typeface="Wingdings" panose="05000000000000000000" pitchFamily="2" charset="2"/>
              <a:buChar char="Ø"/>
            </a:pPr>
            <a:endParaRPr lang="en-US" sz="1600" dirty="0">
              <a:solidFill>
                <a:schemeClr val="accent5">
                  <a:lumMod val="50000"/>
                </a:schemeClr>
              </a:solidFill>
              <a:latin typeface="Arial" panose="020B0604020202020204" pitchFamily="34" charset="0"/>
              <a:cs typeface="Arial" panose="020B0604020202020204" pitchFamily="34" charset="0"/>
            </a:endParaRPr>
          </a:p>
        </p:txBody>
      </p:sp>
      <p:sp>
        <p:nvSpPr>
          <p:cNvPr id="4" name="Title 3"/>
          <p:cNvSpPr>
            <a:spLocks noGrp="1"/>
          </p:cNvSpPr>
          <p:nvPr>
            <p:ph type="ctrTitle"/>
          </p:nvPr>
        </p:nvSpPr>
        <p:spPr>
          <a:xfrm>
            <a:off x="1010760" y="438105"/>
            <a:ext cx="10792767" cy="490190"/>
          </a:xfrm>
        </p:spPr>
        <p:txBody>
          <a:bodyPr/>
          <a:lstStyle/>
          <a:p>
            <a:r>
              <a:rPr lang="en-GB" dirty="0" smtClean="0"/>
              <a:t>Progress Report on Undertakings</a:t>
            </a:r>
            <a:endParaRPr lang="en-GB" dirty="0"/>
          </a:p>
        </p:txBody>
      </p:sp>
      <p:pic>
        <p:nvPicPr>
          <p:cNvPr id="10" name="Picture 5" descr="EPWP letterhead temp-1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54251" b="12849"/>
          <a:stretch>
            <a:fillRect/>
          </a:stretch>
        </p:blipFill>
        <p:spPr bwMode="auto">
          <a:xfrm>
            <a:off x="9050901" y="259092"/>
            <a:ext cx="2568247" cy="848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3" descr="63-IMG_6286.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09247" y="4060171"/>
            <a:ext cx="2976376" cy="198437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4" descr="14-EPWP-008252.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8858" y="4060171"/>
            <a:ext cx="3100388" cy="198437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5" descr="30 EPWP-ECD- CRECH-009818.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85624" y="4060171"/>
            <a:ext cx="3141662" cy="198437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3836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0760" y="1534505"/>
            <a:ext cx="10301087" cy="1785104"/>
          </a:xfrm>
          <a:prstGeom prst="rect">
            <a:avLst/>
          </a:prstGeom>
        </p:spPr>
        <p:txBody>
          <a:bodyPr wrap="square">
            <a:spAutoFit/>
          </a:bodyPr>
          <a:lstStyle/>
          <a:p>
            <a:pPr>
              <a:spcBef>
                <a:spcPts val="600"/>
              </a:spcBef>
              <a:spcAft>
                <a:spcPts val="600"/>
              </a:spcAft>
              <a:buClr>
                <a:srgbClr val="C00000"/>
              </a:buClr>
            </a:pPr>
            <a:r>
              <a:rPr lang="en-US" sz="1600" dirty="0">
                <a:solidFill>
                  <a:schemeClr val="accent5">
                    <a:lumMod val="50000"/>
                  </a:schemeClr>
                </a:solidFill>
                <a:latin typeface="Arial" panose="020B0604020202020204" pitchFamily="34" charset="0"/>
                <a:cs typeface="Arial" panose="020B0604020202020204" pitchFamily="34" charset="0"/>
              </a:rPr>
              <a:t>Table 1 below shows the total number of participants deployed for COVID-19 and GBVF service-delivery per province</a:t>
            </a:r>
          </a:p>
          <a:p>
            <a:pPr>
              <a:spcBef>
                <a:spcPts val="600"/>
              </a:spcBef>
              <a:spcAft>
                <a:spcPts val="600"/>
              </a:spcAft>
              <a:buClr>
                <a:srgbClr val="C00000"/>
              </a:buClr>
            </a:pPr>
            <a:endParaRPr lang="en-US" sz="1600" dirty="0" smtClean="0">
              <a:solidFill>
                <a:schemeClr val="accent5">
                  <a:lumMod val="50000"/>
                </a:schemeClr>
              </a:solidFill>
              <a:latin typeface="Arial" panose="020B0604020202020204" pitchFamily="34" charset="0"/>
              <a:cs typeface="Arial" panose="020B0604020202020204" pitchFamily="34" charset="0"/>
            </a:endParaRPr>
          </a:p>
          <a:p>
            <a:pPr>
              <a:spcBef>
                <a:spcPts val="600"/>
              </a:spcBef>
              <a:spcAft>
                <a:spcPts val="600"/>
              </a:spcAft>
              <a:buClr>
                <a:srgbClr val="C00000"/>
              </a:buClr>
            </a:pPr>
            <a:r>
              <a:rPr lang="en-US" sz="1600" b="1" dirty="0" smtClean="0">
                <a:solidFill>
                  <a:schemeClr val="accent5">
                    <a:lumMod val="50000"/>
                  </a:schemeClr>
                </a:solidFill>
                <a:latin typeface="Arial" panose="020B0604020202020204" pitchFamily="34" charset="0"/>
                <a:cs typeface="Arial" panose="020B0604020202020204" pitchFamily="34" charset="0"/>
              </a:rPr>
              <a:t>Table </a:t>
            </a:r>
            <a:r>
              <a:rPr lang="en-US" sz="1600" b="1" dirty="0">
                <a:solidFill>
                  <a:schemeClr val="accent5">
                    <a:lumMod val="50000"/>
                  </a:schemeClr>
                </a:solidFill>
                <a:latin typeface="Arial" panose="020B0604020202020204" pitchFamily="34" charset="0"/>
                <a:cs typeface="Arial" panose="020B0604020202020204" pitchFamily="34" charset="0"/>
              </a:rPr>
              <a:t>1. Participants Reported in the EPWP Reporting System as at 09/10/2020</a:t>
            </a:r>
          </a:p>
          <a:p>
            <a:pPr marL="285750" indent="-285750">
              <a:spcBef>
                <a:spcPts val="600"/>
              </a:spcBef>
              <a:spcAft>
                <a:spcPts val="600"/>
              </a:spcAft>
              <a:buClr>
                <a:srgbClr val="C00000"/>
              </a:buClr>
              <a:buFont typeface="Wingdings" panose="05000000000000000000" pitchFamily="2" charset="2"/>
              <a:buChar char="Ø"/>
            </a:pPr>
            <a:endParaRPr lang="en-US" sz="1600" dirty="0">
              <a:solidFill>
                <a:schemeClr val="accent5">
                  <a:lumMod val="50000"/>
                </a:schemeClr>
              </a:solidFill>
              <a:latin typeface="Arial" panose="020B0604020202020204" pitchFamily="34" charset="0"/>
              <a:cs typeface="Arial" panose="020B0604020202020204" pitchFamily="34" charset="0"/>
            </a:endParaRPr>
          </a:p>
        </p:txBody>
      </p:sp>
      <p:sp>
        <p:nvSpPr>
          <p:cNvPr id="4" name="Title 3"/>
          <p:cNvSpPr>
            <a:spLocks noGrp="1"/>
          </p:cNvSpPr>
          <p:nvPr>
            <p:ph type="ctrTitle"/>
          </p:nvPr>
        </p:nvSpPr>
        <p:spPr>
          <a:xfrm>
            <a:off x="1010760" y="438105"/>
            <a:ext cx="10792767" cy="490190"/>
          </a:xfrm>
        </p:spPr>
        <p:txBody>
          <a:bodyPr/>
          <a:lstStyle/>
          <a:p>
            <a:r>
              <a:rPr lang="en-GB" dirty="0" smtClean="0"/>
              <a:t>Progress Report on Undertakings</a:t>
            </a:r>
            <a:endParaRPr lang="en-GB" dirty="0"/>
          </a:p>
        </p:txBody>
      </p:sp>
      <p:pic>
        <p:nvPicPr>
          <p:cNvPr id="10" name="Picture 5" descr="EPWP letterhead temp-1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54251" b="12849"/>
          <a:stretch>
            <a:fillRect/>
          </a:stretch>
        </p:blipFill>
        <p:spPr bwMode="auto">
          <a:xfrm>
            <a:off x="9050901" y="259092"/>
            <a:ext cx="2568247" cy="848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xmlns="" val="3387280097"/>
              </p:ext>
            </p:extLst>
          </p:nvPr>
        </p:nvGraphicFramePr>
        <p:xfrm>
          <a:off x="1010760" y="3005402"/>
          <a:ext cx="10177194" cy="2985504"/>
        </p:xfrm>
        <a:graphic>
          <a:graphicData uri="http://schemas.openxmlformats.org/drawingml/2006/table">
            <a:tbl>
              <a:tblPr firstRow="1" firstCol="1" bandRow="1"/>
              <a:tblGrid>
                <a:gridCol w="2267357">
                  <a:extLst>
                    <a:ext uri="{9D8B030D-6E8A-4147-A177-3AD203B41FA5}">
                      <a16:colId xmlns:a16="http://schemas.microsoft.com/office/drawing/2014/main" xmlns="" val="20000"/>
                    </a:ext>
                  </a:extLst>
                </a:gridCol>
                <a:gridCol w="4386165">
                  <a:extLst>
                    <a:ext uri="{9D8B030D-6E8A-4147-A177-3AD203B41FA5}">
                      <a16:colId xmlns:a16="http://schemas.microsoft.com/office/drawing/2014/main" xmlns="" val="20001"/>
                    </a:ext>
                  </a:extLst>
                </a:gridCol>
                <a:gridCol w="3523672">
                  <a:extLst>
                    <a:ext uri="{9D8B030D-6E8A-4147-A177-3AD203B41FA5}">
                      <a16:colId xmlns:a16="http://schemas.microsoft.com/office/drawing/2014/main" xmlns="" val="20002"/>
                    </a:ext>
                  </a:extLst>
                </a:gridCol>
              </a:tblGrid>
              <a:tr h="436550">
                <a:tc>
                  <a:txBody>
                    <a:bodyPr/>
                    <a:lstStyle/>
                    <a:p>
                      <a:pPr marL="0" marR="0" algn="ctr">
                        <a:lnSpc>
                          <a:spcPct val="107000"/>
                        </a:lnSpc>
                        <a:spcBef>
                          <a:spcPts val="0"/>
                        </a:spcBef>
                        <a:spcAft>
                          <a:spcPts val="0"/>
                        </a:spcAft>
                      </a:pPr>
                      <a:r>
                        <a:rPr lang="en-ZA" sz="15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Province</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ZA" sz="15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Deployed EPWP Participants – COVID-19 Intervention</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800"/>
                        </a:spcAft>
                      </a:pPr>
                      <a:r>
                        <a:rPr lang="en-ZA" sz="15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Deployed EPWP Participants – GBVF Services</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34782">
                <a:tc>
                  <a:txBody>
                    <a:bodyPr/>
                    <a:lstStyle/>
                    <a:p>
                      <a:pPr marL="0" marR="0" algn="just">
                        <a:lnSpc>
                          <a:spcPct val="107000"/>
                        </a:lnSpc>
                        <a:spcBef>
                          <a:spcPts val="0"/>
                        </a:spcBef>
                        <a:spcAft>
                          <a:spcPts val="800"/>
                        </a:spcAft>
                      </a:pPr>
                      <a:r>
                        <a:rPr lang="en-ZA"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Eastern Cape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ZA" sz="15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2103</a:t>
                      </a:r>
                      <a:endParaRPr lang="en-US" sz="1500" dirty="0">
                        <a:effectLst/>
                        <a:latin typeface="Times New Roman" panose="02020603050405020304" pitchFamily="18" charset="0"/>
                        <a:ea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ZA" sz="1500">
                          <a:effectLst/>
                          <a:latin typeface="Arial" panose="020B0604020202020204" pitchFamily="34" charset="0"/>
                          <a:ea typeface="Calibri" panose="020F0502020204030204" pitchFamily="34" charset="0"/>
                          <a:cs typeface="Times New Roman" panose="02020603050405020304" pitchFamily="18" charset="0"/>
                        </a:rPr>
                        <a:t>345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50887">
                <a:tc>
                  <a:txBody>
                    <a:bodyPr/>
                    <a:lstStyle/>
                    <a:p>
                      <a:pPr marL="0" marR="0" algn="just">
                        <a:lnSpc>
                          <a:spcPct val="107000"/>
                        </a:lnSpc>
                        <a:spcBef>
                          <a:spcPts val="0"/>
                        </a:spcBef>
                        <a:spcAft>
                          <a:spcPts val="800"/>
                        </a:spcAft>
                      </a:pPr>
                      <a:r>
                        <a:rPr lang="en-ZA"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Free State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ZA" sz="15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2564</a:t>
                      </a:r>
                      <a:endParaRPr lang="en-US" sz="1500" dirty="0">
                        <a:effectLst/>
                        <a:latin typeface="Times New Roman" panose="02020603050405020304" pitchFamily="18" charset="0"/>
                        <a:ea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ZA" sz="1500">
                          <a:effectLst/>
                          <a:latin typeface="Arial" panose="020B0604020202020204" pitchFamily="34" charset="0"/>
                          <a:ea typeface="Calibri" panose="020F0502020204030204" pitchFamily="34" charset="0"/>
                          <a:cs typeface="Times New Roman" panose="02020603050405020304" pitchFamily="18" charset="0"/>
                        </a:rPr>
                        <a:t>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50887">
                <a:tc>
                  <a:txBody>
                    <a:bodyPr/>
                    <a:lstStyle/>
                    <a:p>
                      <a:pPr marL="0" marR="0" algn="just">
                        <a:lnSpc>
                          <a:spcPct val="107000"/>
                        </a:lnSpc>
                        <a:spcBef>
                          <a:spcPts val="0"/>
                        </a:spcBef>
                        <a:spcAft>
                          <a:spcPts val="800"/>
                        </a:spcAft>
                      </a:pPr>
                      <a:r>
                        <a:rPr lang="en-ZA"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Gauteng</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ZA" sz="15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5427</a:t>
                      </a:r>
                      <a:endParaRPr lang="en-US" sz="1500" dirty="0">
                        <a:effectLst/>
                        <a:latin typeface="Times New Roman" panose="02020603050405020304" pitchFamily="18" charset="0"/>
                        <a:ea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ZA" sz="1500">
                          <a:effectLst/>
                          <a:latin typeface="Arial" panose="020B0604020202020204" pitchFamily="34" charset="0"/>
                          <a:ea typeface="Calibri" panose="020F0502020204030204" pitchFamily="34" charset="0"/>
                          <a:cs typeface="Times New Roman" panose="02020603050405020304" pitchFamily="18" charset="0"/>
                        </a:rPr>
                        <a:t>171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50887">
                <a:tc>
                  <a:txBody>
                    <a:bodyPr/>
                    <a:lstStyle/>
                    <a:p>
                      <a:pPr marL="0" marR="0" algn="just">
                        <a:lnSpc>
                          <a:spcPct val="107000"/>
                        </a:lnSpc>
                        <a:spcBef>
                          <a:spcPts val="0"/>
                        </a:spcBef>
                        <a:spcAft>
                          <a:spcPts val="800"/>
                        </a:spcAft>
                      </a:pPr>
                      <a:r>
                        <a:rPr lang="en-ZA"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KwaZulu-Natal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ZA" sz="15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2171</a:t>
                      </a:r>
                      <a:endParaRPr lang="en-US" sz="1500" dirty="0">
                        <a:effectLst/>
                        <a:latin typeface="Times New Roman" panose="02020603050405020304" pitchFamily="18" charset="0"/>
                        <a:ea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ZA" sz="1500">
                          <a:effectLst/>
                          <a:latin typeface="Arial" panose="020B0604020202020204" pitchFamily="34" charset="0"/>
                          <a:ea typeface="Calibri" panose="020F0502020204030204" pitchFamily="34" charset="0"/>
                          <a:cs typeface="Times New Roman" panose="02020603050405020304" pitchFamily="18" charset="0"/>
                        </a:rPr>
                        <a:t>383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50887">
                <a:tc>
                  <a:txBody>
                    <a:bodyPr/>
                    <a:lstStyle/>
                    <a:p>
                      <a:pPr marL="0" marR="0" algn="just">
                        <a:lnSpc>
                          <a:spcPct val="107000"/>
                        </a:lnSpc>
                        <a:spcBef>
                          <a:spcPts val="0"/>
                        </a:spcBef>
                        <a:spcAft>
                          <a:spcPts val="800"/>
                        </a:spcAft>
                      </a:pPr>
                      <a:r>
                        <a:rPr lang="en-ZA"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Limpopo</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ZA" sz="15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828</a:t>
                      </a:r>
                      <a:endParaRPr lang="en-US" sz="1500" dirty="0">
                        <a:effectLst/>
                        <a:latin typeface="Times New Roman" panose="02020603050405020304" pitchFamily="18" charset="0"/>
                        <a:ea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ZA" sz="1500" dirty="0">
                          <a:effectLst/>
                          <a:latin typeface="Arial" panose="020B0604020202020204" pitchFamily="34" charset="0"/>
                          <a:ea typeface="Calibri" panose="020F0502020204030204" pitchFamily="34" charset="0"/>
                          <a:cs typeface="Times New Roman" panose="02020603050405020304" pitchFamily="18" charset="0"/>
                        </a:rPr>
                        <a:t>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50887">
                <a:tc>
                  <a:txBody>
                    <a:bodyPr/>
                    <a:lstStyle/>
                    <a:p>
                      <a:pPr marL="0" marR="0" algn="just">
                        <a:lnSpc>
                          <a:spcPct val="107000"/>
                        </a:lnSpc>
                        <a:spcBef>
                          <a:spcPts val="0"/>
                        </a:spcBef>
                        <a:spcAft>
                          <a:spcPts val="800"/>
                        </a:spcAft>
                      </a:pPr>
                      <a:r>
                        <a:rPr lang="en-ZA"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Mpumalanga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ZA" sz="15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1959</a:t>
                      </a:r>
                      <a:endParaRPr lang="en-US" sz="1500" dirty="0">
                        <a:effectLst/>
                        <a:latin typeface="Times New Roman" panose="02020603050405020304" pitchFamily="18" charset="0"/>
                        <a:ea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ZA" sz="1500" dirty="0">
                          <a:effectLst/>
                          <a:latin typeface="Arial" panose="020B0604020202020204" pitchFamily="34" charset="0"/>
                          <a:ea typeface="Calibri" panose="020F0502020204030204" pitchFamily="34" charset="0"/>
                          <a:cs typeface="Times New Roman" panose="02020603050405020304" pitchFamily="18" charset="0"/>
                        </a:rPr>
                        <a:t>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50887">
                <a:tc>
                  <a:txBody>
                    <a:bodyPr/>
                    <a:lstStyle/>
                    <a:p>
                      <a:pPr marL="0" marR="0" algn="just">
                        <a:lnSpc>
                          <a:spcPct val="107000"/>
                        </a:lnSpc>
                        <a:spcBef>
                          <a:spcPts val="0"/>
                        </a:spcBef>
                        <a:spcAft>
                          <a:spcPts val="800"/>
                        </a:spcAft>
                      </a:pPr>
                      <a:r>
                        <a:rPr lang="en-ZA"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Northern Cape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ZA" sz="15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1245</a:t>
                      </a:r>
                      <a:endParaRPr lang="en-US" sz="1500">
                        <a:effectLst/>
                        <a:latin typeface="Times New Roman" panose="02020603050405020304" pitchFamily="18" charset="0"/>
                        <a:ea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ZA" sz="1500" dirty="0">
                          <a:effectLst/>
                          <a:latin typeface="Arial" panose="020B0604020202020204" pitchFamily="34" charset="0"/>
                          <a:ea typeface="Calibri" panose="020F0502020204030204" pitchFamily="34" charset="0"/>
                          <a:cs typeface="Times New Roman" panose="02020603050405020304" pitchFamily="18" charset="0"/>
                        </a:rPr>
                        <a:t>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50887">
                <a:tc>
                  <a:txBody>
                    <a:bodyPr/>
                    <a:lstStyle/>
                    <a:p>
                      <a:pPr marL="0" marR="0" algn="just">
                        <a:lnSpc>
                          <a:spcPct val="107000"/>
                        </a:lnSpc>
                        <a:spcBef>
                          <a:spcPts val="0"/>
                        </a:spcBef>
                        <a:spcAft>
                          <a:spcPts val="800"/>
                        </a:spcAft>
                      </a:pPr>
                      <a:r>
                        <a:rPr lang="en-ZA"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North West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ZA" sz="15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2631</a:t>
                      </a:r>
                      <a:endParaRPr lang="en-US" sz="1500" dirty="0">
                        <a:effectLst/>
                        <a:latin typeface="Times New Roman" panose="02020603050405020304" pitchFamily="18" charset="0"/>
                        <a:ea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ZA" sz="1500" dirty="0">
                          <a:effectLst/>
                          <a:latin typeface="Arial" panose="020B0604020202020204" pitchFamily="34" charset="0"/>
                          <a:ea typeface="Calibri" panose="020F0502020204030204" pitchFamily="34" charset="0"/>
                          <a:cs typeface="Times New Roman" panose="02020603050405020304" pitchFamily="18" charset="0"/>
                        </a:rPr>
                        <a:t>24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50887">
                <a:tc>
                  <a:txBody>
                    <a:bodyPr/>
                    <a:lstStyle/>
                    <a:p>
                      <a:pPr marL="0" marR="0" algn="just">
                        <a:lnSpc>
                          <a:spcPct val="107000"/>
                        </a:lnSpc>
                        <a:spcBef>
                          <a:spcPts val="0"/>
                        </a:spcBef>
                        <a:spcAft>
                          <a:spcPts val="800"/>
                        </a:spcAft>
                      </a:pPr>
                      <a:r>
                        <a:rPr lang="en-ZA" sz="15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Western Cape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ZA" sz="15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1608</a:t>
                      </a:r>
                      <a:endParaRPr lang="en-US" sz="1500">
                        <a:effectLst/>
                        <a:latin typeface="Times New Roman" panose="02020603050405020304" pitchFamily="18" charset="0"/>
                        <a:ea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ZA" sz="1500" dirty="0">
                          <a:effectLst/>
                          <a:latin typeface="Arial" panose="020B0604020202020204" pitchFamily="34" charset="0"/>
                          <a:ea typeface="Calibri" panose="020F0502020204030204" pitchFamily="34" charset="0"/>
                          <a:cs typeface="Times New Roman" panose="02020603050405020304" pitchFamily="18" charset="0"/>
                        </a:rPr>
                        <a:t>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223913">
                <a:tc>
                  <a:txBody>
                    <a:bodyPr/>
                    <a:lstStyle/>
                    <a:p>
                      <a:pPr marL="0" marR="0" algn="just">
                        <a:lnSpc>
                          <a:spcPct val="107000"/>
                        </a:lnSpc>
                        <a:spcBef>
                          <a:spcPts val="0"/>
                        </a:spcBef>
                        <a:spcAft>
                          <a:spcPts val="800"/>
                        </a:spcAft>
                      </a:pPr>
                      <a:r>
                        <a:rPr lang="en-ZA"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6000"/>
                        </a:lnSpc>
                        <a:spcBef>
                          <a:spcPts val="0"/>
                        </a:spcBef>
                        <a:spcAft>
                          <a:spcPts val="0"/>
                        </a:spcAft>
                      </a:pPr>
                      <a:r>
                        <a:rPr lang="en-ZA" sz="15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20536</a:t>
                      </a:r>
                      <a:endParaRPr lang="en-US" sz="1500" dirty="0">
                        <a:effectLst/>
                        <a:latin typeface="Times New Roman" panose="02020603050405020304" pitchFamily="18" charset="0"/>
                        <a:ea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just">
                        <a:lnSpc>
                          <a:spcPct val="107000"/>
                        </a:lnSpc>
                        <a:spcBef>
                          <a:spcPts val="0"/>
                        </a:spcBef>
                        <a:spcAft>
                          <a:spcPts val="800"/>
                        </a:spcAft>
                      </a:pPr>
                      <a:r>
                        <a:rPr lang="en-ZA" sz="1500" b="1" dirty="0">
                          <a:effectLst/>
                          <a:latin typeface="Arial" panose="020B0604020202020204" pitchFamily="34" charset="0"/>
                          <a:ea typeface="Calibri" panose="020F0502020204030204" pitchFamily="34" charset="0"/>
                          <a:cs typeface="Times New Roman" panose="02020603050405020304" pitchFamily="18" charset="0"/>
                        </a:rPr>
                        <a:t>923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3727" marR="63727"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620843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34" y="291091"/>
            <a:ext cx="9824976" cy="851699"/>
          </a:xfrm>
        </p:spPr>
        <p:txBody>
          <a:bodyPr>
            <a:noAutofit/>
          </a:bodyPr>
          <a:lstStyle/>
          <a:p>
            <a:pPr algn="l" fontAlgn="base">
              <a:lnSpc>
                <a:spcPct val="100000"/>
              </a:lnSpc>
              <a:spcAft>
                <a:spcPct val="0"/>
              </a:spcAft>
            </a:pPr>
            <a:r>
              <a:rPr lang="en-ZA" altLang="en-US" sz="2857" b="1" dirty="0" smtClean="0"/>
              <a:t>RECOMMENDATIONS </a:t>
            </a:r>
            <a:endParaRPr lang="en-ZA" sz="2857" b="1" dirty="0"/>
          </a:p>
        </p:txBody>
      </p:sp>
      <p:sp>
        <p:nvSpPr>
          <p:cNvPr id="3" name="Content Placeholder 2"/>
          <p:cNvSpPr>
            <a:spLocks noGrp="1"/>
          </p:cNvSpPr>
          <p:nvPr>
            <p:ph idx="1"/>
          </p:nvPr>
        </p:nvSpPr>
        <p:spPr>
          <a:xfrm>
            <a:off x="500734" y="3267592"/>
            <a:ext cx="10973051" cy="4110360"/>
          </a:xfrm>
        </p:spPr>
        <p:txBody>
          <a:bodyPr>
            <a:noAutofit/>
          </a:bodyPr>
          <a:lstStyle/>
          <a:p>
            <a:pPr marL="0" indent="0" algn="ctr">
              <a:spcBef>
                <a:spcPts val="0"/>
              </a:spcBef>
              <a:spcAft>
                <a:spcPts val="794"/>
              </a:spcAft>
              <a:buNone/>
            </a:pPr>
            <a:r>
              <a:rPr lang="en-US" sz="2000" b="1" dirty="0" smtClean="0"/>
              <a:t>It is recommended </a:t>
            </a:r>
            <a:r>
              <a:rPr lang="en-US" sz="2000" b="1" dirty="0"/>
              <a:t>that the Select Committee on Petitions and Executive Undertakings </a:t>
            </a:r>
            <a:r>
              <a:rPr lang="en-US" sz="2000" b="1" dirty="0" smtClean="0"/>
              <a:t>note </a:t>
            </a:r>
            <a:r>
              <a:rPr lang="en-US" sz="2000" b="1" dirty="0"/>
              <a:t>the </a:t>
            </a:r>
            <a:r>
              <a:rPr lang="en-US" sz="2000" b="1" dirty="0" smtClean="0"/>
              <a:t>progress with regards </a:t>
            </a:r>
            <a:r>
              <a:rPr lang="en-US" sz="2000" b="1" dirty="0"/>
              <a:t>to </a:t>
            </a:r>
            <a:r>
              <a:rPr lang="en-US" sz="2000" b="1" dirty="0" smtClean="0"/>
              <a:t>the executive undertakings made by </a:t>
            </a:r>
            <a:r>
              <a:rPr lang="en-US" sz="2000" b="1" dirty="0"/>
              <a:t>the Minister d</a:t>
            </a:r>
            <a:r>
              <a:rPr lang="en-US" sz="2000" b="1" dirty="0" smtClean="0"/>
              <a:t>uring the Budget </a:t>
            </a:r>
            <a:r>
              <a:rPr lang="en-US" sz="2000" b="1" dirty="0"/>
              <a:t>Debate session on  16 July 2020.</a:t>
            </a:r>
            <a:endParaRPr lang="en-US" sz="20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70894" y="184412"/>
            <a:ext cx="2169459" cy="744314"/>
          </a:xfrm>
          <a:prstGeom prst="rect">
            <a:avLst/>
          </a:prstGeom>
        </p:spPr>
      </p:pic>
    </p:spTree>
    <p:extLst>
      <p:ext uri="{BB962C8B-B14F-4D97-AF65-F5344CB8AC3E}">
        <p14:creationId xmlns:p14="http://schemas.microsoft.com/office/powerpoint/2010/main" xmlns="" val="1037021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 y="-11782"/>
            <a:ext cx="12191441" cy="20232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29"/>
          </a:p>
        </p:txBody>
      </p:sp>
      <p:sp>
        <p:nvSpPr>
          <p:cNvPr id="8" name="Subtitle 2"/>
          <p:cNvSpPr>
            <a:spLocks noGrp="1"/>
          </p:cNvSpPr>
          <p:nvPr>
            <p:ph type="subTitle" idx="1"/>
          </p:nvPr>
        </p:nvSpPr>
        <p:spPr>
          <a:xfrm>
            <a:off x="984750" y="1062845"/>
            <a:ext cx="9544268" cy="3829138"/>
          </a:xfrm>
        </p:spPr>
        <p:txBody>
          <a:bodyPr>
            <a:normAutofit/>
          </a:bodyPr>
          <a:lstStyle/>
          <a:p>
            <a:pPr>
              <a:lnSpc>
                <a:spcPct val="120000"/>
              </a:lnSpc>
            </a:pPr>
            <a:r>
              <a:rPr lang="en-ZA" sz="4762" dirty="0">
                <a:solidFill>
                  <a:schemeClr val="tx1">
                    <a:lumMod val="50000"/>
                    <a:lumOff val="50000"/>
                  </a:schemeClr>
                </a:solidFill>
              </a:rPr>
              <a:t>END</a:t>
            </a:r>
            <a:endParaRPr lang="en-ZA" sz="2800" dirty="0">
              <a:solidFill>
                <a:schemeClr val="tx1">
                  <a:lumMod val="50000"/>
                  <a:lumOff val="50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9534" y="5109340"/>
            <a:ext cx="3657684" cy="1254904"/>
          </a:xfrm>
          <a:prstGeom prst="rect">
            <a:avLst/>
          </a:prstGeom>
        </p:spPr>
      </p:pic>
      <p:sp>
        <p:nvSpPr>
          <p:cNvPr id="9" name="Right Triangle 8"/>
          <p:cNvSpPr/>
          <p:nvPr/>
        </p:nvSpPr>
        <p:spPr>
          <a:xfrm rot="10800000">
            <a:off x="280" y="4572026"/>
            <a:ext cx="12191440" cy="1476832"/>
          </a:xfrm>
          <a:prstGeom prst="rtTriangl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29"/>
          </a:p>
        </p:txBody>
      </p:sp>
      <p:sp>
        <p:nvSpPr>
          <p:cNvPr id="7" name="Content Placeholder 2"/>
          <p:cNvSpPr txBox="1">
            <a:spLocks/>
          </p:cNvSpPr>
          <p:nvPr/>
        </p:nvSpPr>
        <p:spPr>
          <a:xfrm>
            <a:off x="959860" y="2228822"/>
            <a:ext cx="6894540" cy="3737409"/>
          </a:xfrm>
          <a:prstGeom prst="rect">
            <a:avLst/>
          </a:prstGeom>
        </p:spPr>
        <p:txBody>
          <a:bodyPr>
            <a:normAutofit/>
          </a:bodyPr>
          <a:lstStyle>
            <a:lvl1pPr marL="255683" indent="-255683" algn="l" defTabSz="681822" rtl="0" eaLnBrk="1" latinLnBrk="1" hangingPunct="1">
              <a:spcBef>
                <a:spcPct val="20000"/>
              </a:spcBef>
              <a:buFont typeface="Arial" pitchFamily="34" charset="0"/>
              <a:buChar char="•"/>
              <a:defRPr sz="2386" kern="1200">
                <a:solidFill>
                  <a:schemeClr val="tx1"/>
                </a:solidFill>
                <a:latin typeface="+mn-lt"/>
                <a:ea typeface="+mn-ea"/>
                <a:cs typeface="+mn-cs"/>
              </a:defRPr>
            </a:lvl1pPr>
            <a:lvl2pPr marL="553981" indent="-213070" algn="l" defTabSz="681822" rtl="0" eaLnBrk="1" latinLnBrk="1" hangingPunct="1">
              <a:spcBef>
                <a:spcPct val="20000"/>
              </a:spcBef>
              <a:buFont typeface="Arial" pitchFamily="34" charset="0"/>
              <a:buChar char="–"/>
              <a:defRPr sz="2088" kern="1200">
                <a:solidFill>
                  <a:schemeClr val="tx1"/>
                </a:solidFill>
                <a:latin typeface="+mn-lt"/>
                <a:ea typeface="+mn-ea"/>
                <a:cs typeface="+mn-cs"/>
              </a:defRPr>
            </a:lvl2pPr>
            <a:lvl3pPr marL="852278" indent="-170456" algn="l" defTabSz="681822" rtl="0" eaLnBrk="1" latinLnBrk="1" hangingPunct="1">
              <a:spcBef>
                <a:spcPct val="20000"/>
              </a:spcBef>
              <a:buFont typeface="Arial" pitchFamily="34" charset="0"/>
              <a:buChar char="•"/>
              <a:defRPr sz="1790" kern="1200">
                <a:solidFill>
                  <a:schemeClr val="tx1"/>
                </a:solidFill>
                <a:latin typeface="+mn-lt"/>
                <a:ea typeface="+mn-ea"/>
                <a:cs typeface="+mn-cs"/>
              </a:defRPr>
            </a:lvl3pPr>
            <a:lvl4pPr marL="1193189" indent="-170456" algn="l" defTabSz="681822" rtl="0" eaLnBrk="1" latinLnBrk="1" hangingPunct="1">
              <a:spcBef>
                <a:spcPct val="20000"/>
              </a:spcBef>
              <a:buFont typeface="Arial" pitchFamily="34" charset="0"/>
              <a:buChar char="–"/>
              <a:defRPr sz="1491" kern="1200">
                <a:solidFill>
                  <a:schemeClr val="tx1"/>
                </a:solidFill>
                <a:latin typeface="+mn-lt"/>
                <a:ea typeface="+mn-ea"/>
                <a:cs typeface="+mn-cs"/>
              </a:defRPr>
            </a:lvl4pPr>
            <a:lvl5pPr marL="1534100" indent="-170456" algn="l" defTabSz="681822" rtl="0" eaLnBrk="1" latinLnBrk="1" hangingPunct="1">
              <a:spcBef>
                <a:spcPct val="20000"/>
              </a:spcBef>
              <a:buFont typeface="Arial" pitchFamily="34" charset="0"/>
              <a:buChar char="»"/>
              <a:defRPr sz="1491" kern="1200">
                <a:solidFill>
                  <a:schemeClr val="tx1"/>
                </a:solidFill>
                <a:latin typeface="+mn-lt"/>
                <a:ea typeface="+mn-ea"/>
                <a:cs typeface="+mn-cs"/>
              </a:defRPr>
            </a:lvl5pPr>
            <a:lvl6pPr marL="1875011" indent="-170456" algn="l" defTabSz="681822" rtl="0" eaLnBrk="1" latinLnBrk="1" hangingPunct="1">
              <a:spcBef>
                <a:spcPct val="20000"/>
              </a:spcBef>
              <a:buFont typeface="Arial" pitchFamily="34" charset="0"/>
              <a:buChar char="•"/>
              <a:defRPr sz="1491" kern="1200">
                <a:solidFill>
                  <a:schemeClr val="tx1"/>
                </a:solidFill>
                <a:latin typeface="+mn-lt"/>
                <a:ea typeface="+mn-ea"/>
                <a:cs typeface="+mn-cs"/>
              </a:defRPr>
            </a:lvl6pPr>
            <a:lvl7pPr marL="2215923" indent="-170456" algn="l" defTabSz="681822" rtl="0" eaLnBrk="1" latinLnBrk="1" hangingPunct="1">
              <a:spcBef>
                <a:spcPct val="20000"/>
              </a:spcBef>
              <a:buFont typeface="Arial" pitchFamily="34" charset="0"/>
              <a:buChar char="•"/>
              <a:defRPr sz="1491" kern="1200">
                <a:solidFill>
                  <a:schemeClr val="tx1"/>
                </a:solidFill>
                <a:latin typeface="+mn-lt"/>
                <a:ea typeface="+mn-ea"/>
                <a:cs typeface="+mn-cs"/>
              </a:defRPr>
            </a:lvl7pPr>
            <a:lvl8pPr marL="2556834" indent="-170456" algn="l" defTabSz="681822" rtl="0" eaLnBrk="1" latinLnBrk="1" hangingPunct="1">
              <a:spcBef>
                <a:spcPct val="20000"/>
              </a:spcBef>
              <a:buFont typeface="Arial" pitchFamily="34" charset="0"/>
              <a:buChar char="•"/>
              <a:defRPr sz="1491" kern="1200">
                <a:solidFill>
                  <a:schemeClr val="tx1"/>
                </a:solidFill>
                <a:latin typeface="+mn-lt"/>
                <a:ea typeface="+mn-ea"/>
                <a:cs typeface="+mn-cs"/>
              </a:defRPr>
            </a:lvl8pPr>
            <a:lvl9pPr marL="2897745" indent="-170456" algn="l" defTabSz="681822" rtl="0" eaLnBrk="1" latinLnBrk="1" hangingPunct="1">
              <a:spcBef>
                <a:spcPct val="20000"/>
              </a:spcBef>
              <a:buFont typeface="Arial" pitchFamily="34" charset="0"/>
              <a:buChar char="•"/>
              <a:defRPr sz="1491" kern="1200">
                <a:solidFill>
                  <a:schemeClr val="tx1"/>
                </a:solidFill>
                <a:latin typeface="+mn-lt"/>
                <a:ea typeface="+mn-ea"/>
                <a:cs typeface="+mn-cs"/>
              </a:defRPr>
            </a:lvl9pPr>
          </a:lstStyle>
          <a:p>
            <a:pPr>
              <a:spcBef>
                <a:spcPts val="794"/>
              </a:spcBef>
            </a:pPr>
            <a:r>
              <a:rPr lang="en-GB" sz="1111" dirty="0"/>
              <a:t>National Department of Public Works and Infrastructure</a:t>
            </a:r>
          </a:p>
          <a:p>
            <a:pPr>
              <a:spcBef>
                <a:spcPts val="794"/>
              </a:spcBef>
            </a:pPr>
            <a:r>
              <a:rPr lang="en-GB" sz="1111" dirty="0"/>
              <a:t>Head Office: Public Works</a:t>
            </a:r>
            <a:br>
              <a:rPr lang="en-GB" sz="1111" dirty="0"/>
            </a:br>
            <a:r>
              <a:rPr lang="en-GB" sz="1111" dirty="0"/>
              <a:t>CGO Building</a:t>
            </a:r>
            <a:br>
              <a:rPr lang="en-GB" sz="1111" dirty="0"/>
            </a:br>
            <a:r>
              <a:rPr lang="en-GB" sz="1111" dirty="0" err="1"/>
              <a:t>Cnr</a:t>
            </a:r>
            <a:r>
              <a:rPr lang="en-GB" sz="1111" dirty="0"/>
              <a:t> Bosman and </a:t>
            </a:r>
            <a:r>
              <a:rPr lang="en-GB" sz="1111" dirty="0" err="1"/>
              <a:t>Madiba</a:t>
            </a:r>
            <a:r>
              <a:rPr lang="en-GB" sz="1111" dirty="0"/>
              <a:t/>
            </a:r>
            <a:br>
              <a:rPr lang="en-GB" sz="1111" dirty="0"/>
            </a:br>
            <a:r>
              <a:rPr lang="en-GB" sz="1111" dirty="0"/>
              <a:t>Pretoria Central</a:t>
            </a:r>
            <a:br>
              <a:rPr lang="en-GB" sz="1111" dirty="0"/>
            </a:br>
            <a:r>
              <a:rPr lang="en-GB" sz="1111" dirty="0"/>
              <a:t>Private Bag X65</a:t>
            </a:r>
            <a:br>
              <a:rPr lang="en-GB" sz="1111" dirty="0"/>
            </a:br>
            <a:r>
              <a:rPr lang="en-GB" sz="1111" dirty="0"/>
              <a:t>Pretoria</a:t>
            </a:r>
            <a:br>
              <a:rPr lang="en-GB" sz="1111" dirty="0"/>
            </a:br>
            <a:r>
              <a:rPr lang="en-GB" sz="1111" dirty="0"/>
              <a:t>0001</a:t>
            </a:r>
          </a:p>
          <a:p>
            <a:pPr>
              <a:spcBef>
                <a:spcPts val="794"/>
              </a:spcBef>
            </a:pPr>
            <a:r>
              <a:rPr lang="en-GB" sz="1111" dirty="0"/>
              <a:t>Website: http://www.publicworks.gov.za </a:t>
            </a:r>
          </a:p>
          <a:p>
            <a:endParaRPr lang="en-GB" sz="1111" dirty="0"/>
          </a:p>
        </p:txBody>
      </p:sp>
      <p:sp>
        <p:nvSpPr>
          <p:cNvPr id="10" name="TextBox 9"/>
          <p:cNvSpPr txBox="1"/>
          <p:nvPr/>
        </p:nvSpPr>
        <p:spPr>
          <a:xfrm>
            <a:off x="4267158" y="889270"/>
            <a:ext cx="6454802" cy="1191608"/>
          </a:xfrm>
          <a:prstGeom prst="rect">
            <a:avLst/>
          </a:prstGeom>
          <a:noFill/>
        </p:spPr>
        <p:txBody>
          <a:bodyPr wrap="square" rtlCol="0">
            <a:spAutoFit/>
          </a:bodyPr>
          <a:lstStyle/>
          <a:p>
            <a:pPr algn="r">
              <a:lnSpc>
                <a:spcPct val="150000"/>
              </a:lnSpc>
              <a:spcBef>
                <a:spcPts val="714"/>
              </a:spcBef>
            </a:pPr>
            <a:r>
              <a:rPr lang="en-ZA" altLang="en-US" sz="4762" b="1" dirty="0">
                <a:solidFill>
                  <a:schemeClr val="bg1"/>
                </a:solidFill>
              </a:rPr>
              <a:t>THANK YOU</a:t>
            </a:r>
          </a:p>
        </p:txBody>
      </p:sp>
    </p:spTree>
    <p:custDataLst>
      <p:tags r:id="rId1"/>
    </p:custDataLst>
    <p:extLst>
      <p:ext uri="{BB962C8B-B14F-4D97-AF65-F5344CB8AC3E}">
        <p14:creationId xmlns:p14="http://schemas.microsoft.com/office/powerpoint/2010/main" xmlns="" val="38665619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5231" y="5428497"/>
            <a:ext cx="2988725" cy="1025393"/>
          </a:xfrm>
          <a:prstGeom prst="rect">
            <a:avLst/>
          </a:prstGeom>
        </p:spPr>
      </p:pic>
      <p:sp>
        <p:nvSpPr>
          <p:cNvPr id="2" name="Rectangle 1"/>
          <p:cNvSpPr/>
          <p:nvPr/>
        </p:nvSpPr>
        <p:spPr>
          <a:xfrm>
            <a:off x="895231" y="1697724"/>
            <a:ext cx="6455293" cy="2369880"/>
          </a:xfrm>
          <a:prstGeom prst="rect">
            <a:avLst/>
          </a:prstGeom>
        </p:spPr>
        <p:txBody>
          <a:bodyPr wrap="none">
            <a:spAutoFit/>
          </a:bodyPr>
          <a:lstStyle/>
          <a:p>
            <a:r>
              <a:rPr lang="en-GB" sz="3600" b="1" dirty="0" smtClean="0">
                <a:solidFill>
                  <a:schemeClr val="accent2"/>
                </a:solidFill>
                <a:latin typeface="Arial" panose="020B0604020202020204" pitchFamily="34" charset="0"/>
                <a:cs typeface="Arial" panose="020B0604020202020204" pitchFamily="34" charset="0"/>
              </a:rPr>
              <a:t>SECTION A</a:t>
            </a:r>
          </a:p>
          <a:p>
            <a:endParaRPr lang="en-GB" sz="2800" b="1" dirty="0">
              <a:solidFill>
                <a:schemeClr val="bg1">
                  <a:lumMod val="75000"/>
                </a:schemeClr>
              </a:solidFill>
              <a:latin typeface="Arial" panose="020B0604020202020204" pitchFamily="34" charset="0"/>
              <a:cs typeface="Arial" panose="020B0604020202020204" pitchFamily="34" charset="0"/>
            </a:endParaRPr>
          </a:p>
          <a:p>
            <a:r>
              <a:rPr lang="en-US" sz="2800" b="1" dirty="0" smtClean="0">
                <a:solidFill>
                  <a:schemeClr val="bg1">
                    <a:lumMod val="75000"/>
                  </a:schemeClr>
                </a:solidFill>
                <a:latin typeface="Arial" panose="020B0604020202020204" pitchFamily="34" charset="0"/>
                <a:cs typeface="Arial" panose="020B0604020202020204" pitchFamily="34" charset="0"/>
              </a:rPr>
              <a:t>Strategic Integrated Projects </a:t>
            </a:r>
          </a:p>
          <a:p>
            <a:r>
              <a:rPr lang="en-US" sz="2800" dirty="0" smtClean="0"/>
              <a:t>SIP </a:t>
            </a:r>
            <a:r>
              <a:rPr lang="en-US" sz="2800" dirty="0"/>
              <a:t>25 </a:t>
            </a:r>
            <a:r>
              <a:rPr lang="en-US" sz="2800" dirty="0" err="1"/>
              <a:t>Welisizwe</a:t>
            </a:r>
            <a:r>
              <a:rPr lang="en-US" sz="2800" dirty="0"/>
              <a:t> Rural Bridges </a:t>
            </a:r>
            <a:r>
              <a:rPr lang="en-US" sz="2800" dirty="0" err="1"/>
              <a:t>Programme</a:t>
            </a:r>
            <a:r>
              <a:rPr lang="en-US" sz="2800" dirty="0"/>
              <a:t> </a:t>
            </a:r>
            <a:endParaRPr lang="en-US" sz="2800" dirty="0" smtClean="0"/>
          </a:p>
          <a:p>
            <a:r>
              <a:rPr lang="en-US" sz="2800" dirty="0" smtClean="0"/>
              <a:t>SIP </a:t>
            </a:r>
            <a:r>
              <a:rPr lang="en-US" sz="2800" dirty="0"/>
              <a:t>26 Rural Roads </a:t>
            </a:r>
            <a:r>
              <a:rPr lang="en-US" sz="2800" dirty="0" err="1"/>
              <a:t>Programme</a:t>
            </a:r>
            <a:endParaRPr lang="en-GB" sz="2800" dirty="0"/>
          </a:p>
        </p:txBody>
      </p:sp>
      <p:sp>
        <p:nvSpPr>
          <p:cNvPr id="9" name="Right Triangle 8"/>
          <p:cNvSpPr/>
          <p:nvPr/>
        </p:nvSpPr>
        <p:spPr>
          <a:xfrm rot="10800000">
            <a:off x="-2" y="4530760"/>
            <a:ext cx="12192001" cy="1896338"/>
          </a:xfrm>
          <a:prstGeom prst="rtTriangl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xmlns="" val="3430047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3EAA7-12B8-454D-8AD0-BF29A962CF70}"/>
              </a:ext>
            </a:extLst>
          </p:cNvPr>
          <p:cNvSpPr>
            <a:spLocks noGrp="1"/>
          </p:cNvSpPr>
          <p:nvPr>
            <p:ph type="ctrTitle"/>
          </p:nvPr>
        </p:nvSpPr>
        <p:spPr>
          <a:xfrm>
            <a:off x="1091147" y="348199"/>
            <a:ext cx="10792767" cy="490190"/>
          </a:xfrm>
        </p:spPr>
        <p:txBody>
          <a:bodyPr/>
          <a:lstStyle/>
          <a:p>
            <a:r>
              <a:rPr lang="en-US" dirty="0">
                <a:effectLst>
                  <a:outerShdw blurRad="38100" dist="38100" dir="2700000" algn="tl">
                    <a:srgbClr val="000000">
                      <a:alpha val="43137"/>
                    </a:srgbClr>
                  </a:outerShdw>
                </a:effectLst>
              </a:rPr>
              <a:t>SPECIAL PROGRAMMES – GAZETTED ON 24 JULY 2020 </a:t>
            </a:r>
            <a:br>
              <a:rPr lang="en-US" dirty="0">
                <a:effectLst>
                  <a:outerShdw blurRad="38100" dist="38100" dir="2700000" algn="tl">
                    <a:srgbClr val="000000">
                      <a:alpha val="43137"/>
                    </a:srgbClr>
                  </a:outerShdw>
                </a:effectLst>
              </a:rPr>
            </a:br>
            <a:r>
              <a:rPr lang="en-US" sz="2000" b="0" i="1" dirty="0">
                <a:effectLst>
                  <a:outerShdw blurRad="38100" dist="38100" dir="2700000" algn="tl">
                    <a:srgbClr val="000000">
                      <a:alpha val="43137"/>
                    </a:srgbClr>
                  </a:outerShdw>
                </a:effectLst>
              </a:rPr>
              <a:t>Programmes for Immediate Job Creation: SIP 25 Welisizwe Rural Bridges </a:t>
            </a:r>
            <a:r>
              <a:rPr lang="en-US" sz="2000" b="0" i="1" dirty="0" err="1">
                <a:effectLst>
                  <a:outerShdw blurRad="38100" dist="38100" dir="2700000" algn="tl">
                    <a:srgbClr val="000000">
                      <a:alpha val="43137"/>
                    </a:srgbClr>
                  </a:outerShdw>
                </a:effectLst>
              </a:rPr>
              <a:t>Programme</a:t>
            </a:r>
            <a:r>
              <a:rPr lang="en-US" sz="2000" b="0" i="1" dirty="0">
                <a:effectLst>
                  <a:outerShdw blurRad="38100" dist="38100" dir="2700000" algn="tl">
                    <a:srgbClr val="000000">
                      <a:alpha val="43137"/>
                    </a:srgbClr>
                  </a:outerShdw>
                </a:effectLst>
              </a:rPr>
              <a:t> </a:t>
            </a:r>
            <a:r>
              <a:rPr lang="en-US" sz="2000" b="0" i="1" dirty="0" smtClean="0">
                <a:effectLst>
                  <a:outerShdw blurRad="38100" dist="38100" dir="2700000" algn="tl">
                    <a:srgbClr val="000000">
                      <a:alpha val="43137"/>
                    </a:srgbClr>
                  </a:outerShdw>
                </a:effectLst>
              </a:rPr>
              <a:t>1/3</a:t>
            </a:r>
            <a:endParaRPr lang="en-US" sz="2000" b="0" i="1" dirty="0">
              <a:effectLst>
                <a:outerShdw blurRad="38100" dist="38100" dir="2700000" algn="tl">
                  <a:srgbClr val="000000">
                    <a:alpha val="43137"/>
                  </a:srgbClr>
                </a:outerShdw>
              </a:effectLst>
            </a:endParaRPr>
          </a:p>
        </p:txBody>
      </p:sp>
      <p:sp>
        <p:nvSpPr>
          <p:cNvPr id="9" name="Rectangle 8"/>
          <p:cNvSpPr/>
          <p:nvPr/>
        </p:nvSpPr>
        <p:spPr>
          <a:xfrm>
            <a:off x="1091147" y="1903592"/>
            <a:ext cx="7422435" cy="3797963"/>
          </a:xfrm>
          <a:prstGeom prst="rect">
            <a:avLst/>
          </a:prstGeom>
        </p:spPr>
        <p:txBody>
          <a:bodyPr wrap="square">
            <a:spAutoFit/>
          </a:bodyPr>
          <a:lstStyle/>
          <a:p>
            <a:pPr marL="285750" marR="0" lvl="0" indent="-285750" algn="l" defTabSz="914400" rtl="0" eaLnBrk="1" fontAlgn="auto" latinLnBrk="0" hangingPunct="1">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kumimoji="0" lang="de-DE"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rPr>
              <a:t>The Department of Defence has committed capacity to deploy 2 160 members for the implementation of the Welisizwe Programme. </a:t>
            </a:r>
          </a:p>
          <a:p>
            <a:pPr marL="285750" marR="0" lvl="0" indent="-285750" algn="l" defTabSz="914400" rtl="0" eaLnBrk="1" fontAlgn="auto" latinLnBrk="0" hangingPunct="1">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kumimoji="0" lang="de-DE"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rPr>
              <a:t>The erection of each bridge requires a team of up to 50 SANDF members. </a:t>
            </a:r>
          </a:p>
          <a:p>
            <a:pPr marL="285750" marR="0" lvl="0" indent="-285750" algn="l" defTabSz="914400" rtl="0" eaLnBrk="1" fontAlgn="auto" latinLnBrk="0" hangingPunct="1">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kumimoji="0" lang="de-DE"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rPr>
              <a:t>This number is augmented by approximately 60 to 90 members from the communities through </a:t>
            </a:r>
            <a:r>
              <a:rPr kumimoji="0" lang="de-DE" sz="1600" b="0" i="0" u="none" strike="noStrike" kern="1200" cap="none" spc="0" normalizeH="0" baseline="0" noProof="0" dirty="0" smtClean="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rPr>
              <a:t>EPWP</a:t>
            </a:r>
            <a:r>
              <a:rPr lang="de-DE" sz="1600" dirty="0">
                <a:solidFill>
                  <a:srgbClr val="5B9BD5">
                    <a:lumMod val="50000"/>
                  </a:srgbClr>
                </a:solidFill>
                <a:latin typeface="Calibri" panose="020F0502020204030204"/>
                <a:ea typeface="Times New Roman" panose="02020603050405020304" pitchFamily="18" charset="0"/>
                <a:cs typeface="Arial" panose="020B0604020202020204" pitchFamily="34" charset="0"/>
              </a:rPr>
              <a:t> </a:t>
            </a:r>
            <a:r>
              <a:rPr lang="de-DE" sz="1600" dirty="0" smtClean="0">
                <a:solidFill>
                  <a:srgbClr val="5B9BD5">
                    <a:lumMod val="50000"/>
                  </a:srgbClr>
                </a:solidFill>
                <a:latin typeface="Calibri" panose="020F0502020204030204"/>
                <a:ea typeface="Times New Roman" panose="02020603050405020304" pitchFamily="18" charset="0"/>
                <a:cs typeface="Arial" panose="020B0604020202020204" pitchFamily="34" charset="0"/>
              </a:rPr>
              <a:t>per construction site.</a:t>
            </a:r>
            <a:endParaRPr kumimoji="0" lang="de-DE"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kumimoji="0" lang="de-DE"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rPr>
              <a:t>SANDF has capacity to implement 43 bridges concurrently. </a:t>
            </a:r>
          </a:p>
          <a:p>
            <a:pPr marL="285750" marR="0" lvl="0" indent="-285750" algn="l" defTabSz="914400" rtl="0" eaLnBrk="1" fontAlgn="auto" latinLnBrk="0" hangingPunct="1">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kumimoji="0" lang="de-DE"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rPr>
              <a:t>The average duration for the implementation of each bridge from establishment to handover is about three months, thus each team is capable of rolling out four bridges per year. </a:t>
            </a:r>
          </a:p>
          <a:p>
            <a:pPr marL="285750" marR="0" lvl="0" indent="-285750" algn="l" defTabSz="914400" rtl="0" eaLnBrk="1" fontAlgn="auto" latinLnBrk="0" hangingPunct="1">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kumimoji="0" lang="de-DE"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rPr>
              <a:t>In total, there is capacity to implement 172 bridges per year. </a:t>
            </a:r>
          </a:p>
          <a:p>
            <a:pPr marL="285750" marR="0" lvl="0" indent="-285750" algn="l" defTabSz="914400" rtl="0" eaLnBrk="1" fontAlgn="auto" latinLnBrk="0" hangingPunct="1">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kumimoji="0" lang="de-DE"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rPr>
              <a:t>The short term requirement (by the end of the 2020/21 financial year) is to construct </a:t>
            </a:r>
            <a:r>
              <a:rPr kumimoji="0" lang="de-DE" sz="1600" b="0" i="0" u="none" strike="noStrike" kern="1200" cap="none" spc="0" normalizeH="0" baseline="0" noProof="0" dirty="0" smtClean="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rPr>
              <a:t>33 bridges </a:t>
            </a:r>
            <a:r>
              <a:rPr kumimoji="0" lang="de-DE"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rPr>
              <a:t>during this financial year.</a:t>
            </a:r>
            <a:endParaRPr kumimoji="0" lang="en-ZA" sz="1600" b="0"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Arial" panose="020B0604020202020204" pitchFamily="34" charset="0"/>
            </a:endParaRPr>
          </a:p>
        </p:txBody>
      </p:sp>
      <p:pic>
        <p:nvPicPr>
          <p:cNvPr id="22" name="Picture 21">
            <a:extLst>
              <a:ext uri="{FF2B5EF4-FFF2-40B4-BE49-F238E27FC236}">
                <a16:creationId xmlns:a16="http://schemas.microsoft.com/office/drawing/2014/main" xmlns="" id="{5A3C6030-A101-4A21-9705-D665DD58AC83}"/>
              </a:ext>
            </a:extLst>
          </p:cNvPr>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8733624" y="2161789"/>
            <a:ext cx="2852342" cy="1148705"/>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xmlns="" id="{2F6142D4-98E2-4F88-9797-53A341439F8D}"/>
              </a:ext>
            </a:extLst>
          </p:cNvPr>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8700119" y="3471571"/>
            <a:ext cx="2885847" cy="19018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974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3EAA7-12B8-454D-8AD0-BF29A962CF70}"/>
              </a:ext>
            </a:extLst>
          </p:cNvPr>
          <p:cNvSpPr>
            <a:spLocks noGrp="1"/>
          </p:cNvSpPr>
          <p:nvPr>
            <p:ph type="ctrTitle"/>
          </p:nvPr>
        </p:nvSpPr>
        <p:spPr>
          <a:xfrm>
            <a:off x="1091147" y="348199"/>
            <a:ext cx="10792767" cy="490190"/>
          </a:xfrm>
        </p:spPr>
        <p:txBody>
          <a:bodyPr/>
          <a:lstStyle/>
          <a:p>
            <a:r>
              <a:rPr lang="en-US" dirty="0">
                <a:effectLst>
                  <a:outerShdw blurRad="38100" dist="38100" dir="2700000" algn="tl">
                    <a:srgbClr val="000000">
                      <a:alpha val="43137"/>
                    </a:srgbClr>
                  </a:outerShdw>
                </a:effectLst>
              </a:rPr>
              <a:t>SPECIAL PROGRAMMES – GAZETTED ON 24 JULY 2020 </a:t>
            </a:r>
            <a:br>
              <a:rPr lang="en-US" dirty="0">
                <a:effectLst>
                  <a:outerShdw blurRad="38100" dist="38100" dir="2700000" algn="tl">
                    <a:srgbClr val="000000">
                      <a:alpha val="43137"/>
                    </a:srgbClr>
                  </a:outerShdw>
                </a:effectLst>
              </a:rPr>
            </a:br>
            <a:r>
              <a:rPr lang="en-US" sz="2000" b="0" i="1" dirty="0">
                <a:effectLst>
                  <a:outerShdw blurRad="38100" dist="38100" dir="2700000" algn="tl">
                    <a:srgbClr val="000000">
                      <a:alpha val="43137"/>
                    </a:srgbClr>
                  </a:outerShdw>
                </a:effectLst>
              </a:rPr>
              <a:t>Programmes for Immediate Job Creation: SIP 25 Welisizwe Rural Bridges </a:t>
            </a:r>
            <a:r>
              <a:rPr lang="en-US" sz="2000" b="0" i="1" dirty="0" err="1">
                <a:effectLst>
                  <a:outerShdw blurRad="38100" dist="38100" dir="2700000" algn="tl">
                    <a:srgbClr val="000000">
                      <a:alpha val="43137"/>
                    </a:srgbClr>
                  </a:outerShdw>
                </a:effectLst>
              </a:rPr>
              <a:t>Programme</a:t>
            </a:r>
            <a:r>
              <a:rPr lang="en-US" sz="2000" b="0" i="1" dirty="0">
                <a:effectLst>
                  <a:outerShdw blurRad="38100" dist="38100" dir="2700000" algn="tl">
                    <a:srgbClr val="000000">
                      <a:alpha val="43137"/>
                    </a:srgbClr>
                  </a:outerShdw>
                </a:effectLst>
              </a:rPr>
              <a:t> </a:t>
            </a:r>
            <a:r>
              <a:rPr lang="en-US" sz="2000" b="0" i="1" dirty="0" smtClean="0">
                <a:effectLst>
                  <a:outerShdw blurRad="38100" dist="38100" dir="2700000" algn="tl">
                    <a:srgbClr val="000000">
                      <a:alpha val="43137"/>
                    </a:srgbClr>
                  </a:outerShdw>
                </a:effectLst>
              </a:rPr>
              <a:t>2/3</a:t>
            </a:r>
            <a:endParaRPr lang="en-US" sz="2000" b="0" i="1" dirty="0">
              <a:effectLst>
                <a:outerShdw blurRad="38100" dist="38100" dir="2700000" algn="tl">
                  <a:srgbClr val="000000">
                    <a:alpha val="43137"/>
                  </a:srgbClr>
                </a:outerShdw>
              </a:effectLst>
            </a:endParaRPr>
          </a:p>
        </p:txBody>
      </p:sp>
      <p:graphicFrame>
        <p:nvGraphicFramePr>
          <p:cNvPr id="24" name="btfpTable338988">
            <a:extLst>
              <a:ext uri="{FF2B5EF4-FFF2-40B4-BE49-F238E27FC236}">
                <a16:creationId xmlns:a16="http://schemas.microsoft.com/office/drawing/2014/main" xmlns="" id="{B11D02B4-2B1D-4AAB-94A8-0AF09AB9072C}"/>
              </a:ext>
            </a:extLst>
          </p:cNvPr>
          <p:cNvGraphicFramePr>
            <a:graphicFrameLocks noGrp="1"/>
          </p:cNvGraphicFramePr>
          <p:nvPr>
            <p:custDataLst>
              <p:tags r:id="rId1"/>
            </p:custDataLst>
          </p:nvPr>
        </p:nvGraphicFramePr>
        <p:xfrm>
          <a:off x="582306" y="1352107"/>
          <a:ext cx="11515908" cy="4922520"/>
        </p:xfrm>
        <a:graphic>
          <a:graphicData uri="http://schemas.openxmlformats.org/drawingml/2006/table">
            <a:tbl>
              <a:tblPr firstRow="1" firstCol="1"/>
              <a:tblGrid>
                <a:gridCol w="997015">
                  <a:extLst>
                    <a:ext uri="{9D8B030D-6E8A-4147-A177-3AD203B41FA5}">
                      <a16:colId xmlns:a16="http://schemas.microsoft.com/office/drawing/2014/main" xmlns="" val="2773002634"/>
                    </a:ext>
                  </a:extLst>
                </a:gridCol>
                <a:gridCol w="997624">
                  <a:extLst>
                    <a:ext uri="{9D8B030D-6E8A-4147-A177-3AD203B41FA5}">
                      <a16:colId xmlns:a16="http://schemas.microsoft.com/office/drawing/2014/main" xmlns="" val="2505996147"/>
                    </a:ext>
                  </a:extLst>
                </a:gridCol>
                <a:gridCol w="1000268">
                  <a:extLst>
                    <a:ext uri="{9D8B030D-6E8A-4147-A177-3AD203B41FA5}">
                      <a16:colId xmlns:a16="http://schemas.microsoft.com/office/drawing/2014/main" xmlns="" val="4175593556"/>
                    </a:ext>
                  </a:extLst>
                </a:gridCol>
                <a:gridCol w="1062818">
                  <a:extLst>
                    <a:ext uri="{9D8B030D-6E8A-4147-A177-3AD203B41FA5}">
                      <a16:colId xmlns:a16="http://schemas.microsoft.com/office/drawing/2014/main" xmlns="" val="323502650"/>
                    </a:ext>
                  </a:extLst>
                </a:gridCol>
                <a:gridCol w="1962515">
                  <a:extLst>
                    <a:ext uri="{9D8B030D-6E8A-4147-A177-3AD203B41FA5}">
                      <a16:colId xmlns:a16="http://schemas.microsoft.com/office/drawing/2014/main" xmlns="" val="2019912413"/>
                    </a:ext>
                  </a:extLst>
                </a:gridCol>
                <a:gridCol w="1128700">
                  <a:extLst>
                    <a:ext uri="{9D8B030D-6E8A-4147-A177-3AD203B41FA5}">
                      <a16:colId xmlns:a16="http://schemas.microsoft.com/office/drawing/2014/main" xmlns="" val="1021296958"/>
                    </a:ext>
                  </a:extLst>
                </a:gridCol>
                <a:gridCol w="1010820">
                  <a:extLst>
                    <a:ext uri="{9D8B030D-6E8A-4147-A177-3AD203B41FA5}">
                      <a16:colId xmlns:a16="http://schemas.microsoft.com/office/drawing/2014/main" xmlns="" val="20006"/>
                    </a:ext>
                  </a:extLst>
                </a:gridCol>
                <a:gridCol w="1713485">
                  <a:extLst>
                    <a:ext uri="{9D8B030D-6E8A-4147-A177-3AD203B41FA5}">
                      <a16:colId xmlns:a16="http://schemas.microsoft.com/office/drawing/2014/main" xmlns="" val="20007"/>
                    </a:ext>
                  </a:extLst>
                </a:gridCol>
                <a:gridCol w="118237">
                  <a:extLst>
                    <a:ext uri="{9D8B030D-6E8A-4147-A177-3AD203B41FA5}">
                      <a16:colId xmlns:a16="http://schemas.microsoft.com/office/drawing/2014/main" xmlns="" val="20008"/>
                    </a:ext>
                  </a:extLst>
                </a:gridCol>
                <a:gridCol w="1524426">
                  <a:extLst>
                    <a:ext uri="{9D8B030D-6E8A-4147-A177-3AD203B41FA5}">
                      <a16:colId xmlns:a16="http://schemas.microsoft.com/office/drawing/2014/main" xmlns="" val="20009"/>
                    </a:ext>
                  </a:extLst>
                </a:gridCol>
              </a:tblGrid>
              <a:tr h="446548">
                <a:tc gridSpan="3">
                  <a:txBody>
                    <a:bodyPr/>
                    <a:lstStyle>
                      <a:lvl1pPr marL="0" algn="l" defTabSz="914400" rtl="0" eaLnBrk="1" latinLnBrk="0" hangingPunct="1">
                        <a:defRPr sz="1800" b="1" kern="1200">
                          <a:solidFill>
                            <a:schemeClr val="tx1"/>
                          </a:solidFill>
                          <a:latin typeface="Calibri"/>
                          <a:ea typeface="Arial"/>
                          <a:cs typeface="Arial"/>
                        </a:defRPr>
                      </a:lvl1pPr>
                      <a:lvl2pPr marL="457200" algn="l" defTabSz="914400" rtl="0" eaLnBrk="1" latinLnBrk="0" hangingPunct="1">
                        <a:defRPr sz="1800" b="1" kern="1200">
                          <a:solidFill>
                            <a:schemeClr val="tx1"/>
                          </a:solidFill>
                          <a:latin typeface="Calibri"/>
                          <a:ea typeface="Arial"/>
                          <a:cs typeface="Arial"/>
                        </a:defRPr>
                      </a:lvl2pPr>
                      <a:lvl3pPr marL="914400" algn="l" defTabSz="914400" rtl="0" eaLnBrk="1" latinLnBrk="0" hangingPunct="1">
                        <a:defRPr sz="1800" b="1" kern="1200">
                          <a:solidFill>
                            <a:schemeClr val="tx1"/>
                          </a:solidFill>
                          <a:latin typeface="Calibri"/>
                          <a:ea typeface="Arial"/>
                          <a:cs typeface="Arial"/>
                        </a:defRPr>
                      </a:lvl3pPr>
                      <a:lvl4pPr marL="1371600" algn="l" defTabSz="914400" rtl="0" eaLnBrk="1" latinLnBrk="0" hangingPunct="1">
                        <a:defRPr sz="1800" b="1" kern="1200">
                          <a:solidFill>
                            <a:schemeClr val="tx1"/>
                          </a:solidFill>
                          <a:latin typeface="Calibri"/>
                          <a:ea typeface="Arial"/>
                          <a:cs typeface="Arial"/>
                        </a:defRPr>
                      </a:lvl4pPr>
                      <a:lvl5pPr marL="1828800" algn="l" defTabSz="914400" rtl="0" eaLnBrk="1" latinLnBrk="0" hangingPunct="1">
                        <a:defRPr sz="1800" b="1" kern="1200">
                          <a:solidFill>
                            <a:schemeClr val="tx1"/>
                          </a:solidFill>
                          <a:latin typeface="Calibri"/>
                          <a:ea typeface="Arial"/>
                          <a:cs typeface="Arial"/>
                        </a:defRPr>
                      </a:lvl5pPr>
                      <a:lvl6pPr marL="2286000" algn="l" defTabSz="914400" rtl="0" eaLnBrk="1" latinLnBrk="0" hangingPunct="1">
                        <a:defRPr sz="1800" b="1" kern="1200">
                          <a:solidFill>
                            <a:schemeClr val="tx1"/>
                          </a:solidFill>
                          <a:latin typeface="Calibri"/>
                          <a:ea typeface="Arial"/>
                          <a:cs typeface="Arial"/>
                        </a:defRPr>
                      </a:lvl6pPr>
                      <a:lvl7pPr marL="2743200" algn="l" defTabSz="914400" rtl="0" eaLnBrk="1" latinLnBrk="0" hangingPunct="1">
                        <a:defRPr sz="1800" b="1" kern="1200">
                          <a:solidFill>
                            <a:schemeClr val="tx1"/>
                          </a:solidFill>
                          <a:latin typeface="Calibri"/>
                          <a:ea typeface="Arial"/>
                          <a:cs typeface="Arial"/>
                        </a:defRPr>
                      </a:lvl7pPr>
                      <a:lvl8pPr marL="3200400" algn="l" defTabSz="914400" rtl="0" eaLnBrk="1" latinLnBrk="0" hangingPunct="1">
                        <a:defRPr sz="1800" b="1" kern="1200">
                          <a:solidFill>
                            <a:schemeClr val="tx1"/>
                          </a:solidFill>
                          <a:latin typeface="Calibri"/>
                          <a:ea typeface="Arial"/>
                          <a:cs typeface="Arial"/>
                        </a:defRPr>
                      </a:lvl8pPr>
                      <a:lvl9pPr marL="3657600" algn="l" defTabSz="914400" rtl="0" eaLnBrk="1" latinLnBrk="0" hangingPunct="1">
                        <a:defRPr sz="1800" b="1" kern="1200">
                          <a:solidFill>
                            <a:schemeClr val="tx1"/>
                          </a:solidFill>
                          <a:latin typeface="Calibri"/>
                          <a:ea typeface="Arial"/>
                          <a:cs typeface="Arial"/>
                        </a:defRPr>
                      </a:lvl9pPr>
                    </a:lstStyle>
                    <a:p>
                      <a:pPr marL="0" indent="0">
                        <a:spcBef>
                          <a:spcPct val="0"/>
                        </a:spcBef>
                        <a:buFontTx/>
                        <a:buNone/>
                      </a:pPr>
                      <a:r>
                        <a:rPr lang="en-GB" sz="1100" dirty="0">
                          <a:solidFill>
                            <a:schemeClr val="tx1"/>
                          </a:solidFill>
                        </a:rPr>
                        <a:t>                                                                   Budget                                       </a:t>
                      </a:r>
                    </a:p>
                    <a:p>
                      <a:pPr marL="0" indent="0">
                        <a:spcBef>
                          <a:spcPct val="0"/>
                        </a:spcBef>
                        <a:buFontTx/>
                        <a:buNone/>
                      </a:pPr>
                      <a:r>
                        <a:rPr lang="en-GB" sz="1100" dirty="0">
                          <a:solidFill>
                            <a:schemeClr val="tx1"/>
                          </a:solidFill>
                        </a:rPr>
                        <a:t>                                    Jobs                 (2020/21 FY)</a:t>
                      </a:r>
                    </a:p>
                  </a:txBody>
                  <a:tcPr anchor="b">
                    <a:lnL>
                      <a:noFill/>
                    </a:lnL>
                    <a:lnR>
                      <a:noFill/>
                    </a:lnR>
                    <a:lnT w="12700" cmpd="sng">
                      <a:solidFill>
                        <a:srgbClr val="A32020"/>
                      </a:solidFill>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a:ea typeface="Arial"/>
                          <a:cs typeface="Arial"/>
                        </a:defRPr>
                      </a:lvl1pPr>
                      <a:lvl2pPr marL="457200" algn="l" defTabSz="914400" rtl="0" eaLnBrk="1" latinLnBrk="0" hangingPunct="1">
                        <a:defRPr sz="1800" b="1" kern="1200">
                          <a:solidFill>
                            <a:schemeClr val="tx1"/>
                          </a:solidFill>
                          <a:latin typeface="Calibri"/>
                          <a:ea typeface="Arial"/>
                          <a:cs typeface="Arial"/>
                        </a:defRPr>
                      </a:lvl2pPr>
                      <a:lvl3pPr marL="914400" algn="l" defTabSz="914400" rtl="0" eaLnBrk="1" latinLnBrk="0" hangingPunct="1">
                        <a:defRPr sz="1800" b="1" kern="1200">
                          <a:solidFill>
                            <a:schemeClr val="tx1"/>
                          </a:solidFill>
                          <a:latin typeface="Calibri"/>
                          <a:ea typeface="Arial"/>
                          <a:cs typeface="Arial"/>
                        </a:defRPr>
                      </a:lvl3pPr>
                      <a:lvl4pPr marL="1371600" algn="l" defTabSz="914400" rtl="0" eaLnBrk="1" latinLnBrk="0" hangingPunct="1">
                        <a:defRPr sz="1800" b="1" kern="1200">
                          <a:solidFill>
                            <a:schemeClr val="tx1"/>
                          </a:solidFill>
                          <a:latin typeface="Calibri"/>
                          <a:ea typeface="Arial"/>
                          <a:cs typeface="Arial"/>
                        </a:defRPr>
                      </a:lvl4pPr>
                      <a:lvl5pPr marL="1828800" algn="l" defTabSz="914400" rtl="0" eaLnBrk="1" latinLnBrk="0" hangingPunct="1">
                        <a:defRPr sz="1800" b="1" kern="1200">
                          <a:solidFill>
                            <a:schemeClr val="tx1"/>
                          </a:solidFill>
                          <a:latin typeface="Calibri"/>
                          <a:ea typeface="Arial"/>
                          <a:cs typeface="Arial"/>
                        </a:defRPr>
                      </a:lvl5pPr>
                      <a:lvl6pPr marL="2286000" algn="l" defTabSz="914400" rtl="0" eaLnBrk="1" latinLnBrk="0" hangingPunct="1">
                        <a:defRPr sz="1800" b="1" kern="1200">
                          <a:solidFill>
                            <a:schemeClr val="tx1"/>
                          </a:solidFill>
                          <a:latin typeface="Calibri"/>
                          <a:ea typeface="Arial"/>
                          <a:cs typeface="Arial"/>
                        </a:defRPr>
                      </a:lvl6pPr>
                      <a:lvl7pPr marL="2743200" algn="l" defTabSz="914400" rtl="0" eaLnBrk="1" latinLnBrk="0" hangingPunct="1">
                        <a:defRPr sz="1800" b="1" kern="1200">
                          <a:solidFill>
                            <a:schemeClr val="tx1"/>
                          </a:solidFill>
                          <a:latin typeface="Calibri"/>
                          <a:ea typeface="Arial"/>
                          <a:cs typeface="Arial"/>
                        </a:defRPr>
                      </a:lvl7pPr>
                      <a:lvl8pPr marL="3200400" algn="l" defTabSz="914400" rtl="0" eaLnBrk="1" latinLnBrk="0" hangingPunct="1">
                        <a:defRPr sz="1800" b="1" kern="1200">
                          <a:solidFill>
                            <a:schemeClr val="tx1"/>
                          </a:solidFill>
                          <a:latin typeface="Calibri"/>
                          <a:ea typeface="Arial"/>
                          <a:cs typeface="Arial"/>
                        </a:defRPr>
                      </a:lvl8pPr>
                      <a:lvl9pPr marL="3657600" algn="l" defTabSz="914400" rtl="0" eaLnBrk="1" latinLnBrk="0" hangingPunct="1">
                        <a:defRPr sz="1800" b="1" kern="1200">
                          <a:solidFill>
                            <a:schemeClr val="tx1"/>
                          </a:solidFill>
                          <a:latin typeface="Calibri"/>
                          <a:ea typeface="Arial"/>
                          <a:cs typeface="Arial"/>
                        </a:defRPr>
                      </a:lvl9pPr>
                    </a:lstStyle>
                    <a:p>
                      <a:pPr marL="0" indent="0">
                        <a:spcBef>
                          <a:spcPct val="0"/>
                        </a:spcBef>
                        <a:buFontTx/>
                        <a:buNone/>
                      </a:pPr>
                      <a:endParaRPr lang="en-GB" sz="1100" dirty="0">
                        <a:solidFill>
                          <a:schemeClr val="tx1"/>
                        </a:solidFill>
                      </a:endParaRPr>
                    </a:p>
                  </a:txBody>
                  <a:tcPr anchor="b">
                    <a:lnL>
                      <a:noFill/>
                    </a:lnL>
                    <a:lnR>
                      <a:noFill/>
                    </a:lnR>
                    <a:lnT w="12700" cmpd="sng">
                      <a:solidFill>
                        <a:srgbClr val="A32020"/>
                      </a:solidFill>
                    </a:lnT>
                    <a:lnB w="12700" cmpd="sng">
                      <a:solidFill>
                        <a:srgbClr val="A32020"/>
                      </a:solidFill>
                    </a:lnB>
                    <a:lnTlToBr w="12700" cmpd="sng">
                      <a:noFill/>
                      <a:prstDash val="solid"/>
                    </a:lnTlToBr>
                    <a:lnBlToTr w="12700" cmpd="sng">
                      <a:noFill/>
                      <a:prstDash val="solid"/>
                    </a:lnBlToTr>
                    <a:noFill/>
                  </a:tcPr>
                </a:tc>
                <a:tc hMerge="1">
                  <a:txBody>
                    <a:bodyPr/>
                    <a:lstStyle/>
                    <a:p>
                      <a:pPr marL="0" indent="0">
                        <a:spcBef>
                          <a:spcPct val="0"/>
                        </a:spcBef>
                        <a:buFontTx/>
                        <a:buNone/>
                      </a:pPr>
                      <a:endParaRPr lang="en-GB" sz="1100" dirty="0">
                        <a:solidFill>
                          <a:schemeClr val="tx1"/>
                        </a:solidFill>
                      </a:endParaRPr>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spcBef>
                          <a:spcPct val="0"/>
                        </a:spcBef>
                        <a:buFontTx/>
                        <a:buNone/>
                      </a:pPr>
                      <a:r>
                        <a:rPr lang="en-US" sz="1100" b="1" dirty="0">
                          <a:solidFill>
                            <a:schemeClr val="tx1"/>
                          </a:solidFill>
                        </a:rPr>
                        <a:t>Geographic</a:t>
                      </a:r>
                    </a:p>
                    <a:p>
                      <a:pPr marL="0" indent="0">
                        <a:spcBef>
                          <a:spcPct val="0"/>
                        </a:spcBef>
                        <a:buFontTx/>
                        <a:buNone/>
                      </a:pPr>
                      <a:r>
                        <a:rPr lang="en-US" sz="1100" b="1" dirty="0">
                          <a:solidFill>
                            <a:schemeClr val="tx1"/>
                          </a:solidFill>
                        </a:rPr>
                        <a:t>Spread                    Programme </a:t>
                      </a:r>
                    </a:p>
                    <a:p>
                      <a:pPr marL="0" indent="0">
                        <a:spcBef>
                          <a:spcPct val="0"/>
                        </a:spcBef>
                        <a:buFontTx/>
                        <a:buNone/>
                      </a:pPr>
                      <a:r>
                        <a:rPr lang="en-US" sz="1100" b="1" dirty="0">
                          <a:solidFill>
                            <a:schemeClr val="tx1"/>
                          </a:solidFill>
                        </a:rPr>
                        <a:t>                                 Description                                                                                                                                                                                                              </a:t>
                      </a:r>
                      <a:endParaRPr lang="en-GB" sz="1100" b="1" dirty="0">
                        <a:solidFill>
                          <a:schemeClr val="tx1"/>
                        </a:solidFill>
                      </a:endParaRPr>
                    </a:p>
                  </a:txBody>
                  <a:tcPr anchor="b">
                    <a:lnL>
                      <a:noFill/>
                    </a:lnL>
                    <a:lnR>
                      <a:noFill/>
                    </a:lnR>
                    <a:lnT w="12700" cmpd="sng">
                      <a:solidFill>
                        <a:srgbClr val="A32020"/>
                      </a:solidFill>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spcBef>
                          <a:spcPct val="0"/>
                        </a:spcBef>
                        <a:buFontTx/>
                        <a:buNone/>
                      </a:pPr>
                      <a:endParaRPr lang="en-GB" sz="1100" dirty="0">
                        <a:solidFill>
                          <a:schemeClr val="tx1"/>
                        </a:solidFill>
                      </a:endParaRPr>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ct val="0"/>
                        </a:spcBef>
                        <a:buFontTx/>
                        <a:buNone/>
                      </a:pPr>
                      <a:r>
                        <a:rPr lang="en-GB" sz="1100" b="1" dirty="0">
                          <a:solidFill>
                            <a:schemeClr val="tx1"/>
                          </a:solidFill>
                        </a:rPr>
                        <a:t>Presidential Job Creation &amp; Protection Initiative Submission </a:t>
                      </a:r>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ct val="0"/>
                        </a:spcBef>
                        <a:buFontTx/>
                        <a:buNone/>
                      </a:pPr>
                      <a:r>
                        <a:rPr lang="en-GB" sz="1100" b="1" dirty="0">
                          <a:solidFill>
                            <a:schemeClr val="tx1"/>
                          </a:solidFill>
                        </a:rPr>
                        <a:t>Implementation</a:t>
                      </a:r>
                      <a:r>
                        <a:rPr lang="en-GB" sz="1100" b="1" baseline="0" dirty="0">
                          <a:solidFill>
                            <a:schemeClr val="tx1"/>
                          </a:solidFill>
                        </a:rPr>
                        <a:t> Plan </a:t>
                      </a:r>
                    </a:p>
                    <a:p>
                      <a:pPr marL="0" indent="0">
                        <a:spcBef>
                          <a:spcPct val="0"/>
                        </a:spcBef>
                        <a:buFontTx/>
                        <a:buNone/>
                      </a:pPr>
                      <a:r>
                        <a:rPr lang="en-GB" sz="1100" b="1" baseline="0" dirty="0">
                          <a:solidFill>
                            <a:schemeClr val="tx1"/>
                          </a:solidFill>
                        </a:rPr>
                        <a:t>Timelines</a:t>
                      </a:r>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ct val="0"/>
                        </a:spcBef>
                        <a:buFontTx/>
                        <a:buNone/>
                      </a:pPr>
                      <a:r>
                        <a:rPr lang="en-GB" sz="1100" b="1" dirty="0">
                          <a:solidFill>
                            <a:schemeClr val="tx1"/>
                          </a:solidFill>
                        </a:rPr>
                        <a:t>Implementation</a:t>
                      </a:r>
                      <a:r>
                        <a:rPr lang="en-GB" sz="1100" b="1" baseline="0" dirty="0">
                          <a:solidFill>
                            <a:schemeClr val="tx1"/>
                          </a:solidFill>
                        </a:rPr>
                        <a:t> Plan </a:t>
                      </a:r>
                    </a:p>
                    <a:p>
                      <a:pPr marL="0" indent="0">
                        <a:spcBef>
                          <a:spcPct val="0"/>
                        </a:spcBef>
                        <a:buFontTx/>
                        <a:buNone/>
                      </a:pPr>
                      <a:r>
                        <a:rPr lang="en-GB" sz="1100" b="1" baseline="0" dirty="0">
                          <a:solidFill>
                            <a:schemeClr val="tx1"/>
                          </a:solidFill>
                        </a:rPr>
                        <a:t>Action Items</a:t>
                      </a:r>
                    </a:p>
                    <a:p>
                      <a:endParaRPr lang="en-ZA" sz="1100" dirty="0"/>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spcBef>
                          <a:spcPct val="0"/>
                        </a:spcBef>
                        <a:buFontTx/>
                        <a:buNone/>
                      </a:pPr>
                      <a:r>
                        <a:rPr lang="en-GB" sz="1100" b="1" dirty="0">
                          <a:solidFill>
                            <a:schemeClr val="tx1"/>
                          </a:solidFill>
                        </a:rPr>
                        <a:t>Implementation</a:t>
                      </a:r>
                      <a:r>
                        <a:rPr lang="en-GB" sz="1100" b="1" baseline="0" dirty="0">
                          <a:solidFill>
                            <a:schemeClr val="tx1"/>
                          </a:solidFill>
                        </a:rPr>
                        <a:t> Plan </a:t>
                      </a:r>
                    </a:p>
                    <a:p>
                      <a:pPr marL="0" indent="0">
                        <a:spcBef>
                          <a:spcPct val="0"/>
                        </a:spcBef>
                        <a:buFontTx/>
                        <a:buNone/>
                      </a:pPr>
                      <a:r>
                        <a:rPr lang="en-GB" sz="1100" b="1" baseline="0" dirty="0">
                          <a:solidFill>
                            <a:schemeClr val="tx1"/>
                          </a:solidFill>
                        </a:rPr>
                        <a:t>Social Facilitation / Localisation</a:t>
                      </a:r>
                    </a:p>
                    <a:p>
                      <a:endParaRPr lang="en-ZA" sz="1100" dirty="0"/>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xmlns="" val="2869351904"/>
                  </a:ext>
                </a:extLst>
              </a:tr>
              <a:tr h="910497">
                <a:tc>
                  <a:txBody>
                    <a:bodyPr/>
                    <a:lstStyle>
                      <a:lvl1pPr marL="0" algn="l" defTabSz="914400" rtl="0" eaLnBrk="1" latinLnBrk="0" hangingPunct="1">
                        <a:defRPr sz="1800" b="1" kern="1200">
                          <a:solidFill>
                            <a:schemeClr val="tx1"/>
                          </a:solidFill>
                          <a:latin typeface="Calibri"/>
                          <a:ea typeface="Arial"/>
                          <a:cs typeface="Arial"/>
                        </a:defRPr>
                      </a:lvl1pPr>
                      <a:lvl2pPr marL="457200" algn="l" defTabSz="914400" rtl="0" eaLnBrk="1" latinLnBrk="0" hangingPunct="1">
                        <a:defRPr sz="1800" b="1" kern="1200">
                          <a:solidFill>
                            <a:schemeClr val="tx1"/>
                          </a:solidFill>
                          <a:latin typeface="Calibri"/>
                          <a:ea typeface="Arial"/>
                          <a:cs typeface="Arial"/>
                        </a:defRPr>
                      </a:lvl2pPr>
                      <a:lvl3pPr marL="914400" algn="l" defTabSz="914400" rtl="0" eaLnBrk="1" latinLnBrk="0" hangingPunct="1">
                        <a:defRPr sz="1800" b="1" kern="1200">
                          <a:solidFill>
                            <a:schemeClr val="tx1"/>
                          </a:solidFill>
                          <a:latin typeface="Calibri"/>
                          <a:ea typeface="Arial"/>
                          <a:cs typeface="Arial"/>
                        </a:defRPr>
                      </a:lvl3pPr>
                      <a:lvl4pPr marL="1371600" algn="l" defTabSz="914400" rtl="0" eaLnBrk="1" latinLnBrk="0" hangingPunct="1">
                        <a:defRPr sz="1800" b="1" kern="1200">
                          <a:solidFill>
                            <a:schemeClr val="tx1"/>
                          </a:solidFill>
                          <a:latin typeface="Calibri"/>
                          <a:ea typeface="Arial"/>
                          <a:cs typeface="Arial"/>
                        </a:defRPr>
                      </a:lvl4pPr>
                      <a:lvl5pPr marL="1828800" algn="l" defTabSz="914400" rtl="0" eaLnBrk="1" latinLnBrk="0" hangingPunct="1">
                        <a:defRPr sz="1800" b="1" kern="1200">
                          <a:solidFill>
                            <a:schemeClr val="tx1"/>
                          </a:solidFill>
                          <a:latin typeface="Calibri"/>
                          <a:ea typeface="Arial"/>
                          <a:cs typeface="Arial"/>
                        </a:defRPr>
                      </a:lvl5pPr>
                      <a:lvl6pPr marL="2286000" algn="l" defTabSz="914400" rtl="0" eaLnBrk="1" latinLnBrk="0" hangingPunct="1">
                        <a:defRPr sz="1800" b="1" kern="1200">
                          <a:solidFill>
                            <a:schemeClr val="tx1"/>
                          </a:solidFill>
                          <a:latin typeface="Calibri"/>
                          <a:ea typeface="Arial"/>
                          <a:cs typeface="Arial"/>
                        </a:defRPr>
                      </a:lvl6pPr>
                      <a:lvl7pPr marL="2743200" algn="l" defTabSz="914400" rtl="0" eaLnBrk="1" latinLnBrk="0" hangingPunct="1">
                        <a:defRPr sz="1800" b="1" kern="1200">
                          <a:solidFill>
                            <a:schemeClr val="tx1"/>
                          </a:solidFill>
                          <a:latin typeface="Calibri"/>
                          <a:ea typeface="Arial"/>
                          <a:cs typeface="Arial"/>
                        </a:defRPr>
                      </a:lvl7pPr>
                      <a:lvl8pPr marL="3200400" algn="l" defTabSz="914400" rtl="0" eaLnBrk="1" latinLnBrk="0" hangingPunct="1">
                        <a:defRPr sz="1800" b="1" kern="1200">
                          <a:solidFill>
                            <a:schemeClr val="tx1"/>
                          </a:solidFill>
                          <a:latin typeface="Calibri"/>
                          <a:ea typeface="Arial"/>
                          <a:cs typeface="Arial"/>
                        </a:defRPr>
                      </a:lvl8pPr>
                      <a:lvl9pPr marL="3657600" algn="l" defTabSz="914400" rtl="0" eaLnBrk="1" latinLnBrk="0" hangingPunct="1">
                        <a:defRPr sz="1800" b="1" kern="1200">
                          <a:solidFill>
                            <a:schemeClr val="tx1"/>
                          </a:solidFill>
                          <a:latin typeface="Calibri"/>
                          <a:ea typeface="Arial"/>
                          <a:cs typeface="Arial"/>
                        </a:defRPr>
                      </a:lvl9pPr>
                    </a:lstStyle>
                    <a:p>
                      <a:pPr marL="0" indent="0">
                        <a:buFontTx/>
                        <a:buNone/>
                      </a:pPr>
                      <a:r>
                        <a:rPr lang="en-US" sz="1100" dirty="0"/>
                        <a:t>SIP 25</a:t>
                      </a:r>
                    </a:p>
                    <a:p>
                      <a:pPr marL="0" indent="0">
                        <a:buFontTx/>
                        <a:buNone/>
                      </a:pPr>
                      <a:r>
                        <a:rPr lang="en-US" sz="1100" dirty="0"/>
                        <a:t>Welisizwe </a:t>
                      </a:r>
                    </a:p>
                    <a:p>
                      <a:pPr marL="0" indent="0">
                        <a:buFontTx/>
                        <a:buNone/>
                      </a:pPr>
                      <a:r>
                        <a:rPr lang="en-US" sz="1100" dirty="0"/>
                        <a:t>Rural Bridges Programme </a:t>
                      </a:r>
                      <a:endParaRPr lang="en-GB" sz="1100" dirty="0"/>
                    </a:p>
                  </a:txBody>
                  <a:tcPr anchor="ct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kern="1200" baseline="0" noProof="0" dirty="0">
                          <a:solidFill>
                            <a:schemeClr val="tx1"/>
                          </a:solidFill>
                          <a:latin typeface="Calibri"/>
                          <a:ea typeface="+mn-ea"/>
                          <a:cs typeface="Arial"/>
                        </a:rPr>
                        <a:t>1280</a:t>
                      </a:r>
                      <a:r>
                        <a:rPr lang="en-ZA" sz="1100" kern="1200" baseline="0" noProof="0" dirty="0">
                          <a:solidFill>
                            <a:schemeClr val="tx1"/>
                          </a:solidFill>
                          <a:latin typeface="Calibri"/>
                          <a:ea typeface="+mn-ea"/>
                          <a:cs typeface="Arial"/>
                        </a:rPr>
                        <a:t> construction jobs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100" kern="1200" baseline="0" noProof="0" dirty="0">
                        <a:solidFill>
                          <a:schemeClr val="tx1"/>
                        </a:solidFill>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kern="1200" baseline="0" noProof="0" dirty="0">
                          <a:solidFill>
                            <a:schemeClr val="tx1"/>
                          </a:solidFill>
                          <a:latin typeface="Calibri"/>
                          <a:ea typeface="+mn-ea"/>
                          <a:cs typeface="Arial"/>
                        </a:rPr>
                        <a:t>3840</a:t>
                      </a:r>
                      <a:r>
                        <a:rPr lang="en-ZA" sz="1100" kern="1200" baseline="0" noProof="0" dirty="0">
                          <a:solidFill>
                            <a:schemeClr val="tx1"/>
                          </a:solidFill>
                          <a:latin typeface="Calibri"/>
                          <a:ea typeface="+mn-ea"/>
                          <a:cs typeface="Arial"/>
                        </a:rPr>
                        <a:t> operational jobs </a:t>
                      </a:r>
                      <a:endParaRPr lang="en-US" sz="1100" kern="1200" baseline="0" noProof="0" dirty="0">
                        <a:solidFill>
                          <a:schemeClr val="tx1"/>
                        </a:solidFill>
                        <a:latin typeface="Calibri"/>
                        <a:cs typeface="Arial"/>
                      </a:endParaRPr>
                    </a:p>
                  </a:txBody>
                  <a:tcPr anchor="ct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A3BCD3"/>
                    </a:solid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b="1" kern="1200" baseline="0" noProof="0" dirty="0">
                          <a:solidFill>
                            <a:schemeClr val="tx1"/>
                          </a:solidFill>
                          <a:latin typeface="Calibri"/>
                          <a:ea typeface="+mn-ea"/>
                          <a:cs typeface="Arial"/>
                        </a:rPr>
                        <a:t>R151,12 million</a:t>
                      </a:r>
                      <a:r>
                        <a:rPr lang="en-GB" sz="1100" b="1" kern="1200" baseline="0" noProof="0" dirty="0">
                          <a:solidFill>
                            <a:schemeClr val="tx1"/>
                          </a:solidFill>
                          <a:latin typeface="Calibri"/>
                          <a:ea typeface="+mn-ea"/>
                          <a:cs typeface="Arial"/>
                        </a:rPr>
                        <a:t> </a:t>
                      </a:r>
                      <a:endParaRPr lang="en-US" sz="1100" b="1" kern="1200" baseline="0" noProof="0" dirty="0">
                        <a:solidFill>
                          <a:schemeClr val="tx1"/>
                        </a:solidFill>
                        <a:latin typeface="Calibri"/>
                        <a:ea typeface="+mn-ea"/>
                        <a:cs typeface="Arial"/>
                      </a:endParaRPr>
                    </a:p>
                  </a:txBody>
                  <a:tcPr anchor="ctr">
                    <a:lnL>
                      <a:noFill/>
                    </a:lnL>
                    <a:lnR>
                      <a:noFill/>
                    </a:lnR>
                    <a:lnT w="12700" cap="flat" cmpd="sng" algn="ctr">
                      <a:solidFill>
                        <a:sysClr val="windowText" lastClr="000000">
                          <a:lumMod val="65000"/>
                          <a:lumOff val="35000"/>
                        </a:sysClr>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BBCABA"/>
                    </a:solidFill>
                  </a:tcPr>
                </a:tc>
                <a:tc>
                  <a:txBody>
                    <a:bodyPr/>
                    <a:lstStyle/>
                    <a:p>
                      <a:pPr marL="0" indent="0" algn="l">
                        <a:spcBef>
                          <a:spcPts val="600"/>
                        </a:spcBef>
                      </a:pPr>
                      <a:r>
                        <a:rPr lang="en-ZA" sz="1100" b="1" kern="1200" noProof="0" dirty="0">
                          <a:solidFill>
                            <a:schemeClr val="tx1"/>
                          </a:solidFill>
                          <a:latin typeface="Calibri"/>
                          <a:ea typeface="+mn-ea"/>
                          <a:cs typeface="Arial"/>
                        </a:rPr>
                        <a:t>Eastern Cape, Free State and KwaZulu Natal </a:t>
                      </a:r>
                    </a:p>
                    <a:p>
                      <a:pPr marL="177800" indent="-177800" algn="l">
                        <a:spcBef>
                          <a:spcPts val="600"/>
                        </a:spcBef>
                      </a:pPr>
                      <a:endParaRPr lang="en-ZA" sz="1100" b="1" kern="1200" noProof="0" dirty="0">
                        <a:solidFill>
                          <a:schemeClr val="tx1"/>
                        </a:solidFill>
                        <a:latin typeface="Calibri"/>
                        <a:ea typeface="+mn-ea"/>
                        <a:cs typeface="Arial"/>
                      </a:endParaRPr>
                    </a:p>
                  </a:txBody>
                  <a:tcPr anchor="ct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Improvement of safe river crossings to schools and other social facilities </a:t>
                      </a: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by building bridges.</a:t>
                      </a: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bridges erected in the rural areas provide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communities with access to social infrastructure and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economic opportunities.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dirty="0">
                          <a:latin typeface="Arial" panose="020B0604020202020204" pitchFamily="34" charset="0"/>
                          <a:cs typeface="Arial" panose="020B0604020202020204" pitchFamily="34" charset="0"/>
                        </a:rPr>
                        <a:t>400 bridges will be built over the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dirty="0">
                          <a:latin typeface="Arial" panose="020B0604020202020204" pitchFamily="34" charset="0"/>
                          <a:cs typeface="Arial" panose="020B0604020202020204" pitchFamily="34" charset="0"/>
                        </a:rPr>
                        <a:t>MTEF period. Responsibility: DPWI, DOD </a:t>
                      </a:r>
                    </a:p>
                  </a:txBody>
                  <a:tcPr>
                    <a:lnL>
                      <a:noFill/>
                    </a:lnL>
                    <a:lnR>
                      <a:noFill/>
                    </a:lnR>
                    <a:lnT w="12700" cap="flat" cmpd="sng" algn="ctr">
                      <a:solidFill>
                        <a:sysClr val="windowText" lastClr="000000">
                          <a:lumMod val="65000"/>
                          <a:lumOff val="35000"/>
                        </a:sysClr>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indent="0">
                        <a:spcBef>
                          <a:spcPts val="600"/>
                        </a:spcBef>
                      </a:pPr>
                      <a:endParaRPr lang="en-GB" sz="1100" b="1" dirty="0">
                        <a:solidFill>
                          <a:srgbClr val="FF0000"/>
                        </a:solidFill>
                      </a:endParaRPr>
                    </a:p>
                    <a:p>
                      <a:pPr marL="0" indent="0">
                        <a:spcBef>
                          <a:spcPts val="600"/>
                        </a:spcBef>
                      </a:pPr>
                      <a:endParaRPr lang="en-GB" sz="1100" b="1" dirty="0">
                        <a:solidFill>
                          <a:srgbClr val="FF0000"/>
                        </a:solidFill>
                      </a:endParaRPr>
                    </a:p>
                    <a:p>
                      <a:pPr marL="0" indent="0">
                        <a:spcBef>
                          <a:spcPts val="600"/>
                        </a:spcBef>
                      </a:pPr>
                      <a:endParaRPr lang="en-GB" sz="1100" b="1" dirty="0">
                        <a:solidFill>
                          <a:srgbClr val="FF0000"/>
                        </a:solidFill>
                      </a:endParaRPr>
                    </a:p>
                    <a:p>
                      <a:pPr marL="0" indent="0">
                        <a:spcBef>
                          <a:spcPts val="600"/>
                        </a:spcBef>
                      </a:pPr>
                      <a:endParaRPr lang="en-GB" sz="1100" b="1" dirty="0">
                        <a:solidFill>
                          <a:srgbClr val="FF0000"/>
                        </a:solidFill>
                      </a:endParaRPr>
                    </a:p>
                    <a:p>
                      <a:pPr marL="171450" indent="-171450">
                        <a:spcBef>
                          <a:spcPts val="600"/>
                        </a:spcBef>
                        <a:buFont typeface="Arial" panose="020B0604020202020204" pitchFamily="34" charset="0"/>
                        <a:buChar char="•"/>
                      </a:pPr>
                      <a:r>
                        <a:rPr lang="en-GB" sz="1100" b="1" dirty="0">
                          <a:solidFill>
                            <a:srgbClr val="FF0000"/>
                          </a:solidFill>
                        </a:rPr>
                        <a:t>R151.12m</a:t>
                      </a:r>
                      <a:r>
                        <a:rPr lang="en-GB" sz="1100" b="1" baseline="0" dirty="0">
                          <a:solidFill>
                            <a:srgbClr val="FF0000"/>
                          </a:solidFill>
                        </a:rPr>
                        <a:t> applied for and approval awaited for 2020/21 FY</a:t>
                      </a:r>
                    </a:p>
                    <a:p>
                      <a:pPr marL="171450" indent="-171450">
                        <a:spcBef>
                          <a:spcPts val="600"/>
                        </a:spcBef>
                        <a:buFont typeface="Arial" panose="020B0604020202020204" pitchFamily="34" charset="0"/>
                        <a:buChar char="•"/>
                      </a:pPr>
                      <a:r>
                        <a:rPr lang="en-GB" sz="1100" b="1" baseline="0" dirty="0">
                          <a:solidFill>
                            <a:srgbClr val="FF0000"/>
                          </a:solidFill>
                        </a:rPr>
                        <a:t>Estimated for 28 September 2020</a:t>
                      </a:r>
                    </a:p>
                    <a:p>
                      <a:pPr marL="0" indent="0">
                        <a:spcBef>
                          <a:spcPts val="600"/>
                        </a:spcBef>
                        <a:buFont typeface="Arial" panose="020B0604020202020204" pitchFamily="34" charset="0"/>
                        <a:buNone/>
                      </a:pPr>
                      <a:endParaRPr lang="en-GB" sz="1100" b="1" dirty="0">
                        <a:solidFill>
                          <a:schemeClr val="tx1"/>
                        </a:solidFill>
                      </a:endParaRPr>
                    </a:p>
                  </a:txBody>
                  <a:tcP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p>
                  </a:txBody>
                  <a:tcP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7800" indent="-177800">
                        <a:lnSpc>
                          <a:spcPct val="100000"/>
                        </a:lnSpc>
                        <a:spcBef>
                          <a:spcPts val="600"/>
                        </a:spcBef>
                        <a:spcAft>
                          <a:spcPct val="0"/>
                        </a:spcAft>
                        <a:buFont typeface="Arial" panose="020B0604020202020204" pitchFamily="34" charset="0"/>
                        <a:buChar char="•"/>
                      </a:pPr>
                      <a:r>
                        <a:rPr lang="de-DE" sz="1100" kern="1200" dirty="0">
                          <a:solidFill>
                            <a:schemeClr val="tx1"/>
                          </a:solidFill>
                          <a:effectLst/>
                          <a:latin typeface="+mn-lt"/>
                          <a:ea typeface="+mn-ea"/>
                          <a:cs typeface="+mn-cs"/>
                        </a:rPr>
                        <a:t>The Modular Steel Bridges Technical Committee chaired by DPWI, consisting of DoT, COGTA and SANDF is evisaged to manage the process. The structure will be supported by the ISA</a:t>
                      </a:r>
                    </a:p>
                    <a:p>
                      <a:pPr marL="177800" indent="-177800">
                        <a:lnSpc>
                          <a:spcPct val="100000"/>
                        </a:lnSpc>
                        <a:spcBef>
                          <a:spcPts val="600"/>
                        </a:spcBef>
                        <a:spcAft>
                          <a:spcPct val="0"/>
                        </a:spcAft>
                        <a:buFont typeface="Arial" panose="020B0604020202020204" pitchFamily="34" charset="0"/>
                        <a:buChar char="•"/>
                      </a:pPr>
                      <a:r>
                        <a:rPr lang="de-DE" sz="1100" b="0" kern="1200" dirty="0">
                          <a:solidFill>
                            <a:schemeClr val="tx1"/>
                          </a:solidFill>
                          <a:effectLst/>
                          <a:latin typeface="+mn-lt"/>
                          <a:ea typeface="+mn-ea"/>
                          <a:cs typeface="+mn-cs"/>
                        </a:rPr>
                        <a:t>Construction of 14 bridges by</a:t>
                      </a:r>
                      <a:r>
                        <a:rPr lang="de-DE" sz="1100" b="0" kern="1200" baseline="0" dirty="0">
                          <a:solidFill>
                            <a:schemeClr val="tx1"/>
                          </a:solidFill>
                          <a:effectLst/>
                          <a:latin typeface="+mn-lt"/>
                          <a:ea typeface="+mn-ea"/>
                          <a:cs typeface="+mn-cs"/>
                        </a:rPr>
                        <a:t> end March 2021</a:t>
                      </a:r>
                    </a:p>
                    <a:p>
                      <a:pPr marL="177800" indent="-177800">
                        <a:lnSpc>
                          <a:spcPct val="100000"/>
                        </a:lnSpc>
                        <a:spcBef>
                          <a:spcPts val="600"/>
                        </a:spcBef>
                        <a:spcAft>
                          <a:spcPct val="0"/>
                        </a:spcAft>
                        <a:buFont typeface="Arial" panose="020B0604020202020204" pitchFamily="34" charset="0"/>
                        <a:buChar char="•"/>
                      </a:pPr>
                      <a:r>
                        <a:rPr lang="de-DE" sz="1100" b="0" kern="1200" baseline="0" dirty="0">
                          <a:solidFill>
                            <a:schemeClr val="tx1"/>
                          </a:solidFill>
                          <a:effectLst/>
                          <a:latin typeface="+mn-lt"/>
                          <a:ea typeface="+mn-ea"/>
                          <a:cs typeface="+mn-cs"/>
                        </a:rPr>
                        <a:t>500 Personnel from the Artisan Programme</a:t>
                      </a:r>
                    </a:p>
                    <a:p>
                      <a:pPr marL="177800" indent="-177800">
                        <a:lnSpc>
                          <a:spcPct val="100000"/>
                        </a:lnSpc>
                        <a:spcBef>
                          <a:spcPts val="600"/>
                        </a:spcBef>
                        <a:spcAft>
                          <a:spcPct val="0"/>
                        </a:spcAft>
                        <a:buFont typeface="Arial" panose="020B0604020202020204" pitchFamily="34" charset="0"/>
                        <a:buChar char="•"/>
                      </a:pPr>
                      <a:r>
                        <a:rPr lang="de-DE" sz="1100" b="0" kern="1200" baseline="0" dirty="0">
                          <a:solidFill>
                            <a:schemeClr val="tx1"/>
                          </a:solidFill>
                          <a:effectLst/>
                          <a:latin typeface="+mn-lt"/>
                          <a:ea typeface="+mn-ea"/>
                          <a:cs typeface="+mn-cs"/>
                        </a:rPr>
                        <a:t>Construction of 172 Bridges</a:t>
                      </a:r>
                      <a:br>
                        <a:rPr lang="de-DE" sz="1100" b="0" kern="1200" baseline="0" dirty="0">
                          <a:solidFill>
                            <a:schemeClr val="tx1"/>
                          </a:solidFill>
                          <a:effectLst/>
                          <a:latin typeface="+mn-lt"/>
                          <a:ea typeface="+mn-ea"/>
                          <a:cs typeface="+mn-cs"/>
                        </a:rPr>
                      </a:br>
                      <a:endParaRPr lang="de-DE" sz="1100" b="0" kern="1200" baseline="0" dirty="0">
                        <a:solidFill>
                          <a:schemeClr val="tx1"/>
                        </a:solidFill>
                        <a:effectLst/>
                        <a:latin typeface="+mn-lt"/>
                        <a:ea typeface="+mn-ea"/>
                        <a:cs typeface="+mn-cs"/>
                      </a:endParaRPr>
                    </a:p>
                    <a:p>
                      <a:pPr marL="177800" indent="-177800">
                        <a:lnSpc>
                          <a:spcPct val="100000"/>
                        </a:lnSpc>
                        <a:spcBef>
                          <a:spcPts val="600"/>
                        </a:spcBef>
                        <a:spcAft>
                          <a:spcPct val="0"/>
                        </a:spcAft>
                        <a:buFont typeface="Arial" panose="020B0604020202020204" pitchFamily="34" charset="0"/>
                        <a:buChar char="•"/>
                      </a:pPr>
                      <a:r>
                        <a:rPr lang="de-DE" sz="1100" b="0" kern="1200" baseline="0" dirty="0">
                          <a:solidFill>
                            <a:schemeClr val="tx1"/>
                          </a:solidFill>
                          <a:effectLst/>
                          <a:latin typeface="+mn-lt"/>
                          <a:ea typeface="+mn-ea"/>
                          <a:cs typeface="+mn-cs"/>
                        </a:rPr>
                        <a:t>Construction of 400 Bridges within 3 Years</a:t>
                      </a:r>
                    </a:p>
                    <a:p>
                      <a:pPr marL="177800" indent="-177800">
                        <a:lnSpc>
                          <a:spcPct val="100000"/>
                        </a:lnSpc>
                        <a:spcBef>
                          <a:spcPts val="600"/>
                        </a:spcBef>
                        <a:spcAft>
                          <a:spcPct val="0"/>
                        </a:spcAft>
                        <a:buFont typeface="Arial" panose="020B0604020202020204" pitchFamily="34" charset="0"/>
                        <a:buChar char="•"/>
                      </a:pPr>
                      <a:r>
                        <a:rPr lang="en-ZA" sz="1100" kern="1200" dirty="0">
                          <a:solidFill>
                            <a:schemeClr val="tx1"/>
                          </a:solidFill>
                          <a:effectLst/>
                          <a:latin typeface="+mn-lt"/>
                          <a:ea typeface="+mn-ea"/>
                          <a:cs typeface="+mn-cs"/>
                        </a:rPr>
                        <a:t>Bridge maintenance programmes</a:t>
                      </a:r>
                      <a:endParaRPr lang="en-GB" sz="1100" b="0" dirty="0">
                        <a:solidFill>
                          <a:schemeClr val="tx1"/>
                        </a:solidFill>
                      </a:endParaRPr>
                    </a:p>
                  </a:txBody>
                  <a:tcP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a:txBody>
                    <a:bodyPr/>
                    <a:lstStyle/>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As soon as the specific locations for the bridge have been determined, the stakeholder profiling will be undertaken.</a:t>
                      </a:r>
                    </a:p>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Identify the District and Local Champions</a:t>
                      </a:r>
                    </a:p>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Establishment of the Project Steering Committee as detailed</a:t>
                      </a:r>
                    </a:p>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Regular progress reporting to the SIP Steering Committee</a:t>
                      </a:r>
                    </a:p>
                  </a:txBody>
                  <a:tcP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36603903"/>
                  </a:ext>
                </a:extLst>
              </a:tr>
            </a:tbl>
          </a:graphicData>
        </a:graphic>
      </p:graphicFrame>
      <p:sp>
        <p:nvSpPr>
          <p:cNvPr id="8" name="Rectangle 7"/>
          <p:cNvSpPr/>
          <p:nvPr/>
        </p:nvSpPr>
        <p:spPr>
          <a:xfrm>
            <a:off x="7787473" y="2454116"/>
            <a:ext cx="931335" cy="479442"/>
          </a:xfrm>
          <a:prstGeom prst="rect">
            <a:avLst/>
          </a:prstGeom>
          <a:solidFill>
            <a:srgbClr val="FF99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a:ea typeface="+mn-ea"/>
                <a:cs typeface="+mn-cs"/>
              </a:rPr>
              <a:t>0-6 MONTHS</a:t>
            </a:r>
          </a:p>
        </p:txBody>
      </p:sp>
      <p:sp>
        <p:nvSpPr>
          <p:cNvPr id="12" name="Rectangle 11"/>
          <p:cNvSpPr/>
          <p:nvPr/>
        </p:nvSpPr>
        <p:spPr>
          <a:xfrm>
            <a:off x="7787473" y="4853051"/>
            <a:ext cx="931335" cy="479442"/>
          </a:xfrm>
          <a:prstGeom prst="rect">
            <a:avLst/>
          </a:prstGeom>
          <a:solidFill>
            <a:schemeClr val="accent4">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a:ea typeface="+mn-ea"/>
                <a:cs typeface="+mn-cs"/>
              </a:rPr>
              <a:t>6-12 MONTHS</a:t>
            </a:r>
          </a:p>
        </p:txBody>
      </p:sp>
      <p:sp>
        <p:nvSpPr>
          <p:cNvPr id="13" name="Rectangle 12"/>
          <p:cNvSpPr/>
          <p:nvPr/>
        </p:nvSpPr>
        <p:spPr>
          <a:xfrm>
            <a:off x="7787473" y="5530164"/>
            <a:ext cx="931335" cy="479442"/>
          </a:xfrm>
          <a:prstGeom prst="rect">
            <a:avLst/>
          </a:prstGeom>
          <a:solidFill>
            <a:srgbClr val="CC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a:ea typeface="+mn-ea"/>
                <a:cs typeface="+mn-cs"/>
              </a:rPr>
              <a:t>+ 12 MONTHS</a:t>
            </a:r>
          </a:p>
        </p:txBody>
      </p:sp>
      <p:grpSp>
        <p:nvGrpSpPr>
          <p:cNvPr id="18" name="btfpIcon269786">
            <a:extLst>
              <a:ext uri="{FF2B5EF4-FFF2-40B4-BE49-F238E27FC236}">
                <a16:creationId xmlns:a16="http://schemas.microsoft.com/office/drawing/2014/main" xmlns="" id="{C6770E45-69C8-42A4-B525-0E19625E6B90}"/>
              </a:ext>
            </a:extLst>
          </p:cNvPr>
          <p:cNvGrpSpPr/>
          <p:nvPr>
            <p:custDataLst>
              <p:tags r:id="rId2"/>
            </p:custDataLst>
          </p:nvPr>
        </p:nvGrpSpPr>
        <p:grpSpPr>
          <a:xfrm>
            <a:off x="6807556" y="2454116"/>
            <a:ext cx="540544" cy="540544"/>
            <a:chOff x="6275860" y="5223862"/>
            <a:chExt cx="540544" cy="540544"/>
          </a:xfrm>
        </p:grpSpPr>
        <p:sp>
          <p:nvSpPr>
            <p:cNvPr id="19" name="btfpIconCircle269786">
              <a:extLst>
                <a:ext uri="{FF2B5EF4-FFF2-40B4-BE49-F238E27FC236}">
                  <a16:creationId xmlns:a16="http://schemas.microsoft.com/office/drawing/2014/main" xmlns="" id="{3578DD80-45D1-48E2-9A67-478502B7EF8B}"/>
                </a:ext>
              </a:extLst>
            </p:cNvPr>
            <p:cNvSpPr/>
            <p:nvPr/>
          </p:nvSpPr>
          <p:spPr bwMode="gray">
            <a:xfrm>
              <a:off x="6275860" y="5223862"/>
              <a:ext cx="540544" cy="540544"/>
            </a:xfrm>
            <a:prstGeom prst="ellipse">
              <a:avLst/>
            </a:prstGeom>
            <a:solidFill>
              <a:srgbClr val="2D475A"/>
            </a:solidFill>
            <a:ln w="9525" cap="flat" cmpd="sng" algn="ctr">
              <a:noFill/>
              <a:prstDash val="solid"/>
              <a:miter lim="800000"/>
            </a:ln>
            <a:effectLst/>
            <a:extLst>
              <a:ext uri="{91240B29-F687-4F45-9708-019B960494DF}">
                <a14:hiddenLine xmlns:a14="http://schemas.microsoft.com/office/drawing/2010/main" xmlns="" w="9525" cap="flat" cmpd="sng" algn="ctr">
                  <a:solidFill>
                    <a:schemeClr val="tx1"/>
                  </a:solidFill>
                  <a:prstDash val="solid"/>
                  <a:miter lim="800000"/>
                </a14:hiddenLine>
              </a:ext>
            </a:ex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600" b="0" i="0" u="none" strike="noStrike" kern="0" cap="none" spc="0" normalizeH="0" baseline="0" noProof="0" err="1">
                <a:ln>
                  <a:noFill/>
                </a:ln>
                <a:solidFill>
                  <a:prstClr val="black"/>
                </a:solidFill>
                <a:effectLst/>
                <a:uLnTx/>
                <a:uFillTx/>
                <a:latin typeface="Calibri"/>
                <a:ea typeface="+mn-ea"/>
                <a:cs typeface="Arial"/>
              </a:endParaRPr>
            </a:p>
          </p:txBody>
        </p:sp>
        <p:pic>
          <p:nvPicPr>
            <p:cNvPr id="20" name="btfpIconLines269786">
              <a:extLst>
                <a:ext uri="{FF2B5EF4-FFF2-40B4-BE49-F238E27FC236}">
                  <a16:creationId xmlns:a16="http://schemas.microsoft.com/office/drawing/2014/main" xmlns="" id="{8C3DBC2E-F28C-4A34-9391-38BA1071577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275860" y="5223862"/>
              <a:ext cx="540544" cy="540544"/>
            </a:xfrm>
            <a:prstGeom prst="rect">
              <a:avLst/>
            </a:prstGeom>
          </p:spPr>
        </p:pic>
      </p:grpSp>
    </p:spTree>
    <p:extLst>
      <p:ext uri="{BB962C8B-B14F-4D97-AF65-F5344CB8AC3E}">
        <p14:creationId xmlns:p14="http://schemas.microsoft.com/office/powerpoint/2010/main" xmlns="" val="209076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3EAA7-12B8-454D-8AD0-BF29A962CF70}"/>
              </a:ext>
            </a:extLst>
          </p:cNvPr>
          <p:cNvSpPr>
            <a:spLocks noGrp="1"/>
          </p:cNvSpPr>
          <p:nvPr>
            <p:ph type="ctrTitle"/>
          </p:nvPr>
        </p:nvSpPr>
        <p:spPr>
          <a:xfrm>
            <a:off x="1091147" y="348199"/>
            <a:ext cx="10792767" cy="490190"/>
          </a:xfrm>
        </p:spPr>
        <p:txBody>
          <a:bodyPr/>
          <a:lstStyle/>
          <a:p>
            <a:r>
              <a:rPr lang="en-US" dirty="0">
                <a:effectLst>
                  <a:outerShdw blurRad="38100" dist="38100" dir="2700000" algn="tl">
                    <a:srgbClr val="000000">
                      <a:alpha val="43137"/>
                    </a:srgbClr>
                  </a:outerShdw>
                </a:effectLst>
              </a:rPr>
              <a:t>SPECIAL PROGRAMMES – GAZETTED ON 24 JULY 2020 </a:t>
            </a:r>
            <a:br>
              <a:rPr lang="en-US" dirty="0">
                <a:effectLst>
                  <a:outerShdw blurRad="38100" dist="38100" dir="2700000" algn="tl">
                    <a:srgbClr val="000000">
                      <a:alpha val="43137"/>
                    </a:srgbClr>
                  </a:outerShdw>
                </a:effectLst>
              </a:rPr>
            </a:br>
            <a:r>
              <a:rPr lang="en-US" sz="2000" b="0" i="1" dirty="0">
                <a:effectLst>
                  <a:outerShdw blurRad="38100" dist="38100" dir="2700000" algn="tl">
                    <a:srgbClr val="000000">
                      <a:alpha val="43137"/>
                    </a:srgbClr>
                  </a:outerShdw>
                </a:effectLst>
              </a:rPr>
              <a:t>Programmes for Immediate Job Creation: SIP 25 Welisizwe Rural Bridges </a:t>
            </a:r>
            <a:r>
              <a:rPr lang="en-US" sz="2000" b="0" i="1" dirty="0" err="1">
                <a:effectLst>
                  <a:outerShdw blurRad="38100" dist="38100" dir="2700000" algn="tl">
                    <a:srgbClr val="000000">
                      <a:alpha val="43137"/>
                    </a:srgbClr>
                  </a:outerShdw>
                </a:effectLst>
              </a:rPr>
              <a:t>Programme</a:t>
            </a:r>
            <a:r>
              <a:rPr lang="en-US" sz="2000" b="0" i="1" dirty="0">
                <a:effectLst>
                  <a:outerShdw blurRad="38100" dist="38100" dir="2700000" algn="tl">
                    <a:srgbClr val="000000">
                      <a:alpha val="43137"/>
                    </a:srgbClr>
                  </a:outerShdw>
                </a:effectLst>
              </a:rPr>
              <a:t> </a:t>
            </a:r>
            <a:r>
              <a:rPr lang="en-US" sz="2000" b="0" i="1" dirty="0" smtClean="0">
                <a:effectLst>
                  <a:outerShdw blurRad="38100" dist="38100" dir="2700000" algn="tl">
                    <a:srgbClr val="000000">
                      <a:alpha val="43137"/>
                    </a:srgbClr>
                  </a:outerShdw>
                </a:effectLst>
              </a:rPr>
              <a:t>3/3</a:t>
            </a:r>
            <a:endParaRPr lang="en-US" sz="2000" b="0" i="1" dirty="0">
              <a:effectLst>
                <a:outerShdw blurRad="38100" dist="38100" dir="2700000" algn="tl">
                  <a:srgbClr val="000000">
                    <a:alpha val="43137"/>
                  </a:srgbClr>
                </a:outerShdw>
              </a:effectLst>
            </a:endParaRPr>
          </a:p>
        </p:txBody>
      </p:sp>
      <p:sp>
        <p:nvSpPr>
          <p:cNvPr id="9" name="Rectangle 8"/>
          <p:cNvSpPr/>
          <p:nvPr/>
        </p:nvSpPr>
        <p:spPr>
          <a:xfrm>
            <a:off x="1091146" y="1840838"/>
            <a:ext cx="10374713" cy="4073936"/>
          </a:xfrm>
          <a:prstGeom prst="rect">
            <a:avLst/>
          </a:prstGeom>
        </p:spPr>
        <p:txBody>
          <a:bodyPr wrap="square">
            <a:spAutoFit/>
          </a:bodyPr>
          <a:lstStyle/>
          <a:p>
            <a:pPr marR="0" lvl="0" algn="l" defTabSz="914400" rtl="0" eaLnBrk="1" fontAlgn="auto" latinLnBrk="0" hangingPunct="1">
              <a:lnSpc>
                <a:spcPct val="115000"/>
              </a:lnSpc>
              <a:spcBef>
                <a:spcPts val="200"/>
              </a:spcBef>
              <a:spcAft>
                <a:spcPts val="200"/>
              </a:spcAft>
              <a:buClr>
                <a:srgbClr val="00B0F0"/>
              </a:buClr>
              <a:buSzPct val="80000"/>
              <a:tabLst>
                <a:tab pos="540385" algn="l"/>
                <a:tab pos="900430" algn="l"/>
              </a:tabLst>
              <a:defRPr/>
            </a:pPr>
            <a:r>
              <a:rPr kumimoji="0" lang="de-DE" sz="2000" b="1" i="0" u="none" strike="noStrike" kern="1200" cap="none" spc="0" normalizeH="0" baseline="0" noProof="0" dirty="0" smtClean="0">
                <a:ln>
                  <a:noFill/>
                </a:ln>
                <a:solidFill>
                  <a:schemeClr val="accent2"/>
                </a:solidFill>
                <a:effectLst/>
                <a:uLnTx/>
                <a:uFillTx/>
                <a:latin typeface="Calibri" panose="020F0502020204030204"/>
                <a:ea typeface="Times New Roman" panose="02020603050405020304" pitchFamily="18" charset="0"/>
                <a:cs typeface="Arial" panose="020B0604020202020204" pitchFamily="34" charset="0"/>
              </a:rPr>
              <a:t>PROGRESS</a:t>
            </a:r>
          </a:p>
          <a:p>
            <a:pPr lvl="0">
              <a:lnSpc>
                <a:spcPct val="115000"/>
              </a:lnSpc>
              <a:spcBef>
                <a:spcPts val="200"/>
              </a:spcBef>
              <a:spcAft>
                <a:spcPts val="200"/>
              </a:spcAft>
              <a:buClr>
                <a:srgbClr val="00B0F0"/>
              </a:buClr>
              <a:buSzPct val="80000"/>
              <a:tabLst>
                <a:tab pos="540385" algn="l"/>
                <a:tab pos="900430" algn="l"/>
              </a:tabLst>
              <a:defRPr/>
            </a:pPr>
            <a:r>
              <a:rPr lang="en-US" sz="1600" b="1" dirty="0" smtClean="0">
                <a:solidFill>
                  <a:srgbClr val="5B9BD5">
                    <a:lumMod val="50000"/>
                  </a:srgbClr>
                </a:solidFill>
                <a:ea typeface="Times New Roman" panose="02020603050405020304" pitchFamily="18" charset="0"/>
                <a:cs typeface="Arial" panose="020B0604020202020204" pitchFamily="34" charset="0"/>
              </a:rPr>
              <a:t>1</a:t>
            </a:r>
            <a:r>
              <a:rPr lang="en-US" sz="1600" b="1" dirty="0">
                <a:solidFill>
                  <a:srgbClr val="5B9BD5">
                    <a:lumMod val="50000"/>
                  </a:srgbClr>
                </a:solidFill>
                <a:ea typeface="Times New Roman" panose="02020603050405020304" pitchFamily="18" charset="0"/>
                <a:cs typeface="Arial" panose="020B0604020202020204" pitchFamily="34" charset="0"/>
              </a:rPr>
              <a:t>. Completed bridges: </a:t>
            </a:r>
            <a:r>
              <a:rPr lang="en-US" sz="1600" dirty="0" smtClean="0">
                <a:solidFill>
                  <a:srgbClr val="5B9BD5">
                    <a:lumMod val="50000"/>
                  </a:srgbClr>
                </a:solidFill>
                <a:ea typeface="Times New Roman" panose="02020603050405020304" pitchFamily="18" charset="0"/>
                <a:cs typeface="Arial" panose="020B0604020202020204" pitchFamily="34" charset="0"/>
              </a:rPr>
              <a:t>Three </a:t>
            </a:r>
            <a:r>
              <a:rPr lang="en-US" sz="1600" dirty="0">
                <a:solidFill>
                  <a:srgbClr val="5B9BD5">
                    <a:lumMod val="50000"/>
                  </a:srgbClr>
                </a:solidFill>
                <a:ea typeface="Times New Roman" panose="02020603050405020304" pitchFamily="18" charset="0"/>
                <a:cs typeface="Arial" panose="020B0604020202020204" pitchFamily="34" charset="0"/>
              </a:rPr>
              <a:t>(03) bridges completed –  Eastern Cape Province</a:t>
            </a:r>
          </a:p>
          <a:p>
            <a:pPr marL="285750" lvl="0" indent="-285750">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endParaRPr lang="en-US" sz="1600" dirty="0">
              <a:solidFill>
                <a:srgbClr val="5B9BD5">
                  <a:lumMod val="50000"/>
                </a:srgbClr>
              </a:solidFill>
              <a:ea typeface="Times New Roman" panose="02020603050405020304" pitchFamily="18" charset="0"/>
              <a:cs typeface="Arial" panose="020B0604020202020204" pitchFamily="34" charset="0"/>
            </a:endParaRPr>
          </a:p>
          <a:p>
            <a:pPr lvl="0">
              <a:lnSpc>
                <a:spcPct val="115000"/>
              </a:lnSpc>
              <a:spcBef>
                <a:spcPts val="200"/>
              </a:spcBef>
              <a:spcAft>
                <a:spcPts val="200"/>
              </a:spcAft>
              <a:buClr>
                <a:srgbClr val="00B0F0"/>
              </a:buClr>
              <a:buSzPct val="80000"/>
              <a:tabLst>
                <a:tab pos="540385" algn="l"/>
                <a:tab pos="900430" algn="l"/>
              </a:tabLst>
              <a:defRPr/>
            </a:pPr>
            <a:r>
              <a:rPr lang="en-US" sz="1600" b="1" dirty="0">
                <a:solidFill>
                  <a:srgbClr val="5B9BD5">
                    <a:lumMod val="50000"/>
                  </a:srgbClr>
                </a:solidFill>
                <a:ea typeface="Times New Roman" panose="02020603050405020304" pitchFamily="18" charset="0"/>
                <a:cs typeface="Arial" panose="020B0604020202020204" pitchFamily="34" charset="0"/>
              </a:rPr>
              <a:t>2. Planned construction for the 2020/21 Financial Year </a:t>
            </a:r>
          </a:p>
          <a:p>
            <a:pPr marL="285750" lvl="0" indent="-285750">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lang="en-US" sz="1600" dirty="0">
                <a:solidFill>
                  <a:srgbClr val="5B9BD5">
                    <a:lumMod val="50000"/>
                  </a:srgbClr>
                </a:solidFill>
                <a:ea typeface="Times New Roman" panose="02020603050405020304" pitchFamily="18" charset="0"/>
                <a:cs typeface="Arial" panose="020B0604020202020204" pitchFamily="34" charset="0"/>
              </a:rPr>
              <a:t>Geographic spread : Free State , Eastern Cape ,  </a:t>
            </a:r>
            <a:r>
              <a:rPr lang="en-US" sz="1600" dirty="0" err="1">
                <a:solidFill>
                  <a:srgbClr val="5B9BD5">
                    <a:lumMod val="50000"/>
                  </a:srgbClr>
                </a:solidFill>
                <a:ea typeface="Times New Roman" panose="02020603050405020304" pitchFamily="18" charset="0"/>
                <a:cs typeface="Arial" panose="020B0604020202020204" pitchFamily="34" charset="0"/>
              </a:rPr>
              <a:t>KwaZulu</a:t>
            </a:r>
            <a:r>
              <a:rPr lang="en-US" sz="1600" dirty="0">
                <a:solidFill>
                  <a:srgbClr val="5B9BD5">
                    <a:lumMod val="50000"/>
                  </a:srgbClr>
                </a:solidFill>
                <a:ea typeface="Times New Roman" panose="02020603050405020304" pitchFamily="18" charset="0"/>
                <a:cs typeface="Arial" panose="020B0604020202020204" pitchFamily="34" charset="0"/>
              </a:rPr>
              <a:t> Natal and Limpopo</a:t>
            </a:r>
          </a:p>
          <a:p>
            <a:pPr marL="285750" lvl="0" indent="-285750">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lang="en-US" sz="1600" dirty="0">
                <a:solidFill>
                  <a:srgbClr val="5B9BD5">
                    <a:lumMod val="50000"/>
                  </a:srgbClr>
                </a:solidFill>
                <a:ea typeface="Times New Roman" panose="02020603050405020304" pitchFamily="18" charset="0"/>
                <a:cs typeface="Arial" panose="020B0604020202020204" pitchFamily="34" charset="0"/>
              </a:rPr>
              <a:t>Number of bridges under construction for 2020/21: </a:t>
            </a:r>
            <a:r>
              <a:rPr lang="en-US" sz="1600" dirty="0" smtClean="0">
                <a:solidFill>
                  <a:srgbClr val="5B9BD5">
                    <a:lumMod val="50000"/>
                  </a:srgbClr>
                </a:solidFill>
                <a:ea typeface="Times New Roman" panose="02020603050405020304" pitchFamily="18" charset="0"/>
                <a:cs typeface="Arial" panose="020B0604020202020204" pitchFamily="34" charset="0"/>
              </a:rPr>
              <a:t>14 bridges in KZN (already funded) / </a:t>
            </a:r>
            <a:r>
              <a:rPr lang="en-US" sz="1600" dirty="0">
                <a:solidFill>
                  <a:srgbClr val="5B9BD5">
                    <a:lumMod val="50000"/>
                  </a:srgbClr>
                </a:solidFill>
                <a:ea typeface="Times New Roman" panose="02020603050405020304" pitchFamily="18" charset="0"/>
                <a:cs typeface="Arial" panose="020B0604020202020204" pitchFamily="34" charset="0"/>
              </a:rPr>
              <a:t>2 Bridge </a:t>
            </a:r>
            <a:r>
              <a:rPr lang="en-US" sz="1600" dirty="0" smtClean="0">
                <a:solidFill>
                  <a:srgbClr val="5B9BD5">
                    <a:lumMod val="50000"/>
                  </a:srgbClr>
                </a:solidFill>
                <a:ea typeface="Times New Roman" panose="02020603050405020304" pitchFamily="18" charset="0"/>
                <a:cs typeface="Arial" panose="020B0604020202020204" pitchFamily="34" charset="0"/>
              </a:rPr>
              <a:t>in EC (already funded) (potential 17 more bridges awaiting funding in EC</a:t>
            </a:r>
            <a:r>
              <a:rPr lang="en-US" sz="1600" dirty="0">
                <a:solidFill>
                  <a:srgbClr val="5B9BD5">
                    <a:lumMod val="50000"/>
                  </a:srgbClr>
                </a:solidFill>
                <a:ea typeface="Times New Roman" panose="02020603050405020304" pitchFamily="18" charset="0"/>
                <a:cs typeface="Arial" panose="020B0604020202020204" pitchFamily="34" charset="0"/>
              </a:rPr>
              <a:t>, FS,LP, </a:t>
            </a:r>
            <a:r>
              <a:rPr lang="en-US" sz="1600" dirty="0" smtClean="0">
                <a:solidFill>
                  <a:srgbClr val="5B9BD5">
                    <a:lumMod val="50000"/>
                  </a:srgbClr>
                </a:solidFill>
                <a:ea typeface="Times New Roman" panose="02020603050405020304" pitchFamily="18" charset="0"/>
                <a:cs typeface="Arial" panose="020B0604020202020204" pitchFamily="34" charset="0"/>
              </a:rPr>
              <a:t>KZN)</a:t>
            </a:r>
            <a:endParaRPr lang="en-US" sz="1600" dirty="0">
              <a:solidFill>
                <a:srgbClr val="5B9BD5">
                  <a:lumMod val="50000"/>
                </a:srgbClr>
              </a:solidFill>
              <a:ea typeface="Times New Roman" panose="02020603050405020304" pitchFamily="18" charset="0"/>
              <a:cs typeface="Arial" panose="020B0604020202020204" pitchFamily="34" charset="0"/>
            </a:endParaRPr>
          </a:p>
          <a:p>
            <a:pPr marL="285750" lvl="0" indent="-285750">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lang="en-US" sz="1600" dirty="0">
                <a:solidFill>
                  <a:srgbClr val="5B9BD5">
                    <a:lumMod val="50000"/>
                  </a:srgbClr>
                </a:solidFill>
                <a:ea typeface="Times New Roman" panose="02020603050405020304" pitchFamily="18" charset="0"/>
                <a:cs typeface="Arial" panose="020B0604020202020204" pitchFamily="34" charset="0"/>
              </a:rPr>
              <a:t>The targeted number </a:t>
            </a:r>
            <a:r>
              <a:rPr lang="en-US" sz="1600" dirty="0" smtClean="0">
                <a:solidFill>
                  <a:srgbClr val="5B9BD5">
                    <a:lumMod val="50000"/>
                  </a:srgbClr>
                </a:solidFill>
                <a:ea typeface="Times New Roman" panose="02020603050405020304" pitchFamily="18" charset="0"/>
                <a:cs typeface="Arial" panose="020B0604020202020204" pitchFamily="34" charset="0"/>
              </a:rPr>
              <a:t>for completion in </a:t>
            </a:r>
            <a:r>
              <a:rPr lang="en-US" sz="1600" dirty="0">
                <a:solidFill>
                  <a:srgbClr val="5B9BD5">
                    <a:lumMod val="50000"/>
                  </a:srgbClr>
                </a:solidFill>
                <a:ea typeface="Times New Roman" panose="02020603050405020304" pitchFamily="18" charset="0"/>
                <a:cs typeface="Arial" panose="020B0604020202020204" pitchFamily="34" charset="0"/>
              </a:rPr>
              <a:t>the 3rd and 4th Quarter of </a:t>
            </a:r>
            <a:r>
              <a:rPr lang="en-US" sz="1600" dirty="0" smtClean="0">
                <a:solidFill>
                  <a:srgbClr val="5B9BD5">
                    <a:lumMod val="50000"/>
                  </a:srgbClr>
                </a:solidFill>
                <a:ea typeface="Times New Roman" panose="02020603050405020304" pitchFamily="18" charset="0"/>
                <a:cs typeface="Arial" panose="020B0604020202020204" pitchFamily="34" charset="0"/>
              </a:rPr>
              <a:t>2020/21 is </a:t>
            </a:r>
            <a:r>
              <a:rPr lang="en-US" sz="1600" dirty="0">
                <a:solidFill>
                  <a:srgbClr val="5B9BD5">
                    <a:lumMod val="50000"/>
                  </a:srgbClr>
                </a:solidFill>
                <a:ea typeface="Times New Roman" panose="02020603050405020304" pitchFamily="18" charset="0"/>
                <a:cs typeface="Arial" panose="020B0604020202020204" pitchFamily="34" charset="0"/>
              </a:rPr>
              <a:t>33 Bridges (EC, FS, KZN, LP)</a:t>
            </a:r>
          </a:p>
          <a:p>
            <a:pPr marL="285750" lvl="0" indent="-285750">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lang="en-US" sz="1600" dirty="0" smtClean="0">
                <a:solidFill>
                  <a:srgbClr val="5B9BD5">
                    <a:lumMod val="50000"/>
                  </a:srgbClr>
                </a:solidFill>
                <a:ea typeface="Times New Roman" panose="02020603050405020304" pitchFamily="18" charset="0"/>
                <a:cs typeface="Arial" panose="020B0604020202020204" pitchFamily="34" charset="0"/>
              </a:rPr>
              <a:t>Skills </a:t>
            </a:r>
            <a:r>
              <a:rPr lang="en-US" sz="1600" dirty="0">
                <a:solidFill>
                  <a:srgbClr val="5B9BD5">
                    <a:lumMod val="50000"/>
                  </a:srgbClr>
                </a:solidFill>
                <a:ea typeface="Times New Roman" panose="02020603050405020304" pitchFamily="18" charset="0"/>
                <a:cs typeface="Arial" panose="020B0604020202020204" pitchFamily="34" charset="0"/>
              </a:rPr>
              <a:t>Development: 605 Recruitment of Graduates underway</a:t>
            </a:r>
          </a:p>
          <a:p>
            <a:pPr lvl="0">
              <a:lnSpc>
                <a:spcPct val="115000"/>
              </a:lnSpc>
              <a:spcBef>
                <a:spcPts val="200"/>
              </a:spcBef>
              <a:spcAft>
                <a:spcPts val="200"/>
              </a:spcAft>
              <a:buClr>
                <a:srgbClr val="00B0F0"/>
              </a:buClr>
              <a:buSzPct val="80000"/>
              <a:tabLst>
                <a:tab pos="540385" algn="l"/>
                <a:tab pos="900430" algn="l"/>
              </a:tabLst>
              <a:defRPr/>
            </a:pPr>
            <a:r>
              <a:rPr lang="en-US" sz="1600" dirty="0">
                <a:solidFill>
                  <a:srgbClr val="5B9BD5">
                    <a:lumMod val="50000"/>
                  </a:srgbClr>
                </a:solidFill>
                <a:ea typeface="Times New Roman" panose="02020603050405020304" pitchFamily="18" charset="0"/>
                <a:cs typeface="Arial" panose="020B0604020202020204" pitchFamily="34" charset="0"/>
              </a:rPr>
              <a:t>                                     </a:t>
            </a:r>
            <a:r>
              <a:rPr lang="en-US" sz="1600" dirty="0" smtClean="0">
                <a:solidFill>
                  <a:srgbClr val="5B9BD5">
                    <a:lumMod val="50000"/>
                  </a:srgbClr>
                </a:solidFill>
                <a:ea typeface="Times New Roman" panose="02020603050405020304" pitchFamily="18" charset="0"/>
                <a:cs typeface="Arial" panose="020B0604020202020204" pitchFamily="34" charset="0"/>
              </a:rPr>
              <a:t>   - </a:t>
            </a:r>
            <a:r>
              <a:rPr lang="en-US" sz="1600" dirty="0">
                <a:solidFill>
                  <a:srgbClr val="5B9BD5">
                    <a:lumMod val="50000"/>
                  </a:srgbClr>
                </a:solidFill>
                <a:ea typeface="Times New Roman" panose="02020603050405020304" pitchFamily="18" charset="0"/>
                <a:cs typeface="Arial" panose="020B0604020202020204" pitchFamily="34" charset="0"/>
              </a:rPr>
              <a:t>443 Graduates to be deployed to construction sites (Artisans Trainees)  </a:t>
            </a:r>
          </a:p>
          <a:p>
            <a:pPr lvl="0">
              <a:lnSpc>
                <a:spcPct val="115000"/>
              </a:lnSpc>
              <a:spcBef>
                <a:spcPts val="200"/>
              </a:spcBef>
              <a:spcAft>
                <a:spcPts val="200"/>
              </a:spcAft>
              <a:buClr>
                <a:srgbClr val="00B0F0"/>
              </a:buClr>
              <a:buSzPct val="80000"/>
              <a:tabLst>
                <a:tab pos="540385" algn="l"/>
                <a:tab pos="900430" algn="l"/>
              </a:tabLst>
              <a:defRPr/>
            </a:pPr>
            <a:r>
              <a:rPr lang="en-US" sz="1600" dirty="0">
                <a:solidFill>
                  <a:srgbClr val="5B9BD5">
                    <a:lumMod val="50000"/>
                  </a:srgbClr>
                </a:solidFill>
                <a:ea typeface="Times New Roman" panose="02020603050405020304" pitchFamily="18" charset="0"/>
                <a:cs typeface="Arial" panose="020B0604020202020204" pitchFamily="34" charset="0"/>
              </a:rPr>
              <a:t>                                   </a:t>
            </a:r>
            <a:r>
              <a:rPr lang="en-US" sz="1600" dirty="0" smtClean="0">
                <a:solidFill>
                  <a:srgbClr val="5B9BD5">
                    <a:lumMod val="50000"/>
                  </a:srgbClr>
                </a:solidFill>
                <a:ea typeface="Times New Roman" panose="02020603050405020304" pitchFamily="18" charset="0"/>
                <a:cs typeface="Arial" panose="020B0604020202020204" pitchFamily="34" charset="0"/>
              </a:rPr>
              <a:t>     </a:t>
            </a:r>
            <a:r>
              <a:rPr lang="en-US" sz="1600" dirty="0">
                <a:solidFill>
                  <a:srgbClr val="5B9BD5">
                    <a:lumMod val="50000"/>
                  </a:srgbClr>
                </a:solidFill>
                <a:ea typeface="Times New Roman" panose="02020603050405020304" pitchFamily="18" charset="0"/>
                <a:cs typeface="Arial" panose="020B0604020202020204" pitchFamily="34" charset="0"/>
              </a:rPr>
              <a:t>- 162 Graduates to be deployed to 8 provinces for technical assessment </a:t>
            </a:r>
          </a:p>
          <a:p>
            <a:pPr marL="285750" lvl="0" indent="-285750">
              <a:lnSpc>
                <a:spcPct val="115000"/>
              </a:lnSpc>
              <a:spcBef>
                <a:spcPts val="200"/>
              </a:spcBef>
              <a:spcAft>
                <a:spcPts val="200"/>
              </a:spcAft>
              <a:buClr>
                <a:srgbClr val="00B0F0"/>
              </a:buClr>
              <a:buSzPct val="80000"/>
              <a:buFont typeface="Wingdings" panose="05000000000000000000" pitchFamily="2" charset="2"/>
              <a:buChar char="q"/>
              <a:tabLst>
                <a:tab pos="540385" algn="l"/>
                <a:tab pos="900430" algn="l"/>
              </a:tabLst>
              <a:defRPr/>
            </a:pPr>
            <a:r>
              <a:rPr lang="en-US" sz="1600" dirty="0">
                <a:solidFill>
                  <a:srgbClr val="5B9BD5">
                    <a:lumMod val="50000"/>
                  </a:srgbClr>
                </a:solidFill>
                <a:ea typeface="Times New Roman" panose="02020603050405020304" pitchFamily="18" charset="0"/>
                <a:cs typeface="Arial" panose="020B0604020202020204" pitchFamily="34" charset="0"/>
              </a:rPr>
              <a:t>Expanded Public Works </a:t>
            </a:r>
            <a:r>
              <a:rPr lang="en-US" sz="1600" dirty="0" err="1">
                <a:solidFill>
                  <a:srgbClr val="5B9BD5">
                    <a:lumMod val="50000"/>
                  </a:srgbClr>
                </a:solidFill>
                <a:ea typeface="Times New Roman" panose="02020603050405020304" pitchFamily="18" charset="0"/>
                <a:cs typeface="Arial" panose="020B0604020202020204" pitchFamily="34" charset="0"/>
              </a:rPr>
              <a:t>Programme</a:t>
            </a:r>
            <a:r>
              <a:rPr lang="en-US" sz="1600" dirty="0">
                <a:solidFill>
                  <a:srgbClr val="5B9BD5">
                    <a:lumMod val="50000"/>
                  </a:srgbClr>
                </a:solidFill>
                <a:ea typeface="Times New Roman" panose="02020603050405020304" pitchFamily="18" charset="0"/>
                <a:cs typeface="Arial" panose="020B0604020202020204" pitchFamily="34" charset="0"/>
              </a:rPr>
              <a:t> : 906 EPWP Participants </a:t>
            </a:r>
            <a:endParaRPr lang="en-US" sz="1600" dirty="0" smtClean="0">
              <a:solidFill>
                <a:srgbClr val="5B9BD5">
                  <a:lumMod val="50000"/>
                </a:srgbClr>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94566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3EAA7-12B8-454D-8AD0-BF29A962CF70}"/>
              </a:ext>
            </a:extLst>
          </p:cNvPr>
          <p:cNvSpPr>
            <a:spLocks noGrp="1"/>
          </p:cNvSpPr>
          <p:nvPr>
            <p:ph type="ctrTitle"/>
          </p:nvPr>
        </p:nvSpPr>
        <p:spPr>
          <a:xfrm>
            <a:off x="1091147" y="348199"/>
            <a:ext cx="10792767" cy="490190"/>
          </a:xfrm>
        </p:spPr>
        <p:txBody>
          <a:bodyPr/>
          <a:lstStyle/>
          <a:p>
            <a:r>
              <a:rPr lang="en-US" dirty="0">
                <a:effectLst>
                  <a:outerShdw blurRad="38100" dist="38100" dir="2700000" algn="tl">
                    <a:srgbClr val="000000">
                      <a:alpha val="43137"/>
                    </a:srgbClr>
                  </a:outerShdw>
                </a:effectLst>
              </a:rPr>
              <a:t>SPECIAL PROGRAMMES – GAZETTED ON 24 JULY 2020 </a:t>
            </a:r>
            <a:br>
              <a:rPr lang="en-US" dirty="0">
                <a:effectLst>
                  <a:outerShdw blurRad="38100" dist="38100" dir="2700000" algn="tl">
                    <a:srgbClr val="000000">
                      <a:alpha val="43137"/>
                    </a:srgbClr>
                  </a:outerShdw>
                </a:effectLst>
              </a:rPr>
            </a:br>
            <a:r>
              <a:rPr lang="en-US" sz="2000" b="0" i="1" dirty="0">
                <a:effectLst>
                  <a:outerShdw blurRad="38100" dist="38100" dir="2700000" algn="tl">
                    <a:srgbClr val="000000">
                      <a:alpha val="43137"/>
                    </a:srgbClr>
                  </a:outerShdw>
                </a:effectLst>
              </a:rPr>
              <a:t>Programmes for Immediate Job Creation: SIP 26 Rural Roads Programme</a:t>
            </a:r>
          </a:p>
        </p:txBody>
      </p:sp>
      <p:graphicFrame>
        <p:nvGraphicFramePr>
          <p:cNvPr id="24" name="btfpTable338988">
            <a:extLst>
              <a:ext uri="{FF2B5EF4-FFF2-40B4-BE49-F238E27FC236}">
                <a16:creationId xmlns:a16="http://schemas.microsoft.com/office/drawing/2014/main" xmlns="" id="{B11D02B4-2B1D-4AAB-94A8-0AF09AB9072C}"/>
              </a:ext>
            </a:extLst>
          </p:cNvPr>
          <p:cNvGraphicFramePr>
            <a:graphicFrameLocks noGrp="1"/>
          </p:cNvGraphicFramePr>
          <p:nvPr>
            <p:custDataLst>
              <p:tags r:id="rId1"/>
            </p:custDataLst>
          </p:nvPr>
        </p:nvGraphicFramePr>
        <p:xfrm>
          <a:off x="582306" y="1352107"/>
          <a:ext cx="11515908" cy="3931920"/>
        </p:xfrm>
        <a:graphic>
          <a:graphicData uri="http://schemas.openxmlformats.org/drawingml/2006/table">
            <a:tbl>
              <a:tblPr firstRow="1" firstCol="1"/>
              <a:tblGrid>
                <a:gridCol w="997015">
                  <a:extLst>
                    <a:ext uri="{9D8B030D-6E8A-4147-A177-3AD203B41FA5}">
                      <a16:colId xmlns:a16="http://schemas.microsoft.com/office/drawing/2014/main" xmlns="" val="2773002634"/>
                    </a:ext>
                  </a:extLst>
                </a:gridCol>
                <a:gridCol w="997624">
                  <a:extLst>
                    <a:ext uri="{9D8B030D-6E8A-4147-A177-3AD203B41FA5}">
                      <a16:colId xmlns:a16="http://schemas.microsoft.com/office/drawing/2014/main" xmlns="" val="2505996147"/>
                    </a:ext>
                  </a:extLst>
                </a:gridCol>
                <a:gridCol w="1000268">
                  <a:extLst>
                    <a:ext uri="{9D8B030D-6E8A-4147-A177-3AD203B41FA5}">
                      <a16:colId xmlns:a16="http://schemas.microsoft.com/office/drawing/2014/main" xmlns="" val="4175593556"/>
                    </a:ext>
                  </a:extLst>
                </a:gridCol>
                <a:gridCol w="1062818">
                  <a:extLst>
                    <a:ext uri="{9D8B030D-6E8A-4147-A177-3AD203B41FA5}">
                      <a16:colId xmlns:a16="http://schemas.microsoft.com/office/drawing/2014/main" xmlns="" val="323502650"/>
                    </a:ext>
                  </a:extLst>
                </a:gridCol>
                <a:gridCol w="1962515">
                  <a:extLst>
                    <a:ext uri="{9D8B030D-6E8A-4147-A177-3AD203B41FA5}">
                      <a16:colId xmlns:a16="http://schemas.microsoft.com/office/drawing/2014/main" xmlns="" val="2019912413"/>
                    </a:ext>
                  </a:extLst>
                </a:gridCol>
                <a:gridCol w="1128700">
                  <a:extLst>
                    <a:ext uri="{9D8B030D-6E8A-4147-A177-3AD203B41FA5}">
                      <a16:colId xmlns:a16="http://schemas.microsoft.com/office/drawing/2014/main" xmlns="" val="1021296958"/>
                    </a:ext>
                  </a:extLst>
                </a:gridCol>
                <a:gridCol w="1010820">
                  <a:extLst>
                    <a:ext uri="{9D8B030D-6E8A-4147-A177-3AD203B41FA5}">
                      <a16:colId xmlns:a16="http://schemas.microsoft.com/office/drawing/2014/main" xmlns="" val="20006"/>
                    </a:ext>
                  </a:extLst>
                </a:gridCol>
                <a:gridCol w="1713485">
                  <a:extLst>
                    <a:ext uri="{9D8B030D-6E8A-4147-A177-3AD203B41FA5}">
                      <a16:colId xmlns:a16="http://schemas.microsoft.com/office/drawing/2014/main" xmlns="" val="20007"/>
                    </a:ext>
                  </a:extLst>
                </a:gridCol>
                <a:gridCol w="118237">
                  <a:extLst>
                    <a:ext uri="{9D8B030D-6E8A-4147-A177-3AD203B41FA5}">
                      <a16:colId xmlns:a16="http://schemas.microsoft.com/office/drawing/2014/main" xmlns="" val="20008"/>
                    </a:ext>
                  </a:extLst>
                </a:gridCol>
                <a:gridCol w="1524426">
                  <a:extLst>
                    <a:ext uri="{9D8B030D-6E8A-4147-A177-3AD203B41FA5}">
                      <a16:colId xmlns:a16="http://schemas.microsoft.com/office/drawing/2014/main" xmlns="" val="20009"/>
                    </a:ext>
                  </a:extLst>
                </a:gridCol>
              </a:tblGrid>
              <a:tr h="446548">
                <a:tc gridSpan="3">
                  <a:txBody>
                    <a:bodyPr/>
                    <a:lstStyle>
                      <a:lvl1pPr marL="0" algn="l" defTabSz="914400" rtl="0" eaLnBrk="1" latinLnBrk="0" hangingPunct="1">
                        <a:defRPr sz="1800" b="1" kern="1200">
                          <a:solidFill>
                            <a:schemeClr val="tx1"/>
                          </a:solidFill>
                          <a:latin typeface="Calibri"/>
                          <a:ea typeface="Arial"/>
                          <a:cs typeface="Arial"/>
                        </a:defRPr>
                      </a:lvl1pPr>
                      <a:lvl2pPr marL="457200" algn="l" defTabSz="914400" rtl="0" eaLnBrk="1" latinLnBrk="0" hangingPunct="1">
                        <a:defRPr sz="1800" b="1" kern="1200">
                          <a:solidFill>
                            <a:schemeClr val="tx1"/>
                          </a:solidFill>
                          <a:latin typeface="Calibri"/>
                          <a:ea typeface="Arial"/>
                          <a:cs typeface="Arial"/>
                        </a:defRPr>
                      </a:lvl2pPr>
                      <a:lvl3pPr marL="914400" algn="l" defTabSz="914400" rtl="0" eaLnBrk="1" latinLnBrk="0" hangingPunct="1">
                        <a:defRPr sz="1800" b="1" kern="1200">
                          <a:solidFill>
                            <a:schemeClr val="tx1"/>
                          </a:solidFill>
                          <a:latin typeface="Calibri"/>
                          <a:ea typeface="Arial"/>
                          <a:cs typeface="Arial"/>
                        </a:defRPr>
                      </a:lvl3pPr>
                      <a:lvl4pPr marL="1371600" algn="l" defTabSz="914400" rtl="0" eaLnBrk="1" latinLnBrk="0" hangingPunct="1">
                        <a:defRPr sz="1800" b="1" kern="1200">
                          <a:solidFill>
                            <a:schemeClr val="tx1"/>
                          </a:solidFill>
                          <a:latin typeface="Calibri"/>
                          <a:ea typeface="Arial"/>
                          <a:cs typeface="Arial"/>
                        </a:defRPr>
                      </a:lvl4pPr>
                      <a:lvl5pPr marL="1828800" algn="l" defTabSz="914400" rtl="0" eaLnBrk="1" latinLnBrk="0" hangingPunct="1">
                        <a:defRPr sz="1800" b="1" kern="1200">
                          <a:solidFill>
                            <a:schemeClr val="tx1"/>
                          </a:solidFill>
                          <a:latin typeface="Calibri"/>
                          <a:ea typeface="Arial"/>
                          <a:cs typeface="Arial"/>
                        </a:defRPr>
                      </a:lvl5pPr>
                      <a:lvl6pPr marL="2286000" algn="l" defTabSz="914400" rtl="0" eaLnBrk="1" latinLnBrk="0" hangingPunct="1">
                        <a:defRPr sz="1800" b="1" kern="1200">
                          <a:solidFill>
                            <a:schemeClr val="tx1"/>
                          </a:solidFill>
                          <a:latin typeface="Calibri"/>
                          <a:ea typeface="Arial"/>
                          <a:cs typeface="Arial"/>
                        </a:defRPr>
                      </a:lvl6pPr>
                      <a:lvl7pPr marL="2743200" algn="l" defTabSz="914400" rtl="0" eaLnBrk="1" latinLnBrk="0" hangingPunct="1">
                        <a:defRPr sz="1800" b="1" kern="1200">
                          <a:solidFill>
                            <a:schemeClr val="tx1"/>
                          </a:solidFill>
                          <a:latin typeface="Calibri"/>
                          <a:ea typeface="Arial"/>
                          <a:cs typeface="Arial"/>
                        </a:defRPr>
                      </a:lvl7pPr>
                      <a:lvl8pPr marL="3200400" algn="l" defTabSz="914400" rtl="0" eaLnBrk="1" latinLnBrk="0" hangingPunct="1">
                        <a:defRPr sz="1800" b="1" kern="1200">
                          <a:solidFill>
                            <a:schemeClr val="tx1"/>
                          </a:solidFill>
                          <a:latin typeface="Calibri"/>
                          <a:ea typeface="Arial"/>
                          <a:cs typeface="Arial"/>
                        </a:defRPr>
                      </a:lvl8pPr>
                      <a:lvl9pPr marL="3657600" algn="l" defTabSz="914400" rtl="0" eaLnBrk="1" latinLnBrk="0" hangingPunct="1">
                        <a:defRPr sz="1800" b="1" kern="1200">
                          <a:solidFill>
                            <a:schemeClr val="tx1"/>
                          </a:solidFill>
                          <a:latin typeface="Calibri"/>
                          <a:ea typeface="Arial"/>
                          <a:cs typeface="Arial"/>
                        </a:defRPr>
                      </a:lvl9pPr>
                    </a:lstStyle>
                    <a:p>
                      <a:pPr marL="0" indent="0">
                        <a:spcBef>
                          <a:spcPct val="0"/>
                        </a:spcBef>
                        <a:buFontTx/>
                        <a:buNone/>
                      </a:pPr>
                      <a:r>
                        <a:rPr lang="en-GB" sz="1100" dirty="0">
                          <a:solidFill>
                            <a:schemeClr val="tx1"/>
                          </a:solidFill>
                        </a:rPr>
                        <a:t>                                                                   Budget                                       </a:t>
                      </a:r>
                    </a:p>
                    <a:p>
                      <a:pPr marL="0" indent="0">
                        <a:spcBef>
                          <a:spcPct val="0"/>
                        </a:spcBef>
                        <a:buFontTx/>
                        <a:buNone/>
                      </a:pPr>
                      <a:r>
                        <a:rPr lang="en-GB" sz="1100" dirty="0">
                          <a:solidFill>
                            <a:schemeClr val="tx1"/>
                          </a:solidFill>
                        </a:rPr>
                        <a:t>                                    Jobs                 (2020/21 FY)</a:t>
                      </a:r>
                    </a:p>
                  </a:txBody>
                  <a:tcPr anchor="b">
                    <a:lnL>
                      <a:noFill/>
                    </a:lnL>
                    <a:lnR>
                      <a:noFill/>
                    </a:lnR>
                    <a:lnT w="12700" cmpd="sng">
                      <a:solidFill>
                        <a:srgbClr val="A32020"/>
                      </a:solidFill>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a:ea typeface="Arial"/>
                          <a:cs typeface="Arial"/>
                        </a:defRPr>
                      </a:lvl1pPr>
                      <a:lvl2pPr marL="457200" algn="l" defTabSz="914400" rtl="0" eaLnBrk="1" latinLnBrk="0" hangingPunct="1">
                        <a:defRPr sz="1800" b="1" kern="1200">
                          <a:solidFill>
                            <a:schemeClr val="tx1"/>
                          </a:solidFill>
                          <a:latin typeface="Calibri"/>
                          <a:ea typeface="Arial"/>
                          <a:cs typeface="Arial"/>
                        </a:defRPr>
                      </a:lvl2pPr>
                      <a:lvl3pPr marL="914400" algn="l" defTabSz="914400" rtl="0" eaLnBrk="1" latinLnBrk="0" hangingPunct="1">
                        <a:defRPr sz="1800" b="1" kern="1200">
                          <a:solidFill>
                            <a:schemeClr val="tx1"/>
                          </a:solidFill>
                          <a:latin typeface="Calibri"/>
                          <a:ea typeface="Arial"/>
                          <a:cs typeface="Arial"/>
                        </a:defRPr>
                      </a:lvl3pPr>
                      <a:lvl4pPr marL="1371600" algn="l" defTabSz="914400" rtl="0" eaLnBrk="1" latinLnBrk="0" hangingPunct="1">
                        <a:defRPr sz="1800" b="1" kern="1200">
                          <a:solidFill>
                            <a:schemeClr val="tx1"/>
                          </a:solidFill>
                          <a:latin typeface="Calibri"/>
                          <a:ea typeface="Arial"/>
                          <a:cs typeface="Arial"/>
                        </a:defRPr>
                      </a:lvl4pPr>
                      <a:lvl5pPr marL="1828800" algn="l" defTabSz="914400" rtl="0" eaLnBrk="1" latinLnBrk="0" hangingPunct="1">
                        <a:defRPr sz="1800" b="1" kern="1200">
                          <a:solidFill>
                            <a:schemeClr val="tx1"/>
                          </a:solidFill>
                          <a:latin typeface="Calibri"/>
                          <a:ea typeface="Arial"/>
                          <a:cs typeface="Arial"/>
                        </a:defRPr>
                      </a:lvl5pPr>
                      <a:lvl6pPr marL="2286000" algn="l" defTabSz="914400" rtl="0" eaLnBrk="1" latinLnBrk="0" hangingPunct="1">
                        <a:defRPr sz="1800" b="1" kern="1200">
                          <a:solidFill>
                            <a:schemeClr val="tx1"/>
                          </a:solidFill>
                          <a:latin typeface="Calibri"/>
                          <a:ea typeface="Arial"/>
                          <a:cs typeface="Arial"/>
                        </a:defRPr>
                      </a:lvl6pPr>
                      <a:lvl7pPr marL="2743200" algn="l" defTabSz="914400" rtl="0" eaLnBrk="1" latinLnBrk="0" hangingPunct="1">
                        <a:defRPr sz="1800" b="1" kern="1200">
                          <a:solidFill>
                            <a:schemeClr val="tx1"/>
                          </a:solidFill>
                          <a:latin typeface="Calibri"/>
                          <a:ea typeface="Arial"/>
                          <a:cs typeface="Arial"/>
                        </a:defRPr>
                      </a:lvl7pPr>
                      <a:lvl8pPr marL="3200400" algn="l" defTabSz="914400" rtl="0" eaLnBrk="1" latinLnBrk="0" hangingPunct="1">
                        <a:defRPr sz="1800" b="1" kern="1200">
                          <a:solidFill>
                            <a:schemeClr val="tx1"/>
                          </a:solidFill>
                          <a:latin typeface="Calibri"/>
                          <a:ea typeface="Arial"/>
                          <a:cs typeface="Arial"/>
                        </a:defRPr>
                      </a:lvl8pPr>
                      <a:lvl9pPr marL="3657600" algn="l" defTabSz="914400" rtl="0" eaLnBrk="1" latinLnBrk="0" hangingPunct="1">
                        <a:defRPr sz="1800" b="1" kern="1200">
                          <a:solidFill>
                            <a:schemeClr val="tx1"/>
                          </a:solidFill>
                          <a:latin typeface="Calibri"/>
                          <a:ea typeface="Arial"/>
                          <a:cs typeface="Arial"/>
                        </a:defRPr>
                      </a:lvl9pPr>
                    </a:lstStyle>
                    <a:p>
                      <a:pPr marL="0" indent="0">
                        <a:spcBef>
                          <a:spcPct val="0"/>
                        </a:spcBef>
                        <a:buFontTx/>
                        <a:buNone/>
                      </a:pPr>
                      <a:endParaRPr lang="en-GB" sz="1100" dirty="0">
                        <a:solidFill>
                          <a:schemeClr val="tx1"/>
                        </a:solidFill>
                      </a:endParaRPr>
                    </a:p>
                  </a:txBody>
                  <a:tcPr anchor="b">
                    <a:lnL>
                      <a:noFill/>
                    </a:lnL>
                    <a:lnR>
                      <a:noFill/>
                    </a:lnR>
                    <a:lnT w="12700" cmpd="sng">
                      <a:solidFill>
                        <a:srgbClr val="A32020"/>
                      </a:solidFill>
                    </a:lnT>
                    <a:lnB w="12700" cmpd="sng">
                      <a:solidFill>
                        <a:srgbClr val="A32020"/>
                      </a:solidFill>
                    </a:lnB>
                    <a:lnTlToBr w="12700" cmpd="sng">
                      <a:noFill/>
                      <a:prstDash val="solid"/>
                    </a:lnTlToBr>
                    <a:lnBlToTr w="12700" cmpd="sng">
                      <a:noFill/>
                      <a:prstDash val="solid"/>
                    </a:lnBlToTr>
                    <a:noFill/>
                  </a:tcPr>
                </a:tc>
                <a:tc hMerge="1">
                  <a:txBody>
                    <a:bodyPr/>
                    <a:lstStyle/>
                    <a:p>
                      <a:pPr marL="0" indent="0">
                        <a:spcBef>
                          <a:spcPct val="0"/>
                        </a:spcBef>
                        <a:buFontTx/>
                        <a:buNone/>
                      </a:pPr>
                      <a:endParaRPr lang="en-GB" sz="1100" dirty="0">
                        <a:solidFill>
                          <a:schemeClr val="tx1"/>
                        </a:solidFill>
                      </a:endParaRPr>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spcBef>
                          <a:spcPct val="0"/>
                        </a:spcBef>
                        <a:buFontTx/>
                        <a:buNone/>
                      </a:pPr>
                      <a:r>
                        <a:rPr lang="en-US" sz="1100" b="1" dirty="0">
                          <a:solidFill>
                            <a:schemeClr val="tx1"/>
                          </a:solidFill>
                        </a:rPr>
                        <a:t>Geographic</a:t>
                      </a:r>
                    </a:p>
                    <a:p>
                      <a:pPr marL="0" indent="0">
                        <a:spcBef>
                          <a:spcPct val="0"/>
                        </a:spcBef>
                        <a:buFontTx/>
                        <a:buNone/>
                      </a:pPr>
                      <a:r>
                        <a:rPr lang="en-US" sz="1100" b="1" dirty="0">
                          <a:solidFill>
                            <a:schemeClr val="tx1"/>
                          </a:solidFill>
                        </a:rPr>
                        <a:t>Spread                    Programme </a:t>
                      </a:r>
                    </a:p>
                    <a:p>
                      <a:pPr marL="0" indent="0">
                        <a:spcBef>
                          <a:spcPct val="0"/>
                        </a:spcBef>
                        <a:buFontTx/>
                        <a:buNone/>
                      </a:pPr>
                      <a:r>
                        <a:rPr lang="en-US" sz="1100" b="1" dirty="0">
                          <a:solidFill>
                            <a:schemeClr val="tx1"/>
                          </a:solidFill>
                        </a:rPr>
                        <a:t>                                 Description                                                                                                                                                                                                              </a:t>
                      </a:r>
                      <a:endParaRPr lang="en-GB" sz="1100" b="1" dirty="0">
                        <a:solidFill>
                          <a:schemeClr val="tx1"/>
                        </a:solidFill>
                      </a:endParaRPr>
                    </a:p>
                  </a:txBody>
                  <a:tcPr anchor="b">
                    <a:lnL>
                      <a:noFill/>
                    </a:lnL>
                    <a:lnR>
                      <a:noFill/>
                    </a:lnR>
                    <a:lnT w="12700" cmpd="sng">
                      <a:solidFill>
                        <a:srgbClr val="A32020"/>
                      </a:solidFill>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spcBef>
                          <a:spcPct val="0"/>
                        </a:spcBef>
                        <a:buFontTx/>
                        <a:buNone/>
                      </a:pPr>
                      <a:endParaRPr lang="en-GB" sz="1100" dirty="0">
                        <a:solidFill>
                          <a:schemeClr val="tx1"/>
                        </a:solidFill>
                      </a:endParaRPr>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ct val="0"/>
                        </a:spcBef>
                        <a:buFontTx/>
                        <a:buNone/>
                      </a:pPr>
                      <a:r>
                        <a:rPr lang="en-GB" sz="1100" b="1" dirty="0">
                          <a:solidFill>
                            <a:schemeClr val="tx1"/>
                          </a:solidFill>
                        </a:rPr>
                        <a:t>Presidential Job Creation &amp; Protection Initiative Submission </a:t>
                      </a:r>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ct val="0"/>
                        </a:spcBef>
                        <a:buFontTx/>
                        <a:buNone/>
                      </a:pPr>
                      <a:r>
                        <a:rPr lang="en-GB" sz="1100" b="1" dirty="0">
                          <a:solidFill>
                            <a:schemeClr val="tx1"/>
                          </a:solidFill>
                        </a:rPr>
                        <a:t>Implementation</a:t>
                      </a:r>
                      <a:r>
                        <a:rPr lang="en-GB" sz="1100" b="1" baseline="0" dirty="0">
                          <a:solidFill>
                            <a:schemeClr val="tx1"/>
                          </a:solidFill>
                        </a:rPr>
                        <a:t> Plan </a:t>
                      </a:r>
                    </a:p>
                    <a:p>
                      <a:pPr marL="0" indent="0">
                        <a:spcBef>
                          <a:spcPct val="0"/>
                        </a:spcBef>
                        <a:buFontTx/>
                        <a:buNone/>
                      </a:pPr>
                      <a:r>
                        <a:rPr lang="en-GB" sz="1100" b="1" baseline="0" dirty="0">
                          <a:solidFill>
                            <a:schemeClr val="tx1"/>
                          </a:solidFill>
                        </a:rPr>
                        <a:t>Timelines</a:t>
                      </a:r>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ct val="0"/>
                        </a:spcBef>
                        <a:buFontTx/>
                        <a:buNone/>
                      </a:pPr>
                      <a:r>
                        <a:rPr lang="en-GB" sz="1100" b="1" dirty="0">
                          <a:solidFill>
                            <a:schemeClr val="tx1"/>
                          </a:solidFill>
                        </a:rPr>
                        <a:t>Implementation</a:t>
                      </a:r>
                      <a:r>
                        <a:rPr lang="en-GB" sz="1100" b="1" baseline="0" dirty="0">
                          <a:solidFill>
                            <a:schemeClr val="tx1"/>
                          </a:solidFill>
                        </a:rPr>
                        <a:t> Plan </a:t>
                      </a:r>
                    </a:p>
                    <a:p>
                      <a:pPr marL="0" indent="0">
                        <a:spcBef>
                          <a:spcPct val="0"/>
                        </a:spcBef>
                        <a:buFontTx/>
                        <a:buNone/>
                      </a:pPr>
                      <a:r>
                        <a:rPr lang="en-GB" sz="1100" b="1" baseline="0" dirty="0">
                          <a:solidFill>
                            <a:schemeClr val="tx1"/>
                          </a:solidFill>
                        </a:rPr>
                        <a:t>Action Items</a:t>
                      </a:r>
                    </a:p>
                    <a:p>
                      <a:endParaRPr lang="en-ZA" sz="1100" dirty="0"/>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spcBef>
                          <a:spcPct val="0"/>
                        </a:spcBef>
                        <a:buFontTx/>
                        <a:buNone/>
                      </a:pPr>
                      <a:r>
                        <a:rPr lang="en-GB" sz="1100" b="1" dirty="0">
                          <a:solidFill>
                            <a:schemeClr val="tx1"/>
                          </a:solidFill>
                        </a:rPr>
                        <a:t>Implementation</a:t>
                      </a:r>
                      <a:r>
                        <a:rPr lang="en-GB" sz="1100" b="1" baseline="0" dirty="0">
                          <a:solidFill>
                            <a:schemeClr val="tx1"/>
                          </a:solidFill>
                        </a:rPr>
                        <a:t> Plan </a:t>
                      </a:r>
                    </a:p>
                    <a:p>
                      <a:pPr marL="0" indent="0">
                        <a:spcBef>
                          <a:spcPct val="0"/>
                        </a:spcBef>
                        <a:buFontTx/>
                        <a:buNone/>
                      </a:pPr>
                      <a:r>
                        <a:rPr lang="en-GB" sz="1100" b="1" baseline="0" dirty="0">
                          <a:solidFill>
                            <a:schemeClr val="tx1"/>
                          </a:solidFill>
                        </a:rPr>
                        <a:t>Social Facilitation / Localisation</a:t>
                      </a:r>
                    </a:p>
                    <a:p>
                      <a:endParaRPr lang="en-ZA" sz="1100" dirty="0"/>
                    </a:p>
                  </a:txBody>
                  <a:tcPr anchor="b">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xmlns="" val="2869351904"/>
                  </a:ext>
                </a:extLst>
              </a:tr>
              <a:tr h="910497">
                <a:tc>
                  <a:txBody>
                    <a:bodyPr/>
                    <a:lstStyle>
                      <a:lvl1pPr marL="0" algn="l" defTabSz="914400" rtl="0" eaLnBrk="1" latinLnBrk="0" hangingPunct="1">
                        <a:defRPr sz="1800" b="1" kern="1200">
                          <a:solidFill>
                            <a:schemeClr val="tx1"/>
                          </a:solidFill>
                          <a:latin typeface="Calibri"/>
                          <a:ea typeface="Arial"/>
                          <a:cs typeface="Arial"/>
                        </a:defRPr>
                      </a:lvl1pPr>
                      <a:lvl2pPr marL="457200" algn="l" defTabSz="914400" rtl="0" eaLnBrk="1" latinLnBrk="0" hangingPunct="1">
                        <a:defRPr sz="1800" b="1" kern="1200">
                          <a:solidFill>
                            <a:schemeClr val="tx1"/>
                          </a:solidFill>
                          <a:latin typeface="Calibri"/>
                          <a:ea typeface="Arial"/>
                          <a:cs typeface="Arial"/>
                        </a:defRPr>
                      </a:lvl2pPr>
                      <a:lvl3pPr marL="914400" algn="l" defTabSz="914400" rtl="0" eaLnBrk="1" latinLnBrk="0" hangingPunct="1">
                        <a:defRPr sz="1800" b="1" kern="1200">
                          <a:solidFill>
                            <a:schemeClr val="tx1"/>
                          </a:solidFill>
                          <a:latin typeface="Calibri"/>
                          <a:ea typeface="Arial"/>
                          <a:cs typeface="Arial"/>
                        </a:defRPr>
                      </a:lvl3pPr>
                      <a:lvl4pPr marL="1371600" algn="l" defTabSz="914400" rtl="0" eaLnBrk="1" latinLnBrk="0" hangingPunct="1">
                        <a:defRPr sz="1800" b="1" kern="1200">
                          <a:solidFill>
                            <a:schemeClr val="tx1"/>
                          </a:solidFill>
                          <a:latin typeface="Calibri"/>
                          <a:ea typeface="Arial"/>
                          <a:cs typeface="Arial"/>
                        </a:defRPr>
                      </a:lvl4pPr>
                      <a:lvl5pPr marL="1828800" algn="l" defTabSz="914400" rtl="0" eaLnBrk="1" latinLnBrk="0" hangingPunct="1">
                        <a:defRPr sz="1800" b="1" kern="1200">
                          <a:solidFill>
                            <a:schemeClr val="tx1"/>
                          </a:solidFill>
                          <a:latin typeface="Calibri"/>
                          <a:ea typeface="Arial"/>
                          <a:cs typeface="Arial"/>
                        </a:defRPr>
                      </a:lvl5pPr>
                      <a:lvl6pPr marL="2286000" algn="l" defTabSz="914400" rtl="0" eaLnBrk="1" latinLnBrk="0" hangingPunct="1">
                        <a:defRPr sz="1800" b="1" kern="1200">
                          <a:solidFill>
                            <a:schemeClr val="tx1"/>
                          </a:solidFill>
                          <a:latin typeface="Calibri"/>
                          <a:ea typeface="Arial"/>
                          <a:cs typeface="Arial"/>
                        </a:defRPr>
                      </a:lvl6pPr>
                      <a:lvl7pPr marL="2743200" algn="l" defTabSz="914400" rtl="0" eaLnBrk="1" latinLnBrk="0" hangingPunct="1">
                        <a:defRPr sz="1800" b="1" kern="1200">
                          <a:solidFill>
                            <a:schemeClr val="tx1"/>
                          </a:solidFill>
                          <a:latin typeface="Calibri"/>
                          <a:ea typeface="Arial"/>
                          <a:cs typeface="Arial"/>
                        </a:defRPr>
                      </a:lvl7pPr>
                      <a:lvl8pPr marL="3200400" algn="l" defTabSz="914400" rtl="0" eaLnBrk="1" latinLnBrk="0" hangingPunct="1">
                        <a:defRPr sz="1800" b="1" kern="1200">
                          <a:solidFill>
                            <a:schemeClr val="tx1"/>
                          </a:solidFill>
                          <a:latin typeface="Calibri"/>
                          <a:ea typeface="Arial"/>
                          <a:cs typeface="Arial"/>
                        </a:defRPr>
                      </a:lvl8pPr>
                      <a:lvl9pPr marL="3657600" algn="l" defTabSz="914400" rtl="0" eaLnBrk="1" latinLnBrk="0" hangingPunct="1">
                        <a:defRPr sz="1800" b="1" kern="1200">
                          <a:solidFill>
                            <a:schemeClr val="tx1"/>
                          </a:solidFill>
                          <a:latin typeface="Calibri"/>
                          <a:ea typeface="Arial"/>
                          <a:cs typeface="Arial"/>
                        </a:defRPr>
                      </a:lvl9pPr>
                    </a:lstStyle>
                    <a:p>
                      <a:pPr marL="0" indent="0">
                        <a:buFontTx/>
                        <a:buNone/>
                      </a:pPr>
                      <a:r>
                        <a:rPr lang="en-US" sz="1100" dirty="0"/>
                        <a:t>SIP 26</a:t>
                      </a:r>
                    </a:p>
                    <a:p>
                      <a:pPr marL="0" indent="0">
                        <a:buFontTx/>
                        <a:buNone/>
                      </a:pPr>
                      <a:r>
                        <a:rPr lang="en-US" sz="1100" dirty="0"/>
                        <a:t>Rural Roads Programme </a:t>
                      </a:r>
                      <a:endParaRPr lang="en-GB" sz="1100" dirty="0"/>
                    </a:p>
                  </a:txBody>
                  <a:tcPr anchor="ct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Calibri"/>
                          <a:ea typeface="+mn-ea"/>
                          <a:cs typeface="Arial"/>
                        </a:rPr>
                        <a:t>4000</a:t>
                      </a:r>
                      <a:r>
                        <a:rPr kumimoji="0" lang="en-ZA" sz="1100" b="0" i="0" u="none" strike="noStrike" kern="1200" cap="none" spc="0" normalizeH="0" baseline="0" noProof="0" dirty="0">
                          <a:ln>
                            <a:noFill/>
                          </a:ln>
                          <a:solidFill>
                            <a:prstClr val="black"/>
                          </a:solidFill>
                          <a:effectLst/>
                          <a:uLnTx/>
                          <a:uFillTx/>
                          <a:latin typeface="Calibri"/>
                          <a:ea typeface="+mn-ea"/>
                          <a:cs typeface="Arial"/>
                        </a:rPr>
                        <a:t> construction jobs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Calibri"/>
                          <a:ea typeface="+mn-ea"/>
                          <a:cs typeface="Arial"/>
                        </a:rPr>
                        <a:t>80 </a:t>
                      </a:r>
                      <a:r>
                        <a:rPr kumimoji="0" lang="en-ZA" sz="1100" b="0" i="0" u="none" strike="noStrike" kern="1200" cap="none" spc="0" normalizeH="0" baseline="0" noProof="0" dirty="0">
                          <a:ln>
                            <a:noFill/>
                          </a:ln>
                          <a:solidFill>
                            <a:prstClr val="black"/>
                          </a:solidFill>
                          <a:effectLst/>
                          <a:uLnTx/>
                          <a:uFillTx/>
                          <a:latin typeface="Calibri"/>
                          <a:ea typeface="+mn-ea"/>
                          <a:cs typeface="Arial"/>
                        </a:rPr>
                        <a:t>operational jobs </a:t>
                      </a:r>
                      <a:endParaRPr kumimoji="0" lang="en-US" sz="1100" b="0" i="0" u="none" strike="noStrike" kern="1200" cap="none" spc="0" normalizeH="0" baseline="0" noProof="0" dirty="0">
                        <a:ln>
                          <a:noFill/>
                        </a:ln>
                        <a:solidFill>
                          <a:prstClr val="black"/>
                        </a:solidFill>
                        <a:effectLst/>
                        <a:uLnTx/>
                        <a:uFillTx/>
                        <a:latin typeface="Calibri"/>
                        <a:ea typeface="+mn-ea"/>
                        <a:cs typeface="Arial"/>
                      </a:endParaRPr>
                    </a:p>
                  </a:txBody>
                  <a:tcPr anchor="ct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A3BCD3"/>
                    </a:solid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baseline="0" dirty="0">
                          <a:solidFill>
                            <a:schemeClr val="tx1"/>
                          </a:solidFill>
                          <a:latin typeface="Calibri"/>
                          <a:ea typeface="+mn-ea"/>
                          <a:cs typeface="Arial"/>
                        </a:rPr>
                        <a:t>R701,5 million </a:t>
                      </a:r>
                    </a:p>
                  </a:txBody>
                  <a:tcPr anchor="ctr">
                    <a:lnL>
                      <a:noFill/>
                    </a:lnL>
                    <a:lnR>
                      <a:noFill/>
                    </a:lnR>
                    <a:lnT w="12700" cap="flat" cmpd="sng" algn="ctr">
                      <a:solidFill>
                        <a:sysClr val="windowText" lastClr="000000">
                          <a:lumMod val="65000"/>
                          <a:lumOff val="35000"/>
                        </a:sysClr>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rgbClr val="BBCABA"/>
                    </a:solid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Calibri"/>
                          <a:ea typeface="+mn-ea"/>
                          <a:cs typeface="Arial"/>
                        </a:rPr>
                        <a:t>Eastern Cape, Free State, Limpopo, North West and KwaZulu Natal </a:t>
                      </a:r>
                    </a:p>
                  </a:txBody>
                  <a:tcPr anchor="ct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marR="0" lvl="0" indent="0" algn="l" defTabSz="711200" rtl="0" eaLnBrk="1" fontAlgn="ctr" latinLnBrk="0" hangingPunct="1">
                        <a:lnSpc>
                          <a:spcPct val="100000"/>
                        </a:lnSpc>
                        <a:spcBef>
                          <a:spcPts val="600"/>
                        </a:spcBef>
                        <a:spcAft>
                          <a:spcPct val="0"/>
                        </a:spcAft>
                        <a:buClrTx/>
                        <a:buSzTx/>
                        <a:defRPr/>
                      </a:pPr>
                      <a:r>
                        <a:rPr kumimoji="0" lang="en-ZA" sz="1100" b="0" i="0" u="none" strike="noStrike" kern="1200" cap="none" spc="0" normalizeH="0" baseline="0" noProof="0" dirty="0">
                          <a:ln>
                            <a:noFill/>
                          </a:ln>
                          <a:solidFill>
                            <a:prstClr val="black"/>
                          </a:solidFill>
                          <a:effectLst/>
                          <a:uLnTx/>
                          <a:uFillTx/>
                          <a:latin typeface="Arial"/>
                          <a:ea typeface="+mn-ea"/>
                          <a:cs typeface="Arial"/>
                        </a:rPr>
                        <a:t>This is a programme for the development of a structure approach towards the improvement and upgrading of rural roads in South Africa. </a:t>
                      </a:r>
                    </a:p>
                    <a:p>
                      <a:pPr marL="0" marR="0" lvl="0" indent="0" algn="l" defTabSz="711200" rtl="0" eaLnBrk="1" fontAlgn="ctr" latinLnBrk="0" hangingPunct="1">
                        <a:lnSpc>
                          <a:spcPct val="100000"/>
                        </a:lnSpc>
                        <a:spcBef>
                          <a:spcPts val="600"/>
                        </a:spcBef>
                        <a:spcAft>
                          <a:spcPct val="0"/>
                        </a:spcAft>
                        <a:buClrTx/>
                        <a:buSzTx/>
                        <a:defRPr/>
                      </a:pPr>
                      <a:r>
                        <a:rPr kumimoji="0" lang="en-ZA" sz="1100" b="0" i="0" u="none" strike="noStrike" kern="1200" cap="none" spc="0" normalizeH="0" baseline="0" noProof="0" dirty="0">
                          <a:ln>
                            <a:noFill/>
                          </a:ln>
                          <a:solidFill>
                            <a:prstClr val="black"/>
                          </a:solidFill>
                          <a:effectLst/>
                          <a:uLnTx/>
                          <a:uFillTx/>
                          <a:latin typeface="Arial"/>
                          <a:ea typeface="+mn-ea"/>
                          <a:cs typeface="Arial"/>
                        </a:rPr>
                        <a:t>The five most suitable roads will initially be selected for implementation. After the pilot phase, the project will be implemented on a national basis. Responsibility- </a:t>
                      </a:r>
                      <a:r>
                        <a:rPr kumimoji="0" lang="en-ZA" sz="1100" b="0" i="0" u="none" strike="noStrike" kern="1200" cap="none" spc="0" normalizeH="0" baseline="0" noProof="0" dirty="0" err="1">
                          <a:ln>
                            <a:noFill/>
                          </a:ln>
                          <a:solidFill>
                            <a:prstClr val="black"/>
                          </a:solidFill>
                          <a:effectLst/>
                          <a:uLnTx/>
                          <a:uFillTx/>
                          <a:latin typeface="Arial"/>
                          <a:ea typeface="+mn-ea"/>
                          <a:cs typeface="Arial"/>
                        </a:rPr>
                        <a:t>NDoT</a:t>
                      </a:r>
                      <a:r>
                        <a:rPr kumimoji="0" lang="en-ZA" sz="1100" b="0" i="0" u="none" strike="noStrike" kern="1200" cap="none" spc="0" normalizeH="0" baseline="0" noProof="0" dirty="0">
                          <a:ln>
                            <a:noFill/>
                          </a:ln>
                          <a:solidFill>
                            <a:prstClr val="black"/>
                          </a:solidFill>
                          <a:effectLst/>
                          <a:uLnTx/>
                          <a:uFillTx/>
                          <a:latin typeface="Arial"/>
                          <a:ea typeface="+mn-ea"/>
                          <a:cs typeface="Arial"/>
                        </a:rPr>
                        <a:t>, COGTA and MISA</a:t>
                      </a:r>
                    </a:p>
                    <a:p>
                      <a:pPr marL="0" marR="0" lvl="0" indent="0" algn="l" defTabSz="711200" rtl="0" eaLnBrk="1" fontAlgn="ctr" latinLnBrk="0" hangingPunct="1">
                        <a:lnSpc>
                          <a:spcPct val="100000"/>
                        </a:lnSpc>
                        <a:spcBef>
                          <a:spcPts val="600"/>
                        </a:spcBef>
                        <a:spcAft>
                          <a:spcPct val="0"/>
                        </a:spcAft>
                        <a:buClrTx/>
                        <a:buSzTx/>
                        <a:defRPr/>
                      </a:pPr>
                      <a:r>
                        <a:rPr kumimoji="0" lang="en-ZA" sz="1100" b="0" i="0" u="none" strike="noStrike" kern="1200" cap="none" spc="0" normalizeH="0" baseline="0" noProof="0" dirty="0">
                          <a:ln>
                            <a:noFill/>
                          </a:ln>
                          <a:solidFill>
                            <a:prstClr val="black"/>
                          </a:solidFill>
                          <a:effectLst/>
                          <a:uLnTx/>
                          <a:uFillTx/>
                          <a:latin typeface="Arial"/>
                          <a:ea typeface="+mn-ea"/>
                          <a:cs typeface="Arial"/>
                        </a:rPr>
                        <a:t>ISA is Coordinating the Project</a:t>
                      </a:r>
                      <a:endParaRPr kumimoji="0" lang="en-GB" sz="1100" b="0" i="0" u="none" strike="noStrike" kern="1200" cap="none" spc="0" normalizeH="0" baseline="0" dirty="0">
                        <a:ln>
                          <a:noFill/>
                        </a:ln>
                        <a:solidFill>
                          <a:prstClr val="black"/>
                        </a:solidFill>
                        <a:effectLst/>
                        <a:uLnTx/>
                        <a:uFillTx/>
                        <a:latin typeface="Arial"/>
                        <a:ea typeface="+mn-ea"/>
                        <a:cs typeface="Arial"/>
                      </a:endParaRPr>
                    </a:p>
                  </a:txBody>
                  <a:tcPr>
                    <a:lnL>
                      <a:noFill/>
                    </a:lnL>
                    <a:lnR>
                      <a:noFill/>
                    </a:lnR>
                    <a:lnT w="12700" cap="flat" cmpd="sng" algn="ctr">
                      <a:solidFill>
                        <a:sysClr val="windowText" lastClr="000000">
                          <a:lumMod val="65000"/>
                          <a:lumOff val="35000"/>
                        </a:sysClr>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Arial"/>
                          <a:cs typeface="Arial"/>
                        </a:defRPr>
                      </a:lvl1pPr>
                      <a:lvl2pPr marL="457200" algn="l" defTabSz="914400" rtl="0" eaLnBrk="1" latinLnBrk="0" hangingPunct="1">
                        <a:defRPr sz="1800" kern="1200">
                          <a:solidFill>
                            <a:schemeClr val="tx1"/>
                          </a:solidFill>
                          <a:latin typeface="Calibri"/>
                          <a:ea typeface="Arial"/>
                          <a:cs typeface="Arial"/>
                        </a:defRPr>
                      </a:lvl2pPr>
                      <a:lvl3pPr marL="914400" algn="l" defTabSz="914400" rtl="0" eaLnBrk="1" latinLnBrk="0" hangingPunct="1">
                        <a:defRPr sz="1800" kern="1200">
                          <a:solidFill>
                            <a:schemeClr val="tx1"/>
                          </a:solidFill>
                          <a:latin typeface="Calibri"/>
                          <a:ea typeface="Arial"/>
                          <a:cs typeface="Arial"/>
                        </a:defRPr>
                      </a:lvl3pPr>
                      <a:lvl4pPr marL="1371600" algn="l" defTabSz="914400" rtl="0" eaLnBrk="1" latinLnBrk="0" hangingPunct="1">
                        <a:defRPr sz="1800" kern="1200">
                          <a:solidFill>
                            <a:schemeClr val="tx1"/>
                          </a:solidFill>
                          <a:latin typeface="Calibri"/>
                          <a:ea typeface="Arial"/>
                          <a:cs typeface="Arial"/>
                        </a:defRPr>
                      </a:lvl4pPr>
                      <a:lvl5pPr marL="1828800" algn="l" defTabSz="914400" rtl="0" eaLnBrk="1" latinLnBrk="0" hangingPunct="1">
                        <a:defRPr sz="1800" kern="1200">
                          <a:solidFill>
                            <a:schemeClr val="tx1"/>
                          </a:solidFill>
                          <a:latin typeface="Calibri"/>
                          <a:ea typeface="Arial"/>
                          <a:cs typeface="Arial"/>
                        </a:defRPr>
                      </a:lvl5pPr>
                      <a:lvl6pPr marL="2286000" algn="l" defTabSz="914400" rtl="0" eaLnBrk="1" latinLnBrk="0" hangingPunct="1">
                        <a:defRPr sz="1800" kern="1200">
                          <a:solidFill>
                            <a:schemeClr val="tx1"/>
                          </a:solidFill>
                          <a:latin typeface="Calibri"/>
                          <a:ea typeface="Arial"/>
                          <a:cs typeface="Arial"/>
                        </a:defRPr>
                      </a:lvl6pPr>
                      <a:lvl7pPr marL="2743200" algn="l" defTabSz="914400" rtl="0" eaLnBrk="1" latinLnBrk="0" hangingPunct="1">
                        <a:defRPr sz="1800" kern="1200">
                          <a:solidFill>
                            <a:schemeClr val="tx1"/>
                          </a:solidFill>
                          <a:latin typeface="Calibri"/>
                          <a:ea typeface="Arial"/>
                          <a:cs typeface="Arial"/>
                        </a:defRPr>
                      </a:lvl7pPr>
                      <a:lvl8pPr marL="3200400" algn="l" defTabSz="914400" rtl="0" eaLnBrk="1" latinLnBrk="0" hangingPunct="1">
                        <a:defRPr sz="1800" kern="1200">
                          <a:solidFill>
                            <a:schemeClr val="tx1"/>
                          </a:solidFill>
                          <a:latin typeface="Calibri"/>
                          <a:ea typeface="Arial"/>
                          <a:cs typeface="Arial"/>
                        </a:defRPr>
                      </a:lvl8pPr>
                      <a:lvl9pPr marL="3657600" algn="l" defTabSz="914400" rtl="0" eaLnBrk="1" latinLnBrk="0" hangingPunct="1">
                        <a:defRPr sz="1800" kern="1200">
                          <a:solidFill>
                            <a:schemeClr val="tx1"/>
                          </a:solidFill>
                          <a:latin typeface="Calibri"/>
                          <a:ea typeface="Arial"/>
                          <a:cs typeface="Arial"/>
                        </a:defRPr>
                      </a:lvl9pPr>
                    </a:lstStyle>
                    <a:p>
                      <a:pPr marL="0" indent="0">
                        <a:spcBef>
                          <a:spcPts val="600"/>
                        </a:spcBef>
                      </a:pPr>
                      <a:endParaRPr lang="en-GB" sz="1100" b="1" dirty="0">
                        <a:solidFill>
                          <a:srgbClr val="FF0000"/>
                        </a:solidFill>
                      </a:endParaRPr>
                    </a:p>
                    <a:p>
                      <a:pPr marL="0" indent="0">
                        <a:spcBef>
                          <a:spcPts val="600"/>
                        </a:spcBef>
                      </a:pPr>
                      <a:endParaRPr lang="en-GB" sz="1100" b="1" dirty="0">
                        <a:solidFill>
                          <a:srgbClr val="FF0000"/>
                        </a:solidFill>
                      </a:endParaRPr>
                    </a:p>
                    <a:p>
                      <a:pPr marL="0" indent="0">
                        <a:spcBef>
                          <a:spcPts val="600"/>
                        </a:spcBef>
                      </a:pPr>
                      <a:endParaRPr lang="en-GB" sz="1100" b="1" dirty="0">
                        <a:solidFill>
                          <a:srgbClr val="FF0000"/>
                        </a:solidFill>
                      </a:endParaRPr>
                    </a:p>
                    <a:p>
                      <a:pPr marL="0" indent="0">
                        <a:spcBef>
                          <a:spcPts val="600"/>
                        </a:spcBef>
                      </a:pPr>
                      <a:endParaRPr lang="en-GB" sz="1100" b="1" dirty="0">
                        <a:solidFill>
                          <a:srgbClr val="FF0000"/>
                        </a:solidFill>
                      </a:endParaRPr>
                    </a:p>
                    <a:p>
                      <a:pPr marL="171450" indent="-171450">
                        <a:spcBef>
                          <a:spcPts val="600"/>
                        </a:spcBef>
                        <a:buFont typeface="Arial" panose="020B0604020202020204" pitchFamily="34" charset="0"/>
                        <a:buChar char="•"/>
                      </a:pPr>
                      <a:r>
                        <a:rPr lang="en-GB" sz="1100" b="1" dirty="0">
                          <a:solidFill>
                            <a:srgbClr val="FF0000"/>
                          </a:solidFill>
                        </a:rPr>
                        <a:t>R701.5m</a:t>
                      </a:r>
                      <a:r>
                        <a:rPr lang="en-GB" sz="1100" b="1" baseline="0" dirty="0">
                          <a:solidFill>
                            <a:srgbClr val="FF0000"/>
                          </a:solidFill>
                        </a:rPr>
                        <a:t> applied for and approval awaited for 2020/21 FY</a:t>
                      </a:r>
                    </a:p>
                    <a:p>
                      <a:pPr marL="171450" indent="-171450">
                        <a:spcBef>
                          <a:spcPts val="600"/>
                        </a:spcBef>
                        <a:buFont typeface="Arial" panose="020B0604020202020204" pitchFamily="34" charset="0"/>
                        <a:buChar char="•"/>
                      </a:pPr>
                      <a:r>
                        <a:rPr lang="en-GB" sz="1100" b="1" baseline="0" dirty="0">
                          <a:solidFill>
                            <a:srgbClr val="FF0000"/>
                          </a:solidFill>
                        </a:rPr>
                        <a:t>Estimated for 28 September 2020</a:t>
                      </a:r>
                    </a:p>
                    <a:p>
                      <a:pPr marL="0" indent="0">
                        <a:spcBef>
                          <a:spcPts val="600"/>
                        </a:spcBef>
                        <a:buFont typeface="Arial" panose="020B0604020202020204" pitchFamily="34" charset="0"/>
                        <a:buNone/>
                      </a:pPr>
                      <a:endParaRPr lang="en-GB" sz="1100" b="1" dirty="0">
                        <a:solidFill>
                          <a:schemeClr val="tx1"/>
                        </a:solidFill>
                      </a:endParaRPr>
                    </a:p>
                  </a:txBody>
                  <a:tcP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dirty="0"/>
                    </a:p>
                  </a:txBody>
                  <a:tcP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7800" indent="-177800">
                        <a:lnSpc>
                          <a:spcPct val="100000"/>
                        </a:lnSpc>
                        <a:spcBef>
                          <a:spcPts val="600"/>
                        </a:spcBef>
                        <a:spcAft>
                          <a:spcPct val="0"/>
                        </a:spcAft>
                        <a:buFont typeface="Arial" panose="020B0604020202020204" pitchFamily="34" charset="0"/>
                        <a:buChar char="•"/>
                      </a:pPr>
                      <a:r>
                        <a:rPr lang="en-GB" sz="1100" b="0" dirty="0">
                          <a:solidFill>
                            <a:schemeClr val="tx1"/>
                          </a:solidFill>
                        </a:rPr>
                        <a:t>With University of Stellenbosch, develop</a:t>
                      </a:r>
                      <a:r>
                        <a:rPr lang="en-GB" sz="1100" b="0" baseline="0" dirty="0">
                          <a:solidFill>
                            <a:schemeClr val="tx1"/>
                          </a:solidFill>
                        </a:rPr>
                        <a:t> &amp; finalise business case and specifications per area</a:t>
                      </a:r>
                    </a:p>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Determination and finalisation of the roads for upgrading</a:t>
                      </a:r>
                      <a:endParaRPr lang="en-GB" sz="1100" b="0" dirty="0">
                        <a:solidFill>
                          <a:schemeClr val="tx1"/>
                        </a:solidFill>
                      </a:endParaRPr>
                    </a:p>
                  </a:txBody>
                  <a:tcP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a:txBody>
                    <a:bodyPr/>
                    <a:lstStyle/>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As soon as the roads have been determined, the stakeholder profiling will be undertaken.</a:t>
                      </a:r>
                    </a:p>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Identify the District and Local Champions</a:t>
                      </a:r>
                    </a:p>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Establishment of the Project Steering Committee as detailed</a:t>
                      </a:r>
                    </a:p>
                    <a:p>
                      <a:pPr marL="177800" indent="-177800">
                        <a:lnSpc>
                          <a:spcPct val="100000"/>
                        </a:lnSpc>
                        <a:spcBef>
                          <a:spcPts val="600"/>
                        </a:spcBef>
                        <a:spcAft>
                          <a:spcPct val="0"/>
                        </a:spcAft>
                        <a:buFont typeface="Arial" panose="020B0604020202020204" pitchFamily="34" charset="0"/>
                        <a:buChar char="•"/>
                      </a:pPr>
                      <a:r>
                        <a:rPr lang="en-GB" sz="1100" b="0" baseline="0" dirty="0">
                          <a:solidFill>
                            <a:schemeClr val="tx1"/>
                          </a:solidFill>
                        </a:rPr>
                        <a:t>Regular progress reporting to the SIP Steering Committee</a:t>
                      </a:r>
                    </a:p>
                  </a:txBody>
                  <a:tcPr>
                    <a:lnL>
                      <a:noFill/>
                    </a:lnL>
                    <a:lnR>
                      <a:noFill/>
                    </a:lnR>
                    <a:lnT w="12700" cap="flat" cmpd="sng" algn="ctr">
                      <a:solidFill>
                        <a:srgbClr val="A32020"/>
                      </a:solidFill>
                      <a:prstDash val="solid"/>
                      <a:round/>
                      <a:headEnd type="none" w="med" len="med"/>
                      <a:tailEnd type="none" w="med" len="med"/>
                    </a:lnT>
                    <a:lnB w="12700" cap="flat" cmpd="sng" algn="ctr">
                      <a:solidFill>
                        <a:srgbClr val="A320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36603903"/>
                  </a:ext>
                </a:extLst>
              </a:tr>
            </a:tbl>
          </a:graphicData>
        </a:graphic>
      </p:graphicFrame>
      <p:sp>
        <p:nvSpPr>
          <p:cNvPr id="8" name="Rectangle 7"/>
          <p:cNvSpPr/>
          <p:nvPr/>
        </p:nvSpPr>
        <p:spPr>
          <a:xfrm>
            <a:off x="7787473" y="2454116"/>
            <a:ext cx="931335" cy="479442"/>
          </a:xfrm>
          <a:prstGeom prst="rect">
            <a:avLst/>
          </a:prstGeom>
          <a:solidFill>
            <a:srgbClr val="FF99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a:ea typeface="+mn-ea"/>
                <a:cs typeface="+mn-cs"/>
              </a:rPr>
              <a:t>0-6 MONTHS</a:t>
            </a:r>
          </a:p>
        </p:txBody>
      </p:sp>
      <p:sp>
        <p:nvSpPr>
          <p:cNvPr id="12" name="Rectangle 11"/>
          <p:cNvSpPr/>
          <p:nvPr/>
        </p:nvSpPr>
        <p:spPr>
          <a:xfrm>
            <a:off x="7787472" y="3192477"/>
            <a:ext cx="931335" cy="479442"/>
          </a:xfrm>
          <a:prstGeom prst="rect">
            <a:avLst/>
          </a:prstGeom>
          <a:solidFill>
            <a:schemeClr val="accent4">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a:ea typeface="+mn-ea"/>
                <a:cs typeface="+mn-cs"/>
              </a:rPr>
              <a:t>6-12 MONTHS</a:t>
            </a:r>
          </a:p>
        </p:txBody>
      </p:sp>
      <p:sp>
        <p:nvSpPr>
          <p:cNvPr id="13" name="Rectangle 12"/>
          <p:cNvSpPr/>
          <p:nvPr/>
        </p:nvSpPr>
        <p:spPr>
          <a:xfrm>
            <a:off x="7787472" y="4410281"/>
            <a:ext cx="931335" cy="479442"/>
          </a:xfrm>
          <a:prstGeom prst="rect">
            <a:avLst/>
          </a:prstGeom>
          <a:solidFill>
            <a:srgbClr val="CC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a:ea typeface="+mn-ea"/>
                <a:cs typeface="+mn-cs"/>
              </a:rPr>
              <a:t>+ 12 MONTHS</a:t>
            </a:r>
          </a:p>
        </p:txBody>
      </p:sp>
      <p:grpSp>
        <p:nvGrpSpPr>
          <p:cNvPr id="18" name="btfpIcon269786">
            <a:extLst>
              <a:ext uri="{FF2B5EF4-FFF2-40B4-BE49-F238E27FC236}">
                <a16:creationId xmlns:a16="http://schemas.microsoft.com/office/drawing/2014/main" xmlns="" id="{C6770E45-69C8-42A4-B525-0E19625E6B90}"/>
              </a:ext>
            </a:extLst>
          </p:cNvPr>
          <p:cNvGrpSpPr/>
          <p:nvPr>
            <p:custDataLst>
              <p:tags r:id="rId2"/>
            </p:custDataLst>
          </p:nvPr>
        </p:nvGrpSpPr>
        <p:grpSpPr>
          <a:xfrm>
            <a:off x="6807556" y="2454116"/>
            <a:ext cx="540544" cy="540544"/>
            <a:chOff x="6275860" y="5223862"/>
            <a:chExt cx="540544" cy="540544"/>
          </a:xfrm>
        </p:grpSpPr>
        <p:sp>
          <p:nvSpPr>
            <p:cNvPr id="19" name="btfpIconCircle269786">
              <a:extLst>
                <a:ext uri="{FF2B5EF4-FFF2-40B4-BE49-F238E27FC236}">
                  <a16:creationId xmlns:a16="http://schemas.microsoft.com/office/drawing/2014/main" xmlns="" id="{3578DD80-45D1-48E2-9A67-478502B7EF8B}"/>
                </a:ext>
              </a:extLst>
            </p:cNvPr>
            <p:cNvSpPr/>
            <p:nvPr/>
          </p:nvSpPr>
          <p:spPr bwMode="gray">
            <a:xfrm>
              <a:off x="6275860" y="5223862"/>
              <a:ext cx="540544" cy="540544"/>
            </a:xfrm>
            <a:prstGeom prst="ellipse">
              <a:avLst/>
            </a:prstGeom>
            <a:solidFill>
              <a:srgbClr val="2D475A"/>
            </a:solidFill>
            <a:ln w="9525" cap="flat" cmpd="sng" algn="ctr">
              <a:noFill/>
              <a:prstDash val="solid"/>
              <a:miter lim="800000"/>
            </a:ln>
            <a:effectLst/>
            <a:extLst>
              <a:ext uri="{91240B29-F687-4F45-9708-019B960494DF}">
                <a14:hiddenLine xmlns:a14="http://schemas.microsoft.com/office/drawing/2010/main" xmlns="" w="9525" cap="flat" cmpd="sng" algn="ctr">
                  <a:solidFill>
                    <a:schemeClr val="tx1"/>
                  </a:solidFill>
                  <a:prstDash val="solid"/>
                  <a:miter lim="800000"/>
                </a14:hiddenLine>
              </a:ext>
            </a:ex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GB" sz="1600" b="0" i="0" u="none" strike="noStrike" kern="0" cap="none" spc="0" normalizeH="0" baseline="0" noProof="0" err="1">
                <a:ln>
                  <a:noFill/>
                </a:ln>
                <a:solidFill>
                  <a:prstClr val="black"/>
                </a:solidFill>
                <a:effectLst/>
                <a:uLnTx/>
                <a:uFillTx/>
                <a:latin typeface="Calibri"/>
                <a:ea typeface="+mn-ea"/>
                <a:cs typeface="Arial"/>
              </a:endParaRPr>
            </a:p>
          </p:txBody>
        </p:sp>
        <p:pic>
          <p:nvPicPr>
            <p:cNvPr id="20" name="btfpIconLines269786">
              <a:extLst>
                <a:ext uri="{FF2B5EF4-FFF2-40B4-BE49-F238E27FC236}">
                  <a16:creationId xmlns:a16="http://schemas.microsoft.com/office/drawing/2014/main" xmlns="" id="{8C3DBC2E-F28C-4A34-9391-38BA1071577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275860" y="5223862"/>
              <a:ext cx="540544" cy="540544"/>
            </a:xfrm>
            <a:prstGeom prst="rect">
              <a:avLst/>
            </a:prstGeom>
          </p:spPr>
        </p:pic>
      </p:grpSp>
      <p:sp>
        <p:nvSpPr>
          <p:cNvPr id="3" name="Rectangle 2"/>
          <p:cNvSpPr/>
          <p:nvPr/>
        </p:nvSpPr>
        <p:spPr>
          <a:xfrm>
            <a:off x="516533" y="5348748"/>
            <a:ext cx="985009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LOCALISATION IS CRITICAL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The specifications described above were developed over a wide range of materials, climate and traffic conditions and can be applied generally. It has, however, been found that they can be fine-tuned for local conditions but this can only be done with experience in certain areas. It is more important to ensure that certain aspects such as material homogeneity, stoniness, compaction and drainage are carefully controlled and supervised, during both construction and </a:t>
            </a:r>
            <a:r>
              <a:rPr kumimoji="0" lang="en-ZA" sz="14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maintenance.</a:t>
            </a:r>
          </a:p>
        </p:txBody>
      </p:sp>
    </p:spTree>
    <p:extLst>
      <p:ext uri="{BB962C8B-B14F-4D97-AF65-F5344CB8AC3E}">
        <p14:creationId xmlns:p14="http://schemas.microsoft.com/office/powerpoint/2010/main" xmlns="" val="139886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496920" y="483196"/>
            <a:ext cx="11488612" cy="3829138"/>
          </a:xfrm>
        </p:spPr>
        <p:txBody>
          <a:bodyPr>
            <a:normAutofit/>
          </a:bodyPr>
          <a:lstStyle/>
          <a:p>
            <a:pPr>
              <a:lnSpc>
                <a:spcPct val="120000"/>
              </a:lnSpc>
            </a:pPr>
            <a:r>
              <a:rPr lang="en-ZA" sz="4762" b="1" dirty="0" smtClean="0">
                <a:solidFill>
                  <a:schemeClr val="bg1"/>
                </a:solidFill>
              </a:rPr>
              <a:t>Progress Report on Executive Undertakings</a:t>
            </a:r>
            <a:endParaRPr lang="en-ZA" sz="28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5231" y="5428497"/>
            <a:ext cx="2988725" cy="1025393"/>
          </a:xfrm>
          <a:prstGeom prst="rect">
            <a:avLst/>
          </a:prstGeom>
        </p:spPr>
      </p:pic>
      <p:sp>
        <p:nvSpPr>
          <p:cNvPr id="2" name="Rectangle 1"/>
          <p:cNvSpPr/>
          <p:nvPr/>
        </p:nvSpPr>
        <p:spPr>
          <a:xfrm>
            <a:off x="895230" y="1601907"/>
            <a:ext cx="10991969" cy="1938992"/>
          </a:xfrm>
          <a:prstGeom prst="rect">
            <a:avLst/>
          </a:prstGeom>
        </p:spPr>
        <p:txBody>
          <a:bodyPr wrap="square">
            <a:spAutoFit/>
          </a:bodyPr>
          <a:lstStyle/>
          <a:p>
            <a:r>
              <a:rPr lang="en-GB" sz="3600" b="1" dirty="0" smtClean="0">
                <a:solidFill>
                  <a:schemeClr val="accent2"/>
                </a:solidFill>
                <a:latin typeface="Arial" panose="020B0604020202020204" pitchFamily="34" charset="0"/>
                <a:cs typeface="Arial" panose="020B0604020202020204" pitchFamily="34" charset="0"/>
              </a:rPr>
              <a:t>SECTION B</a:t>
            </a:r>
          </a:p>
          <a:p>
            <a:endParaRPr lang="en-GB" sz="2800" b="1" dirty="0">
              <a:solidFill>
                <a:schemeClr val="accent2"/>
              </a:solidFill>
              <a:latin typeface="Arial" panose="020B0604020202020204" pitchFamily="34" charset="0"/>
              <a:cs typeface="Arial" panose="020B0604020202020204" pitchFamily="34" charset="0"/>
            </a:endParaRPr>
          </a:p>
          <a:p>
            <a:r>
              <a:rPr lang="en-GB" sz="2800" b="1" dirty="0" smtClean="0">
                <a:solidFill>
                  <a:schemeClr val="bg1">
                    <a:lumMod val="75000"/>
                  </a:schemeClr>
                </a:solidFill>
                <a:latin typeface="Arial" panose="020B0604020202020204" pitchFamily="34" charset="0"/>
                <a:cs typeface="Arial" panose="020B0604020202020204" pitchFamily="34" charset="0"/>
              </a:rPr>
              <a:t>Social Facilitation Programme</a:t>
            </a:r>
          </a:p>
          <a:p>
            <a:r>
              <a:rPr lang="en-GB" sz="2800" dirty="0" smtClean="0"/>
              <a:t>Outline and Progress Report</a:t>
            </a:r>
            <a:endParaRPr lang="en-GB" sz="2800" dirty="0"/>
          </a:p>
        </p:txBody>
      </p:sp>
      <p:sp>
        <p:nvSpPr>
          <p:cNvPr id="9" name="Right Triangle 8"/>
          <p:cNvSpPr/>
          <p:nvPr/>
        </p:nvSpPr>
        <p:spPr>
          <a:xfrm rot="10800000">
            <a:off x="-2" y="4530760"/>
            <a:ext cx="12192001" cy="1896338"/>
          </a:xfrm>
          <a:prstGeom prst="rtTriangl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xmlns="" val="8538639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xmlns="" id="{10B6B08B-86C8-4613-92B5-35F997C714F4}"/>
              </a:ext>
            </a:extLst>
          </p:cNvPr>
          <p:cNvSpPr txBox="1">
            <a:spLocks/>
          </p:cNvSpPr>
          <p:nvPr/>
        </p:nvSpPr>
        <p:spPr>
          <a:xfrm>
            <a:off x="1116876" y="494758"/>
            <a:ext cx="10600592" cy="49019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5493"/>
                </a:solidFill>
                <a:latin typeface="+mn-lt"/>
                <a:ea typeface="+mj-ea"/>
                <a:cs typeface="+mj-cs"/>
              </a:defRPr>
            </a:lvl1pPr>
          </a:lstStyle>
          <a:p>
            <a:pPr lvl="0">
              <a:defRP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OUTLINE</a:t>
            </a:r>
            <a:endPar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itle 4">
            <a:extLst>
              <a:ext uri="{FF2B5EF4-FFF2-40B4-BE49-F238E27FC236}">
                <a16:creationId xmlns:a16="http://schemas.microsoft.com/office/drawing/2014/main" xmlns="" id="{9BCF5D3D-C1B5-4EE2-9C1A-30C3732B2E2E}"/>
              </a:ext>
            </a:extLst>
          </p:cNvPr>
          <p:cNvSpPr txBox="1">
            <a:spLocks/>
          </p:cNvSpPr>
          <p:nvPr/>
        </p:nvSpPr>
        <p:spPr>
          <a:xfrm>
            <a:off x="1876424" y="1444146"/>
            <a:ext cx="10227399" cy="633131"/>
          </a:xfrm>
          <a:prstGeom prst="rect">
            <a:avLst/>
          </a:prstGeom>
          <a:solidFill>
            <a:schemeClr val="bg2"/>
          </a:solid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3200" b="1" kern="1200">
                <a:solidFill>
                  <a:srgbClr val="005493"/>
                </a:solidFill>
                <a:latin typeface="+mn-lt"/>
                <a:ea typeface="+mj-ea"/>
                <a:cs typeface="+mj-cs"/>
              </a:defRPr>
            </a:lvl1pPr>
          </a:lstStyle>
          <a:p>
            <a:pPr lvl="0">
              <a:buClr>
                <a:srgbClr val="5B9BD5">
                  <a:lumMod val="50000"/>
                </a:srgbClr>
              </a:buClr>
              <a:buSzPct val="140000"/>
              <a:defRPr/>
            </a:pPr>
            <a:r>
              <a:rPr lang="en-ZA" sz="2000" dirty="0">
                <a:solidFill>
                  <a:schemeClr val="accent5">
                    <a:lumMod val="50000"/>
                  </a:schemeClr>
                </a:solidFill>
                <a:latin typeface="Arial" panose="020B0604020202020204" pitchFamily="34" charset="0"/>
                <a:cs typeface="Arial" panose="020B0604020202020204" pitchFamily="34" charset="0"/>
              </a:rPr>
              <a:t>What is Social Facilitation?</a:t>
            </a:r>
            <a:endParaRPr kumimoji="0" lang="en-ZA" sz="2000" i="0" u="none" strike="noStrike" kern="1200" cap="none" spc="0" normalizeH="0" baseline="0" noProof="0" dirty="0">
              <a:ln>
                <a:noFill/>
              </a:ln>
              <a:solidFill>
                <a:schemeClr val="accent5">
                  <a:lumMod val="50000"/>
                </a:schemeClr>
              </a:solidFill>
              <a:effectLst/>
              <a:uLnTx/>
              <a:uFillTx/>
              <a:latin typeface="Arial" panose="020B0604020202020204" pitchFamily="34" charset="0"/>
              <a:cs typeface="Arial" panose="020B0604020202020204" pitchFamily="34" charset="0"/>
            </a:endParaRPr>
          </a:p>
        </p:txBody>
      </p:sp>
      <p:sp>
        <p:nvSpPr>
          <p:cNvPr id="12" name="Title 4">
            <a:extLst>
              <a:ext uri="{FF2B5EF4-FFF2-40B4-BE49-F238E27FC236}">
                <a16:creationId xmlns:a16="http://schemas.microsoft.com/office/drawing/2014/main" xmlns="" id="{D16953E1-DCA7-4B97-B269-8D4A21A806B0}"/>
              </a:ext>
            </a:extLst>
          </p:cNvPr>
          <p:cNvSpPr txBox="1">
            <a:spLocks/>
          </p:cNvSpPr>
          <p:nvPr/>
        </p:nvSpPr>
        <p:spPr>
          <a:xfrm>
            <a:off x="1876424" y="2219909"/>
            <a:ext cx="10227399" cy="633130"/>
          </a:xfrm>
          <a:prstGeom prst="rect">
            <a:avLst/>
          </a:prstGeom>
          <a:solidFill>
            <a:schemeClr val="bg2"/>
          </a:solid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3200" b="1" kern="1200">
                <a:solidFill>
                  <a:srgbClr val="005493"/>
                </a:solidFill>
                <a:latin typeface="+mn-lt"/>
                <a:ea typeface="+mj-ea"/>
                <a:cs typeface="+mj-cs"/>
              </a:defRPr>
            </a:lvl1pPr>
          </a:lstStyle>
          <a:p>
            <a:pPr lvl="0">
              <a:buClr>
                <a:srgbClr val="5B9BD5">
                  <a:lumMod val="50000"/>
                </a:srgbClr>
              </a:buClr>
              <a:buSzPct val="140000"/>
              <a:defRPr/>
            </a:pPr>
            <a:r>
              <a:rPr lang="en-ZA" sz="2000" dirty="0">
                <a:solidFill>
                  <a:schemeClr val="accent5">
                    <a:lumMod val="50000"/>
                  </a:schemeClr>
                </a:solidFill>
                <a:latin typeface="Arial" panose="020B0604020202020204" pitchFamily="34" charset="0"/>
                <a:cs typeface="Arial" panose="020B0604020202020204" pitchFamily="34" charset="0"/>
              </a:rPr>
              <a:t>Objectives of Social Facilitation?</a:t>
            </a:r>
          </a:p>
        </p:txBody>
      </p:sp>
      <p:sp>
        <p:nvSpPr>
          <p:cNvPr id="14" name="Rectangle 17">
            <a:extLst>
              <a:ext uri="{FF2B5EF4-FFF2-40B4-BE49-F238E27FC236}">
                <a16:creationId xmlns:a16="http://schemas.microsoft.com/office/drawing/2014/main" xmlns="" id="{98C05001-FED4-4026-925A-E048B5A3A9A2}"/>
              </a:ext>
            </a:extLst>
          </p:cNvPr>
          <p:cNvSpPr>
            <a:spLocks noChangeArrowheads="1"/>
          </p:cNvSpPr>
          <p:nvPr>
            <p:custDataLst>
              <p:tags r:id="rId1"/>
            </p:custDataLst>
          </p:nvPr>
        </p:nvSpPr>
        <p:spPr bwMode="gray">
          <a:xfrm>
            <a:off x="1116876" y="1414328"/>
            <a:ext cx="694413" cy="633130"/>
          </a:xfrm>
          <a:prstGeom prst="rect">
            <a:avLst/>
          </a:prstGeom>
          <a:solidFill>
            <a:schemeClr val="tx2"/>
          </a:solidFill>
          <a:ln w="9525" algn="ctr">
            <a:noFill/>
            <a:miter lim="800000"/>
            <a:headEnd/>
            <a:tailEnd/>
          </a:ln>
        </p:spPr>
        <p:txBody>
          <a:bodyPr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a:t>
            </a:r>
          </a:p>
        </p:txBody>
      </p:sp>
      <p:sp>
        <p:nvSpPr>
          <p:cNvPr id="15" name="Rectangle 17">
            <a:extLst>
              <a:ext uri="{FF2B5EF4-FFF2-40B4-BE49-F238E27FC236}">
                <a16:creationId xmlns:a16="http://schemas.microsoft.com/office/drawing/2014/main" xmlns="" id="{DA0E1217-D03A-461F-AE67-1B17CBCCE137}"/>
              </a:ext>
            </a:extLst>
          </p:cNvPr>
          <p:cNvSpPr>
            <a:spLocks noChangeArrowheads="1"/>
          </p:cNvSpPr>
          <p:nvPr>
            <p:custDataLst>
              <p:tags r:id="rId2"/>
            </p:custDataLst>
          </p:nvPr>
        </p:nvSpPr>
        <p:spPr bwMode="gray">
          <a:xfrm>
            <a:off x="1116876" y="2213451"/>
            <a:ext cx="694413" cy="633130"/>
          </a:xfrm>
          <a:prstGeom prst="rect">
            <a:avLst/>
          </a:prstGeom>
          <a:solidFill>
            <a:schemeClr val="tx2"/>
          </a:solidFill>
          <a:ln w="9525" algn="ctr">
            <a:noFill/>
            <a:miter lim="800000"/>
            <a:headEnd/>
            <a:tailEnd/>
          </a:ln>
        </p:spPr>
        <p:txBody>
          <a:bodyPr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600" b="1" kern="0" dirty="0">
                <a:solidFill>
                  <a:srgbClr val="FFFFFF"/>
                </a:solidFill>
                <a:latin typeface="Arial" panose="020B0604020202020204" pitchFamily="34" charset="0"/>
                <a:cs typeface="Arial" panose="020B0604020202020204" pitchFamily="34" charset="0"/>
              </a:rPr>
              <a:t>2</a:t>
            </a: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Rectangle 17">
            <a:extLst>
              <a:ext uri="{FF2B5EF4-FFF2-40B4-BE49-F238E27FC236}">
                <a16:creationId xmlns:a16="http://schemas.microsoft.com/office/drawing/2014/main" xmlns="" id="{DA0E1217-D03A-461F-AE67-1B17CBCCE137}"/>
              </a:ext>
            </a:extLst>
          </p:cNvPr>
          <p:cNvSpPr>
            <a:spLocks noChangeArrowheads="1"/>
          </p:cNvSpPr>
          <p:nvPr>
            <p:custDataLst>
              <p:tags r:id="rId3"/>
            </p:custDataLst>
          </p:nvPr>
        </p:nvSpPr>
        <p:spPr bwMode="gray">
          <a:xfrm>
            <a:off x="1116876" y="2989213"/>
            <a:ext cx="694413" cy="633130"/>
          </a:xfrm>
          <a:prstGeom prst="rect">
            <a:avLst/>
          </a:prstGeom>
          <a:solidFill>
            <a:schemeClr val="tx2"/>
          </a:solidFill>
          <a:ln w="9525" algn="ctr">
            <a:noFill/>
            <a:miter lim="800000"/>
            <a:headEnd/>
            <a:tailEnd/>
          </a:ln>
        </p:spPr>
        <p:txBody>
          <a:bodyPr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600" b="1" kern="0" dirty="0">
                <a:solidFill>
                  <a:srgbClr val="FFFFFF"/>
                </a:solidFill>
                <a:latin typeface="Arial" panose="020B0604020202020204" pitchFamily="34" charset="0"/>
                <a:cs typeface="Arial" panose="020B0604020202020204" pitchFamily="34" charset="0"/>
              </a:rPr>
              <a:t>3.</a:t>
            </a:r>
            <a:endParaRPr kumimoji="0" lang="en-US" sz="1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xmlns="" id="{CF19AC0B-D0AB-5A43-BE3B-F6B1E577E80A}"/>
              </a:ext>
            </a:extLst>
          </p:cNvPr>
          <p:cNvSpPr txBox="1">
            <a:spLocks/>
          </p:cNvSpPr>
          <p:nvPr/>
        </p:nvSpPr>
        <p:spPr>
          <a:xfrm>
            <a:off x="1876424" y="2995671"/>
            <a:ext cx="10227399" cy="633130"/>
          </a:xfrm>
          <a:prstGeom prst="rect">
            <a:avLst/>
          </a:prstGeom>
          <a:solidFill>
            <a:schemeClr val="bg2"/>
          </a:solid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3200" b="1" kern="1200">
                <a:solidFill>
                  <a:srgbClr val="005493"/>
                </a:solidFill>
                <a:latin typeface="+mn-lt"/>
                <a:ea typeface="+mj-ea"/>
                <a:cs typeface="+mj-cs"/>
              </a:defRPr>
            </a:lvl1pPr>
          </a:lstStyle>
          <a:p>
            <a:pPr lvl="0">
              <a:buClr>
                <a:srgbClr val="5B9BD5">
                  <a:lumMod val="50000"/>
                </a:srgbClr>
              </a:buClr>
              <a:buSzPct val="140000"/>
              <a:defRPr/>
            </a:pPr>
            <a:r>
              <a:rPr lang="en-US" sz="2000" dirty="0">
                <a:solidFill>
                  <a:schemeClr val="accent5">
                    <a:lumMod val="50000"/>
                  </a:schemeClr>
                </a:solidFill>
                <a:latin typeface="Arial" panose="020B0604020202020204" pitchFamily="34" charset="0"/>
                <a:cs typeface="Arial" panose="020B0604020202020204" pitchFamily="34" charset="0"/>
              </a:rPr>
              <a:t>Social Facilitation Implementation Example</a:t>
            </a:r>
          </a:p>
        </p:txBody>
      </p:sp>
    </p:spTree>
    <p:extLst>
      <p:ext uri="{BB962C8B-B14F-4D97-AF65-F5344CB8AC3E}">
        <p14:creationId xmlns:p14="http://schemas.microsoft.com/office/powerpoint/2010/main" xmlns="" val="3496172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2.9|1.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E07Syl7Yk6yMof.a7PunA"/>
</p:tagLst>
</file>

<file path=ppt/tags/tag11.xml><?xml version="1.0" encoding="utf-8"?>
<p:tagLst xmlns:a="http://schemas.openxmlformats.org/drawingml/2006/main" xmlns:r="http://schemas.openxmlformats.org/officeDocument/2006/relationships" xmlns:p="http://schemas.openxmlformats.org/presentationml/2006/main">
  <p:tag name="TIMING" val="|2.2|2.9|1.4"/>
</p:tagLst>
</file>

<file path=ppt/tags/tag12.xml><?xml version="1.0" encoding="utf-8"?>
<p:tagLst xmlns:a="http://schemas.openxmlformats.org/drawingml/2006/main" xmlns:r="http://schemas.openxmlformats.org/officeDocument/2006/relationships" xmlns:p="http://schemas.openxmlformats.org/presentationml/2006/main">
  <p:tag name="BTFPLAYOUTENABLED" val="0"/>
</p:tagLst>
</file>

<file path=ppt/tags/tag13.xml><?xml version="1.0" encoding="utf-8"?>
<p:tagLst xmlns:a="http://schemas.openxmlformats.org/drawingml/2006/main" xmlns:r="http://schemas.openxmlformats.org/officeDocument/2006/relationships" xmlns:p="http://schemas.openxmlformats.org/presentationml/2006/main">
  <p:tag name="BTFPLAYOUTENABLED" val="0"/>
</p:tagLst>
</file>

<file path=ppt/tags/tag14.xml><?xml version="1.0" encoding="utf-8"?>
<p:tagLst xmlns:a="http://schemas.openxmlformats.org/drawingml/2006/main" xmlns:r="http://schemas.openxmlformats.org/officeDocument/2006/relationships" xmlns:p="http://schemas.openxmlformats.org/presentationml/2006/main">
  <p:tag name="BTFPLAYOUTENABLED" val="0"/>
</p:tagLst>
</file>

<file path=ppt/tags/tag15.xml><?xml version="1.0" encoding="utf-8"?>
<p:tagLst xmlns:a="http://schemas.openxmlformats.org/drawingml/2006/main" xmlns:r="http://schemas.openxmlformats.org/officeDocument/2006/relationships" xmlns:p="http://schemas.openxmlformats.org/presentationml/2006/main">
  <p:tag name="BTFPLAYOUTENABLED" val="0"/>
</p:tagLst>
</file>

<file path=ppt/tags/tag16.xml><?xml version="1.0" encoding="utf-8"?>
<p:tagLst xmlns:a="http://schemas.openxmlformats.org/drawingml/2006/main" xmlns:r="http://schemas.openxmlformats.org/officeDocument/2006/relationships" xmlns:p="http://schemas.openxmlformats.org/presentationml/2006/main">
  <p:tag name="BTFPLAYOUTENABLED" val="0"/>
</p:tagLst>
</file>

<file path=ppt/tags/tag17.xml><?xml version="1.0" encoding="utf-8"?>
<p:tagLst xmlns:a="http://schemas.openxmlformats.org/drawingml/2006/main" xmlns:r="http://schemas.openxmlformats.org/officeDocument/2006/relationships" xmlns:p="http://schemas.openxmlformats.org/presentationml/2006/main">
  <p:tag name="BTFPLAYOUTENABLED" val="0"/>
</p:tagLst>
</file>

<file path=ppt/tags/tag18.xml><?xml version="1.0" encoding="utf-8"?>
<p:tagLst xmlns:a="http://schemas.openxmlformats.org/drawingml/2006/main" xmlns:r="http://schemas.openxmlformats.org/officeDocument/2006/relationships" xmlns:p="http://schemas.openxmlformats.org/presentationml/2006/main">
  <p:tag name="BTFPLAYOUTENABLED" val="0"/>
</p:tagLst>
</file>

<file path=ppt/tags/tag19.xml><?xml version="1.0" encoding="utf-8"?>
<p:tagLst xmlns:a="http://schemas.openxmlformats.org/drawingml/2006/main" xmlns:r="http://schemas.openxmlformats.org/officeDocument/2006/relationships" xmlns:p="http://schemas.openxmlformats.org/presentationml/2006/main">
  <p:tag name="BTFPLAYOUTENABLED" val="0"/>
</p:tagLst>
</file>

<file path=ppt/tags/tag2.xml><?xml version="1.0" encoding="utf-8"?>
<p:tagLst xmlns:a="http://schemas.openxmlformats.org/drawingml/2006/main" xmlns:r="http://schemas.openxmlformats.org/officeDocument/2006/relationships" xmlns:p="http://schemas.openxmlformats.org/presentationml/2006/main">
  <p:tag name="TIMING" val="|2.2|2.9|1.4"/>
</p:tagLst>
</file>

<file path=ppt/tags/tag20.xml><?xml version="1.0" encoding="utf-8"?>
<p:tagLst xmlns:a="http://schemas.openxmlformats.org/drawingml/2006/main" xmlns:r="http://schemas.openxmlformats.org/officeDocument/2006/relationships" xmlns:p="http://schemas.openxmlformats.org/presentationml/2006/main">
  <p:tag name="BTFPLAYOUTENABLED" val="0"/>
</p:tagLst>
</file>

<file path=ppt/tags/tag21.xml><?xml version="1.0" encoding="utf-8"?>
<p:tagLst xmlns:a="http://schemas.openxmlformats.org/drawingml/2006/main" xmlns:r="http://schemas.openxmlformats.org/officeDocument/2006/relationships" xmlns:p="http://schemas.openxmlformats.org/presentationml/2006/main">
  <p:tag name="TIMING" val="|2.2|2.9|1.4"/>
</p:tagLst>
</file>

<file path=ppt/tags/tag22.xml><?xml version="1.0" encoding="utf-8"?>
<p:tagLst xmlns:a="http://schemas.openxmlformats.org/drawingml/2006/main" xmlns:r="http://schemas.openxmlformats.org/officeDocument/2006/relationships" xmlns:p="http://schemas.openxmlformats.org/presentationml/2006/main">
  <p:tag name="TIMING" val="|2.2|2.9|1.4"/>
</p:tagLst>
</file>

<file path=ppt/tags/tag3.xml><?xml version="1.0" encoding="utf-8"?>
<p:tagLst xmlns:a="http://schemas.openxmlformats.org/drawingml/2006/main" xmlns:r="http://schemas.openxmlformats.org/officeDocument/2006/relationships" xmlns:p="http://schemas.openxmlformats.org/presentationml/2006/main">
  <p:tag name="BTFPBAINBULLETS" val="1"/>
  <p:tag name="BTFPLAYOUTENABLED" val="1"/>
</p:tagLst>
</file>

<file path=ppt/tags/tag4.xml><?xml version="1.0" encoding="utf-8"?>
<p:tagLst xmlns:a="http://schemas.openxmlformats.org/drawingml/2006/main" xmlns:r="http://schemas.openxmlformats.org/officeDocument/2006/relationships" xmlns:p="http://schemas.openxmlformats.org/presentationml/2006/main">
  <p:tag name="BTFPLAYOUTENABLED" val="1"/>
</p:tagLst>
</file>

<file path=ppt/tags/tag5.xml><?xml version="1.0" encoding="utf-8"?>
<p:tagLst xmlns:a="http://schemas.openxmlformats.org/drawingml/2006/main" xmlns:r="http://schemas.openxmlformats.org/officeDocument/2006/relationships" xmlns:p="http://schemas.openxmlformats.org/presentationml/2006/main">
  <p:tag name="BTFPBAINBULLETS" val="1"/>
  <p:tag name="BTFPLAYOUTENABLED" val="1"/>
</p:tagLst>
</file>

<file path=ppt/tags/tag6.xml><?xml version="1.0" encoding="utf-8"?>
<p:tagLst xmlns:a="http://schemas.openxmlformats.org/drawingml/2006/main" xmlns:r="http://schemas.openxmlformats.org/officeDocument/2006/relationships" xmlns:p="http://schemas.openxmlformats.org/presentationml/2006/main">
  <p:tag name="BTFPLAYOUTENABLED" val="1"/>
</p:tagLst>
</file>

<file path=ppt/tags/tag7.xml><?xml version="1.0" encoding="utf-8"?>
<p:tagLst xmlns:a="http://schemas.openxmlformats.org/drawingml/2006/main" xmlns:r="http://schemas.openxmlformats.org/officeDocument/2006/relationships" xmlns:p="http://schemas.openxmlformats.org/presentationml/2006/main">
  <p:tag name="TIMING" val="|2.2|2.9|1.4"/>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E07Syl7Yk6yMof.a7Pun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E07Syl7Yk6yMof.a7PunA"/>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8" id="{FAAD3FBA-B420-B549-8155-F06A417F3123}" vid="{F309669D-4237-614E-9962-4B587BF210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2558</Words>
  <Application>Microsoft Office PowerPoint</Application>
  <PresentationFormat>Custom</PresentationFormat>
  <Paragraphs>357</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Custom Design</vt:lpstr>
      <vt:lpstr>Slide 1</vt:lpstr>
      <vt:lpstr>CONTENTS</vt:lpstr>
      <vt:lpstr>Slide 3</vt:lpstr>
      <vt:lpstr>SPECIAL PROGRAMMES – GAZETTED ON 24 JULY 2020  Programmes for Immediate Job Creation: SIP 25 Welisizwe Rural Bridges Programme 1/3</vt:lpstr>
      <vt:lpstr>SPECIAL PROGRAMMES – GAZETTED ON 24 JULY 2020  Programmes for Immediate Job Creation: SIP 25 Welisizwe Rural Bridges Programme 2/3</vt:lpstr>
      <vt:lpstr>SPECIAL PROGRAMMES – GAZETTED ON 24 JULY 2020  Programmes for Immediate Job Creation: SIP 25 Welisizwe Rural Bridges Programme 3/3</vt:lpstr>
      <vt:lpstr>SPECIAL PROGRAMMES – GAZETTED ON 24 JULY 2020  Programmes for Immediate Job Creation: SIP 26 Rural Roads Programme</vt:lpstr>
      <vt:lpstr>Slide 8</vt:lpstr>
      <vt:lpstr>Slide 9</vt:lpstr>
      <vt:lpstr>SOCIAL FACILITATION What is Social Facilitation? </vt:lpstr>
      <vt:lpstr>SOCIAL FACILITATION Objectives of Social Facilitation? </vt:lpstr>
      <vt:lpstr>SOCIAL FACILITATION IMPLEMENTATION Social Facilitation Pilot Example SIP 29 Comprehensive Urban Management Programme </vt:lpstr>
      <vt:lpstr>Slide 13</vt:lpstr>
      <vt:lpstr>Infrastructure South Africa The Single-Entry Point for Infrastructure Investment &amp; Implementation</vt:lpstr>
      <vt:lpstr>Infrastructure South Africa The Single-Entry Point for Infrastructure Investment &amp; Implementation</vt:lpstr>
      <vt:lpstr>Institutionalisation of Governance Models  Whole of Government-Approach and effective private sector participation</vt:lpstr>
      <vt:lpstr>Slide 17</vt:lpstr>
      <vt:lpstr>Background</vt:lpstr>
      <vt:lpstr>Background</vt:lpstr>
      <vt:lpstr>Progress Report on Undertakings</vt:lpstr>
      <vt:lpstr>Progress Report on Undertakings</vt:lpstr>
      <vt:lpstr>RECOMMENDATIONS </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Mameetse Masemola</dc:creator>
  <cp:lastModifiedBy>Monique</cp:lastModifiedBy>
  <cp:revision>26</cp:revision>
  <dcterms:created xsi:type="dcterms:W3CDTF">2020-10-15T14:49:49Z</dcterms:created>
  <dcterms:modified xsi:type="dcterms:W3CDTF">2020-10-21T07:43:04Z</dcterms:modified>
</cp:coreProperties>
</file>