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84" r:id="rId2"/>
    <p:sldId id="285" r:id="rId3"/>
    <p:sldId id="286" r:id="rId4"/>
    <p:sldId id="287" r:id="rId5"/>
    <p:sldId id="288" r:id="rId6"/>
    <p:sldId id="289" r:id="rId7"/>
    <p:sldId id="290" r:id="rId8"/>
    <p:sldId id="291" r:id="rId9"/>
    <p:sldId id="292"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2F75D07-973A-4350-B3FA-3C7A73977538}" type="datetimeFigureOut">
              <a:rPr lang="en-GB" smtClean="0"/>
              <a:t>21/10/2020</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58B1CC5-CD57-4951-86CC-3B16511FEA51}" type="slidenum">
              <a:rPr lang="en-GB" smtClean="0"/>
              <a:t>‹#›</a:t>
            </a:fld>
            <a:endParaRPr lang="en-GB"/>
          </a:p>
        </p:txBody>
      </p:sp>
    </p:spTree>
    <p:extLst>
      <p:ext uri="{BB962C8B-B14F-4D97-AF65-F5344CB8AC3E}">
        <p14:creationId xmlns:p14="http://schemas.microsoft.com/office/powerpoint/2010/main" val="2079219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2F846FC-07F8-41C0-B4AF-5A5F9F8E7E20}" type="slidenum">
              <a:rPr lang="en-ZA" smtClean="0"/>
              <a:t>1</a:t>
            </a:fld>
            <a:endParaRPr lang="en-ZA"/>
          </a:p>
        </p:txBody>
      </p:sp>
    </p:spTree>
    <p:extLst>
      <p:ext uri="{BB962C8B-B14F-4D97-AF65-F5344CB8AC3E}">
        <p14:creationId xmlns:p14="http://schemas.microsoft.com/office/powerpoint/2010/main" val="84195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10/21/2020</a:t>
            </a:fld>
            <a:endParaRPr lang="en-US" dirty="0"/>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13174"/>
          </a:xfrm>
        </p:spPr>
        <p:txBody>
          <a:bodyPr>
            <a:normAutofit/>
          </a:bodyPr>
          <a:lstStyle/>
          <a:p>
            <a:r>
              <a:rPr lang="en-ZA" sz="4000" b="1" dirty="0" smtClean="0">
                <a:latin typeface="Trebuchet MS" panose="020B0603020202020204" pitchFamily="34" charset="0"/>
              </a:rPr>
              <a:t>PRESENTATION TO THE PCODMV</a:t>
            </a:r>
            <a:br>
              <a:rPr lang="en-ZA" sz="4000" b="1" dirty="0" smtClean="0">
                <a:latin typeface="Trebuchet MS" panose="020B0603020202020204" pitchFamily="34" charset="0"/>
              </a:rPr>
            </a:br>
            <a:r>
              <a:rPr lang="en-ZA" sz="4000" b="1" dirty="0" smtClean="0">
                <a:latin typeface="Trebuchet MS" panose="020B0603020202020204" pitchFamily="34" charset="0"/>
              </a:rPr>
              <a:t>ON STEPS &amp; PROCESSES IN MANAGING APPEAL BOARD MATTERS</a:t>
            </a:r>
            <a:br>
              <a:rPr lang="en-ZA" sz="4000" b="1" dirty="0" smtClean="0">
                <a:latin typeface="Trebuchet MS" panose="020B0603020202020204" pitchFamily="34" charset="0"/>
              </a:rPr>
            </a:br>
            <a:r>
              <a:rPr lang="en-ZA" sz="4000" dirty="0" smtClean="0">
                <a:latin typeface="Trebuchet MS" panose="020B0603020202020204" pitchFamily="34" charset="0"/>
              </a:rPr>
              <a:t/>
            </a:r>
            <a:br>
              <a:rPr lang="en-ZA" sz="4000" dirty="0" smtClean="0">
                <a:latin typeface="Trebuchet MS" panose="020B0603020202020204" pitchFamily="34" charset="0"/>
              </a:rPr>
            </a:br>
            <a:r>
              <a:rPr lang="en-ZA" sz="4000" dirty="0" smtClean="0">
                <a:latin typeface="Trebuchet MS" panose="020B0603020202020204" pitchFamily="34" charset="0"/>
              </a:rPr>
              <a:t>BY LT GEN (Ret</a:t>
            </a:r>
            <a:r>
              <a:rPr lang="en-ZA" sz="4000" dirty="0">
                <a:latin typeface="Trebuchet MS" panose="020B0603020202020204" pitchFamily="34" charset="0"/>
              </a:rPr>
              <a:t>) </a:t>
            </a:r>
            <a:r>
              <a:rPr lang="en-ZA" sz="4000" dirty="0" smtClean="0">
                <a:latin typeface="Trebuchet MS" panose="020B0603020202020204" pitchFamily="34" charset="0"/>
              </a:rPr>
              <a:t>MGWEBI</a:t>
            </a:r>
            <a:br>
              <a:rPr lang="en-ZA" sz="4000" dirty="0" smtClean="0">
                <a:latin typeface="Trebuchet MS" panose="020B0603020202020204" pitchFamily="34" charset="0"/>
              </a:rPr>
            </a:br>
            <a:r>
              <a:rPr lang="en-ZA" sz="4000" dirty="0" smtClean="0">
                <a:latin typeface="Trebuchet MS" panose="020B0603020202020204" pitchFamily="34" charset="0"/>
              </a:rPr>
              <a:t>21 </a:t>
            </a:r>
            <a:r>
              <a:rPr lang="en-ZA" sz="4000" dirty="0">
                <a:latin typeface="Trebuchet MS" panose="020B0603020202020204" pitchFamily="34" charset="0"/>
              </a:rPr>
              <a:t>OCTOBER 2020 </a:t>
            </a:r>
            <a:br>
              <a:rPr lang="en-ZA" sz="4000" dirty="0">
                <a:latin typeface="Trebuchet MS" panose="020B0603020202020204" pitchFamily="34" charset="0"/>
              </a:rPr>
            </a:br>
            <a:r>
              <a:rPr lang="en-ZA" sz="4000" dirty="0">
                <a:latin typeface="Trebuchet MS" panose="020B0603020202020204" pitchFamily="34" charset="0"/>
              </a:rPr>
              <a:t/>
            </a:r>
            <a:br>
              <a:rPr lang="en-ZA" sz="4000" dirty="0">
                <a:latin typeface="Trebuchet MS" panose="020B0603020202020204" pitchFamily="34" charset="0"/>
              </a:rPr>
            </a:br>
            <a:endParaRPr lang="en-US" sz="4000" dirty="0">
              <a:latin typeface="Trebuchet MS" panose="020B0603020202020204" pitchFamily="34" charset="0"/>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t>1</a:t>
            </a:fld>
            <a:endParaRPr lang="en-US"/>
          </a:p>
        </p:txBody>
      </p:sp>
    </p:spTree>
    <p:extLst>
      <p:ext uri="{BB962C8B-B14F-4D97-AF65-F5344CB8AC3E}">
        <p14:creationId xmlns:p14="http://schemas.microsoft.com/office/powerpoint/2010/main" val="4270501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212" y="152780"/>
            <a:ext cx="7772400" cy="644390"/>
          </a:xfrm>
        </p:spPr>
        <p:txBody>
          <a:bodyPr>
            <a:normAutofit fontScale="90000"/>
          </a:bodyPr>
          <a:lstStyle/>
          <a:p>
            <a:r>
              <a:rPr lang="en-US" sz="4000" dirty="0">
                <a:solidFill>
                  <a:prstClr val="black">
                    <a:lumMod val="75000"/>
                    <a:lumOff val="25000"/>
                  </a:prstClr>
                </a:solidFill>
                <a:latin typeface="Trebuchet MS"/>
                <a:ea typeface="+mn-ea"/>
                <a:cs typeface="+mn-cs"/>
              </a:rPr>
              <a:t>Presentation Outline</a:t>
            </a:r>
          </a:p>
        </p:txBody>
      </p:sp>
      <p:sp>
        <p:nvSpPr>
          <p:cNvPr id="3" name="Subtitle 2"/>
          <p:cNvSpPr>
            <a:spLocks noGrp="1"/>
          </p:cNvSpPr>
          <p:nvPr>
            <p:ph type="subTitle" idx="1"/>
          </p:nvPr>
        </p:nvSpPr>
        <p:spPr>
          <a:xfrm>
            <a:off x="557212" y="797170"/>
            <a:ext cx="8300185" cy="5153925"/>
          </a:xfrm>
        </p:spPr>
        <p:txBody>
          <a:bodyPr>
            <a:normAutofit/>
          </a:bodyPr>
          <a:lstStyle/>
          <a:p>
            <a:pPr marL="457200" indent="-457200" algn="l">
              <a:buFont typeface="Wingdings" panose="05000000000000000000" pitchFamily="2" charset="2"/>
              <a:buChar char="v"/>
            </a:pPr>
            <a:r>
              <a:rPr lang="en-ZA" sz="2400" dirty="0" smtClean="0">
                <a:solidFill>
                  <a:schemeClr val="tx1"/>
                </a:solidFill>
                <a:latin typeface="Arial Narrow" panose="020B0606020202030204" pitchFamily="34" charset="0"/>
              </a:rPr>
              <a:t>SOP </a:t>
            </a:r>
            <a:r>
              <a:rPr lang="en-ZA" sz="2400" dirty="0" smtClean="0">
                <a:solidFill>
                  <a:schemeClr val="tx1"/>
                </a:solidFill>
                <a:latin typeface="Arial Narrow" panose="020B0606020202030204" pitchFamily="34" charset="0"/>
              </a:rPr>
              <a:t>on Appeal Board matters</a:t>
            </a:r>
          </a:p>
          <a:p>
            <a:pPr marL="457200" indent="-457200" algn="l">
              <a:buFont typeface="Wingdings" panose="05000000000000000000" pitchFamily="2" charset="2"/>
              <a:buChar char="v"/>
            </a:pPr>
            <a:r>
              <a:rPr lang="en-US" sz="2400" dirty="0" smtClean="0">
                <a:solidFill>
                  <a:schemeClr val="tx1"/>
                </a:solidFill>
                <a:latin typeface="Arial Narrow" panose="020B0606020202030204" pitchFamily="34" charset="0"/>
              </a:rPr>
              <a:t>Register for Appeal Board Decisions</a:t>
            </a:r>
          </a:p>
          <a:p>
            <a:pPr marL="457200" indent="-457200" algn="l">
              <a:buFont typeface="Wingdings" panose="05000000000000000000" pitchFamily="2" charset="2"/>
              <a:buChar char="v"/>
            </a:pPr>
            <a:endParaRPr lang="en-US" sz="2400" dirty="0" smtClean="0">
              <a:solidFill>
                <a:schemeClr val="tx1"/>
              </a:solidFill>
              <a:latin typeface="Arial Narrow" panose="020B0606020202030204" pitchFamily="34" charset="0"/>
            </a:endParaRPr>
          </a:p>
          <a:p>
            <a:pPr marL="457200" indent="-457200" algn="l">
              <a:buFont typeface="Wingdings" panose="05000000000000000000" pitchFamily="2" charset="2"/>
              <a:buChar char="Ø"/>
            </a:pPr>
            <a:endParaRPr lang="en-ZA" sz="2600" dirty="0" smtClean="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smtClean="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smtClean="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a:solidFill>
                <a:prstClr val="black">
                  <a:lumMod val="75000"/>
                  <a:lumOff val="25000"/>
                </a:prstClr>
              </a:solidFill>
              <a:latin typeface="Trebuchet MS"/>
            </a:endParaRPr>
          </a:p>
          <a:p>
            <a:pPr marL="457200" indent="-457200" algn="l">
              <a:buFont typeface="Wingdings" panose="05000000000000000000" pitchFamily="2" charset="2"/>
              <a:buChar char="Ø"/>
            </a:pPr>
            <a:endParaRPr lang="en-ZA" sz="2600" dirty="0">
              <a:solidFill>
                <a:prstClr val="black">
                  <a:lumMod val="75000"/>
                  <a:lumOff val="25000"/>
                </a:prstClr>
              </a:solidFill>
              <a:latin typeface="Trebuchet MS"/>
            </a:endParaRPr>
          </a:p>
          <a:p>
            <a:pPr marL="457200" indent="-457200" algn="l">
              <a:buFont typeface="Wingdings" panose="05000000000000000000" pitchFamily="2" charset="2"/>
              <a:buChar char="Ø"/>
            </a:pPr>
            <a:endParaRPr lang="en-US" sz="2600" dirty="0">
              <a:solidFill>
                <a:prstClr val="black">
                  <a:lumMod val="75000"/>
                  <a:lumOff val="25000"/>
                </a:prstClr>
              </a:solidFill>
              <a:latin typeface="Trebuchet MS"/>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2</a:t>
            </a:fld>
            <a:endParaRPr lang="en-US"/>
          </a:p>
        </p:txBody>
      </p:sp>
    </p:spTree>
    <p:extLst>
      <p:ext uri="{BB962C8B-B14F-4D97-AF65-F5344CB8AC3E}">
        <p14:creationId xmlns:p14="http://schemas.microsoft.com/office/powerpoint/2010/main" val="256455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212" y="330200"/>
            <a:ext cx="7772400" cy="898525"/>
          </a:xfrm>
        </p:spPr>
        <p:txBody>
          <a:bodyPr>
            <a:normAutofit fontScale="90000"/>
          </a:bodyPr>
          <a:lstStyle/>
          <a:p>
            <a:r>
              <a:rPr lang="en-US" sz="4000" dirty="0" smtClean="0">
                <a:solidFill>
                  <a:prstClr val="black">
                    <a:lumMod val="75000"/>
                    <a:lumOff val="25000"/>
                  </a:prstClr>
                </a:solidFill>
                <a:latin typeface="Trebuchet MS"/>
                <a:ea typeface="+mn-ea"/>
                <a:cs typeface="+mn-cs"/>
              </a:rPr>
              <a:t>Standard Operating Procedures for Appeal Board matters</a:t>
            </a:r>
            <a:endParaRPr lang="en-US" sz="4000" dirty="0">
              <a:solidFill>
                <a:prstClr val="black">
                  <a:lumMod val="75000"/>
                  <a:lumOff val="25000"/>
                </a:prstClr>
              </a:solidFill>
              <a:latin typeface="Trebuchet MS"/>
              <a:ea typeface="+mn-ea"/>
              <a:cs typeface="+mn-cs"/>
            </a:endParaRPr>
          </a:p>
        </p:txBody>
      </p:sp>
      <p:sp>
        <p:nvSpPr>
          <p:cNvPr id="3" name="Subtitle 2"/>
          <p:cNvSpPr>
            <a:spLocks noGrp="1"/>
          </p:cNvSpPr>
          <p:nvPr>
            <p:ph type="subTitle" idx="1"/>
          </p:nvPr>
        </p:nvSpPr>
        <p:spPr>
          <a:xfrm>
            <a:off x="1" y="1321905"/>
            <a:ext cx="9143999" cy="4601818"/>
          </a:xfrm>
        </p:spPr>
        <p:txBody>
          <a:bodyPr>
            <a:normAutofit fontScale="55000" lnSpcReduction="20000"/>
          </a:bodyPr>
          <a:lstStyle/>
          <a:p>
            <a:endParaRPr lang="en-ZA" sz="2000" dirty="0" smtClean="0">
              <a:solidFill>
                <a:schemeClr val="tx1"/>
              </a:solidFill>
            </a:endParaRPr>
          </a:p>
          <a:p>
            <a:r>
              <a:rPr lang="en-US" dirty="0" smtClean="0">
                <a:solidFill>
                  <a:schemeClr val="tx1"/>
                </a:solidFill>
              </a:rPr>
              <a:t>This </a:t>
            </a:r>
            <a:r>
              <a:rPr lang="en-US" dirty="0">
                <a:solidFill>
                  <a:schemeClr val="tx1"/>
                </a:solidFill>
              </a:rPr>
              <a:t>SOP provides the steps to take in order to ensure that a proper process enfolds from the Appeal Board pre-hearing, hearings and execution of awards:  </a:t>
            </a:r>
            <a:endParaRPr lang="en-ZA" dirty="0">
              <a:solidFill>
                <a:schemeClr val="tx1"/>
              </a:solidFill>
            </a:endParaRPr>
          </a:p>
          <a:p>
            <a:r>
              <a:rPr lang="en-US" b="1" dirty="0">
                <a:solidFill>
                  <a:schemeClr val="tx1"/>
                </a:solidFill>
              </a:rPr>
              <a:t> </a:t>
            </a:r>
            <a:endParaRPr lang="en-ZA" dirty="0">
              <a:solidFill>
                <a:schemeClr val="tx1"/>
              </a:solidFill>
            </a:endParaRPr>
          </a:p>
          <a:p>
            <a:r>
              <a:rPr lang="en-US" dirty="0">
                <a:solidFill>
                  <a:schemeClr val="tx1"/>
                </a:solidFill>
              </a:rPr>
              <a:t> </a:t>
            </a:r>
            <a:endParaRPr lang="en-ZA" dirty="0">
              <a:solidFill>
                <a:schemeClr val="tx1"/>
              </a:solidFill>
            </a:endParaRPr>
          </a:p>
          <a:p>
            <a:pPr lvl="0"/>
            <a:r>
              <a:rPr lang="en-US" u="sng" dirty="0">
                <a:solidFill>
                  <a:schemeClr val="tx1"/>
                </a:solidFill>
              </a:rPr>
              <a:t>List of names for pre-hearings</a:t>
            </a:r>
            <a:r>
              <a:rPr lang="en-US" dirty="0">
                <a:solidFill>
                  <a:schemeClr val="tx1"/>
                </a:solidFill>
              </a:rPr>
              <a:t> -</a:t>
            </a:r>
            <a:endParaRPr lang="en-ZA" dirty="0">
              <a:solidFill>
                <a:schemeClr val="tx1"/>
              </a:solidFill>
            </a:endParaRPr>
          </a:p>
          <a:p>
            <a:r>
              <a:rPr lang="en-US" dirty="0">
                <a:solidFill>
                  <a:schemeClr val="tx1"/>
                </a:solidFill>
              </a:rPr>
              <a:t> </a:t>
            </a:r>
            <a:endParaRPr lang="en-ZA" dirty="0">
              <a:solidFill>
                <a:schemeClr val="tx1"/>
              </a:solidFill>
            </a:endParaRPr>
          </a:p>
          <a:p>
            <a:pPr marL="914400" lvl="1" indent="-457200">
              <a:buFont typeface="Wingdings" panose="05000000000000000000" pitchFamily="2" charset="2"/>
              <a:buChar char="v"/>
            </a:pPr>
            <a:r>
              <a:rPr lang="en-US" dirty="0">
                <a:solidFill>
                  <a:schemeClr val="tx1"/>
                </a:solidFill>
              </a:rPr>
              <a:t>The name list of military veterans whose appeals will be heard as pre-hearings are sent to Legal Services by the Appeal Board Secretariat.  On receipt, these name lists are forwarded to the relevant Branches/Units in order for the Branch and the unit representative to do the necessary preparations and ensure that a complete file is submitted to the Appeal Board before the date of the pre-hearing.</a:t>
            </a:r>
            <a:endParaRPr lang="en-ZA" dirty="0">
              <a:solidFill>
                <a:schemeClr val="tx1"/>
              </a:solidFill>
            </a:endParaRPr>
          </a:p>
          <a:p>
            <a:r>
              <a:rPr lang="en-US" dirty="0">
                <a:solidFill>
                  <a:schemeClr val="tx1"/>
                </a:solidFill>
              </a:rPr>
              <a:t> </a:t>
            </a:r>
            <a:endParaRPr lang="en-ZA" dirty="0">
              <a:solidFill>
                <a:schemeClr val="tx1"/>
              </a:solidFill>
            </a:endParaRPr>
          </a:p>
          <a:p>
            <a:pPr marL="914400" lvl="1" indent="-457200">
              <a:buFont typeface="Wingdings" panose="05000000000000000000" pitchFamily="2" charset="2"/>
              <a:buChar char="v"/>
            </a:pPr>
            <a:r>
              <a:rPr lang="en-US" dirty="0">
                <a:solidFill>
                  <a:schemeClr val="tx1"/>
                </a:solidFill>
              </a:rPr>
              <a:t>The relevant Branch head is requested to provide Legal Services with the name of the Branch representative who will be attending the pre-hearing.  </a:t>
            </a:r>
            <a:endParaRPr lang="en-ZA" dirty="0">
              <a:solidFill>
                <a:schemeClr val="tx1"/>
              </a:solidFill>
            </a:endParaRPr>
          </a:p>
          <a:p>
            <a:r>
              <a:rPr lang="en-US" dirty="0">
                <a:solidFill>
                  <a:schemeClr val="tx1"/>
                </a:solidFill>
              </a:rPr>
              <a:t> </a:t>
            </a:r>
            <a:endParaRPr lang="en-ZA" dirty="0">
              <a:solidFill>
                <a:schemeClr val="tx1"/>
              </a:solidFill>
            </a:endParaRPr>
          </a:p>
          <a:p>
            <a:r>
              <a:rPr lang="en-US" sz="2000" dirty="0">
                <a:solidFill>
                  <a:schemeClr val="tx1"/>
                </a:solidFill>
              </a:rPr>
              <a:t> </a:t>
            </a:r>
            <a:endParaRPr lang="en-ZA" sz="2000" dirty="0">
              <a:solidFill>
                <a:schemeClr val="tx1"/>
              </a:solidFill>
            </a:endParaRPr>
          </a:p>
          <a:p>
            <a:pPr>
              <a:lnSpc>
                <a:spcPct val="150000"/>
              </a:lnSpc>
              <a:defRPr/>
            </a:pPr>
            <a:endParaRPr lang="en-ZA" sz="2000" dirty="0">
              <a:solidFill>
                <a:schemeClr val="tx1"/>
              </a:solidFill>
              <a:latin typeface="Trebuchet MS" panose="020B0603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3</a:t>
            </a:fld>
            <a:endParaRPr lang="en-US" dirty="0"/>
          </a:p>
        </p:txBody>
      </p:sp>
    </p:spTree>
    <p:extLst>
      <p:ext uri="{BB962C8B-B14F-4D97-AF65-F5344CB8AC3E}">
        <p14:creationId xmlns:p14="http://schemas.microsoft.com/office/powerpoint/2010/main" val="2927501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212" y="124178"/>
            <a:ext cx="7772400" cy="1546578"/>
          </a:xfrm>
        </p:spPr>
        <p:txBody>
          <a:bodyPr>
            <a:normAutofit/>
          </a:bodyPr>
          <a:lstStyle/>
          <a:p>
            <a:r>
              <a:rPr lang="en-US" sz="4000" dirty="0">
                <a:solidFill>
                  <a:prstClr val="black">
                    <a:lumMod val="75000"/>
                    <a:lumOff val="25000"/>
                  </a:prstClr>
                </a:solidFill>
                <a:latin typeface="Trebuchet MS"/>
              </a:rPr>
              <a:t>Standard Operating Procedures for Appeal Board matters</a:t>
            </a:r>
            <a:endParaRPr lang="en-US" sz="4000" dirty="0">
              <a:solidFill>
                <a:prstClr val="black">
                  <a:lumMod val="75000"/>
                  <a:lumOff val="25000"/>
                </a:prstClr>
              </a:solidFill>
              <a:latin typeface="Trebuchet MS"/>
              <a:ea typeface="+mn-ea"/>
              <a:cs typeface="+mn-cs"/>
            </a:endParaRPr>
          </a:p>
        </p:txBody>
      </p:sp>
      <p:sp>
        <p:nvSpPr>
          <p:cNvPr id="3" name="Subtitle 2"/>
          <p:cNvSpPr>
            <a:spLocks noGrp="1"/>
          </p:cNvSpPr>
          <p:nvPr>
            <p:ph type="subTitle" idx="1"/>
          </p:nvPr>
        </p:nvSpPr>
        <p:spPr>
          <a:xfrm>
            <a:off x="0" y="1371600"/>
            <a:ext cx="9144000" cy="4194406"/>
          </a:xfrm>
        </p:spPr>
        <p:txBody>
          <a:bodyPr>
            <a:normAutofit fontScale="55000" lnSpcReduction="20000"/>
          </a:bodyPr>
          <a:lstStyle/>
          <a:p>
            <a:endParaRPr lang="en-ZA" sz="3600" dirty="0">
              <a:solidFill>
                <a:schemeClr val="tx1"/>
              </a:solidFill>
            </a:endParaRPr>
          </a:p>
          <a:p>
            <a:pPr lvl="0"/>
            <a:r>
              <a:rPr lang="en-US" sz="3600" u="sng" dirty="0">
                <a:solidFill>
                  <a:schemeClr val="tx1"/>
                </a:solidFill>
              </a:rPr>
              <a:t>Pre-Hearings</a:t>
            </a:r>
            <a:endParaRPr lang="en-ZA" sz="3600" dirty="0">
              <a:solidFill>
                <a:schemeClr val="tx1"/>
              </a:solidFill>
            </a:endParaRPr>
          </a:p>
          <a:p>
            <a:r>
              <a:rPr lang="en-US" dirty="0">
                <a:solidFill>
                  <a:schemeClr val="tx1"/>
                </a:solidFill>
              </a:rPr>
              <a:t> </a:t>
            </a:r>
            <a:endParaRPr lang="en-ZA" dirty="0">
              <a:solidFill>
                <a:schemeClr val="tx1"/>
              </a:solidFill>
            </a:endParaRPr>
          </a:p>
          <a:p>
            <a:pPr marL="914400" lvl="1" indent="-457200">
              <a:buFont typeface="Wingdings" panose="05000000000000000000" pitchFamily="2" charset="2"/>
              <a:buChar char="v"/>
            </a:pPr>
            <a:r>
              <a:rPr lang="en-US" sz="3300" dirty="0">
                <a:solidFill>
                  <a:schemeClr val="tx1"/>
                </a:solidFill>
              </a:rPr>
              <a:t>This official must be a senior member who is in a position to make decisions with regard to the matter before the Appeal Board.  The ASD Legal Services also attends the pre-hearings in order to determine what the appeal entails and what the complaint consists of.</a:t>
            </a:r>
            <a:endParaRPr lang="en-ZA" sz="3300" dirty="0">
              <a:solidFill>
                <a:schemeClr val="tx1"/>
              </a:solidFill>
            </a:endParaRPr>
          </a:p>
          <a:p>
            <a:r>
              <a:rPr lang="en-US" sz="3300" dirty="0">
                <a:solidFill>
                  <a:schemeClr val="tx1"/>
                </a:solidFill>
              </a:rPr>
              <a:t> </a:t>
            </a:r>
            <a:endParaRPr lang="en-ZA" sz="3300" dirty="0">
              <a:solidFill>
                <a:schemeClr val="tx1"/>
              </a:solidFill>
            </a:endParaRPr>
          </a:p>
          <a:p>
            <a:pPr marL="457200" indent="-457200">
              <a:buFont typeface="Wingdings" panose="05000000000000000000" pitchFamily="2" charset="2"/>
              <a:buChar char="v"/>
            </a:pPr>
            <a:r>
              <a:rPr lang="en-US" dirty="0" smtClean="0">
                <a:solidFill>
                  <a:schemeClr val="tx1"/>
                </a:solidFill>
              </a:rPr>
              <a:t>On </a:t>
            </a:r>
            <a:r>
              <a:rPr lang="en-US" dirty="0">
                <a:solidFill>
                  <a:schemeClr val="tx1"/>
                </a:solidFill>
              </a:rPr>
              <a:t>completion of the pre-hearing, the ASD Legal Services shall communicate with the Branch Head and Representative to ensure that any interim arrangements/decisions made at the pre-hearing, must be attended to in order to ensure that the matter is possibly finalized without having to be heard at a hearing where a final decision is made. </a:t>
            </a:r>
            <a:endParaRPr lang="en-ZA" dirty="0">
              <a:solidFill>
                <a:schemeClr val="tx1"/>
              </a:solidFill>
            </a:endParaRPr>
          </a:p>
          <a:p>
            <a:r>
              <a:rPr lang="en-US" dirty="0">
                <a:solidFill>
                  <a:schemeClr val="tx1"/>
                </a:solidFill>
              </a:rPr>
              <a:t> </a:t>
            </a:r>
            <a:endParaRPr lang="en-ZA" dirty="0">
              <a:solidFill>
                <a:schemeClr val="tx1"/>
              </a:solidFill>
            </a:endParaRPr>
          </a:p>
          <a:p>
            <a:endParaRPr lang="en-ZA" sz="3600" dirty="0">
              <a:solidFill>
                <a:schemeClr val="tx1"/>
              </a:solidFill>
            </a:endParaRPr>
          </a:p>
          <a:p>
            <a:r>
              <a:rPr lang="en-US" dirty="0">
                <a:solidFill>
                  <a:schemeClr val="tx1"/>
                </a:solidFill>
              </a:rPr>
              <a:t> </a:t>
            </a:r>
            <a:endParaRPr lang="en-ZA" dirty="0">
              <a:solidFill>
                <a:schemeClr val="tx1"/>
              </a:solidFill>
            </a:endParaRPr>
          </a:p>
          <a:p>
            <a:pPr algn="l">
              <a:lnSpc>
                <a:spcPct val="150000"/>
              </a:lnSpc>
              <a:defRPr/>
            </a:pPr>
            <a:endParaRPr lang="en-ZA" sz="2000" dirty="0">
              <a:solidFill>
                <a:schemeClr val="tx1"/>
              </a:solidFill>
              <a:latin typeface="Trebuchet MS" panose="020B0603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4</a:t>
            </a:fld>
            <a:endParaRPr lang="en-US"/>
          </a:p>
        </p:txBody>
      </p:sp>
    </p:spTree>
    <p:extLst>
      <p:ext uri="{BB962C8B-B14F-4D97-AF65-F5344CB8AC3E}">
        <p14:creationId xmlns:p14="http://schemas.microsoft.com/office/powerpoint/2010/main" val="2330051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86933"/>
          </a:xfrm>
        </p:spPr>
        <p:txBody>
          <a:bodyPr>
            <a:normAutofit fontScale="90000"/>
          </a:bodyPr>
          <a:lstStyle/>
          <a:p>
            <a:r>
              <a:rPr lang="en-US" dirty="0" smtClean="0"/>
              <a:t/>
            </a:r>
            <a:br>
              <a:rPr lang="en-US" dirty="0" smtClean="0"/>
            </a:br>
            <a:r>
              <a:rPr lang="en-US" dirty="0">
                <a:solidFill>
                  <a:prstClr val="black">
                    <a:lumMod val="75000"/>
                    <a:lumOff val="25000"/>
                  </a:prstClr>
                </a:solidFill>
                <a:latin typeface="Trebuchet MS"/>
              </a:rPr>
              <a:t>Standard Operating Procedures for Appeal Board matters</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0" y="1286932"/>
            <a:ext cx="9144000" cy="5156072"/>
          </a:xfrm>
        </p:spPr>
        <p:txBody>
          <a:bodyPr>
            <a:normAutofit/>
          </a:bodyPr>
          <a:lstStyle/>
          <a:p>
            <a:pPr marL="2743200" lvl="6" indent="0">
              <a:buNone/>
            </a:pPr>
            <a:r>
              <a:rPr lang="en-US" sz="2600" u="sng" dirty="0" smtClean="0"/>
              <a:t>Hearings</a:t>
            </a:r>
          </a:p>
          <a:p>
            <a:pPr>
              <a:buFont typeface="Wingdings" panose="05000000000000000000" pitchFamily="2" charset="2"/>
              <a:buChar char="v"/>
            </a:pPr>
            <a:r>
              <a:rPr lang="en-US" sz="2400" dirty="0" smtClean="0"/>
              <a:t>At </a:t>
            </a:r>
            <a:r>
              <a:rPr lang="en-US" sz="2400" dirty="0"/>
              <a:t>the hearing, it is important that the Branch Head or Representative show cause why the decision of the Appeal Board should not be in favour of the Appellant.</a:t>
            </a:r>
            <a:endParaRPr lang="en-ZA" sz="2400" dirty="0"/>
          </a:p>
          <a:p>
            <a:pPr>
              <a:buFont typeface="Wingdings" panose="05000000000000000000" pitchFamily="2" charset="2"/>
              <a:buChar char="v"/>
            </a:pPr>
            <a:r>
              <a:rPr lang="en-US" sz="2400" dirty="0" smtClean="0"/>
              <a:t>The </a:t>
            </a:r>
            <a:r>
              <a:rPr lang="en-US" sz="2400" dirty="0"/>
              <a:t>Branch Head or Representative must act in best interest of the DMV and not bind the DMV where such decision shall be contrary to the Military Veterans Act and the Military Veterans Benefits Regulations promulgated thereunder.  All evidence must be readily available, more specifically Policies and other internal guidelines and frameworks that are applicable to the matter.</a:t>
            </a:r>
            <a:endParaRPr lang="en-ZA" sz="2400" dirty="0"/>
          </a:p>
          <a:p>
            <a:pPr>
              <a:buFont typeface="Wingdings" panose="05000000000000000000" pitchFamily="2" charset="2"/>
              <a:buChar char="v"/>
            </a:pPr>
            <a:r>
              <a:rPr lang="en-US" sz="2400" dirty="0" smtClean="0"/>
              <a:t> </a:t>
            </a:r>
            <a:r>
              <a:rPr lang="en-US" sz="2400" dirty="0"/>
              <a:t>After finalization of the AB hearings, the AB makes its decision and forwards these decisions to </a:t>
            </a:r>
            <a:r>
              <a:rPr lang="en-US" sz="2400" dirty="0" smtClean="0"/>
              <a:t>the Department </a:t>
            </a:r>
            <a:endParaRPr lang="en-ZA" sz="2400" dirty="0"/>
          </a:p>
          <a:p>
            <a:endParaRPr lang="en-US" sz="2400" dirty="0"/>
          </a:p>
        </p:txBody>
      </p:sp>
      <p:sp>
        <p:nvSpPr>
          <p:cNvPr id="4" name="Slide Number Placeholder 3"/>
          <p:cNvSpPr>
            <a:spLocks noGrp="1"/>
          </p:cNvSpPr>
          <p:nvPr>
            <p:ph type="sldNum" sz="quarter" idx="12"/>
          </p:nvPr>
        </p:nvSpPr>
        <p:spPr/>
        <p:txBody>
          <a:bodyPr/>
          <a:lstStyle/>
          <a:p>
            <a:fld id="{7B1C6805-EAF3-CC4B-883D-0BA841DD8C88}" type="slidenum">
              <a:rPr lang="en-US" smtClean="0"/>
              <a:t>5</a:t>
            </a:fld>
            <a:endParaRPr lang="en-US"/>
          </a:p>
        </p:txBody>
      </p:sp>
    </p:spTree>
    <p:extLst>
      <p:ext uri="{BB962C8B-B14F-4D97-AF65-F5344CB8AC3E}">
        <p14:creationId xmlns:p14="http://schemas.microsoft.com/office/powerpoint/2010/main" val="269401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5111"/>
            <a:ext cx="9144000" cy="1230489"/>
          </a:xfrm>
        </p:spPr>
        <p:txBody>
          <a:bodyPr>
            <a:normAutofit fontScale="90000"/>
          </a:bodyPr>
          <a:lstStyle/>
          <a:p>
            <a:r>
              <a:rPr lang="en-US" dirty="0">
                <a:solidFill>
                  <a:prstClr val="black">
                    <a:lumMod val="75000"/>
                    <a:lumOff val="25000"/>
                  </a:prstClr>
                </a:solidFill>
                <a:latin typeface="Trebuchet MS"/>
              </a:rPr>
              <a:t>Standard Operating Procedures for Appeal Board matters</a:t>
            </a:r>
            <a:r>
              <a:rPr lang="en-US" dirty="0" smtClean="0">
                <a:latin typeface="Trebuchet MS"/>
              </a:rPr>
              <a:t/>
            </a:r>
            <a:br>
              <a:rPr lang="en-US" dirty="0" smtClean="0">
                <a:latin typeface="Trebuchet MS"/>
              </a:rPr>
            </a:br>
            <a:endParaRPr lang="en-US" dirty="0"/>
          </a:p>
        </p:txBody>
      </p:sp>
      <p:sp>
        <p:nvSpPr>
          <p:cNvPr id="3" name="Content Placeholder 2"/>
          <p:cNvSpPr>
            <a:spLocks noGrp="1"/>
          </p:cNvSpPr>
          <p:nvPr>
            <p:ph idx="1"/>
          </p:nvPr>
        </p:nvSpPr>
        <p:spPr>
          <a:xfrm>
            <a:off x="0" y="1783644"/>
            <a:ext cx="9144000" cy="4645291"/>
          </a:xfrm>
        </p:spPr>
        <p:txBody>
          <a:bodyPr>
            <a:normAutofit fontScale="70000" lnSpcReduction="20000"/>
          </a:bodyPr>
          <a:lstStyle/>
          <a:p>
            <a:pPr>
              <a:buFont typeface="Wingdings" panose="05000000000000000000" pitchFamily="2" charset="2"/>
              <a:buChar char="ü"/>
            </a:pPr>
            <a:r>
              <a:rPr lang="en-GB" altLang="en-US" sz="4400" dirty="0" smtClean="0">
                <a:solidFill>
                  <a:prstClr val="black">
                    <a:lumMod val="75000"/>
                    <a:lumOff val="25000"/>
                  </a:prstClr>
                </a:solidFill>
                <a:latin typeface="Arial" panose="020B0604020202020204" pitchFamily="34" charset="0"/>
                <a:cs typeface="Arial" panose="020B0604020202020204" pitchFamily="34" charset="0"/>
              </a:rPr>
              <a:t>Once </a:t>
            </a:r>
            <a:r>
              <a:rPr lang="en-GB" altLang="en-US" sz="4400" dirty="0" smtClean="0">
                <a:solidFill>
                  <a:prstClr val="black">
                    <a:lumMod val="75000"/>
                    <a:lumOff val="25000"/>
                  </a:prstClr>
                </a:solidFill>
                <a:latin typeface="Arial" panose="020B0604020202020204" pitchFamily="34" charset="0"/>
                <a:cs typeface="Arial" panose="020B0604020202020204" pitchFamily="34" charset="0"/>
              </a:rPr>
              <a:t>the Department receives </a:t>
            </a:r>
            <a:r>
              <a:rPr lang="en-GB" altLang="en-US" sz="4400" dirty="0" smtClean="0">
                <a:solidFill>
                  <a:prstClr val="black">
                    <a:lumMod val="75000"/>
                    <a:lumOff val="25000"/>
                  </a:prstClr>
                </a:solidFill>
                <a:latin typeface="Arial" panose="020B0604020202020204" pitchFamily="34" charset="0"/>
                <a:cs typeface="Arial" panose="020B0604020202020204" pitchFamily="34" charset="0"/>
              </a:rPr>
              <a:t>the final decision from the AB:</a:t>
            </a:r>
          </a:p>
          <a:p>
            <a:pPr marL="0" indent="0">
              <a:buNone/>
            </a:pPr>
            <a:endParaRPr lang="en-US" sz="3600" dirty="0" smtClean="0"/>
          </a:p>
          <a:p>
            <a:pPr marL="892175" indent="-892175">
              <a:buFont typeface="Wingdings" panose="05000000000000000000" pitchFamily="2" charset="2"/>
              <a:buChar char="Ø"/>
            </a:pPr>
            <a:r>
              <a:rPr lang="en-US" sz="3600" dirty="0"/>
              <a:t>	Should the </a:t>
            </a:r>
            <a:r>
              <a:rPr lang="en-US" sz="3600" dirty="0" smtClean="0"/>
              <a:t>Department concur </a:t>
            </a:r>
            <a:r>
              <a:rPr lang="en-US" sz="3600" dirty="0"/>
              <a:t>with the decision of the AB and decide that the matter must be finalised accordingly, then the Branch/Unit will be instructed in writing to finalise </a:t>
            </a:r>
            <a:r>
              <a:rPr lang="en-US" sz="3600" dirty="0" smtClean="0"/>
              <a:t>the </a:t>
            </a:r>
            <a:r>
              <a:rPr lang="en-US" sz="3600" dirty="0"/>
              <a:t>matter.</a:t>
            </a:r>
            <a:endParaRPr lang="en-ZA" sz="3600" dirty="0"/>
          </a:p>
          <a:p>
            <a:pPr marL="0" indent="0">
              <a:buNone/>
            </a:pPr>
            <a:r>
              <a:rPr lang="en-US" sz="3600" dirty="0"/>
              <a:t> </a:t>
            </a:r>
            <a:endParaRPr lang="en-ZA" sz="3600" dirty="0"/>
          </a:p>
          <a:p>
            <a:pPr marL="892175" indent="-892175">
              <a:buFont typeface="Wingdings" panose="05000000000000000000" pitchFamily="2" charset="2"/>
              <a:buChar char="Ø"/>
            </a:pPr>
            <a:r>
              <a:rPr lang="en-US" sz="3600" dirty="0" smtClean="0"/>
              <a:t>Should </a:t>
            </a:r>
            <a:r>
              <a:rPr lang="en-US" sz="3600" dirty="0"/>
              <a:t>the </a:t>
            </a:r>
            <a:r>
              <a:rPr lang="en-US" sz="3600" dirty="0" smtClean="0"/>
              <a:t>decision (default judgment) be </a:t>
            </a:r>
            <a:r>
              <a:rPr lang="en-US" sz="3600" dirty="0"/>
              <a:t>one </a:t>
            </a:r>
            <a:r>
              <a:rPr lang="en-US" sz="3600" dirty="0" smtClean="0"/>
              <a:t>where the DMV was not represented  then an application for rescission </a:t>
            </a:r>
            <a:r>
              <a:rPr lang="en-US" sz="3600" dirty="0"/>
              <a:t>shall be brought to </a:t>
            </a:r>
            <a:r>
              <a:rPr lang="en-US" sz="3600" dirty="0" smtClean="0"/>
              <a:t>Court to </a:t>
            </a:r>
            <a:r>
              <a:rPr lang="en-US" sz="3600" dirty="0"/>
              <a:t>have the decision set </a:t>
            </a:r>
            <a:r>
              <a:rPr lang="en-US" sz="3600" dirty="0" smtClean="0"/>
              <a:t>aside.  </a:t>
            </a:r>
            <a:endParaRPr lang="en-ZA" sz="3600" dirty="0"/>
          </a:p>
          <a:p>
            <a:pPr>
              <a:buFont typeface="Wingdings" panose="05000000000000000000" pitchFamily="2" charset="2"/>
              <a:buChar char="Ø"/>
            </a:pPr>
            <a:endParaRPr lang="en-GB" altLang="en-US" sz="3300" dirty="0">
              <a:solidFill>
                <a:prstClr val="black">
                  <a:lumMod val="75000"/>
                  <a:lumOff val="25000"/>
                </a:prstClr>
              </a:solidFill>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6</a:t>
            </a:fld>
            <a:endParaRPr lang="en-US"/>
          </a:p>
        </p:txBody>
      </p:sp>
    </p:spTree>
    <p:extLst>
      <p:ext uri="{BB962C8B-B14F-4D97-AF65-F5344CB8AC3E}">
        <p14:creationId xmlns:p14="http://schemas.microsoft.com/office/powerpoint/2010/main" val="4197850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87415"/>
          </a:xfrm>
        </p:spPr>
        <p:txBody>
          <a:bodyPr>
            <a:normAutofit/>
          </a:bodyPr>
          <a:lstStyle/>
          <a:p>
            <a:r>
              <a:rPr lang="en-US" dirty="0">
                <a:solidFill>
                  <a:prstClr val="black">
                    <a:lumMod val="75000"/>
                    <a:lumOff val="25000"/>
                  </a:prstClr>
                </a:solidFill>
                <a:latin typeface="Trebuchet MS"/>
              </a:rPr>
              <a:t>Standard Operating Procedures for Appeal Board matters</a:t>
            </a:r>
            <a:endParaRPr lang="en-US" dirty="0"/>
          </a:p>
        </p:txBody>
      </p:sp>
      <p:sp>
        <p:nvSpPr>
          <p:cNvPr id="3" name="Content Placeholder 2"/>
          <p:cNvSpPr>
            <a:spLocks noGrp="1"/>
          </p:cNvSpPr>
          <p:nvPr>
            <p:ph idx="1"/>
          </p:nvPr>
        </p:nvSpPr>
        <p:spPr>
          <a:xfrm>
            <a:off x="0" y="1887416"/>
            <a:ext cx="9144000" cy="6217920"/>
          </a:xfrm>
        </p:spPr>
        <p:txBody>
          <a:bodyPr>
            <a:normAutofit/>
          </a:bodyPr>
          <a:lstStyle/>
          <a:p>
            <a:r>
              <a:rPr lang="en-US" sz="2400" dirty="0"/>
              <a:t>Should the </a:t>
            </a:r>
            <a:r>
              <a:rPr lang="en-US" sz="2400" dirty="0" smtClean="0"/>
              <a:t>Department be </a:t>
            </a:r>
            <a:r>
              <a:rPr lang="en-US" sz="2400" dirty="0"/>
              <a:t>of the view that the matter must be taken on Review due to the nature of the decision or the intervention of a High Court Application or Public Protector opinion, then the Office of the Solicitor General shall be instructed to file an Application for Review in the Court of law:</a:t>
            </a:r>
            <a:endParaRPr lang="en-ZA" sz="2400" dirty="0"/>
          </a:p>
          <a:p>
            <a:r>
              <a:rPr lang="en-US" sz="2400" dirty="0" smtClean="0"/>
              <a:t>Legal </a:t>
            </a:r>
            <a:r>
              <a:rPr lang="en-US" sz="2400" dirty="0"/>
              <a:t>Services must consult the State Attorney assigned to this matter and ensure that the Branch Representative attend the consultations in order to depose to any affidavits herein.</a:t>
            </a:r>
            <a:endParaRPr lang="en-ZA" sz="2400" dirty="0"/>
          </a:p>
          <a:p>
            <a:r>
              <a:rPr lang="en-US" sz="2400" dirty="0" smtClean="0"/>
              <a:t>Legal </a:t>
            </a:r>
            <a:r>
              <a:rPr lang="en-US" sz="2400" dirty="0"/>
              <a:t>Services must attend the Court hearing and once the court has made a decision. Such decision must be executed as soon as possible</a:t>
            </a:r>
            <a:r>
              <a:rPr lang="en-US" sz="2800" dirty="0"/>
              <a:t>.</a:t>
            </a:r>
            <a:endParaRPr lang="en-ZA" sz="2800" dirty="0"/>
          </a:p>
          <a:p>
            <a:pPr marL="0" lvl="1" indent="0">
              <a:buNone/>
            </a:pPr>
            <a:endParaRPr lang="en-ZA" sz="3800" dirty="0"/>
          </a:p>
          <a:p>
            <a:pPr marL="457200" lvl="1" indent="0">
              <a:lnSpc>
                <a:spcPct val="150000"/>
              </a:lnSpc>
              <a:buNone/>
            </a:pPr>
            <a:endParaRPr lang="en-ZA" sz="2400" dirty="0">
              <a:latin typeface="Arial Narrow" panose="020B0606020202030204" pitchFamily="34" charset="0"/>
            </a:endParaRPr>
          </a:p>
          <a:p>
            <a:pPr marL="457200" lvl="1" indent="0">
              <a:lnSpc>
                <a:spcPct val="150000"/>
              </a:lnSpc>
              <a:buNone/>
            </a:pPr>
            <a:endParaRPr lang="en-GB" altLang="en-US" sz="3300" dirty="0">
              <a:solidFill>
                <a:prstClr val="black">
                  <a:lumMod val="75000"/>
                  <a:lumOff val="25000"/>
                </a:prstClr>
              </a:solidFill>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7</a:t>
            </a:fld>
            <a:endParaRPr lang="en-US"/>
          </a:p>
        </p:txBody>
      </p:sp>
    </p:spTree>
    <p:extLst>
      <p:ext uri="{BB962C8B-B14F-4D97-AF65-F5344CB8AC3E}">
        <p14:creationId xmlns:p14="http://schemas.microsoft.com/office/powerpoint/2010/main" val="3822324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87415"/>
          </a:xfrm>
        </p:spPr>
        <p:txBody>
          <a:bodyPr>
            <a:normAutofit/>
          </a:bodyPr>
          <a:lstStyle/>
          <a:p>
            <a:r>
              <a:rPr lang="en-US" dirty="0" smtClean="0"/>
              <a:t>Register for all Appeal Board matters</a:t>
            </a:r>
            <a:endParaRPr lang="en-US" dirty="0"/>
          </a:p>
        </p:txBody>
      </p:sp>
      <p:sp>
        <p:nvSpPr>
          <p:cNvPr id="3" name="Content Placeholder 2"/>
          <p:cNvSpPr>
            <a:spLocks noGrp="1"/>
          </p:cNvSpPr>
          <p:nvPr>
            <p:ph idx="1"/>
          </p:nvPr>
        </p:nvSpPr>
        <p:spPr>
          <a:xfrm>
            <a:off x="0" y="1887416"/>
            <a:ext cx="9144000" cy="6217920"/>
          </a:xfrm>
        </p:spPr>
        <p:txBody>
          <a:bodyPr>
            <a:normAutofit/>
          </a:bodyPr>
          <a:lstStyle/>
          <a:p>
            <a:pPr marL="0" lvl="1" indent="0">
              <a:buNone/>
            </a:pPr>
            <a:r>
              <a:rPr lang="en-US" sz="3200" dirty="0" smtClean="0"/>
              <a:t>Legal Services prepared a register to record all appeals lodged. The register contains the names of the applicants, the detail of the appeal matter and the process to follow in finalising these matters; e.g.; whether the appeal is executed, taken on review or merely handled as a rescission to have the decision set aside. </a:t>
            </a:r>
            <a:endParaRPr lang="en-ZA" sz="3200" dirty="0">
              <a:latin typeface="Arial Narrow" panose="020B0606020202030204" pitchFamily="34" charset="0"/>
            </a:endParaRPr>
          </a:p>
          <a:p>
            <a:pPr marL="457200" lvl="1" indent="0">
              <a:lnSpc>
                <a:spcPct val="150000"/>
              </a:lnSpc>
              <a:buNone/>
            </a:pPr>
            <a:endParaRPr lang="en-GB" altLang="en-US" sz="3300" dirty="0">
              <a:solidFill>
                <a:prstClr val="black">
                  <a:lumMod val="75000"/>
                  <a:lumOff val="25000"/>
                </a:prstClr>
              </a:solidFill>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t>8</a:t>
            </a:fld>
            <a:endParaRPr lang="en-US"/>
          </a:p>
        </p:txBody>
      </p:sp>
    </p:spTree>
    <p:extLst>
      <p:ext uri="{BB962C8B-B14F-4D97-AF65-F5344CB8AC3E}">
        <p14:creationId xmlns:p14="http://schemas.microsoft.com/office/powerpoint/2010/main" val="87447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678" y="2065867"/>
            <a:ext cx="7519916" cy="3829966"/>
          </a:xfrm>
        </p:spPr>
        <p:txBody>
          <a:bodyPr>
            <a:normAutofit fontScale="92500" lnSpcReduction="20000"/>
          </a:bodyPr>
          <a:lstStyle/>
          <a:p>
            <a:endParaRPr lang="en-ZA" dirty="0"/>
          </a:p>
          <a:p>
            <a:pPr marL="0" indent="0">
              <a:buNone/>
            </a:pPr>
            <a:r>
              <a:rPr lang="en-ZA" sz="4800" dirty="0"/>
              <a:t>        </a:t>
            </a:r>
            <a:endParaRPr lang="en-ZA" sz="4800" dirty="0" smtClean="0"/>
          </a:p>
          <a:p>
            <a:pPr marL="0" indent="0">
              <a:buNone/>
            </a:pPr>
            <a:r>
              <a:rPr lang="en-ZA" sz="4800" dirty="0"/>
              <a:t>	</a:t>
            </a:r>
            <a:r>
              <a:rPr lang="en-ZA" sz="4800" dirty="0" smtClean="0"/>
              <a:t>		</a:t>
            </a:r>
            <a:r>
              <a:rPr lang="en-ZA" sz="4800" dirty="0" smtClean="0">
                <a:latin typeface="Trebuchet MS" panose="020B0603020202020204" pitchFamily="34" charset="0"/>
              </a:rPr>
              <a:t>	</a:t>
            </a:r>
            <a:r>
              <a:rPr lang="en-ZA" sz="4800" dirty="0" smtClean="0">
                <a:latin typeface="Arial Narrow" panose="020B0606020202030204" pitchFamily="34" charset="0"/>
              </a:rPr>
              <a:t>THANK YOU</a:t>
            </a:r>
            <a:endParaRPr lang="en-ZA" sz="4800" dirty="0">
              <a:latin typeface="Arial Narrow" panose="020B0606020202030204" pitchFamily="34" charset="0"/>
            </a:endParaRPr>
          </a:p>
          <a:p>
            <a:pPr marL="0" indent="0">
              <a:buNone/>
            </a:pPr>
            <a:r>
              <a:rPr lang="en-ZA" sz="4800" dirty="0">
                <a:latin typeface="Trebuchet MS" panose="020B0603020202020204" pitchFamily="34" charset="0"/>
              </a:rPr>
              <a:t>     </a:t>
            </a:r>
          </a:p>
          <a:p>
            <a:pPr marL="0" indent="0">
              <a:buNone/>
            </a:pPr>
            <a:r>
              <a:rPr lang="en-ZA" sz="4800" dirty="0">
                <a:latin typeface="Trebuchet MS" panose="020B0603020202020204" pitchFamily="34" charset="0"/>
              </a:rPr>
              <a:t>    </a:t>
            </a:r>
            <a:r>
              <a:rPr lang="en-ZA" sz="4800" dirty="0" smtClean="0">
                <a:latin typeface="Trebuchet MS" panose="020B0603020202020204" pitchFamily="34" charset="0"/>
              </a:rPr>
              <a:t>		</a:t>
            </a:r>
            <a:endParaRPr lang="en-ZA" sz="4800" dirty="0">
              <a:latin typeface="Trebuchet MS" panose="020B0603020202020204" pitchFamily="34" charset="0"/>
            </a:endParaRPr>
          </a:p>
          <a:p>
            <a:pPr marL="0" indent="0">
              <a:buNone/>
            </a:pPr>
            <a:r>
              <a:rPr lang="en-ZA" sz="4800" dirty="0"/>
              <a:t>   </a:t>
            </a:r>
          </a:p>
        </p:txBody>
      </p:sp>
      <p:sp>
        <p:nvSpPr>
          <p:cNvPr id="2" name="Slide Number Placeholder 1"/>
          <p:cNvSpPr>
            <a:spLocks noGrp="1"/>
          </p:cNvSpPr>
          <p:nvPr>
            <p:ph type="sldNum" sz="quarter" idx="12"/>
          </p:nvPr>
        </p:nvSpPr>
        <p:spPr/>
        <p:txBody>
          <a:bodyPr/>
          <a:lstStyle/>
          <a:p>
            <a:fld id="{7B1C6805-EAF3-CC4B-883D-0BA841DD8C88}" type="slidenum">
              <a:rPr lang="en-US" smtClean="0"/>
              <a:t>9</a:t>
            </a:fld>
            <a:endParaRPr lang="en-US"/>
          </a:p>
        </p:txBody>
      </p:sp>
    </p:spTree>
    <p:extLst>
      <p:ext uri="{BB962C8B-B14F-4D97-AF65-F5344CB8AC3E}">
        <p14:creationId xmlns:p14="http://schemas.microsoft.com/office/powerpoint/2010/main" val="2260532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TotalTime>
  <Words>386</Words>
  <Application>Microsoft Office PowerPoint</Application>
  <PresentationFormat>On-screen Show (4:3)</PresentationFormat>
  <Paragraphs>68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Calibri</vt:lpstr>
      <vt:lpstr>Trebuchet MS</vt:lpstr>
      <vt:lpstr>Wingdings</vt:lpstr>
      <vt:lpstr>Office Theme</vt:lpstr>
      <vt:lpstr>PRESENTATION TO THE PCODMV ON STEPS &amp; PROCESSES IN MANAGING APPEAL BOARD MATTERS  BY LT GEN (Ret) MGWEBI 21 OCTOBER 2020   </vt:lpstr>
      <vt:lpstr>Presentation Outline</vt:lpstr>
      <vt:lpstr>Standard Operating Procedures for Appeal Board matters</vt:lpstr>
      <vt:lpstr>Standard Operating Procedures for Appeal Board matters</vt:lpstr>
      <vt:lpstr> Standard Operating Procedures for Appeal Board matters  </vt:lpstr>
      <vt:lpstr>Standard Operating Procedures for Appeal Board matters </vt:lpstr>
      <vt:lpstr>Standard Operating Procedures for Appeal Board matters</vt:lpstr>
      <vt:lpstr>Register for all Appeal Board matters</vt:lpstr>
      <vt:lpstr>PowerPoint Presentation</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Semakaleng Moatlhodi</cp:lastModifiedBy>
  <cp:revision>95</cp:revision>
  <cp:lastPrinted>2020-09-29T14:18:54Z</cp:lastPrinted>
  <dcterms:created xsi:type="dcterms:W3CDTF">2018-06-14T10:47:40Z</dcterms:created>
  <dcterms:modified xsi:type="dcterms:W3CDTF">2020-10-21T07:08:57Z</dcterms:modified>
</cp:coreProperties>
</file>