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538" r:id="rId2"/>
    <p:sldId id="559" r:id="rId3"/>
    <p:sldId id="563" r:id="rId4"/>
    <p:sldId id="564" r:id="rId5"/>
    <p:sldId id="277" r:id="rId6"/>
    <p:sldId id="276" r:id="rId7"/>
    <p:sldId id="280" r:id="rId8"/>
    <p:sldId id="560" r:id="rId9"/>
    <p:sldId id="561" r:id="rId10"/>
    <p:sldId id="562" r:id="rId11"/>
    <p:sldId id="565" r:id="rId12"/>
    <p:sldId id="506" r:id="rId13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4302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6461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862013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1077913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nuel Sibanda" initials="ES" lastIdx="5" clrIdx="0"/>
  <p:cmAuthor id="2" name="Dr Eva Sujee" initials="DES" lastIdx="4" clrIdx="1">
    <p:extLst>
      <p:ext uri="{19B8F6BF-5375-455C-9EA6-DF929625EA0E}">
        <p15:presenceInfo xmlns:p15="http://schemas.microsoft.com/office/powerpoint/2012/main" xmlns="" userId="S-1-5-21-1981554753-85856005-3289934986-4219" providerId="AD"/>
      </p:ext>
    </p:extLst>
  </p:cmAuthor>
  <p:cmAuthor id="3" name="Zodwa Modimakwane" initials="ZM" lastIdx="10" clrIdx="2">
    <p:extLst>
      <p:ext uri="{19B8F6BF-5375-455C-9EA6-DF929625EA0E}">
        <p15:presenceInfo xmlns:p15="http://schemas.microsoft.com/office/powerpoint/2012/main" xmlns="" userId="S-1-5-21-1981554753-85856005-3289934986-17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2060"/>
    <a:srgbClr val="3366CC"/>
    <a:srgbClr val="000080"/>
    <a:srgbClr val="CEF1FE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526" autoAdjust="0"/>
    <p:restoredTop sz="92518" autoAdjust="0"/>
  </p:normalViewPr>
  <p:slideViewPr>
    <p:cSldViewPr>
      <p:cViewPr varScale="1">
        <p:scale>
          <a:sx n="71" d="100"/>
          <a:sy n="71" d="100"/>
        </p:scale>
        <p:origin x="-74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4FBC77D-DE97-4E75-8CB5-DC94025B75C7}" type="datetimeFigureOut">
              <a:rPr lang="en-US"/>
              <a:pPr>
                <a:defRPr/>
              </a:pPr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1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36467B-E4C7-4EFA-872C-16EDE272A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0588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>
            <a:lvl1pPr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5856" cy="44644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753" cy="4937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7752" cy="4937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9938"/>
            <a:ext cx="2947753" cy="4937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pitchFamily="32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8"/>
            <a:ext cx="2947752" cy="4937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4BD8112C-9E67-408D-ADB5-DF983400DF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703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E20797-8689-44D0-8D10-AADD6015C14E}" type="slidenum">
              <a:rPr kumimoji="0" lang="es-E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69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622580" indent="-238559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958599" indent="-190556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342620" indent="-190556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726642" indent="-190556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145574" indent="-19055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564507" indent="-19055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2983439" indent="-19055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402371" indent="-19055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06580" algn="l"/>
                <a:tab pos="1214613" algn="l"/>
                <a:tab pos="1822647" algn="l"/>
                <a:tab pos="243068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40CB326-273F-415C-BDA5-78D32D87A0C3}" type="slidenum">
              <a:rPr lang="en-GB" altLang="en-US" sz="12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GB" alt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2475" y="700088"/>
            <a:ext cx="4606925" cy="3455987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963" y="4377448"/>
            <a:ext cx="4890557" cy="406940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35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0347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2883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23850"/>
            <a:ext cx="2265363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23850"/>
            <a:ext cx="6648450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99037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23850"/>
            <a:ext cx="9066213" cy="933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3707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13727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5670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2937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331913"/>
            <a:ext cx="4456113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331913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711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31742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58501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6739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860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0935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323850"/>
            <a:ext cx="906621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1331913"/>
            <a:ext cx="9066213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94375"/>
            <a:ext cx="10080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4298AB-4921-4BE0-BCCF-369CD6BA1E58}"/>
              </a:ext>
            </a:extLst>
          </p:cNvPr>
          <p:cNvSpPr txBox="1"/>
          <p:nvPr userDrawn="1"/>
        </p:nvSpPr>
        <p:spPr>
          <a:xfrm>
            <a:off x="8697912" y="675163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12B5B45-BB6A-4378-8677-C65A1CD2D33D}" type="slidenum">
              <a:rPr lang="en-ZA" baseline="0" smtClean="0">
                <a:solidFill>
                  <a:srgbClr val="002060"/>
                </a:solidFill>
              </a:rPr>
              <a:pPr/>
              <a:t>‹#›</a:t>
            </a:fld>
            <a:r>
              <a:rPr lang="en-ZA" baseline="0" dirty="0">
                <a:solidFill>
                  <a:srgbClr val="002060"/>
                </a:solidFill>
              </a:rPr>
              <a:t> / 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8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000000"/>
          </a:solidFill>
          <a:latin typeface="Arial" charset="0"/>
          <a:ea typeface="MS Gothic" pitchFamily="49" charset="0"/>
          <a:cs typeface="MS Gothic" pitchFamily="49" charset="0"/>
        </a:defRPr>
      </a:lvl9pPr>
    </p:titleStyle>
    <p:bodyStyle>
      <a:lvl1pPr marL="430213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38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56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7413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46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18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90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6213" indent="-2159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36550" y="2003425"/>
            <a:ext cx="9744075" cy="50530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spcAft>
                <a:spcPts val="1323"/>
              </a:spcAft>
              <a:defRPr/>
            </a:pPr>
            <a:r>
              <a:rPr lang="en-US" b="1" dirty="0">
                <a:solidFill>
                  <a:srgbClr val="000080"/>
                </a:solidFill>
                <a:latin typeface="Century Gothic" panose="020B0502020202020204" pitchFamily="34" charset="0"/>
              </a:rPr>
              <a:t>Presentation to the Portfolio Committee on Higher Education and Training</a:t>
            </a:r>
            <a: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  <a:t/>
            </a:r>
            <a:b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  <a:t> </a:t>
            </a:r>
            <a:b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  <a:t>Certification and Resulting</a:t>
            </a:r>
            <a:b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  <a:t>20 October 2020</a:t>
            </a:r>
            <a:b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  <a:t/>
            </a:r>
            <a:br>
              <a:rPr lang="en-ZA" b="1" dirty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sz="3417" b="1" dirty="0">
                <a:solidFill>
                  <a:srgbClr val="000080"/>
                </a:solidFill>
                <a:latin typeface="Century Gothic" panose="020B0502020202020204" pitchFamily="34" charset="0"/>
              </a:rPr>
              <a:t/>
            </a:r>
            <a:br>
              <a:rPr lang="en-US" sz="3417" b="1" dirty="0">
                <a:solidFill>
                  <a:srgbClr val="000080"/>
                </a:solidFill>
                <a:latin typeface="Century Gothic" panose="020B0502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100438" y="4535805"/>
            <a:ext cx="5627758" cy="43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7943" eaLnBrk="1" hangingPunct="1"/>
            <a:r>
              <a:rPr lang="en-AU" altLang="en-US" sz="2205" b="1" dirty="0">
                <a:solidFill>
                  <a:srgbClr val="DBF5F9"/>
                </a:solidFill>
                <a:latin typeface="Times New Roman" panose="02020603050405020304" pitchFamily="18" charset="0"/>
                <a:ea typeface="+mn-ea"/>
              </a:rPr>
              <a:t>     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" y="0"/>
            <a:ext cx="10079567" cy="20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81268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503237"/>
            <a:ext cx="9066213" cy="50039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outstanding certificates – GETC</a:t>
            </a:r>
            <a:endParaRPr lang="en-ZA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37FBB1C-07C3-4BC5-96A4-8400BAFF6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990180"/>
              </p:ext>
            </p:extLst>
          </p:nvPr>
        </p:nvGraphicFramePr>
        <p:xfrm>
          <a:off x="380598" y="1265237"/>
          <a:ext cx="9218640" cy="4399858"/>
        </p:xfrm>
        <a:graphic>
          <a:graphicData uri="http://schemas.openxmlformats.org/drawingml/2006/table">
            <a:tbl>
              <a:tblPr/>
              <a:tblGrid>
                <a:gridCol w="2091247">
                  <a:extLst>
                    <a:ext uri="{9D8B030D-6E8A-4147-A177-3AD203B41FA5}">
                      <a16:colId xmlns:a16="http://schemas.microsoft.com/office/drawing/2014/main" xmlns="" val="1824123889"/>
                    </a:ext>
                  </a:extLst>
                </a:gridCol>
                <a:gridCol w="1849746">
                  <a:extLst>
                    <a:ext uri="{9D8B030D-6E8A-4147-A177-3AD203B41FA5}">
                      <a16:colId xmlns:a16="http://schemas.microsoft.com/office/drawing/2014/main" xmlns="" val="2566069587"/>
                    </a:ext>
                  </a:extLst>
                </a:gridCol>
                <a:gridCol w="1702940">
                  <a:extLst>
                    <a:ext uri="{9D8B030D-6E8A-4147-A177-3AD203B41FA5}">
                      <a16:colId xmlns:a16="http://schemas.microsoft.com/office/drawing/2014/main" xmlns="" val="1028519803"/>
                    </a:ext>
                  </a:extLst>
                </a:gridCol>
                <a:gridCol w="1746983">
                  <a:extLst>
                    <a:ext uri="{9D8B030D-6E8A-4147-A177-3AD203B41FA5}">
                      <a16:colId xmlns:a16="http://schemas.microsoft.com/office/drawing/2014/main" xmlns="" val="2606796766"/>
                    </a:ext>
                  </a:extLst>
                </a:gridCol>
                <a:gridCol w="1827724">
                  <a:extLst>
                    <a:ext uri="{9D8B030D-6E8A-4147-A177-3AD203B41FA5}">
                      <a16:colId xmlns:a16="http://schemas.microsoft.com/office/drawing/2014/main" xmlns="" val="1720546342"/>
                    </a:ext>
                  </a:extLst>
                </a:gridCol>
              </a:tblGrid>
              <a:tr h="39909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2300" b="1" i="0" u="sng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GETC: Examination dates 201010 - 201910</a:t>
                      </a:r>
                    </a:p>
                  </a:txBody>
                  <a:tcPr marL="6300" marR="6300" marT="63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518355"/>
                  </a:ext>
                </a:extLst>
              </a:tr>
              <a:tr h="439102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Reported on: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 May 2020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05 June 2020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22 July 2020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 October 2020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7411275"/>
                  </a:ext>
                </a:extLst>
              </a:tr>
              <a:tr h="222448">
                <a:tc>
                  <a:txBody>
                    <a:bodyPr/>
                    <a:lstStyle/>
                    <a:p>
                      <a:pPr algn="l" fontAlgn="b"/>
                      <a:endParaRPr lang="en-ZA" sz="9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00" marR="6300" marT="63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9113888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Eastern Cape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6 260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6 238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6 238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6 260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1863921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Free state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1 710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1 710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1 710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1 712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49284096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Gauteng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5 498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5 497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5 497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5 498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9787863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KwaZulu-Natal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11 427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11 427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11 427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11 427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0478673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Mpumalanga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5 164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5 163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5 163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5 219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3198903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Northern Cape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870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870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870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870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0083749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Limpopo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12 556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12 553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12 553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12 558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3342683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North West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3 285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3 283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3 283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3 312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154470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Western Cape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1 576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1 576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1 576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1 576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4231655"/>
                  </a:ext>
                </a:extLst>
              </a:tr>
              <a:tr h="333921">
                <a:tc>
                  <a:txBody>
                    <a:bodyPr/>
                    <a:lstStyle/>
                    <a:p>
                      <a:pPr algn="l" fontAlgn="b"/>
                      <a:r>
                        <a:rPr lang="en-ZA" sz="17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48 346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48 317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48 317 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1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4 8432</a:t>
                      </a:r>
                    </a:p>
                  </a:txBody>
                  <a:tcPr marL="6300" marR="6300" marT="63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623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719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503237"/>
            <a:ext cx="9066213" cy="50039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outstanding certificates – N3</a:t>
            </a:r>
            <a:endParaRPr lang="en-ZA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D9A59E1-CFD9-41BB-B816-02909BA83BA0}"/>
              </a:ext>
            </a:extLst>
          </p:cNvPr>
          <p:cNvSpPr txBox="1"/>
          <p:nvPr/>
        </p:nvSpPr>
        <p:spPr>
          <a:xfrm>
            <a:off x="392112" y="1874837"/>
            <a:ext cx="8305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>
                <a:solidFill>
                  <a:srgbClr val="002060"/>
                </a:solidFill>
              </a:rPr>
              <a:t>Umalusi in the process of identifying outstanding full certificates for N3 (similar to NCV)</a:t>
            </a:r>
          </a:p>
          <a:p>
            <a:endParaRPr lang="en-ZA" sz="2800" dirty="0">
              <a:solidFill>
                <a:srgbClr val="002060"/>
              </a:solidFill>
            </a:endParaRPr>
          </a:p>
          <a:p>
            <a:r>
              <a:rPr lang="en-ZA" sz="2800" dirty="0">
                <a:solidFill>
                  <a:srgbClr val="002060"/>
                </a:solidFill>
              </a:rPr>
              <a:t>Challenges encountered – invalid ID numbers, cannot link records.</a:t>
            </a:r>
          </a:p>
          <a:p>
            <a:endParaRPr lang="en-ZA" sz="2800" dirty="0">
              <a:solidFill>
                <a:srgbClr val="002060"/>
              </a:solidFill>
            </a:endParaRPr>
          </a:p>
          <a:p>
            <a:r>
              <a:rPr lang="en-ZA" sz="2800" dirty="0">
                <a:solidFill>
                  <a:srgbClr val="002060"/>
                </a:solidFill>
              </a:rPr>
              <a:t>Based on enquiries received from candidates there seems to be a large number of outstanding N3 full certificates (combinations).</a:t>
            </a:r>
          </a:p>
          <a:p>
            <a:endParaRPr lang="en-ZA" sz="2800" dirty="0">
              <a:solidFill>
                <a:srgbClr val="002060"/>
              </a:solidFill>
            </a:endParaRPr>
          </a:p>
          <a:p>
            <a:endParaRPr lang="en-ZA" sz="2800" dirty="0">
              <a:solidFill>
                <a:srgbClr val="002060"/>
              </a:solidFill>
            </a:endParaRPr>
          </a:p>
          <a:p>
            <a:endParaRPr lang="en-ZA" sz="2800" dirty="0">
              <a:solidFill>
                <a:srgbClr val="002060"/>
              </a:solidFill>
            </a:endParaRPr>
          </a:p>
          <a:p>
            <a:r>
              <a:rPr lang="en-ZA" sz="28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145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9912" y="2713037"/>
            <a:ext cx="4419599" cy="2590801"/>
          </a:xfrm>
        </p:spPr>
        <p:txBody>
          <a:bodyPr/>
          <a:lstStyle/>
          <a:p>
            <a:pPr marL="96482" indent="0" eaLnBrk="1">
              <a:buFont typeface="Wingdings" pitchFamily="2" charset="2"/>
              <a:buNone/>
              <a:defRPr/>
            </a:pPr>
            <a:endParaRPr lang="en-ZA" altLang="en-US" sz="3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2280882" lvl="5" indent="0">
              <a:buFont typeface="Wingdings" pitchFamily="2" charset="2"/>
              <a:buNone/>
              <a:defRPr/>
            </a:pPr>
            <a:r>
              <a:rPr lang="en-ZA" altLang="en-US" sz="24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Thank You</a:t>
            </a:r>
            <a:endParaRPr lang="en-ZA" altLang="en-US" sz="600" b="1" i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eaLnBrk="1">
              <a:defRPr/>
            </a:pPr>
            <a:endParaRPr lang="en-US" altLang="en-US" sz="18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5604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64187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544512" y="350837"/>
            <a:ext cx="9066212" cy="1066800"/>
          </a:xfrm>
        </p:spPr>
        <p:txBody>
          <a:bodyPr/>
          <a:lstStyle/>
          <a:p>
            <a:r>
              <a:rPr lang="en-ZA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Report on outstanding certificates – NC(V) and GETC</a:t>
            </a:r>
            <a:r>
              <a:rPr lang="en-ZA" altLang="en-US" sz="4000" dirty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4512" y="1493837"/>
            <a:ext cx="85530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Umalusi processes datasets on receipt  – there is no backlog on datasets received</a:t>
            </a:r>
          </a:p>
          <a:p>
            <a:pPr marL="342900" indent="-342900">
              <a:buFont typeface="+mj-lt"/>
              <a:buAutoNum type="arabicPeriod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During the lockdown continued processing datasets received and dispatching of certificates</a:t>
            </a:r>
          </a:p>
          <a:p>
            <a:pPr marL="342900" indent="-342900">
              <a:buFont typeface="+mj-lt"/>
              <a:buAutoNum type="arabicPeriod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Provided reports of possible records of candidates that can be consolidated who have passed subjects over multiple examinations. Consolidation done on ID numbers.</a:t>
            </a:r>
          </a:p>
          <a:p>
            <a:pPr marL="342900" indent="-342900">
              <a:buFont typeface="+mj-lt"/>
              <a:buAutoNum type="arabicPeriod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Provided list to DHET of records approved for resulting and not yet certified</a:t>
            </a: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2682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544512" y="350837"/>
            <a:ext cx="9066212" cy="761999"/>
          </a:xfrm>
        </p:spPr>
        <p:txBody>
          <a:bodyPr/>
          <a:lstStyle/>
          <a:p>
            <a:r>
              <a:rPr lang="en-ZA" altLang="en-US" sz="4000" dirty="0">
                <a:solidFill>
                  <a:srgbClr val="000080"/>
                </a:solidFill>
                <a:latin typeface="Century Gothic" panose="020B0502020202020204" pitchFamily="34" charset="0"/>
              </a:rPr>
              <a:t>Report continues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3218" y="1087589"/>
            <a:ext cx="9448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Focus on rejected transactions at certification</a:t>
            </a:r>
          </a:p>
          <a:p>
            <a:pPr marL="457200" indent="-457200">
              <a:buFont typeface="+mj-lt"/>
              <a:buAutoNum type="arabicPeriod" startAt="5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Close co-operation between Task teams to resolve backlog – individual and direct contact to resolve problems.</a:t>
            </a:r>
          </a:p>
          <a:p>
            <a:pPr marL="457200" indent="-457200">
              <a:buFont typeface="+mj-lt"/>
              <a:buAutoNum type="arabicPeriod" startAt="5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DHET statistics and Umalusi statistics not to be compared because the compilation are from different baselines. DHET reports on first issues and include data not yet submitted to Umalusi. </a:t>
            </a:r>
          </a:p>
          <a:p>
            <a:pPr marL="457200" indent="-457200">
              <a:buFont typeface="+mj-lt"/>
              <a:buAutoNum type="arabicPeriod" startAt="5"/>
            </a:pPr>
            <a:endParaRPr lang="en-ZA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Reports by Umalusi is to support the eradication of the backlog and assist DHET with identification of outstanding records. DHET will provide detail on the number of  outstanding records</a:t>
            </a: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4074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>
          <a:xfrm>
            <a:off x="544512" y="350837"/>
            <a:ext cx="9066212" cy="761999"/>
          </a:xfrm>
        </p:spPr>
        <p:txBody>
          <a:bodyPr/>
          <a:lstStyle/>
          <a:p>
            <a:r>
              <a:rPr lang="en-ZA" altLang="en-US" sz="40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Focus of the Report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312" y="1417637"/>
            <a:ext cx="944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This report </a:t>
            </a:r>
            <a:r>
              <a:rPr lang="en-ZA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focuses on the following</a:t>
            </a: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en-ZA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The </a:t>
            </a:r>
            <a:r>
              <a:rPr lang="en-ZA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NC(V)</a:t>
            </a: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 Level 2- 4 from 200711 to 201911</a:t>
            </a:r>
          </a:p>
          <a:p>
            <a:pPr marL="773113" lvl="1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Outstanding full certificates (consolidated records)</a:t>
            </a:r>
          </a:p>
          <a:p>
            <a:pPr marL="773113" lvl="1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Certificates issued over the last four months</a:t>
            </a:r>
          </a:p>
          <a:p>
            <a:pPr marL="773113" lvl="1" indent="-342900">
              <a:buFont typeface="Arial" panose="020B0604020202020204" pitchFamily="34" charset="0"/>
              <a:buChar char="•"/>
            </a:pP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Report on certification per level</a:t>
            </a:r>
          </a:p>
          <a:p>
            <a:pPr marL="773113" lvl="1" indent="-342900">
              <a:buFont typeface="Arial" panose="020B0604020202020204" pitchFamily="34" charset="0"/>
              <a:buChar char="•"/>
            </a:pPr>
            <a:endParaRPr lang="en-ZA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GETC</a:t>
            </a: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 – outstanding full certificates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400" b="1" dirty="0">
                <a:solidFill>
                  <a:srgbClr val="000080"/>
                </a:solidFill>
                <a:latin typeface="Century Gothic" panose="020B0502020202020204" pitchFamily="34" charset="0"/>
              </a:rPr>
              <a:t>N3 </a:t>
            </a:r>
            <a:r>
              <a:rPr lang="en-ZA" sz="2400" dirty="0">
                <a:solidFill>
                  <a:srgbClr val="000080"/>
                </a:solidFill>
                <a:latin typeface="Century Gothic" panose="020B0502020202020204" pitchFamily="34" charset="0"/>
              </a:rPr>
              <a:t>– outstanding certificates</a:t>
            </a:r>
          </a:p>
          <a:p>
            <a:pPr marL="773113" lvl="1" indent="-342900">
              <a:buFont typeface="Arial" panose="020B0604020202020204" pitchFamily="34" charset="0"/>
              <a:buChar char="•"/>
            </a:pPr>
            <a:endParaRPr lang="en-ZA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endParaRPr lang="en-ZA" sz="2400" dirty="0">
              <a:solidFill>
                <a:srgbClr val="000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05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16" y="350837"/>
            <a:ext cx="9066213" cy="876064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outstanding certificates – NC(V)</a:t>
            </a:r>
            <a:br>
              <a:rPr 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Full certificates (over multiple exams)</a:t>
            </a:r>
            <a:endParaRPr lang="en-ZA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E54253F-C7A0-4234-99D5-7E4BC3B4F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875625"/>
              </p:ext>
            </p:extLst>
          </p:nvPr>
        </p:nvGraphicFramePr>
        <p:xfrm>
          <a:off x="286829" y="1226901"/>
          <a:ext cx="9259940" cy="5323875"/>
        </p:xfrm>
        <a:graphic>
          <a:graphicData uri="http://schemas.openxmlformats.org/drawingml/2006/table">
            <a:tbl>
              <a:tblPr/>
              <a:tblGrid>
                <a:gridCol w="918973">
                  <a:extLst>
                    <a:ext uri="{9D8B030D-6E8A-4147-A177-3AD203B41FA5}">
                      <a16:colId xmlns:a16="http://schemas.microsoft.com/office/drawing/2014/main" xmlns="" val="2096427377"/>
                    </a:ext>
                  </a:extLst>
                </a:gridCol>
                <a:gridCol w="33850">
                  <a:extLst>
                    <a:ext uri="{9D8B030D-6E8A-4147-A177-3AD203B41FA5}">
                      <a16:colId xmlns:a16="http://schemas.microsoft.com/office/drawing/2014/main" xmlns="" val="2530120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98459322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81955883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3459911650"/>
                    </a:ext>
                  </a:extLst>
                </a:gridCol>
                <a:gridCol w="1906317">
                  <a:extLst>
                    <a:ext uri="{9D8B030D-6E8A-4147-A177-3AD203B41FA5}">
                      <a16:colId xmlns:a16="http://schemas.microsoft.com/office/drawing/2014/main" xmlns="" val="3263914081"/>
                    </a:ext>
                  </a:extLst>
                </a:gridCol>
              </a:tblGrid>
              <a:tr h="4955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ZA" sz="2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Examination dates: 200711 - 201911</a:t>
                      </a:r>
                    </a:p>
                  </a:txBody>
                  <a:tcPr marL="4225" marR="4225" marT="42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0168867"/>
                  </a:ext>
                </a:extLst>
              </a:tr>
              <a:tr h="6188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Report compiled on  14 October 2020</a:t>
                      </a:r>
                    </a:p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Compared to report from 31 July 2020</a:t>
                      </a:r>
                    </a:p>
                  </a:txBody>
                  <a:tcPr marL="4225" marR="4225" marT="42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4650390"/>
                  </a:ext>
                </a:extLst>
              </a:tr>
              <a:tr h="290612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25" marR="4225" marT="42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3680683"/>
                  </a:ext>
                </a:extLst>
              </a:tr>
              <a:tr h="1334169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Level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Consolidated into a certificate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Certificates to be issued 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Certificates to be issued if pre-requisites are issued.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No pre-requisite level – do not qualify for certificate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9784007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238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4 291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238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4 291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1537470"/>
                  </a:ext>
                </a:extLst>
              </a:tr>
              <a:tr h="6188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9 277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13 103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1 274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4 985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7 988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8 016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2939273"/>
                  </a:ext>
                </a:extLst>
              </a:tr>
              <a:tr h="6188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12 836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13 400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4 126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4 150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2 148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2 673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6 562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6 577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92448181"/>
                  </a:ext>
                </a:extLst>
              </a:tr>
              <a:tr h="6188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22 351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30 794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5 638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13 426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2 163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2 775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14 550</a:t>
                      </a:r>
                    </a:p>
                    <a:p>
                      <a:pPr algn="ctr" fontAlgn="b"/>
                      <a:r>
                        <a:rPr lang="en-ZA" sz="2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14 593</a:t>
                      </a:r>
                    </a:p>
                  </a:txBody>
                  <a:tcPr marL="4225" marR="4225" marT="42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4517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00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579438"/>
            <a:ext cx="9066213" cy="1524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certificates issued for the period July – October 2020</a:t>
            </a:r>
            <a:endParaRPr lang="en-ZA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8CF8345-113A-45FF-86CE-429F6B495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4628202"/>
              </p:ext>
            </p:extLst>
          </p:nvPr>
        </p:nvGraphicFramePr>
        <p:xfrm>
          <a:off x="507206" y="2332037"/>
          <a:ext cx="9242180" cy="3451860"/>
        </p:xfrm>
        <a:graphic>
          <a:graphicData uri="http://schemas.openxmlformats.org/drawingml/2006/table">
            <a:tbl>
              <a:tblPr/>
              <a:tblGrid>
                <a:gridCol w="5181601">
                  <a:extLst>
                    <a:ext uri="{9D8B030D-6E8A-4147-A177-3AD203B41FA5}">
                      <a16:colId xmlns:a16="http://schemas.microsoft.com/office/drawing/2014/main" xmlns="" val="73577508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26770738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441871479"/>
                    </a:ext>
                  </a:extLst>
                </a:gridCol>
                <a:gridCol w="1393579">
                  <a:extLst>
                    <a:ext uri="{9D8B030D-6E8A-4147-A177-3AD203B41FA5}">
                      <a16:colId xmlns:a16="http://schemas.microsoft.com/office/drawing/2014/main" xmlns="" val="959472360"/>
                    </a:ext>
                  </a:extLst>
                </a:gridCol>
              </a:tblGrid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Certificates issued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Level 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Level 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Level 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730963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First issue certificates: NC(V) (one exam)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2 708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1 251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1 055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44216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 Full certificates (Consolidated)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4 379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4 906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1 046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46387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 Full certificates (complied with pre-requisites)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433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1" i="0" u="none" strike="noStrike" dirty="0">
                          <a:solidFill>
                            <a:srgbClr val="3366CC"/>
                          </a:solidFill>
                          <a:effectLst/>
                          <a:latin typeface="Century Gothic" panose="020B0502020202020204" pitchFamily="34" charset="0"/>
                        </a:rPr>
                        <a:t>369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801817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7 087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6 590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2 470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8417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142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503237"/>
            <a:ext cx="9066213" cy="50039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NC(V) Level 2 certification</a:t>
            </a:r>
            <a:endParaRPr lang="en-ZA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BC7632F-F412-4D68-9AF7-DA5352111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601431"/>
              </p:ext>
            </p:extLst>
          </p:nvPr>
        </p:nvGraphicFramePr>
        <p:xfrm>
          <a:off x="507205" y="1570037"/>
          <a:ext cx="9066211" cy="4648201"/>
        </p:xfrm>
        <a:graphic>
          <a:graphicData uri="http://schemas.openxmlformats.org/drawingml/2006/table">
            <a:tbl>
              <a:tblPr/>
              <a:tblGrid>
                <a:gridCol w="1197431">
                  <a:extLst>
                    <a:ext uri="{9D8B030D-6E8A-4147-A177-3AD203B41FA5}">
                      <a16:colId xmlns:a16="http://schemas.microsoft.com/office/drawing/2014/main" xmlns="" val="220892608"/>
                    </a:ext>
                  </a:extLst>
                </a:gridCol>
                <a:gridCol w="1300841">
                  <a:extLst>
                    <a:ext uri="{9D8B030D-6E8A-4147-A177-3AD203B41FA5}">
                      <a16:colId xmlns:a16="http://schemas.microsoft.com/office/drawing/2014/main" xmlns="" val="1618856176"/>
                    </a:ext>
                  </a:extLst>
                </a:gridCol>
                <a:gridCol w="1540313">
                  <a:extLst>
                    <a:ext uri="{9D8B030D-6E8A-4147-A177-3AD203B41FA5}">
                      <a16:colId xmlns:a16="http://schemas.microsoft.com/office/drawing/2014/main" xmlns="" val="252767340"/>
                    </a:ext>
                  </a:extLst>
                </a:gridCol>
                <a:gridCol w="1814489">
                  <a:extLst>
                    <a:ext uri="{9D8B030D-6E8A-4147-A177-3AD203B41FA5}">
                      <a16:colId xmlns:a16="http://schemas.microsoft.com/office/drawing/2014/main" xmlns="" val="767844148"/>
                    </a:ext>
                  </a:extLst>
                </a:gridCol>
                <a:gridCol w="1498392">
                  <a:extLst>
                    <a:ext uri="{9D8B030D-6E8A-4147-A177-3AD203B41FA5}">
                      <a16:colId xmlns:a16="http://schemas.microsoft.com/office/drawing/2014/main" xmlns="" val="2595703910"/>
                    </a:ext>
                  </a:extLst>
                </a:gridCol>
                <a:gridCol w="1714745">
                  <a:extLst>
                    <a:ext uri="{9D8B030D-6E8A-4147-A177-3AD203B41FA5}">
                      <a16:colId xmlns:a16="http://schemas.microsoft.com/office/drawing/2014/main" xmlns="" val="2981700165"/>
                    </a:ext>
                  </a:extLst>
                </a:gridCol>
              </a:tblGrid>
              <a:tr h="1349665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Exam Date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Passed NCV at resulting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Certificates issued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 </a:t>
                      </a:r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(Certificates issued – Passed NCV)</a:t>
                      </a:r>
                      <a:endParaRPr lang="en-ZA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Not certified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Rejected certification requests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4233420"/>
                  </a:ext>
                </a:extLst>
              </a:tr>
              <a:tr h="5497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201411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20 090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24 888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4 798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2989501"/>
                  </a:ext>
                </a:extLst>
              </a:tr>
              <a:tr h="5497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201511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21 472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25 363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3 891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6778313"/>
                  </a:ext>
                </a:extLst>
              </a:tr>
              <a:tr h="5497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201611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15 546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18 686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3 140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6860712"/>
                  </a:ext>
                </a:extLst>
              </a:tr>
              <a:tr h="5497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201711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18 153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20 597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2 444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7567066"/>
                  </a:ext>
                </a:extLst>
              </a:tr>
              <a:tr h="5497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201811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17 653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20 227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2 574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4211644"/>
                  </a:ext>
                </a:extLst>
              </a:tr>
              <a:tr h="549756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201911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18 912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21 654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2 742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5920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470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36" y="579437"/>
            <a:ext cx="9066213" cy="50039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NC(V) Level 3 certification</a:t>
            </a:r>
            <a:endParaRPr lang="en-ZA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5B97761-29C0-4E07-BFFA-527386CD0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3492978"/>
              </p:ext>
            </p:extLst>
          </p:nvPr>
        </p:nvGraphicFramePr>
        <p:xfrm>
          <a:off x="393699" y="1493837"/>
          <a:ext cx="9066214" cy="4648198"/>
        </p:xfrm>
        <a:graphic>
          <a:graphicData uri="http://schemas.openxmlformats.org/drawingml/2006/table">
            <a:tbl>
              <a:tblPr/>
              <a:tblGrid>
                <a:gridCol w="1283947">
                  <a:extLst>
                    <a:ext uri="{9D8B030D-6E8A-4147-A177-3AD203B41FA5}">
                      <a16:colId xmlns:a16="http://schemas.microsoft.com/office/drawing/2014/main" xmlns="" val="220892608"/>
                    </a:ext>
                  </a:extLst>
                </a:gridCol>
                <a:gridCol w="1400808">
                  <a:extLst>
                    <a:ext uri="{9D8B030D-6E8A-4147-A177-3AD203B41FA5}">
                      <a16:colId xmlns:a16="http://schemas.microsoft.com/office/drawing/2014/main" xmlns="" val="1618856176"/>
                    </a:ext>
                  </a:extLst>
                </a:gridCol>
                <a:gridCol w="1634276">
                  <a:extLst>
                    <a:ext uri="{9D8B030D-6E8A-4147-A177-3AD203B41FA5}">
                      <a16:colId xmlns:a16="http://schemas.microsoft.com/office/drawing/2014/main" xmlns="" val="252767340"/>
                    </a:ext>
                  </a:extLst>
                </a:gridCol>
                <a:gridCol w="1867744">
                  <a:extLst>
                    <a:ext uri="{9D8B030D-6E8A-4147-A177-3AD203B41FA5}">
                      <a16:colId xmlns:a16="http://schemas.microsoft.com/office/drawing/2014/main" xmlns="" val="767844148"/>
                    </a:ext>
                  </a:extLst>
                </a:gridCol>
                <a:gridCol w="1245163">
                  <a:extLst>
                    <a:ext uri="{9D8B030D-6E8A-4147-A177-3AD203B41FA5}">
                      <a16:colId xmlns:a16="http://schemas.microsoft.com/office/drawing/2014/main" xmlns="" val="879169019"/>
                    </a:ext>
                  </a:extLst>
                </a:gridCol>
                <a:gridCol w="1634276">
                  <a:extLst>
                    <a:ext uri="{9D8B030D-6E8A-4147-A177-3AD203B41FA5}">
                      <a16:colId xmlns:a16="http://schemas.microsoft.com/office/drawing/2014/main" xmlns="" val="2981700165"/>
                    </a:ext>
                  </a:extLst>
                </a:gridCol>
              </a:tblGrid>
              <a:tr h="1349518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Exam Date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Passed NCV at resulting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Certificates issued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 </a:t>
                      </a:r>
                      <a:r>
                        <a:rPr lang="en-ZA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(Certificates issued – Passed NCV)</a:t>
                      </a:r>
                      <a:endParaRPr lang="en-ZA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Not Certified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Rejected certification requests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4233420"/>
                  </a:ext>
                </a:extLst>
              </a:tr>
              <a:tr h="549780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201411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10 118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10 791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2989501"/>
                  </a:ext>
                </a:extLst>
              </a:tr>
              <a:tr h="549780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201511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11 529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14 805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3 276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6778313"/>
                  </a:ext>
                </a:extLst>
              </a:tr>
              <a:tr h="549780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201611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11 765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14 662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2 897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6860712"/>
                  </a:ext>
                </a:extLst>
              </a:tr>
              <a:tr h="549780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201711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10 515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12 117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1 602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7567066"/>
                  </a:ext>
                </a:extLst>
              </a:tr>
              <a:tr h="549780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201811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9 588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10 656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1 068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4211644"/>
                  </a:ext>
                </a:extLst>
              </a:tr>
              <a:tr h="549780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201911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10 627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12 442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1 815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5920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149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655637"/>
            <a:ext cx="9066213" cy="500399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Report on NC(V) Level 4 certification</a:t>
            </a:r>
            <a:endParaRPr lang="en-ZA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D21A1BB-3AB3-4342-9361-46A7A7B6B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9876691"/>
              </p:ext>
            </p:extLst>
          </p:nvPr>
        </p:nvGraphicFramePr>
        <p:xfrm>
          <a:off x="522508" y="1765823"/>
          <a:ext cx="9035608" cy="4376211"/>
        </p:xfrm>
        <a:graphic>
          <a:graphicData uri="http://schemas.openxmlformats.org/drawingml/2006/table">
            <a:tbl>
              <a:tblPr/>
              <a:tblGrid>
                <a:gridCol w="1465760">
                  <a:extLst>
                    <a:ext uri="{9D8B030D-6E8A-4147-A177-3AD203B41FA5}">
                      <a16:colId xmlns:a16="http://schemas.microsoft.com/office/drawing/2014/main" xmlns="" val="220892608"/>
                    </a:ext>
                  </a:extLst>
                </a:gridCol>
                <a:gridCol w="1496204">
                  <a:extLst>
                    <a:ext uri="{9D8B030D-6E8A-4147-A177-3AD203B41FA5}">
                      <a16:colId xmlns:a16="http://schemas.microsoft.com/office/drawing/2014/main" xmlns="" val="1618856176"/>
                    </a:ext>
                  </a:extLst>
                </a:gridCol>
                <a:gridCol w="1455479">
                  <a:extLst>
                    <a:ext uri="{9D8B030D-6E8A-4147-A177-3AD203B41FA5}">
                      <a16:colId xmlns:a16="http://schemas.microsoft.com/office/drawing/2014/main" xmlns="" val="252767340"/>
                    </a:ext>
                  </a:extLst>
                </a:gridCol>
                <a:gridCol w="1723195">
                  <a:extLst>
                    <a:ext uri="{9D8B030D-6E8A-4147-A177-3AD203B41FA5}">
                      <a16:colId xmlns:a16="http://schemas.microsoft.com/office/drawing/2014/main" xmlns="" val="767844148"/>
                    </a:ext>
                  </a:extLst>
                </a:gridCol>
                <a:gridCol w="1257464">
                  <a:extLst>
                    <a:ext uri="{9D8B030D-6E8A-4147-A177-3AD203B41FA5}">
                      <a16:colId xmlns:a16="http://schemas.microsoft.com/office/drawing/2014/main" xmlns="" val="1974981241"/>
                    </a:ext>
                  </a:extLst>
                </a:gridCol>
                <a:gridCol w="1637506">
                  <a:extLst>
                    <a:ext uri="{9D8B030D-6E8A-4147-A177-3AD203B41FA5}">
                      <a16:colId xmlns:a16="http://schemas.microsoft.com/office/drawing/2014/main" xmlns="" val="2981700165"/>
                    </a:ext>
                  </a:extLst>
                </a:gridCol>
              </a:tblGrid>
              <a:tr h="1332867"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Exam Date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Passed NCV at resulting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Certificates issued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 (Certificates issued – Passed NCV)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Not Certified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Rejected certification requests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4233420"/>
                  </a:ext>
                </a:extLst>
              </a:tr>
              <a:tr h="50722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201411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4 003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3 110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- 893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2989501"/>
                  </a:ext>
                </a:extLst>
              </a:tr>
              <a:tr h="50722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201511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6 348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8 916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2 568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6778313"/>
                  </a:ext>
                </a:extLst>
              </a:tr>
              <a:tr h="50722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201611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6 892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9 480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2 588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6860712"/>
                  </a:ext>
                </a:extLst>
              </a:tr>
              <a:tr h="50722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201711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8 188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9 501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1 313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7567066"/>
                  </a:ext>
                </a:extLst>
              </a:tr>
              <a:tr h="50722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201811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6 883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7 933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1 050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4211644"/>
                  </a:ext>
                </a:extLst>
              </a:tr>
              <a:tr h="507224"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201911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6 577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6 893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316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498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5920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50629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14961</TotalTime>
  <Words>854</Words>
  <Application>Microsoft Office PowerPoint</Application>
  <PresentationFormat>Custom</PresentationFormat>
  <Paragraphs>301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Presentation to the Portfolio Committee on Higher Education and Training   Certification and Resulting 20 October 2020    </vt:lpstr>
      <vt:lpstr>Report on outstanding certificates – NC(V) and GETC.</vt:lpstr>
      <vt:lpstr>Report continues</vt:lpstr>
      <vt:lpstr>Focus of the Report</vt:lpstr>
      <vt:lpstr>Report on outstanding certificates – NC(V) Full certificates (over multiple exams)</vt:lpstr>
      <vt:lpstr>Report on certificates issued for the period July – October 2020</vt:lpstr>
      <vt:lpstr>Report on NC(V) Level 2 certification</vt:lpstr>
      <vt:lpstr>Report on NC(V) Level 3 certification</vt:lpstr>
      <vt:lpstr>Report on NC(V) Level 4 certification</vt:lpstr>
      <vt:lpstr>Report on outstanding certificates – GETC</vt:lpstr>
      <vt:lpstr>Report on outstanding certificates – N3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and Here  Date   Speaker</dc:title>
  <dc:creator>Marco Macfarlane</dc:creator>
  <cp:lastModifiedBy>USER</cp:lastModifiedBy>
  <cp:revision>599</cp:revision>
  <cp:lastPrinted>2020-10-16T13:27:59Z</cp:lastPrinted>
  <dcterms:modified xsi:type="dcterms:W3CDTF">2020-10-20T11:17:41Z</dcterms:modified>
</cp:coreProperties>
</file>