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3"/>
  </p:notesMasterIdLst>
  <p:handoutMasterIdLst>
    <p:handoutMasterId r:id="rId14"/>
  </p:handoutMasterIdLst>
  <p:sldIdLst>
    <p:sldId id="291" r:id="rId3"/>
    <p:sldId id="288" r:id="rId4"/>
    <p:sldId id="346" r:id="rId5"/>
    <p:sldId id="300" r:id="rId6"/>
    <p:sldId id="370" r:id="rId7"/>
    <p:sldId id="376" r:id="rId8"/>
    <p:sldId id="377" r:id="rId9"/>
    <p:sldId id="378" r:id="rId10"/>
    <p:sldId id="363" r:id="rId11"/>
    <p:sldId id="259" r:id="rId12"/>
  </p:sldIdLst>
  <p:sldSz cx="10160000" cy="5715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3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tutule Tshenye" initials="NT" lastIdx="4" clrIdx="0">
    <p:extLst/>
  </p:cmAuthor>
  <p:cmAuthor id="2" name="Sidima Ntsangani" initials="SN" lastIdx="1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66F"/>
    <a:srgbClr val="000000"/>
    <a:srgbClr val="000066"/>
    <a:srgbClr val="FFFF99"/>
    <a:srgbClr val="007635"/>
    <a:srgbClr val="0E1B8D"/>
    <a:srgbClr val="FEF4EC"/>
    <a:srgbClr val="FFFF00"/>
    <a:srgbClr val="FF3300"/>
    <a:srgbClr val="00B27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9" autoAdjust="0"/>
    <p:restoredTop sz="84832" autoAdjust="0"/>
  </p:normalViewPr>
  <p:slideViewPr>
    <p:cSldViewPr>
      <p:cViewPr varScale="1">
        <p:scale>
          <a:sx n="94" d="100"/>
          <a:sy n="94" d="100"/>
        </p:scale>
        <p:origin x="-246" y="-102"/>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8459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FFB6D1-9C4A-412E-805D-A77C5B5FCCDA}" type="datetimeFigureOut">
              <a:rPr lang="en-GB" smtClean="0"/>
              <a:pPr/>
              <a:t>20/10/2020</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DCBDAC-2920-4F99-87E0-AAF918DED104}" type="slidenum">
              <a:rPr lang="en-GB" smtClean="0"/>
              <a:pPr/>
              <a:t>‹#›</a:t>
            </a:fld>
            <a:endParaRPr lang="en-GB" dirty="0"/>
          </a:p>
        </p:txBody>
      </p:sp>
    </p:spTree>
    <p:extLst>
      <p:ext uri="{BB962C8B-B14F-4D97-AF65-F5344CB8AC3E}">
        <p14:creationId xmlns:p14="http://schemas.microsoft.com/office/powerpoint/2010/main" xmlns="" val="404130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xmlns=""/>
              </a:ext>
            </a:extLst>
          </a:blip>
          <a:srcRect b="9124"/>
          <a:stretch/>
        </p:blipFill>
        <p:spPr>
          <a:xfrm>
            <a:off x="1" y="0"/>
            <a:ext cx="3567832" cy="5715000"/>
          </a:xfrm>
          <a:prstGeom prst="rect">
            <a:avLst/>
          </a:prstGeom>
        </p:spPr>
      </p:pic>
      <p:sp>
        <p:nvSpPr>
          <p:cNvPr id="8" name="Rectangle 7"/>
          <p:cNvSpPr/>
          <p:nvPr userDrawn="1"/>
        </p:nvSpPr>
        <p:spPr>
          <a:xfrm>
            <a:off x="9320471" y="5317774"/>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7" dirty="0"/>
          </a:p>
        </p:txBody>
      </p:sp>
      <p:sp>
        <p:nvSpPr>
          <p:cNvPr id="2" name="Title 1"/>
          <p:cNvSpPr>
            <a:spLocks noGrp="1"/>
          </p:cNvSpPr>
          <p:nvPr>
            <p:ph type="ctrTitle"/>
          </p:nvPr>
        </p:nvSpPr>
        <p:spPr>
          <a:xfrm>
            <a:off x="3783855" y="769268"/>
            <a:ext cx="5897253" cy="2592288"/>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1365616" y="4369668"/>
            <a:ext cx="834064" cy="1055934"/>
          </a:xfrm>
          <a:prstGeom prst="rect">
            <a:avLst/>
          </a:prstGeom>
        </p:spPr>
      </p:pic>
    </p:spTree>
    <p:extLst>
      <p:ext uri="{BB962C8B-B14F-4D97-AF65-F5344CB8AC3E}">
        <p14:creationId xmlns:p14="http://schemas.microsoft.com/office/powerpoint/2010/main" xmlns="" val="144408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1080" cy="415498"/>
          </a:xfrm>
          <a:noFill/>
          <a:ln>
            <a:noFill/>
          </a:ln>
        </p:spPr>
        <p:txBody>
          <a:bodyPr wrap="square" anchor="t" anchorCtr="0">
            <a:spAutoFit/>
          </a:bodyPr>
          <a:lstStyle>
            <a:lvl1pPr>
              <a:defRPr sz="21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6"/>
            <a:ext cx="4536506" cy="4248471"/>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6" y="913285"/>
            <a:ext cx="4896546" cy="4248472"/>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vl6pPr>
              <a:defRPr sz="1250"/>
            </a:lvl6pPr>
            <a:lvl7pPr>
              <a:defRPr sz="1250"/>
            </a:lvl7pPr>
            <a:lvl8pPr>
              <a:defRPr sz="1250"/>
            </a:lvl8pPr>
            <a:lvl9pPr>
              <a:defRPr sz="12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0792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523220"/>
          </a:xfrm>
          <a:noFill/>
        </p:spPr>
        <p:txBody>
          <a:bodyPr anchor="t">
            <a:spAutoFit/>
          </a:bodyPr>
          <a:lstStyle>
            <a:lvl1pPr algn="l">
              <a:defRPr sz="28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0" y="1705372"/>
            <a:ext cx="3240001" cy="3240000"/>
          </a:xfrm>
        </p:spPr>
        <p:txBody>
          <a:bodyPr>
            <a:normAutofit/>
          </a:bodyPr>
          <a:lstStyle>
            <a:lvl1pPr marL="0" indent="0">
              <a:buNone/>
              <a:defRPr sz="20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3162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0000" cy="480053"/>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1778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xmlns="" val="5332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0"/>
            <a:ext cx="9721080" cy="523220"/>
          </a:xfrm>
          <a:noFill/>
          <a:ln>
            <a:noFill/>
          </a:ln>
        </p:spPr>
        <p:txBody>
          <a:bodyPr wrap="square" anchor="t" anchorCtr="0">
            <a:spAutoFit/>
          </a:bodyPr>
          <a:lstStyle>
            <a:lvl1pPr>
              <a:defRPr sz="28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5"/>
            <a:ext cx="4536505" cy="4248471"/>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5" y="913285"/>
            <a:ext cx="4896545" cy="4248472"/>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8906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xmlns=""/>
              </a:ext>
            </a:extLst>
          </a:blip>
          <a:srcRect b="9124"/>
          <a:stretch/>
        </p:blipFill>
        <p:spPr>
          <a:xfrm>
            <a:off x="2" y="0"/>
            <a:ext cx="3567832" cy="5715000"/>
          </a:xfrm>
          <a:prstGeom prst="rect">
            <a:avLst/>
          </a:prstGeom>
        </p:spPr>
      </p:pic>
      <p:sp>
        <p:nvSpPr>
          <p:cNvPr id="8" name="Rectangle 7"/>
          <p:cNvSpPr/>
          <p:nvPr userDrawn="1"/>
        </p:nvSpPr>
        <p:spPr>
          <a:xfrm>
            <a:off x="9320471" y="5317775"/>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50" dirty="0">
              <a:solidFill>
                <a:prstClr val="white"/>
              </a:solidFill>
            </a:endParaRPr>
          </a:p>
        </p:txBody>
      </p:sp>
      <p:sp>
        <p:nvSpPr>
          <p:cNvPr id="2" name="Title 1"/>
          <p:cNvSpPr>
            <a:spLocks noGrp="1"/>
          </p:cNvSpPr>
          <p:nvPr>
            <p:ph type="ctrTitle"/>
          </p:nvPr>
        </p:nvSpPr>
        <p:spPr>
          <a:xfrm>
            <a:off x="3783856" y="769268"/>
            <a:ext cx="5897253" cy="2592288"/>
          </a:xfrm>
          <a:noFill/>
        </p:spPr>
        <p:txBody>
          <a:bodyPr>
            <a:normAutofit/>
          </a:bodyPr>
          <a:lstStyle>
            <a:lvl1pPr algn="ctr">
              <a:defRPr sz="24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1500">
                <a:solidFill>
                  <a:srgbClr val="0E1B8D"/>
                </a:solidFill>
                <a:latin typeface="+mn-lt"/>
                <a:cs typeface="Segoe UI Semibold" panose="020B0702040204020203" pitchFamily="34" charset="0"/>
              </a:defRPr>
            </a:lvl1pPr>
            <a:lvl2pPr marL="317471" indent="0" algn="ctr">
              <a:buNone/>
              <a:defRPr>
                <a:solidFill>
                  <a:schemeClr val="tx1">
                    <a:tint val="75000"/>
                  </a:schemeClr>
                </a:solidFill>
              </a:defRPr>
            </a:lvl2pPr>
            <a:lvl3pPr marL="634944" indent="0" algn="ctr">
              <a:buNone/>
              <a:defRPr>
                <a:solidFill>
                  <a:schemeClr val="tx1">
                    <a:tint val="75000"/>
                  </a:schemeClr>
                </a:solidFill>
              </a:defRPr>
            </a:lvl3pPr>
            <a:lvl4pPr marL="952414" indent="0" algn="ctr">
              <a:buNone/>
              <a:defRPr>
                <a:solidFill>
                  <a:schemeClr val="tx1">
                    <a:tint val="75000"/>
                  </a:schemeClr>
                </a:solidFill>
              </a:defRPr>
            </a:lvl4pPr>
            <a:lvl5pPr marL="1269886" indent="0" algn="ctr">
              <a:buNone/>
              <a:defRPr>
                <a:solidFill>
                  <a:schemeClr val="tx1">
                    <a:tint val="75000"/>
                  </a:schemeClr>
                </a:solidFill>
              </a:defRPr>
            </a:lvl5pPr>
            <a:lvl6pPr marL="1587357" indent="0" algn="ctr">
              <a:buNone/>
              <a:defRPr>
                <a:solidFill>
                  <a:schemeClr val="tx1">
                    <a:tint val="75000"/>
                  </a:schemeClr>
                </a:solidFill>
              </a:defRPr>
            </a:lvl6pPr>
            <a:lvl7pPr marL="1904829" indent="0" algn="ctr">
              <a:buNone/>
              <a:defRPr>
                <a:solidFill>
                  <a:schemeClr val="tx1">
                    <a:tint val="75000"/>
                  </a:schemeClr>
                </a:solidFill>
              </a:defRPr>
            </a:lvl7pPr>
            <a:lvl8pPr marL="2222300" indent="0" algn="ctr">
              <a:buNone/>
              <a:defRPr>
                <a:solidFill>
                  <a:schemeClr val="tx1">
                    <a:tint val="75000"/>
                  </a:schemeClr>
                </a:solidFill>
              </a:defRPr>
            </a:lvl8pPr>
            <a:lvl9pPr marL="2539771"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1365616" y="4369669"/>
            <a:ext cx="834064" cy="1055934"/>
          </a:xfrm>
          <a:prstGeom prst="rect">
            <a:avLst/>
          </a:prstGeom>
        </p:spPr>
      </p:pic>
    </p:spTree>
    <p:extLst>
      <p:ext uri="{BB962C8B-B14F-4D97-AF65-F5344CB8AC3E}">
        <p14:creationId xmlns:p14="http://schemas.microsoft.com/office/powerpoint/2010/main" xmlns="" val="86307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415498"/>
          </a:xfrm>
          <a:noFill/>
        </p:spPr>
        <p:txBody>
          <a:bodyPr anchor="t">
            <a:spAutoFit/>
          </a:bodyPr>
          <a:lstStyle>
            <a:lvl1pPr algn="l">
              <a:defRPr sz="21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1" y="1705372"/>
            <a:ext cx="3240001" cy="3240000"/>
          </a:xfrm>
        </p:spPr>
        <p:txBody>
          <a:bodyPr>
            <a:normAutofit/>
          </a:bodyPr>
          <a:lstStyle>
            <a:lvl1pPr marL="0" indent="0">
              <a:buNone/>
              <a:defRPr sz="15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1800">
                <a:latin typeface="+mn-lt"/>
              </a:defRPr>
            </a:lvl1pPr>
            <a:lvl2pPr>
              <a:defRPr sz="1500">
                <a:latin typeface="+mn-lt"/>
              </a:defRPr>
            </a:lvl2pPr>
            <a:lvl3pPr>
              <a:defRPr sz="1350">
                <a:latin typeface="+mn-lt"/>
              </a:defRPr>
            </a:lvl3pPr>
            <a:lvl4pPr>
              <a:defRPr sz="1200">
                <a:latin typeface="+mn-lt"/>
              </a:defRPr>
            </a:lvl4pPr>
            <a:lvl5pPr>
              <a:defRPr sz="105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1733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2"/>
            <a:ext cx="9720000" cy="480053"/>
          </a:xfrm>
        </p:spPr>
        <p:txBody>
          <a:bodyPr anchor="t" anchorCtr="0">
            <a:noAutofit/>
          </a:bodyPr>
          <a:lstStyle>
            <a:lvl1pPr>
              <a:defRPr sz="21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252434" indent="-252434">
              <a:spcBef>
                <a:spcPts val="417"/>
              </a:spcBef>
              <a:buSzPct val="90000"/>
              <a:defRPr sz="1800"/>
            </a:lvl1pPr>
            <a:lvl2pPr marL="493844" indent="-241412">
              <a:spcBef>
                <a:spcPts val="417"/>
              </a:spcBef>
              <a:buSzPct val="90000"/>
              <a:defRPr sz="1500"/>
            </a:lvl2pPr>
            <a:lvl3pPr marL="625022" indent="-131177">
              <a:spcBef>
                <a:spcPts val="417"/>
              </a:spcBef>
              <a:buFont typeface="Wingdings" panose="05000000000000000000" pitchFamily="2" charset="2"/>
              <a:buChar char="§"/>
              <a:defRPr sz="1350"/>
            </a:lvl3pPr>
            <a:lvl4pPr marL="805804" indent="-180783">
              <a:spcBef>
                <a:spcPts val="417"/>
              </a:spcBef>
              <a:buFont typeface="Arial" panose="020B0604020202020204" pitchFamily="34" charset="0"/>
              <a:buChar char="•"/>
              <a:defRPr sz="1200"/>
            </a:lvl4pPr>
            <a:lvl5pPr marL="936982" indent="-131177">
              <a:spcBef>
                <a:spcPts val="417"/>
              </a:spcBef>
              <a:defRPr sz="105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66009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xmlns="" val="2263414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xmlns=""/>
              </a:ext>
            </a:extLst>
          </a:blip>
          <a:srcRect b="-1"/>
          <a:stretch/>
        </p:blipFill>
        <p:spPr>
          <a:xfrm>
            <a:off x="1" y="5438950"/>
            <a:ext cx="10159999" cy="276050"/>
          </a:xfrm>
          <a:prstGeom prst="rect">
            <a:avLst/>
          </a:prstGeom>
          <a:noFill/>
          <a:ln>
            <a:noFill/>
          </a:ln>
        </p:spPr>
      </p:pic>
      <p:sp>
        <p:nvSpPr>
          <p:cNvPr id="4" name="Rectangle 3"/>
          <p:cNvSpPr/>
          <p:nvPr userDrawn="1"/>
        </p:nvSpPr>
        <p:spPr>
          <a:xfrm>
            <a:off x="183456" y="5469253"/>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ZA" sz="1400" dirty="0">
                <a:solidFill>
                  <a:schemeClr val="bg1"/>
                </a:solidFill>
                <a:latin typeface="+mn-lt"/>
                <a:cs typeface="Segoe UI" panose="020B0502040204020203" pitchFamily="34" charset="0"/>
              </a:rPr>
              <a:t>SITA SOC Ltd</a:t>
            </a:r>
            <a:endParaRPr lang="en-GB" sz="1400" dirty="0">
              <a:solidFill>
                <a:schemeClr val="bg1"/>
              </a:solidFill>
              <a:latin typeface="+mn-lt"/>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4"/>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8" y="5469253"/>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buClrTx/>
              <a:buSzTx/>
              <a:buFontTx/>
              <a:buNone/>
            </a:pPr>
            <a:fld id="{42C328C1-A84F-4A39-A664-DBA00541A8C6}" type="slidenum">
              <a:rPr lang="en-US" sz="1400" b="0" smtClean="0">
                <a:solidFill>
                  <a:schemeClr val="bg1"/>
                </a:solidFill>
                <a:latin typeface="Calibri" panose="020F0502020204030204" pitchFamily="34" charset="0"/>
                <a:ea typeface="ＭＳ Ｐゴシック"/>
              </a:rPr>
              <a:pPr algn="r" defTabSz="846625">
                <a:buClrTx/>
                <a:buSzTx/>
                <a:buFontTx/>
                <a:buNone/>
              </a:pPr>
              <a:t>‹#›</a:t>
            </a:fld>
            <a:endParaRPr lang="en-US" sz="1400" b="0"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xmlns="" val="1565168598"/>
      </p:ext>
    </p:extLst>
  </p:cSld>
  <p:clrMap bg1="lt1" tx1="dk1" bg2="lt2" tx2="dk2" accent1="accent1" accent2="accent2" accent3="accent3" accent4="accent4" accent5="accent5" accent6="accent6" hlink="hlink" folHlink="folHlink"/>
  <p:sldLayoutIdLst>
    <p:sldLayoutId id="2147483667" r:id="rId1"/>
    <p:sldLayoutId id="2147483651" r:id="rId2"/>
    <p:sldLayoutId id="2147483650" r:id="rId3"/>
    <p:sldLayoutId id="2147483660" r:id="rId4"/>
    <p:sldLayoutId id="2147483652" r:id="rId5"/>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xmlns=""/>
              </a:ext>
            </a:extLst>
          </a:blip>
          <a:srcRect b="-1"/>
          <a:stretch/>
        </p:blipFill>
        <p:spPr>
          <a:xfrm>
            <a:off x="2" y="5438950"/>
            <a:ext cx="10159999" cy="276050"/>
          </a:xfrm>
          <a:prstGeom prst="rect">
            <a:avLst/>
          </a:prstGeom>
          <a:noFill/>
          <a:ln>
            <a:noFill/>
          </a:ln>
        </p:spPr>
      </p:pic>
      <p:sp>
        <p:nvSpPr>
          <p:cNvPr id="4" name="Rectangle 3"/>
          <p:cNvSpPr/>
          <p:nvPr userDrawn="1"/>
        </p:nvSpPr>
        <p:spPr>
          <a:xfrm>
            <a:off x="183456" y="5469254"/>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050" dirty="0">
                <a:solidFill>
                  <a:prstClr val="white"/>
                </a:solidFill>
                <a:cs typeface="Segoe UI" panose="020B0502040204020203" pitchFamily="34" charset="0"/>
              </a:rPr>
              <a:t>SITA SOC Ltd</a:t>
            </a:r>
            <a:endParaRPr lang="en-GB" sz="1050" dirty="0">
              <a:solidFill>
                <a:prstClr val="white"/>
              </a:solidFill>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5"/>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9" y="5469254"/>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634944"/>
            <a:fld id="{42C328C1-A84F-4A39-A664-DBA00541A8C6}" type="slidenum">
              <a:rPr lang="en-US" sz="1050" smtClean="0">
                <a:solidFill>
                  <a:prstClr val="white"/>
                </a:solidFill>
                <a:latin typeface="Calibri" panose="020F0502020204030204" pitchFamily="34" charset="0"/>
                <a:ea typeface="ＭＳ Ｐゴシック"/>
              </a:rPr>
              <a:pPr algn="r" defTabSz="634944"/>
              <a:t>‹#›</a:t>
            </a:fld>
            <a:endParaRPr lang="en-US" sz="1050" dirty="0">
              <a:solidFill>
                <a:prstClr val="white"/>
              </a:solidFill>
              <a:latin typeface="Calibri" panose="020F0502020204030204" pitchFamily="34" charset="0"/>
              <a:ea typeface="ＭＳ Ｐゴシック"/>
            </a:endParaRPr>
          </a:p>
        </p:txBody>
      </p:sp>
    </p:spTree>
    <p:extLst>
      <p:ext uri="{BB962C8B-B14F-4D97-AF65-F5344CB8AC3E}">
        <p14:creationId xmlns:p14="http://schemas.microsoft.com/office/powerpoint/2010/main" xmlns="" val="182591839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dt="0"/>
  <p:txStyles>
    <p:titleStyle>
      <a:lvl1pPr algn="l" defTabSz="634944" rtl="0" eaLnBrk="1" latinLnBrk="0" hangingPunct="1">
        <a:spcBef>
          <a:spcPct val="0"/>
        </a:spcBef>
        <a:buNone/>
        <a:defRPr sz="2100" b="1" kern="1200">
          <a:solidFill>
            <a:srgbClr val="0E1B8D"/>
          </a:solidFill>
          <a:latin typeface="+mj-lt"/>
          <a:ea typeface="+mj-ea"/>
          <a:cs typeface="Segoe UI Semibold" panose="020B0702040204020203" pitchFamily="34" charset="0"/>
        </a:defRPr>
      </a:lvl1pPr>
    </p:titleStyle>
    <p:bodyStyle>
      <a:lvl1pPr marL="238105" indent="-238105" algn="l" defTabSz="634944" rtl="0" eaLnBrk="1" latinLnBrk="0" hangingPunct="1">
        <a:spcBef>
          <a:spcPts val="417"/>
        </a:spcBef>
        <a:buSzPct val="90000"/>
        <a:buFont typeface="Wingdings" panose="05000000000000000000" pitchFamily="2" charset="2"/>
        <a:buChar char="v"/>
        <a:defRPr sz="1800" kern="1200">
          <a:solidFill>
            <a:schemeClr val="tx1"/>
          </a:solidFill>
          <a:latin typeface="+mn-lt"/>
          <a:ea typeface="+mn-ea"/>
          <a:cs typeface="Segoe UI Light" panose="020B0502040204020203" pitchFamily="34" charset="0"/>
        </a:defRPr>
      </a:lvl1pPr>
      <a:lvl2pPr marL="493844" indent="-241412" algn="l" defTabSz="634944" rtl="0" eaLnBrk="1" latinLnBrk="0" hangingPunct="1">
        <a:spcBef>
          <a:spcPts val="417"/>
        </a:spcBef>
        <a:buSzPct val="90000"/>
        <a:buFont typeface="Wingdings" panose="05000000000000000000" pitchFamily="2" charset="2"/>
        <a:buChar char="Ø"/>
        <a:defRPr sz="1500" kern="1200">
          <a:solidFill>
            <a:schemeClr val="tx1"/>
          </a:solidFill>
          <a:latin typeface="+mn-lt"/>
          <a:ea typeface="+mn-ea"/>
          <a:cs typeface="Segoe UI Light" panose="020B0502040204020203" pitchFamily="34" charset="0"/>
        </a:defRPr>
      </a:lvl2pPr>
      <a:lvl3pPr marL="625022" indent="-131177" algn="l" defTabSz="634944" rtl="0" eaLnBrk="1" latinLnBrk="0" hangingPunct="1">
        <a:spcBef>
          <a:spcPts val="417"/>
        </a:spcBef>
        <a:buFont typeface="Wingdings" panose="05000000000000000000" pitchFamily="2" charset="2"/>
        <a:buChar char="§"/>
        <a:defRPr sz="1350" kern="1200">
          <a:solidFill>
            <a:schemeClr val="tx1"/>
          </a:solidFill>
          <a:latin typeface="+mn-lt"/>
          <a:ea typeface="+mn-ea"/>
          <a:cs typeface="Segoe UI Light" panose="020B0502040204020203" pitchFamily="34" charset="0"/>
        </a:defRPr>
      </a:lvl3pPr>
      <a:lvl4pPr marL="746278" indent="-121257" algn="l" defTabSz="634944" rtl="0" eaLnBrk="1" latinLnBrk="0" hangingPunct="1">
        <a:spcBef>
          <a:spcPts val="417"/>
        </a:spcBef>
        <a:buFont typeface="Arial" panose="020B0604020202020204" pitchFamily="34" charset="0"/>
        <a:buChar char="•"/>
        <a:defRPr sz="1200" kern="1200">
          <a:solidFill>
            <a:schemeClr val="tx1"/>
          </a:solidFill>
          <a:latin typeface="+mn-lt"/>
          <a:ea typeface="+mn-ea"/>
          <a:cs typeface="Segoe UI Light" panose="020B0502040204020203" pitchFamily="34" charset="0"/>
        </a:defRPr>
      </a:lvl4pPr>
      <a:lvl5pPr marL="876353" indent="-130075" algn="l" defTabSz="634944" rtl="0" eaLnBrk="1" latinLnBrk="0" hangingPunct="1">
        <a:spcBef>
          <a:spcPts val="417"/>
        </a:spcBef>
        <a:buFont typeface="Arial" panose="020B0604020202020204" pitchFamily="34" charset="0"/>
        <a:buChar char="•"/>
        <a:defRPr sz="1050" kern="1200">
          <a:solidFill>
            <a:schemeClr val="tx1"/>
          </a:solidFill>
          <a:latin typeface="+mn-lt"/>
          <a:ea typeface="+mn-ea"/>
          <a:cs typeface="Segoe UI Light" panose="020B0502040204020203" pitchFamily="34" charset="0"/>
        </a:defRPr>
      </a:lvl5pPr>
      <a:lvl6pPr marL="1746093"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6pPr>
      <a:lvl7pPr marL="2063564"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7pPr>
      <a:lvl8pPr marL="2381036"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8pPr>
      <a:lvl9pPr marL="2698507" indent="-158735" algn="l" defTabSz="634944" rtl="0" eaLnBrk="1" latinLnBrk="0" hangingPunct="1">
        <a:spcBef>
          <a:spcPct val="20000"/>
        </a:spcBef>
        <a:buFont typeface="Arial" panose="020B0604020202020204" pitchFamily="34" charset="0"/>
        <a:buChar char="•"/>
        <a:defRPr sz="1389" kern="1200">
          <a:solidFill>
            <a:schemeClr val="tx1"/>
          </a:solidFill>
          <a:latin typeface="+mn-lt"/>
          <a:ea typeface="+mn-ea"/>
          <a:cs typeface="+mn-cs"/>
        </a:defRPr>
      </a:lvl9pPr>
    </p:bodyStyle>
    <p:otherStyle>
      <a:defPPr>
        <a:defRPr lang="en-US"/>
      </a:defPPr>
      <a:lvl1pPr marL="0" algn="l" defTabSz="634944" rtl="0" eaLnBrk="1" latinLnBrk="0" hangingPunct="1">
        <a:defRPr sz="1250" kern="1200">
          <a:solidFill>
            <a:schemeClr val="tx1"/>
          </a:solidFill>
          <a:latin typeface="+mn-lt"/>
          <a:ea typeface="+mn-ea"/>
          <a:cs typeface="+mn-cs"/>
        </a:defRPr>
      </a:lvl1pPr>
      <a:lvl2pPr marL="317471" algn="l" defTabSz="634944" rtl="0" eaLnBrk="1" latinLnBrk="0" hangingPunct="1">
        <a:defRPr sz="1250" kern="1200">
          <a:solidFill>
            <a:schemeClr val="tx1"/>
          </a:solidFill>
          <a:latin typeface="+mn-lt"/>
          <a:ea typeface="+mn-ea"/>
          <a:cs typeface="+mn-cs"/>
        </a:defRPr>
      </a:lvl2pPr>
      <a:lvl3pPr marL="634944" algn="l" defTabSz="634944" rtl="0" eaLnBrk="1" latinLnBrk="0" hangingPunct="1">
        <a:defRPr sz="1250" kern="1200">
          <a:solidFill>
            <a:schemeClr val="tx1"/>
          </a:solidFill>
          <a:latin typeface="+mn-lt"/>
          <a:ea typeface="+mn-ea"/>
          <a:cs typeface="+mn-cs"/>
        </a:defRPr>
      </a:lvl3pPr>
      <a:lvl4pPr marL="952414" algn="l" defTabSz="634944" rtl="0" eaLnBrk="1" latinLnBrk="0" hangingPunct="1">
        <a:defRPr sz="1250" kern="1200">
          <a:solidFill>
            <a:schemeClr val="tx1"/>
          </a:solidFill>
          <a:latin typeface="+mn-lt"/>
          <a:ea typeface="+mn-ea"/>
          <a:cs typeface="+mn-cs"/>
        </a:defRPr>
      </a:lvl4pPr>
      <a:lvl5pPr marL="1269886" algn="l" defTabSz="634944" rtl="0" eaLnBrk="1" latinLnBrk="0" hangingPunct="1">
        <a:defRPr sz="1250" kern="1200">
          <a:solidFill>
            <a:schemeClr val="tx1"/>
          </a:solidFill>
          <a:latin typeface="+mn-lt"/>
          <a:ea typeface="+mn-ea"/>
          <a:cs typeface="+mn-cs"/>
        </a:defRPr>
      </a:lvl5pPr>
      <a:lvl6pPr marL="1587357" algn="l" defTabSz="634944" rtl="0" eaLnBrk="1" latinLnBrk="0" hangingPunct="1">
        <a:defRPr sz="1250" kern="1200">
          <a:solidFill>
            <a:schemeClr val="tx1"/>
          </a:solidFill>
          <a:latin typeface="+mn-lt"/>
          <a:ea typeface="+mn-ea"/>
          <a:cs typeface="+mn-cs"/>
        </a:defRPr>
      </a:lvl6pPr>
      <a:lvl7pPr marL="1904829" algn="l" defTabSz="634944" rtl="0" eaLnBrk="1" latinLnBrk="0" hangingPunct="1">
        <a:defRPr sz="1250" kern="1200">
          <a:solidFill>
            <a:schemeClr val="tx1"/>
          </a:solidFill>
          <a:latin typeface="+mn-lt"/>
          <a:ea typeface="+mn-ea"/>
          <a:cs typeface="+mn-cs"/>
        </a:defRPr>
      </a:lvl7pPr>
      <a:lvl8pPr marL="2222300" algn="l" defTabSz="634944" rtl="0" eaLnBrk="1" latinLnBrk="0" hangingPunct="1">
        <a:defRPr sz="1250" kern="1200">
          <a:solidFill>
            <a:schemeClr val="tx1"/>
          </a:solidFill>
          <a:latin typeface="+mn-lt"/>
          <a:ea typeface="+mn-ea"/>
          <a:cs typeface="+mn-cs"/>
        </a:defRPr>
      </a:lvl8pPr>
      <a:lvl9pPr marL="2539771" algn="l" defTabSz="634944" rtl="0" eaLnBrk="1" latinLnBrk="0" hangingPunct="1">
        <a:defRPr sz="12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777" y="769268"/>
            <a:ext cx="6617332" cy="2592288"/>
          </a:xfrm>
        </p:spPr>
        <p:txBody>
          <a:bodyPr>
            <a:normAutofit/>
          </a:bodyPr>
          <a:lstStyle/>
          <a:p>
            <a:r>
              <a:rPr lang="en-US" dirty="0"/>
              <a:t>DHET Certification Backlog </a:t>
            </a:r>
            <a:br>
              <a:rPr lang="en-US" dirty="0"/>
            </a:br>
            <a:r>
              <a:rPr lang="en-US" dirty="0"/>
              <a:t>Reduction Status</a:t>
            </a:r>
          </a:p>
        </p:txBody>
      </p:sp>
      <p:sp>
        <p:nvSpPr>
          <p:cNvPr id="3" name="Subtitle 2"/>
          <p:cNvSpPr>
            <a:spLocks noGrp="1"/>
          </p:cNvSpPr>
          <p:nvPr>
            <p:ph type="subTitle" idx="1"/>
          </p:nvPr>
        </p:nvSpPr>
        <p:spPr>
          <a:xfrm>
            <a:off x="3783854" y="4153644"/>
            <a:ext cx="5897254" cy="1487983"/>
          </a:xfrm>
        </p:spPr>
        <p:txBody>
          <a:bodyPr>
            <a:normAutofit/>
          </a:bodyPr>
          <a:lstStyle/>
          <a:p>
            <a:r>
              <a:rPr lang="en-ZA" dirty="0"/>
              <a:t>20 October 2020</a:t>
            </a:r>
            <a:endParaRPr lang="en-GB" dirty="0"/>
          </a:p>
        </p:txBody>
      </p:sp>
    </p:spTree>
    <p:extLst>
      <p:ext uri="{BB962C8B-B14F-4D97-AF65-F5344CB8AC3E}">
        <p14:creationId xmlns:p14="http://schemas.microsoft.com/office/powerpoint/2010/main" xmlns="" val="1363986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Thank You</a:t>
            </a:r>
            <a:br>
              <a:rPr lang="en-ZA" dirty="0"/>
            </a:br>
            <a:r>
              <a:rPr lang="en-ZA" dirty="0"/>
              <a:t>Questions</a:t>
            </a:r>
            <a:endParaRPr lang="en-GB" dirty="0"/>
          </a:p>
        </p:txBody>
      </p:sp>
      <p:sp>
        <p:nvSpPr>
          <p:cNvPr id="3" name="Subtitle 2">
            <a:extLst>
              <a:ext uri="{FF2B5EF4-FFF2-40B4-BE49-F238E27FC236}">
                <a16:creationId xmlns:a16="http://schemas.microsoft.com/office/drawing/2014/main" xmlns="" id="{825F8ED5-6D67-49C8-AA30-14E15F8DE580}"/>
              </a:ext>
            </a:extLst>
          </p:cNvPr>
          <p:cNvSpPr>
            <a:spLocks noGrp="1"/>
          </p:cNvSpPr>
          <p:nvPr>
            <p:ph type="subTitle" idx="1"/>
          </p:nvPr>
        </p:nvSpPr>
        <p:spPr/>
        <p:txBody>
          <a:bodyPr/>
          <a:lstStyle/>
          <a:p>
            <a:endParaRPr lang="en-ZA" dirty="0"/>
          </a:p>
        </p:txBody>
      </p:sp>
    </p:spTree>
    <p:extLst>
      <p:ext uri="{BB962C8B-B14F-4D97-AF65-F5344CB8AC3E}">
        <p14:creationId xmlns:p14="http://schemas.microsoft.com/office/powerpoint/2010/main" xmlns="" val="2210001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Content</a:t>
            </a:r>
            <a:endParaRPr lang="en-US" dirty="0"/>
          </a:p>
        </p:txBody>
      </p:sp>
      <p:sp>
        <p:nvSpPr>
          <p:cNvPr id="6" name="Content Placeholder 5"/>
          <p:cNvSpPr>
            <a:spLocks noGrp="1"/>
          </p:cNvSpPr>
          <p:nvPr>
            <p:ph idx="1"/>
          </p:nvPr>
        </p:nvSpPr>
        <p:spPr/>
        <p:txBody>
          <a:bodyPr>
            <a:normAutofit/>
          </a:bodyPr>
          <a:lstStyle/>
          <a:p>
            <a:r>
              <a:rPr lang="en-ZA" sz="1800" dirty="0"/>
              <a:t>Objectives</a:t>
            </a:r>
          </a:p>
          <a:p>
            <a:r>
              <a:rPr lang="en-US" sz="1800" dirty="0"/>
              <a:t>Progress and status of the certification backlog statistics</a:t>
            </a:r>
          </a:p>
          <a:p>
            <a:r>
              <a:rPr lang="en-US" sz="1800" dirty="0"/>
              <a:t>New system go live dates and Backlog Day Zero target timeline</a:t>
            </a:r>
            <a:br>
              <a:rPr lang="en-US" sz="1800" dirty="0"/>
            </a:br>
            <a:r>
              <a:rPr lang="en-US" sz="1800" dirty="0"/>
              <a:t>(Previously Presented to PCHETST)</a:t>
            </a:r>
          </a:p>
          <a:p>
            <a:r>
              <a:rPr lang="en-US" sz="1800" dirty="0"/>
              <a:t>New system go live dates and Backlog Day Zero target timeline </a:t>
            </a:r>
            <a:br>
              <a:rPr lang="en-US" sz="1800" dirty="0"/>
            </a:br>
            <a:r>
              <a:rPr lang="en-US" sz="1800" dirty="0"/>
              <a:t>(Revised)</a:t>
            </a:r>
          </a:p>
          <a:p>
            <a:r>
              <a:rPr lang="en-ZA" sz="1800" dirty="0"/>
              <a:t>Key interventions planned to be undertaken over next report period</a:t>
            </a:r>
          </a:p>
          <a:p>
            <a:r>
              <a:rPr lang="en-ZA" sz="1800" dirty="0"/>
              <a:t>Key application changes &amp; interventions undertaken</a:t>
            </a:r>
          </a:p>
          <a:p>
            <a:r>
              <a:rPr lang="en-US" sz="1800" dirty="0"/>
              <a:t>Conclusion</a:t>
            </a:r>
            <a:endParaRPr lang="en-ZA" sz="1800" dirty="0"/>
          </a:p>
        </p:txBody>
      </p:sp>
    </p:spTree>
    <p:extLst>
      <p:ext uri="{BB962C8B-B14F-4D97-AF65-F5344CB8AC3E}">
        <p14:creationId xmlns:p14="http://schemas.microsoft.com/office/powerpoint/2010/main" xmlns="" val="3684088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Objectives</a:t>
            </a:r>
            <a:endParaRPr lang="en-US" dirty="0"/>
          </a:p>
        </p:txBody>
      </p:sp>
      <p:sp>
        <p:nvSpPr>
          <p:cNvPr id="6" name="Content Placeholder 5"/>
          <p:cNvSpPr>
            <a:spLocks noGrp="1"/>
          </p:cNvSpPr>
          <p:nvPr>
            <p:ph idx="1"/>
          </p:nvPr>
        </p:nvSpPr>
        <p:spPr/>
        <p:txBody>
          <a:bodyPr>
            <a:normAutofit/>
          </a:bodyPr>
          <a:lstStyle/>
          <a:p>
            <a:r>
              <a:rPr lang="en-US" sz="2000" dirty="0"/>
              <a:t>Provide a progress update on the certification backlog statistics</a:t>
            </a:r>
            <a:endParaRPr lang="en-ZA" sz="2000" dirty="0"/>
          </a:p>
          <a:p>
            <a:endParaRPr lang="en-ZA" sz="2000" dirty="0"/>
          </a:p>
          <a:p>
            <a:r>
              <a:rPr lang="en-ZA" sz="2000" dirty="0"/>
              <a:t>Present a revised timeline on the </a:t>
            </a:r>
            <a:r>
              <a:rPr lang="en-US" sz="2000" dirty="0"/>
              <a:t>certification backlog  (this is as communicated to PCHETST via DHET on 18 September 2020)</a:t>
            </a:r>
          </a:p>
          <a:p>
            <a:endParaRPr lang="en-ZA" sz="2000" dirty="0"/>
          </a:p>
          <a:p>
            <a:endParaRPr lang="en-US" sz="1800" dirty="0"/>
          </a:p>
          <a:p>
            <a:pPr lvl="1"/>
            <a:endParaRPr lang="en-ZA" sz="1600" dirty="0"/>
          </a:p>
        </p:txBody>
      </p:sp>
    </p:spTree>
    <p:extLst>
      <p:ext uri="{BB962C8B-B14F-4D97-AF65-F5344CB8AC3E}">
        <p14:creationId xmlns:p14="http://schemas.microsoft.com/office/powerpoint/2010/main" xmlns="" val="2252644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Progress and status of the certification backlog statistics</a:t>
            </a:r>
            <a:endParaRPr lang="en-ZA" dirty="0"/>
          </a:p>
        </p:txBody>
      </p:sp>
      <p:sp>
        <p:nvSpPr>
          <p:cNvPr id="2" name="TextBox 1"/>
          <p:cNvSpPr txBox="1"/>
          <p:nvPr/>
        </p:nvSpPr>
        <p:spPr>
          <a:xfrm>
            <a:off x="1479600" y="2785492"/>
            <a:ext cx="5888325" cy="430887"/>
          </a:xfrm>
          <a:prstGeom prst="rect">
            <a:avLst/>
          </a:prstGeom>
          <a:noFill/>
        </p:spPr>
        <p:txBody>
          <a:bodyPr wrap="square" rtlCol="0">
            <a:spAutoFit/>
          </a:bodyPr>
          <a:lstStyle/>
          <a:p>
            <a:pPr algn="ctr"/>
            <a:r>
              <a:rPr lang="en-US" sz="1100" b="1" dirty="0"/>
              <a:t>Note:</a:t>
            </a:r>
            <a:r>
              <a:rPr lang="en-US" sz="1100" dirty="0"/>
              <a:t> The stats may fluctuate as the scripts and system reports to address the backlog are refined and records are processed.</a:t>
            </a:r>
          </a:p>
        </p:txBody>
      </p:sp>
      <p:graphicFrame>
        <p:nvGraphicFramePr>
          <p:cNvPr id="5" name="Table 4">
            <a:extLst>
              <a:ext uri="{FF2B5EF4-FFF2-40B4-BE49-F238E27FC236}">
                <a16:creationId xmlns:a16="http://schemas.microsoft.com/office/drawing/2014/main" xmlns="" id="{6DA3E22F-F230-4556-B19E-F6F15F153C3B}"/>
              </a:ext>
            </a:extLst>
          </p:cNvPr>
          <p:cNvGraphicFramePr>
            <a:graphicFrameLocks noGrp="1"/>
          </p:cNvGraphicFramePr>
          <p:nvPr>
            <p:extLst>
              <p:ext uri="{D42A27DB-BD31-4B8C-83A1-F6EECF244321}">
                <p14:modId xmlns:p14="http://schemas.microsoft.com/office/powerpoint/2010/main" xmlns="" val="3494122932"/>
              </p:ext>
            </p:extLst>
          </p:nvPr>
        </p:nvGraphicFramePr>
        <p:xfrm>
          <a:off x="1479600" y="697260"/>
          <a:ext cx="5888325" cy="2045960"/>
        </p:xfrm>
        <a:graphic>
          <a:graphicData uri="http://schemas.openxmlformats.org/drawingml/2006/table">
            <a:tbl>
              <a:tblPr/>
              <a:tblGrid>
                <a:gridCol w="2722735">
                  <a:extLst>
                    <a:ext uri="{9D8B030D-6E8A-4147-A177-3AD203B41FA5}">
                      <a16:colId xmlns:a16="http://schemas.microsoft.com/office/drawing/2014/main" xmlns="" val="4004151356"/>
                    </a:ext>
                  </a:extLst>
                </a:gridCol>
                <a:gridCol w="1197347">
                  <a:extLst>
                    <a:ext uri="{9D8B030D-6E8A-4147-A177-3AD203B41FA5}">
                      <a16:colId xmlns:a16="http://schemas.microsoft.com/office/drawing/2014/main" xmlns="" val="3490989556"/>
                    </a:ext>
                  </a:extLst>
                </a:gridCol>
                <a:gridCol w="967719">
                  <a:extLst>
                    <a:ext uri="{9D8B030D-6E8A-4147-A177-3AD203B41FA5}">
                      <a16:colId xmlns:a16="http://schemas.microsoft.com/office/drawing/2014/main" xmlns="" val="2714284285"/>
                    </a:ext>
                  </a:extLst>
                </a:gridCol>
                <a:gridCol w="1000524">
                  <a:extLst>
                    <a:ext uri="{9D8B030D-6E8A-4147-A177-3AD203B41FA5}">
                      <a16:colId xmlns:a16="http://schemas.microsoft.com/office/drawing/2014/main" xmlns="" val="3775978218"/>
                    </a:ext>
                  </a:extLst>
                </a:gridCol>
              </a:tblGrid>
              <a:tr h="720080">
                <a:tc>
                  <a:txBody>
                    <a:bodyPr/>
                    <a:lstStyle/>
                    <a:p>
                      <a:pPr algn="ctr" fontAlgn="ctr"/>
                      <a:r>
                        <a:rPr lang="en-ZA" sz="1400" b="1" i="0" u="none" strike="noStrike" dirty="0">
                          <a:solidFill>
                            <a:schemeClr val="bg1"/>
                          </a:solidFill>
                          <a:effectLst/>
                          <a:latin typeface="Calibri" panose="020F0502020204030204" pitchFamily="34" charset="0"/>
                        </a:rPr>
                        <a:t>Qualification</a:t>
                      </a:r>
                    </a:p>
                  </a:txBody>
                  <a:tcPr marL="7555" marR="7555" marT="7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ZA" sz="1400" b="1" i="0" u="none" strike="noStrike" dirty="0">
                          <a:solidFill>
                            <a:schemeClr val="bg1"/>
                          </a:solidFill>
                          <a:effectLst/>
                          <a:latin typeface="Calibri" panose="020F0502020204030204" pitchFamily="34" charset="0"/>
                        </a:rPr>
                        <a:t>18-Feb-20</a:t>
                      </a:r>
                    </a:p>
                  </a:txBody>
                  <a:tcPr marL="7555" marR="7555" marT="7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ZA" sz="1400" b="1" i="0" u="none" strike="noStrike" dirty="0">
                          <a:solidFill>
                            <a:schemeClr val="bg1"/>
                          </a:solidFill>
                          <a:effectLst/>
                          <a:latin typeface="Calibri" panose="020F0502020204030204" pitchFamily="34" charset="0"/>
                        </a:rPr>
                        <a:t>14-Oct-20</a:t>
                      </a:r>
                    </a:p>
                  </a:txBody>
                  <a:tcPr marL="7555" marR="7555" marT="7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ctr"/>
                      <a:r>
                        <a:rPr lang="en-ZA" sz="1400" b="1" i="0" u="none" strike="noStrike" dirty="0">
                          <a:solidFill>
                            <a:schemeClr val="bg1"/>
                          </a:solidFill>
                          <a:effectLst/>
                          <a:latin typeface="Calibri" panose="020F0502020204030204" pitchFamily="34" charset="0"/>
                        </a:rPr>
                        <a:t>% Reduction</a:t>
                      </a:r>
                    </a:p>
                  </a:txBody>
                  <a:tcPr marL="7555" marR="7555" marT="75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xmlns="" val="1476674922"/>
                  </a:ext>
                </a:extLst>
              </a:tr>
              <a:tr h="181311">
                <a:tc>
                  <a:txBody>
                    <a:bodyPr/>
                    <a:lstStyle/>
                    <a:p>
                      <a:pPr algn="l" fontAlgn="t"/>
                      <a:r>
                        <a:rPr lang="en-ZA" sz="1400" b="0" i="0" u="none" strike="noStrike" dirty="0">
                          <a:solidFill>
                            <a:srgbClr val="000000"/>
                          </a:solidFill>
                          <a:effectLst/>
                          <a:latin typeface="Calibri" panose="020F0502020204030204" pitchFamily="34" charset="0"/>
                        </a:rPr>
                        <a:t>GETC:ABET L4</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65 890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10 517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84%</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75520883"/>
                  </a:ext>
                </a:extLst>
              </a:tr>
              <a:tr h="181311">
                <a:tc>
                  <a:txBody>
                    <a:bodyPr/>
                    <a:lstStyle/>
                    <a:p>
                      <a:pPr algn="l" fontAlgn="t"/>
                      <a:r>
                        <a:rPr lang="en-ZA" sz="1400" b="0" i="0" u="none" strike="noStrike" dirty="0">
                          <a:solidFill>
                            <a:srgbClr val="000000"/>
                          </a:solidFill>
                          <a:effectLst/>
                          <a:latin typeface="Calibri" panose="020F0502020204030204" pitchFamily="34" charset="0"/>
                        </a:rPr>
                        <a:t>Business Studies</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29 473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7 691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74%</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72751394"/>
                  </a:ext>
                </a:extLst>
              </a:tr>
              <a:tr h="181311">
                <a:tc>
                  <a:txBody>
                    <a:bodyPr/>
                    <a:lstStyle/>
                    <a:p>
                      <a:pPr algn="l" fontAlgn="t"/>
                      <a:r>
                        <a:rPr lang="en-ZA" sz="1400" b="0" i="0" u="none" strike="noStrike" dirty="0">
                          <a:solidFill>
                            <a:srgbClr val="000000"/>
                          </a:solidFill>
                          <a:effectLst/>
                          <a:latin typeface="Calibri" panose="020F0502020204030204" pitchFamily="34" charset="0"/>
                        </a:rPr>
                        <a:t>Engineering Studies</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21 638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19 327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11%</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53027012"/>
                  </a:ext>
                </a:extLst>
              </a:tr>
              <a:tr h="181311">
                <a:tc>
                  <a:txBody>
                    <a:bodyPr/>
                    <a:lstStyle/>
                    <a:p>
                      <a:pPr algn="l" fontAlgn="t"/>
                      <a:r>
                        <a:rPr lang="en-US" sz="1400" b="0" i="0" u="none" strike="noStrike" dirty="0">
                          <a:solidFill>
                            <a:srgbClr val="000000"/>
                          </a:solidFill>
                          <a:effectLst/>
                          <a:latin typeface="Calibri" panose="020F0502020204030204" pitchFamily="34" charset="0"/>
                        </a:rPr>
                        <a:t>NC(V) First Issues</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410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7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98%</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53757381"/>
                  </a:ext>
                </a:extLst>
              </a:tr>
              <a:tr h="181311">
                <a:tc>
                  <a:txBody>
                    <a:bodyPr/>
                    <a:lstStyle/>
                    <a:p>
                      <a:pPr algn="l" fontAlgn="t"/>
                      <a:r>
                        <a:rPr lang="en-US" sz="1400" b="0" i="0" u="none" strike="noStrike" dirty="0">
                          <a:solidFill>
                            <a:srgbClr val="000000"/>
                          </a:solidFill>
                          <a:effectLst/>
                          <a:latin typeface="Calibri" panose="020F0502020204030204" pitchFamily="34" charset="0"/>
                        </a:rPr>
                        <a:t>NC(V) Full Certificates</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7 866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400" b="0" i="0" u="none" strike="noStrike" dirty="0">
                          <a:solidFill>
                            <a:srgbClr val="000000"/>
                          </a:solidFill>
                          <a:effectLst/>
                          <a:latin typeface="Calibri" panose="020F0502020204030204" pitchFamily="34" charset="0"/>
                        </a:rPr>
                        <a:t>           2 542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400" b="0" i="0" u="none" strike="noStrike" dirty="0">
                          <a:solidFill>
                            <a:srgbClr val="000000"/>
                          </a:solidFill>
                          <a:effectLst/>
                          <a:latin typeface="Calibri" panose="020F0502020204030204" pitchFamily="34" charset="0"/>
                        </a:rPr>
                        <a:t>68%</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94848068"/>
                  </a:ext>
                </a:extLst>
              </a:tr>
              <a:tr h="181311">
                <a:tc>
                  <a:txBody>
                    <a:bodyPr/>
                    <a:lstStyle/>
                    <a:p>
                      <a:pPr algn="l" fontAlgn="t"/>
                      <a:r>
                        <a:rPr lang="en-ZA" sz="1400" b="1" i="0" u="none" strike="noStrike" dirty="0">
                          <a:solidFill>
                            <a:srgbClr val="000000"/>
                          </a:solidFill>
                          <a:effectLst/>
                          <a:latin typeface="Calibri" panose="020F0502020204030204" pitchFamily="34" charset="0"/>
                        </a:rPr>
                        <a:t>Total</a:t>
                      </a:r>
                    </a:p>
                  </a:txBody>
                  <a:tcPr marL="7555" marR="7555" marT="75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l" defTabSz="846625" rtl="0" eaLnBrk="1" fontAlgn="b" latinLnBrk="0" hangingPunct="1"/>
                      <a:r>
                        <a:rPr lang="en-ZA" sz="1400" b="0" i="0" u="none" strike="noStrike" kern="1200" dirty="0">
                          <a:solidFill>
                            <a:srgbClr val="000000"/>
                          </a:solidFill>
                          <a:effectLst/>
                          <a:latin typeface="Calibri" panose="020F0502020204030204" pitchFamily="34" charset="0"/>
                          <a:ea typeface="+mn-ea"/>
                          <a:cs typeface="+mn-cs"/>
                        </a:rPr>
                        <a:t>             </a:t>
                      </a:r>
                      <a:r>
                        <a:rPr lang="en-ZA" sz="1400" b="1" i="0" u="none" strike="noStrike" kern="1200" dirty="0">
                          <a:solidFill>
                            <a:srgbClr val="000000"/>
                          </a:solidFill>
                          <a:effectLst/>
                          <a:latin typeface="Calibri" panose="020F0502020204030204" pitchFamily="34" charset="0"/>
                          <a:ea typeface="+mn-ea"/>
                          <a:cs typeface="+mn-cs"/>
                        </a:rPr>
                        <a:t>125 277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ZA" sz="1400" b="1" i="0" u="none" strike="noStrike" dirty="0">
                          <a:solidFill>
                            <a:srgbClr val="000000"/>
                          </a:solidFill>
                          <a:effectLst/>
                          <a:latin typeface="Calibri" panose="020F0502020204030204" pitchFamily="34" charset="0"/>
                        </a:rPr>
                        <a:t>         40 084 </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ZA" sz="1400" b="1" i="0" u="none" strike="noStrike" dirty="0">
                          <a:solidFill>
                            <a:srgbClr val="000000"/>
                          </a:solidFill>
                          <a:effectLst/>
                          <a:latin typeface="Calibri" panose="020F0502020204030204" pitchFamily="34" charset="0"/>
                        </a:rPr>
                        <a:t>68%</a:t>
                      </a:r>
                    </a:p>
                  </a:txBody>
                  <a:tcPr marL="7555" marR="7555" marT="75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692105408"/>
                  </a:ext>
                </a:extLst>
              </a:tr>
            </a:tbl>
          </a:graphicData>
        </a:graphic>
      </p:graphicFrame>
      <p:sp>
        <p:nvSpPr>
          <p:cNvPr id="7" name="TextBox 6">
            <a:extLst>
              <a:ext uri="{FF2B5EF4-FFF2-40B4-BE49-F238E27FC236}">
                <a16:creationId xmlns:a16="http://schemas.microsoft.com/office/drawing/2014/main" xmlns="" id="{421A175B-4892-4CCE-8D83-DA90798C6D0B}"/>
              </a:ext>
            </a:extLst>
          </p:cNvPr>
          <p:cNvSpPr txBox="1"/>
          <p:nvPr/>
        </p:nvSpPr>
        <p:spPr>
          <a:xfrm>
            <a:off x="216000" y="3276602"/>
            <a:ext cx="9616528" cy="1938992"/>
          </a:xfrm>
          <a:prstGeom prst="rect">
            <a:avLst/>
          </a:prstGeom>
          <a:noFill/>
        </p:spPr>
        <p:txBody>
          <a:bodyPr wrap="square" rtlCol="0">
            <a:spAutoFit/>
          </a:bodyPr>
          <a:lstStyle/>
          <a:p>
            <a:r>
              <a:rPr lang="en-US" sz="1200" dirty="0"/>
              <a:t>The initially planned 80% reduction by end June 2020 could not be met, the key reasons being:</a:t>
            </a:r>
          </a:p>
          <a:p>
            <a:pPr marL="269875" lvl="0" indent="-269875">
              <a:buFont typeface="Wingdings" panose="05000000000000000000" pitchFamily="2" charset="2"/>
              <a:buChar char="v"/>
            </a:pPr>
            <a:r>
              <a:rPr lang="en-US" sz="1200" dirty="0"/>
              <a:t>COVID-19  lockdown. Although </a:t>
            </a:r>
            <a:r>
              <a:rPr lang="en-US" sz="1200" dirty="0" smtClean="0"/>
              <a:t>online </a:t>
            </a:r>
            <a:r>
              <a:rPr lang="en-US" sz="1200" dirty="0"/>
              <a:t>platforms were used </a:t>
            </a:r>
            <a:r>
              <a:rPr lang="en-US" sz="1200" dirty="0" smtClean="0"/>
              <a:t>by SITA for internal meetings</a:t>
            </a:r>
            <a:r>
              <a:rPr lang="en-US" sz="1200" dirty="0"/>
              <a:t>, work sessions took much longer to complete and they were impacted by the rolling load </a:t>
            </a:r>
            <a:r>
              <a:rPr lang="en-US" sz="1200" dirty="0" smtClean="0"/>
              <a:t>shedding. Additionally the COVID-19 lockdown also hampered the planned collaboration efforts between SITA and DHET</a:t>
            </a:r>
            <a:endParaRPr lang="en-ZA" sz="1200" dirty="0"/>
          </a:p>
          <a:p>
            <a:pPr marL="269875" lvl="0" indent="-269875">
              <a:buFont typeface="Wingdings" panose="05000000000000000000" pitchFamily="2" charset="2"/>
              <a:buChar char="v"/>
            </a:pPr>
            <a:r>
              <a:rPr lang="en-US" sz="1200" dirty="0"/>
              <a:t>Changes in the current exam cycles.  Some team members were required to expend additional effort to prepare for the impact of cancelled examinations on remaining examinations e.g. systematic roll-over of candidates and to enable e-booklets for virtual standardisation meetings going forward </a:t>
            </a:r>
            <a:endParaRPr lang="en-ZA" sz="1200" dirty="0"/>
          </a:p>
          <a:p>
            <a:pPr marL="269875" lvl="0" indent="-269875">
              <a:buFont typeface="Wingdings" panose="05000000000000000000" pitchFamily="2" charset="2"/>
              <a:buChar char="v"/>
            </a:pPr>
            <a:r>
              <a:rPr lang="en-US" sz="1200" dirty="0"/>
              <a:t>Lengthy data and program root cause analysis and resolution</a:t>
            </a:r>
            <a:endParaRPr lang="en-ZA" sz="1200" dirty="0"/>
          </a:p>
          <a:p>
            <a:endParaRPr lang="en-US" sz="1200" dirty="0"/>
          </a:p>
          <a:p>
            <a:r>
              <a:rPr lang="en-US" sz="1200" dirty="0"/>
              <a:t>SITA has subsequently revised the target dates given the challenges outlined above</a:t>
            </a:r>
          </a:p>
          <a:p>
            <a:endParaRPr lang="en-ZA" sz="1200" dirty="0"/>
          </a:p>
        </p:txBody>
      </p:sp>
    </p:spTree>
    <p:extLst>
      <p:ext uri="{BB962C8B-B14F-4D97-AF65-F5344CB8AC3E}">
        <p14:creationId xmlns:p14="http://schemas.microsoft.com/office/powerpoint/2010/main" xmlns="" val="2645756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xmlns="" id="{539CE604-C445-4AC3-B862-6D0E86544F4F}"/>
              </a:ext>
            </a:extLst>
          </p:cNvPr>
          <p:cNvSpPr/>
          <p:nvPr/>
        </p:nvSpPr>
        <p:spPr>
          <a:xfrm>
            <a:off x="6285379" y="2434795"/>
            <a:ext cx="2274104" cy="701943"/>
          </a:xfrm>
          <a:prstGeom prst="rect">
            <a:avLst/>
          </a:prstGeom>
          <a:solidFill>
            <a:srgbClr val="FFFF99"/>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Long Term</a:t>
            </a:r>
            <a:endParaRPr lang="en-ZA" sz="750" b="1" dirty="0">
              <a:solidFill>
                <a:srgbClr val="000000"/>
              </a:solidFill>
            </a:endParaRPr>
          </a:p>
        </p:txBody>
      </p:sp>
      <p:sp>
        <p:nvSpPr>
          <p:cNvPr id="68" name="Rectangle 67">
            <a:extLst>
              <a:ext uri="{FF2B5EF4-FFF2-40B4-BE49-F238E27FC236}">
                <a16:creationId xmlns:a16="http://schemas.microsoft.com/office/drawing/2014/main" xmlns="" id="{C7249B77-8B55-4214-8344-4F13BCA3A53C}"/>
              </a:ext>
            </a:extLst>
          </p:cNvPr>
          <p:cNvSpPr/>
          <p:nvPr/>
        </p:nvSpPr>
        <p:spPr>
          <a:xfrm>
            <a:off x="4226423" y="2429206"/>
            <a:ext cx="2078318" cy="701943"/>
          </a:xfrm>
          <a:prstGeom prst="rect">
            <a:avLst/>
          </a:prstGeom>
          <a:solidFill>
            <a:srgbClr val="FFFF99">
              <a:alpha val="75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Medium Term</a:t>
            </a:r>
            <a:endParaRPr lang="en-ZA" sz="750" b="1" dirty="0">
              <a:solidFill>
                <a:srgbClr val="000000"/>
              </a:solidFill>
            </a:endParaRPr>
          </a:p>
        </p:txBody>
      </p:sp>
      <p:sp>
        <p:nvSpPr>
          <p:cNvPr id="67" name="Rectangle 66">
            <a:extLst>
              <a:ext uri="{FF2B5EF4-FFF2-40B4-BE49-F238E27FC236}">
                <a16:creationId xmlns:a16="http://schemas.microsoft.com/office/drawing/2014/main" xmlns="" id="{30BF4085-E6B9-44F1-8BA1-16869D1958B5}"/>
              </a:ext>
            </a:extLst>
          </p:cNvPr>
          <p:cNvSpPr/>
          <p:nvPr/>
        </p:nvSpPr>
        <p:spPr>
          <a:xfrm>
            <a:off x="2090448" y="2429370"/>
            <a:ext cx="2132112" cy="700302"/>
          </a:xfrm>
          <a:prstGeom prst="rect">
            <a:avLst/>
          </a:prstGeom>
          <a:solidFill>
            <a:srgbClr val="FFFF99">
              <a:alpha val="50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Short Term</a:t>
            </a:r>
            <a:endParaRPr lang="en-ZA" sz="750" b="1" dirty="0">
              <a:solidFill>
                <a:srgbClr val="000000"/>
              </a:solidFill>
            </a:endParaRPr>
          </a:p>
        </p:txBody>
      </p:sp>
      <p:sp>
        <p:nvSpPr>
          <p:cNvPr id="4" name="Title 3"/>
          <p:cNvSpPr>
            <a:spLocks noGrp="1"/>
          </p:cNvSpPr>
          <p:nvPr>
            <p:ph type="title"/>
          </p:nvPr>
        </p:nvSpPr>
        <p:spPr>
          <a:xfrm>
            <a:off x="216000" y="157202"/>
            <a:ext cx="9720000" cy="480053"/>
          </a:xfrm>
        </p:spPr>
        <p:txBody>
          <a:bodyPr/>
          <a:lstStyle/>
          <a:p>
            <a:r>
              <a:rPr lang="en-US" dirty="0"/>
              <a:t>New system go live dates and Backlog Day Zero target timeline</a:t>
            </a:r>
            <a:br>
              <a:rPr lang="en-US" dirty="0"/>
            </a:br>
            <a:r>
              <a:rPr lang="en-US" dirty="0"/>
              <a:t>(Previously Presented to PCHETST)</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211400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254605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292409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335614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378819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4220240"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4649636" y="2662257"/>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5084336"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551638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594843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6326474"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675852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7190570"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7622618"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8043033" y="2674023"/>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8490492" y="2686648"/>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2149123" y="2678912"/>
            <a:ext cx="381002" cy="323165"/>
          </a:xfrm>
          <a:prstGeom prst="rect">
            <a:avLst/>
          </a:prstGeom>
          <a:noFill/>
        </p:spPr>
        <p:txBody>
          <a:bodyPr wrap="none" rtlCol="0">
            <a:spAutoFit/>
          </a:bodyPr>
          <a:lstStyle/>
          <a:p>
            <a:pPr algn="ctr"/>
            <a:r>
              <a:rPr lang="en-US" sz="750" b="1" dirty="0">
                <a:solidFill>
                  <a:prstClr val="black"/>
                </a:solidFill>
              </a:rPr>
              <a:t>Feb</a:t>
            </a:r>
          </a:p>
          <a:p>
            <a:r>
              <a:rPr lang="en-US" sz="750" b="1" dirty="0">
                <a:solidFill>
                  <a:prstClr val="black"/>
                </a:solidFill>
              </a:rPr>
              <a:t>2020</a:t>
            </a:r>
            <a:endParaRPr lang="en-ZA" sz="750" b="1" dirty="0">
              <a:solidFill>
                <a:prstClr val="black"/>
              </a:solidFill>
            </a:endParaRPr>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2583159" y="2678912"/>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2020</a:t>
            </a:r>
            <a:endParaRPr lang="en-ZA" sz="750" b="1" dirty="0">
              <a:solidFill>
                <a:prstClr val="black"/>
              </a:solidFill>
            </a:endParaRPr>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2961201" y="2678912"/>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2020</a:t>
            </a:r>
            <a:endParaRPr lang="en-ZA" sz="750" b="1" dirty="0">
              <a:solidFill>
                <a:prstClr val="black"/>
              </a:solidFill>
            </a:endParaRPr>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3393249" y="2678912"/>
            <a:ext cx="377027" cy="323165"/>
          </a:xfrm>
          <a:prstGeom prst="rect">
            <a:avLst/>
          </a:prstGeom>
          <a:noFill/>
          <a:ln>
            <a:noFill/>
          </a:ln>
        </p:spPr>
        <p:txBody>
          <a:bodyPr wrap="none" rtlCol="0">
            <a:spAutoFit/>
          </a:bodyPr>
          <a:lstStyle/>
          <a:p>
            <a:pPr algn="ctr"/>
            <a:r>
              <a:rPr lang="en-US" sz="750" b="1" dirty="0">
                <a:solidFill>
                  <a:prstClr val="black"/>
                </a:solidFill>
              </a:rPr>
              <a:t>May</a:t>
            </a:r>
          </a:p>
          <a:p>
            <a:pPr algn="ctr"/>
            <a:r>
              <a:rPr lang="en-US" sz="750" b="1" dirty="0">
                <a:solidFill>
                  <a:prstClr val="black"/>
                </a:solidFill>
              </a:rPr>
              <a:t>2020</a:t>
            </a:r>
            <a:endParaRPr lang="en-ZA" sz="750" b="1" dirty="0">
              <a:solidFill>
                <a:prstClr val="black"/>
              </a:solidFill>
            </a:endParaRPr>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3825297" y="2557418"/>
            <a:ext cx="377027" cy="438582"/>
          </a:xfrm>
          <a:prstGeom prst="rect">
            <a:avLst/>
          </a:prstGeom>
          <a:noFill/>
        </p:spPr>
        <p:txBody>
          <a:bodyPr wrap="none" rtlCol="0">
            <a:spAutoFit/>
          </a:bodyPr>
          <a:lstStyle/>
          <a:p>
            <a:pPr algn="ctr"/>
            <a:endParaRPr lang="en-US" sz="750" b="1" dirty="0">
              <a:solidFill>
                <a:prstClr val="black"/>
              </a:solidFill>
            </a:endParaRPr>
          </a:p>
          <a:p>
            <a:pPr algn="ctr"/>
            <a:r>
              <a:rPr lang="en-US" sz="750" b="1" dirty="0">
                <a:solidFill>
                  <a:prstClr val="black"/>
                </a:solidFill>
              </a:rPr>
              <a:t>Jun</a:t>
            </a:r>
          </a:p>
          <a:p>
            <a:pPr algn="ctr"/>
            <a:r>
              <a:rPr lang="en-US" sz="750" b="1" dirty="0">
                <a:solidFill>
                  <a:prstClr val="black"/>
                </a:solidFill>
              </a:rPr>
              <a:t>2020</a:t>
            </a:r>
            <a:endParaRPr lang="en-ZA" sz="750" b="1" dirty="0">
              <a:solidFill>
                <a:prstClr val="black"/>
              </a:solidFill>
            </a:endParaRPr>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4257345" y="2678912"/>
            <a:ext cx="377027" cy="323165"/>
          </a:xfrm>
          <a:prstGeom prst="rect">
            <a:avLst/>
          </a:prstGeom>
          <a:noFill/>
        </p:spPr>
        <p:txBody>
          <a:bodyPr wrap="none" rtlCol="0">
            <a:spAutoFit/>
          </a:bodyPr>
          <a:lstStyle/>
          <a:p>
            <a:pPr algn="ctr"/>
            <a:r>
              <a:rPr lang="en-US" sz="750" b="1" dirty="0">
                <a:solidFill>
                  <a:prstClr val="black"/>
                </a:solidFill>
              </a:rPr>
              <a:t>Jul</a:t>
            </a:r>
          </a:p>
          <a:p>
            <a:pPr algn="ctr"/>
            <a:r>
              <a:rPr lang="en-US" sz="750" b="1" dirty="0">
                <a:solidFill>
                  <a:prstClr val="black"/>
                </a:solidFill>
              </a:rPr>
              <a:t>2020</a:t>
            </a:r>
            <a:endParaRPr lang="en-ZA" sz="750" b="1" dirty="0">
              <a:solidFill>
                <a:prstClr val="black"/>
              </a:solidFill>
            </a:endParaRPr>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4649953" y="2678912"/>
            <a:ext cx="377027" cy="323165"/>
          </a:xfrm>
          <a:prstGeom prst="rect">
            <a:avLst/>
          </a:prstGeom>
          <a:noFill/>
        </p:spPr>
        <p:txBody>
          <a:bodyPr wrap="none" rtlCol="0">
            <a:spAutoFit/>
          </a:bodyPr>
          <a:lstStyle/>
          <a:p>
            <a:pPr algn="ctr"/>
            <a:r>
              <a:rPr lang="en-US" sz="750" b="1" dirty="0">
                <a:solidFill>
                  <a:prstClr val="black"/>
                </a:solidFill>
              </a:rPr>
              <a:t>Aug</a:t>
            </a:r>
          </a:p>
          <a:p>
            <a:pPr algn="ctr"/>
            <a:r>
              <a:rPr lang="en-US" sz="750" b="1" dirty="0">
                <a:solidFill>
                  <a:prstClr val="black"/>
                </a:solidFill>
              </a:rPr>
              <a:t>2020</a:t>
            </a:r>
            <a:endParaRPr lang="en-ZA" sz="750" b="1" dirty="0">
              <a:solidFill>
                <a:prstClr val="black"/>
              </a:solidFill>
            </a:endParaRPr>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5109809" y="2678912"/>
            <a:ext cx="377027" cy="323165"/>
          </a:xfrm>
          <a:prstGeom prst="rect">
            <a:avLst/>
          </a:prstGeom>
          <a:noFill/>
        </p:spPr>
        <p:txBody>
          <a:bodyPr wrap="none" rtlCol="0">
            <a:spAutoFit/>
          </a:bodyPr>
          <a:lstStyle/>
          <a:p>
            <a:pPr algn="ctr"/>
            <a:r>
              <a:rPr lang="en-US" sz="750" b="1" dirty="0">
                <a:solidFill>
                  <a:prstClr val="black"/>
                </a:solidFill>
              </a:rPr>
              <a:t>Sep</a:t>
            </a:r>
          </a:p>
          <a:p>
            <a:pPr algn="ctr"/>
            <a:r>
              <a:rPr lang="en-US" sz="750" b="1" dirty="0">
                <a:solidFill>
                  <a:prstClr val="black"/>
                </a:solidFill>
              </a:rPr>
              <a:t>2020</a:t>
            </a:r>
            <a:endParaRPr lang="en-ZA" sz="750" b="1" dirty="0">
              <a:solidFill>
                <a:prstClr val="black"/>
              </a:solidFill>
            </a:endParaRPr>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5540483" y="2700282"/>
            <a:ext cx="377027" cy="323165"/>
          </a:xfrm>
          <a:prstGeom prst="rect">
            <a:avLst/>
          </a:prstGeom>
          <a:noFill/>
        </p:spPr>
        <p:txBody>
          <a:bodyPr wrap="none" rtlCol="0">
            <a:spAutoFit/>
          </a:bodyPr>
          <a:lstStyle/>
          <a:p>
            <a:pPr algn="ctr"/>
            <a:r>
              <a:rPr lang="en-US" sz="750" b="1" dirty="0">
                <a:solidFill>
                  <a:prstClr val="black"/>
                </a:solidFill>
              </a:rPr>
              <a:t>Oct</a:t>
            </a:r>
          </a:p>
          <a:p>
            <a:pPr algn="ctr"/>
            <a:r>
              <a:rPr lang="en-US" sz="750" b="1" dirty="0">
                <a:solidFill>
                  <a:prstClr val="black"/>
                </a:solidFill>
              </a:rPr>
              <a:t>2020</a:t>
            </a:r>
            <a:endParaRPr lang="en-ZA" sz="750" b="1" dirty="0">
              <a:solidFill>
                <a:prstClr val="black"/>
              </a:solidFill>
            </a:endParaRPr>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5973905" y="2678912"/>
            <a:ext cx="377027" cy="323165"/>
          </a:xfrm>
          <a:prstGeom prst="rect">
            <a:avLst/>
          </a:prstGeom>
          <a:noFill/>
        </p:spPr>
        <p:txBody>
          <a:bodyPr wrap="none" rtlCol="0">
            <a:spAutoFit/>
          </a:bodyPr>
          <a:lstStyle/>
          <a:p>
            <a:pPr algn="ctr"/>
            <a:r>
              <a:rPr lang="en-US" sz="750" b="1" dirty="0">
                <a:solidFill>
                  <a:prstClr val="black"/>
                </a:solidFill>
              </a:rPr>
              <a:t>Nov</a:t>
            </a:r>
          </a:p>
          <a:p>
            <a:pPr algn="ctr"/>
            <a:r>
              <a:rPr lang="en-US" sz="750" b="1" dirty="0">
                <a:solidFill>
                  <a:prstClr val="black"/>
                </a:solidFill>
              </a:rPr>
              <a:t>2020</a:t>
            </a:r>
            <a:endParaRPr lang="en-ZA" sz="750" b="1" dirty="0">
              <a:solidFill>
                <a:prstClr val="black"/>
              </a:solidFill>
            </a:endParaRPr>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6351946" y="2678912"/>
            <a:ext cx="377027" cy="323165"/>
          </a:xfrm>
          <a:prstGeom prst="rect">
            <a:avLst/>
          </a:prstGeom>
          <a:noFill/>
        </p:spPr>
        <p:txBody>
          <a:bodyPr wrap="none" rtlCol="0">
            <a:spAutoFit/>
          </a:bodyPr>
          <a:lstStyle/>
          <a:p>
            <a:pPr algn="ctr"/>
            <a:r>
              <a:rPr lang="en-US" sz="750" b="1" dirty="0">
                <a:solidFill>
                  <a:prstClr val="black"/>
                </a:solidFill>
              </a:rPr>
              <a:t>Dec</a:t>
            </a:r>
          </a:p>
          <a:p>
            <a:pPr algn="ctr"/>
            <a:r>
              <a:rPr lang="en-US" sz="750" b="1" dirty="0">
                <a:solidFill>
                  <a:prstClr val="black"/>
                </a:solidFill>
              </a:rPr>
              <a:t>2020</a:t>
            </a:r>
            <a:endParaRPr lang="en-ZA" sz="750" b="1" dirty="0">
              <a:solidFill>
                <a:prstClr val="black"/>
              </a:solidFill>
            </a:endParaRPr>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6783994" y="2678912"/>
            <a:ext cx="377027" cy="323165"/>
          </a:xfrm>
          <a:prstGeom prst="rect">
            <a:avLst/>
          </a:prstGeom>
          <a:noFill/>
        </p:spPr>
        <p:txBody>
          <a:bodyPr wrap="none" rtlCol="0">
            <a:spAutoFit/>
          </a:bodyPr>
          <a:lstStyle/>
          <a:p>
            <a:pPr algn="ctr"/>
            <a:r>
              <a:rPr lang="en-US" sz="750" b="1" dirty="0">
                <a:solidFill>
                  <a:prstClr val="black"/>
                </a:solidFill>
              </a:rPr>
              <a:t>Jan</a:t>
            </a:r>
          </a:p>
          <a:p>
            <a:pPr algn="ctr"/>
            <a:r>
              <a:rPr lang="en-US" sz="750" b="1" dirty="0">
                <a:solidFill>
                  <a:prstClr val="black"/>
                </a:solidFill>
              </a:rPr>
              <a:t>2021</a:t>
            </a:r>
            <a:endParaRPr lang="en-ZA" sz="750" b="1" dirty="0">
              <a:solidFill>
                <a:prstClr val="black"/>
              </a:solidFill>
            </a:endParaRPr>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7216042" y="2678912"/>
            <a:ext cx="377027" cy="323165"/>
          </a:xfrm>
          <a:prstGeom prst="rect">
            <a:avLst/>
          </a:prstGeom>
          <a:noFill/>
        </p:spPr>
        <p:txBody>
          <a:bodyPr wrap="none" rtlCol="0">
            <a:spAutoFit/>
          </a:bodyPr>
          <a:lstStyle/>
          <a:p>
            <a:pPr algn="ctr"/>
            <a:r>
              <a:rPr lang="en-US" sz="750" b="1" dirty="0">
                <a:solidFill>
                  <a:prstClr val="black"/>
                </a:solidFill>
              </a:rPr>
              <a:t>Feb</a:t>
            </a:r>
          </a:p>
          <a:p>
            <a:pPr algn="ctr"/>
            <a:r>
              <a:rPr lang="en-US" sz="750" b="1" dirty="0">
                <a:solidFill>
                  <a:prstClr val="black"/>
                </a:solidFill>
              </a:rPr>
              <a:t>2021</a:t>
            </a:r>
            <a:endParaRPr lang="en-ZA" sz="750" b="1" dirty="0">
              <a:solidFill>
                <a:prstClr val="black"/>
              </a:solidFill>
            </a:endParaRPr>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7649454" y="2680117"/>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2021</a:t>
            </a:r>
            <a:endParaRPr lang="en-ZA" sz="750" b="1" dirty="0">
              <a:solidFill>
                <a:prstClr val="black"/>
              </a:solidFill>
            </a:endParaRPr>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8082543" y="2678912"/>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2021</a:t>
            </a:r>
            <a:endParaRPr lang="en-ZA" sz="750" b="1" dirty="0">
              <a:solidFill>
                <a:prstClr val="black"/>
              </a:solidFill>
            </a:endParaRPr>
          </a:p>
        </p:txBody>
      </p:sp>
      <p:sp>
        <p:nvSpPr>
          <p:cNvPr id="42" name="TextBox 41">
            <a:extLst>
              <a:ext uri="{FF2B5EF4-FFF2-40B4-BE49-F238E27FC236}">
                <a16:creationId xmlns:a16="http://schemas.microsoft.com/office/drawing/2014/main" xmlns="" id="{306E33EF-55B1-4A01-9AD6-EEBC2A5380DF}"/>
              </a:ext>
            </a:extLst>
          </p:cNvPr>
          <p:cNvSpPr txBox="1"/>
          <p:nvPr/>
        </p:nvSpPr>
        <p:spPr>
          <a:xfrm>
            <a:off x="8399823" y="754968"/>
            <a:ext cx="928649"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Backlog Go-Live</a:t>
            </a:r>
            <a:endParaRPr lang="en-ZA" sz="750" dirty="0">
              <a:solidFill>
                <a:prstClr val="black"/>
              </a:solidFill>
            </a:endParaRPr>
          </a:p>
        </p:txBody>
      </p:sp>
      <p:sp>
        <p:nvSpPr>
          <p:cNvPr id="85" name="TextBox 84">
            <a:extLst>
              <a:ext uri="{FF2B5EF4-FFF2-40B4-BE49-F238E27FC236}">
                <a16:creationId xmlns:a16="http://schemas.microsoft.com/office/drawing/2014/main" xmlns="" id="{43193A82-B5AF-41A7-AA44-9DDE98FC9060}"/>
              </a:ext>
            </a:extLst>
          </p:cNvPr>
          <p:cNvSpPr txBox="1"/>
          <p:nvPr/>
        </p:nvSpPr>
        <p:spPr>
          <a:xfrm>
            <a:off x="7708111" y="3974495"/>
            <a:ext cx="990466" cy="323165"/>
          </a:xfrm>
          <a:prstGeom prst="rect">
            <a:avLst/>
          </a:prstGeom>
          <a:solidFill>
            <a:schemeClr val="accent6">
              <a:lumMod val="60000"/>
              <a:lumOff val="40000"/>
            </a:schemeClr>
          </a:solidFill>
        </p:spPr>
        <p:txBody>
          <a:bodyPr wrap="square" rtlCol="0">
            <a:spAutoFit/>
          </a:bodyPr>
          <a:lstStyle/>
          <a:p>
            <a:pPr algn="ctr"/>
            <a:r>
              <a:rPr lang="en-US" sz="750" b="1" dirty="0">
                <a:solidFill>
                  <a:prstClr val="black"/>
                </a:solidFill>
              </a:rPr>
              <a:t>NCV</a:t>
            </a:r>
          </a:p>
          <a:p>
            <a:pPr algn="ctr"/>
            <a:r>
              <a:rPr lang="en-US" sz="750" dirty="0">
                <a:solidFill>
                  <a:prstClr val="black"/>
                </a:solidFill>
              </a:rPr>
              <a:t>Backlog Day Zero</a:t>
            </a:r>
            <a:endParaRPr lang="en-ZA" sz="750" dirty="0">
              <a:solidFill>
                <a:prstClr val="black"/>
              </a:solidFill>
            </a:endParaRPr>
          </a:p>
        </p:txBody>
      </p:sp>
      <p:sp>
        <p:nvSpPr>
          <p:cNvPr id="86" name="TextBox 85">
            <a:extLst>
              <a:ext uri="{FF2B5EF4-FFF2-40B4-BE49-F238E27FC236}">
                <a16:creationId xmlns:a16="http://schemas.microsoft.com/office/drawing/2014/main" xmlns="" id="{0462CCDD-CEA5-4451-9615-FEB6B1D52A08}"/>
              </a:ext>
            </a:extLst>
          </p:cNvPr>
          <p:cNvSpPr txBox="1"/>
          <p:nvPr/>
        </p:nvSpPr>
        <p:spPr>
          <a:xfrm>
            <a:off x="8471832" y="4334535"/>
            <a:ext cx="928648"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System Go - live</a:t>
            </a:r>
            <a:endParaRPr lang="en-ZA" sz="750" dirty="0">
              <a:solidFill>
                <a:prstClr val="black"/>
              </a:solidFill>
            </a:endParaRPr>
          </a:p>
        </p:txBody>
      </p:sp>
      <p:sp>
        <p:nvSpPr>
          <p:cNvPr id="101" name="TextBox 100">
            <a:extLst>
              <a:ext uri="{FF2B5EF4-FFF2-40B4-BE49-F238E27FC236}">
                <a16:creationId xmlns:a16="http://schemas.microsoft.com/office/drawing/2014/main" xmlns="" id="{056BF841-EF7A-4BF8-9691-BB7BE6B9D5F5}"/>
              </a:ext>
            </a:extLst>
          </p:cNvPr>
          <p:cNvSpPr txBox="1"/>
          <p:nvPr/>
        </p:nvSpPr>
        <p:spPr>
          <a:xfrm>
            <a:off x="5019372" y="4009628"/>
            <a:ext cx="1140748" cy="323165"/>
          </a:xfrm>
          <a:prstGeom prst="rect">
            <a:avLst/>
          </a:prstGeom>
          <a:solidFill>
            <a:schemeClr val="accent4">
              <a:lumMod val="60000"/>
              <a:lumOff val="40000"/>
            </a:schemeClr>
          </a:solidFill>
        </p:spPr>
        <p:txBody>
          <a:bodyPr wrap="square" rtlCol="0">
            <a:spAutoFit/>
          </a:bodyPr>
          <a:lstStyle/>
          <a:p>
            <a:pPr algn="ctr"/>
            <a:r>
              <a:rPr lang="en-US" sz="750" b="1" dirty="0">
                <a:solidFill>
                  <a:prstClr val="black"/>
                </a:solidFill>
              </a:rPr>
              <a:t>NATED Business Studies</a:t>
            </a:r>
            <a:r>
              <a:rPr lang="en-US" sz="750" dirty="0">
                <a:solidFill>
                  <a:prstClr val="black"/>
                </a:solidFill>
              </a:rPr>
              <a:t> </a:t>
            </a:r>
          </a:p>
          <a:p>
            <a:pPr algn="ctr"/>
            <a:r>
              <a:rPr lang="en-US" sz="750" dirty="0">
                <a:solidFill>
                  <a:prstClr val="black"/>
                </a:solidFill>
              </a:rPr>
              <a:t>Backlog Day Zero</a:t>
            </a:r>
            <a:endParaRPr lang="en-ZA" sz="750" dirty="0">
              <a:solidFill>
                <a:prstClr val="black"/>
              </a:solidFill>
            </a:endParaRPr>
          </a:p>
        </p:txBody>
      </p:sp>
      <p:sp>
        <p:nvSpPr>
          <p:cNvPr id="102" name="TextBox 101">
            <a:extLst>
              <a:ext uri="{FF2B5EF4-FFF2-40B4-BE49-F238E27FC236}">
                <a16:creationId xmlns:a16="http://schemas.microsoft.com/office/drawing/2014/main" xmlns="" id="{E76C5622-3D1F-4892-9F03-A3E3DEC814E3}"/>
              </a:ext>
            </a:extLst>
          </p:cNvPr>
          <p:cNvSpPr txBox="1"/>
          <p:nvPr/>
        </p:nvSpPr>
        <p:spPr>
          <a:xfrm>
            <a:off x="5632507" y="4441676"/>
            <a:ext cx="1103677"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New System Go - live</a:t>
            </a:r>
            <a:endParaRPr lang="en-ZA" sz="750" dirty="0">
              <a:solidFill>
                <a:prstClr val="black"/>
              </a:solidFill>
            </a:endParaRPr>
          </a:p>
        </p:txBody>
      </p:sp>
      <p:sp>
        <p:nvSpPr>
          <p:cNvPr id="115" name="Oval 114">
            <a:extLst>
              <a:ext uri="{FF2B5EF4-FFF2-40B4-BE49-F238E27FC236}">
                <a16:creationId xmlns:a16="http://schemas.microsoft.com/office/drawing/2014/main" xmlns="" id="{4638574B-0517-4FB9-A9BE-042DAF6610FD}"/>
              </a:ext>
            </a:extLst>
          </p:cNvPr>
          <p:cNvSpPr/>
          <p:nvPr/>
        </p:nvSpPr>
        <p:spPr>
          <a:xfrm>
            <a:off x="5531626" y="2592452"/>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19" name="Oval 118">
            <a:extLst>
              <a:ext uri="{FF2B5EF4-FFF2-40B4-BE49-F238E27FC236}">
                <a16:creationId xmlns:a16="http://schemas.microsoft.com/office/drawing/2014/main" xmlns="" id="{B25FB7E0-9F02-4A7C-AB0E-214336334F3F}"/>
              </a:ext>
            </a:extLst>
          </p:cNvPr>
          <p:cNvSpPr/>
          <p:nvPr/>
        </p:nvSpPr>
        <p:spPr>
          <a:xfrm>
            <a:off x="6538168"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25" name="Oval 124">
            <a:extLst>
              <a:ext uri="{FF2B5EF4-FFF2-40B4-BE49-F238E27FC236}">
                <a16:creationId xmlns:a16="http://schemas.microsoft.com/office/drawing/2014/main" xmlns="" id="{5CCB1A2E-0A95-4767-8147-F6D4F6FF4E93}"/>
              </a:ext>
            </a:extLst>
          </p:cNvPr>
          <p:cNvSpPr/>
          <p:nvPr/>
        </p:nvSpPr>
        <p:spPr>
          <a:xfrm>
            <a:off x="4843799" y="2963879"/>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4" name="TextBox 133">
            <a:extLst>
              <a:ext uri="{FF2B5EF4-FFF2-40B4-BE49-F238E27FC236}">
                <a16:creationId xmlns:a16="http://schemas.microsoft.com/office/drawing/2014/main" xmlns="" id="{5800271D-36A7-4974-9EB2-988A7E39F755}"/>
              </a:ext>
            </a:extLst>
          </p:cNvPr>
          <p:cNvSpPr txBox="1"/>
          <p:nvPr/>
        </p:nvSpPr>
        <p:spPr>
          <a:xfrm>
            <a:off x="5232541" y="1201316"/>
            <a:ext cx="1215611" cy="323165"/>
          </a:xfrm>
          <a:prstGeom prst="rect">
            <a:avLst/>
          </a:prstGeom>
          <a:solidFill>
            <a:schemeClr val="accent5">
              <a:lumMod val="60000"/>
              <a:lumOff val="40000"/>
            </a:schemeClr>
          </a:solidFill>
        </p:spPr>
        <p:txBody>
          <a:bodyPr wrap="square" rtlCol="0">
            <a:spAutoFit/>
          </a:bodyPr>
          <a:lstStyle/>
          <a:p>
            <a:pPr algn="ctr"/>
            <a:r>
              <a:rPr lang="en-US" sz="750" b="1" dirty="0">
                <a:solidFill>
                  <a:prstClr val="black"/>
                </a:solidFill>
              </a:rPr>
              <a:t>NATED Engineering Studies</a:t>
            </a:r>
            <a:endParaRPr lang="en-US" sz="750" dirty="0">
              <a:solidFill>
                <a:prstClr val="black"/>
              </a:solidFill>
            </a:endParaRPr>
          </a:p>
          <a:p>
            <a:pPr algn="ctr"/>
            <a:r>
              <a:rPr lang="en-US" sz="750" dirty="0">
                <a:solidFill>
                  <a:prstClr val="black"/>
                </a:solidFill>
              </a:rPr>
              <a:t>Backlog Day Zero</a:t>
            </a:r>
            <a:endParaRPr lang="en-ZA" sz="750" dirty="0">
              <a:solidFill>
                <a:prstClr val="black"/>
              </a:solidFill>
            </a:endParaRPr>
          </a:p>
        </p:txBody>
      </p:sp>
      <p:sp>
        <p:nvSpPr>
          <p:cNvPr id="135" name="TextBox 134">
            <a:extLst>
              <a:ext uri="{FF2B5EF4-FFF2-40B4-BE49-F238E27FC236}">
                <a16:creationId xmlns:a16="http://schemas.microsoft.com/office/drawing/2014/main" xmlns="" id="{B659B62C-B9DD-4C93-8734-B0DA3FED926C}"/>
              </a:ext>
            </a:extLst>
          </p:cNvPr>
          <p:cNvSpPr txBox="1"/>
          <p:nvPr/>
        </p:nvSpPr>
        <p:spPr>
          <a:xfrm>
            <a:off x="5905030" y="697260"/>
            <a:ext cx="1215610"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New System Go - live</a:t>
            </a:r>
            <a:endParaRPr lang="en-ZA" sz="750" dirty="0">
              <a:solidFill>
                <a:prstClr val="black"/>
              </a:solidFill>
            </a:endParaRPr>
          </a:p>
        </p:txBody>
      </p:sp>
      <p:sp>
        <p:nvSpPr>
          <p:cNvPr id="136" name="Oval 135">
            <a:extLst>
              <a:ext uri="{FF2B5EF4-FFF2-40B4-BE49-F238E27FC236}">
                <a16:creationId xmlns:a16="http://schemas.microsoft.com/office/drawing/2014/main" xmlns="" id="{242B92A5-9271-4AAA-A6DE-605512C1FE6A}"/>
              </a:ext>
            </a:extLst>
          </p:cNvPr>
          <p:cNvSpPr/>
          <p:nvPr/>
        </p:nvSpPr>
        <p:spPr>
          <a:xfrm>
            <a:off x="4791968"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7" name="Oval 136">
            <a:extLst>
              <a:ext uri="{FF2B5EF4-FFF2-40B4-BE49-F238E27FC236}">
                <a16:creationId xmlns:a16="http://schemas.microsoft.com/office/drawing/2014/main" xmlns="" id="{E96EAC60-16B3-4A67-A333-EFF90283C0E5}"/>
              </a:ext>
            </a:extLst>
          </p:cNvPr>
          <p:cNvSpPr/>
          <p:nvPr/>
        </p:nvSpPr>
        <p:spPr>
          <a:xfrm>
            <a:off x="5064760" y="296480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3" name="Oval 142">
            <a:extLst>
              <a:ext uri="{FF2B5EF4-FFF2-40B4-BE49-F238E27FC236}">
                <a16:creationId xmlns:a16="http://schemas.microsoft.com/office/drawing/2014/main" xmlns="" id="{73FA8BFF-7E75-403F-832B-CF82CC2AD9D0}"/>
              </a:ext>
            </a:extLst>
          </p:cNvPr>
          <p:cNvSpPr/>
          <p:nvPr/>
        </p:nvSpPr>
        <p:spPr>
          <a:xfrm>
            <a:off x="8464376" y="2515468"/>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7" name="Oval 146">
            <a:extLst>
              <a:ext uri="{FF2B5EF4-FFF2-40B4-BE49-F238E27FC236}">
                <a16:creationId xmlns:a16="http://schemas.microsoft.com/office/drawing/2014/main" xmlns="" id="{923A7E82-1538-434D-B9FB-1BA2451973C9}"/>
              </a:ext>
            </a:extLst>
          </p:cNvPr>
          <p:cNvSpPr/>
          <p:nvPr/>
        </p:nvSpPr>
        <p:spPr>
          <a:xfrm>
            <a:off x="8240738" y="2965512"/>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49" name="Rectangle 148">
            <a:extLst>
              <a:ext uri="{FF2B5EF4-FFF2-40B4-BE49-F238E27FC236}">
                <a16:creationId xmlns:a16="http://schemas.microsoft.com/office/drawing/2014/main" xmlns="" id="{9237056C-7A09-4FBA-887F-F10F7924D469}"/>
              </a:ext>
            </a:extLst>
          </p:cNvPr>
          <p:cNvSpPr/>
          <p:nvPr/>
        </p:nvSpPr>
        <p:spPr>
          <a:xfrm>
            <a:off x="2091667" y="2673000"/>
            <a:ext cx="6467815" cy="281352"/>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52" name="Rectangle 151">
            <a:extLst>
              <a:ext uri="{FF2B5EF4-FFF2-40B4-BE49-F238E27FC236}">
                <a16:creationId xmlns:a16="http://schemas.microsoft.com/office/drawing/2014/main" xmlns="" id="{BDF43B20-E1FC-41C0-BCAC-E84B89C8D841}"/>
              </a:ext>
            </a:extLst>
          </p:cNvPr>
          <p:cNvSpPr/>
          <p:nvPr/>
        </p:nvSpPr>
        <p:spPr>
          <a:xfrm>
            <a:off x="483995" y="4875454"/>
            <a:ext cx="8916485" cy="5023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prstClr val="white"/>
                </a:solidFill>
              </a:rPr>
              <a:t>Backlog Day Zero planned to be two weeks before go-live of a qualification on the new system    </a:t>
            </a:r>
          </a:p>
          <a:p>
            <a:pPr algn="ctr"/>
            <a:r>
              <a:rPr lang="en-US" sz="1050" b="1" i="1" dirty="0">
                <a:solidFill>
                  <a:prstClr val="white"/>
                </a:solidFill>
              </a:rPr>
              <a:t>--- Data integrity checks and audit are done as part of migration to the new system, which  also serves as quality assurance---</a:t>
            </a:r>
            <a:endParaRPr lang="en-ZA" sz="1050" b="1" i="1" dirty="0">
              <a:solidFill>
                <a:prstClr val="white"/>
              </a:solidFill>
            </a:endParaRPr>
          </a:p>
        </p:txBody>
      </p:sp>
      <p:sp>
        <p:nvSpPr>
          <p:cNvPr id="60" name="TextBox 59">
            <a:extLst>
              <a:ext uri="{FF2B5EF4-FFF2-40B4-BE49-F238E27FC236}">
                <a16:creationId xmlns:a16="http://schemas.microsoft.com/office/drawing/2014/main" xmlns="" id="{2051C466-B96A-4D1A-8151-80057DE557CE}"/>
              </a:ext>
            </a:extLst>
          </p:cNvPr>
          <p:cNvSpPr txBox="1"/>
          <p:nvPr/>
        </p:nvSpPr>
        <p:spPr>
          <a:xfrm>
            <a:off x="7731864" y="1166183"/>
            <a:ext cx="948536"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Backlog Day Zero</a:t>
            </a:r>
            <a:endParaRPr lang="en-ZA" sz="750" dirty="0">
              <a:solidFill>
                <a:prstClr val="black"/>
              </a:solidFill>
            </a:endParaRPr>
          </a:p>
        </p:txBody>
      </p:sp>
      <p:sp>
        <p:nvSpPr>
          <p:cNvPr id="73" name="TextBox 72">
            <a:extLst>
              <a:ext uri="{FF2B5EF4-FFF2-40B4-BE49-F238E27FC236}">
                <a16:creationId xmlns:a16="http://schemas.microsoft.com/office/drawing/2014/main" xmlns="" id="{9FCDA43A-E121-433A-B9D4-4A076DABD533}"/>
              </a:ext>
            </a:extLst>
          </p:cNvPr>
          <p:cNvSpPr txBox="1"/>
          <p:nvPr/>
        </p:nvSpPr>
        <p:spPr>
          <a:xfrm>
            <a:off x="6963986" y="3542447"/>
            <a:ext cx="1140350"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Phase 1 Reduction</a:t>
            </a:r>
            <a:endParaRPr lang="en-ZA" sz="750" dirty="0">
              <a:solidFill>
                <a:prstClr val="black"/>
              </a:solidFill>
            </a:endParaRPr>
          </a:p>
        </p:txBody>
      </p:sp>
      <p:sp>
        <p:nvSpPr>
          <p:cNvPr id="74" name="TextBox 73">
            <a:extLst>
              <a:ext uri="{FF2B5EF4-FFF2-40B4-BE49-F238E27FC236}">
                <a16:creationId xmlns:a16="http://schemas.microsoft.com/office/drawing/2014/main" xmlns="" id="{F036B324-2D94-4521-B005-53D0CA373983}"/>
              </a:ext>
            </a:extLst>
          </p:cNvPr>
          <p:cNvSpPr txBox="1"/>
          <p:nvPr/>
        </p:nvSpPr>
        <p:spPr>
          <a:xfrm>
            <a:off x="4371300" y="3614455"/>
            <a:ext cx="1140748"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Phase 1 Reduction</a:t>
            </a:r>
            <a:endParaRPr lang="en-ZA" sz="750" dirty="0">
              <a:solidFill>
                <a:prstClr val="black"/>
              </a:solidFill>
            </a:endParaRPr>
          </a:p>
        </p:txBody>
      </p:sp>
      <p:sp>
        <p:nvSpPr>
          <p:cNvPr id="75" name="TextBox 74">
            <a:extLst>
              <a:ext uri="{FF2B5EF4-FFF2-40B4-BE49-F238E27FC236}">
                <a16:creationId xmlns:a16="http://schemas.microsoft.com/office/drawing/2014/main" xmlns="" id="{A97658A1-60B1-4269-AE4E-06A212B49B88}"/>
              </a:ext>
            </a:extLst>
          </p:cNvPr>
          <p:cNvSpPr txBox="1"/>
          <p:nvPr/>
        </p:nvSpPr>
        <p:spPr>
          <a:xfrm>
            <a:off x="4440453" y="1598231"/>
            <a:ext cx="1215611"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Phase 1 Reduction</a:t>
            </a:r>
            <a:endParaRPr lang="en-ZA" sz="750" dirty="0">
              <a:solidFill>
                <a:prstClr val="black"/>
              </a:solidFill>
            </a:endParaRPr>
          </a:p>
        </p:txBody>
      </p:sp>
      <p:sp>
        <p:nvSpPr>
          <p:cNvPr id="76" name="TextBox 75">
            <a:extLst>
              <a:ext uri="{FF2B5EF4-FFF2-40B4-BE49-F238E27FC236}">
                <a16:creationId xmlns:a16="http://schemas.microsoft.com/office/drawing/2014/main" xmlns="" id="{C56B2975-8BDE-4C46-A058-0FFE92D3A895}"/>
              </a:ext>
            </a:extLst>
          </p:cNvPr>
          <p:cNvSpPr txBox="1"/>
          <p:nvPr/>
        </p:nvSpPr>
        <p:spPr>
          <a:xfrm>
            <a:off x="6905201" y="1565970"/>
            <a:ext cx="981228"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Phase 1 Reduction</a:t>
            </a:r>
            <a:endParaRPr lang="en-ZA" sz="750" dirty="0">
              <a:solidFill>
                <a:prstClr val="black"/>
              </a:solidFill>
            </a:endParaRPr>
          </a:p>
        </p:txBody>
      </p:sp>
      <p:sp>
        <p:nvSpPr>
          <p:cNvPr id="90" name="Oval 89">
            <a:extLst>
              <a:ext uri="{FF2B5EF4-FFF2-40B4-BE49-F238E27FC236}">
                <a16:creationId xmlns:a16="http://schemas.microsoft.com/office/drawing/2014/main" xmlns="" id="{A53FB4C7-622E-4DB0-93BB-ABF0587CF33A}"/>
              </a:ext>
            </a:extLst>
          </p:cNvPr>
          <p:cNvSpPr/>
          <p:nvPr/>
        </p:nvSpPr>
        <p:spPr>
          <a:xfrm>
            <a:off x="4503936" y="2641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89" name="Connector: Elbow 88">
            <a:extLst>
              <a:ext uri="{FF2B5EF4-FFF2-40B4-BE49-F238E27FC236}">
                <a16:creationId xmlns:a16="http://schemas.microsoft.com/office/drawing/2014/main" xmlns="" id="{BFB73DCA-F9A2-4942-8D62-54779C8A9E20}"/>
              </a:ext>
            </a:extLst>
          </p:cNvPr>
          <p:cNvCxnSpPr>
            <a:cxnSpLocks/>
            <a:stCxn id="74" idx="0"/>
            <a:endCxn id="90" idx="5"/>
          </p:cNvCxnSpPr>
          <p:nvPr/>
        </p:nvCxnSpPr>
        <p:spPr>
          <a:xfrm rot="16200000" flipV="1">
            <a:off x="4282408" y="2955189"/>
            <a:ext cx="926887" cy="391646"/>
          </a:xfrm>
          <a:prstGeom prst="bentConnector3">
            <a:avLst>
              <a:gd name="adj1" fmla="val 50000"/>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xmlns="" id="{94505876-31D2-4440-83A5-513A5CE7BF2D}"/>
              </a:ext>
            </a:extLst>
          </p:cNvPr>
          <p:cNvCxnSpPr>
            <a:cxnSpLocks/>
            <a:stCxn id="101" idx="0"/>
          </p:cNvCxnSpPr>
          <p:nvPr/>
        </p:nvCxnSpPr>
        <p:spPr>
          <a:xfrm rot="16200000" flipV="1">
            <a:off x="4756267" y="3176149"/>
            <a:ext cx="971153" cy="695806"/>
          </a:xfrm>
          <a:prstGeom prst="bentConnector3">
            <a:avLst>
              <a:gd name="adj1" fmla="val 96097"/>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xmlns="" id="{6322BA2D-4D8B-4FCB-A3A4-F9E3755A1E35}"/>
              </a:ext>
            </a:extLst>
          </p:cNvPr>
          <p:cNvCxnSpPr>
            <a:cxnSpLocks/>
            <a:stCxn id="102" idx="0"/>
            <a:endCxn id="137" idx="6"/>
          </p:cNvCxnSpPr>
          <p:nvPr/>
        </p:nvCxnSpPr>
        <p:spPr>
          <a:xfrm rot="16200000" flipV="1">
            <a:off x="4926619" y="3183949"/>
            <a:ext cx="1449868" cy="1065586"/>
          </a:xfrm>
          <a:prstGeom prst="bentConnector2">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nector: Elbow 97">
            <a:extLst>
              <a:ext uri="{FF2B5EF4-FFF2-40B4-BE49-F238E27FC236}">
                <a16:creationId xmlns:a16="http://schemas.microsoft.com/office/drawing/2014/main" xmlns="" id="{FA6A9576-0839-46FB-9747-F8DE61F67B91}"/>
              </a:ext>
            </a:extLst>
          </p:cNvPr>
          <p:cNvCxnSpPr>
            <a:cxnSpLocks/>
            <a:stCxn id="75" idx="2"/>
            <a:endCxn id="136" idx="7"/>
          </p:cNvCxnSpPr>
          <p:nvPr/>
        </p:nvCxnSpPr>
        <p:spPr>
          <a:xfrm rot="5400000">
            <a:off x="4642170" y="2117287"/>
            <a:ext cx="601980" cy="210199"/>
          </a:xfrm>
          <a:prstGeom prst="bentConnector3">
            <a:avLst>
              <a:gd name="adj1" fmla="val 50000"/>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0" name="Oval 119">
            <a:extLst>
              <a:ext uri="{FF2B5EF4-FFF2-40B4-BE49-F238E27FC236}">
                <a16:creationId xmlns:a16="http://schemas.microsoft.com/office/drawing/2014/main" xmlns="" id="{8B00948A-4A5B-44FC-BE8A-9AA727292A09}"/>
              </a:ext>
            </a:extLst>
          </p:cNvPr>
          <p:cNvSpPr/>
          <p:nvPr/>
        </p:nvSpPr>
        <p:spPr>
          <a:xfrm>
            <a:off x="5224016" y="2587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05" name="Connector: Elbow 104">
            <a:extLst>
              <a:ext uri="{FF2B5EF4-FFF2-40B4-BE49-F238E27FC236}">
                <a16:creationId xmlns:a16="http://schemas.microsoft.com/office/drawing/2014/main" xmlns="" id="{7BE7DC3C-7B8B-44A2-AF13-4FDF73387A6A}"/>
              </a:ext>
            </a:extLst>
          </p:cNvPr>
          <p:cNvCxnSpPr>
            <a:cxnSpLocks/>
            <a:stCxn id="134" idx="2"/>
            <a:endCxn id="120" idx="0"/>
          </p:cNvCxnSpPr>
          <p:nvPr/>
        </p:nvCxnSpPr>
        <p:spPr>
          <a:xfrm rot="5400000">
            <a:off x="5014185" y="1761313"/>
            <a:ext cx="1062995" cy="589331"/>
          </a:xfrm>
          <a:prstGeom prst="bentConnector3">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xmlns="" id="{D9141DF8-9B9A-41CA-9550-970812CFAC49}"/>
              </a:ext>
            </a:extLst>
          </p:cNvPr>
          <p:cNvCxnSpPr>
            <a:cxnSpLocks/>
          </p:cNvCxnSpPr>
          <p:nvPr/>
        </p:nvCxnSpPr>
        <p:spPr>
          <a:xfrm rot="5400000">
            <a:off x="5176139" y="1356334"/>
            <a:ext cx="1599027" cy="927209"/>
          </a:xfrm>
          <a:prstGeom prst="bentConnector2">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xmlns="" id="{215ED6F1-34A9-487A-9BA0-D6FF4F0274E5}"/>
              </a:ext>
            </a:extLst>
          </p:cNvPr>
          <p:cNvSpPr/>
          <p:nvPr/>
        </p:nvSpPr>
        <p:spPr>
          <a:xfrm>
            <a:off x="8176344" y="2587476"/>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10" name="Connector: Elbow 109">
            <a:extLst>
              <a:ext uri="{FF2B5EF4-FFF2-40B4-BE49-F238E27FC236}">
                <a16:creationId xmlns:a16="http://schemas.microsoft.com/office/drawing/2014/main" xmlns="" id="{43A83519-5782-4DA0-BA5A-52283EAE9AAE}"/>
              </a:ext>
            </a:extLst>
          </p:cNvPr>
          <p:cNvCxnSpPr>
            <a:cxnSpLocks/>
            <a:stCxn id="60" idx="2"/>
          </p:cNvCxnSpPr>
          <p:nvPr/>
        </p:nvCxnSpPr>
        <p:spPr>
          <a:xfrm rot="5400000">
            <a:off x="7657203" y="2008489"/>
            <a:ext cx="1068070" cy="29788"/>
          </a:xfrm>
          <a:prstGeom prst="bentConnector3">
            <a:avLst>
              <a:gd name="adj1" fmla="val 50000"/>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Connector: Elbow 111">
            <a:extLst>
              <a:ext uri="{FF2B5EF4-FFF2-40B4-BE49-F238E27FC236}">
                <a16:creationId xmlns:a16="http://schemas.microsoft.com/office/drawing/2014/main" xmlns="" id="{9929EE16-9616-40D3-88C1-669AE2EA48E6}"/>
              </a:ext>
            </a:extLst>
          </p:cNvPr>
          <p:cNvCxnSpPr>
            <a:cxnSpLocks/>
            <a:stCxn id="42" idx="2"/>
          </p:cNvCxnSpPr>
          <p:nvPr/>
        </p:nvCxnSpPr>
        <p:spPr>
          <a:xfrm rot="5400000">
            <a:off x="7943191" y="1594512"/>
            <a:ext cx="1437337" cy="404578"/>
          </a:xfrm>
          <a:prstGeom prst="bentConnector3">
            <a:avLst>
              <a:gd name="adj1" fmla="val 50000"/>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Oval 128">
            <a:extLst>
              <a:ext uri="{FF2B5EF4-FFF2-40B4-BE49-F238E27FC236}">
                <a16:creationId xmlns:a16="http://schemas.microsoft.com/office/drawing/2014/main" xmlns="" id="{BC2B54D8-465C-4F02-8992-250AB2AB7521}"/>
              </a:ext>
            </a:extLst>
          </p:cNvPr>
          <p:cNvSpPr/>
          <p:nvPr/>
        </p:nvSpPr>
        <p:spPr>
          <a:xfrm>
            <a:off x="6160120" y="2803500"/>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30" name="Oval 129">
            <a:extLst>
              <a:ext uri="{FF2B5EF4-FFF2-40B4-BE49-F238E27FC236}">
                <a16:creationId xmlns:a16="http://schemas.microsoft.com/office/drawing/2014/main" xmlns="" id="{77E4E9A4-DD02-4947-B3F2-A355CFB06060}"/>
              </a:ext>
            </a:extLst>
          </p:cNvPr>
          <p:cNvSpPr/>
          <p:nvPr/>
        </p:nvSpPr>
        <p:spPr>
          <a:xfrm>
            <a:off x="8464376" y="3019524"/>
            <a:ext cx="54000" cy="5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cxnSp>
        <p:nvCxnSpPr>
          <p:cNvPr id="114" name="Connector: Elbow 113">
            <a:extLst>
              <a:ext uri="{FF2B5EF4-FFF2-40B4-BE49-F238E27FC236}">
                <a16:creationId xmlns:a16="http://schemas.microsoft.com/office/drawing/2014/main" xmlns="" id="{EB2EE7D6-DB22-4702-9000-64CDACF3F920}"/>
              </a:ext>
            </a:extLst>
          </p:cNvPr>
          <p:cNvCxnSpPr>
            <a:cxnSpLocks/>
            <a:stCxn id="73" idx="0"/>
            <a:endCxn id="129" idx="6"/>
          </p:cNvCxnSpPr>
          <p:nvPr/>
        </p:nvCxnSpPr>
        <p:spPr>
          <a:xfrm rot="16200000" flipV="1">
            <a:off x="6518168" y="2526453"/>
            <a:ext cx="711947" cy="1320041"/>
          </a:xfrm>
          <a:prstGeom prst="bentConnector2">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a:extLst>
              <a:ext uri="{FF2B5EF4-FFF2-40B4-BE49-F238E27FC236}">
                <a16:creationId xmlns:a16="http://schemas.microsoft.com/office/drawing/2014/main" xmlns="" id="{3A9084C0-8125-48BA-8986-731E7E5F4AE8}"/>
              </a:ext>
            </a:extLst>
          </p:cNvPr>
          <p:cNvCxnSpPr>
            <a:cxnSpLocks/>
            <a:stCxn id="85" idx="0"/>
            <a:endCxn id="147" idx="3"/>
          </p:cNvCxnSpPr>
          <p:nvPr/>
        </p:nvCxnSpPr>
        <p:spPr>
          <a:xfrm rot="5400000" flipH="1" flipV="1">
            <a:off x="7744550" y="3470399"/>
            <a:ext cx="962891" cy="45302"/>
          </a:xfrm>
          <a:prstGeom prst="bentConnector3">
            <a:avLst>
              <a:gd name="adj1" fmla="val 50000"/>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ctor: Elbow 120">
            <a:extLst>
              <a:ext uri="{FF2B5EF4-FFF2-40B4-BE49-F238E27FC236}">
                <a16:creationId xmlns:a16="http://schemas.microsoft.com/office/drawing/2014/main" xmlns="" id="{A0A35BF9-8706-47A5-8C98-9E43ED079BCF}"/>
              </a:ext>
            </a:extLst>
          </p:cNvPr>
          <p:cNvCxnSpPr>
            <a:cxnSpLocks/>
            <a:stCxn id="86" idx="0"/>
            <a:endCxn id="130" idx="3"/>
          </p:cNvCxnSpPr>
          <p:nvPr/>
        </p:nvCxnSpPr>
        <p:spPr>
          <a:xfrm rot="16200000" flipV="1">
            <a:off x="8069761" y="3468140"/>
            <a:ext cx="1268919" cy="463872"/>
          </a:xfrm>
          <a:prstGeom prst="bentConnector3">
            <a:avLst>
              <a:gd name="adj1" fmla="val 50000"/>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xmlns="" id="{8D72A00D-C76A-4047-A681-A5280D190FD1}"/>
              </a:ext>
            </a:extLst>
          </p:cNvPr>
          <p:cNvSpPr txBox="1"/>
          <p:nvPr/>
        </p:nvSpPr>
        <p:spPr>
          <a:xfrm>
            <a:off x="542987" y="1551949"/>
            <a:ext cx="1215611" cy="323165"/>
          </a:xfrm>
          <a:prstGeom prst="rect">
            <a:avLst/>
          </a:prstGeom>
          <a:solidFill>
            <a:schemeClr val="accent5">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Engineering Studies</a:t>
            </a:r>
            <a:endParaRPr lang="en-US" sz="750" dirty="0">
              <a:solidFill>
                <a:prstClr val="black"/>
              </a:solidFill>
            </a:endParaRPr>
          </a:p>
          <a:p>
            <a:r>
              <a:rPr lang="en-US" sz="750" dirty="0">
                <a:solidFill>
                  <a:prstClr val="black"/>
                </a:solidFill>
              </a:rPr>
              <a:t>Significant Reduction*</a:t>
            </a:r>
            <a:endParaRPr lang="en-ZA" sz="750" dirty="0">
              <a:solidFill>
                <a:prstClr val="black"/>
              </a:solidFill>
            </a:endParaRPr>
          </a:p>
        </p:txBody>
      </p:sp>
      <p:cxnSp>
        <p:nvCxnSpPr>
          <p:cNvPr id="165" name="Connector: Elbow 164">
            <a:extLst>
              <a:ext uri="{FF2B5EF4-FFF2-40B4-BE49-F238E27FC236}">
                <a16:creationId xmlns:a16="http://schemas.microsoft.com/office/drawing/2014/main" xmlns="" id="{2E634781-9BD7-4CA3-9B3B-83D34B703F62}"/>
              </a:ext>
            </a:extLst>
          </p:cNvPr>
          <p:cNvCxnSpPr>
            <a:stCxn id="76" idx="2"/>
            <a:endCxn id="119" idx="7"/>
          </p:cNvCxnSpPr>
          <p:nvPr/>
        </p:nvCxnSpPr>
        <p:spPr>
          <a:xfrm rot="5400000">
            <a:off x="6672918" y="1800478"/>
            <a:ext cx="634241" cy="811555"/>
          </a:xfrm>
          <a:prstGeom prst="bentConnector3">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6" name="TextBox 165">
            <a:extLst>
              <a:ext uri="{FF2B5EF4-FFF2-40B4-BE49-F238E27FC236}">
                <a16:creationId xmlns:a16="http://schemas.microsoft.com/office/drawing/2014/main" xmlns="" id="{A0A9F592-923C-407A-A372-889066CC24A6}"/>
              </a:ext>
            </a:extLst>
          </p:cNvPr>
          <p:cNvSpPr txBox="1"/>
          <p:nvPr/>
        </p:nvSpPr>
        <p:spPr>
          <a:xfrm>
            <a:off x="542987" y="2070162"/>
            <a:ext cx="1215611" cy="323165"/>
          </a:xfrm>
          <a:prstGeom prst="rect">
            <a:avLst/>
          </a:prstGeom>
          <a:solidFill>
            <a:schemeClr val="accent3">
              <a:lumMod val="60000"/>
              <a:lumOff val="40000"/>
            </a:schemeClr>
          </a:solidFill>
        </p:spPr>
        <p:txBody>
          <a:bodyPr wrap="square" rtlCol="0">
            <a:spAutoFit/>
          </a:bodyPr>
          <a:lstStyle/>
          <a:p>
            <a:pPr algn="ctr"/>
            <a:r>
              <a:rPr lang="en-US" sz="750" b="1" dirty="0">
                <a:solidFill>
                  <a:prstClr val="black"/>
                </a:solidFill>
              </a:rPr>
              <a:t>GETC</a:t>
            </a:r>
          </a:p>
          <a:p>
            <a:pPr algn="ctr"/>
            <a:r>
              <a:rPr lang="en-US" sz="750" dirty="0">
                <a:solidFill>
                  <a:prstClr val="black"/>
                </a:solidFill>
              </a:rPr>
              <a:t>Significant Reduction*</a:t>
            </a:r>
            <a:endParaRPr lang="en-ZA" sz="750" dirty="0">
              <a:solidFill>
                <a:prstClr val="black"/>
              </a:solidFill>
            </a:endParaRPr>
          </a:p>
        </p:txBody>
      </p:sp>
      <p:sp>
        <p:nvSpPr>
          <p:cNvPr id="169" name="TextBox 168">
            <a:extLst>
              <a:ext uri="{FF2B5EF4-FFF2-40B4-BE49-F238E27FC236}">
                <a16:creationId xmlns:a16="http://schemas.microsoft.com/office/drawing/2014/main" xmlns="" id="{FF6A26A2-5C67-4DC6-8244-193CDC507EF9}"/>
              </a:ext>
            </a:extLst>
          </p:cNvPr>
          <p:cNvSpPr txBox="1"/>
          <p:nvPr/>
        </p:nvSpPr>
        <p:spPr>
          <a:xfrm>
            <a:off x="490712" y="3217540"/>
            <a:ext cx="1267886" cy="323165"/>
          </a:xfrm>
          <a:prstGeom prst="rect">
            <a:avLst/>
          </a:prstGeom>
          <a:solidFill>
            <a:schemeClr val="accent4">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NATED Business Studies</a:t>
            </a:r>
            <a:r>
              <a:rPr lang="en-US" sz="750" dirty="0">
                <a:solidFill>
                  <a:prstClr val="black"/>
                </a:solidFill>
              </a:rPr>
              <a:t> </a:t>
            </a:r>
          </a:p>
          <a:p>
            <a:r>
              <a:rPr lang="en-US" sz="750" dirty="0">
                <a:solidFill>
                  <a:prstClr val="black"/>
                </a:solidFill>
              </a:rPr>
              <a:t>Significant Reduction*</a:t>
            </a:r>
            <a:endParaRPr lang="en-ZA" sz="750" dirty="0">
              <a:solidFill>
                <a:prstClr val="black"/>
              </a:solidFill>
            </a:endParaRPr>
          </a:p>
        </p:txBody>
      </p:sp>
      <p:sp>
        <p:nvSpPr>
          <p:cNvPr id="170" name="TextBox 169">
            <a:extLst>
              <a:ext uri="{FF2B5EF4-FFF2-40B4-BE49-F238E27FC236}">
                <a16:creationId xmlns:a16="http://schemas.microsoft.com/office/drawing/2014/main" xmlns="" id="{E5B00A74-157A-4502-8FA4-AB9C06AB4FF9}"/>
              </a:ext>
            </a:extLst>
          </p:cNvPr>
          <p:cNvSpPr txBox="1"/>
          <p:nvPr/>
        </p:nvSpPr>
        <p:spPr>
          <a:xfrm>
            <a:off x="463427" y="3649588"/>
            <a:ext cx="1267886" cy="323165"/>
          </a:xfrm>
          <a:prstGeom prst="rect">
            <a:avLst/>
          </a:prstGeom>
          <a:solidFill>
            <a:schemeClr val="accent6">
              <a:lumMod val="60000"/>
              <a:lumOff val="40000"/>
            </a:schemeClr>
          </a:solidFill>
        </p:spPr>
        <p:txBody>
          <a:bodyPr wrap="square" rtlCol="0">
            <a:spAutoFit/>
          </a:bodyPr>
          <a:lstStyle>
            <a:defPPr>
              <a:defRPr lang="en-US"/>
            </a:defPPr>
            <a:lvl1pPr algn="ctr">
              <a:defRPr sz="1000"/>
            </a:lvl1pPr>
          </a:lstStyle>
          <a:p>
            <a:r>
              <a:rPr lang="en-US" sz="750" b="1" dirty="0">
                <a:solidFill>
                  <a:prstClr val="black"/>
                </a:solidFill>
              </a:rPr>
              <a:t>NCV</a:t>
            </a:r>
            <a:r>
              <a:rPr lang="en-US" sz="750" dirty="0">
                <a:solidFill>
                  <a:prstClr val="black"/>
                </a:solidFill>
              </a:rPr>
              <a:t> </a:t>
            </a:r>
          </a:p>
          <a:p>
            <a:r>
              <a:rPr lang="en-US" sz="750" dirty="0">
                <a:solidFill>
                  <a:prstClr val="black"/>
                </a:solidFill>
              </a:rPr>
              <a:t>Significant  Reduction*</a:t>
            </a:r>
            <a:endParaRPr lang="en-ZA" sz="750" dirty="0">
              <a:solidFill>
                <a:prstClr val="black"/>
              </a:solidFill>
            </a:endParaRPr>
          </a:p>
        </p:txBody>
      </p:sp>
      <p:cxnSp>
        <p:nvCxnSpPr>
          <p:cNvPr id="173" name="Straight Arrow Connector 172">
            <a:extLst>
              <a:ext uri="{FF2B5EF4-FFF2-40B4-BE49-F238E27FC236}">
                <a16:creationId xmlns:a16="http://schemas.microsoft.com/office/drawing/2014/main" xmlns="" id="{89B8314F-33A0-4116-9176-47825FAC80D6}"/>
              </a:ext>
            </a:extLst>
          </p:cNvPr>
          <p:cNvCxnSpPr>
            <a:cxnSpLocks/>
          </p:cNvCxnSpPr>
          <p:nvPr/>
        </p:nvCxnSpPr>
        <p:spPr>
          <a:xfrm>
            <a:off x="4238141" y="1431073"/>
            <a:ext cx="20568" cy="2650563"/>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84" name="Oval 183">
            <a:extLst>
              <a:ext uri="{FF2B5EF4-FFF2-40B4-BE49-F238E27FC236}">
                <a16:creationId xmlns:a16="http://schemas.microsoft.com/office/drawing/2014/main" xmlns="" id="{2838E413-5184-4D47-BC58-1DCC3A16FB05}"/>
              </a:ext>
            </a:extLst>
          </p:cNvPr>
          <p:cNvSpPr/>
          <p:nvPr/>
        </p:nvSpPr>
        <p:spPr>
          <a:xfrm>
            <a:off x="4143896" y="2713484"/>
            <a:ext cx="161861" cy="195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86" name="Connector: Elbow 185">
            <a:extLst>
              <a:ext uri="{FF2B5EF4-FFF2-40B4-BE49-F238E27FC236}">
                <a16:creationId xmlns:a16="http://schemas.microsoft.com/office/drawing/2014/main" xmlns="" id="{23AC5F54-6019-4D65-853A-3A741C3F9FFB}"/>
              </a:ext>
            </a:extLst>
          </p:cNvPr>
          <p:cNvCxnSpPr>
            <a:cxnSpLocks/>
            <a:stCxn id="170" idx="3"/>
            <a:endCxn id="184" idx="4"/>
          </p:cNvCxnSpPr>
          <p:nvPr/>
        </p:nvCxnSpPr>
        <p:spPr>
          <a:xfrm flipV="1">
            <a:off x="1731313" y="2908532"/>
            <a:ext cx="2493514" cy="902639"/>
          </a:xfrm>
          <a:prstGeom prst="bentConnector2">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Connector: Elbow 188">
            <a:extLst>
              <a:ext uri="{FF2B5EF4-FFF2-40B4-BE49-F238E27FC236}">
                <a16:creationId xmlns:a16="http://schemas.microsoft.com/office/drawing/2014/main" xmlns="" id="{5E6E0019-DC4C-4BD8-80EF-6A1767F872D9}"/>
              </a:ext>
            </a:extLst>
          </p:cNvPr>
          <p:cNvCxnSpPr>
            <a:stCxn id="163" idx="3"/>
            <a:endCxn id="184" idx="0"/>
          </p:cNvCxnSpPr>
          <p:nvPr/>
        </p:nvCxnSpPr>
        <p:spPr>
          <a:xfrm>
            <a:off x="1758598" y="1713532"/>
            <a:ext cx="2466229" cy="999952"/>
          </a:xfrm>
          <a:prstGeom prst="bentConnector2">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Connector: Elbow 192">
            <a:extLst>
              <a:ext uri="{FF2B5EF4-FFF2-40B4-BE49-F238E27FC236}">
                <a16:creationId xmlns:a16="http://schemas.microsoft.com/office/drawing/2014/main" xmlns="" id="{47E331A4-7BBD-44D4-B394-1B2C86FDD842}"/>
              </a:ext>
            </a:extLst>
          </p:cNvPr>
          <p:cNvCxnSpPr>
            <a:stCxn id="166" idx="3"/>
            <a:endCxn id="184" idx="0"/>
          </p:cNvCxnSpPr>
          <p:nvPr/>
        </p:nvCxnSpPr>
        <p:spPr>
          <a:xfrm>
            <a:off x="1758598" y="2231745"/>
            <a:ext cx="2466229" cy="481739"/>
          </a:xfrm>
          <a:prstGeom prst="bentConnector2">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5" name="Connector: Elbow 194">
            <a:extLst>
              <a:ext uri="{FF2B5EF4-FFF2-40B4-BE49-F238E27FC236}">
                <a16:creationId xmlns:a16="http://schemas.microsoft.com/office/drawing/2014/main" xmlns="" id="{18B0CB97-83B0-4BC1-B6C5-F9C96CDB8382}"/>
              </a:ext>
            </a:extLst>
          </p:cNvPr>
          <p:cNvCxnSpPr>
            <a:stCxn id="169" idx="3"/>
            <a:endCxn id="184" idx="4"/>
          </p:cNvCxnSpPr>
          <p:nvPr/>
        </p:nvCxnSpPr>
        <p:spPr>
          <a:xfrm flipV="1">
            <a:off x="1758598" y="2908532"/>
            <a:ext cx="2466229" cy="470591"/>
          </a:xfrm>
          <a:prstGeom prst="bentConnector2">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7" name="Rectangle 196">
            <a:extLst>
              <a:ext uri="{FF2B5EF4-FFF2-40B4-BE49-F238E27FC236}">
                <a16:creationId xmlns:a16="http://schemas.microsoft.com/office/drawing/2014/main" xmlns="" id="{F2CE5FC8-BD01-4A97-A692-7882C7368E1C}"/>
              </a:ext>
            </a:extLst>
          </p:cNvPr>
          <p:cNvSpPr/>
          <p:nvPr/>
        </p:nvSpPr>
        <p:spPr>
          <a:xfrm>
            <a:off x="463427" y="4257196"/>
            <a:ext cx="1267886" cy="461665"/>
          </a:xfrm>
          <a:prstGeom prst="rect">
            <a:avLst/>
          </a:prstGeom>
        </p:spPr>
        <p:txBody>
          <a:bodyPr wrap="square">
            <a:spAutoFit/>
          </a:bodyPr>
          <a:lstStyle/>
          <a:p>
            <a:pPr algn="ctr"/>
            <a:r>
              <a:rPr lang="en-US" sz="800" b="1" i="1" dirty="0"/>
              <a:t>*  Significant Reduction target is approximately 80% of currently identified</a:t>
            </a:r>
            <a:endParaRPr lang="en-ZA" sz="800" b="1" i="1" dirty="0"/>
          </a:p>
        </p:txBody>
      </p:sp>
    </p:spTree>
    <p:extLst>
      <p:ext uri="{BB962C8B-B14F-4D97-AF65-F5344CB8AC3E}">
        <p14:creationId xmlns:p14="http://schemas.microsoft.com/office/powerpoint/2010/main" xmlns="" val="290980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xmlns="" id="{D83D9B90-F186-4736-B680-EC57CC3D752E}"/>
              </a:ext>
            </a:extLst>
          </p:cNvPr>
          <p:cNvSpPr/>
          <p:nvPr/>
        </p:nvSpPr>
        <p:spPr>
          <a:xfrm>
            <a:off x="5296023" y="3036211"/>
            <a:ext cx="2160238" cy="180565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Rectangle 6">
            <a:extLst>
              <a:ext uri="{FF2B5EF4-FFF2-40B4-BE49-F238E27FC236}">
                <a16:creationId xmlns:a16="http://schemas.microsoft.com/office/drawing/2014/main" xmlns="" id="{7B38E626-B7A8-4B5E-B458-B3DCFDA5A9D2}"/>
              </a:ext>
            </a:extLst>
          </p:cNvPr>
          <p:cNvSpPr/>
          <p:nvPr/>
        </p:nvSpPr>
        <p:spPr>
          <a:xfrm>
            <a:off x="2701006" y="664537"/>
            <a:ext cx="3008897" cy="13761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0" name="Rectangle 69">
            <a:extLst>
              <a:ext uri="{FF2B5EF4-FFF2-40B4-BE49-F238E27FC236}">
                <a16:creationId xmlns:a16="http://schemas.microsoft.com/office/drawing/2014/main" xmlns="" id="{539CE604-C445-4AC3-B862-6D0E86544F4F}"/>
              </a:ext>
            </a:extLst>
          </p:cNvPr>
          <p:cNvSpPr/>
          <p:nvPr/>
        </p:nvSpPr>
        <p:spPr>
          <a:xfrm>
            <a:off x="4377413" y="2209428"/>
            <a:ext cx="2274104" cy="701943"/>
          </a:xfrm>
          <a:prstGeom prst="rect">
            <a:avLst/>
          </a:prstGeom>
          <a:solidFill>
            <a:srgbClr val="FFFF99"/>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Long Term</a:t>
            </a:r>
            <a:endParaRPr lang="en-ZA" sz="750" b="1" dirty="0">
              <a:solidFill>
                <a:srgbClr val="000000"/>
              </a:solidFill>
            </a:endParaRPr>
          </a:p>
        </p:txBody>
      </p:sp>
      <p:sp>
        <p:nvSpPr>
          <p:cNvPr id="68" name="Rectangle 67">
            <a:extLst>
              <a:ext uri="{FF2B5EF4-FFF2-40B4-BE49-F238E27FC236}">
                <a16:creationId xmlns:a16="http://schemas.microsoft.com/office/drawing/2014/main" xmlns="" id="{C7249B77-8B55-4214-8344-4F13BCA3A53C}"/>
              </a:ext>
            </a:extLst>
          </p:cNvPr>
          <p:cNvSpPr/>
          <p:nvPr/>
        </p:nvSpPr>
        <p:spPr>
          <a:xfrm>
            <a:off x="2293057" y="2209428"/>
            <a:ext cx="2078318" cy="701943"/>
          </a:xfrm>
          <a:prstGeom prst="rect">
            <a:avLst/>
          </a:prstGeom>
          <a:solidFill>
            <a:srgbClr val="FFFF99">
              <a:alpha val="75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Medium Term</a:t>
            </a:r>
            <a:endParaRPr lang="en-ZA" sz="750" b="1" dirty="0">
              <a:solidFill>
                <a:srgbClr val="000000"/>
              </a:solidFill>
            </a:endParaRPr>
          </a:p>
        </p:txBody>
      </p:sp>
      <p:sp>
        <p:nvSpPr>
          <p:cNvPr id="67" name="Rectangle 66">
            <a:extLst>
              <a:ext uri="{FF2B5EF4-FFF2-40B4-BE49-F238E27FC236}">
                <a16:creationId xmlns:a16="http://schemas.microsoft.com/office/drawing/2014/main" xmlns="" id="{30BF4085-E6B9-44F1-8BA1-16869D1958B5}"/>
              </a:ext>
            </a:extLst>
          </p:cNvPr>
          <p:cNvSpPr/>
          <p:nvPr/>
        </p:nvSpPr>
        <p:spPr>
          <a:xfrm>
            <a:off x="157082" y="2209592"/>
            <a:ext cx="2132112" cy="700302"/>
          </a:xfrm>
          <a:prstGeom prst="rect">
            <a:avLst/>
          </a:prstGeom>
          <a:solidFill>
            <a:srgbClr val="FFFF99">
              <a:alpha val="50000"/>
            </a:srgbClr>
          </a:solid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50" b="1" dirty="0">
                <a:solidFill>
                  <a:srgbClr val="000000"/>
                </a:solidFill>
              </a:rPr>
              <a:t>Short Term</a:t>
            </a:r>
            <a:endParaRPr lang="en-ZA" sz="750" b="1" dirty="0">
              <a:solidFill>
                <a:srgbClr val="000000"/>
              </a:solidFill>
            </a:endParaRPr>
          </a:p>
        </p:txBody>
      </p:sp>
      <p:sp>
        <p:nvSpPr>
          <p:cNvPr id="4" name="Title 3"/>
          <p:cNvSpPr>
            <a:spLocks noGrp="1"/>
          </p:cNvSpPr>
          <p:nvPr>
            <p:ph type="title"/>
          </p:nvPr>
        </p:nvSpPr>
        <p:spPr>
          <a:xfrm>
            <a:off x="216000" y="157202"/>
            <a:ext cx="9720000" cy="480053"/>
          </a:xfrm>
        </p:spPr>
        <p:txBody>
          <a:bodyPr/>
          <a:lstStyle/>
          <a:p>
            <a:r>
              <a:rPr lang="en-US" dirty="0"/>
              <a:t>New system go live dates and Backlog Day Zero target timeline </a:t>
            </a:r>
            <a:br>
              <a:rPr lang="en-US" dirty="0"/>
            </a:br>
            <a:r>
              <a:rPr lang="en-US" dirty="0"/>
              <a:t>(Revised)</a:t>
            </a:r>
          </a:p>
        </p:txBody>
      </p:sp>
      <p:cxnSp>
        <p:nvCxnSpPr>
          <p:cNvPr id="9" name="Straight Connector 8">
            <a:extLst>
              <a:ext uri="{FF2B5EF4-FFF2-40B4-BE49-F238E27FC236}">
                <a16:creationId xmlns:a16="http://schemas.microsoft.com/office/drawing/2014/main" xmlns="" id="{FC09B08D-F87B-46C4-BA18-21875ABDFA60}"/>
              </a:ext>
            </a:extLst>
          </p:cNvPr>
          <p:cNvCxnSpPr/>
          <p:nvPr/>
        </p:nvCxnSpPr>
        <p:spPr>
          <a:xfrm>
            <a:off x="18064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03749F2-023F-45B9-94D6-93C0B48785B1}"/>
              </a:ext>
            </a:extLst>
          </p:cNvPr>
          <p:cNvCxnSpPr/>
          <p:nvPr/>
        </p:nvCxnSpPr>
        <p:spPr>
          <a:xfrm>
            <a:off x="61268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4CC1BA58-D33A-4C17-AFCF-F66CB316C2CC}"/>
              </a:ext>
            </a:extLst>
          </p:cNvPr>
          <p:cNvCxnSpPr/>
          <p:nvPr/>
        </p:nvCxnSpPr>
        <p:spPr>
          <a:xfrm>
            <a:off x="99073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4B54406-E972-4B96-99B0-1E90AC7B078B}"/>
              </a:ext>
            </a:extLst>
          </p:cNvPr>
          <p:cNvCxnSpPr/>
          <p:nvPr/>
        </p:nvCxnSpPr>
        <p:spPr>
          <a:xfrm>
            <a:off x="142277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4752DADD-E809-482E-AC03-39E2CD0BD333}"/>
              </a:ext>
            </a:extLst>
          </p:cNvPr>
          <p:cNvCxnSpPr/>
          <p:nvPr/>
        </p:nvCxnSpPr>
        <p:spPr>
          <a:xfrm>
            <a:off x="1854826"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0A63FCF7-6E40-4AEE-9DD3-5922F0B7F784}"/>
              </a:ext>
            </a:extLst>
          </p:cNvPr>
          <p:cNvCxnSpPr/>
          <p:nvPr/>
        </p:nvCxnSpPr>
        <p:spPr>
          <a:xfrm>
            <a:off x="2286874"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FC3532FA-98D7-417A-A7A3-D3AAAED4579A}"/>
              </a:ext>
            </a:extLst>
          </p:cNvPr>
          <p:cNvCxnSpPr/>
          <p:nvPr/>
        </p:nvCxnSpPr>
        <p:spPr>
          <a:xfrm>
            <a:off x="2716270" y="2442479"/>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042D6FA0-8F0A-4BFB-87C4-ED64079DC85C}"/>
              </a:ext>
            </a:extLst>
          </p:cNvPr>
          <p:cNvCxnSpPr/>
          <p:nvPr/>
        </p:nvCxnSpPr>
        <p:spPr>
          <a:xfrm>
            <a:off x="3150970"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2C310C8D-2828-487D-8E37-AE9E8B6A5006}"/>
              </a:ext>
            </a:extLst>
          </p:cNvPr>
          <p:cNvCxnSpPr/>
          <p:nvPr/>
        </p:nvCxnSpPr>
        <p:spPr>
          <a:xfrm>
            <a:off x="3583018"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6EA74AF-D291-4894-90AE-DD28E9179C9D}"/>
              </a:ext>
            </a:extLst>
          </p:cNvPr>
          <p:cNvCxnSpPr/>
          <p:nvPr/>
        </p:nvCxnSpPr>
        <p:spPr>
          <a:xfrm>
            <a:off x="4015066" y="246687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B027581-09AC-4A98-8AFE-34050EDD9C22}"/>
              </a:ext>
            </a:extLst>
          </p:cNvPr>
          <p:cNvCxnSpPr/>
          <p:nvPr/>
        </p:nvCxnSpPr>
        <p:spPr>
          <a:xfrm>
            <a:off x="4393108"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9C6F850-C32F-4B7A-8B7D-CF4E27C3BDCE}"/>
              </a:ext>
            </a:extLst>
          </p:cNvPr>
          <p:cNvCxnSpPr/>
          <p:nvPr/>
        </p:nvCxnSpPr>
        <p:spPr>
          <a:xfrm>
            <a:off x="4825156"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8B6541A4-DA0E-403A-8AE6-CD296866A2E1}"/>
              </a:ext>
            </a:extLst>
          </p:cNvPr>
          <p:cNvCxnSpPr/>
          <p:nvPr/>
        </p:nvCxnSpPr>
        <p:spPr>
          <a:xfrm>
            <a:off x="5257204"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6E17E4B-DC65-4160-AEB1-2D7B0A55DFA1}"/>
              </a:ext>
            </a:extLst>
          </p:cNvPr>
          <p:cNvCxnSpPr/>
          <p:nvPr/>
        </p:nvCxnSpPr>
        <p:spPr>
          <a:xfrm>
            <a:off x="5689252"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000856C5-1AD4-4E92-8E43-CA35468136B9}"/>
              </a:ext>
            </a:extLst>
          </p:cNvPr>
          <p:cNvCxnSpPr/>
          <p:nvPr/>
        </p:nvCxnSpPr>
        <p:spPr>
          <a:xfrm>
            <a:off x="6109667" y="2447895"/>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6146DE7-4B2D-4125-8485-EF08A25038FB}"/>
              </a:ext>
            </a:extLst>
          </p:cNvPr>
          <p:cNvCxnSpPr/>
          <p:nvPr/>
        </p:nvCxnSpPr>
        <p:spPr>
          <a:xfrm>
            <a:off x="6557126" y="2460520"/>
            <a:ext cx="0" cy="2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xmlns="" id="{8E8EAEA2-B025-4858-A71A-9DCE9659B04B}"/>
              </a:ext>
            </a:extLst>
          </p:cNvPr>
          <p:cNvSpPr txBox="1"/>
          <p:nvPr/>
        </p:nvSpPr>
        <p:spPr>
          <a:xfrm>
            <a:off x="215757" y="2459134"/>
            <a:ext cx="381002" cy="323165"/>
          </a:xfrm>
          <a:prstGeom prst="rect">
            <a:avLst/>
          </a:prstGeom>
          <a:noFill/>
        </p:spPr>
        <p:txBody>
          <a:bodyPr wrap="none" rtlCol="0">
            <a:spAutoFit/>
          </a:bodyPr>
          <a:lstStyle/>
          <a:p>
            <a:pPr algn="ctr"/>
            <a:r>
              <a:rPr lang="en-US" sz="750" b="1" dirty="0">
                <a:solidFill>
                  <a:prstClr val="black"/>
                </a:solidFill>
              </a:rPr>
              <a:t>Feb</a:t>
            </a:r>
          </a:p>
          <a:p>
            <a:r>
              <a:rPr lang="en-US" sz="750" b="1" dirty="0">
                <a:solidFill>
                  <a:prstClr val="black"/>
                </a:solidFill>
              </a:rPr>
              <a:t>2020</a:t>
            </a:r>
            <a:endParaRPr lang="en-ZA" sz="750" b="1" dirty="0">
              <a:solidFill>
                <a:prstClr val="black"/>
              </a:solidFill>
            </a:endParaRPr>
          </a:p>
        </p:txBody>
      </p:sp>
      <p:sp>
        <p:nvSpPr>
          <p:cNvPr id="28" name="TextBox 27">
            <a:extLst>
              <a:ext uri="{FF2B5EF4-FFF2-40B4-BE49-F238E27FC236}">
                <a16:creationId xmlns:a16="http://schemas.microsoft.com/office/drawing/2014/main" xmlns="" id="{7F4AE3A2-F8F0-4767-9EEA-BA3B4CE35341}"/>
              </a:ext>
            </a:extLst>
          </p:cNvPr>
          <p:cNvSpPr txBox="1"/>
          <p:nvPr/>
        </p:nvSpPr>
        <p:spPr>
          <a:xfrm>
            <a:off x="649793" y="2459134"/>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2020</a:t>
            </a:r>
            <a:endParaRPr lang="en-ZA" sz="750" b="1" dirty="0">
              <a:solidFill>
                <a:prstClr val="black"/>
              </a:solidFill>
            </a:endParaRPr>
          </a:p>
        </p:txBody>
      </p:sp>
      <p:sp>
        <p:nvSpPr>
          <p:cNvPr id="29" name="TextBox 28">
            <a:extLst>
              <a:ext uri="{FF2B5EF4-FFF2-40B4-BE49-F238E27FC236}">
                <a16:creationId xmlns:a16="http://schemas.microsoft.com/office/drawing/2014/main" xmlns="" id="{674161B3-37DE-4694-820B-7912021001D5}"/>
              </a:ext>
            </a:extLst>
          </p:cNvPr>
          <p:cNvSpPr txBox="1"/>
          <p:nvPr/>
        </p:nvSpPr>
        <p:spPr>
          <a:xfrm>
            <a:off x="1027835" y="2459134"/>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2020</a:t>
            </a:r>
            <a:endParaRPr lang="en-ZA" sz="750" b="1" dirty="0">
              <a:solidFill>
                <a:prstClr val="black"/>
              </a:solidFill>
            </a:endParaRPr>
          </a:p>
        </p:txBody>
      </p:sp>
      <p:sp>
        <p:nvSpPr>
          <p:cNvPr id="30" name="TextBox 29">
            <a:extLst>
              <a:ext uri="{FF2B5EF4-FFF2-40B4-BE49-F238E27FC236}">
                <a16:creationId xmlns:a16="http://schemas.microsoft.com/office/drawing/2014/main" xmlns="" id="{5CAD7E6A-B60B-421D-85E9-AE4698CF7B51}"/>
              </a:ext>
            </a:extLst>
          </p:cNvPr>
          <p:cNvSpPr txBox="1"/>
          <p:nvPr/>
        </p:nvSpPr>
        <p:spPr>
          <a:xfrm>
            <a:off x="1459883" y="2459134"/>
            <a:ext cx="377027" cy="323165"/>
          </a:xfrm>
          <a:prstGeom prst="rect">
            <a:avLst/>
          </a:prstGeom>
          <a:noFill/>
          <a:ln>
            <a:noFill/>
          </a:ln>
        </p:spPr>
        <p:txBody>
          <a:bodyPr wrap="none" rtlCol="0">
            <a:spAutoFit/>
          </a:bodyPr>
          <a:lstStyle/>
          <a:p>
            <a:pPr algn="ctr"/>
            <a:r>
              <a:rPr lang="en-US" sz="750" b="1" dirty="0">
                <a:solidFill>
                  <a:prstClr val="black"/>
                </a:solidFill>
              </a:rPr>
              <a:t>May</a:t>
            </a:r>
          </a:p>
          <a:p>
            <a:pPr algn="ctr"/>
            <a:r>
              <a:rPr lang="en-US" sz="750" b="1" dirty="0">
                <a:solidFill>
                  <a:prstClr val="black"/>
                </a:solidFill>
              </a:rPr>
              <a:t>2020</a:t>
            </a:r>
            <a:endParaRPr lang="en-ZA" sz="750" b="1" dirty="0">
              <a:solidFill>
                <a:prstClr val="black"/>
              </a:solidFill>
            </a:endParaRPr>
          </a:p>
        </p:txBody>
      </p:sp>
      <p:sp>
        <p:nvSpPr>
          <p:cNvPr id="31" name="TextBox 30">
            <a:extLst>
              <a:ext uri="{FF2B5EF4-FFF2-40B4-BE49-F238E27FC236}">
                <a16:creationId xmlns:a16="http://schemas.microsoft.com/office/drawing/2014/main" xmlns="" id="{B68BFF65-3698-499A-942E-11C6ED8CC752}"/>
              </a:ext>
            </a:extLst>
          </p:cNvPr>
          <p:cNvSpPr txBox="1"/>
          <p:nvPr/>
        </p:nvSpPr>
        <p:spPr>
          <a:xfrm>
            <a:off x="1891931" y="2337640"/>
            <a:ext cx="377027" cy="438582"/>
          </a:xfrm>
          <a:prstGeom prst="rect">
            <a:avLst/>
          </a:prstGeom>
          <a:noFill/>
        </p:spPr>
        <p:txBody>
          <a:bodyPr wrap="none" rtlCol="0">
            <a:spAutoFit/>
          </a:bodyPr>
          <a:lstStyle/>
          <a:p>
            <a:pPr algn="ctr"/>
            <a:endParaRPr lang="en-US" sz="750" b="1" dirty="0">
              <a:solidFill>
                <a:prstClr val="black"/>
              </a:solidFill>
            </a:endParaRPr>
          </a:p>
          <a:p>
            <a:pPr algn="ctr"/>
            <a:r>
              <a:rPr lang="en-US" sz="750" b="1" dirty="0">
                <a:solidFill>
                  <a:prstClr val="black"/>
                </a:solidFill>
              </a:rPr>
              <a:t>Jun</a:t>
            </a:r>
          </a:p>
          <a:p>
            <a:pPr algn="ctr"/>
            <a:r>
              <a:rPr lang="en-US" sz="750" b="1" dirty="0">
                <a:solidFill>
                  <a:prstClr val="black"/>
                </a:solidFill>
              </a:rPr>
              <a:t>2020</a:t>
            </a:r>
            <a:endParaRPr lang="en-ZA" sz="750" b="1" dirty="0">
              <a:solidFill>
                <a:prstClr val="black"/>
              </a:solidFill>
            </a:endParaRPr>
          </a:p>
        </p:txBody>
      </p:sp>
      <p:sp>
        <p:nvSpPr>
          <p:cNvPr id="32" name="TextBox 31">
            <a:extLst>
              <a:ext uri="{FF2B5EF4-FFF2-40B4-BE49-F238E27FC236}">
                <a16:creationId xmlns:a16="http://schemas.microsoft.com/office/drawing/2014/main" xmlns="" id="{AA2F13CC-86D4-4DA5-823B-627C1B8BBAEB}"/>
              </a:ext>
            </a:extLst>
          </p:cNvPr>
          <p:cNvSpPr txBox="1"/>
          <p:nvPr/>
        </p:nvSpPr>
        <p:spPr>
          <a:xfrm>
            <a:off x="2323979" y="2459134"/>
            <a:ext cx="377027" cy="323165"/>
          </a:xfrm>
          <a:prstGeom prst="rect">
            <a:avLst/>
          </a:prstGeom>
          <a:noFill/>
        </p:spPr>
        <p:txBody>
          <a:bodyPr wrap="none" rtlCol="0">
            <a:spAutoFit/>
          </a:bodyPr>
          <a:lstStyle/>
          <a:p>
            <a:pPr algn="ctr"/>
            <a:r>
              <a:rPr lang="en-US" sz="750" b="1" dirty="0">
                <a:solidFill>
                  <a:prstClr val="black"/>
                </a:solidFill>
              </a:rPr>
              <a:t>Jul</a:t>
            </a:r>
          </a:p>
          <a:p>
            <a:pPr algn="ctr"/>
            <a:r>
              <a:rPr lang="en-US" sz="750" b="1" dirty="0">
                <a:solidFill>
                  <a:prstClr val="black"/>
                </a:solidFill>
              </a:rPr>
              <a:t>2020</a:t>
            </a:r>
            <a:endParaRPr lang="en-ZA" sz="750" b="1" dirty="0">
              <a:solidFill>
                <a:prstClr val="black"/>
              </a:solidFill>
            </a:endParaRPr>
          </a:p>
        </p:txBody>
      </p:sp>
      <p:sp>
        <p:nvSpPr>
          <p:cNvPr id="33" name="TextBox 32">
            <a:extLst>
              <a:ext uri="{FF2B5EF4-FFF2-40B4-BE49-F238E27FC236}">
                <a16:creationId xmlns:a16="http://schemas.microsoft.com/office/drawing/2014/main" xmlns="" id="{08D2D5A9-4710-44BB-AC53-09397E1979A6}"/>
              </a:ext>
            </a:extLst>
          </p:cNvPr>
          <p:cNvSpPr txBox="1"/>
          <p:nvPr/>
        </p:nvSpPr>
        <p:spPr>
          <a:xfrm>
            <a:off x="2716587" y="2459134"/>
            <a:ext cx="377027" cy="323165"/>
          </a:xfrm>
          <a:prstGeom prst="rect">
            <a:avLst/>
          </a:prstGeom>
          <a:noFill/>
        </p:spPr>
        <p:txBody>
          <a:bodyPr wrap="none" rtlCol="0">
            <a:spAutoFit/>
          </a:bodyPr>
          <a:lstStyle/>
          <a:p>
            <a:pPr algn="ctr"/>
            <a:r>
              <a:rPr lang="en-US" sz="750" b="1" dirty="0">
                <a:solidFill>
                  <a:prstClr val="black"/>
                </a:solidFill>
              </a:rPr>
              <a:t>Aug</a:t>
            </a:r>
          </a:p>
          <a:p>
            <a:pPr algn="ctr"/>
            <a:r>
              <a:rPr lang="en-US" sz="750" b="1" dirty="0">
                <a:solidFill>
                  <a:prstClr val="black"/>
                </a:solidFill>
              </a:rPr>
              <a:t>2020</a:t>
            </a:r>
            <a:endParaRPr lang="en-ZA" sz="750" b="1" dirty="0">
              <a:solidFill>
                <a:prstClr val="black"/>
              </a:solidFill>
            </a:endParaRPr>
          </a:p>
        </p:txBody>
      </p:sp>
      <p:sp>
        <p:nvSpPr>
          <p:cNvPr id="34" name="TextBox 33">
            <a:extLst>
              <a:ext uri="{FF2B5EF4-FFF2-40B4-BE49-F238E27FC236}">
                <a16:creationId xmlns:a16="http://schemas.microsoft.com/office/drawing/2014/main" xmlns="" id="{9DBFD034-18EE-4022-9628-419664377E83}"/>
              </a:ext>
            </a:extLst>
          </p:cNvPr>
          <p:cNvSpPr txBox="1"/>
          <p:nvPr/>
        </p:nvSpPr>
        <p:spPr>
          <a:xfrm>
            <a:off x="3176443" y="2459134"/>
            <a:ext cx="377027" cy="323165"/>
          </a:xfrm>
          <a:prstGeom prst="rect">
            <a:avLst/>
          </a:prstGeom>
          <a:noFill/>
        </p:spPr>
        <p:txBody>
          <a:bodyPr wrap="none" rtlCol="0">
            <a:spAutoFit/>
          </a:bodyPr>
          <a:lstStyle/>
          <a:p>
            <a:pPr algn="ctr"/>
            <a:r>
              <a:rPr lang="en-US" sz="750" b="1" dirty="0">
                <a:solidFill>
                  <a:prstClr val="black"/>
                </a:solidFill>
              </a:rPr>
              <a:t>Sep</a:t>
            </a:r>
          </a:p>
          <a:p>
            <a:pPr algn="ctr"/>
            <a:r>
              <a:rPr lang="en-US" sz="750" b="1" dirty="0">
                <a:solidFill>
                  <a:prstClr val="black"/>
                </a:solidFill>
              </a:rPr>
              <a:t>2020</a:t>
            </a:r>
            <a:endParaRPr lang="en-ZA" sz="750" b="1" dirty="0">
              <a:solidFill>
                <a:prstClr val="black"/>
              </a:solidFill>
            </a:endParaRPr>
          </a:p>
        </p:txBody>
      </p:sp>
      <p:sp>
        <p:nvSpPr>
          <p:cNvPr id="35" name="TextBox 34">
            <a:extLst>
              <a:ext uri="{FF2B5EF4-FFF2-40B4-BE49-F238E27FC236}">
                <a16:creationId xmlns:a16="http://schemas.microsoft.com/office/drawing/2014/main" xmlns="" id="{E8C939D5-2EBB-447D-B4EF-96CDE64473C9}"/>
              </a:ext>
            </a:extLst>
          </p:cNvPr>
          <p:cNvSpPr txBox="1"/>
          <p:nvPr/>
        </p:nvSpPr>
        <p:spPr>
          <a:xfrm>
            <a:off x="3607117" y="2480504"/>
            <a:ext cx="377027" cy="323165"/>
          </a:xfrm>
          <a:prstGeom prst="rect">
            <a:avLst/>
          </a:prstGeom>
          <a:noFill/>
        </p:spPr>
        <p:txBody>
          <a:bodyPr wrap="none" rtlCol="0">
            <a:spAutoFit/>
          </a:bodyPr>
          <a:lstStyle/>
          <a:p>
            <a:pPr algn="ctr"/>
            <a:r>
              <a:rPr lang="en-US" sz="750" b="1" dirty="0">
                <a:solidFill>
                  <a:prstClr val="black"/>
                </a:solidFill>
              </a:rPr>
              <a:t>Oct</a:t>
            </a:r>
          </a:p>
          <a:p>
            <a:pPr algn="ctr"/>
            <a:r>
              <a:rPr lang="en-US" sz="750" b="1" dirty="0">
                <a:solidFill>
                  <a:prstClr val="black"/>
                </a:solidFill>
              </a:rPr>
              <a:t>2020</a:t>
            </a:r>
            <a:endParaRPr lang="en-ZA" sz="750" b="1" dirty="0">
              <a:solidFill>
                <a:prstClr val="black"/>
              </a:solidFill>
            </a:endParaRPr>
          </a:p>
        </p:txBody>
      </p:sp>
      <p:sp>
        <p:nvSpPr>
          <p:cNvPr id="36" name="TextBox 35">
            <a:extLst>
              <a:ext uri="{FF2B5EF4-FFF2-40B4-BE49-F238E27FC236}">
                <a16:creationId xmlns:a16="http://schemas.microsoft.com/office/drawing/2014/main" xmlns="" id="{A8A2BB5E-2DE9-4206-AD0A-C6A91D29C259}"/>
              </a:ext>
            </a:extLst>
          </p:cNvPr>
          <p:cNvSpPr txBox="1"/>
          <p:nvPr/>
        </p:nvSpPr>
        <p:spPr>
          <a:xfrm>
            <a:off x="4040539" y="2459134"/>
            <a:ext cx="377027" cy="323165"/>
          </a:xfrm>
          <a:prstGeom prst="rect">
            <a:avLst/>
          </a:prstGeom>
          <a:noFill/>
        </p:spPr>
        <p:txBody>
          <a:bodyPr wrap="none" rtlCol="0">
            <a:spAutoFit/>
          </a:bodyPr>
          <a:lstStyle/>
          <a:p>
            <a:pPr algn="ctr"/>
            <a:r>
              <a:rPr lang="en-US" sz="750" b="1" dirty="0">
                <a:solidFill>
                  <a:prstClr val="black"/>
                </a:solidFill>
              </a:rPr>
              <a:t>Nov</a:t>
            </a:r>
          </a:p>
          <a:p>
            <a:pPr algn="ctr"/>
            <a:r>
              <a:rPr lang="en-US" sz="750" b="1" dirty="0">
                <a:solidFill>
                  <a:prstClr val="black"/>
                </a:solidFill>
              </a:rPr>
              <a:t>2020</a:t>
            </a:r>
            <a:endParaRPr lang="en-ZA" sz="750" b="1" dirty="0">
              <a:solidFill>
                <a:prstClr val="black"/>
              </a:solidFill>
            </a:endParaRPr>
          </a:p>
        </p:txBody>
      </p:sp>
      <p:sp>
        <p:nvSpPr>
          <p:cNvPr id="37" name="TextBox 36">
            <a:extLst>
              <a:ext uri="{FF2B5EF4-FFF2-40B4-BE49-F238E27FC236}">
                <a16:creationId xmlns:a16="http://schemas.microsoft.com/office/drawing/2014/main" xmlns="" id="{936E4DDC-9DE0-4F29-A9E6-EC53F05FEF33}"/>
              </a:ext>
            </a:extLst>
          </p:cNvPr>
          <p:cNvSpPr txBox="1"/>
          <p:nvPr/>
        </p:nvSpPr>
        <p:spPr>
          <a:xfrm>
            <a:off x="4418580" y="2452784"/>
            <a:ext cx="377027" cy="323165"/>
          </a:xfrm>
          <a:prstGeom prst="rect">
            <a:avLst/>
          </a:prstGeom>
          <a:noFill/>
        </p:spPr>
        <p:txBody>
          <a:bodyPr wrap="none" rtlCol="0">
            <a:spAutoFit/>
          </a:bodyPr>
          <a:lstStyle/>
          <a:p>
            <a:pPr algn="ctr"/>
            <a:r>
              <a:rPr lang="en-US" sz="750" b="1" dirty="0">
                <a:solidFill>
                  <a:prstClr val="black"/>
                </a:solidFill>
              </a:rPr>
              <a:t>Dec</a:t>
            </a:r>
          </a:p>
          <a:p>
            <a:pPr algn="ctr"/>
            <a:r>
              <a:rPr lang="en-US" sz="750" b="1" dirty="0">
                <a:solidFill>
                  <a:prstClr val="black"/>
                </a:solidFill>
              </a:rPr>
              <a:t>2020</a:t>
            </a:r>
            <a:endParaRPr lang="en-ZA" sz="750" b="1" dirty="0">
              <a:solidFill>
                <a:prstClr val="black"/>
              </a:solidFill>
            </a:endParaRPr>
          </a:p>
        </p:txBody>
      </p:sp>
      <p:sp>
        <p:nvSpPr>
          <p:cNvPr id="38" name="TextBox 37">
            <a:extLst>
              <a:ext uri="{FF2B5EF4-FFF2-40B4-BE49-F238E27FC236}">
                <a16:creationId xmlns:a16="http://schemas.microsoft.com/office/drawing/2014/main" xmlns="" id="{9DC0091C-1AEA-46A1-B2A8-A0843066137A}"/>
              </a:ext>
            </a:extLst>
          </p:cNvPr>
          <p:cNvSpPr txBox="1"/>
          <p:nvPr/>
        </p:nvSpPr>
        <p:spPr>
          <a:xfrm>
            <a:off x="4850628" y="2452784"/>
            <a:ext cx="377027" cy="323165"/>
          </a:xfrm>
          <a:prstGeom prst="rect">
            <a:avLst/>
          </a:prstGeom>
          <a:noFill/>
        </p:spPr>
        <p:txBody>
          <a:bodyPr wrap="none" rtlCol="0">
            <a:spAutoFit/>
          </a:bodyPr>
          <a:lstStyle/>
          <a:p>
            <a:pPr algn="ctr"/>
            <a:r>
              <a:rPr lang="en-US" sz="750" b="1" dirty="0">
                <a:solidFill>
                  <a:prstClr val="black"/>
                </a:solidFill>
              </a:rPr>
              <a:t>Jan</a:t>
            </a:r>
          </a:p>
          <a:p>
            <a:pPr algn="ctr"/>
            <a:r>
              <a:rPr lang="en-US" sz="750" b="1" dirty="0">
                <a:solidFill>
                  <a:prstClr val="black"/>
                </a:solidFill>
              </a:rPr>
              <a:t>2021</a:t>
            </a:r>
            <a:endParaRPr lang="en-ZA" sz="750" b="1" dirty="0">
              <a:solidFill>
                <a:prstClr val="black"/>
              </a:solidFill>
            </a:endParaRPr>
          </a:p>
        </p:txBody>
      </p:sp>
      <p:sp>
        <p:nvSpPr>
          <p:cNvPr id="39" name="TextBox 38">
            <a:extLst>
              <a:ext uri="{FF2B5EF4-FFF2-40B4-BE49-F238E27FC236}">
                <a16:creationId xmlns:a16="http://schemas.microsoft.com/office/drawing/2014/main" xmlns="" id="{EAA55A5C-3DB8-4E05-B9E2-099752F14217}"/>
              </a:ext>
            </a:extLst>
          </p:cNvPr>
          <p:cNvSpPr txBox="1"/>
          <p:nvPr/>
        </p:nvSpPr>
        <p:spPr>
          <a:xfrm>
            <a:off x="5282676" y="2452784"/>
            <a:ext cx="377027" cy="323165"/>
          </a:xfrm>
          <a:prstGeom prst="rect">
            <a:avLst/>
          </a:prstGeom>
          <a:noFill/>
        </p:spPr>
        <p:txBody>
          <a:bodyPr wrap="none" rtlCol="0">
            <a:spAutoFit/>
          </a:bodyPr>
          <a:lstStyle/>
          <a:p>
            <a:pPr algn="ctr"/>
            <a:r>
              <a:rPr lang="en-US" sz="750" b="1" dirty="0">
                <a:solidFill>
                  <a:prstClr val="black"/>
                </a:solidFill>
              </a:rPr>
              <a:t>Feb</a:t>
            </a:r>
          </a:p>
          <a:p>
            <a:pPr algn="ctr"/>
            <a:r>
              <a:rPr lang="en-US" sz="750" b="1" dirty="0">
                <a:solidFill>
                  <a:prstClr val="black"/>
                </a:solidFill>
              </a:rPr>
              <a:t>2021</a:t>
            </a:r>
            <a:endParaRPr lang="en-ZA" sz="750" b="1" dirty="0">
              <a:solidFill>
                <a:prstClr val="black"/>
              </a:solidFill>
            </a:endParaRPr>
          </a:p>
        </p:txBody>
      </p:sp>
      <p:sp>
        <p:nvSpPr>
          <p:cNvPr id="40" name="TextBox 39">
            <a:extLst>
              <a:ext uri="{FF2B5EF4-FFF2-40B4-BE49-F238E27FC236}">
                <a16:creationId xmlns:a16="http://schemas.microsoft.com/office/drawing/2014/main" xmlns="" id="{54F1333D-3300-40B2-91C7-FDA1D8171060}"/>
              </a:ext>
            </a:extLst>
          </p:cNvPr>
          <p:cNvSpPr txBox="1"/>
          <p:nvPr/>
        </p:nvSpPr>
        <p:spPr>
          <a:xfrm>
            <a:off x="5716088" y="2453989"/>
            <a:ext cx="377027" cy="323165"/>
          </a:xfrm>
          <a:prstGeom prst="rect">
            <a:avLst/>
          </a:prstGeom>
          <a:noFill/>
        </p:spPr>
        <p:txBody>
          <a:bodyPr wrap="none" rtlCol="0">
            <a:spAutoFit/>
          </a:bodyPr>
          <a:lstStyle/>
          <a:p>
            <a:pPr algn="ctr"/>
            <a:r>
              <a:rPr lang="en-US" sz="750" b="1" dirty="0">
                <a:solidFill>
                  <a:prstClr val="black"/>
                </a:solidFill>
              </a:rPr>
              <a:t>Mar</a:t>
            </a:r>
          </a:p>
          <a:p>
            <a:pPr algn="ctr"/>
            <a:r>
              <a:rPr lang="en-US" sz="750" b="1" dirty="0">
                <a:solidFill>
                  <a:prstClr val="black"/>
                </a:solidFill>
              </a:rPr>
              <a:t>2021</a:t>
            </a:r>
            <a:endParaRPr lang="en-ZA" sz="750" b="1" dirty="0">
              <a:solidFill>
                <a:prstClr val="black"/>
              </a:solidFill>
            </a:endParaRPr>
          </a:p>
        </p:txBody>
      </p:sp>
      <p:sp>
        <p:nvSpPr>
          <p:cNvPr id="41" name="TextBox 40">
            <a:extLst>
              <a:ext uri="{FF2B5EF4-FFF2-40B4-BE49-F238E27FC236}">
                <a16:creationId xmlns:a16="http://schemas.microsoft.com/office/drawing/2014/main" xmlns="" id="{6C8E56C2-7482-4D75-940E-6A8BBF17FD5B}"/>
              </a:ext>
            </a:extLst>
          </p:cNvPr>
          <p:cNvSpPr txBox="1"/>
          <p:nvPr/>
        </p:nvSpPr>
        <p:spPr>
          <a:xfrm>
            <a:off x="6149177" y="2452784"/>
            <a:ext cx="377027" cy="323165"/>
          </a:xfrm>
          <a:prstGeom prst="rect">
            <a:avLst/>
          </a:prstGeom>
          <a:noFill/>
        </p:spPr>
        <p:txBody>
          <a:bodyPr wrap="none" rtlCol="0">
            <a:spAutoFit/>
          </a:bodyPr>
          <a:lstStyle/>
          <a:p>
            <a:pPr algn="ctr"/>
            <a:r>
              <a:rPr lang="en-US" sz="750" b="1" dirty="0">
                <a:solidFill>
                  <a:prstClr val="black"/>
                </a:solidFill>
              </a:rPr>
              <a:t>Apr</a:t>
            </a:r>
          </a:p>
          <a:p>
            <a:pPr algn="ctr"/>
            <a:r>
              <a:rPr lang="en-US" sz="750" b="1" dirty="0">
                <a:solidFill>
                  <a:prstClr val="black"/>
                </a:solidFill>
              </a:rPr>
              <a:t>2021</a:t>
            </a:r>
            <a:endParaRPr lang="en-ZA" sz="750" b="1" dirty="0">
              <a:solidFill>
                <a:prstClr val="black"/>
              </a:solidFill>
            </a:endParaRPr>
          </a:p>
        </p:txBody>
      </p:sp>
      <p:sp>
        <p:nvSpPr>
          <p:cNvPr id="149" name="Rectangle 148">
            <a:extLst>
              <a:ext uri="{FF2B5EF4-FFF2-40B4-BE49-F238E27FC236}">
                <a16:creationId xmlns:a16="http://schemas.microsoft.com/office/drawing/2014/main" xmlns="" id="{9237056C-7A09-4FBA-887F-F10F7924D469}"/>
              </a:ext>
            </a:extLst>
          </p:cNvPr>
          <p:cNvSpPr/>
          <p:nvPr/>
        </p:nvSpPr>
        <p:spPr>
          <a:xfrm>
            <a:off x="158301" y="2453222"/>
            <a:ext cx="6467815" cy="281352"/>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500" dirty="0">
              <a:solidFill>
                <a:prstClr val="white"/>
              </a:solidFill>
            </a:endParaRPr>
          </a:p>
        </p:txBody>
      </p:sp>
      <p:sp>
        <p:nvSpPr>
          <p:cNvPr id="152" name="Rectangle 151">
            <a:extLst>
              <a:ext uri="{FF2B5EF4-FFF2-40B4-BE49-F238E27FC236}">
                <a16:creationId xmlns:a16="http://schemas.microsoft.com/office/drawing/2014/main" xmlns="" id="{BDF43B20-E1FC-41C0-BCAC-E84B89C8D841}"/>
              </a:ext>
            </a:extLst>
          </p:cNvPr>
          <p:cNvSpPr/>
          <p:nvPr/>
        </p:nvSpPr>
        <p:spPr>
          <a:xfrm>
            <a:off x="483995" y="4875454"/>
            <a:ext cx="8916485" cy="5023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u="sng" dirty="0">
                <a:solidFill>
                  <a:prstClr val="white"/>
                </a:solidFill>
              </a:rPr>
              <a:t>Backlog Day Zero planned to be two weeks before go-live of a qualification on the new system</a:t>
            </a:r>
            <a:r>
              <a:rPr lang="en-US" sz="1200" b="1" i="1" dirty="0">
                <a:solidFill>
                  <a:prstClr val="white"/>
                </a:solidFill>
              </a:rPr>
              <a:t>    </a:t>
            </a:r>
          </a:p>
          <a:p>
            <a:pPr algn="ctr"/>
            <a:r>
              <a:rPr lang="en-US" sz="1050" b="1" i="1" dirty="0">
                <a:solidFill>
                  <a:prstClr val="white"/>
                </a:solidFill>
              </a:rPr>
              <a:t>--- Data integrity checks and audit are done as part of migration to the new system, which  also serve as quality assurance---</a:t>
            </a:r>
            <a:endParaRPr lang="en-ZA" sz="1050" b="1" i="1" dirty="0">
              <a:solidFill>
                <a:prstClr val="white"/>
              </a:solidFill>
            </a:endParaRPr>
          </a:p>
        </p:txBody>
      </p:sp>
      <p:cxnSp>
        <p:nvCxnSpPr>
          <p:cNvPr id="173" name="Straight Arrow Connector 172">
            <a:extLst>
              <a:ext uri="{FF2B5EF4-FFF2-40B4-BE49-F238E27FC236}">
                <a16:creationId xmlns:a16="http://schemas.microsoft.com/office/drawing/2014/main" xmlns="" id="{89B8314F-33A0-4116-9176-47825FAC80D6}"/>
              </a:ext>
            </a:extLst>
          </p:cNvPr>
          <p:cNvCxnSpPr>
            <a:cxnSpLocks/>
          </p:cNvCxnSpPr>
          <p:nvPr/>
        </p:nvCxnSpPr>
        <p:spPr>
          <a:xfrm>
            <a:off x="4819055" y="1921396"/>
            <a:ext cx="6184" cy="467181"/>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xmlns="" id="{19FA8ECB-9F07-46DD-BB28-DABD3F88C401}"/>
              </a:ext>
            </a:extLst>
          </p:cNvPr>
          <p:cNvSpPr/>
          <p:nvPr/>
        </p:nvSpPr>
        <p:spPr>
          <a:xfrm>
            <a:off x="4272004" y="984280"/>
            <a:ext cx="1178886" cy="2917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NATED </a:t>
            </a:r>
          </a:p>
          <a:p>
            <a:pPr algn="ctr"/>
            <a:r>
              <a:rPr lang="en-US" sz="1000" b="1" dirty="0">
                <a:solidFill>
                  <a:prstClr val="black"/>
                </a:solidFill>
              </a:rPr>
              <a:t>Engineering Studies</a:t>
            </a:r>
            <a:endParaRPr lang="en-US" sz="1000" dirty="0">
              <a:solidFill>
                <a:prstClr val="black"/>
              </a:solidFill>
            </a:endParaRPr>
          </a:p>
        </p:txBody>
      </p:sp>
      <p:sp>
        <p:nvSpPr>
          <p:cNvPr id="94" name="Rectangle 93">
            <a:extLst>
              <a:ext uri="{FF2B5EF4-FFF2-40B4-BE49-F238E27FC236}">
                <a16:creationId xmlns:a16="http://schemas.microsoft.com/office/drawing/2014/main" xmlns="" id="{4B2832B3-4F48-4DCD-BE98-AB054848AA89}"/>
              </a:ext>
            </a:extLst>
          </p:cNvPr>
          <p:cNvSpPr/>
          <p:nvPr/>
        </p:nvSpPr>
        <p:spPr>
          <a:xfrm>
            <a:off x="4266314" y="1316817"/>
            <a:ext cx="1178886" cy="29178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NATED </a:t>
            </a:r>
          </a:p>
          <a:p>
            <a:pPr algn="ctr"/>
            <a:r>
              <a:rPr lang="en-US" sz="1000" b="1" dirty="0">
                <a:solidFill>
                  <a:prstClr val="black"/>
                </a:solidFill>
              </a:rPr>
              <a:t>Business Studies</a:t>
            </a:r>
            <a:endParaRPr lang="en-US" sz="1000" dirty="0">
              <a:solidFill>
                <a:prstClr val="black"/>
              </a:solidFill>
            </a:endParaRPr>
          </a:p>
        </p:txBody>
      </p:sp>
      <p:sp>
        <p:nvSpPr>
          <p:cNvPr id="95" name="Rectangle 94">
            <a:extLst>
              <a:ext uri="{FF2B5EF4-FFF2-40B4-BE49-F238E27FC236}">
                <a16:creationId xmlns:a16="http://schemas.microsoft.com/office/drawing/2014/main" xmlns="" id="{C762896D-7F57-4B7F-954B-D955F3ABE48E}"/>
              </a:ext>
            </a:extLst>
          </p:cNvPr>
          <p:cNvSpPr/>
          <p:nvPr/>
        </p:nvSpPr>
        <p:spPr>
          <a:xfrm>
            <a:off x="4266314" y="1629610"/>
            <a:ext cx="1178886" cy="2917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NCV Full</a:t>
            </a:r>
            <a:endParaRPr lang="en-US" sz="1000" dirty="0">
              <a:solidFill>
                <a:prstClr val="black"/>
              </a:solidFill>
            </a:endParaRPr>
          </a:p>
        </p:txBody>
      </p:sp>
      <p:sp>
        <p:nvSpPr>
          <p:cNvPr id="97" name="Rectangle 96">
            <a:extLst>
              <a:ext uri="{FF2B5EF4-FFF2-40B4-BE49-F238E27FC236}">
                <a16:creationId xmlns:a16="http://schemas.microsoft.com/office/drawing/2014/main" xmlns="" id="{BA7AE876-A62E-44D7-8848-42E6CD8D9569}"/>
              </a:ext>
            </a:extLst>
          </p:cNvPr>
          <p:cNvSpPr/>
          <p:nvPr/>
        </p:nvSpPr>
        <p:spPr>
          <a:xfrm>
            <a:off x="2814781" y="1483717"/>
            <a:ext cx="1178886" cy="2917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GETC</a:t>
            </a:r>
            <a:endParaRPr lang="en-US" sz="1000" dirty="0">
              <a:solidFill>
                <a:prstClr val="black"/>
              </a:solidFill>
            </a:endParaRPr>
          </a:p>
        </p:txBody>
      </p:sp>
      <p:cxnSp>
        <p:nvCxnSpPr>
          <p:cNvPr id="99" name="Straight Arrow Connector 98">
            <a:extLst>
              <a:ext uri="{FF2B5EF4-FFF2-40B4-BE49-F238E27FC236}">
                <a16:creationId xmlns:a16="http://schemas.microsoft.com/office/drawing/2014/main" xmlns="" id="{419EB09A-83F2-4E9C-B068-078CCD1E3C4A}"/>
              </a:ext>
            </a:extLst>
          </p:cNvPr>
          <p:cNvCxnSpPr>
            <a:cxnSpLocks/>
          </p:cNvCxnSpPr>
          <p:nvPr/>
        </p:nvCxnSpPr>
        <p:spPr>
          <a:xfrm>
            <a:off x="6105698" y="2713484"/>
            <a:ext cx="0" cy="307662"/>
          </a:xfrm>
          <a:prstGeom prst="straightConnector1">
            <a:avLst/>
          </a:prstGeom>
          <a:ln>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xmlns="" id="{93B02BA8-D607-4237-8707-1B99F1CD3E26}"/>
              </a:ext>
            </a:extLst>
          </p:cNvPr>
          <p:cNvSpPr/>
          <p:nvPr/>
        </p:nvSpPr>
        <p:spPr>
          <a:xfrm>
            <a:off x="5667370" y="3433564"/>
            <a:ext cx="1034870" cy="29178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NATED </a:t>
            </a:r>
          </a:p>
          <a:p>
            <a:pPr algn="ctr"/>
            <a:r>
              <a:rPr lang="en-US" sz="800" b="1" dirty="0">
                <a:solidFill>
                  <a:prstClr val="black"/>
                </a:solidFill>
              </a:rPr>
              <a:t>Engineering Studies</a:t>
            </a:r>
            <a:endParaRPr lang="en-US" sz="800" dirty="0">
              <a:solidFill>
                <a:prstClr val="black"/>
              </a:solidFill>
            </a:endParaRPr>
          </a:p>
        </p:txBody>
      </p:sp>
      <p:sp>
        <p:nvSpPr>
          <p:cNvPr id="103" name="Rectangle 102">
            <a:extLst>
              <a:ext uri="{FF2B5EF4-FFF2-40B4-BE49-F238E27FC236}">
                <a16:creationId xmlns:a16="http://schemas.microsoft.com/office/drawing/2014/main" xmlns="" id="{FE15BEB2-9782-467A-8092-B9EC3A69A346}"/>
              </a:ext>
            </a:extLst>
          </p:cNvPr>
          <p:cNvSpPr/>
          <p:nvPr/>
        </p:nvSpPr>
        <p:spPr>
          <a:xfrm>
            <a:off x="5661680" y="3736791"/>
            <a:ext cx="1034870" cy="29178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NATED </a:t>
            </a:r>
          </a:p>
          <a:p>
            <a:pPr algn="ctr"/>
            <a:r>
              <a:rPr lang="en-US" sz="800" b="1" dirty="0">
                <a:solidFill>
                  <a:prstClr val="black"/>
                </a:solidFill>
              </a:rPr>
              <a:t>Business Studies</a:t>
            </a:r>
            <a:endParaRPr lang="en-US" sz="800" dirty="0">
              <a:solidFill>
                <a:prstClr val="black"/>
              </a:solidFill>
            </a:endParaRPr>
          </a:p>
        </p:txBody>
      </p:sp>
      <p:sp>
        <p:nvSpPr>
          <p:cNvPr id="104" name="Rectangle 103">
            <a:extLst>
              <a:ext uri="{FF2B5EF4-FFF2-40B4-BE49-F238E27FC236}">
                <a16:creationId xmlns:a16="http://schemas.microsoft.com/office/drawing/2014/main" xmlns="" id="{FFD76996-5AD6-46A3-B9D8-99E4D9AF9ADB}"/>
              </a:ext>
            </a:extLst>
          </p:cNvPr>
          <p:cNvSpPr/>
          <p:nvPr/>
        </p:nvSpPr>
        <p:spPr>
          <a:xfrm>
            <a:off x="5661680" y="3135752"/>
            <a:ext cx="1034870" cy="29178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prstClr val="black"/>
                </a:solidFill>
              </a:rPr>
              <a:t>GETC</a:t>
            </a:r>
            <a:endParaRPr lang="en-US" sz="800" dirty="0">
              <a:solidFill>
                <a:prstClr val="black"/>
              </a:solidFill>
            </a:endParaRPr>
          </a:p>
        </p:txBody>
      </p:sp>
      <p:sp>
        <p:nvSpPr>
          <p:cNvPr id="10" name="TextBox 9">
            <a:extLst>
              <a:ext uri="{FF2B5EF4-FFF2-40B4-BE49-F238E27FC236}">
                <a16:creationId xmlns:a16="http://schemas.microsoft.com/office/drawing/2014/main" xmlns="" id="{53526879-C036-4895-8B4B-757339B20BCD}"/>
              </a:ext>
            </a:extLst>
          </p:cNvPr>
          <p:cNvSpPr txBox="1"/>
          <p:nvPr/>
        </p:nvSpPr>
        <p:spPr>
          <a:xfrm>
            <a:off x="2740758" y="684901"/>
            <a:ext cx="2975329" cy="400110"/>
          </a:xfrm>
          <a:prstGeom prst="rect">
            <a:avLst/>
          </a:prstGeom>
          <a:noFill/>
        </p:spPr>
        <p:txBody>
          <a:bodyPr wrap="square" rtlCol="0">
            <a:spAutoFit/>
          </a:bodyPr>
          <a:lstStyle/>
          <a:p>
            <a:r>
              <a:rPr lang="en-US" sz="1000" b="1" dirty="0"/>
              <a:t>80% Reduction of  Backlog as Communicated  on 18 February 2020</a:t>
            </a:r>
            <a:endParaRPr lang="en-ZA" sz="1000" b="1" dirty="0"/>
          </a:p>
        </p:txBody>
      </p:sp>
      <p:sp>
        <p:nvSpPr>
          <p:cNvPr id="108" name="TextBox 107">
            <a:extLst>
              <a:ext uri="{FF2B5EF4-FFF2-40B4-BE49-F238E27FC236}">
                <a16:creationId xmlns:a16="http://schemas.microsoft.com/office/drawing/2014/main" xmlns="" id="{55EEE2F1-637F-4D80-BEC2-B1B2A9985CD6}"/>
              </a:ext>
            </a:extLst>
          </p:cNvPr>
          <p:cNvSpPr txBox="1"/>
          <p:nvPr/>
        </p:nvSpPr>
        <p:spPr>
          <a:xfrm>
            <a:off x="5296023" y="4441676"/>
            <a:ext cx="2088233" cy="400110"/>
          </a:xfrm>
          <a:prstGeom prst="rect">
            <a:avLst/>
          </a:prstGeom>
          <a:noFill/>
        </p:spPr>
        <p:txBody>
          <a:bodyPr wrap="square" rtlCol="0">
            <a:spAutoFit/>
          </a:bodyPr>
          <a:lstStyle/>
          <a:p>
            <a:pPr algn="ctr"/>
            <a:r>
              <a:rPr lang="en-US" sz="1000" b="1" dirty="0"/>
              <a:t>95% Reduction of  Backlog as Communicated on 18 February  2020</a:t>
            </a:r>
            <a:endParaRPr lang="en-ZA" sz="1000" b="1" dirty="0"/>
          </a:p>
        </p:txBody>
      </p:sp>
      <p:sp>
        <p:nvSpPr>
          <p:cNvPr id="109" name="Content Placeholder 5">
            <a:extLst>
              <a:ext uri="{FF2B5EF4-FFF2-40B4-BE49-F238E27FC236}">
                <a16:creationId xmlns:a16="http://schemas.microsoft.com/office/drawing/2014/main" xmlns="" id="{88C596F6-7064-4F36-BE43-D9C2817F4544}"/>
              </a:ext>
            </a:extLst>
          </p:cNvPr>
          <p:cNvSpPr>
            <a:spLocks noGrp="1"/>
          </p:cNvSpPr>
          <p:nvPr>
            <p:ph idx="1"/>
          </p:nvPr>
        </p:nvSpPr>
        <p:spPr>
          <a:xfrm>
            <a:off x="7500564" y="193204"/>
            <a:ext cx="2623685" cy="3399216"/>
          </a:xfrm>
          <a:solidFill>
            <a:schemeClr val="bg1">
              <a:lumMod val="95000"/>
            </a:schemeClr>
          </a:solidFill>
        </p:spPr>
        <p:txBody>
          <a:bodyPr>
            <a:normAutofit/>
          </a:bodyPr>
          <a:lstStyle/>
          <a:p>
            <a:pPr marL="0" indent="0" algn="ctr">
              <a:buNone/>
            </a:pPr>
            <a:r>
              <a:rPr lang="en-ZA" sz="1000" b="1" dirty="0"/>
              <a:t>Principles / Critical Success Factors to Backlog Day Zero</a:t>
            </a:r>
            <a:endParaRPr lang="en-US" sz="1000" b="1" dirty="0"/>
          </a:p>
          <a:p>
            <a:r>
              <a:rPr lang="en-US" sz="1000" dirty="0"/>
              <a:t>Not everything will be resolved by the system</a:t>
            </a:r>
            <a:endParaRPr lang="en-ZA" sz="1000" dirty="0"/>
          </a:p>
          <a:p>
            <a:r>
              <a:rPr lang="en-US" sz="1000" dirty="0"/>
              <a:t>Records that cannot be resolved by the system must be resolved through business decisions</a:t>
            </a:r>
          </a:p>
          <a:p>
            <a:r>
              <a:rPr lang="en-US" sz="1000" dirty="0"/>
              <a:t>First prize will be Backlog Day Zero to be achieved before new system is implemented</a:t>
            </a:r>
          </a:p>
          <a:p>
            <a:r>
              <a:rPr lang="en-US" sz="1000" dirty="0"/>
              <a:t>Dedicated DHET and SITA officials to be allocated to the Backlog Day Zero Programme</a:t>
            </a:r>
          </a:p>
          <a:p>
            <a:r>
              <a:rPr lang="en-US" sz="1000" dirty="0"/>
              <a:t>Swift dataset turnaround times by all stakeholders and communication / resolving candidate records that have not been approved by Umalusi</a:t>
            </a:r>
          </a:p>
          <a:p>
            <a:r>
              <a:rPr lang="en-US" sz="1000" dirty="0"/>
              <a:t> Timely business decisions and business rules</a:t>
            </a:r>
          </a:p>
        </p:txBody>
      </p:sp>
      <p:graphicFrame>
        <p:nvGraphicFramePr>
          <p:cNvPr id="2" name="Table 1">
            <a:extLst>
              <a:ext uri="{FF2B5EF4-FFF2-40B4-BE49-F238E27FC236}">
                <a16:creationId xmlns:a16="http://schemas.microsoft.com/office/drawing/2014/main" xmlns="" id="{816DF6CC-211B-4CBC-8885-CB79C4967488}"/>
              </a:ext>
            </a:extLst>
          </p:cNvPr>
          <p:cNvGraphicFramePr>
            <a:graphicFrameLocks noGrp="1"/>
          </p:cNvGraphicFramePr>
          <p:nvPr>
            <p:extLst>
              <p:ext uri="{D42A27DB-BD31-4B8C-83A1-F6EECF244321}">
                <p14:modId xmlns:p14="http://schemas.microsoft.com/office/powerpoint/2010/main" xmlns="" val="1365507453"/>
              </p:ext>
            </p:extLst>
          </p:nvPr>
        </p:nvGraphicFramePr>
        <p:xfrm>
          <a:off x="1514699" y="3433564"/>
          <a:ext cx="3712956" cy="1104138"/>
        </p:xfrm>
        <a:graphic>
          <a:graphicData uri="http://schemas.openxmlformats.org/drawingml/2006/table">
            <a:tbl>
              <a:tblPr firstRow="1" firstCol="1" bandRow="1"/>
              <a:tblGrid>
                <a:gridCol w="1584176">
                  <a:extLst>
                    <a:ext uri="{9D8B030D-6E8A-4147-A177-3AD203B41FA5}">
                      <a16:colId xmlns:a16="http://schemas.microsoft.com/office/drawing/2014/main" xmlns="" val="2500480935"/>
                    </a:ext>
                  </a:extLst>
                </a:gridCol>
                <a:gridCol w="576064">
                  <a:extLst>
                    <a:ext uri="{9D8B030D-6E8A-4147-A177-3AD203B41FA5}">
                      <a16:colId xmlns:a16="http://schemas.microsoft.com/office/drawing/2014/main" xmlns="" val="973080081"/>
                    </a:ext>
                  </a:extLst>
                </a:gridCol>
                <a:gridCol w="470303">
                  <a:extLst>
                    <a:ext uri="{9D8B030D-6E8A-4147-A177-3AD203B41FA5}">
                      <a16:colId xmlns:a16="http://schemas.microsoft.com/office/drawing/2014/main" xmlns="" val="3849673285"/>
                    </a:ext>
                  </a:extLst>
                </a:gridCol>
                <a:gridCol w="272153">
                  <a:extLst>
                    <a:ext uri="{9D8B030D-6E8A-4147-A177-3AD203B41FA5}">
                      <a16:colId xmlns:a16="http://schemas.microsoft.com/office/drawing/2014/main" xmlns="" val="3504205885"/>
                    </a:ext>
                  </a:extLst>
                </a:gridCol>
                <a:gridCol w="810260">
                  <a:extLst>
                    <a:ext uri="{9D8B030D-6E8A-4147-A177-3AD203B41FA5}">
                      <a16:colId xmlns:a16="http://schemas.microsoft.com/office/drawing/2014/main" xmlns="" val="1197538611"/>
                    </a:ext>
                  </a:extLst>
                </a:gridCol>
              </a:tblGrid>
              <a:tr h="210185">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Qualification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October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gridSpan="2">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November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tc hMerge="1">
                  <a:txBody>
                    <a:bodyPr/>
                    <a:lstStyle/>
                    <a:p>
                      <a:endParaRPr lang="en-ZA"/>
                    </a:p>
                  </a:txBody>
                  <a:tcPr/>
                </a:tc>
                <a:tc>
                  <a:txBody>
                    <a:bodyPr/>
                    <a:lstStyle/>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December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2020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C2E5"/>
                    </a:solidFill>
                  </a:tcPr>
                </a:tc>
                <a:extLst>
                  <a:ext uri="{0D108BD9-81ED-4DB2-BD59-A6C34878D82A}">
                    <a16:rowId xmlns:a16="http://schemas.microsoft.com/office/drawing/2014/main" xmlns="" val="3876370241"/>
                  </a:ext>
                </a:extLst>
              </a:tr>
              <a:tr h="9779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GETC-ABET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791330294"/>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NATED Business Studies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extLst>
                  <a:ext uri="{0D108BD9-81ED-4DB2-BD59-A6C34878D82A}">
                    <a16:rowId xmlns:a16="http://schemas.microsoft.com/office/drawing/2014/main" xmlns="" val="1674759550"/>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NATED Engineering Studies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extLst>
                  <a:ext uri="{0D108BD9-81ED-4DB2-BD59-A6C34878D82A}">
                    <a16:rowId xmlns:a16="http://schemas.microsoft.com/office/drawing/2014/main" xmlns="" val="3584901385"/>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NC(V) First Issues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628987723"/>
                  </a:ext>
                </a:extLst>
              </a:tr>
              <a:tr h="0">
                <a:tc>
                  <a:txBody>
                    <a:bodyPr/>
                    <a:lstStyle/>
                    <a:p>
                      <a:pPr>
                        <a:lnSpc>
                          <a:spcPct val="115000"/>
                        </a:lnSpc>
                        <a:spcAft>
                          <a:spcPts val="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NC (V) Full Certificates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Primary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ZA"/>
                    </a:p>
                  </a:txBody>
                  <a:tcPr/>
                </a:tc>
                <a:tc gridSpan="2">
                  <a:txBody>
                    <a:bodyPr/>
                    <a:lstStyle/>
                    <a:p>
                      <a:pPr algn="ctr">
                        <a:lnSpc>
                          <a:spcPct val="115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Secondary Focus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hMerge="1">
                  <a:txBody>
                    <a:bodyPr/>
                    <a:lstStyle/>
                    <a:p>
                      <a:endParaRPr lang="en-ZA"/>
                    </a:p>
                  </a:txBody>
                  <a:tcPr/>
                </a:tc>
                <a:extLst>
                  <a:ext uri="{0D108BD9-81ED-4DB2-BD59-A6C34878D82A}">
                    <a16:rowId xmlns:a16="http://schemas.microsoft.com/office/drawing/2014/main" xmlns="" val="345211807"/>
                  </a:ext>
                </a:extLst>
              </a:tr>
            </a:tbl>
          </a:graphicData>
        </a:graphic>
      </p:graphicFrame>
      <p:cxnSp>
        <p:nvCxnSpPr>
          <p:cNvPr id="47" name="Straight Arrow Connector 46">
            <a:extLst>
              <a:ext uri="{FF2B5EF4-FFF2-40B4-BE49-F238E27FC236}">
                <a16:creationId xmlns:a16="http://schemas.microsoft.com/office/drawing/2014/main" xmlns="" id="{4B06E606-DA59-4A8E-9453-E106828FF91C}"/>
              </a:ext>
            </a:extLst>
          </p:cNvPr>
          <p:cNvCxnSpPr>
            <a:cxnSpLocks/>
            <a:endCxn id="31" idx="0"/>
          </p:cNvCxnSpPr>
          <p:nvPr/>
        </p:nvCxnSpPr>
        <p:spPr>
          <a:xfrm flipH="1">
            <a:off x="2080445" y="1860169"/>
            <a:ext cx="1028712" cy="477471"/>
          </a:xfrm>
          <a:prstGeom prst="straightConnector1">
            <a:avLst/>
          </a:prstGeom>
          <a:ln>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ight Brace 49">
            <a:extLst>
              <a:ext uri="{FF2B5EF4-FFF2-40B4-BE49-F238E27FC236}">
                <a16:creationId xmlns:a16="http://schemas.microsoft.com/office/drawing/2014/main" xmlns="" id="{03A084E3-21B0-4C90-8B03-A8526644063A}"/>
              </a:ext>
            </a:extLst>
          </p:cNvPr>
          <p:cNvSpPr/>
          <p:nvPr/>
        </p:nvSpPr>
        <p:spPr>
          <a:xfrm rot="5400000">
            <a:off x="4021283" y="2344036"/>
            <a:ext cx="307660" cy="1184190"/>
          </a:xfrm>
          <a:prstGeom prst="rightBrace">
            <a:avLst>
              <a:gd name="adj1" fmla="val 34512"/>
              <a:gd name="adj2" fmla="val 50000"/>
            </a:avLst>
          </a:prstGeom>
          <a:ln>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dirty="0"/>
          </a:p>
        </p:txBody>
      </p:sp>
      <p:sp>
        <p:nvSpPr>
          <p:cNvPr id="56" name="Isosceles Triangle 55">
            <a:extLst>
              <a:ext uri="{FF2B5EF4-FFF2-40B4-BE49-F238E27FC236}">
                <a16:creationId xmlns:a16="http://schemas.microsoft.com/office/drawing/2014/main" xmlns="" id="{C00ADF2B-0E77-4A88-9E0C-001EAFA5BFD4}"/>
              </a:ext>
            </a:extLst>
          </p:cNvPr>
          <p:cNvSpPr/>
          <p:nvPr/>
        </p:nvSpPr>
        <p:spPr>
          <a:xfrm>
            <a:off x="3127629" y="3178969"/>
            <a:ext cx="2078291" cy="23823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4" name="Rectangle 73">
            <a:extLst>
              <a:ext uri="{FF2B5EF4-FFF2-40B4-BE49-F238E27FC236}">
                <a16:creationId xmlns:a16="http://schemas.microsoft.com/office/drawing/2014/main" xmlns="" id="{8262AC04-4228-4581-A100-774068875D29}"/>
              </a:ext>
            </a:extLst>
          </p:cNvPr>
          <p:cNvSpPr/>
          <p:nvPr/>
        </p:nvSpPr>
        <p:spPr>
          <a:xfrm>
            <a:off x="5659703" y="4058983"/>
            <a:ext cx="1042537" cy="29178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prstClr val="black"/>
                </a:solidFill>
              </a:rPr>
              <a:t>GETC</a:t>
            </a:r>
            <a:endParaRPr lang="en-US" sz="1000" dirty="0">
              <a:solidFill>
                <a:prstClr val="black"/>
              </a:solidFill>
            </a:endParaRPr>
          </a:p>
        </p:txBody>
      </p:sp>
    </p:spTree>
    <p:extLst>
      <p:ext uri="{BB962C8B-B14F-4D97-AF65-F5344CB8AC3E}">
        <p14:creationId xmlns:p14="http://schemas.microsoft.com/office/powerpoint/2010/main" xmlns="" val="428676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Key interventions undertaken</a:t>
            </a:r>
            <a:endParaRPr lang="en-US" dirty="0"/>
          </a:p>
        </p:txBody>
      </p:sp>
      <p:sp>
        <p:nvSpPr>
          <p:cNvPr id="6" name="Content Placeholder 5"/>
          <p:cNvSpPr>
            <a:spLocks noGrp="1"/>
          </p:cNvSpPr>
          <p:nvPr>
            <p:ph idx="1"/>
          </p:nvPr>
        </p:nvSpPr>
        <p:spPr>
          <a:xfrm>
            <a:off x="216000" y="841276"/>
            <a:ext cx="9720000" cy="4536504"/>
          </a:xfrm>
        </p:spPr>
        <p:txBody>
          <a:bodyPr>
            <a:normAutofit fontScale="92500" lnSpcReduction="10000"/>
          </a:bodyPr>
          <a:lstStyle/>
          <a:p>
            <a:r>
              <a:rPr lang="en-US" sz="1600" dirty="0"/>
              <a:t>Identified candidate records that were already certified but listed as outstanding due to system indicators being incorrectly set and likewise some candidate’s indicating that they are deserving a certificate but are not (CET &amp; NATED)</a:t>
            </a:r>
          </a:p>
          <a:p>
            <a:endParaRPr lang="en-US" sz="1600" dirty="0"/>
          </a:p>
          <a:p>
            <a:r>
              <a:rPr lang="en-US" sz="1600" dirty="0"/>
              <a:t>Made key adjustments on the functionality of the systems</a:t>
            </a:r>
            <a:endParaRPr lang="en-US" sz="1600" dirty="0">
              <a:highlight>
                <a:srgbClr val="FFFF00"/>
              </a:highlight>
            </a:endParaRPr>
          </a:p>
          <a:p>
            <a:pPr lvl="1"/>
            <a:r>
              <a:rPr lang="en-US" sz="1400" dirty="0"/>
              <a:t>Created SQL database and SQL scripts to support analysis and updates (CET)</a:t>
            </a:r>
            <a:endParaRPr lang="en-ZA" sz="1400" dirty="0"/>
          </a:p>
          <a:p>
            <a:pPr lvl="1"/>
            <a:r>
              <a:rPr lang="en-US" sz="1400" dirty="0"/>
              <a:t>Created functionality to process (resulting and extracting) candidates for multiple examination cycles as opposed to one exam cycle at a time (CET)</a:t>
            </a:r>
            <a:endParaRPr lang="en-ZA" sz="1400" dirty="0"/>
          </a:p>
          <a:p>
            <a:pPr lvl="1"/>
            <a:r>
              <a:rPr lang="en-US" sz="1400" dirty="0"/>
              <a:t>Enhanced the evaluation program to do an audit on the external adjustments on written marks to ensure alignment when creating certification requests in order to reduce the </a:t>
            </a:r>
            <a:r>
              <a:rPr lang="en-US" sz="1400" dirty="0" err="1"/>
              <a:t>Umalusi</a:t>
            </a:r>
            <a:r>
              <a:rPr lang="en-US" sz="1400" dirty="0"/>
              <a:t> rejection rate (NCV)</a:t>
            </a:r>
            <a:endParaRPr lang="en-ZA" sz="1400" dirty="0"/>
          </a:p>
          <a:p>
            <a:pPr lvl="1"/>
            <a:r>
              <a:rPr lang="en-US" sz="1400" dirty="0"/>
              <a:t>Created functionality to display all ID numbers linked to a sequence numbers to enable quicker analysis (NATED Business Studies)</a:t>
            </a:r>
          </a:p>
          <a:p>
            <a:pPr lvl="1"/>
            <a:r>
              <a:rPr lang="en-US" sz="1400" dirty="0"/>
              <a:t>Enhanced current extracting and analysis programs to list the outstanding candidates (NATED)</a:t>
            </a:r>
          </a:p>
          <a:p>
            <a:pPr marL="0" indent="0">
              <a:buNone/>
            </a:pPr>
            <a:endParaRPr lang="en-US" sz="1600" dirty="0"/>
          </a:p>
          <a:p>
            <a:r>
              <a:rPr lang="en-US" sz="1600" dirty="0"/>
              <a:t>DHET, Umalusi &amp; SITA agreed to process candidates where multiple mark changes were applied after the initial resulting. Initially only a single mop-up was catered for and resulted in QAA rejections (NCV)</a:t>
            </a:r>
            <a:endParaRPr lang="en-ZA" sz="1600" dirty="0"/>
          </a:p>
          <a:p>
            <a:endParaRPr lang="en-US" sz="1600" dirty="0"/>
          </a:p>
          <a:p>
            <a:r>
              <a:rPr lang="en-US" sz="1600" dirty="0"/>
              <a:t>Onboarding a functional specialist who is familiar with the DHET exam systems and process</a:t>
            </a:r>
          </a:p>
          <a:p>
            <a:endParaRPr lang="en-US" sz="1600" dirty="0"/>
          </a:p>
          <a:p>
            <a:r>
              <a:rPr lang="en-US" sz="1600" dirty="0"/>
              <a:t>Installation of the Natural Engineer tool that will assist with simplifying the complexities that exist in the old Natural/</a:t>
            </a:r>
            <a:r>
              <a:rPr lang="en-US" sz="1600" dirty="0" err="1"/>
              <a:t>Adabas</a:t>
            </a:r>
            <a:r>
              <a:rPr lang="en-US" sz="1600" dirty="0"/>
              <a:t> system</a:t>
            </a:r>
          </a:p>
        </p:txBody>
      </p:sp>
    </p:spTree>
    <p:extLst>
      <p:ext uri="{BB962C8B-B14F-4D97-AF65-F5344CB8AC3E}">
        <p14:creationId xmlns:p14="http://schemas.microsoft.com/office/powerpoint/2010/main" xmlns="" val="11874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Key interventions planned to be undertaken over next report period</a:t>
            </a:r>
            <a:endParaRPr lang="en-US" dirty="0"/>
          </a:p>
        </p:txBody>
      </p:sp>
      <p:sp>
        <p:nvSpPr>
          <p:cNvPr id="6" name="Content Placeholder 5"/>
          <p:cNvSpPr>
            <a:spLocks noGrp="1"/>
          </p:cNvSpPr>
          <p:nvPr>
            <p:ph idx="1"/>
          </p:nvPr>
        </p:nvSpPr>
        <p:spPr/>
        <p:txBody>
          <a:bodyPr>
            <a:normAutofit/>
          </a:bodyPr>
          <a:lstStyle/>
          <a:p>
            <a:r>
              <a:rPr lang="en-US" dirty="0"/>
              <a:t>Investigate the feasibility of using the SITA modern big data analytics platform to </a:t>
            </a:r>
            <a:r>
              <a:rPr lang="en-US" dirty="0" err="1"/>
              <a:t>analyse</a:t>
            </a:r>
            <a:r>
              <a:rPr lang="en-US" dirty="0"/>
              <a:t> </a:t>
            </a:r>
            <a:r>
              <a:rPr lang="en-US" dirty="0" smtClean="0"/>
              <a:t>data, which is now in a production ready state and requires key activities such as configuration, data population and confirmation/ implementation of business rules</a:t>
            </a:r>
            <a:endParaRPr lang="en-US" dirty="0"/>
          </a:p>
          <a:p>
            <a:endParaRPr lang="en-US" dirty="0"/>
          </a:p>
          <a:p>
            <a:r>
              <a:rPr lang="en-US" dirty="0"/>
              <a:t>Enrich the user and technical functionality to process outstanding candidate records quicker based on data and system root cause analysis, including setting the candidates to indicators such as active and inactive</a:t>
            </a:r>
          </a:p>
          <a:p>
            <a:endParaRPr lang="en-US" dirty="0"/>
          </a:p>
          <a:p>
            <a:r>
              <a:rPr lang="en-US" dirty="0"/>
              <a:t>Further enhance the NATED outstanding reporting programs to reduce the administration in preparing management reports and quicker resolution of candidate records</a:t>
            </a:r>
          </a:p>
        </p:txBody>
      </p:sp>
    </p:spTree>
    <p:extLst>
      <p:ext uri="{BB962C8B-B14F-4D97-AF65-F5344CB8AC3E}">
        <p14:creationId xmlns:p14="http://schemas.microsoft.com/office/powerpoint/2010/main" xmlns="" val="2097654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Conclusion</a:t>
            </a:r>
            <a:endParaRPr lang="en-US" dirty="0"/>
          </a:p>
        </p:txBody>
      </p:sp>
      <p:sp>
        <p:nvSpPr>
          <p:cNvPr id="6" name="Content Placeholder 5"/>
          <p:cNvSpPr>
            <a:spLocks noGrp="1"/>
          </p:cNvSpPr>
          <p:nvPr>
            <p:ph idx="1"/>
          </p:nvPr>
        </p:nvSpPr>
        <p:spPr/>
        <p:txBody>
          <a:bodyPr>
            <a:normAutofit/>
          </a:bodyPr>
          <a:lstStyle/>
          <a:p>
            <a:r>
              <a:rPr lang="en-US" sz="2000" dirty="0"/>
              <a:t>As mentioned above, during detailed analysis, there are candidates being identified that already being certified or do not qualify for certification but their system indicators are showing incorrectly. The team is busy aligning these indicators as and when they are identified. Thus these candidates will reflect correctly and the will not be receiving certificates</a:t>
            </a:r>
          </a:p>
          <a:p>
            <a:endParaRPr lang="en-US" sz="2000" dirty="0"/>
          </a:p>
          <a:p>
            <a:r>
              <a:rPr lang="en-US" sz="2000" dirty="0"/>
              <a:t>As much as progress was impacted due to COVID-19, the adjusted roadmap shows that we plan to achieve 95% reduction by  31 March 2021</a:t>
            </a:r>
          </a:p>
          <a:p>
            <a:endParaRPr lang="en-US" sz="2000" dirty="0"/>
          </a:p>
          <a:p>
            <a:r>
              <a:rPr lang="en-US" sz="2000" dirty="0"/>
              <a:t>SITA understands that the outstanding certificates have an adverse implication on candidates and is therefore committed to resolving any system or data matters preventing candidates from receiving their certificates</a:t>
            </a:r>
          </a:p>
          <a:p>
            <a:endParaRPr lang="en-US" sz="2000" dirty="0"/>
          </a:p>
          <a:p>
            <a:endParaRPr lang="en-US" sz="2000" dirty="0"/>
          </a:p>
        </p:txBody>
      </p:sp>
    </p:spTree>
    <p:extLst>
      <p:ext uri="{BB962C8B-B14F-4D97-AF65-F5344CB8AC3E}">
        <p14:creationId xmlns:p14="http://schemas.microsoft.com/office/powerpoint/2010/main" xmlns="" val="3003723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TA Presentation 2017 v5.4b" id="{C2F33307-E84A-4149-B8A1-EA59A5B57E34}" vid="{33882605-D628-4ACF-947F-CF8D0C43EECA}"/>
    </a:ext>
  </a:extLst>
</a:theme>
</file>

<file path=ppt/theme/theme2.xml><?xml version="1.0" encoding="utf-8"?>
<a:theme xmlns:a="http://schemas.openxmlformats.org/drawingml/2006/main" name="1_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ITA Presentation 2017 v5.4b" id="{C2F33307-E84A-4149-B8A1-EA59A5B57E34}" vid="{33882605-D628-4ACF-947F-CF8D0C43EEC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SITA Presentation 2017 v5.4b</Template>
  <TotalTime>5553</TotalTime>
  <Words>1167</Words>
  <Application>Microsoft Office PowerPoint</Application>
  <PresentationFormat>Custom</PresentationFormat>
  <Paragraphs>227</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SITA 2017</vt:lpstr>
      <vt:lpstr>1_SITA 2017</vt:lpstr>
      <vt:lpstr>DHET Certification Backlog  Reduction Status</vt:lpstr>
      <vt:lpstr>Content</vt:lpstr>
      <vt:lpstr>Objectives</vt:lpstr>
      <vt:lpstr>Progress and status of the certification backlog statistics</vt:lpstr>
      <vt:lpstr>New system go live dates and Backlog Day Zero target timeline (Previously Presented to PCHETST)</vt:lpstr>
      <vt:lpstr>New system go live dates and Backlog Day Zero target timeline  (Revised)</vt:lpstr>
      <vt:lpstr>Key interventions undertaken</vt:lpstr>
      <vt:lpstr>Key interventions planned to be undertaken over next report period</vt:lpstr>
      <vt:lpstr>Conclusion</vt:lpstr>
      <vt:lpstr>Thank You Questions</vt:lpstr>
    </vt:vector>
  </TitlesOfParts>
  <Company>SITA SOC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SITA Mandate and Outstanding DHET Certification</dc:title>
  <dc:creator>Vernon John</dc:creator>
  <cp:keywords>Template Presentation</cp:keywords>
  <cp:lastModifiedBy>USER</cp:lastModifiedBy>
  <cp:revision>282</cp:revision>
  <cp:lastPrinted>2017-11-08T08:36:52Z</cp:lastPrinted>
  <dcterms:created xsi:type="dcterms:W3CDTF">2020-01-29T10:02:10Z</dcterms:created>
  <dcterms:modified xsi:type="dcterms:W3CDTF">2020-10-20T11:16:25Z</dcterms:modified>
</cp:coreProperties>
</file>