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50"/>
  </p:notesMasterIdLst>
  <p:handoutMasterIdLst>
    <p:handoutMasterId r:id="rId51"/>
  </p:handoutMasterIdLst>
  <p:sldIdLst>
    <p:sldId id="256" r:id="rId3"/>
    <p:sldId id="260" r:id="rId4"/>
    <p:sldId id="535" r:id="rId5"/>
    <p:sldId id="536" r:id="rId6"/>
    <p:sldId id="537" r:id="rId7"/>
    <p:sldId id="534" r:id="rId8"/>
    <p:sldId id="539" r:id="rId9"/>
    <p:sldId id="538" r:id="rId10"/>
    <p:sldId id="532" r:id="rId11"/>
    <p:sldId id="560" r:id="rId12"/>
    <p:sldId id="559" r:id="rId13"/>
    <p:sldId id="533" r:id="rId14"/>
    <p:sldId id="558" r:id="rId15"/>
    <p:sldId id="561" r:id="rId16"/>
    <p:sldId id="562" r:id="rId17"/>
    <p:sldId id="563" r:id="rId18"/>
    <p:sldId id="564" r:id="rId19"/>
    <p:sldId id="565" r:id="rId20"/>
    <p:sldId id="356" r:id="rId21"/>
    <p:sldId id="541" r:id="rId22"/>
    <p:sldId id="478" r:id="rId23"/>
    <p:sldId id="471" r:id="rId24"/>
    <p:sldId id="542" r:id="rId25"/>
    <p:sldId id="543" r:id="rId26"/>
    <p:sldId id="544" r:id="rId27"/>
    <p:sldId id="545" r:id="rId28"/>
    <p:sldId id="546" r:id="rId29"/>
    <p:sldId id="547" r:id="rId30"/>
    <p:sldId id="357" r:id="rId31"/>
    <p:sldId id="548" r:id="rId32"/>
    <p:sldId id="549" r:id="rId33"/>
    <p:sldId id="550" r:id="rId34"/>
    <p:sldId id="551" r:id="rId35"/>
    <p:sldId id="553" r:id="rId36"/>
    <p:sldId id="501" r:id="rId37"/>
    <p:sldId id="526" r:id="rId38"/>
    <p:sldId id="554" r:id="rId39"/>
    <p:sldId id="555" r:id="rId40"/>
    <p:sldId id="556" r:id="rId41"/>
    <p:sldId id="525" r:id="rId42"/>
    <p:sldId id="557" r:id="rId43"/>
    <p:sldId id="354" r:id="rId44"/>
    <p:sldId id="361" r:id="rId45"/>
    <p:sldId id="362" r:id="rId46"/>
    <p:sldId id="355" r:id="rId47"/>
    <p:sldId id="363" r:id="rId48"/>
    <p:sldId id="258" r:id="rId49"/>
  </p:sldIdLst>
  <p:sldSz cx="9906000" cy="6858000" type="A4"/>
  <p:notesSz cx="6645275" cy="9775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fura Mongalo" initials="SM" lastIdx="5" clrIdx="0">
    <p:extLst>
      <p:ext uri="{19B8F6BF-5375-455C-9EA6-DF929625EA0E}">
        <p15:presenceInfo xmlns:p15="http://schemas.microsoft.com/office/powerpoint/2012/main" userId="Sefura Mongalo" providerId="None"/>
      </p:ext>
    </p:extLst>
  </p:cmAuthor>
  <p:cmAuthor id="2" name="Jonathan Chetty" initials="JC" lastIdx="2" clrIdx="1">
    <p:extLst>
      <p:ext uri="{19B8F6BF-5375-455C-9EA6-DF929625EA0E}">
        <p15:presenceInfo xmlns:p15="http://schemas.microsoft.com/office/powerpoint/2012/main" userId="Jonathan Chet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80" autoAdjust="0"/>
    <p:restoredTop sz="94660"/>
  </p:normalViewPr>
  <p:slideViewPr>
    <p:cSldViewPr snapToGrid="0" snapToObjects="1">
      <p:cViewPr varScale="1">
        <p:scale>
          <a:sx n="80" d="100"/>
          <a:sy n="80" d="100"/>
        </p:scale>
        <p:origin x="1002" y="96"/>
      </p:cViewPr>
      <p:guideLst>
        <p:guide orient="horz" pos="2160"/>
        <p:guide pos="3120"/>
      </p:guideLst>
    </p:cSldViewPr>
  </p:slideViewPr>
  <p:notesTextViewPr>
    <p:cViewPr>
      <p:scale>
        <a:sx n="100" d="100"/>
        <a:sy n="100" d="100"/>
      </p:scale>
      <p:origin x="0" y="0"/>
    </p:cViewPr>
  </p:notesTextViewPr>
  <p:sorterViewPr>
    <p:cViewPr>
      <p:scale>
        <a:sx n="60" d="100"/>
        <a:sy n="60" d="100"/>
      </p:scale>
      <p:origin x="0" y="-34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Meier.LAPHDOCH03698\Documents\SIU\PMO\PIMS\2020'2021%20fin%20year\Users\September%202020\Copy%20of%20Stats%20for%20Presidential%20report%20COVID-19%20v%2014%20October%20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JMeier.LAPHDOCH03698\Documents\SIU\PMO\PIMS\2020'2021%20fin%20year\Users\September%202020\Copy%20of%20Stats%20for%20Presidential%20report%20COVID-19%20v%2014%20October%202020.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'NT stats'!$P$8</c:f>
              <c:strCache>
                <c:ptCount val="1"/>
                <c:pt idx="0">
                  <c:v>2020 Supplementary budget Allocation for Covid-19</c:v>
                </c:pt>
              </c:strCache>
            </c:strRef>
          </c:tx>
          <c:spPr>
            <a:solidFill>
              <a:schemeClr val="accent1"/>
            </a:solidFill>
            <a:ln>
              <a:noFill/>
            </a:ln>
            <a:effectLst/>
          </c:spPr>
          <c:invertIfNegative val="0"/>
          <c:dLbls>
            <c:numFmt formatCode="_(&quot;R&quot;* #,##0_);_(&quot;R&quot;* \(#,##0\);_(&quot;R&quot;* &quot;-&quot;_);_(@_)"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'NT stats'!$O$9:$O$18</c:f>
              <c:strCache>
                <c:ptCount val="10"/>
                <c:pt idx="0">
                  <c:v>Support to households</c:v>
                </c:pt>
                <c:pt idx="1">
                  <c:v>Health</c:v>
                </c:pt>
                <c:pt idx="2">
                  <c:v>Support to Municipalities</c:v>
                </c:pt>
                <c:pt idx="3">
                  <c:v>Other Frontline services</c:v>
                </c:pt>
                <c:pt idx="4">
                  <c:v>Basic and higher education</c:v>
                </c:pt>
                <c:pt idx="5">
                  <c:v>Small and informal business support, job protection and creation</c:v>
                </c:pt>
                <c:pt idx="6">
                  <c:v>Support to Public Entities</c:v>
                </c:pt>
                <c:pt idx="7">
                  <c:v>Other Covid Interventions</c:v>
                </c:pt>
                <c:pt idx="8">
                  <c:v>Land Bank equity investment</c:v>
                </c:pt>
                <c:pt idx="9">
                  <c:v>Provisional allocations for Covid-fiscal relief</c:v>
                </c:pt>
              </c:strCache>
            </c:strRef>
          </c:cat>
          <c:val>
            <c:numRef>
              <c:f>'NT stats'!$P$9:$P$18</c:f>
              <c:numCache>
                <c:formatCode>_-* #,##0_-;\-* #,##0_-;_-* "-"??_-;_-@_-</c:formatCode>
                <c:ptCount val="10"/>
                <c:pt idx="0">
                  <c:v>40892</c:v>
                </c:pt>
                <c:pt idx="1">
                  <c:v>21544</c:v>
                </c:pt>
                <c:pt idx="2">
                  <c:v>20034</c:v>
                </c:pt>
                <c:pt idx="3">
                  <c:v>13623</c:v>
                </c:pt>
                <c:pt idx="4">
                  <c:v>12541</c:v>
                </c:pt>
                <c:pt idx="5">
                  <c:v>6061</c:v>
                </c:pt>
                <c:pt idx="6">
                  <c:v>5964</c:v>
                </c:pt>
                <c:pt idx="7">
                  <c:v>1766</c:v>
                </c:pt>
                <c:pt idx="8">
                  <c:v>3000</c:v>
                </c:pt>
                <c:pt idx="9">
                  <c:v>19575</c:v>
                </c:pt>
              </c:numCache>
            </c:numRef>
          </c:val>
          <c:extLst>
            <c:ext xmlns:c16="http://schemas.microsoft.com/office/drawing/2014/chart" uri="{C3380CC4-5D6E-409C-BE32-E72D297353CC}">
              <c16:uniqueId val="{00000000-CD6E-479E-A4A5-EAFBFE0CDCC9}"/>
            </c:ext>
          </c:extLst>
        </c:ser>
        <c:ser>
          <c:idx val="1"/>
          <c:order val="1"/>
          <c:tx>
            <c:strRef>
              <c:f>'NT stats'!$Q$8</c:f>
              <c:strCache>
                <c:ptCount val="1"/>
                <c:pt idx="0">
                  <c:v>National Expenditure April to August</c:v>
                </c:pt>
              </c:strCache>
            </c:strRef>
          </c:tx>
          <c:spPr>
            <a:solidFill>
              <a:schemeClr val="accent2"/>
            </a:solidFill>
            <a:ln>
              <a:noFill/>
            </a:ln>
            <a:effectLst/>
          </c:spPr>
          <c:invertIfNegative val="0"/>
          <c:dLbls>
            <c:numFmt formatCode="&quot;R&quot;#,##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'NT stats'!$Q$9:$Q$18</c:f>
              <c:numCache>
                <c:formatCode>_-* #,##0_-;\-* #,##0_-;_-* "-"??_-;_-@_-</c:formatCode>
                <c:ptCount val="10"/>
                <c:pt idx="0">
                  <c:v>3959</c:v>
                </c:pt>
                <c:pt idx="1">
                  <c:v>102</c:v>
                </c:pt>
                <c:pt idx="3">
                  <c:v>2776</c:v>
                </c:pt>
                <c:pt idx="4">
                  <c:v>42</c:v>
                </c:pt>
                <c:pt idx="5">
                  <c:v>592</c:v>
                </c:pt>
                <c:pt idx="7">
                  <c:v>244</c:v>
                </c:pt>
              </c:numCache>
            </c:numRef>
          </c:val>
          <c:extLst>
            <c:ext xmlns:c16="http://schemas.microsoft.com/office/drawing/2014/chart" uri="{C3380CC4-5D6E-409C-BE32-E72D297353CC}">
              <c16:uniqueId val="{00000001-CD6E-479E-A4A5-EAFBFE0CDCC9}"/>
            </c:ext>
          </c:extLst>
        </c:ser>
        <c:ser>
          <c:idx val="2"/>
          <c:order val="2"/>
          <c:tx>
            <c:strRef>
              <c:f>'NT stats'!$R$8</c:f>
              <c:strCache>
                <c:ptCount val="1"/>
                <c:pt idx="0">
                  <c:v>Provincial Expenditure April to August</c:v>
                </c:pt>
              </c:strCache>
            </c:strRef>
          </c:tx>
          <c:spPr>
            <a:solidFill>
              <a:schemeClr val="accent3"/>
            </a:solidFill>
            <a:ln>
              <a:noFill/>
            </a:ln>
            <a:effectLst/>
          </c:spPr>
          <c:invertIfNegative val="0"/>
          <c:dLbls>
            <c:numFmt formatCode="_(&quot;R&quot;* #,##0_);_(&quot;R&quot;* \(#,##0\);_(&quot;R&quot;* &quot;-&quot;_);_(@_)"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'NT stats'!$R$9:$R$18</c:f>
              <c:numCache>
                <c:formatCode>_-* #,##0_-;\-* #,##0_-;_-* "-"??_-;_-@_-</c:formatCode>
                <c:ptCount val="10"/>
                <c:pt idx="1">
                  <c:v>4933</c:v>
                </c:pt>
                <c:pt idx="4">
                  <c:v>1823</c:v>
                </c:pt>
                <c:pt idx="7">
                  <c:v>1171</c:v>
                </c:pt>
              </c:numCache>
            </c:numRef>
          </c:val>
          <c:extLst>
            <c:ext xmlns:c16="http://schemas.microsoft.com/office/drawing/2014/chart" uri="{C3380CC4-5D6E-409C-BE32-E72D297353CC}">
              <c16:uniqueId val="{00000002-CD6E-479E-A4A5-EAFBFE0CDCC9}"/>
            </c:ext>
          </c:extLst>
        </c:ser>
        <c:dLbls>
          <c:dLblPos val="outEnd"/>
          <c:showLegendKey val="0"/>
          <c:showVal val="1"/>
          <c:showCatName val="0"/>
          <c:showSerName val="0"/>
          <c:showPercent val="0"/>
          <c:showBubbleSize val="0"/>
        </c:dLbls>
        <c:gapWidth val="219"/>
        <c:overlap val="-27"/>
        <c:axId val="2072620655"/>
        <c:axId val="2072623567"/>
      </c:barChart>
      <c:catAx>
        <c:axId val="207262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2623567"/>
        <c:crosses val="autoZero"/>
        <c:auto val="1"/>
        <c:lblAlgn val="ctr"/>
        <c:lblOffset val="100"/>
        <c:noMultiLvlLbl val="0"/>
      </c:catAx>
      <c:valAx>
        <c:axId val="2072623567"/>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_);_(&quot;R&quot;* \(#,##0\);_(&quot;R&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2620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latin typeface="+mn-lt"/>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'data for graphs'!$D$73</c:f>
              <c:strCache>
                <c:ptCount val="1"/>
                <c:pt idx="0">
                  <c:v>General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graphs'!$B$74:$B$82</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'data for graphs'!$D$74:$D$82</c:f>
              <c:numCache>
                <c:formatCode>_-* #,##0_-;\-* #,##0_-;_-* "-"??_-;_-@_-</c:formatCode>
                <c:ptCount val="9"/>
                <c:pt idx="0">
                  <c:v>146.27909002000001</c:v>
                </c:pt>
                <c:pt idx="1">
                  <c:v>74.340991370000012</c:v>
                </c:pt>
                <c:pt idx="2">
                  <c:v>222.07806472719082</c:v>
                </c:pt>
                <c:pt idx="3">
                  <c:v>262.74517524512208</c:v>
                </c:pt>
                <c:pt idx="4">
                  <c:v>84.931835070000005</c:v>
                </c:pt>
                <c:pt idx="5">
                  <c:v>67.03743609</c:v>
                </c:pt>
                <c:pt idx="6">
                  <c:v>64.659545000000008</c:v>
                </c:pt>
                <c:pt idx="7">
                  <c:v>167.78373033131999</c:v>
                </c:pt>
                <c:pt idx="8">
                  <c:v>223.70131520739992</c:v>
                </c:pt>
              </c:numCache>
            </c:numRef>
          </c:val>
          <c:extLst>
            <c:ext xmlns:c16="http://schemas.microsoft.com/office/drawing/2014/chart" uri="{C3380CC4-5D6E-409C-BE32-E72D297353CC}">
              <c16:uniqueId val="{00000000-1B47-4526-9B41-90BFAB283116}"/>
            </c:ext>
          </c:extLst>
        </c:ser>
        <c:ser>
          <c:idx val="2"/>
          <c:order val="2"/>
          <c:tx>
            <c:strRef>
              <c:f>'data for graphs'!$E$73</c:f>
              <c:strCache>
                <c:ptCount val="1"/>
                <c:pt idx="0">
                  <c:v>Public Safety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graphs'!$B$74:$B$82</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'data for graphs'!$E$74:$E$82</c:f>
              <c:numCache>
                <c:formatCode>_-* #,##0_-;\-* #,##0_-;_-* "-"??_-;_-@_-</c:formatCode>
                <c:ptCount val="9"/>
                <c:pt idx="0">
                  <c:v>8.3339143399999998</c:v>
                </c:pt>
                <c:pt idx="1">
                  <c:v>1.286348</c:v>
                </c:pt>
                <c:pt idx="2">
                  <c:v>23.16398993</c:v>
                </c:pt>
                <c:pt idx="3">
                  <c:v>97.351214830000018</c:v>
                </c:pt>
                <c:pt idx="4">
                  <c:v>6.7108819999999998</c:v>
                </c:pt>
                <c:pt idx="5">
                  <c:v>1.02227242</c:v>
                </c:pt>
                <c:pt idx="6">
                  <c:v>0.72499999999999998</c:v>
                </c:pt>
                <c:pt idx="7">
                  <c:v>2.99028129</c:v>
                </c:pt>
                <c:pt idx="8">
                  <c:v>70.440137780000015</c:v>
                </c:pt>
              </c:numCache>
            </c:numRef>
          </c:val>
          <c:extLst>
            <c:ext xmlns:c16="http://schemas.microsoft.com/office/drawing/2014/chart" uri="{C3380CC4-5D6E-409C-BE32-E72D297353CC}">
              <c16:uniqueId val="{00000001-1B47-4526-9B41-90BFAB283116}"/>
            </c:ext>
          </c:extLst>
        </c:ser>
        <c:ser>
          <c:idx val="3"/>
          <c:order val="3"/>
          <c:tx>
            <c:strRef>
              <c:f>'data for graphs'!$F$73</c:f>
              <c:strCache>
                <c:ptCount val="1"/>
                <c:pt idx="0">
                  <c:v>Community &amp; Social Services</c:v>
                </c:pt>
              </c:strCache>
            </c:strRef>
          </c:tx>
          <c:spPr>
            <a:solidFill>
              <a:schemeClr val="accent4"/>
            </a:solidFill>
            <a:ln>
              <a:noFill/>
            </a:ln>
            <a:effectLst/>
          </c:spPr>
          <c:invertIfNegative val="0"/>
          <c:dLbls>
            <c:numFmt formatCode="&quot;R&quot;#,##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graphs'!$B$74:$B$82</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'data for graphs'!$F$74:$F$82</c:f>
              <c:numCache>
                <c:formatCode>_-* #,##0_-;\-* #,##0_-;_-* "-"??_-;_-@_-</c:formatCode>
                <c:ptCount val="9"/>
                <c:pt idx="0">
                  <c:v>73.568044520000001</c:v>
                </c:pt>
                <c:pt idx="1">
                  <c:v>15.02495886</c:v>
                </c:pt>
                <c:pt idx="2">
                  <c:v>464.565111</c:v>
                </c:pt>
                <c:pt idx="3">
                  <c:v>369.67558751652314</c:v>
                </c:pt>
                <c:pt idx="4">
                  <c:v>27.997212260000001</c:v>
                </c:pt>
                <c:pt idx="5">
                  <c:v>79.141186639999987</c:v>
                </c:pt>
                <c:pt idx="6">
                  <c:v>10.27759393</c:v>
                </c:pt>
                <c:pt idx="7">
                  <c:v>9.0655741499999998</c:v>
                </c:pt>
                <c:pt idx="8">
                  <c:v>218.05245286663001</c:v>
                </c:pt>
              </c:numCache>
            </c:numRef>
          </c:val>
          <c:extLst>
            <c:ext xmlns:c16="http://schemas.microsoft.com/office/drawing/2014/chart" uri="{C3380CC4-5D6E-409C-BE32-E72D297353CC}">
              <c16:uniqueId val="{00000002-1B47-4526-9B41-90BFAB283116}"/>
            </c:ext>
          </c:extLst>
        </c:ser>
        <c:ser>
          <c:idx val="4"/>
          <c:order val="4"/>
          <c:tx>
            <c:strRef>
              <c:f>'data for graphs'!$G$73</c:f>
              <c:strCache>
                <c:ptCount val="1"/>
                <c:pt idx="0">
                  <c:v>Housing</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graphs'!$B$74:$B$82</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'data for graphs'!$G$74:$G$82</c:f>
              <c:numCache>
                <c:formatCode>_-* #,##0_-;\-* #,##0_-;_-* "-"??_-;_-@_-</c:formatCode>
                <c:ptCount val="9"/>
                <c:pt idx="0">
                  <c:v>63.895881590000002</c:v>
                </c:pt>
                <c:pt idx="1">
                  <c:v>1.35683793</c:v>
                </c:pt>
                <c:pt idx="2">
                  <c:v>427.308555152</c:v>
                </c:pt>
                <c:pt idx="3">
                  <c:v>101.54885539999999</c:v>
                </c:pt>
                <c:pt idx="4">
                  <c:v>0.92619300000000004</c:v>
                </c:pt>
                <c:pt idx="5">
                  <c:v>4.4095982799999991</c:v>
                </c:pt>
                <c:pt idx="6">
                  <c:v>4.9734977599999999</c:v>
                </c:pt>
                <c:pt idx="7">
                  <c:v>3.6898163200000003</c:v>
                </c:pt>
                <c:pt idx="8">
                  <c:v>60.51487204</c:v>
                </c:pt>
              </c:numCache>
            </c:numRef>
          </c:val>
          <c:extLst>
            <c:ext xmlns:c16="http://schemas.microsoft.com/office/drawing/2014/chart" uri="{C3380CC4-5D6E-409C-BE32-E72D297353CC}">
              <c16:uniqueId val="{00000003-1B47-4526-9B41-90BFAB283116}"/>
            </c:ext>
          </c:extLst>
        </c:ser>
        <c:ser>
          <c:idx val="5"/>
          <c:order val="5"/>
          <c:tx>
            <c:strRef>
              <c:f>'data for graphs'!$H$73</c:f>
              <c:strCache>
                <c:ptCount val="1"/>
                <c:pt idx="0">
                  <c:v>Health</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graphs'!$B$74:$B$82</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'data for graphs'!$H$74:$H$82</c:f>
              <c:numCache>
                <c:formatCode>_-* #,##0_-;\-* #,##0_-;_-* "-"??_-;_-@_-</c:formatCode>
                <c:ptCount val="9"/>
                <c:pt idx="0">
                  <c:v>95.676875200000012</c:v>
                </c:pt>
                <c:pt idx="1">
                  <c:v>11.32971598</c:v>
                </c:pt>
                <c:pt idx="2">
                  <c:v>14.946068129999999</c:v>
                </c:pt>
                <c:pt idx="3">
                  <c:v>113.18324477949999</c:v>
                </c:pt>
                <c:pt idx="4">
                  <c:v>17.6544659445</c:v>
                </c:pt>
                <c:pt idx="5">
                  <c:v>19.240924140000001</c:v>
                </c:pt>
                <c:pt idx="6">
                  <c:v>19.429243990000003</c:v>
                </c:pt>
                <c:pt idx="7">
                  <c:v>6.080762130000001</c:v>
                </c:pt>
                <c:pt idx="8">
                  <c:v>55.606779316735214</c:v>
                </c:pt>
              </c:numCache>
            </c:numRef>
          </c:val>
          <c:extLst>
            <c:ext xmlns:c16="http://schemas.microsoft.com/office/drawing/2014/chart" uri="{C3380CC4-5D6E-409C-BE32-E72D297353CC}">
              <c16:uniqueId val="{00000004-1B47-4526-9B41-90BFAB283116}"/>
            </c:ext>
          </c:extLst>
        </c:ser>
        <c:dLbls>
          <c:dLblPos val="outEnd"/>
          <c:showLegendKey val="0"/>
          <c:showVal val="1"/>
          <c:showCatName val="0"/>
          <c:showSerName val="0"/>
          <c:showPercent val="0"/>
          <c:showBubbleSize val="0"/>
        </c:dLbls>
        <c:gapWidth val="219"/>
        <c:overlap val="-27"/>
        <c:axId val="1089237215"/>
        <c:axId val="1089237631"/>
        <c:extLst>
          <c:ext xmlns:c15="http://schemas.microsoft.com/office/drawing/2012/chart" uri="{02D57815-91ED-43cb-92C2-25804820EDAC}">
            <c15:filteredBarSeries>
              <c15:ser>
                <c:idx val="0"/>
                <c:order val="0"/>
                <c:tx>
                  <c:strRef>
                    <c:extLst>
                      <c:ext uri="{02D57815-91ED-43cb-92C2-25804820EDAC}">
                        <c15:formulaRef>
                          <c15:sqref>'data for graphs'!$C$73</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'data for graphs'!$B$74:$B$82</c15:sqref>
                        </c15:formulaRef>
                      </c:ext>
                    </c:extLst>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extLst>
                      <c:ext uri="{02D57815-91ED-43cb-92C2-25804820EDAC}">
                        <c15:formulaRef>
                          <c15:sqref>'data for graphs'!$C$74:$C$82</c15:sqref>
                        </c15:formulaRef>
                      </c:ext>
                    </c:extLst>
                    <c:numCache>
                      <c:formatCode>General</c:formatCode>
                      <c:ptCount val="9"/>
                    </c:numCache>
                  </c:numRef>
                </c:val>
                <c:extLst>
                  <c:ext xmlns:c16="http://schemas.microsoft.com/office/drawing/2014/chart" uri="{C3380CC4-5D6E-409C-BE32-E72D297353CC}">
                    <c16:uniqueId val="{00000005-1B47-4526-9B41-90BFAB283116}"/>
                  </c:ext>
                </c:extLst>
              </c15:ser>
            </c15:filteredBarSeries>
          </c:ext>
        </c:extLst>
      </c:barChart>
      <c:catAx>
        <c:axId val="1089237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9237631"/>
        <c:crosses val="autoZero"/>
        <c:auto val="1"/>
        <c:lblAlgn val="ctr"/>
        <c:lblOffset val="100"/>
        <c:noMultiLvlLbl val="0"/>
      </c:catAx>
      <c:valAx>
        <c:axId val="10892376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R'Millions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quot;R&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923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6271913484752"/>
          <c:y val="6.7130805934363061E-2"/>
          <c:w val="0.87985637014543194"/>
          <c:h val="0.63762068062960897"/>
        </c:manualLayout>
      </c:layout>
      <c:barChart>
        <c:barDir val="col"/>
        <c:grouping val="stacked"/>
        <c:varyColors val="0"/>
        <c:ser>
          <c:idx val="0"/>
          <c:order val="0"/>
          <c:tx>
            <c:strRef>
              <c:f>'NT stats'!$P$92</c:f>
              <c:strCache>
                <c:ptCount val="1"/>
                <c:pt idx="0">
                  <c:v>Apr-20</c:v>
                </c:pt>
              </c:strCache>
            </c:strRef>
          </c:tx>
          <c:spPr>
            <a:solidFill>
              <a:schemeClr val="accent1"/>
            </a:solidFill>
            <a:ln>
              <a:noFill/>
            </a:ln>
            <a:effectLst/>
          </c:spPr>
          <c:invertIfNegative val="0"/>
          <c:cat>
            <c:strRef>
              <c:f>'NT stats'!$O$27:$O$39</c:f>
              <c:strCache>
                <c:ptCount val="13"/>
                <c:pt idx="0">
                  <c:v>SASSA</c:v>
                </c:pt>
                <c:pt idx="1">
                  <c:v>Health</c:v>
                </c:pt>
                <c:pt idx="2">
                  <c:v>Cogta</c:v>
                </c:pt>
                <c:pt idx="3">
                  <c:v>Home Affairs</c:v>
                </c:pt>
                <c:pt idx="4">
                  <c:v>Correctional Services</c:v>
                </c:pt>
                <c:pt idx="5">
                  <c:v>Defence and Mil vets</c:v>
                </c:pt>
                <c:pt idx="6">
                  <c:v>Police</c:v>
                </c:pt>
                <c:pt idx="7">
                  <c:v>Basic Education</c:v>
                </c:pt>
                <c:pt idx="8">
                  <c:v>Higher Education</c:v>
                </c:pt>
                <c:pt idx="9">
                  <c:v>Employment and Labour</c:v>
                </c:pt>
                <c:pt idx="10">
                  <c:v>Small Business Development</c:v>
                </c:pt>
                <c:pt idx="11">
                  <c:v>Trade and Industry</c:v>
                </c:pt>
                <c:pt idx="12">
                  <c:v>Other National Departments</c:v>
                </c:pt>
              </c:strCache>
            </c:strRef>
          </c:cat>
          <c:val>
            <c:numRef>
              <c:f>'NT stats'!$P$46:$P$58</c:f>
              <c:numCache>
                <c:formatCode>"R"#,##0.0</c:formatCode>
                <c:ptCount val="13"/>
                <c:pt idx="0">
                  <c:v>0</c:v>
                </c:pt>
                <c:pt idx="1">
                  <c:v>0.64800000000000002</c:v>
                </c:pt>
                <c:pt idx="2">
                  <c:v>0</c:v>
                </c:pt>
                <c:pt idx="3">
                  <c:v>0</c:v>
                </c:pt>
                <c:pt idx="4">
                  <c:v>21.337</c:v>
                </c:pt>
                <c:pt idx="5">
                  <c:v>86.694000000000003</c:v>
                </c:pt>
                <c:pt idx="6">
                  <c:v>1035.2950000000001</c:v>
                </c:pt>
                <c:pt idx="7">
                  <c:v>0</c:v>
                </c:pt>
                <c:pt idx="8">
                  <c:v>0</c:v>
                </c:pt>
                <c:pt idx="9">
                  <c:v>6.226</c:v>
                </c:pt>
                <c:pt idx="10">
                  <c:v>0.107</c:v>
                </c:pt>
                <c:pt idx="11">
                  <c:v>0.121</c:v>
                </c:pt>
                <c:pt idx="12">
                  <c:v>11.885</c:v>
                </c:pt>
              </c:numCache>
            </c:numRef>
          </c:val>
          <c:extLst>
            <c:ext xmlns:c16="http://schemas.microsoft.com/office/drawing/2014/chart" uri="{C3380CC4-5D6E-409C-BE32-E72D297353CC}">
              <c16:uniqueId val="{00000000-0B6F-4A46-B774-F09D29876A8C}"/>
            </c:ext>
          </c:extLst>
        </c:ser>
        <c:ser>
          <c:idx val="1"/>
          <c:order val="1"/>
          <c:tx>
            <c:strRef>
              <c:f>'NT stats'!$Q$92</c:f>
              <c:strCache>
                <c:ptCount val="1"/>
                <c:pt idx="0">
                  <c:v>May-20</c:v>
                </c:pt>
              </c:strCache>
            </c:strRef>
          </c:tx>
          <c:spPr>
            <a:solidFill>
              <a:schemeClr val="accent2"/>
            </a:solidFill>
            <a:ln>
              <a:noFill/>
            </a:ln>
            <a:effectLst/>
          </c:spPr>
          <c:invertIfNegative val="0"/>
          <c:cat>
            <c:strRef>
              <c:f>'NT stats'!$O$27:$O$39</c:f>
              <c:strCache>
                <c:ptCount val="13"/>
                <c:pt idx="0">
                  <c:v>SASSA</c:v>
                </c:pt>
                <c:pt idx="1">
                  <c:v>Health</c:v>
                </c:pt>
                <c:pt idx="2">
                  <c:v>Cogta</c:v>
                </c:pt>
                <c:pt idx="3">
                  <c:v>Home Affairs</c:v>
                </c:pt>
                <c:pt idx="4">
                  <c:v>Correctional Services</c:v>
                </c:pt>
                <c:pt idx="5">
                  <c:v>Defence and Mil vets</c:v>
                </c:pt>
                <c:pt idx="6">
                  <c:v>Police</c:v>
                </c:pt>
                <c:pt idx="7">
                  <c:v>Basic Education</c:v>
                </c:pt>
                <c:pt idx="8">
                  <c:v>Higher Education</c:v>
                </c:pt>
                <c:pt idx="9">
                  <c:v>Employment and Labour</c:v>
                </c:pt>
                <c:pt idx="10">
                  <c:v>Small Business Development</c:v>
                </c:pt>
                <c:pt idx="11">
                  <c:v>Trade and Industry</c:v>
                </c:pt>
                <c:pt idx="12">
                  <c:v>Other National Departments</c:v>
                </c:pt>
              </c:strCache>
            </c:strRef>
          </c:cat>
          <c:val>
            <c:numRef>
              <c:f>'NT stats'!$Q$46:$Q$58</c:f>
              <c:numCache>
                <c:formatCode>"R"#,##0.0</c:formatCode>
                <c:ptCount val="13"/>
                <c:pt idx="0">
                  <c:v>7.9379999999999997</c:v>
                </c:pt>
                <c:pt idx="1">
                  <c:v>63.819000000000003</c:v>
                </c:pt>
                <c:pt idx="2">
                  <c:v>0</c:v>
                </c:pt>
                <c:pt idx="3">
                  <c:v>10.875999999999999</c:v>
                </c:pt>
                <c:pt idx="4">
                  <c:v>64.783000000000001</c:v>
                </c:pt>
                <c:pt idx="5">
                  <c:v>233.827</c:v>
                </c:pt>
                <c:pt idx="6">
                  <c:v>308.76100000000002</c:v>
                </c:pt>
                <c:pt idx="7">
                  <c:v>0</c:v>
                </c:pt>
                <c:pt idx="8">
                  <c:v>0</c:v>
                </c:pt>
                <c:pt idx="9">
                  <c:v>4.556</c:v>
                </c:pt>
                <c:pt idx="10">
                  <c:v>413.73700000000002</c:v>
                </c:pt>
                <c:pt idx="11">
                  <c:v>2.1999999999999999E-2</c:v>
                </c:pt>
                <c:pt idx="12">
                  <c:v>52.558999999999997</c:v>
                </c:pt>
              </c:numCache>
            </c:numRef>
          </c:val>
          <c:extLst>
            <c:ext xmlns:c16="http://schemas.microsoft.com/office/drawing/2014/chart" uri="{C3380CC4-5D6E-409C-BE32-E72D297353CC}">
              <c16:uniqueId val="{00000001-0B6F-4A46-B774-F09D29876A8C}"/>
            </c:ext>
          </c:extLst>
        </c:ser>
        <c:ser>
          <c:idx val="2"/>
          <c:order val="2"/>
          <c:tx>
            <c:strRef>
              <c:f>'NT stats'!$R$92</c:f>
              <c:strCache>
                <c:ptCount val="1"/>
                <c:pt idx="0">
                  <c:v>Jun-20</c:v>
                </c:pt>
              </c:strCache>
            </c:strRef>
          </c:tx>
          <c:spPr>
            <a:solidFill>
              <a:schemeClr val="accent3"/>
            </a:solidFill>
            <a:ln>
              <a:noFill/>
            </a:ln>
            <a:effectLst/>
          </c:spPr>
          <c:invertIfNegative val="0"/>
          <c:cat>
            <c:strRef>
              <c:f>'NT stats'!$O$27:$O$39</c:f>
              <c:strCache>
                <c:ptCount val="13"/>
                <c:pt idx="0">
                  <c:v>SASSA</c:v>
                </c:pt>
                <c:pt idx="1">
                  <c:v>Health</c:v>
                </c:pt>
                <c:pt idx="2">
                  <c:v>Cogta</c:v>
                </c:pt>
                <c:pt idx="3">
                  <c:v>Home Affairs</c:v>
                </c:pt>
                <c:pt idx="4">
                  <c:v>Correctional Services</c:v>
                </c:pt>
                <c:pt idx="5">
                  <c:v>Defence and Mil vets</c:v>
                </c:pt>
                <c:pt idx="6">
                  <c:v>Police</c:v>
                </c:pt>
                <c:pt idx="7">
                  <c:v>Basic Education</c:v>
                </c:pt>
                <c:pt idx="8">
                  <c:v>Higher Education</c:v>
                </c:pt>
                <c:pt idx="9">
                  <c:v>Employment and Labour</c:v>
                </c:pt>
                <c:pt idx="10">
                  <c:v>Small Business Development</c:v>
                </c:pt>
                <c:pt idx="11">
                  <c:v>Trade and Industry</c:v>
                </c:pt>
                <c:pt idx="12">
                  <c:v>Other National Departments</c:v>
                </c:pt>
              </c:strCache>
            </c:strRef>
          </c:cat>
          <c:val>
            <c:numRef>
              <c:f>'NT stats'!$R$46:$R$58</c:f>
              <c:numCache>
                <c:formatCode>"R"#,##0.0</c:formatCode>
                <c:ptCount val="13"/>
                <c:pt idx="0">
                  <c:v>929.62800000000004</c:v>
                </c:pt>
                <c:pt idx="1">
                  <c:v>13.212999999999999</c:v>
                </c:pt>
                <c:pt idx="2">
                  <c:v>0</c:v>
                </c:pt>
                <c:pt idx="3">
                  <c:v>3.0720000000000001</c:v>
                </c:pt>
                <c:pt idx="4">
                  <c:v>27.009</c:v>
                </c:pt>
                <c:pt idx="5">
                  <c:v>401.35199999999998</c:v>
                </c:pt>
                <c:pt idx="6">
                  <c:v>29.224</c:v>
                </c:pt>
                <c:pt idx="7">
                  <c:v>0</c:v>
                </c:pt>
                <c:pt idx="8">
                  <c:v>0</c:v>
                </c:pt>
                <c:pt idx="9">
                  <c:v>5.76</c:v>
                </c:pt>
                <c:pt idx="10">
                  <c:v>2.5000000000000001E-2</c:v>
                </c:pt>
                <c:pt idx="11">
                  <c:v>0.28799999999999998</c:v>
                </c:pt>
                <c:pt idx="12">
                  <c:v>51.514000000000003</c:v>
                </c:pt>
              </c:numCache>
            </c:numRef>
          </c:val>
          <c:extLst>
            <c:ext xmlns:c16="http://schemas.microsoft.com/office/drawing/2014/chart" uri="{C3380CC4-5D6E-409C-BE32-E72D297353CC}">
              <c16:uniqueId val="{00000002-0B6F-4A46-B774-F09D29876A8C}"/>
            </c:ext>
          </c:extLst>
        </c:ser>
        <c:ser>
          <c:idx val="3"/>
          <c:order val="3"/>
          <c:tx>
            <c:strRef>
              <c:f>'NT stats'!$S$92</c:f>
              <c:strCache>
                <c:ptCount val="1"/>
                <c:pt idx="0">
                  <c:v>Jul-20</c:v>
                </c:pt>
              </c:strCache>
            </c:strRef>
          </c:tx>
          <c:spPr>
            <a:solidFill>
              <a:schemeClr val="accent4"/>
            </a:solidFill>
            <a:ln>
              <a:noFill/>
            </a:ln>
            <a:effectLst/>
          </c:spPr>
          <c:invertIfNegative val="0"/>
          <c:cat>
            <c:strRef>
              <c:f>'NT stats'!$O$27:$O$39</c:f>
              <c:strCache>
                <c:ptCount val="13"/>
                <c:pt idx="0">
                  <c:v>SASSA</c:v>
                </c:pt>
                <c:pt idx="1">
                  <c:v>Health</c:v>
                </c:pt>
                <c:pt idx="2">
                  <c:v>Cogta</c:v>
                </c:pt>
                <c:pt idx="3">
                  <c:v>Home Affairs</c:v>
                </c:pt>
                <c:pt idx="4">
                  <c:v>Correctional Services</c:v>
                </c:pt>
                <c:pt idx="5">
                  <c:v>Defence and Mil vets</c:v>
                </c:pt>
                <c:pt idx="6">
                  <c:v>Police</c:v>
                </c:pt>
                <c:pt idx="7">
                  <c:v>Basic Education</c:v>
                </c:pt>
                <c:pt idx="8">
                  <c:v>Higher Education</c:v>
                </c:pt>
                <c:pt idx="9">
                  <c:v>Employment and Labour</c:v>
                </c:pt>
                <c:pt idx="10">
                  <c:v>Small Business Development</c:v>
                </c:pt>
                <c:pt idx="11">
                  <c:v>Trade and Industry</c:v>
                </c:pt>
                <c:pt idx="12">
                  <c:v>Other National Departments</c:v>
                </c:pt>
              </c:strCache>
            </c:strRef>
          </c:cat>
          <c:val>
            <c:numRef>
              <c:f>'NT stats'!$S$46:$S$58</c:f>
              <c:numCache>
                <c:formatCode>"R"#,##0.0</c:formatCode>
                <c:ptCount val="13"/>
                <c:pt idx="0">
                  <c:v>3021.7649999999999</c:v>
                </c:pt>
                <c:pt idx="1">
                  <c:v>15.714</c:v>
                </c:pt>
                <c:pt idx="2">
                  <c:v>0</c:v>
                </c:pt>
                <c:pt idx="3">
                  <c:v>3.383</c:v>
                </c:pt>
                <c:pt idx="4">
                  <c:v>33.786999999999999</c:v>
                </c:pt>
                <c:pt idx="5">
                  <c:v>385.67599999999999</c:v>
                </c:pt>
                <c:pt idx="6">
                  <c:v>122.514</c:v>
                </c:pt>
                <c:pt idx="7">
                  <c:v>30.609000000000002</c:v>
                </c:pt>
                <c:pt idx="8">
                  <c:v>1.4570000000000001</c:v>
                </c:pt>
                <c:pt idx="9">
                  <c:v>1.5660000000000001</c:v>
                </c:pt>
                <c:pt idx="10">
                  <c:v>159.42500000000001</c:v>
                </c:pt>
                <c:pt idx="11">
                  <c:v>7.0000000000000001E-3</c:v>
                </c:pt>
                <c:pt idx="12">
                  <c:v>76.253</c:v>
                </c:pt>
              </c:numCache>
            </c:numRef>
          </c:val>
          <c:extLst>
            <c:ext xmlns:c16="http://schemas.microsoft.com/office/drawing/2014/chart" uri="{C3380CC4-5D6E-409C-BE32-E72D297353CC}">
              <c16:uniqueId val="{00000003-0B6F-4A46-B774-F09D29876A8C}"/>
            </c:ext>
          </c:extLst>
        </c:ser>
        <c:ser>
          <c:idx val="4"/>
          <c:order val="4"/>
          <c:tx>
            <c:strRef>
              <c:f>'NT stats'!$T$92</c:f>
              <c:strCache>
                <c:ptCount val="1"/>
                <c:pt idx="0">
                  <c:v>Aug-20</c:v>
                </c:pt>
              </c:strCache>
            </c:strRef>
          </c:tx>
          <c:spPr>
            <a:solidFill>
              <a:schemeClr val="accent5"/>
            </a:solidFill>
            <a:ln>
              <a:noFill/>
            </a:ln>
            <a:effectLst/>
          </c:spPr>
          <c:invertIfNegative val="0"/>
          <c:cat>
            <c:strRef>
              <c:f>'NT stats'!$O$27:$O$39</c:f>
              <c:strCache>
                <c:ptCount val="13"/>
                <c:pt idx="0">
                  <c:v>SASSA</c:v>
                </c:pt>
                <c:pt idx="1">
                  <c:v>Health</c:v>
                </c:pt>
                <c:pt idx="2">
                  <c:v>Cogta</c:v>
                </c:pt>
                <c:pt idx="3">
                  <c:v>Home Affairs</c:v>
                </c:pt>
                <c:pt idx="4">
                  <c:v>Correctional Services</c:v>
                </c:pt>
                <c:pt idx="5">
                  <c:v>Defence and Mil vets</c:v>
                </c:pt>
                <c:pt idx="6">
                  <c:v>Police</c:v>
                </c:pt>
                <c:pt idx="7">
                  <c:v>Basic Education</c:v>
                </c:pt>
                <c:pt idx="8">
                  <c:v>Higher Education</c:v>
                </c:pt>
                <c:pt idx="9">
                  <c:v>Employment and Labour</c:v>
                </c:pt>
                <c:pt idx="10">
                  <c:v>Small Business Development</c:v>
                </c:pt>
                <c:pt idx="11">
                  <c:v>Trade and Industry</c:v>
                </c:pt>
                <c:pt idx="12">
                  <c:v>Other National Departments</c:v>
                </c:pt>
              </c:strCache>
            </c:strRef>
          </c:cat>
          <c:val>
            <c:numRef>
              <c:f>'NT stats'!$T$46:$T$58</c:f>
              <c:numCache>
                <c:formatCode>"R"#,##0.0</c:formatCode>
                <c:ptCount val="13"/>
                <c:pt idx="0">
                  <c:v>0</c:v>
                </c:pt>
                <c:pt idx="1">
                  <c:v>9.08</c:v>
                </c:pt>
                <c:pt idx="2">
                  <c:v>0</c:v>
                </c:pt>
                <c:pt idx="3">
                  <c:v>0.504</c:v>
                </c:pt>
                <c:pt idx="4">
                  <c:v>7.4720000000000004</c:v>
                </c:pt>
                <c:pt idx="5">
                  <c:v>0</c:v>
                </c:pt>
                <c:pt idx="6">
                  <c:v>0</c:v>
                </c:pt>
                <c:pt idx="7">
                  <c:v>9.9909999999999997</c:v>
                </c:pt>
                <c:pt idx="8">
                  <c:v>1E-3</c:v>
                </c:pt>
                <c:pt idx="9">
                  <c:v>0.46500000000000002</c:v>
                </c:pt>
                <c:pt idx="10">
                  <c:v>0.104</c:v>
                </c:pt>
                <c:pt idx="11">
                  <c:v>0</c:v>
                </c:pt>
                <c:pt idx="12">
                  <c:v>52.253</c:v>
                </c:pt>
              </c:numCache>
            </c:numRef>
          </c:val>
          <c:extLst>
            <c:ext xmlns:c16="http://schemas.microsoft.com/office/drawing/2014/chart" uri="{C3380CC4-5D6E-409C-BE32-E72D297353CC}">
              <c16:uniqueId val="{00000004-0B6F-4A46-B774-F09D29876A8C}"/>
            </c:ext>
          </c:extLst>
        </c:ser>
        <c:dLbls>
          <c:showLegendKey val="0"/>
          <c:showVal val="0"/>
          <c:showCatName val="0"/>
          <c:showSerName val="0"/>
          <c:showPercent val="0"/>
          <c:showBubbleSize val="0"/>
        </c:dLbls>
        <c:gapWidth val="150"/>
        <c:overlap val="100"/>
        <c:axId val="1948926031"/>
        <c:axId val="1948929359"/>
      </c:barChart>
      <c:catAx>
        <c:axId val="194892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948929359"/>
        <c:crosses val="autoZero"/>
        <c:auto val="1"/>
        <c:lblAlgn val="ctr"/>
        <c:lblOffset val="100"/>
        <c:noMultiLvlLbl val="0"/>
      </c:catAx>
      <c:valAx>
        <c:axId val="1948929359"/>
        <c:scaling>
          <c:orientation val="minMax"/>
        </c:scaling>
        <c:delete val="0"/>
        <c:axPos val="l"/>
        <c:majorGridlines>
          <c:spPr>
            <a:ln w="9525" cap="flat" cmpd="sng" algn="ctr">
              <a:solidFill>
                <a:schemeClr val="tx1">
                  <a:lumMod val="15000"/>
                  <a:lumOff val="85000"/>
                </a:schemeClr>
              </a:solidFill>
              <a:round/>
            </a:ln>
            <a:effectLst/>
          </c:spPr>
        </c:majorGridlines>
        <c:numFmt formatCode="&quot;R&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892603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manualLayout>
          <c:xMode val="edge"/>
          <c:yMode val="edge"/>
          <c:x val="0.61973211111111115"/>
          <c:y val="1.2652843657231825E-2"/>
          <c:w val="0.36449133333333333"/>
          <c:h val="4.8622023809523809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'NT stats'!$P$92</c:f>
              <c:strCache>
                <c:ptCount val="1"/>
                <c:pt idx="0">
                  <c:v>Apr-20</c:v>
                </c:pt>
              </c:strCache>
            </c:strRef>
          </c:tx>
          <c:spPr>
            <a:solidFill>
              <a:schemeClr val="accent1"/>
            </a:solidFill>
            <a:ln>
              <a:noFill/>
            </a:ln>
            <a:effectLst/>
          </c:spPr>
          <c:invertIfNegative val="0"/>
          <c:cat>
            <c:strRef>
              <c:f>'NT stats'!$O$94:$O$104</c:f>
              <c:strCache>
                <c:ptCount val="11"/>
                <c:pt idx="0">
                  <c:v>Eastern Cape</c:v>
                </c:pt>
                <c:pt idx="1">
                  <c:v>Free State</c:v>
                </c:pt>
                <c:pt idx="2">
                  <c:v>Gauteng</c:v>
                </c:pt>
                <c:pt idx="3">
                  <c:v>KwaZulu Natal</c:v>
                </c:pt>
                <c:pt idx="4">
                  <c:v>Limpopo</c:v>
                </c:pt>
                <c:pt idx="5">
                  <c:v>Mpumulanga</c:v>
                </c:pt>
                <c:pt idx="6">
                  <c:v>North West</c:v>
                </c:pt>
                <c:pt idx="7">
                  <c:v>Northern Cape</c:v>
                </c:pt>
                <c:pt idx="8">
                  <c:v>Western Cape</c:v>
                </c:pt>
                <c:pt idx="9">
                  <c:v>Basic Education</c:v>
                </c:pt>
                <c:pt idx="10">
                  <c:v>Other Covid interventions (All provinces)</c:v>
                </c:pt>
              </c:strCache>
            </c:strRef>
          </c:cat>
          <c:val>
            <c:numRef>
              <c:f>'NT stats'!$P$94:$P$104</c:f>
              <c:numCache>
                <c:formatCode>"R"#,##0</c:formatCode>
                <c:ptCount val="11"/>
                <c:pt idx="0">
                  <c:v>4.875</c:v>
                </c:pt>
                <c:pt idx="1">
                  <c:v>4.2329999999999997</c:v>
                </c:pt>
                <c:pt idx="2">
                  <c:v>92.298000000000002</c:v>
                </c:pt>
                <c:pt idx="3">
                  <c:v>121.07899999999999</c:v>
                </c:pt>
                <c:pt idx="4">
                  <c:v>159.16800000000001</c:v>
                </c:pt>
                <c:pt idx="5">
                  <c:v>15.903</c:v>
                </c:pt>
                <c:pt idx="6">
                  <c:v>0.45500000000000002</c:v>
                </c:pt>
                <c:pt idx="7">
                  <c:v>1.034</c:v>
                </c:pt>
                <c:pt idx="8">
                  <c:v>63.420999999999999</c:v>
                </c:pt>
                <c:pt idx="9">
                  <c:v>3.4830000000000001</c:v>
                </c:pt>
                <c:pt idx="10">
                  <c:v>95.328000000000003</c:v>
                </c:pt>
              </c:numCache>
            </c:numRef>
          </c:val>
          <c:extLst>
            <c:ext xmlns:c16="http://schemas.microsoft.com/office/drawing/2014/chart" uri="{C3380CC4-5D6E-409C-BE32-E72D297353CC}">
              <c16:uniqueId val="{00000000-8E1E-4079-8B10-0E7BAEF8A126}"/>
            </c:ext>
          </c:extLst>
        </c:ser>
        <c:ser>
          <c:idx val="1"/>
          <c:order val="1"/>
          <c:tx>
            <c:strRef>
              <c:f>'NT stats'!$Q$92</c:f>
              <c:strCache>
                <c:ptCount val="1"/>
                <c:pt idx="0">
                  <c:v>May-20</c:v>
                </c:pt>
              </c:strCache>
            </c:strRef>
          </c:tx>
          <c:spPr>
            <a:solidFill>
              <a:schemeClr val="accent2"/>
            </a:solidFill>
            <a:ln>
              <a:noFill/>
            </a:ln>
            <a:effectLst/>
          </c:spPr>
          <c:invertIfNegative val="0"/>
          <c:cat>
            <c:strRef>
              <c:f>'NT stats'!$O$94:$O$104</c:f>
              <c:strCache>
                <c:ptCount val="11"/>
                <c:pt idx="0">
                  <c:v>Eastern Cape</c:v>
                </c:pt>
                <c:pt idx="1">
                  <c:v>Free State</c:v>
                </c:pt>
                <c:pt idx="2">
                  <c:v>Gauteng</c:v>
                </c:pt>
                <c:pt idx="3">
                  <c:v>KwaZulu Natal</c:v>
                </c:pt>
                <c:pt idx="4">
                  <c:v>Limpopo</c:v>
                </c:pt>
                <c:pt idx="5">
                  <c:v>Mpumulanga</c:v>
                </c:pt>
                <c:pt idx="6">
                  <c:v>North West</c:v>
                </c:pt>
                <c:pt idx="7">
                  <c:v>Northern Cape</c:v>
                </c:pt>
                <c:pt idx="8">
                  <c:v>Western Cape</c:v>
                </c:pt>
                <c:pt idx="9">
                  <c:v>Basic Education</c:v>
                </c:pt>
                <c:pt idx="10">
                  <c:v>Other Covid interventions (All provinces)</c:v>
                </c:pt>
              </c:strCache>
            </c:strRef>
          </c:cat>
          <c:val>
            <c:numRef>
              <c:f>'NT stats'!$Q$94:$Q$104</c:f>
              <c:numCache>
                <c:formatCode>"R"#,##0</c:formatCode>
                <c:ptCount val="11"/>
                <c:pt idx="0">
                  <c:v>15.256</c:v>
                </c:pt>
                <c:pt idx="1">
                  <c:v>2.46</c:v>
                </c:pt>
                <c:pt idx="2">
                  <c:v>355.99299999999999</c:v>
                </c:pt>
                <c:pt idx="3">
                  <c:v>242.762</c:v>
                </c:pt>
                <c:pt idx="4">
                  <c:v>128.892</c:v>
                </c:pt>
                <c:pt idx="5">
                  <c:v>79.965999999999994</c:v>
                </c:pt>
                <c:pt idx="6">
                  <c:v>3.55</c:v>
                </c:pt>
                <c:pt idx="7">
                  <c:v>0.255</c:v>
                </c:pt>
                <c:pt idx="8">
                  <c:v>30.106000000000002</c:v>
                </c:pt>
                <c:pt idx="9">
                  <c:v>70.843999999999994</c:v>
                </c:pt>
                <c:pt idx="10">
                  <c:v>205.68899999999999</c:v>
                </c:pt>
              </c:numCache>
            </c:numRef>
          </c:val>
          <c:extLst>
            <c:ext xmlns:c16="http://schemas.microsoft.com/office/drawing/2014/chart" uri="{C3380CC4-5D6E-409C-BE32-E72D297353CC}">
              <c16:uniqueId val="{00000001-8E1E-4079-8B10-0E7BAEF8A126}"/>
            </c:ext>
          </c:extLst>
        </c:ser>
        <c:ser>
          <c:idx val="2"/>
          <c:order val="2"/>
          <c:tx>
            <c:strRef>
              <c:f>'NT stats'!$R$92</c:f>
              <c:strCache>
                <c:ptCount val="1"/>
                <c:pt idx="0">
                  <c:v>Jun-20</c:v>
                </c:pt>
              </c:strCache>
            </c:strRef>
          </c:tx>
          <c:spPr>
            <a:solidFill>
              <a:schemeClr val="accent3"/>
            </a:solidFill>
            <a:ln>
              <a:noFill/>
            </a:ln>
            <a:effectLst/>
          </c:spPr>
          <c:invertIfNegative val="0"/>
          <c:cat>
            <c:strRef>
              <c:f>'NT stats'!$O$94:$O$104</c:f>
              <c:strCache>
                <c:ptCount val="11"/>
                <c:pt idx="0">
                  <c:v>Eastern Cape</c:v>
                </c:pt>
                <c:pt idx="1">
                  <c:v>Free State</c:v>
                </c:pt>
                <c:pt idx="2">
                  <c:v>Gauteng</c:v>
                </c:pt>
                <c:pt idx="3">
                  <c:v>KwaZulu Natal</c:v>
                </c:pt>
                <c:pt idx="4">
                  <c:v>Limpopo</c:v>
                </c:pt>
                <c:pt idx="5">
                  <c:v>Mpumulanga</c:v>
                </c:pt>
                <c:pt idx="6">
                  <c:v>North West</c:v>
                </c:pt>
                <c:pt idx="7">
                  <c:v>Northern Cape</c:v>
                </c:pt>
                <c:pt idx="8">
                  <c:v>Western Cape</c:v>
                </c:pt>
                <c:pt idx="9">
                  <c:v>Basic Education</c:v>
                </c:pt>
                <c:pt idx="10">
                  <c:v>Other Covid interventions (All provinces)</c:v>
                </c:pt>
              </c:strCache>
            </c:strRef>
          </c:cat>
          <c:val>
            <c:numRef>
              <c:f>'NT stats'!$R$94:$R$104</c:f>
              <c:numCache>
                <c:formatCode>"R"#,##0</c:formatCode>
                <c:ptCount val="11"/>
                <c:pt idx="0">
                  <c:v>78.662999999999997</c:v>
                </c:pt>
                <c:pt idx="1">
                  <c:v>0.61399999999999999</c:v>
                </c:pt>
                <c:pt idx="2">
                  <c:v>526.46299999999997</c:v>
                </c:pt>
                <c:pt idx="3">
                  <c:v>290.44299999999998</c:v>
                </c:pt>
                <c:pt idx="4">
                  <c:v>150.459</c:v>
                </c:pt>
                <c:pt idx="5">
                  <c:v>142.965</c:v>
                </c:pt>
                <c:pt idx="6">
                  <c:v>13.093</c:v>
                </c:pt>
                <c:pt idx="7">
                  <c:v>2.8239999999999998</c:v>
                </c:pt>
                <c:pt idx="8">
                  <c:v>122.42400000000001</c:v>
                </c:pt>
                <c:pt idx="9">
                  <c:v>807.94500000000005</c:v>
                </c:pt>
                <c:pt idx="10">
                  <c:v>262.28100000000001</c:v>
                </c:pt>
              </c:numCache>
            </c:numRef>
          </c:val>
          <c:extLst>
            <c:ext xmlns:c16="http://schemas.microsoft.com/office/drawing/2014/chart" uri="{C3380CC4-5D6E-409C-BE32-E72D297353CC}">
              <c16:uniqueId val="{00000002-8E1E-4079-8B10-0E7BAEF8A126}"/>
            </c:ext>
          </c:extLst>
        </c:ser>
        <c:ser>
          <c:idx val="3"/>
          <c:order val="3"/>
          <c:tx>
            <c:strRef>
              <c:f>'NT stats'!$S$92</c:f>
              <c:strCache>
                <c:ptCount val="1"/>
                <c:pt idx="0">
                  <c:v>Jul-20</c:v>
                </c:pt>
              </c:strCache>
            </c:strRef>
          </c:tx>
          <c:spPr>
            <a:solidFill>
              <a:schemeClr val="accent4"/>
            </a:solidFill>
            <a:ln>
              <a:noFill/>
            </a:ln>
            <a:effectLst/>
          </c:spPr>
          <c:invertIfNegative val="0"/>
          <c:cat>
            <c:strRef>
              <c:f>'NT stats'!$O$94:$O$104</c:f>
              <c:strCache>
                <c:ptCount val="11"/>
                <c:pt idx="0">
                  <c:v>Eastern Cape</c:v>
                </c:pt>
                <c:pt idx="1">
                  <c:v>Free State</c:v>
                </c:pt>
                <c:pt idx="2">
                  <c:v>Gauteng</c:v>
                </c:pt>
                <c:pt idx="3">
                  <c:v>KwaZulu Natal</c:v>
                </c:pt>
                <c:pt idx="4">
                  <c:v>Limpopo</c:v>
                </c:pt>
                <c:pt idx="5">
                  <c:v>Mpumulanga</c:v>
                </c:pt>
                <c:pt idx="6">
                  <c:v>North West</c:v>
                </c:pt>
                <c:pt idx="7">
                  <c:v>Northern Cape</c:v>
                </c:pt>
                <c:pt idx="8">
                  <c:v>Western Cape</c:v>
                </c:pt>
                <c:pt idx="9">
                  <c:v>Basic Education</c:v>
                </c:pt>
                <c:pt idx="10">
                  <c:v>Other Covid interventions (All provinces)</c:v>
                </c:pt>
              </c:strCache>
            </c:strRef>
          </c:cat>
          <c:val>
            <c:numRef>
              <c:f>'NT stats'!$S$94:$S$104</c:f>
              <c:numCache>
                <c:formatCode>"R"#,##0</c:formatCode>
                <c:ptCount val="11"/>
                <c:pt idx="0">
                  <c:v>114.402</c:v>
                </c:pt>
                <c:pt idx="1">
                  <c:v>1.1020000000000001</c:v>
                </c:pt>
                <c:pt idx="2">
                  <c:v>969.70500000000004</c:v>
                </c:pt>
                <c:pt idx="3">
                  <c:v>370.37799999999999</c:v>
                </c:pt>
                <c:pt idx="4">
                  <c:v>124.776</c:v>
                </c:pt>
                <c:pt idx="5">
                  <c:v>168.65299999999999</c:v>
                </c:pt>
                <c:pt idx="6">
                  <c:v>23.856999999999999</c:v>
                </c:pt>
                <c:pt idx="7">
                  <c:v>3.4</c:v>
                </c:pt>
                <c:pt idx="8">
                  <c:v>210.95500000000001</c:v>
                </c:pt>
                <c:pt idx="9">
                  <c:v>632.803</c:v>
                </c:pt>
                <c:pt idx="10">
                  <c:v>509.959</c:v>
                </c:pt>
              </c:numCache>
            </c:numRef>
          </c:val>
          <c:extLst>
            <c:ext xmlns:c16="http://schemas.microsoft.com/office/drawing/2014/chart" uri="{C3380CC4-5D6E-409C-BE32-E72D297353CC}">
              <c16:uniqueId val="{00000003-8E1E-4079-8B10-0E7BAEF8A126}"/>
            </c:ext>
          </c:extLst>
        </c:ser>
        <c:ser>
          <c:idx val="4"/>
          <c:order val="4"/>
          <c:tx>
            <c:strRef>
              <c:f>'NT stats'!$T$92</c:f>
              <c:strCache>
                <c:ptCount val="1"/>
                <c:pt idx="0">
                  <c:v>Aug-20</c:v>
                </c:pt>
              </c:strCache>
            </c:strRef>
          </c:tx>
          <c:spPr>
            <a:solidFill>
              <a:srgbClr val="00B050"/>
            </a:solidFill>
            <a:ln>
              <a:solidFill>
                <a:srgbClr val="00B050"/>
              </a:solidFill>
            </a:ln>
            <a:effectLst/>
          </c:spPr>
          <c:invertIfNegative val="0"/>
          <c:cat>
            <c:strRef>
              <c:f>'NT stats'!$O$94:$O$104</c:f>
              <c:strCache>
                <c:ptCount val="11"/>
                <c:pt idx="0">
                  <c:v>Eastern Cape</c:v>
                </c:pt>
                <c:pt idx="1">
                  <c:v>Free State</c:v>
                </c:pt>
                <c:pt idx="2">
                  <c:v>Gauteng</c:v>
                </c:pt>
                <c:pt idx="3">
                  <c:v>KwaZulu Natal</c:v>
                </c:pt>
                <c:pt idx="4">
                  <c:v>Limpopo</c:v>
                </c:pt>
                <c:pt idx="5">
                  <c:v>Mpumulanga</c:v>
                </c:pt>
                <c:pt idx="6">
                  <c:v>North West</c:v>
                </c:pt>
                <c:pt idx="7">
                  <c:v>Northern Cape</c:v>
                </c:pt>
                <c:pt idx="8">
                  <c:v>Western Cape</c:v>
                </c:pt>
                <c:pt idx="9">
                  <c:v>Basic Education</c:v>
                </c:pt>
                <c:pt idx="10">
                  <c:v>Other Covid interventions (All provinces)</c:v>
                </c:pt>
              </c:strCache>
            </c:strRef>
          </c:cat>
          <c:val>
            <c:numRef>
              <c:f>'NT stats'!$T$94:$T$104</c:f>
              <c:numCache>
                <c:formatCode>"R"#,##0</c:formatCode>
                <c:ptCount val="11"/>
                <c:pt idx="0">
                  <c:v>58.481000000000002</c:v>
                </c:pt>
                <c:pt idx="1">
                  <c:v>37.603999999999999</c:v>
                </c:pt>
                <c:pt idx="2">
                  <c:v>54.04</c:v>
                </c:pt>
                <c:pt idx="3">
                  <c:v>72.384</c:v>
                </c:pt>
                <c:pt idx="4">
                  <c:v>5.8819999999999997</c:v>
                </c:pt>
                <c:pt idx="5">
                  <c:v>17.359000000000002</c:v>
                </c:pt>
                <c:pt idx="6">
                  <c:v>20.123000000000001</c:v>
                </c:pt>
                <c:pt idx="7">
                  <c:v>6.2030000000000003</c:v>
                </c:pt>
                <c:pt idx="8">
                  <c:v>23.641999999999999</c:v>
                </c:pt>
                <c:pt idx="9">
                  <c:v>307.43099999999998</c:v>
                </c:pt>
                <c:pt idx="10">
                  <c:v>97.95</c:v>
                </c:pt>
              </c:numCache>
            </c:numRef>
          </c:val>
          <c:extLst>
            <c:ext xmlns:c16="http://schemas.microsoft.com/office/drawing/2014/chart" uri="{C3380CC4-5D6E-409C-BE32-E72D297353CC}">
              <c16:uniqueId val="{00000004-8E1E-4079-8B10-0E7BAEF8A126}"/>
            </c:ext>
          </c:extLst>
        </c:ser>
        <c:dLbls>
          <c:showLegendKey val="0"/>
          <c:showVal val="0"/>
          <c:showCatName val="0"/>
          <c:showSerName val="0"/>
          <c:showPercent val="0"/>
          <c:showBubbleSize val="0"/>
        </c:dLbls>
        <c:gapWidth val="150"/>
        <c:overlap val="100"/>
        <c:axId val="1948926031"/>
        <c:axId val="1948929359"/>
      </c:barChart>
      <c:catAx>
        <c:axId val="194892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948929359"/>
        <c:crosses val="autoZero"/>
        <c:auto val="1"/>
        <c:lblAlgn val="ctr"/>
        <c:lblOffset val="100"/>
        <c:noMultiLvlLbl val="0"/>
      </c:catAx>
      <c:valAx>
        <c:axId val="1948929359"/>
        <c:scaling>
          <c:orientation val="minMax"/>
        </c:scaling>
        <c:delete val="0"/>
        <c:axPos val="l"/>
        <c:majorGridlines>
          <c:spPr>
            <a:ln w="9525" cap="flat" cmpd="sng" algn="ctr">
              <a:solidFill>
                <a:schemeClr val="tx1">
                  <a:lumMod val="15000"/>
                  <a:lumOff val="85000"/>
                </a:schemeClr>
              </a:solidFill>
              <a:round/>
            </a:ln>
            <a:effectLst/>
          </c:spPr>
        </c:majorGridlines>
        <c:numFmt formatCode="&quot;R&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892603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42045270094222"/>
          <c:y val="1.6111180801785273E-2"/>
          <c:w val="0.52319836223466187"/>
          <c:h val="0.93694038766769649"/>
        </c:manualLayout>
      </c:layout>
      <c:pieChart>
        <c:varyColors val="1"/>
        <c:ser>
          <c:idx val="0"/>
          <c:order val="0"/>
          <c:spPr>
            <a:ln>
              <a:solidFill>
                <a:srgbClr val="FFFF00"/>
              </a:solidFill>
            </a:ln>
          </c:spPr>
          <c:dPt>
            <c:idx val="0"/>
            <c:bubble3D val="0"/>
            <c:explosion val="5"/>
            <c:spPr>
              <a:solidFill>
                <a:schemeClr val="accent6">
                  <a:lumMod val="75000"/>
                </a:schemeClr>
              </a:solidFill>
              <a:ln w="19050">
                <a:solidFill>
                  <a:schemeClr val="accent6">
                    <a:lumMod val="75000"/>
                  </a:schemeClr>
                </a:solidFill>
              </a:ln>
              <a:effectLst/>
            </c:spPr>
            <c:extLst>
              <c:ext xmlns:c16="http://schemas.microsoft.com/office/drawing/2014/chart" uri="{C3380CC4-5D6E-409C-BE32-E72D297353CC}">
                <c16:uniqueId val="{00000001-FC31-480D-81DE-C88EDD284A0B}"/>
              </c:ext>
            </c:extLst>
          </c:dPt>
          <c:dPt>
            <c:idx val="1"/>
            <c:bubble3D val="0"/>
            <c:spPr>
              <a:solidFill>
                <a:srgbClr val="FFFF00"/>
              </a:solidFill>
              <a:ln w="19050">
                <a:solidFill>
                  <a:srgbClr val="FFFF00"/>
                </a:solidFill>
              </a:ln>
              <a:effectLst/>
            </c:spPr>
            <c:extLst>
              <c:ext xmlns:c16="http://schemas.microsoft.com/office/drawing/2014/chart" uri="{C3380CC4-5D6E-409C-BE32-E72D297353CC}">
                <c16:uniqueId val="{00000003-FC31-480D-81DE-C88EDD284A0B}"/>
              </c:ext>
            </c:extLst>
          </c:dPt>
          <c:dLbls>
            <c:dLbl>
              <c:idx val="0"/>
              <c:layout>
                <c:manualLayout>
                  <c:x val="-0.17885611830155532"/>
                  <c:y val="0.12443903951963836"/>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r>
                      <a:rPr lang="en-US" sz="1400" dirty="0" smtClean="0">
                        <a:solidFill>
                          <a:schemeClr val="bg1"/>
                        </a:solidFill>
                      </a:rPr>
                      <a:t>R5.1</a:t>
                    </a:r>
                    <a:r>
                      <a:rPr lang="en-US" sz="1400" baseline="0" dirty="0" smtClean="0">
                        <a:solidFill>
                          <a:schemeClr val="bg1"/>
                        </a:solidFill>
                      </a:rPr>
                      <a:t> billion</a:t>
                    </a:r>
                    <a:endParaRPr lang="en-US" sz="1400" dirty="0">
                      <a:solidFill>
                        <a:schemeClr val="bg1"/>
                      </a:solidFill>
                    </a:endParaRPr>
                  </a:p>
                </c:rich>
              </c:tx>
              <c:numFmt formatCode="&quot;R&quot;#,##0"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4692093380503521"/>
                      <c:h val="9.0758688513192173E-2"/>
                    </c:manualLayout>
                  </c15:layout>
                </c:ext>
                <c:ext xmlns:c16="http://schemas.microsoft.com/office/drawing/2014/chart" uri="{C3380CC4-5D6E-409C-BE32-E72D297353CC}">
                  <c16:uniqueId val="{00000001-FC31-480D-81DE-C88EDD284A0B}"/>
                </c:ext>
              </c:extLst>
            </c:dLbl>
            <c:dLbl>
              <c:idx val="1"/>
              <c:layout>
                <c:manualLayout>
                  <c:x val="0.18467104751641608"/>
                  <c:y val="-0.50182027287298148"/>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r>
                      <a:rPr lang="en-US" sz="1400" dirty="0" smtClean="0"/>
                      <a:t>R10.5 billion</a:t>
                    </a:r>
                    <a:endParaRPr lang="en-US" sz="1400" dirty="0"/>
                  </a:p>
                </c:rich>
              </c:tx>
              <c:numFmt formatCode="&quot;R&quot;#,##0"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6369198392172107"/>
                      <c:h val="7.7152602402185189E-2"/>
                    </c:manualLayout>
                  </c15:layout>
                </c:ext>
                <c:ext xmlns:c16="http://schemas.microsoft.com/office/drawing/2014/chart" uri="{C3380CC4-5D6E-409C-BE32-E72D297353CC}">
                  <c16:uniqueId val="{00000003-FC31-480D-81DE-C88EDD284A0B}"/>
                </c:ext>
              </c:extLst>
            </c:dLbl>
            <c:numFmt formatCode="&quot;R&quot;#,##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'NT stats'!$P$123:$Q$123</c:f>
              <c:strCache>
                <c:ptCount val="2"/>
                <c:pt idx="0">
                  <c:v>Total Covid expenditure:April-Aug 2020</c:v>
                </c:pt>
                <c:pt idx="1">
                  <c:v>Under SIU Investigation</c:v>
                </c:pt>
              </c:strCache>
            </c:strRef>
          </c:cat>
          <c:val>
            <c:numRef>
              <c:f>'NT stats'!$P$129:$Q$129</c:f>
              <c:numCache>
                <c:formatCode>_-* #,##0_-;\-* #,##0_-;_-* "-"??_-;_-@_-</c:formatCode>
                <c:ptCount val="2"/>
                <c:pt idx="0">
                  <c:v>2979.0889182499986</c:v>
                </c:pt>
                <c:pt idx="1">
                  <c:v>7502.6810817500018</c:v>
                </c:pt>
              </c:numCache>
            </c:numRef>
          </c:val>
          <c:extLst>
            <c:ext xmlns:c16="http://schemas.microsoft.com/office/drawing/2014/chart" uri="{C3380CC4-5D6E-409C-BE32-E72D297353CC}">
              <c16:uniqueId val="{00000004-FC31-480D-81DE-C88EDD284A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317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'NT stats'!$O$124</c:f>
              <c:strCache>
                <c:ptCount val="1"/>
                <c:pt idx="0">
                  <c:v>National</c:v>
                </c:pt>
              </c:strCache>
            </c:strRef>
          </c:tx>
          <c:spPr>
            <a:solidFill>
              <a:schemeClr val="accent1"/>
            </a:solidFill>
            <a:ln>
              <a:noFill/>
            </a:ln>
            <a:effectLst/>
          </c:spPr>
          <c:invertIfNegative val="0"/>
          <c:dLbls>
            <c:dLbl>
              <c:idx val="1"/>
              <c:layout>
                <c:manualLayout>
                  <c:x val="0.12570570942120385"/>
                  <c:y val="-1.5675964742194317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r>
                      <a:rPr lang="en-US" b="1" dirty="0" smtClean="0"/>
                      <a:t>R477</a:t>
                    </a:r>
                    <a:endParaRPr lang="en-US" b="1" dirty="0"/>
                  </a:p>
                </c:rich>
              </c:tx>
              <c:numFmt formatCode="_(&quot;R&quot;* #,##0_);_(&quot;R&quot;* \(#,##0\);_(&quot;R&quot;* &quot;-&quot;_);_(@_)"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7495134765202613E-2"/>
                      <c:h val="2.9419336523070449E-2"/>
                    </c:manualLayout>
                  </c15:layout>
                </c:ext>
                <c:ext xmlns:c16="http://schemas.microsoft.com/office/drawing/2014/chart" uri="{C3380CC4-5D6E-409C-BE32-E72D297353CC}">
                  <c16:uniqueId val="{00000000-E608-4EB6-A00D-CD9855ADF3EA}"/>
                </c:ext>
              </c:extLst>
            </c:dLbl>
            <c:numFmt formatCode="_(&quot;R&quot;* #,##0_);_(&quot;R&quot;* \(#,##0\);_(&quot;R&quot;* &quot;-&quot;_);_(@_)"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'NT stats'!$P$123:$Q$123</c:f>
              <c:strCache>
                <c:ptCount val="2"/>
                <c:pt idx="0">
                  <c:v>Total Covid expenditure:April-Aug 2020</c:v>
                </c:pt>
                <c:pt idx="1">
                  <c:v>Under SIU Investigation</c:v>
                </c:pt>
              </c:strCache>
            </c:strRef>
          </c:cat>
          <c:val>
            <c:numRef>
              <c:f>'NT stats'!$P$124:$Q$124</c:f>
              <c:numCache>
                <c:formatCode>_-* #,##0_-;\-* #,##0_-;_-* "-"??_-;_-@_-</c:formatCode>
                <c:ptCount val="2"/>
                <c:pt idx="0">
                  <c:v>7716.3019999999997</c:v>
                </c:pt>
                <c:pt idx="1">
                  <c:v>158.30026666000001</c:v>
                </c:pt>
              </c:numCache>
            </c:numRef>
          </c:val>
          <c:extLst>
            <c:ext xmlns:c16="http://schemas.microsoft.com/office/drawing/2014/chart" uri="{C3380CC4-5D6E-409C-BE32-E72D297353CC}">
              <c16:uniqueId val="{00000001-E608-4EB6-A00D-CD9855ADF3EA}"/>
            </c:ext>
          </c:extLst>
        </c:ser>
        <c:ser>
          <c:idx val="1"/>
          <c:order val="1"/>
          <c:tx>
            <c:strRef>
              <c:f>'NT stats'!$O$125</c:f>
              <c:strCache>
                <c:ptCount val="1"/>
                <c:pt idx="0">
                  <c:v>Provincial</c:v>
                </c:pt>
              </c:strCache>
            </c:strRef>
          </c:tx>
          <c:spPr>
            <a:solidFill>
              <a:schemeClr val="accent2"/>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1-4D40-4DDC-9D98-604A723A02C0}"/>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0-4887-4E72-B334-1664B8A94B15}"/>
              </c:ext>
            </c:extLst>
          </c:dPt>
          <c:dLbls>
            <c:dLbl>
              <c:idx val="1"/>
              <c:tx>
                <c:rich>
                  <a:bodyPr/>
                  <a:lstStyle/>
                  <a:p>
                    <a:r>
                      <a:rPr lang="en-US" dirty="0" smtClean="0"/>
                      <a:t>R9,652</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87-4E72-B334-1664B8A94B15}"/>
                </c:ext>
              </c:extLst>
            </c:dLbl>
            <c:numFmt formatCode="_(&quot;R&quot;* #,##0_);_(&quot;R&quot;* \(#,##0\);_(&quot;R&quot;* &quot;-&quot;_);_(@_)"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'NT stats'!$P$123:$Q$123</c:f>
              <c:strCache>
                <c:ptCount val="2"/>
                <c:pt idx="0">
                  <c:v>Total Covid expenditure:April-Aug 2020</c:v>
                </c:pt>
                <c:pt idx="1">
                  <c:v>Under SIU Investigation</c:v>
                </c:pt>
              </c:strCache>
            </c:strRef>
          </c:cat>
          <c:val>
            <c:numRef>
              <c:f>'NT stats'!$P$125:$Q$125</c:f>
              <c:numCache>
                <c:formatCode>_-* #,##0_-;\-* #,##0_-;_-* "-"??_-;_-@_-</c:formatCode>
                <c:ptCount val="2"/>
                <c:pt idx="0">
                  <c:v>7926.313000000001</c:v>
                </c:pt>
                <c:pt idx="1">
                  <c:v>7254.1793024400022</c:v>
                </c:pt>
              </c:numCache>
            </c:numRef>
          </c:val>
          <c:extLst>
            <c:ext xmlns:c16="http://schemas.microsoft.com/office/drawing/2014/chart" uri="{C3380CC4-5D6E-409C-BE32-E72D297353CC}">
              <c16:uniqueId val="{00000002-E608-4EB6-A00D-CD9855ADF3EA}"/>
            </c:ext>
          </c:extLst>
        </c:ser>
        <c:ser>
          <c:idx val="2"/>
          <c:order val="2"/>
          <c:tx>
            <c:strRef>
              <c:f>'NT stats'!$O$126</c:f>
              <c:strCache>
                <c:ptCount val="1"/>
                <c:pt idx="0">
                  <c:v>Local</c:v>
                </c:pt>
              </c:strCache>
            </c:strRef>
          </c:tx>
          <c:spPr>
            <a:solidFill>
              <a:srgbClr val="00B050"/>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D40-4DDC-9D98-604A723A02C0}"/>
                </c:ext>
              </c:extLst>
            </c:dLbl>
            <c:dLbl>
              <c:idx val="1"/>
              <c:layout>
                <c:manualLayout>
                  <c:x val="1.9129129694531039E-2"/>
                  <c:y val="-3.3471265034272633E-2"/>
                </c:manualLayout>
              </c:layout>
              <c:tx>
                <c:rich>
                  <a:bodyPr/>
                  <a:lstStyle/>
                  <a:p>
                    <a:r>
                      <a:rPr lang="en-US" dirty="0" smtClean="0"/>
                      <a:t>R352</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08-4EB6-A00D-CD9855ADF3EA}"/>
                </c:ext>
              </c:extLst>
            </c:dLbl>
            <c:numFmt formatCode="_(&quot;R&quot;* #,##0_);_(&quot;R&quot;* \(#,##0\);_(&quot;R&quot;* &quot;-&quot;_);_(@_)"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'NT stats'!$P$126:$Q$126</c:f>
              <c:numCache>
                <c:formatCode>_-* #,##0_-;\-* #,##0_-;_-* "-"??_-;_-@_-</c:formatCode>
                <c:ptCount val="2"/>
                <c:pt idx="0">
                  <c:v>0</c:v>
                </c:pt>
                <c:pt idx="1">
                  <c:v>90.201512650000012</c:v>
                </c:pt>
              </c:numCache>
            </c:numRef>
          </c:val>
          <c:extLst>
            <c:ext xmlns:c16="http://schemas.microsoft.com/office/drawing/2014/chart" uri="{C3380CC4-5D6E-409C-BE32-E72D297353CC}">
              <c16:uniqueId val="{00000004-E608-4EB6-A00D-CD9855ADF3EA}"/>
            </c:ext>
          </c:extLst>
        </c:ser>
        <c:dLbls>
          <c:dLblPos val="ctr"/>
          <c:showLegendKey val="0"/>
          <c:showVal val="1"/>
          <c:showCatName val="0"/>
          <c:showSerName val="0"/>
          <c:showPercent val="0"/>
          <c:showBubbleSize val="0"/>
        </c:dLbls>
        <c:gapWidth val="150"/>
        <c:overlap val="100"/>
        <c:axId val="2082027343"/>
        <c:axId val="2082026511"/>
      </c:barChart>
      <c:catAx>
        <c:axId val="208202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026511"/>
        <c:crosses val="autoZero"/>
        <c:auto val="1"/>
        <c:lblAlgn val="ctr"/>
        <c:lblOffset val="100"/>
        <c:noMultiLvlLbl val="0"/>
      </c:catAx>
      <c:valAx>
        <c:axId val="2082026511"/>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_);_(&quot;R&quot;* \(#,##0\);_(&quot;R&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2027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3175">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solidFill>
            <a:ln>
              <a:noFill/>
            </a:ln>
            <a:effectLst/>
            <a:sp3d/>
          </c:spPr>
          <c:invertIfNegative val="0"/>
          <c:dPt>
            <c:idx val="1"/>
            <c:invertIfNegative val="0"/>
            <c:bubble3D val="0"/>
            <c:spPr>
              <a:solidFill>
                <a:srgbClr val="4F81BD"/>
              </a:solidFill>
              <a:ln>
                <a:noFill/>
              </a:ln>
              <a:effectLst/>
              <a:sp3d/>
            </c:spPr>
            <c:extLst>
              <c:ext xmlns:c16="http://schemas.microsoft.com/office/drawing/2014/chart" uri="{C3380CC4-5D6E-409C-BE32-E72D297353CC}">
                <c16:uniqueId val="{00000001-B849-44B5-ADE9-ED4FBFCE6A46}"/>
              </c:ext>
            </c:extLst>
          </c:dPt>
          <c:dPt>
            <c:idx val="2"/>
            <c:invertIfNegative val="0"/>
            <c:bubble3D val="0"/>
            <c:spPr>
              <a:solidFill>
                <a:srgbClr val="9BBB59"/>
              </a:solidFill>
              <a:ln>
                <a:noFill/>
              </a:ln>
              <a:effectLst/>
              <a:sp3d/>
            </c:spPr>
            <c:extLst>
              <c:ext xmlns:c16="http://schemas.microsoft.com/office/drawing/2014/chart" uri="{C3380CC4-5D6E-409C-BE32-E72D297353CC}">
                <c16:uniqueId val="{00000002-B849-44B5-ADE9-ED4FBFCE6A46}"/>
              </c:ext>
            </c:extLst>
          </c:dPt>
          <c:dLbls>
            <c:spPr>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'Raw Data 1'!$A$27:$A$29</c:f>
              <c:strCache>
                <c:ptCount val="3"/>
                <c:pt idx="0">
                  <c:v>Provincial</c:v>
                </c:pt>
                <c:pt idx="1">
                  <c:v>National</c:v>
                </c:pt>
                <c:pt idx="2">
                  <c:v>Local</c:v>
                </c:pt>
              </c:strCache>
            </c:strRef>
          </c:cat>
          <c:val>
            <c:numRef>
              <c:f>'Raw Data 1'!$B$27:$B$29</c:f>
              <c:numCache>
                <c:formatCode>"R"#,##0</c:formatCode>
                <c:ptCount val="3"/>
                <c:pt idx="0">
                  <c:v>7254.1793024400022</c:v>
                </c:pt>
                <c:pt idx="1">
                  <c:v>158.30026666000001</c:v>
                </c:pt>
                <c:pt idx="2">
                  <c:v>90.201512650000012</c:v>
                </c:pt>
              </c:numCache>
            </c:numRef>
          </c:val>
          <c:extLst>
            <c:ext xmlns:c16="http://schemas.microsoft.com/office/drawing/2014/chart" uri="{C3380CC4-5D6E-409C-BE32-E72D297353CC}">
              <c16:uniqueId val="{00000000-B849-44B5-ADE9-ED4FBFCE6A46}"/>
            </c:ext>
          </c:extLst>
        </c:ser>
        <c:dLbls>
          <c:showLegendKey val="0"/>
          <c:showVal val="1"/>
          <c:showCatName val="0"/>
          <c:showSerName val="0"/>
          <c:showPercent val="0"/>
          <c:showBubbleSize val="0"/>
        </c:dLbls>
        <c:gapWidth val="150"/>
        <c:shape val="box"/>
        <c:axId val="1323879120"/>
        <c:axId val="1323872048"/>
        <c:axId val="0"/>
      </c:bar3DChart>
      <c:catAx>
        <c:axId val="1323879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872048"/>
        <c:crosses val="autoZero"/>
        <c:auto val="1"/>
        <c:lblAlgn val="ctr"/>
        <c:lblOffset val="100"/>
        <c:noMultiLvlLbl val="0"/>
      </c:catAx>
      <c:valAx>
        <c:axId val="1323872048"/>
        <c:scaling>
          <c:orientation val="minMax"/>
        </c:scaling>
        <c:delete val="0"/>
        <c:axPos val="l"/>
        <c:majorGridlines>
          <c:spPr>
            <a:ln w="9525" cap="flat" cmpd="sng" algn="ctr">
              <a:solidFill>
                <a:schemeClr val="tx1">
                  <a:lumMod val="15000"/>
                  <a:lumOff val="85000"/>
                </a:schemeClr>
              </a:solidFill>
              <a:round/>
            </a:ln>
            <a:effectLst/>
          </c:spPr>
        </c:majorGridlines>
        <c:numFmt formatCode="&quot;R&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87912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Number of allegations</c:v>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'Raw Data 1'!$A$2:$A$11</c:f>
              <c:strCache>
                <c:ptCount val="10"/>
                <c:pt idx="0">
                  <c:v>Eastern Cape</c:v>
                </c:pt>
                <c:pt idx="1">
                  <c:v>Free State</c:v>
                </c:pt>
                <c:pt idx="2">
                  <c:v>Gauteng </c:v>
                </c:pt>
                <c:pt idx="3">
                  <c:v>Kwa-Zulu Natal</c:v>
                </c:pt>
                <c:pt idx="4">
                  <c:v>Limpopo</c:v>
                </c:pt>
                <c:pt idx="5">
                  <c:v>Mpumalanga</c:v>
                </c:pt>
                <c:pt idx="6">
                  <c:v>National</c:v>
                </c:pt>
                <c:pt idx="7">
                  <c:v>North West</c:v>
                </c:pt>
                <c:pt idx="8">
                  <c:v>Western Cape</c:v>
                </c:pt>
                <c:pt idx="9">
                  <c:v>Northern Cape</c:v>
                </c:pt>
              </c:strCache>
            </c:strRef>
          </c:cat>
          <c:val>
            <c:numRef>
              <c:f>'Raw Data 1'!$C$2:$C$11</c:f>
              <c:numCache>
                <c:formatCode>General</c:formatCode>
                <c:ptCount val="10"/>
                <c:pt idx="0">
                  <c:v>8</c:v>
                </c:pt>
                <c:pt idx="1">
                  <c:v>12</c:v>
                </c:pt>
                <c:pt idx="2">
                  <c:v>4</c:v>
                </c:pt>
                <c:pt idx="3">
                  <c:v>79</c:v>
                </c:pt>
                <c:pt idx="4">
                  <c:v>23</c:v>
                </c:pt>
                <c:pt idx="5">
                  <c:v>5</c:v>
                </c:pt>
                <c:pt idx="6">
                  <c:v>32</c:v>
                </c:pt>
                <c:pt idx="7">
                  <c:v>8</c:v>
                </c:pt>
                <c:pt idx="8">
                  <c:v>7</c:v>
                </c:pt>
                <c:pt idx="9">
                  <c:v>1</c:v>
                </c:pt>
              </c:numCache>
            </c:numRef>
          </c:val>
          <c:extLst>
            <c:ext xmlns:c16="http://schemas.microsoft.com/office/drawing/2014/chart" uri="{C3380CC4-5D6E-409C-BE32-E72D297353CC}">
              <c16:uniqueId val="{00000000-59A7-4FDE-B7D5-C15E74D1F143}"/>
            </c:ext>
          </c:extLst>
        </c:ser>
        <c:ser>
          <c:idx val="1"/>
          <c:order val="1"/>
          <c:tx>
            <c:v>Rand value of contracts </c:v>
          </c:tx>
          <c:spPr>
            <a:solidFill>
              <a:schemeClr val="accent2"/>
            </a:solidFill>
            <a:ln>
              <a:noFill/>
            </a:ln>
            <a:effectLst/>
            <a:sp3d/>
          </c:spPr>
          <c:invertIfNegative val="0"/>
          <c:dLbls>
            <c:numFmt formatCode="&quot;R&quot;#,##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'Raw Data 1'!$B$2:$B$11</c:f>
              <c:numCache>
                <c:formatCode>"R"#,##0</c:formatCode>
                <c:ptCount val="10"/>
                <c:pt idx="0">
                  <c:v>1862.0708</c:v>
                </c:pt>
                <c:pt idx="1">
                  <c:v>51.667684679999994</c:v>
                </c:pt>
                <c:pt idx="2">
                  <c:v>4338.5737941900006</c:v>
                </c:pt>
                <c:pt idx="3">
                  <c:v>533.15426194000008</c:v>
                </c:pt>
                <c:pt idx="4">
                  <c:v>336.34192971000004</c:v>
                </c:pt>
                <c:pt idx="5">
                  <c:v>18.610975</c:v>
                </c:pt>
                <c:pt idx="6">
                  <c:v>158.30026666000001</c:v>
                </c:pt>
                <c:pt idx="7">
                  <c:v>28.772628940000001</c:v>
                </c:pt>
                <c:pt idx="8">
                  <c:v>175.17424062999999</c:v>
                </c:pt>
                <c:pt idx="9">
                  <c:v>1.4500000000000001E-2</c:v>
                </c:pt>
              </c:numCache>
            </c:numRef>
          </c:val>
          <c:extLst>
            <c:ext xmlns:c16="http://schemas.microsoft.com/office/drawing/2014/chart" uri="{C3380CC4-5D6E-409C-BE32-E72D297353CC}">
              <c16:uniqueId val="{00000001-59A7-4FDE-B7D5-C15E74D1F143}"/>
            </c:ext>
          </c:extLst>
        </c:ser>
        <c:dLbls>
          <c:showLegendKey val="0"/>
          <c:showVal val="1"/>
          <c:showCatName val="0"/>
          <c:showSerName val="0"/>
          <c:showPercent val="0"/>
          <c:showBubbleSize val="0"/>
        </c:dLbls>
        <c:gapWidth val="150"/>
        <c:shape val="box"/>
        <c:axId val="1323874960"/>
        <c:axId val="1323877872"/>
        <c:axId val="0"/>
      </c:bar3DChart>
      <c:catAx>
        <c:axId val="1323874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877872"/>
        <c:crosses val="autoZero"/>
        <c:auto val="1"/>
        <c:lblAlgn val="ctr"/>
        <c:lblOffset val="100"/>
        <c:noMultiLvlLbl val="0"/>
      </c:catAx>
      <c:valAx>
        <c:axId val="1323877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874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'Raw Data 1'!$A$38:$B$59</c:f>
              <c:multiLvlStrCache>
                <c:ptCount val="22"/>
                <c:lvl>
                  <c:pt idx="0">
                    <c:v>Total</c:v>
                  </c:pt>
                  <c:pt idx="1">
                    <c:v>PPE</c:v>
                  </c:pt>
                  <c:pt idx="2">
                    <c:v>Quarantine Facilities</c:v>
                  </c:pt>
                  <c:pt idx="3">
                    <c:v>Renovations</c:v>
                  </c:pt>
                  <c:pt idx="4">
                    <c:v>Virtual classrooms and Samsung Galaxy tablets </c:v>
                  </c:pt>
                  <c:pt idx="5">
                    <c:v>Food  </c:v>
                  </c:pt>
                  <c:pt idx="6">
                    <c:v>Blankets</c:v>
                  </c:pt>
                  <c:pt idx="7">
                    <c:v>Transport</c:v>
                  </c:pt>
                  <c:pt idx="8">
                    <c:v>Recruitment</c:v>
                  </c:pt>
                  <c:pt idx="9">
                    <c:v>Accommodation</c:v>
                  </c:pt>
                  <c:pt idx="10">
                    <c:v>UIF</c:v>
                  </c:pt>
                  <c:pt idx="11">
                    <c:v>Total</c:v>
                  </c:pt>
                  <c:pt idx="12">
                    <c:v>PPE</c:v>
                  </c:pt>
                  <c:pt idx="13">
                    <c:v>Fence </c:v>
                  </c:pt>
                  <c:pt idx="14">
                    <c:v>UIF</c:v>
                  </c:pt>
                  <c:pt idx="15">
                    <c:v>Accommodation</c:v>
                  </c:pt>
                  <c:pt idx="16">
                    <c:v>Total</c:v>
                  </c:pt>
                  <c:pt idx="17">
                    <c:v>Accommodation</c:v>
                  </c:pt>
                  <c:pt idx="18">
                    <c:v>Water Supply</c:v>
                  </c:pt>
                  <c:pt idx="19">
                    <c:v>PPE</c:v>
                  </c:pt>
                  <c:pt idx="20">
                    <c:v>Awareness</c:v>
                  </c:pt>
                  <c:pt idx="21">
                    <c:v>Food  </c:v>
                  </c:pt>
                </c:lvl>
                <c:lvl>
                  <c:pt idx="0">
                    <c:v>Provincial</c:v>
                  </c:pt>
                  <c:pt idx="11">
                    <c:v>National</c:v>
                  </c:pt>
                  <c:pt idx="16">
                    <c:v>Local</c:v>
                  </c:pt>
                </c:lvl>
              </c:multiLvlStrCache>
            </c:multiLvlStrRef>
          </c:cat>
          <c:val>
            <c:numRef>
              <c:f>'Raw Data 1'!$D$38:$D$59</c:f>
              <c:numCache>
                <c:formatCode>"R"#,##0</c:formatCode>
                <c:ptCount val="22"/>
                <c:pt idx="0">
                  <c:v>7254.1793024400022</c:v>
                </c:pt>
                <c:pt idx="1">
                  <c:v>5358.3173974400024</c:v>
                </c:pt>
                <c:pt idx="2">
                  <c:v>681.1</c:v>
                </c:pt>
                <c:pt idx="3">
                  <c:v>582.4</c:v>
                </c:pt>
                <c:pt idx="4">
                  <c:v>538</c:v>
                </c:pt>
                <c:pt idx="5">
                  <c:v>61.524904999999997</c:v>
                </c:pt>
                <c:pt idx="6">
                  <c:v>22.437000000000001</c:v>
                </c:pt>
                <c:pt idx="7">
                  <c:v>10.1</c:v>
                </c:pt>
                <c:pt idx="8">
                  <c:v>0.3</c:v>
                </c:pt>
                <c:pt idx="9">
                  <c:v>0</c:v>
                </c:pt>
                <c:pt idx="10">
                  <c:v>0</c:v>
                </c:pt>
                <c:pt idx="11">
                  <c:v>158.30026666000001</c:v>
                </c:pt>
                <c:pt idx="12">
                  <c:v>108.72</c:v>
                </c:pt>
                <c:pt idx="13">
                  <c:v>40.43591498</c:v>
                </c:pt>
                <c:pt idx="14">
                  <c:v>6.1443516799999998</c:v>
                </c:pt>
                <c:pt idx="15">
                  <c:v>3</c:v>
                </c:pt>
                <c:pt idx="16">
                  <c:v>90.201512650000012</c:v>
                </c:pt>
                <c:pt idx="17">
                  <c:v>52.8</c:v>
                </c:pt>
                <c:pt idx="18">
                  <c:v>26.345879710000002</c:v>
                </c:pt>
                <c:pt idx="19">
                  <c:v>5.0556329400000006</c:v>
                </c:pt>
                <c:pt idx="20">
                  <c:v>4.8</c:v>
                </c:pt>
                <c:pt idx="21">
                  <c:v>1.2</c:v>
                </c:pt>
              </c:numCache>
            </c:numRef>
          </c:val>
          <c:extLst>
            <c:ext xmlns:c16="http://schemas.microsoft.com/office/drawing/2014/chart" uri="{C3380CC4-5D6E-409C-BE32-E72D297353CC}">
              <c16:uniqueId val="{00000000-2BAB-445B-9A16-74D4899218C1}"/>
            </c:ext>
          </c:extLst>
        </c:ser>
        <c:dLbls>
          <c:showLegendKey val="0"/>
          <c:showVal val="1"/>
          <c:showCatName val="0"/>
          <c:showSerName val="0"/>
          <c:showPercent val="0"/>
          <c:showBubbleSize val="0"/>
        </c:dLbls>
        <c:gapWidth val="150"/>
        <c:shape val="box"/>
        <c:axId val="1831499312"/>
        <c:axId val="1831509296"/>
        <c:axId val="0"/>
      </c:bar3DChart>
      <c:catAx>
        <c:axId val="18314993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31509296"/>
        <c:crosses val="autoZero"/>
        <c:auto val="1"/>
        <c:lblAlgn val="ctr"/>
        <c:lblOffset val="100"/>
        <c:noMultiLvlLbl val="0"/>
      </c:catAx>
      <c:valAx>
        <c:axId val="1831509296"/>
        <c:scaling>
          <c:orientation val="minMax"/>
        </c:scaling>
        <c:delete val="0"/>
        <c:axPos val="l"/>
        <c:majorGridlines>
          <c:spPr>
            <a:ln w="9525" cap="flat" cmpd="sng" algn="ctr">
              <a:solidFill>
                <a:schemeClr val="tx1">
                  <a:lumMod val="15000"/>
                  <a:lumOff val="85000"/>
                </a:schemeClr>
              </a:solidFill>
              <a:round/>
            </a:ln>
            <a:effectLst/>
          </c:spPr>
        </c:majorGridlines>
        <c:numFmt formatCode="&quot;R&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3149931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79646">
                <a:lumMod val="75000"/>
              </a:srgbClr>
            </a:solidFill>
            <a:ln>
              <a:noFill/>
            </a:ln>
            <a:effectLst/>
          </c:spPr>
          <c:invertIfNegative val="0"/>
          <c:dLbls>
            <c:numFmt formatCode="&quot;R&quot;#,##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graphs'!$F$4:$F$55</c:f>
              <c:strCache>
                <c:ptCount val="52"/>
                <c:pt idx="0">
                  <c:v>Alfred Nzo</c:v>
                </c:pt>
                <c:pt idx="1">
                  <c:v>Amajuba</c:v>
                </c:pt>
                <c:pt idx="2">
                  <c:v>Amathole</c:v>
                </c:pt>
                <c:pt idx="3">
                  <c:v>Bojanala Platinum</c:v>
                </c:pt>
                <c:pt idx="4">
                  <c:v>Cape Winelands</c:v>
                </c:pt>
                <c:pt idx="5">
                  <c:v>Capricorn</c:v>
                </c:pt>
                <c:pt idx="6">
                  <c:v>Central Karoo</c:v>
                </c:pt>
                <c:pt idx="7">
                  <c:v>Chris Hani</c:v>
                </c:pt>
                <c:pt idx="8">
                  <c:v>Dr Kenneth Kaunda</c:v>
                </c:pt>
                <c:pt idx="9">
                  <c:v>Dr Ruth Segomotsi Mompati</c:v>
                </c:pt>
                <c:pt idx="10">
                  <c:v>Ehlanzeni</c:v>
                </c:pt>
                <c:pt idx="11">
                  <c:v>Fezile Dabi</c:v>
                </c:pt>
                <c:pt idx="12">
                  <c:v>Frances Baard</c:v>
                </c:pt>
                <c:pt idx="13">
                  <c:v>Garden Route</c:v>
                </c:pt>
                <c:pt idx="14">
                  <c:v>Gert Sibande</c:v>
                </c:pt>
                <c:pt idx="15">
                  <c:v>Harry Gwala</c:v>
                </c:pt>
                <c:pt idx="16">
                  <c:v>iLembe</c:v>
                </c:pt>
                <c:pt idx="17">
                  <c:v>Joe Gqabi</c:v>
                </c:pt>
                <c:pt idx="18">
                  <c:v>John Taolo Gaetsewe</c:v>
                </c:pt>
                <c:pt idx="19">
                  <c:v>King Cetshwayo</c:v>
                </c:pt>
                <c:pt idx="20">
                  <c:v>Lejweleputswa</c:v>
                </c:pt>
                <c:pt idx="21">
                  <c:v>Metro Buffalo City</c:v>
                </c:pt>
                <c:pt idx="22">
                  <c:v>Metro Cape Town</c:v>
                </c:pt>
                <c:pt idx="23">
                  <c:v>Metro Ekurhuleni</c:v>
                </c:pt>
                <c:pt idx="24">
                  <c:v>Metro Ethekwini</c:v>
                </c:pt>
                <c:pt idx="25">
                  <c:v>Metro JHB</c:v>
                </c:pt>
                <c:pt idx="26">
                  <c:v>Metro Mangaung</c:v>
                </c:pt>
                <c:pt idx="27">
                  <c:v>Metro Nelson Mandela Bay</c:v>
                </c:pt>
                <c:pt idx="28">
                  <c:v>Metro Tshwane</c:v>
                </c:pt>
                <c:pt idx="29">
                  <c:v>Mopani</c:v>
                </c:pt>
                <c:pt idx="30">
                  <c:v>Namakwa</c:v>
                </c:pt>
                <c:pt idx="31">
                  <c:v>Ngaka Modiri Molema</c:v>
                </c:pt>
                <c:pt idx="32">
                  <c:v>Nkangala</c:v>
                </c:pt>
                <c:pt idx="33">
                  <c:v>O .R. Tambo</c:v>
                </c:pt>
                <c:pt idx="34">
                  <c:v>Overberg</c:v>
                </c:pt>
                <c:pt idx="35">
                  <c:v>Pixley ka Seme (NC)</c:v>
                </c:pt>
                <c:pt idx="36">
                  <c:v>Sarah Baartman</c:v>
                </c:pt>
                <c:pt idx="37">
                  <c:v>Sedibeng</c:v>
                </c:pt>
                <c:pt idx="38">
                  <c:v>Sekhukhune</c:v>
                </c:pt>
                <c:pt idx="39">
                  <c:v>Thabo Mofutsanyana</c:v>
                </c:pt>
                <c:pt idx="40">
                  <c:v>Ugu</c:v>
                </c:pt>
                <c:pt idx="41">
                  <c:v>uMgungundlovu</c:v>
                </c:pt>
                <c:pt idx="42">
                  <c:v>Umkhanyakude</c:v>
                </c:pt>
                <c:pt idx="43">
                  <c:v>Umzinyathi</c:v>
                </c:pt>
                <c:pt idx="44">
                  <c:v>Uthukela</c:v>
                </c:pt>
                <c:pt idx="45">
                  <c:v>Vhembe</c:v>
                </c:pt>
                <c:pt idx="46">
                  <c:v>Waterberg</c:v>
                </c:pt>
                <c:pt idx="47">
                  <c:v>West Coast</c:v>
                </c:pt>
                <c:pt idx="48">
                  <c:v>West Rand</c:v>
                </c:pt>
                <c:pt idx="49">
                  <c:v>Xhariep</c:v>
                </c:pt>
                <c:pt idx="50">
                  <c:v>Z F Mgcawu</c:v>
                </c:pt>
                <c:pt idx="51">
                  <c:v>Zululand</c:v>
                </c:pt>
              </c:strCache>
            </c:strRef>
          </c:cat>
          <c:val>
            <c:numRef>
              <c:f>'data for graphs'!$G$4:$G$55</c:f>
              <c:numCache>
                <c:formatCode>_-* #,##0_-;\-* #,##0_-;_-* "-"??_-;_-@_-</c:formatCode>
                <c:ptCount val="52"/>
                <c:pt idx="0">
                  <c:v>15.690212469999999</c:v>
                </c:pt>
                <c:pt idx="1">
                  <c:v>12.76416326</c:v>
                </c:pt>
                <c:pt idx="2">
                  <c:v>24.855039680000001</c:v>
                </c:pt>
                <c:pt idx="3">
                  <c:v>12.919704589999998</c:v>
                </c:pt>
                <c:pt idx="4">
                  <c:v>32.098211693199865</c:v>
                </c:pt>
                <c:pt idx="5">
                  <c:v>6.4322516345</c:v>
                </c:pt>
                <c:pt idx="6">
                  <c:v>2.2734815250000002</c:v>
                </c:pt>
                <c:pt idx="7">
                  <c:v>7.6662545700000004</c:v>
                </c:pt>
                <c:pt idx="8">
                  <c:v>24.111668259999998</c:v>
                </c:pt>
                <c:pt idx="9">
                  <c:v>4.5057115999999997</c:v>
                </c:pt>
                <c:pt idx="10">
                  <c:v>110.19068801999998</c:v>
                </c:pt>
                <c:pt idx="11">
                  <c:v>17.588098689999999</c:v>
                </c:pt>
                <c:pt idx="12">
                  <c:v>4.8472459900000002</c:v>
                </c:pt>
                <c:pt idx="13">
                  <c:v>28.398111283000002</c:v>
                </c:pt>
                <c:pt idx="14">
                  <c:v>35.770711300000002</c:v>
                </c:pt>
                <c:pt idx="15">
                  <c:v>6.9870169000000004</c:v>
                </c:pt>
                <c:pt idx="16">
                  <c:v>23.380342153101747</c:v>
                </c:pt>
                <c:pt idx="17">
                  <c:v>11.667980059999998</c:v>
                </c:pt>
                <c:pt idx="18">
                  <c:v>2.7219619599999998</c:v>
                </c:pt>
                <c:pt idx="19">
                  <c:v>214.91272599999999</c:v>
                </c:pt>
                <c:pt idx="20">
                  <c:v>18.068191170000002</c:v>
                </c:pt>
                <c:pt idx="21">
                  <c:v>103.10124024000002</c:v>
                </c:pt>
                <c:pt idx="22">
                  <c:v>458.58436685000004</c:v>
                </c:pt>
                <c:pt idx="23">
                  <c:v>315.51329964000001</c:v>
                </c:pt>
                <c:pt idx="24">
                  <c:v>456.52811329304348</c:v>
                </c:pt>
                <c:pt idx="25">
                  <c:v>220.76305486249078</c:v>
                </c:pt>
                <c:pt idx="26">
                  <c:v>50.197624389999994</c:v>
                </c:pt>
                <c:pt idx="27">
                  <c:v>162.04471577000001</c:v>
                </c:pt>
                <c:pt idx="28">
                  <c:v>523.22588415000007</c:v>
                </c:pt>
                <c:pt idx="29">
                  <c:v>12.790966579999999</c:v>
                </c:pt>
                <c:pt idx="30">
                  <c:v>7.66569535</c:v>
                </c:pt>
                <c:pt idx="31">
                  <c:v>58.527796230000007</c:v>
                </c:pt>
                <c:pt idx="32">
                  <c:v>24.890018250000001</c:v>
                </c:pt>
                <c:pt idx="33">
                  <c:v>40.011093000000002</c:v>
                </c:pt>
                <c:pt idx="34">
                  <c:v>15.914216989565217</c:v>
                </c:pt>
                <c:pt idx="35">
                  <c:v>63.118752911320001</c:v>
                </c:pt>
                <c:pt idx="36">
                  <c:v>22.71726988</c:v>
                </c:pt>
                <c:pt idx="37">
                  <c:v>49.961352720000001</c:v>
                </c:pt>
                <c:pt idx="38">
                  <c:v>5.9513636400000003</c:v>
                </c:pt>
                <c:pt idx="39">
                  <c:v>14.208647329999998</c:v>
                </c:pt>
                <c:pt idx="40">
                  <c:v>39.386957289999998</c:v>
                </c:pt>
                <c:pt idx="41">
                  <c:v>41.334498740000001</c:v>
                </c:pt>
                <c:pt idx="42">
                  <c:v>73.967688690000003</c:v>
                </c:pt>
                <c:pt idx="43">
                  <c:v>24.796775424999996</c:v>
                </c:pt>
                <c:pt idx="44">
                  <c:v>13.80789233</c:v>
                </c:pt>
                <c:pt idx="45">
                  <c:v>55.351032799999999</c:v>
                </c:pt>
                <c:pt idx="46">
                  <c:v>57.694973620000006</c:v>
                </c:pt>
                <c:pt idx="47">
                  <c:v>91.047168869999993</c:v>
                </c:pt>
                <c:pt idx="48">
                  <c:v>42.598197566700001</c:v>
                </c:pt>
                <c:pt idx="49">
                  <c:v>3.2762905599999996</c:v>
                </c:pt>
                <c:pt idx="50">
                  <c:v>111.25650801</c:v>
                </c:pt>
                <c:pt idx="51">
                  <c:v>36.637903690000002</c:v>
                </c:pt>
              </c:numCache>
            </c:numRef>
          </c:val>
          <c:extLst>
            <c:ext xmlns:c16="http://schemas.microsoft.com/office/drawing/2014/chart" uri="{C3380CC4-5D6E-409C-BE32-E72D297353CC}">
              <c16:uniqueId val="{00000000-52DD-43B4-9CA8-F0B30D5CA739}"/>
            </c:ext>
          </c:extLst>
        </c:ser>
        <c:dLbls>
          <c:showLegendKey val="0"/>
          <c:showVal val="0"/>
          <c:showCatName val="0"/>
          <c:showSerName val="0"/>
          <c:showPercent val="0"/>
          <c:showBubbleSize val="0"/>
        </c:dLbls>
        <c:gapWidth val="182"/>
        <c:axId val="1089232639"/>
        <c:axId val="1089244287"/>
      </c:barChart>
      <c:catAx>
        <c:axId val="108923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9244287"/>
        <c:crosses val="autoZero"/>
        <c:auto val="0"/>
        <c:lblAlgn val="ctr"/>
        <c:lblOffset val="100"/>
        <c:noMultiLvlLbl val="0"/>
      </c:catAx>
      <c:valAx>
        <c:axId val="1089244287"/>
        <c:scaling>
          <c:orientation val="minMax"/>
        </c:scaling>
        <c:delete val="0"/>
        <c:axPos val="l"/>
        <c:majorGridlines>
          <c:spPr>
            <a:ln w="9525" cap="flat" cmpd="sng" algn="ctr">
              <a:solidFill>
                <a:schemeClr val="tx1">
                  <a:lumMod val="15000"/>
                  <a:lumOff val="85000"/>
                </a:schemeClr>
              </a:solidFill>
              <a:round/>
            </a:ln>
            <a:effectLst/>
          </c:spPr>
        </c:majorGridlines>
        <c:numFmt formatCode="&quot;R&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9232639"/>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 Id="rId4"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BC4F9-4152-4945-99AA-FA96DFE4500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7D9F6BB-6B84-4D30-B9D7-7D892D9C9915}">
      <dgm:prSet custT="1"/>
      <dgm:spPr>
        <a:xfrm>
          <a:off x="41078" y="1921"/>
          <a:ext cx="5474093" cy="513856"/>
        </a:xfrm>
        <a:prstGeom prst="roundRect">
          <a:avLst/>
        </a:prstGeom>
        <a:solidFill>
          <a:srgbClr val="FFFF00"/>
        </a:solidFill>
        <a:ln w="12700" cap="flat" cmpd="sng" algn="ctr">
          <a:solidFill>
            <a:sysClr val="window" lastClr="FFFFFF">
              <a:hueOff val="0"/>
              <a:satOff val="0"/>
              <a:lumOff val="0"/>
              <a:alphaOff val="0"/>
            </a:sysClr>
          </a:solidFill>
          <a:prstDash val="solid"/>
          <a:miter lim="800000"/>
        </a:ln>
        <a:effectLst/>
      </dgm:spPr>
      <dgm:t>
        <a:bodyPr/>
        <a:lstStyle/>
        <a:p>
          <a:r>
            <a:rPr lang="en-US" sz="1600" b="1">
              <a:solidFill>
                <a:sysClr val="windowText" lastClr="000000"/>
              </a:solidFill>
              <a:latin typeface="Arial" panose="020B0604020202020204" pitchFamily="34" charset="0"/>
              <a:ea typeface="+mn-ea"/>
              <a:cs typeface="Arial" panose="020B0604020202020204" pitchFamily="34" charset="0"/>
            </a:rPr>
            <a:t>VISION</a:t>
          </a:r>
        </a:p>
      </dgm:t>
    </dgm:pt>
    <dgm:pt modelId="{790927C4-E4E3-48BD-89BB-5E5083A49145}" type="parTrans" cxnId="{AAD27CF9-B27C-4B71-B33A-2D43FEBC586B}">
      <dgm:prSet/>
      <dgm:spPr/>
      <dgm:t>
        <a:bodyPr/>
        <a:lstStyle/>
        <a:p>
          <a:endParaRPr lang="en-US"/>
        </a:p>
      </dgm:t>
    </dgm:pt>
    <dgm:pt modelId="{1BDD6327-A5F3-4A75-85AD-3C87E52DCB1E}" type="sibTrans" cxnId="{AAD27CF9-B27C-4B71-B33A-2D43FEBC586B}">
      <dgm:prSet/>
      <dgm:spPr/>
      <dgm:t>
        <a:bodyPr/>
        <a:lstStyle/>
        <a:p>
          <a:endParaRPr lang="en-US"/>
        </a:p>
      </dgm:t>
    </dgm:pt>
    <dgm:pt modelId="{51B9B6E1-00C5-4603-8461-B4B740F7E555}">
      <dgm:prSet custT="1"/>
      <dgm:spPr>
        <a:xfrm>
          <a:off x="41078" y="536991"/>
          <a:ext cx="5463402" cy="483521"/>
        </a:xfrm>
        <a:prstGeom prst="roundRect">
          <a:avLst/>
        </a:prstGeom>
        <a:solidFill>
          <a:srgbClr val="FFFF99"/>
        </a:solidFill>
        <a:ln w="12700" cap="flat" cmpd="sng" algn="ctr">
          <a:solidFill>
            <a:sysClr val="window" lastClr="FFFFFF">
              <a:hueOff val="0"/>
              <a:satOff val="0"/>
              <a:lumOff val="0"/>
              <a:alphaOff val="0"/>
            </a:sysClr>
          </a:solidFill>
          <a:prstDash val="solid"/>
          <a:miter lim="800000"/>
        </a:ln>
        <a:effectLst/>
      </dgm:spPr>
      <dgm:t>
        <a:bodyPr/>
        <a:lstStyle/>
        <a:p>
          <a:r>
            <a:rPr lang="en-US" sz="1200">
              <a:solidFill>
                <a:sysClr val="windowText" lastClr="000000"/>
              </a:solidFill>
              <a:latin typeface="Arial" panose="020B0604020202020204" pitchFamily="34" charset="0"/>
              <a:ea typeface="+mn-ea"/>
              <a:cs typeface="Arial" panose="020B0604020202020204" pitchFamily="34" charset="0"/>
            </a:rPr>
            <a:t>The State's preferred and trusted anti-corruption, forensic investigation and litigation agency</a:t>
          </a:r>
        </a:p>
      </dgm:t>
    </dgm:pt>
    <dgm:pt modelId="{BDF41607-858B-4371-9055-F2538F4D0E3B}" type="parTrans" cxnId="{321D3878-637E-4326-B819-D17D8FC0F54D}">
      <dgm:prSet/>
      <dgm:spPr/>
      <dgm:t>
        <a:bodyPr/>
        <a:lstStyle/>
        <a:p>
          <a:endParaRPr lang="en-US"/>
        </a:p>
      </dgm:t>
    </dgm:pt>
    <dgm:pt modelId="{63DCA061-BB1B-4FCC-9A44-3FF6B9B938D4}" type="sibTrans" cxnId="{321D3878-637E-4326-B819-D17D8FC0F54D}">
      <dgm:prSet/>
      <dgm:spPr/>
      <dgm:t>
        <a:bodyPr/>
        <a:lstStyle/>
        <a:p>
          <a:endParaRPr lang="en-US"/>
        </a:p>
      </dgm:t>
    </dgm:pt>
    <dgm:pt modelId="{4D9C15FF-8EC4-4616-8A20-95111A6E0F54}">
      <dgm:prSet custT="1"/>
      <dgm:spPr>
        <a:xfrm>
          <a:off x="41078" y="1041726"/>
          <a:ext cx="5474093" cy="503381"/>
        </a:xfrm>
        <a:prstGeom prst="roundRect">
          <a:avLst/>
        </a:prstGeom>
        <a:solidFill>
          <a:sysClr val="windowText" lastClr="000000"/>
        </a:solidFill>
        <a:ln w="12700" cap="flat" cmpd="sng" algn="ctr">
          <a:solidFill>
            <a:sysClr val="window" lastClr="FFFFFF">
              <a:hueOff val="0"/>
              <a:satOff val="0"/>
              <a:lumOff val="0"/>
              <a:alphaOff val="0"/>
            </a:sysClr>
          </a:solidFill>
          <a:prstDash val="solid"/>
          <a:miter lim="800000"/>
        </a:ln>
        <a:effectLst/>
      </dgm:spPr>
      <dgm:t>
        <a:bodyPr/>
        <a:lstStyle/>
        <a:p>
          <a:r>
            <a:rPr lang="en-US" sz="1600" b="1">
              <a:solidFill>
                <a:sysClr val="window" lastClr="FFFFFF"/>
              </a:solidFill>
              <a:latin typeface="Arial" panose="020B0604020202020204" pitchFamily="34" charset="0"/>
              <a:ea typeface="+mn-ea"/>
              <a:cs typeface="Arial" panose="020B0604020202020204" pitchFamily="34" charset="0"/>
            </a:rPr>
            <a:t>MISSION</a:t>
          </a:r>
        </a:p>
      </dgm:t>
    </dgm:pt>
    <dgm:pt modelId="{BD6CDECB-CEF6-4482-B325-DE2D75FCABF9}" type="parTrans" cxnId="{512C2A52-2D3F-4BBE-9D86-BB97CE302B21}">
      <dgm:prSet/>
      <dgm:spPr/>
      <dgm:t>
        <a:bodyPr/>
        <a:lstStyle/>
        <a:p>
          <a:endParaRPr lang="en-US"/>
        </a:p>
      </dgm:t>
    </dgm:pt>
    <dgm:pt modelId="{65ADF859-9B4A-454E-81BC-73D521D77C93}" type="sibTrans" cxnId="{512C2A52-2D3F-4BBE-9D86-BB97CE302B21}">
      <dgm:prSet/>
      <dgm:spPr/>
      <dgm:t>
        <a:bodyPr/>
        <a:lstStyle/>
        <a:p>
          <a:endParaRPr lang="en-US"/>
        </a:p>
      </dgm:t>
    </dgm:pt>
    <dgm:pt modelId="{B6446DF2-E2DB-4D78-918C-94FD3998D4D1}">
      <dgm:prSet custT="1"/>
      <dgm:spPr>
        <a:xfrm>
          <a:off x="41078" y="1566321"/>
          <a:ext cx="5463402" cy="570743"/>
        </a:xfrm>
        <a:prstGeom prst="roundRect">
          <a:avLst/>
        </a:prstGeom>
        <a:solidFill>
          <a:sysClr val="windowText" lastClr="000000"/>
        </a:solidFill>
        <a:ln w="12700" cap="flat" cmpd="sng" algn="ctr">
          <a:solidFill>
            <a:sysClr val="window" lastClr="FFFFFF">
              <a:hueOff val="0"/>
              <a:satOff val="0"/>
              <a:lumOff val="0"/>
              <a:alphaOff val="0"/>
            </a:sysClr>
          </a:solidFill>
          <a:prstDash val="solid"/>
          <a:miter lim="800000"/>
        </a:ln>
        <a:effectLst/>
      </dgm:spPr>
      <dgm:t>
        <a:bodyPr/>
        <a:lstStyle/>
        <a:p>
          <a:r>
            <a:rPr lang="en-US" sz="1200">
              <a:solidFill>
                <a:sysClr val="window" lastClr="FFFFFF"/>
              </a:solidFill>
              <a:latin typeface="Arial" panose="020B0604020202020204" pitchFamily="34" charset="0"/>
              <a:ea typeface="+mn-ea"/>
              <a:cs typeface="Arial" panose="020B0604020202020204" pitchFamily="34" charset="0"/>
            </a:rPr>
            <a:t>We provide forensic investigation and civil litigation services to combat corruption, serious malpractices and maladministration to protect the interest of the State and the public</a:t>
          </a:r>
        </a:p>
      </dgm:t>
    </dgm:pt>
    <dgm:pt modelId="{A3179A25-BE29-4DA3-A9BC-95859998BEAF}" type="parTrans" cxnId="{4DADA057-D89C-4BC5-99A5-3CB69E4D9ADA}">
      <dgm:prSet/>
      <dgm:spPr/>
      <dgm:t>
        <a:bodyPr/>
        <a:lstStyle/>
        <a:p>
          <a:endParaRPr lang="en-US"/>
        </a:p>
      </dgm:t>
    </dgm:pt>
    <dgm:pt modelId="{BE8ED745-2170-4D30-9E5F-FC977C35502F}" type="sibTrans" cxnId="{4DADA057-D89C-4BC5-99A5-3CB69E4D9ADA}">
      <dgm:prSet/>
      <dgm:spPr/>
      <dgm:t>
        <a:bodyPr/>
        <a:lstStyle/>
        <a:p>
          <a:endParaRPr lang="en-US"/>
        </a:p>
      </dgm:t>
    </dgm:pt>
    <dgm:pt modelId="{CBBF932E-A9C1-4FCF-82BB-C0E904BCBCAA}">
      <dgm:prSet custT="1"/>
      <dgm:spPr>
        <a:xfrm>
          <a:off x="41078" y="2158278"/>
          <a:ext cx="5474093" cy="514985"/>
        </a:xfrm>
        <a:prstGeom prst="roundRect">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r>
            <a:rPr lang="en-US" sz="1600" b="1">
              <a:solidFill>
                <a:sysClr val="window" lastClr="FFFFFF"/>
              </a:solidFill>
              <a:latin typeface="Arial" panose="020B0604020202020204" pitchFamily="34" charset="0"/>
              <a:ea typeface="+mn-ea"/>
              <a:cs typeface="Arial" panose="020B0604020202020204" pitchFamily="34" charset="0"/>
            </a:rPr>
            <a:t>VALUES</a:t>
          </a:r>
        </a:p>
      </dgm:t>
    </dgm:pt>
    <dgm:pt modelId="{8E1E5627-50A3-48C7-9AD4-8F2DCD4649A4}" type="parTrans" cxnId="{E406FE0F-E799-4242-8AC5-08E33016E821}">
      <dgm:prSet/>
      <dgm:spPr/>
      <dgm:t>
        <a:bodyPr/>
        <a:lstStyle/>
        <a:p>
          <a:endParaRPr lang="en-US"/>
        </a:p>
      </dgm:t>
    </dgm:pt>
    <dgm:pt modelId="{01DC9ED5-FBC6-4ECF-B562-00B875AE14F3}" type="sibTrans" cxnId="{E406FE0F-E799-4242-8AC5-08E33016E821}">
      <dgm:prSet/>
      <dgm:spPr/>
      <dgm:t>
        <a:bodyPr/>
        <a:lstStyle/>
        <a:p>
          <a:endParaRPr lang="en-US"/>
        </a:p>
      </dgm:t>
    </dgm:pt>
    <dgm:pt modelId="{CAF067FC-31B8-40B6-B7A9-662F07559ECF}">
      <dgm:prSet/>
      <dgm:spPr>
        <a:xfrm>
          <a:off x="41078" y="2694477"/>
          <a:ext cx="5474093" cy="504000"/>
        </a:xfrm>
        <a:prstGeom prst="roundRect">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Arial" panose="020B0604020202020204" pitchFamily="34" charset="0"/>
              <a:ea typeface="+mn-ea"/>
              <a:cs typeface="Arial" panose="020B0604020202020204" pitchFamily="34" charset="0"/>
            </a:rPr>
            <a:t>Integrity; Co-operation; Teamwork; Professionalism; Efficiency; Independence</a:t>
          </a:r>
        </a:p>
        <a:p>
          <a:r>
            <a:rPr lang="en-US">
              <a:solidFill>
                <a:sysClr val="window" lastClr="FFFFFF"/>
              </a:solidFill>
              <a:latin typeface="Arial" panose="020B0604020202020204" pitchFamily="34" charset="0"/>
              <a:ea typeface="+mn-ea"/>
              <a:cs typeface="Arial" panose="020B0604020202020204" pitchFamily="34" charset="0"/>
            </a:rPr>
            <a:t>Drive and Passion</a:t>
          </a:r>
        </a:p>
      </dgm:t>
    </dgm:pt>
    <dgm:pt modelId="{BC4656D1-CC35-4692-A37B-7094CE8B15D0}" type="parTrans" cxnId="{DDAE0948-8183-4984-A3A5-DA2A6D27D081}">
      <dgm:prSet/>
      <dgm:spPr/>
      <dgm:t>
        <a:bodyPr/>
        <a:lstStyle/>
        <a:p>
          <a:endParaRPr lang="en-US"/>
        </a:p>
      </dgm:t>
    </dgm:pt>
    <dgm:pt modelId="{B26091ED-E158-4037-AFBF-0C78DAD6C707}" type="sibTrans" cxnId="{DDAE0948-8183-4984-A3A5-DA2A6D27D081}">
      <dgm:prSet/>
      <dgm:spPr/>
      <dgm:t>
        <a:bodyPr/>
        <a:lstStyle/>
        <a:p>
          <a:endParaRPr lang="en-US"/>
        </a:p>
      </dgm:t>
    </dgm:pt>
    <dgm:pt modelId="{C2F5F508-A83F-4F6E-99B8-A42BD871C125}" type="pres">
      <dgm:prSet presAssocID="{236BC4F9-4152-4945-99AA-FA96DFE45009}" presName="Name0" presStyleCnt="0">
        <dgm:presLayoutVars>
          <dgm:dir/>
          <dgm:animLvl val="lvl"/>
          <dgm:resizeHandles val="exact"/>
        </dgm:presLayoutVars>
      </dgm:prSet>
      <dgm:spPr/>
      <dgm:t>
        <a:bodyPr/>
        <a:lstStyle/>
        <a:p>
          <a:endParaRPr lang="en-US"/>
        </a:p>
      </dgm:t>
    </dgm:pt>
    <dgm:pt modelId="{69FEFC06-970F-467F-950F-BD01998DB29B}" type="pres">
      <dgm:prSet presAssocID="{C7D9F6BB-6B84-4D30-B9D7-7D892D9C9915}" presName="linNode" presStyleCnt="0"/>
      <dgm:spPr/>
    </dgm:pt>
    <dgm:pt modelId="{192323D1-13B3-4704-A7D2-04D17893BAD9}" type="pres">
      <dgm:prSet presAssocID="{C7D9F6BB-6B84-4D30-B9D7-7D892D9C9915}" presName="parentText" presStyleLbl="node1" presStyleIdx="0" presStyleCnt="6" custScaleX="273938" custScaleY="121115">
        <dgm:presLayoutVars>
          <dgm:chMax val="1"/>
          <dgm:bulletEnabled val="1"/>
        </dgm:presLayoutVars>
      </dgm:prSet>
      <dgm:spPr/>
      <dgm:t>
        <a:bodyPr/>
        <a:lstStyle/>
        <a:p>
          <a:endParaRPr lang="en-US"/>
        </a:p>
      </dgm:t>
    </dgm:pt>
    <dgm:pt modelId="{83C1592F-CEE6-49AA-BEC6-0957A7A16300}" type="pres">
      <dgm:prSet presAssocID="{1BDD6327-A5F3-4A75-85AD-3C87E52DCB1E}" presName="sp" presStyleCnt="0"/>
      <dgm:spPr/>
    </dgm:pt>
    <dgm:pt modelId="{10AD916A-CA4D-4BD0-8B23-C65C5D1052AD}" type="pres">
      <dgm:prSet presAssocID="{51B9B6E1-00C5-4603-8461-B4B740F7E555}" presName="linNode" presStyleCnt="0"/>
      <dgm:spPr/>
    </dgm:pt>
    <dgm:pt modelId="{77125C5E-9156-40D6-B68A-7E4F81B71356}" type="pres">
      <dgm:prSet presAssocID="{51B9B6E1-00C5-4603-8461-B4B740F7E555}" presName="parentText" presStyleLbl="node1" presStyleIdx="1" presStyleCnt="6" custScaleX="273403" custScaleY="113965">
        <dgm:presLayoutVars>
          <dgm:chMax val="1"/>
          <dgm:bulletEnabled val="1"/>
        </dgm:presLayoutVars>
      </dgm:prSet>
      <dgm:spPr/>
      <dgm:t>
        <a:bodyPr/>
        <a:lstStyle/>
        <a:p>
          <a:endParaRPr lang="en-US"/>
        </a:p>
      </dgm:t>
    </dgm:pt>
    <dgm:pt modelId="{F50747D3-646E-4071-9FDD-C42F16D20943}" type="pres">
      <dgm:prSet presAssocID="{63DCA061-BB1B-4FCC-9A44-3FF6B9B938D4}" presName="sp" presStyleCnt="0"/>
      <dgm:spPr/>
    </dgm:pt>
    <dgm:pt modelId="{0341D68E-41CB-40CC-8F24-BB8DD3BDBF82}" type="pres">
      <dgm:prSet presAssocID="{4D9C15FF-8EC4-4616-8A20-95111A6E0F54}" presName="linNode" presStyleCnt="0"/>
      <dgm:spPr/>
    </dgm:pt>
    <dgm:pt modelId="{A0CC6162-26E8-4B04-B752-D5745EF36EA2}" type="pres">
      <dgm:prSet presAssocID="{4D9C15FF-8EC4-4616-8A20-95111A6E0F54}" presName="parentText" presStyleLbl="node1" presStyleIdx="2" presStyleCnt="6" custScaleX="273938" custScaleY="118646">
        <dgm:presLayoutVars>
          <dgm:chMax val="1"/>
          <dgm:bulletEnabled val="1"/>
        </dgm:presLayoutVars>
      </dgm:prSet>
      <dgm:spPr/>
      <dgm:t>
        <a:bodyPr/>
        <a:lstStyle/>
        <a:p>
          <a:endParaRPr lang="en-US"/>
        </a:p>
      </dgm:t>
    </dgm:pt>
    <dgm:pt modelId="{32908575-69DB-4A8C-A3C0-F42C237D2CBA}" type="pres">
      <dgm:prSet presAssocID="{65ADF859-9B4A-454E-81BC-73D521D77C93}" presName="sp" presStyleCnt="0"/>
      <dgm:spPr/>
    </dgm:pt>
    <dgm:pt modelId="{5C43758F-E7E9-4A4E-A6CD-89E487657D6C}" type="pres">
      <dgm:prSet presAssocID="{B6446DF2-E2DB-4D78-918C-94FD3998D4D1}" presName="linNode" presStyleCnt="0"/>
      <dgm:spPr/>
    </dgm:pt>
    <dgm:pt modelId="{56F2FA71-AE0F-4C17-B6CF-F76D251491EF}" type="pres">
      <dgm:prSet presAssocID="{B6446DF2-E2DB-4D78-918C-94FD3998D4D1}" presName="parentText" presStyleLbl="node1" presStyleIdx="3" presStyleCnt="6" custScaleX="273403" custScaleY="134523">
        <dgm:presLayoutVars>
          <dgm:chMax val="1"/>
          <dgm:bulletEnabled val="1"/>
        </dgm:presLayoutVars>
      </dgm:prSet>
      <dgm:spPr/>
      <dgm:t>
        <a:bodyPr/>
        <a:lstStyle/>
        <a:p>
          <a:endParaRPr lang="en-US"/>
        </a:p>
      </dgm:t>
    </dgm:pt>
    <dgm:pt modelId="{98545329-F0D5-46E8-A75F-7C84F0650619}" type="pres">
      <dgm:prSet presAssocID="{BE8ED745-2170-4D30-9E5F-FC977C35502F}" presName="sp" presStyleCnt="0"/>
      <dgm:spPr/>
    </dgm:pt>
    <dgm:pt modelId="{DA73A5DA-CA18-44CA-B112-182B57D91765}" type="pres">
      <dgm:prSet presAssocID="{CBBF932E-A9C1-4FCF-82BB-C0E904BCBCAA}" presName="linNode" presStyleCnt="0"/>
      <dgm:spPr/>
    </dgm:pt>
    <dgm:pt modelId="{9BD5D8F1-EB0F-4205-A31B-6F6B0EAD7576}" type="pres">
      <dgm:prSet presAssocID="{CBBF932E-A9C1-4FCF-82BB-C0E904BCBCAA}" presName="parentText" presStyleLbl="node1" presStyleIdx="4" presStyleCnt="6" custScaleX="273938" custScaleY="121381">
        <dgm:presLayoutVars>
          <dgm:chMax val="1"/>
          <dgm:bulletEnabled val="1"/>
        </dgm:presLayoutVars>
      </dgm:prSet>
      <dgm:spPr/>
      <dgm:t>
        <a:bodyPr/>
        <a:lstStyle/>
        <a:p>
          <a:endParaRPr lang="en-US"/>
        </a:p>
      </dgm:t>
    </dgm:pt>
    <dgm:pt modelId="{ADB3124B-1AD9-44C6-8582-B2CA8577F879}" type="pres">
      <dgm:prSet presAssocID="{01DC9ED5-FBC6-4ECF-B562-00B875AE14F3}" presName="sp" presStyleCnt="0"/>
      <dgm:spPr/>
    </dgm:pt>
    <dgm:pt modelId="{79B4E1F8-AB17-4761-81E9-EA4CA2F6A907}" type="pres">
      <dgm:prSet presAssocID="{CAF067FC-31B8-40B6-B7A9-662F07559ECF}" presName="linNode" presStyleCnt="0"/>
      <dgm:spPr/>
    </dgm:pt>
    <dgm:pt modelId="{A98654A6-F3C7-4917-8E85-C15BEB74ED6A}" type="pres">
      <dgm:prSet presAssocID="{CAF067FC-31B8-40B6-B7A9-662F07559ECF}" presName="parentText" presStyleLbl="node1" presStyleIdx="5" presStyleCnt="6" custScaleX="273938" custScaleY="118792">
        <dgm:presLayoutVars>
          <dgm:chMax val="1"/>
          <dgm:bulletEnabled val="1"/>
        </dgm:presLayoutVars>
      </dgm:prSet>
      <dgm:spPr/>
      <dgm:t>
        <a:bodyPr/>
        <a:lstStyle/>
        <a:p>
          <a:endParaRPr lang="en-US"/>
        </a:p>
      </dgm:t>
    </dgm:pt>
  </dgm:ptLst>
  <dgm:cxnLst>
    <dgm:cxn modelId="{C0D97C7C-F2B4-4591-B10E-4B05C7C40251}" type="presOf" srcId="{236BC4F9-4152-4945-99AA-FA96DFE45009}" destId="{C2F5F508-A83F-4F6E-99B8-A42BD871C125}" srcOrd="0" destOrd="0" presId="urn:microsoft.com/office/officeart/2005/8/layout/vList5"/>
    <dgm:cxn modelId="{E406FE0F-E799-4242-8AC5-08E33016E821}" srcId="{236BC4F9-4152-4945-99AA-FA96DFE45009}" destId="{CBBF932E-A9C1-4FCF-82BB-C0E904BCBCAA}" srcOrd="4" destOrd="0" parTransId="{8E1E5627-50A3-48C7-9AD4-8F2DCD4649A4}" sibTransId="{01DC9ED5-FBC6-4ECF-B562-00B875AE14F3}"/>
    <dgm:cxn modelId="{AAD27CF9-B27C-4B71-B33A-2D43FEBC586B}" srcId="{236BC4F9-4152-4945-99AA-FA96DFE45009}" destId="{C7D9F6BB-6B84-4D30-B9D7-7D892D9C9915}" srcOrd="0" destOrd="0" parTransId="{790927C4-E4E3-48BD-89BB-5E5083A49145}" sibTransId="{1BDD6327-A5F3-4A75-85AD-3C87E52DCB1E}"/>
    <dgm:cxn modelId="{902A3E7D-B722-4031-B28D-812D2C7855FC}" type="presOf" srcId="{CAF067FC-31B8-40B6-B7A9-662F07559ECF}" destId="{A98654A6-F3C7-4917-8E85-C15BEB74ED6A}" srcOrd="0" destOrd="0" presId="urn:microsoft.com/office/officeart/2005/8/layout/vList5"/>
    <dgm:cxn modelId="{321D3878-637E-4326-B819-D17D8FC0F54D}" srcId="{236BC4F9-4152-4945-99AA-FA96DFE45009}" destId="{51B9B6E1-00C5-4603-8461-B4B740F7E555}" srcOrd="1" destOrd="0" parTransId="{BDF41607-858B-4371-9055-F2538F4D0E3B}" sibTransId="{63DCA061-BB1B-4FCC-9A44-3FF6B9B938D4}"/>
    <dgm:cxn modelId="{A9A2B0B1-B49C-4FC7-BEC9-D4C3D994B119}" type="presOf" srcId="{B6446DF2-E2DB-4D78-918C-94FD3998D4D1}" destId="{56F2FA71-AE0F-4C17-B6CF-F76D251491EF}" srcOrd="0" destOrd="0" presId="urn:microsoft.com/office/officeart/2005/8/layout/vList5"/>
    <dgm:cxn modelId="{512C2A52-2D3F-4BBE-9D86-BB97CE302B21}" srcId="{236BC4F9-4152-4945-99AA-FA96DFE45009}" destId="{4D9C15FF-8EC4-4616-8A20-95111A6E0F54}" srcOrd="2" destOrd="0" parTransId="{BD6CDECB-CEF6-4482-B325-DE2D75FCABF9}" sibTransId="{65ADF859-9B4A-454E-81BC-73D521D77C93}"/>
    <dgm:cxn modelId="{7CD184DC-E756-4D75-A542-164E7EBE5BDA}" type="presOf" srcId="{CBBF932E-A9C1-4FCF-82BB-C0E904BCBCAA}" destId="{9BD5D8F1-EB0F-4205-A31B-6F6B0EAD7576}" srcOrd="0" destOrd="0" presId="urn:microsoft.com/office/officeart/2005/8/layout/vList5"/>
    <dgm:cxn modelId="{3EDC7C75-6F56-4F16-8ADE-E4ED6B46D779}" type="presOf" srcId="{51B9B6E1-00C5-4603-8461-B4B740F7E555}" destId="{77125C5E-9156-40D6-B68A-7E4F81B71356}" srcOrd="0" destOrd="0" presId="urn:microsoft.com/office/officeart/2005/8/layout/vList5"/>
    <dgm:cxn modelId="{A0ADBB5B-3529-46F2-8B5E-9DBEC9B0FA22}" type="presOf" srcId="{C7D9F6BB-6B84-4D30-B9D7-7D892D9C9915}" destId="{192323D1-13B3-4704-A7D2-04D17893BAD9}" srcOrd="0" destOrd="0" presId="urn:microsoft.com/office/officeart/2005/8/layout/vList5"/>
    <dgm:cxn modelId="{4DADA057-D89C-4BC5-99A5-3CB69E4D9ADA}" srcId="{236BC4F9-4152-4945-99AA-FA96DFE45009}" destId="{B6446DF2-E2DB-4D78-918C-94FD3998D4D1}" srcOrd="3" destOrd="0" parTransId="{A3179A25-BE29-4DA3-A9BC-95859998BEAF}" sibTransId="{BE8ED745-2170-4D30-9E5F-FC977C35502F}"/>
    <dgm:cxn modelId="{DDAE0948-8183-4984-A3A5-DA2A6D27D081}" srcId="{236BC4F9-4152-4945-99AA-FA96DFE45009}" destId="{CAF067FC-31B8-40B6-B7A9-662F07559ECF}" srcOrd="5" destOrd="0" parTransId="{BC4656D1-CC35-4692-A37B-7094CE8B15D0}" sibTransId="{B26091ED-E158-4037-AFBF-0C78DAD6C707}"/>
    <dgm:cxn modelId="{B8EA5272-141C-43B6-BDF8-2C002C15A60A}" type="presOf" srcId="{4D9C15FF-8EC4-4616-8A20-95111A6E0F54}" destId="{A0CC6162-26E8-4B04-B752-D5745EF36EA2}" srcOrd="0" destOrd="0" presId="urn:microsoft.com/office/officeart/2005/8/layout/vList5"/>
    <dgm:cxn modelId="{B249FBC0-22DE-48E5-A3C7-2CCA1617A6C4}" type="presParOf" srcId="{C2F5F508-A83F-4F6E-99B8-A42BD871C125}" destId="{69FEFC06-970F-467F-950F-BD01998DB29B}" srcOrd="0" destOrd="0" presId="urn:microsoft.com/office/officeart/2005/8/layout/vList5"/>
    <dgm:cxn modelId="{C2AF06EA-573B-4BC6-82A4-4ABD8BB44A7A}" type="presParOf" srcId="{69FEFC06-970F-467F-950F-BD01998DB29B}" destId="{192323D1-13B3-4704-A7D2-04D17893BAD9}" srcOrd="0" destOrd="0" presId="urn:microsoft.com/office/officeart/2005/8/layout/vList5"/>
    <dgm:cxn modelId="{76E87D52-9441-4120-A4CF-01E7DFB46597}" type="presParOf" srcId="{C2F5F508-A83F-4F6E-99B8-A42BD871C125}" destId="{83C1592F-CEE6-49AA-BEC6-0957A7A16300}" srcOrd="1" destOrd="0" presId="urn:microsoft.com/office/officeart/2005/8/layout/vList5"/>
    <dgm:cxn modelId="{21F15713-402C-4D73-AE69-3101F4F5AB42}" type="presParOf" srcId="{C2F5F508-A83F-4F6E-99B8-A42BD871C125}" destId="{10AD916A-CA4D-4BD0-8B23-C65C5D1052AD}" srcOrd="2" destOrd="0" presId="urn:microsoft.com/office/officeart/2005/8/layout/vList5"/>
    <dgm:cxn modelId="{5CEF1E14-6140-4D49-ADDB-72E81A7BB749}" type="presParOf" srcId="{10AD916A-CA4D-4BD0-8B23-C65C5D1052AD}" destId="{77125C5E-9156-40D6-B68A-7E4F81B71356}" srcOrd="0" destOrd="0" presId="urn:microsoft.com/office/officeart/2005/8/layout/vList5"/>
    <dgm:cxn modelId="{EC9F6A5D-FBCD-4A39-A6D3-5BDAB0D28E3A}" type="presParOf" srcId="{C2F5F508-A83F-4F6E-99B8-A42BD871C125}" destId="{F50747D3-646E-4071-9FDD-C42F16D20943}" srcOrd="3" destOrd="0" presId="urn:microsoft.com/office/officeart/2005/8/layout/vList5"/>
    <dgm:cxn modelId="{9DD1DB18-81DD-48E3-9D65-16D24B2DCE88}" type="presParOf" srcId="{C2F5F508-A83F-4F6E-99B8-A42BD871C125}" destId="{0341D68E-41CB-40CC-8F24-BB8DD3BDBF82}" srcOrd="4" destOrd="0" presId="urn:microsoft.com/office/officeart/2005/8/layout/vList5"/>
    <dgm:cxn modelId="{D749E4F5-826F-481E-BB6C-CF996477E872}" type="presParOf" srcId="{0341D68E-41CB-40CC-8F24-BB8DD3BDBF82}" destId="{A0CC6162-26E8-4B04-B752-D5745EF36EA2}" srcOrd="0" destOrd="0" presId="urn:microsoft.com/office/officeart/2005/8/layout/vList5"/>
    <dgm:cxn modelId="{BCE49EE9-7000-4035-85E3-682E311FF000}" type="presParOf" srcId="{C2F5F508-A83F-4F6E-99B8-A42BD871C125}" destId="{32908575-69DB-4A8C-A3C0-F42C237D2CBA}" srcOrd="5" destOrd="0" presId="urn:microsoft.com/office/officeart/2005/8/layout/vList5"/>
    <dgm:cxn modelId="{DBA46895-4263-434D-846C-0ACBD2ED9896}" type="presParOf" srcId="{C2F5F508-A83F-4F6E-99B8-A42BD871C125}" destId="{5C43758F-E7E9-4A4E-A6CD-89E487657D6C}" srcOrd="6" destOrd="0" presId="urn:microsoft.com/office/officeart/2005/8/layout/vList5"/>
    <dgm:cxn modelId="{137A1761-3984-48B8-8402-68DA64F32D7A}" type="presParOf" srcId="{5C43758F-E7E9-4A4E-A6CD-89E487657D6C}" destId="{56F2FA71-AE0F-4C17-B6CF-F76D251491EF}" srcOrd="0" destOrd="0" presId="urn:microsoft.com/office/officeart/2005/8/layout/vList5"/>
    <dgm:cxn modelId="{6E4A19E4-C58D-4CA5-BE9F-CF243CCCC923}" type="presParOf" srcId="{C2F5F508-A83F-4F6E-99B8-A42BD871C125}" destId="{98545329-F0D5-46E8-A75F-7C84F0650619}" srcOrd="7" destOrd="0" presId="urn:microsoft.com/office/officeart/2005/8/layout/vList5"/>
    <dgm:cxn modelId="{431DD2DE-7EC0-4B6C-BEF0-CAE6491430D7}" type="presParOf" srcId="{C2F5F508-A83F-4F6E-99B8-A42BD871C125}" destId="{DA73A5DA-CA18-44CA-B112-182B57D91765}" srcOrd="8" destOrd="0" presId="urn:microsoft.com/office/officeart/2005/8/layout/vList5"/>
    <dgm:cxn modelId="{3E07165E-EF76-42F0-83C8-FDB44C596EC6}" type="presParOf" srcId="{DA73A5DA-CA18-44CA-B112-182B57D91765}" destId="{9BD5D8F1-EB0F-4205-A31B-6F6B0EAD7576}" srcOrd="0" destOrd="0" presId="urn:microsoft.com/office/officeart/2005/8/layout/vList5"/>
    <dgm:cxn modelId="{E7C58F65-8ED4-4418-B001-C1EEF9D21849}" type="presParOf" srcId="{C2F5F508-A83F-4F6E-99B8-A42BD871C125}" destId="{ADB3124B-1AD9-44C6-8582-B2CA8577F879}" srcOrd="9" destOrd="0" presId="urn:microsoft.com/office/officeart/2005/8/layout/vList5"/>
    <dgm:cxn modelId="{0509348E-4366-4D33-81E3-23DFD454F99A}" type="presParOf" srcId="{C2F5F508-A83F-4F6E-99B8-A42BD871C125}" destId="{79B4E1F8-AB17-4761-81E9-EA4CA2F6A907}" srcOrd="10" destOrd="0" presId="urn:microsoft.com/office/officeart/2005/8/layout/vList5"/>
    <dgm:cxn modelId="{14FA3143-CCB5-496B-9C43-7E383AB94134}" type="presParOf" srcId="{79B4E1F8-AB17-4761-81E9-EA4CA2F6A907}" destId="{A98654A6-F3C7-4917-8E85-C15BEB74ED6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43B325-A9C6-40B3-87EB-A826647612D9}" type="doc">
      <dgm:prSet loTypeId="urn:microsoft.com/office/officeart/2005/8/layout/pList2#1" loCatId="list" qsTypeId="urn:microsoft.com/office/officeart/2005/8/quickstyle/simple1" qsCatId="simple" csTypeId="urn:microsoft.com/office/officeart/2005/8/colors/accent1_2" csCatId="accent1" phldr="1"/>
      <dgm:spPr/>
      <dgm:t>
        <a:bodyPr/>
        <a:lstStyle/>
        <a:p>
          <a:endParaRPr lang="en-US"/>
        </a:p>
      </dgm:t>
    </dgm:pt>
    <dgm:pt modelId="{CE13AA36-14CE-4996-AFE4-D5661FFF74DC}">
      <dgm:prSet phldrT="[Text]"/>
      <dgm:spPr>
        <a:solidFill>
          <a:srgbClr val="FFFF00"/>
        </a:solidFill>
      </dgm:spPr>
      <dgm:t>
        <a:bodyPr/>
        <a:lstStyle/>
        <a:p>
          <a:pPr algn="l"/>
          <a:r>
            <a:rPr lang="en-US" b="1" dirty="0" smtClean="0">
              <a:solidFill>
                <a:sysClr val="windowText" lastClr="000000"/>
              </a:solidFill>
              <a:latin typeface="Arial" panose="020B0604020202020204" pitchFamily="34" charset="0"/>
              <a:cs typeface="Arial" panose="020B0604020202020204" pitchFamily="34" charset="0"/>
            </a:rPr>
            <a:t>CIVIL LITIGATION</a:t>
          </a:r>
          <a:endParaRPr lang="en-US" b="1" dirty="0">
            <a:solidFill>
              <a:sysClr val="windowText" lastClr="000000"/>
            </a:solidFill>
            <a:latin typeface="Arial" panose="020B0604020202020204" pitchFamily="34" charset="0"/>
            <a:cs typeface="Arial" panose="020B0604020202020204" pitchFamily="34" charset="0"/>
          </a:endParaRPr>
        </a:p>
      </dgm:t>
    </dgm:pt>
    <dgm:pt modelId="{275E96B7-F869-4A93-A49B-6614265E9BE0}" type="parTrans" cxnId="{D39B0426-F377-4407-811C-9CB573E1F8C0}">
      <dgm:prSet/>
      <dgm:spPr/>
      <dgm:t>
        <a:bodyPr/>
        <a:lstStyle/>
        <a:p>
          <a:endParaRPr lang="en-US"/>
        </a:p>
      </dgm:t>
    </dgm:pt>
    <dgm:pt modelId="{23DB3D04-F169-4DC3-A284-0148DEE75C6D}" type="sibTrans" cxnId="{D39B0426-F377-4407-811C-9CB573E1F8C0}">
      <dgm:prSet/>
      <dgm:spPr/>
      <dgm:t>
        <a:bodyPr/>
        <a:lstStyle/>
        <a:p>
          <a:endParaRPr lang="en-US"/>
        </a:p>
      </dgm:t>
    </dgm:pt>
    <dgm:pt modelId="{2DF3787A-A59E-445D-A44C-163C02D92119}">
      <dgm:prSet phldrT="[Text]"/>
      <dgm:spPr>
        <a:solidFill>
          <a:srgbClr val="FFFF00"/>
        </a:solidFill>
      </dgm:spPr>
      <dgm:t>
        <a:bodyPr/>
        <a:lstStyle/>
        <a:p>
          <a:pPr algn="just"/>
          <a:r>
            <a:rPr lang="en-ZA" b="0" dirty="0" smtClean="0">
              <a:solidFill>
                <a:sysClr val="windowText" lastClr="000000"/>
              </a:solidFill>
              <a:latin typeface="Arial" panose="020B0604020202020204" pitchFamily="34" charset="0"/>
              <a:cs typeface="Arial" panose="020B0604020202020204" pitchFamily="34" charset="0"/>
            </a:rPr>
            <a:t>Institute civil proceedings where there are potential recoveries of assets.</a:t>
          </a:r>
          <a:endParaRPr lang="en-US" b="0" dirty="0">
            <a:solidFill>
              <a:sysClr val="windowText" lastClr="000000"/>
            </a:solidFill>
            <a:latin typeface="Arial" panose="020B0604020202020204" pitchFamily="34" charset="0"/>
            <a:cs typeface="Arial" panose="020B0604020202020204" pitchFamily="34" charset="0"/>
          </a:endParaRPr>
        </a:p>
      </dgm:t>
    </dgm:pt>
    <dgm:pt modelId="{4750F7E7-481E-4121-A739-5B5B1EDA0174}" type="parTrans" cxnId="{9A775F3B-790A-448F-9394-51508A233EF8}">
      <dgm:prSet/>
      <dgm:spPr/>
      <dgm:t>
        <a:bodyPr/>
        <a:lstStyle/>
        <a:p>
          <a:endParaRPr lang="en-US"/>
        </a:p>
      </dgm:t>
    </dgm:pt>
    <dgm:pt modelId="{22BCC323-8EB0-41F5-8A8C-B49DDC4607FA}" type="sibTrans" cxnId="{9A775F3B-790A-448F-9394-51508A233EF8}">
      <dgm:prSet/>
      <dgm:spPr/>
      <dgm:t>
        <a:bodyPr/>
        <a:lstStyle/>
        <a:p>
          <a:endParaRPr lang="en-US"/>
        </a:p>
      </dgm:t>
    </dgm:pt>
    <dgm:pt modelId="{558686EC-B2A5-42FA-96A8-AE5D5D0757DD}">
      <dgm:prSet phldrT="[Text]"/>
      <dgm:spPr>
        <a:solidFill>
          <a:srgbClr val="FFFF00"/>
        </a:solidFill>
      </dgm:spPr>
      <dgm:t>
        <a:bodyPr/>
        <a:lstStyle/>
        <a:p>
          <a:r>
            <a:rPr lang="en-US" b="1" dirty="0" smtClean="0">
              <a:solidFill>
                <a:sysClr val="windowText" lastClr="000000"/>
              </a:solidFill>
              <a:latin typeface="Arial" panose="020B0604020202020204" pitchFamily="34" charset="0"/>
              <a:cs typeface="Arial" panose="020B0604020202020204" pitchFamily="34" charset="0"/>
            </a:rPr>
            <a:t>DISCIPLINARY ACTION REFERRALS TO STATE INSTITUTIONS</a:t>
          </a:r>
          <a:endParaRPr lang="en-US" b="1" dirty="0">
            <a:solidFill>
              <a:sysClr val="windowText" lastClr="000000"/>
            </a:solidFill>
            <a:latin typeface="Arial" panose="020B0604020202020204" pitchFamily="34" charset="0"/>
            <a:cs typeface="Arial" panose="020B0604020202020204" pitchFamily="34" charset="0"/>
          </a:endParaRPr>
        </a:p>
      </dgm:t>
    </dgm:pt>
    <dgm:pt modelId="{33D0EFDB-C5A7-49AD-85C4-034A6B79B989}" type="parTrans" cxnId="{3867D535-7204-48D6-A016-C131F1575C3C}">
      <dgm:prSet/>
      <dgm:spPr/>
      <dgm:t>
        <a:bodyPr/>
        <a:lstStyle/>
        <a:p>
          <a:endParaRPr lang="en-US"/>
        </a:p>
      </dgm:t>
    </dgm:pt>
    <dgm:pt modelId="{BBC3611A-DBD8-4B48-8B0C-001C640C447A}" type="sibTrans" cxnId="{3867D535-7204-48D6-A016-C131F1575C3C}">
      <dgm:prSet/>
      <dgm:spPr/>
      <dgm:t>
        <a:bodyPr/>
        <a:lstStyle/>
        <a:p>
          <a:endParaRPr lang="en-US"/>
        </a:p>
      </dgm:t>
    </dgm:pt>
    <dgm:pt modelId="{63DDA8FA-63BD-492D-8115-1A8E0D89184C}">
      <dgm:prSet phldrT="[Text]"/>
      <dgm:spPr>
        <a:solidFill>
          <a:srgbClr val="FFFF00"/>
        </a:solidFill>
      </dgm:spPr>
      <dgm:t>
        <a:bodyPr/>
        <a:lstStyle/>
        <a:p>
          <a:r>
            <a:rPr lang="en-US" b="1" dirty="0" smtClean="0">
              <a:solidFill>
                <a:sysClr val="windowText" lastClr="000000"/>
              </a:solidFill>
              <a:latin typeface="Arial" panose="020B0604020202020204" pitchFamily="34" charset="0"/>
              <a:cs typeface="Arial" panose="020B0604020202020204" pitchFamily="34" charset="0"/>
            </a:rPr>
            <a:t>PROSECUTION REFERRALS TO THE NPA </a:t>
          </a:r>
        </a:p>
        <a:p>
          <a:r>
            <a:rPr lang="en-US" b="1" dirty="0" smtClean="0">
              <a:solidFill>
                <a:sysClr val="windowText" lastClr="000000"/>
              </a:solidFill>
              <a:latin typeface="Arial" panose="020B0604020202020204" pitchFamily="34" charset="0"/>
              <a:cs typeface="Arial" panose="020B0604020202020204" pitchFamily="34" charset="0"/>
            </a:rPr>
            <a:t> </a:t>
          </a:r>
        </a:p>
        <a:p>
          <a:endParaRPr lang="en-US" b="1" dirty="0">
            <a:solidFill>
              <a:sysClr val="windowText" lastClr="000000"/>
            </a:solidFill>
            <a:latin typeface="Arial" panose="020B0604020202020204" pitchFamily="34" charset="0"/>
            <a:cs typeface="Arial" panose="020B0604020202020204" pitchFamily="34" charset="0"/>
          </a:endParaRPr>
        </a:p>
      </dgm:t>
    </dgm:pt>
    <dgm:pt modelId="{F88648CE-6B79-4E92-999E-3A730F7E64E1}" type="parTrans" cxnId="{DA104FA2-5524-4AFC-BB2F-8711D015BC8A}">
      <dgm:prSet/>
      <dgm:spPr/>
      <dgm:t>
        <a:bodyPr/>
        <a:lstStyle/>
        <a:p>
          <a:endParaRPr lang="en-US"/>
        </a:p>
      </dgm:t>
    </dgm:pt>
    <dgm:pt modelId="{FD058380-EC49-4C49-A2B6-F9023B45FEC3}" type="sibTrans" cxnId="{DA104FA2-5524-4AFC-BB2F-8711D015BC8A}">
      <dgm:prSet/>
      <dgm:spPr/>
      <dgm:t>
        <a:bodyPr/>
        <a:lstStyle/>
        <a:p>
          <a:endParaRPr lang="en-US"/>
        </a:p>
      </dgm:t>
    </dgm:pt>
    <dgm:pt modelId="{714E8B0E-F3A4-4974-90A5-FE401C086221}">
      <dgm:prSet phldrT="[Text]"/>
      <dgm:spPr>
        <a:solidFill>
          <a:srgbClr val="FFFF00"/>
        </a:solidFill>
      </dgm:spPr>
      <dgm:t>
        <a:bodyPr/>
        <a:lstStyle/>
        <a:p>
          <a:r>
            <a:rPr lang="en-US" b="1" dirty="0" smtClean="0">
              <a:solidFill>
                <a:sysClr val="windowText" lastClr="000000"/>
              </a:solidFill>
              <a:latin typeface="Arial" panose="020B0604020202020204" pitchFamily="34" charset="0"/>
              <a:cs typeface="Arial" panose="020B0604020202020204" pitchFamily="34" charset="0"/>
            </a:rPr>
            <a:t>REFERRAL TO OTHER REGULATORY AUTHORITIES SUCH AS:</a:t>
          </a:r>
        </a:p>
        <a:p>
          <a:r>
            <a:rPr lang="en-US" b="1" dirty="0" smtClean="0">
              <a:solidFill>
                <a:sysClr val="windowText" lastClr="000000"/>
              </a:solidFill>
              <a:latin typeface="Arial" panose="020B0604020202020204" pitchFamily="34" charset="0"/>
              <a:cs typeface="Arial" panose="020B0604020202020204" pitchFamily="34" charset="0"/>
            </a:rPr>
            <a:t>SARS</a:t>
          </a:r>
        </a:p>
        <a:p>
          <a:r>
            <a:rPr lang="en-US" b="1" dirty="0" smtClean="0">
              <a:solidFill>
                <a:sysClr val="windowText" lastClr="000000"/>
              </a:solidFill>
              <a:latin typeface="Arial" panose="020B0604020202020204" pitchFamily="34" charset="0"/>
              <a:cs typeface="Arial" panose="020B0604020202020204" pitchFamily="34" charset="0"/>
            </a:rPr>
            <a:t>FIC</a:t>
          </a:r>
        </a:p>
        <a:p>
          <a:endParaRPr lang="en-US" b="1" dirty="0">
            <a:solidFill>
              <a:sysClr val="windowText" lastClr="000000"/>
            </a:solidFill>
            <a:latin typeface="Arial" panose="020B0604020202020204" pitchFamily="34" charset="0"/>
            <a:cs typeface="Arial" panose="020B0604020202020204" pitchFamily="34" charset="0"/>
          </a:endParaRPr>
        </a:p>
      </dgm:t>
    </dgm:pt>
    <dgm:pt modelId="{88110918-10C2-4BE1-A2CB-506AF65CE09D}" type="parTrans" cxnId="{A4B6AC99-2037-4003-9B33-FBFE5B6BAFE3}">
      <dgm:prSet/>
      <dgm:spPr/>
      <dgm:t>
        <a:bodyPr/>
        <a:lstStyle/>
        <a:p>
          <a:endParaRPr lang="en-US"/>
        </a:p>
      </dgm:t>
    </dgm:pt>
    <dgm:pt modelId="{B535A68E-49C5-4D60-994E-6B91E3D2B9FD}" type="sibTrans" cxnId="{A4B6AC99-2037-4003-9B33-FBFE5B6BAFE3}">
      <dgm:prSet/>
      <dgm:spPr/>
      <dgm:t>
        <a:bodyPr/>
        <a:lstStyle/>
        <a:p>
          <a:endParaRPr lang="en-US"/>
        </a:p>
      </dgm:t>
    </dgm:pt>
    <dgm:pt modelId="{EB02E34F-4A8F-4C60-B46D-0B08C9253CE4}">
      <dgm:prSet/>
      <dgm:spPr>
        <a:solidFill>
          <a:srgbClr val="FFFF00"/>
        </a:solidFill>
      </dgm:spPr>
      <dgm:t>
        <a:bodyPr/>
        <a:lstStyle/>
        <a:p>
          <a:pPr algn="just"/>
          <a:r>
            <a:rPr lang="en-ZA" b="0" dirty="0" smtClean="0">
              <a:solidFill>
                <a:sysClr val="windowText" lastClr="000000"/>
              </a:solidFill>
              <a:latin typeface="Arial" panose="020B0604020202020204" pitchFamily="34" charset="0"/>
              <a:cs typeface="Arial" panose="020B0604020202020204" pitchFamily="34" charset="0"/>
            </a:rPr>
            <a:t>Apply for preservation orders at an early stage of investigation where there is prima facie evidence.</a:t>
          </a:r>
          <a:endParaRPr lang="en-ZA" b="0" dirty="0">
            <a:solidFill>
              <a:sysClr val="windowText" lastClr="000000"/>
            </a:solidFill>
            <a:latin typeface="Arial" panose="020B0604020202020204" pitchFamily="34" charset="0"/>
            <a:cs typeface="Arial" panose="020B0604020202020204" pitchFamily="34" charset="0"/>
          </a:endParaRPr>
        </a:p>
      </dgm:t>
    </dgm:pt>
    <dgm:pt modelId="{E2E955F6-4BA1-4CB3-93FF-4CB8A352AEA2}" type="parTrans" cxnId="{96453437-C74B-4AA9-9A8F-ABC81F047243}">
      <dgm:prSet/>
      <dgm:spPr/>
      <dgm:t>
        <a:bodyPr/>
        <a:lstStyle/>
        <a:p>
          <a:endParaRPr lang="en-US"/>
        </a:p>
      </dgm:t>
    </dgm:pt>
    <dgm:pt modelId="{9643D71C-FE55-4F2A-BE76-DC1143D12E0B}" type="sibTrans" cxnId="{96453437-C74B-4AA9-9A8F-ABC81F047243}">
      <dgm:prSet/>
      <dgm:spPr/>
      <dgm:t>
        <a:bodyPr/>
        <a:lstStyle/>
        <a:p>
          <a:endParaRPr lang="en-US"/>
        </a:p>
      </dgm:t>
    </dgm:pt>
    <dgm:pt modelId="{FA86B4C2-F486-4903-A3AF-BEF9A5D46024}" type="pres">
      <dgm:prSet presAssocID="{EB43B325-A9C6-40B3-87EB-A826647612D9}" presName="Name0" presStyleCnt="0">
        <dgm:presLayoutVars>
          <dgm:dir/>
          <dgm:resizeHandles val="exact"/>
        </dgm:presLayoutVars>
      </dgm:prSet>
      <dgm:spPr/>
      <dgm:t>
        <a:bodyPr/>
        <a:lstStyle/>
        <a:p>
          <a:endParaRPr lang="en-US"/>
        </a:p>
      </dgm:t>
    </dgm:pt>
    <dgm:pt modelId="{1B851ECA-1C9D-4E58-BB28-99C373DA201A}" type="pres">
      <dgm:prSet presAssocID="{EB43B325-A9C6-40B3-87EB-A826647612D9}" presName="bkgdShp" presStyleLbl="alignAccFollowNode1" presStyleIdx="0" presStyleCnt="1"/>
      <dgm:spPr>
        <a:solidFill>
          <a:srgbClr val="FFFFCC">
            <a:alpha val="89804"/>
          </a:srgbClr>
        </a:solidFill>
        <a:ln>
          <a:solidFill>
            <a:srgbClr val="FFFFCC">
              <a:alpha val="90000"/>
            </a:srgbClr>
          </a:solidFill>
        </a:ln>
      </dgm:spPr>
      <dgm:t>
        <a:bodyPr/>
        <a:lstStyle/>
        <a:p>
          <a:endParaRPr lang="en-US"/>
        </a:p>
      </dgm:t>
    </dgm:pt>
    <dgm:pt modelId="{046F1418-FD76-4620-8F26-8E75045BF227}" type="pres">
      <dgm:prSet presAssocID="{EB43B325-A9C6-40B3-87EB-A826647612D9}" presName="linComp" presStyleCnt="0"/>
      <dgm:spPr/>
    </dgm:pt>
    <dgm:pt modelId="{81286AAA-5188-4CAD-B3C7-C4D3210F1A90}" type="pres">
      <dgm:prSet presAssocID="{CE13AA36-14CE-4996-AFE4-D5661FFF74DC}" presName="compNode" presStyleCnt="0"/>
      <dgm:spPr/>
    </dgm:pt>
    <dgm:pt modelId="{1476B482-36B3-4031-8FFE-4EC8CCAEB7B8}" type="pres">
      <dgm:prSet presAssocID="{CE13AA36-14CE-4996-AFE4-D5661FFF74DC}" presName="node" presStyleLbl="node1" presStyleIdx="0" presStyleCnt="4">
        <dgm:presLayoutVars>
          <dgm:bulletEnabled val="1"/>
        </dgm:presLayoutVars>
      </dgm:prSet>
      <dgm:spPr/>
      <dgm:t>
        <a:bodyPr/>
        <a:lstStyle/>
        <a:p>
          <a:endParaRPr lang="en-US"/>
        </a:p>
      </dgm:t>
    </dgm:pt>
    <dgm:pt modelId="{CE329B16-8008-4943-9C60-4BB1E8D03C3C}" type="pres">
      <dgm:prSet presAssocID="{CE13AA36-14CE-4996-AFE4-D5661FFF74DC}" presName="invisiNode" presStyleLbl="node1" presStyleIdx="0" presStyleCnt="4"/>
      <dgm:spPr/>
    </dgm:pt>
    <dgm:pt modelId="{B4824691-E4B8-4D6E-9A20-9E4BDA95FDDE}" type="pres">
      <dgm:prSet presAssocID="{CE13AA36-14CE-4996-AFE4-D5661FFF74DC}"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t>
        <a:bodyPr/>
        <a:lstStyle/>
        <a:p>
          <a:endParaRPr lang="en-US"/>
        </a:p>
      </dgm:t>
    </dgm:pt>
    <dgm:pt modelId="{657FE299-058D-47F1-8530-5A8A42A8037C}" type="pres">
      <dgm:prSet presAssocID="{23DB3D04-F169-4DC3-A284-0148DEE75C6D}" presName="sibTrans" presStyleLbl="sibTrans2D1" presStyleIdx="0" presStyleCnt="0"/>
      <dgm:spPr/>
      <dgm:t>
        <a:bodyPr/>
        <a:lstStyle/>
        <a:p>
          <a:endParaRPr lang="en-US"/>
        </a:p>
      </dgm:t>
    </dgm:pt>
    <dgm:pt modelId="{32864535-83E9-4679-9D35-1B947698A124}" type="pres">
      <dgm:prSet presAssocID="{558686EC-B2A5-42FA-96A8-AE5D5D0757DD}" presName="compNode" presStyleCnt="0"/>
      <dgm:spPr/>
    </dgm:pt>
    <dgm:pt modelId="{BF4A4C01-4C7D-4C1F-910A-116700426C7B}" type="pres">
      <dgm:prSet presAssocID="{558686EC-B2A5-42FA-96A8-AE5D5D0757DD}" presName="node" presStyleLbl="node1" presStyleIdx="1" presStyleCnt="4">
        <dgm:presLayoutVars>
          <dgm:bulletEnabled val="1"/>
        </dgm:presLayoutVars>
      </dgm:prSet>
      <dgm:spPr/>
      <dgm:t>
        <a:bodyPr/>
        <a:lstStyle/>
        <a:p>
          <a:endParaRPr lang="en-US"/>
        </a:p>
      </dgm:t>
    </dgm:pt>
    <dgm:pt modelId="{95D380CB-5076-4546-ADB7-A3517548E042}" type="pres">
      <dgm:prSet presAssocID="{558686EC-B2A5-42FA-96A8-AE5D5D0757DD}" presName="invisiNode" presStyleLbl="node1" presStyleIdx="1" presStyleCnt="4"/>
      <dgm:spPr/>
    </dgm:pt>
    <dgm:pt modelId="{B5ECF966-2F77-48D4-8859-DDD1D567C3D5}" type="pres">
      <dgm:prSet presAssocID="{558686EC-B2A5-42FA-96A8-AE5D5D0757DD}"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t>
        <a:bodyPr/>
        <a:lstStyle/>
        <a:p>
          <a:endParaRPr lang="en-US"/>
        </a:p>
      </dgm:t>
    </dgm:pt>
    <dgm:pt modelId="{F6CD1951-2CDC-4E0F-B0D3-A8A545D0EAD0}" type="pres">
      <dgm:prSet presAssocID="{BBC3611A-DBD8-4B48-8B0C-001C640C447A}" presName="sibTrans" presStyleLbl="sibTrans2D1" presStyleIdx="0" presStyleCnt="0"/>
      <dgm:spPr/>
      <dgm:t>
        <a:bodyPr/>
        <a:lstStyle/>
        <a:p>
          <a:endParaRPr lang="en-US"/>
        </a:p>
      </dgm:t>
    </dgm:pt>
    <dgm:pt modelId="{32C6CF7C-DDA2-4C77-8381-46C3C37AF5D1}" type="pres">
      <dgm:prSet presAssocID="{63DDA8FA-63BD-492D-8115-1A8E0D89184C}" presName="compNode" presStyleCnt="0"/>
      <dgm:spPr/>
    </dgm:pt>
    <dgm:pt modelId="{2A676C26-1F16-49DF-B32A-CEE32E2BF012}" type="pres">
      <dgm:prSet presAssocID="{63DDA8FA-63BD-492D-8115-1A8E0D89184C}" presName="node" presStyleLbl="node1" presStyleIdx="2" presStyleCnt="4">
        <dgm:presLayoutVars>
          <dgm:bulletEnabled val="1"/>
        </dgm:presLayoutVars>
      </dgm:prSet>
      <dgm:spPr/>
      <dgm:t>
        <a:bodyPr/>
        <a:lstStyle/>
        <a:p>
          <a:endParaRPr lang="en-US"/>
        </a:p>
      </dgm:t>
    </dgm:pt>
    <dgm:pt modelId="{9279381E-6D20-4A42-8572-BD4E4D78D970}" type="pres">
      <dgm:prSet presAssocID="{63DDA8FA-63BD-492D-8115-1A8E0D89184C}" presName="invisiNode" presStyleLbl="node1" presStyleIdx="2" presStyleCnt="4"/>
      <dgm:spPr/>
    </dgm:pt>
    <dgm:pt modelId="{1B8DC6E8-2C2D-43FE-AE19-C13B7A96FE4C}" type="pres">
      <dgm:prSet presAssocID="{63DDA8FA-63BD-492D-8115-1A8E0D89184C}"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F201BBC6-193C-48B8-BC2F-2FAD22098432}" type="pres">
      <dgm:prSet presAssocID="{FD058380-EC49-4C49-A2B6-F9023B45FEC3}" presName="sibTrans" presStyleLbl="sibTrans2D1" presStyleIdx="0" presStyleCnt="0"/>
      <dgm:spPr/>
      <dgm:t>
        <a:bodyPr/>
        <a:lstStyle/>
        <a:p>
          <a:endParaRPr lang="en-US"/>
        </a:p>
      </dgm:t>
    </dgm:pt>
    <dgm:pt modelId="{A1DBF569-4A87-413F-B5A7-F8EEE5FA4487}" type="pres">
      <dgm:prSet presAssocID="{714E8B0E-F3A4-4974-90A5-FE401C086221}" presName="compNode" presStyleCnt="0"/>
      <dgm:spPr/>
    </dgm:pt>
    <dgm:pt modelId="{77837FB8-9E19-4424-A9E5-57F9D486F9FA}" type="pres">
      <dgm:prSet presAssocID="{714E8B0E-F3A4-4974-90A5-FE401C086221}" presName="node" presStyleLbl="node1" presStyleIdx="3" presStyleCnt="4">
        <dgm:presLayoutVars>
          <dgm:bulletEnabled val="1"/>
        </dgm:presLayoutVars>
      </dgm:prSet>
      <dgm:spPr/>
      <dgm:t>
        <a:bodyPr/>
        <a:lstStyle/>
        <a:p>
          <a:endParaRPr lang="en-US"/>
        </a:p>
      </dgm:t>
    </dgm:pt>
    <dgm:pt modelId="{00DB7641-D2DB-4652-9DA3-94852CBFD320}" type="pres">
      <dgm:prSet presAssocID="{714E8B0E-F3A4-4974-90A5-FE401C086221}" presName="invisiNode" presStyleLbl="node1" presStyleIdx="3" presStyleCnt="4"/>
      <dgm:spPr/>
    </dgm:pt>
    <dgm:pt modelId="{C0888264-4B80-4CDC-B8C3-AED596A3DA0B}" type="pres">
      <dgm:prSet presAssocID="{714E8B0E-F3A4-4974-90A5-FE401C086221}"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Lst>
  <dgm:cxnLst>
    <dgm:cxn modelId="{DA104FA2-5524-4AFC-BB2F-8711D015BC8A}" srcId="{EB43B325-A9C6-40B3-87EB-A826647612D9}" destId="{63DDA8FA-63BD-492D-8115-1A8E0D89184C}" srcOrd="2" destOrd="0" parTransId="{F88648CE-6B79-4E92-999E-3A730F7E64E1}" sibTransId="{FD058380-EC49-4C49-A2B6-F9023B45FEC3}"/>
    <dgm:cxn modelId="{24D8867C-EABE-4F57-9D95-52D52C0D8C75}" type="presOf" srcId="{558686EC-B2A5-42FA-96A8-AE5D5D0757DD}" destId="{BF4A4C01-4C7D-4C1F-910A-116700426C7B}" srcOrd="0" destOrd="0" presId="urn:microsoft.com/office/officeart/2005/8/layout/pList2#1"/>
    <dgm:cxn modelId="{4F677F2E-9E3F-4CE4-9281-8AAF67D4970F}" type="presOf" srcId="{FD058380-EC49-4C49-A2B6-F9023B45FEC3}" destId="{F201BBC6-193C-48B8-BC2F-2FAD22098432}" srcOrd="0" destOrd="0" presId="urn:microsoft.com/office/officeart/2005/8/layout/pList2#1"/>
    <dgm:cxn modelId="{3410EADE-5D99-48E5-987F-CE6D5D3406E2}" type="presOf" srcId="{BBC3611A-DBD8-4B48-8B0C-001C640C447A}" destId="{F6CD1951-2CDC-4E0F-B0D3-A8A545D0EAD0}" srcOrd="0" destOrd="0" presId="urn:microsoft.com/office/officeart/2005/8/layout/pList2#1"/>
    <dgm:cxn modelId="{ED1C8BB6-6452-4D8C-A9D2-5FDF1A742946}" type="presOf" srcId="{EB02E34F-4A8F-4C60-B46D-0B08C9253CE4}" destId="{1476B482-36B3-4031-8FFE-4EC8CCAEB7B8}" srcOrd="0" destOrd="2" presId="urn:microsoft.com/office/officeart/2005/8/layout/pList2#1"/>
    <dgm:cxn modelId="{308657FB-1AC4-41FF-AB20-7098AE780B41}" type="presOf" srcId="{2DF3787A-A59E-445D-A44C-163C02D92119}" destId="{1476B482-36B3-4031-8FFE-4EC8CCAEB7B8}" srcOrd="0" destOrd="1" presId="urn:microsoft.com/office/officeart/2005/8/layout/pList2#1"/>
    <dgm:cxn modelId="{9995514A-5C5A-444D-8258-EBF1CC3345CB}" type="presOf" srcId="{CE13AA36-14CE-4996-AFE4-D5661FFF74DC}" destId="{1476B482-36B3-4031-8FFE-4EC8CCAEB7B8}" srcOrd="0" destOrd="0" presId="urn:microsoft.com/office/officeart/2005/8/layout/pList2#1"/>
    <dgm:cxn modelId="{D9F52EAF-D74A-452E-832A-F4D67D34BD49}" type="presOf" srcId="{EB43B325-A9C6-40B3-87EB-A826647612D9}" destId="{FA86B4C2-F486-4903-A3AF-BEF9A5D46024}" srcOrd="0" destOrd="0" presId="urn:microsoft.com/office/officeart/2005/8/layout/pList2#1"/>
    <dgm:cxn modelId="{9A775F3B-790A-448F-9394-51508A233EF8}" srcId="{CE13AA36-14CE-4996-AFE4-D5661FFF74DC}" destId="{2DF3787A-A59E-445D-A44C-163C02D92119}" srcOrd="0" destOrd="0" parTransId="{4750F7E7-481E-4121-A739-5B5B1EDA0174}" sibTransId="{22BCC323-8EB0-41F5-8A8C-B49DDC4607FA}"/>
    <dgm:cxn modelId="{96453437-C74B-4AA9-9A8F-ABC81F047243}" srcId="{CE13AA36-14CE-4996-AFE4-D5661FFF74DC}" destId="{EB02E34F-4A8F-4C60-B46D-0B08C9253CE4}" srcOrd="1" destOrd="0" parTransId="{E2E955F6-4BA1-4CB3-93FF-4CB8A352AEA2}" sibTransId="{9643D71C-FE55-4F2A-BE76-DC1143D12E0B}"/>
    <dgm:cxn modelId="{3867D535-7204-48D6-A016-C131F1575C3C}" srcId="{EB43B325-A9C6-40B3-87EB-A826647612D9}" destId="{558686EC-B2A5-42FA-96A8-AE5D5D0757DD}" srcOrd="1" destOrd="0" parTransId="{33D0EFDB-C5A7-49AD-85C4-034A6B79B989}" sibTransId="{BBC3611A-DBD8-4B48-8B0C-001C640C447A}"/>
    <dgm:cxn modelId="{99EC945E-7265-498B-902C-CC623D27D646}" type="presOf" srcId="{714E8B0E-F3A4-4974-90A5-FE401C086221}" destId="{77837FB8-9E19-4424-A9E5-57F9D486F9FA}" srcOrd="0" destOrd="0" presId="urn:microsoft.com/office/officeart/2005/8/layout/pList2#1"/>
    <dgm:cxn modelId="{D39B0426-F377-4407-811C-9CB573E1F8C0}" srcId="{EB43B325-A9C6-40B3-87EB-A826647612D9}" destId="{CE13AA36-14CE-4996-AFE4-D5661FFF74DC}" srcOrd="0" destOrd="0" parTransId="{275E96B7-F869-4A93-A49B-6614265E9BE0}" sibTransId="{23DB3D04-F169-4DC3-A284-0148DEE75C6D}"/>
    <dgm:cxn modelId="{AE50EC50-C7FF-410B-A9AD-E839EFA28167}" type="presOf" srcId="{23DB3D04-F169-4DC3-A284-0148DEE75C6D}" destId="{657FE299-058D-47F1-8530-5A8A42A8037C}" srcOrd="0" destOrd="0" presId="urn:microsoft.com/office/officeart/2005/8/layout/pList2#1"/>
    <dgm:cxn modelId="{F5D851B6-B7DB-4CEB-813B-EA19756AC143}" type="presOf" srcId="{63DDA8FA-63BD-492D-8115-1A8E0D89184C}" destId="{2A676C26-1F16-49DF-B32A-CEE32E2BF012}" srcOrd="0" destOrd="0" presId="urn:microsoft.com/office/officeart/2005/8/layout/pList2#1"/>
    <dgm:cxn modelId="{A4B6AC99-2037-4003-9B33-FBFE5B6BAFE3}" srcId="{EB43B325-A9C6-40B3-87EB-A826647612D9}" destId="{714E8B0E-F3A4-4974-90A5-FE401C086221}" srcOrd="3" destOrd="0" parTransId="{88110918-10C2-4BE1-A2CB-506AF65CE09D}" sibTransId="{B535A68E-49C5-4D60-994E-6B91E3D2B9FD}"/>
    <dgm:cxn modelId="{46DDAB62-5ACA-411F-9727-665EF32EACF1}" type="presParOf" srcId="{FA86B4C2-F486-4903-A3AF-BEF9A5D46024}" destId="{1B851ECA-1C9D-4E58-BB28-99C373DA201A}" srcOrd="0" destOrd="0" presId="urn:microsoft.com/office/officeart/2005/8/layout/pList2#1"/>
    <dgm:cxn modelId="{61B192F2-BA5E-4016-A2A4-483D6EBA2F79}" type="presParOf" srcId="{FA86B4C2-F486-4903-A3AF-BEF9A5D46024}" destId="{046F1418-FD76-4620-8F26-8E75045BF227}" srcOrd="1" destOrd="0" presId="urn:microsoft.com/office/officeart/2005/8/layout/pList2#1"/>
    <dgm:cxn modelId="{05AC6DFA-5CF8-4701-8D43-C1A55C3F9FB1}" type="presParOf" srcId="{046F1418-FD76-4620-8F26-8E75045BF227}" destId="{81286AAA-5188-4CAD-B3C7-C4D3210F1A90}" srcOrd="0" destOrd="0" presId="urn:microsoft.com/office/officeart/2005/8/layout/pList2#1"/>
    <dgm:cxn modelId="{3A70FC32-981E-48AB-899A-6E2E29A40837}" type="presParOf" srcId="{81286AAA-5188-4CAD-B3C7-C4D3210F1A90}" destId="{1476B482-36B3-4031-8FFE-4EC8CCAEB7B8}" srcOrd="0" destOrd="0" presId="urn:microsoft.com/office/officeart/2005/8/layout/pList2#1"/>
    <dgm:cxn modelId="{7141961C-13B1-4102-BB2A-E97988070E24}" type="presParOf" srcId="{81286AAA-5188-4CAD-B3C7-C4D3210F1A90}" destId="{CE329B16-8008-4943-9C60-4BB1E8D03C3C}" srcOrd="1" destOrd="0" presId="urn:microsoft.com/office/officeart/2005/8/layout/pList2#1"/>
    <dgm:cxn modelId="{E1B0D619-283D-43BD-B761-5905DA2F2FD8}" type="presParOf" srcId="{81286AAA-5188-4CAD-B3C7-C4D3210F1A90}" destId="{B4824691-E4B8-4D6E-9A20-9E4BDA95FDDE}" srcOrd="2" destOrd="0" presId="urn:microsoft.com/office/officeart/2005/8/layout/pList2#1"/>
    <dgm:cxn modelId="{C4B44C22-FCB2-45AE-AC1B-C1AAFFF05DA5}" type="presParOf" srcId="{046F1418-FD76-4620-8F26-8E75045BF227}" destId="{657FE299-058D-47F1-8530-5A8A42A8037C}" srcOrd="1" destOrd="0" presId="urn:microsoft.com/office/officeart/2005/8/layout/pList2#1"/>
    <dgm:cxn modelId="{206E53C1-F911-4437-896B-89E8FC851721}" type="presParOf" srcId="{046F1418-FD76-4620-8F26-8E75045BF227}" destId="{32864535-83E9-4679-9D35-1B947698A124}" srcOrd="2" destOrd="0" presId="urn:microsoft.com/office/officeart/2005/8/layout/pList2#1"/>
    <dgm:cxn modelId="{D81D0D3A-0970-4046-A36B-561B6EC928C6}" type="presParOf" srcId="{32864535-83E9-4679-9D35-1B947698A124}" destId="{BF4A4C01-4C7D-4C1F-910A-116700426C7B}" srcOrd="0" destOrd="0" presId="urn:microsoft.com/office/officeart/2005/8/layout/pList2#1"/>
    <dgm:cxn modelId="{55194359-FD14-4085-A703-9155FDC59136}" type="presParOf" srcId="{32864535-83E9-4679-9D35-1B947698A124}" destId="{95D380CB-5076-4546-ADB7-A3517548E042}" srcOrd="1" destOrd="0" presId="urn:microsoft.com/office/officeart/2005/8/layout/pList2#1"/>
    <dgm:cxn modelId="{33CEC132-535C-4B2F-B2AB-2CF31B0987AC}" type="presParOf" srcId="{32864535-83E9-4679-9D35-1B947698A124}" destId="{B5ECF966-2F77-48D4-8859-DDD1D567C3D5}" srcOrd="2" destOrd="0" presId="urn:microsoft.com/office/officeart/2005/8/layout/pList2#1"/>
    <dgm:cxn modelId="{49498FA3-3C11-4CF8-8D88-034B40D53989}" type="presParOf" srcId="{046F1418-FD76-4620-8F26-8E75045BF227}" destId="{F6CD1951-2CDC-4E0F-B0D3-A8A545D0EAD0}" srcOrd="3" destOrd="0" presId="urn:microsoft.com/office/officeart/2005/8/layout/pList2#1"/>
    <dgm:cxn modelId="{CE124CBE-5C66-4945-B81A-487208FDD0FB}" type="presParOf" srcId="{046F1418-FD76-4620-8F26-8E75045BF227}" destId="{32C6CF7C-DDA2-4C77-8381-46C3C37AF5D1}" srcOrd="4" destOrd="0" presId="urn:microsoft.com/office/officeart/2005/8/layout/pList2#1"/>
    <dgm:cxn modelId="{F9A05E44-2E57-4791-A22A-A79E1A6963E7}" type="presParOf" srcId="{32C6CF7C-DDA2-4C77-8381-46C3C37AF5D1}" destId="{2A676C26-1F16-49DF-B32A-CEE32E2BF012}" srcOrd="0" destOrd="0" presId="urn:microsoft.com/office/officeart/2005/8/layout/pList2#1"/>
    <dgm:cxn modelId="{D72B348A-CD12-475F-8EE4-5AE84AC88550}" type="presParOf" srcId="{32C6CF7C-DDA2-4C77-8381-46C3C37AF5D1}" destId="{9279381E-6D20-4A42-8572-BD4E4D78D970}" srcOrd="1" destOrd="0" presId="urn:microsoft.com/office/officeart/2005/8/layout/pList2#1"/>
    <dgm:cxn modelId="{33319CF8-20E0-4B4C-9792-F3213295374E}" type="presParOf" srcId="{32C6CF7C-DDA2-4C77-8381-46C3C37AF5D1}" destId="{1B8DC6E8-2C2D-43FE-AE19-C13B7A96FE4C}" srcOrd="2" destOrd="0" presId="urn:microsoft.com/office/officeart/2005/8/layout/pList2#1"/>
    <dgm:cxn modelId="{74966927-7303-4FCE-AA92-3010BB0C042B}" type="presParOf" srcId="{046F1418-FD76-4620-8F26-8E75045BF227}" destId="{F201BBC6-193C-48B8-BC2F-2FAD22098432}" srcOrd="5" destOrd="0" presId="urn:microsoft.com/office/officeart/2005/8/layout/pList2#1"/>
    <dgm:cxn modelId="{AE5EA1BB-081E-4940-A52A-3F560EC1A39E}" type="presParOf" srcId="{046F1418-FD76-4620-8F26-8E75045BF227}" destId="{A1DBF569-4A87-413F-B5A7-F8EEE5FA4487}" srcOrd="6" destOrd="0" presId="urn:microsoft.com/office/officeart/2005/8/layout/pList2#1"/>
    <dgm:cxn modelId="{3F1A0FDA-FAE1-437F-B4F7-6337FC48D3C6}" type="presParOf" srcId="{A1DBF569-4A87-413F-B5A7-F8EEE5FA4487}" destId="{77837FB8-9E19-4424-A9E5-57F9D486F9FA}" srcOrd="0" destOrd="0" presId="urn:microsoft.com/office/officeart/2005/8/layout/pList2#1"/>
    <dgm:cxn modelId="{68345371-D5E6-4319-B747-12BB71D0D2BB}" type="presParOf" srcId="{A1DBF569-4A87-413F-B5A7-F8EEE5FA4487}" destId="{00DB7641-D2DB-4652-9DA3-94852CBFD320}" srcOrd="1" destOrd="0" presId="urn:microsoft.com/office/officeart/2005/8/layout/pList2#1"/>
    <dgm:cxn modelId="{60BB8011-BBE2-4FC1-95E4-8E6B0B832D32}" type="presParOf" srcId="{A1DBF569-4A87-413F-B5A7-F8EEE5FA4487}" destId="{C0888264-4B80-4CDC-B8C3-AED596A3DA0B}"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323D1-13B3-4704-A7D2-04D17893BAD9}">
      <dsp:nvSpPr>
        <dsp:cNvPr id="0" name=""/>
        <dsp:cNvSpPr/>
      </dsp:nvSpPr>
      <dsp:spPr>
        <a:xfrm>
          <a:off x="54315" y="2265"/>
          <a:ext cx="7238099" cy="605828"/>
        </a:xfrm>
        <a:prstGeom prst="roundRect">
          <a:avLst/>
        </a:prstGeom>
        <a:solidFill>
          <a:srgbClr val="FFFF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a:solidFill>
                <a:sysClr val="windowText" lastClr="000000"/>
              </a:solidFill>
              <a:latin typeface="Arial" panose="020B0604020202020204" pitchFamily="34" charset="0"/>
              <a:ea typeface="+mn-ea"/>
              <a:cs typeface="Arial" panose="020B0604020202020204" pitchFamily="34" charset="0"/>
            </a:rPr>
            <a:t>VISION</a:t>
          </a:r>
        </a:p>
      </dsp:txBody>
      <dsp:txXfrm>
        <a:off x="83889" y="31839"/>
        <a:ext cx="7178951" cy="546680"/>
      </dsp:txXfrm>
    </dsp:sp>
    <dsp:sp modelId="{77125C5E-9156-40D6-B68A-7E4F81B71356}">
      <dsp:nvSpPr>
        <dsp:cNvPr id="0" name=""/>
        <dsp:cNvSpPr/>
      </dsp:nvSpPr>
      <dsp:spPr>
        <a:xfrm>
          <a:off x="54315" y="633103"/>
          <a:ext cx="7223963" cy="570063"/>
        </a:xfrm>
        <a:prstGeom prst="roundRect">
          <a:avLst/>
        </a:prstGeom>
        <a:solidFill>
          <a:srgbClr val="FFFF9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solidFill>
              <a:latin typeface="Arial" panose="020B0604020202020204" pitchFamily="34" charset="0"/>
              <a:ea typeface="+mn-ea"/>
              <a:cs typeface="Arial" panose="020B0604020202020204" pitchFamily="34" charset="0"/>
            </a:rPr>
            <a:t>The State's preferred and trusted anti-corruption, forensic investigation and litigation agency</a:t>
          </a:r>
        </a:p>
      </dsp:txBody>
      <dsp:txXfrm>
        <a:off x="82143" y="660931"/>
        <a:ext cx="7168307" cy="514407"/>
      </dsp:txXfrm>
    </dsp:sp>
    <dsp:sp modelId="{A0CC6162-26E8-4B04-B752-D5745EF36EA2}">
      <dsp:nvSpPr>
        <dsp:cNvPr id="0" name=""/>
        <dsp:cNvSpPr/>
      </dsp:nvSpPr>
      <dsp:spPr>
        <a:xfrm>
          <a:off x="54315" y="1228177"/>
          <a:ext cx="7238099" cy="593477"/>
        </a:xfrm>
        <a:prstGeom prst="roundRect">
          <a:avLst/>
        </a:prstGeom>
        <a:solidFill>
          <a:sysClr val="windowText" lastClr="0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a:solidFill>
                <a:sysClr val="window" lastClr="FFFFFF"/>
              </a:solidFill>
              <a:latin typeface="Arial" panose="020B0604020202020204" pitchFamily="34" charset="0"/>
              <a:ea typeface="+mn-ea"/>
              <a:cs typeface="Arial" panose="020B0604020202020204" pitchFamily="34" charset="0"/>
            </a:rPr>
            <a:t>MISSION</a:t>
          </a:r>
        </a:p>
      </dsp:txBody>
      <dsp:txXfrm>
        <a:off x="83286" y="1257148"/>
        <a:ext cx="7180157" cy="535535"/>
      </dsp:txXfrm>
    </dsp:sp>
    <dsp:sp modelId="{56F2FA71-AE0F-4C17-B6CF-F76D251491EF}">
      <dsp:nvSpPr>
        <dsp:cNvPr id="0" name=""/>
        <dsp:cNvSpPr/>
      </dsp:nvSpPr>
      <dsp:spPr>
        <a:xfrm>
          <a:off x="54315" y="1846665"/>
          <a:ext cx="7223963" cy="672896"/>
        </a:xfrm>
        <a:prstGeom prst="roundRect">
          <a:avLst/>
        </a:prstGeom>
        <a:solidFill>
          <a:sysClr val="windowText" lastClr="0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kern="1200">
              <a:solidFill>
                <a:sysClr val="window" lastClr="FFFFFF"/>
              </a:solidFill>
              <a:latin typeface="Arial" panose="020B0604020202020204" pitchFamily="34" charset="0"/>
              <a:ea typeface="+mn-ea"/>
              <a:cs typeface="Arial" panose="020B0604020202020204" pitchFamily="34" charset="0"/>
            </a:rPr>
            <a:t>We provide forensic investigation and civil litigation services to combat corruption, serious malpractices and maladministration to protect the interest of the State and the public</a:t>
          </a:r>
        </a:p>
      </dsp:txBody>
      <dsp:txXfrm>
        <a:off x="87163" y="1879513"/>
        <a:ext cx="7158267" cy="607200"/>
      </dsp:txXfrm>
    </dsp:sp>
    <dsp:sp modelId="{9BD5D8F1-EB0F-4205-A31B-6F6B0EAD7576}">
      <dsp:nvSpPr>
        <dsp:cNvPr id="0" name=""/>
        <dsp:cNvSpPr/>
      </dsp:nvSpPr>
      <dsp:spPr>
        <a:xfrm>
          <a:off x="54315" y="2544572"/>
          <a:ext cx="7238099" cy="607158"/>
        </a:xfrm>
        <a:prstGeom prst="roundRect">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a:solidFill>
                <a:sysClr val="window" lastClr="FFFFFF"/>
              </a:solidFill>
              <a:latin typeface="Arial" panose="020B0604020202020204" pitchFamily="34" charset="0"/>
              <a:ea typeface="+mn-ea"/>
              <a:cs typeface="Arial" panose="020B0604020202020204" pitchFamily="34" charset="0"/>
            </a:rPr>
            <a:t>VALUES</a:t>
          </a:r>
        </a:p>
      </dsp:txBody>
      <dsp:txXfrm>
        <a:off x="83954" y="2574211"/>
        <a:ext cx="7178821" cy="547880"/>
      </dsp:txXfrm>
    </dsp:sp>
    <dsp:sp modelId="{A98654A6-F3C7-4917-8E85-C15BEB74ED6A}">
      <dsp:nvSpPr>
        <dsp:cNvPr id="0" name=""/>
        <dsp:cNvSpPr/>
      </dsp:nvSpPr>
      <dsp:spPr>
        <a:xfrm>
          <a:off x="54315" y="3176741"/>
          <a:ext cx="7238099" cy="594208"/>
        </a:xfrm>
        <a:prstGeom prst="roundRect">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US" sz="1500" kern="1200">
              <a:solidFill>
                <a:sysClr val="window" lastClr="FFFFFF"/>
              </a:solidFill>
              <a:latin typeface="Arial" panose="020B0604020202020204" pitchFamily="34" charset="0"/>
              <a:ea typeface="+mn-ea"/>
              <a:cs typeface="Arial" panose="020B0604020202020204" pitchFamily="34" charset="0"/>
            </a:rPr>
            <a:t>Integrity; Co-operation; Teamwork; Professionalism; Efficiency; Independence</a:t>
          </a:r>
        </a:p>
        <a:p>
          <a:pPr lvl="0" algn="ctr" defTabSz="666750">
            <a:lnSpc>
              <a:spcPct val="90000"/>
            </a:lnSpc>
            <a:spcBef>
              <a:spcPct val="0"/>
            </a:spcBef>
            <a:spcAft>
              <a:spcPct val="35000"/>
            </a:spcAft>
          </a:pPr>
          <a:r>
            <a:rPr lang="en-US" sz="1500" kern="1200">
              <a:solidFill>
                <a:sysClr val="window" lastClr="FFFFFF"/>
              </a:solidFill>
              <a:latin typeface="Arial" panose="020B0604020202020204" pitchFamily="34" charset="0"/>
              <a:ea typeface="+mn-ea"/>
              <a:cs typeface="Arial" panose="020B0604020202020204" pitchFamily="34" charset="0"/>
            </a:rPr>
            <a:t>Drive and Passion</a:t>
          </a:r>
        </a:p>
      </dsp:txBody>
      <dsp:txXfrm>
        <a:off x="83322" y="3205748"/>
        <a:ext cx="7180085" cy="536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51ECA-1C9D-4E58-BB28-99C373DA201A}">
      <dsp:nvSpPr>
        <dsp:cNvPr id="0" name=""/>
        <dsp:cNvSpPr/>
      </dsp:nvSpPr>
      <dsp:spPr>
        <a:xfrm>
          <a:off x="0" y="0"/>
          <a:ext cx="7940104" cy="1610301"/>
        </a:xfrm>
        <a:prstGeom prst="roundRect">
          <a:avLst>
            <a:gd name="adj" fmla="val 10000"/>
          </a:avLst>
        </a:prstGeom>
        <a:solidFill>
          <a:srgbClr val="FFFFCC">
            <a:alpha val="89804"/>
          </a:srgbClr>
        </a:solidFill>
        <a:ln w="25400" cap="flat" cmpd="sng" algn="ctr">
          <a:solidFill>
            <a:srgbClr val="FFFFCC">
              <a:alpha val="90000"/>
            </a:srgbClr>
          </a:solidFill>
          <a:prstDash val="solid"/>
        </a:ln>
        <a:effectLst/>
      </dsp:spPr>
      <dsp:style>
        <a:lnRef idx="2">
          <a:scrgbClr r="0" g="0" b="0"/>
        </a:lnRef>
        <a:fillRef idx="1">
          <a:scrgbClr r="0" g="0" b="0"/>
        </a:fillRef>
        <a:effectRef idx="0">
          <a:scrgbClr r="0" g="0" b="0"/>
        </a:effectRef>
        <a:fontRef idx="minor"/>
      </dsp:style>
    </dsp:sp>
    <dsp:sp modelId="{B4824691-E4B8-4D6E-9A20-9E4BDA95FDDE}">
      <dsp:nvSpPr>
        <dsp:cNvPr id="0" name=""/>
        <dsp:cNvSpPr/>
      </dsp:nvSpPr>
      <dsp:spPr>
        <a:xfrm>
          <a:off x="240389" y="214706"/>
          <a:ext cx="1734726" cy="118088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76B482-36B3-4031-8FFE-4EC8CCAEB7B8}">
      <dsp:nvSpPr>
        <dsp:cNvPr id="0" name=""/>
        <dsp:cNvSpPr/>
      </dsp:nvSpPr>
      <dsp:spPr>
        <a:xfrm rot="10800000">
          <a:off x="240389" y="1610301"/>
          <a:ext cx="1734726" cy="1968146"/>
        </a:xfrm>
        <a:prstGeom prst="round2SameRect">
          <a:avLst>
            <a:gd name="adj1" fmla="val 10500"/>
            <a:gd name="adj2" fmla="val 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l"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CIVIL LITIGATION</a:t>
          </a:r>
          <a:endParaRPr lang="en-US" sz="1300" b="1" kern="1200" dirty="0">
            <a:solidFill>
              <a:sysClr val="windowText" lastClr="000000"/>
            </a:solidFill>
            <a:latin typeface="Arial" panose="020B0604020202020204" pitchFamily="34" charset="0"/>
            <a:cs typeface="Arial" panose="020B0604020202020204" pitchFamily="34" charset="0"/>
          </a:endParaRPr>
        </a:p>
        <a:p>
          <a:pPr marL="57150" lvl="1" indent="-57150" algn="just" defTabSz="444500">
            <a:lnSpc>
              <a:spcPct val="90000"/>
            </a:lnSpc>
            <a:spcBef>
              <a:spcPct val="0"/>
            </a:spcBef>
            <a:spcAft>
              <a:spcPct val="15000"/>
            </a:spcAft>
            <a:buChar char="••"/>
          </a:pPr>
          <a:r>
            <a:rPr lang="en-ZA" sz="1000" b="0" kern="1200" dirty="0" smtClean="0">
              <a:solidFill>
                <a:sysClr val="windowText" lastClr="000000"/>
              </a:solidFill>
              <a:latin typeface="Arial" panose="020B0604020202020204" pitchFamily="34" charset="0"/>
              <a:cs typeface="Arial" panose="020B0604020202020204" pitchFamily="34" charset="0"/>
            </a:rPr>
            <a:t>Institute civil proceedings where there are potential recoveries of assets.</a:t>
          </a:r>
          <a:endParaRPr lang="en-US" sz="1000" b="0" kern="1200" dirty="0">
            <a:solidFill>
              <a:sysClr val="windowText" lastClr="000000"/>
            </a:solidFill>
            <a:latin typeface="Arial" panose="020B0604020202020204" pitchFamily="34" charset="0"/>
            <a:cs typeface="Arial" panose="020B0604020202020204" pitchFamily="34" charset="0"/>
          </a:endParaRPr>
        </a:p>
        <a:p>
          <a:pPr marL="57150" lvl="1" indent="-57150" algn="just" defTabSz="444500">
            <a:lnSpc>
              <a:spcPct val="90000"/>
            </a:lnSpc>
            <a:spcBef>
              <a:spcPct val="0"/>
            </a:spcBef>
            <a:spcAft>
              <a:spcPct val="15000"/>
            </a:spcAft>
            <a:buChar char="••"/>
          </a:pPr>
          <a:r>
            <a:rPr lang="en-ZA" sz="1000" b="0" kern="1200" dirty="0" smtClean="0">
              <a:solidFill>
                <a:sysClr val="windowText" lastClr="000000"/>
              </a:solidFill>
              <a:latin typeface="Arial" panose="020B0604020202020204" pitchFamily="34" charset="0"/>
              <a:cs typeface="Arial" panose="020B0604020202020204" pitchFamily="34" charset="0"/>
            </a:rPr>
            <a:t>Apply for preservation orders at an early stage of investigation where there is prima facie evidence.</a:t>
          </a:r>
          <a:endParaRPr lang="en-ZA" sz="1000" b="0" kern="1200" dirty="0">
            <a:solidFill>
              <a:sysClr val="windowText" lastClr="000000"/>
            </a:solidFill>
            <a:latin typeface="Arial" panose="020B0604020202020204" pitchFamily="34" charset="0"/>
            <a:cs typeface="Arial" panose="020B0604020202020204" pitchFamily="34" charset="0"/>
          </a:endParaRPr>
        </a:p>
      </dsp:txBody>
      <dsp:txXfrm rot="10800000">
        <a:off x="293738" y="1610301"/>
        <a:ext cx="1628028" cy="1914797"/>
      </dsp:txXfrm>
    </dsp:sp>
    <dsp:sp modelId="{B5ECF966-2F77-48D4-8859-DDD1D567C3D5}">
      <dsp:nvSpPr>
        <dsp:cNvPr id="0" name=""/>
        <dsp:cNvSpPr/>
      </dsp:nvSpPr>
      <dsp:spPr>
        <a:xfrm>
          <a:off x="2148589" y="214706"/>
          <a:ext cx="1734726" cy="118088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4A4C01-4C7D-4C1F-910A-116700426C7B}">
      <dsp:nvSpPr>
        <dsp:cNvPr id="0" name=""/>
        <dsp:cNvSpPr/>
      </dsp:nvSpPr>
      <dsp:spPr>
        <a:xfrm rot="10800000">
          <a:off x="2148589" y="1610301"/>
          <a:ext cx="1734726" cy="1968146"/>
        </a:xfrm>
        <a:prstGeom prst="round2SameRect">
          <a:avLst>
            <a:gd name="adj1" fmla="val 10500"/>
            <a:gd name="adj2" fmla="val 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DISCIPLINARY ACTION REFERRALS TO STATE INSTITUTIONS</a:t>
          </a:r>
          <a:endParaRPr lang="en-US" sz="1300" b="1" kern="1200" dirty="0">
            <a:solidFill>
              <a:sysClr val="windowText" lastClr="000000"/>
            </a:solidFill>
            <a:latin typeface="Arial" panose="020B0604020202020204" pitchFamily="34" charset="0"/>
            <a:cs typeface="Arial" panose="020B0604020202020204" pitchFamily="34" charset="0"/>
          </a:endParaRPr>
        </a:p>
      </dsp:txBody>
      <dsp:txXfrm rot="10800000">
        <a:off x="2201938" y="1610301"/>
        <a:ext cx="1628028" cy="1914797"/>
      </dsp:txXfrm>
    </dsp:sp>
    <dsp:sp modelId="{1B8DC6E8-2C2D-43FE-AE19-C13B7A96FE4C}">
      <dsp:nvSpPr>
        <dsp:cNvPr id="0" name=""/>
        <dsp:cNvSpPr/>
      </dsp:nvSpPr>
      <dsp:spPr>
        <a:xfrm>
          <a:off x="4056788" y="214706"/>
          <a:ext cx="1734726" cy="118088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676C26-1F16-49DF-B32A-CEE32E2BF012}">
      <dsp:nvSpPr>
        <dsp:cNvPr id="0" name=""/>
        <dsp:cNvSpPr/>
      </dsp:nvSpPr>
      <dsp:spPr>
        <a:xfrm rot="10800000">
          <a:off x="4056788" y="1610301"/>
          <a:ext cx="1734726" cy="1968146"/>
        </a:xfrm>
        <a:prstGeom prst="round2SameRect">
          <a:avLst>
            <a:gd name="adj1" fmla="val 10500"/>
            <a:gd name="adj2" fmla="val 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PROSECUTION REFERRALS TO THE NPA </a:t>
          </a:r>
        </a:p>
        <a:p>
          <a:pPr lvl="0" algn="ctr"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 </a:t>
          </a:r>
        </a:p>
        <a:p>
          <a:pPr lvl="0" algn="ctr" defTabSz="577850">
            <a:lnSpc>
              <a:spcPct val="90000"/>
            </a:lnSpc>
            <a:spcBef>
              <a:spcPct val="0"/>
            </a:spcBef>
            <a:spcAft>
              <a:spcPct val="35000"/>
            </a:spcAft>
          </a:pPr>
          <a:endParaRPr lang="en-US" sz="1300" b="1" kern="1200" dirty="0">
            <a:solidFill>
              <a:sysClr val="windowText" lastClr="000000"/>
            </a:solidFill>
            <a:latin typeface="Arial" panose="020B0604020202020204" pitchFamily="34" charset="0"/>
            <a:cs typeface="Arial" panose="020B0604020202020204" pitchFamily="34" charset="0"/>
          </a:endParaRPr>
        </a:p>
      </dsp:txBody>
      <dsp:txXfrm rot="10800000">
        <a:off x="4110137" y="1610301"/>
        <a:ext cx="1628028" cy="1914797"/>
      </dsp:txXfrm>
    </dsp:sp>
    <dsp:sp modelId="{C0888264-4B80-4CDC-B8C3-AED596A3DA0B}">
      <dsp:nvSpPr>
        <dsp:cNvPr id="0" name=""/>
        <dsp:cNvSpPr/>
      </dsp:nvSpPr>
      <dsp:spPr>
        <a:xfrm>
          <a:off x="5964987" y="214706"/>
          <a:ext cx="1734726" cy="118088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837FB8-9E19-4424-A9E5-57F9D486F9FA}">
      <dsp:nvSpPr>
        <dsp:cNvPr id="0" name=""/>
        <dsp:cNvSpPr/>
      </dsp:nvSpPr>
      <dsp:spPr>
        <a:xfrm rot="10800000">
          <a:off x="5964987" y="1610301"/>
          <a:ext cx="1734726" cy="1968146"/>
        </a:xfrm>
        <a:prstGeom prst="round2SameRect">
          <a:avLst>
            <a:gd name="adj1" fmla="val 10500"/>
            <a:gd name="adj2" fmla="val 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REFERRAL TO OTHER REGULATORY AUTHORITIES SUCH AS:</a:t>
          </a:r>
        </a:p>
        <a:p>
          <a:pPr lvl="0" algn="ctr"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SARS</a:t>
          </a:r>
        </a:p>
        <a:p>
          <a:pPr lvl="0" algn="ctr" defTabSz="577850">
            <a:lnSpc>
              <a:spcPct val="90000"/>
            </a:lnSpc>
            <a:spcBef>
              <a:spcPct val="0"/>
            </a:spcBef>
            <a:spcAft>
              <a:spcPct val="35000"/>
            </a:spcAft>
          </a:pPr>
          <a:r>
            <a:rPr lang="en-US" sz="1300" b="1" kern="1200" dirty="0" smtClean="0">
              <a:solidFill>
                <a:sysClr val="windowText" lastClr="000000"/>
              </a:solidFill>
              <a:latin typeface="Arial" panose="020B0604020202020204" pitchFamily="34" charset="0"/>
              <a:cs typeface="Arial" panose="020B0604020202020204" pitchFamily="34" charset="0"/>
            </a:rPr>
            <a:t>FIC</a:t>
          </a:r>
        </a:p>
        <a:p>
          <a:pPr lvl="0" algn="ctr" defTabSz="577850">
            <a:lnSpc>
              <a:spcPct val="90000"/>
            </a:lnSpc>
            <a:spcBef>
              <a:spcPct val="0"/>
            </a:spcBef>
            <a:spcAft>
              <a:spcPct val="35000"/>
            </a:spcAft>
          </a:pPr>
          <a:endParaRPr lang="en-US" sz="1300" b="1" kern="1200" dirty="0">
            <a:solidFill>
              <a:sysClr val="windowText" lastClr="000000"/>
            </a:solidFill>
            <a:latin typeface="Arial" panose="020B0604020202020204" pitchFamily="34" charset="0"/>
            <a:cs typeface="Arial" panose="020B0604020202020204" pitchFamily="34" charset="0"/>
          </a:endParaRPr>
        </a:p>
      </dsp:txBody>
      <dsp:txXfrm rot="10800000">
        <a:off x="6018336" y="1610301"/>
        <a:ext cx="1628028" cy="19147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0.57477</cdr:x>
      <cdr:y>0.03275</cdr:y>
    </cdr:from>
    <cdr:to>
      <cdr:x>0.94424</cdr:x>
      <cdr:y>0.11303</cdr:y>
    </cdr:to>
    <cdr:sp macro="" textlink="">
      <cdr:nvSpPr>
        <cdr:cNvPr id="4" name="Rectangle 3"/>
        <cdr:cNvSpPr/>
      </cdr:nvSpPr>
      <cdr:spPr>
        <a:xfrm xmlns:a="http://schemas.openxmlformats.org/drawingml/2006/main">
          <a:off x="5172892" y="165060"/>
          <a:ext cx="3325277" cy="404612"/>
        </a:xfrm>
        <a:prstGeom xmlns:a="http://schemas.openxmlformats.org/drawingml/2006/main" prst="rect">
          <a:avLst/>
        </a:prstGeom>
        <a:solidFill xmlns:a="http://schemas.openxmlformats.org/drawingml/2006/main">
          <a:schemeClr val="bg1"/>
        </a:solidFill>
        <a:ln xmlns:a="http://schemas.openxmlformats.org/drawingml/2006/main" w="31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900" b="0" cap="none" spc="0" dirty="0">
              <a:ln w="0"/>
              <a:solidFill>
                <a:schemeClr val="tx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Source:</a:t>
          </a:r>
          <a:r>
            <a:rPr lang="en-US" sz="900" b="0" cap="none" spc="0" baseline="0" dirty="0">
              <a:ln w="0"/>
              <a:solidFill>
                <a:schemeClr val="tx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National Treasury - Actual expenditure excludes Municipalities, that was not available at the time of the </a:t>
          </a:r>
          <a:r>
            <a:rPr lang="en-US" sz="900" b="0" cap="none" spc="0" baseline="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report</a:t>
          </a:r>
        </a:p>
        <a:p xmlns:a="http://schemas.openxmlformats.org/drawingml/2006/main">
          <a:pPr algn="ctr"/>
          <a:endParaRPr lang="en-US" sz="90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0.79829</cdr:x>
      <cdr:y>0.07894</cdr:y>
    </cdr:from>
    <cdr:to>
      <cdr:x>0.98567</cdr:x>
      <cdr:y>0.12437</cdr:y>
    </cdr:to>
    <cdr:sp macro="" textlink="">
      <cdr:nvSpPr>
        <cdr:cNvPr id="2" name="Rectangle 1"/>
        <cdr:cNvSpPr/>
      </cdr:nvSpPr>
      <cdr:spPr>
        <a:xfrm xmlns:a="http://schemas.openxmlformats.org/drawingml/2006/main">
          <a:off x="7184572" y="409037"/>
          <a:ext cx="1686420" cy="235400"/>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900" b="0" cap="none" spc="0" dirty="0">
              <a:ln w="0"/>
              <a:solidFill>
                <a:schemeClr val="tx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Source:</a:t>
          </a:r>
          <a:r>
            <a:rPr lang="en-US" sz="900" b="0" cap="none" spc="0" baseline="0" dirty="0">
              <a:ln w="0"/>
              <a:solidFill>
                <a:schemeClr val="tx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National Treasury </a:t>
          </a:r>
          <a:endParaRPr lang="en-US" sz="90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0.78667</cdr:x>
      <cdr:y>0.02199</cdr:y>
    </cdr:from>
    <cdr:to>
      <cdr:x>0.97406</cdr:x>
      <cdr:y>0.0702</cdr:y>
    </cdr:to>
    <cdr:sp macro="" textlink="">
      <cdr:nvSpPr>
        <cdr:cNvPr id="2" name="Rectangle 1"/>
        <cdr:cNvSpPr/>
      </cdr:nvSpPr>
      <cdr:spPr>
        <a:xfrm xmlns:a="http://schemas.openxmlformats.org/drawingml/2006/main">
          <a:off x="7080069" y="110841"/>
          <a:ext cx="1686510" cy="242985"/>
        </a:xfrm>
        <a:prstGeom xmlns:a="http://schemas.openxmlformats.org/drawingml/2006/main" prst="rect">
          <a:avLst/>
        </a:prstGeom>
        <a:solidFill xmlns:a="http://schemas.openxmlformats.org/drawingml/2006/main">
          <a:schemeClr val="bg1"/>
        </a:solidFill>
        <a:ln xmlns:a="http://schemas.openxmlformats.org/drawingml/2006/main" w="31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900" b="0" cap="none" spc="0">
              <a:ln w="0"/>
              <a:solidFill>
                <a:schemeClr val="tx1"/>
              </a:solidFill>
              <a:effectLst>
                <a:outerShdw blurRad="38100" dist="25400" dir="5400000" algn="ctr" rotWithShape="0">
                  <a:srgbClr val="6E747A">
                    <a:alpha val="43000"/>
                  </a:srgbClr>
                </a:outerShdw>
              </a:effectLst>
            </a:rPr>
            <a:t>Source:</a:t>
          </a:r>
          <a:r>
            <a:rPr lang="en-US" sz="900" b="0" cap="none" spc="0" baseline="0">
              <a:ln w="0"/>
              <a:solidFill>
                <a:schemeClr val="tx1"/>
              </a:solidFill>
              <a:effectLst>
                <a:outerShdw blurRad="38100" dist="25400" dir="5400000" algn="ctr" rotWithShape="0">
                  <a:srgbClr val="6E747A">
                    <a:alpha val="43000"/>
                  </a:srgbClr>
                </a:outerShdw>
              </a:effectLst>
            </a:rPr>
            <a:t> National Treasury </a:t>
          </a:r>
          <a:endParaRPr lang="en-US" sz="90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0.26893</cdr:x>
      <cdr:y>0.4019</cdr:y>
    </cdr:from>
    <cdr:to>
      <cdr:x>0.5213</cdr:x>
      <cdr:y>0.5981</cdr:y>
    </cdr:to>
    <cdr:sp macro="" textlink="">
      <cdr:nvSpPr>
        <cdr:cNvPr id="2" name="Rectangle 1"/>
        <cdr:cNvSpPr/>
      </cdr:nvSpPr>
      <cdr:spPr>
        <a:xfrm xmlns:a="http://schemas.openxmlformats.org/drawingml/2006/main">
          <a:off x="2299681" y="1919122"/>
          <a:ext cx="2158019" cy="936823"/>
        </a:xfrm>
        <a:prstGeom xmlns:a="http://schemas.openxmlformats.org/drawingml/2006/main" prst="rect">
          <a:avLst/>
        </a:prstGeom>
        <a:noFill xmlns:a="http://schemas.openxmlformats.org/drawingml/2006/main"/>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dirty="0" smtClean="0">
              <a:solidFill>
                <a:sysClr val="windowText" lastClr="000000"/>
              </a:solidFill>
            </a:rPr>
            <a:t>The R10.5 billion </a:t>
          </a:r>
          <a:r>
            <a:rPr lang="en-US" b="1" dirty="0">
              <a:solidFill>
                <a:sysClr val="windowText" lastClr="000000"/>
              </a:solidFill>
            </a:rPr>
            <a:t>under investigation</a:t>
          </a:r>
          <a:r>
            <a:rPr lang="en-US" b="1" baseline="0" dirty="0">
              <a:solidFill>
                <a:sysClr val="windowText" lastClr="000000"/>
              </a:solidFill>
            </a:rPr>
            <a:t> by </a:t>
          </a:r>
          <a:r>
            <a:rPr lang="en-US" b="1" dirty="0" smtClean="0">
              <a:solidFill>
                <a:sysClr val="windowText" lastClr="000000"/>
              </a:solidFill>
            </a:rPr>
            <a:t>SIU represents </a:t>
          </a:r>
          <a:r>
            <a:rPr lang="en-US" b="1" baseline="0" dirty="0" smtClean="0">
              <a:solidFill>
                <a:sysClr val="windowText" lastClr="000000"/>
              </a:solidFill>
            </a:rPr>
            <a:t>67</a:t>
          </a:r>
          <a:r>
            <a:rPr lang="en-US" b="1" baseline="0" dirty="0">
              <a:solidFill>
                <a:sysClr val="windowText" lastClr="000000"/>
              </a:solidFill>
            </a:rPr>
            <a:t>% of </a:t>
          </a:r>
          <a:r>
            <a:rPr lang="en-US" b="1" baseline="0" dirty="0" smtClean="0">
              <a:solidFill>
                <a:sysClr val="windowText" lastClr="000000"/>
              </a:solidFill>
            </a:rPr>
            <a:t>the total year </a:t>
          </a:r>
          <a:r>
            <a:rPr lang="en-US" b="1" baseline="0" dirty="0">
              <a:solidFill>
                <a:sysClr val="windowText" lastClr="000000"/>
              </a:solidFill>
            </a:rPr>
            <a:t>to date </a:t>
          </a:r>
          <a:r>
            <a:rPr lang="en-US" b="1" baseline="0" dirty="0" smtClean="0">
              <a:solidFill>
                <a:sysClr val="windowText" lastClr="000000"/>
              </a:solidFill>
            </a:rPr>
            <a:t>expenditure </a:t>
          </a:r>
          <a:r>
            <a:rPr lang="en-US" b="1" baseline="0" dirty="0">
              <a:solidFill>
                <a:sysClr val="windowText" lastClr="000000"/>
              </a:solidFill>
            </a:rPr>
            <a:t>of R15.6 billion</a:t>
          </a:r>
          <a:endParaRPr lang="en-US" b="1" dirty="0">
            <a:solidFill>
              <a:sysClr val="windowText" lastClr="000000"/>
            </a:solidFill>
          </a:endParaRPr>
        </a:p>
      </cdr:txBody>
    </cdr:sp>
  </cdr:relSizeAnchor>
  <cdr:relSizeAnchor xmlns:cdr="http://schemas.openxmlformats.org/drawingml/2006/chartDrawing">
    <cdr:from>
      <cdr:x>0</cdr:x>
      <cdr:y>0.9011</cdr:y>
    </cdr:from>
    <cdr:to>
      <cdr:x>0.34144</cdr:x>
      <cdr:y>0.97151</cdr:y>
    </cdr:to>
    <cdr:sp macro="" textlink="">
      <cdr:nvSpPr>
        <cdr:cNvPr id="3" name="Rectangle 2"/>
        <cdr:cNvSpPr/>
      </cdr:nvSpPr>
      <cdr:spPr>
        <a:xfrm xmlns:a="http://schemas.openxmlformats.org/drawingml/2006/main">
          <a:off x="-723900" y="4302826"/>
          <a:ext cx="2919709" cy="336218"/>
        </a:xfrm>
        <a:prstGeom xmlns:a="http://schemas.openxmlformats.org/drawingml/2006/main" prst="rect">
          <a:avLst/>
        </a:prstGeom>
        <a:solidFill xmlns:a="http://schemas.openxmlformats.org/drawingml/2006/main">
          <a:schemeClr val="bg1"/>
        </a:solidFill>
        <a:ln xmlns:a="http://schemas.openxmlformats.org/drawingml/2006/main" w="31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900" b="0" cap="none" spc="0" dirty="0">
              <a:ln w="0"/>
              <a:solidFill>
                <a:sysClr val="windowText" lastClr="000000"/>
              </a:solidFill>
              <a:effectLst>
                <a:outerShdw blurRad="38100" dist="25400" dir="5400000" algn="ctr" rotWithShape="0">
                  <a:srgbClr val="6E747A">
                    <a:alpha val="43000"/>
                  </a:srgbClr>
                </a:outerShdw>
              </a:effectLst>
            </a:rPr>
            <a:t>Source:</a:t>
          </a:r>
          <a:r>
            <a:rPr lang="en-US" sz="900" b="0" cap="none" spc="0" baseline="0" dirty="0">
              <a:ln w="0"/>
              <a:solidFill>
                <a:sysClr val="windowText" lastClr="000000"/>
              </a:solidFill>
              <a:effectLst>
                <a:outerShdw blurRad="38100" dist="25400" dir="5400000" algn="ctr" rotWithShape="0">
                  <a:srgbClr val="6E747A">
                    <a:alpha val="43000"/>
                  </a:srgbClr>
                </a:outerShdw>
              </a:effectLst>
            </a:rPr>
            <a:t> Actual expenditure -  National Treasury </a:t>
          </a:r>
        </a:p>
        <a:p xmlns:a="http://schemas.openxmlformats.org/drawingml/2006/main">
          <a:r>
            <a:rPr lang="en-US" sz="900" b="0" cap="none" spc="0" baseline="0" dirty="0">
              <a:ln w="0"/>
              <a:solidFill>
                <a:sysClr val="windowText" lastClr="000000"/>
              </a:solidFill>
              <a:effectLst>
                <a:outerShdw blurRad="38100" dist="25400" dir="5400000" algn="ctr" rotWithShape="0">
                  <a:srgbClr val="6E747A">
                    <a:alpha val="43000"/>
                  </a:srgbClr>
                </a:outerShdw>
              </a:effectLst>
            </a:rPr>
            <a:t>Under Investigation -  SIU records</a:t>
          </a:r>
        </a:p>
        <a:p xmlns:a="http://schemas.openxmlformats.org/drawingml/2006/main">
          <a:endParaRPr lang="en-US" sz="900" dirty="0">
            <a:solidFill>
              <a:sysClr val="windowText" lastClr="000000"/>
            </a:solidFill>
          </a:endParaRPr>
        </a:p>
      </cdr:txBody>
    </cdr:sp>
  </cdr:relSizeAnchor>
  <cdr:relSizeAnchor xmlns:cdr="http://schemas.openxmlformats.org/drawingml/2006/chartDrawing">
    <cdr:from>
      <cdr:x>0.45081</cdr:x>
      <cdr:y>0.61446</cdr:y>
    </cdr:from>
    <cdr:to>
      <cdr:x>0.67823</cdr:x>
      <cdr:y>0.86361</cdr:y>
    </cdr:to>
    <cdr:sp macro="" textlink="">
      <cdr:nvSpPr>
        <cdr:cNvPr id="5" name="Rectangle 4"/>
        <cdr:cNvSpPr/>
      </cdr:nvSpPr>
      <cdr:spPr>
        <a:xfrm xmlns:a="http://schemas.openxmlformats.org/drawingml/2006/main">
          <a:off x="3854958" y="2934106"/>
          <a:ext cx="1944660" cy="1189679"/>
        </a:xfrm>
        <a:prstGeom xmlns:a="http://schemas.openxmlformats.org/drawingml/2006/main" prst="rect">
          <a:avLst/>
        </a:prstGeom>
        <a:noFill xmlns:a="http://schemas.openxmlformats.org/drawingml/2006/main"/>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b="1" dirty="0">
              <a:solidFill>
                <a:sysClr val="windowText" lastClr="000000"/>
              </a:solidFill>
            </a:rPr>
            <a:t>Of the R10.5 billion under investigation, +/- R223 million is currently in the Special </a:t>
          </a:r>
          <a:r>
            <a:rPr lang="en-US" b="1" dirty="0" smtClean="0">
              <a:solidFill>
                <a:sysClr val="windowText" lastClr="000000"/>
              </a:solidFill>
            </a:rPr>
            <a:t>Tribunal to </a:t>
          </a:r>
          <a:r>
            <a:rPr lang="en-US" b="1" dirty="0">
              <a:solidFill>
                <a:sysClr val="windowText" lastClr="000000"/>
              </a:solidFill>
            </a:rPr>
            <a:t>set </a:t>
          </a:r>
          <a:r>
            <a:rPr lang="en-US" b="1" dirty="0" smtClean="0">
              <a:solidFill>
                <a:sysClr val="windowText" lastClr="000000"/>
              </a:solidFill>
            </a:rPr>
            <a:t>aside contracts and recover </a:t>
          </a:r>
          <a:r>
            <a:rPr lang="en-US" b="1" dirty="0">
              <a:solidFill>
                <a:sysClr val="windowText" lastClr="000000"/>
              </a:solidFill>
            </a:rPr>
            <a:t>losses  </a:t>
          </a:r>
        </a:p>
      </cdr:txBody>
    </cdr:sp>
  </cdr:relSizeAnchor>
</c:userShapes>
</file>

<file path=ppt/drawings/drawing5.xml><?xml version="1.0" encoding="utf-8"?>
<c:userShapes xmlns:c="http://schemas.openxmlformats.org/drawingml/2006/chart">
  <cdr:relSizeAnchor xmlns:cdr="http://schemas.openxmlformats.org/drawingml/2006/chartDrawing">
    <cdr:from>
      <cdr:x>0.00871</cdr:x>
      <cdr:y>0.92257</cdr:y>
    </cdr:from>
    <cdr:to>
      <cdr:x>0.32757</cdr:x>
      <cdr:y>0.98878</cdr:y>
    </cdr:to>
    <cdr:sp macro="" textlink="">
      <cdr:nvSpPr>
        <cdr:cNvPr id="2" name="Rectangle 1"/>
        <cdr:cNvSpPr/>
      </cdr:nvSpPr>
      <cdr:spPr>
        <a:xfrm xmlns:a="http://schemas.openxmlformats.org/drawingml/2006/main">
          <a:off x="78377" y="4878353"/>
          <a:ext cx="2869740" cy="350103"/>
        </a:xfrm>
        <a:prstGeom xmlns:a="http://schemas.openxmlformats.org/drawingml/2006/main" prst="rect">
          <a:avLst/>
        </a:prstGeom>
        <a:solidFill xmlns:a="http://schemas.openxmlformats.org/drawingml/2006/main">
          <a:schemeClr val="bg1"/>
        </a:solidFill>
        <a:ln xmlns:a="http://schemas.openxmlformats.org/drawingml/2006/main" w="31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900" b="0" cap="none" spc="0" dirty="0">
              <a:ln w="0"/>
              <a:solidFill>
                <a:schemeClr val="tx1"/>
              </a:solidFill>
              <a:effectLst>
                <a:outerShdw blurRad="38100" dist="25400" dir="5400000" algn="ctr" rotWithShape="0">
                  <a:srgbClr val="6E747A">
                    <a:alpha val="43000"/>
                  </a:srgbClr>
                </a:outerShdw>
              </a:effectLst>
            </a:rPr>
            <a:t>Source:</a:t>
          </a:r>
          <a:r>
            <a:rPr lang="en-US" sz="900" b="0" cap="none" spc="0" baseline="0" dirty="0">
              <a:ln w="0"/>
              <a:solidFill>
                <a:schemeClr val="tx1"/>
              </a:solidFill>
              <a:effectLst>
                <a:outerShdw blurRad="38100" dist="25400" dir="5400000" algn="ctr" rotWithShape="0">
                  <a:srgbClr val="6E747A">
                    <a:alpha val="43000"/>
                  </a:srgbClr>
                </a:outerShdw>
              </a:effectLst>
            </a:rPr>
            <a:t> Actual expenditure -  National Treasury </a:t>
          </a:r>
        </a:p>
        <a:p xmlns:a="http://schemas.openxmlformats.org/drawingml/2006/main">
          <a:r>
            <a:rPr lang="en-US" sz="900" b="0" cap="none" spc="0" baseline="0" dirty="0">
              <a:ln w="0"/>
              <a:solidFill>
                <a:schemeClr val="tx1"/>
              </a:solidFill>
              <a:effectLst>
                <a:outerShdw blurRad="38100" dist="25400" dir="5400000" algn="ctr" rotWithShape="0">
                  <a:srgbClr val="6E747A">
                    <a:alpha val="43000"/>
                  </a:srgbClr>
                </a:outerShdw>
              </a:effectLst>
            </a:rPr>
            <a:t>Under Investigation -  SIU records</a:t>
          </a:r>
        </a:p>
        <a:p xmlns:a="http://schemas.openxmlformats.org/drawingml/2006/main">
          <a:endParaRPr lang="en-US" sz="9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725" cy="4905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763963" y="0"/>
            <a:ext cx="2879725" cy="490538"/>
          </a:xfrm>
          <a:prstGeom prst="rect">
            <a:avLst/>
          </a:prstGeom>
        </p:spPr>
        <p:txBody>
          <a:bodyPr vert="horz" lIns="91440" tIns="45720" rIns="91440" bIns="45720" rtlCol="0"/>
          <a:lstStyle>
            <a:lvl1pPr algn="r">
              <a:defRPr sz="1200"/>
            </a:lvl1pPr>
          </a:lstStyle>
          <a:p>
            <a:fld id="{B6E10B7B-07B6-4553-8148-7B53BBBE022A}" type="datetimeFigureOut">
              <a:rPr lang="en-US" smtClean="0"/>
              <a:t>10/20/2020</a:t>
            </a:fld>
            <a:endParaRPr lang="en-US" dirty="0"/>
          </a:p>
        </p:txBody>
      </p:sp>
      <p:sp>
        <p:nvSpPr>
          <p:cNvPr id="4" name="Footer Placeholder 3"/>
          <p:cNvSpPr>
            <a:spLocks noGrp="1"/>
          </p:cNvSpPr>
          <p:nvPr>
            <p:ph type="ftr" sz="quarter" idx="2"/>
          </p:nvPr>
        </p:nvSpPr>
        <p:spPr>
          <a:xfrm>
            <a:off x="0" y="9285288"/>
            <a:ext cx="2879725" cy="4905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63963" y="9285288"/>
            <a:ext cx="2879725" cy="490537"/>
          </a:xfrm>
          <a:prstGeom prst="rect">
            <a:avLst/>
          </a:prstGeom>
        </p:spPr>
        <p:txBody>
          <a:bodyPr vert="horz" lIns="91440" tIns="45720" rIns="91440" bIns="45720" rtlCol="0" anchor="b"/>
          <a:lstStyle>
            <a:lvl1pPr algn="r">
              <a:defRPr sz="1200"/>
            </a:lvl1pPr>
          </a:lstStyle>
          <a:p>
            <a:fld id="{9BD8F6BE-AFC9-4854-8B3E-64E8DF786A38}" type="slidenum">
              <a:rPr lang="en-US" smtClean="0"/>
              <a:t>‹#›</a:t>
            </a:fld>
            <a:endParaRPr lang="en-US" dirty="0"/>
          </a:p>
        </p:txBody>
      </p:sp>
    </p:spTree>
    <p:extLst>
      <p:ext uri="{BB962C8B-B14F-4D97-AF65-F5344CB8AC3E}">
        <p14:creationId xmlns:p14="http://schemas.microsoft.com/office/powerpoint/2010/main" val="32621590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725" cy="4905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63963" y="0"/>
            <a:ext cx="2879725" cy="490538"/>
          </a:xfrm>
          <a:prstGeom prst="rect">
            <a:avLst/>
          </a:prstGeom>
        </p:spPr>
        <p:txBody>
          <a:bodyPr vert="horz" lIns="91440" tIns="45720" rIns="91440" bIns="45720" rtlCol="0"/>
          <a:lstStyle>
            <a:lvl1pPr algn="r">
              <a:defRPr sz="1200"/>
            </a:lvl1pPr>
          </a:lstStyle>
          <a:p>
            <a:fld id="{DCF14E05-1099-40E2-8AA9-39C358F2EB51}" type="datetimeFigureOut">
              <a:rPr lang="en-US" smtClean="0"/>
              <a:t>10/20/2020</a:t>
            </a:fld>
            <a:endParaRPr lang="en-US" dirty="0"/>
          </a:p>
        </p:txBody>
      </p:sp>
      <p:sp>
        <p:nvSpPr>
          <p:cNvPr id="4" name="Slide Image Placeholder 3"/>
          <p:cNvSpPr>
            <a:spLocks noGrp="1" noRot="1" noChangeAspect="1"/>
          </p:cNvSpPr>
          <p:nvPr>
            <p:ph type="sldImg" idx="2"/>
          </p:nvPr>
        </p:nvSpPr>
        <p:spPr>
          <a:xfrm>
            <a:off x="939800" y="1222375"/>
            <a:ext cx="4765675" cy="32988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5163" y="4705350"/>
            <a:ext cx="5314950" cy="384810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285288"/>
            <a:ext cx="2879725" cy="4905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63963" y="9285288"/>
            <a:ext cx="2879725" cy="490537"/>
          </a:xfrm>
          <a:prstGeom prst="rect">
            <a:avLst/>
          </a:prstGeom>
        </p:spPr>
        <p:txBody>
          <a:bodyPr vert="horz" lIns="91440" tIns="45720" rIns="91440" bIns="45720" rtlCol="0" anchor="b"/>
          <a:lstStyle>
            <a:lvl1pPr algn="r">
              <a:defRPr sz="1200"/>
            </a:lvl1pPr>
          </a:lstStyle>
          <a:p>
            <a:fld id="{17BC83A2-5BDE-4EA2-8612-F2CB21CE623B}" type="slidenum">
              <a:rPr lang="en-US" smtClean="0"/>
              <a:t>‹#›</a:t>
            </a:fld>
            <a:endParaRPr lang="en-US" dirty="0"/>
          </a:p>
        </p:txBody>
      </p:sp>
    </p:spTree>
    <p:extLst>
      <p:ext uri="{BB962C8B-B14F-4D97-AF65-F5344CB8AC3E}">
        <p14:creationId xmlns:p14="http://schemas.microsoft.com/office/powerpoint/2010/main" val="247480612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00544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411803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34503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067525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855293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28941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935124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209986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203580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3064248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232585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3722516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94577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3938629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121274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3259364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235426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428941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43662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255299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419876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0DB3B-3DCE-E34B-94CB-734D0D560880}"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4637F-1127-AF4D-B96F-F7789FFD66FF}" type="slidenum">
              <a:rPr lang="en-US" smtClean="0"/>
              <a:t>‹#›</a:t>
            </a:fld>
            <a:endParaRPr lang="en-US" dirty="0"/>
          </a:p>
        </p:txBody>
      </p:sp>
    </p:spTree>
    <p:extLst>
      <p:ext uri="{BB962C8B-B14F-4D97-AF65-F5344CB8AC3E}">
        <p14:creationId xmlns:p14="http://schemas.microsoft.com/office/powerpoint/2010/main" val="415583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0DB3B-3DCE-E34B-94CB-734D0D560880}" type="datetimeFigureOut">
              <a:rPr lang="en-US" smtClean="0"/>
              <a:t>10/20/2020</a:t>
            </a:fld>
            <a:endParaRPr lang="en-US" dirty="0"/>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4637F-1127-AF4D-B96F-F7789FFD66FF}" type="slidenum">
              <a:rPr lang="en-US" smtClean="0"/>
              <a:t>‹#›</a:t>
            </a:fld>
            <a:endParaRPr lang="en-US" dirty="0"/>
          </a:p>
        </p:txBody>
      </p:sp>
    </p:spTree>
    <p:extLst>
      <p:ext uri="{BB962C8B-B14F-4D97-AF65-F5344CB8AC3E}">
        <p14:creationId xmlns:p14="http://schemas.microsoft.com/office/powerpoint/2010/main" val="2355953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0DB3B-3DCE-E34B-94CB-734D0D560880}" type="datetimeFigureOut">
              <a:rPr lang="en-US" smtClean="0"/>
              <a:t>10/20/2020</a:t>
            </a:fld>
            <a:endParaRPr lang="en-US" dirty="0"/>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4637F-1127-AF4D-B96F-F7789FFD66FF}" type="slidenum">
              <a:rPr lang="en-US" smtClean="0"/>
              <a:t>‹#›</a:t>
            </a:fld>
            <a:endParaRPr lang="en-US" dirty="0"/>
          </a:p>
        </p:txBody>
      </p:sp>
    </p:spTree>
    <p:extLst>
      <p:ext uri="{BB962C8B-B14F-4D97-AF65-F5344CB8AC3E}">
        <p14:creationId xmlns:p14="http://schemas.microsoft.com/office/powerpoint/2010/main" val="394470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90926" y="6569559"/>
            <a:ext cx="7345830" cy="246221"/>
          </a:xfrm>
          <a:prstGeom prst="rect">
            <a:avLst/>
          </a:prstGeom>
          <a:noFill/>
        </p:spPr>
        <p:txBody>
          <a:bodyPr wrap="square" rtlCol="0">
            <a:spAutoFit/>
          </a:bodyPr>
          <a:lstStyle/>
          <a:p>
            <a:r>
              <a:rPr lang="en-US" sz="1000" b="1" dirty="0" smtClean="0">
                <a:latin typeface="Arial"/>
                <a:cs typeface="Arial"/>
              </a:rPr>
              <a:t>Hotline: 0800 037 774    |     Website: https://www.siu.org.za   |   E-mail: info@siu.org.za </a:t>
            </a:r>
            <a:endParaRPr lang="en-US" sz="1000" b="1" dirty="0">
              <a:latin typeface="Arial"/>
              <a:cs typeface="Arial"/>
            </a:endParaRPr>
          </a:p>
        </p:txBody>
      </p:sp>
      <p:sp>
        <p:nvSpPr>
          <p:cNvPr id="3" name="TextBox 2"/>
          <p:cNvSpPr txBox="1"/>
          <p:nvPr/>
        </p:nvSpPr>
        <p:spPr>
          <a:xfrm>
            <a:off x="1007567" y="769061"/>
            <a:ext cx="7964129" cy="2308324"/>
          </a:xfrm>
          <a:prstGeom prst="rect">
            <a:avLst/>
          </a:prstGeom>
          <a:noFill/>
        </p:spPr>
        <p:txBody>
          <a:bodyPr wrap="square" rtlCol="0">
            <a:spAutoFit/>
          </a:bodyPr>
          <a:lstStyle/>
          <a:p>
            <a:pPr algn="ctr">
              <a:lnSpc>
                <a:spcPct val="150000"/>
              </a:lnSpc>
            </a:pPr>
            <a:r>
              <a:rPr lang="en-US" sz="2400" b="1" dirty="0">
                <a:latin typeface="Arial" panose="020B0604020202020204" pitchFamily="34" charset="0"/>
                <a:cs typeface="Arial" panose="020B0604020202020204" pitchFamily="34" charset="0"/>
              </a:rPr>
              <a:t>PRESENTATION TO </a:t>
            </a:r>
            <a:r>
              <a:rPr lang="en-US" sz="2400" b="1" dirty="0" smtClean="0">
                <a:latin typeface="Arial" panose="020B0604020202020204" pitchFamily="34" charset="0"/>
                <a:cs typeface="Arial" panose="020B0604020202020204" pitchFamily="34" charset="0"/>
              </a:rPr>
              <a:t>SCOPA</a:t>
            </a:r>
          </a:p>
          <a:p>
            <a:pPr algn="ctr">
              <a:lnSpc>
                <a:spcPct val="150000"/>
              </a:lnSpc>
            </a:pPr>
            <a:r>
              <a:rPr lang="en-US" sz="2400" b="1" dirty="0" smtClean="0">
                <a:latin typeface="Arial" panose="020B0604020202020204" pitchFamily="34" charset="0"/>
                <a:cs typeface="Arial" panose="020B0604020202020204" pitchFamily="34" charset="0"/>
              </a:rPr>
              <a:t>PROCLAMATION R23 OF 2020</a:t>
            </a:r>
          </a:p>
          <a:p>
            <a:pPr algn="ctr">
              <a:lnSpc>
                <a:spcPct val="150000"/>
              </a:lnSpc>
            </a:pPr>
            <a:r>
              <a:rPr lang="en-US" sz="2400" b="1" dirty="0" smtClean="0">
                <a:latin typeface="Arial" panose="020B0604020202020204" pitchFamily="34" charset="0"/>
                <a:cs typeface="Arial" panose="020B0604020202020204" pitchFamily="34" charset="0"/>
              </a:rPr>
              <a:t>STATE INSTITUTION INVESTIGATIONS</a:t>
            </a:r>
          </a:p>
          <a:p>
            <a:pPr algn="ctr">
              <a:lnSpc>
                <a:spcPct val="150000"/>
              </a:lnSpc>
            </a:pPr>
            <a:r>
              <a:rPr lang="en-US" sz="2400" b="1" dirty="0" smtClean="0">
                <a:latin typeface="Arial" panose="020B0604020202020204" pitchFamily="34" charset="0"/>
                <a:cs typeface="Arial" panose="020B0604020202020204" pitchFamily="34" charset="0"/>
              </a:rPr>
              <a:t>PRESENTED </a:t>
            </a:r>
            <a:r>
              <a:rPr lang="en-US" sz="2400" b="1" dirty="0">
                <a:latin typeface="Arial" panose="020B0604020202020204" pitchFamily="34" charset="0"/>
                <a:cs typeface="Arial" panose="020B0604020202020204" pitchFamily="34" charset="0"/>
              </a:rPr>
              <a:t>BY ADVOCATE ANDY MOTHIBI</a:t>
            </a:r>
          </a:p>
        </p:txBody>
      </p:sp>
    </p:spTree>
    <p:extLst>
      <p:ext uri="{BB962C8B-B14F-4D97-AF65-F5344CB8AC3E}">
        <p14:creationId xmlns:p14="http://schemas.microsoft.com/office/powerpoint/2010/main" val="3674158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10</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610688" y="82297"/>
            <a:ext cx="8915400" cy="1143000"/>
          </a:xfrm>
        </p:spPr>
        <p:txBody>
          <a:bodyPr>
            <a:noAutofit/>
          </a:bodyPr>
          <a:lstStyle/>
          <a:p>
            <a:pPr>
              <a:defRPr sz="1400" b="1"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National Departments expenditure on Covid-19: R7,7 billion</a:t>
            </a:r>
            <a:br>
              <a:rPr lang="en-US" sz="1600" b="1" dirty="0">
                <a:solidFill>
                  <a:prstClr val="black">
                    <a:lumMod val="65000"/>
                    <a:lumOff val="35000"/>
                  </a:prstClr>
                </a:solidFill>
              </a:rPr>
            </a:br>
            <a:r>
              <a:rPr lang="en-US" sz="1600" b="1" dirty="0" smtClean="0">
                <a:solidFill>
                  <a:prstClr val="black">
                    <a:lumMod val="65000"/>
                    <a:lumOff val="35000"/>
                  </a:prstClr>
                </a:solidFill>
              </a:rPr>
              <a:t>R’ Millions</a:t>
            </a:r>
            <a:endParaRPr lang="en-US" sz="1600" b="1" dirty="0">
              <a:solidFill>
                <a:prstClr val="black">
                  <a:lumMod val="65000"/>
                  <a:lumOff val="35000"/>
                </a:prstClr>
              </a:solidFill>
            </a:endParaRPr>
          </a:p>
        </p:txBody>
      </p:sp>
      <p:graphicFrame>
        <p:nvGraphicFramePr>
          <p:cNvPr id="6" name="Chart 5"/>
          <p:cNvGraphicFramePr>
            <a:graphicFrameLocks noGrp="1"/>
          </p:cNvGraphicFramePr>
          <p:nvPr>
            <p:extLst>
              <p:ext uri="{D42A27DB-BD31-4B8C-83A1-F6EECF244321}">
                <p14:modId xmlns:p14="http://schemas.microsoft.com/office/powerpoint/2010/main" val="940402911"/>
              </p:ext>
            </p:extLst>
          </p:nvPr>
        </p:nvGraphicFramePr>
        <p:xfrm>
          <a:off x="410700" y="1036319"/>
          <a:ext cx="9000000" cy="51816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801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11</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14175" y="103634"/>
            <a:ext cx="8915400" cy="1143000"/>
          </a:xfrm>
        </p:spPr>
        <p:txBody>
          <a:bodyPr>
            <a:noAutofit/>
          </a:bodyPr>
          <a:lstStyle/>
          <a:p>
            <a:pPr>
              <a:defRPr sz="1400" b="1"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Provincial expenditure on Covid-19 - R7,9 billion</a:t>
            </a:r>
            <a:br>
              <a:rPr lang="en-US" sz="1600" b="1" dirty="0">
                <a:solidFill>
                  <a:prstClr val="black">
                    <a:lumMod val="65000"/>
                    <a:lumOff val="35000"/>
                  </a:prstClr>
                </a:solidFill>
              </a:rPr>
            </a:br>
            <a:r>
              <a:rPr lang="en-US" sz="1600" b="1" dirty="0">
                <a:solidFill>
                  <a:prstClr val="black">
                    <a:lumMod val="65000"/>
                    <a:lumOff val="35000"/>
                  </a:prstClr>
                </a:solidFill>
              </a:rPr>
              <a:t> Health and Basic Education</a:t>
            </a:r>
            <a:br>
              <a:rPr lang="en-US" sz="1600" b="1" dirty="0">
                <a:solidFill>
                  <a:prstClr val="black">
                    <a:lumMod val="65000"/>
                    <a:lumOff val="35000"/>
                  </a:prstClr>
                </a:solidFill>
              </a:rPr>
            </a:br>
            <a:r>
              <a:rPr lang="en-US" sz="1600" b="1" dirty="0" smtClean="0">
                <a:solidFill>
                  <a:prstClr val="black">
                    <a:lumMod val="65000"/>
                    <a:lumOff val="35000"/>
                  </a:prstClr>
                </a:solidFill>
              </a:rPr>
              <a:t>R’ Millions</a:t>
            </a:r>
            <a:endParaRPr lang="en-US" sz="1600" b="1" dirty="0">
              <a:solidFill>
                <a:prstClr val="black">
                  <a:lumMod val="65000"/>
                  <a:lumOff val="35000"/>
                </a:prstClr>
              </a:solidFill>
              <a:latin typeface="Arial" panose="020B0604020202020204" pitchFamily="34" charset="0"/>
              <a:cs typeface="Arial" panose="020B0604020202020204" pitchFamily="34" charset="0"/>
            </a:endParaRPr>
          </a:p>
        </p:txBody>
      </p:sp>
      <p:graphicFrame>
        <p:nvGraphicFramePr>
          <p:cNvPr id="6" name="Chart 5"/>
          <p:cNvGraphicFramePr>
            <a:graphicFrameLocks noGrp="1"/>
          </p:cNvGraphicFramePr>
          <p:nvPr>
            <p:extLst>
              <p:ext uri="{D42A27DB-BD31-4B8C-83A1-F6EECF244321}">
                <p14:modId xmlns:p14="http://schemas.microsoft.com/office/powerpoint/2010/main" val="4231849902"/>
              </p:ext>
            </p:extLst>
          </p:nvPr>
        </p:nvGraphicFramePr>
        <p:xfrm>
          <a:off x="471875" y="1126631"/>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6068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12</a:t>
            </a:fld>
            <a:endParaRPr lang="en-ZA" altLang="en-US" dirty="0">
              <a:latin typeface="Arial" panose="020B0604020202020204" pitchFamily="34" charset="0"/>
              <a:cs typeface="Arial" panose="020B0604020202020204" pitchFamily="34" charset="0"/>
            </a:endParaRPr>
          </a:p>
        </p:txBody>
      </p:sp>
      <p:graphicFrame>
        <p:nvGraphicFramePr>
          <p:cNvPr id="5" name="Chart 4"/>
          <p:cNvGraphicFramePr>
            <a:graphicFrameLocks noGrp="1"/>
          </p:cNvGraphicFramePr>
          <p:nvPr>
            <p:extLst>
              <p:ext uri="{D42A27DB-BD31-4B8C-83A1-F6EECF244321}">
                <p14:modId xmlns:p14="http://schemas.microsoft.com/office/powerpoint/2010/main" val="3314039157"/>
              </p:ext>
            </p:extLst>
          </p:nvPr>
        </p:nvGraphicFramePr>
        <p:xfrm>
          <a:off x="723900" y="1454054"/>
          <a:ext cx="8551164" cy="477506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723900" y="82297"/>
            <a:ext cx="8915400" cy="1143000"/>
          </a:xfrm>
        </p:spPr>
        <p:txBody>
          <a:bodyPr>
            <a:noAutofit/>
          </a:bodyPr>
          <a:lstStyle/>
          <a:p>
            <a:pPr>
              <a:defRPr sz="1400" b="0"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Total actual </a:t>
            </a:r>
            <a:r>
              <a:rPr lang="en-US" sz="1600" b="1" dirty="0" smtClean="0">
                <a:solidFill>
                  <a:prstClr val="black">
                    <a:lumMod val="65000"/>
                    <a:lumOff val="35000"/>
                  </a:prstClr>
                </a:solidFill>
              </a:rPr>
              <a:t>Covid-19 </a:t>
            </a:r>
            <a:r>
              <a:rPr lang="en-US" sz="1600" b="1" dirty="0">
                <a:solidFill>
                  <a:prstClr val="black">
                    <a:lumMod val="65000"/>
                    <a:lumOff val="35000"/>
                  </a:prstClr>
                </a:solidFill>
              </a:rPr>
              <a:t>expenditure of R15,6 billion </a:t>
            </a:r>
            <a:r>
              <a:rPr lang="en-US" sz="1600" b="1" dirty="0" smtClean="0">
                <a:solidFill>
                  <a:prstClr val="black">
                    <a:lumMod val="65000"/>
                    <a:lumOff val="35000"/>
                  </a:prstClr>
                </a:solidFill>
              </a:rPr>
              <a:t>from April 2020 to </a:t>
            </a:r>
            <a:r>
              <a:rPr lang="en-US" sz="1600" b="1" dirty="0">
                <a:solidFill>
                  <a:prstClr val="black">
                    <a:lumMod val="65000"/>
                    <a:lumOff val="35000"/>
                  </a:prstClr>
                </a:solidFill>
              </a:rPr>
              <a:t>August 2020 </a:t>
            </a:r>
            <a:br>
              <a:rPr lang="en-US" sz="1600" b="1" dirty="0">
                <a:solidFill>
                  <a:prstClr val="black">
                    <a:lumMod val="65000"/>
                    <a:lumOff val="35000"/>
                  </a:prstClr>
                </a:solidFill>
              </a:rPr>
            </a:br>
            <a:r>
              <a:rPr lang="en-US" sz="1600" b="1" dirty="0">
                <a:solidFill>
                  <a:prstClr val="black">
                    <a:lumMod val="65000"/>
                    <a:lumOff val="35000"/>
                  </a:prstClr>
                </a:solidFill>
              </a:rPr>
              <a:t>vs</a:t>
            </a:r>
            <a:br>
              <a:rPr lang="en-US" sz="1600" b="1" dirty="0">
                <a:solidFill>
                  <a:prstClr val="black">
                    <a:lumMod val="65000"/>
                    <a:lumOff val="35000"/>
                  </a:prstClr>
                </a:solidFill>
              </a:rPr>
            </a:br>
            <a:r>
              <a:rPr lang="en-US" sz="1600" b="1" dirty="0">
                <a:solidFill>
                  <a:prstClr val="black">
                    <a:lumMod val="65000"/>
                    <a:lumOff val="35000"/>
                  </a:prstClr>
                </a:solidFill>
              </a:rPr>
              <a:t>Total value being investigated by SIU</a:t>
            </a:r>
          </a:p>
        </p:txBody>
      </p:sp>
    </p:spTree>
    <p:extLst>
      <p:ext uri="{BB962C8B-B14F-4D97-AF65-F5344CB8AC3E}">
        <p14:creationId xmlns:p14="http://schemas.microsoft.com/office/powerpoint/2010/main" val="1773751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13</a:t>
            </a:fld>
            <a:endParaRPr lang="en-ZA" altLang="en-US" dirty="0">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37201509"/>
              </p:ext>
            </p:extLst>
          </p:nvPr>
        </p:nvGraphicFramePr>
        <p:xfrm>
          <a:off x="525141" y="1139164"/>
          <a:ext cx="9000000" cy="528776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584559" y="82297"/>
            <a:ext cx="8915400" cy="1143000"/>
          </a:xfrm>
        </p:spPr>
        <p:txBody>
          <a:bodyPr>
            <a:noAutofit/>
          </a:bodyPr>
          <a:lstStyle/>
          <a:p>
            <a:pPr>
              <a:defRPr sz="1800" b="0"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latin typeface="Arial" panose="020B0604020202020204" pitchFamily="34" charset="0"/>
                <a:cs typeface="Arial" panose="020B0604020202020204" pitchFamily="34" charset="0"/>
              </a:rPr>
              <a:t>Actual </a:t>
            </a:r>
            <a:r>
              <a:rPr lang="en-US" sz="1600" b="1" dirty="0" smtClean="0">
                <a:solidFill>
                  <a:prstClr val="black">
                    <a:lumMod val="65000"/>
                    <a:lumOff val="35000"/>
                  </a:prstClr>
                </a:solidFill>
                <a:latin typeface="Arial" panose="020B0604020202020204" pitchFamily="34" charset="0"/>
                <a:cs typeface="Arial" panose="020B0604020202020204" pitchFamily="34" charset="0"/>
              </a:rPr>
              <a:t>Covid-19 </a:t>
            </a:r>
            <a:r>
              <a:rPr lang="en-US" sz="1600" b="1" dirty="0">
                <a:solidFill>
                  <a:prstClr val="black">
                    <a:lumMod val="65000"/>
                    <a:lumOff val="35000"/>
                  </a:prstClr>
                </a:solidFill>
                <a:latin typeface="Arial" panose="020B0604020202020204" pitchFamily="34" charset="0"/>
                <a:cs typeface="Arial" panose="020B0604020202020204" pitchFamily="34" charset="0"/>
              </a:rPr>
              <a:t>expenditure of R15.6 billion: </a:t>
            </a:r>
            <a:r>
              <a:rPr lang="en-US" sz="1600" b="1" dirty="0" smtClean="0">
                <a:solidFill>
                  <a:prstClr val="black">
                    <a:lumMod val="65000"/>
                    <a:lumOff val="35000"/>
                  </a:prstClr>
                </a:solidFill>
                <a:latin typeface="Arial" panose="020B0604020202020204" pitchFamily="34" charset="0"/>
                <a:cs typeface="Arial" panose="020B0604020202020204" pitchFamily="34" charset="0"/>
              </a:rPr>
              <a:t/>
            </a:r>
            <a:br>
              <a:rPr lang="en-US" sz="1600" b="1" dirty="0" smtClean="0">
                <a:solidFill>
                  <a:prstClr val="black">
                    <a:lumMod val="65000"/>
                    <a:lumOff val="35000"/>
                  </a:prstClr>
                </a:solidFill>
                <a:latin typeface="Arial" panose="020B0604020202020204" pitchFamily="34" charset="0"/>
                <a:cs typeface="Arial" panose="020B0604020202020204" pitchFamily="34" charset="0"/>
              </a:rPr>
            </a:br>
            <a:r>
              <a:rPr lang="en-US" sz="1600" b="1" dirty="0">
                <a:solidFill>
                  <a:prstClr val="black">
                    <a:lumMod val="65000"/>
                    <a:lumOff val="35000"/>
                  </a:prstClr>
                </a:solidFill>
                <a:latin typeface="Arial" panose="020B0604020202020204" pitchFamily="34" charset="0"/>
                <a:cs typeface="Arial" panose="020B0604020202020204" pitchFamily="34" charset="0"/>
              </a:rPr>
              <a:t>S</a:t>
            </a:r>
            <a:r>
              <a:rPr lang="en-US" sz="1600" b="1" dirty="0" smtClean="0">
                <a:solidFill>
                  <a:prstClr val="black">
                    <a:lumMod val="65000"/>
                    <a:lumOff val="35000"/>
                  </a:prstClr>
                </a:solidFill>
                <a:latin typeface="Arial" panose="020B0604020202020204" pitchFamily="34" charset="0"/>
                <a:cs typeface="Arial" panose="020B0604020202020204" pitchFamily="34" charset="0"/>
              </a:rPr>
              <a:t>IU </a:t>
            </a:r>
            <a:r>
              <a:rPr lang="en-US" sz="1600" b="1" dirty="0">
                <a:solidFill>
                  <a:prstClr val="black">
                    <a:lumMod val="65000"/>
                    <a:lumOff val="35000"/>
                  </a:prstClr>
                </a:solidFill>
                <a:latin typeface="Arial" panose="020B0604020202020204" pitchFamily="34" charset="0"/>
                <a:cs typeface="Arial" panose="020B0604020202020204" pitchFamily="34" charset="0"/>
              </a:rPr>
              <a:t>Value of </a:t>
            </a:r>
            <a:r>
              <a:rPr lang="en-US" sz="1600" b="1" dirty="0" smtClean="0">
                <a:solidFill>
                  <a:prstClr val="black">
                    <a:lumMod val="65000"/>
                    <a:lumOff val="35000"/>
                  </a:prstClr>
                </a:solidFill>
                <a:latin typeface="Arial" panose="020B0604020202020204" pitchFamily="34" charset="0"/>
                <a:cs typeface="Arial" panose="020B0604020202020204" pitchFamily="34" charset="0"/>
              </a:rPr>
              <a:t>Reported </a:t>
            </a:r>
            <a:r>
              <a:rPr lang="en-US" sz="1600" b="1" dirty="0">
                <a:solidFill>
                  <a:prstClr val="black">
                    <a:lumMod val="65000"/>
                    <a:lumOff val="35000"/>
                  </a:prstClr>
                </a:solidFill>
                <a:latin typeface="Arial" panose="020B0604020202020204" pitchFamily="34" charset="0"/>
                <a:cs typeface="Arial" panose="020B0604020202020204" pitchFamily="34" charset="0"/>
              </a:rPr>
              <a:t>cases being investigated </a:t>
            </a:r>
            <a:br>
              <a:rPr lang="en-US" sz="1600" b="1" dirty="0">
                <a:solidFill>
                  <a:prstClr val="black">
                    <a:lumMod val="65000"/>
                    <a:lumOff val="35000"/>
                  </a:prstClr>
                </a:solidFill>
                <a:latin typeface="Arial" panose="020B0604020202020204" pitchFamily="34" charset="0"/>
                <a:cs typeface="Arial" panose="020B0604020202020204" pitchFamily="34" charset="0"/>
              </a:rPr>
            </a:br>
            <a:r>
              <a:rPr lang="en-US" sz="1600" b="1" dirty="0">
                <a:solidFill>
                  <a:prstClr val="black">
                    <a:lumMod val="65000"/>
                    <a:lumOff val="35000"/>
                  </a:prstClr>
                </a:solidFill>
                <a:latin typeface="Arial" panose="020B0604020202020204" pitchFamily="34" charset="0"/>
                <a:cs typeface="Arial" panose="020B0604020202020204" pitchFamily="34" charset="0"/>
              </a:rPr>
              <a:t> </a:t>
            </a:r>
            <a:r>
              <a:rPr lang="en-US" sz="1600" b="1" dirty="0" smtClean="0">
                <a:solidFill>
                  <a:prstClr val="black">
                    <a:lumMod val="65000"/>
                    <a:lumOff val="35000"/>
                  </a:prstClr>
                </a:solidFill>
                <a:latin typeface="Arial" panose="020B0604020202020204" pitchFamily="34" charset="0"/>
                <a:cs typeface="Arial" panose="020B0604020202020204" pitchFamily="34" charset="0"/>
              </a:rPr>
              <a:t>R‘ Millions</a:t>
            </a:r>
            <a:endParaRPr lang="en-US" sz="1600" b="1" dirty="0">
              <a:solidFill>
                <a:prstClr val="black">
                  <a:lumMod val="65000"/>
                  <a:lumOff val="3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254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14</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59681" y="82297"/>
            <a:ext cx="8915400" cy="1143000"/>
          </a:xfrm>
        </p:spPr>
        <p:txBody>
          <a:bodyPr>
            <a:noAutofit/>
          </a:bodyPr>
          <a:lstStyle/>
          <a:p>
            <a:pPr>
              <a:defRPr sz="1400" b="0" i="0" u="none" strike="noStrike" kern="1200" spc="0" baseline="0">
                <a:solidFill>
                  <a:prstClr val="black">
                    <a:lumMod val="65000"/>
                    <a:lumOff val="35000"/>
                  </a:prstClr>
                </a:solidFill>
                <a:latin typeface="+mn-lt"/>
                <a:ea typeface="+mn-ea"/>
                <a:cs typeface="+mn-cs"/>
              </a:defRPr>
            </a:pPr>
            <a:r>
              <a:rPr lang="en-ZA" sz="1600" b="1" dirty="0">
                <a:solidFill>
                  <a:prstClr val="black">
                    <a:lumMod val="65000"/>
                    <a:lumOff val="35000"/>
                  </a:prstClr>
                </a:solidFill>
              </a:rPr>
              <a:t>SIU: Value of PPE contracts under Investigation by Tier of Government</a:t>
            </a:r>
            <a:r>
              <a:rPr lang="en-ZA" sz="1200" dirty="0">
                <a:solidFill>
                  <a:prstClr val="black">
                    <a:lumMod val="65000"/>
                    <a:lumOff val="35000"/>
                  </a:prstClr>
                </a:solidFill>
              </a:rPr>
              <a:t/>
            </a:r>
            <a:br>
              <a:rPr lang="en-ZA" sz="1200" dirty="0">
                <a:solidFill>
                  <a:prstClr val="black">
                    <a:lumMod val="65000"/>
                    <a:lumOff val="35000"/>
                  </a:prstClr>
                </a:solidFill>
              </a:rPr>
            </a:br>
            <a:r>
              <a:rPr lang="en-ZA" sz="1600" b="1" dirty="0" smtClean="0">
                <a:solidFill>
                  <a:prstClr val="black">
                    <a:lumMod val="65000"/>
                    <a:lumOff val="35000"/>
                  </a:prstClr>
                </a:solidFill>
              </a:rPr>
              <a:t>R‘ Millions</a:t>
            </a:r>
            <a:endParaRPr lang="en-ZA" sz="1200" dirty="0">
              <a:solidFill>
                <a:prstClr val="black">
                  <a:lumMod val="65000"/>
                  <a:lumOff val="35000"/>
                </a:prstClr>
              </a:solidFill>
            </a:endParaRPr>
          </a:p>
        </p:txBody>
      </p:sp>
      <p:graphicFrame>
        <p:nvGraphicFramePr>
          <p:cNvPr id="6" name="Chart 5"/>
          <p:cNvGraphicFramePr>
            <a:graphicFrameLocks noGrp="1"/>
          </p:cNvGraphicFramePr>
          <p:nvPr>
            <p:extLst>
              <p:ext uri="{D42A27DB-BD31-4B8C-83A1-F6EECF244321}">
                <p14:modId xmlns:p14="http://schemas.microsoft.com/office/powerpoint/2010/main" val="2780654971"/>
              </p:ext>
            </p:extLst>
          </p:nvPr>
        </p:nvGraphicFramePr>
        <p:xfrm>
          <a:off x="517381" y="1158239"/>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5625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15</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59681" y="82297"/>
            <a:ext cx="8915400" cy="1143000"/>
          </a:xfrm>
        </p:spPr>
        <p:txBody>
          <a:bodyPr>
            <a:noAutofit/>
          </a:bodyPr>
          <a:lstStyle/>
          <a:p>
            <a:pPr>
              <a:defRPr sz="1400" b="1" i="0" u="none" strike="noStrike" kern="1200" spc="0" baseline="0">
                <a:solidFill>
                  <a:prstClr val="black">
                    <a:lumMod val="65000"/>
                    <a:lumOff val="35000"/>
                  </a:prstClr>
                </a:solidFill>
                <a:latin typeface="+mn-lt"/>
                <a:ea typeface="+mn-ea"/>
                <a:cs typeface="+mn-cs"/>
              </a:defRPr>
            </a:pPr>
            <a:r>
              <a:rPr lang="en-ZA" sz="1600" b="1" dirty="0">
                <a:solidFill>
                  <a:prstClr val="black">
                    <a:lumMod val="65000"/>
                    <a:lumOff val="35000"/>
                  </a:prstClr>
                </a:solidFill>
              </a:rPr>
              <a:t>SIU: Value of PPE contracts under Investigation by Province</a:t>
            </a:r>
            <a:br>
              <a:rPr lang="en-ZA" sz="1600" b="1" dirty="0">
                <a:solidFill>
                  <a:prstClr val="black">
                    <a:lumMod val="65000"/>
                    <a:lumOff val="35000"/>
                  </a:prstClr>
                </a:solidFill>
              </a:rPr>
            </a:br>
            <a:r>
              <a:rPr lang="en-ZA" sz="1600" b="1" dirty="0" smtClean="0">
                <a:solidFill>
                  <a:prstClr val="black">
                    <a:lumMod val="65000"/>
                    <a:lumOff val="35000"/>
                  </a:prstClr>
                </a:solidFill>
              </a:rPr>
              <a:t>R‘ Millions</a:t>
            </a:r>
            <a:endParaRPr lang="en-ZA" sz="1600" b="1" dirty="0">
              <a:solidFill>
                <a:prstClr val="black">
                  <a:lumMod val="65000"/>
                  <a:lumOff val="35000"/>
                </a:prstClr>
              </a:solidFill>
            </a:endParaRPr>
          </a:p>
        </p:txBody>
      </p:sp>
      <p:graphicFrame>
        <p:nvGraphicFramePr>
          <p:cNvPr id="5" name="Chart 4"/>
          <p:cNvGraphicFramePr>
            <a:graphicFrameLocks noGrp="1"/>
          </p:cNvGraphicFramePr>
          <p:nvPr>
            <p:extLst>
              <p:ext uri="{D42A27DB-BD31-4B8C-83A1-F6EECF244321}">
                <p14:modId xmlns:p14="http://schemas.microsoft.com/office/powerpoint/2010/main" val="2230407629"/>
              </p:ext>
            </p:extLst>
          </p:nvPr>
        </p:nvGraphicFramePr>
        <p:xfrm>
          <a:off x="491254" y="1253291"/>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9216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16</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59681" y="82297"/>
            <a:ext cx="8915400" cy="1143000"/>
          </a:xfrm>
        </p:spPr>
        <p:txBody>
          <a:bodyPr>
            <a:noAutofit/>
          </a:bodyPr>
          <a:lstStyle/>
          <a:p>
            <a:pPr>
              <a:defRPr sz="1400" b="0" i="0" u="none" strike="noStrike" kern="1200" spc="0" baseline="0">
                <a:solidFill>
                  <a:prstClr val="black">
                    <a:lumMod val="65000"/>
                    <a:lumOff val="35000"/>
                  </a:prstClr>
                </a:solidFill>
                <a:latin typeface="+mn-lt"/>
                <a:ea typeface="+mn-ea"/>
                <a:cs typeface="+mn-cs"/>
              </a:defRPr>
            </a:pPr>
            <a:r>
              <a:rPr lang="en-ZA" sz="1600" b="1" dirty="0">
                <a:solidFill>
                  <a:prstClr val="black">
                    <a:lumMod val="65000"/>
                    <a:lumOff val="35000"/>
                  </a:prstClr>
                </a:solidFill>
              </a:rPr>
              <a:t>SIU: Value of PPE contracts under Investigation by Category of Procurement</a:t>
            </a:r>
            <a:br>
              <a:rPr lang="en-ZA" sz="1600" b="1" dirty="0">
                <a:solidFill>
                  <a:prstClr val="black">
                    <a:lumMod val="65000"/>
                    <a:lumOff val="35000"/>
                  </a:prstClr>
                </a:solidFill>
              </a:rPr>
            </a:br>
            <a:r>
              <a:rPr lang="en-ZA" sz="1600" b="1" dirty="0" smtClean="0">
                <a:solidFill>
                  <a:prstClr val="black">
                    <a:lumMod val="65000"/>
                    <a:lumOff val="35000"/>
                  </a:prstClr>
                </a:solidFill>
              </a:rPr>
              <a:t>R’ Millions</a:t>
            </a:r>
            <a:endParaRPr lang="en-ZA" sz="1600" b="1" dirty="0">
              <a:solidFill>
                <a:prstClr val="black">
                  <a:lumMod val="65000"/>
                  <a:lumOff val="35000"/>
                </a:prstClr>
              </a:solidFill>
            </a:endParaRPr>
          </a:p>
        </p:txBody>
      </p:sp>
      <p:graphicFrame>
        <p:nvGraphicFramePr>
          <p:cNvPr id="6" name="Chart 5"/>
          <p:cNvGraphicFramePr>
            <a:graphicFrameLocks noGrp="1"/>
          </p:cNvGraphicFramePr>
          <p:nvPr>
            <p:extLst>
              <p:ext uri="{D42A27DB-BD31-4B8C-83A1-F6EECF244321}">
                <p14:modId xmlns:p14="http://schemas.microsoft.com/office/powerpoint/2010/main" val="4244904578"/>
              </p:ext>
            </p:extLst>
          </p:nvPr>
        </p:nvGraphicFramePr>
        <p:xfrm>
          <a:off x="410700" y="1253291"/>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5486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17</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59681" y="82297"/>
            <a:ext cx="8915400" cy="1143000"/>
          </a:xfrm>
        </p:spPr>
        <p:txBody>
          <a:bodyPr>
            <a:noAutofit/>
          </a:bodyPr>
          <a:lstStyle/>
          <a:p>
            <a:pPr>
              <a:defRPr sz="1400" b="1"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Covid-19 related expenditure per Municipality</a:t>
            </a:r>
            <a:br>
              <a:rPr lang="en-US" sz="1600" b="1" dirty="0">
                <a:solidFill>
                  <a:prstClr val="black">
                    <a:lumMod val="65000"/>
                    <a:lumOff val="35000"/>
                  </a:prstClr>
                </a:solidFill>
              </a:rPr>
            </a:br>
            <a:r>
              <a:rPr lang="en-US" sz="1600" b="1" dirty="0">
                <a:solidFill>
                  <a:prstClr val="black">
                    <a:lumMod val="65000"/>
                    <a:lumOff val="35000"/>
                  </a:prstClr>
                </a:solidFill>
              </a:rPr>
              <a:t>15 </a:t>
            </a:r>
            <a:r>
              <a:rPr lang="en-US" sz="1600" b="1" dirty="0" smtClean="0">
                <a:solidFill>
                  <a:prstClr val="black">
                    <a:lumMod val="65000"/>
                    <a:lumOff val="35000"/>
                  </a:prstClr>
                </a:solidFill>
              </a:rPr>
              <a:t>March 2020 - 2 </a:t>
            </a:r>
            <a:r>
              <a:rPr lang="en-US" sz="1600" b="1" dirty="0">
                <a:solidFill>
                  <a:prstClr val="black">
                    <a:lumMod val="65000"/>
                    <a:lumOff val="35000"/>
                  </a:prstClr>
                </a:solidFill>
              </a:rPr>
              <a:t>October 2020</a:t>
            </a:r>
            <a:br>
              <a:rPr lang="en-US" sz="1600" b="1" dirty="0">
                <a:solidFill>
                  <a:prstClr val="black">
                    <a:lumMod val="65000"/>
                    <a:lumOff val="35000"/>
                  </a:prstClr>
                </a:solidFill>
              </a:rPr>
            </a:br>
            <a:r>
              <a:rPr lang="en-US" sz="1600" b="1" dirty="0" smtClean="0">
                <a:solidFill>
                  <a:prstClr val="black">
                    <a:lumMod val="65000"/>
                    <a:lumOff val="35000"/>
                  </a:prstClr>
                </a:solidFill>
              </a:rPr>
              <a:t>R’ Millions</a:t>
            </a:r>
            <a:endParaRPr lang="en-US" sz="1600" b="1" dirty="0">
              <a:solidFill>
                <a:prstClr val="black">
                  <a:lumMod val="65000"/>
                  <a:lumOff val="35000"/>
                </a:prstClr>
              </a:solidFill>
            </a:endParaRPr>
          </a:p>
        </p:txBody>
      </p:sp>
      <p:graphicFrame>
        <p:nvGraphicFramePr>
          <p:cNvPr id="7" name="Chart 6"/>
          <p:cNvGraphicFramePr>
            <a:graphicFrameLocks noGrp="1"/>
          </p:cNvGraphicFramePr>
          <p:nvPr>
            <p:extLst>
              <p:ext uri="{D42A27DB-BD31-4B8C-83A1-F6EECF244321}">
                <p14:modId xmlns:p14="http://schemas.microsoft.com/office/powerpoint/2010/main" val="2840043804"/>
              </p:ext>
            </p:extLst>
          </p:nvPr>
        </p:nvGraphicFramePr>
        <p:xfrm>
          <a:off x="517381" y="1253291"/>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699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18</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59681" y="82297"/>
            <a:ext cx="8915400" cy="1143000"/>
          </a:xfrm>
        </p:spPr>
        <p:txBody>
          <a:bodyPr>
            <a:noAutofit/>
          </a:bodyPr>
          <a:lstStyle/>
          <a:p>
            <a:pPr>
              <a:defRPr sz="1600" b="1"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Covid-19 related expenditure</a:t>
            </a:r>
            <a:r>
              <a:rPr lang="en-US" sz="1600" b="1" dirty="0" smtClean="0">
                <a:solidFill>
                  <a:prstClr val="black">
                    <a:lumMod val="65000"/>
                    <a:lumOff val="35000"/>
                  </a:prstClr>
                </a:solidFill>
              </a:rPr>
              <a:t>:</a:t>
            </a:r>
            <a:br>
              <a:rPr lang="en-US" sz="1600" b="1" dirty="0" smtClean="0">
                <a:solidFill>
                  <a:prstClr val="black">
                    <a:lumMod val="65000"/>
                    <a:lumOff val="35000"/>
                  </a:prstClr>
                </a:solidFill>
              </a:rPr>
            </a:br>
            <a:r>
              <a:rPr lang="en-US" sz="1600" b="1" dirty="0" smtClean="0">
                <a:solidFill>
                  <a:prstClr val="black">
                    <a:lumMod val="65000"/>
                    <a:lumOff val="35000"/>
                  </a:prstClr>
                </a:solidFill>
              </a:rPr>
              <a:t>Local Government spending </a:t>
            </a:r>
            <a:r>
              <a:rPr lang="en-US" sz="1600" b="1" dirty="0">
                <a:solidFill>
                  <a:prstClr val="black">
                    <a:lumMod val="65000"/>
                    <a:lumOff val="35000"/>
                  </a:prstClr>
                </a:solidFill>
              </a:rPr>
              <a:t>per Category: </a:t>
            </a:r>
            <a:r>
              <a:rPr lang="en-US" sz="1600" b="1" dirty="0" smtClean="0">
                <a:solidFill>
                  <a:prstClr val="black">
                    <a:lumMod val="65000"/>
                    <a:lumOff val="35000"/>
                  </a:prstClr>
                </a:solidFill>
              </a:rPr>
              <a:t/>
            </a:r>
            <a:br>
              <a:rPr lang="en-US" sz="1600" b="1" dirty="0" smtClean="0">
                <a:solidFill>
                  <a:prstClr val="black">
                    <a:lumMod val="65000"/>
                    <a:lumOff val="35000"/>
                  </a:prstClr>
                </a:solidFill>
              </a:rPr>
            </a:br>
            <a:r>
              <a:rPr lang="en-US" sz="1600" b="1" dirty="0" smtClean="0">
                <a:solidFill>
                  <a:prstClr val="black">
                    <a:lumMod val="65000"/>
                    <a:lumOff val="35000"/>
                  </a:prstClr>
                </a:solidFill>
              </a:rPr>
              <a:t>15 March 2020 - 2 </a:t>
            </a:r>
            <a:r>
              <a:rPr lang="en-US" sz="1600" b="1" dirty="0">
                <a:solidFill>
                  <a:prstClr val="black">
                    <a:lumMod val="65000"/>
                    <a:lumOff val="35000"/>
                  </a:prstClr>
                </a:solidFill>
              </a:rPr>
              <a:t>October 2020</a:t>
            </a:r>
            <a:br>
              <a:rPr lang="en-US" sz="1600" b="1" dirty="0">
                <a:solidFill>
                  <a:prstClr val="black">
                    <a:lumMod val="65000"/>
                    <a:lumOff val="35000"/>
                  </a:prstClr>
                </a:solidFill>
              </a:rPr>
            </a:br>
            <a:r>
              <a:rPr lang="en-US" sz="1600" b="1" dirty="0" smtClean="0">
                <a:solidFill>
                  <a:prstClr val="black">
                    <a:lumMod val="65000"/>
                    <a:lumOff val="35000"/>
                  </a:prstClr>
                </a:solidFill>
              </a:rPr>
              <a:t>R’ Millions</a:t>
            </a:r>
            <a:endParaRPr lang="en-US" sz="1600" b="1" dirty="0">
              <a:solidFill>
                <a:prstClr val="black">
                  <a:lumMod val="65000"/>
                  <a:lumOff val="35000"/>
                </a:prstClr>
              </a:solidFill>
            </a:endParaRPr>
          </a:p>
        </p:txBody>
      </p:sp>
      <p:graphicFrame>
        <p:nvGraphicFramePr>
          <p:cNvPr id="5" name="Chart 4"/>
          <p:cNvGraphicFramePr>
            <a:graphicFrameLocks noGrp="1"/>
          </p:cNvGraphicFramePr>
          <p:nvPr>
            <p:extLst>
              <p:ext uri="{D42A27DB-BD31-4B8C-83A1-F6EECF244321}">
                <p14:modId xmlns:p14="http://schemas.microsoft.com/office/powerpoint/2010/main" val="4218060336"/>
              </p:ext>
            </p:extLst>
          </p:nvPr>
        </p:nvGraphicFramePr>
        <p:xfrm>
          <a:off x="475081" y="1341120"/>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397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US" sz="3000" b="1" dirty="0" smtClean="0">
                <a:solidFill>
                  <a:schemeClr val="bg1"/>
                </a:solidFill>
                <a:latin typeface="Arial" panose="020B0604020202020204" pitchFamily="34" charset="0"/>
                <a:cs typeface="Arial" panose="020B0604020202020204" pitchFamily="34" charset="0"/>
              </a:rPr>
              <a:t>MATTERS FINALISED</a:t>
            </a:r>
            <a:endParaRPr lang="en-US" sz="43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276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2</a:t>
            </a:fld>
            <a:endParaRPr lang="en-ZA" altLang="en-US" dirty="0">
              <a:latin typeface="Arial" panose="020B0604020202020204" pitchFamily="34" charset="0"/>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US" b="1" dirty="0">
                <a:solidFill>
                  <a:schemeClr val="bg1"/>
                </a:solidFill>
                <a:latin typeface="Arial" panose="020B0604020202020204" pitchFamily="34" charset="0"/>
                <a:cs typeface="Arial" panose="020B0604020202020204" pitchFamily="34" charset="0"/>
              </a:rPr>
              <a:t>SIU MANDATE</a:t>
            </a:r>
          </a:p>
        </p:txBody>
      </p:sp>
    </p:spTree>
    <p:extLst>
      <p:ext uri="{BB962C8B-B14F-4D97-AF65-F5344CB8AC3E}">
        <p14:creationId xmlns:p14="http://schemas.microsoft.com/office/powerpoint/2010/main" val="1830603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12443827"/>
              </p:ext>
            </p:extLst>
          </p:nvPr>
        </p:nvGraphicFramePr>
        <p:xfrm>
          <a:off x="495300" y="1563626"/>
          <a:ext cx="8915400" cy="4081192"/>
        </p:xfrm>
        <a:graphic>
          <a:graphicData uri="http://schemas.openxmlformats.org/drawingml/2006/table">
            <a:tbl>
              <a:tblPr/>
              <a:tblGrid>
                <a:gridCol w="232414">
                  <a:extLst>
                    <a:ext uri="{9D8B030D-6E8A-4147-A177-3AD203B41FA5}">
                      <a16:colId xmlns:a16="http://schemas.microsoft.com/office/drawing/2014/main" val="1408260255"/>
                    </a:ext>
                  </a:extLst>
                </a:gridCol>
                <a:gridCol w="799504">
                  <a:extLst>
                    <a:ext uri="{9D8B030D-6E8A-4147-A177-3AD203B41FA5}">
                      <a16:colId xmlns:a16="http://schemas.microsoft.com/office/drawing/2014/main" val="673012359"/>
                    </a:ext>
                  </a:extLst>
                </a:gridCol>
                <a:gridCol w="1533932">
                  <a:extLst>
                    <a:ext uri="{9D8B030D-6E8A-4147-A177-3AD203B41FA5}">
                      <a16:colId xmlns:a16="http://schemas.microsoft.com/office/drawing/2014/main" val="3819798696"/>
                    </a:ext>
                  </a:extLst>
                </a:gridCol>
                <a:gridCol w="1264332">
                  <a:extLst>
                    <a:ext uri="{9D8B030D-6E8A-4147-A177-3AD203B41FA5}">
                      <a16:colId xmlns:a16="http://schemas.microsoft.com/office/drawing/2014/main" val="375831655"/>
                    </a:ext>
                  </a:extLst>
                </a:gridCol>
                <a:gridCol w="2333436">
                  <a:extLst>
                    <a:ext uri="{9D8B030D-6E8A-4147-A177-3AD203B41FA5}">
                      <a16:colId xmlns:a16="http://schemas.microsoft.com/office/drawing/2014/main" val="1883302082"/>
                    </a:ext>
                  </a:extLst>
                </a:gridCol>
                <a:gridCol w="1608305">
                  <a:extLst>
                    <a:ext uri="{9D8B030D-6E8A-4147-A177-3AD203B41FA5}">
                      <a16:colId xmlns:a16="http://schemas.microsoft.com/office/drawing/2014/main" val="675054893"/>
                    </a:ext>
                  </a:extLst>
                </a:gridCol>
                <a:gridCol w="1143477">
                  <a:extLst>
                    <a:ext uri="{9D8B030D-6E8A-4147-A177-3AD203B41FA5}">
                      <a16:colId xmlns:a16="http://schemas.microsoft.com/office/drawing/2014/main" val="2119849587"/>
                    </a:ext>
                  </a:extLst>
                </a:gridCol>
              </a:tblGrid>
              <a:tr h="292842">
                <a:tc>
                  <a:txBody>
                    <a:bodyPr/>
                    <a:lstStyle/>
                    <a:p>
                      <a:pPr algn="ctr" rtl="0" fontAlgn="ctr"/>
                      <a:r>
                        <a:rPr lang="en-US" sz="900" b="1" i="0" u="none" strike="noStrike">
                          <a:solidFill>
                            <a:srgbClr val="000000"/>
                          </a:solidFill>
                          <a:effectLst/>
                          <a:latin typeface="Arial" panose="020B0604020202020204" pitchFamily="34" charset="0"/>
                        </a:rPr>
                        <a:t>No</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Province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State Institution</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Date Allegation received</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Summary of Allegations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Number of Service Providers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Value of contracts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8807891"/>
                  </a:ext>
                </a:extLst>
              </a:tr>
              <a:tr h="1157422">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Gauteng</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Health</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05/06/2020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and contracting for the supply of: </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Radiography materials; PPE related goods and services; Medical supplies for mentally disabled patients at Solomon Stix Morewa Hospital; Computer equipment;</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Contracting for the provision of warehousing services and Surgical gowns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6</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R625 789</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49888"/>
                  </a:ext>
                </a:extLst>
              </a:tr>
              <a:tr h="436938">
                <a:tc>
                  <a:txBody>
                    <a:bodyPr/>
                    <a:lstStyle/>
                    <a:p>
                      <a:pPr algn="ctr" rtl="0" fontAlgn="ctr"/>
                      <a:r>
                        <a:rPr lang="en-US" sz="900" b="0" i="0" u="none" strike="noStrike">
                          <a:solidFill>
                            <a:srgbClr val="000000"/>
                          </a:solidFill>
                          <a:effectLst/>
                          <a:latin typeface="Arial" panose="020B0604020202020204" pitchFamily="34" charset="0"/>
                        </a:rPr>
                        <a:t>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Gauteng</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South West TVET College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01/09/2020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appointment of service providers to relatives and friends at the College by the principal</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Unknown</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627342"/>
                  </a:ext>
                </a:extLst>
              </a:tr>
              <a:tr h="436938">
                <a:tc>
                  <a:txBody>
                    <a:bodyPr/>
                    <a:lstStyle/>
                    <a:p>
                      <a:pPr algn="ctr" rtl="0" fontAlgn="ctr"/>
                      <a:r>
                        <a:rPr lang="en-US" sz="900" b="0" i="0" u="none" strike="noStrike">
                          <a:solidFill>
                            <a:srgbClr val="000000"/>
                          </a:solidFill>
                          <a:effectLst/>
                          <a:latin typeface="Arial" panose="020B0604020202020204" pitchFamily="34" charset="0"/>
                        </a:rPr>
                        <a:t>3</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 Department Public Works and Infrastructure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Secondment agreement</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process was followed to appoint the main contractor and the Principal Agent</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R40.2 m</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223591"/>
                  </a:ext>
                </a:extLst>
              </a:tr>
              <a:tr h="292842">
                <a:tc>
                  <a:txBody>
                    <a:bodyPr/>
                    <a:lstStyle/>
                    <a:p>
                      <a:pPr algn="ctr" rtl="0" fontAlgn="ctr"/>
                      <a:r>
                        <a:rPr lang="en-US" sz="900" b="0" i="0" u="none" strike="noStrike">
                          <a:solidFill>
                            <a:srgbClr val="000000"/>
                          </a:solidFill>
                          <a:effectLst/>
                          <a:latin typeface="Arial" panose="020B0604020202020204" pitchFamily="34" charset="0"/>
                        </a:rPr>
                        <a:t>4</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Employment and Labour</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27/07/2020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TERS funding for employees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R365 317</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406599"/>
                  </a:ext>
                </a:extLst>
              </a:tr>
              <a:tr h="292842">
                <a:tc>
                  <a:txBody>
                    <a:bodyPr/>
                    <a:lstStyle/>
                    <a:p>
                      <a:pPr algn="ctr" rtl="0" fontAlgn="ctr"/>
                      <a:r>
                        <a:rPr lang="en-US" sz="900" b="0" i="0" u="none" strike="noStrike">
                          <a:solidFill>
                            <a:srgbClr val="000000"/>
                          </a:solidFill>
                          <a:effectLst/>
                          <a:latin typeface="Arial" panose="020B0604020202020204" pitchFamily="34" charset="0"/>
                        </a:rPr>
                        <a:t>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Public Works and Infrastructure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31/07/2020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 tender for PPE was awarded to the company of a deceased man.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R992 105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211566"/>
                  </a:ext>
                </a:extLst>
              </a:tr>
              <a:tr h="292842">
                <a:tc>
                  <a:txBody>
                    <a:bodyPr/>
                    <a:lstStyle/>
                    <a:p>
                      <a:pPr algn="ctr" rtl="0" fontAlgn="ctr"/>
                      <a:r>
                        <a:rPr lang="en-US" sz="900" b="0" i="0" u="none" strike="noStrike">
                          <a:solidFill>
                            <a:srgbClr val="000000"/>
                          </a:solidFill>
                          <a:effectLst/>
                          <a:latin typeface="Arial" panose="020B0604020202020204" pitchFamily="34" charset="0"/>
                        </a:rPr>
                        <a:t>6</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Free State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Provincial Treasury</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05/08/2020</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17/08/2020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6</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R16 629 921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116986"/>
                  </a:ext>
                </a:extLst>
              </a:tr>
              <a:tr h="292842">
                <a:tc>
                  <a:txBody>
                    <a:bodyPr/>
                    <a:lstStyle/>
                    <a:p>
                      <a:pPr algn="ctr" rtl="0" fontAlgn="ctr"/>
                      <a:r>
                        <a:rPr lang="en-US" sz="900" b="0" i="0" u="none" strike="noStrike">
                          <a:solidFill>
                            <a:srgbClr val="000000"/>
                          </a:solidFill>
                          <a:effectLst/>
                          <a:latin typeface="Arial" panose="020B0604020202020204" pitchFamily="34" charset="0"/>
                        </a:rPr>
                        <a:t>7</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Social Development</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30/07/2020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48 000 blankets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R22.4 m</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8696046"/>
                  </a:ext>
                </a:extLst>
              </a:tr>
              <a:tr h="292842">
                <a:tc>
                  <a:txBody>
                    <a:bodyPr/>
                    <a:lstStyle/>
                    <a:p>
                      <a:pPr algn="ctr" rtl="0" fontAlgn="ctr"/>
                      <a:r>
                        <a:rPr lang="en-US" sz="900" b="0" i="0" u="none" strike="noStrike">
                          <a:solidFill>
                            <a:srgbClr val="000000"/>
                          </a:solidFill>
                          <a:effectLst/>
                          <a:latin typeface="Arial" panose="020B0604020202020204" pitchFamily="34" charset="0"/>
                        </a:rPr>
                        <a:t>8</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Social Development</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44042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16</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R21.2 m</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41560"/>
                  </a:ext>
                </a:extLst>
              </a:tr>
              <a:tr h="292842">
                <a:tc>
                  <a:txBody>
                    <a:bodyPr/>
                    <a:lstStyle/>
                    <a:p>
                      <a:pPr algn="ctr" rtl="0" fontAlgn="ctr"/>
                      <a:r>
                        <a:rPr lang="en-US" sz="900" b="0" i="0" u="none" strike="noStrike">
                          <a:solidFill>
                            <a:srgbClr val="000000"/>
                          </a:solidFill>
                          <a:effectLst/>
                          <a:latin typeface="Arial" panose="020B0604020202020204" pitchFamily="34" charset="0"/>
                        </a:rPr>
                        <a:t>9</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Limpopo</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Sekhukhune District Municipality</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09/07/2020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services for Covid-9 Emergency Interventions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8</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Arial" panose="020B0604020202020204" pitchFamily="34" charset="0"/>
                        </a:rPr>
                        <a:t>R26. 3m</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423009"/>
                  </a:ext>
                </a:extLst>
              </a:tr>
            </a:tbl>
          </a:graphicData>
        </a:graphic>
      </p:graphicFrame>
    </p:spTree>
    <p:extLst>
      <p:ext uri="{BB962C8B-B14F-4D97-AF65-F5344CB8AC3E}">
        <p14:creationId xmlns:p14="http://schemas.microsoft.com/office/powerpoint/2010/main" val="918194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28170552"/>
              </p:ext>
            </p:extLst>
          </p:nvPr>
        </p:nvGraphicFramePr>
        <p:xfrm>
          <a:off x="495300" y="1670591"/>
          <a:ext cx="8915400" cy="3792996"/>
        </p:xfrm>
        <a:graphic>
          <a:graphicData uri="http://schemas.openxmlformats.org/drawingml/2006/table">
            <a:tbl>
              <a:tblPr/>
              <a:tblGrid>
                <a:gridCol w="232414">
                  <a:extLst>
                    <a:ext uri="{9D8B030D-6E8A-4147-A177-3AD203B41FA5}">
                      <a16:colId xmlns:a16="http://schemas.microsoft.com/office/drawing/2014/main" val="1655735419"/>
                    </a:ext>
                  </a:extLst>
                </a:gridCol>
                <a:gridCol w="799504">
                  <a:extLst>
                    <a:ext uri="{9D8B030D-6E8A-4147-A177-3AD203B41FA5}">
                      <a16:colId xmlns:a16="http://schemas.microsoft.com/office/drawing/2014/main" val="4073257212"/>
                    </a:ext>
                  </a:extLst>
                </a:gridCol>
                <a:gridCol w="1533932">
                  <a:extLst>
                    <a:ext uri="{9D8B030D-6E8A-4147-A177-3AD203B41FA5}">
                      <a16:colId xmlns:a16="http://schemas.microsoft.com/office/drawing/2014/main" val="2024790843"/>
                    </a:ext>
                  </a:extLst>
                </a:gridCol>
                <a:gridCol w="1264332">
                  <a:extLst>
                    <a:ext uri="{9D8B030D-6E8A-4147-A177-3AD203B41FA5}">
                      <a16:colId xmlns:a16="http://schemas.microsoft.com/office/drawing/2014/main" val="970554891"/>
                    </a:ext>
                  </a:extLst>
                </a:gridCol>
                <a:gridCol w="2333436">
                  <a:extLst>
                    <a:ext uri="{9D8B030D-6E8A-4147-A177-3AD203B41FA5}">
                      <a16:colId xmlns:a16="http://schemas.microsoft.com/office/drawing/2014/main" val="4088125034"/>
                    </a:ext>
                  </a:extLst>
                </a:gridCol>
                <a:gridCol w="1608305">
                  <a:extLst>
                    <a:ext uri="{9D8B030D-6E8A-4147-A177-3AD203B41FA5}">
                      <a16:colId xmlns:a16="http://schemas.microsoft.com/office/drawing/2014/main" val="3429409202"/>
                    </a:ext>
                  </a:extLst>
                </a:gridCol>
                <a:gridCol w="1143477">
                  <a:extLst>
                    <a:ext uri="{9D8B030D-6E8A-4147-A177-3AD203B41FA5}">
                      <a16:colId xmlns:a16="http://schemas.microsoft.com/office/drawing/2014/main" val="3233178334"/>
                    </a:ext>
                  </a:extLst>
                </a:gridCol>
              </a:tblGrid>
              <a:tr h="292842">
                <a:tc>
                  <a:txBody>
                    <a:bodyPr/>
                    <a:lstStyle/>
                    <a:p>
                      <a:pPr algn="ctr" rtl="0" fontAlgn="ctr"/>
                      <a:r>
                        <a:rPr lang="en-US" sz="900" b="1" i="0" u="none" strike="noStrike">
                          <a:solidFill>
                            <a:srgbClr val="000000"/>
                          </a:solidFill>
                          <a:effectLst/>
                          <a:latin typeface="Arial" panose="020B0604020202020204" pitchFamily="34" charset="0"/>
                        </a:rPr>
                        <a:t>No</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Province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State Institution</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Date Allegation received</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Summary of Allegations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Number of Service Providers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Value of contracts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82729"/>
                  </a:ext>
                </a:extLst>
              </a:tr>
              <a:tr h="436938">
                <a:tc>
                  <a:txBody>
                    <a:bodyPr/>
                    <a:lstStyle/>
                    <a:p>
                      <a:pPr algn="ctr" rtl="0" fontAlgn="ctr"/>
                      <a:r>
                        <a:rPr lang="en-US" sz="900" b="0" i="0" u="none" strike="noStrike">
                          <a:solidFill>
                            <a:srgbClr val="000000"/>
                          </a:solidFill>
                          <a:effectLst/>
                          <a:latin typeface="Arial" panose="020B0604020202020204" pitchFamily="34" charset="0"/>
                        </a:rPr>
                        <a:t>10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Mpumalanga</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Office of the Premier</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44070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6</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R32 995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713841"/>
                  </a:ext>
                </a:extLst>
              </a:tr>
              <a:tr h="436938">
                <a:tc>
                  <a:txBody>
                    <a:bodyPr/>
                    <a:lstStyle/>
                    <a:p>
                      <a:pPr algn="ctr" rtl="0" fontAlgn="ctr"/>
                      <a:r>
                        <a:rPr lang="en-US" sz="900" b="0" i="0" u="none" strike="noStrike">
                          <a:solidFill>
                            <a:srgbClr val="000000"/>
                          </a:solidFill>
                          <a:effectLst/>
                          <a:latin typeface="Arial" panose="020B0604020202020204" pitchFamily="34" charset="0"/>
                        </a:rPr>
                        <a:t>11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Mpumalanga</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Mpumalanga Parks and Tourism Agency</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44062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R4 255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162281"/>
                  </a:ext>
                </a:extLst>
              </a:tr>
              <a:tr h="436938">
                <a:tc>
                  <a:txBody>
                    <a:bodyPr/>
                    <a:lstStyle/>
                    <a:p>
                      <a:pPr algn="ctr" rtl="0" fontAlgn="ctr"/>
                      <a:r>
                        <a:rPr lang="en-US" sz="900" b="0" i="0" u="none" strike="noStrike">
                          <a:solidFill>
                            <a:srgbClr val="000000"/>
                          </a:solidFill>
                          <a:effectLst/>
                          <a:latin typeface="Arial" panose="020B0604020202020204" pitchFamily="34" charset="0"/>
                        </a:rPr>
                        <a:t>12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Mpumalanga</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Provincial Treasury</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19/08/2020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R371 613</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038864"/>
                  </a:ext>
                </a:extLst>
              </a:tr>
              <a:tr h="292842">
                <a:tc>
                  <a:txBody>
                    <a:bodyPr/>
                    <a:lstStyle/>
                    <a:p>
                      <a:pPr algn="ctr" rtl="0" fontAlgn="ctr"/>
                      <a:r>
                        <a:rPr lang="en-US" sz="900" b="0" i="0" u="none" strike="noStrike">
                          <a:solidFill>
                            <a:srgbClr val="000000"/>
                          </a:solidFill>
                          <a:effectLst/>
                          <a:latin typeface="Arial" panose="020B0604020202020204" pitchFamily="34" charset="0"/>
                        </a:rPr>
                        <a:t>13</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Ratlou Local Municipality</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17/08/2020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 and inflated prices charged by the service providers.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R373 145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495117"/>
                  </a:ext>
                </a:extLst>
              </a:tr>
              <a:tr h="436938">
                <a:tc>
                  <a:txBody>
                    <a:bodyPr/>
                    <a:lstStyle/>
                    <a:p>
                      <a:pPr algn="ctr" rtl="0" fontAlgn="ctr"/>
                      <a:r>
                        <a:rPr lang="en-US" sz="900" b="0" i="0" u="none" strike="noStrike">
                          <a:solidFill>
                            <a:srgbClr val="000000"/>
                          </a:solidFill>
                          <a:effectLst/>
                          <a:latin typeface="Arial" panose="020B0604020202020204" pitchFamily="34" charset="0"/>
                        </a:rPr>
                        <a:t>14</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Health</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18/08/2020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award of a tender to a company without following a proper procurement process</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R8.5 m</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772351"/>
                  </a:ext>
                </a:extLst>
              </a:tr>
              <a:tr h="292842">
                <a:tc>
                  <a:txBody>
                    <a:bodyPr/>
                    <a:lstStyle/>
                    <a:p>
                      <a:pPr algn="ctr" rtl="0" fontAlgn="ctr"/>
                      <a:r>
                        <a:rPr lang="en-US" sz="900" b="0" i="0" u="none" strike="noStrike">
                          <a:solidFill>
                            <a:srgbClr val="000000"/>
                          </a:solidFill>
                          <a:effectLst/>
                          <a:latin typeface="Arial" panose="020B0604020202020204" pitchFamily="34" charset="0"/>
                        </a:rPr>
                        <a:t>15</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JB Marks Local Municipality</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14/08/2020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 and inflated prices charged by the service providers.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R451 200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056372"/>
                  </a:ext>
                </a:extLst>
              </a:tr>
              <a:tr h="436938">
                <a:tc>
                  <a:txBody>
                    <a:bodyPr/>
                    <a:lstStyle/>
                    <a:p>
                      <a:pPr algn="ctr" rtl="0" fontAlgn="ctr"/>
                      <a:r>
                        <a:rPr lang="en-US" sz="900" b="0" i="0" u="none" strike="noStrike">
                          <a:solidFill>
                            <a:srgbClr val="000000"/>
                          </a:solidFill>
                          <a:effectLst/>
                          <a:latin typeface="Arial" panose="020B0604020202020204" pitchFamily="34" charset="0"/>
                        </a:rPr>
                        <a:t>16</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Environmental Affairs and Development and Planning</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13/08/2020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SCM irregularities with regard to the procurement of thermometers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R8 910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66161"/>
                  </a:ext>
                </a:extLst>
              </a:tr>
              <a:tr h="292842">
                <a:tc>
                  <a:txBody>
                    <a:bodyPr/>
                    <a:lstStyle/>
                    <a:p>
                      <a:pPr algn="ctr" rtl="0" fontAlgn="ctr"/>
                      <a:r>
                        <a:rPr lang="en-US" sz="900" b="0" i="0" u="none" strike="noStrike">
                          <a:solidFill>
                            <a:srgbClr val="000000"/>
                          </a:solidFill>
                          <a:effectLst/>
                          <a:latin typeface="Arial" panose="020B0604020202020204" pitchFamily="34" charset="0"/>
                        </a:rPr>
                        <a:t>17</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Office of the Premier</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13/08/2020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SCM irregularities with regard to the procurement of thermometers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R216 000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067904"/>
                  </a:ext>
                </a:extLst>
              </a:tr>
              <a:tr h="436938">
                <a:tc>
                  <a:txBody>
                    <a:bodyPr/>
                    <a:lstStyle/>
                    <a:p>
                      <a:pPr algn="ctr" rtl="0" fontAlgn="ctr"/>
                      <a:r>
                        <a:rPr lang="en-US" sz="900" b="0" i="0" u="none" strike="noStrike">
                          <a:solidFill>
                            <a:srgbClr val="000000"/>
                          </a:solidFill>
                          <a:effectLst/>
                          <a:latin typeface="Arial" panose="020B0604020202020204" pitchFamily="34" charset="0"/>
                        </a:rPr>
                        <a:t>18</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Health (Tygerberg Academic Hospital)</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06/08/2020</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SCM irregularities with regard to the procurement of a neurosurgical microscope </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Arial" panose="020B0604020202020204" pitchFamily="34" charset="0"/>
                        </a:rPr>
                        <a:t>R9.9 m</a:t>
                      </a:r>
                    </a:p>
                  </a:txBody>
                  <a:tcPr marL="4648" marR="4648" marT="46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548944"/>
                  </a:ext>
                </a:extLst>
              </a:tr>
            </a:tbl>
          </a:graphicData>
        </a:graphic>
      </p:graphicFrame>
    </p:spTree>
    <p:extLst>
      <p:ext uri="{BB962C8B-B14F-4D97-AF65-F5344CB8AC3E}">
        <p14:creationId xmlns:p14="http://schemas.microsoft.com/office/powerpoint/2010/main" val="3595308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US" sz="3000" b="1" dirty="0" smtClean="0">
                <a:solidFill>
                  <a:schemeClr val="bg1"/>
                </a:solidFill>
                <a:latin typeface="Arial" panose="020B0604020202020204" pitchFamily="34" charset="0"/>
                <a:cs typeface="Arial" panose="020B0604020202020204" pitchFamily="34" charset="0"/>
              </a:rPr>
              <a:t>MATTERS IN PROGRESS</a:t>
            </a:r>
            <a:endParaRPr lang="en-US" sz="43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932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9536664"/>
              </p:ext>
            </p:extLst>
          </p:nvPr>
        </p:nvGraphicFramePr>
        <p:xfrm>
          <a:off x="627016" y="1600199"/>
          <a:ext cx="8525694" cy="4339046"/>
        </p:xfrm>
        <a:graphic>
          <a:graphicData uri="http://schemas.openxmlformats.org/drawingml/2006/table">
            <a:tbl>
              <a:tblPr/>
              <a:tblGrid>
                <a:gridCol w="480321">
                  <a:extLst>
                    <a:ext uri="{9D8B030D-6E8A-4147-A177-3AD203B41FA5}">
                      <a16:colId xmlns:a16="http://schemas.microsoft.com/office/drawing/2014/main" val="2566347053"/>
                    </a:ext>
                  </a:extLst>
                </a:gridCol>
                <a:gridCol w="794377">
                  <a:extLst>
                    <a:ext uri="{9D8B030D-6E8A-4147-A177-3AD203B41FA5}">
                      <a16:colId xmlns:a16="http://schemas.microsoft.com/office/drawing/2014/main" val="723786270"/>
                    </a:ext>
                  </a:extLst>
                </a:gridCol>
                <a:gridCol w="1505620">
                  <a:extLst>
                    <a:ext uri="{9D8B030D-6E8A-4147-A177-3AD203B41FA5}">
                      <a16:colId xmlns:a16="http://schemas.microsoft.com/office/drawing/2014/main" val="2236816618"/>
                    </a:ext>
                  </a:extLst>
                </a:gridCol>
                <a:gridCol w="868272">
                  <a:extLst>
                    <a:ext uri="{9D8B030D-6E8A-4147-A177-3AD203B41FA5}">
                      <a16:colId xmlns:a16="http://schemas.microsoft.com/office/drawing/2014/main" val="2487609350"/>
                    </a:ext>
                  </a:extLst>
                </a:gridCol>
                <a:gridCol w="2106022">
                  <a:extLst>
                    <a:ext uri="{9D8B030D-6E8A-4147-A177-3AD203B41FA5}">
                      <a16:colId xmlns:a16="http://schemas.microsoft.com/office/drawing/2014/main" val="3443541360"/>
                    </a:ext>
                  </a:extLst>
                </a:gridCol>
                <a:gridCol w="1588754">
                  <a:extLst>
                    <a:ext uri="{9D8B030D-6E8A-4147-A177-3AD203B41FA5}">
                      <a16:colId xmlns:a16="http://schemas.microsoft.com/office/drawing/2014/main" val="3685619643"/>
                    </a:ext>
                  </a:extLst>
                </a:gridCol>
                <a:gridCol w="1182328">
                  <a:extLst>
                    <a:ext uri="{9D8B030D-6E8A-4147-A177-3AD203B41FA5}">
                      <a16:colId xmlns:a16="http://schemas.microsoft.com/office/drawing/2014/main" val="2119939484"/>
                    </a:ext>
                  </a:extLst>
                </a:gridCol>
              </a:tblGrid>
              <a:tr h="273087">
                <a:tc>
                  <a:txBody>
                    <a:bodyPr/>
                    <a:lstStyle/>
                    <a:p>
                      <a:pPr algn="ctr" rtl="0" fontAlgn="ctr"/>
                      <a:r>
                        <a:rPr lang="en-US" sz="800" b="1" i="0" u="none" strike="noStrike">
                          <a:solidFill>
                            <a:srgbClr val="000000"/>
                          </a:solidFill>
                          <a:effectLst/>
                          <a:latin typeface="Arial" panose="020B0604020202020204" pitchFamily="34" charset="0"/>
                        </a:rPr>
                        <a:t>No</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Province</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State Institution</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Date Allegation received</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Summary of Allegation(s)</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Number of Service Providers</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Value of contract(s)</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96835524"/>
                  </a:ext>
                </a:extLst>
              </a:tr>
              <a:tr h="810590">
                <a:tc>
                  <a:txBody>
                    <a:bodyPr/>
                    <a:lstStyle/>
                    <a:p>
                      <a:pPr algn="ctr" rtl="0" fontAlgn="ctr"/>
                      <a:r>
                        <a:rPr lang="en-US" sz="800" b="0" i="0" u="none" strike="noStrike">
                          <a:solidFill>
                            <a:srgbClr val="000000"/>
                          </a:solidFill>
                          <a:effectLst/>
                          <a:latin typeface="Arial" panose="020B0604020202020204" pitchFamily="34" charset="0"/>
                        </a:rPr>
                        <a:t>1</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Gauteng</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of Health </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05/06/2020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Irregular procurement processes followed in procuring goods and services from 201 companies for the supply of PPE, goods, services and infrastructure projects in response to the Covid-19 pandemic.</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201</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R4.9 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7935835"/>
                  </a:ext>
                </a:extLst>
              </a:tr>
              <a:tr h="273087">
                <a:tc>
                  <a:txBody>
                    <a:bodyPr/>
                    <a:lstStyle/>
                    <a:p>
                      <a:pPr algn="ctr" rtl="0" fontAlgn="ctr"/>
                      <a:r>
                        <a:rPr lang="en-US" sz="800" b="0" i="0" u="none" strike="noStrike">
                          <a:solidFill>
                            <a:srgbClr val="000000"/>
                          </a:solidFill>
                          <a:effectLst/>
                          <a:latin typeface="Arial" panose="020B0604020202020204" pitchFamily="34" charset="0"/>
                        </a:rPr>
                        <a:t>2</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Gauteng</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of Education</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01/09/2020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It is alleged that high profile individuals are implicated  in PPE tender fraud</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To be determined</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To be determined</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661881"/>
                  </a:ext>
                </a:extLst>
              </a:tr>
              <a:tr h="1213719">
                <a:tc>
                  <a:txBody>
                    <a:bodyPr/>
                    <a:lstStyle/>
                    <a:p>
                      <a:pPr algn="ctr" rtl="0" fontAlgn="ctr"/>
                      <a:r>
                        <a:rPr lang="en-US" sz="800" b="0" i="0" u="none" strike="noStrike">
                          <a:solidFill>
                            <a:srgbClr val="000000"/>
                          </a:solidFill>
                          <a:effectLst/>
                          <a:latin typeface="Arial" panose="020B0604020202020204" pitchFamily="34" charset="0"/>
                        </a:rPr>
                        <a:t>3</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Gauteng</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dirty="0">
                          <a:solidFill>
                            <a:srgbClr val="000000"/>
                          </a:solidFill>
                          <a:effectLst/>
                          <a:latin typeface="Arial" panose="020B0604020202020204" pitchFamily="34" charset="0"/>
                        </a:rPr>
                        <a:t>Tshwane Metropolitan Municipality </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01/09/2020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It is alleged that 7 shelters were opened for the homeless people to camp at the Caledonian Stadium during the lockdown. DSD and TMM appointed service providers to assist with meals on a daily basis. The service providers have not been paid in three months</a:t>
                      </a:r>
                      <a:br>
                        <a:rPr lang="en-US" sz="800" b="0" i="0" u="none" strike="noStrike">
                          <a:solidFill>
                            <a:srgbClr val="000000"/>
                          </a:solidFill>
                          <a:effectLst/>
                          <a:latin typeface="Arial" panose="020B0604020202020204" pitchFamily="34" charset="0"/>
                        </a:rPr>
                      </a:br>
                      <a:r>
                        <a:rPr lang="en-US" sz="800" b="0" i="0" u="none" strike="noStrike">
                          <a:solidFill>
                            <a:srgbClr val="000000"/>
                          </a:solidFill>
                          <a:effectLst/>
                          <a:latin typeface="Arial" panose="020B0604020202020204" pitchFamily="34" charset="0"/>
                        </a:rPr>
                        <a:t>It is also alleged that a service provider inflated the prices of PPE</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2</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R120 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65141"/>
                  </a:ext>
                </a:extLst>
              </a:tr>
              <a:tr h="541839">
                <a:tc>
                  <a:txBody>
                    <a:bodyPr/>
                    <a:lstStyle/>
                    <a:p>
                      <a:pPr algn="ctr" rtl="0" fontAlgn="ctr"/>
                      <a:r>
                        <a:rPr lang="en-US" sz="800" b="0" i="0" u="none" strike="noStrike">
                          <a:solidFill>
                            <a:srgbClr val="000000"/>
                          </a:solidFill>
                          <a:effectLst/>
                          <a:latin typeface="Arial" panose="020B0604020202020204" pitchFamily="34" charset="0"/>
                        </a:rPr>
                        <a:t>4</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Gauteng</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SAPS</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01/09/2020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Allegations of corruption by the Silverton Police station. Allegations that the officials did not follow the correct SCM procedures.  </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R36 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716267"/>
                  </a:ext>
                </a:extLst>
              </a:tr>
              <a:tr h="273087">
                <a:tc>
                  <a:txBody>
                    <a:bodyPr/>
                    <a:lstStyle/>
                    <a:p>
                      <a:pPr algn="ctr" rtl="0" fontAlgn="ctr"/>
                      <a:r>
                        <a:rPr lang="en-US" sz="800" b="0" i="0" u="none" strike="noStrike">
                          <a:solidFill>
                            <a:srgbClr val="000000"/>
                          </a:solidFill>
                          <a:effectLst/>
                          <a:latin typeface="Arial" panose="020B0604020202020204" pitchFamily="34" charset="0"/>
                        </a:rPr>
                        <a:t>5</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Gauteng</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City of Joburg Property Company SOC Ltd</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01/09/2020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Allegations of procurement related irregularities</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4</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R18m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605651"/>
                  </a:ext>
                </a:extLst>
              </a:tr>
              <a:tr h="407463">
                <a:tc>
                  <a:txBody>
                    <a:bodyPr/>
                    <a:lstStyle/>
                    <a:p>
                      <a:pPr algn="ctr" rtl="0" fontAlgn="ctr"/>
                      <a:r>
                        <a:rPr lang="en-US" sz="800" b="0" i="0" u="none" strike="noStrike">
                          <a:solidFill>
                            <a:srgbClr val="000000"/>
                          </a:solidFill>
                          <a:effectLst/>
                          <a:latin typeface="Arial" panose="020B0604020202020204" pitchFamily="34" charset="0"/>
                        </a:rPr>
                        <a:t>6</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National</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of Agriculture, Land Reform and Rural Development </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24/08/2020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irregularities</a:t>
                      </a:r>
                      <a:br>
                        <a:rPr lang="en-US" sz="800" b="0" i="0" u="none" strike="noStrike">
                          <a:solidFill>
                            <a:srgbClr val="000000"/>
                          </a:solidFill>
                          <a:effectLst/>
                          <a:latin typeface="Arial" panose="020B0604020202020204" pitchFamily="34" charset="0"/>
                        </a:rPr>
                      </a:br>
                      <a:r>
                        <a:rPr lang="en-US" sz="800" b="0" i="0" u="none" strike="noStrike">
                          <a:solidFill>
                            <a:srgbClr val="000000"/>
                          </a:solidFill>
                          <a:effectLst/>
                          <a:latin typeface="Arial" panose="020B0604020202020204" pitchFamily="34" charset="0"/>
                        </a:rPr>
                        <a:t>Inflated price</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R11.5 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150630"/>
                  </a:ext>
                </a:extLst>
              </a:tr>
              <a:tr h="273087">
                <a:tc>
                  <a:txBody>
                    <a:bodyPr/>
                    <a:lstStyle/>
                    <a:p>
                      <a:pPr algn="ctr" rtl="0" fontAlgn="ctr"/>
                      <a:r>
                        <a:rPr lang="en-US" sz="800" b="0" i="0" u="none" strike="noStrike">
                          <a:solidFill>
                            <a:srgbClr val="000000"/>
                          </a:solidFill>
                          <a:effectLst/>
                          <a:latin typeface="Arial" panose="020B0604020202020204" pitchFamily="34" charset="0"/>
                        </a:rPr>
                        <a:t>7</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National</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of Transport</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10/09/2020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irregularities</a:t>
                      </a:r>
                      <a:br>
                        <a:rPr lang="en-US" sz="800" b="0" i="0" u="none" strike="noStrike">
                          <a:solidFill>
                            <a:srgbClr val="000000"/>
                          </a:solidFill>
                          <a:effectLst/>
                          <a:latin typeface="Arial" panose="020B0604020202020204" pitchFamily="34" charset="0"/>
                        </a:rPr>
                      </a:br>
                      <a:r>
                        <a:rPr lang="en-US" sz="800" b="0" i="0" u="none" strike="noStrike">
                          <a:solidFill>
                            <a:srgbClr val="000000"/>
                          </a:solidFill>
                          <a:effectLst/>
                          <a:latin typeface="Arial" panose="020B0604020202020204" pitchFamily="34" charset="0"/>
                        </a:rPr>
                        <a:t>Inflated price</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R15 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930979"/>
                  </a:ext>
                </a:extLst>
              </a:tr>
              <a:tr h="273087">
                <a:tc>
                  <a:txBody>
                    <a:bodyPr/>
                    <a:lstStyle/>
                    <a:p>
                      <a:pPr algn="ctr" rtl="0" fontAlgn="ctr"/>
                      <a:r>
                        <a:rPr lang="en-US" sz="800" b="0" i="0" u="none" strike="noStrike">
                          <a:solidFill>
                            <a:srgbClr val="000000"/>
                          </a:solidFill>
                          <a:effectLst/>
                          <a:latin typeface="Arial" panose="020B0604020202020204" pitchFamily="34" charset="0"/>
                        </a:rPr>
                        <a:t>8</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National</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Correctional Services </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13/08/2020</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It is alleged that the CFO awarded PPE contracts to friends and family members. </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23</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dirty="0">
                          <a:solidFill>
                            <a:srgbClr val="000000"/>
                          </a:solidFill>
                          <a:effectLst/>
                          <a:latin typeface="Arial" panose="020B0604020202020204" pitchFamily="34" charset="0"/>
                        </a:rPr>
                        <a:t>R50.3 m</a:t>
                      </a:r>
                    </a:p>
                  </a:txBody>
                  <a:tcPr marL="4254" marR="4254" marT="42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817977"/>
                  </a:ext>
                </a:extLst>
              </a:tr>
            </a:tbl>
          </a:graphicData>
        </a:graphic>
      </p:graphicFrame>
    </p:spTree>
    <p:extLst>
      <p:ext uri="{BB962C8B-B14F-4D97-AF65-F5344CB8AC3E}">
        <p14:creationId xmlns:p14="http://schemas.microsoft.com/office/powerpoint/2010/main" val="1725702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495300" y="1738169"/>
          <a:ext cx="8915400" cy="4250024"/>
        </p:xfrm>
        <a:graphic>
          <a:graphicData uri="http://schemas.openxmlformats.org/drawingml/2006/table">
            <a:tbl>
              <a:tblPr/>
              <a:tblGrid>
                <a:gridCol w="502276">
                  <a:extLst>
                    <a:ext uri="{9D8B030D-6E8A-4147-A177-3AD203B41FA5}">
                      <a16:colId xmlns:a16="http://schemas.microsoft.com/office/drawing/2014/main" val="1764542664"/>
                    </a:ext>
                  </a:extLst>
                </a:gridCol>
                <a:gridCol w="830687">
                  <a:extLst>
                    <a:ext uri="{9D8B030D-6E8A-4147-A177-3AD203B41FA5}">
                      <a16:colId xmlns:a16="http://schemas.microsoft.com/office/drawing/2014/main" val="3433020028"/>
                    </a:ext>
                  </a:extLst>
                </a:gridCol>
                <a:gridCol w="1574442">
                  <a:extLst>
                    <a:ext uri="{9D8B030D-6E8A-4147-A177-3AD203B41FA5}">
                      <a16:colId xmlns:a16="http://schemas.microsoft.com/office/drawing/2014/main" val="3306627207"/>
                    </a:ext>
                  </a:extLst>
                </a:gridCol>
                <a:gridCol w="907961">
                  <a:extLst>
                    <a:ext uri="{9D8B030D-6E8A-4147-A177-3AD203B41FA5}">
                      <a16:colId xmlns:a16="http://schemas.microsoft.com/office/drawing/2014/main" val="2028681199"/>
                    </a:ext>
                  </a:extLst>
                </a:gridCol>
                <a:gridCol w="2202287">
                  <a:extLst>
                    <a:ext uri="{9D8B030D-6E8A-4147-A177-3AD203B41FA5}">
                      <a16:colId xmlns:a16="http://schemas.microsoft.com/office/drawing/2014/main" val="2754991123"/>
                    </a:ext>
                  </a:extLst>
                </a:gridCol>
                <a:gridCol w="1661375">
                  <a:extLst>
                    <a:ext uri="{9D8B030D-6E8A-4147-A177-3AD203B41FA5}">
                      <a16:colId xmlns:a16="http://schemas.microsoft.com/office/drawing/2014/main" val="1723744926"/>
                    </a:ext>
                  </a:extLst>
                </a:gridCol>
                <a:gridCol w="1236372">
                  <a:extLst>
                    <a:ext uri="{9D8B030D-6E8A-4147-A177-3AD203B41FA5}">
                      <a16:colId xmlns:a16="http://schemas.microsoft.com/office/drawing/2014/main" val="4003779753"/>
                    </a:ext>
                  </a:extLst>
                </a:gridCol>
              </a:tblGrid>
              <a:tr h="304263">
                <a:tc>
                  <a:txBody>
                    <a:bodyPr/>
                    <a:lstStyle/>
                    <a:p>
                      <a:pPr algn="ctr" rtl="0" fontAlgn="ctr"/>
                      <a:r>
                        <a:rPr lang="en-US" sz="900" b="1" i="0" u="none" strike="noStrike">
                          <a:solidFill>
                            <a:srgbClr val="000000"/>
                          </a:solidFill>
                          <a:effectLst/>
                          <a:latin typeface="Arial" panose="020B0604020202020204" pitchFamily="34" charset="0"/>
                        </a:rPr>
                        <a:t>No</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Province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State Institution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Date Allegation received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Summary of Allegation(s)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Number of Service Providers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Value of contract(s)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99079019"/>
                  </a:ext>
                </a:extLst>
              </a:tr>
              <a:tr h="304263">
                <a:tc>
                  <a:txBody>
                    <a:bodyPr/>
                    <a:lstStyle/>
                    <a:p>
                      <a:pPr algn="ctr" rtl="0" fontAlgn="ctr"/>
                      <a:r>
                        <a:rPr lang="en-US" sz="900" b="0" i="0" u="none" strike="noStrike">
                          <a:solidFill>
                            <a:srgbClr val="000000"/>
                          </a:solidFill>
                          <a:effectLst/>
                          <a:latin typeface="Arial" panose="020B0604020202020204" pitchFamily="34" charset="0"/>
                        </a:rPr>
                        <a:t>9</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South African National Defence Force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24/08/2020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SCM Irregularities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204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R4.9 million</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others to be confirmed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909501"/>
                  </a:ext>
                </a:extLst>
              </a:tr>
              <a:tr h="304263">
                <a:tc>
                  <a:txBody>
                    <a:bodyPr/>
                    <a:lstStyle/>
                    <a:p>
                      <a:pPr algn="ctr" rtl="0" fontAlgn="ctr"/>
                      <a:r>
                        <a:rPr lang="en-US" sz="900" b="0" i="0" u="none" strike="noStrike">
                          <a:solidFill>
                            <a:srgbClr val="000000"/>
                          </a:solidFill>
                          <a:effectLst/>
                          <a:latin typeface="Arial" panose="020B0604020202020204" pitchFamily="34" charset="0"/>
                        </a:rPr>
                        <a:t>10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24/08/2020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Allegations of irregularities in respect of Water Tanks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121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R220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4617712"/>
                  </a:ext>
                </a:extLst>
              </a:tr>
              <a:tr h="304263">
                <a:tc>
                  <a:txBody>
                    <a:bodyPr/>
                    <a:lstStyle/>
                    <a:p>
                      <a:pPr algn="ctr" rtl="0" fontAlgn="ctr"/>
                      <a:r>
                        <a:rPr lang="en-US" sz="900" b="0" i="0" u="none" strike="noStrike">
                          <a:solidFill>
                            <a:srgbClr val="000000"/>
                          </a:solidFill>
                          <a:effectLst/>
                          <a:latin typeface="Arial" panose="020B0604020202020204" pitchFamily="34" charset="0"/>
                        </a:rPr>
                        <a:t>11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Employment and Labour</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22/08/2020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Irregularities in respect of the Covid-19 Relief Fund Awareness Campaign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R6.1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659136"/>
                  </a:ext>
                </a:extLst>
              </a:tr>
              <a:tr h="453980">
                <a:tc>
                  <a:txBody>
                    <a:bodyPr/>
                    <a:lstStyle/>
                    <a:p>
                      <a:pPr algn="ctr" rtl="0" fontAlgn="ctr"/>
                      <a:r>
                        <a:rPr lang="en-US" sz="900" b="0" i="0" u="none" strike="noStrike">
                          <a:solidFill>
                            <a:srgbClr val="000000"/>
                          </a:solidFill>
                          <a:effectLst/>
                          <a:latin typeface="Arial" panose="020B0604020202020204" pitchFamily="34" charset="0"/>
                        </a:rPr>
                        <a:t>12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 Health Laboratory Service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28/08/2020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SCM Irregularities</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Inflated cost</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Cover Quoting</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5</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R72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302715"/>
                  </a:ext>
                </a:extLst>
              </a:tr>
              <a:tr h="453980">
                <a:tc>
                  <a:txBody>
                    <a:bodyPr/>
                    <a:lstStyle/>
                    <a:p>
                      <a:pPr algn="ctr" rtl="0" fontAlgn="ctr"/>
                      <a:r>
                        <a:rPr lang="en-US" sz="900" b="0" i="0" u="none" strike="noStrike">
                          <a:solidFill>
                            <a:srgbClr val="000000"/>
                          </a:solidFill>
                          <a:effectLst/>
                          <a:latin typeface="Arial" panose="020B0604020202020204" pitchFamily="34" charset="0"/>
                        </a:rPr>
                        <a:t>13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Public Works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24/08/2020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fronting as the appointed company may not conform to the 30% EME requirements.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R33.5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307823"/>
                  </a:ext>
                </a:extLst>
              </a:tr>
              <a:tr h="453980">
                <a:tc>
                  <a:txBody>
                    <a:bodyPr/>
                    <a:lstStyle/>
                    <a:p>
                      <a:pPr algn="ctr" rtl="0" fontAlgn="ctr"/>
                      <a:r>
                        <a:rPr lang="en-US" sz="900" b="0" i="0" u="none" strike="noStrike">
                          <a:solidFill>
                            <a:srgbClr val="000000"/>
                          </a:solidFill>
                          <a:effectLst/>
                          <a:latin typeface="Arial" panose="020B0604020202020204" pitchFamily="34" charset="0"/>
                        </a:rPr>
                        <a:t>14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Public Works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24/08/2020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irregularities in respect of contracts awarded for refurbishments and alterations to hospitals and clinics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84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R1.26bn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190687"/>
                  </a:ext>
                </a:extLst>
              </a:tr>
              <a:tr h="304263">
                <a:tc>
                  <a:txBody>
                    <a:bodyPr/>
                    <a:lstStyle/>
                    <a:p>
                      <a:pPr algn="ctr" rtl="0" fontAlgn="ctr"/>
                      <a:r>
                        <a:rPr lang="en-US" sz="900" b="0" i="0" u="none" strike="noStrike">
                          <a:solidFill>
                            <a:srgbClr val="000000"/>
                          </a:solidFill>
                          <a:effectLst/>
                          <a:latin typeface="Arial" panose="020B0604020202020204" pitchFamily="34" charset="0"/>
                        </a:rPr>
                        <a:t>15</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Nelson Mandela Metropolitan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26/08/2020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R24.6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510883"/>
                  </a:ext>
                </a:extLst>
              </a:tr>
              <a:tr h="304263">
                <a:tc>
                  <a:txBody>
                    <a:bodyPr/>
                    <a:lstStyle/>
                    <a:p>
                      <a:pPr algn="ctr" rtl="0" fontAlgn="ctr"/>
                      <a:r>
                        <a:rPr lang="en-US" sz="900" b="0" i="0" u="none" strike="noStrike">
                          <a:solidFill>
                            <a:srgbClr val="000000"/>
                          </a:solidFill>
                          <a:effectLst/>
                          <a:latin typeface="Arial" panose="020B0604020202020204" pitchFamily="34" charset="0"/>
                        </a:rPr>
                        <a:t>16</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Nelson Mandela Metropolitan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20/07/2020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awarding of PPE tender</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R670 800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107030"/>
                  </a:ext>
                </a:extLst>
              </a:tr>
              <a:tr h="453980">
                <a:tc>
                  <a:txBody>
                    <a:bodyPr/>
                    <a:lstStyle/>
                    <a:p>
                      <a:pPr algn="ctr" rtl="0" fontAlgn="ctr"/>
                      <a:r>
                        <a:rPr lang="en-US" sz="900" b="0" i="0" u="none" strike="noStrike">
                          <a:solidFill>
                            <a:srgbClr val="000000"/>
                          </a:solidFill>
                          <a:effectLst/>
                          <a:latin typeface="Arial" panose="020B0604020202020204" pitchFamily="34" charset="0"/>
                        </a:rPr>
                        <a:t>17</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Human Settlements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11/09/2020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service providers for the construction of housing temporary structures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R31.4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058336"/>
                  </a:ext>
                </a:extLst>
              </a:tr>
              <a:tr h="304263">
                <a:tc>
                  <a:txBody>
                    <a:bodyPr/>
                    <a:lstStyle/>
                    <a:p>
                      <a:pPr algn="ctr" rtl="0" fontAlgn="ctr"/>
                      <a:r>
                        <a:rPr lang="en-US" sz="900" b="0" i="0" u="none" strike="noStrike">
                          <a:solidFill>
                            <a:srgbClr val="000000"/>
                          </a:solidFill>
                          <a:effectLst/>
                          <a:latin typeface="Arial" panose="020B0604020202020204" pitchFamily="34" charset="0"/>
                        </a:rPr>
                        <a:t>18</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Health</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23/06/2020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motorbike/scooter ambulances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R10.1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104364"/>
                  </a:ext>
                </a:extLst>
              </a:tr>
              <a:tr h="304263">
                <a:tc>
                  <a:txBody>
                    <a:bodyPr/>
                    <a:lstStyle/>
                    <a:p>
                      <a:pPr algn="ctr" rtl="0" fontAlgn="ctr"/>
                      <a:r>
                        <a:rPr lang="en-US" sz="900" b="0" i="0" u="none" strike="noStrike">
                          <a:solidFill>
                            <a:srgbClr val="000000"/>
                          </a:solidFill>
                          <a:effectLst/>
                          <a:latin typeface="Arial" panose="020B0604020202020204" pitchFamily="34" charset="0"/>
                        </a:rPr>
                        <a:t>19</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24/07/2020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virtual classrooms and tablets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Arial" panose="020B0604020202020204" pitchFamily="34" charset="0"/>
                        </a:rPr>
                        <a:t>R538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342753"/>
                  </a:ext>
                </a:extLst>
              </a:tr>
            </a:tbl>
          </a:graphicData>
        </a:graphic>
      </p:graphicFrame>
    </p:spTree>
    <p:extLst>
      <p:ext uri="{BB962C8B-B14F-4D97-AF65-F5344CB8AC3E}">
        <p14:creationId xmlns:p14="http://schemas.microsoft.com/office/powerpoint/2010/main" val="236381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495300" y="1658482"/>
          <a:ext cx="8915400" cy="4409399"/>
        </p:xfrm>
        <a:graphic>
          <a:graphicData uri="http://schemas.openxmlformats.org/drawingml/2006/table">
            <a:tbl>
              <a:tblPr/>
              <a:tblGrid>
                <a:gridCol w="502276">
                  <a:extLst>
                    <a:ext uri="{9D8B030D-6E8A-4147-A177-3AD203B41FA5}">
                      <a16:colId xmlns:a16="http://schemas.microsoft.com/office/drawing/2014/main" val="1540727164"/>
                    </a:ext>
                  </a:extLst>
                </a:gridCol>
                <a:gridCol w="830687">
                  <a:extLst>
                    <a:ext uri="{9D8B030D-6E8A-4147-A177-3AD203B41FA5}">
                      <a16:colId xmlns:a16="http://schemas.microsoft.com/office/drawing/2014/main" val="57532099"/>
                    </a:ext>
                  </a:extLst>
                </a:gridCol>
                <a:gridCol w="1574442">
                  <a:extLst>
                    <a:ext uri="{9D8B030D-6E8A-4147-A177-3AD203B41FA5}">
                      <a16:colId xmlns:a16="http://schemas.microsoft.com/office/drawing/2014/main" val="3554085726"/>
                    </a:ext>
                  </a:extLst>
                </a:gridCol>
                <a:gridCol w="907961">
                  <a:extLst>
                    <a:ext uri="{9D8B030D-6E8A-4147-A177-3AD203B41FA5}">
                      <a16:colId xmlns:a16="http://schemas.microsoft.com/office/drawing/2014/main" val="1446590036"/>
                    </a:ext>
                  </a:extLst>
                </a:gridCol>
                <a:gridCol w="2202287">
                  <a:extLst>
                    <a:ext uri="{9D8B030D-6E8A-4147-A177-3AD203B41FA5}">
                      <a16:colId xmlns:a16="http://schemas.microsoft.com/office/drawing/2014/main" val="784913863"/>
                    </a:ext>
                  </a:extLst>
                </a:gridCol>
                <a:gridCol w="1661375">
                  <a:extLst>
                    <a:ext uri="{9D8B030D-6E8A-4147-A177-3AD203B41FA5}">
                      <a16:colId xmlns:a16="http://schemas.microsoft.com/office/drawing/2014/main" val="664604707"/>
                    </a:ext>
                  </a:extLst>
                </a:gridCol>
                <a:gridCol w="1236372">
                  <a:extLst>
                    <a:ext uri="{9D8B030D-6E8A-4147-A177-3AD203B41FA5}">
                      <a16:colId xmlns:a16="http://schemas.microsoft.com/office/drawing/2014/main" val="1625833627"/>
                    </a:ext>
                  </a:extLst>
                </a:gridCol>
              </a:tblGrid>
              <a:tr h="304263">
                <a:tc>
                  <a:txBody>
                    <a:bodyPr/>
                    <a:lstStyle/>
                    <a:p>
                      <a:pPr algn="ctr" rtl="0" fontAlgn="ctr"/>
                      <a:r>
                        <a:rPr lang="en-US" sz="900" b="1" i="0" u="none" strike="noStrike">
                          <a:solidFill>
                            <a:srgbClr val="000000"/>
                          </a:solidFill>
                          <a:effectLst/>
                          <a:latin typeface="Arial" panose="020B0604020202020204" pitchFamily="34" charset="0"/>
                        </a:rPr>
                        <a:t>No</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Province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State Institution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Date Allegation received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Summary of Allegation(s)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Number of Service Providers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Value of contract(s)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46389555"/>
                  </a:ext>
                </a:extLst>
              </a:tr>
              <a:tr h="453980">
                <a:tc>
                  <a:txBody>
                    <a:bodyPr/>
                    <a:lstStyle/>
                    <a:p>
                      <a:pPr algn="ctr" rtl="0" fontAlgn="ctr"/>
                      <a:r>
                        <a:rPr lang="en-US" sz="900" b="0" i="0" u="none" strike="noStrike">
                          <a:solidFill>
                            <a:srgbClr val="000000"/>
                          </a:solidFill>
                          <a:effectLst/>
                          <a:latin typeface="Arial" panose="020B0604020202020204" pitchFamily="34" charset="0"/>
                        </a:rPr>
                        <a:t>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O R Tambo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06/07/2020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in respect of the Covid-19 awareness training door-to-door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R4.8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720746"/>
                  </a:ext>
                </a:extLst>
              </a:tr>
              <a:tr h="304263">
                <a:tc>
                  <a:txBody>
                    <a:bodyPr/>
                    <a:lstStyle/>
                    <a:p>
                      <a:pPr algn="ctr" rtl="0" fontAlgn="ctr"/>
                      <a:r>
                        <a:rPr lang="en-US" sz="900" b="0" i="0" u="none" strike="noStrike">
                          <a:solidFill>
                            <a:srgbClr val="000000"/>
                          </a:solidFill>
                          <a:effectLst/>
                          <a:latin typeface="Arial" panose="020B0604020202020204" pitchFamily="34" charset="0"/>
                        </a:rPr>
                        <a:t>21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SASSA</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12/08/2020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and distribution of food parcels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R45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876101"/>
                  </a:ext>
                </a:extLst>
              </a:tr>
              <a:tr h="154546">
                <a:tc>
                  <a:txBody>
                    <a:bodyPr/>
                    <a:lstStyle/>
                    <a:p>
                      <a:pPr algn="ctr" rtl="0" fontAlgn="ctr"/>
                      <a:r>
                        <a:rPr lang="en-US" sz="900" b="0" i="0" u="none" strike="noStrike">
                          <a:solidFill>
                            <a:srgbClr val="000000"/>
                          </a:solidFill>
                          <a:effectLst/>
                          <a:latin typeface="Arial" panose="020B0604020202020204" pitchFamily="34" charset="0"/>
                        </a:rPr>
                        <a:t>22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Eastern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Amatola Water Board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24/07/2020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water tanks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36</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R70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229084"/>
                  </a:ext>
                </a:extLst>
              </a:tr>
              <a:tr h="304263">
                <a:tc>
                  <a:txBody>
                    <a:bodyPr/>
                    <a:lstStyle/>
                    <a:p>
                      <a:pPr algn="ctr" rtl="0" fontAlgn="ctr"/>
                      <a:r>
                        <a:rPr lang="en-US" sz="900" b="0" i="0" u="none" strike="noStrike">
                          <a:solidFill>
                            <a:srgbClr val="000000"/>
                          </a:solidFill>
                          <a:effectLst/>
                          <a:latin typeface="Arial" panose="020B0604020202020204" pitchFamily="34" charset="0"/>
                        </a:rPr>
                        <a:t>23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Free State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Provincial Treasury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mj-lt"/>
                        </a:rPr>
                        <a:t>06/08/2020</a:t>
                      </a:r>
                      <a:br>
                        <a:rPr lang="en-US" sz="900" b="0" i="0" u="none" strike="noStrike">
                          <a:solidFill>
                            <a:srgbClr val="000000"/>
                          </a:solidFill>
                          <a:effectLst/>
                          <a:latin typeface="+mj-lt"/>
                        </a:rPr>
                      </a:br>
                      <a:r>
                        <a:rPr lang="en-US" sz="900" b="0" i="0" u="none" strike="noStrike">
                          <a:solidFill>
                            <a:srgbClr val="000000"/>
                          </a:solidFill>
                          <a:effectLst/>
                          <a:latin typeface="+mj-lt"/>
                        </a:rPr>
                        <a:t>17/08/2020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49</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1458"/>
                  </a:ext>
                </a:extLst>
              </a:tr>
              <a:tr h="304263">
                <a:tc>
                  <a:txBody>
                    <a:bodyPr/>
                    <a:lstStyle/>
                    <a:p>
                      <a:pPr algn="ctr" rtl="0" fontAlgn="ctr"/>
                      <a:r>
                        <a:rPr lang="en-US" sz="900" b="0" i="0" u="none" strike="noStrike">
                          <a:solidFill>
                            <a:srgbClr val="000000"/>
                          </a:solidFill>
                          <a:effectLst/>
                          <a:latin typeface="Arial" panose="020B0604020202020204" pitchFamily="34" charset="0"/>
                        </a:rPr>
                        <a:t>24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Free State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 Department of Public Works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18/08/2020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services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67200"/>
                  </a:ext>
                </a:extLst>
              </a:tr>
              <a:tr h="304263">
                <a:tc>
                  <a:txBody>
                    <a:bodyPr/>
                    <a:lstStyle/>
                    <a:p>
                      <a:pPr algn="ctr" rtl="0" fontAlgn="ctr"/>
                      <a:r>
                        <a:rPr lang="en-US" sz="900" b="0" i="0" u="none" strike="noStrike">
                          <a:solidFill>
                            <a:srgbClr val="000000"/>
                          </a:solidFill>
                          <a:effectLst/>
                          <a:latin typeface="Arial" panose="020B0604020202020204" pitchFamily="34" charset="0"/>
                        </a:rPr>
                        <a:t>25</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Free State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mj-lt"/>
                        </a:rPr>
                        <a:t>Department of Human Settlements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09/09/2020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in respect of the construction of temporary shelters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R151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846386"/>
                  </a:ext>
                </a:extLst>
              </a:tr>
              <a:tr h="154546">
                <a:tc>
                  <a:txBody>
                    <a:bodyPr/>
                    <a:lstStyle/>
                    <a:p>
                      <a:pPr algn="ctr" rtl="0" fontAlgn="ctr"/>
                      <a:r>
                        <a:rPr lang="en-US" sz="900" b="0" i="0" u="none" strike="noStrike">
                          <a:solidFill>
                            <a:srgbClr val="000000"/>
                          </a:solidFill>
                          <a:effectLst/>
                          <a:latin typeface="Arial" panose="020B0604020202020204" pitchFamily="34" charset="0"/>
                        </a:rPr>
                        <a:t>26</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30/07/2020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57</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R496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343544"/>
                  </a:ext>
                </a:extLst>
              </a:tr>
              <a:tr h="304263">
                <a:tc>
                  <a:txBody>
                    <a:bodyPr/>
                    <a:lstStyle/>
                    <a:p>
                      <a:pPr algn="ctr" rtl="0" fontAlgn="ctr"/>
                      <a:r>
                        <a:rPr lang="en-US" sz="900" b="0" i="0" u="none" strike="noStrike">
                          <a:solidFill>
                            <a:srgbClr val="000000"/>
                          </a:solidFill>
                          <a:effectLst/>
                          <a:latin typeface="Arial" panose="020B0604020202020204" pitchFamily="34" charset="0"/>
                        </a:rPr>
                        <a:t>27</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Kwadukuza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25/09/2020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PPEs, irregular expenditure and inflated pricing</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R3.8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3128"/>
                  </a:ext>
                </a:extLst>
              </a:tr>
              <a:tr h="453980">
                <a:tc>
                  <a:txBody>
                    <a:bodyPr/>
                    <a:lstStyle/>
                    <a:p>
                      <a:pPr algn="ctr" rtl="0" fontAlgn="ctr"/>
                      <a:r>
                        <a:rPr lang="en-US" sz="900" b="0" i="0" u="none" strike="noStrike">
                          <a:solidFill>
                            <a:srgbClr val="000000"/>
                          </a:solidFill>
                          <a:effectLst/>
                          <a:latin typeface="Arial" panose="020B0604020202020204" pitchFamily="34" charset="0"/>
                        </a:rPr>
                        <a:t>28</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Office of the Premier</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25/09/2020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PPEs, irregular expenditure and inflated pricing. Service providers linked to senior officials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R102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816423"/>
                  </a:ext>
                </a:extLst>
              </a:tr>
              <a:tr h="304263">
                <a:tc>
                  <a:txBody>
                    <a:bodyPr/>
                    <a:lstStyle/>
                    <a:p>
                      <a:pPr algn="ctr" rtl="0" fontAlgn="ctr"/>
                      <a:r>
                        <a:rPr lang="en-US" sz="900" b="0" i="0" u="none" strike="noStrike">
                          <a:solidFill>
                            <a:srgbClr val="000000"/>
                          </a:solidFill>
                          <a:effectLst/>
                          <a:latin typeface="Arial" panose="020B0604020202020204" pitchFamily="34" charset="0"/>
                        </a:rPr>
                        <a:t>29</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Umgeni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16/09/2020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PPEs, irregular expenditure and inflated pricing</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R1.2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881668"/>
                  </a:ext>
                </a:extLst>
              </a:tr>
              <a:tr h="304263">
                <a:tc>
                  <a:txBody>
                    <a:bodyPr/>
                    <a:lstStyle/>
                    <a:p>
                      <a:pPr algn="ctr" rtl="0" fontAlgn="ctr"/>
                      <a:r>
                        <a:rPr lang="en-US" sz="900" b="0" i="0" u="none" strike="noStrike">
                          <a:solidFill>
                            <a:srgbClr val="000000"/>
                          </a:solidFill>
                          <a:effectLst/>
                          <a:latin typeface="Arial" panose="020B0604020202020204" pitchFamily="34" charset="0"/>
                        </a:rPr>
                        <a:t>30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KwaZulu-Natal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25/09/2020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Water Tanks, irregular expenditure and inflated pricing</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To be determined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To be determined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121891"/>
                  </a:ext>
                </a:extLst>
              </a:tr>
              <a:tr h="603697">
                <a:tc>
                  <a:txBody>
                    <a:bodyPr/>
                    <a:lstStyle/>
                    <a:p>
                      <a:pPr algn="ctr" rtl="0" fontAlgn="ctr"/>
                      <a:r>
                        <a:rPr lang="en-US" sz="900" b="0" i="0" u="none" strike="noStrike">
                          <a:solidFill>
                            <a:srgbClr val="000000"/>
                          </a:solidFill>
                          <a:effectLst/>
                          <a:latin typeface="Arial" panose="020B0604020202020204" pitchFamily="34" charset="0"/>
                        </a:rPr>
                        <a:t>31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Limpopo</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Cooperative Governance Human Settlements and Traditional Affairs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19/08/2020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services to build Temporary Residence Accommodation during Covid-19 pandemic</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R12.3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278394"/>
                  </a:ext>
                </a:extLst>
              </a:tr>
              <a:tr h="154546">
                <a:tc>
                  <a:txBody>
                    <a:bodyPr/>
                    <a:lstStyle/>
                    <a:p>
                      <a:pPr algn="ctr" rtl="0" fontAlgn="ctr"/>
                      <a:r>
                        <a:rPr lang="en-US" sz="900" b="0" i="0" u="none" strike="noStrike">
                          <a:solidFill>
                            <a:srgbClr val="000000"/>
                          </a:solidFill>
                          <a:effectLst/>
                          <a:latin typeface="Arial" panose="020B0604020202020204" pitchFamily="34" charset="0"/>
                        </a:rPr>
                        <a:t>32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Limpopo</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Health</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19/08/2020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16</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Arial" panose="020B0604020202020204" pitchFamily="34" charset="0"/>
                        </a:rPr>
                        <a:t>R321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180976"/>
                  </a:ext>
                </a:extLst>
              </a:tr>
            </a:tbl>
          </a:graphicData>
        </a:graphic>
      </p:graphicFrame>
    </p:spTree>
    <p:extLst>
      <p:ext uri="{BB962C8B-B14F-4D97-AF65-F5344CB8AC3E}">
        <p14:creationId xmlns:p14="http://schemas.microsoft.com/office/powerpoint/2010/main" val="40680191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1023118" y="1600199"/>
          <a:ext cx="7859763" cy="4525965"/>
        </p:xfrm>
        <a:graphic>
          <a:graphicData uri="http://schemas.openxmlformats.org/drawingml/2006/table">
            <a:tbl>
              <a:tblPr/>
              <a:tblGrid>
                <a:gridCol w="442804">
                  <a:extLst>
                    <a:ext uri="{9D8B030D-6E8A-4147-A177-3AD203B41FA5}">
                      <a16:colId xmlns:a16="http://schemas.microsoft.com/office/drawing/2014/main" val="170514095"/>
                    </a:ext>
                  </a:extLst>
                </a:gridCol>
                <a:gridCol w="732329">
                  <a:extLst>
                    <a:ext uri="{9D8B030D-6E8A-4147-A177-3AD203B41FA5}">
                      <a16:colId xmlns:a16="http://schemas.microsoft.com/office/drawing/2014/main" val="3254658418"/>
                    </a:ext>
                  </a:extLst>
                </a:gridCol>
                <a:gridCol w="1388019">
                  <a:extLst>
                    <a:ext uri="{9D8B030D-6E8A-4147-A177-3AD203B41FA5}">
                      <a16:colId xmlns:a16="http://schemas.microsoft.com/office/drawing/2014/main" val="2777100188"/>
                    </a:ext>
                  </a:extLst>
                </a:gridCol>
                <a:gridCol w="800452">
                  <a:extLst>
                    <a:ext uri="{9D8B030D-6E8A-4147-A177-3AD203B41FA5}">
                      <a16:colId xmlns:a16="http://schemas.microsoft.com/office/drawing/2014/main" val="1083069147"/>
                    </a:ext>
                  </a:extLst>
                </a:gridCol>
                <a:gridCol w="1941523">
                  <a:extLst>
                    <a:ext uri="{9D8B030D-6E8A-4147-A177-3AD203B41FA5}">
                      <a16:colId xmlns:a16="http://schemas.microsoft.com/office/drawing/2014/main" val="4001215298"/>
                    </a:ext>
                  </a:extLst>
                </a:gridCol>
                <a:gridCol w="1464658">
                  <a:extLst>
                    <a:ext uri="{9D8B030D-6E8A-4147-A177-3AD203B41FA5}">
                      <a16:colId xmlns:a16="http://schemas.microsoft.com/office/drawing/2014/main" val="1107757215"/>
                    </a:ext>
                  </a:extLst>
                </a:gridCol>
                <a:gridCol w="1089978">
                  <a:extLst>
                    <a:ext uri="{9D8B030D-6E8A-4147-A177-3AD203B41FA5}">
                      <a16:colId xmlns:a16="http://schemas.microsoft.com/office/drawing/2014/main" val="2657870754"/>
                    </a:ext>
                  </a:extLst>
                </a:gridCol>
              </a:tblGrid>
              <a:tr h="268237">
                <a:tc>
                  <a:txBody>
                    <a:bodyPr/>
                    <a:lstStyle/>
                    <a:p>
                      <a:pPr algn="ctr" rtl="0" fontAlgn="ctr"/>
                      <a:r>
                        <a:rPr lang="en-US" sz="800" b="1" i="0" u="none" strike="noStrike">
                          <a:solidFill>
                            <a:srgbClr val="000000"/>
                          </a:solidFill>
                          <a:effectLst/>
                          <a:latin typeface="Arial" panose="020B0604020202020204" pitchFamily="34" charset="0"/>
                        </a:rPr>
                        <a:t>No</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Province</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State Institution</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Date Allegation received</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Summary of Allegation(s)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Number of Service Providers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Value of contract(s)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16093907"/>
                  </a:ext>
                </a:extLst>
              </a:tr>
              <a:tr h="532216">
                <a:tc>
                  <a:txBody>
                    <a:bodyPr/>
                    <a:lstStyle/>
                    <a:p>
                      <a:pPr algn="ctr" rtl="0" fontAlgn="ctr"/>
                      <a:r>
                        <a:rPr lang="en-US" sz="800" b="0" i="0" u="none" strike="noStrike">
                          <a:solidFill>
                            <a:srgbClr val="000000"/>
                          </a:solidFill>
                          <a:effectLst/>
                          <a:latin typeface="Arial" panose="020B0604020202020204" pitchFamily="34" charset="0"/>
                        </a:rPr>
                        <a:t>33</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of Health</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03/08/2020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5</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R18.6 m</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9202352"/>
                  </a:ext>
                </a:extLst>
              </a:tr>
              <a:tr h="532216">
                <a:tc>
                  <a:txBody>
                    <a:bodyPr/>
                    <a:lstStyle/>
                    <a:p>
                      <a:pPr algn="ctr" rtl="0" fontAlgn="ctr"/>
                      <a:r>
                        <a:rPr lang="en-US" sz="800" b="0" i="0" u="none" strike="noStrike">
                          <a:solidFill>
                            <a:srgbClr val="000000"/>
                          </a:solidFill>
                          <a:effectLst/>
                          <a:latin typeface="Arial" panose="020B0604020202020204" pitchFamily="34" charset="0"/>
                        </a:rPr>
                        <a:t>34</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Mpumalanga Economic Growth Agency</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3</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R137 554</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409886"/>
                  </a:ext>
                </a:extLst>
              </a:tr>
              <a:tr h="532216">
                <a:tc>
                  <a:txBody>
                    <a:bodyPr/>
                    <a:lstStyle/>
                    <a:p>
                      <a:pPr algn="ctr" rtl="0" fontAlgn="ctr"/>
                      <a:r>
                        <a:rPr lang="en-US" sz="800" b="0" i="0" u="none" strike="noStrike">
                          <a:solidFill>
                            <a:srgbClr val="000000"/>
                          </a:solidFill>
                          <a:effectLst/>
                          <a:latin typeface="Arial" panose="020B0604020202020204" pitchFamily="34" charset="0"/>
                        </a:rPr>
                        <a:t>35</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Department of Culture Sports &amp; Recreation</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R4.7 m</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627408"/>
                  </a:ext>
                </a:extLst>
              </a:tr>
              <a:tr h="532216">
                <a:tc>
                  <a:txBody>
                    <a:bodyPr/>
                    <a:lstStyle/>
                    <a:p>
                      <a:pPr algn="ctr" rtl="0" fontAlgn="ctr"/>
                      <a:r>
                        <a:rPr lang="en-US" sz="800" b="0" i="0" u="none" strike="noStrike">
                          <a:solidFill>
                            <a:srgbClr val="000000"/>
                          </a:solidFill>
                          <a:effectLst/>
                          <a:latin typeface="Arial" panose="020B0604020202020204" pitchFamily="34" charset="0"/>
                        </a:rPr>
                        <a:t>36</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Office of the Premier</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R16 974</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646679"/>
                  </a:ext>
                </a:extLst>
              </a:tr>
              <a:tr h="532216">
                <a:tc>
                  <a:txBody>
                    <a:bodyPr/>
                    <a:lstStyle/>
                    <a:p>
                      <a:pPr algn="ctr" rtl="0" fontAlgn="ctr"/>
                      <a:r>
                        <a:rPr lang="en-US" sz="800" b="0" i="0" u="none" strike="noStrike">
                          <a:solidFill>
                            <a:srgbClr val="000000"/>
                          </a:solidFill>
                          <a:effectLst/>
                          <a:latin typeface="Arial" panose="020B0604020202020204" pitchFamily="34" charset="0"/>
                        </a:rPr>
                        <a:t>37</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Provincial Treasury</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2</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R322 800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390215"/>
                  </a:ext>
                </a:extLst>
              </a:tr>
              <a:tr h="532216">
                <a:tc>
                  <a:txBody>
                    <a:bodyPr/>
                    <a:lstStyle/>
                    <a:p>
                      <a:pPr algn="ctr" rtl="0" fontAlgn="ctr"/>
                      <a:r>
                        <a:rPr lang="en-US" sz="800" b="0" i="0" u="none" strike="noStrike">
                          <a:solidFill>
                            <a:srgbClr val="000000"/>
                          </a:solidFill>
                          <a:effectLst/>
                          <a:latin typeface="Arial" panose="020B0604020202020204" pitchFamily="34" charset="0"/>
                        </a:rPr>
                        <a:t>38</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CoGTA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2</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R6.5 m</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460481"/>
                  </a:ext>
                </a:extLst>
              </a:tr>
              <a:tr h="532216">
                <a:tc>
                  <a:txBody>
                    <a:bodyPr/>
                    <a:lstStyle/>
                    <a:p>
                      <a:pPr algn="ctr" rtl="0" fontAlgn="ctr"/>
                      <a:r>
                        <a:rPr lang="en-US" sz="800" b="0" i="0" u="none" strike="noStrike">
                          <a:solidFill>
                            <a:srgbClr val="000000"/>
                          </a:solidFill>
                          <a:effectLst/>
                          <a:latin typeface="Arial" panose="020B0604020202020204" pitchFamily="34" charset="0"/>
                        </a:rPr>
                        <a:t>39</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MEGA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R199 205</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695798"/>
                  </a:ext>
                </a:extLst>
              </a:tr>
              <a:tr h="532216">
                <a:tc>
                  <a:txBody>
                    <a:bodyPr/>
                    <a:lstStyle/>
                    <a:p>
                      <a:pPr algn="ctr" rtl="0" fontAlgn="ctr"/>
                      <a:r>
                        <a:rPr lang="en-US" sz="800" b="0" i="0" u="none" strike="noStrike">
                          <a:solidFill>
                            <a:srgbClr val="000000"/>
                          </a:solidFill>
                          <a:effectLst/>
                          <a:latin typeface="Arial" panose="020B0604020202020204" pitchFamily="34" charset="0"/>
                        </a:rPr>
                        <a:t>40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Arial" panose="020B0604020202020204" pitchFamily="34" charset="0"/>
                        </a:rPr>
                        <a:t>Mpumalanga</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Govan Mbeki Local Municipality</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19/08/2020</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Arial" panose="020B0604020202020204" pitchFamily="34" charset="0"/>
                        </a:rPr>
                        <a:t>4</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Arial" panose="020B0604020202020204" pitchFamily="34" charset="0"/>
                        </a:rPr>
                        <a:t>R162 487</a:t>
                      </a:r>
                    </a:p>
                  </a:txBody>
                  <a:tcPr marL="4258" marR="4258" marT="42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89176"/>
                  </a:ext>
                </a:extLst>
              </a:tr>
            </a:tbl>
          </a:graphicData>
        </a:graphic>
      </p:graphicFrame>
    </p:spTree>
    <p:extLst>
      <p:ext uri="{BB962C8B-B14F-4D97-AF65-F5344CB8AC3E}">
        <p14:creationId xmlns:p14="http://schemas.microsoft.com/office/powerpoint/2010/main" val="4185191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05758927"/>
              </p:ext>
            </p:extLst>
          </p:nvPr>
        </p:nvGraphicFramePr>
        <p:xfrm>
          <a:off x="495300" y="1518953"/>
          <a:ext cx="8915400" cy="4245195"/>
        </p:xfrm>
        <a:graphic>
          <a:graphicData uri="http://schemas.openxmlformats.org/drawingml/2006/table">
            <a:tbl>
              <a:tblPr/>
              <a:tblGrid>
                <a:gridCol w="502276">
                  <a:extLst>
                    <a:ext uri="{9D8B030D-6E8A-4147-A177-3AD203B41FA5}">
                      <a16:colId xmlns:a16="http://schemas.microsoft.com/office/drawing/2014/main" val="3642381081"/>
                    </a:ext>
                  </a:extLst>
                </a:gridCol>
                <a:gridCol w="830687">
                  <a:extLst>
                    <a:ext uri="{9D8B030D-6E8A-4147-A177-3AD203B41FA5}">
                      <a16:colId xmlns:a16="http://schemas.microsoft.com/office/drawing/2014/main" val="1331136012"/>
                    </a:ext>
                  </a:extLst>
                </a:gridCol>
                <a:gridCol w="1574442">
                  <a:extLst>
                    <a:ext uri="{9D8B030D-6E8A-4147-A177-3AD203B41FA5}">
                      <a16:colId xmlns:a16="http://schemas.microsoft.com/office/drawing/2014/main" val="1486580108"/>
                    </a:ext>
                  </a:extLst>
                </a:gridCol>
                <a:gridCol w="907961">
                  <a:extLst>
                    <a:ext uri="{9D8B030D-6E8A-4147-A177-3AD203B41FA5}">
                      <a16:colId xmlns:a16="http://schemas.microsoft.com/office/drawing/2014/main" val="1096256618"/>
                    </a:ext>
                  </a:extLst>
                </a:gridCol>
                <a:gridCol w="2202287">
                  <a:extLst>
                    <a:ext uri="{9D8B030D-6E8A-4147-A177-3AD203B41FA5}">
                      <a16:colId xmlns:a16="http://schemas.microsoft.com/office/drawing/2014/main" val="543808897"/>
                    </a:ext>
                  </a:extLst>
                </a:gridCol>
                <a:gridCol w="1661375">
                  <a:extLst>
                    <a:ext uri="{9D8B030D-6E8A-4147-A177-3AD203B41FA5}">
                      <a16:colId xmlns:a16="http://schemas.microsoft.com/office/drawing/2014/main" val="2457979371"/>
                    </a:ext>
                  </a:extLst>
                </a:gridCol>
                <a:gridCol w="1236372">
                  <a:extLst>
                    <a:ext uri="{9D8B030D-6E8A-4147-A177-3AD203B41FA5}">
                      <a16:colId xmlns:a16="http://schemas.microsoft.com/office/drawing/2014/main" val="4133864557"/>
                    </a:ext>
                  </a:extLst>
                </a:gridCol>
              </a:tblGrid>
              <a:tr h="304263">
                <a:tc>
                  <a:txBody>
                    <a:bodyPr/>
                    <a:lstStyle/>
                    <a:p>
                      <a:pPr algn="ctr" rtl="0" fontAlgn="ctr"/>
                      <a:r>
                        <a:rPr lang="en-US" sz="900" b="1" i="0" u="none" strike="noStrike">
                          <a:solidFill>
                            <a:srgbClr val="000000"/>
                          </a:solidFill>
                          <a:effectLst/>
                          <a:latin typeface="Arial" panose="020B0604020202020204" pitchFamily="34" charset="0"/>
                        </a:rPr>
                        <a:t>No</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Province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State Institution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Date Allegation received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Summary of Allegation(s)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Number of Service Providers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Value of contract(s)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53439012"/>
                  </a:ext>
                </a:extLst>
              </a:tr>
              <a:tr h="903131">
                <a:tc>
                  <a:txBody>
                    <a:bodyPr/>
                    <a:lstStyle/>
                    <a:p>
                      <a:pPr algn="ctr" rtl="0" fontAlgn="ctr"/>
                      <a:r>
                        <a:rPr lang="en-US" sz="900" b="0" i="0" u="none" strike="noStrike">
                          <a:solidFill>
                            <a:srgbClr val="000000"/>
                          </a:solidFill>
                          <a:effectLst/>
                          <a:latin typeface="Arial" panose="020B0604020202020204" pitchFamily="34" charset="0"/>
                        </a:rPr>
                        <a:t>41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Mpumalanga</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19/08/2020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process was not followed and PPE was sold for more than the prescribed amount as per NT regulations - PPE and Schools Maintenance Project</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249 Schools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9</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R89 m </a:t>
                      </a:r>
                      <a:br>
                        <a:rPr lang="en-US" sz="900" b="0" i="0" u="none" strike="noStrike">
                          <a:solidFill>
                            <a:srgbClr val="000000"/>
                          </a:solidFill>
                          <a:effectLst/>
                          <a:latin typeface="Arial" panose="020B0604020202020204" pitchFamily="34" charset="0"/>
                        </a:rPr>
                      </a:br>
                      <a:r>
                        <a:rPr lang="en-US" sz="900" b="0" i="0" u="none" strike="noStrike">
                          <a:solidFill>
                            <a:srgbClr val="000000"/>
                          </a:solidFill>
                          <a:effectLst/>
                          <a:latin typeface="Arial" panose="020B0604020202020204" pitchFamily="34" charset="0"/>
                        </a:rPr>
                        <a:t>R57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831020"/>
                  </a:ext>
                </a:extLst>
              </a:tr>
              <a:tr h="603697">
                <a:tc>
                  <a:txBody>
                    <a:bodyPr/>
                    <a:lstStyle/>
                    <a:p>
                      <a:pPr algn="ctr" rtl="0" fontAlgn="ctr"/>
                      <a:r>
                        <a:rPr lang="en-US" sz="900" b="0" i="0" u="none" strike="noStrike">
                          <a:solidFill>
                            <a:srgbClr val="000000"/>
                          </a:solidFill>
                          <a:effectLst/>
                          <a:latin typeface="Arial" panose="020B0604020202020204" pitchFamily="34" charset="0"/>
                        </a:rPr>
                        <a:t>42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Mpumalanga</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Social Development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08/09/2020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process was not followed and PPE was sold for more than the prescribed amount as per NT regulations.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23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R9.7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821776"/>
                  </a:ext>
                </a:extLst>
              </a:tr>
              <a:tr h="304263">
                <a:tc>
                  <a:txBody>
                    <a:bodyPr/>
                    <a:lstStyle/>
                    <a:p>
                      <a:pPr algn="ctr" rtl="0" fontAlgn="ctr"/>
                      <a:r>
                        <a:rPr lang="en-US" sz="900" b="0" i="0" u="none" strike="noStrike">
                          <a:solidFill>
                            <a:srgbClr val="000000"/>
                          </a:solidFill>
                          <a:effectLst/>
                          <a:latin typeface="Arial" panose="020B0604020202020204" pitchFamily="34" charset="0"/>
                        </a:rPr>
                        <a:t>43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Northern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SAPS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30/08/2020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Tender allegedly awarded to a prominent official</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R13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476413"/>
                  </a:ext>
                </a:extLst>
              </a:tr>
              <a:tr h="304263">
                <a:tc>
                  <a:txBody>
                    <a:bodyPr/>
                    <a:lstStyle/>
                    <a:p>
                      <a:pPr algn="ctr" rtl="0" fontAlgn="ctr"/>
                      <a:r>
                        <a:rPr lang="en-US" sz="900" b="0" i="0" u="none" strike="noStrike">
                          <a:solidFill>
                            <a:srgbClr val="000000"/>
                          </a:solidFill>
                          <a:effectLst/>
                          <a:latin typeface="Arial" panose="020B0604020202020204" pitchFamily="34" charset="0"/>
                        </a:rPr>
                        <a:t>44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Northern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Kareeberg Local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irregularities in the award of the tender</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R14 500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474775"/>
                  </a:ext>
                </a:extLst>
              </a:tr>
              <a:tr h="154546">
                <a:tc>
                  <a:txBody>
                    <a:bodyPr/>
                    <a:lstStyle/>
                    <a:p>
                      <a:pPr algn="ctr" rtl="0" fontAlgn="ctr"/>
                      <a:r>
                        <a:rPr lang="en-US" sz="900" b="0" i="0" u="none" strike="noStrike">
                          <a:solidFill>
                            <a:srgbClr val="000000"/>
                          </a:solidFill>
                          <a:effectLst/>
                          <a:latin typeface="Arial" panose="020B0604020202020204" pitchFamily="34" charset="0"/>
                        </a:rPr>
                        <a:t>45</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JB Marks Local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14/08/2020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Inflated prices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R3.5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103560"/>
                  </a:ext>
                </a:extLst>
              </a:tr>
              <a:tr h="304263">
                <a:tc>
                  <a:txBody>
                    <a:bodyPr/>
                    <a:lstStyle/>
                    <a:p>
                      <a:pPr algn="ctr" rtl="0" fontAlgn="ctr"/>
                      <a:r>
                        <a:rPr lang="en-US" sz="900" b="0" i="0" u="none" strike="noStrike">
                          <a:solidFill>
                            <a:srgbClr val="000000"/>
                          </a:solidFill>
                          <a:effectLst/>
                          <a:latin typeface="Arial" panose="020B0604020202020204" pitchFamily="34" charset="0"/>
                        </a:rPr>
                        <a:t>46</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Ratlou Local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17/08/2020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Abuse of petrol cards for Covid-19 related travel.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To be determined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273245"/>
                  </a:ext>
                </a:extLst>
              </a:tr>
              <a:tr h="453980">
                <a:tc>
                  <a:txBody>
                    <a:bodyPr/>
                    <a:lstStyle/>
                    <a:p>
                      <a:pPr algn="ctr" rtl="0" fontAlgn="ctr"/>
                      <a:r>
                        <a:rPr lang="en-US" sz="900" b="0" i="0" u="none" strike="noStrike">
                          <a:solidFill>
                            <a:srgbClr val="000000"/>
                          </a:solidFill>
                          <a:effectLst/>
                          <a:latin typeface="Arial" panose="020B0604020202020204" pitchFamily="34" charset="0"/>
                        </a:rPr>
                        <a:t>47</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14/08/2020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award of a tenders to a company without following a proper procurement process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To be determined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725733"/>
                  </a:ext>
                </a:extLst>
              </a:tr>
              <a:tr h="453980">
                <a:tc>
                  <a:txBody>
                    <a:bodyPr/>
                    <a:lstStyle/>
                    <a:p>
                      <a:pPr algn="ctr" rtl="0" fontAlgn="ctr"/>
                      <a:r>
                        <a:rPr lang="en-US" sz="900" b="0" i="0" u="none" strike="noStrike">
                          <a:solidFill>
                            <a:srgbClr val="000000"/>
                          </a:solidFill>
                          <a:effectLst/>
                          <a:latin typeface="Arial" panose="020B0604020202020204" pitchFamily="34" charset="0"/>
                        </a:rPr>
                        <a:t>48</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Social Development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17/08/2020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award of a tenders to a company without following a proper procurement process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R15.7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848963"/>
                  </a:ext>
                </a:extLst>
              </a:tr>
              <a:tr h="304263">
                <a:tc>
                  <a:txBody>
                    <a:bodyPr/>
                    <a:lstStyle/>
                    <a:p>
                      <a:pPr algn="ctr" rtl="0" fontAlgn="ctr"/>
                      <a:r>
                        <a:rPr lang="en-US" sz="900" b="0" i="0" u="none" strike="noStrike">
                          <a:solidFill>
                            <a:srgbClr val="000000"/>
                          </a:solidFill>
                          <a:effectLst/>
                          <a:latin typeface="Arial" panose="020B0604020202020204" pitchFamily="34" charset="0"/>
                        </a:rPr>
                        <a:t>49</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North West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Health</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18/08/2020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VAT charged but not registered as VAT vendors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mj-lt"/>
                        </a:rPr>
                        <a:t>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R19 591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863980"/>
                  </a:ext>
                </a:extLst>
              </a:tr>
              <a:tr h="154546">
                <a:tc>
                  <a:txBody>
                    <a:bodyPr/>
                    <a:lstStyle/>
                    <a:p>
                      <a:pPr algn="ctr" rtl="0" fontAlgn="ctr"/>
                      <a:r>
                        <a:rPr lang="en-US" sz="900" b="0" i="0" u="none" strike="noStrike">
                          <a:solidFill>
                            <a:srgbClr val="000000"/>
                          </a:solidFill>
                          <a:effectLst/>
                          <a:latin typeface="Arial" panose="020B0604020202020204" pitchFamily="34" charset="0"/>
                        </a:rPr>
                        <a:t>50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Matzikama Local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irregularities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mj-lt"/>
                        </a:rPr>
                        <a:t>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Arial" panose="020B0604020202020204" pitchFamily="34" charset="0"/>
                        </a:rPr>
                        <a:t>R1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800629"/>
                  </a:ext>
                </a:extLst>
              </a:tr>
            </a:tbl>
          </a:graphicData>
        </a:graphic>
      </p:graphicFrame>
    </p:spTree>
    <p:extLst>
      <p:ext uri="{BB962C8B-B14F-4D97-AF65-F5344CB8AC3E}">
        <p14:creationId xmlns:p14="http://schemas.microsoft.com/office/powerpoint/2010/main" val="3745716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495300" y="420626"/>
            <a:ext cx="8915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smtClean="0">
                <a:latin typeface="Arial" panose="020B0604020202020204" pitchFamily="34" charset="0"/>
                <a:cs typeface="Arial" panose="020B0604020202020204" pitchFamily="34" charset="0"/>
              </a:rPr>
              <a:t>SUMMARY OF ALLEGATIONS</a:t>
            </a:r>
            <a:endParaRPr lang="en-US" sz="3200"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81467766"/>
              </p:ext>
            </p:extLst>
          </p:nvPr>
        </p:nvGraphicFramePr>
        <p:xfrm>
          <a:off x="495300" y="1542518"/>
          <a:ext cx="8915400" cy="2438933"/>
        </p:xfrm>
        <a:graphic>
          <a:graphicData uri="http://schemas.openxmlformats.org/drawingml/2006/table">
            <a:tbl>
              <a:tblPr/>
              <a:tblGrid>
                <a:gridCol w="502276">
                  <a:extLst>
                    <a:ext uri="{9D8B030D-6E8A-4147-A177-3AD203B41FA5}">
                      <a16:colId xmlns:a16="http://schemas.microsoft.com/office/drawing/2014/main" val="1548174449"/>
                    </a:ext>
                  </a:extLst>
                </a:gridCol>
                <a:gridCol w="830687">
                  <a:extLst>
                    <a:ext uri="{9D8B030D-6E8A-4147-A177-3AD203B41FA5}">
                      <a16:colId xmlns:a16="http://schemas.microsoft.com/office/drawing/2014/main" val="2541050215"/>
                    </a:ext>
                  </a:extLst>
                </a:gridCol>
                <a:gridCol w="1574442">
                  <a:extLst>
                    <a:ext uri="{9D8B030D-6E8A-4147-A177-3AD203B41FA5}">
                      <a16:colId xmlns:a16="http://schemas.microsoft.com/office/drawing/2014/main" val="3672505215"/>
                    </a:ext>
                  </a:extLst>
                </a:gridCol>
                <a:gridCol w="907961">
                  <a:extLst>
                    <a:ext uri="{9D8B030D-6E8A-4147-A177-3AD203B41FA5}">
                      <a16:colId xmlns:a16="http://schemas.microsoft.com/office/drawing/2014/main" val="1518629218"/>
                    </a:ext>
                  </a:extLst>
                </a:gridCol>
                <a:gridCol w="2202287">
                  <a:extLst>
                    <a:ext uri="{9D8B030D-6E8A-4147-A177-3AD203B41FA5}">
                      <a16:colId xmlns:a16="http://schemas.microsoft.com/office/drawing/2014/main" val="892956935"/>
                    </a:ext>
                  </a:extLst>
                </a:gridCol>
                <a:gridCol w="1661375">
                  <a:extLst>
                    <a:ext uri="{9D8B030D-6E8A-4147-A177-3AD203B41FA5}">
                      <a16:colId xmlns:a16="http://schemas.microsoft.com/office/drawing/2014/main" val="771429055"/>
                    </a:ext>
                  </a:extLst>
                </a:gridCol>
                <a:gridCol w="1236372">
                  <a:extLst>
                    <a:ext uri="{9D8B030D-6E8A-4147-A177-3AD203B41FA5}">
                      <a16:colId xmlns:a16="http://schemas.microsoft.com/office/drawing/2014/main" val="4112468799"/>
                    </a:ext>
                  </a:extLst>
                </a:gridCol>
              </a:tblGrid>
              <a:tr h="304263">
                <a:tc>
                  <a:txBody>
                    <a:bodyPr/>
                    <a:lstStyle/>
                    <a:p>
                      <a:pPr algn="ctr" rtl="0" fontAlgn="ctr"/>
                      <a:r>
                        <a:rPr lang="en-US" sz="900" b="1" i="0" u="none" strike="noStrike">
                          <a:solidFill>
                            <a:srgbClr val="000000"/>
                          </a:solidFill>
                          <a:effectLst/>
                          <a:latin typeface="Arial" panose="020B0604020202020204" pitchFamily="34" charset="0"/>
                        </a:rPr>
                        <a:t>No</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Province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State Institution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Date Allegation received</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Summary of Allegation(s)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Number of Service Providers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900" b="1" i="0" u="none" strike="noStrike">
                          <a:solidFill>
                            <a:srgbClr val="000000"/>
                          </a:solidFill>
                          <a:effectLst/>
                          <a:latin typeface="Arial" panose="020B0604020202020204" pitchFamily="34" charset="0"/>
                        </a:rPr>
                        <a:t>Value of contract(s)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53103239"/>
                  </a:ext>
                </a:extLst>
              </a:tr>
              <a:tr h="304263">
                <a:tc>
                  <a:txBody>
                    <a:bodyPr/>
                    <a:lstStyle/>
                    <a:p>
                      <a:pPr algn="ctr" rtl="0" fontAlgn="ctr"/>
                      <a:r>
                        <a:rPr lang="en-US" sz="900" b="0" i="0" u="none" strike="noStrike">
                          <a:solidFill>
                            <a:srgbClr val="000000"/>
                          </a:solidFill>
                          <a:effectLst/>
                          <a:latin typeface="Arial" panose="020B0604020202020204" pitchFamily="34" charset="0"/>
                        </a:rPr>
                        <a:t>51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Laingsburg Local Municipality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Procurement irregularities in respect of the supply of food parcels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mj-lt"/>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R353 207</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76195"/>
                  </a:ext>
                </a:extLst>
              </a:tr>
              <a:tr h="453980">
                <a:tc>
                  <a:txBody>
                    <a:bodyPr/>
                    <a:lstStyle/>
                    <a:p>
                      <a:pPr algn="ctr" rtl="0" fontAlgn="ctr"/>
                      <a:r>
                        <a:rPr lang="en-US" sz="900" b="0" i="0" u="none" strike="noStrike">
                          <a:solidFill>
                            <a:srgbClr val="000000"/>
                          </a:solidFill>
                          <a:effectLst/>
                          <a:latin typeface="Arial" panose="020B0604020202020204" pitchFamily="34" charset="0"/>
                        </a:rPr>
                        <a:t>52</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National Department of Environment, Forestry &amp; Fishery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Cloning a legitimate product supplied by a bona fide supplier</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mj-lt"/>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R494 500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403377"/>
                  </a:ext>
                </a:extLst>
              </a:tr>
              <a:tr h="453980">
                <a:tc>
                  <a:txBody>
                    <a:bodyPr/>
                    <a:lstStyle/>
                    <a:p>
                      <a:pPr algn="ctr" rtl="0" fontAlgn="ctr"/>
                      <a:r>
                        <a:rPr lang="en-US" sz="900" b="0" i="0" u="none" strike="noStrike">
                          <a:solidFill>
                            <a:srgbClr val="000000"/>
                          </a:solidFill>
                          <a:effectLst/>
                          <a:latin typeface="Arial" panose="020B0604020202020204" pitchFamily="34" charset="0"/>
                        </a:rPr>
                        <a:t>53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Education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17/08/2020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PPEs. (Alleged irregular extension of existing 3-year contract)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R111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463974"/>
                  </a:ext>
                </a:extLst>
              </a:tr>
              <a:tr h="154546">
                <a:tc>
                  <a:txBody>
                    <a:bodyPr/>
                    <a:lstStyle/>
                    <a:p>
                      <a:pPr algn="ctr" rtl="0" fontAlgn="ctr"/>
                      <a:r>
                        <a:rPr lang="en-US" sz="900" b="0" i="0" u="none" strike="noStrike">
                          <a:solidFill>
                            <a:srgbClr val="000000"/>
                          </a:solidFill>
                          <a:effectLst/>
                          <a:latin typeface="Arial" panose="020B0604020202020204" pitchFamily="34" charset="0"/>
                        </a:rPr>
                        <a:t>54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City of Cape Town</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tender irregularities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R52.8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56134"/>
                  </a:ext>
                </a:extLst>
              </a:tr>
              <a:tr h="154546">
                <a:tc>
                  <a:txBody>
                    <a:bodyPr/>
                    <a:lstStyle/>
                    <a:p>
                      <a:pPr algn="ctr" rtl="0" fontAlgn="ctr"/>
                      <a:r>
                        <a:rPr lang="en-US" sz="900" b="0" i="0" u="none" strike="noStrike">
                          <a:solidFill>
                            <a:srgbClr val="000000"/>
                          </a:solidFill>
                          <a:effectLst/>
                          <a:latin typeface="Arial" panose="020B0604020202020204" pitchFamily="34" charset="0"/>
                        </a:rPr>
                        <a:t>55</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Mossel Bay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30/09/2020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tender irregularities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14</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R450 000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920727"/>
                  </a:ext>
                </a:extLst>
              </a:tr>
              <a:tr h="154546">
                <a:tc>
                  <a:txBody>
                    <a:bodyPr/>
                    <a:lstStyle/>
                    <a:p>
                      <a:pPr algn="ctr" rtl="0" fontAlgn="ctr"/>
                      <a:r>
                        <a:rPr lang="en-US" sz="900" b="0" i="0" u="none" strike="noStrike">
                          <a:solidFill>
                            <a:srgbClr val="000000"/>
                          </a:solidFill>
                          <a:effectLst/>
                          <a:latin typeface="Arial" panose="020B0604020202020204" pitchFamily="34" charset="0"/>
                        </a:rPr>
                        <a:t>56</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Department of Transport</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 </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Alleged tender irregularities</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R40 m</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05768"/>
                  </a:ext>
                </a:extLst>
              </a:tr>
              <a:tr h="154546">
                <a:tc>
                  <a:txBody>
                    <a:bodyPr/>
                    <a:lstStyle/>
                    <a:p>
                      <a:pPr algn="ctr" rtl="0" fontAlgn="ctr"/>
                      <a:r>
                        <a:rPr lang="en-US" sz="900" b="0" i="0" u="none" strike="noStrike">
                          <a:solidFill>
                            <a:srgbClr val="000000"/>
                          </a:solidFill>
                          <a:effectLst/>
                          <a:latin typeface="Arial" panose="020B0604020202020204" pitchFamily="34" charset="0"/>
                        </a:rPr>
                        <a:t>57</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Cederberg Local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10/09/2020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R140 000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162121"/>
                  </a:ext>
                </a:extLst>
              </a:tr>
              <a:tr h="304263">
                <a:tc>
                  <a:txBody>
                    <a:bodyPr/>
                    <a:lstStyle/>
                    <a:p>
                      <a:pPr algn="ctr" rtl="0" fontAlgn="ctr"/>
                      <a:r>
                        <a:rPr lang="en-US" sz="900" b="0" i="0" u="none" strike="noStrike">
                          <a:solidFill>
                            <a:srgbClr val="000000"/>
                          </a:solidFill>
                          <a:effectLst/>
                          <a:latin typeface="Arial" panose="020B0604020202020204" pitchFamily="34" charset="0"/>
                        </a:rPr>
                        <a:t>58</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Western Cape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Kannaland Local Municipality</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30/09/2020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Irregular procurement of PPE</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a:solidFill>
                            <a:srgbClr val="000000"/>
                          </a:solidFill>
                          <a:effectLst/>
                          <a:latin typeface="Arial" panose="020B0604020202020204" pitchFamily="34" charset="0"/>
                        </a:rPr>
                        <a:t>1</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Arial" panose="020B0604020202020204" pitchFamily="34" charset="0"/>
                        </a:rPr>
                        <a:t>R450 000</a:t>
                      </a:r>
                    </a:p>
                  </a:txBody>
                  <a:tcPr marL="4830" marR="4830" marT="4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441410"/>
                  </a:ext>
                </a:extLst>
              </a:tr>
            </a:tbl>
          </a:graphicData>
        </a:graphic>
      </p:graphicFrame>
    </p:spTree>
    <p:extLst>
      <p:ext uri="{BB962C8B-B14F-4D97-AF65-F5344CB8AC3E}">
        <p14:creationId xmlns:p14="http://schemas.microsoft.com/office/powerpoint/2010/main" val="428856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ZA" b="1" dirty="0">
                <a:solidFill>
                  <a:schemeClr val="bg1"/>
                </a:solidFill>
                <a:latin typeface="Arial" panose="020B0604020202020204" pitchFamily="34" charset="0"/>
                <a:cs typeface="Arial" panose="020B0604020202020204" pitchFamily="34" charset="0"/>
              </a:rPr>
              <a:t>STEPS TAKEN / ACTUAL OUTCOMES</a:t>
            </a:r>
            <a:endParaRPr lang="en-US" sz="43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729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3</a:t>
            </a:fld>
            <a:endParaRPr lang="en-ZA" altLang="en-US"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lstStyle/>
          <a:p>
            <a:pPr marL="0" lvl="0" indent="0">
              <a:spcBef>
                <a:spcPts val="0"/>
              </a:spcBef>
              <a:buNone/>
              <a:defRPr/>
            </a:pPr>
            <a:r>
              <a:rPr lang="en-US" sz="1700" dirty="0">
                <a:solidFill>
                  <a:srgbClr val="000000"/>
                </a:solidFill>
                <a:latin typeface="Arial" panose="020B0604020202020204" pitchFamily="34" charset="0"/>
                <a:cs typeface="Arial" panose="020B0604020202020204" pitchFamily="34" charset="0"/>
              </a:rPr>
              <a:t>The work of the SIU is primarily governed by the following Acts:</a:t>
            </a:r>
          </a:p>
          <a:p>
            <a:pPr marL="361950" lvl="1" indent="-361950">
              <a:lnSpc>
                <a:spcPct val="150000"/>
              </a:lnSpc>
              <a:spcBef>
                <a:spcPts val="0"/>
              </a:spcBef>
              <a:buFont typeface="Arial" panose="020B0604020202020204" pitchFamily="34" charset="0"/>
              <a:buChar char="•"/>
              <a:defRPr/>
            </a:pPr>
            <a:r>
              <a:rPr lang="en-US" sz="1700" dirty="0">
                <a:solidFill>
                  <a:srgbClr val="000000"/>
                </a:solidFill>
                <a:latin typeface="Arial" panose="020B0604020202020204" pitchFamily="34" charset="0"/>
                <a:cs typeface="Arial" panose="020B0604020202020204" pitchFamily="34" charset="0"/>
              </a:rPr>
              <a:t>Special Investigating Units and Special Tribunals Act, 1996 (Act 74 of 1996)</a:t>
            </a:r>
          </a:p>
          <a:p>
            <a:pPr marL="361950" lvl="1" indent="-361950">
              <a:lnSpc>
                <a:spcPct val="150000"/>
              </a:lnSpc>
              <a:spcBef>
                <a:spcPts val="0"/>
              </a:spcBef>
              <a:buFont typeface="Arial" panose="020B0604020202020204" pitchFamily="34" charset="0"/>
              <a:buChar char="•"/>
              <a:defRPr/>
            </a:pPr>
            <a:r>
              <a:rPr lang="en-US" sz="1700" dirty="0">
                <a:solidFill>
                  <a:srgbClr val="000000"/>
                </a:solidFill>
                <a:latin typeface="Arial" panose="020B0604020202020204" pitchFamily="34" charset="0"/>
                <a:cs typeface="Arial" panose="020B0604020202020204" pitchFamily="34" charset="0"/>
              </a:rPr>
              <a:t>Criminal Procedure Act, 51 of 1977 (Act 51 of 1977)</a:t>
            </a:r>
          </a:p>
          <a:p>
            <a:pPr marL="361950" lvl="1" indent="-361950">
              <a:lnSpc>
                <a:spcPct val="150000"/>
              </a:lnSpc>
              <a:spcBef>
                <a:spcPts val="0"/>
              </a:spcBef>
              <a:buFont typeface="Arial" panose="020B0604020202020204" pitchFamily="34" charset="0"/>
              <a:buChar char="•"/>
              <a:defRPr/>
            </a:pPr>
            <a:r>
              <a:rPr lang="en-US" sz="1700" dirty="0">
                <a:solidFill>
                  <a:srgbClr val="000000"/>
                </a:solidFill>
                <a:latin typeface="Arial" panose="020B0604020202020204" pitchFamily="34" charset="0"/>
                <a:cs typeface="Arial" panose="020B0604020202020204" pitchFamily="34" charset="0"/>
              </a:rPr>
              <a:t>Prevention and Combatting of Corrupt Activities (Act 12 of 2004)</a:t>
            </a:r>
            <a:endParaRPr lang="en-US" dirty="0"/>
          </a:p>
          <a:p>
            <a:endParaRPr lang="en-US" dirty="0"/>
          </a:p>
        </p:txBody>
      </p:sp>
      <p:sp>
        <p:nvSpPr>
          <p:cNvPr id="5" name="Title 1"/>
          <p:cNvSpPr>
            <a:spLocks noGrp="1"/>
          </p:cNvSpPr>
          <p:nvPr>
            <p:ph type="title"/>
          </p:nvPr>
        </p:nvSpPr>
        <p:spPr>
          <a:xfrm>
            <a:off x="495300" y="420626"/>
            <a:ext cx="8915400" cy="1143000"/>
          </a:xfrm>
        </p:spPr>
        <p:txBody>
          <a:bodyPr>
            <a:normAutofit/>
          </a:bodyPr>
          <a:lstStyle/>
          <a:p>
            <a:r>
              <a:rPr lang="en-ZA" sz="2800" b="1" dirty="0" smtClean="0">
                <a:latin typeface="Arial" panose="020B0604020202020204" pitchFamily="34" charset="0"/>
                <a:cs typeface="Arial" panose="020B0604020202020204" pitchFamily="34" charset="0"/>
              </a:rPr>
              <a:t>SIU LEGISLATIVE MANDATE</a:t>
            </a:r>
            <a:endParaRPr lang="en-US" sz="3200" b="1" dirty="0">
              <a:latin typeface="Arial" panose="020B0604020202020204" pitchFamily="34" charset="0"/>
              <a:cs typeface="Arial" panose="020B0604020202020204" pitchFamily="34" charset="0"/>
            </a:endParaRPr>
          </a:p>
        </p:txBody>
      </p:sp>
      <p:sp>
        <p:nvSpPr>
          <p:cNvPr id="6" name="Freeform 5"/>
          <p:cNvSpPr>
            <a:spLocks/>
          </p:cNvSpPr>
          <p:nvPr/>
        </p:nvSpPr>
        <p:spPr bwMode="auto">
          <a:xfrm>
            <a:off x="176065" y="3250712"/>
            <a:ext cx="3013200" cy="2273161"/>
          </a:xfrm>
          <a:custGeom>
            <a:avLst/>
            <a:gdLst>
              <a:gd name="T0" fmla="*/ 62 w 1304"/>
              <a:gd name="T1" fmla="*/ 29 h 1084"/>
              <a:gd name="T2" fmla="*/ 120 w 1304"/>
              <a:gd name="T3" fmla="*/ 28 h 1084"/>
              <a:gd name="T4" fmla="*/ 173 w 1304"/>
              <a:gd name="T5" fmla="*/ 30 h 1084"/>
              <a:gd name="T6" fmla="*/ 222 w 1304"/>
              <a:gd name="T7" fmla="*/ 30 h 1084"/>
              <a:gd name="T8" fmla="*/ 274 w 1304"/>
              <a:gd name="T9" fmla="*/ 30 h 1084"/>
              <a:gd name="T10" fmla="*/ 328 w 1304"/>
              <a:gd name="T11" fmla="*/ 31 h 1084"/>
              <a:gd name="T12" fmla="*/ 384 w 1304"/>
              <a:gd name="T13" fmla="*/ 29 h 1084"/>
              <a:gd name="T14" fmla="*/ 432 w 1304"/>
              <a:gd name="T15" fmla="*/ 31 h 1084"/>
              <a:gd name="T16" fmla="*/ 490 w 1304"/>
              <a:gd name="T17" fmla="*/ 28 h 1084"/>
              <a:gd name="T18" fmla="*/ 540 w 1304"/>
              <a:gd name="T19" fmla="*/ 30 h 1084"/>
              <a:gd name="T20" fmla="*/ 591 w 1304"/>
              <a:gd name="T21" fmla="*/ 30 h 1084"/>
              <a:gd name="T22" fmla="*/ 644 w 1304"/>
              <a:gd name="T23" fmla="*/ 30 h 1084"/>
              <a:gd name="T24" fmla="*/ 699 w 1304"/>
              <a:gd name="T25" fmla="*/ 28 h 1084"/>
              <a:gd name="T26" fmla="*/ 751 w 1304"/>
              <a:gd name="T27" fmla="*/ 30 h 1084"/>
              <a:gd name="T28" fmla="*/ 811 w 1304"/>
              <a:gd name="T29" fmla="*/ 27 h 1084"/>
              <a:gd name="T30" fmla="*/ 860 w 1304"/>
              <a:gd name="T31" fmla="*/ 31 h 1084"/>
              <a:gd name="T32" fmla="*/ 918 w 1304"/>
              <a:gd name="T33" fmla="*/ 29 h 1084"/>
              <a:gd name="T34" fmla="*/ 969 w 1304"/>
              <a:gd name="T35" fmla="*/ 30 h 1084"/>
              <a:gd name="T36" fmla="*/ 1023 w 1304"/>
              <a:gd name="T37" fmla="*/ 28 h 1084"/>
              <a:gd name="T38" fmla="*/ 1072 w 1304"/>
              <a:gd name="T39" fmla="*/ 31 h 1084"/>
              <a:gd name="T40" fmla="*/ 1132 w 1304"/>
              <a:gd name="T41" fmla="*/ 27 h 1084"/>
              <a:gd name="T42" fmla="*/ 1183 w 1304"/>
              <a:gd name="T43" fmla="*/ 29 h 1084"/>
              <a:gd name="T44" fmla="*/ 1236 w 1304"/>
              <a:gd name="T45" fmla="*/ 28 h 1084"/>
              <a:gd name="T46" fmla="*/ 1285 w 1304"/>
              <a:gd name="T47" fmla="*/ 30 h 1084"/>
              <a:gd name="T48" fmla="*/ 1281 w 1304"/>
              <a:gd name="T49" fmla="*/ 63 h 1084"/>
              <a:gd name="T50" fmla="*/ 1286 w 1304"/>
              <a:gd name="T51" fmla="*/ 92 h 1084"/>
              <a:gd name="T52" fmla="*/ 1283 w 1304"/>
              <a:gd name="T53" fmla="*/ 123 h 1084"/>
              <a:gd name="T54" fmla="*/ 1284 w 1304"/>
              <a:gd name="T55" fmla="*/ 154 h 1084"/>
              <a:gd name="T56" fmla="*/ 1286 w 1304"/>
              <a:gd name="T57" fmla="*/ 184 h 1084"/>
              <a:gd name="T58" fmla="*/ 1282 w 1304"/>
              <a:gd name="T59" fmla="*/ 217 h 1084"/>
              <a:gd name="T60" fmla="*/ 1284 w 1304"/>
              <a:gd name="T61" fmla="*/ 248 h 1084"/>
              <a:gd name="T62" fmla="*/ 1283 w 1304"/>
              <a:gd name="T63" fmla="*/ 280 h 1084"/>
              <a:gd name="T64" fmla="*/ 1284 w 1304"/>
              <a:gd name="T65" fmla="*/ 309 h 1084"/>
              <a:gd name="T66" fmla="*/ 1282 w 1304"/>
              <a:gd name="T67" fmla="*/ 344 h 1084"/>
              <a:gd name="T68" fmla="*/ 1282 w 1304"/>
              <a:gd name="T69" fmla="*/ 375 h 1084"/>
              <a:gd name="T70" fmla="*/ 1280 w 1304"/>
              <a:gd name="T71" fmla="*/ 405 h 1084"/>
              <a:gd name="T72" fmla="*/ 1283 w 1304"/>
              <a:gd name="T73" fmla="*/ 435 h 1084"/>
              <a:gd name="T74" fmla="*/ 1285 w 1304"/>
              <a:gd name="T75" fmla="*/ 464 h 1084"/>
              <a:gd name="T76" fmla="*/ 1281 w 1304"/>
              <a:gd name="T77" fmla="*/ 499 h 1084"/>
              <a:gd name="T78" fmla="*/ 1283 w 1304"/>
              <a:gd name="T79" fmla="*/ 528 h 1084"/>
              <a:gd name="T80" fmla="*/ 1285 w 1304"/>
              <a:gd name="T81" fmla="*/ 558 h 1084"/>
              <a:gd name="T82" fmla="*/ 1282 w 1304"/>
              <a:gd name="T83" fmla="*/ 592 h 1084"/>
              <a:gd name="T84" fmla="*/ 1281 w 1304"/>
              <a:gd name="T85" fmla="*/ 623 h 1084"/>
              <a:gd name="T86" fmla="*/ 1281 w 1304"/>
              <a:gd name="T87" fmla="*/ 654 h 1084"/>
              <a:gd name="T88" fmla="*/ 1282 w 1304"/>
              <a:gd name="T89" fmla="*/ 686 h 1084"/>
              <a:gd name="T90" fmla="*/ 1282 w 1304"/>
              <a:gd name="T91" fmla="*/ 717 h 1084"/>
              <a:gd name="T92" fmla="*/ 1285 w 1304"/>
              <a:gd name="T93" fmla="*/ 746 h 1084"/>
              <a:gd name="T94" fmla="*/ 1284 w 1304"/>
              <a:gd name="T95" fmla="*/ 777 h 1084"/>
              <a:gd name="T96" fmla="*/ 1282 w 1304"/>
              <a:gd name="T97" fmla="*/ 808 h 1084"/>
              <a:gd name="T98" fmla="*/ 1285 w 1304"/>
              <a:gd name="T99" fmla="*/ 839 h 1084"/>
              <a:gd name="T100" fmla="*/ 1280 w 1304"/>
              <a:gd name="T101" fmla="*/ 871 h 1084"/>
              <a:gd name="T102" fmla="*/ 1285 w 1304"/>
              <a:gd name="T103" fmla="*/ 899 h 1084"/>
              <a:gd name="T104" fmla="*/ 1282 w 1304"/>
              <a:gd name="T105" fmla="*/ 933 h 1084"/>
              <a:gd name="T106" fmla="*/ 1283 w 1304"/>
              <a:gd name="T107" fmla="*/ 963 h 1084"/>
              <a:gd name="T108" fmla="*/ 1283 w 1304"/>
              <a:gd name="T109" fmla="*/ 994 h 1084"/>
              <a:gd name="T110" fmla="*/ 1280 w 1304"/>
              <a:gd name="T111" fmla="*/ 1026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4" h="1084">
                <a:moveTo>
                  <a:pt x="19" y="31"/>
                </a:moveTo>
                <a:cubicBezTo>
                  <a:pt x="19" y="31"/>
                  <a:pt x="23" y="29"/>
                  <a:pt x="23" y="29"/>
                </a:cubicBezTo>
                <a:cubicBezTo>
                  <a:pt x="23" y="29"/>
                  <a:pt x="22" y="37"/>
                  <a:pt x="22" y="37"/>
                </a:cubicBezTo>
                <a:cubicBezTo>
                  <a:pt x="23" y="38"/>
                  <a:pt x="39" y="28"/>
                  <a:pt x="39" y="28"/>
                </a:cubicBezTo>
                <a:cubicBezTo>
                  <a:pt x="39" y="28"/>
                  <a:pt x="22" y="44"/>
                  <a:pt x="23" y="45"/>
                </a:cubicBezTo>
                <a:cubicBezTo>
                  <a:pt x="23" y="45"/>
                  <a:pt x="46" y="31"/>
                  <a:pt x="46" y="31"/>
                </a:cubicBezTo>
                <a:cubicBezTo>
                  <a:pt x="47" y="31"/>
                  <a:pt x="16" y="55"/>
                  <a:pt x="16" y="56"/>
                </a:cubicBezTo>
                <a:cubicBezTo>
                  <a:pt x="16" y="56"/>
                  <a:pt x="62" y="28"/>
                  <a:pt x="62" y="29"/>
                </a:cubicBezTo>
                <a:cubicBezTo>
                  <a:pt x="63" y="30"/>
                  <a:pt x="17" y="62"/>
                  <a:pt x="18" y="63"/>
                </a:cubicBezTo>
                <a:cubicBezTo>
                  <a:pt x="18" y="64"/>
                  <a:pt x="78" y="27"/>
                  <a:pt x="78" y="28"/>
                </a:cubicBezTo>
                <a:cubicBezTo>
                  <a:pt x="79" y="29"/>
                  <a:pt x="18" y="69"/>
                  <a:pt x="19" y="70"/>
                </a:cubicBezTo>
                <a:cubicBezTo>
                  <a:pt x="19" y="72"/>
                  <a:pt x="87" y="31"/>
                  <a:pt x="87" y="31"/>
                </a:cubicBezTo>
                <a:cubicBezTo>
                  <a:pt x="88" y="33"/>
                  <a:pt x="21" y="75"/>
                  <a:pt x="22" y="76"/>
                </a:cubicBezTo>
                <a:cubicBezTo>
                  <a:pt x="22" y="77"/>
                  <a:pt x="106" y="27"/>
                  <a:pt x="106" y="28"/>
                </a:cubicBezTo>
                <a:cubicBezTo>
                  <a:pt x="107" y="29"/>
                  <a:pt x="19" y="85"/>
                  <a:pt x="20" y="86"/>
                </a:cubicBezTo>
                <a:cubicBezTo>
                  <a:pt x="21" y="87"/>
                  <a:pt x="118" y="26"/>
                  <a:pt x="120" y="28"/>
                </a:cubicBezTo>
                <a:cubicBezTo>
                  <a:pt x="120" y="29"/>
                  <a:pt x="18" y="92"/>
                  <a:pt x="19" y="94"/>
                </a:cubicBezTo>
                <a:cubicBezTo>
                  <a:pt x="20" y="95"/>
                  <a:pt x="132" y="27"/>
                  <a:pt x="133" y="29"/>
                </a:cubicBezTo>
                <a:cubicBezTo>
                  <a:pt x="134" y="31"/>
                  <a:pt x="16" y="103"/>
                  <a:pt x="17" y="104"/>
                </a:cubicBezTo>
                <a:cubicBezTo>
                  <a:pt x="18" y="107"/>
                  <a:pt x="147" y="28"/>
                  <a:pt x="147" y="29"/>
                </a:cubicBezTo>
                <a:cubicBezTo>
                  <a:pt x="148" y="31"/>
                  <a:pt x="19" y="108"/>
                  <a:pt x="20" y="110"/>
                </a:cubicBezTo>
                <a:cubicBezTo>
                  <a:pt x="21" y="111"/>
                  <a:pt x="164" y="26"/>
                  <a:pt x="164" y="27"/>
                </a:cubicBezTo>
                <a:cubicBezTo>
                  <a:pt x="165" y="29"/>
                  <a:pt x="15" y="118"/>
                  <a:pt x="16" y="120"/>
                </a:cubicBezTo>
                <a:cubicBezTo>
                  <a:pt x="17" y="122"/>
                  <a:pt x="172" y="29"/>
                  <a:pt x="173" y="30"/>
                </a:cubicBezTo>
                <a:cubicBezTo>
                  <a:pt x="174" y="31"/>
                  <a:pt x="21" y="123"/>
                  <a:pt x="22" y="125"/>
                </a:cubicBezTo>
                <a:cubicBezTo>
                  <a:pt x="23" y="127"/>
                  <a:pt x="182" y="27"/>
                  <a:pt x="184" y="31"/>
                </a:cubicBezTo>
                <a:cubicBezTo>
                  <a:pt x="185" y="33"/>
                  <a:pt x="20" y="128"/>
                  <a:pt x="22" y="132"/>
                </a:cubicBezTo>
                <a:cubicBezTo>
                  <a:pt x="23" y="133"/>
                  <a:pt x="198" y="29"/>
                  <a:pt x="198" y="30"/>
                </a:cubicBezTo>
                <a:cubicBezTo>
                  <a:pt x="200" y="32"/>
                  <a:pt x="18" y="137"/>
                  <a:pt x="20" y="140"/>
                </a:cubicBezTo>
                <a:cubicBezTo>
                  <a:pt x="21" y="142"/>
                  <a:pt x="212" y="28"/>
                  <a:pt x="212" y="29"/>
                </a:cubicBezTo>
                <a:cubicBezTo>
                  <a:pt x="214" y="31"/>
                  <a:pt x="18" y="145"/>
                  <a:pt x="19" y="148"/>
                </a:cubicBezTo>
                <a:cubicBezTo>
                  <a:pt x="21" y="151"/>
                  <a:pt x="221" y="28"/>
                  <a:pt x="222" y="30"/>
                </a:cubicBezTo>
                <a:cubicBezTo>
                  <a:pt x="225" y="35"/>
                  <a:pt x="21" y="150"/>
                  <a:pt x="23" y="153"/>
                </a:cubicBezTo>
                <a:cubicBezTo>
                  <a:pt x="25" y="158"/>
                  <a:pt x="232" y="26"/>
                  <a:pt x="234" y="30"/>
                </a:cubicBezTo>
                <a:cubicBezTo>
                  <a:pt x="237" y="34"/>
                  <a:pt x="15" y="162"/>
                  <a:pt x="16" y="163"/>
                </a:cubicBezTo>
                <a:cubicBezTo>
                  <a:pt x="19" y="168"/>
                  <a:pt x="246" y="26"/>
                  <a:pt x="248" y="30"/>
                </a:cubicBezTo>
                <a:cubicBezTo>
                  <a:pt x="250" y="34"/>
                  <a:pt x="16" y="168"/>
                  <a:pt x="17" y="170"/>
                </a:cubicBezTo>
                <a:cubicBezTo>
                  <a:pt x="19" y="173"/>
                  <a:pt x="256" y="25"/>
                  <a:pt x="260" y="31"/>
                </a:cubicBezTo>
                <a:cubicBezTo>
                  <a:pt x="261" y="33"/>
                  <a:pt x="19" y="173"/>
                  <a:pt x="21" y="176"/>
                </a:cubicBezTo>
                <a:cubicBezTo>
                  <a:pt x="25" y="182"/>
                  <a:pt x="270" y="24"/>
                  <a:pt x="274" y="30"/>
                </a:cubicBezTo>
                <a:cubicBezTo>
                  <a:pt x="277" y="36"/>
                  <a:pt x="20" y="183"/>
                  <a:pt x="20" y="184"/>
                </a:cubicBezTo>
                <a:cubicBezTo>
                  <a:pt x="22" y="188"/>
                  <a:pt x="290" y="25"/>
                  <a:pt x="292" y="28"/>
                </a:cubicBezTo>
                <a:cubicBezTo>
                  <a:pt x="293" y="30"/>
                  <a:pt x="14" y="187"/>
                  <a:pt x="18" y="194"/>
                </a:cubicBezTo>
                <a:cubicBezTo>
                  <a:pt x="20" y="197"/>
                  <a:pt x="299" y="26"/>
                  <a:pt x="301" y="30"/>
                </a:cubicBezTo>
                <a:cubicBezTo>
                  <a:pt x="304" y="34"/>
                  <a:pt x="19" y="199"/>
                  <a:pt x="20" y="200"/>
                </a:cubicBezTo>
                <a:cubicBezTo>
                  <a:pt x="23" y="206"/>
                  <a:pt x="316" y="23"/>
                  <a:pt x="319" y="28"/>
                </a:cubicBezTo>
                <a:cubicBezTo>
                  <a:pt x="320" y="30"/>
                  <a:pt x="16" y="208"/>
                  <a:pt x="17" y="210"/>
                </a:cubicBezTo>
                <a:cubicBezTo>
                  <a:pt x="21" y="217"/>
                  <a:pt x="324" y="23"/>
                  <a:pt x="328" y="31"/>
                </a:cubicBezTo>
                <a:cubicBezTo>
                  <a:pt x="330" y="34"/>
                  <a:pt x="20" y="213"/>
                  <a:pt x="21" y="215"/>
                </a:cubicBezTo>
                <a:cubicBezTo>
                  <a:pt x="25" y="222"/>
                  <a:pt x="342" y="20"/>
                  <a:pt x="346" y="27"/>
                </a:cubicBezTo>
                <a:cubicBezTo>
                  <a:pt x="348" y="31"/>
                  <a:pt x="17" y="215"/>
                  <a:pt x="21" y="222"/>
                </a:cubicBezTo>
                <a:cubicBezTo>
                  <a:pt x="24" y="227"/>
                  <a:pt x="351" y="25"/>
                  <a:pt x="354" y="30"/>
                </a:cubicBezTo>
                <a:cubicBezTo>
                  <a:pt x="355" y="33"/>
                  <a:pt x="14" y="227"/>
                  <a:pt x="17" y="233"/>
                </a:cubicBezTo>
                <a:cubicBezTo>
                  <a:pt x="18" y="235"/>
                  <a:pt x="372" y="26"/>
                  <a:pt x="373" y="28"/>
                </a:cubicBezTo>
                <a:cubicBezTo>
                  <a:pt x="374" y="30"/>
                  <a:pt x="19" y="235"/>
                  <a:pt x="21" y="238"/>
                </a:cubicBezTo>
                <a:cubicBezTo>
                  <a:pt x="23" y="242"/>
                  <a:pt x="381" y="23"/>
                  <a:pt x="384" y="29"/>
                </a:cubicBezTo>
                <a:cubicBezTo>
                  <a:pt x="388" y="35"/>
                  <a:pt x="20" y="243"/>
                  <a:pt x="21" y="245"/>
                </a:cubicBezTo>
                <a:cubicBezTo>
                  <a:pt x="26" y="255"/>
                  <a:pt x="392" y="21"/>
                  <a:pt x="397" y="29"/>
                </a:cubicBezTo>
                <a:cubicBezTo>
                  <a:pt x="399" y="32"/>
                  <a:pt x="16" y="251"/>
                  <a:pt x="18" y="255"/>
                </a:cubicBezTo>
                <a:cubicBezTo>
                  <a:pt x="20" y="260"/>
                  <a:pt x="403" y="24"/>
                  <a:pt x="406" y="30"/>
                </a:cubicBezTo>
                <a:cubicBezTo>
                  <a:pt x="409" y="35"/>
                  <a:pt x="11" y="254"/>
                  <a:pt x="17" y="263"/>
                </a:cubicBezTo>
                <a:cubicBezTo>
                  <a:pt x="21" y="272"/>
                  <a:pt x="416" y="23"/>
                  <a:pt x="420" y="30"/>
                </a:cubicBezTo>
                <a:cubicBezTo>
                  <a:pt x="424" y="37"/>
                  <a:pt x="17" y="257"/>
                  <a:pt x="22" y="267"/>
                </a:cubicBezTo>
                <a:cubicBezTo>
                  <a:pt x="24" y="270"/>
                  <a:pt x="429" y="26"/>
                  <a:pt x="432" y="31"/>
                </a:cubicBezTo>
                <a:cubicBezTo>
                  <a:pt x="435" y="36"/>
                  <a:pt x="13" y="269"/>
                  <a:pt x="18" y="277"/>
                </a:cubicBezTo>
                <a:cubicBezTo>
                  <a:pt x="22" y="284"/>
                  <a:pt x="442" y="27"/>
                  <a:pt x="444" y="31"/>
                </a:cubicBezTo>
                <a:cubicBezTo>
                  <a:pt x="450" y="41"/>
                  <a:pt x="15" y="280"/>
                  <a:pt x="18" y="285"/>
                </a:cubicBezTo>
                <a:cubicBezTo>
                  <a:pt x="21" y="290"/>
                  <a:pt x="455" y="21"/>
                  <a:pt x="460" y="30"/>
                </a:cubicBezTo>
                <a:cubicBezTo>
                  <a:pt x="463" y="36"/>
                  <a:pt x="19" y="286"/>
                  <a:pt x="22" y="291"/>
                </a:cubicBezTo>
                <a:cubicBezTo>
                  <a:pt x="24" y="296"/>
                  <a:pt x="467" y="19"/>
                  <a:pt x="473" y="30"/>
                </a:cubicBezTo>
                <a:cubicBezTo>
                  <a:pt x="479" y="40"/>
                  <a:pt x="15" y="299"/>
                  <a:pt x="16" y="301"/>
                </a:cubicBezTo>
                <a:cubicBezTo>
                  <a:pt x="20" y="309"/>
                  <a:pt x="485" y="19"/>
                  <a:pt x="490" y="28"/>
                </a:cubicBezTo>
                <a:cubicBezTo>
                  <a:pt x="496" y="38"/>
                  <a:pt x="14" y="303"/>
                  <a:pt x="17" y="308"/>
                </a:cubicBezTo>
                <a:cubicBezTo>
                  <a:pt x="23" y="319"/>
                  <a:pt x="496" y="16"/>
                  <a:pt x="503" y="27"/>
                </a:cubicBezTo>
                <a:cubicBezTo>
                  <a:pt x="505" y="32"/>
                  <a:pt x="16" y="307"/>
                  <a:pt x="21" y="314"/>
                </a:cubicBezTo>
                <a:cubicBezTo>
                  <a:pt x="27" y="324"/>
                  <a:pt x="510" y="16"/>
                  <a:pt x="516" y="28"/>
                </a:cubicBezTo>
                <a:cubicBezTo>
                  <a:pt x="523" y="39"/>
                  <a:pt x="16" y="317"/>
                  <a:pt x="19" y="323"/>
                </a:cubicBezTo>
                <a:cubicBezTo>
                  <a:pt x="22" y="328"/>
                  <a:pt x="521" y="22"/>
                  <a:pt x="526" y="30"/>
                </a:cubicBezTo>
                <a:cubicBezTo>
                  <a:pt x="531" y="40"/>
                  <a:pt x="16" y="322"/>
                  <a:pt x="20" y="330"/>
                </a:cubicBezTo>
                <a:cubicBezTo>
                  <a:pt x="23" y="335"/>
                  <a:pt x="539" y="27"/>
                  <a:pt x="540" y="30"/>
                </a:cubicBezTo>
                <a:cubicBezTo>
                  <a:pt x="544" y="36"/>
                  <a:pt x="14" y="334"/>
                  <a:pt x="17" y="340"/>
                </a:cubicBezTo>
                <a:cubicBezTo>
                  <a:pt x="23" y="349"/>
                  <a:pt x="547" y="22"/>
                  <a:pt x="552" y="31"/>
                </a:cubicBezTo>
                <a:cubicBezTo>
                  <a:pt x="559" y="43"/>
                  <a:pt x="11" y="333"/>
                  <a:pt x="19" y="346"/>
                </a:cubicBezTo>
                <a:cubicBezTo>
                  <a:pt x="25" y="357"/>
                  <a:pt x="568" y="24"/>
                  <a:pt x="570" y="28"/>
                </a:cubicBezTo>
                <a:cubicBezTo>
                  <a:pt x="576" y="39"/>
                  <a:pt x="15" y="338"/>
                  <a:pt x="23" y="351"/>
                </a:cubicBezTo>
                <a:cubicBezTo>
                  <a:pt x="31" y="365"/>
                  <a:pt x="575" y="21"/>
                  <a:pt x="580" y="29"/>
                </a:cubicBezTo>
                <a:cubicBezTo>
                  <a:pt x="587" y="41"/>
                  <a:pt x="9" y="349"/>
                  <a:pt x="17" y="362"/>
                </a:cubicBezTo>
                <a:cubicBezTo>
                  <a:pt x="19" y="366"/>
                  <a:pt x="586" y="22"/>
                  <a:pt x="591" y="30"/>
                </a:cubicBezTo>
                <a:cubicBezTo>
                  <a:pt x="598" y="42"/>
                  <a:pt x="7" y="355"/>
                  <a:pt x="16" y="370"/>
                </a:cubicBezTo>
                <a:cubicBezTo>
                  <a:pt x="18" y="374"/>
                  <a:pt x="599" y="15"/>
                  <a:pt x="607" y="28"/>
                </a:cubicBezTo>
                <a:cubicBezTo>
                  <a:pt x="609" y="33"/>
                  <a:pt x="13" y="362"/>
                  <a:pt x="20" y="375"/>
                </a:cubicBezTo>
                <a:cubicBezTo>
                  <a:pt x="24" y="382"/>
                  <a:pt x="613" y="15"/>
                  <a:pt x="620" y="28"/>
                </a:cubicBezTo>
                <a:cubicBezTo>
                  <a:pt x="622" y="31"/>
                  <a:pt x="15" y="368"/>
                  <a:pt x="22" y="381"/>
                </a:cubicBezTo>
                <a:cubicBezTo>
                  <a:pt x="29" y="393"/>
                  <a:pt x="621" y="16"/>
                  <a:pt x="629" y="30"/>
                </a:cubicBezTo>
                <a:cubicBezTo>
                  <a:pt x="632" y="34"/>
                  <a:pt x="11" y="379"/>
                  <a:pt x="18" y="391"/>
                </a:cubicBezTo>
                <a:cubicBezTo>
                  <a:pt x="23" y="400"/>
                  <a:pt x="641" y="25"/>
                  <a:pt x="644" y="30"/>
                </a:cubicBezTo>
                <a:cubicBezTo>
                  <a:pt x="651" y="43"/>
                  <a:pt x="17" y="388"/>
                  <a:pt x="22" y="396"/>
                </a:cubicBezTo>
                <a:cubicBezTo>
                  <a:pt x="26" y="404"/>
                  <a:pt x="650" y="22"/>
                  <a:pt x="655" y="30"/>
                </a:cubicBezTo>
                <a:cubicBezTo>
                  <a:pt x="661" y="40"/>
                  <a:pt x="16" y="399"/>
                  <a:pt x="19" y="405"/>
                </a:cubicBezTo>
                <a:cubicBezTo>
                  <a:pt x="25" y="415"/>
                  <a:pt x="661" y="13"/>
                  <a:pt x="670" y="29"/>
                </a:cubicBezTo>
                <a:cubicBezTo>
                  <a:pt x="674" y="36"/>
                  <a:pt x="12" y="405"/>
                  <a:pt x="17" y="414"/>
                </a:cubicBezTo>
                <a:cubicBezTo>
                  <a:pt x="26" y="430"/>
                  <a:pt x="678" y="24"/>
                  <a:pt x="682" y="30"/>
                </a:cubicBezTo>
                <a:cubicBezTo>
                  <a:pt x="690" y="45"/>
                  <a:pt x="18" y="414"/>
                  <a:pt x="21" y="419"/>
                </a:cubicBezTo>
                <a:cubicBezTo>
                  <a:pt x="25" y="426"/>
                  <a:pt x="696" y="23"/>
                  <a:pt x="699" y="28"/>
                </a:cubicBezTo>
                <a:cubicBezTo>
                  <a:pt x="703" y="34"/>
                  <a:pt x="13" y="423"/>
                  <a:pt x="17" y="430"/>
                </a:cubicBezTo>
                <a:cubicBezTo>
                  <a:pt x="20" y="437"/>
                  <a:pt x="709" y="23"/>
                  <a:pt x="712" y="29"/>
                </a:cubicBezTo>
                <a:cubicBezTo>
                  <a:pt x="715" y="33"/>
                  <a:pt x="12" y="430"/>
                  <a:pt x="17" y="438"/>
                </a:cubicBezTo>
                <a:cubicBezTo>
                  <a:pt x="20" y="443"/>
                  <a:pt x="719" y="23"/>
                  <a:pt x="723" y="30"/>
                </a:cubicBezTo>
                <a:cubicBezTo>
                  <a:pt x="730" y="43"/>
                  <a:pt x="15" y="435"/>
                  <a:pt x="20" y="444"/>
                </a:cubicBezTo>
                <a:cubicBezTo>
                  <a:pt x="30" y="461"/>
                  <a:pt x="736" y="17"/>
                  <a:pt x="742" y="28"/>
                </a:cubicBezTo>
                <a:cubicBezTo>
                  <a:pt x="750" y="41"/>
                  <a:pt x="14" y="446"/>
                  <a:pt x="18" y="453"/>
                </a:cubicBezTo>
                <a:cubicBezTo>
                  <a:pt x="24" y="463"/>
                  <a:pt x="747" y="23"/>
                  <a:pt x="751" y="30"/>
                </a:cubicBezTo>
                <a:cubicBezTo>
                  <a:pt x="759" y="43"/>
                  <a:pt x="7" y="443"/>
                  <a:pt x="17" y="461"/>
                </a:cubicBezTo>
                <a:cubicBezTo>
                  <a:pt x="27" y="479"/>
                  <a:pt x="758" y="12"/>
                  <a:pt x="767" y="28"/>
                </a:cubicBezTo>
                <a:cubicBezTo>
                  <a:pt x="770" y="32"/>
                  <a:pt x="11" y="459"/>
                  <a:pt x="17" y="470"/>
                </a:cubicBezTo>
                <a:cubicBezTo>
                  <a:pt x="21" y="476"/>
                  <a:pt x="770" y="11"/>
                  <a:pt x="780" y="29"/>
                </a:cubicBezTo>
                <a:cubicBezTo>
                  <a:pt x="784" y="35"/>
                  <a:pt x="12" y="468"/>
                  <a:pt x="17" y="477"/>
                </a:cubicBezTo>
                <a:cubicBezTo>
                  <a:pt x="28" y="496"/>
                  <a:pt x="781" y="15"/>
                  <a:pt x="791" y="31"/>
                </a:cubicBezTo>
                <a:cubicBezTo>
                  <a:pt x="793" y="35"/>
                  <a:pt x="9" y="467"/>
                  <a:pt x="19" y="485"/>
                </a:cubicBezTo>
                <a:cubicBezTo>
                  <a:pt x="27" y="499"/>
                  <a:pt x="804" y="16"/>
                  <a:pt x="811" y="27"/>
                </a:cubicBezTo>
                <a:cubicBezTo>
                  <a:pt x="819" y="42"/>
                  <a:pt x="14" y="480"/>
                  <a:pt x="21" y="492"/>
                </a:cubicBezTo>
                <a:cubicBezTo>
                  <a:pt x="28" y="503"/>
                  <a:pt x="815" y="19"/>
                  <a:pt x="821" y="30"/>
                </a:cubicBezTo>
                <a:cubicBezTo>
                  <a:pt x="827" y="39"/>
                  <a:pt x="16" y="490"/>
                  <a:pt x="21" y="499"/>
                </a:cubicBezTo>
                <a:cubicBezTo>
                  <a:pt x="31" y="516"/>
                  <a:pt x="829" y="18"/>
                  <a:pt x="836" y="29"/>
                </a:cubicBezTo>
                <a:cubicBezTo>
                  <a:pt x="840" y="36"/>
                  <a:pt x="8" y="492"/>
                  <a:pt x="18" y="509"/>
                </a:cubicBezTo>
                <a:cubicBezTo>
                  <a:pt x="23" y="518"/>
                  <a:pt x="845" y="18"/>
                  <a:pt x="851" y="28"/>
                </a:cubicBezTo>
                <a:cubicBezTo>
                  <a:pt x="862" y="48"/>
                  <a:pt x="11" y="500"/>
                  <a:pt x="20" y="515"/>
                </a:cubicBezTo>
                <a:cubicBezTo>
                  <a:pt x="31" y="535"/>
                  <a:pt x="851" y="16"/>
                  <a:pt x="860" y="31"/>
                </a:cubicBezTo>
                <a:cubicBezTo>
                  <a:pt x="863" y="37"/>
                  <a:pt x="11" y="512"/>
                  <a:pt x="18" y="524"/>
                </a:cubicBezTo>
                <a:cubicBezTo>
                  <a:pt x="21" y="529"/>
                  <a:pt x="870" y="23"/>
                  <a:pt x="874" y="30"/>
                </a:cubicBezTo>
                <a:cubicBezTo>
                  <a:pt x="880" y="40"/>
                  <a:pt x="13" y="524"/>
                  <a:pt x="18" y="533"/>
                </a:cubicBezTo>
                <a:cubicBezTo>
                  <a:pt x="23" y="542"/>
                  <a:pt x="880" y="13"/>
                  <a:pt x="889" y="30"/>
                </a:cubicBezTo>
                <a:cubicBezTo>
                  <a:pt x="897" y="43"/>
                  <a:pt x="8" y="526"/>
                  <a:pt x="17" y="542"/>
                </a:cubicBezTo>
                <a:cubicBezTo>
                  <a:pt x="20" y="548"/>
                  <a:pt x="903" y="19"/>
                  <a:pt x="907" y="27"/>
                </a:cubicBezTo>
                <a:cubicBezTo>
                  <a:pt x="913" y="37"/>
                  <a:pt x="13" y="540"/>
                  <a:pt x="18" y="549"/>
                </a:cubicBezTo>
                <a:cubicBezTo>
                  <a:pt x="24" y="559"/>
                  <a:pt x="915" y="23"/>
                  <a:pt x="918" y="29"/>
                </a:cubicBezTo>
                <a:cubicBezTo>
                  <a:pt x="928" y="46"/>
                  <a:pt x="10" y="533"/>
                  <a:pt x="22" y="554"/>
                </a:cubicBezTo>
                <a:cubicBezTo>
                  <a:pt x="31" y="569"/>
                  <a:pt x="923" y="22"/>
                  <a:pt x="928" y="31"/>
                </a:cubicBezTo>
                <a:cubicBezTo>
                  <a:pt x="935" y="43"/>
                  <a:pt x="7" y="541"/>
                  <a:pt x="19" y="563"/>
                </a:cubicBezTo>
                <a:cubicBezTo>
                  <a:pt x="28" y="578"/>
                  <a:pt x="931" y="9"/>
                  <a:pt x="943" y="30"/>
                </a:cubicBezTo>
                <a:cubicBezTo>
                  <a:pt x="952" y="46"/>
                  <a:pt x="8" y="557"/>
                  <a:pt x="16" y="572"/>
                </a:cubicBezTo>
                <a:cubicBezTo>
                  <a:pt x="23" y="584"/>
                  <a:pt x="951" y="17"/>
                  <a:pt x="958" y="29"/>
                </a:cubicBezTo>
                <a:cubicBezTo>
                  <a:pt x="970" y="49"/>
                  <a:pt x="15" y="567"/>
                  <a:pt x="21" y="577"/>
                </a:cubicBezTo>
                <a:cubicBezTo>
                  <a:pt x="30" y="594"/>
                  <a:pt x="958" y="11"/>
                  <a:pt x="969" y="30"/>
                </a:cubicBezTo>
                <a:cubicBezTo>
                  <a:pt x="976" y="42"/>
                  <a:pt x="7" y="572"/>
                  <a:pt x="16" y="588"/>
                </a:cubicBezTo>
                <a:cubicBezTo>
                  <a:pt x="26" y="606"/>
                  <a:pt x="979" y="15"/>
                  <a:pt x="986" y="28"/>
                </a:cubicBezTo>
                <a:cubicBezTo>
                  <a:pt x="999" y="50"/>
                  <a:pt x="18" y="585"/>
                  <a:pt x="22" y="592"/>
                </a:cubicBezTo>
                <a:cubicBezTo>
                  <a:pt x="28" y="603"/>
                  <a:pt x="994" y="18"/>
                  <a:pt x="999" y="27"/>
                </a:cubicBezTo>
                <a:cubicBezTo>
                  <a:pt x="1010" y="47"/>
                  <a:pt x="14" y="597"/>
                  <a:pt x="17" y="602"/>
                </a:cubicBezTo>
                <a:cubicBezTo>
                  <a:pt x="20" y="607"/>
                  <a:pt x="997" y="8"/>
                  <a:pt x="1009" y="29"/>
                </a:cubicBezTo>
                <a:cubicBezTo>
                  <a:pt x="1022" y="52"/>
                  <a:pt x="7" y="592"/>
                  <a:pt x="17" y="609"/>
                </a:cubicBezTo>
                <a:cubicBezTo>
                  <a:pt x="21" y="616"/>
                  <a:pt x="1009" y="5"/>
                  <a:pt x="1023" y="28"/>
                </a:cubicBezTo>
                <a:cubicBezTo>
                  <a:pt x="1028" y="37"/>
                  <a:pt x="11" y="594"/>
                  <a:pt x="23" y="614"/>
                </a:cubicBezTo>
                <a:cubicBezTo>
                  <a:pt x="35" y="635"/>
                  <a:pt x="1029" y="24"/>
                  <a:pt x="1033" y="31"/>
                </a:cubicBezTo>
                <a:cubicBezTo>
                  <a:pt x="1044" y="49"/>
                  <a:pt x="9" y="597"/>
                  <a:pt x="23" y="622"/>
                </a:cubicBezTo>
                <a:cubicBezTo>
                  <a:pt x="30" y="635"/>
                  <a:pt x="1046" y="21"/>
                  <a:pt x="1050" y="29"/>
                </a:cubicBezTo>
                <a:cubicBezTo>
                  <a:pt x="1062" y="49"/>
                  <a:pt x="11" y="617"/>
                  <a:pt x="19" y="631"/>
                </a:cubicBezTo>
                <a:cubicBezTo>
                  <a:pt x="28" y="648"/>
                  <a:pt x="1051" y="13"/>
                  <a:pt x="1060" y="30"/>
                </a:cubicBezTo>
                <a:cubicBezTo>
                  <a:pt x="1068" y="44"/>
                  <a:pt x="13" y="621"/>
                  <a:pt x="22" y="637"/>
                </a:cubicBezTo>
                <a:cubicBezTo>
                  <a:pt x="33" y="656"/>
                  <a:pt x="1063" y="14"/>
                  <a:pt x="1072" y="31"/>
                </a:cubicBezTo>
                <a:cubicBezTo>
                  <a:pt x="1082" y="48"/>
                  <a:pt x="16" y="638"/>
                  <a:pt x="21" y="646"/>
                </a:cubicBezTo>
                <a:cubicBezTo>
                  <a:pt x="29" y="660"/>
                  <a:pt x="1075" y="9"/>
                  <a:pt x="1087" y="31"/>
                </a:cubicBezTo>
                <a:cubicBezTo>
                  <a:pt x="1101" y="56"/>
                  <a:pt x="11" y="638"/>
                  <a:pt x="20" y="654"/>
                </a:cubicBezTo>
                <a:cubicBezTo>
                  <a:pt x="30" y="671"/>
                  <a:pt x="1100" y="20"/>
                  <a:pt x="1104" y="28"/>
                </a:cubicBezTo>
                <a:cubicBezTo>
                  <a:pt x="1110" y="39"/>
                  <a:pt x="7" y="636"/>
                  <a:pt x="22" y="661"/>
                </a:cubicBezTo>
                <a:cubicBezTo>
                  <a:pt x="32" y="678"/>
                  <a:pt x="1104" y="14"/>
                  <a:pt x="1114" y="30"/>
                </a:cubicBezTo>
                <a:cubicBezTo>
                  <a:pt x="1124" y="47"/>
                  <a:pt x="3" y="648"/>
                  <a:pt x="17" y="671"/>
                </a:cubicBezTo>
                <a:cubicBezTo>
                  <a:pt x="28" y="691"/>
                  <a:pt x="1117" y="0"/>
                  <a:pt x="1132" y="27"/>
                </a:cubicBezTo>
                <a:cubicBezTo>
                  <a:pt x="1141" y="43"/>
                  <a:pt x="10" y="660"/>
                  <a:pt x="20" y="678"/>
                </a:cubicBezTo>
                <a:cubicBezTo>
                  <a:pt x="29" y="693"/>
                  <a:pt x="1138" y="18"/>
                  <a:pt x="1144" y="28"/>
                </a:cubicBezTo>
                <a:cubicBezTo>
                  <a:pt x="1152" y="42"/>
                  <a:pt x="16" y="672"/>
                  <a:pt x="23" y="684"/>
                </a:cubicBezTo>
                <a:cubicBezTo>
                  <a:pt x="27" y="691"/>
                  <a:pt x="1141" y="5"/>
                  <a:pt x="1155" y="30"/>
                </a:cubicBezTo>
                <a:cubicBezTo>
                  <a:pt x="1170" y="55"/>
                  <a:pt x="12" y="689"/>
                  <a:pt x="16" y="695"/>
                </a:cubicBezTo>
                <a:cubicBezTo>
                  <a:pt x="26" y="712"/>
                  <a:pt x="1155" y="9"/>
                  <a:pt x="1167" y="31"/>
                </a:cubicBezTo>
                <a:cubicBezTo>
                  <a:pt x="1175" y="44"/>
                  <a:pt x="6" y="675"/>
                  <a:pt x="21" y="700"/>
                </a:cubicBezTo>
                <a:cubicBezTo>
                  <a:pt x="25" y="708"/>
                  <a:pt x="1170" y="7"/>
                  <a:pt x="1183" y="29"/>
                </a:cubicBezTo>
                <a:cubicBezTo>
                  <a:pt x="1198" y="57"/>
                  <a:pt x="7" y="694"/>
                  <a:pt x="16" y="710"/>
                </a:cubicBezTo>
                <a:cubicBezTo>
                  <a:pt x="21" y="719"/>
                  <a:pt x="1187" y="7"/>
                  <a:pt x="1199" y="28"/>
                </a:cubicBezTo>
                <a:cubicBezTo>
                  <a:pt x="1206" y="39"/>
                  <a:pt x="6" y="698"/>
                  <a:pt x="17" y="717"/>
                </a:cubicBezTo>
                <a:cubicBezTo>
                  <a:pt x="32" y="743"/>
                  <a:pt x="1197" y="14"/>
                  <a:pt x="1206" y="31"/>
                </a:cubicBezTo>
                <a:cubicBezTo>
                  <a:pt x="1222" y="57"/>
                  <a:pt x="8" y="698"/>
                  <a:pt x="22" y="722"/>
                </a:cubicBezTo>
                <a:cubicBezTo>
                  <a:pt x="39" y="752"/>
                  <a:pt x="1212" y="19"/>
                  <a:pt x="1219" y="31"/>
                </a:cubicBezTo>
                <a:cubicBezTo>
                  <a:pt x="1229" y="47"/>
                  <a:pt x="4" y="702"/>
                  <a:pt x="20" y="730"/>
                </a:cubicBezTo>
                <a:cubicBezTo>
                  <a:pt x="35" y="757"/>
                  <a:pt x="1221" y="4"/>
                  <a:pt x="1236" y="28"/>
                </a:cubicBezTo>
                <a:cubicBezTo>
                  <a:pt x="1252" y="57"/>
                  <a:pt x="2" y="710"/>
                  <a:pt x="18" y="738"/>
                </a:cubicBezTo>
                <a:cubicBezTo>
                  <a:pt x="29" y="757"/>
                  <a:pt x="1238" y="13"/>
                  <a:pt x="1248" y="29"/>
                </a:cubicBezTo>
                <a:cubicBezTo>
                  <a:pt x="1265" y="59"/>
                  <a:pt x="12" y="732"/>
                  <a:pt x="19" y="745"/>
                </a:cubicBezTo>
                <a:cubicBezTo>
                  <a:pt x="34" y="771"/>
                  <a:pt x="1248" y="14"/>
                  <a:pt x="1258" y="30"/>
                </a:cubicBezTo>
                <a:cubicBezTo>
                  <a:pt x="1273" y="58"/>
                  <a:pt x="17" y="746"/>
                  <a:pt x="20" y="752"/>
                </a:cubicBezTo>
                <a:cubicBezTo>
                  <a:pt x="37" y="781"/>
                  <a:pt x="1258" y="9"/>
                  <a:pt x="1270" y="31"/>
                </a:cubicBezTo>
                <a:cubicBezTo>
                  <a:pt x="1274" y="37"/>
                  <a:pt x="12" y="743"/>
                  <a:pt x="22" y="759"/>
                </a:cubicBezTo>
                <a:cubicBezTo>
                  <a:pt x="31" y="775"/>
                  <a:pt x="1279" y="20"/>
                  <a:pt x="1285" y="30"/>
                </a:cubicBezTo>
                <a:cubicBezTo>
                  <a:pt x="1295" y="47"/>
                  <a:pt x="18" y="759"/>
                  <a:pt x="22" y="767"/>
                </a:cubicBezTo>
                <a:cubicBezTo>
                  <a:pt x="38" y="794"/>
                  <a:pt x="1280" y="32"/>
                  <a:pt x="1283" y="39"/>
                </a:cubicBezTo>
                <a:cubicBezTo>
                  <a:pt x="1290" y="49"/>
                  <a:pt x="3" y="751"/>
                  <a:pt x="18" y="777"/>
                </a:cubicBezTo>
                <a:cubicBezTo>
                  <a:pt x="34" y="805"/>
                  <a:pt x="1270" y="18"/>
                  <a:pt x="1286" y="45"/>
                </a:cubicBezTo>
                <a:cubicBezTo>
                  <a:pt x="1301" y="72"/>
                  <a:pt x="11" y="771"/>
                  <a:pt x="18" y="785"/>
                </a:cubicBezTo>
                <a:cubicBezTo>
                  <a:pt x="30" y="805"/>
                  <a:pt x="1280" y="43"/>
                  <a:pt x="1286" y="53"/>
                </a:cubicBezTo>
                <a:cubicBezTo>
                  <a:pt x="1300" y="77"/>
                  <a:pt x="12" y="780"/>
                  <a:pt x="19" y="792"/>
                </a:cubicBezTo>
                <a:cubicBezTo>
                  <a:pt x="28" y="808"/>
                  <a:pt x="1268" y="40"/>
                  <a:pt x="1281" y="63"/>
                </a:cubicBezTo>
                <a:cubicBezTo>
                  <a:pt x="1294" y="85"/>
                  <a:pt x="1" y="772"/>
                  <a:pt x="17" y="801"/>
                </a:cubicBezTo>
                <a:cubicBezTo>
                  <a:pt x="25" y="814"/>
                  <a:pt x="1277" y="56"/>
                  <a:pt x="1285" y="69"/>
                </a:cubicBezTo>
                <a:cubicBezTo>
                  <a:pt x="1303" y="100"/>
                  <a:pt x="10" y="793"/>
                  <a:pt x="19" y="808"/>
                </a:cubicBezTo>
                <a:cubicBezTo>
                  <a:pt x="33" y="833"/>
                  <a:pt x="1274" y="59"/>
                  <a:pt x="1284" y="77"/>
                </a:cubicBezTo>
                <a:cubicBezTo>
                  <a:pt x="1299" y="102"/>
                  <a:pt x="6" y="790"/>
                  <a:pt x="20" y="815"/>
                </a:cubicBezTo>
                <a:cubicBezTo>
                  <a:pt x="36" y="842"/>
                  <a:pt x="1278" y="71"/>
                  <a:pt x="1286" y="84"/>
                </a:cubicBezTo>
                <a:cubicBezTo>
                  <a:pt x="1304" y="116"/>
                  <a:pt x="8" y="798"/>
                  <a:pt x="22" y="821"/>
                </a:cubicBezTo>
                <a:cubicBezTo>
                  <a:pt x="28" y="832"/>
                  <a:pt x="1273" y="69"/>
                  <a:pt x="1286" y="92"/>
                </a:cubicBezTo>
                <a:cubicBezTo>
                  <a:pt x="1290" y="99"/>
                  <a:pt x="0" y="804"/>
                  <a:pt x="16" y="832"/>
                </a:cubicBezTo>
                <a:cubicBezTo>
                  <a:pt x="26" y="848"/>
                  <a:pt x="1274" y="84"/>
                  <a:pt x="1283" y="100"/>
                </a:cubicBezTo>
                <a:cubicBezTo>
                  <a:pt x="1287" y="107"/>
                  <a:pt x="12" y="824"/>
                  <a:pt x="20" y="838"/>
                </a:cubicBezTo>
                <a:cubicBezTo>
                  <a:pt x="27" y="849"/>
                  <a:pt x="1277" y="99"/>
                  <a:pt x="1283" y="109"/>
                </a:cubicBezTo>
                <a:cubicBezTo>
                  <a:pt x="1289" y="119"/>
                  <a:pt x="8" y="820"/>
                  <a:pt x="22" y="844"/>
                </a:cubicBezTo>
                <a:cubicBezTo>
                  <a:pt x="28" y="854"/>
                  <a:pt x="1271" y="91"/>
                  <a:pt x="1285" y="115"/>
                </a:cubicBezTo>
                <a:cubicBezTo>
                  <a:pt x="1300" y="141"/>
                  <a:pt x="4" y="825"/>
                  <a:pt x="20" y="852"/>
                </a:cubicBezTo>
                <a:cubicBezTo>
                  <a:pt x="38" y="883"/>
                  <a:pt x="1277" y="115"/>
                  <a:pt x="1283" y="123"/>
                </a:cubicBezTo>
                <a:cubicBezTo>
                  <a:pt x="1289" y="134"/>
                  <a:pt x="14" y="847"/>
                  <a:pt x="21" y="860"/>
                </a:cubicBezTo>
                <a:cubicBezTo>
                  <a:pt x="30" y="876"/>
                  <a:pt x="1279" y="125"/>
                  <a:pt x="1283" y="131"/>
                </a:cubicBezTo>
                <a:cubicBezTo>
                  <a:pt x="1301" y="163"/>
                  <a:pt x="3" y="845"/>
                  <a:pt x="17" y="869"/>
                </a:cubicBezTo>
                <a:cubicBezTo>
                  <a:pt x="27" y="887"/>
                  <a:pt x="1275" y="121"/>
                  <a:pt x="1285" y="138"/>
                </a:cubicBezTo>
                <a:cubicBezTo>
                  <a:pt x="1291" y="149"/>
                  <a:pt x="4" y="852"/>
                  <a:pt x="18" y="877"/>
                </a:cubicBezTo>
                <a:cubicBezTo>
                  <a:pt x="24" y="886"/>
                  <a:pt x="1266" y="122"/>
                  <a:pt x="1281" y="148"/>
                </a:cubicBezTo>
                <a:cubicBezTo>
                  <a:pt x="1297" y="176"/>
                  <a:pt x="5" y="865"/>
                  <a:pt x="16" y="886"/>
                </a:cubicBezTo>
                <a:cubicBezTo>
                  <a:pt x="34" y="916"/>
                  <a:pt x="1278" y="144"/>
                  <a:pt x="1284" y="154"/>
                </a:cubicBezTo>
                <a:cubicBezTo>
                  <a:pt x="1299" y="180"/>
                  <a:pt x="6" y="871"/>
                  <a:pt x="18" y="892"/>
                </a:cubicBezTo>
                <a:cubicBezTo>
                  <a:pt x="35" y="921"/>
                  <a:pt x="1270" y="139"/>
                  <a:pt x="1283" y="162"/>
                </a:cubicBezTo>
                <a:cubicBezTo>
                  <a:pt x="1300" y="191"/>
                  <a:pt x="9" y="879"/>
                  <a:pt x="21" y="898"/>
                </a:cubicBezTo>
                <a:cubicBezTo>
                  <a:pt x="26" y="908"/>
                  <a:pt x="1279" y="163"/>
                  <a:pt x="1283" y="170"/>
                </a:cubicBezTo>
                <a:cubicBezTo>
                  <a:pt x="1295" y="191"/>
                  <a:pt x="2" y="879"/>
                  <a:pt x="19" y="907"/>
                </a:cubicBezTo>
                <a:cubicBezTo>
                  <a:pt x="33" y="932"/>
                  <a:pt x="1268" y="158"/>
                  <a:pt x="1280" y="179"/>
                </a:cubicBezTo>
                <a:cubicBezTo>
                  <a:pt x="1293" y="201"/>
                  <a:pt x="12" y="901"/>
                  <a:pt x="20" y="915"/>
                </a:cubicBezTo>
                <a:cubicBezTo>
                  <a:pt x="30" y="933"/>
                  <a:pt x="1271" y="158"/>
                  <a:pt x="1286" y="184"/>
                </a:cubicBezTo>
                <a:cubicBezTo>
                  <a:pt x="1304" y="216"/>
                  <a:pt x="11" y="903"/>
                  <a:pt x="22" y="922"/>
                </a:cubicBezTo>
                <a:cubicBezTo>
                  <a:pt x="28" y="933"/>
                  <a:pt x="1271" y="176"/>
                  <a:pt x="1282" y="194"/>
                </a:cubicBezTo>
                <a:cubicBezTo>
                  <a:pt x="1286" y="202"/>
                  <a:pt x="2" y="902"/>
                  <a:pt x="19" y="931"/>
                </a:cubicBezTo>
                <a:cubicBezTo>
                  <a:pt x="26" y="944"/>
                  <a:pt x="1266" y="175"/>
                  <a:pt x="1282" y="202"/>
                </a:cubicBezTo>
                <a:cubicBezTo>
                  <a:pt x="1288" y="212"/>
                  <a:pt x="8" y="918"/>
                  <a:pt x="20" y="939"/>
                </a:cubicBezTo>
                <a:cubicBezTo>
                  <a:pt x="29" y="954"/>
                  <a:pt x="1276" y="191"/>
                  <a:pt x="1286" y="208"/>
                </a:cubicBezTo>
                <a:cubicBezTo>
                  <a:pt x="1296" y="225"/>
                  <a:pt x="1" y="914"/>
                  <a:pt x="20" y="946"/>
                </a:cubicBezTo>
                <a:cubicBezTo>
                  <a:pt x="35" y="973"/>
                  <a:pt x="1276" y="206"/>
                  <a:pt x="1282" y="217"/>
                </a:cubicBezTo>
                <a:cubicBezTo>
                  <a:pt x="1298" y="246"/>
                  <a:pt x="6" y="938"/>
                  <a:pt x="16" y="955"/>
                </a:cubicBezTo>
                <a:cubicBezTo>
                  <a:pt x="22" y="966"/>
                  <a:pt x="1270" y="201"/>
                  <a:pt x="1284" y="224"/>
                </a:cubicBezTo>
                <a:cubicBezTo>
                  <a:pt x="1301" y="253"/>
                  <a:pt x="13" y="954"/>
                  <a:pt x="18" y="962"/>
                </a:cubicBezTo>
                <a:cubicBezTo>
                  <a:pt x="25" y="975"/>
                  <a:pt x="1271" y="209"/>
                  <a:pt x="1284" y="231"/>
                </a:cubicBezTo>
                <a:cubicBezTo>
                  <a:pt x="1294" y="249"/>
                  <a:pt x="16" y="958"/>
                  <a:pt x="22" y="968"/>
                </a:cubicBezTo>
                <a:cubicBezTo>
                  <a:pt x="38" y="995"/>
                  <a:pt x="1265" y="217"/>
                  <a:pt x="1280" y="241"/>
                </a:cubicBezTo>
                <a:cubicBezTo>
                  <a:pt x="1284" y="249"/>
                  <a:pt x="12" y="970"/>
                  <a:pt x="17" y="979"/>
                </a:cubicBezTo>
                <a:cubicBezTo>
                  <a:pt x="24" y="990"/>
                  <a:pt x="1271" y="225"/>
                  <a:pt x="1284" y="248"/>
                </a:cubicBezTo>
                <a:cubicBezTo>
                  <a:pt x="1292" y="261"/>
                  <a:pt x="11" y="976"/>
                  <a:pt x="17" y="987"/>
                </a:cubicBezTo>
                <a:cubicBezTo>
                  <a:pt x="35" y="1018"/>
                  <a:pt x="1270" y="235"/>
                  <a:pt x="1283" y="256"/>
                </a:cubicBezTo>
                <a:cubicBezTo>
                  <a:pt x="1298" y="283"/>
                  <a:pt x="10" y="982"/>
                  <a:pt x="17" y="994"/>
                </a:cubicBezTo>
                <a:cubicBezTo>
                  <a:pt x="23" y="1004"/>
                  <a:pt x="1272" y="250"/>
                  <a:pt x="1280" y="265"/>
                </a:cubicBezTo>
                <a:cubicBezTo>
                  <a:pt x="1298" y="296"/>
                  <a:pt x="5" y="974"/>
                  <a:pt x="21" y="1000"/>
                </a:cubicBezTo>
                <a:cubicBezTo>
                  <a:pt x="27" y="1012"/>
                  <a:pt x="1279" y="256"/>
                  <a:pt x="1286" y="269"/>
                </a:cubicBezTo>
                <a:cubicBezTo>
                  <a:pt x="1295" y="285"/>
                  <a:pt x="1" y="984"/>
                  <a:pt x="17" y="1011"/>
                </a:cubicBezTo>
                <a:cubicBezTo>
                  <a:pt x="32" y="1037"/>
                  <a:pt x="1265" y="249"/>
                  <a:pt x="1283" y="280"/>
                </a:cubicBezTo>
                <a:cubicBezTo>
                  <a:pt x="1296" y="303"/>
                  <a:pt x="7" y="992"/>
                  <a:pt x="21" y="1017"/>
                </a:cubicBezTo>
                <a:cubicBezTo>
                  <a:pt x="25" y="1023"/>
                  <a:pt x="1275" y="278"/>
                  <a:pt x="1281" y="289"/>
                </a:cubicBezTo>
                <a:cubicBezTo>
                  <a:pt x="1293" y="310"/>
                  <a:pt x="12" y="1012"/>
                  <a:pt x="19" y="1025"/>
                </a:cubicBezTo>
                <a:cubicBezTo>
                  <a:pt x="24" y="1034"/>
                  <a:pt x="1268" y="268"/>
                  <a:pt x="1284" y="295"/>
                </a:cubicBezTo>
                <a:cubicBezTo>
                  <a:pt x="1294" y="311"/>
                  <a:pt x="13" y="1021"/>
                  <a:pt x="19" y="1033"/>
                </a:cubicBezTo>
                <a:cubicBezTo>
                  <a:pt x="31" y="1053"/>
                  <a:pt x="1268" y="274"/>
                  <a:pt x="1284" y="302"/>
                </a:cubicBezTo>
                <a:cubicBezTo>
                  <a:pt x="1294" y="319"/>
                  <a:pt x="0" y="1013"/>
                  <a:pt x="16" y="1042"/>
                </a:cubicBezTo>
                <a:cubicBezTo>
                  <a:pt x="28" y="1062"/>
                  <a:pt x="1272" y="288"/>
                  <a:pt x="1284" y="309"/>
                </a:cubicBezTo>
                <a:cubicBezTo>
                  <a:pt x="1300" y="337"/>
                  <a:pt x="10" y="1027"/>
                  <a:pt x="22" y="1046"/>
                </a:cubicBezTo>
                <a:cubicBezTo>
                  <a:pt x="34" y="1068"/>
                  <a:pt x="1278" y="306"/>
                  <a:pt x="1285" y="317"/>
                </a:cubicBezTo>
                <a:cubicBezTo>
                  <a:pt x="1295" y="335"/>
                  <a:pt x="6" y="1023"/>
                  <a:pt x="24" y="1054"/>
                </a:cubicBezTo>
                <a:cubicBezTo>
                  <a:pt x="29" y="1064"/>
                  <a:pt x="1275" y="312"/>
                  <a:pt x="1283" y="326"/>
                </a:cubicBezTo>
                <a:cubicBezTo>
                  <a:pt x="1297" y="349"/>
                  <a:pt x="29" y="1031"/>
                  <a:pt x="41" y="1052"/>
                </a:cubicBezTo>
                <a:cubicBezTo>
                  <a:pt x="45" y="1059"/>
                  <a:pt x="1279" y="326"/>
                  <a:pt x="1284" y="334"/>
                </a:cubicBezTo>
                <a:cubicBezTo>
                  <a:pt x="1301" y="365"/>
                  <a:pt x="39" y="1022"/>
                  <a:pt x="56" y="1052"/>
                </a:cubicBezTo>
                <a:cubicBezTo>
                  <a:pt x="65" y="1068"/>
                  <a:pt x="1270" y="323"/>
                  <a:pt x="1282" y="344"/>
                </a:cubicBezTo>
                <a:cubicBezTo>
                  <a:pt x="1289" y="356"/>
                  <a:pt x="50" y="1023"/>
                  <a:pt x="67" y="1053"/>
                </a:cubicBezTo>
                <a:cubicBezTo>
                  <a:pt x="75" y="1066"/>
                  <a:pt x="1277" y="339"/>
                  <a:pt x="1284" y="350"/>
                </a:cubicBezTo>
                <a:cubicBezTo>
                  <a:pt x="1300" y="378"/>
                  <a:pt x="70" y="1029"/>
                  <a:pt x="83" y="1052"/>
                </a:cubicBezTo>
                <a:cubicBezTo>
                  <a:pt x="97" y="1077"/>
                  <a:pt x="1269" y="340"/>
                  <a:pt x="1281" y="360"/>
                </a:cubicBezTo>
                <a:cubicBezTo>
                  <a:pt x="1285" y="367"/>
                  <a:pt x="78" y="1030"/>
                  <a:pt x="92" y="1054"/>
                </a:cubicBezTo>
                <a:cubicBezTo>
                  <a:pt x="109" y="1084"/>
                  <a:pt x="1275" y="357"/>
                  <a:pt x="1281" y="368"/>
                </a:cubicBezTo>
                <a:cubicBezTo>
                  <a:pt x="1296" y="394"/>
                  <a:pt x="90" y="1029"/>
                  <a:pt x="105" y="1054"/>
                </a:cubicBezTo>
                <a:cubicBezTo>
                  <a:pt x="110" y="1063"/>
                  <a:pt x="1272" y="358"/>
                  <a:pt x="1282" y="375"/>
                </a:cubicBezTo>
                <a:cubicBezTo>
                  <a:pt x="1295" y="398"/>
                  <a:pt x="112" y="1034"/>
                  <a:pt x="122" y="1052"/>
                </a:cubicBezTo>
                <a:cubicBezTo>
                  <a:pt x="133" y="1070"/>
                  <a:pt x="1280" y="372"/>
                  <a:pt x="1285" y="380"/>
                </a:cubicBezTo>
                <a:cubicBezTo>
                  <a:pt x="1295" y="399"/>
                  <a:pt x="119" y="1028"/>
                  <a:pt x="133" y="1053"/>
                </a:cubicBezTo>
                <a:cubicBezTo>
                  <a:pt x="147" y="1078"/>
                  <a:pt x="1278" y="378"/>
                  <a:pt x="1284" y="388"/>
                </a:cubicBezTo>
                <a:cubicBezTo>
                  <a:pt x="1288" y="395"/>
                  <a:pt x="135" y="1033"/>
                  <a:pt x="146" y="1052"/>
                </a:cubicBezTo>
                <a:cubicBezTo>
                  <a:pt x="149" y="1059"/>
                  <a:pt x="1269" y="378"/>
                  <a:pt x="1280" y="397"/>
                </a:cubicBezTo>
                <a:cubicBezTo>
                  <a:pt x="1294" y="421"/>
                  <a:pt x="155" y="1040"/>
                  <a:pt x="162" y="1051"/>
                </a:cubicBezTo>
                <a:cubicBezTo>
                  <a:pt x="176" y="1076"/>
                  <a:pt x="1268" y="384"/>
                  <a:pt x="1280" y="405"/>
                </a:cubicBezTo>
                <a:cubicBezTo>
                  <a:pt x="1288" y="419"/>
                  <a:pt x="164" y="1039"/>
                  <a:pt x="172" y="1053"/>
                </a:cubicBezTo>
                <a:cubicBezTo>
                  <a:pt x="175" y="1060"/>
                  <a:pt x="1274" y="400"/>
                  <a:pt x="1281" y="412"/>
                </a:cubicBezTo>
                <a:cubicBezTo>
                  <a:pt x="1293" y="433"/>
                  <a:pt x="180" y="1038"/>
                  <a:pt x="188" y="1052"/>
                </a:cubicBezTo>
                <a:cubicBezTo>
                  <a:pt x="193" y="1062"/>
                  <a:pt x="1280" y="413"/>
                  <a:pt x="1284" y="419"/>
                </a:cubicBezTo>
                <a:cubicBezTo>
                  <a:pt x="1294" y="436"/>
                  <a:pt x="192" y="1045"/>
                  <a:pt x="198" y="1054"/>
                </a:cubicBezTo>
                <a:cubicBezTo>
                  <a:pt x="213" y="1080"/>
                  <a:pt x="1266" y="405"/>
                  <a:pt x="1280" y="429"/>
                </a:cubicBezTo>
                <a:cubicBezTo>
                  <a:pt x="1294" y="453"/>
                  <a:pt x="205" y="1036"/>
                  <a:pt x="215" y="1052"/>
                </a:cubicBezTo>
                <a:cubicBezTo>
                  <a:pt x="220" y="1060"/>
                  <a:pt x="1274" y="420"/>
                  <a:pt x="1283" y="435"/>
                </a:cubicBezTo>
                <a:cubicBezTo>
                  <a:pt x="1287" y="442"/>
                  <a:pt x="223" y="1044"/>
                  <a:pt x="227" y="1051"/>
                </a:cubicBezTo>
                <a:cubicBezTo>
                  <a:pt x="238" y="1069"/>
                  <a:pt x="1279" y="437"/>
                  <a:pt x="1282" y="442"/>
                </a:cubicBezTo>
                <a:cubicBezTo>
                  <a:pt x="1297" y="467"/>
                  <a:pt x="229" y="1035"/>
                  <a:pt x="239" y="1052"/>
                </a:cubicBezTo>
                <a:cubicBezTo>
                  <a:pt x="250" y="1071"/>
                  <a:pt x="1276" y="429"/>
                  <a:pt x="1287" y="448"/>
                </a:cubicBezTo>
                <a:cubicBezTo>
                  <a:pt x="1296" y="465"/>
                  <a:pt x="251" y="1046"/>
                  <a:pt x="254" y="1052"/>
                </a:cubicBezTo>
                <a:cubicBezTo>
                  <a:pt x="264" y="1068"/>
                  <a:pt x="1282" y="450"/>
                  <a:pt x="1286" y="457"/>
                </a:cubicBezTo>
                <a:cubicBezTo>
                  <a:pt x="1291" y="465"/>
                  <a:pt x="256" y="1044"/>
                  <a:pt x="262" y="1055"/>
                </a:cubicBezTo>
                <a:cubicBezTo>
                  <a:pt x="266" y="1061"/>
                  <a:pt x="1276" y="449"/>
                  <a:pt x="1285" y="464"/>
                </a:cubicBezTo>
                <a:cubicBezTo>
                  <a:pt x="1296" y="482"/>
                  <a:pt x="270" y="1032"/>
                  <a:pt x="281" y="1052"/>
                </a:cubicBezTo>
                <a:cubicBezTo>
                  <a:pt x="288" y="1063"/>
                  <a:pt x="1267" y="451"/>
                  <a:pt x="1281" y="475"/>
                </a:cubicBezTo>
                <a:cubicBezTo>
                  <a:pt x="1285" y="482"/>
                  <a:pt x="288" y="1039"/>
                  <a:pt x="295" y="1051"/>
                </a:cubicBezTo>
                <a:cubicBezTo>
                  <a:pt x="300" y="1060"/>
                  <a:pt x="1275" y="464"/>
                  <a:pt x="1284" y="480"/>
                </a:cubicBezTo>
                <a:cubicBezTo>
                  <a:pt x="1296" y="500"/>
                  <a:pt x="294" y="1033"/>
                  <a:pt x="306" y="1053"/>
                </a:cubicBezTo>
                <a:cubicBezTo>
                  <a:pt x="319" y="1076"/>
                  <a:pt x="1281" y="478"/>
                  <a:pt x="1286" y="487"/>
                </a:cubicBezTo>
                <a:cubicBezTo>
                  <a:pt x="1300" y="511"/>
                  <a:pt x="317" y="1047"/>
                  <a:pt x="321" y="1053"/>
                </a:cubicBezTo>
                <a:cubicBezTo>
                  <a:pt x="327" y="1063"/>
                  <a:pt x="1270" y="480"/>
                  <a:pt x="1281" y="499"/>
                </a:cubicBezTo>
                <a:cubicBezTo>
                  <a:pt x="1286" y="508"/>
                  <a:pt x="326" y="1041"/>
                  <a:pt x="333" y="1053"/>
                </a:cubicBezTo>
                <a:cubicBezTo>
                  <a:pt x="341" y="1067"/>
                  <a:pt x="1271" y="482"/>
                  <a:pt x="1284" y="504"/>
                </a:cubicBezTo>
                <a:cubicBezTo>
                  <a:pt x="1287" y="510"/>
                  <a:pt x="344" y="1040"/>
                  <a:pt x="350" y="1051"/>
                </a:cubicBezTo>
                <a:cubicBezTo>
                  <a:pt x="363" y="1073"/>
                  <a:pt x="1279" y="505"/>
                  <a:pt x="1283" y="513"/>
                </a:cubicBezTo>
                <a:cubicBezTo>
                  <a:pt x="1288" y="520"/>
                  <a:pt x="351" y="1035"/>
                  <a:pt x="362" y="1052"/>
                </a:cubicBezTo>
                <a:cubicBezTo>
                  <a:pt x="373" y="1073"/>
                  <a:pt x="1274" y="507"/>
                  <a:pt x="1282" y="521"/>
                </a:cubicBezTo>
                <a:cubicBezTo>
                  <a:pt x="1287" y="530"/>
                  <a:pt x="361" y="1032"/>
                  <a:pt x="373" y="1053"/>
                </a:cubicBezTo>
                <a:cubicBezTo>
                  <a:pt x="384" y="1071"/>
                  <a:pt x="1276" y="515"/>
                  <a:pt x="1283" y="528"/>
                </a:cubicBezTo>
                <a:cubicBezTo>
                  <a:pt x="1288" y="537"/>
                  <a:pt x="380" y="1039"/>
                  <a:pt x="387" y="1052"/>
                </a:cubicBezTo>
                <a:cubicBezTo>
                  <a:pt x="400" y="1074"/>
                  <a:pt x="1276" y="517"/>
                  <a:pt x="1286" y="534"/>
                </a:cubicBezTo>
                <a:cubicBezTo>
                  <a:pt x="1296" y="551"/>
                  <a:pt x="394" y="1037"/>
                  <a:pt x="402" y="1052"/>
                </a:cubicBezTo>
                <a:cubicBezTo>
                  <a:pt x="413" y="1071"/>
                  <a:pt x="1273" y="528"/>
                  <a:pt x="1282" y="544"/>
                </a:cubicBezTo>
                <a:cubicBezTo>
                  <a:pt x="1293" y="562"/>
                  <a:pt x="408" y="1044"/>
                  <a:pt x="413" y="1054"/>
                </a:cubicBezTo>
                <a:cubicBezTo>
                  <a:pt x="424" y="1073"/>
                  <a:pt x="1281" y="542"/>
                  <a:pt x="1286" y="550"/>
                </a:cubicBezTo>
                <a:cubicBezTo>
                  <a:pt x="1291" y="559"/>
                  <a:pt x="413" y="1034"/>
                  <a:pt x="425" y="1055"/>
                </a:cubicBezTo>
                <a:cubicBezTo>
                  <a:pt x="435" y="1072"/>
                  <a:pt x="1277" y="543"/>
                  <a:pt x="1285" y="558"/>
                </a:cubicBezTo>
                <a:cubicBezTo>
                  <a:pt x="1292" y="570"/>
                  <a:pt x="434" y="1044"/>
                  <a:pt x="440" y="1054"/>
                </a:cubicBezTo>
                <a:cubicBezTo>
                  <a:pt x="452" y="1074"/>
                  <a:pt x="1281" y="562"/>
                  <a:pt x="1283" y="567"/>
                </a:cubicBezTo>
                <a:cubicBezTo>
                  <a:pt x="1293" y="583"/>
                  <a:pt x="452" y="1045"/>
                  <a:pt x="456" y="1053"/>
                </a:cubicBezTo>
                <a:cubicBezTo>
                  <a:pt x="459" y="1057"/>
                  <a:pt x="1270" y="557"/>
                  <a:pt x="1281" y="576"/>
                </a:cubicBezTo>
                <a:cubicBezTo>
                  <a:pt x="1293" y="596"/>
                  <a:pt x="464" y="1039"/>
                  <a:pt x="471" y="1052"/>
                </a:cubicBezTo>
                <a:cubicBezTo>
                  <a:pt x="479" y="1066"/>
                  <a:pt x="1274" y="563"/>
                  <a:pt x="1285" y="582"/>
                </a:cubicBezTo>
                <a:cubicBezTo>
                  <a:pt x="1291" y="593"/>
                  <a:pt x="468" y="1036"/>
                  <a:pt x="479" y="1055"/>
                </a:cubicBezTo>
                <a:cubicBezTo>
                  <a:pt x="486" y="1067"/>
                  <a:pt x="1274" y="579"/>
                  <a:pt x="1282" y="592"/>
                </a:cubicBezTo>
                <a:cubicBezTo>
                  <a:pt x="1286" y="600"/>
                  <a:pt x="491" y="1041"/>
                  <a:pt x="498" y="1052"/>
                </a:cubicBezTo>
                <a:cubicBezTo>
                  <a:pt x="502" y="1060"/>
                  <a:pt x="1280" y="595"/>
                  <a:pt x="1283" y="599"/>
                </a:cubicBezTo>
                <a:cubicBezTo>
                  <a:pt x="1286" y="605"/>
                  <a:pt x="498" y="1037"/>
                  <a:pt x="508" y="1054"/>
                </a:cubicBezTo>
                <a:cubicBezTo>
                  <a:pt x="512" y="1061"/>
                  <a:pt x="1275" y="590"/>
                  <a:pt x="1284" y="606"/>
                </a:cubicBezTo>
                <a:cubicBezTo>
                  <a:pt x="1295" y="625"/>
                  <a:pt x="510" y="1035"/>
                  <a:pt x="521" y="1054"/>
                </a:cubicBezTo>
                <a:cubicBezTo>
                  <a:pt x="530" y="1070"/>
                  <a:pt x="1276" y="607"/>
                  <a:pt x="1281" y="615"/>
                </a:cubicBezTo>
                <a:cubicBezTo>
                  <a:pt x="1291" y="633"/>
                  <a:pt x="529" y="1041"/>
                  <a:pt x="537" y="1053"/>
                </a:cubicBezTo>
                <a:cubicBezTo>
                  <a:pt x="540" y="1059"/>
                  <a:pt x="1279" y="618"/>
                  <a:pt x="1281" y="623"/>
                </a:cubicBezTo>
                <a:cubicBezTo>
                  <a:pt x="1291" y="639"/>
                  <a:pt x="539" y="1041"/>
                  <a:pt x="547" y="1055"/>
                </a:cubicBezTo>
                <a:cubicBezTo>
                  <a:pt x="556" y="1071"/>
                  <a:pt x="1275" y="613"/>
                  <a:pt x="1285" y="629"/>
                </a:cubicBezTo>
                <a:cubicBezTo>
                  <a:pt x="1290" y="638"/>
                  <a:pt x="566" y="1047"/>
                  <a:pt x="568" y="1051"/>
                </a:cubicBezTo>
                <a:cubicBezTo>
                  <a:pt x="571" y="1058"/>
                  <a:pt x="1274" y="626"/>
                  <a:pt x="1281" y="639"/>
                </a:cubicBezTo>
                <a:cubicBezTo>
                  <a:pt x="1291" y="656"/>
                  <a:pt x="569" y="1048"/>
                  <a:pt x="573" y="1055"/>
                </a:cubicBezTo>
                <a:cubicBezTo>
                  <a:pt x="576" y="1059"/>
                  <a:pt x="1276" y="640"/>
                  <a:pt x="1280" y="647"/>
                </a:cubicBezTo>
                <a:cubicBezTo>
                  <a:pt x="1286" y="658"/>
                  <a:pt x="586" y="1045"/>
                  <a:pt x="590" y="1053"/>
                </a:cubicBezTo>
                <a:cubicBezTo>
                  <a:pt x="593" y="1058"/>
                  <a:pt x="1279" y="650"/>
                  <a:pt x="1281" y="654"/>
                </a:cubicBezTo>
                <a:cubicBezTo>
                  <a:pt x="1286" y="663"/>
                  <a:pt x="592" y="1038"/>
                  <a:pt x="602" y="1055"/>
                </a:cubicBezTo>
                <a:cubicBezTo>
                  <a:pt x="607" y="1063"/>
                  <a:pt x="1279" y="652"/>
                  <a:pt x="1284" y="661"/>
                </a:cubicBezTo>
                <a:cubicBezTo>
                  <a:pt x="1290" y="671"/>
                  <a:pt x="615" y="1038"/>
                  <a:pt x="622" y="1051"/>
                </a:cubicBezTo>
                <a:cubicBezTo>
                  <a:pt x="627" y="1060"/>
                  <a:pt x="1277" y="656"/>
                  <a:pt x="1284" y="669"/>
                </a:cubicBezTo>
                <a:cubicBezTo>
                  <a:pt x="1292" y="683"/>
                  <a:pt x="628" y="1038"/>
                  <a:pt x="636" y="1051"/>
                </a:cubicBezTo>
                <a:cubicBezTo>
                  <a:pt x="638" y="1056"/>
                  <a:pt x="1278" y="667"/>
                  <a:pt x="1284" y="677"/>
                </a:cubicBezTo>
                <a:cubicBezTo>
                  <a:pt x="1287" y="682"/>
                  <a:pt x="640" y="1036"/>
                  <a:pt x="649" y="1052"/>
                </a:cubicBezTo>
                <a:cubicBezTo>
                  <a:pt x="651" y="1055"/>
                  <a:pt x="1276" y="676"/>
                  <a:pt x="1282" y="686"/>
                </a:cubicBezTo>
                <a:cubicBezTo>
                  <a:pt x="1289" y="697"/>
                  <a:pt x="655" y="1043"/>
                  <a:pt x="661" y="1052"/>
                </a:cubicBezTo>
                <a:cubicBezTo>
                  <a:pt x="666" y="1062"/>
                  <a:pt x="1272" y="681"/>
                  <a:pt x="1280" y="695"/>
                </a:cubicBezTo>
                <a:cubicBezTo>
                  <a:pt x="1284" y="701"/>
                  <a:pt x="662" y="1043"/>
                  <a:pt x="669" y="1055"/>
                </a:cubicBezTo>
                <a:cubicBezTo>
                  <a:pt x="674" y="1064"/>
                  <a:pt x="1280" y="687"/>
                  <a:pt x="1286" y="698"/>
                </a:cubicBezTo>
                <a:cubicBezTo>
                  <a:pt x="1288" y="702"/>
                  <a:pt x="686" y="1048"/>
                  <a:pt x="688" y="1052"/>
                </a:cubicBezTo>
                <a:cubicBezTo>
                  <a:pt x="690" y="1055"/>
                  <a:pt x="1279" y="702"/>
                  <a:pt x="1283" y="708"/>
                </a:cubicBezTo>
                <a:cubicBezTo>
                  <a:pt x="1289" y="719"/>
                  <a:pt x="695" y="1042"/>
                  <a:pt x="701" y="1052"/>
                </a:cubicBezTo>
                <a:cubicBezTo>
                  <a:pt x="707" y="1062"/>
                  <a:pt x="1275" y="705"/>
                  <a:pt x="1282" y="717"/>
                </a:cubicBezTo>
                <a:cubicBezTo>
                  <a:pt x="1286" y="725"/>
                  <a:pt x="711" y="1040"/>
                  <a:pt x="717" y="1051"/>
                </a:cubicBezTo>
                <a:cubicBezTo>
                  <a:pt x="719" y="1054"/>
                  <a:pt x="1275" y="712"/>
                  <a:pt x="1283" y="725"/>
                </a:cubicBezTo>
                <a:cubicBezTo>
                  <a:pt x="1291" y="738"/>
                  <a:pt x="722" y="1046"/>
                  <a:pt x="726" y="1053"/>
                </a:cubicBezTo>
                <a:cubicBezTo>
                  <a:pt x="729" y="1058"/>
                  <a:pt x="1274" y="724"/>
                  <a:pt x="1280" y="734"/>
                </a:cubicBezTo>
                <a:cubicBezTo>
                  <a:pt x="1281" y="736"/>
                  <a:pt x="734" y="1038"/>
                  <a:pt x="742" y="1051"/>
                </a:cubicBezTo>
                <a:cubicBezTo>
                  <a:pt x="745" y="1057"/>
                  <a:pt x="1276" y="733"/>
                  <a:pt x="1280" y="741"/>
                </a:cubicBezTo>
                <a:cubicBezTo>
                  <a:pt x="1286" y="751"/>
                  <a:pt x="751" y="1046"/>
                  <a:pt x="755" y="1052"/>
                </a:cubicBezTo>
                <a:cubicBezTo>
                  <a:pt x="759" y="1060"/>
                  <a:pt x="1281" y="739"/>
                  <a:pt x="1285" y="746"/>
                </a:cubicBezTo>
                <a:cubicBezTo>
                  <a:pt x="1287" y="749"/>
                  <a:pt x="759" y="1040"/>
                  <a:pt x="766" y="1052"/>
                </a:cubicBezTo>
                <a:cubicBezTo>
                  <a:pt x="770" y="1059"/>
                  <a:pt x="1278" y="749"/>
                  <a:pt x="1281" y="755"/>
                </a:cubicBezTo>
                <a:cubicBezTo>
                  <a:pt x="1286" y="763"/>
                  <a:pt x="770" y="1042"/>
                  <a:pt x="777" y="1054"/>
                </a:cubicBezTo>
                <a:cubicBezTo>
                  <a:pt x="780" y="1060"/>
                  <a:pt x="1276" y="756"/>
                  <a:pt x="1280" y="764"/>
                </a:cubicBezTo>
                <a:cubicBezTo>
                  <a:pt x="1282" y="766"/>
                  <a:pt x="787" y="1043"/>
                  <a:pt x="793" y="1053"/>
                </a:cubicBezTo>
                <a:cubicBezTo>
                  <a:pt x="797" y="1061"/>
                  <a:pt x="1280" y="760"/>
                  <a:pt x="1285" y="768"/>
                </a:cubicBezTo>
                <a:cubicBezTo>
                  <a:pt x="1291" y="778"/>
                  <a:pt x="806" y="1049"/>
                  <a:pt x="808" y="1052"/>
                </a:cubicBezTo>
                <a:cubicBezTo>
                  <a:pt x="812" y="1058"/>
                  <a:pt x="1278" y="766"/>
                  <a:pt x="1284" y="777"/>
                </a:cubicBezTo>
                <a:cubicBezTo>
                  <a:pt x="1286" y="780"/>
                  <a:pt x="816" y="1050"/>
                  <a:pt x="818" y="1053"/>
                </a:cubicBezTo>
                <a:cubicBezTo>
                  <a:pt x="822" y="1059"/>
                  <a:pt x="1278" y="774"/>
                  <a:pt x="1284" y="785"/>
                </a:cubicBezTo>
                <a:cubicBezTo>
                  <a:pt x="1290" y="796"/>
                  <a:pt x="827" y="1050"/>
                  <a:pt x="830" y="1054"/>
                </a:cubicBezTo>
                <a:cubicBezTo>
                  <a:pt x="834" y="1062"/>
                  <a:pt x="1281" y="783"/>
                  <a:pt x="1286" y="791"/>
                </a:cubicBezTo>
                <a:cubicBezTo>
                  <a:pt x="1287" y="793"/>
                  <a:pt x="839" y="1047"/>
                  <a:pt x="843" y="1054"/>
                </a:cubicBezTo>
                <a:cubicBezTo>
                  <a:pt x="848" y="1062"/>
                  <a:pt x="1279" y="792"/>
                  <a:pt x="1283" y="799"/>
                </a:cubicBezTo>
                <a:cubicBezTo>
                  <a:pt x="1287" y="806"/>
                  <a:pt x="850" y="1043"/>
                  <a:pt x="856" y="1053"/>
                </a:cubicBezTo>
                <a:cubicBezTo>
                  <a:pt x="861" y="1062"/>
                  <a:pt x="1280" y="806"/>
                  <a:pt x="1282" y="808"/>
                </a:cubicBezTo>
                <a:cubicBezTo>
                  <a:pt x="1284" y="812"/>
                  <a:pt x="869" y="1050"/>
                  <a:pt x="871" y="1053"/>
                </a:cubicBezTo>
                <a:cubicBezTo>
                  <a:pt x="875" y="1061"/>
                  <a:pt x="1279" y="806"/>
                  <a:pt x="1284" y="815"/>
                </a:cubicBezTo>
                <a:cubicBezTo>
                  <a:pt x="1287" y="821"/>
                  <a:pt x="884" y="1045"/>
                  <a:pt x="888" y="1052"/>
                </a:cubicBezTo>
                <a:cubicBezTo>
                  <a:pt x="892" y="1059"/>
                  <a:pt x="1281" y="818"/>
                  <a:pt x="1284" y="823"/>
                </a:cubicBezTo>
                <a:cubicBezTo>
                  <a:pt x="1285" y="826"/>
                  <a:pt x="899" y="1048"/>
                  <a:pt x="902" y="1052"/>
                </a:cubicBezTo>
                <a:cubicBezTo>
                  <a:pt x="903" y="1055"/>
                  <a:pt x="1276" y="823"/>
                  <a:pt x="1281" y="833"/>
                </a:cubicBezTo>
                <a:cubicBezTo>
                  <a:pt x="1286" y="841"/>
                  <a:pt x="909" y="1047"/>
                  <a:pt x="913" y="1053"/>
                </a:cubicBezTo>
                <a:cubicBezTo>
                  <a:pt x="914" y="1056"/>
                  <a:pt x="1282" y="833"/>
                  <a:pt x="1285" y="839"/>
                </a:cubicBezTo>
                <a:cubicBezTo>
                  <a:pt x="1288" y="844"/>
                  <a:pt x="921" y="1046"/>
                  <a:pt x="925" y="1053"/>
                </a:cubicBezTo>
                <a:cubicBezTo>
                  <a:pt x="928" y="1058"/>
                  <a:pt x="1278" y="842"/>
                  <a:pt x="1281" y="848"/>
                </a:cubicBezTo>
                <a:cubicBezTo>
                  <a:pt x="1284" y="852"/>
                  <a:pt x="938" y="1051"/>
                  <a:pt x="939" y="1053"/>
                </a:cubicBezTo>
                <a:cubicBezTo>
                  <a:pt x="941" y="1056"/>
                  <a:pt x="1282" y="851"/>
                  <a:pt x="1283" y="854"/>
                </a:cubicBezTo>
                <a:cubicBezTo>
                  <a:pt x="1288" y="862"/>
                  <a:pt x="952" y="1050"/>
                  <a:pt x="953" y="1053"/>
                </a:cubicBezTo>
                <a:cubicBezTo>
                  <a:pt x="955" y="1056"/>
                  <a:pt x="1283" y="856"/>
                  <a:pt x="1286" y="861"/>
                </a:cubicBezTo>
                <a:cubicBezTo>
                  <a:pt x="1287" y="863"/>
                  <a:pt x="963" y="1052"/>
                  <a:pt x="964" y="1053"/>
                </a:cubicBezTo>
                <a:cubicBezTo>
                  <a:pt x="966" y="1057"/>
                  <a:pt x="1278" y="867"/>
                  <a:pt x="1280" y="871"/>
                </a:cubicBezTo>
                <a:cubicBezTo>
                  <a:pt x="1281" y="873"/>
                  <a:pt x="980" y="1048"/>
                  <a:pt x="982" y="1052"/>
                </a:cubicBezTo>
                <a:cubicBezTo>
                  <a:pt x="985" y="1057"/>
                  <a:pt x="1279" y="873"/>
                  <a:pt x="1282" y="878"/>
                </a:cubicBezTo>
                <a:cubicBezTo>
                  <a:pt x="1283" y="880"/>
                  <a:pt x="989" y="1051"/>
                  <a:pt x="990" y="1053"/>
                </a:cubicBezTo>
                <a:cubicBezTo>
                  <a:pt x="992" y="1057"/>
                  <a:pt x="1277" y="879"/>
                  <a:pt x="1281" y="886"/>
                </a:cubicBezTo>
                <a:cubicBezTo>
                  <a:pt x="1283" y="889"/>
                  <a:pt x="1002" y="1048"/>
                  <a:pt x="1005" y="1052"/>
                </a:cubicBezTo>
                <a:cubicBezTo>
                  <a:pt x="1008" y="1058"/>
                  <a:pt x="1282" y="889"/>
                  <a:pt x="1283" y="891"/>
                </a:cubicBezTo>
                <a:cubicBezTo>
                  <a:pt x="1285" y="893"/>
                  <a:pt x="1012" y="1049"/>
                  <a:pt x="1015" y="1055"/>
                </a:cubicBezTo>
                <a:cubicBezTo>
                  <a:pt x="1016" y="1057"/>
                  <a:pt x="1284" y="896"/>
                  <a:pt x="1285" y="899"/>
                </a:cubicBezTo>
                <a:cubicBezTo>
                  <a:pt x="1287" y="901"/>
                  <a:pt x="1029" y="1049"/>
                  <a:pt x="1031" y="1053"/>
                </a:cubicBezTo>
                <a:cubicBezTo>
                  <a:pt x="1034" y="1058"/>
                  <a:pt x="1282" y="905"/>
                  <a:pt x="1283" y="907"/>
                </a:cubicBezTo>
                <a:cubicBezTo>
                  <a:pt x="1286" y="912"/>
                  <a:pt x="1045" y="1046"/>
                  <a:pt x="1048" y="1051"/>
                </a:cubicBezTo>
                <a:cubicBezTo>
                  <a:pt x="1049" y="1053"/>
                  <a:pt x="1285" y="912"/>
                  <a:pt x="1286" y="914"/>
                </a:cubicBezTo>
                <a:cubicBezTo>
                  <a:pt x="1289" y="918"/>
                  <a:pt x="1058" y="1050"/>
                  <a:pt x="1059" y="1053"/>
                </a:cubicBezTo>
                <a:cubicBezTo>
                  <a:pt x="1062" y="1058"/>
                  <a:pt x="1285" y="919"/>
                  <a:pt x="1286" y="922"/>
                </a:cubicBezTo>
                <a:cubicBezTo>
                  <a:pt x="1289" y="927"/>
                  <a:pt x="1071" y="1051"/>
                  <a:pt x="1073" y="1053"/>
                </a:cubicBezTo>
                <a:cubicBezTo>
                  <a:pt x="1074" y="1056"/>
                  <a:pt x="1281" y="931"/>
                  <a:pt x="1282" y="933"/>
                </a:cubicBezTo>
                <a:cubicBezTo>
                  <a:pt x="1283" y="935"/>
                  <a:pt x="1084" y="1053"/>
                  <a:pt x="1085" y="1055"/>
                </a:cubicBezTo>
                <a:cubicBezTo>
                  <a:pt x="1086" y="1058"/>
                  <a:pt x="1278" y="937"/>
                  <a:pt x="1281" y="942"/>
                </a:cubicBezTo>
                <a:cubicBezTo>
                  <a:pt x="1283" y="946"/>
                  <a:pt x="1099" y="1049"/>
                  <a:pt x="1102" y="1053"/>
                </a:cubicBezTo>
                <a:cubicBezTo>
                  <a:pt x="1103" y="1055"/>
                  <a:pt x="1281" y="948"/>
                  <a:pt x="1281" y="949"/>
                </a:cubicBezTo>
                <a:cubicBezTo>
                  <a:pt x="1283" y="952"/>
                  <a:pt x="1113" y="1050"/>
                  <a:pt x="1115" y="1053"/>
                </a:cubicBezTo>
                <a:cubicBezTo>
                  <a:pt x="1116" y="1054"/>
                  <a:pt x="1286" y="953"/>
                  <a:pt x="1286" y="954"/>
                </a:cubicBezTo>
                <a:cubicBezTo>
                  <a:pt x="1288" y="957"/>
                  <a:pt x="1128" y="1050"/>
                  <a:pt x="1129" y="1052"/>
                </a:cubicBezTo>
                <a:cubicBezTo>
                  <a:pt x="1131" y="1055"/>
                  <a:pt x="1281" y="960"/>
                  <a:pt x="1283" y="963"/>
                </a:cubicBezTo>
                <a:cubicBezTo>
                  <a:pt x="1285" y="967"/>
                  <a:pt x="1135" y="1052"/>
                  <a:pt x="1136" y="1055"/>
                </a:cubicBezTo>
                <a:cubicBezTo>
                  <a:pt x="1137" y="1056"/>
                  <a:pt x="1283" y="968"/>
                  <a:pt x="1284" y="970"/>
                </a:cubicBezTo>
                <a:cubicBezTo>
                  <a:pt x="1286" y="972"/>
                  <a:pt x="1153" y="1049"/>
                  <a:pt x="1154" y="1052"/>
                </a:cubicBezTo>
                <a:cubicBezTo>
                  <a:pt x="1155" y="1053"/>
                  <a:pt x="1281" y="976"/>
                  <a:pt x="1282" y="978"/>
                </a:cubicBezTo>
                <a:cubicBezTo>
                  <a:pt x="1283" y="981"/>
                  <a:pt x="1166" y="1050"/>
                  <a:pt x="1167" y="1052"/>
                </a:cubicBezTo>
                <a:cubicBezTo>
                  <a:pt x="1168" y="1054"/>
                  <a:pt x="1284" y="982"/>
                  <a:pt x="1285" y="984"/>
                </a:cubicBezTo>
                <a:cubicBezTo>
                  <a:pt x="1287" y="987"/>
                  <a:pt x="1178" y="1053"/>
                  <a:pt x="1178" y="1054"/>
                </a:cubicBezTo>
                <a:cubicBezTo>
                  <a:pt x="1179" y="1055"/>
                  <a:pt x="1282" y="992"/>
                  <a:pt x="1283" y="994"/>
                </a:cubicBezTo>
                <a:cubicBezTo>
                  <a:pt x="1284" y="995"/>
                  <a:pt x="1191" y="1054"/>
                  <a:pt x="1191" y="1054"/>
                </a:cubicBezTo>
                <a:cubicBezTo>
                  <a:pt x="1191" y="1055"/>
                  <a:pt x="1285" y="998"/>
                  <a:pt x="1285" y="1000"/>
                </a:cubicBezTo>
                <a:cubicBezTo>
                  <a:pt x="1286" y="1002"/>
                  <a:pt x="1206" y="1051"/>
                  <a:pt x="1207" y="1053"/>
                </a:cubicBezTo>
                <a:cubicBezTo>
                  <a:pt x="1208" y="1054"/>
                  <a:pt x="1281" y="1008"/>
                  <a:pt x="1282" y="1010"/>
                </a:cubicBezTo>
                <a:cubicBezTo>
                  <a:pt x="1282" y="1010"/>
                  <a:pt x="1217" y="1053"/>
                  <a:pt x="1218" y="1054"/>
                </a:cubicBezTo>
                <a:cubicBezTo>
                  <a:pt x="1218" y="1055"/>
                  <a:pt x="1286" y="1014"/>
                  <a:pt x="1286" y="1015"/>
                </a:cubicBezTo>
                <a:cubicBezTo>
                  <a:pt x="1286" y="1015"/>
                  <a:pt x="1236" y="1051"/>
                  <a:pt x="1236" y="1051"/>
                </a:cubicBezTo>
                <a:cubicBezTo>
                  <a:pt x="1236" y="1052"/>
                  <a:pt x="1279" y="1025"/>
                  <a:pt x="1280" y="1026"/>
                </a:cubicBezTo>
                <a:cubicBezTo>
                  <a:pt x="1280" y="1027"/>
                  <a:pt x="1248" y="1052"/>
                  <a:pt x="1248" y="1052"/>
                </a:cubicBezTo>
                <a:cubicBezTo>
                  <a:pt x="1248" y="1053"/>
                  <a:pt x="1285" y="1030"/>
                  <a:pt x="1285" y="1031"/>
                </a:cubicBezTo>
                <a:cubicBezTo>
                  <a:pt x="1286" y="1031"/>
                  <a:pt x="1259" y="1054"/>
                  <a:pt x="1260" y="1054"/>
                </a:cubicBezTo>
                <a:cubicBezTo>
                  <a:pt x="1260" y="1054"/>
                  <a:pt x="1280" y="1042"/>
                  <a:pt x="1280" y="1042"/>
                </a:cubicBezTo>
                <a:cubicBezTo>
                  <a:pt x="1280" y="1042"/>
                  <a:pt x="1278" y="1051"/>
                  <a:pt x="1278" y="1052"/>
                </a:cubicBezTo>
                <a:cubicBezTo>
                  <a:pt x="1278" y="1052"/>
                  <a:pt x="1284" y="1048"/>
                  <a:pt x="1284" y="1048"/>
                </a:cubicBezTo>
              </a:path>
            </a:pathLst>
          </a:custGeom>
          <a:noFill/>
          <a:ln w="17" cap="rnd">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44000" tIns="41476" rIns="144000" bIns="41476"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ct val="0"/>
              </a:spcAft>
              <a:buClrTx/>
              <a:buSzTx/>
              <a:buFontTx/>
              <a:buNone/>
              <a:tabLst/>
              <a:defRPr/>
            </a:pPr>
            <a:endParaRPr kumimoji="0" lang="en-ZA" sz="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ZA"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Major Functions</a:t>
            </a:r>
            <a:endPar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endParaRPr kumimoji="0" lang="en-ZA" sz="1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Investigate </a:t>
            </a:r>
            <a:r>
              <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corruption, </a:t>
            </a:r>
            <a:r>
              <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malpractice </a:t>
            </a:r>
            <a:r>
              <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maladministration</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Institute </a:t>
            </a:r>
            <a:r>
              <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civil proceedings</a:t>
            </a:r>
          </a:p>
        </p:txBody>
      </p:sp>
      <p:sp>
        <p:nvSpPr>
          <p:cNvPr id="7" name="Freeform 6"/>
          <p:cNvSpPr>
            <a:spLocks/>
          </p:cNvSpPr>
          <p:nvPr/>
        </p:nvSpPr>
        <p:spPr bwMode="auto">
          <a:xfrm>
            <a:off x="3352549" y="3250712"/>
            <a:ext cx="3011441" cy="2996283"/>
          </a:xfrm>
          <a:custGeom>
            <a:avLst/>
            <a:gdLst>
              <a:gd name="T0" fmla="*/ 62 w 1304"/>
              <a:gd name="T1" fmla="*/ 29 h 1084"/>
              <a:gd name="T2" fmla="*/ 120 w 1304"/>
              <a:gd name="T3" fmla="*/ 28 h 1084"/>
              <a:gd name="T4" fmla="*/ 173 w 1304"/>
              <a:gd name="T5" fmla="*/ 30 h 1084"/>
              <a:gd name="T6" fmla="*/ 222 w 1304"/>
              <a:gd name="T7" fmla="*/ 30 h 1084"/>
              <a:gd name="T8" fmla="*/ 274 w 1304"/>
              <a:gd name="T9" fmla="*/ 30 h 1084"/>
              <a:gd name="T10" fmla="*/ 328 w 1304"/>
              <a:gd name="T11" fmla="*/ 31 h 1084"/>
              <a:gd name="T12" fmla="*/ 384 w 1304"/>
              <a:gd name="T13" fmla="*/ 29 h 1084"/>
              <a:gd name="T14" fmla="*/ 432 w 1304"/>
              <a:gd name="T15" fmla="*/ 31 h 1084"/>
              <a:gd name="T16" fmla="*/ 490 w 1304"/>
              <a:gd name="T17" fmla="*/ 28 h 1084"/>
              <a:gd name="T18" fmla="*/ 540 w 1304"/>
              <a:gd name="T19" fmla="*/ 30 h 1084"/>
              <a:gd name="T20" fmla="*/ 591 w 1304"/>
              <a:gd name="T21" fmla="*/ 30 h 1084"/>
              <a:gd name="T22" fmla="*/ 644 w 1304"/>
              <a:gd name="T23" fmla="*/ 30 h 1084"/>
              <a:gd name="T24" fmla="*/ 699 w 1304"/>
              <a:gd name="T25" fmla="*/ 28 h 1084"/>
              <a:gd name="T26" fmla="*/ 751 w 1304"/>
              <a:gd name="T27" fmla="*/ 30 h 1084"/>
              <a:gd name="T28" fmla="*/ 811 w 1304"/>
              <a:gd name="T29" fmla="*/ 27 h 1084"/>
              <a:gd name="T30" fmla="*/ 860 w 1304"/>
              <a:gd name="T31" fmla="*/ 31 h 1084"/>
              <a:gd name="T32" fmla="*/ 918 w 1304"/>
              <a:gd name="T33" fmla="*/ 29 h 1084"/>
              <a:gd name="T34" fmla="*/ 969 w 1304"/>
              <a:gd name="T35" fmla="*/ 30 h 1084"/>
              <a:gd name="T36" fmla="*/ 1023 w 1304"/>
              <a:gd name="T37" fmla="*/ 28 h 1084"/>
              <a:gd name="T38" fmla="*/ 1072 w 1304"/>
              <a:gd name="T39" fmla="*/ 31 h 1084"/>
              <a:gd name="T40" fmla="*/ 1132 w 1304"/>
              <a:gd name="T41" fmla="*/ 27 h 1084"/>
              <a:gd name="T42" fmla="*/ 1183 w 1304"/>
              <a:gd name="T43" fmla="*/ 29 h 1084"/>
              <a:gd name="T44" fmla="*/ 1236 w 1304"/>
              <a:gd name="T45" fmla="*/ 28 h 1084"/>
              <a:gd name="T46" fmla="*/ 1285 w 1304"/>
              <a:gd name="T47" fmla="*/ 30 h 1084"/>
              <a:gd name="T48" fmla="*/ 1281 w 1304"/>
              <a:gd name="T49" fmla="*/ 63 h 1084"/>
              <a:gd name="T50" fmla="*/ 1286 w 1304"/>
              <a:gd name="T51" fmla="*/ 92 h 1084"/>
              <a:gd name="T52" fmla="*/ 1283 w 1304"/>
              <a:gd name="T53" fmla="*/ 123 h 1084"/>
              <a:gd name="T54" fmla="*/ 1284 w 1304"/>
              <a:gd name="T55" fmla="*/ 154 h 1084"/>
              <a:gd name="T56" fmla="*/ 1286 w 1304"/>
              <a:gd name="T57" fmla="*/ 184 h 1084"/>
              <a:gd name="T58" fmla="*/ 1282 w 1304"/>
              <a:gd name="T59" fmla="*/ 217 h 1084"/>
              <a:gd name="T60" fmla="*/ 1284 w 1304"/>
              <a:gd name="T61" fmla="*/ 248 h 1084"/>
              <a:gd name="T62" fmla="*/ 1283 w 1304"/>
              <a:gd name="T63" fmla="*/ 280 h 1084"/>
              <a:gd name="T64" fmla="*/ 1284 w 1304"/>
              <a:gd name="T65" fmla="*/ 309 h 1084"/>
              <a:gd name="T66" fmla="*/ 1282 w 1304"/>
              <a:gd name="T67" fmla="*/ 344 h 1084"/>
              <a:gd name="T68" fmla="*/ 1282 w 1304"/>
              <a:gd name="T69" fmla="*/ 375 h 1084"/>
              <a:gd name="T70" fmla="*/ 1280 w 1304"/>
              <a:gd name="T71" fmla="*/ 405 h 1084"/>
              <a:gd name="T72" fmla="*/ 1283 w 1304"/>
              <a:gd name="T73" fmla="*/ 435 h 1084"/>
              <a:gd name="T74" fmla="*/ 1285 w 1304"/>
              <a:gd name="T75" fmla="*/ 464 h 1084"/>
              <a:gd name="T76" fmla="*/ 1281 w 1304"/>
              <a:gd name="T77" fmla="*/ 499 h 1084"/>
              <a:gd name="T78" fmla="*/ 1283 w 1304"/>
              <a:gd name="T79" fmla="*/ 528 h 1084"/>
              <a:gd name="T80" fmla="*/ 1285 w 1304"/>
              <a:gd name="T81" fmla="*/ 558 h 1084"/>
              <a:gd name="T82" fmla="*/ 1282 w 1304"/>
              <a:gd name="T83" fmla="*/ 592 h 1084"/>
              <a:gd name="T84" fmla="*/ 1281 w 1304"/>
              <a:gd name="T85" fmla="*/ 623 h 1084"/>
              <a:gd name="T86" fmla="*/ 1281 w 1304"/>
              <a:gd name="T87" fmla="*/ 654 h 1084"/>
              <a:gd name="T88" fmla="*/ 1282 w 1304"/>
              <a:gd name="T89" fmla="*/ 686 h 1084"/>
              <a:gd name="T90" fmla="*/ 1282 w 1304"/>
              <a:gd name="T91" fmla="*/ 717 h 1084"/>
              <a:gd name="T92" fmla="*/ 1285 w 1304"/>
              <a:gd name="T93" fmla="*/ 746 h 1084"/>
              <a:gd name="T94" fmla="*/ 1284 w 1304"/>
              <a:gd name="T95" fmla="*/ 777 h 1084"/>
              <a:gd name="T96" fmla="*/ 1282 w 1304"/>
              <a:gd name="T97" fmla="*/ 808 h 1084"/>
              <a:gd name="T98" fmla="*/ 1285 w 1304"/>
              <a:gd name="T99" fmla="*/ 839 h 1084"/>
              <a:gd name="T100" fmla="*/ 1280 w 1304"/>
              <a:gd name="T101" fmla="*/ 871 h 1084"/>
              <a:gd name="T102" fmla="*/ 1285 w 1304"/>
              <a:gd name="T103" fmla="*/ 899 h 1084"/>
              <a:gd name="T104" fmla="*/ 1282 w 1304"/>
              <a:gd name="T105" fmla="*/ 933 h 1084"/>
              <a:gd name="T106" fmla="*/ 1283 w 1304"/>
              <a:gd name="T107" fmla="*/ 963 h 1084"/>
              <a:gd name="T108" fmla="*/ 1283 w 1304"/>
              <a:gd name="T109" fmla="*/ 994 h 1084"/>
              <a:gd name="T110" fmla="*/ 1280 w 1304"/>
              <a:gd name="T111" fmla="*/ 1026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4" h="1084">
                <a:moveTo>
                  <a:pt x="19" y="31"/>
                </a:moveTo>
                <a:cubicBezTo>
                  <a:pt x="19" y="31"/>
                  <a:pt x="23" y="29"/>
                  <a:pt x="23" y="29"/>
                </a:cubicBezTo>
                <a:cubicBezTo>
                  <a:pt x="23" y="29"/>
                  <a:pt x="22" y="37"/>
                  <a:pt x="22" y="37"/>
                </a:cubicBezTo>
                <a:cubicBezTo>
                  <a:pt x="23" y="38"/>
                  <a:pt x="39" y="28"/>
                  <a:pt x="39" y="28"/>
                </a:cubicBezTo>
                <a:cubicBezTo>
                  <a:pt x="39" y="28"/>
                  <a:pt x="22" y="44"/>
                  <a:pt x="23" y="45"/>
                </a:cubicBezTo>
                <a:cubicBezTo>
                  <a:pt x="23" y="45"/>
                  <a:pt x="46" y="31"/>
                  <a:pt x="46" y="31"/>
                </a:cubicBezTo>
                <a:cubicBezTo>
                  <a:pt x="47" y="31"/>
                  <a:pt x="16" y="55"/>
                  <a:pt x="16" y="56"/>
                </a:cubicBezTo>
                <a:cubicBezTo>
                  <a:pt x="16" y="56"/>
                  <a:pt x="62" y="28"/>
                  <a:pt x="62" y="29"/>
                </a:cubicBezTo>
                <a:cubicBezTo>
                  <a:pt x="63" y="30"/>
                  <a:pt x="17" y="62"/>
                  <a:pt x="18" y="63"/>
                </a:cubicBezTo>
                <a:cubicBezTo>
                  <a:pt x="18" y="64"/>
                  <a:pt x="78" y="27"/>
                  <a:pt x="78" y="28"/>
                </a:cubicBezTo>
                <a:cubicBezTo>
                  <a:pt x="79" y="29"/>
                  <a:pt x="18" y="69"/>
                  <a:pt x="19" y="70"/>
                </a:cubicBezTo>
                <a:cubicBezTo>
                  <a:pt x="19" y="72"/>
                  <a:pt x="87" y="31"/>
                  <a:pt x="87" y="31"/>
                </a:cubicBezTo>
                <a:cubicBezTo>
                  <a:pt x="88" y="33"/>
                  <a:pt x="21" y="75"/>
                  <a:pt x="22" y="76"/>
                </a:cubicBezTo>
                <a:cubicBezTo>
                  <a:pt x="22" y="77"/>
                  <a:pt x="106" y="27"/>
                  <a:pt x="106" y="28"/>
                </a:cubicBezTo>
                <a:cubicBezTo>
                  <a:pt x="107" y="29"/>
                  <a:pt x="19" y="85"/>
                  <a:pt x="20" y="86"/>
                </a:cubicBezTo>
                <a:cubicBezTo>
                  <a:pt x="21" y="87"/>
                  <a:pt x="118" y="26"/>
                  <a:pt x="120" y="28"/>
                </a:cubicBezTo>
                <a:cubicBezTo>
                  <a:pt x="120" y="29"/>
                  <a:pt x="18" y="92"/>
                  <a:pt x="19" y="94"/>
                </a:cubicBezTo>
                <a:cubicBezTo>
                  <a:pt x="20" y="95"/>
                  <a:pt x="132" y="27"/>
                  <a:pt x="133" y="29"/>
                </a:cubicBezTo>
                <a:cubicBezTo>
                  <a:pt x="134" y="31"/>
                  <a:pt x="16" y="103"/>
                  <a:pt x="17" y="104"/>
                </a:cubicBezTo>
                <a:cubicBezTo>
                  <a:pt x="18" y="107"/>
                  <a:pt x="147" y="28"/>
                  <a:pt x="147" y="29"/>
                </a:cubicBezTo>
                <a:cubicBezTo>
                  <a:pt x="148" y="31"/>
                  <a:pt x="19" y="108"/>
                  <a:pt x="20" y="110"/>
                </a:cubicBezTo>
                <a:cubicBezTo>
                  <a:pt x="21" y="111"/>
                  <a:pt x="164" y="26"/>
                  <a:pt x="164" y="27"/>
                </a:cubicBezTo>
                <a:cubicBezTo>
                  <a:pt x="165" y="29"/>
                  <a:pt x="15" y="118"/>
                  <a:pt x="16" y="120"/>
                </a:cubicBezTo>
                <a:cubicBezTo>
                  <a:pt x="17" y="122"/>
                  <a:pt x="172" y="29"/>
                  <a:pt x="173" y="30"/>
                </a:cubicBezTo>
                <a:cubicBezTo>
                  <a:pt x="174" y="31"/>
                  <a:pt x="21" y="123"/>
                  <a:pt x="22" y="125"/>
                </a:cubicBezTo>
                <a:cubicBezTo>
                  <a:pt x="23" y="127"/>
                  <a:pt x="182" y="27"/>
                  <a:pt x="184" y="31"/>
                </a:cubicBezTo>
                <a:cubicBezTo>
                  <a:pt x="185" y="33"/>
                  <a:pt x="20" y="128"/>
                  <a:pt x="22" y="132"/>
                </a:cubicBezTo>
                <a:cubicBezTo>
                  <a:pt x="23" y="133"/>
                  <a:pt x="198" y="29"/>
                  <a:pt x="198" y="30"/>
                </a:cubicBezTo>
                <a:cubicBezTo>
                  <a:pt x="200" y="32"/>
                  <a:pt x="18" y="137"/>
                  <a:pt x="20" y="140"/>
                </a:cubicBezTo>
                <a:cubicBezTo>
                  <a:pt x="21" y="142"/>
                  <a:pt x="212" y="28"/>
                  <a:pt x="212" y="29"/>
                </a:cubicBezTo>
                <a:cubicBezTo>
                  <a:pt x="214" y="31"/>
                  <a:pt x="18" y="145"/>
                  <a:pt x="19" y="148"/>
                </a:cubicBezTo>
                <a:cubicBezTo>
                  <a:pt x="21" y="151"/>
                  <a:pt x="221" y="28"/>
                  <a:pt x="222" y="30"/>
                </a:cubicBezTo>
                <a:cubicBezTo>
                  <a:pt x="225" y="35"/>
                  <a:pt x="21" y="150"/>
                  <a:pt x="23" y="153"/>
                </a:cubicBezTo>
                <a:cubicBezTo>
                  <a:pt x="25" y="158"/>
                  <a:pt x="232" y="26"/>
                  <a:pt x="234" y="30"/>
                </a:cubicBezTo>
                <a:cubicBezTo>
                  <a:pt x="237" y="34"/>
                  <a:pt x="15" y="162"/>
                  <a:pt x="16" y="163"/>
                </a:cubicBezTo>
                <a:cubicBezTo>
                  <a:pt x="19" y="168"/>
                  <a:pt x="246" y="26"/>
                  <a:pt x="248" y="30"/>
                </a:cubicBezTo>
                <a:cubicBezTo>
                  <a:pt x="250" y="34"/>
                  <a:pt x="16" y="168"/>
                  <a:pt x="17" y="170"/>
                </a:cubicBezTo>
                <a:cubicBezTo>
                  <a:pt x="19" y="173"/>
                  <a:pt x="256" y="25"/>
                  <a:pt x="260" y="31"/>
                </a:cubicBezTo>
                <a:cubicBezTo>
                  <a:pt x="261" y="33"/>
                  <a:pt x="19" y="173"/>
                  <a:pt x="21" y="176"/>
                </a:cubicBezTo>
                <a:cubicBezTo>
                  <a:pt x="25" y="182"/>
                  <a:pt x="270" y="24"/>
                  <a:pt x="274" y="30"/>
                </a:cubicBezTo>
                <a:cubicBezTo>
                  <a:pt x="277" y="36"/>
                  <a:pt x="20" y="183"/>
                  <a:pt x="20" y="184"/>
                </a:cubicBezTo>
                <a:cubicBezTo>
                  <a:pt x="22" y="188"/>
                  <a:pt x="290" y="25"/>
                  <a:pt x="292" y="28"/>
                </a:cubicBezTo>
                <a:cubicBezTo>
                  <a:pt x="293" y="30"/>
                  <a:pt x="14" y="187"/>
                  <a:pt x="18" y="194"/>
                </a:cubicBezTo>
                <a:cubicBezTo>
                  <a:pt x="20" y="197"/>
                  <a:pt x="299" y="26"/>
                  <a:pt x="301" y="30"/>
                </a:cubicBezTo>
                <a:cubicBezTo>
                  <a:pt x="304" y="34"/>
                  <a:pt x="19" y="199"/>
                  <a:pt x="20" y="200"/>
                </a:cubicBezTo>
                <a:cubicBezTo>
                  <a:pt x="23" y="206"/>
                  <a:pt x="316" y="23"/>
                  <a:pt x="319" y="28"/>
                </a:cubicBezTo>
                <a:cubicBezTo>
                  <a:pt x="320" y="30"/>
                  <a:pt x="16" y="208"/>
                  <a:pt x="17" y="210"/>
                </a:cubicBezTo>
                <a:cubicBezTo>
                  <a:pt x="21" y="217"/>
                  <a:pt x="324" y="23"/>
                  <a:pt x="328" y="31"/>
                </a:cubicBezTo>
                <a:cubicBezTo>
                  <a:pt x="330" y="34"/>
                  <a:pt x="20" y="213"/>
                  <a:pt x="21" y="215"/>
                </a:cubicBezTo>
                <a:cubicBezTo>
                  <a:pt x="25" y="222"/>
                  <a:pt x="342" y="20"/>
                  <a:pt x="346" y="27"/>
                </a:cubicBezTo>
                <a:cubicBezTo>
                  <a:pt x="348" y="31"/>
                  <a:pt x="17" y="215"/>
                  <a:pt x="21" y="222"/>
                </a:cubicBezTo>
                <a:cubicBezTo>
                  <a:pt x="24" y="227"/>
                  <a:pt x="351" y="25"/>
                  <a:pt x="354" y="30"/>
                </a:cubicBezTo>
                <a:cubicBezTo>
                  <a:pt x="355" y="33"/>
                  <a:pt x="14" y="227"/>
                  <a:pt x="17" y="233"/>
                </a:cubicBezTo>
                <a:cubicBezTo>
                  <a:pt x="18" y="235"/>
                  <a:pt x="372" y="26"/>
                  <a:pt x="373" y="28"/>
                </a:cubicBezTo>
                <a:cubicBezTo>
                  <a:pt x="374" y="30"/>
                  <a:pt x="19" y="235"/>
                  <a:pt x="21" y="238"/>
                </a:cubicBezTo>
                <a:cubicBezTo>
                  <a:pt x="23" y="242"/>
                  <a:pt x="381" y="23"/>
                  <a:pt x="384" y="29"/>
                </a:cubicBezTo>
                <a:cubicBezTo>
                  <a:pt x="388" y="35"/>
                  <a:pt x="20" y="243"/>
                  <a:pt x="21" y="245"/>
                </a:cubicBezTo>
                <a:cubicBezTo>
                  <a:pt x="26" y="255"/>
                  <a:pt x="392" y="21"/>
                  <a:pt x="397" y="29"/>
                </a:cubicBezTo>
                <a:cubicBezTo>
                  <a:pt x="399" y="32"/>
                  <a:pt x="16" y="251"/>
                  <a:pt x="18" y="255"/>
                </a:cubicBezTo>
                <a:cubicBezTo>
                  <a:pt x="20" y="260"/>
                  <a:pt x="403" y="24"/>
                  <a:pt x="406" y="30"/>
                </a:cubicBezTo>
                <a:cubicBezTo>
                  <a:pt x="409" y="35"/>
                  <a:pt x="11" y="254"/>
                  <a:pt x="17" y="263"/>
                </a:cubicBezTo>
                <a:cubicBezTo>
                  <a:pt x="21" y="272"/>
                  <a:pt x="416" y="23"/>
                  <a:pt x="420" y="30"/>
                </a:cubicBezTo>
                <a:cubicBezTo>
                  <a:pt x="424" y="37"/>
                  <a:pt x="17" y="257"/>
                  <a:pt x="22" y="267"/>
                </a:cubicBezTo>
                <a:cubicBezTo>
                  <a:pt x="24" y="270"/>
                  <a:pt x="429" y="26"/>
                  <a:pt x="432" y="31"/>
                </a:cubicBezTo>
                <a:cubicBezTo>
                  <a:pt x="435" y="36"/>
                  <a:pt x="13" y="269"/>
                  <a:pt x="18" y="277"/>
                </a:cubicBezTo>
                <a:cubicBezTo>
                  <a:pt x="22" y="284"/>
                  <a:pt x="442" y="27"/>
                  <a:pt x="444" y="31"/>
                </a:cubicBezTo>
                <a:cubicBezTo>
                  <a:pt x="450" y="41"/>
                  <a:pt x="15" y="280"/>
                  <a:pt x="18" y="285"/>
                </a:cubicBezTo>
                <a:cubicBezTo>
                  <a:pt x="21" y="290"/>
                  <a:pt x="455" y="21"/>
                  <a:pt x="460" y="30"/>
                </a:cubicBezTo>
                <a:cubicBezTo>
                  <a:pt x="463" y="36"/>
                  <a:pt x="19" y="286"/>
                  <a:pt x="22" y="291"/>
                </a:cubicBezTo>
                <a:cubicBezTo>
                  <a:pt x="24" y="296"/>
                  <a:pt x="467" y="19"/>
                  <a:pt x="473" y="30"/>
                </a:cubicBezTo>
                <a:cubicBezTo>
                  <a:pt x="479" y="40"/>
                  <a:pt x="15" y="299"/>
                  <a:pt x="16" y="301"/>
                </a:cubicBezTo>
                <a:cubicBezTo>
                  <a:pt x="20" y="309"/>
                  <a:pt x="485" y="19"/>
                  <a:pt x="490" y="28"/>
                </a:cubicBezTo>
                <a:cubicBezTo>
                  <a:pt x="496" y="38"/>
                  <a:pt x="14" y="303"/>
                  <a:pt x="17" y="308"/>
                </a:cubicBezTo>
                <a:cubicBezTo>
                  <a:pt x="23" y="319"/>
                  <a:pt x="496" y="16"/>
                  <a:pt x="503" y="27"/>
                </a:cubicBezTo>
                <a:cubicBezTo>
                  <a:pt x="505" y="32"/>
                  <a:pt x="16" y="307"/>
                  <a:pt x="21" y="314"/>
                </a:cubicBezTo>
                <a:cubicBezTo>
                  <a:pt x="27" y="324"/>
                  <a:pt x="510" y="16"/>
                  <a:pt x="516" y="28"/>
                </a:cubicBezTo>
                <a:cubicBezTo>
                  <a:pt x="523" y="39"/>
                  <a:pt x="16" y="317"/>
                  <a:pt x="19" y="323"/>
                </a:cubicBezTo>
                <a:cubicBezTo>
                  <a:pt x="22" y="328"/>
                  <a:pt x="521" y="22"/>
                  <a:pt x="526" y="30"/>
                </a:cubicBezTo>
                <a:cubicBezTo>
                  <a:pt x="531" y="40"/>
                  <a:pt x="16" y="322"/>
                  <a:pt x="20" y="330"/>
                </a:cubicBezTo>
                <a:cubicBezTo>
                  <a:pt x="23" y="335"/>
                  <a:pt x="539" y="27"/>
                  <a:pt x="540" y="30"/>
                </a:cubicBezTo>
                <a:cubicBezTo>
                  <a:pt x="544" y="36"/>
                  <a:pt x="14" y="334"/>
                  <a:pt x="17" y="340"/>
                </a:cubicBezTo>
                <a:cubicBezTo>
                  <a:pt x="23" y="349"/>
                  <a:pt x="547" y="22"/>
                  <a:pt x="552" y="31"/>
                </a:cubicBezTo>
                <a:cubicBezTo>
                  <a:pt x="559" y="43"/>
                  <a:pt x="11" y="333"/>
                  <a:pt x="19" y="346"/>
                </a:cubicBezTo>
                <a:cubicBezTo>
                  <a:pt x="25" y="357"/>
                  <a:pt x="568" y="24"/>
                  <a:pt x="570" y="28"/>
                </a:cubicBezTo>
                <a:cubicBezTo>
                  <a:pt x="576" y="39"/>
                  <a:pt x="15" y="338"/>
                  <a:pt x="23" y="351"/>
                </a:cubicBezTo>
                <a:cubicBezTo>
                  <a:pt x="31" y="365"/>
                  <a:pt x="575" y="21"/>
                  <a:pt x="580" y="29"/>
                </a:cubicBezTo>
                <a:cubicBezTo>
                  <a:pt x="587" y="41"/>
                  <a:pt x="9" y="349"/>
                  <a:pt x="17" y="362"/>
                </a:cubicBezTo>
                <a:cubicBezTo>
                  <a:pt x="19" y="366"/>
                  <a:pt x="586" y="22"/>
                  <a:pt x="591" y="30"/>
                </a:cubicBezTo>
                <a:cubicBezTo>
                  <a:pt x="598" y="42"/>
                  <a:pt x="7" y="355"/>
                  <a:pt x="16" y="370"/>
                </a:cubicBezTo>
                <a:cubicBezTo>
                  <a:pt x="18" y="374"/>
                  <a:pt x="599" y="15"/>
                  <a:pt x="607" y="28"/>
                </a:cubicBezTo>
                <a:cubicBezTo>
                  <a:pt x="609" y="33"/>
                  <a:pt x="13" y="362"/>
                  <a:pt x="20" y="375"/>
                </a:cubicBezTo>
                <a:cubicBezTo>
                  <a:pt x="24" y="382"/>
                  <a:pt x="613" y="15"/>
                  <a:pt x="620" y="28"/>
                </a:cubicBezTo>
                <a:cubicBezTo>
                  <a:pt x="622" y="31"/>
                  <a:pt x="15" y="368"/>
                  <a:pt x="22" y="381"/>
                </a:cubicBezTo>
                <a:cubicBezTo>
                  <a:pt x="29" y="393"/>
                  <a:pt x="621" y="16"/>
                  <a:pt x="629" y="30"/>
                </a:cubicBezTo>
                <a:cubicBezTo>
                  <a:pt x="632" y="34"/>
                  <a:pt x="11" y="379"/>
                  <a:pt x="18" y="391"/>
                </a:cubicBezTo>
                <a:cubicBezTo>
                  <a:pt x="23" y="400"/>
                  <a:pt x="641" y="25"/>
                  <a:pt x="644" y="30"/>
                </a:cubicBezTo>
                <a:cubicBezTo>
                  <a:pt x="651" y="43"/>
                  <a:pt x="17" y="388"/>
                  <a:pt x="22" y="396"/>
                </a:cubicBezTo>
                <a:cubicBezTo>
                  <a:pt x="26" y="404"/>
                  <a:pt x="650" y="22"/>
                  <a:pt x="655" y="30"/>
                </a:cubicBezTo>
                <a:cubicBezTo>
                  <a:pt x="661" y="40"/>
                  <a:pt x="16" y="399"/>
                  <a:pt x="19" y="405"/>
                </a:cubicBezTo>
                <a:cubicBezTo>
                  <a:pt x="25" y="415"/>
                  <a:pt x="661" y="13"/>
                  <a:pt x="670" y="29"/>
                </a:cubicBezTo>
                <a:cubicBezTo>
                  <a:pt x="674" y="36"/>
                  <a:pt x="12" y="405"/>
                  <a:pt x="17" y="414"/>
                </a:cubicBezTo>
                <a:cubicBezTo>
                  <a:pt x="26" y="430"/>
                  <a:pt x="678" y="24"/>
                  <a:pt x="682" y="30"/>
                </a:cubicBezTo>
                <a:cubicBezTo>
                  <a:pt x="690" y="45"/>
                  <a:pt x="18" y="414"/>
                  <a:pt x="21" y="419"/>
                </a:cubicBezTo>
                <a:cubicBezTo>
                  <a:pt x="25" y="426"/>
                  <a:pt x="696" y="23"/>
                  <a:pt x="699" y="28"/>
                </a:cubicBezTo>
                <a:cubicBezTo>
                  <a:pt x="703" y="34"/>
                  <a:pt x="13" y="423"/>
                  <a:pt x="17" y="430"/>
                </a:cubicBezTo>
                <a:cubicBezTo>
                  <a:pt x="20" y="437"/>
                  <a:pt x="709" y="23"/>
                  <a:pt x="712" y="29"/>
                </a:cubicBezTo>
                <a:cubicBezTo>
                  <a:pt x="715" y="33"/>
                  <a:pt x="12" y="430"/>
                  <a:pt x="17" y="438"/>
                </a:cubicBezTo>
                <a:cubicBezTo>
                  <a:pt x="20" y="443"/>
                  <a:pt x="719" y="23"/>
                  <a:pt x="723" y="30"/>
                </a:cubicBezTo>
                <a:cubicBezTo>
                  <a:pt x="730" y="43"/>
                  <a:pt x="15" y="435"/>
                  <a:pt x="20" y="444"/>
                </a:cubicBezTo>
                <a:cubicBezTo>
                  <a:pt x="30" y="461"/>
                  <a:pt x="736" y="17"/>
                  <a:pt x="742" y="28"/>
                </a:cubicBezTo>
                <a:cubicBezTo>
                  <a:pt x="750" y="41"/>
                  <a:pt x="14" y="446"/>
                  <a:pt x="18" y="453"/>
                </a:cubicBezTo>
                <a:cubicBezTo>
                  <a:pt x="24" y="463"/>
                  <a:pt x="747" y="23"/>
                  <a:pt x="751" y="30"/>
                </a:cubicBezTo>
                <a:cubicBezTo>
                  <a:pt x="759" y="43"/>
                  <a:pt x="7" y="443"/>
                  <a:pt x="17" y="461"/>
                </a:cubicBezTo>
                <a:cubicBezTo>
                  <a:pt x="27" y="479"/>
                  <a:pt x="758" y="12"/>
                  <a:pt x="767" y="28"/>
                </a:cubicBezTo>
                <a:cubicBezTo>
                  <a:pt x="770" y="32"/>
                  <a:pt x="11" y="459"/>
                  <a:pt x="17" y="470"/>
                </a:cubicBezTo>
                <a:cubicBezTo>
                  <a:pt x="21" y="476"/>
                  <a:pt x="770" y="11"/>
                  <a:pt x="780" y="29"/>
                </a:cubicBezTo>
                <a:cubicBezTo>
                  <a:pt x="784" y="35"/>
                  <a:pt x="12" y="468"/>
                  <a:pt x="17" y="477"/>
                </a:cubicBezTo>
                <a:cubicBezTo>
                  <a:pt x="28" y="496"/>
                  <a:pt x="781" y="15"/>
                  <a:pt x="791" y="31"/>
                </a:cubicBezTo>
                <a:cubicBezTo>
                  <a:pt x="793" y="35"/>
                  <a:pt x="9" y="467"/>
                  <a:pt x="19" y="485"/>
                </a:cubicBezTo>
                <a:cubicBezTo>
                  <a:pt x="27" y="499"/>
                  <a:pt x="804" y="16"/>
                  <a:pt x="811" y="27"/>
                </a:cubicBezTo>
                <a:cubicBezTo>
                  <a:pt x="819" y="42"/>
                  <a:pt x="14" y="480"/>
                  <a:pt x="21" y="492"/>
                </a:cubicBezTo>
                <a:cubicBezTo>
                  <a:pt x="28" y="503"/>
                  <a:pt x="815" y="19"/>
                  <a:pt x="821" y="30"/>
                </a:cubicBezTo>
                <a:cubicBezTo>
                  <a:pt x="827" y="39"/>
                  <a:pt x="16" y="490"/>
                  <a:pt x="21" y="499"/>
                </a:cubicBezTo>
                <a:cubicBezTo>
                  <a:pt x="31" y="516"/>
                  <a:pt x="829" y="18"/>
                  <a:pt x="836" y="29"/>
                </a:cubicBezTo>
                <a:cubicBezTo>
                  <a:pt x="840" y="36"/>
                  <a:pt x="8" y="492"/>
                  <a:pt x="18" y="509"/>
                </a:cubicBezTo>
                <a:cubicBezTo>
                  <a:pt x="23" y="518"/>
                  <a:pt x="845" y="18"/>
                  <a:pt x="851" y="28"/>
                </a:cubicBezTo>
                <a:cubicBezTo>
                  <a:pt x="862" y="48"/>
                  <a:pt x="11" y="500"/>
                  <a:pt x="20" y="515"/>
                </a:cubicBezTo>
                <a:cubicBezTo>
                  <a:pt x="31" y="535"/>
                  <a:pt x="851" y="16"/>
                  <a:pt x="860" y="31"/>
                </a:cubicBezTo>
                <a:cubicBezTo>
                  <a:pt x="863" y="37"/>
                  <a:pt x="11" y="512"/>
                  <a:pt x="18" y="524"/>
                </a:cubicBezTo>
                <a:cubicBezTo>
                  <a:pt x="21" y="529"/>
                  <a:pt x="870" y="23"/>
                  <a:pt x="874" y="30"/>
                </a:cubicBezTo>
                <a:cubicBezTo>
                  <a:pt x="880" y="40"/>
                  <a:pt x="13" y="524"/>
                  <a:pt x="18" y="533"/>
                </a:cubicBezTo>
                <a:cubicBezTo>
                  <a:pt x="23" y="542"/>
                  <a:pt x="880" y="13"/>
                  <a:pt x="889" y="30"/>
                </a:cubicBezTo>
                <a:cubicBezTo>
                  <a:pt x="897" y="43"/>
                  <a:pt x="8" y="526"/>
                  <a:pt x="17" y="542"/>
                </a:cubicBezTo>
                <a:cubicBezTo>
                  <a:pt x="20" y="548"/>
                  <a:pt x="903" y="19"/>
                  <a:pt x="907" y="27"/>
                </a:cubicBezTo>
                <a:cubicBezTo>
                  <a:pt x="913" y="37"/>
                  <a:pt x="13" y="540"/>
                  <a:pt x="18" y="549"/>
                </a:cubicBezTo>
                <a:cubicBezTo>
                  <a:pt x="24" y="559"/>
                  <a:pt x="915" y="23"/>
                  <a:pt x="918" y="29"/>
                </a:cubicBezTo>
                <a:cubicBezTo>
                  <a:pt x="928" y="46"/>
                  <a:pt x="10" y="533"/>
                  <a:pt x="22" y="554"/>
                </a:cubicBezTo>
                <a:cubicBezTo>
                  <a:pt x="31" y="569"/>
                  <a:pt x="923" y="22"/>
                  <a:pt x="928" y="31"/>
                </a:cubicBezTo>
                <a:cubicBezTo>
                  <a:pt x="935" y="43"/>
                  <a:pt x="7" y="541"/>
                  <a:pt x="19" y="563"/>
                </a:cubicBezTo>
                <a:cubicBezTo>
                  <a:pt x="28" y="578"/>
                  <a:pt x="931" y="9"/>
                  <a:pt x="943" y="30"/>
                </a:cubicBezTo>
                <a:cubicBezTo>
                  <a:pt x="952" y="46"/>
                  <a:pt x="8" y="557"/>
                  <a:pt x="16" y="572"/>
                </a:cubicBezTo>
                <a:cubicBezTo>
                  <a:pt x="23" y="584"/>
                  <a:pt x="951" y="17"/>
                  <a:pt x="958" y="29"/>
                </a:cubicBezTo>
                <a:cubicBezTo>
                  <a:pt x="970" y="49"/>
                  <a:pt x="15" y="567"/>
                  <a:pt x="21" y="577"/>
                </a:cubicBezTo>
                <a:cubicBezTo>
                  <a:pt x="30" y="594"/>
                  <a:pt x="958" y="11"/>
                  <a:pt x="969" y="30"/>
                </a:cubicBezTo>
                <a:cubicBezTo>
                  <a:pt x="976" y="42"/>
                  <a:pt x="7" y="572"/>
                  <a:pt x="16" y="588"/>
                </a:cubicBezTo>
                <a:cubicBezTo>
                  <a:pt x="26" y="606"/>
                  <a:pt x="979" y="15"/>
                  <a:pt x="986" y="28"/>
                </a:cubicBezTo>
                <a:cubicBezTo>
                  <a:pt x="999" y="50"/>
                  <a:pt x="18" y="585"/>
                  <a:pt x="22" y="592"/>
                </a:cubicBezTo>
                <a:cubicBezTo>
                  <a:pt x="28" y="603"/>
                  <a:pt x="994" y="18"/>
                  <a:pt x="999" y="27"/>
                </a:cubicBezTo>
                <a:cubicBezTo>
                  <a:pt x="1010" y="47"/>
                  <a:pt x="14" y="597"/>
                  <a:pt x="17" y="602"/>
                </a:cubicBezTo>
                <a:cubicBezTo>
                  <a:pt x="20" y="607"/>
                  <a:pt x="997" y="8"/>
                  <a:pt x="1009" y="29"/>
                </a:cubicBezTo>
                <a:cubicBezTo>
                  <a:pt x="1022" y="52"/>
                  <a:pt x="7" y="592"/>
                  <a:pt x="17" y="609"/>
                </a:cubicBezTo>
                <a:cubicBezTo>
                  <a:pt x="21" y="616"/>
                  <a:pt x="1009" y="5"/>
                  <a:pt x="1023" y="28"/>
                </a:cubicBezTo>
                <a:cubicBezTo>
                  <a:pt x="1028" y="37"/>
                  <a:pt x="11" y="594"/>
                  <a:pt x="23" y="614"/>
                </a:cubicBezTo>
                <a:cubicBezTo>
                  <a:pt x="35" y="635"/>
                  <a:pt x="1029" y="24"/>
                  <a:pt x="1033" y="31"/>
                </a:cubicBezTo>
                <a:cubicBezTo>
                  <a:pt x="1044" y="49"/>
                  <a:pt x="9" y="597"/>
                  <a:pt x="23" y="622"/>
                </a:cubicBezTo>
                <a:cubicBezTo>
                  <a:pt x="30" y="635"/>
                  <a:pt x="1046" y="21"/>
                  <a:pt x="1050" y="29"/>
                </a:cubicBezTo>
                <a:cubicBezTo>
                  <a:pt x="1062" y="49"/>
                  <a:pt x="11" y="617"/>
                  <a:pt x="19" y="631"/>
                </a:cubicBezTo>
                <a:cubicBezTo>
                  <a:pt x="28" y="648"/>
                  <a:pt x="1051" y="13"/>
                  <a:pt x="1060" y="30"/>
                </a:cubicBezTo>
                <a:cubicBezTo>
                  <a:pt x="1068" y="44"/>
                  <a:pt x="13" y="621"/>
                  <a:pt x="22" y="637"/>
                </a:cubicBezTo>
                <a:cubicBezTo>
                  <a:pt x="33" y="656"/>
                  <a:pt x="1063" y="14"/>
                  <a:pt x="1072" y="31"/>
                </a:cubicBezTo>
                <a:cubicBezTo>
                  <a:pt x="1082" y="48"/>
                  <a:pt x="16" y="638"/>
                  <a:pt x="21" y="646"/>
                </a:cubicBezTo>
                <a:cubicBezTo>
                  <a:pt x="29" y="660"/>
                  <a:pt x="1075" y="9"/>
                  <a:pt x="1087" y="31"/>
                </a:cubicBezTo>
                <a:cubicBezTo>
                  <a:pt x="1101" y="56"/>
                  <a:pt x="11" y="638"/>
                  <a:pt x="20" y="654"/>
                </a:cubicBezTo>
                <a:cubicBezTo>
                  <a:pt x="30" y="671"/>
                  <a:pt x="1100" y="20"/>
                  <a:pt x="1104" y="28"/>
                </a:cubicBezTo>
                <a:cubicBezTo>
                  <a:pt x="1110" y="39"/>
                  <a:pt x="7" y="636"/>
                  <a:pt x="22" y="661"/>
                </a:cubicBezTo>
                <a:cubicBezTo>
                  <a:pt x="32" y="678"/>
                  <a:pt x="1104" y="14"/>
                  <a:pt x="1114" y="30"/>
                </a:cubicBezTo>
                <a:cubicBezTo>
                  <a:pt x="1124" y="47"/>
                  <a:pt x="3" y="648"/>
                  <a:pt x="17" y="671"/>
                </a:cubicBezTo>
                <a:cubicBezTo>
                  <a:pt x="28" y="691"/>
                  <a:pt x="1117" y="0"/>
                  <a:pt x="1132" y="27"/>
                </a:cubicBezTo>
                <a:cubicBezTo>
                  <a:pt x="1141" y="43"/>
                  <a:pt x="10" y="660"/>
                  <a:pt x="20" y="678"/>
                </a:cubicBezTo>
                <a:cubicBezTo>
                  <a:pt x="29" y="693"/>
                  <a:pt x="1138" y="18"/>
                  <a:pt x="1144" y="28"/>
                </a:cubicBezTo>
                <a:cubicBezTo>
                  <a:pt x="1152" y="42"/>
                  <a:pt x="16" y="672"/>
                  <a:pt x="23" y="684"/>
                </a:cubicBezTo>
                <a:cubicBezTo>
                  <a:pt x="27" y="691"/>
                  <a:pt x="1141" y="5"/>
                  <a:pt x="1155" y="30"/>
                </a:cubicBezTo>
                <a:cubicBezTo>
                  <a:pt x="1170" y="55"/>
                  <a:pt x="12" y="689"/>
                  <a:pt x="16" y="695"/>
                </a:cubicBezTo>
                <a:cubicBezTo>
                  <a:pt x="26" y="712"/>
                  <a:pt x="1155" y="9"/>
                  <a:pt x="1167" y="31"/>
                </a:cubicBezTo>
                <a:cubicBezTo>
                  <a:pt x="1175" y="44"/>
                  <a:pt x="6" y="675"/>
                  <a:pt x="21" y="700"/>
                </a:cubicBezTo>
                <a:cubicBezTo>
                  <a:pt x="25" y="708"/>
                  <a:pt x="1170" y="7"/>
                  <a:pt x="1183" y="29"/>
                </a:cubicBezTo>
                <a:cubicBezTo>
                  <a:pt x="1198" y="57"/>
                  <a:pt x="7" y="694"/>
                  <a:pt x="16" y="710"/>
                </a:cubicBezTo>
                <a:cubicBezTo>
                  <a:pt x="21" y="719"/>
                  <a:pt x="1187" y="7"/>
                  <a:pt x="1199" y="28"/>
                </a:cubicBezTo>
                <a:cubicBezTo>
                  <a:pt x="1206" y="39"/>
                  <a:pt x="6" y="698"/>
                  <a:pt x="17" y="717"/>
                </a:cubicBezTo>
                <a:cubicBezTo>
                  <a:pt x="32" y="743"/>
                  <a:pt x="1197" y="14"/>
                  <a:pt x="1206" y="31"/>
                </a:cubicBezTo>
                <a:cubicBezTo>
                  <a:pt x="1222" y="57"/>
                  <a:pt x="8" y="698"/>
                  <a:pt x="22" y="722"/>
                </a:cubicBezTo>
                <a:cubicBezTo>
                  <a:pt x="39" y="752"/>
                  <a:pt x="1212" y="19"/>
                  <a:pt x="1219" y="31"/>
                </a:cubicBezTo>
                <a:cubicBezTo>
                  <a:pt x="1229" y="47"/>
                  <a:pt x="4" y="702"/>
                  <a:pt x="20" y="730"/>
                </a:cubicBezTo>
                <a:cubicBezTo>
                  <a:pt x="35" y="757"/>
                  <a:pt x="1221" y="4"/>
                  <a:pt x="1236" y="28"/>
                </a:cubicBezTo>
                <a:cubicBezTo>
                  <a:pt x="1252" y="57"/>
                  <a:pt x="2" y="710"/>
                  <a:pt x="18" y="738"/>
                </a:cubicBezTo>
                <a:cubicBezTo>
                  <a:pt x="29" y="757"/>
                  <a:pt x="1238" y="13"/>
                  <a:pt x="1248" y="29"/>
                </a:cubicBezTo>
                <a:cubicBezTo>
                  <a:pt x="1265" y="59"/>
                  <a:pt x="12" y="732"/>
                  <a:pt x="19" y="745"/>
                </a:cubicBezTo>
                <a:cubicBezTo>
                  <a:pt x="34" y="771"/>
                  <a:pt x="1248" y="14"/>
                  <a:pt x="1258" y="30"/>
                </a:cubicBezTo>
                <a:cubicBezTo>
                  <a:pt x="1273" y="58"/>
                  <a:pt x="17" y="746"/>
                  <a:pt x="20" y="752"/>
                </a:cubicBezTo>
                <a:cubicBezTo>
                  <a:pt x="37" y="781"/>
                  <a:pt x="1258" y="9"/>
                  <a:pt x="1270" y="31"/>
                </a:cubicBezTo>
                <a:cubicBezTo>
                  <a:pt x="1274" y="37"/>
                  <a:pt x="12" y="743"/>
                  <a:pt x="22" y="759"/>
                </a:cubicBezTo>
                <a:cubicBezTo>
                  <a:pt x="31" y="775"/>
                  <a:pt x="1279" y="20"/>
                  <a:pt x="1285" y="30"/>
                </a:cubicBezTo>
                <a:cubicBezTo>
                  <a:pt x="1295" y="47"/>
                  <a:pt x="18" y="759"/>
                  <a:pt x="22" y="767"/>
                </a:cubicBezTo>
                <a:cubicBezTo>
                  <a:pt x="38" y="794"/>
                  <a:pt x="1280" y="32"/>
                  <a:pt x="1283" y="39"/>
                </a:cubicBezTo>
                <a:cubicBezTo>
                  <a:pt x="1290" y="49"/>
                  <a:pt x="3" y="751"/>
                  <a:pt x="18" y="777"/>
                </a:cubicBezTo>
                <a:cubicBezTo>
                  <a:pt x="34" y="805"/>
                  <a:pt x="1270" y="18"/>
                  <a:pt x="1286" y="45"/>
                </a:cubicBezTo>
                <a:cubicBezTo>
                  <a:pt x="1301" y="72"/>
                  <a:pt x="11" y="771"/>
                  <a:pt x="18" y="785"/>
                </a:cubicBezTo>
                <a:cubicBezTo>
                  <a:pt x="30" y="805"/>
                  <a:pt x="1280" y="43"/>
                  <a:pt x="1286" y="53"/>
                </a:cubicBezTo>
                <a:cubicBezTo>
                  <a:pt x="1300" y="77"/>
                  <a:pt x="12" y="780"/>
                  <a:pt x="19" y="792"/>
                </a:cubicBezTo>
                <a:cubicBezTo>
                  <a:pt x="28" y="808"/>
                  <a:pt x="1268" y="40"/>
                  <a:pt x="1281" y="63"/>
                </a:cubicBezTo>
                <a:cubicBezTo>
                  <a:pt x="1294" y="85"/>
                  <a:pt x="1" y="772"/>
                  <a:pt x="17" y="801"/>
                </a:cubicBezTo>
                <a:cubicBezTo>
                  <a:pt x="25" y="814"/>
                  <a:pt x="1277" y="56"/>
                  <a:pt x="1285" y="69"/>
                </a:cubicBezTo>
                <a:cubicBezTo>
                  <a:pt x="1303" y="100"/>
                  <a:pt x="10" y="793"/>
                  <a:pt x="19" y="808"/>
                </a:cubicBezTo>
                <a:cubicBezTo>
                  <a:pt x="33" y="833"/>
                  <a:pt x="1274" y="59"/>
                  <a:pt x="1284" y="77"/>
                </a:cubicBezTo>
                <a:cubicBezTo>
                  <a:pt x="1299" y="102"/>
                  <a:pt x="6" y="790"/>
                  <a:pt x="20" y="815"/>
                </a:cubicBezTo>
                <a:cubicBezTo>
                  <a:pt x="36" y="842"/>
                  <a:pt x="1278" y="71"/>
                  <a:pt x="1286" y="84"/>
                </a:cubicBezTo>
                <a:cubicBezTo>
                  <a:pt x="1304" y="116"/>
                  <a:pt x="8" y="798"/>
                  <a:pt x="22" y="821"/>
                </a:cubicBezTo>
                <a:cubicBezTo>
                  <a:pt x="28" y="832"/>
                  <a:pt x="1273" y="69"/>
                  <a:pt x="1286" y="92"/>
                </a:cubicBezTo>
                <a:cubicBezTo>
                  <a:pt x="1290" y="99"/>
                  <a:pt x="0" y="804"/>
                  <a:pt x="16" y="832"/>
                </a:cubicBezTo>
                <a:cubicBezTo>
                  <a:pt x="26" y="848"/>
                  <a:pt x="1274" y="84"/>
                  <a:pt x="1283" y="100"/>
                </a:cubicBezTo>
                <a:cubicBezTo>
                  <a:pt x="1287" y="107"/>
                  <a:pt x="12" y="824"/>
                  <a:pt x="20" y="838"/>
                </a:cubicBezTo>
                <a:cubicBezTo>
                  <a:pt x="27" y="849"/>
                  <a:pt x="1277" y="99"/>
                  <a:pt x="1283" y="109"/>
                </a:cubicBezTo>
                <a:cubicBezTo>
                  <a:pt x="1289" y="119"/>
                  <a:pt x="8" y="820"/>
                  <a:pt x="22" y="844"/>
                </a:cubicBezTo>
                <a:cubicBezTo>
                  <a:pt x="28" y="854"/>
                  <a:pt x="1271" y="91"/>
                  <a:pt x="1285" y="115"/>
                </a:cubicBezTo>
                <a:cubicBezTo>
                  <a:pt x="1300" y="141"/>
                  <a:pt x="4" y="825"/>
                  <a:pt x="20" y="852"/>
                </a:cubicBezTo>
                <a:cubicBezTo>
                  <a:pt x="38" y="883"/>
                  <a:pt x="1277" y="115"/>
                  <a:pt x="1283" y="123"/>
                </a:cubicBezTo>
                <a:cubicBezTo>
                  <a:pt x="1289" y="134"/>
                  <a:pt x="14" y="847"/>
                  <a:pt x="21" y="860"/>
                </a:cubicBezTo>
                <a:cubicBezTo>
                  <a:pt x="30" y="876"/>
                  <a:pt x="1279" y="125"/>
                  <a:pt x="1283" y="131"/>
                </a:cubicBezTo>
                <a:cubicBezTo>
                  <a:pt x="1301" y="163"/>
                  <a:pt x="3" y="845"/>
                  <a:pt x="17" y="869"/>
                </a:cubicBezTo>
                <a:cubicBezTo>
                  <a:pt x="27" y="887"/>
                  <a:pt x="1275" y="121"/>
                  <a:pt x="1285" y="138"/>
                </a:cubicBezTo>
                <a:cubicBezTo>
                  <a:pt x="1291" y="149"/>
                  <a:pt x="4" y="852"/>
                  <a:pt x="18" y="877"/>
                </a:cubicBezTo>
                <a:cubicBezTo>
                  <a:pt x="24" y="886"/>
                  <a:pt x="1266" y="122"/>
                  <a:pt x="1281" y="148"/>
                </a:cubicBezTo>
                <a:cubicBezTo>
                  <a:pt x="1297" y="176"/>
                  <a:pt x="5" y="865"/>
                  <a:pt x="16" y="886"/>
                </a:cubicBezTo>
                <a:cubicBezTo>
                  <a:pt x="34" y="916"/>
                  <a:pt x="1278" y="144"/>
                  <a:pt x="1284" y="154"/>
                </a:cubicBezTo>
                <a:cubicBezTo>
                  <a:pt x="1299" y="180"/>
                  <a:pt x="6" y="871"/>
                  <a:pt x="18" y="892"/>
                </a:cubicBezTo>
                <a:cubicBezTo>
                  <a:pt x="35" y="921"/>
                  <a:pt x="1270" y="139"/>
                  <a:pt x="1283" y="162"/>
                </a:cubicBezTo>
                <a:cubicBezTo>
                  <a:pt x="1300" y="191"/>
                  <a:pt x="9" y="879"/>
                  <a:pt x="21" y="898"/>
                </a:cubicBezTo>
                <a:cubicBezTo>
                  <a:pt x="26" y="908"/>
                  <a:pt x="1279" y="163"/>
                  <a:pt x="1283" y="170"/>
                </a:cubicBezTo>
                <a:cubicBezTo>
                  <a:pt x="1295" y="191"/>
                  <a:pt x="2" y="879"/>
                  <a:pt x="19" y="907"/>
                </a:cubicBezTo>
                <a:cubicBezTo>
                  <a:pt x="33" y="932"/>
                  <a:pt x="1268" y="158"/>
                  <a:pt x="1280" y="179"/>
                </a:cubicBezTo>
                <a:cubicBezTo>
                  <a:pt x="1293" y="201"/>
                  <a:pt x="12" y="901"/>
                  <a:pt x="20" y="915"/>
                </a:cubicBezTo>
                <a:cubicBezTo>
                  <a:pt x="30" y="933"/>
                  <a:pt x="1271" y="158"/>
                  <a:pt x="1286" y="184"/>
                </a:cubicBezTo>
                <a:cubicBezTo>
                  <a:pt x="1304" y="216"/>
                  <a:pt x="11" y="903"/>
                  <a:pt x="22" y="922"/>
                </a:cubicBezTo>
                <a:cubicBezTo>
                  <a:pt x="28" y="933"/>
                  <a:pt x="1271" y="176"/>
                  <a:pt x="1282" y="194"/>
                </a:cubicBezTo>
                <a:cubicBezTo>
                  <a:pt x="1286" y="202"/>
                  <a:pt x="2" y="902"/>
                  <a:pt x="19" y="931"/>
                </a:cubicBezTo>
                <a:cubicBezTo>
                  <a:pt x="26" y="944"/>
                  <a:pt x="1266" y="175"/>
                  <a:pt x="1282" y="202"/>
                </a:cubicBezTo>
                <a:cubicBezTo>
                  <a:pt x="1288" y="212"/>
                  <a:pt x="8" y="918"/>
                  <a:pt x="20" y="939"/>
                </a:cubicBezTo>
                <a:cubicBezTo>
                  <a:pt x="29" y="954"/>
                  <a:pt x="1276" y="191"/>
                  <a:pt x="1286" y="208"/>
                </a:cubicBezTo>
                <a:cubicBezTo>
                  <a:pt x="1296" y="225"/>
                  <a:pt x="1" y="914"/>
                  <a:pt x="20" y="946"/>
                </a:cubicBezTo>
                <a:cubicBezTo>
                  <a:pt x="35" y="973"/>
                  <a:pt x="1276" y="206"/>
                  <a:pt x="1282" y="217"/>
                </a:cubicBezTo>
                <a:cubicBezTo>
                  <a:pt x="1298" y="246"/>
                  <a:pt x="6" y="938"/>
                  <a:pt x="16" y="955"/>
                </a:cubicBezTo>
                <a:cubicBezTo>
                  <a:pt x="22" y="966"/>
                  <a:pt x="1270" y="201"/>
                  <a:pt x="1284" y="224"/>
                </a:cubicBezTo>
                <a:cubicBezTo>
                  <a:pt x="1301" y="253"/>
                  <a:pt x="13" y="954"/>
                  <a:pt x="18" y="962"/>
                </a:cubicBezTo>
                <a:cubicBezTo>
                  <a:pt x="25" y="975"/>
                  <a:pt x="1271" y="209"/>
                  <a:pt x="1284" y="231"/>
                </a:cubicBezTo>
                <a:cubicBezTo>
                  <a:pt x="1294" y="249"/>
                  <a:pt x="16" y="958"/>
                  <a:pt x="22" y="968"/>
                </a:cubicBezTo>
                <a:cubicBezTo>
                  <a:pt x="38" y="995"/>
                  <a:pt x="1265" y="217"/>
                  <a:pt x="1280" y="241"/>
                </a:cubicBezTo>
                <a:cubicBezTo>
                  <a:pt x="1284" y="249"/>
                  <a:pt x="12" y="970"/>
                  <a:pt x="17" y="979"/>
                </a:cubicBezTo>
                <a:cubicBezTo>
                  <a:pt x="24" y="990"/>
                  <a:pt x="1271" y="225"/>
                  <a:pt x="1284" y="248"/>
                </a:cubicBezTo>
                <a:cubicBezTo>
                  <a:pt x="1292" y="261"/>
                  <a:pt x="11" y="976"/>
                  <a:pt x="17" y="987"/>
                </a:cubicBezTo>
                <a:cubicBezTo>
                  <a:pt x="35" y="1018"/>
                  <a:pt x="1270" y="235"/>
                  <a:pt x="1283" y="256"/>
                </a:cubicBezTo>
                <a:cubicBezTo>
                  <a:pt x="1298" y="283"/>
                  <a:pt x="10" y="982"/>
                  <a:pt x="17" y="994"/>
                </a:cubicBezTo>
                <a:cubicBezTo>
                  <a:pt x="23" y="1004"/>
                  <a:pt x="1272" y="250"/>
                  <a:pt x="1280" y="265"/>
                </a:cubicBezTo>
                <a:cubicBezTo>
                  <a:pt x="1298" y="296"/>
                  <a:pt x="5" y="974"/>
                  <a:pt x="21" y="1000"/>
                </a:cubicBezTo>
                <a:cubicBezTo>
                  <a:pt x="27" y="1012"/>
                  <a:pt x="1279" y="256"/>
                  <a:pt x="1286" y="269"/>
                </a:cubicBezTo>
                <a:cubicBezTo>
                  <a:pt x="1295" y="285"/>
                  <a:pt x="1" y="984"/>
                  <a:pt x="17" y="1011"/>
                </a:cubicBezTo>
                <a:cubicBezTo>
                  <a:pt x="32" y="1037"/>
                  <a:pt x="1265" y="249"/>
                  <a:pt x="1283" y="280"/>
                </a:cubicBezTo>
                <a:cubicBezTo>
                  <a:pt x="1296" y="303"/>
                  <a:pt x="7" y="992"/>
                  <a:pt x="21" y="1017"/>
                </a:cubicBezTo>
                <a:cubicBezTo>
                  <a:pt x="25" y="1023"/>
                  <a:pt x="1275" y="278"/>
                  <a:pt x="1281" y="289"/>
                </a:cubicBezTo>
                <a:cubicBezTo>
                  <a:pt x="1293" y="310"/>
                  <a:pt x="12" y="1012"/>
                  <a:pt x="19" y="1025"/>
                </a:cubicBezTo>
                <a:cubicBezTo>
                  <a:pt x="24" y="1034"/>
                  <a:pt x="1268" y="268"/>
                  <a:pt x="1284" y="295"/>
                </a:cubicBezTo>
                <a:cubicBezTo>
                  <a:pt x="1294" y="311"/>
                  <a:pt x="13" y="1021"/>
                  <a:pt x="19" y="1033"/>
                </a:cubicBezTo>
                <a:cubicBezTo>
                  <a:pt x="31" y="1053"/>
                  <a:pt x="1268" y="274"/>
                  <a:pt x="1284" y="302"/>
                </a:cubicBezTo>
                <a:cubicBezTo>
                  <a:pt x="1294" y="319"/>
                  <a:pt x="0" y="1013"/>
                  <a:pt x="16" y="1042"/>
                </a:cubicBezTo>
                <a:cubicBezTo>
                  <a:pt x="28" y="1062"/>
                  <a:pt x="1272" y="288"/>
                  <a:pt x="1284" y="309"/>
                </a:cubicBezTo>
                <a:cubicBezTo>
                  <a:pt x="1300" y="337"/>
                  <a:pt x="10" y="1027"/>
                  <a:pt x="22" y="1046"/>
                </a:cubicBezTo>
                <a:cubicBezTo>
                  <a:pt x="34" y="1068"/>
                  <a:pt x="1278" y="306"/>
                  <a:pt x="1285" y="317"/>
                </a:cubicBezTo>
                <a:cubicBezTo>
                  <a:pt x="1295" y="335"/>
                  <a:pt x="6" y="1023"/>
                  <a:pt x="24" y="1054"/>
                </a:cubicBezTo>
                <a:cubicBezTo>
                  <a:pt x="29" y="1064"/>
                  <a:pt x="1275" y="312"/>
                  <a:pt x="1283" y="326"/>
                </a:cubicBezTo>
                <a:cubicBezTo>
                  <a:pt x="1297" y="349"/>
                  <a:pt x="29" y="1031"/>
                  <a:pt x="41" y="1052"/>
                </a:cubicBezTo>
                <a:cubicBezTo>
                  <a:pt x="45" y="1059"/>
                  <a:pt x="1279" y="326"/>
                  <a:pt x="1284" y="334"/>
                </a:cubicBezTo>
                <a:cubicBezTo>
                  <a:pt x="1301" y="365"/>
                  <a:pt x="39" y="1022"/>
                  <a:pt x="56" y="1052"/>
                </a:cubicBezTo>
                <a:cubicBezTo>
                  <a:pt x="65" y="1068"/>
                  <a:pt x="1270" y="323"/>
                  <a:pt x="1282" y="344"/>
                </a:cubicBezTo>
                <a:cubicBezTo>
                  <a:pt x="1289" y="356"/>
                  <a:pt x="50" y="1023"/>
                  <a:pt x="67" y="1053"/>
                </a:cubicBezTo>
                <a:cubicBezTo>
                  <a:pt x="75" y="1066"/>
                  <a:pt x="1277" y="339"/>
                  <a:pt x="1284" y="350"/>
                </a:cubicBezTo>
                <a:cubicBezTo>
                  <a:pt x="1300" y="378"/>
                  <a:pt x="70" y="1029"/>
                  <a:pt x="83" y="1052"/>
                </a:cubicBezTo>
                <a:cubicBezTo>
                  <a:pt x="97" y="1077"/>
                  <a:pt x="1269" y="340"/>
                  <a:pt x="1281" y="360"/>
                </a:cubicBezTo>
                <a:cubicBezTo>
                  <a:pt x="1285" y="367"/>
                  <a:pt x="78" y="1030"/>
                  <a:pt x="92" y="1054"/>
                </a:cubicBezTo>
                <a:cubicBezTo>
                  <a:pt x="109" y="1084"/>
                  <a:pt x="1275" y="357"/>
                  <a:pt x="1281" y="368"/>
                </a:cubicBezTo>
                <a:cubicBezTo>
                  <a:pt x="1296" y="394"/>
                  <a:pt x="90" y="1029"/>
                  <a:pt x="105" y="1054"/>
                </a:cubicBezTo>
                <a:cubicBezTo>
                  <a:pt x="110" y="1063"/>
                  <a:pt x="1272" y="358"/>
                  <a:pt x="1282" y="375"/>
                </a:cubicBezTo>
                <a:cubicBezTo>
                  <a:pt x="1295" y="398"/>
                  <a:pt x="112" y="1034"/>
                  <a:pt x="122" y="1052"/>
                </a:cubicBezTo>
                <a:cubicBezTo>
                  <a:pt x="133" y="1070"/>
                  <a:pt x="1280" y="372"/>
                  <a:pt x="1285" y="380"/>
                </a:cubicBezTo>
                <a:cubicBezTo>
                  <a:pt x="1295" y="399"/>
                  <a:pt x="119" y="1028"/>
                  <a:pt x="133" y="1053"/>
                </a:cubicBezTo>
                <a:cubicBezTo>
                  <a:pt x="147" y="1078"/>
                  <a:pt x="1278" y="378"/>
                  <a:pt x="1284" y="388"/>
                </a:cubicBezTo>
                <a:cubicBezTo>
                  <a:pt x="1288" y="395"/>
                  <a:pt x="135" y="1033"/>
                  <a:pt x="146" y="1052"/>
                </a:cubicBezTo>
                <a:cubicBezTo>
                  <a:pt x="149" y="1059"/>
                  <a:pt x="1269" y="378"/>
                  <a:pt x="1280" y="397"/>
                </a:cubicBezTo>
                <a:cubicBezTo>
                  <a:pt x="1294" y="421"/>
                  <a:pt x="155" y="1040"/>
                  <a:pt x="162" y="1051"/>
                </a:cubicBezTo>
                <a:cubicBezTo>
                  <a:pt x="176" y="1076"/>
                  <a:pt x="1268" y="384"/>
                  <a:pt x="1280" y="405"/>
                </a:cubicBezTo>
                <a:cubicBezTo>
                  <a:pt x="1288" y="419"/>
                  <a:pt x="164" y="1039"/>
                  <a:pt x="172" y="1053"/>
                </a:cubicBezTo>
                <a:cubicBezTo>
                  <a:pt x="175" y="1060"/>
                  <a:pt x="1274" y="400"/>
                  <a:pt x="1281" y="412"/>
                </a:cubicBezTo>
                <a:cubicBezTo>
                  <a:pt x="1293" y="433"/>
                  <a:pt x="180" y="1038"/>
                  <a:pt x="188" y="1052"/>
                </a:cubicBezTo>
                <a:cubicBezTo>
                  <a:pt x="193" y="1062"/>
                  <a:pt x="1280" y="413"/>
                  <a:pt x="1284" y="419"/>
                </a:cubicBezTo>
                <a:cubicBezTo>
                  <a:pt x="1294" y="436"/>
                  <a:pt x="192" y="1045"/>
                  <a:pt x="198" y="1054"/>
                </a:cubicBezTo>
                <a:cubicBezTo>
                  <a:pt x="213" y="1080"/>
                  <a:pt x="1266" y="405"/>
                  <a:pt x="1280" y="429"/>
                </a:cubicBezTo>
                <a:cubicBezTo>
                  <a:pt x="1294" y="453"/>
                  <a:pt x="205" y="1036"/>
                  <a:pt x="215" y="1052"/>
                </a:cubicBezTo>
                <a:cubicBezTo>
                  <a:pt x="220" y="1060"/>
                  <a:pt x="1274" y="420"/>
                  <a:pt x="1283" y="435"/>
                </a:cubicBezTo>
                <a:cubicBezTo>
                  <a:pt x="1287" y="442"/>
                  <a:pt x="223" y="1044"/>
                  <a:pt x="227" y="1051"/>
                </a:cubicBezTo>
                <a:cubicBezTo>
                  <a:pt x="238" y="1069"/>
                  <a:pt x="1279" y="437"/>
                  <a:pt x="1282" y="442"/>
                </a:cubicBezTo>
                <a:cubicBezTo>
                  <a:pt x="1297" y="467"/>
                  <a:pt x="229" y="1035"/>
                  <a:pt x="239" y="1052"/>
                </a:cubicBezTo>
                <a:cubicBezTo>
                  <a:pt x="250" y="1071"/>
                  <a:pt x="1276" y="429"/>
                  <a:pt x="1287" y="448"/>
                </a:cubicBezTo>
                <a:cubicBezTo>
                  <a:pt x="1296" y="465"/>
                  <a:pt x="251" y="1046"/>
                  <a:pt x="254" y="1052"/>
                </a:cubicBezTo>
                <a:cubicBezTo>
                  <a:pt x="264" y="1068"/>
                  <a:pt x="1282" y="450"/>
                  <a:pt x="1286" y="457"/>
                </a:cubicBezTo>
                <a:cubicBezTo>
                  <a:pt x="1291" y="465"/>
                  <a:pt x="256" y="1044"/>
                  <a:pt x="262" y="1055"/>
                </a:cubicBezTo>
                <a:cubicBezTo>
                  <a:pt x="266" y="1061"/>
                  <a:pt x="1276" y="449"/>
                  <a:pt x="1285" y="464"/>
                </a:cubicBezTo>
                <a:cubicBezTo>
                  <a:pt x="1296" y="482"/>
                  <a:pt x="270" y="1032"/>
                  <a:pt x="281" y="1052"/>
                </a:cubicBezTo>
                <a:cubicBezTo>
                  <a:pt x="288" y="1063"/>
                  <a:pt x="1267" y="451"/>
                  <a:pt x="1281" y="475"/>
                </a:cubicBezTo>
                <a:cubicBezTo>
                  <a:pt x="1285" y="482"/>
                  <a:pt x="288" y="1039"/>
                  <a:pt x="295" y="1051"/>
                </a:cubicBezTo>
                <a:cubicBezTo>
                  <a:pt x="300" y="1060"/>
                  <a:pt x="1275" y="464"/>
                  <a:pt x="1284" y="480"/>
                </a:cubicBezTo>
                <a:cubicBezTo>
                  <a:pt x="1296" y="500"/>
                  <a:pt x="294" y="1033"/>
                  <a:pt x="306" y="1053"/>
                </a:cubicBezTo>
                <a:cubicBezTo>
                  <a:pt x="319" y="1076"/>
                  <a:pt x="1281" y="478"/>
                  <a:pt x="1286" y="487"/>
                </a:cubicBezTo>
                <a:cubicBezTo>
                  <a:pt x="1300" y="511"/>
                  <a:pt x="317" y="1047"/>
                  <a:pt x="321" y="1053"/>
                </a:cubicBezTo>
                <a:cubicBezTo>
                  <a:pt x="327" y="1063"/>
                  <a:pt x="1270" y="480"/>
                  <a:pt x="1281" y="499"/>
                </a:cubicBezTo>
                <a:cubicBezTo>
                  <a:pt x="1286" y="508"/>
                  <a:pt x="326" y="1041"/>
                  <a:pt x="333" y="1053"/>
                </a:cubicBezTo>
                <a:cubicBezTo>
                  <a:pt x="341" y="1067"/>
                  <a:pt x="1271" y="482"/>
                  <a:pt x="1284" y="504"/>
                </a:cubicBezTo>
                <a:cubicBezTo>
                  <a:pt x="1287" y="510"/>
                  <a:pt x="344" y="1040"/>
                  <a:pt x="350" y="1051"/>
                </a:cubicBezTo>
                <a:cubicBezTo>
                  <a:pt x="363" y="1073"/>
                  <a:pt x="1279" y="505"/>
                  <a:pt x="1283" y="513"/>
                </a:cubicBezTo>
                <a:cubicBezTo>
                  <a:pt x="1288" y="520"/>
                  <a:pt x="351" y="1035"/>
                  <a:pt x="362" y="1052"/>
                </a:cubicBezTo>
                <a:cubicBezTo>
                  <a:pt x="373" y="1073"/>
                  <a:pt x="1274" y="507"/>
                  <a:pt x="1282" y="521"/>
                </a:cubicBezTo>
                <a:cubicBezTo>
                  <a:pt x="1287" y="530"/>
                  <a:pt x="361" y="1032"/>
                  <a:pt x="373" y="1053"/>
                </a:cubicBezTo>
                <a:cubicBezTo>
                  <a:pt x="384" y="1071"/>
                  <a:pt x="1276" y="515"/>
                  <a:pt x="1283" y="528"/>
                </a:cubicBezTo>
                <a:cubicBezTo>
                  <a:pt x="1288" y="537"/>
                  <a:pt x="380" y="1039"/>
                  <a:pt x="387" y="1052"/>
                </a:cubicBezTo>
                <a:cubicBezTo>
                  <a:pt x="400" y="1074"/>
                  <a:pt x="1276" y="517"/>
                  <a:pt x="1286" y="534"/>
                </a:cubicBezTo>
                <a:cubicBezTo>
                  <a:pt x="1296" y="551"/>
                  <a:pt x="394" y="1037"/>
                  <a:pt x="402" y="1052"/>
                </a:cubicBezTo>
                <a:cubicBezTo>
                  <a:pt x="413" y="1071"/>
                  <a:pt x="1273" y="528"/>
                  <a:pt x="1282" y="544"/>
                </a:cubicBezTo>
                <a:cubicBezTo>
                  <a:pt x="1293" y="562"/>
                  <a:pt x="408" y="1044"/>
                  <a:pt x="413" y="1054"/>
                </a:cubicBezTo>
                <a:cubicBezTo>
                  <a:pt x="424" y="1073"/>
                  <a:pt x="1281" y="542"/>
                  <a:pt x="1286" y="550"/>
                </a:cubicBezTo>
                <a:cubicBezTo>
                  <a:pt x="1291" y="559"/>
                  <a:pt x="413" y="1034"/>
                  <a:pt x="425" y="1055"/>
                </a:cubicBezTo>
                <a:cubicBezTo>
                  <a:pt x="435" y="1072"/>
                  <a:pt x="1277" y="543"/>
                  <a:pt x="1285" y="558"/>
                </a:cubicBezTo>
                <a:cubicBezTo>
                  <a:pt x="1292" y="570"/>
                  <a:pt x="434" y="1044"/>
                  <a:pt x="440" y="1054"/>
                </a:cubicBezTo>
                <a:cubicBezTo>
                  <a:pt x="452" y="1074"/>
                  <a:pt x="1281" y="562"/>
                  <a:pt x="1283" y="567"/>
                </a:cubicBezTo>
                <a:cubicBezTo>
                  <a:pt x="1293" y="583"/>
                  <a:pt x="452" y="1045"/>
                  <a:pt x="456" y="1053"/>
                </a:cubicBezTo>
                <a:cubicBezTo>
                  <a:pt x="459" y="1057"/>
                  <a:pt x="1270" y="557"/>
                  <a:pt x="1281" y="576"/>
                </a:cubicBezTo>
                <a:cubicBezTo>
                  <a:pt x="1293" y="596"/>
                  <a:pt x="464" y="1039"/>
                  <a:pt x="471" y="1052"/>
                </a:cubicBezTo>
                <a:cubicBezTo>
                  <a:pt x="479" y="1066"/>
                  <a:pt x="1274" y="563"/>
                  <a:pt x="1285" y="582"/>
                </a:cubicBezTo>
                <a:cubicBezTo>
                  <a:pt x="1291" y="593"/>
                  <a:pt x="468" y="1036"/>
                  <a:pt x="479" y="1055"/>
                </a:cubicBezTo>
                <a:cubicBezTo>
                  <a:pt x="486" y="1067"/>
                  <a:pt x="1274" y="579"/>
                  <a:pt x="1282" y="592"/>
                </a:cubicBezTo>
                <a:cubicBezTo>
                  <a:pt x="1286" y="600"/>
                  <a:pt x="491" y="1041"/>
                  <a:pt x="498" y="1052"/>
                </a:cubicBezTo>
                <a:cubicBezTo>
                  <a:pt x="502" y="1060"/>
                  <a:pt x="1280" y="595"/>
                  <a:pt x="1283" y="599"/>
                </a:cubicBezTo>
                <a:cubicBezTo>
                  <a:pt x="1286" y="605"/>
                  <a:pt x="498" y="1037"/>
                  <a:pt x="508" y="1054"/>
                </a:cubicBezTo>
                <a:cubicBezTo>
                  <a:pt x="512" y="1061"/>
                  <a:pt x="1275" y="590"/>
                  <a:pt x="1284" y="606"/>
                </a:cubicBezTo>
                <a:cubicBezTo>
                  <a:pt x="1295" y="625"/>
                  <a:pt x="510" y="1035"/>
                  <a:pt x="521" y="1054"/>
                </a:cubicBezTo>
                <a:cubicBezTo>
                  <a:pt x="530" y="1070"/>
                  <a:pt x="1276" y="607"/>
                  <a:pt x="1281" y="615"/>
                </a:cubicBezTo>
                <a:cubicBezTo>
                  <a:pt x="1291" y="633"/>
                  <a:pt x="529" y="1041"/>
                  <a:pt x="537" y="1053"/>
                </a:cubicBezTo>
                <a:cubicBezTo>
                  <a:pt x="540" y="1059"/>
                  <a:pt x="1279" y="618"/>
                  <a:pt x="1281" y="623"/>
                </a:cubicBezTo>
                <a:cubicBezTo>
                  <a:pt x="1291" y="639"/>
                  <a:pt x="539" y="1041"/>
                  <a:pt x="547" y="1055"/>
                </a:cubicBezTo>
                <a:cubicBezTo>
                  <a:pt x="556" y="1071"/>
                  <a:pt x="1275" y="613"/>
                  <a:pt x="1285" y="629"/>
                </a:cubicBezTo>
                <a:cubicBezTo>
                  <a:pt x="1290" y="638"/>
                  <a:pt x="566" y="1047"/>
                  <a:pt x="568" y="1051"/>
                </a:cubicBezTo>
                <a:cubicBezTo>
                  <a:pt x="571" y="1058"/>
                  <a:pt x="1274" y="626"/>
                  <a:pt x="1281" y="639"/>
                </a:cubicBezTo>
                <a:cubicBezTo>
                  <a:pt x="1291" y="656"/>
                  <a:pt x="569" y="1048"/>
                  <a:pt x="573" y="1055"/>
                </a:cubicBezTo>
                <a:cubicBezTo>
                  <a:pt x="576" y="1059"/>
                  <a:pt x="1276" y="640"/>
                  <a:pt x="1280" y="647"/>
                </a:cubicBezTo>
                <a:cubicBezTo>
                  <a:pt x="1286" y="658"/>
                  <a:pt x="586" y="1045"/>
                  <a:pt x="590" y="1053"/>
                </a:cubicBezTo>
                <a:cubicBezTo>
                  <a:pt x="593" y="1058"/>
                  <a:pt x="1279" y="650"/>
                  <a:pt x="1281" y="654"/>
                </a:cubicBezTo>
                <a:cubicBezTo>
                  <a:pt x="1286" y="663"/>
                  <a:pt x="592" y="1038"/>
                  <a:pt x="602" y="1055"/>
                </a:cubicBezTo>
                <a:cubicBezTo>
                  <a:pt x="607" y="1063"/>
                  <a:pt x="1279" y="652"/>
                  <a:pt x="1284" y="661"/>
                </a:cubicBezTo>
                <a:cubicBezTo>
                  <a:pt x="1290" y="671"/>
                  <a:pt x="615" y="1038"/>
                  <a:pt x="622" y="1051"/>
                </a:cubicBezTo>
                <a:cubicBezTo>
                  <a:pt x="627" y="1060"/>
                  <a:pt x="1277" y="656"/>
                  <a:pt x="1284" y="669"/>
                </a:cubicBezTo>
                <a:cubicBezTo>
                  <a:pt x="1292" y="683"/>
                  <a:pt x="628" y="1038"/>
                  <a:pt x="636" y="1051"/>
                </a:cubicBezTo>
                <a:cubicBezTo>
                  <a:pt x="638" y="1056"/>
                  <a:pt x="1278" y="667"/>
                  <a:pt x="1284" y="677"/>
                </a:cubicBezTo>
                <a:cubicBezTo>
                  <a:pt x="1287" y="682"/>
                  <a:pt x="640" y="1036"/>
                  <a:pt x="649" y="1052"/>
                </a:cubicBezTo>
                <a:cubicBezTo>
                  <a:pt x="651" y="1055"/>
                  <a:pt x="1276" y="676"/>
                  <a:pt x="1282" y="686"/>
                </a:cubicBezTo>
                <a:cubicBezTo>
                  <a:pt x="1289" y="697"/>
                  <a:pt x="655" y="1043"/>
                  <a:pt x="661" y="1052"/>
                </a:cubicBezTo>
                <a:cubicBezTo>
                  <a:pt x="666" y="1062"/>
                  <a:pt x="1272" y="681"/>
                  <a:pt x="1280" y="695"/>
                </a:cubicBezTo>
                <a:cubicBezTo>
                  <a:pt x="1284" y="701"/>
                  <a:pt x="662" y="1043"/>
                  <a:pt x="669" y="1055"/>
                </a:cubicBezTo>
                <a:cubicBezTo>
                  <a:pt x="674" y="1064"/>
                  <a:pt x="1280" y="687"/>
                  <a:pt x="1286" y="698"/>
                </a:cubicBezTo>
                <a:cubicBezTo>
                  <a:pt x="1288" y="702"/>
                  <a:pt x="686" y="1048"/>
                  <a:pt x="688" y="1052"/>
                </a:cubicBezTo>
                <a:cubicBezTo>
                  <a:pt x="690" y="1055"/>
                  <a:pt x="1279" y="702"/>
                  <a:pt x="1283" y="708"/>
                </a:cubicBezTo>
                <a:cubicBezTo>
                  <a:pt x="1289" y="719"/>
                  <a:pt x="695" y="1042"/>
                  <a:pt x="701" y="1052"/>
                </a:cubicBezTo>
                <a:cubicBezTo>
                  <a:pt x="707" y="1062"/>
                  <a:pt x="1275" y="705"/>
                  <a:pt x="1282" y="717"/>
                </a:cubicBezTo>
                <a:cubicBezTo>
                  <a:pt x="1286" y="725"/>
                  <a:pt x="711" y="1040"/>
                  <a:pt x="717" y="1051"/>
                </a:cubicBezTo>
                <a:cubicBezTo>
                  <a:pt x="719" y="1054"/>
                  <a:pt x="1275" y="712"/>
                  <a:pt x="1283" y="725"/>
                </a:cubicBezTo>
                <a:cubicBezTo>
                  <a:pt x="1291" y="738"/>
                  <a:pt x="722" y="1046"/>
                  <a:pt x="726" y="1053"/>
                </a:cubicBezTo>
                <a:cubicBezTo>
                  <a:pt x="729" y="1058"/>
                  <a:pt x="1274" y="724"/>
                  <a:pt x="1280" y="734"/>
                </a:cubicBezTo>
                <a:cubicBezTo>
                  <a:pt x="1281" y="736"/>
                  <a:pt x="734" y="1038"/>
                  <a:pt x="742" y="1051"/>
                </a:cubicBezTo>
                <a:cubicBezTo>
                  <a:pt x="745" y="1057"/>
                  <a:pt x="1276" y="733"/>
                  <a:pt x="1280" y="741"/>
                </a:cubicBezTo>
                <a:cubicBezTo>
                  <a:pt x="1286" y="751"/>
                  <a:pt x="751" y="1046"/>
                  <a:pt x="755" y="1052"/>
                </a:cubicBezTo>
                <a:cubicBezTo>
                  <a:pt x="759" y="1060"/>
                  <a:pt x="1281" y="739"/>
                  <a:pt x="1285" y="746"/>
                </a:cubicBezTo>
                <a:cubicBezTo>
                  <a:pt x="1287" y="749"/>
                  <a:pt x="759" y="1040"/>
                  <a:pt x="766" y="1052"/>
                </a:cubicBezTo>
                <a:cubicBezTo>
                  <a:pt x="770" y="1059"/>
                  <a:pt x="1278" y="749"/>
                  <a:pt x="1281" y="755"/>
                </a:cubicBezTo>
                <a:cubicBezTo>
                  <a:pt x="1286" y="763"/>
                  <a:pt x="770" y="1042"/>
                  <a:pt x="777" y="1054"/>
                </a:cubicBezTo>
                <a:cubicBezTo>
                  <a:pt x="780" y="1060"/>
                  <a:pt x="1276" y="756"/>
                  <a:pt x="1280" y="764"/>
                </a:cubicBezTo>
                <a:cubicBezTo>
                  <a:pt x="1282" y="766"/>
                  <a:pt x="787" y="1043"/>
                  <a:pt x="793" y="1053"/>
                </a:cubicBezTo>
                <a:cubicBezTo>
                  <a:pt x="797" y="1061"/>
                  <a:pt x="1280" y="760"/>
                  <a:pt x="1285" y="768"/>
                </a:cubicBezTo>
                <a:cubicBezTo>
                  <a:pt x="1291" y="778"/>
                  <a:pt x="806" y="1049"/>
                  <a:pt x="808" y="1052"/>
                </a:cubicBezTo>
                <a:cubicBezTo>
                  <a:pt x="812" y="1058"/>
                  <a:pt x="1278" y="766"/>
                  <a:pt x="1284" y="777"/>
                </a:cubicBezTo>
                <a:cubicBezTo>
                  <a:pt x="1286" y="780"/>
                  <a:pt x="816" y="1050"/>
                  <a:pt x="818" y="1053"/>
                </a:cubicBezTo>
                <a:cubicBezTo>
                  <a:pt x="822" y="1059"/>
                  <a:pt x="1278" y="774"/>
                  <a:pt x="1284" y="785"/>
                </a:cubicBezTo>
                <a:cubicBezTo>
                  <a:pt x="1290" y="796"/>
                  <a:pt x="827" y="1050"/>
                  <a:pt x="830" y="1054"/>
                </a:cubicBezTo>
                <a:cubicBezTo>
                  <a:pt x="834" y="1062"/>
                  <a:pt x="1281" y="783"/>
                  <a:pt x="1286" y="791"/>
                </a:cubicBezTo>
                <a:cubicBezTo>
                  <a:pt x="1287" y="793"/>
                  <a:pt x="839" y="1047"/>
                  <a:pt x="843" y="1054"/>
                </a:cubicBezTo>
                <a:cubicBezTo>
                  <a:pt x="848" y="1062"/>
                  <a:pt x="1279" y="792"/>
                  <a:pt x="1283" y="799"/>
                </a:cubicBezTo>
                <a:cubicBezTo>
                  <a:pt x="1287" y="806"/>
                  <a:pt x="850" y="1043"/>
                  <a:pt x="856" y="1053"/>
                </a:cubicBezTo>
                <a:cubicBezTo>
                  <a:pt x="861" y="1062"/>
                  <a:pt x="1280" y="806"/>
                  <a:pt x="1282" y="808"/>
                </a:cubicBezTo>
                <a:cubicBezTo>
                  <a:pt x="1284" y="812"/>
                  <a:pt x="869" y="1050"/>
                  <a:pt x="871" y="1053"/>
                </a:cubicBezTo>
                <a:cubicBezTo>
                  <a:pt x="875" y="1061"/>
                  <a:pt x="1279" y="806"/>
                  <a:pt x="1284" y="815"/>
                </a:cubicBezTo>
                <a:cubicBezTo>
                  <a:pt x="1287" y="821"/>
                  <a:pt x="884" y="1045"/>
                  <a:pt x="888" y="1052"/>
                </a:cubicBezTo>
                <a:cubicBezTo>
                  <a:pt x="892" y="1059"/>
                  <a:pt x="1281" y="818"/>
                  <a:pt x="1284" y="823"/>
                </a:cubicBezTo>
                <a:cubicBezTo>
                  <a:pt x="1285" y="826"/>
                  <a:pt x="899" y="1048"/>
                  <a:pt x="902" y="1052"/>
                </a:cubicBezTo>
                <a:cubicBezTo>
                  <a:pt x="903" y="1055"/>
                  <a:pt x="1276" y="823"/>
                  <a:pt x="1281" y="833"/>
                </a:cubicBezTo>
                <a:cubicBezTo>
                  <a:pt x="1286" y="841"/>
                  <a:pt x="909" y="1047"/>
                  <a:pt x="913" y="1053"/>
                </a:cubicBezTo>
                <a:cubicBezTo>
                  <a:pt x="914" y="1056"/>
                  <a:pt x="1282" y="833"/>
                  <a:pt x="1285" y="839"/>
                </a:cubicBezTo>
                <a:cubicBezTo>
                  <a:pt x="1288" y="844"/>
                  <a:pt x="921" y="1046"/>
                  <a:pt x="925" y="1053"/>
                </a:cubicBezTo>
                <a:cubicBezTo>
                  <a:pt x="928" y="1058"/>
                  <a:pt x="1278" y="842"/>
                  <a:pt x="1281" y="848"/>
                </a:cubicBezTo>
                <a:cubicBezTo>
                  <a:pt x="1284" y="852"/>
                  <a:pt x="938" y="1051"/>
                  <a:pt x="939" y="1053"/>
                </a:cubicBezTo>
                <a:cubicBezTo>
                  <a:pt x="941" y="1056"/>
                  <a:pt x="1282" y="851"/>
                  <a:pt x="1283" y="854"/>
                </a:cubicBezTo>
                <a:cubicBezTo>
                  <a:pt x="1288" y="862"/>
                  <a:pt x="952" y="1050"/>
                  <a:pt x="953" y="1053"/>
                </a:cubicBezTo>
                <a:cubicBezTo>
                  <a:pt x="955" y="1056"/>
                  <a:pt x="1283" y="856"/>
                  <a:pt x="1286" y="861"/>
                </a:cubicBezTo>
                <a:cubicBezTo>
                  <a:pt x="1287" y="863"/>
                  <a:pt x="963" y="1052"/>
                  <a:pt x="964" y="1053"/>
                </a:cubicBezTo>
                <a:cubicBezTo>
                  <a:pt x="966" y="1057"/>
                  <a:pt x="1278" y="867"/>
                  <a:pt x="1280" y="871"/>
                </a:cubicBezTo>
                <a:cubicBezTo>
                  <a:pt x="1281" y="873"/>
                  <a:pt x="980" y="1048"/>
                  <a:pt x="982" y="1052"/>
                </a:cubicBezTo>
                <a:cubicBezTo>
                  <a:pt x="985" y="1057"/>
                  <a:pt x="1279" y="873"/>
                  <a:pt x="1282" y="878"/>
                </a:cubicBezTo>
                <a:cubicBezTo>
                  <a:pt x="1283" y="880"/>
                  <a:pt x="989" y="1051"/>
                  <a:pt x="990" y="1053"/>
                </a:cubicBezTo>
                <a:cubicBezTo>
                  <a:pt x="992" y="1057"/>
                  <a:pt x="1277" y="879"/>
                  <a:pt x="1281" y="886"/>
                </a:cubicBezTo>
                <a:cubicBezTo>
                  <a:pt x="1283" y="889"/>
                  <a:pt x="1002" y="1048"/>
                  <a:pt x="1005" y="1052"/>
                </a:cubicBezTo>
                <a:cubicBezTo>
                  <a:pt x="1008" y="1058"/>
                  <a:pt x="1282" y="889"/>
                  <a:pt x="1283" y="891"/>
                </a:cubicBezTo>
                <a:cubicBezTo>
                  <a:pt x="1285" y="893"/>
                  <a:pt x="1012" y="1049"/>
                  <a:pt x="1015" y="1055"/>
                </a:cubicBezTo>
                <a:cubicBezTo>
                  <a:pt x="1016" y="1057"/>
                  <a:pt x="1284" y="896"/>
                  <a:pt x="1285" y="899"/>
                </a:cubicBezTo>
                <a:cubicBezTo>
                  <a:pt x="1287" y="901"/>
                  <a:pt x="1029" y="1049"/>
                  <a:pt x="1031" y="1053"/>
                </a:cubicBezTo>
                <a:cubicBezTo>
                  <a:pt x="1034" y="1058"/>
                  <a:pt x="1282" y="905"/>
                  <a:pt x="1283" y="907"/>
                </a:cubicBezTo>
                <a:cubicBezTo>
                  <a:pt x="1286" y="912"/>
                  <a:pt x="1045" y="1046"/>
                  <a:pt x="1048" y="1051"/>
                </a:cubicBezTo>
                <a:cubicBezTo>
                  <a:pt x="1049" y="1053"/>
                  <a:pt x="1285" y="912"/>
                  <a:pt x="1286" y="914"/>
                </a:cubicBezTo>
                <a:cubicBezTo>
                  <a:pt x="1289" y="918"/>
                  <a:pt x="1058" y="1050"/>
                  <a:pt x="1059" y="1053"/>
                </a:cubicBezTo>
                <a:cubicBezTo>
                  <a:pt x="1062" y="1058"/>
                  <a:pt x="1285" y="919"/>
                  <a:pt x="1286" y="922"/>
                </a:cubicBezTo>
                <a:cubicBezTo>
                  <a:pt x="1289" y="927"/>
                  <a:pt x="1071" y="1051"/>
                  <a:pt x="1073" y="1053"/>
                </a:cubicBezTo>
                <a:cubicBezTo>
                  <a:pt x="1074" y="1056"/>
                  <a:pt x="1281" y="931"/>
                  <a:pt x="1282" y="933"/>
                </a:cubicBezTo>
                <a:cubicBezTo>
                  <a:pt x="1283" y="935"/>
                  <a:pt x="1084" y="1053"/>
                  <a:pt x="1085" y="1055"/>
                </a:cubicBezTo>
                <a:cubicBezTo>
                  <a:pt x="1086" y="1058"/>
                  <a:pt x="1278" y="937"/>
                  <a:pt x="1281" y="942"/>
                </a:cubicBezTo>
                <a:cubicBezTo>
                  <a:pt x="1283" y="946"/>
                  <a:pt x="1099" y="1049"/>
                  <a:pt x="1102" y="1053"/>
                </a:cubicBezTo>
                <a:cubicBezTo>
                  <a:pt x="1103" y="1055"/>
                  <a:pt x="1281" y="948"/>
                  <a:pt x="1281" y="949"/>
                </a:cubicBezTo>
                <a:cubicBezTo>
                  <a:pt x="1283" y="952"/>
                  <a:pt x="1113" y="1050"/>
                  <a:pt x="1115" y="1053"/>
                </a:cubicBezTo>
                <a:cubicBezTo>
                  <a:pt x="1116" y="1054"/>
                  <a:pt x="1286" y="953"/>
                  <a:pt x="1286" y="954"/>
                </a:cubicBezTo>
                <a:cubicBezTo>
                  <a:pt x="1288" y="957"/>
                  <a:pt x="1128" y="1050"/>
                  <a:pt x="1129" y="1052"/>
                </a:cubicBezTo>
                <a:cubicBezTo>
                  <a:pt x="1131" y="1055"/>
                  <a:pt x="1281" y="960"/>
                  <a:pt x="1283" y="963"/>
                </a:cubicBezTo>
                <a:cubicBezTo>
                  <a:pt x="1285" y="967"/>
                  <a:pt x="1135" y="1052"/>
                  <a:pt x="1136" y="1055"/>
                </a:cubicBezTo>
                <a:cubicBezTo>
                  <a:pt x="1137" y="1056"/>
                  <a:pt x="1283" y="968"/>
                  <a:pt x="1284" y="970"/>
                </a:cubicBezTo>
                <a:cubicBezTo>
                  <a:pt x="1286" y="972"/>
                  <a:pt x="1153" y="1049"/>
                  <a:pt x="1154" y="1052"/>
                </a:cubicBezTo>
                <a:cubicBezTo>
                  <a:pt x="1155" y="1053"/>
                  <a:pt x="1281" y="976"/>
                  <a:pt x="1282" y="978"/>
                </a:cubicBezTo>
                <a:cubicBezTo>
                  <a:pt x="1283" y="981"/>
                  <a:pt x="1166" y="1050"/>
                  <a:pt x="1167" y="1052"/>
                </a:cubicBezTo>
                <a:cubicBezTo>
                  <a:pt x="1168" y="1054"/>
                  <a:pt x="1284" y="982"/>
                  <a:pt x="1285" y="984"/>
                </a:cubicBezTo>
                <a:cubicBezTo>
                  <a:pt x="1287" y="987"/>
                  <a:pt x="1178" y="1053"/>
                  <a:pt x="1178" y="1054"/>
                </a:cubicBezTo>
                <a:cubicBezTo>
                  <a:pt x="1179" y="1055"/>
                  <a:pt x="1282" y="992"/>
                  <a:pt x="1283" y="994"/>
                </a:cubicBezTo>
                <a:cubicBezTo>
                  <a:pt x="1284" y="995"/>
                  <a:pt x="1191" y="1054"/>
                  <a:pt x="1191" y="1054"/>
                </a:cubicBezTo>
                <a:cubicBezTo>
                  <a:pt x="1191" y="1055"/>
                  <a:pt x="1285" y="998"/>
                  <a:pt x="1285" y="1000"/>
                </a:cubicBezTo>
                <a:cubicBezTo>
                  <a:pt x="1286" y="1002"/>
                  <a:pt x="1206" y="1051"/>
                  <a:pt x="1207" y="1053"/>
                </a:cubicBezTo>
                <a:cubicBezTo>
                  <a:pt x="1208" y="1054"/>
                  <a:pt x="1281" y="1008"/>
                  <a:pt x="1282" y="1010"/>
                </a:cubicBezTo>
                <a:cubicBezTo>
                  <a:pt x="1282" y="1010"/>
                  <a:pt x="1217" y="1053"/>
                  <a:pt x="1218" y="1054"/>
                </a:cubicBezTo>
                <a:cubicBezTo>
                  <a:pt x="1218" y="1055"/>
                  <a:pt x="1286" y="1014"/>
                  <a:pt x="1286" y="1015"/>
                </a:cubicBezTo>
                <a:cubicBezTo>
                  <a:pt x="1286" y="1015"/>
                  <a:pt x="1236" y="1051"/>
                  <a:pt x="1236" y="1051"/>
                </a:cubicBezTo>
                <a:cubicBezTo>
                  <a:pt x="1236" y="1052"/>
                  <a:pt x="1279" y="1025"/>
                  <a:pt x="1280" y="1026"/>
                </a:cubicBezTo>
                <a:cubicBezTo>
                  <a:pt x="1280" y="1027"/>
                  <a:pt x="1248" y="1052"/>
                  <a:pt x="1248" y="1052"/>
                </a:cubicBezTo>
                <a:cubicBezTo>
                  <a:pt x="1248" y="1053"/>
                  <a:pt x="1285" y="1030"/>
                  <a:pt x="1285" y="1031"/>
                </a:cubicBezTo>
                <a:cubicBezTo>
                  <a:pt x="1286" y="1031"/>
                  <a:pt x="1259" y="1054"/>
                  <a:pt x="1260" y="1054"/>
                </a:cubicBezTo>
                <a:cubicBezTo>
                  <a:pt x="1260" y="1054"/>
                  <a:pt x="1280" y="1042"/>
                  <a:pt x="1280" y="1042"/>
                </a:cubicBezTo>
                <a:cubicBezTo>
                  <a:pt x="1280" y="1042"/>
                  <a:pt x="1278" y="1051"/>
                  <a:pt x="1278" y="1052"/>
                </a:cubicBezTo>
                <a:cubicBezTo>
                  <a:pt x="1278" y="1052"/>
                  <a:pt x="1284" y="1048"/>
                  <a:pt x="1284" y="1048"/>
                </a:cubicBezTo>
              </a:path>
            </a:pathLst>
          </a:custGeom>
          <a:noFill/>
          <a:ln w="17" cap="rnd">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44000" tIns="41476" rIns="144000" bIns="41476"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ct val="0"/>
              </a:spcAft>
              <a:buClrTx/>
              <a:buSzTx/>
              <a:buFontTx/>
              <a:buNone/>
              <a:tabLst/>
              <a:defRPr/>
            </a:pPr>
            <a:endParaRPr kumimoji="0" lang="en-ZA" sz="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ZA"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SIU Powers</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en-ZA" sz="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Able to subpoena</a:t>
            </a:r>
            <a:r>
              <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search and seize evidence, and interrogate witnesses under </a:t>
            </a:r>
            <a:r>
              <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oath (once a proclamation has been issued) </a:t>
            </a:r>
            <a:endPar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ZA"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Institute </a:t>
            </a:r>
            <a:r>
              <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civil litigation to recover state funds lost or to prevent future losses </a:t>
            </a:r>
          </a:p>
        </p:txBody>
      </p:sp>
      <p:sp>
        <p:nvSpPr>
          <p:cNvPr id="9" name="Freeform 8"/>
          <p:cNvSpPr>
            <a:spLocks/>
          </p:cNvSpPr>
          <p:nvPr/>
        </p:nvSpPr>
        <p:spPr bwMode="auto">
          <a:xfrm>
            <a:off x="6559524" y="3250712"/>
            <a:ext cx="2935256" cy="2996282"/>
          </a:xfrm>
          <a:custGeom>
            <a:avLst/>
            <a:gdLst>
              <a:gd name="T0" fmla="*/ 62 w 1304"/>
              <a:gd name="T1" fmla="*/ 29 h 1084"/>
              <a:gd name="T2" fmla="*/ 120 w 1304"/>
              <a:gd name="T3" fmla="*/ 28 h 1084"/>
              <a:gd name="T4" fmla="*/ 173 w 1304"/>
              <a:gd name="T5" fmla="*/ 30 h 1084"/>
              <a:gd name="T6" fmla="*/ 222 w 1304"/>
              <a:gd name="T7" fmla="*/ 30 h 1084"/>
              <a:gd name="T8" fmla="*/ 274 w 1304"/>
              <a:gd name="T9" fmla="*/ 30 h 1084"/>
              <a:gd name="T10" fmla="*/ 328 w 1304"/>
              <a:gd name="T11" fmla="*/ 31 h 1084"/>
              <a:gd name="T12" fmla="*/ 384 w 1304"/>
              <a:gd name="T13" fmla="*/ 29 h 1084"/>
              <a:gd name="T14" fmla="*/ 432 w 1304"/>
              <a:gd name="T15" fmla="*/ 31 h 1084"/>
              <a:gd name="T16" fmla="*/ 490 w 1304"/>
              <a:gd name="T17" fmla="*/ 28 h 1084"/>
              <a:gd name="T18" fmla="*/ 540 w 1304"/>
              <a:gd name="T19" fmla="*/ 30 h 1084"/>
              <a:gd name="T20" fmla="*/ 591 w 1304"/>
              <a:gd name="T21" fmla="*/ 30 h 1084"/>
              <a:gd name="T22" fmla="*/ 644 w 1304"/>
              <a:gd name="T23" fmla="*/ 30 h 1084"/>
              <a:gd name="T24" fmla="*/ 699 w 1304"/>
              <a:gd name="T25" fmla="*/ 28 h 1084"/>
              <a:gd name="T26" fmla="*/ 751 w 1304"/>
              <a:gd name="T27" fmla="*/ 30 h 1084"/>
              <a:gd name="T28" fmla="*/ 811 w 1304"/>
              <a:gd name="T29" fmla="*/ 27 h 1084"/>
              <a:gd name="T30" fmla="*/ 860 w 1304"/>
              <a:gd name="T31" fmla="*/ 31 h 1084"/>
              <a:gd name="T32" fmla="*/ 918 w 1304"/>
              <a:gd name="T33" fmla="*/ 29 h 1084"/>
              <a:gd name="T34" fmla="*/ 969 w 1304"/>
              <a:gd name="T35" fmla="*/ 30 h 1084"/>
              <a:gd name="T36" fmla="*/ 1023 w 1304"/>
              <a:gd name="T37" fmla="*/ 28 h 1084"/>
              <a:gd name="T38" fmla="*/ 1072 w 1304"/>
              <a:gd name="T39" fmla="*/ 31 h 1084"/>
              <a:gd name="T40" fmla="*/ 1132 w 1304"/>
              <a:gd name="T41" fmla="*/ 27 h 1084"/>
              <a:gd name="T42" fmla="*/ 1183 w 1304"/>
              <a:gd name="T43" fmla="*/ 29 h 1084"/>
              <a:gd name="T44" fmla="*/ 1236 w 1304"/>
              <a:gd name="T45" fmla="*/ 28 h 1084"/>
              <a:gd name="T46" fmla="*/ 1285 w 1304"/>
              <a:gd name="T47" fmla="*/ 30 h 1084"/>
              <a:gd name="T48" fmla="*/ 1281 w 1304"/>
              <a:gd name="T49" fmla="*/ 63 h 1084"/>
              <a:gd name="T50" fmla="*/ 1286 w 1304"/>
              <a:gd name="T51" fmla="*/ 92 h 1084"/>
              <a:gd name="T52" fmla="*/ 1283 w 1304"/>
              <a:gd name="T53" fmla="*/ 123 h 1084"/>
              <a:gd name="T54" fmla="*/ 1284 w 1304"/>
              <a:gd name="T55" fmla="*/ 154 h 1084"/>
              <a:gd name="T56" fmla="*/ 1286 w 1304"/>
              <a:gd name="T57" fmla="*/ 184 h 1084"/>
              <a:gd name="T58" fmla="*/ 1282 w 1304"/>
              <a:gd name="T59" fmla="*/ 217 h 1084"/>
              <a:gd name="T60" fmla="*/ 1284 w 1304"/>
              <a:gd name="T61" fmla="*/ 248 h 1084"/>
              <a:gd name="T62" fmla="*/ 1283 w 1304"/>
              <a:gd name="T63" fmla="*/ 280 h 1084"/>
              <a:gd name="T64" fmla="*/ 1284 w 1304"/>
              <a:gd name="T65" fmla="*/ 309 h 1084"/>
              <a:gd name="T66" fmla="*/ 1282 w 1304"/>
              <a:gd name="T67" fmla="*/ 344 h 1084"/>
              <a:gd name="T68" fmla="*/ 1282 w 1304"/>
              <a:gd name="T69" fmla="*/ 375 h 1084"/>
              <a:gd name="T70" fmla="*/ 1280 w 1304"/>
              <a:gd name="T71" fmla="*/ 405 h 1084"/>
              <a:gd name="T72" fmla="*/ 1283 w 1304"/>
              <a:gd name="T73" fmla="*/ 435 h 1084"/>
              <a:gd name="T74" fmla="*/ 1285 w 1304"/>
              <a:gd name="T75" fmla="*/ 464 h 1084"/>
              <a:gd name="T76" fmla="*/ 1281 w 1304"/>
              <a:gd name="T77" fmla="*/ 499 h 1084"/>
              <a:gd name="T78" fmla="*/ 1283 w 1304"/>
              <a:gd name="T79" fmla="*/ 528 h 1084"/>
              <a:gd name="T80" fmla="*/ 1285 w 1304"/>
              <a:gd name="T81" fmla="*/ 558 h 1084"/>
              <a:gd name="T82" fmla="*/ 1282 w 1304"/>
              <a:gd name="T83" fmla="*/ 592 h 1084"/>
              <a:gd name="T84" fmla="*/ 1281 w 1304"/>
              <a:gd name="T85" fmla="*/ 623 h 1084"/>
              <a:gd name="T86" fmla="*/ 1281 w 1304"/>
              <a:gd name="T87" fmla="*/ 654 h 1084"/>
              <a:gd name="T88" fmla="*/ 1282 w 1304"/>
              <a:gd name="T89" fmla="*/ 686 h 1084"/>
              <a:gd name="T90" fmla="*/ 1282 w 1304"/>
              <a:gd name="T91" fmla="*/ 717 h 1084"/>
              <a:gd name="T92" fmla="*/ 1285 w 1304"/>
              <a:gd name="T93" fmla="*/ 746 h 1084"/>
              <a:gd name="T94" fmla="*/ 1284 w 1304"/>
              <a:gd name="T95" fmla="*/ 777 h 1084"/>
              <a:gd name="T96" fmla="*/ 1282 w 1304"/>
              <a:gd name="T97" fmla="*/ 808 h 1084"/>
              <a:gd name="T98" fmla="*/ 1285 w 1304"/>
              <a:gd name="T99" fmla="*/ 839 h 1084"/>
              <a:gd name="T100" fmla="*/ 1280 w 1304"/>
              <a:gd name="T101" fmla="*/ 871 h 1084"/>
              <a:gd name="T102" fmla="*/ 1285 w 1304"/>
              <a:gd name="T103" fmla="*/ 899 h 1084"/>
              <a:gd name="T104" fmla="*/ 1282 w 1304"/>
              <a:gd name="T105" fmla="*/ 933 h 1084"/>
              <a:gd name="T106" fmla="*/ 1283 w 1304"/>
              <a:gd name="T107" fmla="*/ 963 h 1084"/>
              <a:gd name="T108" fmla="*/ 1283 w 1304"/>
              <a:gd name="T109" fmla="*/ 994 h 1084"/>
              <a:gd name="T110" fmla="*/ 1280 w 1304"/>
              <a:gd name="T111" fmla="*/ 1026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4" h="1084">
                <a:moveTo>
                  <a:pt x="19" y="31"/>
                </a:moveTo>
                <a:cubicBezTo>
                  <a:pt x="19" y="31"/>
                  <a:pt x="23" y="29"/>
                  <a:pt x="23" y="29"/>
                </a:cubicBezTo>
                <a:cubicBezTo>
                  <a:pt x="23" y="29"/>
                  <a:pt x="22" y="37"/>
                  <a:pt x="22" y="37"/>
                </a:cubicBezTo>
                <a:cubicBezTo>
                  <a:pt x="23" y="38"/>
                  <a:pt x="39" y="28"/>
                  <a:pt x="39" y="28"/>
                </a:cubicBezTo>
                <a:cubicBezTo>
                  <a:pt x="39" y="28"/>
                  <a:pt x="22" y="44"/>
                  <a:pt x="23" y="45"/>
                </a:cubicBezTo>
                <a:cubicBezTo>
                  <a:pt x="23" y="45"/>
                  <a:pt x="46" y="31"/>
                  <a:pt x="46" y="31"/>
                </a:cubicBezTo>
                <a:cubicBezTo>
                  <a:pt x="47" y="31"/>
                  <a:pt x="16" y="55"/>
                  <a:pt x="16" y="56"/>
                </a:cubicBezTo>
                <a:cubicBezTo>
                  <a:pt x="16" y="56"/>
                  <a:pt x="62" y="28"/>
                  <a:pt x="62" y="29"/>
                </a:cubicBezTo>
                <a:cubicBezTo>
                  <a:pt x="63" y="30"/>
                  <a:pt x="17" y="62"/>
                  <a:pt x="18" y="63"/>
                </a:cubicBezTo>
                <a:cubicBezTo>
                  <a:pt x="18" y="64"/>
                  <a:pt x="78" y="27"/>
                  <a:pt x="78" y="28"/>
                </a:cubicBezTo>
                <a:cubicBezTo>
                  <a:pt x="79" y="29"/>
                  <a:pt x="18" y="69"/>
                  <a:pt x="19" y="70"/>
                </a:cubicBezTo>
                <a:cubicBezTo>
                  <a:pt x="19" y="72"/>
                  <a:pt x="87" y="31"/>
                  <a:pt x="87" y="31"/>
                </a:cubicBezTo>
                <a:cubicBezTo>
                  <a:pt x="88" y="33"/>
                  <a:pt x="21" y="75"/>
                  <a:pt x="22" y="76"/>
                </a:cubicBezTo>
                <a:cubicBezTo>
                  <a:pt x="22" y="77"/>
                  <a:pt x="106" y="27"/>
                  <a:pt x="106" y="28"/>
                </a:cubicBezTo>
                <a:cubicBezTo>
                  <a:pt x="107" y="29"/>
                  <a:pt x="19" y="85"/>
                  <a:pt x="20" y="86"/>
                </a:cubicBezTo>
                <a:cubicBezTo>
                  <a:pt x="21" y="87"/>
                  <a:pt x="118" y="26"/>
                  <a:pt x="120" y="28"/>
                </a:cubicBezTo>
                <a:cubicBezTo>
                  <a:pt x="120" y="29"/>
                  <a:pt x="18" y="92"/>
                  <a:pt x="19" y="94"/>
                </a:cubicBezTo>
                <a:cubicBezTo>
                  <a:pt x="20" y="95"/>
                  <a:pt x="132" y="27"/>
                  <a:pt x="133" y="29"/>
                </a:cubicBezTo>
                <a:cubicBezTo>
                  <a:pt x="134" y="31"/>
                  <a:pt x="16" y="103"/>
                  <a:pt x="17" y="104"/>
                </a:cubicBezTo>
                <a:cubicBezTo>
                  <a:pt x="18" y="107"/>
                  <a:pt x="147" y="28"/>
                  <a:pt x="147" y="29"/>
                </a:cubicBezTo>
                <a:cubicBezTo>
                  <a:pt x="148" y="31"/>
                  <a:pt x="19" y="108"/>
                  <a:pt x="20" y="110"/>
                </a:cubicBezTo>
                <a:cubicBezTo>
                  <a:pt x="21" y="111"/>
                  <a:pt x="164" y="26"/>
                  <a:pt x="164" y="27"/>
                </a:cubicBezTo>
                <a:cubicBezTo>
                  <a:pt x="165" y="29"/>
                  <a:pt x="15" y="118"/>
                  <a:pt x="16" y="120"/>
                </a:cubicBezTo>
                <a:cubicBezTo>
                  <a:pt x="17" y="122"/>
                  <a:pt x="172" y="29"/>
                  <a:pt x="173" y="30"/>
                </a:cubicBezTo>
                <a:cubicBezTo>
                  <a:pt x="174" y="31"/>
                  <a:pt x="21" y="123"/>
                  <a:pt x="22" y="125"/>
                </a:cubicBezTo>
                <a:cubicBezTo>
                  <a:pt x="23" y="127"/>
                  <a:pt x="182" y="27"/>
                  <a:pt x="184" y="31"/>
                </a:cubicBezTo>
                <a:cubicBezTo>
                  <a:pt x="185" y="33"/>
                  <a:pt x="20" y="128"/>
                  <a:pt x="22" y="132"/>
                </a:cubicBezTo>
                <a:cubicBezTo>
                  <a:pt x="23" y="133"/>
                  <a:pt x="198" y="29"/>
                  <a:pt x="198" y="30"/>
                </a:cubicBezTo>
                <a:cubicBezTo>
                  <a:pt x="200" y="32"/>
                  <a:pt x="18" y="137"/>
                  <a:pt x="20" y="140"/>
                </a:cubicBezTo>
                <a:cubicBezTo>
                  <a:pt x="21" y="142"/>
                  <a:pt x="212" y="28"/>
                  <a:pt x="212" y="29"/>
                </a:cubicBezTo>
                <a:cubicBezTo>
                  <a:pt x="214" y="31"/>
                  <a:pt x="18" y="145"/>
                  <a:pt x="19" y="148"/>
                </a:cubicBezTo>
                <a:cubicBezTo>
                  <a:pt x="21" y="151"/>
                  <a:pt x="221" y="28"/>
                  <a:pt x="222" y="30"/>
                </a:cubicBezTo>
                <a:cubicBezTo>
                  <a:pt x="225" y="35"/>
                  <a:pt x="21" y="150"/>
                  <a:pt x="23" y="153"/>
                </a:cubicBezTo>
                <a:cubicBezTo>
                  <a:pt x="25" y="158"/>
                  <a:pt x="232" y="26"/>
                  <a:pt x="234" y="30"/>
                </a:cubicBezTo>
                <a:cubicBezTo>
                  <a:pt x="237" y="34"/>
                  <a:pt x="15" y="162"/>
                  <a:pt x="16" y="163"/>
                </a:cubicBezTo>
                <a:cubicBezTo>
                  <a:pt x="19" y="168"/>
                  <a:pt x="246" y="26"/>
                  <a:pt x="248" y="30"/>
                </a:cubicBezTo>
                <a:cubicBezTo>
                  <a:pt x="250" y="34"/>
                  <a:pt x="16" y="168"/>
                  <a:pt x="17" y="170"/>
                </a:cubicBezTo>
                <a:cubicBezTo>
                  <a:pt x="19" y="173"/>
                  <a:pt x="256" y="25"/>
                  <a:pt x="260" y="31"/>
                </a:cubicBezTo>
                <a:cubicBezTo>
                  <a:pt x="261" y="33"/>
                  <a:pt x="19" y="173"/>
                  <a:pt x="21" y="176"/>
                </a:cubicBezTo>
                <a:cubicBezTo>
                  <a:pt x="25" y="182"/>
                  <a:pt x="270" y="24"/>
                  <a:pt x="274" y="30"/>
                </a:cubicBezTo>
                <a:cubicBezTo>
                  <a:pt x="277" y="36"/>
                  <a:pt x="20" y="183"/>
                  <a:pt x="20" y="184"/>
                </a:cubicBezTo>
                <a:cubicBezTo>
                  <a:pt x="22" y="188"/>
                  <a:pt x="290" y="25"/>
                  <a:pt x="292" y="28"/>
                </a:cubicBezTo>
                <a:cubicBezTo>
                  <a:pt x="293" y="30"/>
                  <a:pt x="14" y="187"/>
                  <a:pt x="18" y="194"/>
                </a:cubicBezTo>
                <a:cubicBezTo>
                  <a:pt x="20" y="197"/>
                  <a:pt x="299" y="26"/>
                  <a:pt x="301" y="30"/>
                </a:cubicBezTo>
                <a:cubicBezTo>
                  <a:pt x="304" y="34"/>
                  <a:pt x="19" y="199"/>
                  <a:pt x="20" y="200"/>
                </a:cubicBezTo>
                <a:cubicBezTo>
                  <a:pt x="23" y="206"/>
                  <a:pt x="316" y="23"/>
                  <a:pt x="319" y="28"/>
                </a:cubicBezTo>
                <a:cubicBezTo>
                  <a:pt x="320" y="30"/>
                  <a:pt x="16" y="208"/>
                  <a:pt x="17" y="210"/>
                </a:cubicBezTo>
                <a:cubicBezTo>
                  <a:pt x="21" y="217"/>
                  <a:pt x="324" y="23"/>
                  <a:pt x="328" y="31"/>
                </a:cubicBezTo>
                <a:cubicBezTo>
                  <a:pt x="330" y="34"/>
                  <a:pt x="20" y="213"/>
                  <a:pt x="21" y="215"/>
                </a:cubicBezTo>
                <a:cubicBezTo>
                  <a:pt x="25" y="222"/>
                  <a:pt x="342" y="20"/>
                  <a:pt x="346" y="27"/>
                </a:cubicBezTo>
                <a:cubicBezTo>
                  <a:pt x="348" y="31"/>
                  <a:pt x="17" y="215"/>
                  <a:pt x="21" y="222"/>
                </a:cubicBezTo>
                <a:cubicBezTo>
                  <a:pt x="24" y="227"/>
                  <a:pt x="351" y="25"/>
                  <a:pt x="354" y="30"/>
                </a:cubicBezTo>
                <a:cubicBezTo>
                  <a:pt x="355" y="33"/>
                  <a:pt x="14" y="227"/>
                  <a:pt x="17" y="233"/>
                </a:cubicBezTo>
                <a:cubicBezTo>
                  <a:pt x="18" y="235"/>
                  <a:pt x="372" y="26"/>
                  <a:pt x="373" y="28"/>
                </a:cubicBezTo>
                <a:cubicBezTo>
                  <a:pt x="374" y="30"/>
                  <a:pt x="19" y="235"/>
                  <a:pt x="21" y="238"/>
                </a:cubicBezTo>
                <a:cubicBezTo>
                  <a:pt x="23" y="242"/>
                  <a:pt x="381" y="23"/>
                  <a:pt x="384" y="29"/>
                </a:cubicBezTo>
                <a:cubicBezTo>
                  <a:pt x="388" y="35"/>
                  <a:pt x="20" y="243"/>
                  <a:pt x="21" y="245"/>
                </a:cubicBezTo>
                <a:cubicBezTo>
                  <a:pt x="26" y="255"/>
                  <a:pt x="392" y="21"/>
                  <a:pt x="397" y="29"/>
                </a:cubicBezTo>
                <a:cubicBezTo>
                  <a:pt x="399" y="32"/>
                  <a:pt x="16" y="251"/>
                  <a:pt x="18" y="255"/>
                </a:cubicBezTo>
                <a:cubicBezTo>
                  <a:pt x="20" y="260"/>
                  <a:pt x="403" y="24"/>
                  <a:pt x="406" y="30"/>
                </a:cubicBezTo>
                <a:cubicBezTo>
                  <a:pt x="409" y="35"/>
                  <a:pt x="11" y="254"/>
                  <a:pt x="17" y="263"/>
                </a:cubicBezTo>
                <a:cubicBezTo>
                  <a:pt x="21" y="272"/>
                  <a:pt x="416" y="23"/>
                  <a:pt x="420" y="30"/>
                </a:cubicBezTo>
                <a:cubicBezTo>
                  <a:pt x="424" y="37"/>
                  <a:pt x="17" y="257"/>
                  <a:pt x="22" y="267"/>
                </a:cubicBezTo>
                <a:cubicBezTo>
                  <a:pt x="24" y="270"/>
                  <a:pt x="429" y="26"/>
                  <a:pt x="432" y="31"/>
                </a:cubicBezTo>
                <a:cubicBezTo>
                  <a:pt x="435" y="36"/>
                  <a:pt x="13" y="269"/>
                  <a:pt x="18" y="277"/>
                </a:cubicBezTo>
                <a:cubicBezTo>
                  <a:pt x="22" y="284"/>
                  <a:pt x="442" y="27"/>
                  <a:pt x="444" y="31"/>
                </a:cubicBezTo>
                <a:cubicBezTo>
                  <a:pt x="450" y="41"/>
                  <a:pt x="15" y="280"/>
                  <a:pt x="18" y="285"/>
                </a:cubicBezTo>
                <a:cubicBezTo>
                  <a:pt x="21" y="290"/>
                  <a:pt x="455" y="21"/>
                  <a:pt x="460" y="30"/>
                </a:cubicBezTo>
                <a:cubicBezTo>
                  <a:pt x="463" y="36"/>
                  <a:pt x="19" y="286"/>
                  <a:pt x="22" y="291"/>
                </a:cubicBezTo>
                <a:cubicBezTo>
                  <a:pt x="24" y="296"/>
                  <a:pt x="467" y="19"/>
                  <a:pt x="473" y="30"/>
                </a:cubicBezTo>
                <a:cubicBezTo>
                  <a:pt x="479" y="40"/>
                  <a:pt x="15" y="299"/>
                  <a:pt x="16" y="301"/>
                </a:cubicBezTo>
                <a:cubicBezTo>
                  <a:pt x="20" y="309"/>
                  <a:pt x="485" y="19"/>
                  <a:pt x="490" y="28"/>
                </a:cubicBezTo>
                <a:cubicBezTo>
                  <a:pt x="496" y="38"/>
                  <a:pt x="14" y="303"/>
                  <a:pt x="17" y="308"/>
                </a:cubicBezTo>
                <a:cubicBezTo>
                  <a:pt x="23" y="319"/>
                  <a:pt x="496" y="16"/>
                  <a:pt x="503" y="27"/>
                </a:cubicBezTo>
                <a:cubicBezTo>
                  <a:pt x="505" y="32"/>
                  <a:pt x="16" y="307"/>
                  <a:pt x="21" y="314"/>
                </a:cubicBezTo>
                <a:cubicBezTo>
                  <a:pt x="27" y="324"/>
                  <a:pt x="510" y="16"/>
                  <a:pt x="516" y="28"/>
                </a:cubicBezTo>
                <a:cubicBezTo>
                  <a:pt x="523" y="39"/>
                  <a:pt x="16" y="317"/>
                  <a:pt x="19" y="323"/>
                </a:cubicBezTo>
                <a:cubicBezTo>
                  <a:pt x="22" y="328"/>
                  <a:pt x="521" y="22"/>
                  <a:pt x="526" y="30"/>
                </a:cubicBezTo>
                <a:cubicBezTo>
                  <a:pt x="531" y="40"/>
                  <a:pt x="16" y="322"/>
                  <a:pt x="20" y="330"/>
                </a:cubicBezTo>
                <a:cubicBezTo>
                  <a:pt x="23" y="335"/>
                  <a:pt x="539" y="27"/>
                  <a:pt x="540" y="30"/>
                </a:cubicBezTo>
                <a:cubicBezTo>
                  <a:pt x="544" y="36"/>
                  <a:pt x="14" y="334"/>
                  <a:pt x="17" y="340"/>
                </a:cubicBezTo>
                <a:cubicBezTo>
                  <a:pt x="23" y="349"/>
                  <a:pt x="547" y="22"/>
                  <a:pt x="552" y="31"/>
                </a:cubicBezTo>
                <a:cubicBezTo>
                  <a:pt x="559" y="43"/>
                  <a:pt x="11" y="333"/>
                  <a:pt x="19" y="346"/>
                </a:cubicBezTo>
                <a:cubicBezTo>
                  <a:pt x="25" y="357"/>
                  <a:pt x="568" y="24"/>
                  <a:pt x="570" y="28"/>
                </a:cubicBezTo>
                <a:cubicBezTo>
                  <a:pt x="576" y="39"/>
                  <a:pt x="15" y="338"/>
                  <a:pt x="23" y="351"/>
                </a:cubicBezTo>
                <a:cubicBezTo>
                  <a:pt x="31" y="365"/>
                  <a:pt x="575" y="21"/>
                  <a:pt x="580" y="29"/>
                </a:cubicBezTo>
                <a:cubicBezTo>
                  <a:pt x="587" y="41"/>
                  <a:pt x="9" y="349"/>
                  <a:pt x="17" y="362"/>
                </a:cubicBezTo>
                <a:cubicBezTo>
                  <a:pt x="19" y="366"/>
                  <a:pt x="586" y="22"/>
                  <a:pt x="591" y="30"/>
                </a:cubicBezTo>
                <a:cubicBezTo>
                  <a:pt x="598" y="42"/>
                  <a:pt x="7" y="355"/>
                  <a:pt x="16" y="370"/>
                </a:cubicBezTo>
                <a:cubicBezTo>
                  <a:pt x="18" y="374"/>
                  <a:pt x="599" y="15"/>
                  <a:pt x="607" y="28"/>
                </a:cubicBezTo>
                <a:cubicBezTo>
                  <a:pt x="609" y="33"/>
                  <a:pt x="13" y="362"/>
                  <a:pt x="20" y="375"/>
                </a:cubicBezTo>
                <a:cubicBezTo>
                  <a:pt x="24" y="382"/>
                  <a:pt x="613" y="15"/>
                  <a:pt x="620" y="28"/>
                </a:cubicBezTo>
                <a:cubicBezTo>
                  <a:pt x="622" y="31"/>
                  <a:pt x="15" y="368"/>
                  <a:pt x="22" y="381"/>
                </a:cubicBezTo>
                <a:cubicBezTo>
                  <a:pt x="29" y="393"/>
                  <a:pt x="621" y="16"/>
                  <a:pt x="629" y="30"/>
                </a:cubicBezTo>
                <a:cubicBezTo>
                  <a:pt x="632" y="34"/>
                  <a:pt x="11" y="379"/>
                  <a:pt x="18" y="391"/>
                </a:cubicBezTo>
                <a:cubicBezTo>
                  <a:pt x="23" y="400"/>
                  <a:pt x="641" y="25"/>
                  <a:pt x="644" y="30"/>
                </a:cubicBezTo>
                <a:cubicBezTo>
                  <a:pt x="651" y="43"/>
                  <a:pt x="17" y="388"/>
                  <a:pt x="22" y="396"/>
                </a:cubicBezTo>
                <a:cubicBezTo>
                  <a:pt x="26" y="404"/>
                  <a:pt x="650" y="22"/>
                  <a:pt x="655" y="30"/>
                </a:cubicBezTo>
                <a:cubicBezTo>
                  <a:pt x="661" y="40"/>
                  <a:pt x="16" y="399"/>
                  <a:pt x="19" y="405"/>
                </a:cubicBezTo>
                <a:cubicBezTo>
                  <a:pt x="25" y="415"/>
                  <a:pt x="661" y="13"/>
                  <a:pt x="670" y="29"/>
                </a:cubicBezTo>
                <a:cubicBezTo>
                  <a:pt x="674" y="36"/>
                  <a:pt x="12" y="405"/>
                  <a:pt x="17" y="414"/>
                </a:cubicBezTo>
                <a:cubicBezTo>
                  <a:pt x="26" y="430"/>
                  <a:pt x="678" y="24"/>
                  <a:pt x="682" y="30"/>
                </a:cubicBezTo>
                <a:cubicBezTo>
                  <a:pt x="690" y="45"/>
                  <a:pt x="18" y="414"/>
                  <a:pt x="21" y="419"/>
                </a:cubicBezTo>
                <a:cubicBezTo>
                  <a:pt x="25" y="426"/>
                  <a:pt x="696" y="23"/>
                  <a:pt x="699" y="28"/>
                </a:cubicBezTo>
                <a:cubicBezTo>
                  <a:pt x="703" y="34"/>
                  <a:pt x="13" y="423"/>
                  <a:pt x="17" y="430"/>
                </a:cubicBezTo>
                <a:cubicBezTo>
                  <a:pt x="20" y="437"/>
                  <a:pt x="709" y="23"/>
                  <a:pt x="712" y="29"/>
                </a:cubicBezTo>
                <a:cubicBezTo>
                  <a:pt x="715" y="33"/>
                  <a:pt x="12" y="430"/>
                  <a:pt x="17" y="438"/>
                </a:cubicBezTo>
                <a:cubicBezTo>
                  <a:pt x="20" y="443"/>
                  <a:pt x="719" y="23"/>
                  <a:pt x="723" y="30"/>
                </a:cubicBezTo>
                <a:cubicBezTo>
                  <a:pt x="730" y="43"/>
                  <a:pt x="15" y="435"/>
                  <a:pt x="20" y="444"/>
                </a:cubicBezTo>
                <a:cubicBezTo>
                  <a:pt x="30" y="461"/>
                  <a:pt x="736" y="17"/>
                  <a:pt x="742" y="28"/>
                </a:cubicBezTo>
                <a:cubicBezTo>
                  <a:pt x="750" y="41"/>
                  <a:pt x="14" y="446"/>
                  <a:pt x="18" y="453"/>
                </a:cubicBezTo>
                <a:cubicBezTo>
                  <a:pt x="24" y="463"/>
                  <a:pt x="747" y="23"/>
                  <a:pt x="751" y="30"/>
                </a:cubicBezTo>
                <a:cubicBezTo>
                  <a:pt x="759" y="43"/>
                  <a:pt x="7" y="443"/>
                  <a:pt x="17" y="461"/>
                </a:cubicBezTo>
                <a:cubicBezTo>
                  <a:pt x="27" y="479"/>
                  <a:pt x="758" y="12"/>
                  <a:pt x="767" y="28"/>
                </a:cubicBezTo>
                <a:cubicBezTo>
                  <a:pt x="770" y="32"/>
                  <a:pt x="11" y="459"/>
                  <a:pt x="17" y="470"/>
                </a:cubicBezTo>
                <a:cubicBezTo>
                  <a:pt x="21" y="476"/>
                  <a:pt x="770" y="11"/>
                  <a:pt x="780" y="29"/>
                </a:cubicBezTo>
                <a:cubicBezTo>
                  <a:pt x="784" y="35"/>
                  <a:pt x="12" y="468"/>
                  <a:pt x="17" y="477"/>
                </a:cubicBezTo>
                <a:cubicBezTo>
                  <a:pt x="28" y="496"/>
                  <a:pt x="781" y="15"/>
                  <a:pt x="791" y="31"/>
                </a:cubicBezTo>
                <a:cubicBezTo>
                  <a:pt x="793" y="35"/>
                  <a:pt x="9" y="467"/>
                  <a:pt x="19" y="485"/>
                </a:cubicBezTo>
                <a:cubicBezTo>
                  <a:pt x="27" y="499"/>
                  <a:pt x="804" y="16"/>
                  <a:pt x="811" y="27"/>
                </a:cubicBezTo>
                <a:cubicBezTo>
                  <a:pt x="819" y="42"/>
                  <a:pt x="14" y="480"/>
                  <a:pt x="21" y="492"/>
                </a:cubicBezTo>
                <a:cubicBezTo>
                  <a:pt x="28" y="503"/>
                  <a:pt x="815" y="19"/>
                  <a:pt x="821" y="30"/>
                </a:cubicBezTo>
                <a:cubicBezTo>
                  <a:pt x="827" y="39"/>
                  <a:pt x="16" y="490"/>
                  <a:pt x="21" y="499"/>
                </a:cubicBezTo>
                <a:cubicBezTo>
                  <a:pt x="31" y="516"/>
                  <a:pt x="829" y="18"/>
                  <a:pt x="836" y="29"/>
                </a:cubicBezTo>
                <a:cubicBezTo>
                  <a:pt x="840" y="36"/>
                  <a:pt x="8" y="492"/>
                  <a:pt x="18" y="509"/>
                </a:cubicBezTo>
                <a:cubicBezTo>
                  <a:pt x="23" y="518"/>
                  <a:pt x="845" y="18"/>
                  <a:pt x="851" y="28"/>
                </a:cubicBezTo>
                <a:cubicBezTo>
                  <a:pt x="862" y="48"/>
                  <a:pt x="11" y="500"/>
                  <a:pt x="20" y="515"/>
                </a:cubicBezTo>
                <a:cubicBezTo>
                  <a:pt x="31" y="535"/>
                  <a:pt x="851" y="16"/>
                  <a:pt x="860" y="31"/>
                </a:cubicBezTo>
                <a:cubicBezTo>
                  <a:pt x="863" y="37"/>
                  <a:pt x="11" y="512"/>
                  <a:pt x="18" y="524"/>
                </a:cubicBezTo>
                <a:cubicBezTo>
                  <a:pt x="21" y="529"/>
                  <a:pt x="870" y="23"/>
                  <a:pt x="874" y="30"/>
                </a:cubicBezTo>
                <a:cubicBezTo>
                  <a:pt x="880" y="40"/>
                  <a:pt x="13" y="524"/>
                  <a:pt x="18" y="533"/>
                </a:cubicBezTo>
                <a:cubicBezTo>
                  <a:pt x="23" y="542"/>
                  <a:pt x="880" y="13"/>
                  <a:pt x="889" y="30"/>
                </a:cubicBezTo>
                <a:cubicBezTo>
                  <a:pt x="897" y="43"/>
                  <a:pt x="8" y="526"/>
                  <a:pt x="17" y="542"/>
                </a:cubicBezTo>
                <a:cubicBezTo>
                  <a:pt x="20" y="548"/>
                  <a:pt x="903" y="19"/>
                  <a:pt x="907" y="27"/>
                </a:cubicBezTo>
                <a:cubicBezTo>
                  <a:pt x="913" y="37"/>
                  <a:pt x="13" y="540"/>
                  <a:pt x="18" y="549"/>
                </a:cubicBezTo>
                <a:cubicBezTo>
                  <a:pt x="24" y="559"/>
                  <a:pt x="915" y="23"/>
                  <a:pt x="918" y="29"/>
                </a:cubicBezTo>
                <a:cubicBezTo>
                  <a:pt x="928" y="46"/>
                  <a:pt x="10" y="533"/>
                  <a:pt x="22" y="554"/>
                </a:cubicBezTo>
                <a:cubicBezTo>
                  <a:pt x="31" y="569"/>
                  <a:pt x="923" y="22"/>
                  <a:pt x="928" y="31"/>
                </a:cubicBezTo>
                <a:cubicBezTo>
                  <a:pt x="935" y="43"/>
                  <a:pt x="7" y="541"/>
                  <a:pt x="19" y="563"/>
                </a:cubicBezTo>
                <a:cubicBezTo>
                  <a:pt x="28" y="578"/>
                  <a:pt x="931" y="9"/>
                  <a:pt x="943" y="30"/>
                </a:cubicBezTo>
                <a:cubicBezTo>
                  <a:pt x="952" y="46"/>
                  <a:pt x="8" y="557"/>
                  <a:pt x="16" y="572"/>
                </a:cubicBezTo>
                <a:cubicBezTo>
                  <a:pt x="23" y="584"/>
                  <a:pt x="951" y="17"/>
                  <a:pt x="958" y="29"/>
                </a:cubicBezTo>
                <a:cubicBezTo>
                  <a:pt x="970" y="49"/>
                  <a:pt x="15" y="567"/>
                  <a:pt x="21" y="577"/>
                </a:cubicBezTo>
                <a:cubicBezTo>
                  <a:pt x="30" y="594"/>
                  <a:pt x="958" y="11"/>
                  <a:pt x="969" y="30"/>
                </a:cubicBezTo>
                <a:cubicBezTo>
                  <a:pt x="976" y="42"/>
                  <a:pt x="7" y="572"/>
                  <a:pt x="16" y="588"/>
                </a:cubicBezTo>
                <a:cubicBezTo>
                  <a:pt x="26" y="606"/>
                  <a:pt x="979" y="15"/>
                  <a:pt x="986" y="28"/>
                </a:cubicBezTo>
                <a:cubicBezTo>
                  <a:pt x="999" y="50"/>
                  <a:pt x="18" y="585"/>
                  <a:pt x="22" y="592"/>
                </a:cubicBezTo>
                <a:cubicBezTo>
                  <a:pt x="28" y="603"/>
                  <a:pt x="994" y="18"/>
                  <a:pt x="999" y="27"/>
                </a:cubicBezTo>
                <a:cubicBezTo>
                  <a:pt x="1010" y="47"/>
                  <a:pt x="14" y="597"/>
                  <a:pt x="17" y="602"/>
                </a:cubicBezTo>
                <a:cubicBezTo>
                  <a:pt x="20" y="607"/>
                  <a:pt x="997" y="8"/>
                  <a:pt x="1009" y="29"/>
                </a:cubicBezTo>
                <a:cubicBezTo>
                  <a:pt x="1022" y="52"/>
                  <a:pt x="7" y="592"/>
                  <a:pt x="17" y="609"/>
                </a:cubicBezTo>
                <a:cubicBezTo>
                  <a:pt x="21" y="616"/>
                  <a:pt x="1009" y="5"/>
                  <a:pt x="1023" y="28"/>
                </a:cubicBezTo>
                <a:cubicBezTo>
                  <a:pt x="1028" y="37"/>
                  <a:pt x="11" y="594"/>
                  <a:pt x="23" y="614"/>
                </a:cubicBezTo>
                <a:cubicBezTo>
                  <a:pt x="35" y="635"/>
                  <a:pt x="1029" y="24"/>
                  <a:pt x="1033" y="31"/>
                </a:cubicBezTo>
                <a:cubicBezTo>
                  <a:pt x="1044" y="49"/>
                  <a:pt x="9" y="597"/>
                  <a:pt x="23" y="622"/>
                </a:cubicBezTo>
                <a:cubicBezTo>
                  <a:pt x="30" y="635"/>
                  <a:pt x="1046" y="21"/>
                  <a:pt x="1050" y="29"/>
                </a:cubicBezTo>
                <a:cubicBezTo>
                  <a:pt x="1062" y="49"/>
                  <a:pt x="11" y="617"/>
                  <a:pt x="19" y="631"/>
                </a:cubicBezTo>
                <a:cubicBezTo>
                  <a:pt x="28" y="648"/>
                  <a:pt x="1051" y="13"/>
                  <a:pt x="1060" y="30"/>
                </a:cubicBezTo>
                <a:cubicBezTo>
                  <a:pt x="1068" y="44"/>
                  <a:pt x="13" y="621"/>
                  <a:pt x="22" y="637"/>
                </a:cubicBezTo>
                <a:cubicBezTo>
                  <a:pt x="33" y="656"/>
                  <a:pt x="1063" y="14"/>
                  <a:pt x="1072" y="31"/>
                </a:cubicBezTo>
                <a:cubicBezTo>
                  <a:pt x="1082" y="48"/>
                  <a:pt x="16" y="638"/>
                  <a:pt x="21" y="646"/>
                </a:cubicBezTo>
                <a:cubicBezTo>
                  <a:pt x="29" y="660"/>
                  <a:pt x="1075" y="9"/>
                  <a:pt x="1087" y="31"/>
                </a:cubicBezTo>
                <a:cubicBezTo>
                  <a:pt x="1101" y="56"/>
                  <a:pt x="11" y="638"/>
                  <a:pt x="20" y="654"/>
                </a:cubicBezTo>
                <a:cubicBezTo>
                  <a:pt x="30" y="671"/>
                  <a:pt x="1100" y="20"/>
                  <a:pt x="1104" y="28"/>
                </a:cubicBezTo>
                <a:cubicBezTo>
                  <a:pt x="1110" y="39"/>
                  <a:pt x="7" y="636"/>
                  <a:pt x="22" y="661"/>
                </a:cubicBezTo>
                <a:cubicBezTo>
                  <a:pt x="32" y="678"/>
                  <a:pt x="1104" y="14"/>
                  <a:pt x="1114" y="30"/>
                </a:cubicBezTo>
                <a:cubicBezTo>
                  <a:pt x="1124" y="47"/>
                  <a:pt x="3" y="648"/>
                  <a:pt x="17" y="671"/>
                </a:cubicBezTo>
                <a:cubicBezTo>
                  <a:pt x="28" y="691"/>
                  <a:pt x="1117" y="0"/>
                  <a:pt x="1132" y="27"/>
                </a:cubicBezTo>
                <a:cubicBezTo>
                  <a:pt x="1141" y="43"/>
                  <a:pt x="10" y="660"/>
                  <a:pt x="20" y="678"/>
                </a:cubicBezTo>
                <a:cubicBezTo>
                  <a:pt x="29" y="693"/>
                  <a:pt x="1138" y="18"/>
                  <a:pt x="1144" y="28"/>
                </a:cubicBezTo>
                <a:cubicBezTo>
                  <a:pt x="1152" y="42"/>
                  <a:pt x="16" y="672"/>
                  <a:pt x="23" y="684"/>
                </a:cubicBezTo>
                <a:cubicBezTo>
                  <a:pt x="27" y="691"/>
                  <a:pt x="1141" y="5"/>
                  <a:pt x="1155" y="30"/>
                </a:cubicBezTo>
                <a:cubicBezTo>
                  <a:pt x="1170" y="55"/>
                  <a:pt x="12" y="689"/>
                  <a:pt x="16" y="695"/>
                </a:cubicBezTo>
                <a:cubicBezTo>
                  <a:pt x="26" y="712"/>
                  <a:pt x="1155" y="9"/>
                  <a:pt x="1167" y="31"/>
                </a:cubicBezTo>
                <a:cubicBezTo>
                  <a:pt x="1175" y="44"/>
                  <a:pt x="6" y="675"/>
                  <a:pt x="21" y="700"/>
                </a:cubicBezTo>
                <a:cubicBezTo>
                  <a:pt x="25" y="708"/>
                  <a:pt x="1170" y="7"/>
                  <a:pt x="1183" y="29"/>
                </a:cubicBezTo>
                <a:cubicBezTo>
                  <a:pt x="1198" y="57"/>
                  <a:pt x="7" y="694"/>
                  <a:pt x="16" y="710"/>
                </a:cubicBezTo>
                <a:cubicBezTo>
                  <a:pt x="21" y="719"/>
                  <a:pt x="1187" y="7"/>
                  <a:pt x="1199" y="28"/>
                </a:cubicBezTo>
                <a:cubicBezTo>
                  <a:pt x="1206" y="39"/>
                  <a:pt x="6" y="698"/>
                  <a:pt x="17" y="717"/>
                </a:cubicBezTo>
                <a:cubicBezTo>
                  <a:pt x="32" y="743"/>
                  <a:pt x="1197" y="14"/>
                  <a:pt x="1206" y="31"/>
                </a:cubicBezTo>
                <a:cubicBezTo>
                  <a:pt x="1222" y="57"/>
                  <a:pt x="8" y="698"/>
                  <a:pt x="22" y="722"/>
                </a:cubicBezTo>
                <a:cubicBezTo>
                  <a:pt x="39" y="752"/>
                  <a:pt x="1212" y="19"/>
                  <a:pt x="1219" y="31"/>
                </a:cubicBezTo>
                <a:cubicBezTo>
                  <a:pt x="1229" y="47"/>
                  <a:pt x="4" y="702"/>
                  <a:pt x="20" y="730"/>
                </a:cubicBezTo>
                <a:cubicBezTo>
                  <a:pt x="35" y="757"/>
                  <a:pt x="1221" y="4"/>
                  <a:pt x="1236" y="28"/>
                </a:cubicBezTo>
                <a:cubicBezTo>
                  <a:pt x="1252" y="57"/>
                  <a:pt x="2" y="710"/>
                  <a:pt x="18" y="738"/>
                </a:cubicBezTo>
                <a:cubicBezTo>
                  <a:pt x="29" y="757"/>
                  <a:pt x="1238" y="13"/>
                  <a:pt x="1248" y="29"/>
                </a:cubicBezTo>
                <a:cubicBezTo>
                  <a:pt x="1265" y="59"/>
                  <a:pt x="12" y="732"/>
                  <a:pt x="19" y="745"/>
                </a:cubicBezTo>
                <a:cubicBezTo>
                  <a:pt x="34" y="771"/>
                  <a:pt x="1248" y="14"/>
                  <a:pt x="1258" y="30"/>
                </a:cubicBezTo>
                <a:cubicBezTo>
                  <a:pt x="1273" y="58"/>
                  <a:pt x="17" y="746"/>
                  <a:pt x="20" y="752"/>
                </a:cubicBezTo>
                <a:cubicBezTo>
                  <a:pt x="37" y="781"/>
                  <a:pt x="1258" y="9"/>
                  <a:pt x="1270" y="31"/>
                </a:cubicBezTo>
                <a:cubicBezTo>
                  <a:pt x="1274" y="37"/>
                  <a:pt x="12" y="743"/>
                  <a:pt x="22" y="759"/>
                </a:cubicBezTo>
                <a:cubicBezTo>
                  <a:pt x="31" y="775"/>
                  <a:pt x="1279" y="20"/>
                  <a:pt x="1285" y="30"/>
                </a:cubicBezTo>
                <a:cubicBezTo>
                  <a:pt x="1295" y="47"/>
                  <a:pt x="18" y="759"/>
                  <a:pt x="22" y="767"/>
                </a:cubicBezTo>
                <a:cubicBezTo>
                  <a:pt x="38" y="794"/>
                  <a:pt x="1280" y="32"/>
                  <a:pt x="1283" y="39"/>
                </a:cubicBezTo>
                <a:cubicBezTo>
                  <a:pt x="1290" y="49"/>
                  <a:pt x="3" y="751"/>
                  <a:pt x="18" y="777"/>
                </a:cubicBezTo>
                <a:cubicBezTo>
                  <a:pt x="34" y="805"/>
                  <a:pt x="1270" y="18"/>
                  <a:pt x="1286" y="45"/>
                </a:cubicBezTo>
                <a:cubicBezTo>
                  <a:pt x="1301" y="72"/>
                  <a:pt x="11" y="771"/>
                  <a:pt x="18" y="785"/>
                </a:cubicBezTo>
                <a:cubicBezTo>
                  <a:pt x="30" y="805"/>
                  <a:pt x="1280" y="43"/>
                  <a:pt x="1286" y="53"/>
                </a:cubicBezTo>
                <a:cubicBezTo>
                  <a:pt x="1300" y="77"/>
                  <a:pt x="12" y="780"/>
                  <a:pt x="19" y="792"/>
                </a:cubicBezTo>
                <a:cubicBezTo>
                  <a:pt x="28" y="808"/>
                  <a:pt x="1268" y="40"/>
                  <a:pt x="1281" y="63"/>
                </a:cubicBezTo>
                <a:cubicBezTo>
                  <a:pt x="1294" y="85"/>
                  <a:pt x="1" y="772"/>
                  <a:pt x="17" y="801"/>
                </a:cubicBezTo>
                <a:cubicBezTo>
                  <a:pt x="25" y="814"/>
                  <a:pt x="1277" y="56"/>
                  <a:pt x="1285" y="69"/>
                </a:cubicBezTo>
                <a:cubicBezTo>
                  <a:pt x="1303" y="100"/>
                  <a:pt x="10" y="793"/>
                  <a:pt x="19" y="808"/>
                </a:cubicBezTo>
                <a:cubicBezTo>
                  <a:pt x="33" y="833"/>
                  <a:pt x="1274" y="59"/>
                  <a:pt x="1284" y="77"/>
                </a:cubicBezTo>
                <a:cubicBezTo>
                  <a:pt x="1299" y="102"/>
                  <a:pt x="6" y="790"/>
                  <a:pt x="20" y="815"/>
                </a:cubicBezTo>
                <a:cubicBezTo>
                  <a:pt x="36" y="842"/>
                  <a:pt x="1278" y="71"/>
                  <a:pt x="1286" y="84"/>
                </a:cubicBezTo>
                <a:cubicBezTo>
                  <a:pt x="1304" y="116"/>
                  <a:pt x="8" y="798"/>
                  <a:pt x="22" y="821"/>
                </a:cubicBezTo>
                <a:cubicBezTo>
                  <a:pt x="28" y="832"/>
                  <a:pt x="1273" y="69"/>
                  <a:pt x="1286" y="92"/>
                </a:cubicBezTo>
                <a:cubicBezTo>
                  <a:pt x="1290" y="99"/>
                  <a:pt x="0" y="804"/>
                  <a:pt x="16" y="832"/>
                </a:cubicBezTo>
                <a:cubicBezTo>
                  <a:pt x="26" y="848"/>
                  <a:pt x="1274" y="84"/>
                  <a:pt x="1283" y="100"/>
                </a:cubicBezTo>
                <a:cubicBezTo>
                  <a:pt x="1287" y="107"/>
                  <a:pt x="12" y="824"/>
                  <a:pt x="20" y="838"/>
                </a:cubicBezTo>
                <a:cubicBezTo>
                  <a:pt x="27" y="849"/>
                  <a:pt x="1277" y="99"/>
                  <a:pt x="1283" y="109"/>
                </a:cubicBezTo>
                <a:cubicBezTo>
                  <a:pt x="1289" y="119"/>
                  <a:pt x="8" y="820"/>
                  <a:pt x="22" y="844"/>
                </a:cubicBezTo>
                <a:cubicBezTo>
                  <a:pt x="28" y="854"/>
                  <a:pt x="1271" y="91"/>
                  <a:pt x="1285" y="115"/>
                </a:cubicBezTo>
                <a:cubicBezTo>
                  <a:pt x="1300" y="141"/>
                  <a:pt x="4" y="825"/>
                  <a:pt x="20" y="852"/>
                </a:cubicBezTo>
                <a:cubicBezTo>
                  <a:pt x="38" y="883"/>
                  <a:pt x="1277" y="115"/>
                  <a:pt x="1283" y="123"/>
                </a:cubicBezTo>
                <a:cubicBezTo>
                  <a:pt x="1289" y="134"/>
                  <a:pt x="14" y="847"/>
                  <a:pt x="21" y="860"/>
                </a:cubicBezTo>
                <a:cubicBezTo>
                  <a:pt x="30" y="876"/>
                  <a:pt x="1279" y="125"/>
                  <a:pt x="1283" y="131"/>
                </a:cubicBezTo>
                <a:cubicBezTo>
                  <a:pt x="1301" y="163"/>
                  <a:pt x="3" y="845"/>
                  <a:pt x="17" y="869"/>
                </a:cubicBezTo>
                <a:cubicBezTo>
                  <a:pt x="27" y="887"/>
                  <a:pt x="1275" y="121"/>
                  <a:pt x="1285" y="138"/>
                </a:cubicBezTo>
                <a:cubicBezTo>
                  <a:pt x="1291" y="149"/>
                  <a:pt x="4" y="852"/>
                  <a:pt x="18" y="877"/>
                </a:cubicBezTo>
                <a:cubicBezTo>
                  <a:pt x="24" y="886"/>
                  <a:pt x="1266" y="122"/>
                  <a:pt x="1281" y="148"/>
                </a:cubicBezTo>
                <a:cubicBezTo>
                  <a:pt x="1297" y="176"/>
                  <a:pt x="5" y="865"/>
                  <a:pt x="16" y="886"/>
                </a:cubicBezTo>
                <a:cubicBezTo>
                  <a:pt x="34" y="916"/>
                  <a:pt x="1278" y="144"/>
                  <a:pt x="1284" y="154"/>
                </a:cubicBezTo>
                <a:cubicBezTo>
                  <a:pt x="1299" y="180"/>
                  <a:pt x="6" y="871"/>
                  <a:pt x="18" y="892"/>
                </a:cubicBezTo>
                <a:cubicBezTo>
                  <a:pt x="35" y="921"/>
                  <a:pt x="1270" y="139"/>
                  <a:pt x="1283" y="162"/>
                </a:cubicBezTo>
                <a:cubicBezTo>
                  <a:pt x="1300" y="191"/>
                  <a:pt x="9" y="879"/>
                  <a:pt x="21" y="898"/>
                </a:cubicBezTo>
                <a:cubicBezTo>
                  <a:pt x="26" y="908"/>
                  <a:pt x="1279" y="163"/>
                  <a:pt x="1283" y="170"/>
                </a:cubicBezTo>
                <a:cubicBezTo>
                  <a:pt x="1295" y="191"/>
                  <a:pt x="2" y="879"/>
                  <a:pt x="19" y="907"/>
                </a:cubicBezTo>
                <a:cubicBezTo>
                  <a:pt x="33" y="932"/>
                  <a:pt x="1268" y="158"/>
                  <a:pt x="1280" y="179"/>
                </a:cubicBezTo>
                <a:cubicBezTo>
                  <a:pt x="1293" y="201"/>
                  <a:pt x="12" y="901"/>
                  <a:pt x="20" y="915"/>
                </a:cubicBezTo>
                <a:cubicBezTo>
                  <a:pt x="30" y="933"/>
                  <a:pt x="1271" y="158"/>
                  <a:pt x="1286" y="184"/>
                </a:cubicBezTo>
                <a:cubicBezTo>
                  <a:pt x="1304" y="216"/>
                  <a:pt x="11" y="903"/>
                  <a:pt x="22" y="922"/>
                </a:cubicBezTo>
                <a:cubicBezTo>
                  <a:pt x="28" y="933"/>
                  <a:pt x="1271" y="176"/>
                  <a:pt x="1282" y="194"/>
                </a:cubicBezTo>
                <a:cubicBezTo>
                  <a:pt x="1286" y="202"/>
                  <a:pt x="2" y="902"/>
                  <a:pt x="19" y="931"/>
                </a:cubicBezTo>
                <a:cubicBezTo>
                  <a:pt x="26" y="944"/>
                  <a:pt x="1266" y="175"/>
                  <a:pt x="1282" y="202"/>
                </a:cubicBezTo>
                <a:cubicBezTo>
                  <a:pt x="1288" y="212"/>
                  <a:pt x="8" y="918"/>
                  <a:pt x="20" y="939"/>
                </a:cubicBezTo>
                <a:cubicBezTo>
                  <a:pt x="29" y="954"/>
                  <a:pt x="1276" y="191"/>
                  <a:pt x="1286" y="208"/>
                </a:cubicBezTo>
                <a:cubicBezTo>
                  <a:pt x="1296" y="225"/>
                  <a:pt x="1" y="914"/>
                  <a:pt x="20" y="946"/>
                </a:cubicBezTo>
                <a:cubicBezTo>
                  <a:pt x="35" y="973"/>
                  <a:pt x="1276" y="206"/>
                  <a:pt x="1282" y="217"/>
                </a:cubicBezTo>
                <a:cubicBezTo>
                  <a:pt x="1298" y="246"/>
                  <a:pt x="6" y="938"/>
                  <a:pt x="16" y="955"/>
                </a:cubicBezTo>
                <a:cubicBezTo>
                  <a:pt x="22" y="966"/>
                  <a:pt x="1270" y="201"/>
                  <a:pt x="1284" y="224"/>
                </a:cubicBezTo>
                <a:cubicBezTo>
                  <a:pt x="1301" y="253"/>
                  <a:pt x="13" y="954"/>
                  <a:pt x="18" y="962"/>
                </a:cubicBezTo>
                <a:cubicBezTo>
                  <a:pt x="25" y="975"/>
                  <a:pt x="1271" y="209"/>
                  <a:pt x="1284" y="231"/>
                </a:cubicBezTo>
                <a:cubicBezTo>
                  <a:pt x="1294" y="249"/>
                  <a:pt x="16" y="958"/>
                  <a:pt x="22" y="968"/>
                </a:cubicBezTo>
                <a:cubicBezTo>
                  <a:pt x="38" y="995"/>
                  <a:pt x="1265" y="217"/>
                  <a:pt x="1280" y="241"/>
                </a:cubicBezTo>
                <a:cubicBezTo>
                  <a:pt x="1284" y="249"/>
                  <a:pt x="12" y="970"/>
                  <a:pt x="17" y="979"/>
                </a:cubicBezTo>
                <a:cubicBezTo>
                  <a:pt x="24" y="990"/>
                  <a:pt x="1271" y="225"/>
                  <a:pt x="1284" y="248"/>
                </a:cubicBezTo>
                <a:cubicBezTo>
                  <a:pt x="1292" y="261"/>
                  <a:pt x="11" y="976"/>
                  <a:pt x="17" y="987"/>
                </a:cubicBezTo>
                <a:cubicBezTo>
                  <a:pt x="35" y="1018"/>
                  <a:pt x="1270" y="235"/>
                  <a:pt x="1283" y="256"/>
                </a:cubicBezTo>
                <a:cubicBezTo>
                  <a:pt x="1298" y="283"/>
                  <a:pt x="10" y="982"/>
                  <a:pt x="17" y="994"/>
                </a:cubicBezTo>
                <a:cubicBezTo>
                  <a:pt x="23" y="1004"/>
                  <a:pt x="1272" y="250"/>
                  <a:pt x="1280" y="265"/>
                </a:cubicBezTo>
                <a:cubicBezTo>
                  <a:pt x="1298" y="296"/>
                  <a:pt x="5" y="974"/>
                  <a:pt x="21" y="1000"/>
                </a:cubicBezTo>
                <a:cubicBezTo>
                  <a:pt x="27" y="1012"/>
                  <a:pt x="1279" y="256"/>
                  <a:pt x="1286" y="269"/>
                </a:cubicBezTo>
                <a:cubicBezTo>
                  <a:pt x="1295" y="285"/>
                  <a:pt x="1" y="984"/>
                  <a:pt x="17" y="1011"/>
                </a:cubicBezTo>
                <a:cubicBezTo>
                  <a:pt x="32" y="1037"/>
                  <a:pt x="1265" y="249"/>
                  <a:pt x="1283" y="280"/>
                </a:cubicBezTo>
                <a:cubicBezTo>
                  <a:pt x="1296" y="303"/>
                  <a:pt x="7" y="992"/>
                  <a:pt x="21" y="1017"/>
                </a:cubicBezTo>
                <a:cubicBezTo>
                  <a:pt x="25" y="1023"/>
                  <a:pt x="1275" y="278"/>
                  <a:pt x="1281" y="289"/>
                </a:cubicBezTo>
                <a:cubicBezTo>
                  <a:pt x="1293" y="310"/>
                  <a:pt x="12" y="1012"/>
                  <a:pt x="19" y="1025"/>
                </a:cubicBezTo>
                <a:cubicBezTo>
                  <a:pt x="24" y="1034"/>
                  <a:pt x="1268" y="268"/>
                  <a:pt x="1284" y="295"/>
                </a:cubicBezTo>
                <a:cubicBezTo>
                  <a:pt x="1294" y="311"/>
                  <a:pt x="13" y="1021"/>
                  <a:pt x="19" y="1033"/>
                </a:cubicBezTo>
                <a:cubicBezTo>
                  <a:pt x="31" y="1053"/>
                  <a:pt x="1268" y="274"/>
                  <a:pt x="1284" y="302"/>
                </a:cubicBezTo>
                <a:cubicBezTo>
                  <a:pt x="1294" y="319"/>
                  <a:pt x="0" y="1013"/>
                  <a:pt x="16" y="1042"/>
                </a:cubicBezTo>
                <a:cubicBezTo>
                  <a:pt x="28" y="1062"/>
                  <a:pt x="1272" y="288"/>
                  <a:pt x="1284" y="309"/>
                </a:cubicBezTo>
                <a:cubicBezTo>
                  <a:pt x="1300" y="337"/>
                  <a:pt x="10" y="1027"/>
                  <a:pt x="22" y="1046"/>
                </a:cubicBezTo>
                <a:cubicBezTo>
                  <a:pt x="34" y="1068"/>
                  <a:pt x="1278" y="306"/>
                  <a:pt x="1285" y="317"/>
                </a:cubicBezTo>
                <a:cubicBezTo>
                  <a:pt x="1295" y="335"/>
                  <a:pt x="6" y="1023"/>
                  <a:pt x="24" y="1054"/>
                </a:cubicBezTo>
                <a:cubicBezTo>
                  <a:pt x="29" y="1064"/>
                  <a:pt x="1275" y="312"/>
                  <a:pt x="1283" y="326"/>
                </a:cubicBezTo>
                <a:cubicBezTo>
                  <a:pt x="1297" y="349"/>
                  <a:pt x="29" y="1031"/>
                  <a:pt x="41" y="1052"/>
                </a:cubicBezTo>
                <a:cubicBezTo>
                  <a:pt x="45" y="1059"/>
                  <a:pt x="1279" y="326"/>
                  <a:pt x="1284" y="334"/>
                </a:cubicBezTo>
                <a:cubicBezTo>
                  <a:pt x="1301" y="365"/>
                  <a:pt x="39" y="1022"/>
                  <a:pt x="56" y="1052"/>
                </a:cubicBezTo>
                <a:cubicBezTo>
                  <a:pt x="65" y="1068"/>
                  <a:pt x="1270" y="323"/>
                  <a:pt x="1282" y="344"/>
                </a:cubicBezTo>
                <a:cubicBezTo>
                  <a:pt x="1289" y="356"/>
                  <a:pt x="50" y="1023"/>
                  <a:pt x="67" y="1053"/>
                </a:cubicBezTo>
                <a:cubicBezTo>
                  <a:pt x="75" y="1066"/>
                  <a:pt x="1277" y="339"/>
                  <a:pt x="1284" y="350"/>
                </a:cubicBezTo>
                <a:cubicBezTo>
                  <a:pt x="1300" y="378"/>
                  <a:pt x="70" y="1029"/>
                  <a:pt x="83" y="1052"/>
                </a:cubicBezTo>
                <a:cubicBezTo>
                  <a:pt x="97" y="1077"/>
                  <a:pt x="1269" y="340"/>
                  <a:pt x="1281" y="360"/>
                </a:cubicBezTo>
                <a:cubicBezTo>
                  <a:pt x="1285" y="367"/>
                  <a:pt x="78" y="1030"/>
                  <a:pt x="92" y="1054"/>
                </a:cubicBezTo>
                <a:cubicBezTo>
                  <a:pt x="109" y="1084"/>
                  <a:pt x="1275" y="357"/>
                  <a:pt x="1281" y="368"/>
                </a:cubicBezTo>
                <a:cubicBezTo>
                  <a:pt x="1296" y="394"/>
                  <a:pt x="90" y="1029"/>
                  <a:pt x="105" y="1054"/>
                </a:cubicBezTo>
                <a:cubicBezTo>
                  <a:pt x="110" y="1063"/>
                  <a:pt x="1272" y="358"/>
                  <a:pt x="1282" y="375"/>
                </a:cubicBezTo>
                <a:cubicBezTo>
                  <a:pt x="1295" y="398"/>
                  <a:pt x="112" y="1034"/>
                  <a:pt x="122" y="1052"/>
                </a:cubicBezTo>
                <a:cubicBezTo>
                  <a:pt x="133" y="1070"/>
                  <a:pt x="1280" y="372"/>
                  <a:pt x="1285" y="380"/>
                </a:cubicBezTo>
                <a:cubicBezTo>
                  <a:pt x="1295" y="399"/>
                  <a:pt x="119" y="1028"/>
                  <a:pt x="133" y="1053"/>
                </a:cubicBezTo>
                <a:cubicBezTo>
                  <a:pt x="147" y="1078"/>
                  <a:pt x="1278" y="378"/>
                  <a:pt x="1284" y="388"/>
                </a:cubicBezTo>
                <a:cubicBezTo>
                  <a:pt x="1288" y="395"/>
                  <a:pt x="135" y="1033"/>
                  <a:pt x="146" y="1052"/>
                </a:cubicBezTo>
                <a:cubicBezTo>
                  <a:pt x="149" y="1059"/>
                  <a:pt x="1269" y="378"/>
                  <a:pt x="1280" y="397"/>
                </a:cubicBezTo>
                <a:cubicBezTo>
                  <a:pt x="1294" y="421"/>
                  <a:pt x="155" y="1040"/>
                  <a:pt x="162" y="1051"/>
                </a:cubicBezTo>
                <a:cubicBezTo>
                  <a:pt x="176" y="1076"/>
                  <a:pt x="1268" y="384"/>
                  <a:pt x="1280" y="405"/>
                </a:cubicBezTo>
                <a:cubicBezTo>
                  <a:pt x="1288" y="419"/>
                  <a:pt x="164" y="1039"/>
                  <a:pt x="172" y="1053"/>
                </a:cubicBezTo>
                <a:cubicBezTo>
                  <a:pt x="175" y="1060"/>
                  <a:pt x="1274" y="400"/>
                  <a:pt x="1281" y="412"/>
                </a:cubicBezTo>
                <a:cubicBezTo>
                  <a:pt x="1293" y="433"/>
                  <a:pt x="180" y="1038"/>
                  <a:pt x="188" y="1052"/>
                </a:cubicBezTo>
                <a:cubicBezTo>
                  <a:pt x="193" y="1062"/>
                  <a:pt x="1280" y="413"/>
                  <a:pt x="1284" y="419"/>
                </a:cubicBezTo>
                <a:cubicBezTo>
                  <a:pt x="1294" y="436"/>
                  <a:pt x="192" y="1045"/>
                  <a:pt x="198" y="1054"/>
                </a:cubicBezTo>
                <a:cubicBezTo>
                  <a:pt x="213" y="1080"/>
                  <a:pt x="1266" y="405"/>
                  <a:pt x="1280" y="429"/>
                </a:cubicBezTo>
                <a:cubicBezTo>
                  <a:pt x="1294" y="453"/>
                  <a:pt x="205" y="1036"/>
                  <a:pt x="215" y="1052"/>
                </a:cubicBezTo>
                <a:cubicBezTo>
                  <a:pt x="220" y="1060"/>
                  <a:pt x="1274" y="420"/>
                  <a:pt x="1283" y="435"/>
                </a:cubicBezTo>
                <a:cubicBezTo>
                  <a:pt x="1287" y="442"/>
                  <a:pt x="223" y="1044"/>
                  <a:pt x="227" y="1051"/>
                </a:cubicBezTo>
                <a:cubicBezTo>
                  <a:pt x="238" y="1069"/>
                  <a:pt x="1279" y="437"/>
                  <a:pt x="1282" y="442"/>
                </a:cubicBezTo>
                <a:cubicBezTo>
                  <a:pt x="1297" y="467"/>
                  <a:pt x="229" y="1035"/>
                  <a:pt x="239" y="1052"/>
                </a:cubicBezTo>
                <a:cubicBezTo>
                  <a:pt x="250" y="1071"/>
                  <a:pt x="1276" y="429"/>
                  <a:pt x="1287" y="448"/>
                </a:cubicBezTo>
                <a:cubicBezTo>
                  <a:pt x="1296" y="465"/>
                  <a:pt x="251" y="1046"/>
                  <a:pt x="254" y="1052"/>
                </a:cubicBezTo>
                <a:cubicBezTo>
                  <a:pt x="264" y="1068"/>
                  <a:pt x="1282" y="450"/>
                  <a:pt x="1286" y="457"/>
                </a:cubicBezTo>
                <a:cubicBezTo>
                  <a:pt x="1291" y="465"/>
                  <a:pt x="256" y="1044"/>
                  <a:pt x="262" y="1055"/>
                </a:cubicBezTo>
                <a:cubicBezTo>
                  <a:pt x="266" y="1061"/>
                  <a:pt x="1276" y="449"/>
                  <a:pt x="1285" y="464"/>
                </a:cubicBezTo>
                <a:cubicBezTo>
                  <a:pt x="1296" y="482"/>
                  <a:pt x="270" y="1032"/>
                  <a:pt x="281" y="1052"/>
                </a:cubicBezTo>
                <a:cubicBezTo>
                  <a:pt x="288" y="1063"/>
                  <a:pt x="1267" y="451"/>
                  <a:pt x="1281" y="475"/>
                </a:cubicBezTo>
                <a:cubicBezTo>
                  <a:pt x="1285" y="482"/>
                  <a:pt x="288" y="1039"/>
                  <a:pt x="295" y="1051"/>
                </a:cubicBezTo>
                <a:cubicBezTo>
                  <a:pt x="300" y="1060"/>
                  <a:pt x="1275" y="464"/>
                  <a:pt x="1284" y="480"/>
                </a:cubicBezTo>
                <a:cubicBezTo>
                  <a:pt x="1296" y="500"/>
                  <a:pt x="294" y="1033"/>
                  <a:pt x="306" y="1053"/>
                </a:cubicBezTo>
                <a:cubicBezTo>
                  <a:pt x="319" y="1076"/>
                  <a:pt x="1281" y="478"/>
                  <a:pt x="1286" y="487"/>
                </a:cubicBezTo>
                <a:cubicBezTo>
                  <a:pt x="1300" y="511"/>
                  <a:pt x="317" y="1047"/>
                  <a:pt x="321" y="1053"/>
                </a:cubicBezTo>
                <a:cubicBezTo>
                  <a:pt x="327" y="1063"/>
                  <a:pt x="1270" y="480"/>
                  <a:pt x="1281" y="499"/>
                </a:cubicBezTo>
                <a:cubicBezTo>
                  <a:pt x="1286" y="508"/>
                  <a:pt x="326" y="1041"/>
                  <a:pt x="333" y="1053"/>
                </a:cubicBezTo>
                <a:cubicBezTo>
                  <a:pt x="341" y="1067"/>
                  <a:pt x="1271" y="482"/>
                  <a:pt x="1284" y="504"/>
                </a:cubicBezTo>
                <a:cubicBezTo>
                  <a:pt x="1287" y="510"/>
                  <a:pt x="344" y="1040"/>
                  <a:pt x="350" y="1051"/>
                </a:cubicBezTo>
                <a:cubicBezTo>
                  <a:pt x="363" y="1073"/>
                  <a:pt x="1279" y="505"/>
                  <a:pt x="1283" y="513"/>
                </a:cubicBezTo>
                <a:cubicBezTo>
                  <a:pt x="1288" y="520"/>
                  <a:pt x="351" y="1035"/>
                  <a:pt x="362" y="1052"/>
                </a:cubicBezTo>
                <a:cubicBezTo>
                  <a:pt x="373" y="1073"/>
                  <a:pt x="1274" y="507"/>
                  <a:pt x="1282" y="521"/>
                </a:cubicBezTo>
                <a:cubicBezTo>
                  <a:pt x="1287" y="530"/>
                  <a:pt x="361" y="1032"/>
                  <a:pt x="373" y="1053"/>
                </a:cubicBezTo>
                <a:cubicBezTo>
                  <a:pt x="384" y="1071"/>
                  <a:pt x="1276" y="515"/>
                  <a:pt x="1283" y="528"/>
                </a:cubicBezTo>
                <a:cubicBezTo>
                  <a:pt x="1288" y="537"/>
                  <a:pt x="380" y="1039"/>
                  <a:pt x="387" y="1052"/>
                </a:cubicBezTo>
                <a:cubicBezTo>
                  <a:pt x="400" y="1074"/>
                  <a:pt x="1276" y="517"/>
                  <a:pt x="1286" y="534"/>
                </a:cubicBezTo>
                <a:cubicBezTo>
                  <a:pt x="1296" y="551"/>
                  <a:pt x="394" y="1037"/>
                  <a:pt x="402" y="1052"/>
                </a:cubicBezTo>
                <a:cubicBezTo>
                  <a:pt x="413" y="1071"/>
                  <a:pt x="1273" y="528"/>
                  <a:pt x="1282" y="544"/>
                </a:cubicBezTo>
                <a:cubicBezTo>
                  <a:pt x="1293" y="562"/>
                  <a:pt x="408" y="1044"/>
                  <a:pt x="413" y="1054"/>
                </a:cubicBezTo>
                <a:cubicBezTo>
                  <a:pt x="424" y="1073"/>
                  <a:pt x="1281" y="542"/>
                  <a:pt x="1286" y="550"/>
                </a:cubicBezTo>
                <a:cubicBezTo>
                  <a:pt x="1291" y="559"/>
                  <a:pt x="413" y="1034"/>
                  <a:pt x="425" y="1055"/>
                </a:cubicBezTo>
                <a:cubicBezTo>
                  <a:pt x="435" y="1072"/>
                  <a:pt x="1277" y="543"/>
                  <a:pt x="1285" y="558"/>
                </a:cubicBezTo>
                <a:cubicBezTo>
                  <a:pt x="1292" y="570"/>
                  <a:pt x="434" y="1044"/>
                  <a:pt x="440" y="1054"/>
                </a:cubicBezTo>
                <a:cubicBezTo>
                  <a:pt x="452" y="1074"/>
                  <a:pt x="1281" y="562"/>
                  <a:pt x="1283" y="567"/>
                </a:cubicBezTo>
                <a:cubicBezTo>
                  <a:pt x="1293" y="583"/>
                  <a:pt x="452" y="1045"/>
                  <a:pt x="456" y="1053"/>
                </a:cubicBezTo>
                <a:cubicBezTo>
                  <a:pt x="459" y="1057"/>
                  <a:pt x="1270" y="557"/>
                  <a:pt x="1281" y="576"/>
                </a:cubicBezTo>
                <a:cubicBezTo>
                  <a:pt x="1293" y="596"/>
                  <a:pt x="464" y="1039"/>
                  <a:pt x="471" y="1052"/>
                </a:cubicBezTo>
                <a:cubicBezTo>
                  <a:pt x="479" y="1066"/>
                  <a:pt x="1274" y="563"/>
                  <a:pt x="1285" y="582"/>
                </a:cubicBezTo>
                <a:cubicBezTo>
                  <a:pt x="1291" y="593"/>
                  <a:pt x="468" y="1036"/>
                  <a:pt x="479" y="1055"/>
                </a:cubicBezTo>
                <a:cubicBezTo>
                  <a:pt x="486" y="1067"/>
                  <a:pt x="1274" y="579"/>
                  <a:pt x="1282" y="592"/>
                </a:cubicBezTo>
                <a:cubicBezTo>
                  <a:pt x="1286" y="600"/>
                  <a:pt x="491" y="1041"/>
                  <a:pt x="498" y="1052"/>
                </a:cubicBezTo>
                <a:cubicBezTo>
                  <a:pt x="502" y="1060"/>
                  <a:pt x="1280" y="595"/>
                  <a:pt x="1283" y="599"/>
                </a:cubicBezTo>
                <a:cubicBezTo>
                  <a:pt x="1286" y="605"/>
                  <a:pt x="498" y="1037"/>
                  <a:pt x="508" y="1054"/>
                </a:cubicBezTo>
                <a:cubicBezTo>
                  <a:pt x="512" y="1061"/>
                  <a:pt x="1275" y="590"/>
                  <a:pt x="1284" y="606"/>
                </a:cubicBezTo>
                <a:cubicBezTo>
                  <a:pt x="1295" y="625"/>
                  <a:pt x="510" y="1035"/>
                  <a:pt x="521" y="1054"/>
                </a:cubicBezTo>
                <a:cubicBezTo>
                  <a:pt x="530" y="1070"/>
                  <a:pt x="1276" y="607"/>
                  <a:pt x="1281" y="615"/>
                </a:cubicBezTo>
                <a:cubicBezTo>
                  <a:pt x="1291" y="633"/>
                  <a:pt x="529" y="1041"/>
                  <a:pt x="537" y="1053"/>
                </a:cubicBezTo>
                <a:cubicBezTo>
                  <a:pt x="540" y="1059"/>
                  <a:pt x="1279" y="618"/>
                  <a:pt x="1281" y="623"/>
                </a:cubicBezTo>
                <a:cubicBezTo>
                  <a:pt x="1291" y="639"/>
                  <a:pt x="539" y="1041"/>
                  <a:pt x="547" y="1055"/>
                </a:cubicBezTo>
                <a:cubicBezTo>
                  <a:pt x="556" y="1071"/>
                  <a:pt x="1275" y="613"/>
                  <a:pt x="1285" y="629"/>
                </a:cubicBezTo>
                <a:cubicBezTo>
                  <a:pt x="1290" y="638"/>
                  <a:pt x="566" y="1047"/>
                  <a:pt x="568" y="1051"/>
                </a:cubicBezTo>
                <a:cubicBezTo>
                  <a:pt x="571" y="1058"/>
                  <a:pt x="1274" y="626"/>
                  <a:pt x="1281" y="639"/>
                </a:cubicBezTo>
                <a:cubicBezTo>
                  <a:pt x="1291" y="656"/>
                  <a:pt x="569" y="1048"/>
                  <a:pt x="573" y="1055"/>
                </a:cubicBezTo>
                <a:cubicBezTo>
                  <a:pt x="576" y="1059"/>
                  <a:pt x="1276" y="640"/>
                  <a:pt x="1280" y="647"/>
                </a:cubicBezTo>
                <a:cubicBezTo>
                  <a:pt x="1286" y="658"/>
                  <a:pt x="586" y="1045"/>
                  <a:pt x="590" y="1053"/>
                </a:cubicBezTo>
                <a:cubicBezTo>
                  <a:pt x="593" y="1058"/>
                  <a:pt x="1279" y="650"/>
                  <a:pt x="1281" y="654"/>
                </a:cubicBezTo>
                <a:cubicBezTo>
                  <a:pt x="1286" y="663"/>
                  <a:pt x="592" y="1038"/>
                  <a:pt x="602" y="1055"/>
                </a:cubicBezTo>
                <a:cubicBezTo>
                  <a:pt x="607" y="1063"/>
                  <a:pt x="1279" y="652"/>
                  <a:pt x="1284" y="661"/>
                </a:cubicBezTo>
                <a:cubicBezTo>
                  <a:pt x="1290" y="671"/>
                  <a:pt x="615" y="1038"/>
                  <a:pt x="622" y="1051"/>
                </a:cubicBezTo>
                <a:cubicBezTo>
                  <a:pt x="627" y="1060"/>
                  <a:pt x="1277" y="656"/>
                  <a:pt x="1284" y="669"/>
                </a:cubicBezTo>
                <a:cubicBezTo>
                  <a:pt x="1292" y="683"/>
                  <a:pt x="628" y="1038"/>
                  <a:pt x="636" y="1051"/>
                </a:cubicBezTo>
                <a:cubicBezTo>
                  <a:pt x="638" y="1056"/>
                  <a:pt x="1278" y="667"/>
                  <a:pt x="1284" y="677"/>
                </a:cubicBezTo>
                <a:cubicBezTo>
                  <a:pt x="1287" y="682"/>
                  <a:pt x="640" y="1036"/>
                  <a:pt x="649" y="1052"/>
                </a:cubicBezTo>
                <a:cubicBezTo>
                  <a:pt x="651" y="1055"/>
                  <a:pt x="1276" y="676"/>
                  <a:pt x="1282" y="686"/>
                </a:cubicBezTo>
                <a:cubicBezTo>
                  <a:pt x="1289" y="697"/>
                  <a:pt x="655" y="1043"/>
                  <a:pt x="661" y="1052"/>
                </a:cubicBezTo>
                <a:cubicBezTo>
                  <a:pt x="666" y="1062"/>
                  <a:pt x="1272" y="681"/>
                  <a:pt x="1280" y="695"/>
                </a:cubicBezTo>
                <a:cubicBezTo>
                  <a:pt x="1284" y="701"/>
                  <a:pt x="662" y="1043"/>
                  <a:pt x="669" y="1055"/>
                </a:cubicBezTo>
                <a:cubicBezTo>
                  <a:pt x="674" y="1064"/>
                  <a:pt x="1280" y="687"/>
                  <a:pt x="1286" y="698"/>
                </a:cubicBezTo>
                <a:cubicBezTo>
                  <a:pt x="1288" y="702"/>
                  <a:pt x="686" y="1048"/>
                  <a:pt x="688" y="1052"/>
                </a:cubicBezTo>
                <a:cubicBezTo>
                  <a:pt x="690" y="1055"/>
                  <a:pt x="1279" y="702"/>
                  <a:pt x="1283" y="708"/>
                </a:cubicBezTo>
                <a:cubicBezTo>
                  <a:pt x="1289" y="719"/>
                  <a:pt x="695" y="1042"/>
                  <a:pt x="701" y="1052"/>
                </a:cubicBezTo>
                <a:cubicBezTo>
                  <a:pt x="707" y="1062"/>
                  <a:pt x="1275" y="705"/>
                  <a:pt x="1282" y="717"/>
                </a:cubicBezTo>
                <a:cubicBezTo>
                  <a:pt x="1286" y="725"/>
                  <a:pt x="711" y="1040"/>
                  <a:pt x="717" y="1051"/>
                </a:cubicBezTo>
                <a:cubicBezTo>
                  <a:pt x="719" y="1054"/>
                  <a:pt x="1275" y="712"/>
                  <a:pt x="1283" y="725"/>
                </a:cubicBezTo>
                <a:cubicBezTo>
                  <a:pt x="1291" y="738"/>
                  <a:pt x="722" y="1046"/>
                  <a:pt x="726" y="1053"/>
                </a:cubicBezTo>
                <a:cubicBezTo>
                  <a:pt x="729" y="1058"/>
                  <a:pt x="1274" y="724"/>
                  <a:pt x="1280" y="734"/>
                </a:cubicBezTo>
                <a:cubicBezTo>
                  <a:pt x="1281" y="736"/>
                  <a:pt x="734" y="1038"/>
                  <a:pt x="742" y="1051"/>
                </a:cubicBezTo>
                <a:cubicBezTo>
                  <a:pt x="745" y="1057"/>
                  <a:pt x="1276" y="733"/>
                  <a:pt x="1280" y="741"/>
                </a:cubicBezTo>
                <a:cubicBezTo>
                  <a:pt x="1286" y="751"/>
                  <a:pt x="751" y="1046"/>
                  <a:pt x="755" y="1052"/>
                </a:cubicBezTo>
                <a:cubicBezTo>
                  <a:pt x="759" y="1060"/>
                  <a:pt x="1281" y="739"/>
                  <a:pt x="1285" y="746"/>
                </a:cubicBezTo>
                <a:cubicBezTo>
                  <a:pt x="1287" y="749"/>
                  <a:pt x="759" y="1040"/>
                  <a:pt x="766" y="1052"/>
                </a:cubicBezTo>
                <a:cubicBezTo>
                  <a:pt x="770" y="1059"/>
                  <a:pt x="1278" y="749"/>
                  <a:pt x="1281" y="755"/>
                </a:cubicBezTo>
                <a:cubicBezTo>
                  <a:pt x="1286" y="763"/>
                  <a:pt x="770" y="1042"/>
                  <a:pt x="777" y="1054"/>
                </a:cubicBezTo>
                <a:cubicBezTo>
                  <a:pt x="780" y="1060"/>
                  <a:pt x="1276" y="756"/>
                  <a:pt x="1280" y="764"/>
                </a:cubicBezTo>
                <a:cubicBezTo>
                  <a:pt x="1282" y="766"/>
                  <a:pt x="787" y="1043"/>
                  <a:pt x="793" y="1053"/>
                </a:cubicBezTo>
                <a:cubicBezTo>
                  <a:pt x="797" y="1061"/>
                  <a:pt x="1280" y="760"/>
                  <a:pt x="1285" y="768"/>
                </a:cubicBezTo>
                <a:cubicBezTo>
                  <a:pt x="1291" y="778"/>
                  <a:pt x="806" y="1049"/>
                  <a:pt x="808" y="1052"/>
                </a:cubicBezTo>
                <a:cubicBezTo>
                  <a:pt x="812" y="1058"/>
                  <a:pt x="1278" y="766"/>
                  <a:pt x="1284" y="777"/>
                </a:cubicBezTo>
                <a:cubicBezTo>
                  <a:pt x="1286" y="780"/>
                  <a:pt x="816" y="1050"/>
                  <a:pt x="818" y="1053"/>
                </a:cubicBezTo>
                <a:cubicBezTo>
                  <a:pt x="822" y="1059"/>
                  <a:pt x="1278" y="774"/>
                  <a:pt x="1284" y="785"/>
                </a:cubicBezTo>
                <a:cubicBezTo>
                  <a:pt x="1290" y="796"/>
                  <a:pt x="827" y="1050"/>
                  <a:pt x="830" y="1054"/>
                </a:cubicBezTo>
                <a:cubicBezTo>
                  <a:pt x="834" y="1062"/>
                  <a:pt x="1281" y="783"/>
                  <a:pt x="1286" y="791"/>
                </a:cubicBezTo>
                <a:cubicBezTo>
                  <a:pt x="1287" y="793"/>
                  <a:pt x="839" y="1047"/>
                  <a:pt x="843" y="1054"/>
                </a:cubicBezTo>
                <a:cubicBezTo>
                  <a:pt x="848" y="1062"/>
                  <a:pt x="1279" y="792"/>
                  <a:pt x="1283" y="799"/>
                </a:cubicBezTo>
                <a:cubicBezTo>
                  <a:pt x="1287" y="806"/>
                  <a:pt x="850" y="1043"/>
                  <a:pt x="856" y="1053"/>
                </a:cubicBezTo>
                <a:cubicBezTo>
                  <a:pt x="861" y="1062"/>
                  <a:pt x="1280" y="806"/>
                  <a:pt x="1282" y="808"/>
                </a:cubicBezTo>
                <a:cubicBezTo>
                  <a:pt x="1284" y="812"/>
                  <a:pt x="869" y="1050"/>
                  <a:pt x="871" y="1053"/>
                </a:cubicBezTo>
                <a:cubicBezTo>
                  <a:pt x="875" y="1061"/>
                  <a:pt x="1279" y="806"/>
                  <a:pt x="1284" y="815"/>
                </a:cubicBezTo>
                <a:cubicBezTo>
                  <a:pt x="1287" y="821"/>
                  <a:pt x="884" y="1045"/>
                  <a:pt x="888" y="1052"/>
                </a:cubicBezTo>
                <a:cubicBezTo>
                  <a:pt x="892" y="1059"/>
                  <a:pt x="1281" y="818"/>
                  <a:pt x="1284" y="823"/>
                </a:cubicBezTo>
                <a:cubicBezTo>
                  <a:pt x="1285" y="826"/>
                  <a:pt x="899" y="1048"/>
                  <a:pt x="902" y="1052"/>
                </a:cubicBezTo>
                <a:cubicBezTo>
                  <a:pt x="903" y="1055"/>
                  <a:pt x="1276" y="823"/>
                  <a:pt x="1281" y="833"/>
                </a:cubicBezTo>
                <a:cubicBezTo>
                  <a:pt x="1286" y="841"/>
                  <a:pt x="909" y="1047"/>
                  <a:pt x="913" y="1053"/>
                </a:cubicBezTo>
                <a:cubicBezTo>
                  <a:pt x="914" y="1056"/>
                  <a:pt x="1282" y="833"/>
                  <a:pt x="1285" y="839"/>
                </a:cubicBezTo>
                <a:cubicBezTo>
                  <a:pt x="1288" y="844"/>
                  <a:pt x="921" y="1046"/>
                  <a:pt x="925" y="1053"/>
                </a:cubicBezTo>
                <a:cubicBezTo>
                  <a:pt x="928" y="1058"/>
                  <a:pt x="1278" y="842"/>
                  <a:pt x="1281" y="848"/>
                </a:cubicBezTo>
                <a:cubicBezTo>
                  <a:pt x="1284" y="852"/>
                  <a:pt x="938" y="1051"/>
                  <a:pt x="939" y="1053"/>
                </a:cubicBezTo>
                <a:cubicBezTo>
                  <a:pt x="941" y="1056"/>
                  <a:pt x="1282" y="851"/>
                  <a:pt x="1283" y="854"/>
                </a:cubicBezTo>
                <a:cubicBezTo>
                  <a:pt x="1288" y="862"/>
                  <a:pt x="952" y="1050"/>
                  <a:pt x="953" y="1053"/>
                </a:cubicBezTo>
                <a:cubicBezTo>
                  <a:pt x="955" y="1056"/>
                  <a:pt x="1283" y="856"/>
                  <a:pt x="1286" y="861"/>
                </a:cubicBezTo>
                <a:cubicBezTo>
                  <a:pt x="1287" y="863"/>
                  <a:pt x="963" y="1052"/>
                  <a:pt x="964" y="1053"/>
                </a:cubicBezTo>
                <a:cubicBezTo>
                  <a:pt x="966" y="1057"/>
                  <a:pt x="1278" y="867"/>
                  <a:pt x="1280" y="871"/>
                </a:cubicBezTo>
                <a:cubicBezTo>
                  <a:pt x="1281" y="873"/>
                  <a:pt x="980" y="1048"/>
                  <a:pt x="982" y="1052"/>
                </a:cubicBezTo>
                <a:cubicBezTo>
                  <a:pt x="985" y="1057"/>
                  <a:pt x="1279" y="873"/>
                  <a:pt x="1282" y="878"/>
                </a:cubicBezTo>
                <a:cubicBezTo>
                  <a:pt x="1283" y="880"/>
                  <a:pt x="989" y="1051"/>
                  <a:pt x="990" y="1053"/>
                </a:cubicBezTo>
                <a:cubicBezTo>
                  <a:pt x="992" y="1057"/>
                  <a:pt x="1277" y="879"/>
                  <a:pt x="1281" y="886"/>
                </a:cubicBezTo>
                <a:cubicBezTo>
                  <a:pt x="1283" y="889"/>
                  <a:pt x="1002" y="1048"/>
                  <a:pt x="1005" y="1052"/>
                </a:cubicBezTo>
                <a:cubicBezTo>
                  <a:pt x="1008" y="1058"/>
                  <a:pt x="1282" y="889"/>
                  <a:pt x="1283" y="891"/>
                </a:cubicBezTo>
                <a:cubicBezTo>
                  <a:pt x="1285" y="893"/>
                  <a:pt x="1012" y="1049"/>
                  <a:pt x="1015" y="1055"/>
                </a:cubicBezTo>
                <a:cubicBezTo>
                  <a:pt x="1016" y="1057"/>
                  <a:pt x="1284" y="896"/>
                  <a:pt x="1285" y="899"/>
                </a:cubicBezTo>
                <a:cubicBezTo>
                  <a:pt x="1287" y="901"/>
                  <a:pt x="1029" y="1049"/>
                  <a:pt x="1031" y="1053"/>
                </a:cubicBezTo>
                <a:cubicBezTo>
                  <a:pt x="1034" y="1058"/>
                  <a:pt x="1282" y="905"/>
                  <a:pt x="1283" y="907"/>
                </a:cubicBezTo>
                <a:cubicBezTo>
                  <a:pt x="1286" y="912"/>
                  <a:pt x="1045" y="1046"/>
                  <a:pt x="1048" y="1051"/>
                </a:cubicBezTo>
                <a:cubicBezTo>
                  <a:pt x="1049" y="1053"/>
                  <a:pt x="1285" y="912"/>
                  <a:pt x="1286" y="914"/>
                </a:cubicBezTo>
                <a:cubicBezTo>
                  <a:pt x="1289" y="918"/>
                  <a:pt x="1058" y="1050"/>
                  <a:pt x="1059" y="1053"/>
                </a:cubicBezTo>
                <a:cubicBezTo>
                  <a:pt x="1062" y="1058"/>
                  <a:pt x="1285" y="919"/>
                  <a:pt x="1286" y="922"/>
                </a:cubicBezTo>
                <a:cubicBezTo>
                  <a:pt x="1289" y="927"/>
                  <a:pt x="1071" y="1051"/>
                  <a:pt x="1073" y="1053"/>
                </a:cubicBezTo>
                <a:cubicBezTo>
                  <a:pt x="1074" y="1056"/>
                  <a:pt x="1281" y="931"/>
                  <a:pt x="1282" y="933"/>
                </a:cubicBezTo>
                <a:cubicBezTo>
                  <a:pt x="1283" y="935"/>
                  <a:pt x="1084" y="1053"/>
                  <a:pt x="1085" y="1055"/>
                </a:cubicBezTo>
                <a:cubicBezTo>
                  <a:pt x="1086" y="1058"/>
                  <a:pt x="1278" y="937"/>
                  <a:pt x="1281" y="942"/>
                </a:cubicBezTo>
                <a:cubicBezTo>
                  <a:pt x="1283" y="946"/>
                  <a:pt x="1099" y="1049"/>
                  <a:pt x="1102" y="1053"/>
                </a:cubicBezTo>
                <a:cubicBezTo>
                  <a:pt x="1103" y="1055"/>
                  <a:pt x="1281" y="948"/>
                  <a:pt x="1281" y="949"/>
                </a:cubicBezTo>
                <a:cubicBezTo>
                  <a:pt x="1283" y="952"/>
                  <a:pt x="1113" y="1050"/>
                  <a:pt x="1115" y="1053"/>
                </a:cubicBezTo>
                <a:cubicBezTo>
                  <a:pt x="1116" y="1054"/>
                  <a:pt x="1286" y="953"/>
                  <a:pt x="1286" y="954"/>
                </a:cubicBezTo>
                <a:cubicBezTo>
                  <a:pt x="1288" y="957"/>
                  <a:pt x="1128" y="1050"/>
                  <a:pt x="1129" y="1052"/>
                </a:cubicBezTo>
                <a:cubicBezTo>
                  <a:pt x="1131" y="1055"/>
                  <a:pt x="1281" y="960"/>
                  <a:pt x="1283" y="963"/>
                </a:cubicBezTo>
                <a:cubicBezTo>
                  <a:pt x="1285" y="967"/>
                  <a:pt x="1135" y="1052"/>
                  <a:pt x="1136" y="1055"/>
                </a:cubicBezTo>
                <a:cubicBezTo>
                  <a:pt x="1137" y="1056"/>
                  <a:pt x="1283" y="968"/>
                  <a:pt x="1284" y="970"/>
                </a:cubicBezTo>
                <a:cubicBezTo>
                  <a:pt x="1286" y="972"/>
                  <a:pt x="1153" y="1049"/>
                  <a:pt x="1154" y="1052"/>
                </a:cubicBezTo>
                <a:cubicBezTo>
                  <a:pt x="1155" y="1053"/>
                  <a:pt x="1281" y="976"/>
                  <a:pt x="1282" y="978"/>
                </a:cubicBezTo>
                <a:cubicBezTo>
                  <a:pt x="1283" y="981"/>
                  <a:pt x="1166" y="1050"/>
                  <a:pt x="1167" y="1052"/>
                </a:cubicBezTo>
                <a:cubicBezTo>
                  <a:pt x="1168" y="1054"/>
                  <a:pt x="1284" y="982"/>
                  <a:pt x="1285" y="984"/>
                </a:cubicBezTo>
                <a:cubicBezTo>
                  <a:pt x="1287" y="987"/>
                  <a:pt x="1178" y="1053"/>
                  <a:pt x="1178" y="1054"/>
                </a:cubicBezTo>
                <a:cubicBezTo>
                  <a:pt x="1179" y="1055"/>
                  <a:pt x="1282" y="992"/>
                  <a:pt x="1283" y="994"/>
                </a:cubicBezTo>
                <a:cubicBezTo>
                  <a:pt x="1284" y="995"/>
                  <a:pt x="1191" y="1054"/>
                  <a:pt x="1191" y="1054"/>
                </a:cubicBezTo>
                <a:cubicBezTo>
                  <a:pt x="1191" y="1055"/>
                  <a:pt x="1285" y="998"/>
                  <a:pt x="1285" y="1000"/>
                </a:cubicBezTo>
                <a:cubicBezTo>
                  <a:pt x="1286" y="1002"/>
                  <a:pt x="1206" y="1051"/>
                  <a:pt x="1207" y="1053"/>
                </a:cubicBezTo>
                <a:cubicBezTo>
                  <a:pt x="1208" y="1054"/>
                  <a:pt x="1281" y="1008"/>
                  <a:pt x="1282" y="1010"/>
                </a:cubicBezTo>
                <a:cubicBezTo>
                  <a:pt x="1282" y="1010"/>
                  <a:pt x="1217" y="1053"/>
                  <a:pt x="1218" y="1054"/>
                </a:cubicBezTo>
                <a:cubicBezTo>
                  <a:pt x="1218" y="1055"/>
                  <a:pt x="1286" y="1014"/>
                  <a:pt x="1286" y="1015"/>
                </a:cubicBezTo>
                <a:cubicBezTo>
                  <a:pt x="1286" y="1015"/>
                  <a:pt x="1236" y="1051"/>
                  <a:pt x="1236" y="1051"/>
                </a:cubicBezTo>
                <a:cubicBezTo>
                  <a:pt x="1236" y="1052"/>
                  <a:pt x="1279" y="1025"/>
                  <a:pt x="1280" y="1026"/>
                </a:cubicBezTo>
                <a:cubicBezTo>
                  <a:pt x="1280" y="1027"/>
                  <a:pt x="1248" y="1052"/>
                  <a:pt x="1248" y="1052"/>
                </a:cubicBezTo>
                <a:cubicBezTo>
                  <a:pt x="1248" y="1053"/>
                  <a:pt x="1285" y="1030"/>
                  <a:pt x="1285" y="1031"/>
                </a:cubicBezTo>
                <a:cubicBezTo>
                  <a:pt x="1286" y="1031"/>
                  <a:pt x="1259" y="1054"/>
                  <a:pt x="1260" y="1054"/>
                </a:cubicBezTo>
                <a:cubicBezTo>
                  <a:pt x="1260" y="1054"/>
                  <a:pt x="1280" y="1042"/>
                  <a:pt x="1280" y="1042"/>
                </a:cubicBezTo>
                <a:cubicBezTo>
                  <a:pt x="1280" y="1042"/>
                  <a:pt x="1278" y="1051"/>
                  <a:pt x="1278" y="1052"/>
                </a:cubicBezTo>
                <a:cubicBezTo>
                  <a:pt x="1278" y="1052"/>
                  <a:pt x="1284" y="1048"/>
                  <a:pt x="1284" y="1048"/>
                </a:cubicBezTo>
              </a:path>
            </a:pathLst>
          </a:custGeom>
          <a:noFill/>
          <a:ln w="17" cap="rnd">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44000" tIns="41476" rIns="144000" bIns="41476"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ct val="0"/>
              </a:spcAft>
              <a:buClrTx/>
              <a:buSzTx/>
              <a:buFontTx/>
              <a:buNone/>
              <a:tabLst/>
              <a:defRPr/>
            </a:pPr>
            <a:endParaRPr kumimoji="0" lang="en-ZA" sz="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ZA"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Out of                                         SIU Mandate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Arrest or </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prosecute offenders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Implement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disciplinary </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action</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orks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closely with other relevant agencies where its powers fall </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short in order to ensure consequence</a:t>
            </a:r>
            <a:r>
              <a:rPr kumimoji="0" lang="en-US" sz="12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management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3679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5258955"/>
              </p:ext>
            </p:extLst>
          </p:nvPr>
        </p:nvGraphicFramePr>
        <p:xfrm>
          <a:off x="495300" y="941533"/>
          <a:ext cx="8915400" cy="4105936"/>
        </p:xfrm>
        <a:graphic>
          <a:graphicData uri="http://schemas.openxmlformats.org/drawingml/2006/table">
            <a:tbl>
              <a:tblPr firstRow="1" bandRow="1"/>
              <a:tblGrid>
                <a:gridCol w="3760237">
                  <a:extLst>
                    <a:ext uri="{9D8B030D-6E8A-4147-A177-3AD203B41FA5}">
                      <a16:colId xmlns:a16="http://schemas.microsoft.com/office/drawing/2014/main" val="3102118774"/>
                    </a:ext>
                  </a:extLst>
                </a:gridCol>
                <a:gridCol w="1589003">
                  <a:extLst>
                    <a:ext uri="{9D8B030D-6E8A-4147-A177-3AD203B41FA5}">
                      <a16:colId xmlns:a16="http://schemas.microsoft.com/office/drawing/2014/main" val="848628938"/>
                    </a:ext>
                  </a:extLst>
                </a:gridCol>
                <a:gridCol w="1504095">
                  <a:extLst>
                    <a:ext uri="{9D8B030D-6E8A-4147-A177-3AD203B41FA5}">
                      <a16:colId xmlns:a16="http://schemas.microsoft.com/office/drawing/2014/main" val="1557856064"/>
                    </a:ext>
                  </a:extLst>
                </a:gridCol>
                <a:gridCol w="2062065">
                  <a:extLst>
                    <a:ext uri="{9D8B030D-6E8A-4147-A177-3AD203B41FA5}">
                      <a16:colId xmlns:a16="http://schemas.microsoft.com/office/drawing/2014/main" val="4277485316"/>
                    </a:ext>
                  </a:extLst>
                </a:gridCol>
              </a:tblGrid>
              <a:tr h="175882">
                <a:tc gridSpan="4">
                  <a:txBody>
                    <a:bodyPr/>
                    <a:lstStyle/>
                    <a:p>
                      <a:pPr algn="ctr" fontAlgn="ctr"/>
                      <a:r>
                        <a:rPr lang="en-ZA" sz="1100" b="1" i="0" u="none" strike="noStrike">
                          <a:solidFill>
                            <a:srgbClr val="FFFFFF"/>
                          </a:solidFill>
                          <a:effectLst/>
                          <a:latin typeface="Arial" panose="020B0604020202020204" pitchFamily="34" charset="0"/>
                        </a:rPr>
                        <a:t>Rand value and number of matters instituted in the Special Tribunal</a:t>
                      </a:r>
                      <a:endParaRPr lang="en-US" sz="1100" b="1" i="0" u="none" strike="noStrike">
                        <a:solidFill>
                          <a:srgbClr val="FFFFFF"/>
                        </a:solidFill>
                        <a:effectLst/>
                        <a:latin typeface="Arial" panose="020B0604020202020204" pitchFamily="34" charset="0"/>
                      </a:endParaRP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1939654"/>
                  </a:ext>
                </a:extLst>
              </a:tr>
              <a:tr h="175882">
                <a:tc>
                  <a:txBody>
                    <a:bodyPr/>
                    <a:lstStyle/>
                    <a:p>
                      <a:pPr algn="ctr" fontAlgn="ctr"/>
                      <a:r>
                        <a:rPr lang="en-US" sz="1100" b="1" i="0" u="none" strike="noStrike">
                          <a:solidFill>
                            <a:srgbClr val="000000"/>
                          </a:solidFill>
                          <a:effectLst/>
                          <a:latin typeface="Arial" panose="020B0604020202020204" pitchFamily="34" charset="0"/>
                        </a:rPr>
                        <a:t>Description</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Number of Matters</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Value of outcome</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instituted</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66411398"/>
                  </a:ext>
                </a:extLst>
              </a:tr>
              <a:tr h="1024968">
                <a:tc>
                  <a:txBody>
                    <a:bodyPr/>
                    <a:lstStyle/>
                    <a:p>
                      <a:pPr algn="ctr" fontAlgn="ctr"/>
                      <a:r>
                        <a:rPr lang="en-US" sz="1100" b="0" i="0" u="none" strike="noStrike" dirty="0">
                          <a:solidFill>
                            <a:srgbClr val="000000"/>
                          </a:solidFill>
                          <a:effectLst/>
                          <a:latin typeface="Arial" panose="020B0604020202020204" pitchFamily="34" charset="0"/>
                        </a:rPr>
                        <a:t>Beitbridge Matter. Application was brought to declare the contracts issued to both Magwa Construction and Profteam CC by the NDPWI invalid due to irregularities found in the award of the contract</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Case no. GP12/20 (First phase) </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Case no. LP01/20 (Second phase)</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2</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R41 m</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23/09/2020</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421581"/>
                  </a:ext>
                </a:extLst>
              </a:tr>
              <a:tr h="685333">
                <a:tc>
                  <a:txBody>
                    <a:bodyPr/>
                    <a:lstStyle/>
                    <a:p>
                      <a:pPr algn="ctr" fontAlgn="ctr"/>
                      <a:r>
                        <a:rPr lang="en-US" sz="1100" b="0" i="0" u="none" strike="noStrike">
                          <a:solidFill>
                            <a:srgbClr val="000000"/>
                          </a:solidFill>
                          <a:effectLst/>
                          <a:latin typeface="Arial" panose="020B0604020202020204" pitchFamily="34" charset="0"/>
                        </a:rPr>
                        <a:t>Scooter Gate Matter. Interdict the EC Department of Health from proceeding with the contract and/or making any payment to the service provider</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Case no. EC04/20</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R10.1 m</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07/09/2020</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047773"/>
                  </a:ext>
                </a:extLst>
              </a:tr>
              <a:tr h="2043871">
                <a:tc>
                  <a:txBody>
                    <a:bodyPr/>
                    <a:lstStyle/>
                    <a:p>
                      <a:pPr algn="ctr" fontAlgn="ctr"/>
                      <a:r>
                        <a:rPr lang="en-US" sz="1100" b="0" i="0" u="none" strike="noStrike">
                          <a:solidFill>
                            <a:srgbClr val="000000"/>
                          </a:solidFill>
                          <a:effectLst/>
                          <a:latin typeface="Arial" panose="020B0604020202020204" pitchFamily="34" charset="0"/>
                        </a:rPr>
                        <a:t>Ledla Matter. In the Royal Bacha and Ledla matters. FIC froze 39 bank accounts</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Application brought to declare Ledla contract invalid (R139 m) and to freeze approximately R26 m as the proceeds of unlawful activities, while also freezing the pension pay-out of between approximately R500 000 and R700000 of Ms Lehloenya (former CFO of Gauteng DOH. </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Summons issued against Ms Lehloenya and Prof Lukhele to recover approximately R43 m of losses in Ledla and Beadica matters</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Case no. GP07/20</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Case no. GP11/20</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R26 m</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R139 m</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R43 m</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06/08/2020</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20/08/2020</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11/09/2020</a:t>
                      </a:r>
                    </a:p>
                  </a:txBody>
                  <a:tcPr marL="6065" marR="6065" marT="60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076857"/>
                  </a:ext>
                </a:extLst>
              </a:tr>
            </a:tbl>
          </a:graphicData>
        </a:graphic>
      </p:graphicFrame>
    </p:spTree>
    <p:extLst>
      <p:ext uri="{BB962C8B-B14F-4D97-AF65-F5344CB8AC3E}">
        <p14:creationId xmlns:p14="http://schemas.microsoft.com/office/powerpoint/2010/main" val="3599595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05407365"/>
              </p:ext>
            </p:extLst>
          </p:nvPr>
        </p:nvGraphicFramePr>
        <p:xfrm>
          <a:off x="1231900" y="849217"/>
          <a:ext cx="7442200" cy="2717800"/>
        </p:xfrm>
        <a:graphic>
          <a:graphicData uri="http://schemas.openxmlformats.org/drawingml/2006/table">
            <a:tbl>
              <a:tblPr firstRow="1" bandRow="1"/>
              <a:tblGrid>
                <a:gridCol w="3937000">
                  <a:extLst>
                    <a:ext uri="{9D8B030D-6E8A-4147-A177-3AD203B41FA5}">
                      <a16:colId xmlns:a16="http://schemas.microsoft.com/office/drawing/2014/main" val="674627385"/>
                    </a:ext>
                  </a:extLst>
                </a:gridCol>
                <a:gridCol w="1930400">
                  <a:extLst>
                    <a:ext uri="{9D8B030D-6E8A-4147-A177-3AD203B41FA5}">
                      <a16:colId xmlns:a16="http://schemas.microsoft.com/office/drawing/2014/main" val="3182531833"/>
                    </a:ext>
                  </a:extLst>
                </a:gridCol>
                <a:gridCol w="1574800">
                  <a:extLst>
                    <a:ext uri="{9D8B030D-6E8A-4147-A177-3AD203B41FA5}">
                      <a16:colId xmlns:a16="http://schemas.microsoft.com/office/drawing/2014/main" val="2894785735"/>
                    </a:ext>
                  </a:extLst>
                </a:gridCol>
              </a:tblGrid>
              <a:tr h="184150">
                <a:tc gridSpan="3">
                  <a:txBody>
                    <a:bodyPr/>
                    <a:lstStyle/>
                    <a:p>
                      <a:pPr algn="ctr" fontAlgn="ctr"/>
                      <a:r>
                        <a:rPr lang="en-ZA" sz="1100" b="1" i="0" u="none" strike="noStrike">
                          <a:solidFill>
                            <a:srgbClr val="FFFFFF"/>
                          </a:solidFill>
                          <a:effectLst/>
                          <a:latin typeface="Arial" panose="020B0604020202020204" pitchFamily="34" charset="0"/>
                        </a:rPr>
                        <a:t>Rand value of potential cash and/or assets to be recovered</a:t>
                      </a:r>
                      <a:endParaRPr lang="en-US" sz="1100" b="1" i="0" u="none" strike="noStrike">
                        <a:solidFill>
                          <a:srgbClr val="FFFFFF"/>
                        </a:solidFill>
                        <a:effectLst/>
                        <a:latin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8092659"/>
                  </a:ext>
                </a:extLst>
              </a:tr>
              <a:tr h="184150">
                <a:tc>
                  <a:txBody>
                    <a:bodyPr/>
                    <a:lstStyle/>
                    <a:p>
                      <a:pPr algn="ctr" fontAlgn="ctr"/>
                      <a:r>
                        <a:rPr lang="en-US" sz="1100" b="1" i="0" u="none" strike="noStrike">
                          <a:solidFill>
                            <a:srgbClr val="000000"/>
                          </a:solidFill>
                          <a:effectLst/>
                          <a:latin typeface="Arial" panose="020B0604020202020204" pitchFamily="34" charset="0"/>
                        </a:rPr>
                        <a:t>Description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Value of outcome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achieved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89884997"/>
                  </a:ext>
                </a:extLst>
              </a:tr>
              <a:tr h="539750">
                <a:tc>
                  <a:txBody>
                    <a:bodyPr/>
                    <a:lstStyle/>
                    <a:p>
                      <a:pPr algn="ctr" fontAlgn="ctr"/>
                      <a:r>
                        <a:rPr lang="en-US" sz="1100" b="0" i="0" u="none" strike="noStrike">
                          <a:solidFill>
                            <a:srgbClr val="000000"/>
                          </a:solidFill>
                          <a:effectLst/>
                          <a:latin typeface="Arial" panose="020B0604020202020204" pitchFamily="34" charset="0"/>
                        </a:rPr>
                        <a:t>Confirmation from Department of Social Development: Head of Department to stop payment to a service provider for the provision of blankets due to pending SIU civil action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R2 040 000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702550"/>
                  </a:ext>
                </a:extLst>
              </a:tr>
              <a:tr h="361950">
                <a:tc>
                  <a:txBody>
                    <a:bodyPr/>
                    <a:lstStyle/>
                    <a:p>
                      <a:pPr algn="ctr" fontAlgn="ctr"/>
                      <a:r>
                        <a:rPr lang="en-US" sz="1100" b="0" i="0" u="none" strike="noStrike">
                          <a:solidFill>
                            <a:srgbClr val="000000"/>
                          </a:solidFill>
                          <a:effectLst/>
                          <a:latin typeface="Arial" panose="020B0604020202020204" pitchFamily="34" charset="0"/>
                        </a:rPr>
                        <a:t>Department of Health NWP</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2 Acknowledgment of Debts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 R19 591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138809"/>
                  </a:ext>
                </a:extLst>
              </a:tr>
              <a:tr h="361950">
                <a:tc>
                  <a:txBody>
                    <a:bodyPr/>
                    <a:lstStyle/>
                    <a:p>
                      <a:pPr algn="ctr" fontAlgn="ctr"/>
                      <a:r>
                        <a:rPr lang="en-ZA" sz="1100" b="0" i="0" u="none" strike="noStrike">
                          <a:solidFill>
                            <a:srgbClr val="000000"/>
                          </a:solidFill>
                          <a:effectLst/>
                          <a:latin typeface="Arial" panose="020B0604020202020204" pitchFamily="34" charset="0"/>
                        </a:rPr>
                        <a:t>Matzikama Local Municipality to refrain from making any further payments to a service provider</a:t>
                      </a:r>
                      <a:endParaRPr lang="en-US" sz="1100" b="0" i="0" u="none" strike="noStrike">
                        <a:solidFill>
                          <a:srgbClr val="000000"/>
                        </a:solidFill>
                        <a:effectLst/>
                        <a:latin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R80 000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836700"/>
                  </a:ext>
                </a:extLst>
              </a:tr>
              <a:tr h="361950">
                <a:tc>
                  <a:txBody>
                    <a:bodyPr/>
                    <a:lstStyle/>
                    <a:p>
                      <a:pPr algn="ctr" fontAlgn="ctr"/>
                      <a:r>
                        <a:rPr lang="en-US" sz="1100" b="0" i="0" u="none" strike="noStrike">
                          <a:solidFill>
                            <a:srgbClr val="000000"/>
                          </a:solidFill>
                          <a:effectLst/>
                          <a:latin typeface="Arial" panose="020B0604020202020204" pitchFamily="34" charset="0"/>
                        </a:rPr>
                        <a:t>Recommendation to the Gauteng Department of Health to stop payments to 4 service providers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R80.3 million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602194"/>
                  </a:ext>
                </a:extLst>
              </a:tr>
              <a:tr h="361950">
                <a:tc>
                  <a:txBody>
                    <a:bodyPr/>
                    <a:lstStyle/>
                    <a:p>
                      <a:pPr algn="ctr" fontAlgn="ctr"/>
                      <a:r>
                        <a:rPr lang="en-US" sz="1100" b="0" i="0" u="none" strike="noStrike">
                          <a:solidFill>
                            <a:srgbClr val="000000"/>
                          </a:solidFill>
                          <a:effectLst/>
                          <a:latin typeface="Arial" panose="020B0604020202020204" pitchFamily="34" charset="0"/>
                        </a:rPr>
                        <a:t>Department of Education KZN</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2 Acknowledgment of Debts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R216 191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971262"/>
                  </a:ext>
                </a:extLst>
              </a:tr>
              <a:tr h="361950">
                <a:tc>
                  <a:txBody>
                    <a:bodyPr/>
                    <a:lstStyle/>
                    <a:p>
                      <a:pPr algn="ctr" fontAlgn="ctr"/>
                      <a:r>
                        <a:rPr lang="en-US" sz="1100" b="0" i="0" u="none" strike="noStrike">
                          <a:solidFill>
                            <a:srgbClr val="000000"/>
                          </a:solidFill>
                          <a:effectLst/>
                          <a:latin typeface="Arial" panose="020B0604020202020204" pitchFamily="34" charset="0"/>
                        </a:rPr>
                        <a:t>Department of Health MPU</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2 Acknowledgment of Debts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R150 800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57291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30717959"/>
              </p:ext>
            </p:extLst>
          </p:nvPr>
        </p:nvGraphicFramePr>
        <p:xfrm>
          <a:off x="1231900" y="4085699"/>
          <a:ext cx="7442200" cy="1562100"/>
        </p:xfrm>
        <a:graphic>
          <a:graphicData uri="http://schemas.openxmlformats.org/drawingml/2006/table">
            <a:tbl>
              <a:tblPr firstRow="1" bandRow="1"/>
              <a:tblGrid>
                <a:gridCol w="3937000">
                  <a:extLst>
                    <a:ext uri="{9D8B030D-6E8A-4147-A177-3AD203B41FA5}">
                      <a16:colId xmlns:a16="http://schemas.microsoft.com/office/drawing/2014/main" val="2768210036"/>
                    </a:ext>
                  </a:extLst>
                </a:gridCol>
                <a:gridCol w="1930400">
                  <a:extLst>
                    <a:ext uri="{9D8B030D-6E8A-4147-A177-3AD203B41FA5}">
                      <a16:colId xmlns:a16="http://schemas.microsoft.com/office/drawing/2014/main" val="884989312"/>
                    </a:ext>
                  </a:extLst>
                </a:gridCol>
                <a:gridCol w="1574800">
                  <a:extLst>
                    <a:ext uri="{9D8B030D-6E8A-4147-A177-3AD203B41FA5}">
                      <a16:colId xmlns:a16="http://schemas.microsoft.com/office/drawing/2014/main" val="558845543"/>
                    </a:ext>
                  </a:extLst>
                </a:gridCol>
              </a:tblGrid>
              <a:tr h="184150">
                <a:tc gridSpan="3">
                  <a:txBody>
                    <a:bodyPr/>
                    <a:lstStyle/>
                    <a:p>
                      <a:pPr algn="ctr" fontAlgn="ctr"/>
                      <a:r>
                        <a:rPr lang="en-ZA" sz="1100" b="1" i="0" u="none" strike="noStrike">
                          <a:solidFill>
                            <a:srgbClr val="FFFFFF"/>
                          </a:solidFill>
                          <a:effectLst/>
                          <a:latin typeface="Arial" panose="020B0604020202020204" pitchFamily="34" charset="0"/>
                        </a:rPr>
                        <a:t>Rand value of actual cash and/or assets recovered</a:t>
                      </a:r>
                      <a:endParaRPr lang="en-US" sz="1100" b="1" i="0" u="none" strike="noStrike">
                        <a:solidFill>
                          <a:srgbClr val="FFFFFF"/>
                        </a:solidFill>
                        <a:effectLst/>
                        <a:latin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2826619"/>
                  </a:ext>
                </a:extLst>
              </a:tr>
              <a:tr h="184150">
                <a:tc>
                  <a:txBody>
                    <a:bodyPr/>
                    <a:lstStyle/>
                    <a:p>
                      <a:pPr algn="ctr" fontAlgn="ctr"/>
                      <a:r>
                        <a:rPr lang="en-US" sz="1100" b="1" i="0" u="none" strike="noStrike">
                          <a:solidFill>
                            <a:srgbClr val="000000"/>
                          </a:solidFill>
                          <a:effectLst/>
                          <a:latin typeface="Arial" panose="020B0604020202020204" pitchFamily="34" charset="0"/>
                        </a:rPr>
                        <a:t>Description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Value of outcome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achieved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56277030"/>
                  </a:ext>
                </a:extLst>
              </a:tr>
              <a:tr h="361950">
                <a:tc>
                  <a:txBody>
                    <a:bodyPr/>
                    <a:lstStyle/>
                    <a:p>
                      <a:pPr algn="ctr" fontAlgn="ctr"/>
                      <a:r>
                        <a:rPr lang="en-US" sz="1100" b="0" i="0" u="none" strike="noStrike">
                          <a:solidFill>
                            <a:srgbClr val="000000"/>
                          </a:solidFill>
                          <a:effectLst/>
                          <a:latin typeface="Arial" panose="020B0604020202020204" pitchFamily="34" charset="0"/>
                        </a:rPr>
                        <a:t>Department of Education KZN</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1 Acknowledgment of Debts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R40 000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635493"/>
                  </a:ext>
                </a:extLst>
              </a:tr>
              <a:tr h="361950">
                <a:tc>
                  <a:txBody>
                    <a:bodyPr/>
                    <a:lstStyle/>
                    <a:p>
                      <a:pPr algn="ctr" fontAlgn="ctr"/>
                      <a:r>
                        <a:rPr lang="en-US" sz="1100" b="0" i="0" u="none" strike="noStrike">
                          <a:solidFill>
                            <a:srgbClr val="000000"/>
                          </a:solidFill>
                          <a:effectLst/>
                          <a:latin typeface="Arial" panose="020B0604020202020204" pitchFamily="34" charset="0"/>
                        </a:rPr>
                        <a:t>Department of Health NWP</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2 Acknowledgment of Debts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R19 591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600086"/>
                  </a:ext>
                </a:extLst>
              </a:tr>
              <a:tr h="469900">
                <a:tc>
                  <a:txBody>
                    <a:bodyPr/>
                    <a:lstStyle/>
                    <a:p>
                      <a:pPr algn="ctr" fontAlgn="ctr"/>
                      <a:r>
                        <a:rPr lang="en-US" sz="1100" b="0" i="0" u="none" strike="noStrike">
                          <a:solidFill>
                            <a:srgbClr val="000000"/>
                          </a:solidFill>
                          <a:effectLst/>
                          <a:latin typeface="Arial" panose="020B0604020202020204" pitchFamily="34" charset="0"/>
                        </a:rPr>
                        <a:t>Department of Education MPU</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2 Acknowledgment of Debts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R150 800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September-20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5208541"/>
                  </a:ext>
                </a:extLst>
              </a:tr>
            </a:tbl>
          </a:graphicData>
        </a:graphic>
      </p:graphicFrame>
    </p:spTree>
    <p:extLst>
      <p:ext uri="{BB962C8B-B14F-4D97-AF65-F5344CB8AC3E}">
        <p14:creationId xmlns:p14="http://schemas.microsoft.com/office/powerpoint/2010/main" val="3731406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84754441"/>
              </p:ext>
            </p:extLst>
          </p:nvPr>
        </p:nvGraphicFramePr>
        <p:xfrm>
          <a:off x="1231900" y="1003408"/>
          <a:ext cx="7442200" cy="3803650"/>
        </p:xfrm>
        <a:graphic>
          <a:graphicData uri="http://schemas.openxmlformats.org/drawingml/2006/table">
            <a:tbl>
              <a:tblPr/>
              <a:tblGrid>
                <a:gridCol w="3937000">
                  <a:extLst>
                    <a:ext uri="{9D8B030D-6E8A-4147-A177-3AD203B41FA5}">
                      <a16:colId xmlns:a16="http://schemas.microsoft.com/office/drawing/2014/main" val="770243018"/>
                    </a:ext>
                  </a:extLst>
                </a:gridCol>
                <a:gridCol w="1930400">
                  <a:extLst>
                    <a:ext uri="{9D8B030D-6E8A-4147-A177-3AD203B41FA5}">
                      <a16:colId xmlns:a16="http://schemas.microsoft.com/office/drawing/2014/main" val="2718951563"/>
                    </a:ext>
                  </a:extLst>
                </a:gridCol>
                <a:gridCol w="1574800">
                  <a:extLst>
                    <a:ext uri="{9D8B030D-6E8A-4147-A177-3AD203B41FA5}">
                      <a16:colId xmlns:a16="http://schemas.microsoft.com/office/drawing/2014/main" val="3969447643"/>
                    </a:ext>
                  </a:extLst>
                </a:gridCol>
              </a:tblGrid>
              <a:tr h="184150">
                <a:tc gridSpan="3">
                  <a:txBody>
                    <a:bodyPr/>
                    <a:lstStyle/>
                    <a:p>
                      <a:pPr algn="ctr" fontAlgn="ctr"/>
                      <a:r>
                        <a:rPr lang="en-US" sz="1100" b="1" i="0" u="none" strike="noStrike">
                          <a:solidFill>
                            <a:srgbClr val="FFFFFF"/>
                          </a:solidFill>
                          <a:effectLst/>
                          <a:latin typeface="Arial" panose="020B0604020202020204" pitchFamily="34" charset="0"/>
                        </a:rPr>
                        <a:t>Number of referrals made to the National Prosecuting Authority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2878651"/>
                  </a:ext>
                </a:extLst>
              </a:tr>
              <a:tr h="184150">
                <a:tc>
                  <a:txBody>
                    <a:bodyPr/>
                    <a:lstStyle/>
                    <a:p>
                      <a:pPr algn="ctr" fontAlgn="ctr"/>
                      <a:r>
                        <a:rPr lang="en-US" sz="1100" b="1" i="0" u="none" strike="noStrike">
                          <a:solidFill>
                            <a:srgbClr val="000000"/>
                          </a:solidFill>
                          <a:effectLst/>
                          <a:latin typeface="Arial" panose="020B0604020202020204" pitchFamily="34" charset="0"/>
                        </a:rPr>
                        <a:t>Description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No of referrals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achieved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15080774"/>
                  </a:ext>
                </a:extLst>
              </a:tr>
              <a:tr h="361950">
                <a:tc>
                  <a:txBody>
                    <a:bodyPr/>
                    <a:lstStyle/>
                    <a:p>
                      <a:pPr algn="ctr" fontAlgn="ctr"/>
                      <a:r>
                        <a:rPr lang="en-US" sz="1100" b="0" i="0" u="none" strike="noStrike">
                          <a:solidFill>
                            <a:srgbClr val="000000"/>
                          </a:solidFill>
                          <a:effectLst/>
                          <a:latin typeface="Arial" panose="020B0604020202020204" pitchFamily="34" charset="0"/>
                        </a:rPr>
                        <a:t>Contravention of Section 86 of the PFMA against the Acting HoD for failure to comply with his general responsibilities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09/10/2020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059285"/>
                  </a:ext>
                </a:extLst>
              </a:tr>
              <a:tr h="184150">
                <a:tc>
                  <a:txBody>
                    <a:bodyPr/>
                    <a:lstStyle/>
                    <a:p>
                      <a:pPr algn="ctr" fontAlgn="ctr"/>
                      <a:r>
                        <a:rPr lang="en-US" sz="1100" b="0" i="0" u="none" strike="noStrike">
                          <a:solidFill>
                            <a:srgbClr val="000000"/>
                          </a:solidFill>
                          <a:effectLst/>
                          <a:latin typeface="Arial" panose="020B0604020202020204" pitchFamily="34" charset="0"/>
                        </a:rPr>
                        <a:t>Contravention of Section 173 of MFMA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09/10/2020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478893"/>
                  </a:ext>
                </a:extLst>
              </a:tr>
              <a:tr h="184150">
                <a:tc>
                  <a:txBody>
                    <a:bodyPr/>
                    <a:lstStyle/>
                    <a:p>
                      <a:pPr algn="ctr" fontAlgn="ctr"/>
                      <a:r>
                        <a:rPr lang="en-US" sz="1100" b="0" i="0" u="none" strike="noStrike">
                          <a:solidFill>
                            <a:srgbClr val="000000"/>
                          </a:solidFill>
                          <a:effectLst/>
                          <a:latin typeface="Arial" panose="020B0604020202020204" pitchFamily="34" charset="0"/>
                        </a:rPr>
                        <a:t>Contravention of Section 173 of MFMA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09/10/2020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563528"/>
                  </a:ext>
                </a:extLst>
              </a:tr>
              <a:tr h="184150">
                <a:tc>
                  <a:txBody>
                    <a:bodyPr/>
                    <a:lstStyle/>
                    <a:p>
                      <a:pPr algn="ctr" fontAlgn="ctr"/>
                      <a:r>
                        <a:rPr lang="en-US" sz="1100" b="0" i="0" u="none" strike="noStrike">
                          <a:solidFill>
                            <a:srgbClr val="000000"/>
                          </a:solidFill>
                          <a:effectLst/>
                          <a:latin typeface="Arial" panose="020B0604020202020204" pitchFamily="34" charset="0"/>
                        </a:rPr>
                        <a:t>Fraud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30/09/2020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696259"/>
                  </a:ext>
                </a:extLst>
              </a:tr>
              <a:tr h="184150">
                <a:tc>
                  <a:txBody>
                    <a:bodyPr/>
                    <a:lstStyle/>
                    <a:p>
                      <a:pPr algn="ctr" fontAlgn="ctr"/>
                      <a:r>
                        <a:rPr lang="en-US" sz="1100" b="0" i="0" u="none" strike="noStrike">
                          <a:solidFill>
                            <a:srgbClr val="000000"/>
                          </a:solidFill>
                          <a:effectLst/>
                          <a:latin typeface="Arial" panose="020B0604020202020204" pitchFamily="34" charset="0"/>
                        </a:rPr>
                        <a:t>Contravention of Section 173 of MFMA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30/09/2020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054294"/>
                  </a:ext>
                </a:extLst>
              </a:tr>
              <a:tr h="361950">
                <a:tc>
                  <a:txBody>
                    <a:bodyPr/>
                    <a:lstStyle/>
                    <a:p>
                      <a:pPr algn="ctr" fontAlgn="ctr"/>
                      <a:r>
                        <a:rPr lang="en-US" sz="1100" b="0" i="0" u="none" strike="noStrike">
                          <a:solidFill>
                            <a:srgbClr val="000000"/>
                          </a:solidFill>
                          <a:effectLst/>
                          <a:latin typeface="Arial" panose="020B0604020202020204" pitchFamily="34" charset="0"/>
                        </a:rPr>
                        <a:t>Fraud committed by Project Manager, Chief Director, Main contractor and Principal Agent.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10/09/2020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511268"/>
                  </a:ext>
                </a:extLst>
              </a:tr>
              <a:tr h="355600">
                <a:tc>
                  <a:txBody>
                    <a:bodyPr/>
                    <a:lstStyle/>
                    <a:p>
                      <a:pPr algn="ctr" fontAlgn="ctr"/>
                      <a:r>
                        <a:rPr lang="en-US" sz="1100" b="0" i="0" u="none" strike="noStrike">
                          <a:solidFill>
                            <a:srgbClr val="000000"/>
                          </a:solidFill>
                          <a:effectLst/>
                          <a:latin typeface="Arial" panose="020B0604020202020204" pitchFamily="34" charset="0"/>
                        </a:rPr>
                        <a:t>Fraud, Corruption and Collusion in the appointment of Royal Bacha, Ledla and Beadica.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06/08/2020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16787157"/>
                  </a:ext>
                </a:extLst>
              </a:tr>
              <a:tr h="355600">
                <a:tc>
                  <a:txBody>
                    <a:bodyPr/>
                    <a:lstStyle/>
                    <a:p>
                      <a:pPr algn="ctr" fontAlgn="ctr"/>
                      <a:r>
                        <a:rPr lang="en-US" sz="1100" b="0" i="0" u="none" strike="noStrike">
                          <a:solidFill>
                            <a:srgbClr val="000000"/>
                          </a:solidFill>
                          <a:effectLst/>
                          <a:latin typeface="Arial" panose="020B0604020202020204" pitchFamily="34" charset="0"/>
                        </a:rPr>
                        <a:t>Criminal Offence of Financial Misconduct in terms of Section 86(1) of the PFMA against the HOD of Gauteng DOH</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1100" b="0" i="0" u="none" strike="noStrike">
                          <a:solidFill>
                            <a:srgbClr val="000000"/>
                          </a:solidFill>
                          <a:effectLst/>
                          <a:latin typeface="Arial" panose="020B0604020202020204" pitchFamily="34" charset="0"/>
                        </a:rPr>
                        <a:t>17/09/2020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132960"/>
                  </a:ext>
                </a:extLst>
              </a:tr>
              <a:tr h="361950">
                <a:tc>
                  <a:txBody>
                    <a:bodyPr/>
                    <a:lstStyle/>
                    <a:p>
                      <a:pPr algn="ctr" fontAlgn="ctr"/>
                      <a:r>
                        <a:rPr lang="en-US" sz="1100" b="0" i="0" u="none" strike="noStrike">
                          <a:solidFill>
                            <a:srgbClr val="000000"/>
                          </a:solidFill>
                          <a:effectLst/>
                          <a:latin typeface="Arial" panose="020B0604020202020204" pitchFamily="34" charset="0"/>
                        </a:rPr>
                        <a:t>Allegations of Financial Misconduct in terms of Section 86(1) of the PFMA against the HOD of Gauteng DOH</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Arial" panose="020B0604020202020204" pitchFamily="34" charset="0"/>
                        </a:rPr>
                        <a:t>22/09/2020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302359"/>
                  </a:ext>
                </a:extLst>
              </a:tr>
              <a:tr h="539750">
                <a:tc>
                  <a:txBody>
                    <a:bodyPr/>
                    <a:lstStyle/>
                    <a:p>
                      <a:pPr algn="ctr" fontAlgn="ctr"/>
                      <a:r>
                        <a:rPr lang="en-US" sz="1100" b="0" i="0" u="none" strike="noStrike">
                          <a:solidFill>
                            <a:srgbClr val="000000"/>
                          </a:solidFill>
                          <a:effectLst/>
                          <a:latin typeface="Arial" panose="020B0604020202020204" pitchFamily="34" charset="0"/>
                        </a:rPr>
                        <a:t>Supplied hand sanitizer to Department of Environment, Forestry and Fisheries in the WCP which was bottled under a false or a forged, cloned label and product information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08/10/2020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993258"/>
                  </a:ext>
                </a:extLst>
              </a:tr>
              <a:tr h="361950">
                <a:tc>
                  <a:txBody>
                    <a:bodyPr/>
                    <a:lstStyle/>
                    <a:p>
                      <a:pPr algn="ctr" fontAlgn="ctr"/>
                      <a:r>
                        <a:rPr lang="en-US" sz="1100" b="0" i="0" u="none" strike="noStrike">
                          <a:solidFill>
                            <a:srgbClr val="000000"/>
                          </a:solidFill>
                          <a:effectLst/>
                          <a:latin typeface="Arial" panose="020B0604020202020204" pitchFamily="34" charset="0"/>
                        </a:rPr>
                        <a:t>Fraud against an official and a service provider in respect of services provided to the FSP Provincial Treasury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30/09/2020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53942"/>
                  </a:ext>
                </a:extLst>
              </a:tr>
            </a:tbl>
          </a:graphicData>
        </a:graphic>
      </p:graphicFrame>
    </p:spTree>
    <p:extLst>
      <p:ext uri="{BB962C8B-B14F-4D97-AF65-F5344CB8AC3E}">
        <p14:creationId xmlns:p14="http://schemas.microsoft.com/office/powerpoint/2010/main" val="328150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20088453"/>
              </p:ext>
            </p:extLst>
          </p:nvPr>
        </p:nvGraphicFramePr>
        <p:xfrm>
          <a:off x="1231900" y="727733"/>
          <a:ext cx="7442200" cy="2108200"/>
        </p:xfrm>
        <a:graphic>
          <a:graphicData uri="http://schemas.openxmlformats.org/drawingml/2006/table">
            <a:tbl>
              <a:tblPr firstRow="1" bandRow="1"/>
              <a:tblGrid>
                <a:gridCol w="3937000">
                  <a:extLst>
                    <a:ext uri="{9D8B030D-6E8A-4147-A177-3AD203B41FA5}">
                      <a16:colId xmlns:a16="http://schemas.microsoft.com/office/drawing/2014/main" val="2471735600"/>
                    </a:ext>
                  </a:extLst>
                </a:gridCol>
                <a:gridCol w="1930400">
                  <a:extLst>
                    <a:ext uri="{9D8B030D-6E8A-4147-A177-3AD203B41FA5}">
                      <a16:colId xmlns:a16="http://schemas.microsoft.com/office/drawing/2014/main" val="663360777"/>
                    </a:ext>
                  </a:extLst>
                </a:gridCol>
                <a:gridCol w="1574800">
                  <a:extLst>
                    <a:ext uri="{9D8B030D-6E8A-4147-A177-3AD203B41FA5}">
                      <a16:colId xmlns:a16="http://schemas.microsoft.com/office/drawing/2014/main" val="515128941"/>
                    </a:ext>
                  </a:extLst>
                </a:gridCol>
              </a:tblGrid>
              <a:tr h="184150">
                <a:tc gridSpan="3">
                  <a:txBody>
                    <a:bodyPr/>
                    <a:lstStyle/>
                    <a:p>
                      <a:pPr algn="ctr" fontAlgn="ctr"/>
                      <a:r>
                        <a:rPr lang="en-ZA" sz="1100" b="1" i="0" u="none" strike="noStrike">
                          <a:solidFill>
                            <a:srgbClr val="FFFFFF"/>
                          </a:solidFill>
                          <a:effectLst/>
                          <a:latin typeface="Arial" panose="020B0604020202020204" pitchFamily="34" charset="0"/>
                        </a:rPr>
                        <a:t>Number of referrals made for Disciplinary Action against officials</a:t>
                      </a:r>
                      <a:endParaRPr lang="en-US" sz="1100" b="1" i="0" u="none" strike="noStrike">
                        <a:solidFill>
                          <a:srgbClr val="FFFFFF"/>
                        </a:solidFill>
                        <a:effectLst/>
                        <a:latin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9512229"/>
                  </a:ext>
                </a:extLst>
              </a:tr>
              <a:tr h="184150">
                <a:tc>
                  <a:txBody>
                    <a:bodyPr/>
                    <a:lstStyle/>
                    <a:p>
                      <a:pPr algn="ctr" fontAlgn="ctr"/>
                      <a:r>
                        <a:rPr lang="en-US" sz="1100" b="1" i="0" u="none" strike="noStrike">
                          <a:solidFill>
                            <a:srgbClr val="000000"/>
                          </a:solidFill>
                          <a:effectLst/>
                          <a:latin typeface="Arial" panose="020B0604020202020204" pitchFamily="34" charset="0"/>
                        </a:rPr>
                        <a:t>Description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No of referrals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referred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49493883"/>
                  </a:ext>
                </a:extLst>
              </a:tr>
              <a:tr h="476250">
                <a:tc>
                  <a:txBody>
                    <a:bodyPr/>
                    <a:lstStyle/>
                    <a:p>
                      <a:pPr algn="ctr" fontAlgn="ctr"/>
                      <a:r>
                        <a:rPr lang="en-US" sz="1100" b="0" i="0" u="none" strike="noStrike">
                          <a:solidFill>
                            <a:srgbClr val="000000"/>
                          </a:solidFill>
                          <a:effectLst/>
                          <a:latin typeface="Arial" panose="020B0604020202020204" pitchFamily="34" charset="0"/>
                        </a:rPr>
                        <a:t>Referrals against officials for incurring fruitless and wasteful expenditure at the Municipality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06/10/2020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050785"/>
                  </a:ext>
                </a:extLst>
              </a:tr>
              <a:tr h="361950">
                <a:tc>
                  <a:txBody>
                    <a:bodyPr/>
                    <a:lstStyle/>
                    <a:p>
                      <a:pPr algn="ctr" fontAlgn="ctr"/>
                      <a:r>
                        <a:rPr lang="en-US" sz="1100" b="0" i="0" u="none" strike="noStrike">
                          <a:solidFill>
                            <a:srgbClr val="000000"/>
                          </a:solidFill>
                          <a:effectLst/>
                          <a:latin typeface="Arial" panose="020B0604020202020204" pitchFamily="34" charset="0"/>
                        </a:rPr>
                        <a:t>Referrals against officials for incurring fruitless and wasteful expenditure at the Municipality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9982824"/>
                  </a:ext>
                </a:extLst>
              </a:tr>
              <a:tr h="361950">
                <a:tc>
                  <a:txBody>
                    <a:bodyPr/>
                    <a:lstStyle/>
                    <a:p>
                      <a:pPr algn="ctr" fontAlgn="ctr"/>
                      <a:r>
                        <a:rPr lang="en-US" sz="1100" b="0" i="0" u="none" strike="noStrike">
                          <a:solidFill>
                            <a:srgbClr val="000000"/>
                          </a:solidFill>
                          <a:effectLst/>
                          <a:latin typeface="Arial" panose="020B0604020202020204" pitchFamily="34" charset="0"/>
                        </a:rPr>
                        <a:t>Contravention of Schedule 2 of the MSA and the Municipality's SCM Policies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30/09/2020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664810"/>
                  </a:ext>
                </a:extLst>
              </a:tr>
              <a:tr h="539750">
                <a:tc>
                  <a:txBody>
                    <a:bodyPr/>
                    <a:lstStyle/>
                    <a:p>
                      <a:pPr algn="ctr" fontAlgn="ctr"/>
                      <a:r>
                        <a:rPr lang="en-US" sz="1100" b="0" i="0" u="none" strike="noStrike">
                          <a:solidFill>
                            <a:srgbClr val="000000"/>
                          </a:solidFill>
                          <a:effectLst/>
                          <a:latin typeface="Arial" panose="020B0604020202020204" pitchFamily="34" charset="0"/>
                        </a:rPr>
                        <a:t>Misconduct by officials in respect of the irregular procurement of PPE at Gauteng DoH</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(1 Official has since resigned)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18/09/2020</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23/09/2020</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25/09/2020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42753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4261055"/>
              </p:ext>
            </p:extLst>
          </p:nvPr>
        </p:nvGraphicFramePr>
        <p:xfrm>
          <a:off x="1231900" y="3172846"/>
          <a:ext cx="7442200" cy="908050"/>
        </p:xfrm>
        <a:graphic>
          <a:graphicData uri="http://schemas.openxmlformats.org/drawingml/2006/table">
            <a:tbl>
              <a:tblPr firstRow="1" bandRow="1"/>
              <a:tblGrid>
                <a:gridCol w="3937000">
                  <a:extLst>
                    <a:ext uri="{9D8B030D-6E8A-4147-A177-3AD203B41FA5}">
                      <a16:colId xmlns:a16="http://schemas.microsoft.com/office/drawing/2014/main" val="3919611290"/>
                    </a:ext>
                  </a:extLst>
                </a:gridCol>
                <a:gridCol w="1930400">
                  <a:extLst>
                    <a:ext uri="{9D8B030D-6E8A-4147-A177-3AD203B41FA5}">
                      <a16:colId xmlns:a16="http://schemas.microsoft.com/office/drawing/2014/main" val="4089344004"/>
                    </a:ext>
                  </a:extLst>
                </a:gridCol>
                <a:gridCol w="1574800">
                  <a:extLst>
                    <a:ext uri="{9D8B030D-6E8A-4147-A177-3AD203B41FA5}">
                      <a16:colId xmlns:a16="http://schemas.microsoft.com/office/drawing/2014/main" val="1650225554"/>
                    </a:ext>
                  </a:extLst>
                </a:gridCol>
              </a:tblGrid>
              <a:tr h="184150">
                <a:tc gridSpan="3">
                  <a:txBody>
                    <a:bodyPr/>
                    <a:lstStyle/>
                    <a:p>
                      <a:pPr algn="ctr" fontAlgn="ctr"/>
                      <a:r>
                        <a:rPr lang="en-ZA" sz="1100" b="1" i="0" u="none" strike="noStrike">
                          <a:solidFill>
                            <a:srgbClr val="FFFFFF"/>
                          </a:solidFill>
                          <a:effectLst/>
                          <a:latin typeface="Arial" panose="020B0604020202020204" pitchFamily="34" charset="0"/>
                        </a:rPr>
                        <a:t>Number of referrals made for Executive and/or Administrative Action</a:t>
                      </a:r>
                      <a:endParaRPr lang="en-US" sz="1100" b="1" i="0" u="none" strike="noStrike">
                        <a:solidFill>
                          <a:srgbClr val="FFFFFF"/>
                        </a:solidFill>
                        <a:effectLst/>
                        <a:latin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4971415"/>
                  </a:ext>
                </a:extLst>
              </a:tr>
              <a:tr h="184150">
                <a:tc>
                  <a:txBody>
                    <a:bodyPr/>
                    <a:lstStyle/>
                    <a:p>
                      <a:pPr algn="ctr" fontAlgn="ctr"/>
                      <a:r>
                        <a:rPr lang="en-US" sz="1100" b="1" i="0" u="none" strike="noStrike">
                          <a:solidFill>
                            <a:srgbClr val="000000"/>
                          </a:solidFill>
                          <a:effectLst/>
                          <a:latin typeface="Arial" panose="020B0604020202020204" pitchFamily="34" charset="0"/>
                        </a:rPr>
                        <a:t>Description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No of referrals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referred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16472378"/>
                  </a:ext>
                </a:extLst>
              </a:tr>
              <a:tr h="539750">
                <a:tc>
                  <a:txBody>
                    <a:bodyPr/>
                    <a:lstStyle/>
                    <a:p>
                      <a:pPr algn="ctr" fontAlgn="ctr"/>
                      <a:r>
                        <a:rPr lang="en-US" sz="1100" b="0" i="0" u="none" strike="noStrike">
                          <a:solidFill>
                            <a:srgbClr val="000000"/>
                          </a:solidFill>
                          <a:effectLst/>
                          <a:latin typeface="Arial" panose="020B0604020202020204" pitchFamily="34" charset="0"/>
                        </a:rPr>
                        <a:t>Misconduct by the MEC of Gauteng DoH in respect of the irregular procurement of PPE</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(The MEC has since been discharged)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18/09/2020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30951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25911079"/>
              </p:ext>
            </p:extLst>
          </p:nvPr>
        </p:nvGraphicFramePr>
        <p:xfrm>
          <a:off x="1231900" y="4311660"/>
          <a:ext cx="7442200" cy="1974850"/>
        </p:xfrm>
        <a:graphic>
          <a:graphicData uri="http://schemas.openxmlformats.org/drawingml/2006/table">
            <a:tbl>
              <a:tblPr/>
              <a:tblGrid>
                <a:gridCol w="3937000">
                  <a:extLst>
                    <a:ext uri="{9D8B030D-6E8A-4147-A177-3AD203B41FA5}">
                      <a16:colId xmlns:a16="http://schemas.microsoft.com/office/drawing/2014/main" val="2465101066"/>
                    </a:ext>
                  </a:extLst>
                </a:gridCol>
                <a:gridCol w="1930400">
                  <a:extLst>
                    <a:ext uri="{9D8B030D-6E8A-4147-A177-3AD203B41FA5}">
                      <a16:colId xmlns:a16="http://schemas.microsoft.com/office/drawing/2014/main" val="54378283"/>
                    </a:ext>
                  </a:extLst>
                </a:gridCol>
                <a:gridCol w="1574800">
                  <a:extLst>
                    <a:ext uri="{9D8B030D-6E8A-4147-A177-3AD203B41FA5}">
                      <a16:colId xmlns:a16="http://schemas.microsoft.com/office/drawing/2014/main" val="3570112808"/>
                    </a:ext>
                  </a:extLst>
                </a:gridCol>
              </a:tblGrid>
              <a:tr h="184150">
                <a:tc gridSpan="3">
                  <a:txBody>
                    <a:bodyPr/>
                    <a:lstStyle/>
                    <a:p>
                      <a:pPr algn="ctr" fontAlgn="ctr"/>
                      <a:r>
                        <a:rPr lang="en-US" sz="1100" b="1" i="0" u="none" strike="noStrike">
                          <a:solidFill>
                            <a:srgbClr val="FFFFFF"/>
                          </a:solidFill>
                          <a:effectLst/>
                          <a:latin typeface="Arial" panose="020B0604020202020204" pitchFamily="34" charset="0"/>
                        </a:rPr>
                        <a:t>Number of referrals made to SARS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0128933"/>
                  </a:ext>
                </a:extLst>
              </a:tr>
              <a:tr h="184150">
                <a:tc>
                  <a:txBody>
                    <a:bodyPr/>
                    <a:lstStyle/>
                    <a:p>
                      <a:pPr algn="ctr" fontAlgn="ctr"/>
                      <a:r>
                        <a:rPr lang="en-US" sz="1100" b="1" i="0" u="none" strike="noStrike">
                          <a:solidFill>
                            <a:srgbClr val="000000"/>
                          </a:solidFill>
                          <a:effectLst/>
                          <a:latin typeface="Arial" panose="020B0604020202020204" pitchFamily="34" charset="0"/>
                        </a:rPr>
                        <a:t>Description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No of referrals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panose="020B0604020202020204" pitchFamily="34" charset="0"/>
                        </a:rPr>
                        <a:t>Date referred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3629333"/>
                  </a:ext>
                </a:extLst>
              </a:tr>
              <a:tr h="1606550">
                <a:tc>
                  <a:txBody>
                    <a:bodyPr/>
                    <a:lstStyle/>
                    <a:p>
                      <a:pPr algn="ctr" rtl="0" fontAlgn="ctr"/>
                      <a:r>
                        <a:rPr lang="en-US" sz="1100" b="0" i="0" u="none" strike="noStrike" dirty="0">
                          <a:solidFill>
                            <a:srgbClr val="000000"/>
                          </a:solidFill>
                          <a:effectLst/>
                          <a:latin typeface="Arial" panose="020B0604020202020204" pitchFamily="34" charset="0"/>
                        </a:rPr>
                        <a:t>55 service providers awarded contracts over R1m with a cumulative contract value of R222 014 680 who do not appear to be registered for VAT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Clr>
                          <a:srgbClr val="000000"/>
                        </a:buClr>
                        <a:buSzPts val="1100"/>
                        <a:buFont typeface="Arial" panose="020B0604020202020204" pitchFamily="34" charset="0"/>
                        <a:buChar char="S"/>
                      </a:pPr>
                      <a:r>
                        <a:rPr lang="en-US" sz="1100" b="0" i="0" u="none" strike="noStrike" dirty="0" smtClean="0">
                          <a:solidFill>
                            <a:schemeClr val="tx1"/>
                          </a:solidFill>
                          <a:effectLst/>
                          <a:latin typeface="Arial" panose="020B0604020202020204" pitchFamily="34" charset="0"/>
                        </a:rPr>
                        <a:t>Service providers who were awarded contracts at the KZN DoE</a:t>
                      </a:r>
                    </a:p>
                    <a:p>
                      <a:pPr algn="ctr" rtl="0" fontAlgn="ctr">
                        <a:buClr>
                          <a:srgbClr val="000000"/>
                        </a:buClr>
                        <a:buSzPts val="1100"/>
                        <a:buFont typeface="Arial" panose="020B0604020202020204" pitchFamily="34" charset="0"/>
                        <a:buChar char="S"/>
                      </a:pPr>
                      <a:r>
                        <a:rPr lang="en-US" sz="1100" b="0" i="0" u="none" strike="noStrike" dirty="0" smtClean="0">
                          <a:solidFill>
                            <a:schemeClr val="tx1"/>
                          </a:solidFill>
                          <a:effectLst/>
                          <a:latin typeface="Arial" panose="020B0604020202020204" pitchFamily="34" charset="0"/>
                        </a:rPr>
                        <a:t>Service providers who were awarded contracts at KZN DSD</a:t>
                      </a:r>
                    </a:p>
                    <a:p>
                      <a:pPr algn="ctr" rtl="0" fontAlgn="ctr">
                        <a:buClr>
                          <a:srgbClr val="000000"/>
                        </a:buClr>
                        <a:buSzPts val="1100"/>
                        <a:buFont typeface="Arial" panose="020B0604020202020204" pitchFamily="34" charset="0"/>
                        <a:buChar char="S"/>
                      </a:pPr>
                      <a:r>
                        <a:rPr lang="en-US" sz="1100" b="0" i="0" u="none" strike="noStrike" dirty="0" smtClean="0">
                          <a:solidFill>
                            <a:schemeClr val="tx1"/>
                          </a:solidFill>
                          <a:effectLst/>
                          <a:latin typeface="Arial" panose="020B0604020202020204" pitchFamily="34" charset="0"/>
                        </a:rPr>
                        <a:t>Service providers who were awarded contracts at FSP Provincial Treasury</a:t>
                      </a:r>
                      <a:endParaRPr lang="en-US" sz="1100" b="0" i="0" u="none" strike="noStrike" dirty="0">
                        <a:solidFill>
                          <a:schemeClr val="tx1"/>
                        </a:solidFill>
                        <a:effectLst/>
                        <a:latin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100" b="0" i="0" u="none" strike="noStrike" dirty="0">
                          <a:solidFill>
                            <a:srgbClr val="000000"/>
                          </a:solidFill>
                          <a:effectLst/>
                          <a:latin typeface="Arial" panose="020B0604020202020204" pitchFamily="34" charset="0"/>
                        </a:rPr>
                        <a:t>30/09/2020</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12/10/2020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3598430"/>
                  </a:ext>
                </a:extLst>
              </a:tr>
            </a:tbl>
          </a:graphicData>
        </a:graphic>
      </p:graphicFrame>
    </p:spTree>
    <p:extLst>
      <p:ext uri="{BB962C8B-B14F-4D97-AF65-F5344CB8AC3E}">
        <p14:creationId xmlns:p14="http://schemas.microsoft.com/office/powerpoint/2010/main" val="703650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ZA" b="1" dirty="0" smtClean="0">
                <a:solidFill>
                  <a:schemeClr val="bg1"/>
                </a:solidFill>
                <a:latin typeface="Arial" panose="020B0604020202020204" pitchFamily="34" charset="0"/>
                <a:cs typeface="Arial" panose="020B0604020202020204" pitchFamily="34" charset="0"/>
              </a:rPr>
              <a:t>CIVIL LITIGATION</a:t>
            </a:r>
            <a:endParaRPr lang="en-US" sz="43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033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US" sz="2800" b="1" dirty="0" smtClean="0">
                <a:latin typeface="Arial" panose="020B0604020202020204" pitchFamily="34" charset="0"/>
                <a:cs typeface="Arial" panose="020B0604020202020204" pitchFamily="34" charset="0"/>
              </a:rPr>
              <a:t>SIU CIVIL LITIGATION UNIT</a:t>
            </a:r>
            <a:endParaRPr lang="en-US" sz="2800" b="1" dirty="0">
              <a:latin typeface="Arial" panose="020B0604020202020204" pitchFamily="34" charset="0"/>
              <a:cs typeface="Arial" panose="020B0604020202020204" pitchFamily="34" charset="0"/>
            </a:endParaRPr>
          </a:p>
        </p:txBody>
      </p:sp>
      <p:sp>
        <p:nvSpPr>
          <p:cNvPr id="6" name="Content Placeholder 3"/>
          <p:cNvSpPr>
            <a:spLocks noGrp="1"/>
          </p:cNvSpPr>
          <p:nvPr>
            <p:ph idx="1"/>
          </p:nvPr>
        </p:nvSpPr>
        <p:spPr>
          <a:xfrm>
            <a:off x="495300" y="1327696"/>
            <a:ext cx="8915400" cy="5036159"/>
          </a:xfrm>
        </p:spPr>
        <p:txBody>
          <a:bodyPr>
            <a:normAutofit/>
          </a:bodyPr>
          <a:lstStyle/>
          <a:p>
            <a:pPr marL="0" indent="0">
              <a:lnSpc>
                <a:spcPct val="150000"/>
              </a:lnSpc>
              <a:buNone/>
            </a:pPr>
            <a:r>
              <a:rPr lang="en-ZA" sz="1600" dirty="0">
                <a:latin typeface="Arial" panose="020B0604020202020204" pitchFamily="34" charset="0"/>
                <a:cs typeface="Arial" panose="020B0604020202020204" pitchFamily="34" charset="0"/>
              </a:rPr>
              <a:t>The Special Tribunal of South Africa (established in terms of the SIU and Special Tribunals Act 74 of 1996)</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The SIU’s mandate is to institute civil litigation to recover losses suffered by state institutions resulting from maladministration, malpractice and corruption.</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SIU seeks to institute and conduct civil proceedings primarily with the objective of setting aside unlawful contracts and then obtaining recovery through court orders for just and equitable relief.</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This is the niche market of the SIU and section 4(1)(c) of the SIU Act allows it to institute such civil litigation either in its own name, or in the name of the State Institution concerned.</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Civil litigation is mainly instituted in the Special </a:t>
            </a:r>
            <a:r>
              <a:rPr lang="en-GB" sz="1600" dirty="0" smtClean="0">
                <a:latin typeface="Arial" panose="020B0604020202020204" pitchFamily="34" charset="0"/>
                <a:cs typeface="Arial" panose="020B0604020202020204" pitchFamily="34" charset="0"/>
              </a:rPr>
              <a:t>Tribunal (ST).</a:t>
            </a:r>
            <a:endParaRPr lang="en-US" sz="16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n-US" sz="1400" i="1" dirty="0" smtClean="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6784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US" sz="2800" b="1" dirty="0" smtClean="0">
                <a:latin typeface="Arial" panose="020B0604020202020204" pitchFamily="34" charset="0"/>
                <a:cs typeface="Arial" panose="020B0604020202020204" pitchFamily="34" charset="0"/>
              </a:rPr>
              <a:t>CURRENT CASES</a:t>
            </a:r>
            <a:endParaRPr lang="en-US" sz="2800" b="1"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95300" y="1600202"/>
            <a:ext cx="8915400" cy="3720736"/>
          </a:xfrm>
        </p:spPr>
        <p:txBody>
          <a:bodyPr>
            <a:normAutofit/>
          </a:bodyPr>
          <a:lstStyle/>
          <a:p>
            <a:pPr marL="0" lvl="0" indent="0">
              <a:lnSpc>
                <a:spcPct val="150000"/>
              </a:lnSpc>
              <a:buNone/>
            </a:pPr>
            <a:r>
              <a:rPr lang="en-ZA" sz="1600" b="1" dirty="0">
                <a:latin typeface="Arial" panose="020B0604020202020204" pitchFamily="34" charset="0"/>
                <a:cs typeface="Arial" panose="020B0604020202020204" pitchFamily="34" charset="0"/>
              </a:rPr>
              <a:t>SIU v </a:t>
            </a:r>
            <a:r>
              <a:rPr lang="en-ZA" sz="1600" b="1" dirty="0" err="1">
                <a:latin typeface="Arial" panose="020B0604020202020204" pitchFamily="34" charset="0"/>
                <a:cs typeface="Arial" panose="020B0604020202020204" pitchFamily="34" charset="0"/>
              </a:rPr>
              <a:t>Fabkom</a:t>
            </a:r>
            <a:r>
              <a:rPr lang="en-ZA" sz="1600" b="1" dirty="0">
                <a:latin typeface="Arial" panose="020B0604020202020204" pitchFamily="34" charset="0"/>
                <a:cs typeface="Arial" panose="020B0604020202020204" pitchFamily="34" charset="0"/>
              </a:rPr>
              <a:t> (Pty)(Ltd) and Others </a:t>
            </a:r>
            <a:r>
              <a:rPr lang="en-GB" sz="1600" b="1" dirty="0">
                <a:latin typeface="Arial" panose="020B0604020202020204" pitchFamily="34" charset="0"/>
                <a:cs typeface="Arial" panose="020B0604020202020204" pitchFamily="34" charset="0"/>
              </a:rPr>
              <a:t>: (Special Tribunal case number EC04/20)</a:t>
            </a:r>
            <a:endParaRPr lang="en-US" sz="1600" b="1" dirty="0">
              <a:latin typeface="Arial" panose="020B0604020202020204" pitchFamily="34" charset="0"/>
              <a:cs typeface="Arial" panose="020B0604020202020204" pitchFamily="34" charset="0"/>
            </a:endParaRPr>
          </a:p>
          <a:p>
            <a:pPr lvl="0">
              <a:lnSpc>
                <a:spcPct val="150000"/>
              </a:lnSpc>
            </a:pPr>
            <a:r>
              <a:rPr lang="en-US" sz="1600" dirty="0">
                <a:latin typeface="Arial" panose="020B0604020202020204" pitchFamily="34" charset="0"/>
                <a:cs typeface="Arial" panose="020B0604020202020204" pitchFamily="34" charset="0"/>
              </a:rPr>
              <a:t>The cause of action is based on the irregular procurement by the Eastern Cape Department of Health of motorcycles with a “sidecar” to transport patients.</a:t>
            </a:r>
          </a:p>
          <a:p>
            <a:pPr lvl="0">
              <a:lnSpc>
                <a:spcPct val="150000"/>
              </a:lnSpc>
            </a:pPr>
            <a:r>
              <a:rPr lang="en-US" sz="1600" dirty="0">
                <a:latin typeface="Arial" panose="020B0604020202020204" pitchFamily="34" charset="0"/>
                <a:cs typeface="Arial" panose="020B0604020202020204" pitchFamily="34" charset="0"/>
              </a:rPr>
              <a:t>The value of the contract is R10.15 million.</a:t>
            </a:r>
          </a:p>
          <a:p>
            <a:pPr lvl="0">
              <a:lnSpc>
                <a:spcPct val="150000"/>
              </a:lnSpc>
            </a:pPr>
            <a:r>
              <a:rPr lang="en-US" sz="1600" dirty="0">
                <a:latin typeface="Arial" panose="020B0604020202020204" pitchFamily="34" charset="0"/>
                <a:cs typeface="Arial" panose="020B0604020202020204" pitchFamily="34" charset="0"/>
              </a:rPr>
              <a:t>The investigation shows material irregularities in the procurement process resulting in a process which was not competitive or cost-effective.</a:t>
            </a:r>
          </a:p>
          <a:p>
            <a:pPr lvl="0">
              <a:lnSpc>
                <a:spcPct val="150000"/>
              </a:lnSpc>
            </a:pPr>
            <a:r>
              <a:rPr lang="en-US" sz="1600" dirty="0">
                <a:latin typeface="Arial" panose="020B0604020202020204" pitchFamily="34" charset="0"/>
                <a:cs typeface="Arial" panose="020B0604020202020204" pitchFamily="34" charset="0"/>
              </a:rPr>
              <a:t>The matter was heard in the Special Tribunal on 18 September 2020 and the Eastern Cape DoH is interdicted from payment, or accepting delivery, pending review. </a:t>
            </a:r>
          </a:p>
          <a:p>
            <a:pPr>
              <a:lnSpc>
                <a:spcPct val="150000"/>
              </a:lnSpc>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8262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US" sz="2800" b="1" dirty="0" smtClean="0">
                <a:latin typeface="Arial" panose="020B0604020202020204" pitchFamily="34" charset="0"/>
                <a:cs typeface="Arial" panose="020B0604020202020204" pitchFamily="34" charset="0"/>
              </a:rPr>
              <a:t>CURRENT CASES</a:t>
            </a:r>
            <a:endParaRPr lang="en-US" sz="2800" b="1"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95300" y="1312812"/>
            <a:ext cx="8915400" cy="4870267"/>
          </a:xfrm>
        </p:spPr>
        <p:txBody>
          <a:bodyPr>
            <a:noAutofit/>
          </a:bodyPr>
          <a:lstStyle/>
          <a:p>
            <a:pPr marL="0" lvl="0" indent="0">
              <a:lnSpc>
                <a:spcPct val="150000"/>
              </a:lnSpc>
              <a:buNone/>
            </a:pPr>
            <a:r>
              <a:rPr lang="en-GB" sz="1500" b="1" dirty="0">
                <a:latin typeface="Arial" panose="020B0604020202020204" pitchFamily="34" charset="0"/>
                <a:cs typeface="Arial" panose="020B0604020202020204" pitchFamily="34" charset="0"/>
              </a:rPr>
              <a:t>The SIU v Gauteng DoH, </a:t>
            </a:r>
            <a:r>
              <a:rPr lang="en-ZA" sz="1500" b="1" dirty="0">
                <a:latin typeface="Arial" panose="020B0604020202020204" pitchFamily="34" charset="0"/>
                <a:cs typeface="Arial" panose="020B0604020202020204" pitchFamily="34" charset="0"/>
              </a:rPr>
              <a:t>Royal Bhaca/Ledla and Others</a:t>
            </a:r>
            <a:r>
              <a:rPr lang="en-GB" sz="1500" b="1" dirty="0">
                <a:latin typeface="Arial" panose="020B0604020202020204" pitchFamily="34" charset="0"/>
                <a:cs typeface="Arial" panose="020B0604020202020204" pitchFamily="34" charset="0"/>
              </a:rPr>
              <a:t>: (Special Tribunal case number GP07/20)</a:t>
            </a:r>
            <a:endParaRPr lang="en-US" sz="1500" b="1" dirty="0">
              <a:latin typeface="Arial" panose="020B0604020202020204" pitchFamily="34" charset="0"/>
              <a:cs typeface="Arial" panose="020B0604020202020204" pitchFamily="34" charset="0"/>
            </a:endParaRPr>
          </a:p>
          <a:p>
            <a:pPr lvl="0">
              <a:lnSpc>
                <a:spcPct val="150000"/>
              </a:lnSpc>
            </a:pPr>
            <a:r>
              <a:rPr lang="en-US" sz="1500" dirty="0">
                <a:latin typeface="Arial" panose="020B0604020202020204" pitchFamily="34" charset="0"/>
                <a:cs typeface="Arial" panose="020B0604020202020204" pitchFamily="34" charset="0"/>
              </a:rPr>
              <a:t>In this matter a contract to deliver PPE was irregularly awarded by the Gauteng department of Health in the amount of R139 million.</a:t>
            </a:r>
          </a:p>
          <a:p>
            <a:pPr lvl="0">
              <a:lnSpc>
                <a:spcPct val="150000"/>
              </a:lnSpc>
            </a:pPr>
            <a:r>
              <a:rPr lang="en-US" sz="1500" dirty="0">
                <a:latin typeface="Arial" panose="020B0604020202020204" pitchFamily="34" charset="0"/>
                <a:cs typeface="Arial" panose="020B0604020202020204" pitchFamily="34" charset="0"/>
              </a:rPr>
              <a:t>The investigation revealed irregularities in the procurement process including the artificial inflation of the unit prices.</a:t>
            </a:r>
          </a:p>
          <a:p>
            <a:pPr lvl="0">
              <a:lnSpc>
                <a:spcPct val="150000"/>
              </a:lnSpc>
            </a:pPr>
            <a:r>
              <a:rPr lang="en-US" sz="1500" dirty="0">
                <a:latin typeface="Arial" panose="020B0604020202020204" pitchFamily="34" charset="0"/>
                <a:cs typeface="Arial" panose="020B0604020202020204" pitchFamily="34" charset="0"/>
              </a:rPr>
              <a:t>The Department made payment of R38 million to the service provider on 3 August 2020. This had immediate clearance and substantial amounts were moved from the recipient account.</a:t>
            </a:r>
          </a:p>
          <a:p>
            <a:pPr lvl="0">
              <a:lnSpc>
                <a:spcPct val="150000"/>
              </a:lnSpc>
            </a:pPr>
            <a:r>
              <a:rPr lang="en-US" sz="1500" dirty="0">
                <a:latin typeface="Arial" panose="020B0604020202020204" pitchFamily="34" charset="0"/>
                <a:cs typeface="Arial" panose="020B0604020202020204" pitchFamily="34" charset="0"/>
              </a:rPr>
              <a:t>A civil Application was lodged in the Special Tribunal and it was enrolled for 20 August 2020. On 20 </a:t>
            </a:r>
            <a:r>
              <a:rPr lang="en-US" sz="1500" dirty="0" smtClean="0">
                <a:latin typeface="Arial" panose="020B0604020202020204" pitchFamily="34" charset="0"/>
                <a:cs typeface="Arial" panose="020B0604020202020204" pitchFamily="34" charset="0"/>
              </a:rPr>
              <a:t>August 2020, </a:t>
            </a:r>
            <a:r>
              <a:rPr lang="en-US" sz="1500" dirty="0">
                <a:latin typeface="Arial" panose="020B0604020202020204" pitchFamily="34" charset="0"/>
                <a:cs typeface="Arial" panose="020B0604020202020204" pitchFamily="34" charset="0"/>
              </a:rPr>
              <a:t>the ST granted the interim order sought. All identified relevant bank accounts are frozen.</a:t>
            </a:r>
          </a:p>
          <a:p>
            <a:pPr lvl="0">
              <a:lnSpc>
                <a:spcPct val="150000"/>
              </a:lnSpc>
            </a:pPr>
            <a:r>
              <a:rPr lang="en-US" sz="1500" dirty="0">
                <a:latin typeface="Arial" panose="020B0604020202020204" pitchFamily="34" charset="0"/>
                <a:cs typeface="Arial" panose="020B0604020202020204" pitchFamily="34" charset="0"/>
              </a:rPr>
              <a:t>The return date for the interim order is 6 October 2020. A case management meeting was held on 9 </a:t>
            </a:r>
            <a:r>
              <a:rPr lang="en-US" sz="1500" dirty="0" smtClean="0">
                <a:latin typeface="Arial" panose="020B0604020202020204" pitchFamily="34" charset="0"/>
                <a:cs typeface="Arial" panose="020B0604020202020204" pitchFamily="34" charset="0"/>
              </a:rPr>
              <a:t>September 2020. </a:t>
            </a:r>
            <a:endParaRPr lang="en-US" sz="1500" dirty="0">
              <a:latin typeface="Arial" panose="020B0604020202020204" pitchFamily="34" charset="0"/>
              <a:cs typeface="Arial" panose="020B0604020202020204" pitchFamily="34" charset="0"/>
            </a:endParaRPr>
          </a:p>
          <a:p>
            <a:pPr lvl="0">
              <a:lnSpc>
                <a:spcPct val="150000"/>
              </a:lnSpc>
            </a:pPr>
            <a:r>
              <a:rPr lang="en-US" sz="1500" dirty="0">
                <a:latin typeface="Arial" panose="020B0604020202020204" pitchFamily="34" charset="0"/>
                <a:cs typeface="Arial" panose="020B0604020202020204" pitchFamily="34" charset="0"/>
              </a:rPr>
              <a:t>On 6 October 2020, the Special Tribunal postponed the matter to 20 and 21 November 2020.</a:t>
            </a:r>
          </a:p>
        </p:txBody>
      </p:sp>
    </p:spTree>
    <p:extLst>
      <p:ext uri="{BB962C8B-B14F-4D97-AF65-F5344CB8AC3E}">
        <p14:creationId xmlns:p14="http://schemas.microsoft.com/office/powerpoint/2010/main" val="2380718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US" sz="2800" b="1" dirty="0" smtClean="0">
                <a:latin typeface="Arial" panose="020B0604020202020204" pitchFamily="34" charset="0"/>
                <a:cs typeface="Arial" panose="020B0604020202020204" pitchFamily="34" charset="0"/>
              </a:rPr>
              <a:t>CURRENT CASES</a:t>
            </a:r>
            <a:endParaRPr lang="en-US" sz="2800" b="1"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95300" y="1312812"/>
            <a:ext cx="8915400" cy="4870267"/>
          </a:xfrm>
        </p:spPr>
        <p:txBody>
          <a:bodyPr>
            <a:noAutofit/>
          </a:bodyPr>
          <a:lstStyle/>
          <a:p>
            <a:pPr marL="0" lvl="0" indent="0">
              <a:lnSpc>
                <a:spcPct val="150000"/>
              </a:lnSpc>
              <a:buNone/>
            </a:pPr>
            <a:r>
              <a:rPr lang="en-GB" sz="1600" b="1" dirty="0">
                <a:latin typeface="Arial" panose="020B0604020202020204" pitchFamily="34" charset="0"/>
                <a:cs typeface="Arial" panose="020B0604020202020204" pitchFamily="34" charset="0"/>
              </a:rPr>
              <a:t>The SIU v Caledon River Properties (Pty)(Ltd) and Others Beitbridge Border matter: (Special Tribunal case numbers GP12/20 and LP01/20)</a:t>
            </a:r>
            <a:endParaRPr lang="en-US" sz="1600" b="1" dirty="0">
              <a:latin typeface="Arial" panose="020B0604020202020204" pitchFamily="34" charset="0"/>
              <a:cs typeface="Arial" panose="020B0604020202020204" pitchFamily="34" charset="0"/>
            </a:endParaRPr>
          </a:p>
          <a:p>
            <a:pPr lvl="0">
              <a:lnSpc>
                <a:spcPct val="150000"/>
              </a:lnSpc>
            </a:pPr>
            <a:r>
              <a:rPr lang="en-US" sz="1600" dirty="0">
                <a:latin typeface="Arial" panose="020B0604020202020204" pitchFamily="34" charset="0"/>
                <a:cs typeface="Arial" panose="020B0604020202020204" pitchFamily="34" charset="0"/>
              </a:rPr>
              <a:t>This matter relates to the procurement process of a service provider for the erection of a fence along the SA border with Zimbabwe, near Beitbridge.</a:t>
            </a:r>
          </a:p>
          <a:p>
            <a:pPr lvl="0">
              <a:lnSpc>
                <a:spcPct val="150000"/>
              </a:lnSpc>
            </a:pPr>
            <a:r>
              <a:rPr lang="en-US" sz="1600" dirty="0">
                <a:latin typeface="Arial" panose="020B0604020202020204" pitchFamily="34" charset="0"/>
                <a:cs typeface="Arial" panose="020B0604020202020204" pitchFamily="34" charset="0"/>
              </a:rPr>
              <a:t>The procurement process is irregular and the value of the contract awarded to the service provider is R40m. </a:t>
            </a:r>
          </a:p>
          <a:p>
            <a:pPr lvl="0">
              <a:lnSpc>
                <a:spcPct val="150000"/>
              </a:lnSpc>
            </a:pPr>
            <a:r>
              <a:rPr lang="en-US" sz="1600" dirty="0">
                <a:latin typeface="Arial" panose="020B0604020202020204" pitchFamily="34" charset="0"/>
                <a:cs typeface="Arial" panose="020B0604020202020204" pitchFamily="34" charset="0"/>
              </a:rPr>
              <a:t>The made application to the Special Tribunal for an order to “freeze” the bank account of the First and Second Respondents, alternatively a bank guarantee of R21 819 878.28 (Magwa Construction) and R1 843 004.92 (Profteam CC) </a:t>
            </a:r>
          </a:p>
        </p:txBody>
      </p:sp>
    </p:spTree>
    <p:extLst>
      <p:ext uri="{BB962C8B-B14F-4D97-AF65-F5344CB8AC3E}">
        <p14:creationId xmlns:p14="http://schemas.microsoft.com/office/powerpoint/2010/main" val="3399166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US" sz="2800" b="1" dirty="0" smtClean="0">
                <a:latin typeface="Arial" panose="020B0604020202020204" pitchFamily="34" charset="0"/>
                <a:cs typeface="Arial" panose="020B0604020202020204" pitchFamily="34" charset="0"/>
              </a:rPr>
              <a:t>CURRENT CASES</a:t>
            </a:r>
            <a:endParaRPr lang="en-US" sz="2800" b="1"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737506" y="1312812"/>
            <a:ext cx="8430987" cy="4870267"/>
          </a:xfrm>
        </p:spPr>
        <p:txBody>
          <a:bodyPr>
            <a:noAutofit/>
          </a:bodyPr>
          <a:lstStyle/>
          <a:p>
            <a:pPr marL="0" lvl="0" indent="0" algn="just">
              <a:lnSpc>
                <a:spcPct val="150000"/>
              </a:lnSpc>
              <a:buNone/>
            </a:pPr>
            <a:r>
              <a:rPr lang="en-US" sz="1600" b="1" dirty="0">
                <a:latin typeface="Arial" panose="020B0604020202020204" pitchFamily="34" charset="0"/>
                <a:cs typeface="Arial" panose="020B0604020202020204" pitchFamily="34" charset="0"/>
              </a:rPr>
              <a:t>The matter is set down for 16 October 2020. </a:t>
            </a:r>
            <a:r>
              <a:rPr lang="en-GB" sz="1600" b="1" dirty="0">
                <a:latin typeface="Arial" panose="020B0604020202020204" pitchFamily="34" charset="0"/>
                <a:cs typeface="Arial" panose="020B0604020202020204" pitchFamily="34" charset="0"/>
              </a:rPr>
              <a:t>SIU v Royal Bhaca and Others (Special Tribunal case number GP11/20)</a:t>
            </a:r>
            <a:endParaRPr lang="en-US" sz="1600" b="1" dirty="0">
              <a:latin typeface="Arial" panose="020B0604020202020204" pitchFamily="34" charset="0"/>
              <a:cs typeface="Arial" panose="020B0604020202020204" pitchFamily="34" charset="0"/>
            </a:endParaRPr>
          </a:p>
          <a:p>
            <a:pPr lvl="0" algn="just">
              <a:lnSpc>
                <a:spcPct val="150000"/>
              </a:lnSpc>
            </a:pPr>
            <a:r>
              <a:rPr lang="en-US" sz="1600" dirty="0">
                <a:latin typeface="Arial" panose="020B0604020202020204" pitchFamily="34" charset="0"/>
                <a:cs typeface="Arial" panose="020B0604020202020204" pitchFamily="34" charset="0"/>
              </a:rPr>
              <a:t>This matter involves the freezing of the pension of the CFO of Gauteng Health.</a:t>
            </a:r>
          </a:p>
          <a:p>
            <a:pPr lvl="0" algn="just">
              <a:lnSpc>
                <a:spcPct val="150000"/>
              </a:lnSpc>
            </a:pPr>
            <a:r>
              <a:rPr lang="en-US" sz="1600" dirty="0">
                <a:latin typeface="Arial" panose="020B0604020202020204" pitchFamily="34" charset="0"/>
                <a:cs typeface="Arial" panose="020B0604020202020204" pitchFamily="34" charset="0"/>
              </a:rPr>
              <a:t>The CFO has resigned, but was only to leave service at the end of August. She, however, accelerated her departure and left the Department.</a:t>
            </a:r>
          </a:p>
          <a:p>
            <a:pPr lvl="0" algn="just">
              <a:lnSpc>
                <a:spcPct val="150000"/>
              </a:lnSpc>
            </a:pPr>
            <a:r>
              <a:rPr lang="en-US" sz="1600" dirty="0">
                <a:latin typeface="Arial" panose="020B0604020202020204" pitchFamily="34" charset="0"/>
                <a:cs typeface="Arial" panose="020B0604020202020204" pitchFamily="34" charset="0"/>
              </a:rPr>
              <a:t>On 20 August 2020, the Special Tribunal, as part of the Royal Bhaca/Ledla-matter, granted an interim order to freeze the pension of the CFO.</a:t>
            </a:r>
          </a:p>
          <a:p>
            <a:pPr lvl="0" algn="just">
              <a:lnSpc>
                <a:spcPct val="150000"/>
              </a:lnSpc>
            </a:pPr>
            <a:r>
              <a:rPr lang="en-US" sz="1600" dirty="0">
                <a:latin typeface="Arial" panose="020B0604020202020204" pitchFamily="34" charset="0"/>
                <a:cs typeface="Arial" panose="020B0604020202020204" pitchFamily="34" charset="0"/>
              </a:rPr>
              <a:t>The return date for the interim order is 6 October 2020, but in terms of the interim order, civil proceedings against the former CFO had to be instituted by 10 September 2020. </a:t>
            </a:r>
          </a:p>
          <a:p>
            <a:pPr lvl="0" algn="just">
              <a:lnSpc>
                <a:spcPct val="150000"/>
              </a:lnSpc>
            </a:pPr>
            <a:r>
              <a:rPr lang="en-US" sz="1600" dirty="0">
                <a:latin typeface="Arial" panose="020B0604020202020204" pitchFamily="34" charset="0"/>
                <a:cs typeface="Arial" panose="020B0604020202020204" pitchFamily="34" charset="0"/>
              </a:rPr>
              <a:t>Action proceedings has now been instituted against not only the former CFO, but also the HOD of Gauteng Health. The total value of the two claims against the defendants is </a:t>
            </a:r>
            <a:r>
              <a:rPr lang="en-US" sz="1600" dirty="0" smtClean="0">
                <a:latin typeface="Arial" panose="020B0604020202020204" pitchFamily="34" charset="0"/>
                <a:cs typeface="Arial" panose="020B0604020202020204" pitchFamily="34" charset="0"/>
              </a:rPr>
              <a:t>R43 532 </a:t>
            </a:r>
            <a:r>
              <a:rPr lang="en-US" sz="1600" dirty="0">
                <a:latin typeface="Arial" panose="020B0604020202020204" pitchFamily="34" charset="0"/>
                <a:cs typeface="Arial" panose="020B0604020202020204" pitchFamily="34" charset="0"/>
              </a:rPr>
              <a:t>709.</a:t>
            </a:r>
          </a:p>
        </p:txBody>
      </p:sp>
    </p:spTree>
    <p:extLst>
      <p:ext uri="{BB962C8B-B14F-4D97-AF65-F5344CB8AC3E}">
        <p14:creationId xmlns:p14="http://schemas.microsoft.com/office/powerpoint/2010/main" val="1876641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4</a:t>
            </a:fld>
            <a:endParaRPr lang="en-ZA" altLang="en-US"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495300" y="420626"/>
            <a:ext cx="8915400" cy="1143000"/>
          </a:xfrm>
        </p:spPr>
        <p:txBody>
          <a:bodyPr>
            <a:normAutofit/>
          </a:bodyPr>
          <a:lstStyle/>
          <a:p>
            <a:r>
              <a:rPr lang="en-ZA" sz="2800" b="1" dirty="0">
                <a:latin typeface="Arial" panose="020B0604020202020204" pitchFamily="34" charset="0"/>
                <a:cs typeface="Arial" panose="020B0604020202020204" pitchFamily="34" charset="0"/>
              </a:rPr>
              <a:t>SIU VISION AND MISSION</a:t>
            </a:r>
            <a:endParaRPr lang="en-US" sz="3200" b="1" dirty="0">
              <a:latin typeface="Arial" panose="020B0604020202020204" pitchFamily="34" charset="0"/>
              <a:cs typeface="Arial" panose="020B0604020202020204" pitchFamily="34" charset="0"/>
            </a:endParaRPr>
          </a:p>
        </p:txBody>
      </p:sp>
      <p:graphicFrame>
        <p:nvGraphicFramePr>
          <p:cNvPr id="10" name="Diagram 9"/>
          <p:cNvGraphicFramePr/>
          <p:nvPr>
            <p:extLst>
              <p:ext uri="{D42A27DB-BD31-4B8C-83A1-F6EECF244321}">
                <p14:modId xmlns:p14="http://schemas.microsoft.com/office/powerpoint/2010/main" val="955955136"/>
              </p:ext>
            </p:extLst>
          </p:nvPr>
        </p:nvGraphicFramePr>
        <p:xfrm>
          <a:off x="1366346" y="1828798"/>
          <a:ext cx="7346730" cy="3773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52221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ZA" sz="2800" b="1" dirty="0">
                <a:latin typeface="Arial" panose="020B0604020202020204" pitchFamily="34" charset="0"/>
                <a:cs typeface="Arial" panose="020B0604020202020204" pitchFamily="34" charset="0"/>
              </a:rPr>
              <a:t>DOMESTIC PROMINENT INFLUENTIAL PERSONS AND THEIR IMMEDIATE FAMILY</a:t>
            </a:r>
            <a:endParaRPr lang="en-US" sz="2800" b="1" dirty="0">
              <a:latin typeface="Arial" panose="020B0604020202020204" pitchFamily="34" charset="0"/>
              <a:cs typeface="Arial" panose="020B0604020202020204" pitchFamily="34" charset="0"/>
            </a:endParaRPr>
          </a:p>
        </p:txBody>
      </p:sp>
      <p:sp>
        <p:nvSpPr>
          <p:cNvPr id="6" name="Content Placeholder 3"/>
          <p:cNvSpPr>
            <a:spLocks noGrp="1"/>
          </p:cNvSpPr>
          <p:nvPr>
            <p:ph idx="1"/>
          </p:nvPr>
        </p:nvSpPr>
        <p:spPr>
          <a:xfrm>
            <a:off x="495300" y="1467035"/>
            <a:ext cx="8915400" cy="5090519"/>
          </a:xfrm>
        </p:spPr>
        <p:txBody>
          <a:bodyPr>
            <a:noAutofit/>
          </a:bodyPr>
          <a:lstStyle/>
          <a:p>
            <a:pPr lvl="0">
              <a:lnSpc>
                <a:spcPct val="150000"/>
              </a:lnSpc>
            </a:pPr>
            <a:r>
              <a:rPr lang="en-GB" sz="1500" dirty="0" smtClean="0">
                <a:latin typeface="Arial" panose="020B0604020202020204" pitchFamily="34" charset="0"/>
                <a:cs typeface="Arial" panose="020B0604020202020204" pitchFamily="34" charset="0"/>
              </a:rPr>
              <a:t>There </a:t>
            </a:r>
            <a:r>
              <a:rPr lang="en-GB" sz="1500" dirty="0">
                <a:latin typeface="Arial" panose="020B0604020202020204" pitchFamily="34" charset="0"/>
                <a:cs typeface="Arial" panose="020B0604020202020204" pitchFamily="34" charset="0"/>
              </a:rPr>
              <a:t>is a significant public outcry about the involvement of domestic prominent influential persons (as defined in the Financial Intelligence Centre Act, Act 38 of 2001 (“FICA”)) and their immediate family (as defined in FICA), benefitting from PPE procurement by State Institutions.</a:t>
            </a:r>
            <a:endParaRPr lang="en-US" sz="1500" dirty="0">
              <a:latin typeface="Arial" panose="020B0604020202020204" pitchFamily="34" charset="0"/>
              <a:cs typeface="Arial" panose="020B0604020202020204" pitchFamily="34" charset="0"/>
            </a:endParaRPr>
          </a:p>
          <a:p>
            <a:pPr lvl="0">
              <a:lnSpc>
                <a:spcPct val="150000"/>
              </a:lnSpc>
            </a:pPr>
            <a:r>
              <a:rPr lang="en-GB" sz="1500" dirty="0">
                <a:latin typeface="Arial" panose="020B0604020202020204" pitchFamily="34" charset="0"/>
                <a:cs typeface="Arial" panose="020B0604020202020204" pitchFamily="34" charset="0"/>
              </a:rPr>
              <a:t>Currently such involvement does not necessarily render the awarding of contracts to such people, or entities that they are involved in, unlawful and such contracts must be scrutinized for compliance with the principles of section 217(1) of our Constitution.</a:t>
            </a:r>
            <a:endParaRPr lang="en-US" sz="1500" dirty="0">
              <a:latin typeface="Arial" panose="020B0604020202020204" pitchFamily="34" charset="0"/>
              <a:cs typeface="Arial" panose="020B0604020202020204" pitchFamily="34" charset="0"/>
            </a:endParaRPr>
          </a:p>
          <a:p>
            <a:pPr lvl="0">
              <a:lnSpc>
                <a:spcPct val="150000"/>
              </a:lnSpc>
            </a:pPr>
            <a:r>
              <a:rPr lang="en-GB" sz="1500" dirty="0">
                <a:latin typeface="Arial" panose="020B0604020202020204" pitchFamily="34" charset="0"/>
                <a:cs typeface="Arial" panose="020B0604020202020204" pitchFamily="34" charset="0"/>
              </a:rPr>
              <a:t>The need exists for considering additional safeguards for situations where State Institutions contract with persons in these categories. </a:t>
            </a:r>
            <a:endParaRPr lang="en-US" sz="1500" dirty="0">
              <a:latin typeface="Arial" panose="020B0604020202020204" pitchFamily="34" charset="0"/>
              <a:cs typeface="Arial" panose="020B0604020202020204" pitchFamily="34" charset="0"/>
            </a:endParaRPr>
          </a:p>
          <a:p>
            <a:pPr lvl="0">
              <a:lnSpc>
                <a:spcPct val="150000"/>
              </a:lnSpc>
            </a:pPr>
            <a:r>
              <a:rPr lang="en-GB" sz="1500" dirty="0">
                <a:latin typeface="Arial" panose="020B0604020202020204" pitchFamily="34" charset="0"/>
                <a:cs typeface="Arial" panose="020B0604020202020204" pitchFamily="34" charset="0"/>
              </a:rPr>
              <a:t>FICA currently regulates the conclusion of contracts between “accountable institutions” and domestic prominent influential persons and their immediate family, but the schedule listing “accountable institutions” does not include State Institutions, such as national, provincial, or municipal entities, or even State Owned Entities.</a:t>
            </a:r>
            <a:endParaRPr lang="en-US" sz="1500" dirty="0">
              <a:latin typeface="Arial" panose="020B0604020202020204" pitchFamily="34" charset="0"/>
              <a:cs typeface="Arial" panose="020B0604020202020204" pitchFamily="34" charset="0"/>
            </a:endParaRPr>
          </a:p>
          <a:p>
            <a:pPr lvl="0">
              <a:lnSpc>
                <a:spcPct val="150000"/>
              </a:lnSpc>
            </a:pPr>
            <a:r>
              <a:rPr lang="en-GB" sz="1500" dirty="0">
                <a:latin typeface="Arial" panose="020B0604020202020204" pitchFamily="34" charset="0"/>
                <a:cs typeface="Arial" panose="020B0604020202020204" pitchFamily="34" charset="0"/>
              </a:rPr>
              <a:t>In addition, FICA only envisages remedial action through “administrative sanctions”.</a:t>
            </a:r>
            <a:endParaRPr lang="en-US" sz="1500" dirty="0">
              <a:latin typeface="Arial" panose="020B0604020202020204" pitchFamily="34" charset="0"/>
              <a:cs typeface="Arial" panose="020B0604020202020204" pitchFamily="34" charset="0"/>
            </a:endParaRPr>
          </a:p>
          <a:p>
            <a:pPr lvl="0">
              <a:lnSpc>
                <a:spcPct val="150000"/>
              </a:lnSpc>
            </a:pPr>
            <a:r>
              <a:rPr lang="en-GB" sz="1500" dirty="0">
                <a:latin typeface="Arial" panose="020B0604020202020204" pitchFamily="34" charset="0"/>
                <a:cs typeface="Arial" panose="020B0604020202020204" pitchFamily="34" charset="0"/>
              </a:rPr>
              <a:t>FICA also does not create a statutory offence if its provisions are not complied with.</a:t>
            </a:r>
            <a:endParaRPr lang="en-US" sz="15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510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95300" y="274638"/>
            <a:ext cx="8915400" cy="1143000"/>
          </a:xfrm>
        </p:spPr>
        <p:txBody>
          <a:bodyPr>
            <a:normAutofit/>
          </a:bodyPr>
          <a:lstStyle/>
          <a:p>
            <a:r>
              <a:rPr lang="en-ZA" sz="2800" b="1" dirty="0" smtClean="0">
                <a:latin typeface="Arial" panose="020B0604020202020204" pitchFamily="34" charset="0"/>
                <a:cs typeface="Arial" panose="020B0604020202020204" pitchFamily="34" charset="0"/>
              </a:rPr>
              <a:t>SYSTEMIC RECOMMENDATION</a:t>
            </a:r>
            <a:endParaRPr lang="en-US" sz="2800" b="1" dirty="0">
              <a:latin typeface="Arial" panose="020B0604020202020204" pitchFamily="34" charset="0"/>
              <a:cs typeface="Arial" panose="020B0604020202020204" pitchFamily="34" charset="0"/>
            </a:endParaRPr>
          </a:p>
        </p:txBody>
      </p:sp>
      <p:sp>
        <p:nvSpPr>
          <p:cNvPr id="6" name="Content Placeholder 3"/>
          <p:cNvSpPr>
            <a:spLocks noGrp="1"/>
          </p:cNvSpPr>
          <p:nvPr>
            <p:ph idx="1"/>
          </p:nvPr>
        </p:nvSpPr>
        <p:spPr>
          <a:xfrm>
            <a:off x="495300" y="1467035"/>
            <a:ext cx="8915400" cy="5090519"/>
          </a:xfrm>
        </p:spPr>
        <p:txBody>
          <a:bodyPr>
            <a:noAutofit/>
          </a:bodyPr>
          <a:lstStyle/>
          <a:p>
            <a:pPr lvl="0">
              <a:lnSpc>
                <a:spcPct val="150000"/>
              </a:lnSpc>
            </a:pPr>
            <a:r>
              <a:rPr lang="en-GB" sz="1600" dirty="0">
                <a:latin typeface="Arial" panose="020B0604020202020204" pitchFamily="34" charset="0"/>
                <a:cs typeface="Arial" panose="020B0604020202020204" pitchFamily="34" charset="0"/>
              </a:rPr>
              <a:t>It is recommended that legislative amendments be considered to provide for safeguards when State Institutions are to contract with domestic prominent influential persons and their immediate family, as well as entities in which they have an interest, or are beneficial owners of.</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All State Institutions should be bound by such safeguards.</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It is not suggested that the mere fact that someone falls in this category would render the contract unlawful, but it should be a prerequisite of all supply chain management processes that a disclosure must be made that a potential service provider falls within the category set out above.</a:t>
            </a:r>
            <a:endParaRPr lang="en-US"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Failure to make such a disclosure must be unlawful and should constitute a statutory cause of action to attack the validity of the process.</a:t>
            </a:r>
            <a:endParaRPr lang="en-US" sz="1600" dirty="0">
              <a:latin typeface="Arial" panose="020B0604020202020204" pitchFamily="34" charset="0"/>
              <a:cs typeface="Arial" panose="020B0604020202020204" pitchFamily="34" charset="0"/>
            </a:endParaRPr>
          </a:p>
          <a:p>
            <a:pPr>
              <a:lnSpc>
                <a:spcPct val="150000"/>
              </a:lnSpc>
            </a:pPr>
            <a:r>
              <a:rPr lang="en-ZA" sz="1600" dirty="0">
                <a:latin typeface="Arial" panose="020B0604020202020204" pitchFamily="34" charset="0"/>
                <a:cs typeface="Arial" panose="020B0604020202020204" pitchFamily="34" charset="0"/>
              </a:rPr>
              <a:t>Intentional non-compliance with such a prescript, should be a criminal offence.</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794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3"/>
          <p:cNvSpPr>
            <a:spLocks noGrp="1"/>
          </p:cNvSpPr>
          <p:nvPr>
            <p:ph idx="1"/>
          </p:nvPr>
        </p:nvSpPr>
        <p:spPr>
          <a:xfrm>
            <a:off x="495300" y="2338437"/>
            <a:ext cx="8915400" cy="1327872"/>
          </a:xfrm>
          <a:solidFill>
            <a:schemeClr val="tx1"/>
          </a:solidFill>
        </p:spPr>
        <p:txBody>
          <a:bodyPr>
            <a:noAutofit/>
          </a:bodyPr>
          <a:lstStyle/>
          <a:p>
            <a:pPr marL="0" indent="0" algn="ctr">
              <a:lnSpc>
                <a:spcPct val="150000"/>
              </a:lnSpc>
              <a:buNone/>
            </a:pPr>
            <a:r>
              <a:rPr lang="en-US" sz="2800" b="1" dirty="0" smtClean="0">
                <a:solidFill>
                  <a:schemeClr val="bg1"/>
                </a:solidFill>
                <a:latin typeface="Arial" panose="020B0604020202020204" pitchFamily="34" charset="0"/>
                <a:cs typeface="Arial" panose="020B0604020202020204" pitchFamily="34" charset="0"/>
              </a:rPr>
              <a:t>OVERVIEW OF IRREGULARITIES EMANATING FROM OUR INVESTIGATIONS</a:t>
            </a:r>
            <a:endParaRPr lang="en-US"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3111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495300" y="24472"/>
            <a:ext cx="8915400" cy="1143000"/>
          </a:xfrm>
        </p:spPr>
        <p:txBody>
          <a:bodyPr>
            <a:normAutofit/>
          </a:bodyPr>
          <a:lstStyle/>
          <a:p>
            <a:r>
              <a:rPr lang="en-ZA" sz="2800" b="1" dirty="0">
                <a:latin typeface="Arial" panose="020B0604020202020204" pitchFamily="34" charset="0"/>
                <a:cs typeface="Arial" panose="020B0604020202020204" pitchFamily="34" charset="0"/>
              </a:rPr>
              <a:t>OVERVIEW OF INVESTIGATIONS TO DATE</a:t>
            </a:r>
            <a:endParaRPr lang="en-US" sz="2800" b="1" dirty="0">
              <a:latin typeface="Arial" panose="020B0604020202020204" pitchFamily="34" charset="0"/>
              <a:cs typeface="Arial" panose="020B0604020202020204" pitchFamily="34" charset="0"/>
            </a:endParaRPr>
          </a:p>
        </p:txBody>
      </p:sp>
      <p:sp>
        <p:nvSpPr>
          <p:cNvPr id="5" name="Content Placeholder 3"/>
          <p:cNvSpPr>
            <a:spLocks noGrp="1"/>
          </p:cNvSpPr>
          <p:nvPr>
            <p:ph idx="1"/>
          </p:nvPr>
        </p:nvSpPr>
        <p:spPr>
          <a:xfrm>
            <a:off x="766916" y="1167472"/>
            <a:ext cx="8797498" cy="5368381"/>
          </a:xfrm>
        </p:spPr>
        <p:txBody>
          <a:bodyPr>
            <a:normAutofit fontScale="92500" lnSpcReduction="10000"/>
          </a:bodyPr>
          <a:lstStyle/>
          <a:p>
            <a:pPr lvl="0" algn="just">
              <a:lnSpc>
                <a:spcPct val="150000"/>
              </a:lnSpc>
              <a:spcBef>
                <a:spcPts val="600"/>
              </a:spcBef>
              <a:spcAft>
                <a:spcPts val="600"/>
              </a:spcAft>
              <a:buFont typeface="Symbol" panose="05050102010706020507" pitchFamily="18" charset="2"/>
              <a:buChar char=""/>
            </a:pPr>
            <a:r>
              <a:rPr lang="en-US" sz="1600" dirty="0" smtClean="0">
                <a:latin typeface="Arial" panose="020B0604020202020204" pitchFamily="34" charset="0"/>
                <a:ea typeface="Times New Roman" panose="02020603050405020304" pitchFamily="18" charset="0"/>
                <a:cs typeface="Times New Roman" panose="02020603050405020304" pitchFamily="18" charset="0"/>
              </a:rPr>
              <a:t>Over-pricing </a:t>
            </a:r>
            <a:r>
              <a:rPr lang="en-US" sz="1600" dirty="0">
                <a:latin typeface="Arial" panose="020B0604020202020204" pitchFamily="34" charset="0"/>
                <a:ea typeface="Times New Roman" panose="02020603050405020304" pitchFamily="18" charset="0"/>
                <a:cs typeface="Times New Roman" panose="02020603050405020304" pitchFamily="18" charset="0"/>
              </a:rPr>
              <a:t>of </a:t>
            </a:r>
            <a:r>
              <a:rPr lang="en-US" sz="1600" dirty="0" smtClean="0">
                <a:latin typeface="Arial" panose="020B0604020202020204" pitchFamily="34" charset="0"/>
                <a:ea typeface="Times New Roman" panose="02020603050405020304" pitchFamily="18" charset="0"/>
                <a:cs typeface="Times New Roman" panose="02020603050405020304" pitchFamily="18" charset="0"/>
              </a:rPr>
              <a:t>PPE</a:t>
            </a:r>
          </a:p>
          <a:p>
            <a:pPr lvl="0" algn="just">
              <a:lnSpc>
                <a:spcPct val="150000"/>
              </a:lnSpc>
              <a:spcBef>
                <a:spcPts val="600"/>
              </a:spcBef>
              <a:spcAft>
                <a:spcPts val="600"/>
              </a:spcAft>
              <a:buFont typeface="Symbol" panose="05050102010706020507" pitchFamily="18" charset="2"/>
              <a:buChar char=""/>
            </a:pPr>
            <a:r>
              <a:rPr lang="en-US" sz="1600" dirty="0" smtClean="0">
                <a:latin typeface="Arial" panose="020B0604020202020204" pitchFamily="34" charset="0"/>
                <a:ea typeface="Times New Roman" panose="02020603050405020304" pitchFamily="18" charset="0"/>
                <a:cs typeface="Times New Roman" panose="02020603050405020304" pitchFamily="18" charset="0"/>
              </a:rPr>
              <a:t>Possible recoveries relating to under-delivery by service providers</a:t>
            </a:r>
          </a:p>
          <a:p>
            <a:pPr lvl="0" algn="just">
              <a:lnSpc>
                <a:spcPct val="150000"/>
              </a:lnSpc>
              <a:spcBef>
                <a:spcPts val="600"/>
              </a:spcBef>
              <a:spcAft>
                <a:spcPts val="600"/>
              </a:spcAft>
              <a:buFont typeface="Symbol" panose="05050102010706020507" pitchFamily="18" charset="2"/>
              <a:buChar char=""/>
            </a:pPr>
            <a:r>
              <a:rPr lang="en-US" sz="1600" dirty="0" smtClean="0">
                <a:latin typeface="Arial" panose="020B0604020202020204" pitchFamily="34" charset="0"/>
                <a:ea typeface="Times New Roman" panose="02020603050405020304" pitchFamily="18" charset="0"/>
                <a:cs typeface="Times New Roman" panose="02020603050405020304" pitchFamily="18" charset="0"/>
              </a:rPr>
              <a:t>Service </a:t>
            </a:r>
            <a:r>
              <a:rPr lang="en-US" sz="1600" dirty="0">
                <a:latin typeface="Arial" panose="020B0604020202020204" pitchFamily="34" charset="0"/>
                <a:ea typeface="Times New Roman" panose="02020603050405020304" pitchFamily="18" charset="0"/>
                <a:cs typeface="Times New Roman" panose="02020603050405020304" pitchFamily="18" charset="0"/>
              </a:rPr>
              <a:t>providers </a:t>
            </a:r>
            <a:r>
              <a:rPr lang="en-US" sz="1600" dirty="0" smtClean="0">
                <a:latin typeface="Arial" panose="020B0604020202020204" pitchFamily="34" charset="0"/>
                <a:ea typeface="Times New Roman" panose="02020603050405020304" pitchFamily="18" charset="0"/>
                <a:cs typeface="Times New Roman" panose="02020603050405020304" pitchFamily="18" charset="0"/>
              </a:rPr>
              <a:t>were awarded </a:t>
            </a:r>
            <a:r>
              <a:rPr lang="en-US" sz="1600" dirty="0">
                <a:latin typeface="Arial" panose="020B0604020202020204" pitchFamily="34" charset="0"/>
                <a:ea typeface="Times New Roman" panose="02020603050405020304" pitchFamily="18" charset="0"/>
                <a:cs typeface="Times New Roman" panose="02020603050405020304" pitchFamily="18" charset="0"/>
              </a:rPr>
              <a:t>contracts over </a:t>
            </a:r>
            <a:r>
              <a:rPr lang="en-US" sz="1600" dirty="0" smtClean="0">
                <a:latin typeface="Arial" panose="020B0604020202020204" pitchFamily="34" charset="0"/>
                <a:ea typeface="Times New Roman" panose="02020603050405020304" pitchFamily="18" charset="0"/>
                <a:cs typeface="Times New Roman" panose="02020603050405020304" pitchFamily="18" charset="0"/>
              </a:rPr>
              <a:t>R1 m whilst not being </a:t>
            </a:r>
            <a:r>
              <a:rPr lang="en-US" sz="1600" dirty="0">
                <a:latin typeface="Arial" panose="020B0604020202020204" pitchFamily="34" charset="0"/>
                <a:ea typeface="Times New Roman" panose="02020603050405020304" pitchFamily="18" charset="0"/>
                <a:cs typeface="Times New Roman" panose="02020603050405020304" pitchFamily="18" charset="0"/>
              </a:rPr>
              <a:t>registered </a:t>
            </a:r>
            <a:r>
              <a:rPr lang="en-US" sz="1600" dirty="0" smtClean="0">
                <a:latin typeface="Arial" panose="020B0604020202020204" pitchFamily="34" charset="0"/>
                <a:ea typeface="Times New Roman" panose="02020603050405020304" pitchFamily="18" charset="0"/>
                <a:cs typeface="Times New Roman" panose="02020603050405020304" pitchFamily="18" charset="0"/>
              </a:rPr>
              <a:t>for VAT</a:t>
            </a:r>
          </a:p>
          <a:p>
            <a:pPr lvl="0" algn="just">
              <a:lnSpc>
                <a:spcPct val="150000"/>
              </a:lnSpc>
              <a:spcBef>
                <a:spcPts val="600"/>
              </a:spcBef>
              <a:spcAft>
                <a:spcPts val="600"/>
              </a:spcAft>
              <a:buFont typeface="Symbol" panose="05050102010706020507" pitchFamily="18" charset="2"/>
              <a:buChar char=""/>
            </a:pPr>
            <a:r>
              <a:rPr lang="en-ZA" sz="1600" dirty="0" smtClean="0">
                <a:latin typeface="Arial" panose="020B0604020202020204" pitchFamily="34" charset="0"/>
                <a:ea typeface="Times New Roman" panose="02020603050405020304" pitchFamily="18" charset="0"/>
                <a:cs typeface="Times New Roman" panose="02020603050405020304" pitchFamily="18" charset="0"/>
              </a:rPr>
              <a:t>The use </a:t>
            </a:r>
            <a:r>
              <a:rPr lang="en-ZA" sz="1600" dirty="0">
                <a:latin typeface="Arial" panose="020B0604020202020204" pitchFamily="34" charset="0"/>
                <a:ea typeface="Times New Roman" panose="02020603050405020304" pitchFamily="18" charset="0"/>
                <a:cs typeface="Times New Roman" panose="02020603050405020304" pitchFamily="18" charset="0"/>
              </a:rPr>
              <a:t>of the emergency provisions was found to be </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incorrect</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1200"/>
              </a:spcAft>
              <a:buFont typeface="Symbol" panose="05050102010706020507" pitchFamily="18" charset="2"/>
              <a:buChar char=""/>
            </a:pPr>
            <a:r>
              <a:rPr lang="en-ZA" sz="1600" dirty="0" smtClean="0">
                <a:latin typeface="Arial" panose="020B0604020202020204" pitchFamily="34" charset="0"/>
                <a:ea typeface="Times New Roman" panose="02020603050405020304" pitchFamily="18" charset="0"/>
                <a:cs typeface="Times New Roman" panose="02020603050405020304" pitchFamily="18" charset="0"/>
              </a:rPr>
              <a:t>PPE price </a:t>
            </a:r>
            <a:r>
              <a:rPr lang="en-ZA" sz="1600" dirty="0">
                <a:latin typeface="Arial" panose="020B0604020202020204" pitchFamily="34" charset="0"/>
                <a:ea typeface="Times New Roman" panose="02020603050405020304" pitchFamily="18" charset="0"/>
                <a:cs typeface="Times New Roman" panose="02020603050405020304" pitchFamily="18" charset="0"/>
              </a:rPr>
              <a:t>differentiation </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was </a:t>
            </a:r>
            <a:r>
              <a:rPr lang="en-ZA" sz="1600" dirty="0">
                <a:latin typeface="Arial" panose="020B0604020202020204" pitchFamily="34" charset="0"/>
                <a:ea typeface="Times New Roman" panose="02020603050405020304" pitchFamily="18" charset="0"/>
                <a:cs typeface="Times New Roman" panose="02020603050405020304" pitchFamily="18" charset="0"/>
              </a:rPr>
              <a:t>beyond market related </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prices</a:t>
            </a:r>
          </a:p>
          <a:p>
            <a:pPr lvl="0" algn="just">
              <a:lnSpc>
                <a:spcPct val="150000"/>
              </a:lnSpc>
              <a:spcBef>
                <a:spcPts val="600"/>
              </a:spcBef>
              <a:spcAft>
                <a:spcPts val="1200"/>
              </a:spcAft>
              <a:buFont typeface="Symbol" panose="05050102010706020507" pitchFamily="18" charset="2"/>
              <a:buChar char=""/>
            </a:pPr>
            <a:r>
              <a:rPr lang="en-ZA" sz="1600" dirty="0" smtClean="0">
                <a:latin typeface="Arial" panose="020B0604020202020204" pitchFamily="34" charset="0"/>
                <a:ea typeface="Times New Roman" panose="02020603050405020304" pitchFamily="18" charset="0"/>
                <a:cs typeface="Times New Roman" panose="02020603050405020304" pitchFamily="18" charset="0"/>
              </a:rPr>
              <a:t>Service </a:t>
            </a:r>
            <a:r>
              <a:rPr lang="en-ZA" sz="1600" dirty="0">
                <a:latin typeface="Arial" panose="020B0604020202020204" pitchFamily="34" charset="0"/>
                <a:ea typeface="Times New Roman" panose="02020603050405020304" pitchFamily="18" charset="0"/>
                <a:cs typeface="Times New Roman" panose="02020603050405020304" pitchFamily="18" charset="0"/>
              </a:rPr>
              <a:t>providers charged </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rates </a:t>
            </a:r>
            <a:r>
              <a:rPr lang="en-ZA" sz="1600" dirty="0">
                <a:latin typeface="Arial" panose="020B0604020202020204" pitchFamily="34" charset="0"/>
                <a:ea typeface="Times New Roman" panose="02020603050405020304" pitchFamily="18" charset="0"/>
                <a:cs typeface="Times New Roman" panose="02020603050405020304" pitchFamily="18" charset="0"/>
              </a:rPr>
              <a:t>for the supply of </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PPEs </a:t>
            </a:r>
            <a:r>
              <a:rPr lang="en-ZA" sz="1600" dirty="0">
                <a:latin typeface="Arial" panose="020B0604020202020204" pitchFamily="34" charset="0"/>
                <a:ea typeface="Times New Roman" panose="02020603050405020304" pitchFamily="18" charset="0"/>
                <a:cs typeface="Times New Roman" panose="02020603050405020304" pitchFamily="18" charset="0"/>
              </a:rPr>
              <a:t>in excess of the regulated pricing lists as issued by Treasury</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a:t>
            </a:r>
          </a:p>
          <a:p>
            <a:pPr lvl="0" algn="just">
              <a:lnSpc>
                <a:spcPct val="150000"/>
              </a:lnSpc>
              <a:spcBef>
                <a:spcPts val="600"/>
              </a:spcBef>
              <a:spcAft>
                <a:spcPts val="600"/>
              </a:spcAft>
              <a:buFont typeface="Symbol" panose="05050102010706020507" pitchFamily="18" charset="2"/>
              <a:buChar char=""/>
              <a:tabLst>
                <a:tab pos="685800" algn="l"/>
              </a:tabLst>
            </a:pPr>
            <a:r>
              <a:rPr lang="en-ZA" sz="1600" dirty="0">
                <a:latin typeface="Arial" panose="020B0604020202020204" pitchFamily="34" charset="0"/>
                <a:ea typeface="Times New Roman" panose="02020603050405020304" pitchFamily="18" charset="0"/>
                <a:cs typeface="Arial" panose="020B0604020202020204" pitchFamily="34" charset="0"/>
              </a:rPr>
              <a:t>Certain service providers were found to have only been registered on CIPC during February and March 2020</a:t>
            </a:r>
            <a:r>
              <a:rPr lang="en-ZA" sz="1600" dirty="0" smtClean="0">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600"/>
              </a:spcAft>
              <a:buFont typeface="Symbol" panose="05050102010706020507" pitchFamily="18" charset="2"/>
              <a:buChar char=""/>
            </a:pPr>
            <a:r>
              <a:rPr lang="en-ZA" sz="1600" dirty="0">
                <a:latin typeface="Arial" panose="020B0604020202020204" pitchFamily="34" charset="0"/>
                <a:ea typeface="Times New Roman" panose="02020603050405020304" pitchFamily="18" charset="0"/>
                <a:cs typeface="Arial" panose="020B0604020202020204" pitchFamily="34" charset="0"/>
              </a:rPr>
              <a:t>Certain service providers were already in the de-registration process when they quoted and were awarded contracts (their tax status is being verified as this would have impacted on their registration on the CSD</a:t>
            </a:r>
            <a:r>
              <a:rPr lang="en-ZA" sz="1600" dirty="0" smtClean="0">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1200"/>
              </a:spcAft>
              <a:buFont typeface="Symbol" panose="05050102010706020507" pitchFamily="18" charset="2"/>
              <a:buChar char=""/>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endParaRPr lang="en-US" sz="1400" dirty="0" smtClean="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n-US" sz="1400" i="1" dirty="0" smtClean="0">
              <a:latin typeface="Arial" panose="020B0604020202020204" pitchFamily="34" charset="0"/>
              <a:cs typeface="Arial" panose="020B0604020202020204" pitchFamily="34" charset="0"/>
            </a:endParaRPr>
          </a:p>
          <a:p>
            <a:pPr marL="0" indent="0" algn="ctr">
              <a:lnSpc>
                <a:spcPct val="150000"/>
              </a:lnSpc>
              <a:buNone/>
            </a:pPr>
            <a:endParaRPr lang="en-ZA" sz="1600" b="1" u="sng" dirty="0" smtClean="0">
              <a:latin typeface="Arial" panose="020B0604020202020204" pitchFamily="34" charset="0"/>
              <a:cs typeface="Arial" panose="020B0604020202020204" pitchFamily="34" charset="0"/>
            </a:endParaRPr>
          </a:p>
          <a:p>
            <a:pPr marL="0" indent="0" algn="ctr">
              <a:lnSpc>
                <a:spcPct val="150000"/>
              </a:lnSpc>
              <a:buNone/>
            </a:pPr>
            <a:endParaRPr lang="en-US" sz="1600" dirty="0" smtClean="0">
              <a:latin typeface="Arial" panose="020B0604020202020204" pitchFamily="34" charset="0"/>
              <a:cs typeface="Arial" panose="020B0604020202020204" pitchFamily="34" charset="0"/>
            </a:endParaRPr>
          </a:p>
          <a:p>
            <a:pPr marL="0" indent="0" algn="ctr">
              <a:lnSpc>
                <a:spcPct val="150000"/>
              </a:lnSpc>
              <a:buNone/>
            </a:pPr>
            <a:endParaRPr lang="en-ZA" sz="1400" b="1" u="sng" dirty="0" smtClean="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5259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495300" y="24472"/>
            <a:ext cx="8915400" cy="1143000"/>
          </a:xfrm>
        </p:spPr>
        <p:txBody>
          <a:bodyPr>
            <a:normAutofit/>
          </a:bodyPr>
          <a:lstStyle/>
          <a:p>
            <a:r>
              <a:rPr lang="en-ZA" sz="2800" b="1" dirty="0">
                <a:latin typeface="Arial" panose="020B0604020202020204" pitchFamily="34" charset="0"/>
                <a:cs typeface="Arial" panose="020B0604020202020204" pitchFamily="34" charset="0"/>
              </a:rPr>
              <a:t>OVERVIEW OF INVESTIGATIONS TO DATE</a:t>
            </a:r>
            <a:endParaRPr lang="en-US" sz="2800" b="1" dirty="0">
              <a:latin typeface="Arial" panose="020B0604020202020204" pitchFamily="34" charset="0"/>
              <a:cs typeface="Arial" panose="020B0604020202020204" pitchFamily="34" charset="0"/>
            </a:endParaRPr>
          </a:p>
        </p:txBody>
      </p:sp>
      <p:sp>
        <p:nvSpPr>
          <p:cNvPr id="5" name="Content Placeholder 3"/>
          <p:cNvSpPr>
            <a:spLocks noGrp="1"/>
          </p:cNvSpPr>
          <p:nvPr>
            <p:ph idx="1"/>
          </p:nvPr>
        </p:nvSpPr>
        <p:spPr>
          <a:xfrm>
            <a:off x="409903" y="914400"/>
            <a:ext cx="9000797" cy="5098473"/>
          </a:xfrm>
        </p:spPr>
        <p:txBody>
          <a:bodyPr>
            <a:normAutofit fontScale="92500" lnSpcReduction="10000"/>
          </a:bodyPr>
          <a:lstStyle/>
          <a:p>
            <a:pPr lvl="0" algn="just">
              <a:lnSpc>
                <a:spcPct val="150000"/>
              </a:lnSpc>
              <a:spcBef>
                <a:spcPts val="600"/>
              </a:spcBef>
              <a:spcAft>
                <a:spcPts val="600"/>
              </a:spcAft>
              <a:buFont typeface="Symbol" panose="05050102010706020507" pitchFamily="18" charset="2"/>
              <a:buChar char=""/>
            </a:pPr>
            <a:r>
              <a:rPr lang="en-ZA" sz="1600" dirty="0" smtClean="0">
                <a:latin typeface="Arial" panose="020B0604020202020204" pitchFamily="34" charset="0"/>
                <a:ea typeface="Times New Roman" panose="02020603050405020304" pitchFamily="18" charset="0"/>
                <a:cs typeface="Arial" panose="020B0604020202020204" pitchFamily="34" charset="0"/>
              </a:rPr>
              <a:t>The </a:t>
            </a:r>
            <a:r>
              <a:rPr lang="en-ZA" sz="1600" dirty="0">
                <a:latin typeface="Arial" panose="020B0604020202020204" pitchFamily="34" charset="0"/>
                <a:ea typeface="Times New Roman" panose="02020603050405020304" pitchFamily="18" charset="0"/>
                <a:cs typeface="Arial" panose="020B0604020202020204" pitchFamily="34" charset="0"/>
              </a:rPr>
              <a:t>type of goods supplied (PPEs) were not consistent with the nature of business registered on CIPC (why were these entities requested to quote</a:t>
            </a:r>
            <a:r>
              <a:rPr lang="en-ZA" sz="1600" dirty="0" smtClean="0">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600"/>
              </a:spcAft>
              <a:buFont typeface="Symbol" panose="05050102010706020507" pitchFamily="18" charset="2"/>
              <a:buChar char=""/>
            </a:pPr>
            <a:r>
              <a:rPr lang="en-ZA" sz="1600" dirty="0">
                <a:latin typeface="Arial" panose="020B0604020202020204" pitchFamily="34" charset="0"/>
                <a:ea typeface="Times New Roman" panose="02020603050405020304" pitchFamily="18" charset="0"/>
                <a:cs typeface="Arial" panose="020B0604020202020204" pitchFamily="34" charset="0"/>
              </a:rPr>
              <a:t>Companies awarded were not registered on </a:t>
            </a:r>
            <a:r>
              <a:rPr lang="en-ZA" sz="1600" dirty="0" smtClean="0">
                <a:latin typeface="Arial" panose="020B0604020202020204" pitchFamily="34" charset="0"/>
                <a:ea typeface="Times New Roman" panose="02020603050405020304" pitchFamily="18" charset="0"/>
                <a:cs typeface="Arial" panose="020B0604020202020204" pitchFamily="34" charset="0"/>
              </a:rPr>
              <a:t>CSD</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600"/>
              </a:spcAft>
              <a:buFont typeface="Symbol" panose="05050102010706020507" pitchFamily="18" charset="2"/>
              <a:buChar char=""/>
            </a:pPr>
            <a:r>
              <a:rPr lang="en-ZA" sz="1600" dirty="0" smtClean="0">
                <a:latin typeface="Arial" panose="020B0604020202020204" pitchFamily="34" charset="0"/>
                <a:ea typeface="Times New Roman" panose="02020603050405020304" pitchFamily="18" charset="0"/>
                <a:cs typeface="Arial" panose="020B0604020202020204" pitchFamily="34" charset="0"/>
              </a:rPr>
              <a:t>Non-essential </a:t>
            </a:r>
            <a:r>
              <a:rPr lang="en-ZA" sz="1600" dirty="0">
                <a:latin typeface="Arial" panose="020B0604020202020204" pitchFamily="34" charset="0"/>
                <a:ea typeface="Times New Roman" panose="02020603050405020304" pitchFamily="18" charset="0"/>
                <a:cs typeface="Arial" panose="020B0604020202020204" pitchFamily="34" charset="0"/>
              </a:rPr>
              <a:t>goods were procured under the COVID-19 emergency </a:t>
            </a:r>
            <a:r>
              <a:rPr lang="en-ZA" sz="1600" dirty="0" smtClean="0">
                <a:latin typeface="Arial" panose="020B0604020202020204" pitchFamily="34" charset="0"/>
                <a:ea typeface="Times New Roman" panose="02020603050405020304" pitchFamily="18" charset="0"/>
                <a:cs typeface="Arial" panose="020B0604020202020204" pitchFamily="34" charset="0"/>
              </a:rPr>
              <a:t>provisions</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600"/>
              </a:spcAft>
              <a:buFont typeface="Symbol" panose="05050102010706020507" pitchFamily="18" charset="2"/>
              <a:buChar char=""/>
            </a:pPr>
            <a:r>
              <a:rPr lang="en-ZA" sz="1600" dirty="0" smtClean="0">
                <a:latin typeface="Arial" panose="020B0604020202020204" pitchFamily="34" charset="0"/>
                <a:ea typeface="Times New Roman" panose="02020603050405020304" pitchFamily="18" charset="0"/>
                <a:cs typeface="Times New Roman" panose="02020603050405020304" pitchFamily="18" charset="0"/>
              </a:rPr>
              <a:t>Certain companies </a:t>
            </a:r>
            <a:r>
              <a:rPr lang="en-ZA" sz="1600" dirty="0">
                <a:latin typeface="Arial" panose="020B0604020202020204" pitchFamily="34" charset="0"/>
                <a:ea typeface="Times New Roman" panose="02020603050405020304" pitchFamily="18" charset="0"/>
                <a:cs typeface="Times New Roman" panose="02020603050405020304" pitchFamily="18" charset="0"/>
              </a:rPr>
              <a:t>were awarded BBBEE points as level 1 contributors when they in fact did not </a:t>
            </a:r>
            <a:r>
              <a:rPr lang="en-ZA" sz="1600" dirty="0" smtClean="0">
                <a:latin typeface="Arial" panose="020B0604020202020204" pitchFamily="34" charset="0"/>
                <a:ea typeface="Times New Roman" panose="02020603050405020304" pitchFamily="18" charset="0"/>
                <a:cs typeface="Times New Roman" panose="02020603050405020304" pitchFamily="18" charset="0"/>
              </a:rPr>
              <a:t>qualify</a:t>
            </a:r>
          </a:p>
          <a:p>
            <a:pPr>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There was non-compliance with procurement regulations</a:t>
            </a:r>
          </a:p>
          <a:p>
            <a:pPr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PPEs were delivered late and such had to be condoned by the Heads of Department</a:t>
            </a:r>
          </a:p>
          <a:p>
            <a:pPr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There were breaches in terms of the delivery mode of transport specification of PPEs, but consignments were accepted by the department</a:t>
            </a:r>
          </a:p>
          <a:p>
            <a:pPr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Fruitless and wasteful expenditure - </a:t>
            </a:r>
            <a:r>
              <a:rPr lang="en-US" sz="1600" dirty="0" smtClean="0">
                <a:latin typeface="Arial" panose="020B0604020202020204" pitchFamily="34" charset="0"/>
                <a:cs typeface="Arial" panose="020B0604020202020204" pitchFamily="34" charset="0"/>
              </a:rPr>
              <a:t>Services </a:t>
            </a:r>
            <a:r>
              <a:rPr lang="en-US" sz="1600" dirty="0">
                <a:latin typeface="Arial" panose="020B0604020202020204" pitchFamily="34" charset="0"/>
                <a:cs typeface="Arial" panose="020B0604020202020204" pitchFamily="34" charset="0"/>
              </a:rPr>
              <a:t>rendered were partially or not rendered at all </a:t>
            </a:r>
            <a:r>
              <a:rPr lang="en-US" sz="1600" dirty="0" smtClean="0">
                <a:latin typeface="Arial" panose="020B0604020202020204" pitchFamily="34" charset="0"/>
                <a:cs typeface="Arial" panose="020B0604020202020204" pitchFamily="34" charset="0"/>
              </a:rPr>
              <a:t>but payments were made. There was no verification of the work done or if the </a:t>
            </a:r>
            <a:r>
              <a:rPr lang="en-US" sz="1600" dirty="0">
                <a:latin typeface="Arial" panose="020B0604020202020204" pitchFamily="34" charset="0"/>
                <a:cs typeface="Arial" panose="020B0604020202020204" pitchFamily="34" charset="0"/>
              </a:rPr>
              <a:t>work was in accordance with the agreement and in certain circumstance, no contract / agreement was found.   </a:t>
            </a:r>
          </a:p>
          <a:p>
            <a:pPr lvl="0" algn="just">
              <a:lnSpc>
                <a:spcPct val="150000"/>
              </a:lnSpc>
              <a:spcBef>
                <a:spcPts val="600"/>
              </a:spcBef>
              <a:spcAft>
                <a:spcPts val="600"/>
              </a:spcAft>
              <a:buFont typeface="Symbol" panose="05050102010706020507" pitchFamily="18" charset="2"/>
              <a:buChar char=""/>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dirty="0" smtClean="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n-US" sz="1800" i="1" dirty="0" smtClean="0">
              <a:latin typeface="Arial" panose="020B0604020202020204" pitchFamily="34" charset="0"/>
              <a:cs typeface="Arial" panose="020B0604020202020204" pitchFamily="34" charset="0"/>
            </a:endParaRPr>
          </a:p>
          <a:p>
            <a:pPr marL="0" indent="0" algn="ctr">
              <a:lnSpc>
                <a:spcPct val="150000"/>
              </a:lnSpc>
              <a:buNone/>
            </a:pPr>
            <a:endParaRPr lang="en-ZA" sz="1800" b="1" u="sng" dirty="0" smtClean="0">
              <a:latin typeface="Arial" panose="020B0604020202020204" pitchFamily="34" charset="0"/>
              <a:cs typeface="Arial" panose="020B0604020202020204" pitchFamily="34" charset="0"/>
            </a:endParaRPr>
          </a:p>
          <a:p>
            <a:pPr marL="0" indent="0" algn="ctr">
              <a:lnSpc>
                <a:spcPct val="150000"/>
              </a:lnSpc>
              <a:buNone/>
            </a:pPr>
            <a:endParaRPr lang="en-US" sz="1800" dirty="0" smtClean="0">
              <a:latin typeface="Arial" panose="020B0604020202020204" pitchFamily="34" charset="0"/>
              <a:cs typeface="Arial" panose="020B0604020202020204" pitchFamily="34" charset="0"/>
            </a:endParaRPr>
          </a:p>
          <a:p>
            <a:pPr marL="0" indent="0" algn="ctr">
              <a:lnSpc>
                <a:spcPct val="150000"/>
              </a:lnSpc>
              <a:buNone/>
            </a:pPr>
            <a:endParaRPr lang="en-ZA" sz="1800" b="1" u="sng" dirty="0" smtClean="0">
              <a:latin typeface="Arial" panose="020B0604020202020204" pitchFamily="34" charset="0"/>
              <a:cs typeface="Arial" panose="020B0604020202020204" pitchFamily="34" charset="0"/>
            </a:endParaRPr>
          </a:p>
          <a:p>
            <a:pPr marL="0" indent="0">
              <a:buNone/>
            </a:pPr>
            <a:endParaRPr lang="en-US" sz="1800" dirty="0"/>
          </a:p>
        </p:txBody>
      </p:sp>
    </p:spTree>
    <p:extLst>
      <p:ext uri="{BB962C8B-B14F-4D97-AF65-F5344CB8AC3E}">
        <p14:creationId xmlns:p14="http://schemas.microsoft.com/office/powerpoint/2010/main" val="30851246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US" b="1" dirty="0" smtClean="0">
                <a:solidFill>
                  <a:schemeClr val="bg1"/>
                </a:solidFill>
                <a:latin typeface="Arial" panose="020B0604020202020204" pitchFamily="34" charset="0"/>
                <a:cs typeface="Arial" panose="020B0604020202020204" pitchFamily="34" charset="0"/>
              </a:rPr>
              <a:t>RISKS</a:t>
            </a:r>
            <a:endParaRPr lang="en-US" sz="44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039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6CA99-BDBE-4114-A376-B0F3ABB74991}" type="slidenum">
              <a:rPr kumimoji="0" lang="en-ZA"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ZA"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04168379"/>
              </p:ext>
            </p:extLst>
          </p:nvPr>
        </p:nvGraphicFramePr>
        <p:xfrm>
          <a:off x="1536700" y="727823"/>
          <a:ext cx="6832600" cy="3257550"/>
        </p:xfrm>
        <a:graphic>
          <a:graphicData uri="http://schemas.openxmlformats.org/drawingml/2006/table">
            <a:tbl>
              <a:tblPr/>
              <a:tblGrid>
                <a:gridCol w="3848100">
                  <a:extLst>
                    <a:ext uri="{9D8B030D-6E8A-4147-A177-3AD203B41FA5}">
                      <a16:colId xmlns:a16="http://schemas.microsoft.com/office/drawing/2014/main" val="4275264472"/>
                    </a:ext>
                  </a:extLst>
                </a:gridCol>
                <a:gridCol w="2984500">
                  <a:extLst>
                    <a:ext uri="{9D8B030D-6E8A-4147-A177-3AD203B41FA5}">
                      <a16:colId xmlns:a16="http://schemas.microsoft.com/office/drawing/2014/main" val="2249054330"/>
                    </a:ext>
                  </a:extLst>
                </a:gridCol>
              </a:tblGrid>
              <a:tr h="184150">
                <a:tc>
                  <a:txBody>
                    <a:bodyPr/>
                    <a:lstStyle/>
                    <a:p>
                      <a:pPr algn="ctr" fontAlgn="b"/>
                      <a:r>
                        <a:rPr lang="en-GB" sz="1100" b="1" i="0" u="none" strike="noStrike">
                          <a:solidFill>
                            <a:srgbClr val="000000"/>
                          </a:solidFill>
                          <a:effectLst/>
                          <a:latin typeface="Arial" panose="020B0604020202020204" pitchFamily="34" charset="0"/>
                          <a:cs typeface="Arial" panose="020B0604020202020204" pitchFamily="34" charset="0"/>
                        </a:rPr>
                        <a:t>Risk / Issue / Constraint</a:t>
                      </a:r>
                      <a:endParaRPr lang="en-US" sz="1100" b="1"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1" i="0" u="none" strike="noStrike">
                          <a:solidFill>
                            <a:srgbClr val="000000"/>
                          </a:solidFill>
                          <a:effectLst/>
                          <a:latin typeface="Arial" panose="020B0604020202020204" pitchFamily="34" charset="0"/>
                          <a:cs typeface="Arial" panose="020B0604020202020204" pitchFamily="34" charset="0"/>
                        </a:rPr>
                        <a:t>Mitigation Steps</a:t>
                      </a:r>
                      <a:endParaRPr lang="en-US" sz="1100" b="1"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53297497"/>
                  </a:ext>
                </a:extLst>
              </a:tr>
              <a:tr h="5397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Political interference where potential links between officials and service providers have been identified and local politician’s involvement in the administration of municipalities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Escalate to the Executive Authority</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893597"/>
                  </a:ext>
                </a:extLst>
              </a:tr>
              <a:tr h="3619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Tampering and/or destruction of evidence due to the majority of matters already in the media space</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Consider Search and Seizure powers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682313"/>
                  </a:ext>
                </a:extLst>
              </a:tr>
              <a:tr h="1841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Delays and/or non-cooperation by implicated officials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Use SIU Powers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403477"/>
                  </a:ext>
                </a:extLst>
              </a:tr>
              <a:tr h="3619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Some State institutions are too slow in providing the information to the SIU</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Subpoena the required information</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705733"/>
                  </a:ext>
                </a:extLst>
              </a:tr>
              <a:tr h="1841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Poor or incomplete record-keeping by the State institutions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Escalate to the Executive Authority</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981758"/>
                  </a:ext>
                </a:extLst>
              </a:tr>
              <a:tr h="3619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Concern about officials who may have to testify against their Executive Members (fear of career limitations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Escalate and provide appropriate protection</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3757129"/>
                  </a:ext>
                </a:extLst>
              </a:tr>
              <a:tr h="7175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Duplication of investigations by agencies e.g. DPCI, SIU, AFU, Public Protector, AGSA etc. may result in non-availability of documentation that may already have been seized by other entities.</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Clear the duplications at the Fusion Centre</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585850"/>
                  </a:ext>
                </a:extLst>
              </a:tr>
              <a:tr h="361950">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Service providers having closed down businesses due to lockdown</a:t>
                      </a:r>
                      <a:endParaRPr lang="en-US" sz="1100" b="0" i="0" u="none" strike="noStrike">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Arial" panose="020B0604020202020204" pitchFamily="34" charset="0"/>
                          <a:cs typeface="Arial" panose="020B0604020202020204" pitchFamily="34" charset="0"/>
                        </a:rPr>
                        <a:t>Institute progress recovery plan</a:t>
                      </a:r>
                      <a:endParaRPr lang="en-US" sz="1100" b="0" i="0" u="none" strike="noStrike" dirty="0">
                        <a:solidFill>
                          <a:srgbClr val="000000"/>
                        </a:solidFill>
                        <a:effectLst/>
                        <a:latin typeface="Arial" panose="020B060402020202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161028"/>
                  </a:ext>
                </a:extLst>
              </a:tr>
            </a:tbl>
          </a:graphicData>
        </a:graphic>
      </p:graphicFrame>
    </p:spTree>
    <p:extLst>
      <p:ext uri="{BB962C8B-B14F-4D97-AF65-F5344CB8AC3E}">
        <p14:creationId xmlns:p14="http://schemas.microsoft.com/office/powerpoint/2010/main" val="2364647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90926" y="6569559"/>
            <a:ext cx="7345830" cy="246221"/>
          </a:xfrm>
          <a:prstGeom prst="rect">
            <a:avLst/>
          </a:prstGeom>
          <a:noFill/>
        </p:spPr>
        <p:txBody>
          <a:bodyPr wrap="square" rtlCol="0">
            <a:spAutoFit/>
          </a:bodyPr>
          <a:lstStyle/>
          <a:p>
            <a:r>
              <a:rPr lang="en-US" sz="1000" b="1" dirty="0" smtClean="0">
                <a:latin typeface="Arial"/>
                <a:cs typeface="Arial"/>
              </a:rPr>
              <a:t>Hotline: 0800 037 774    |     Website: https://www.siu.org.za   |   E-mail: info@siu.org.za </a:t>
            </a:r>
            <a:endParaRPr lang="en-US" sz="1000" b="1" dirty="0">
              <a:latin typeface="Arial"/>
              <a:cs typeface="Arial"/>
            </a:endParaRPr>
          </a:p>
        </p:txBody>
      </p:sp>
      <p:sp>
        <p:nvSpPr>
          <p:cNvPr id="3" name="Rectangle 2"/>
          <p:cNvSpPr/>
          <p:nvPr/>
        </p:nvSpPr>
        <p:spPr>
          <a:xfrm>
            <a:off x="285762" y="968005"/>
            <a:ext cx="9611366" cy="1323439"/>
          </a:xfrm>
          <a:prstGeom prst="rect">
            <a:avLst/>
          </a:prstGeom>
        </p:spPr>
        <p:txBody>
          <a:bodyPr wrap="square">
            <a:spAutoFit/>
          </a:bodyPr>
          <a:lstStyle/>
          <a:p>
            <a:pPr algn="ctr"/>
            <a:r>
              <a:rPr lang="en-US" sz="8000" b="1" dirty="0">
                <a:latin typeface="Arial" panose="020B0604020202020204" pitchFamily="34" charset="0"/>
                <a:cs typeface="Arial" panose="020B0604020202020204" pitchFamily="34" charset="0"/>
              </a:rPr>
              <a:t>THANK YOU</a:t>
            </a:r>
          </a:p>
        </p:txBody>
      </p:sp>
      <p:cxnSp>
        <p:nvCxnSpPr>
          <p:cNvPr id="8" name="Straight Connector 7"/>
          <p:cNvCxnSpPr/>
          <p:nvPr/>
        </p:nvCxnSpPr>
        <p:spPr>
          <a:xfrm>
            <a:off x="2560320" y="2133600"/>
            <a:ext cx="503936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116" y="2532906"/>
            <a:ext cx="506576" cy="507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364" y="2532906"/>
            <a:ext cx="507226" cy="507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24325" y="2273784"/>
            <a:ext cx="3600249" cy="830997"/>
          </a:xfrm>
          <a:prstGeom prst="rect">
            <a:avLst/>
          </a:prstGeom>
          <a:noFill/>
        </p:spPr>
        <p:txBody>
          <a:bodyPr wrap="square" rtlCol="0">
            <a:spAutoFit/>
          </a:bodyPr>
          <a:lstStyle/>
          <a:p>
            <a:r>
              <a:rPr lang="en-US" sz="1600" dirty="0" smtClean="0">
                <a:latin typeface="Arial"/>
                <a:cs typeface="Arial"/>
              </a:rPr>
              <a:t>Hotline: 0800 037 774    </a:t>
            </a:r>
          </a:p>
          <a:p>
            <a:r>
              <a:rPr lang="en-US" sz="1600" dirty="0" smtClean="0">
                <a:latin typeface="Arial"/>
                <a:cs typeface="Arial"/>
              </a:rPr>
              <a:t>Website: https://www.siu.org.za </a:t>
            </a:r>
          </a:p>
          <a:p>
            <a:r>
              <a:rPr lang="en-US" sz="1600" dirty="0" smtClean="0">
                <a:latin typeface="Arial"/>
                <a:cs typeface="Arial"/>
              </a:rPr>
              <a:t>E-mail: info@siu.org.za </a:t>
            </a:r>
            <a:endParaRPr lang="en-US" sz="1600" dirty="0">
              <a:latin typeface="Arial"/>
              <a:cs typeface="Arial"/>
            </a:endParaRPr>
          </a:p>
        </p:txBody>
      </p:sp>
      <p:sp>
        <p:nvSpPr>
          <p:cNvPr id="10" name="TextBox 9"/>
          <p:cNvSpPr txBox="1"/>
          <p:nvPr/>
        </p:nvSpPr>
        <p:spPr>
          <a:xfrm>
            <a:off x="6626364" y="2224769"/>
            <a:ext cx="1144766" cy="369332"/>
          </a:xfrm>
          <a:prstGeom prst="rect">
            <a:avLst/>
          </a:prstGeom>
          <a:noFill/>
        </p:spPr>
        <p:txBody>
          <a:bodyPr wrap="square" rtlCol="0">
            <a:spAutoFit/>
          </a:bodyPr>
          <a:lstStyle/>
          <a:p>
            <a:r>
              <a:rPr lang="en-US" dirty="0" smtClean="0"/>
              <a:t>Follow Us</a:t>
            </a:r>
            <a:endParaRPr lang="en-US" dirty="0"/>
          </a:p>
        </p:txBody>
      </p:sp>
      <p:sp>
        <p:nvSpPr>
          <p:cNvPr id="14" name="TextBox 13"/>
          <p:cNvSpPr txBox="1"/>
          <p:nvPr/>
        </p:nvSpPr>
        <p:spPr>
          <a:xfrm>
            <a:off x="6731139" y="3015344"/>
            <a:ext cx="1144766" cy="276999"/>
          </a:xfrm>
          <a:prstGeom prst="rect">
            <a:avLst/>
          </a:prstGeom>
          <a:noFill/>
        </p:spPr>
        <p:txBody>
          <a:bodyPr wrap="square" rtlCol="0">
            <a:spAutoFit/>
          </a:bodyPr>
          <a:lstStyle/>
          <a:p>
            <a:r>
              <a:rPr lang="en-US" sz="1200" b="1" dirty="0" smtClean="0"/>
              <a:t>@RSASIU</a:t>
            </a:r>
            <a:endParaRPr lang="en-US" sz="1200" b="1" dirty="0"/>
          </a:p>
        </p:txBody>
      </p:sp>
      <p:cxnSp>
        <p:nvCxnSpPr>
          <p:cNvPr id="13" name="Straight Connector 12"/>
          <p:cNvCxnSpPr/>
          <p:nvPr/>
        </p:nvCxnSpPr>
        <p:spPr>
          <a:xfrm>
            <a:off x="6702564" y="3040132"/>
            <a:ext cx="86854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2370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5</a:t>
            </a:fld>
            <a:endParaRPr lang="en-ZA" altLang="en-US"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495300" y="420626"/>
            <a:ext cx="8915400" cy="1143000"/>
          </a:xfrm>
        </p:spPr>
        <p:txBody>
          <a:bodyPr>
            <a:normAutofit/>
          </a:bodyPr>
          <a:lstStyle/>
          <a:p>
            <a:r>
              <a:rPr lang="en-ZA" sz="2800" b="1" dirty="0">
                <a:latin typeface="Arial" panose="020B0604020202020204" pitchFamily="34" charset="0"/>
                <a:cs typeface="Arial" panose="020B0604020202020204" pitchFamily="34" charset="0"/>
              </a:rPr>
              <a:t>SIU OUTCOMES</a:t>
            </a:r>
            <a:br>
              <a:rPr lang="en-ZA" sz="2800" b="1" dirty="0">
                <a:latin typeface="Arial" panose="020B0604020202020204" pitchFamily="34" charset="0"/>
                <a:cs typeface="Arial" panose="020B0604020202020204" pitchFamily="34" charset="0"/>
              </a:rPr>
            </a:br>
            <a:r>
              <a:rPr lang="en-ZA" sz="2800" b="1" dirty="0">
                <a:latin typeface="Arial" panose="020B0604020202020204" pitchFamily="34" charset="0"/>
                <a:cs typeface="Arial" panose="020B0604020202020204" pitchFamily="34" charset="0"/>
              </a:rPr>
              <a:t>CONSEQUENCE MANAGEMENT</a:t>
            </a:r>
            <a:endParaRPr lang="en-US" sz="3200" b="1" dirty="0">
              <a:latin typeface="Arial" panose="020B060402020202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1290117558"/>
              </p:ext>
            </p:extLst>
          </p:nvPr>
        </p:nvGraphicFramePr>
        <p:xfrm>
          <a:off x="975296" y="1803400"/>
          <a:ext cx="7940104" cy="3578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574800" y="5422900"/>
            <a:ext cx="6667500" cy="375729"/>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solidFill>
                  <a:schemeClr val="bg1"/>
                </a:solidFill>
                <a:latin typeface="Arial" panose="020B0604020202020204" pitchFamily="34" charset="0"/>
                <a:cs typeface="Arial" panose="020B0604020202020204" pitchFamily="34" charset="0"/>
              </a:rPr>
              <a:t>SYSTEMIC </a:t>
            </a:r>
            <a:r>
              <a:rPr lang="en-ZA" b="1" dirty="0" smtClean="0">
                <a:solidFill>
                  <a:schemeClr val="bg1"/>
                </a:solidFill>
                <a:latin typeface="Arial" panose="020B0604020202020204" pitchFamily="34" charset="0"/>
                <a:cs typeface="Arial" panose="020B0604020202020204" pitchFamily="34" charset="0"/>
              </a:rPr>
              <a:t>RECOMMENDATIONS</a:t>
            </a:r>
            <a:endParaRPr lang="en-ZA"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467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6</a:t>
            </a:fld>
            <a:endParaRPr lang="en-ZA" altLang="en-US" dirty="0">
              <a:latin typeface="Arial" panose="020B0604020202020204" pitchFamily="34" charset="0"/>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US" b="1" dirty="0">
                <a:solidFill>
                  <a:schemeClr val="bg1"/>
                </a:solidFill>
                <a:latin typeface="Arial" panose="020B0604020202020204" pitchFamily="34" charset="0"/>
                <a:cs typeface="Arial" panose="020B0604020202020204" pitchFamily="34" charset="0"/>
              </a:rPr>
              <a:t>SIU STRATEGIC FOCUS</a:t>
            </a:r>
          </a:p>
        </p:txBody>
      </p:sp>
    </p:spTree>
    <p:extLst>
      <p:ext uri="{BB962C8B-B14F-4D97-AF65-F5344CB8AC3E}">
        <p14:creationId xmlns:p14="http://schemas.microsoft.com/office/powerpoint/2010/main" val="1251608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7</a:t>
            </a:fld>
            <a:endParaRPr lang="en-ZA" altLang="en-US"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95300" y="722377"/>
            <a:ext cx="8915400" cy="5543482"/>
          </a:xfrm>
        </p:spPr>
        <p:txBody>
          <a:bodyPr>
            <a:normAutofit fontScale="25000" lnSpcReduction="20000"/>
          </a:bodyPr>
          <a:lstStyle/>
          <a:p>
            <a:pPr marL="0" indent="0" algn="just">
              <a:lnSpc>
                <a:spcPct val="150000"/>
              </a:lnSpc>
              <a:buNone/>
            </a:pPr>
            <a:r>
              <a:rPr lang="en-US" sz="6400" dirty="0">
                <a:latin typeface="Arial" panose="020B0604020202020204" pitchFamily="34" charset="0"/>
                <a:cs typeface="Arial" panose="020B0604020202020204" pitchFamily="34" charset="0"/>
              </a:rPr>
              <a:t>In order  to achieve the SIU Vision and Mission and ultimately to deliver effectively on the SIU’s Legislative Mandate, the following key strategic focus areas are </a:t>
            </a:r>
            <a:r>
              <a:rPr lang="en-US" sz="6400" dirty="0" smtClean="0">
                <a:latin typeface="Arial" panose="020B0604020202020204" pitchFamily="34" charset="0"/>
                <a:cs typeface="Arial" panose="020B0604020202020204" pitchFamily="34" charset="0"/>
              </a:rPr>
              <a:t>emphasized </a:t>
            </a:r>
            <a:r>
              <a:rPr lang="en-US" sz="6400" dirty="0">
                <a:latin typeface="Arial" panose="020B0604020202020204" pitchFamily="34" charset="0"/>
                <a:cs typeface="Arial" panose="020B0604020202020204" pitchFamily="34" charset="0"/>
              </a:rPr>
              <a:t>as we execute on our Strategy</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Improved turnaround times of investigations.</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Monitoring the implementation of SIU referrals and consequence management.</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Implementing measures to accelerate civil litigation. Special Tribunal now in operation.</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Reviewing and strengthening the SIU Funding Model.</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Monitoring and evaluating the impact of the SIU Objectives.</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Implementing targeted prevention and awareness campaigns.</a:t>
            </a:r>
          </a:p>
          <a:p>
            <a:pPr marL="361950" lvl="1" indent="-361950" algn="just">
              <a:lnSpc>
                <a:spcPct val="150000"/>
              </a:lnSpc>
              <a:buFont typeface="+mj-lt"/>
              <a:buAutoNum type="alphaLcParenR"/>
            </a:pPr>
            <a:r>
              <a:rPr lang="en-US" sz="6400" dirty="0">
                <a:latin typeface="Arial" panose="020B0604020202020204" pitchFamily="34" charset="0"/>
                <a:cs typeface="Arial" panose="020B0604020202020204" pitchFamily="34" charset="0"/>
              </a:rPr>
              <a:t>Making systemic recommendations to State institutions to prevent a recurrence of corruption, maladministration and malpractice.</a:t>
            </a:r>
          </a:p>
          <a:p>
            <a:pPr marL="361950" lvl="1" indent="-361950" algn="just">
              <a:lnSpc>
                <a:spcPct val="150000"/>
              </a:lnSpc>
              <a:buFont typeface="+mj-lt"/>
              <a:buAutoNum type="alphaLcParenR" startAt="8"/>
            </a:pPr>
            <a:r>
              <a:rPr lang="en-US" sz="6400" dirty="0">
                <a:latin typeface="Arial" panose="020B0604020202020204" pitchFamily="34" charset="0"/>
                <a:cs typeface="Arial" panose="020B0604020202020204" pitchFamily="34" charset="0"/>
              </a:rPr>
              <a:t>Improving Communications and Stakeholder Relations.</a:t>
            </a:r>
          </a:p>
          <a:p>
            <a:pPr marL="361950" lvl="1" indent="-361950" algn="just">
              <a:lnSpc>
                <a:spcPct val="150000"/>
              </a:lnSpc>
              <a:buFont typeface="+mj-lt"/>
              <a:buAutoNum type="alphaLcParenR" startAt="8"/>
            </a:pPr>
            <a:r>
              <a:rPr lang="en-US" sz="6400" dirty="0">
                <a:latin typeface="Arial" panose="020B0604020202020204" pitchFamily="34" charset="0"/>
                <a:cs typeface="Arial" panose="020B0604020202020204" pitchFamily="34" charset="0"/>
              </a:rPr>
              <a:t>Implementing corruption, maladministration and malpractice data analytics.</a:t>
            </a:r>
          </a:p>
          <a:p>
            <a:pPr marL="361950" lvl="1" indent="-361950" algn="just">
              <a:lnSpc>
                <a:spcPct val="150000"/>
              </a:lnSpc>
              <a:buFont typeface="+mj-lt"/>
              <a:buAutoNum type="alphaLcParenR" startAt="8"/>
            </a:pPr>
            <a:r>
              <a:rPr lang="en-US" sz="6400" dirty="0">
                <a:latin typeface="Arial" panose="020B0604020202020204" pitchFamily="34" charset="0"/>
                <a:cs typeface="Arial" panose="020B0604020202020204" pitchFamily="34" charset="0"/>
              </a:rPr>
              <a:t>Improving on the SIU Governance Framework.</a:t>
            </a:r>
          </a:p>
          <a:p>
            <a:pPr marL="361950" lvl="1" indent="-361950" algn="just">
              <a:lnSpc>
                <a:spcPct val="150000"/>
              </a:lnSpc>
              <a:buFont typeface="+mj-lt"/>
              <a:buAutoNum type="alphaLcParenR" startAt="8"/>
            </a:pPr>
            <a:r>
              <a:rPr lang="en-US" sz="6400" dirty="0">
                <a:latin typeface="Arial" panose="020B0604020202020204" pitchFamily="34" charset="0"/>
                <a:cs typeface="Arial" panose="020B0604020202020204" pitchFamily="34" charset="0"/>
              </a:rPr>
              <a:t>Improving all SIU Operations Enablement Functions.</a:t>
            </a:r>
          </a:p>
          <a:p>
            <a:pPr marL="361950" lvl="1" indent="-361950" algn="just">
              <a:lnSpc>
                <a:spcPct val="150000"/>
              </a:lnSpc>
              <a:buFont typeface="+mj-lt"/>
              <a:buAutoNum type="alphaLcParenR" startAt="8"/>
            </a:pPr>
            <a:r>
              <a:rPr lang="en-US" sz="6400" dirty="0">
                <a:latin typeface="Arial" panose="020B0604020202020204" pitchFamily="34" charset="0"/>
                <a:cs typeface="Arial" panose="020B0604020202020204" pitchFamily="34" charset="0"/>
              </a:rPr>
              <a:t>Introducing a new </a:t>
            </a:r>
            <a:r>
              <a:rPr lang="en-US" sz="6400" dirty="0" smtClean="0">
                <a:latin typeface="Arial" panose="020B0604020202020204" pitchFamily="34" charset="0"/>
                <a:cs typeface="Arial" panose="020B0604020202020204" pitchFamily="34" charset="0"/>
              </a:rPr>
              <a:t>organizational </a:t>
            </a:r>
            <a:r>
              <a:rPr lang="en-US" sz="6400" dirty="0">
                <a:latin typeface="Arial" panose="020B0604020202020204" pitchFamily="34" charset="0"/>
                <a:cs typeface="Arial" panose="020B0604020202020204" pitchFamily="34" charset="0"/>
              </a:rPr>
              <a:t>and individual performance management system.</a:t>
            </a:r>
          </a:p>
          <a:p>
            <a:endParaRPr lang="en-US" dirty="0"/>
          </a:p>
        </p:txBody>
      </p:sp>
    </p:spTree>
    <p:extLst>
      <p:ext uri="{BB962C8B-B14F-4D97-AF65-F5344CB8AC3E}">
        <p14:creationId xmlns:p14="http://schemas.microsoft.com/office/powerpoint/2010/main" val="2493684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8</a:t>
            </a:fld>
            <a:endParaRPr lang="en-ZA" altLang="en-US" dirty="0">
              <a:latin typeface="Arial" panose="020B0604020202020204" pitchFamily="34" charset="0"/>
              <a:cs typeface="Arial" panose="020B0604020202020204" pitchFamily="34" charset="0"/>
            </a:endParaRPr>
          </a:p>
        </p:txBody>
      </p:sp>
      <p:sp>
        <p:nvSpPr>
          <p:cNvPr id="10" name="Content Placeholder 3"/>
          <p:cNvSpPr>
            <a:spLocks noGrp="1"/>
          </p:cNvSpPr>
          <p:nvPr>
            <p:ph idx="1"/>
          </p:nvPr>
        </p:nvSpPr>
        <p:spPr>
          <a:xfrm>
            <a:off x="495300" y="2338437"/>
            <a:ext cx="8915400" cy="880679"/>
          </a:xfrm>
          <a:solidFill>
            <a:schemeClr val="tx1"/>
          </a:solidFill>
        </p:spPr>
        <p:txBody>
          <a:bodyPr>
            <a:normAutofit/>
          </a:bodyPr>
          <a:lstStyle/>
          <a:p>
            <a:pPr marL="0" indent="0" algn="ctr">
              <a:lnSpc>
                <a:spcPct val="150000"/>
              </a:lnSpc>
              <a:buNone/>
            </a:pPr>
            <a:r>
              <a:rPr lang="en-US" sz="3000" b="1" dirty="0" smtClean="0">
                <a:solidFill>
                  <a:schemeClr val="bg1"/>
                </a:solidFill>
                <a:latin typeface="Arial" panose="020B0604020202020204" pitchFamily="34" charset="0"/>
                <a:cs typeface="Arial" panose="020B0604020202020204" pitchFamily="34" charset="0"/>
              </a:rPr>
              <a:t>OVERVIEW OF COVID-19 EXPENDITURE</a:t>
            </a:r>
            <a:endParaRPr lang="en-US" sz="43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407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7099300" y="6293291"/>
            <a:ext cx="2311400" cy="365125"/>
          </a:xfrm>
          <a:prstGeom prst="rect">
            <a:avLst/>
          </a:prstGeom>
        </p:spPr>
        <p:txBody>
          <a:bodyPr/>
          <a:lstStyle/>
          <a:p>
            <a:fld id="{9606CA99-BDBE-4114-A376-B0F3ABB74991}" type="slidenum">
              <a:rPr lang="en-ZA" altLang="en-US" smtClean="0">
                <a:latin typeface="Arial" panose="020B0604020202020204" pitchFamily="34" charset="0"/>
                <a:cs typeface="Arial" panose="020B0604020202020204" pitchFamily="34" charset="0"/>
              </a:rPr>
              <a:pPr/>
              <a:t>9</a:t>
            </a:fld>
            <a:endParaRPr lang="en-ZA" altLang="en-US"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591094" y="82297"/>
            <a:ext cx="8915400" cy="1143000"/>
          </a:xfrm>
        </p:spPr>
        <p:txBody>
          <a:bodyPr>
            <a:noAutofit/>
          </a:bodyPr>
          <a:lstStyle/>
          <a:p>
            <a:pPr>
              <a:defRPr sz="1400" b="1"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Covid-19 relief funds allocated</a:t>
            </a:r>
            <a:r>
              <a:rPr lang="en-US" sz="1600" b="1" dirty="0" smtClean="0">
                <a:solidFill>
                  <a:prstClr val="black">
                    <a:lumMod val="65000"/>
                    <a:lumOff val="35000"/>
                  </a:prstClr>
                </a:solidFill>
              </a:rPr>
              <a:t>:</a:t>
            </a:r>
            <a:br>
              <a:rPr lang="en-US" sz="1600" b="1" dirty="0" smtClean="0">
                <a:solidFill>
                  <a:prstClr val="black">
                    <a:lumMod val="65000"/>
                    <a:lumOff val="35000"/>
                  </a:prstClr>
                </a:solidFill>
              </a:rPr>
            </a:br>
            <a:r>
              <a:rPr lang="en-US" sz="1600" b="1" dirty="0" smtClean="0">
                <a:solidFill>
                  <a:prstClr val="black">
                    <a:lumMod val="65000"/>
                    <a:lumOff val="35000"/>
                  </a:prstClr>
                </a:solidFill>
              </a:rPr>
              <a:t>R145 billion Expenditure </a:t>
            </a:r>
            <a:r>
              <a:rPr lang="en-US" sz="1600" b="1" dirty="0">
                <a:solidFill>
                  <a:prstClr val="black">
                    <a:lumMod val="65000"/>
                    <a:lumOff val="35000"/>
                  </a:prstClr>
                </a:solidFill>
              </a:rPr>
              <a:t>against </a:t>
            </a:r>
            <a:r>
              <a:rPr lang="en-US" sz="1600" b="1" dirty="0" smtClean="0">
                <a:solidFill>
                  <a:prstClr val="black">
                    <a:lumMod val="65000"/>
                    <a:lumOff val="35000"/>
                  </a:prstClr>
                </a:solidFill>
              </a:rPr>
              <a:t>R15,6 </a:t>
            </a:r>
            <a:r>
              <a:rPr lang="en-US" sz="1600" b="1" dirty="0">
                <a:solidFill>
                  <a:prstClr val="black">
                    <a:lumMod val="65000"/>
                    <a:lumOff val="35000"/>
                  </a:prstClr>
                </a:solidFill>
              </a:rPr>
              <a:t>billion (</a:t>
            </a:r>
            <a:r>
              <a:rPr lang="en-US" sz="1600" b="1" dirty="0" smtClean="0">
                <a:solidFill>
                  <a:prstClr val="black">
                    <a:lumMod val="65000"/>
                    <a:lumOff val="35000"/>
                  </a:prstClr>
                </a:solidFill>
              </a:rPr>
              <a:t>April 2020 </a:t>
            </a:r>
            <a:r>
              <a:rPr lang="en-US" sz="1600" b="1" dirty="0">
                <a:solidFill>
                  <a:prstClr val="black">
                    <a:lumMod val="65000"/>
                    <a:lumOff val="35000"/>
                  </a:prstClr>
                </a:solidFill>
              </a:rPr>
              <a:t>to Aug 2020)</a:t>
            </a:r>
            <a:br>
              <a:rPr lang="en-US" sz="1600" b="1" dirty="0">
                <a:solidFill>
                  <a:prstClr val="black">
                    <a:lumMod val="65000"/>
                    <a:lumOff val="35000"/>
                  </a:prstClr>
                </a:solidFill>
              </a:rPr>
            </a:br>
            <a:r>
              <a:rPr lang="en-US" sz="1600" b="1" dirty="0" smtClean="0">
                <a:solidFill>
                  <a:prstClr val="black">
                    <a:lumMod val="65000"/>
                    <a:lumOff val="35000"/>
                  </a:prstClr>
                </a:solidFill>
              </a:rPr>
              <a:t>R’ Millions</a:t>
            </a:r>
            <a:endParaRPr lang="en-US" sz="1600" b="1" dirty="0">
              <a:solidFill>
                <a:prstClr val="black">
                  <a:lumMod val="65000"/>
                  <a:lumOff val="35000"/>
                </a:prstClr>
              </a:solidFill>
            </a:endParaRPr>
          </a:p>
        </p:txBody>
      </p:sp>
      <p:graphicFrame>
        <p:nvGraphicFramePr>
          <p:cNvPr id="7" name="Chart 6"/>
          <p:cNvGraphicFramePr>
            <a:graphicFrameLocks noGrp="1"/>
          </p:cNvGraphicFramePr>
          <p:nvPr>
            <p:extLst>
              <p:ext uri="{D42A27DB-BD31-4B8C-83A1-F6EECF244321}">
                <p14:modId xmlns:p14="http://schemas.microsoft.com/office/powerpoint/2010/main" val="2670217814"/>
              </p:ext>
            </p:extLst>
          </p:nvPr>
        </p:nvGraphicFramePr>
        <p:xfrm>
          <a:off x="506494" y="1239294"/>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9298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4880</TotalTime>
  <Words>4522</Words>
  <Application>Microsoft Office PowerPoint</Application>
  <PresentationFormat>A4 Paper (210x297 mm)</PresentationFormat>
  <Paragraphs>949</Paragraphs>
  <Slides>47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Calibri</vt:lpstr>
      <vt:lpstr>Symbol</vt:lpstr>
      <vt:lpstr>Times New Roman</vt:lpstr>
      <vt:lpstr>Office Theme</vt:lpstr>
      <vt:lpstr>2_Office Theme</vt:lpstr>
      <vt:lpstr>PowerPoint Presentation</vt:lpstr>
      <vt:lpstr>PowerPoint Presentation</vt:lpstr>
      <vt:lpstr>SIU LEGISLATIVE MANDATE</vt:lpstr>
      <vt:lpstr>SIU VISION AND MISSION</vt:lpstr>
      <vt:lpstr>SIU OUTCOMES CONSEQUENCE MANAGEMENT</vt:lpstr>
      <vt:lpstr>PowerPoint Presentation</vt:lpstr>
      <vt:lpstr>PowerPoint Presentation</vt:lpstr>
      <vt:lpstr>PowerPoint Presentation</vt:lpstr>
      <vt:lpstr>Covid-19 relief funds allocated: R145 billion Expenditure against R15,6 billion (April 2020 to Aug 2020) R’ Millions</vt:lpstr>
      <vt:lpstr>National Departments expenditure on Covid-19: R7,7 billion R’ Millions</vt:lpstr>
      <vt:lpstr>Provincial expenditure on Covid-19 - R7,9 billion  Health and Basic Education R’ Millions</vt:lpstr>
      <vt:lpstr>Total actual Covid-19 expenditure of R15,6 billion from April 2020 to August 2020  vs Total value being investigated by SIU</vt:lpstr>
      <vt:lpstr>Actual Covid-19 expenditure of R15.6 billion:  SIU Value of Reported cases being investigated   R‘ Millions</vt:lpstr>
      <vt:lpstr>SIU: Value of PPE contracts under Investigation by Tier of Government R‘ Millions</vt:lpstr>
      <vt:lpstr>SIU: Value of PPE contracts under Investigation by Province R‘ Millions</vt:lpstr>
      <vt:lpstr>SIU: Value of PPE contracts under Investigation by Category of Procurement R’ Millions</vt:lpstr>
      <vt:lpstr>Covid-19 related expenditure per Municipality 15 March 2020 - 2 October 2020 R’ Millions</vt:lpstr>
      <vt:lpstr>Covid-19 related expenditure: Local Government spending per Category:  15 March 2020 - 2 October 2020 R’ Millions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SIU CIVIL LITIGATION UNIT</vt:lpstr>
      <vt:lpstr>CURRENT CASES</vt:lpstr>
      <vt:lpstr>CURRENT CASES</vt:lpstr>
      <vt:lpstr>CURRENT CASES</vt:lpstr>
      <vt:lpstr>CURRENT CASES</vt:lpstr>
      <vt:lpstr>DOMESTIC PROMINENT INFLUENTIAL PERSONS AND THEIR IMMEDIATE FAMILY</vt:lpstr>
      <vt:lpstr>SYSTEMIC RECOMMENDATION</vt:lpstr>
      <vt:lpstr>PowerPoint Presentation</vt:lpstr>
      <vt:lpstr>OVERVIEW OF INVESTIGATIONS TO DATE</vt:lpstr>
      <vt:lpstr>OVERVIEW OF INVESTIGATIONS TO DATE</vt:lpstr>
      <vt:lpstr>PowerPoint Presentation</vt:lpstr>
      <vt:lpstr>PowerPoint Presentation</vt:lpstr>
      <vt:lpstr>PowerPoint Presentation</vt:lpstr>
    </vt:vector>
  </TitlesOfParts>
  <Company>Environmental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Faith Ndenze</cp:lastModifiedBy>
  <cp:revision>424</cp:revision>
  <cp:lastPrinted>2019-08-12T11:15:39Z</cp:lastPrinted>
  <dcterms:created xsi:type="dcterms:W3CDTF">2018-07-24T20:58:47Z</dcterms:created>
  <dcterms:modified xsi:type="dcterms:W3CDTF">2020-10-20T07:41:32Z</dcterms:modified>
</cp:coreProperties>
</file>