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990" r:id="rId5"/>
    <p:sldId id="258" r:id="rId6"/>
    <p:sldId id="262" r:id="rId7"/>
    <p:sldId id="264" r:id="rId8"/>
    <p:sldId id="283" r:id="rId9"/>
    <p:sldId id="991" r:id="rId10"/>
    <p:sldId id="265" r:id="rId11"/>
    <p:sldId id="985" r:id="rId12"/>
    <p:sldId id="993" r:id="rId13"/>
    <p:sldId id="992" r:id="rId14"/>
    <p:sldId id="994"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lotleng" initials="M" lastIdx="5" clrIdx="0">
    <p:extLst>
      <p:ext uri="{19B8F6BF-5375-455C-9EA6-DF929625EA0E}">
        <p15:presenceInfo xmlns:p15="http://schemas.microsoft.com/office/powerpoint/2012/main" xmlns="" userId="S::matlou@unhcr.org::2d25febb-16ed-4b61-981f-68296d7f9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68478" autoAdjust="0"/>
  </p:normalViewPr>
  <p:slideViewPr>
    <p:cSldViewPr snapToGrid="0">
      <p:cViewPr varScale="1">
        <p:scale>
          <a:sx n="36" d="100"/>
          <a:sy n="36" d="100"/>
        </p:scale>
        <p:origin x="-96" y="-22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4BFFE-D7C6-43DE-9624-3F5821BDB130}" type="datetimeFigureOut">
              <a:rPr lang="en-GB" smtClean="0"/>
              <a:pPr/>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217D-3431-49A9-8FCA-5347DBE14283}" type="slidenum">
              <a:rPr lang="en-GB" smtClean="0"/>
              <a:pPr/>
              <a:t>‹#›</a:t>
            </a:fld>
            <a:endParaRPr lang="en-GB"/>
          </a:p>
        </p:txBody>
      </p:sp>
    </p:spTree>
    <p:extLst>
      <p:ext uri="{BB962C8B-B14F-4D97-AF65-F5344CB8AC3E}">
        <p14:creationId xmlns:p14="http://schemas.microsoft.com/office/powerpoint/2010/main" xmlns="" val="298277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xmlns="" val="265527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dirty="0"/>
              <a:t>Express gratitude to the and South African government  in general for their inclusive policies on access to healthcare</a:t>
            </a:r>
          </a:p>
          <a:p>
            <a:pPr marL="171450" indent="-171450">
              <a:buFont typeface="Arial" panose="020B0604020202020204" pitchFamily="34" charset="0"/>
              <a:buChar char="•"/>
            </a:pPr>
            <a:r>
              <a:rPr lang="en-MY" dirty="0"/>
              <a:t>Note the recent court case where asylum-seekers can now apply for COVID-19 R350 support grant</a:t>
            </a:r>
          </a:p>
        </p:txBody>
      </p:sp>
      <p:sp>
        <p:nvSpPr>
          <p:cNvPr id="4" name="Slide Number Placeholder 3"/>
          <p:cNvSpPr>
            <a:spLocks noGrp="1"/>
          </p:cNvSpPr>
          <p:nvPr>
            <p:ph type="sldNum" sz="quarter" idx="5"/>
          </p:nvPr>
        </p:nvSpPr>
        <p:spPr/>
        <p:txBody>
          <a:bodyPr/>
          <a:lstStyle/>
          <a:p>
            <a:fld id="{B133217D-3431-49A9-8FCA-5347DBE14283}" type="slidenum">
              <a:rPr lang="en-GB" smtClean="0"/>
              <a:pPr/>
              <a:t>10</a:t>
            </a:fld>
            <a:endParaRPr lang="en-GB"/>
          </a:p>
        </p:txBody>
      </p:sp>
    </p:spTree>
    <p:extLst>
      <p:ext uri="{BB962C8B-B14F-4D97-AF65-F5344CB8AC3E}">
        <p14:creationId xmlns:p14="http://schemas.microsoft.com/office/powerpoint/2010/main" xmlns="" val="412551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11</a:t>
            </a:fld>
            <a:endParaRPr lang="en-GB" altLang="en-US">
              <a:solidFill>
                <a:prstClr val="black"/>
              </a:solidFill>
            </a:endParaRPr>
          </a:p>
        </p:txBody>
      </p:sp>
    </p:spTree>
    <p:extLst>
      <p:ext uri="{BB962C8B-B14F-4D97-AF65-F5344CB8AC3E}">
        <p14:creationId xmlns:p14="http://schemas.microsoft.com/office/powerpoint/2010/main" xmlns="" val="62601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xmlns="" val="408231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The United Nations High Commissioner for Refugees and his Office (UNHCR) form a multilateral, intergovernmental institution, established by the United Nations General Assembly (GA) in the wake of the Second World War on 3 December 1949</a:t>
            </a:r>
          </a:p>
          <a:p>
            <a:pPr algn="l" eaLnBrk="1" hangingPunct="1">
              <a:spcBef>
                <a:spcPct val="0"/>
              </a:spcBef>
            </a:pPr>
            <a:r>
              <a:rPr lang="en-US" sz="1200" kern="1200" dirty="0">
                <a:solidFill>
                  <a:schemeClr val="tx1"/>
                </a:solidFill>
                <a:effectLst/>
                <a:latin typeface="+mn-lt"/>
                <a:ea typeface="+mn-ea"/>
                <a:cs typeface="+mn-cs"/>
              </a:rPr>
              <a:t>	</a:t>
            </a:r>
            <a:endParaRPr lang="en-IN"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CDF98A-9933-4951-9B91-3B3849CEA14B}" type="slidenum">
              <a:rPr lang="en-GB" altLang="en-US" smtClean="0">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xmlns="" val="363679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International protection; includes a range of concrete activities that ensure that all women, men, girls, and boys of concern to UNHCR have equal access to and enjoyment of their rights in accordance with international law. The ultimate goal of these activities is to help them rebuild their lives within a reasonable amount of time.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Durable Solutions; Voluntary repatriation,</a:t>
            </a:r>
            <a:r>
              <a:rPr lang="en-US" altLang="en-US" baseline="0" dirty="0"/>
              <a:t> local integration, RST</a:t>
            </a:r>
            <a:endParaRPr lang="en-GB" altLang="en-US" dirty="0"/>
          </a:p>
          <a:p>
            <a:pPr eaLnBrk="1" hangingPunct="1">
              <a:spcBef>
                <a:spcPct val="0"/>
              </a:spcBef>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kern="1200" dirty="0">
                <a:solidFill>
                  <a:schemeClr val="tx1"/>
                </a:solidFill>
                <a:effectLst/>
                <a:latin typeface="+mn-lt"/>
                <a:ea typeface="+mn-ea"/>
                <a:cs typeface="+mn-cs"/>
              </a:rPr>
              <a:t>Supervisory Responsibility; Assisting States to enact or revise national refugee legislation, including administrative instructions and operational guidelines, and to implement national refugee status determination procedures.</a:t>
            </a:r>
            <a:r>
              <a:rPr lang="en-GB" dirty="0"/>
              <a:t/>
            </a:r>
            <a:br>
              <a:rPr lang="en-GB" dirty="0"/>
            </a:br>
            <a:r>
              <a:rPr lang="en-GB" sz="1200" b="0" i="0" kern="1200" dirty="0">
                <a:solidFill>
                  <a:schemeClr val="tx1"/>
                </a:solidFill>
                <a:effectLst/>
                <a:latin typeface="+mn-lt"/>
                <a:ea typeface="+mn-ea"/>
                <a:cs typeface="+mn-cs"/>
              </a:rPr>
              <a:t>Strengthening relevant administrative and judicial institutions, training staff of government and non-governmental agencies, and liaising with relevant human rights bodies.</a:t>
            </a:r>
            <a:r>
              <a:rPr lang="en-GB" dirty="0"/>
              <a:t/>
            </a:r>
            <a:br>
              <a:rPr lang="en-GB" dirty="0"/>
            </a:br>
            <a:r>
              <a:rPr lang="en-GB" dirty="0"/>
              <a:t/>
            </a:r>
            <a:br>
              <a:rPr lang="en-GB" dirty="0"/>
            </a:br>
            <a:endParaRPr lang="en-GB" altLang="en-US" dirty="0"/>
          </a:p>
          <a:p>
            <a:pPr eaLnBrk="1" hangingPunct="1">
              <a:spcBef>
                <a:spcPct val="0"/>
              </a:spcBef>
            </a:pPr>
            <a:r>
              <a:rPr lang="en-GB" sz="1200" b="0" i="0" kern="1200" dirty="0">
                <a:solidFill>
                  <a:schemeClr val="tx1"/>
                </a:solidFill>
                <a:effectLst/>
                <a:latin typeface="+mn-lt"/>
                <a:ea typeface="+mn-ea"/>
                <a:cs typeface="+mn-cs"/>
              </a:rPr>
              <a:t>Promoting accession to the 1951 Convention relating to the Status of Refugees and its 1967 Protocol, to the 1954 Convention relating to the Status of Stateless Persons and to the 1961 Convention on the Reduction of Statelessness. In 1999, UNHCR launched a campaign to promote accession to the 1951 Convention that culminated on its 50th anniversary in July 2001 and the Ministerial Meeting of States Parties to the 1951 Convention on 12 and 13 December 2001.</a:t>
            </a:r>
            <a:r>
              <a:rPr lang="en-GB" dirty="0"/>
              <a:t/>
            </a:r>
            <a:br>
              <a:rPr lang="en-GB" dirty="0"/>
            </a:br>
            <a:endParaRPr lang="en-GB" dirty="0"/>
          </a:p>
          <a:p>
            <a:pPr eaLnBrk="1" hangingPunct="1">
              <a:spcBef>
                <a:spcPct val="0"/>
              </a:spcBef>
            </a:pPr>
            <a:endParaRPr lang="en-GB" sz="1200" b="0" i="0" kern="1200" dirty="0">
              <a:solidFill>
                <a:schemeClr val="tx1"/>
              </a:solidFill>
              <a:effectLst/>
              <a:latin typeface="+mn-lt"/>
              <a:ea typeface="+mn-ea"/>
              <a:cs typeface="+mn-cs"/>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FCAB2BB-3E88-4995-99F2-59CCCBE2852D}" type="slidenum">
              <a:rPr lang="en-GB" altLang="en-US" smtClean="0"/>
              <a:pPr/>
              <a:t>3</a:t>
            </a:fld>
            <a:endParaRPr lang="en-GB" altLang="en-US"/>
          </a:p>
        </p:txBody>
      </p:sp>
    </p:spTree>
    <p:extLst>
      <p:ext uri="{BB962C8B-B14F-4D97-AF65-F5344CB8AC3E}">
        <p14:creationId xmlns:p14="http://schemas.microsoft.com/office/powerpoint/2010/main" xmlns="" val="124480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IN" altLang="en-US" dirty="0"/>
          </a:p>
          <a:p>
            <a:pPr eaLnBrk="1" hangingPunct="1"/>
            <a:r>
              <a:rPr lang="en-IN" altLang="en-US" dirty="0"/>
              <a:t>Right of Admission - T</a:t>
            </a:r>
            <a:r>
              <a:rPr lang="en-GB" altLang="en-US" dirty="0"/>
              <a:t>he </a:t>
            </a:r>
            <a:r>
              <a:rPr lang="en-GB" dirty="0"/>
              <a:t>starting point for international protection is the admission of people fleeing persecution and violence to a territory where they can seek asylum and find safety</a:t>
            </a:r>
          </a:p>
          <a:p>
            <a:pPr eaLnBrk="1" hangingPunct="1"/>
            <a:r>
              <a:rPr lang="en-IN" altLang="en-US" dirty="0" err="1"/>
              <a:t>Refouler</a:t>
            </a:r>
            <a:r>
              <a:rPr lang="en-IN" altLang="en-US" dirty="0"/>
              <a:t> - French word meaning - to push or force back .</a:t>
            </a:r>
            <a:r>
              <a:rPr lang="en-GB" dirty="0"/>
              <a:t> The only permissible exceptions to the principle of non-refoulement</a:t>
            </a:r>
          </a:p>
          <a:p>
            <a:pPr eaLnBrk="1" hangingPunct="1"/>
            <a:r>
              <a:rPr lang="en-GB" altLang="en-US" dirty="0"/>
              <a:t>    *</a:t>
            </a:r>
            <a:r>
              <a:rPr lang="en-GB" dirty="0"/>
              <a:t>apply in two circumstances: if there are reasonable grounds for regarding an individual refugee as “a danger to the security of the country in which he [or she] is” or if he or she, “having been convicted by a final judgement of a particularly serious crime, constitutes a danger to the community of that country”.</a:t>
            </a:r>
          </a:p>
          <a:p>
            <a:pPr eaLnBrk="1" hangingPunct="1"/>
            <a:r>
              <a:rPr lang="en-GB" altLang="en-US" dirty="0"/>
              <a:t>In addition to these exceptions, the non-refoulement test is also subject to the larger purview of international human rights law, which includes the Convention Against Torture and the international customary law principles.</a:t>
            </a:r>
            <a:endParaRPr lang="en-IN" altLang="en-US" dirty="0"/>
          </a:p>
          <a:p>
            <a:pPr eaLnBrk="1" hangingPunct="1"/>
            <a:endParaRPr lang="en-IN" altLang="en-US" dirty="0"/>
          </a:p>
          <a:p>
            <a:pPr eaLnBrk="1" hangingPunct="1"/>
            <a:endParaRPr lang="en-IN" altLang="en-US" dirty="0"/>
          </a:p>
          <a:p>
            <a:pPr eaLnBrk="1" hangingPunct="1"/>
            <a:endParaRPr lang="en-IN" altLang="en-US" dirty="0"/>
          </a:p>
          <a:p>
            <a:pPr eaLnBrk="1" hangingPunct="1"/>
            <a:endParaRPr lang="en-GB" altLang="en-US" dirty="0"/>
          </a:p>
          <a:p>
            <a:pPr eaLnBrk="1" hangingPunct="1"/>
            <a:endParaRPr lang="en-GB"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353A8C-03F9-4DCE-8151-B4801D18F47B}" type="slidenum">
              <a:rPr lang="en-GB" altLang="en-US" smtClean="0"/>
              <a:pPr/>
              <a:t>4</a:t>
            </a:fld>
            <a:endParaRPr lang="en-GB" altLang="en-US"/>
          </a:p>
        </p:txBody>
      </p:sp>
    </p:spTree>
    <p:extLst>
      <p:ext uri="{BB962C8B-B14F-4D97-AF65-F5344CB8AC3E}">
        <p14:creationId xmlns:p14="http://schemas.microsoft.com/office/powerpoint/2010/main" xmlns="" val="368844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297C89E6-68C7-4EC7-B356-7C167B384D01}"/>
              </a:ext>
            </a:extLst>
          </p:cNvPr>
          <p:cNvSpPr>
            <a:spLocks noGrp="1" noRot="1" noChangeAspect="1" noTextEdit="1"/>
          </p:cNvSpPr>
          <p:nvPr>
            <p:ph type="sldImg"/>
          </p:nvPr>
        </p:nvSpPr>
        <p:spPr bwMode="auto">
          <a:xfrm>
            <a:off x="357188" y="1241425"/>
            <a:ext cx="5954712"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a:extLst>
              <a:ext uri="{FF2B5EF4-FFF2-40B4-BE49-F238E27FC236}">
                <a16:creationId xmlns:a16="http://schemas.microsoft.com/office/drawing/2014/main" xmlns="" id="{799AC76F-C86A-4913-A654-5A4D017775F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4036" name="Slide Number Placeholder 3">
            <a:extLst>
              <a:ext uri="{FF2B5EF4-FFF2-40B4-BE49-F238E27FC236}">
                <a16:creationId xmlns:a16="http://schemas.microsoft.com/office/drawing/2014/main" xmlns="" id="{F2425905-627E-4E6C-BF04-27F0EB79099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25774A6-317D-4150-AF94-A48B2EEFFE1C}" type="slidenum">
              <a:rPr lang="en-GB" altLang="en-US"/>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3217D-3431-49A9-8FCA-5347DBE14283}" type="slidenum">
              <a:rPr lang="en-GB" smtClean="0"/>
              <a:pPr/>
              <a:t>6</a:t>
            </a:fld>
            <a:endParaRPr lang="en-GB"/>
          </a:p>
        </p:txBody>
      </p:sp>
    </p:spTree>
    <p:extLst>
      <p:ext uri="{BB962C8B-B14F-4D97-AF65-F5344CB8AC3E}">
        <p14:creationId xmlns:p14="http://schemas.microsoft.com/office/powerpoint/2010/main" xmlns="" val="55329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3217D-3431-49A9-8FCA-5347DBE14283}" type="slidenum">
              <a:rPr lang="en-GB" smtClean="0"/>
              <a:pPr/>
              <a:t>7</a:t>
            </a:fld>
            <a:endParaRPr lang="en-GB"/>
          </a:p>
        </p:txBody>
      </p:sp>
    </p:spTree>
    <p:extLst>
      <p:ext uri="{BB962C8B-B14F-4D97-AF65-F5344CB8AC3E}">
        <p14:creationId xmlns:p14="http://schemas.microsoft.com/office/powerpoint/2010/main" xmlns="" val="412741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dirty="0"/>
              <a:t>Express gratitude to the and South African government  in general for their inclusive policies on access to healthcare</a:t>
            </a:r>
          </a:p>
          <a:p>
            <a:pPr marL="171450" indent="-171450">
              <a:buFont typeface="Arial" panose="020B0604020202020204" pitchFamily="34" charset="0"/>
              <a:buChar char="•"/>
            </a:pPr>
            <a:r>
              <a:rPr lang="en-MY" dirty="0"/>
              <a:t>Note the recent court case where asylum-seekers can now apply for COVID-19 R350 support grant</a:t>
            </a:r>
          </a:p>
        </p:txBody>
      </p:sp>
      <p:sp>
        <p:nvSpPr>
          <p:cNvPr id="4" name="Slide Number Placeholder 3"/>
          <p:cNvSpPr>
            <a:spLocks noGrp="1"/>
          </p:cNvSpPr>
          <p:nvPr>
            <p:ph type="sldNum" sz="quarter" idx="5"/>
          </p:nvPr>
        </p:nvSpPr>
        <p:spPr/>
        <p:txBody>
          <a:bodyPr/>
          <a:lstStyle/>
          <a:p>
            <a:fld id="{B133217D-3431-49A9-8FCA-5347DBE14283}" type="slidenum">
              <a:rPr lang="en-GB" smtClean="0"/>
              <a:pPr/>
              <a:t>8</a:t>
            </a:fld>
            <a:endParaRPr lang="en-GB"/>
          </a:p>
        </p:txBody>
      </p:sp>
    </p:spTree>
    <p:extLst>
      <p:ext uri="{BB962C8B-B14F-4D97-AF65-F5344CB8AC3E}">
        <p14:creationId xmlns:p14="http://schemas.microsoft.com/office/powerpoint/2010/main" xmlns="" val="23292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MY" dirty="0"/>
          </a:p>
        </p:txBody>
      </p:sp>
      <p:sp>
        <p:nvSpPr>
          <p:cNvPr id="4" name="Slide Number Placeholder 3"/>
          <p:cNvSpPr>
            <a:spLocks noGrp="1"/>
          </p:cNvSpPr>
          <p:nvPr>
            <p:ph type="sldNum" sz="quarter" idx="5"/>
          </p:nvPr>
        </p:nvSpPr>
        <p:spPr/>
        <p:txBody>
          <a:bodyPr/>
          <a:lstStyle/>
          <a:p>
            <a:fld id="{B133217D-3431-49A9-8FCA-5347DBE14283}" type="slidenum">
              <a:rPr lang="en-GB" smtClean="0"/>
              <a:pPr/>
              <a:t>9</a:t>
            </a:fld>
            <a:endParaRPr lang="en-GB"/>
          </a:p>
        </p:txBody>
      </p:sp>
    </p:spTree>
    <p:extLst>
      <p:ext uri="{BB962C8B-B14F-4D97-AF65-F5344CB8AC3E}">
        <p14:creationId xmlns:p14="http://schemas.microsoft.com/office/powerpoint/2010/main" xmlns="" val="920334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teste glob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67217" y="-107950"/>
            <a:ext cx="12568768" cy="315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518" y="6191250"/>
            <a:ext cx="1217718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3000">
                <a:solidFill>
                  <a:srgbClr val="777777"/>
                </a:solidFill>
              </a:defRPr>
            </a:lvl1pPr>
          </a:lstStyle>
          <a:p>
            <a:pPr lvl="0"/>
            <a:r>
              <a:rPr lang="en-US" altLang="en-US" noProof="0"/>
              <a:t>Click to edit Master subtitle style</a:t>
            </a:r>
          </a:p>
        </p:txBody>
      </p:sp>
      <p:sp>
        <p:nvSpPr>
          <p:cNvPr id="17410" name="Rectangle 2"/>
          <p:cNvSpPr>
            <a:spLocks noGrp="1" noChangeArrowheads="1"/>
          </p:cNvSpPr>
          <p:nvPr>
            <p:ph type="ctrTitle"/>
          </p:nvPr>
        </p:nvSpPr>
        <p:spPr>
          <a:xfrm>
            <a:off x="914400" y="-3175"/>
            <a:ext cx="10363200" cy="1470025"/>
          </a:xfrm>
        </p:spPr>
        <p:txBody>
          <a:bodyPr/>
          <a:lstStyle>
            <a:lvl1pPr>
              <a:defRPr/>
            </a:lvl1pPr>
          </a:lstStyle>
          <a:p>
            <a:pPr lvl="0"/>
            <a:r>
              <a:rPr lang="en-US" altLang="en-US" noProof="0"/>
              <a:t>Click to edit Master title style</a:t>
            </a:r>
          </a:p>
        </p:txBody>
      </p:sp>
      <p:sp>
        <p:nvSpPr>
          <p:cNvPr id="6" name="Rectangle 4"/>
          <p:cNvSpPr>
            <a:spLocks noGrp="1" noChangeArrowheads="1"/>
          </p:cNvSpPr>
          <p:nvPr>
            <p:ph type="dt" sz="half" idx="10"/>
          </p:nvPr>
        </p:nvSpPr>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8E2E0D0-99AC-4CCA-8071-0C51204606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07579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F5E155-903E-469A-B2B1-666C4C2AEF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49394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9700"/>
            <a:ext cx="2743200" cy="6265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39700"/>
            <a:ext cx="8026400" cy="6265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FC17C-CDB0-406D-9357-54E3693DE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20525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3EEE78-F026-46C4-8197-3C6288BA36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13379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B66A7-595D-4250-8210-660C01EA4D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4068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EE37CC-A9E4-4C18-96C9-63E6559A70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47501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F84EF9-E6CF-4C3B-8EA8-C52903F9D3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18943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423C26-7FE4-454A-956E-5793AAA75C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42545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114FD1-58BF-4E89-984F-5532F883CD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70767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5480BA-6C10-4703-BDE5-5D780A31D9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04992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IN" altLang="en-US">
                <a:solidFill>
                  <a:srgbClr val="000000"/>
                </a:solidFill>
              </a:rPr>
              <a:t>17-07-2020</a:t>
            </a: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095EEB-806D-4A20-B0F1-9C86F08D0E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93111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ea typeface="ＭＳ Ｐゴシック" charset="-128"/>
              </a:defRPr>
            </a:lvl1pPr>
          </a:lstStyle>
          <a:p>
            <a:pPr defTabSz="457200" fontAlgn="base">
              <a:spcBef>
                <a:spcPct val="0"/>
              </a:spcBef>
              <a:spcAft>
                <a:spcPct val="0"/>
              </a:spcAft>
              <a:defRPr/>
            </a:pPr>
            <a:r>
              <a:rPr lang="en-IN" altLang="en-US">
                <a:solidFill>
                  <a:srgbClr val="000000"/>
                </a:solidFill>
                <a:latin typeface="Calibri" panose="020F0502020204030204" pitchFamily="34" charset="0"/>
              </a:rPr>
              <a:t>17-07-2020</a:t>
            </a:r>
            <a:endParaRPr lang="en-US" altLang="en-US">
              <a:solidFill>
                <a:srgbClr val="000000"/>
              </a:solidFill>
              <a:latin typeface="Calibri" panose="020F0502020204030204" pitchFamily="34" charset="0"/>
            </a:endParaRPr>
          </a:p>
        </p:txBody>
      </p:sp>
      <p:sp>
        <p:nvSpPr>
          <p:cNvPr id="163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ea typeface="ＭＳ Ｐゴシック" charset="-128"/>
              </a:defRPr>
            </a:lvl1pPr>
          </a:lstStyle>
          <a:p>
            <a:pPr defTabSz="457200" fontAlgn="base">
              <a:spcBef>
                <a:spcPct val="0"/>
              </a:spcBef>
              <a:spcAft>
                <a:spcPct val="0"/>
              </a:spcAft>
              <a:defRPr/>
            </a:pPr>
            <a:endParaRPr lang="en-US" altLang="en-US">
              <a:solidFill>
                <a:srgbClr val="000000"/>
              </a:solidFill>
              <a:latin typeface="Calibri" panose="020F0502020204030204" pitchFamily="34" charset="0"/>
            </a:endParaRPr>
          </a:p>
        </p:txBody>
      </p:sp>
      <p:sp>
        <p:nvSpPr>
          <p:cNvPr id="163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defTabSz="457200" fontAlgn="base">
              <a:spcBef>
                <a:spcPct val="0"/>
              </a:spcBef>
              <a:spcAft>
                <a:spcPct val="0"/>
              </a:spcAft>
              <a:defRPr/>
            </a:pPr>
            <a:fld id="{37B66C28-1A94-4558-B957-CDAAB675CE59}" type="slidenum">
              <a:rPr lang="en-US" altLang="en-US" smtClean="0">
                <a:solidFill>
                  <a:srgbClr val="000000"/>
                </a:solidFill>
                <a:latin typeface="Calibri" panose="020F0502020204030204" pitchFamily="34" charset="0"/>
                <a:ea typeface="ＭＳ Ｐゴシック" panose="020B0600070205080204" pitchFamily="34" charset="-128"/>
              </a:rPr>
              <a:pPr defTabSz="457200" fontAlgn="base">
                <a:spcBef>
                  <a:spcPct val="0"/>
                </a:spcBef>
                <a:spcAft>
                  <a:spcPct val="0"/>
                </a:spcAft>
                <a:defRPr/>
              </a:pPr>
              <a:t>‹#›</a:t>
            </a:fld>
            <a:endParaRPr lang="en-US" altLang="en-US">
              <a:solidFill>
                <a:srgbClr val="000000"/>
              </a:solidFill>
              <a:latin typeface="Calibri" panose="020F0502020204030204" pitchFamily="34" charset="0"/>
              <a:ea typeface="ＭＳ Ｐゴシック" panose="020B0600070205080204" pitchFamily="34" charset="-128"/>
            </a:endParaRPr>
          </a:p>
        </p:txBody>
      </p:sp>
      <p:pic>
        <p:nvPicPr>
          <p:cNvPr id="1030" name="Picture 3" descr="UNHCR Header.pn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 y="1"/>
            <a:ext cx="122047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09600" y="-139699"/>
            <a:ext cx="10972800"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7518" y="6191250"/>
            <a:ext cx="12177183"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8327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cs typeface="Arial" charset="0"/>
        </a:defRPr>
      </a:lvl2pPr>
      <a:lvl3pPr algn="ctr" rtl="0" eaLnBrk="0" fontAlgn="base" hangingPunct="0">
        <a:spcBef>
          <a:spcPct val="0"/>
        </a:spcBef>
        <a:spcAft>
          <a:spcPct val="0"/>
        </a:spcAft>
        <a:defRPr sz="4000">
          <a:solidFill>
            <a:schemeClr val="bg1"/>
          </a:solidFill>
          <a:latin typeface="Arial" charset="0"/>
          <a:cs typeface="Arial" charset="0"/>
        </a:defRPr>
      </a:lvl3pPr>
      <a:lvl4pPr algn="ctr" rtl="0" eaLnBrk="0" fontAlgn="base" hangingPunct="0">
        <a:spcBef>
          <a:spcPct val="0"/>
        </a:spcBef>
        <a:spcAft>
          <a:spcPct val="0"/>
        </a:spcAft>
        <a:defRPr sz="4000">
          <a:solidFill>
            <a:schemeClr val="bg1"/>
          </a:solidFill>
          <a:latin typeface="Arial" charset="0"/>
          <a:cs typeface="Arial" charset="0"/>
        </a:defRPr>
      </a:lvl4pPr>
      <a:lvl5pPr algn="ctr" rtl="0" eaLnBrk="0" fontAlgn="base" hangingPunct="0">
        <a:spcBef>
          <a:spcPct val="0"/>
        </a:spcBef>
        <a:spcAft>
          <a:spcPct val="0"/>
        </a:spcAft>
        <a:defRPr sz="4000">
          <a:solidFill>
            <a:schemeClr val="bg1"/>
          </a:solidFill>
          <a:latin typeface="Arial" charset="0"/>
          <a:cs typeface="Arial" charset="0"/>
        </a:defRPr>
      </a:lvl5pPr>
      <a:lvl6pPr marL="457200" algn="ctr" rtl="0" fontAlgn="base">
        <a:spcBef>
          <a:spcPct val="0"/>
        </a:spcBef>
        <a:spcAft>
          <a:spcPct val="0"/>
        </a:spcAft>
        <a:defRPr sz="4000">
          <a:solidFill>
            <a:schemeClr val="bg1"/>
          </a:solidFill>
          <a:latin typeface="Arial" charset="0"/>
          <a:cs typeface="Arial" charset="0"/>
        </a:defRPr>
      </a:lvl6pPr>
      <a:lvl7pPr marL="914400" algn="ctr" rtl="0" fontAlgn="base">
        <a:spcBef>
          <a:spcPct val="0"/>
        </a:spcBef>
        <a:spcAft>
          <a:spcPct val="0"/>
        </a:spcAft>
        <a:defRPr sz="4000">
          <a:solidFill>
            <a:schemeClr val="bg1"/>
          </a:solidFill>
          <a:latin typeface="Arial" charset="0"/>
          <a:cs typeface="Arial" charset="0"/>
        </a:defRPr>
      </a:lvl7pPr>
      <a:lvl8pPr marL="1371600" algn="ctr" rtl="0" fontAlgn="base">
        <a:spcBef>
          <a:spcPct val="0"/>
        </a:spcBef>
        <a:spcAft>
          <a:spcPct val="0"/>
        </a:spcAft>
        <a:defRPr sz="4000">
          <a:solidFill>
            <a:schemeClr val="bg1"/>
          </a:solidFill>
          <a:latin typeface="Arial" charset="0"/>
          <a:cs typeface="Arial" charset="0"/>
        </a:defRPr>
      </a:lvl8pPr>
      <a:lvl9pPr marL="1828800" algn="ctr" rtl="0" fontAlgn="base">
        <a:spcBef>
          <a:spcPct val="0"/>
        </a:spcBef>
        <a:spcAft>
          <a:spcPct val="0"/>
        </a:spcAft>
        <a:defRPr sz="4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rgbClr val="0066CC"/>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Arial" panose="020B0604020202020204"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424D58CE-5E52-434D-AC87-BE7A768E6907}"/>
              </a:ext>
            </a:extLst>
          </p:cNvPr>
          <p:cNvPicPr>
            <a:picLocks noChangeAspect="1"/>
          </p:cNvPicPr>
          <p:nvPr/>
        </p:nvPicPr>
        <p:blipFill>
          <a:blip r:embed="rId3" cstate="print"/>
          <a:stretch>
            <a:fillRect/>
          </a:stretch>
        </p:blipFill>
        <p:spPr>
          <a:xfrm>
            <a:off x="7977936" y="3603029"/>
            <a:ext cx="4499425" cy="2999616"/>
          </a:xfrm>
          <a:prstGeom prst="rect">
            <a:avLst/>
          </a:prstGeom>
          <a:effectLst>
            <a:softEdge rad="635000"/>
          </a:effectLst>
        </p:spPr>
      </p:pic>
      <p:pic>
        <p:nvPicPr>
          <p:cNvPr id="18" name="Picture 17">
            <a:extLst>
              <a:ext uri="{FF2B5EF4-FFF2-40B4-BE49-F238E27FC236}">
                <a16:creationId xmlns:a16="http://schemas.microsoft.com/office/drawing/2014/main" xmlns="" id="{2E0C46D1-484B-4F62-AECA-C9B1D4762B43}"/>
              </a:ext>
            </a:extLst>
          </p:cNvPr>
          <p:cNvPicPr>
            <a:picLocks noChangeAspect="1"/>
          </p:cNvPicPr>
          <p:nvPr/>
        </p:nvPicPr>
        <p:blipFill>
          <a:blip r:embed="rId4" cstate="print"/>
          <a:stretch>
            <a:fillRect/>
          </a:stretch>
        </p:blipFill>
        <p:spPr>
          <a:xfrm>
            <a:off x="-336970" y="438935"/>
            <a:ext cx="4594983" cy="3063322"/>
          </a:xfrm>
          <a:prstGeom prst="rect">
            <a:avLst/>
          </a:prstGeom>
          <a:effectLst>
            <a:softEdge rad="635000"/>
          </a:effectLst>
        </p:spPr>
      </p:pic>
      <p:pic>
        <p:nvPicPr>
          <p:cNvPr id="6" name="Picture 5" descr="A group of people standing next to a truck&#10;&#10;Description automatically generated">
            <a:extLst>
              <a:ext uri="{FF2B5EF4-FFF2-40B4-BE49-F238E27FC236}">
                <a16:creationId xmlns:a16="http://schemas.microsoft.com/office/drawing/2014/main" xmlns="" id="{A8F7DBCF-291F-4B8E-9AB1-FF1A831CA1B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4167" y="2815972"/>
            <a:ext cx="4783793" cy="3969827"/>
          </a:xfrm>
          <a:prstGeom prst="rect">
            <a:avLst/>
          </a:prstGeom>
          <a:effectLst>
            <a:softEdge rad="635000"/>
          </a:effectLst>
        </p:spPr>
      </p:pic>
      <p:pic>
        <p:nvPicPr>
          <p:cNvPr id="10" name="Picture 9" descr="A group of people walking down a street&#10;&#10;Description automatically generated">
            <a:extLst>
              <a:ext uri="{FF2B5EF4-FFF2-40B4-BE49-F238E27FC236}">
                <a16:creationId xmlns:a16="http://schemas.microsoft.com/office/drawing/2014/main" xmlns="" id="{A5F3F4A7-38C9-4AD1-9334-A50650F9B90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3505" y="93520"/>
            <a:ext cx="4215268" cy="3161451"/>
          </a:xfrm>
          <a:prstGeom prst="rect">
            <a:avLst/>
          </a:prstGeom>
          <a:effectLst>
            <a:softEdge rad="635000"/>
          </a:effectLst>
        </p:spPr>
      </p:pic>
      <p:sp>
        <p:nvSpPr>
          <p:cNvPr id="18434" name="Rectangle 2"/>
          <p:cNvSpPr>
            <a:spLocks noGrp="1" noChangeArrowheads="1"/>
          </p:cNvSpPr>
          <p:nvPr>
            <p:ph type="title"/>
          </p:nvPr>
        </p:nvSpPr>
        <p:spPr>
          <a:xfrm>
            <a:off x="2208768" y="1784328"/>
            <a:ext cx="8069819" cy="2112474"/>
          </a:xfrm>
        </p:spPr>
        <p:txBody>
          <a:bodyPr/>
          <a:lstStyle/>
          <a:p>
            <a:pPr eaLnBrk="1" hangingPunct="1"/>
            <a:r>
              <a:rPr lang="en-US" altLang="en-US" b="1" dirty="0">
                <a:solidFill>
                  <a:srgbClr val="002060"/>
                </a:solidFill>
              </a:rPr>
              <a:t>United Nations High Commissioner for Refugees (UNHCR) and Mandate </a:t>
            </a:r>
          </a:p>
        </p:txBody>
      </p:sp>
      <p:sp>
        <p:nvSpPr>
          <p:cNvPr id="2" name="Rectangle 1">
            <a:extLst>
              <a:ext uri="{FF2B5EF4-FFF2-40B4-BE49-F238E27FC236}">
                <a16:creationId xmlns:a16="http://schemas.microsoft.com/office/drawing/2014/main" xmlns="" id="{5B2478F9-9CE2-404F-BBAF-9D84BA6534D4}"/>
              </a:ext>
            </a:extLst>
          </p:cNvPr>
          <p:cNvSpPr/>
          <p:nvPr/>
        </p:nvSpPr>
        <p:spPr>
          <a:xfrm>
            <a:off x="2911776" y="5331228"/>
            <a:ext cx="6096000" cy="923330"/>
          </a:xfrm>
          <a:prstGeom prst="rect">
            <a:avLst/>
          </a:prstGeom>
        </p:spPr>
        <p:txBody>
          <a:bodyPr>
            <a:spAutoFit/>
          </a:bodyPr>
          <a:lstStyle/>
          <a:p>
            <a:pPr algn="ctr"/>
            <a:r>
              <a:rPr lang="en-GB" b="1" dirty="0"/>
              <a:t>Presentation to the Portfolio Committee on Home Affairs</a:t>
            </a:r>
          </a:p>
          <a:p>
            <a:pPr algn="ctr"/>
            <a:r>
              <a:rPr lang="en-GB" b="1" dirty="0"/>
              <a:t>1 September 2020</a:t>
            </a:r>
            <a:endParaRPr lang="en-US" b="1" dirty="0"/>
          </a:p>
        </p:txBody>
      </p:sp>
      <p:pic>
        <p:nvPicPr>
          <p:cNvPr id="4" name="Picture 3" descr="A person standing next to a car&#10;&#10;Description automatically generated">
            <a:extLst>
              <a:ext uri="{FF2B5EF4-FFF2-40B4-BE49-F238E27FC236}">
                <a16:creationId xmlns:a16="http://schemas.microsoft.com/office/drawing/2014/main" xmlns="" id="{B6E8BBE0-4CEB-4739-BA03-65AF1FB30D59}"/>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39330" t="-505" r="8897" b="505"/>
          <a:stretch/>
        </p:blipFill>
        <p:spPr>
          <a:xfrm>
            <a:off x="10430987" y="2203771"/>
            <a:ext cx="2001271" cy="2899066"/>
          </a:xfrm>
          <a:prstGeom prst="rect">
            <a:avLst/>
          </a:prstGeom>
          <a:effectLst>
            <a:softEdge rad="317500"/>
          </a:effectLst>
        </p:spPr>
      </p:pic>
      <p:sp>
        <p:nvSpPr>
          <p:cNvPr id="15" name="AutoShape 2">
            <a:extLst>
              <a:ext uri="{FF2B5EF4-FFF2-40B4-BE49-F238E27FC236}">
                <a16:creationId xmlns:a16="http://schemas.microsoft.com/office/drawing/2014/main" xmlns="" id="{9B8AD9B2-B2F4-4C73-BEB5-D1F539278B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a:extLst>
              <a:ext uri="{FF2B5EF4-FFF2-40B4-BE49-F238E27FC236}">
                <a16:creationId xmlns:a16="http://schemas.microsoft.com/office/drawing/2014/main" xmlns="" id="{09254DFC-3DC8-4EAC-AF1B-D92AC6D813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a:extLst>
              <a:ext uri="{FF2B5EF4-FFF2-40B4-BE49-F238E27FC236}">
                <a16:creationId xmlns:a16="http://schemas.microsoft.com/office/drawing/2014/main" xmlns="" id="{428ECE09-E844-4B46-BF35-5359513674C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Date Placeholder 2">
            <a:extLst>
              <a:ext uri="{FF2B5EF4-FFF2-40B4-BE49-F238E27FC236}">
                <a16:creationId xmlns:a16="http://schemas.microsoft.com/office/drawing/2014/main" xmlns="" id="{3BB8DA5B-667E-49EB-86C6-DB2F20E50F4B}"/>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701B60CC-E922-4705-9CC5-FACAC892A7AB}"/>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xmlns="" val="331554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15C8E-5460-46A4-A507-F842ECA3BFBE}"/>
              </a:ext>
            </a:extLst>
          </p:cNvPr>
          <p:cNvSpPr>
            <a:spLocks noGrp="1"/>
          </p:cNvSpPr>
          <p:nvPr>
            <p:ph type="title"/>
          </p:nvPr>
        </p:nvSpPr>
        <p:spPr/>
        <p:txBody>
          <a:bodyPr/>
          <a:lstStyle/>
          <a:p>
            <a:r>
              <a:rPr lang="en-MY" dirty="0"/>
              <a:t>COVID-19</a:t>
            </a:r>
          </a:p>
        </p:txBody>
      </p:sp>
      <p:sp>
        <p:nvSpPr>
          <p:cNvPr id="3" name="Content Placeholder 2">
            <a:extLst>
              <a:ext uri="{FF2B5EF4-FFF2-40B4-BE49-F238E27FC236}">
                <a16:creationId xmlns:a16="http://schemas.microsoft.com/office/drawing/2014/main" xmlns="" id="{C8F1B9AD-BAB3-48C2-8C34-A85C5768A3E3}"/>
              </a:ext>
            </a:extLst>
          </p:cNvPr>
          <p:cNvSpPr>
            <a:spLocks noGrp="1"/>
          </p:cNvSpPr>
          <p:nvPr>
            <p:ph idx="1"/>
          </p:nvPr>
        </p:nvSpPr>
        <p:spPr>
          <a:xfrm>
            <a:off x="609600" y="1166018"/>
            <a:ext cx="10972800" cy="4525963"/>
          </a:xfrm>
        </p:spPr>
        <p:txBody>
          <a:bodyPr/>
          <a:lstStyle/>
          <a:p>
            <a:r>
              <a:rPr lang="en-MY" dirty="0"/>
              <a:t>Appreciation for the Government’s Public Health Care inclusion and access for persons of concern </a:t>
            </a:r>
          </a:p>
          <a:p>
            <a:r>
              <a:rPr lang="en-MY" dirty="0"/>
              <a:t>Access to State Services and social grants </a:t>
            </a:r>
          </a:p>
          <a:p>
            <a:r>
              <a:rPr lang="en-MY" dirty="0"/>
              <a:t>More than 30 000 persons of concern assisted with emergency support during </a:t>
            </a:r>
            <a:r>
              <a:rPr lang="en-MY"/>
              <a:t>the pandemic</a:t>
            </a:r>
            <a:endParaRPr lang="en-MY" dirty="0"/>
          </a:p>
          <a:p>
            <a:r>
              <a:rPr lang="en-MY" dirty="0"/>
              <a:t>Good coordination between all stakeholders and refugee and asylum-seeker communities</a:t>
            </a:r>
          </a:p>
          <a:p>
            <a:r>
              <a:rPr lang="en-MY" dirty="0"/>
              <a:t>Need for strong social cohesion and risk communication, strengthened community engagement</a:t>
            </a:r>
          </a:p>
        </p:txBody>
      </p:sp>
      <p:sp>
        <p:nvSpPr>
          <p:cNvPr id="4" name="Date Placeholder 3">
            <a:extLst>
              <a:ext uri="{FF2B5EF4-FFF2-40B4-BE49-F238E27FC236}">
                <a16:creationId xmlns:a16="http://schemas.microsoft.com/office/drawing/2014/main" xmlns="" id="{EE42BBB8-AB23-4A01-BB95-9DE88EF5BD19}"/>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188B9496-8DF2-4B88-AF85-65A502468990}"/>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10</a:t>
            </a:fld>
            <a:endParaRPr lang="en-US" altLang="en-US">
              <a:solidFill>
                <a:srgbClr val="000000"/>
              </a:solidFill>
            </a:endParaRPr>
          </a:p>
        </p:txBody>
      </p:sp>
    </p:spTree>
    <p:extLst>
      <p:ext uri="{BB962C8B-B14F-4D97-AF65-F5344CB8AC3E}">
        <p14:creationId xmlns:p14="http://schemas.microsoft.com/office/powerpoint/2010/main" xmlns="" val="2964153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xmlns="" id="{9B8AD9B2-B2F4-4C73-BEB5-D1F539278B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a:extLst>
              <a:ext uri="{FF2B5EF4-FFF2-40B4-BE49-F238E27FC236}">
                <a16:creationId xmlns:a16="http://schemas.microsoft.com/office/drawing/2014/main" xmlns="" id="{09254DFC-3DC8-4EAC-AF1B-D92AC6D813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a:extLst>
              <a:ext uri="{FF2B5EF4-FFF2-40B4-BE49-F238E27FC236}">
                <a16:creationId xmlns:a16="http://schemas.microsoft.com/office/drawing/2014/main" xmlns="" id="{428ECE09-E844-4B46-BF35-5359513674C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descr="A picture containing photo, many, covered, different&#10;&#10;Description automatically generated">
            <a:extLst>
              <a:ext uri="{FF2B5EF4-FFF2-40B4-BE49-F238E27FC236}">
                <a16:creationId xmlns:a16="http://schemas.microsoft.com/office/drawing/2014/main" xmlns="" id="{3759B6C7-ECD9-48B4-822E-2B9583439B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672702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xmlns="" id="{9B8AD9B2-B2F4-4C73-BEB5-D1F539278B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a:extLst>
              <a:ext uri="{FF2B5EF4-FFF2-40B4-BE49-F238E27FC236}">
                <a16:creationId xmlns:a16="http://schemas.microsoft.com/office/drawing/2014/main" xmlns="" id="{09254DFC-3DC8-4EAC-AF1B-D92AC6D8133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a:extLst>
              <a:ext uri="{FF2B5EF4-FFF2-40B4-BE49-F238E27FC236}">
                <a16:creationId xmlns:a16="http://schemas.microsoft.com/office/drawing/2014/main" xmlns="" id="{428ECE09-E844-4B46-BF35-5359513674C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xmlns="" id="{38EA7AE7-51D5-4285-9F05-A368B2BCBD52}"/>
              </a:ext>
            </a:extLst>
          </p:cNvPr>
          <p:cNvPicPr>
            <a:picLocks noChangeAspect="1"/>
          </p:cNvPicPr>
          <p:nvPr/>
        </p:nvPicPr>
        <p:blipFill>
          <a:blip r:embed="rId3" cstate="print"/>
          <a:stretch>
            <a:fillRect/>
          </a:stretch>
        </p:blipFill>
        <p:spPr>
          <a:xfrm>
            <a:off x="0" y="1"/>
            <a:ext cx="12192000" cy="6858000"/>
          </a:xfrm>
          <a:prstGeom prst="rect">
            <a:avLst/>
          </a:prstGeom>
          <a:effectLst>
            <a:glow rad="25400">
              <a:schemeClr val="accent1">
                <a:alpha val="40000"/>
              </a:schemeClr>
            </a:glow>
          </a:effectLst>
        </p:spPr>
      </p:pic>
    </p:spTree>
    <p:extLst>
      <p:ext uri="{BB962C8B-B14F-4D97-AF65-F5344CB8AC3E}">
        <p14:creationId xmlns:p14="http://schemas.microsoft.com/office/powerpoint/2010/main" xmlns="" val="3606255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1588"/>
            <a:ext cx="8229600" cy="841376"/>
          </a:xfrm>
        </p:spPr>
        <p:txBody>
          <a:bodyPr/>
          <a:lstStyle/>
          <a:p>
            <a:pPr eaLnBrk="1" hangingPunct="1"/>
            <a:r>
              <a:rPr lang="en-US" altLang="en-US" dirty="0"/>
              <a:t>UNHCR’s Mandate</a:t>
            </a:r>
          </a:p>
        </p:txBody>
      </p:sp>
      <p:sp>
        <p:nvSpPr>
          <p:cNvPr id="2" name="Content Placeholder 1"/>
          <p:cNvSpPr>
            <a:spLocks noGrp="1"/>
          </p:cNvSpPr>
          <p:nvPr>
            <p:ph idx="1"/>
          </p:nvPr>
        </p:nvSpPr>
        <p:spPr>
          <a:xfrm>
            <a:off x="609600" y="1279525"/>
            <a:ext cx="10972800" cy="4525963"/>
          </a:xfrm>
        </p:spPr>
        <p:txBody>
          <a:bodyPr/>
          <a:lstStyle/>
          <a:p>
            <a:pPr marL="0" indent="0">
              <a:buNone/>
              <a:defRPr/>
            </a:pPr>
            <a:r>
              <a:rPr lang="en-GB" dirty="0"/>
              <a:t>UNHCR leads international action to protect people forced to flee their homes.</a:t>
            </a:r>
          </a:p>
          <a:p>
            <a:pPr marL="0" indent="0">
              <a:buNone/>
              <a:defRPr/>
            </a:pPr>
            <a:r>
              <a:rPr lang="en-GB" dirty="0"/>
              <a:t>T</a:t>
            </a:r>
            <a:r>
              <a:rPr lang="en-US" dirty="0"/>
              <a:t>he work of UNHCR is:</a:t>
            </a:r>
          </a:p>
          <a:p>
            <a:pPr lvl="1">
              <a:defRPr/>
            </a:pPr>
            <a:r>
              <a:rPr lang="en-US" dirty="0"/>
              <a:t>Humanitarian</a:t>
            </a:r>
          </a:p>
          <a:p>
            <a:pPr lvl="1">
              <a:defRPr/>
            </a:pPr>
            <a:r>
              <a:rPr lang="en-US" dirty="0"/>
              <a:t>Non-Political</a:t>
            </a:r>
          </a:p>
          <a:p>
            <a:pPr marL="457200" lvl="1" indent="0">
              <a:buNone/>
              <a:defRPr/>
            </a:pPr>
            <a:endParaRPr lang="en-US" dirty="0"/>
          </a:p>
          <a:p>
            <a:pPr>
              <a:defRPr/>
            </a:pPr>
            <a:r>
              <a:rPr lang="en-US" dirty="0"/>
              <a:t>UNHCR’s persons of concern include asylum-seekers, refugees, returnees, IDPS and stateless persons</a:t>
            </a:r>
          </a:p>
          <a:p>
            <a:endParaRPr lang="en-GB" dirty="0"/>
          </a:p>
          <a:p>
            <a:endParaRPr lang="en-GB" dirty="0"/>
          </a:p>
        </p:txBody>
      </p:sp>
      <p:sp>
        <p:nvSpPr>
          <p:cNvPr id="3" name="Date Placeholder 2">
            <a:extLst>
              <a:ext uri="{FF2B5EF4-FFF2-40B4-BE49-F238E27FC236}">
                <a16:creationId xmlns:a16="http://schemas.microsoft.com/office/drawing/2014/main" xmlns="" id="{2F43A04E-C5FB-4520-AEB6-A0EA24621EBF}"/>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4" name="Slide Number Placeholder 3">
            <a:extLst>
              <a:ext uri="{FF2B5EF4-FFF2-40B4-BE49-F238E27FC236}">
                <a16:creationId xmlns:a16="http://schemas.microsoft.com/office/drawing/2014/main" xmlns="" id="{B6C0D746-F423-4BC2-8B9B-20D367FED9FA}"/>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xmlns="" val="196952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UNHCR- The Main Functions</a:t>
            </a:r>
            <a:endParaRPr lang="en-GB" altLang="en-US"/>
          </a:p>
        </p:txBody>
      </p:sp>
      <p:sp>
        <p:nvSpPr>
          <p:cNvPr id="3" name="Content Placeholder 2"/>
          <p:cNvSpPr>
            <a:spLocks noGrp="1"/>
          </p:cNvSpPr>
          <p:nvPr>
            <p:ph idx="1"/>
          </p:nvPr>
        </p:nvSpPr>
        <p:spPr>
          <a:xfrm>
            <a:off x="720437" y="1166018"/>
            <a:ext cx="10972800" cy="4525963"/>
          </a:xfrm>
        </p:spPr>
        <p:txBody>
          <a:bodyPr/>
          <a:lstStyle/>
          <a:p>
            <a:pPr>
              <a:defRPr/>
            </a:pPr>
            <a:r>
              <a:rPr lang="en-GB" sz="2800" dirty="0">
                <a:cs typeface="Calibri" panose="020F0502020204030204" pitchFamily="34" charset="0"/>
              </a:rPr>
              <a:t>Ensure </a:t>
            </a:r>
            <a:r>
              <a:rPr lang="en-GB" sz="2800" u="sng" dirty="0">
                <a:cs typeface="Calibri" panose="020F0502020204030204" pitchFamily="34" charset="0"/>
              </a:rPr>
              <a:t>international protection</a:t>
            </a:r>
            <a:r>
              <a:rPr lang="en-GB" sz="2800" dirty="0">
                <a:cs typeface="Calibri" panose="020F0502020204030204" pitchFamily="34" charset="0"/>
              </a:rPr>
              <a:t> to refugees</a:t>
            </a:r>
          </a:p>
          <a:p>
            <a:pPr>
              <a:defRPr/>
            </a:pPr>
            <a:endParaRPr lang="en-GB" sz="2800" dirty="0">
              <a:cs typeface="Calibri" panose="020F0502020204030204" pitchFamily="34" charset="0"/>
            </a:endParaRPr>
          </a:p>
          <a:p>
            <a:pPr>
              <a:defRPr/>
            </a:pPr>
            <a:r>
              <a:rPr lang="en-GB" sz="2800" dirty="0">
                <a:cs typeface="Calibri" panose="020F0502020204030204" pitchFamily="34" charset="0"/>
              </a:rPr>
              <a:t>To seek </a:t>
            </a:r>
            <a:r>
              <a:rPr lang="en-GB" sz="2800" u="sng" dirty="0">
                <a:cs typeface="Calibri" panose="020F0502020204030204" pitchFamily="34" charset="0"/>
              </a:rPr>
              <a:t>durable solutions </a:t>
            </a:r>
            <a:r>
              <a:rPr lang="en-GB" sz="2800" dirty="0">
                <a:cs typeface="Calibri" panose="020F0502020204030204" pitchFamily="34" charset="0"/>
              </a:rPr>
              <a:t>for the problem of refugees</a:t>
            </a:r>
          </a:p>
          <a:p>
            <a:pPr>
              <a:defRPr/>
            </a:pPr>
            <a:endParaRPr lang="en-GB" sz="2800" dirty="0">
              <a:cs typeface="Calibri" panose="020F0502020204030204" pitchFamily="34" charset="0"/>
            </a:endParaRPr>
          </a:p>
          <a:p>
            <a:pPr>
              <a:defRPr/>
            </a:pPr>
            <a:r>
              <a:rPr lang="en-GB" sz="2800" dirty="0">
                <a:cs typeface="Calibri" panose="020F0502020204030204" pitchFamily="34" charset="0"/>
              </a:rPr>
              <a:t>To </a:t>
            </a:r>
            <a:r>
              <a:rPr lang="en-GB" sz="2800" u="sng" dirty="0">
                <a:cs typeface="Calibri" panose="020F0502020204030204" pitchFamily="34" charset="0"/>
              </a:rPr>
              <a:t>implement the supervisory responsibility </a:t>
            </a:r>
            <a:r>
              <a:rPr lang="en-GB" sz="2800" dirty="0">
                <a:cs typeface="Calibri" panose="020F0502020204030204" pitchFamily="34" charset="0"/>
              </a:rPr>
              <a:t>of the 1951 UN Refugee Convention and offer technical support, guidance and coordination on refugee matters</a:t>
            </a:r>
          </a:p>
          <a:p>
            <a:pPr>
              <a:defRPr/>
            </a:pPr>
            <a:endParaRPr lang="en-GB" sz="2800" dirty="0">
              <a:cs typeface="Calibri" panose="020F0502020204030204" pitchFamily="34" charset="0"/>
            </a:endParaRPr>
          </a:p>
          <a:p>
            <a:pPr>
              <a:defRPr/>
            </a:pPr>
            <a:r>
              <a:rPr lang="en-GB" sz="2800" dirty="0">
                <a:cs typeface="Calibri" panose="020F0502020204030204" pitchFamily="34" charset="0"/>
              </a:rPr>
              <a:t>To promote </a:t>
            </a:r>
            <a:r>
              <a:rPr lang="en-GB" sz="2800" u="sng" dirty="0">
                <a:cs typeface="Calibri" panose="020F0502020204030204" pitchFamily="34" charset="0"/>
              </a:rPr>
              <a:t>International Refugee and Statelessness </a:t>
            </a:r>
            <a:r>
              <a:rPr lang="en-GB" sz="2800" dirty="0">
                <a:cs typeface="Calibri" panose="020F0502020204030204" pitchFamily="34" charset="0"/>
              </a:rPr>
              <a:t>Laws </a:t>
            </a:r>
            <a:endParaRPr lang="en-US" sz="2800" dirty="0">
              <a:cs typeface="Calibri" panose="020F0502020204030204" pitchFamily="34" charset="0"/>
            </a:endParaRPr>
          </a:p>
          <a:p>
            <a:pPr marL="1828800" lvl="4" indent="0">
              <a:buNone/>
              <a:defRPr/>
            </a:pPr>
            <a:r>
              <a:rPr lang="en-US" dirty="0">
                <a:cs typeface="Calibri" panose="020F0502020204030204" pitchFamily="34" charset="0"/>
              </a:rPr>
              <a:t>                       </a:t>
            </a:r>
          </a:p>
          <a:p>
            <a:pPr marL="1828800" lvl="4" indent="0">
              <a:buNone/>
              <a:defRPr/>
            </a:pPr>
            <a:r>
              <a:rPr lang="en-US" dirty="0"/>
              <a:t>                                                                    </a:t>
            </a:r>
            <a:endParaRPr lang="en-GB" dirty="0"/>
          </a:p>
        </p:txBody>
      </p:sp>
      <p:sp>
        <p:nvSpPr>
          <p:cNvPr id="2" name="Date Placeholder 1">
            <a:extLst>
              <a:ext uri="{FF2B5EF4-FFF2-40B4-BE49-F238E27FC236}">
                <a16:creationId xmlns:a16="http://schemas.microsoft.com/office/drawing/2014/main" xmlns="" id="{CC8EBAF1-D026-4DBA-BDFA-4DCFFCD68E61}"/>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4" name="Slide Number Placeholder 3">
            <a:extLst>
              <a:ext uri="{FF2B5EF4-FFF2-40B4-BE49-F238E27FC236}">
                <a16:creationId xmlns:a16="http://schemas.microsoft.com/office/drawing/2014/main" xmlns="" id="{ED0934DA-00B1-46D0-B035-48165842E6A3}"/>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xmlns="" val="2314251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dirty="0"/>
              <a:t>Basic Principles</a:t>
            </a:r>
          </a:p>
        </p:txBody>
      </p:sp>
      <p:sp>
        <p:nvSpPr>
          <p:cNvPr id="34819" name="Content Placeholder 2"/>
          <p:cNvSpPr>
            <a:spLocks noGrp="1"/>
          </p:cNvSpPr>
          <p:nvPr>
            <p:ph idx="1"/>
          </p:nvPr>
        </p:nvSpPr>
        <p:spPr/>
        <p:txBody>
          <a:bodyPr/>
          <a:lstStyle/>
          <a:p>
            <a:r>
              <a:rPr lang="en-GB" altLang="en-US" dirty="0"/>
              <a:t>Fundamental principles of International Protection</a:t>
            </a:r>
          </a:p>
          <a:p>
            <a:pPr lvl="1" algn="just" eaLnBrk="1" hangingPunct="1">
              <a:buSzPct val="150000"/>
            </a:pPr>
            <a:r>
              <a:rPr lang="en-GB" altLang="en-US" dirty="0"/>
              <a:t>Respect for human rights </a:t>
            </a:r>
          </a:p>
          <a:p>
            <a:pPr lvl="1" algn="just" eaLnBrk="1" hangingPunct="1">
              <a:buSzPct val="150000"/>
            </a:pPr>
            <a:r>
              <a:rPr lang="en-GB" altLang="en-US" dirty="0"/>
              <a:t>The </a:t>
            </a:r>
            <a:r>
              <a:rPr lang="en-GB" altLang="en-US" b="1" i="1" dirty="0"/>
              <a:t>Right of Admission </a:t>
            </a:r>
            <a:r>
              <a:rPr lang="en-GB" altLang="en-US" dirty="0"/>
              <a:t>and </a:t>
            </a:r>
          </a:p>
          <a:p>
            <a:pPr lvl="1" algn="just" eaLnBrk="1" hangingPunct="1">
              <a:buSzPct val="150000"/>
            </a:pPr>
            <a:r>
              <a:rPr lang="en-GB" altLang="en-US" dirty="0"/>
              <a:t>The </a:t>
            </a:r>
            <a:r>
              <a:rPr lang="en-GB" altLang="en-US" b="1" dirty="0"/>
              <a:t>principle of </a:t>
            </a:r>
            <a:r>
              <a:rPr lang="en-GB" altLang="en-US" b="1" i="1" dirty="0"/>
              <a:t>Non-refoulement, </a:t>
            </a:r>
            <a:r>
              <a:rPr lang="en-GB" altLang="en-US" dirty="0"/>
              <a:t>the cornerstone of international refugee protection and law, which prohibits the expulsion of persons of concern to the frontiers of their country of origin where they would face serious harm.</a:t>
            </a:r>
          </a:p>
          <a:p>
            <a:pPr lvl="2" algn="just" eaLnBrk="1" hangingPunct="1">
              <a:buSzPct val="150000"/>
            </a:pPr>
            <a:r>
              <a:rPr lang="en-GB" sz="1800" dirty="0"/>
              <a:t>The prohibition of refoulement applies to all refugees and to asylum-seekers whose status has not yet been determined, as this group may include refugees;</a:t>
            </a:r>
          </a:p>
          <a:p>
            <a:pPr lvl="2" algn="just" eaLnBrk="1" hangingPunct="1">
              <a:buSzPct val="150000"/>
            </a:pPr>
            <a:endParaRPr lang="en-US" altLang="en-US" sz="800" b="1" i="1" dirty="0"/>
          </a:p>
          <a:p>
            <a:pPr lvl="1"/>
            <a:endParaRPr lang="en-GB" altLang="en-US" dirty="0"/>
          </a:p>
        </p:txBody>
      </p:sp>
      <p:sp>
        <p:nvSpPr>
          <p:cNvPr id="2" name="Date Placeholder 1">
            <a:extLst>
              <a:ext uri="{FF2B5EF4-FFF2-40B4-BE49-F238E27FC236}">
                <a16:creationId xmlns:a16="http://schemas.microsoft.com/office/drawing/2014/main" xmlns="" id="{46E7C3FC-985C-4060-8334-A62925147046}"/>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3" name="Slide Number Placeholder 2">
            <a:extLst>
              <a:ext uri="{FF2B5EF4-FFF2-40B4-BE49-F238E27FC236}">
                <a16:creationId xmlns:a16="http://schemas.microsoft.com/office/drawing/2014/main" xmlns="" id="{D72C8D5A-CD6B-4A3B-8017-F8D4CE716E89}"/>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xmlns="" val="3560808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06337F29-421F-473C-9E90-B9452A61528B}"/>
              </a:ext>
            </a:extLst>
          </p:cNvPr>
          <p:cNvSpPr>
            <a:spLocks noGrp="1"/>
          </p:cNvSpPr>
          <p:nvPr>
            <p:ph type="title"/>
          </p:nvPr>
        </p:nvSpPr>
        <p:spPr/>
        <p:txBody>
          <a:bodyPr/>
          <a:lstStyle/>
          <a:p>
            <a:r>
              <a:rPr lang="en-GB" altLang="en-US" dirty="0"/>
              <a:t>Working with States</a:t>
            </a:r>
          </a:p>
        </p:txBody>
      </p:sp>
      <p:sp>
        <p:nvSpPr>
          <p:cNvPr id="3" name="Content Placeholder 2">
            <a:extLst>
              <a:ext uri="{FF2B5EF4-FFF2-40B4-BE49-F238E27FC236}">
                <a16:creationId xmlns:a16="http://schemas.microsoft.com/office/drawing/2014/main" xmlns="" id="{31630091-2DE8-4939-956A-2F411F9C144E}"/>
              </a:ext>
            </a:extLst>
          </p:cNvPr>
          <p:cNvSpPr>
            <a:spLocks noGrp="1"/>
          </p:cNvSpPr>
          <p:nvPr>
            <p:ph idx="1"/>
          </p:nvPr>
        </p:nvSpPr>
        <p:spPr>
          <a:xfrm>
            <a:off x="1159933" y="1166019"/>
            <a:ext cx="8686800" cy="4525962"/>
          </a:xfrm>
        </p:spPr>
        <p:txBody>
          <a:bodyPr/>
          <a:lstStyle/>
          <a:p>
            <a:pPr lvl="1" algn="just">
              <a:defRPr/>
            </a:pPr>
            <a:r>
              <a:rPr lang="en-GB" dirty="0"/>
              <a:t>States have the primary responsibility for protecting refugees. </a:t>
            </a:r>
          </a:p>
          <a:p>
            <a:pPr marL="457200" lvl="1" indent="0" algn="just">
              <a:buFont typeface="Arial" panose="020B0604020202020204" pitchFamily="34" charset="0"/>
              <a:buNone/>
              <a:defRPr/>
            </a:pPr>
            <a:endParaRPr lang="en-GB" dirty="0"/>
          </a:p>
          <a:p>
            <a:pPr lvl="1" algn="just">
              <a:defRPr/>
            </a:pPr>
            <a:r>
              <a:rPr lang="en-GB" dirty="0"/>
              <a:t>UNHCR works to support and provide technical expertise to help guide governments to take all actions necessary to protect refugees, asylum-seekers and other persons of concern who are on their territory or who are seeking admission to their territory.</a:t>
            </a:r>
          </a:p>
          <a:p>
            <a:pPr>
              <a:defRPr/>
            </a:pPr>
            <a:endParaRPr lang="en-GB" dirty="0"/>
          </a:p>
        </p:txBody>
      </p:sp>
      <p:sp>
        <p:nvSpPr>
          <p:cNvPr id="4" name="Title 3">
            <a:extLst>
              <a:ext uri="{FF2B5EF4-FFF2-40B4-BE49-F238E27FC236}">
                <a16:creationId xmlns:a16="http://schemas.microsoft.com/office/drawing/2014/main" xmlns="" id="{1D01477D-9556-436F-AD28-3584E8CBFB59}"/>
              </a:ext>
            </a:extLst>
          </p:cNvPr>
          <p:cNvSpPr txBox="1">
            <a:spLocks/>
          </p:cNvSpPr>
          <p:nvPr/>
        </p:nvSpPr>
        <p:spPr bwMode="auto">
          <a:xfrm>
            <a:off x="2438400" y="547688"/>
            <a:ext cx="8229600" cy="24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cs typeface="Arial" charset="0"/>
              </a:defRPr>
            </a:lvl2pPr>
            <a:lvl3pPr algn="ctr" rtl="0" eaLnBrk="0" fontAlgn="base" hangingPunct="0">
              <a:spcBef>
                <a:spcPct val="0"/>
              </a:spcBef>
              <a:spcAft>
                <a:spcPct val="0"/>
              </a:spcAft>
              <a:defRPr sz="4000">
                <a:solidFill>
                  <a:schemeClr val="bg1"/>
                </a:solidFill>
                <a:latin typeface="Arial" charset="0"/>
                <a:cs typeface="Arial" charset="0"/>
              </a:defRPr>
            </a:lvl3pPr>
            <a:lvl4pPr algn="ctr" rtl="0" eaLnBrk="0" fontAlgn="base" hangingPunct="0">
              <a:spcBef>
                <a:spcPct val="0"/>
              </a:spcBef>
              <a:spcAft>
                <a:spcPct val="0"/>
              </a:spcAft>
              <a:defRPr sz="4000">
                <a:solidFill>
                  <a:schemeClr val="bg1"/>
                </a:solidFill>
                <a:latin typeface="Arial" charset="0"/>
                <a:cs typeface="Arial" charset="0"/>
              </a:defRPr>
            </a:lvl4pPr>
            <a:lvl5pPr algn="ctr" rtl="0" eaLnBrk="0" fontAlgn="base" hangingPunct="0">
              <a:spcBef>
                <a:spcPct val="0"/>
              </a:spcBef>
              <a:spcAft>
                <a:spcPct val="0"/>
              </a:spcAft>
              <a:defRPr sz="4000">
                <a:solidFill>
                  <a:schemeClr val="bg1"/>
                </a:solidFill>
                <a:latin typeface="Arial" charset="0"/>
                <a:cs typeface="Arial" charset="0"/>
              </a:defRPr>
            </a:lvl5pPr>
            <a:lvl6pPr marL="457200" algn="ctr" rtl="0" fontAlgn="base">
              <a:spcBef>
                <a:spcPct val="0"/>
              </a:spcBef>
              <a:spcAft>
                <a:spcPct val="0"/>
              </a:spcAft>
              <a:defRPr sz="4000">
                <a:solidFill>
                  <a:schemeClr val="bg1"/>
                </a:solidFill>
                <a:latin typeface="Arial" charset="0"/>
                <a:cs typeface="Arial" charset="0"/>
              </a:defRPr>
            </a:lvl6pPr>
            <a:lvl7pPr marL="914400" algn="ctr" rtl="0" fontAlgn="base">
              <a:spcBef>
                <a:spcPct val="0"/>
              </a:spcBef>
              <a:spcAft>
                <a:spcPct val="0"/>
              </a:spcAft>
              <a:defRPr sz="4000">
                <a:solidFill>
                  <a:schemeClr val="bg1"/>
                </a:solidFill>
                <a:latin typeface="Arial" charset="0"/>
                <a:cs typeface="Arial" charset="0"/>
              </a:defRPr>
            </a:lvl7pPr>
            <a:lvl8pPr marL="1371600" algn="ctr" rtl="0" fontAlgn="base">
              <a:spcBef>
                <a:spcPct val="0"/>
              </a:spcBef>
              <a:spcAft>
                <a:spcPct val="0"/>
              </a:spcAft>
              <a:defRPr sz="4000">
                <a:solidFill>
                  <a:schemeClr val="bg1"/>
                </a:solidFill>
                <a:latin typeface="Arial" charset="0"/>
                <a:cs typeface="Arial" charset="0"/>
              </a:defRPr>
            </a:lvl8pPr>
            <a:lvl9pPr marL="1828800" algn="ctr" rtl="0" fontAlgn="base">
              <a:spcBef>
                <a:spcPct val="0"/>
              </a:spcBef>
              <a:spcAft>
                <a:spcPct val="0"/>
              </a:spcAft>
              <a:defRPr sz="4000">
                <a:solidFill>
                  <a:schemeClr val="bg1"/>
                </a:solidFill>
                <a:latin typeface="Arial" charset="0"/>
                <a:cs typeface="Arial" charset="0"/>
              </a:defRPr>
            </a:lvl9pPr>
          </a:lstStyle>
          <a:p>
            <a:pPr algn="r" defTabSz="914400">
              <a:defRPr/>
            </a:pPr>
            <a:r>
              <a:rPr lang="en-US" altLang="en-US" sz="1000" i="1" kern="0">
                <a:solidFill>
                  <a:srgbClr val="FFFFFF"/>
                </a:solidFill>
              </a:rPr>
              <a:t>International Protection</a:t>
            </a:r>
            <a:endParaRPr lang="en-GB" sz="1000" i="1" kern="0" dirty="0">
              <a:ea typeface="ＭＳ Ｐゴシック" panose="020B0600070205080204" pitchFamily="34" charset="-128"/>
            </a:endParaRPr>
          </a:p>
        </p:txBody>
      </p:sp>
      <p:sp>
        <p:nvSpPr>
          <p:cNvPr id="2" name="Date Placeholder 1">
            <a:extLst>
              <a:ext uri="{FF2B5EF4-FFF2-40B4-BE49-F238E27FC236}">
                <a16:creationId xmlns:a16="http://schemas.microsoft.com/office/drawing/2014/main" xmlns="" id="{8DA10D18-4C59-4B8C-BF83-4E7BAB1A703E}"/>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EF25DDB9-62C7-4D65-8BD8-7C0709AECC17}"/>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xmlns="" val="210017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buNone/>
            </a:pPr>
            <a:r>
              <a:rPr lang="en-US" altLang="en-US" sz="4000" b="1" dirty="0"/>
              <a:t>Article 35: 1951 UN Convention</a:t>
            </a:r>
            <a:endParaRPr lang="en-GB" altLang="en-US" sz="4000" b="1" dirty="0"/>
          </a:p>
        </p:txBody>
      </p:sp>
      <p:sp>
        <p:nvSpPr>
          <p:cNvPr id="4" name="Rectangle 3"/>
          <p:cNvSpPr>
            <a:spLocks noGrp="1" noChangeArrowheads="1"/>
          </p:cNvSpPr>
          <p:nvPr>
            <p:ph idx="1"/>
          </p:nvPr>
        </p:nvSpPr>
        <p:spPr>
          <a:xfrm>
            <a:off x="609599" y="1177637"/>
            <a:ext cx="11194473" cy="5067588"/>
          </a:xfrm>
        </p:spPr>
        <p:txBody>
          <a:bodyPr/>
          <a:lstStyle/>
          <a:p>
            <a:pPr marL="0" indent="0" algn="ctr" eaLnBrk="1" hangingPunct="1">
              <a:buNone/>
            </a:pPr>
            <a:r>
              <a:rPr lang="en-US" sz="2400" b="1" dirty="0"/>
              <a:t>Co-operation of the national authorities with the United Nations </a:t>
            </a:r>
          </a:p>
          <a:p>
            <a:pPr marL="457200" indent="-457200" eaLnBrk="1" hangingPunct="1">
              <a:buAutoNum type="arabicPeriod"/>
            </a:pPr>
            <a:r>
              <a:rPr lang="en-US" sz="2400" dirty="0"/>
              <a:t>The Contracting States undertake to co-operate with the Office of the United Nations High Commissioner for Refugees, or any other agency of the United Nations which may succeed it, in the exercise of its functions, and shall in particular facilitate its duty of supervising the application of the provisions of this Convention. </a:t>
            </a:r>
          </a:p>
          <a:p>
            <a:pPr marL="457200" indent="-457200" eaLnBrk="1" hangingPunct="1">
              <a:buAutoNum type="arabicPeriod"/>
            </a:pPr>
            <a:r>
              <a:rPr lang="en-US" sz="2400" dirty="0"/>
              <a:t>In order to enable the Office of the High Commissioner or any other agency of the United Nations which may succeed it, to make reports to the competent organs of the United Nations, the Contracting States undertake to provide them in the appropriate form with information and statistical data requested concerning: </a:t>
            </a:r>
            <a:r>
              <a:rPr lang="en-US" sz="2400" i="1" dirty="0"/>
              <a:t>(a) The condition of refugees, (b) The implementation of this Convention, and; (c) Laws, regulations and decrees which are, or may hereafter be, in force relating to refugees</a:t>
            </a:r>
            <a:r>
              <a:rPr lang="en-US" sz="2400" dirty="0"/>
              <a:t>.</a:t>
            </a:r>
            <a:endParaRPr lang="en-GB" altLang="en-US" sz="2400" u="sng" dirty="0"/>
          </a:p>
        </p:txBody>
      </p:sp>
      <p:sp>
        <p:nvSpPr>
          <p:cNvPr id="3" name="Date Placeholder 2">
            <a:extLst>
              <a:ext uri="{FF2B5EF4-FFF2-40B4-BE49-F238E27FC236}">
                <a16:creationId xmlns:a16="http://schemas.microsoft.com/office/drawing/2014/main" xmlns="" id="{CDFB899E-D7B6-4987-9474-DAA8A32724B5}"/>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C80542CB-DCC1-4D15-9DA5-90F0B02A2085}"/>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xmlns="" val="1991425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buNone/>
            </a:pPr>
            <a:r>
              <a:rPr lang="en-US" altLang="en-US" sz="4000" b="1" dirty="0"/>
              <a:t>UNHCR Perspective</a:t>
            </a:r>
            <a:endParaRPr lang="en-GB" altLang="en-US" sz="4000" b="1" dirty="0"/>
          </a:p>
        </p:txBody>
      </p:sp>
      <p:sp>
        <p:nvSpPr>
          <p:cNvPr id="4" name="Rectangle 3"/>
          <p:cNvSpPr>
            <a:spLocks noGrp="1" noChangeArrowheads="1"/>
          </p:cNvSpPr>
          <p:nvPr>
            <p:ph idx="1"/>
          </p:nvPr>
        </p:nvSpPr>
        <p:spPr>
          <a:xfrm>
            <a:off x="609599" y="1177637"/>
            <a:ext cx="11194473" cy="4948528"/>
          </a:xfrm>
        </p:spPr>
        <p:txBody>
          <a:bodyPr/>
          <a:lstStyle/>
          <a:p>
            <a:pPr marL="274638" indent="-274638" eaLnBrk="1" hangingPunct="1">
              <a:buFont typeface="Wingdings" panose="05000000000000000000" pitchFamily="2" charset="2"/>
              <a:buChar char="§"/>
            </a:pPr>
            <a:r>
              <a:rPr lang="en-GB" altLang="en-US" sz="2000" dirty="0"/>
              <a:t>In line with its mandate, UNHCR calls  for certain measures to be put  in place, including respect for the institution of asylum and the principle of non-refoulement </a:t>
            </a:r>
          </a:p>
          <a:p>
            <a:pPr lvl="1" eaLnBrk="1" hangingPunct="1">
              <a:buFont typeface="Verdana" panose="020B0604030504040204" pitchFamily="34" charset="0"/>
              <a:buChar char="·"/>
            </a:pPr>
            <a:r>
              <a:rPr lang="en-GB" altLang="en-US" sz="2000" dirty="0"/>
              <a:t>States must not </a:t>
            </a:r>
            <a:r>
              <a:rPr lang="en-GB" altLang="en-US" sz="2000" u="sng" dirty="0"/>
              <a:t>bar refugees and asylum-seekers having access to territory to seek international protection</a:t>
            </a:r>
          </a:p>
          <a:p>
            <a:pPr lvl="1" eaLnBrk="1" hangingPunct="1">
              <a:buFont typeface="Verdana" panose="020B0604030504040204" pitchFamily="34" charset="0"/>
              <a:buChar char="·"/>
            </a:pPr>
            <a:r>
              <a:rPr lang="en-GB" altLang="en-US" sz="2000" dirty="0"/>
              <a:t>Asylum-seekers and refugees </a:t>
            </a:r>
            <a:r>
              <a:rPr lang="en-GB" altLang="en-US" sz="2000" u="sng" dirty="0"/>
              <a:t>must </a:t>
            </a:r>
            <a:r>
              <a:rPr lang="en-GB" altLang="en-US" sz="2000" u="sng" dirty="0">
                <a:solidFill>
                  <a:schemeClr val="tx1"/>
                </a:solidFill>
              </a:rPr>
              <a:t>not be sent back to countries where their life or their liberty is at risk</a:t>
            </a:r>
            <a:r>
              <a:rPr lang="en-GB" altLang="en-US" sz="2000" u="sng" dirty="0"/>
              <a:t> (including indirectly)</a:t>
            </a:r>
          </a:p>
          <a:p>
            <a:pPr lvl="1" eaLnBrk="1" hangingPunct="1">
              <a:buFont typeface="Verdana" panose="020B0604030504040204" pitchFamily="34" charset="0"/>
              <a:buChar char="·"/>
            </a:pPr>
            <a:r>
              <a:rPr lang="en-GB" altLang="en-US" sz="2000" u="sng" dirty="0"/>
              <a:t>Durable solutions include a focus on local integration, voluntary repatriation when the situation permits safe and dignified return and resettlement for a small number of refugees with acute protection needs.</a:t>
            </a:r>
          </a:p>
          <a:p>
            <a:pPr lvl="1" eaLnBrk="1" hangingPunct="1">
              <a:buFont typeface="Verdana" panose="020B0604030504040204" pitchFamily="34" charset="0"/>
              <a:buChar char="·"/>
            </a:pPr>
            <a:endParaRPr lang="en-GB" altLang="en-US" sz="2000" u="sng" dirty="0"/>
          </a:p>
          <a:p>
            <a:pPr marL="274638" indent="-274638" eaLnBrk="1" hangingPunct="1">
              <a:buFont typeface="Wingdings" panose="05000000000000000000" pitchFamily="2" charset="2"/>
              <a:buChar char="§"/>
            </a:pPr>
            <a:r>
              <a:rPr lang="en-GB" altLang="en-US" sz="2000" dirty="0"/>
              <a:t>UNHCR recognises the necessity of managing borders and fighting against organised crime (including fighting against the trafficking of persons) while ensuring that access to asylum is part of a State’s protection response</a:t>
            </a:r>
          </a:p>
          <a:p>
            <a:pPr marL="0" indent="0" eaLnBrk="1" hangingPunct="1">
              <a:buNone/>
            </a:pPr>
            <a:endParaRPr lang="en-GB" altLang="en-US" sz="2000" dirty="0"/>
          </a:p>
          <a:p>
            <a:pPr lvl="1" eaLnBrk="1" hangingPunct="1">
              <a:buFont typeface="Verdana" panose="020B0604030504040204" pitchFamily="34" charset="0"/>
              <a:buChar char="·"/>
            </a:pPr>
            <a:endParaRPr lang="en-GB" altLang="en-US" sz="2400" u="sng" dirty="0"/>
          </a:p>
        </p:txBody>
      </p:sp>
      <p:sp>
        <p:nvSpPr>
          <p:cNvPr id="3" name="Date Placeholder 2">
            <a:extLst>
              <a:ext uri="{FF2B5EF4-FFF2-40B4-BE49-F238E27FC236}">
                <a16:creationId xmlns:a16="http://schemas.microsoft.com/office/drawing/2014/main" xmlns="" id="{CDFB899E-D7B6-4987-9474-DAA8A32724B5}"/>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C80542CB-DCC1-4D15-9DA5-90F0B02A2085}"/>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7</a:t>
            </a:fld>
            <a:endParaRPr lang="en-US" altLang="en-US">
              <a:solidFill>
                <a:srgbClr val="000000"/>
              </a:solidFill>
            </a:endParaRPr>
          </a:p>
        </p:txBody>
      </p:sp>
    </p:spTree>
    <p:extLst>
      <p:ext uri="{BB962C8B-B14F-4D97-AF65-F5344CB8AC3E}">
        <p14:creationId xmlns:p14="http://schemas.microsoft.com/office/powerpoint/2010/main" xmlns="" val="557325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15C8E-5460-46A4-A507-F842ECA3BFBE}"/>
              </a:ext>
            </a:extLst>
          </p:cNvPr>
          <p:cNvSpPr>
            <a:spLocks noGrp="1"/>
          </p:cNvSpPr>
          <p:nvPr>
            <p:ph type="title"/>
          </p:nvPr>
        </p:nvSpPr>
        <p:spPr/>
        <p:txBody>
          <a:bodyPr/>
          <a:lstStyle/>
          <a:p>
            <a:r>
              <a:rPr lang="en-MY" dirty="0"/>
              <a:t>UNHCR Activities</a:t>
            </a:r>
          </a:p>
        </p:txBody>
      </p:sp>
      <p:sp>
        <p:nvSpPr>
          <p:cNvPr id="3" name="Content Placeholder 2">
            <a:extLst>
              <a:ext uri="{FF2B5EF4-FFF2-40B4-BE49-F238E27FC236}">
                <a16:creationId xmlns:a16="http://schemas.microsoft.com/office/drawing/2014/main" xmlns="" id="{C8F1B9AD-BAB3-48C2-8C34-A85C5768A3E3}"/>
              </a:ext>
            </a:extLst>
          </p:cNvPr>
          <p:cNvSpPr>
            <a:spLocks noGrp="1"/>
          </p:cNvSpPr>
          <p:nvPr>
            <p:ph idx="1"/>
          </p:nvPr>
        </p:nvSpPr>
        <p:spPr>
          <a:xfrm>
            <a:off x="0" y="770022"/>
            <a:ext cx="12192000" cy="5475204"/>
          </a:xfrm>
        </p:spPr>
        <p:txBody>
          <a:bodyPr/>
          <a:lstStyle/>
          <a:p>
            <a:r>
              <a:rPr lang="en-MY" sz="2400" dirty="0"/>
              <a:t>Ongoing support to asylum capacity management, including collaboration with DHA’s Asylum Seeker Management and support for a Backlog Project with the Refugees Appeal Authority of South Africa </a:t>
            </a:r>
          </a:p>
          <a:p>
            <a:r>
              <a:rPr lang="en-MY" sz="2400" dirty="0"/>
              <a:t>Collaboration with Department of Social Development on social cohesion intervention, community engagements, working with local leaderships, training community members as change agents through dialogues-Targeted </a:t>
            </a:r>
            <a:r>
              <a:rPr lang="en-MY" sz="2400" dirty="0" smtClean="0"/>
              <a:t>Areas-</a:t>
            </a:r>
            <a:r>
              <a:rPr lang="en-ZA" sz="2400" dirty="0" err="1"/>
              <a:t>Atteridgeville</a:t>
            </a:r>
            <a:r>
              <a:rPr lang="en-MY" sz="2400" dirty="0" smtClean="0"/>
              <a:t>, </a:t>
            </a:r>
            <a:r>
              <a:rPr lang="en-MY" sz="2400" dirty="0" err="1"/>
              <a:t>Thokoza</a:t>
            </a:r>
            <a:r>
              <a:rPr lang="en-MY" sz="2400" dirty="0"/>
              <a:t> and Katlehong, </a:t>
            </a:r>
          </a:p>
          <a:p>
            <a:r>
              <a:rPr lang="en-MY" sz="2400" dirty="0"/>
              <a:t>Finalising MoU with SASSA on key collaborative activities and assistance </a:t>
            </a:r>
          </a:p>
          <a:p>
            <a:r>
              <a:rPr lang="en-MY" sz="2400" dirty="0"/>
              <a:t>Ongoing collaboration with the SAHRC at national and provincial level,</a:t>
            </a:r>
          </a:p>
          <a:p>
            <a:r>
              <a:rPr lang="en-US" sz="2400" dirty="0"/>
              <a:t>UNHCR recently met with the Office of the Premiers for both WC and KZN to strengthen relations and identify areas of collaboration on refugee related matters,</a:t>
            </a:r>
          </a:p>
          <a:p>
            <a:r>
              <a:rPr lang="en-US" sz="2400" dirty="0"/>
              <a:t>UNHCR collaborates with the National Disaster Management Centre on many fronts</a:t>
            </a:r>
          </a:p>
          <a:p>
            <a:r>
              <a:rPr lang="en-US" sz="2400" dirty="0"/>
              <a:t>Support capacity building of civil society to deliver services to persons of concern</a:t>
            </a:r>
            <a:endParaRPr lang="en-MY" sz="2400" dirty="0"/>
          </a:p>
        </p:txBody>
      </p:sp>
      <p:sp>
        <p:nvSpPr>
          <p:cNvPr id="4" name="Date Placeholder 3">
            <a:extLst>
              <a:ext uri="{FF2B5EF4-FFF2-40B4-BE49-F238E27FC236}">
                <a16:creationId xmlns:a16="http://schemas.microsoft.com/office/drawing/2014/main" xmlns="" id="{EE42BBB8-AB23-4A01-BB95-9DE88EF5BD19}"/>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188B9496-8DF2-4B88-AF85-65A502468990}"/>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8</a:t>
            </a:fld>
            <a:endParaRPr lang="en-US" altLang="en-US">
              <a:solidFill>
                <a:srgbClr val="000000"/>
              </a:solidFill>
            </a:endParaRPr>
          </a:p>
        </p:txBody>
      </p:sp>
    </p:spTree>
    <p:extLst>
      <p:ext uri="{BB962C8B-B14F-4D97-AF65-F5344CB8AC3E}">
        <p14:creationId xmlns:p14="http://schemas.microsoft.com/office/powerpoint/2010/main" xmlns="" val="64103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15C8E-5460-46A4-A507-F842ECA3BFBE}"/>
              </a:ext>
            </a:extLst>
          </p:cNvPr>
          <p:cNvSpPr>
            <a:spLocks noGrp="1"/>
          </p:cNvSpPr>
          <p:nvPr>
            <p:ph type="title"/>
          </p:nvPr>
        </p:nvSpPr>
        <p:spPr>
          <a:xfrm>
            <a:off x="609600" y="-139699"/>
            <a:ext cx="10972800" cy="909721"/>
          </a:xfrm>
        </p:spPr>
        <p:txBody>
          <a:bodyPr/>
          <a:lstStyle/>
          <a:p>
            <a:r>
              <a:rPr lang="en-MY" dirty="0"/>
              <a:t>Cont’… UNHCR Activities</a:t>
            </a:r>
          </a:p>
        </p:txBody>
      </p:sp>
      <p:sp>
        <p:nvSpPr>
          <p:cNvPr id="3" name="Content Placeholder 2">
            <a:extLst>
              <a:ext uri="{FF2B5EF4-FFF2-40B4-BE49-F238E27FC236}">
                <a16:creationId xmlns:a16="http://schemas.microsoft.com/office/drawing/2014/main" xmlns="" id="{C8F1B9AD-BAB3-48C2-8C34-A85C5768A3E3}"/>
              </a:ext>
            </a:extLst>
          </p:cNvPr>
          <p:cNvSpPr>
            <a:spLocks noGrp="1"/>
          </p:cNvSpPr>
          <p:nvPr>
            <p:ph idx="1"/>
          </p:nvPr>
        </p:nvSpPr>
        <p:spPr>
          <a:xfrm>
            <a:off x="0" y="770022"/>
            <a:ext cx="12192000" cy="5475204"/>
          </a:xfrm>
        </p:spPr>
        <p:txBody>
          <a:bodyPr/>
          <a:lstStyle/>
          <a:p>
            <a:pPr lvl="0"/>
            <a:endParaRPr lang="en-US" sz="2000" dirty="0"/>
          </a:p>
          <a:p>
            <a:pPr marL="0" lvl="0" indent="0">
              <a:buNone/>
            </a:pPr>
            <a:r>
              <a:rPr lang="en-US" sz="2000" dirty="0"/>
              <a:t>Article 2 of the 1951 UN Refugee Convention states that </a:t>
            </a:r>
            <a:r>
              <a:rPr lang="en-US" sz="2000" i="1" u="sng" dirty="0"/>
              <a:t>“Every refugee has duties to the country in which he finds himself, which require in particular that he conform to its laws and regulations as well as to measures taken for the maintenance of public order”. </a:t>
            </a:r>
          </a:p>
          <a:p>
            <a:pPr lvl="0"/>
            <a:r>
              <a:rPr lang="en-US" sz="2000" dirty="0">
                <a:solidFill>
                  <a:srgbClr val="000000"/>
                </a:solidFill>
              </a:rPr>
              <a:t>Ongoing monthly meetings (WC and Gauteng) are held with refugee leaders from various communities to remind them of rights and duties and to discuss protection issues</a:t>
            </a:r>
          </a:p>
          <a:p>
            <a:pPr lvl="0"/>
            <a:r>
              <a:rPr lang="en-US" sz="2000" dirty="0">
                <a:solidFill>
                  <a:srgbClr val="000000"/>
                </a:solidFill>
              </a:rPr>
              <a:t>UNHCR Partners and Refugee leaders have and continue to distribute food parcels in various communities to both locals and non-national as a show of solidarity in the fight against COVID-19</a:t>
            </a:r>
          </a:p>
          <a:p>
            <a:pPr lvl="0"/>
            <a:r>
              <a:rPr lang="en-US" sz="2000" dirty="0">
                <a:solidFill>
                  <a:srgbClr val="000000"/>
                </a:solidFill>
              </a:rPr>
              <a:t>UNHCR funded a social cohesion project in the Western Cape through its partner to manufacture PPE equipment and distribute to refugees and local populations in under resourced communities and townships in a show of solidarity to high risk communities i.e. Khayelitsha </a:t>
            </a:r>
            <a:r>
              <a:rPr lang="en-US" sz="2000" u="sng" dirty="0">
                <a:solidFill>
                  <a:srgbClr val="000000"/>
                </a:solidFill>
              </a:rPr>
              <a:t>(directly funded by UNHCR), </a:t>
            </a:r>
            <a:r>
              <a:rPr lang="en-US" sz="2000" dirty="0" err="1">
                <a:solidFill>
                  <a:srgbClr val="000000"/>
                </a:solidFill>
              </a:rPr>
              <a:t>Gugulethu</a:t>
            </a:r>
            <a:r>
              <a:rPr lang="en-US" sz="2000" dirty="0">
                <a:solidFill>
                  <a:srgbClr val="000000"/>
                </a:solidFill>
              </a:rPr>
              <a:t>, </a:t>
            </a:r>
            <a:r>
              <a:rPr lang="en-US" sz="2000" dirty="0" err="1">
                <a:solidFill>
                  <a:srgbClr val="000000"/>
                </a:solidFill>
              </a:rPr>
              <a:t>Nyanga</a:t>
            </a:r>
            <a:r>
              <a:rPr lang="en-US" sz="2000" dirty="0">
                <a:solidFill>
                  <a:srgbClr val="000000"/>
                </a:solidFill>
              </a:rPr>
              <a:t>, </a:t>
            </a:r>
            <a:r>
              <a:rPr lang="en-US" sz="2000" dirty="0" err="1">
                <a:solidFill>
                  <a:srgbClr val="000000"/>
                </a:solidFill>
              </a:rPr>
              <a:t>Phillipi</a:t>
            </a:r>
            <a:r>
              <a:rPr lang="en-US" sz="2000" dirty="0">
                <a:solidFill>
                  <a:srgbClr val="000000"/>
                </a:solidFill>
              </a:rPr>
              <a:t>, Cross roads and </a:t>
            </a:r>
            <a:r>
              <a:rPr lang="en-US" sz="2000" dirty="0" err="1">
                <a:solidFill>
                  <a:srgbClr val="000000"/>
                </a:solidFill>
              </a:rPr>
              <a:t>Weltevreden</a:t>
            </a:r>
            <a:r>
              <a:rPr lang="en-US" sz="2000" dirty="0">
                <a:solidFill>
                  <a:srgbClr val="000000"/>
                </a:solidFill>
              </a:rPr>
              <a:t> (</a:t>
            </a:r>
            <a:r>
              <a:rPr lang="en-US" sz="2000" dirty="0" err="1">
                <a:solidFill>
                  <a:srgbClr val="000000"/>
                </a:solidFill>
              </a:rPr>
              <a:t>Samora</a:t>
            </a:r>
            <a:r>
              <a:rPr lang="en-US" sz="2000" dirty="0">
                <a:solidFill>
                  <a:srgbClr val="000000"/>
                </a:solidFill>
              </a:rPr>
              <a:t> Machel) -10 000 face cloth masks distributed in Khayelitsha alone.</a:t>
            </a:r>
          </a:p>
          <a:p>
            <a:pPr lvl="0"/>
            <a:r>
              <a:rPr lang="en-US" sz="2000" dirty="0">
                <a:solidFill>
                  <a:srgbClr val="000000"/>
                </a:solidFill>
              </a:rPr>
              <a:t>Together with South Africans, refugees who produced PPE equipment, addressed communities about risk communications and health messaging, strengthening solidarity and peacebuilding during distribution campaigns</a:t>
            </a:r>
          </a:p>
          <a:p>
            <a:pPr lvl="0"/>
            <a:endParaRPr lang="en-US" sz="2000" dirty="0">
              <a:solidFill>
                <a:srgbClr val="000000"/>
              </a:solidFill>
            </a:endParaRPr>
          </a:p>
          <a:p>
            <a:pPr lvl="0"/>
            <a:endParaRPr lang="en-MY" sz="3600" dirty="0"/>
          </a:p>
        </p:txBody>
      </p:sp>
      <p:sp>
        <p:nvSpPr>
          <p:cNvPr id="4" name="Date Placeholder 3">
            <a:extLst>
              <a:ext uri="{FF2B5EF4-FFF2-40B4-BE49-F238E27FC236}">
                <a16:creationId xmlns:a16="http://schemas.microsoft.com/office/drawing/2014/main" xmlns="" id="{EE42BBB8-AB23-4A01-BB95-9DE88EF5BD19}"/>
              </a:ext>
            </a:extLst>
          </p:cNvPr>
          <p:cNvSpPr>
            <a:spLocks noGrp="1"/>
          </p:cNvSpPr>
          <p:nvPr>
            <p:ph type="dt" sz="half" idx="10"/>
          </p:nvPr>
        </p:nvSpPr>
        <p:spPr/>
        <p:txBody>
          <a:bodyPr/>
          <a:lstStyle/>
          <a:p>
            <a:pPr>
              <a:defRPr/>
            </a:pPr>
            <a:r>
              <a:rPr lang="en-IN" altLang="en-US" dirty="0">
                <a:solidFill>
                  <a:srgbClr val="000000"/>
                </a:solidFill>
              </a:rPr>
              <a:t>01-09-2020</a:t>
            </a:r>
            <a:endParaRPr lang="en-US" altLang="en-US" dirty="0">
              <a:solidFill>
                <a:srgbClr val="000000"/>
              </a:solidFill>
            </a:endParaRPr>
          </a:p>
        </p:txBody>
      </p:sp>
      <p:sp>
        <p:nvSpPr>
          <p:cNvPr id="5" name="Slide Number Placeholder 4">
            <a:extLst>
              <a:ext uri="{FF2B5EF4-FFF2-40B4-BE49-F238E27FC236}">
                <a16:creationId xmlns:a16="http://schemas.microsoft.com/office/drawing/2014/main" xmlns="" id="{188B9496-8DF2-4B88-AF85-65A502468990}"/>
              </a:ext>
            </a:extLst>
          </p:cNvPr>
          <p:cNvSpPr>
            <a:spLocks noGrp="1"/>
          </p:cNvSpPr>
          <p:nvPr>
            <p:ph type="sldNum" sz="quarter" idx="12"/>
          </p:nvPr>
        </p:nvSpPr>
        <p:spPr/>
        <p:txBody>
          <a:bodyPr/>
          <a:lstStyle/>
          <a:p>
            <a:pPr>
              <a:defRPr/>
            </a:pPr>
            <a:fld id="{7F3EEE78-F026-46C4-8197-3C6288BA36F8}" type="slidenum">
              <a:rPr lang="en-US" altLang="en-US" smtClean="0">
                <a:solidFill>
                  <a:srgbClr val="000000"/>
                </a:solidFill>
              </a:rPr>
              <a:pPr>
                <a:defRPr/>
              </a:pPr>
              <a:t>9</a:t>
            </a:fld>
            <a:endParaRPr lang="en-US" altLang="en-US">
              <a:solidFill>
                <a:srgbClr val="000000"/>
              </a:solidFill>
            </a:endParaRPr>
          </a:p>
        </p:txBody>
      </p:sp>
    </p:spTree>
    <p:extLst>
      <p:ext uri="{BB962C8B-B14F-4D97-AF65-F5344CB8AC3E}">
        <p14:creationId xmlns:p14="http://schemas.microsoft.com/office/powerpoint/2010/main" xmlns="" val="3370422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042A27F042949AEC808AAE663E658" ma:contentTypeVersion="12" ma:contentTypeDescription="Create a new document." ma:contentTypeScope="" ma:versionID="b11aee7c07c528a291267fa97aaa8456">
  <xsd:schema xmlns:xsd="http://www.w3.org/2001/XMLSchema" xmlns:xs="http://www.w3.org/2001/XMLSchema" xmlns:p="http://schemas.microsoft.com/office/2006/metadata/properties" xmlns:ns3="2991d1ac-f53d-413d-9ddb-d0744b9724f7" xmlns:ns4="d38dd184-454c-49fe-8135-f5d30ddec63c" targetNamespace="http://schemas.microsoft.com/office/2006/metadata/properties" ma:root="true" ma:fieldsID="f509c6fef9dc572474a23efe419909b8" ns3:_="" ns4:_="">
    <xsd:import namespace="2991d1ac-f53d-413d-9ddb-d0744b9724f7"/>
    <xsd:import namespace="d38dd184-454c-49fe-8135-f5d30ddec6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1d1ac-f53d-413d-9ddb-d0744b972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8dd184-454c-49fe-8135-f5d30ddec6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8519EF-6845-42F8-8544-BB9D6DE7E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91d1ac-f53d-413d-9ddb-d0744b9724f7"/>
    <ds:schemaRef ds:uri="d38dd184-454c-49fe-8135-f5d30ddec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DE70C-0430-4E7C-B29B-2FE60F60626F}">
  <ds:schemaRefs>
    <ds:schemaRef ds:uri="http://purl.org/dc/dcmitype/"/>
    <ds:schemaRef ds:uri="2991d1ac-f53d-413d-9ddb-d0744b9724f7"/>
    <ds:schemaRef ds:uri="http://purl.org/dc/elements/1.1/"/>
    <ds:schemaRef ds:uri="http://schemas.microsoft.com/office/2006/documentManagement/types"/>
    <ds:schemaRef ds:uri="d38dd184-454c-49fe-8135-f5d30ddec63c"/>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9E8DC8B-597B-44DB-9DA2-5BF13E8DD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1652</TotalTime>
  <Words>1342</Words>
  <Application>Microsoft Office PowerPoint</Application>
  <PresentationFormat>Custom</PresentationFormat>
  <Paragraphs>115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 Design</vt:lpstr>
      <vt:lpstr>United Nations High Commissioner for Refugees (UNHCR) and Mandate </vt:lpstr>
      <vt:lpstr>UNHCR’s Mandate</vt:lpstr>
      <vt:lpstr>UNHCR- The Main Functions</vt:lpstr>
      <vt:lpstr>Basic Principles</vt:lpstr>
      <vt:lpstr>Working with States</vt:lpstr>
      <vt:lpstr>Article 35: 1951 UN Convention</vt:lpstr>
      <vt:lpstr>UNHCR Perspective</vt:lpstr>
      <vt:lpstr>UNHCR Activities</vt:lpstr>
      <vt:lpstr>Cont’… UNHCR Activities</vt:lpstr>
      <vt:lpstr>COVID-19</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High Commissioner for Refugees (UNHCR) and Mandate</dc:title>
  <dc:creator>Matlotleng Matlou</dc:creator>
  <cp:lastModifiedBy>Monique</cp:lastModifiedBy>
  <cp:revision>21</cp:revision>
  <dcterms:created xsi:type="dcterms:W3CDTF">2020-07-16T05:43:57Z</dcterms:created>
  <dcterms:modified xsi:type="dcterms:W3CDTF">2020-10-19T16:39:16Z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0x01010001E042A27F042949AEC808AAE663E658</vt:lpwstr>
  </property>
</Properties>
</file>