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73" r:id="rId2"/>
    <p:sldId id="402" r:id="rId3"/>
    <p:sldId id="670" r:id="rId4"/>
    <p:sldId id="671" r:id="rId5"/>
    <p:sldId id="709" r:id="rId6"/>
    <p:sldId id="678" r:id="rId7"/>
    <p:sldId id="679" r:id="rId8"/>
    <p:sldId id="680" r:id="rId9"/>
    <p:sldId id="681" r:id="rId10"/>
    <p:sldId id="710" r:id="rId11"/>
    <p:sldId id="682" r:id="rId12"/>
    <p:sldId id="683" r:id="rId13"/>
    <p:sldId id="684" r:id="rId14"/>
    <p:sldId id="685" r:id="rId15"/>
    <p:sldId id="686" r:id="rId16"/>
    <p:sldId id="687" r:id="rId17"/>
    <p:sldId id="688" r:id="rId18"/>
    <p:sldId id="691" r:id="rId19"/>
    <p:sldId id="690" r:id="rId20"/>
    <p:sldId id="689" r:id="rId21"/>
    <p:sldId id="693" r:id="rId22"/>
    <p:sldId id="694" r:id="rId23"/>
    <p:sldId id="695" r:id="rId24"/>
    <p:sldId id="696" r:id="rId25"/>
    <p:sldId id="697" r:id="rId26"/>
    <p:sldId id="698" r:id="rId27"/>
    <p:sldId id="699" r:id="rId28"/>
    <p:sldId id="704" r:id="rId29"/>
    <p:sldId id="705" r:id="rId30"/>
    <p:sldId id="706" r:id="rId31"/>
    <p:sldId id="707" r:id="rId32"/>
    <p:sldId id="700" r:id="rId33"/>
    <p:sldId id="703" r:id="rId34"/>
    <p:sldId id="391" r:id="rId3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mvuyiso Batyi" initials="NB" lastIdx="3" clrIdx="0">
    <p:extLst>
      <p:ext uri="{19B8F6BF-5375-455C-9EA6-DF929625EA0E}">
        <p15:presenceInfo xmlns:p15="http://schemas.microsoft.com/office/powerpoint/2012/main" xmlns="" userId="S::Nomvuyiso@DTPS.GOV.ZA::203284d2-ae33-4d19-8d6d-b36ba133df88" providerId="AD"/>
      </p:ext>
    </p:extLst>
  </p:cmAuthor>
  <p:cmAuthor id="2" name="Phindile Vumazonke" initials="PV" lastIdx="1" clrIdx="1">
    <p:extLst>
      <p:ext uri="{19B8F6BF-5375-455C-9EA6-DF929625EA0E}">
        <p15:presenceInfo xmlns:p15="http://schemas.microsoft.com/office/powerpoint/2012/main" xmlns="" userId="S-1-5-21-2380184862-309048139-2695422336-32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4288" autoAdjust="0"/>
  </p:normalViewPr>
  <p:slideViewPr>
    <p:cSldViewPr>
      <p:cViewPr varScale="1">
        <p:scale>
          <a:sx n="65" d="100"/>
          <a:sy n="65" d="100"/>
        </p:scale>
        <p:origin x="-13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3T15:11:24.158" idx="2">
    <p:pos x="10" y="10"/>
    <p:text/>
    <p:extLst>
      <p:ext uri="{C676402C-5697-4E1C-873F-D02D1690AC5C}">
        <p15:threadingInfo xmlns:p15="http://schemas.microsoft.com/office/powerpoint/2012/main" xmlns="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D46DF-16CD-42E7-88F0-1FDFC46DB3ED}" type="datetimeFigureOut">
              <a:rPr lang="en-ZA" smtClean="0"/>
              <a:pPr/>
              <a:t>2020/10/20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FDD39-3EAB-4CE4-9FB3-6AF69761284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75880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7AC5C-A2CF-4A6F-A829-883A1ABA2DC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66E30-C371-480C-95FF-910C1F659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040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5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0599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3997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8906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879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401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should be noted that the above have not been finalized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4816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858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6657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9570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1251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529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66E30-C371-480C-95FF-910C1F6590F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944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AF77-FDF1-41D2-A600-B999DBB994AC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5D5A-5BF7-4E0F-B055-A0EB17335FC7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CDD7-47B4-4226-8E64-95BEEF442570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1864-5C05-479B-9E4B-BC6855C497A4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4EF3-C889-4934-B628-B9214A2E2B7D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751-9F1E-44D1-B96B-3804EFB0B6F5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262F-8FF5-4DC4-8C52-5AAE1AFA6D8C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379E-6E84-448B-A8A5-D8AA23B2377A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C985-8FA2-4494-8D2C-5A5ADA3E7FEC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343-A83F-4875-9707-100F0931F6D6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1FB7-84FF-42E4-BCCC-90722C1F6003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5D7C-9105-4519-9C89-386BC075FF40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dirty="0"/>
              <a:t>Making South Africa a Global Leader in Harnessing ICTs for Socio-economic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FC62-B97D-421B-B55F-6F4F1F1BE0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comments" Target="../comments/commen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3200" b="1" dirty="0"/>
              <a:t>RESPONSSES ON MATTERS RAISED DURING ENGAGEMENTS WITH SABC INTERNAL STAKEHOLDERS</a:t>
            </a:r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20 OCTOBER 2020</a:t>
            </a: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C0FC9A3-F7C2-4CF6-9F9F-A7975E06C3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01383"/>
            <a:ext cx="2930525" cy="92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5839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en-ZA" sz="2300" dirty="0"/>
              <a:t> </a:t>
            </a:r>
            <a:r>
              <a:rPr lang="en-GB" sz="8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A team of Engineers from the two entities established to develop business case / blue-print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Blue-print will take into account sustainability of the two entities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Blue – print will be shared with Committee upon finalization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Both entities recognize matter may result into unintended consequences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Interactions with the two entities ongoing </a:t>
            </a:r>
            <a:endParaRPr lang="en-US" sz="9600" dirty="0">
              <a:latin typeface="Arial" panose="020B0604020202020204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10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101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COMMERCIALIZATION OF THE SABC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11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030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60998" y="14478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ZA" sz="2300" dirty="0"/>
              <a:t> 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Department remains vigilant and guard against any effort to cross subsidies commercial by the public side of the SABC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It is the reason the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Department insisting the SABC to produce separate financial statements for PBS and PCS as provided for in the Broadcasting Act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Department approached National Treasury to avail funding of R1.5 billion to cover public service mandate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final decision on this application is currently awaited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Department concerned about under-performing revenue initiatives in the PCS Division which results into PBS subsidising PCS 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12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4227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PROJECT TO ASSIST MITIGATING RISKS </a:t>
            </a:r>
          </a:p>
          <a:p>
            <a:pPr marL="355600" indent="-355600" algn="just">
              <a:buFont typeface="Wingdings" panose="05000000000000000000" pitchFamily="2" charset="2"/>
              <a:buChar char="Ø"/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13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1306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Turnaround Strategy requires SABC to implement various projects aimed at mitigating risks: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undertaking a detailed transmitter audit </a:t>
            </a:r>
          </a:p>
          <a:p>
            <a:pPr marL="1371600" lvl="2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Implement all forensic reports issued since 2017</a:t>
            </a:r>
          </a:p>
          <a:p>
            <a:pPr marL="1371600" lvl="2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Develop a holistic Operating Model </a:t>
            </a:r>
          </a:p>
          <a:p>
            <a:pPr marL="1371600" lvl="2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Address audit findings </a:t>
            </a:r>
          </a:p>
          <a:p>
            <a:pPr marL="1371600" lvl="2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increase commercial revenues </a:t>
            </a:r>
          </a:p>
          <a:p>
            <a:pPr marL="1371600" lvl="2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Increase Private Sector Participation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ZA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en-ZA" sz="3000" dirty="0"/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14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6693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DELAYS IN IMPLEMENTING DTT PROGRAMME</a:t>
            </a:r>
          </a:p>
          <a:p>
            <a:pPr marL="355600" indent="-355600" algn="just">
              <a:buFont typeface="Wingdings" panose="05000000000000000000" pitchFamily="2" charset="2"/>
              <a:buChar char="Ø"/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15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762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Department restructured work of entities to fast track implementation of DTT programme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Installation management of the 860K STB is with Sentech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16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027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MONITORING OF R500M INVESTMENT  CONTENT DEVELOPMENT</a:t>
            </a:r>
          </a:p>
          <a:p>
            <a:pPr marL="355600" indent="-355600" algn="just">
              <a:buFont typeface="Wingdings" panose="05000000000000000000" pitchFamily="2" charset="2"/>
              <a:buChar char="Ø"/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17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9444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Monitoring conducted monthly via Monitoring Task Team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According to the SABC it takes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18 months to realise Returns on Investment on acquired content </a:t>
            </a:r>
            <a:endParaRPr lang="en-Z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Content funded through Government bailout transferred to SABC in October 2019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Returns on Investment expected from beginning of the 2021/22 financial year</a:t>
            </a:r>
            <a:endParaRPr lang="en-Z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en-ZA" sz="2800" dirty="0"/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18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9319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COMPETITION COMMISSION REPORT AND VIU DEAL 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19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784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REGULATORY REFORMS AIMED AT ASSISTING THE SABC </a:t>
            </a:r>
          </a:p>
          <a:p>
            <a:pPr marL="355600" indent="-355600" algn="just">
              <a:buFont typeface="Wingdings" panose="05000000000000000000" pitchFamily="2" charset="2"/>
              <a:buChar char="Ø"/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012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Proposal was based on concerned potential deal with Telkom may impose anti-competitive implications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Advised the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SABC to consult Competition Commission with respect to compliance with the Competition Act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SABC has not consulted Competition Commission on the deals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Report not available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ctr">
              <a:defRPr/>
            </a:pP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20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0754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Hong Kong based VIU deal with the SABC is a non-exclusive content licensing agreement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SABC provides content for a limited amount of time in exchange for an agreed upon fee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While VIU is accessible across the Continent, agreement with SABC is limited to South Africa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deal is constituted as confidential commercial agreements 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Further details can only be divulged in camera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ctr">
              <a:defRPr/>
            </a:pP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21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1913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MONIES OWED BY GOVERNMENT FOR COVID-19 COVERAGE 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22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5466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Matter constitutes confidential service provider / customer relationship between GCIS and SABC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Minister does not have access to information</a:t>
            </a: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23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5780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SABC ASSISTANCE FROM ALLOCATED R1 BILLION	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24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7463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assistance provided to the SABC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Department requested additional funding amounting to R1.5 billion to cover revenue shortfalls 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final decision is awaited</a:t>
            </a:r>
            <a:r>
              <a:rPr lang="en-GB" dirty="0"/>
              <a:t>.    </a:t>
            </a:r>
            <a:endParaRPr lang="en-ZA" dirty="0"/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25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931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BREAKDOWN OF GOVERNMENT SPEND ON SABC PLATFORMS 	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26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0877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Matter constitutes confidential service provider / client relationship between the GCIS and the SABC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Minister does not have access to such information.  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ZA" dirty="0"/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27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335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OUTCOMES OF THE MEETING WITH THE MINISTER IN THE PRESIDENCY 	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28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3528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ZA" sz="2300" dirty="0"/>
              <a:t> 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SABC was invited to present a proposal to work with Government to communicate information on COVID-19 using its platforms</a:t>
            </a:r>
            <a:endParaRPr lang="en-Z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R140 million was based on the expected programme displacement to create awareness on COVID-19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The SABC was advised to submit its request for consideration by the National Treasury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Subsequent to the meeting, the SABC projected revenue shortfall of R1.5 billion 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Apply for additional funding of R1.5 billion to the National Treasury</a:t>
            </a:r>
            <a:endParaRPr lang="en-Z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ZA" dirty="0"/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29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526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Department commenced with policy &amp; legislative reviews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Purpose is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 to reposition the SABC in the digital era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Reviews include repealing Broadcasting Act,  development of the SABC Act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the Audio and Audio-Visual White Paper </a:t>
            </a: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Purpose of SABC Bill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table corporate governance model and long-term stability and sustainability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Repositioning the SABC as a multi-media organisation capable of offering services across all platforms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Strengthen corporate governance and capacity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buFont typeface="Wingdings" panose="05000000000000000000" pitchFamily="2" charset="2"/>
              <a:buChar char="Ø"/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3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2239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FUTURE PLAN TO REGULATE OTT ENVIRONMENT 	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30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1005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Matter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part of draft White Paper on Audio Visual and Audio-Visual Content Services 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paper was published on 09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October 2020 out for public comment due date being 30 November 2020 </a:t>
            </a:r>
          </a:p>
          <a:p>
            <a:pPr lvl="1" algn="just"/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31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19287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DEPARTMENTAL UNDERSTANDING ON RELEVANCE OF SKILLS AUDIT ON SECTION 189 PROCESS 	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32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9150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SABC required to complete Skills Audit before embarking on section 189 process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Outcomes of Skills Audit ought to provide indication of available skills set vis-à-vis required skills 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Skills Audit report must provide indication of employees to be reskilled / retrained / redeployed 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Skills Audit must provide an informed perspective on current and required Labour force when undertaking a section 189 process </a:t>
            </a:r>
          </a:p>
          <a:p>
            <a:pPr lvl="1" algn="just"/>
            <a:endParaRPr lang="en-ZA" sz="2400" dirty="0"/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33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6990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2"/>
          <p:cNvSpPr txBox="1">
            <a:spLocks noChangeArrowheads="1"/>
          </p:cNvSpPr>
          <p:nvPr/>
        </p:nvSpPr>
        <p:spPr bwMode="auto">
          <a:xfrm>
            <a:off x="357188" y="2676525"/>
            <a:ext cx="8305800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6000" b="1" dirty="0">
                <a:solidFill>
                  <a:srgbClr val="FF0000"/>
                </a:solidFill>
                <a:cs typeface="Arial" charset="0"/>
              </a:rPr>
              <a:t>THE END</a:t>
            </a:r>
            <a:endParaRPr lang="en-GB" sz="6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EF4718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1446212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21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73950" y="6457950"/>
            <a:ext cx="159385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B3E164AE-75FB-412E-9E71-F8333B84E5B7}" type="slidenum">
              <a:rPr lang="en-US" sz="1400" b="1">
                <a:solidFill>
                  <a:srgbClr val="663300"/>
                </a:solidFill>
              </a:rPr>
              <a:pPr algn="r"/>
              <a:t>34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CDFF490-A736-451E-B47F-8866B382E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394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ZA" sz="4400" b="1" dirty="0">
                <a:latin typeface="Arial" panose="020B0604020202020204" pitchFamily="34" charset="0"/>
                <a:cs typeface="Arial" panose="020B0604020202020204" pitchFamily="34" charset="0"/>
              </a:rPr>
              <a:t>Purpose of Audio- and Audio-Visual Draft White Paper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Align SA’s policy, legislative and regulatory framework with 4IR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Modernize South African broadcasting landscape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ZA" sz="4400" dirty="0">
                <a:latin typeface="Arial" panose="020B0604020202020204" pitchFamily="34" charset="0"/>
                <a:cs typeface="Arial" panose="020B0604020202020204" pitchFamily="34" charset="0"/>
              </a:rPr>
              <a:t>Create new policy environment where the sector can grow in a manner that:</a:t>
            </a:r>
          </a:p>
          <a:p>
            <a:pPr marL="773731" lvl="1" indent="-316531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ZA" sz="4400" dirty="0">
                <a:latin typeface="Arial" panose="020B0604020202020204" pitchFamily="34" charset="0"/>
                <a:cs typeface="Arial" panose="020B0604020202020204" pitchFamily="34" charset="0"/>
              </a:rPr>
              <a:t>ensures access to broadcasting services by all citizens, including people with disabilities;</a:t>
            </a:r>
          </a:p>
          <a:p>
            <a:pPr marL="773731" lvl="1" indent="-316531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ZA" sz="4400" dirty="0">
                <a:latin typeface="Arial" panose="020B0604020202020204" pitchFamily="34" charset="0"/>
                <a:cs typeface="Arial" panose="020B0604020202020204" pitchFamily="34" charset="0"/>
              </a:rPr>
              <a:t>creates certainty and stability, by improving regulatory capacity;</a:t>
            </a:r>
          </a:p>
          <a:p>
            <a:pPr marL="773731" lvl="1" indent="-316531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ZA" sz="4400" dirty="0">
                <a:latin typeface="Arial" panose="020B0604020202020204" pitchFamily="34" charset="0"/>
                <a:cs typeface="Arial" panose="020B0604020202020204" pitchFamily="34" charset="0"/>
              </a:rPr>
              <a:t>facilitates competition and allows market entry by new entrants; and strengthens the public broadcaster.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4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959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Purpose of review of Sports of National Interest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e-define Sports of National Interest to be available on Free-To-Air broadcasting services</a:t>
            </a: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Purpose of review of Must –Carry Regulations </a:t>
            </a:r>
          </a:p>
          <a:p>
            <a:pPr algn="just"/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Re-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 at  broadcasting of SABC content on subscription Television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Removal of Must Carry obligations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5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068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PLANS TO ADDRESS SABC’s SENTECH EXPENDITURE </a:t>
            </a:r>
          </a:p>
          <a:p>
            <a:pPr marL="355600" indent="-355600" algn="just">
              <a:buFont typeface="Wingdings" panose="05000000000000000000" pitchFamily="2" charset="2"/>
              <a:buChar char="Ø"/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6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428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sz="2300" dirty="0"/>
              <a:t> 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Undertake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transmitter audit to eliminate use of surplus DTT transmitters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evelop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radio frequency network plan 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Stakeholders are of view the SABC must be able obtain a chart of accounts from SENTECH for use of transmitters</a:t>
            </a:r>
            <a:endParaRPr lang="en-ZA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7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191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457200" y="1524000"/>
            <a:ext cx="8072437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A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r>
              <a:rPr lang="en-Z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INTERACTIONS WITH SENTECH</a:t>
            </a:r>
          </a:p>
          <a:p>
            <a:pPr marL="355600" indent="-355600" algn="just">
              <a:buFont typeface="Wingdings" panose="05000000000000000000" pitchFamily="2" charset="2"/>
              <a:buChar char="Ø"/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8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432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Placeholder 16"/>
          <p:cNvSpPr>
            <a:spLocks noGrp="1"/>
          </p:cNvSpPr>
          <p:nvPr>
            <p:ph type="body" sz="half" idx="2"/>
          </p:nvPr>
        </p:nvSpPr>
        <p:spPr bwMode="auto">
          <a:xfrm>
            <a:off x="381000" y="1524000"/>
            <a:ext cx="8320088" cy="441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en-ZA" sz="2300" dirty="0"/>
              <a:t> </a:t>
            </a:r>
            <a:r>
              <a:rPr lang="en-GB" sz="8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Department interacting with SABC and Sentech on signal distribution costs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SABC proposed scenario consisting 60% DTT and 40% DTH 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ZA" sz="9600" dirty="0">
                <a:latin typeface="Arial" panose="020B0604020202020204" pitchFamily="34" charset="0"/>
                <a:cs typeface="Arial" panose="020B0604020202020204" pitchFamily="34" charset="0"/>
              </a:rPr>
              <a:t>Where most efficient and cost-effective do for now view the Dept is fine with a mixture of DTT and DTH - especially for gap fillers and hard to reach mountainous challenging areas and terrains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n-ZA" sz="9600" dirty="0">
                <a:latin typeface="Arial" panose="020B0604020202020204" pitchFamily="34" charset="0"/>
                <a:cs typeface="Arial" panose="020B0604020202020204" pitchFamily="34" charset="0"/>
              </a:rPr>
              <a:t>Entities encouraged to also consider Internet Protocol/Broadband and Mobile rather than DTT versus DTH only </a:t>
            </a:r>
            <a:r>
              <a:rPr lang="en-GB" sz="96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960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defRPr/>
            </a:pP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72250"/>
            <a:ext cx="9144000" cy="285750"/>
          </a:xfrm>
          <a:solidFill>
            <a:srgbClr val="EF4718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Making South Africa a Global Leader in Harnessing ICTs for Socio-economic Development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1588"/>
          </a:xfrm>
          <a:prstGeom prst="line">
            <a:avLst/>
          </a:prstGeom>
          <a:ln>
            <a:solidFill>
              <a:srgbClr val="EF4718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01088" y="6524625"/>
            <a:ext cx="442912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BCA6BEB-4214-4F78-93CE-020475A33577}" type="slidenum">
              <a:rPr lang="en-US" sz="1400" b="1">
                <a:solidFill>
                  <a:srgbClr val="663300"/>
                </a:solidFill>
              </a:rPr>
              <a:pPr algn="ctr"/>
              <a:t>9</a:t>
            </a:fld>
            <a:endParaRPr lang="en-US" sz="1400" b="1" dirty="0">
              <a:solidFill>
                <a:srgbClr val="6633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FEDABE1-868A-40A0-82C1-CBF9F1A6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612"/>
            <a:ext cx="2926334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399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9764</TotalTime>
  <Words>684</Words>
  <Application>Microsoft Office PowerPoint</Application>
  <PresentationFormat>On-screen Show (4:3)</PresentationFormat>
  <Paragraphs>441</Paragraphs>
  <Slides>34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PORTFOLIO COMMITTEE    DEPARTMENT OF TELECOMMUNICATIONS AND POSTAL SERVICES   THIRD QUARTER PERFOMANCE 2014/15 FINANCIAL YEAR</dc:title>
  <dc:creator>Stevens</dc:creator>
  <cp:lastModifiedBy>USER</cp:lastModifiedBy>
  <cp:revision>400</cp:revision>
  <cp:lastPrinted>2016-07-11T13:51:45Z</cp:lastPrinted>
  <dcterms:created xsi:type="dcterms:W3CDTF">2015-03-05T10:34:07Z</dcterms:created>
  <dcterms:modified xsi:type="dcterms:W3CDTF">2020-10-20T12:53:34Z</dcterms:modified>
</cp:coreProperties>
</file>