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9" r:id="rId2"/>
    <p:sldId id="261" r:id="rId3"/>
    <p:sldId id="262" r:id="rId4"/>
    <p:sldId id="263" r:id="rId5"/>
    <p:sldId id="272" r:id="rId6"/>
    <p:sldId id="273" r:id="rId7"/>
    <p:sldId id="274" r:id="rId8"/>
    <p:sldId id="275"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4" d="100"/>
          <a:sy n="84" d="100"/>
        </p:scale>
        <p:origin x="53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2B6D4-DE34-48F4-B962-B288CC5AB404}" type="datetimeFigureOut">
              <a:rPr lang="en-ZA" smtClean="0"/>
              <a:t>2020/10/19</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16BDB4-7BAD-468C-BAF8-A52566B05FA9}" type="slidenum">
              <a:rPr lang="en-ZA" smtClean="0"/>
              <a:t>‹#›</a:t>
            </a:fld>
            <a:endParaRPr lang="en-ZA"/>
          </a:p>
        </p:txBody>
      </p:sp>
    </p:spTree>
    <p:extLst>
      <p:ext uri="{BB962C8B-B14F-4D97-AF65-F5344CB8AC3E}">
        <p14:creationId xmlns:p14="http://schemas.microsoft.com/office/powerpoint/2010/main" val="2546083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8491-32F8-436C-9207-C3B7F29E7D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E73E95BD-D561-4865-AD43-4FD20B9AD8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F30932E2-BA06-4EFF-84BE-6ACE07689064}"/>
              </a:ext>
            </a:extLst>
          </p:cNvPr>
          <p:cNvSpPr>
            <a:spLocks noGrp="1"/>
          </p:cNvSpPr>
          <p:nvPr>
            <p:ph type="dt" sz="half" idx="10"/>
          </p:nvPr>
        </p:nvSpPr>
        <p:spPr/>
        <p:txBody>
          <a:bodyPr/>
          <a:lstStyle/>
          <a:p>
            <a:fld id="{092FC8C3-A036-4F3D-A42E-CD432352CCF1}" type="datetime1">
              <a:rPr lang="en-ZA" smtClean="0"/>
              <a:t>2020/10/19</a:t>
            </a:fld>
            <a:endParaRPr lang="en-ZA"/>
          </a:p>
        </p:txBody>
      </p:sp>
      <p:sp>
        <p:nvSpPr>
          <p:cNvPr id="5" name="Footer Placeholder 4">
            <a:extLst>
              <a:ext uri="{FF2B5EF4-FFF2-40B4-BE49-F238E27FC236}">
                <a16:creationId xmlns:a16="http://schemas.microsoft.com/office/drawing/2014/main" id="{DC770690-B318-479C-9AE7-C4BDA246664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9779E1B-F010-47CD-8DC8-6B17DB98D57D}"/>
              </a:ext>
            </a:extLst>
          </p:cNvPr>
          <p:cNvSpPr>
            <a:spLocks noGrp="1"/>
          </p:cNvSpPr>
          <p:nvPr>
            <p:ph type="sldNum" sz="quarter" idx="12"/>
          </p:nvPr>
        </p:nvSpPr>
        <p:spPr/>
        <p:txBody>
          <a:bodyPr/>
          <a:lstStyle/>
          <a:p>
            <a:fld id="{9A1083A5-5829-4166-BDFC-0B5D41AB48ED}" type="slidenum">
              <a:rPr lang="en-ZA" smtClean="0"/>
              <a:t>‹#›</a:t>
            </a:fld>
            <a:endParaRPr lang="en-ZA"/>
          </a:p>
        </p:txBody>
      </p:sp>
    </p:spTree>
    <p:extLst>
      <p:ext uri="{BB962C8B-B14F-4D97-AF65-F5344CB8AC3E}">
        <p14:creationId xmlns:p14="http://schemas.microsoft.com/office/powerpoint/2010/main" val="75244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79D16-5261-42AA-BE72-021E21C64120}"/>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B3CAAB2F-0190-496B-9713-153AFC0344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06229C3-6221-4232-885F-D123897E8E96}"/>
              </a:ext>
            </a:extLst>
          </p:cNvPr>
          <p:cNvSpPr>
            <a:spLocks noGrp="1"/>
          </p:cNvSpPr>
          <p:nvPr>
            <p:ph type="dt" sz="half" idx="10"/>
          </p:nvPr>
        </p:nvSpPr>
        <p:spPr/>
        <p:txBody>
          <a:bodyPr/>
          <a:lstStyle/>
          <a:p>
            <a:fld id="{99A8C145-EC31-42FB-B66B-A865997AFCA8}" type="datetime1">
              <a:rPr lang="en-ZA" smtClean="0"/>
              <a:t>2020/10/19</a:t>
            </a:fld>
            <a:endParaRPr lang="en-ZA"/>
          </a:p>
        </p:txBody>
      </p:sp>
      <p:sp>
        <p:nvSpPr>
          <p:cNvPr id="5" name="Footer Placeholder 4">
            <a:extLst>
              <a:ext uri="{FF2B5EF4-FFF2-40B4-BE49-F238E27FC236}">
                <a16:creationId xmlns:a16="http://schemas.microsoft.com/office/drawing/2014/main" id="{E8A11AF3-80B4-494C-99BB-0CBB33FD940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3ECFCCC-6DC0-4037-9C0F-A9F01C025A70}"/>
              </a:ext>
            </a:extLst>
          </p:cNvPr>
          <p:cNvSpPr>
            <a:spLocks noGrp="1"/>
          </p:cNvSpPr>
          <p:nvPr>
            <p:ph type="sldNum" sz="quarter" idx="12"/>
          </p:nvPr>
        </p:nvSpPr>
        <p:spPr/>
        <p:txBody>
          <a:bodyPr/>
          <a:lstStyle/>
          <a:p>
            <a:fld id="{9A1083A5-5829-4166-BDFC-0B5D41AB48ED}" type="slidenum">
              <a:rPr lang="en-ZA" smtClean="0"/>
              <a:t>‹#›</a:t>
            </a:fld>
            <a:endParaRPr lang="en-ZA"/>
          </a:p>
        </p:txBody>
      </p:sp>
    </p:spTree>
    <p:extLst>
      <p:ext uri="{BB962C8B-B14F-4D97-AF65-F5344CB8AC3E}">
        <p14:creationId xmlns:p14="http://schemas.microsoft.com/office/powerpoint/2010/main" val="538304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957449-8619-41EE-9F07-70667D8EE5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47B0F2AB-5475-4CA4-B0CA-5B896EA365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DE3678D-54C0-491D-A51E-F25813C1E132}"/>
              </a:ext>
            </a:extLst>
          </p:cNvPr>
          <p:cNvSpPr>
            <a:spLocks noGrp="1"/>
          </p:cNvSpPr>
          <p:nvPr>
            <p:ph type="dt" sz="half" idx="10"/>
          </p:nvPr>
        </p:nvSpPr>
        <p:spPr/>
        <p:txBody>
          <a:bodyPr/>
          <a:lstStyle/>
          <a:p>
            <a:fld id="{3B559DA7-A7EE-4C09-91CD-4BFD47ED817A}" type="datetime1">
              <a:rPr lang="en-ZA" smtClean="0"/>
              <a:t>2020/10/19</a:t>
            </a:fld>
            <a:endParaRPr lang="en-ZA"/>
          </a:p>
        </p:txBody>
      </p:sp>
      <p:sp>
        <p:nvSpPr>
          <p:cNvPr id="5" name="Footer Placeholder 4">
            <a:extLst>
              <a:ext uri="{FF2B5EF4-FFF2-40B4-BE49-F238E27FC236}">
                <a16:creationId xmlns:a16="http://schemas.microsoft.com/office/drawing/2014/main" id="{29708BC2-A16F-4F96-8127-23389CB7764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58E73A0-A7FE-4E38-9E57-EF80E7F368E1}"/>
              </a:ext>
            </a:extLst>
          </p:cNvPr>
          <p:cNvSpPr>
            <a:spLocks noGrp="1"/>
          </p:cNvSpPr>
          <p:nvPr>
            <p:ph type="sldNum" sz="quarter" idx="12"/>
          </p:nvPr>
        </p:nvSpPr>
        <p:spPr/>
        <p:txBody>
          <a:bodyPr/>
          <a:lstStyle/>
          <a:p>
            <a:fld id="{9A1083A5-5829-4166-BDFC-0B5D41AB48ED}" type="slidenum">
              <a:rPr lang="en-ZA" smtClean="0"/>
              <a:t>‹#›</a:t>
            </a:fld>
            <a:endParaRPr lang="en-ZA"/>
          </a:p>
        </p:txBody>
      </p:sp>
    </p:spTree>
    <p:extLst>
      <p:ext uri="{BB962C8B-B14F-4D97-AF65-F5344CB8AC3E}">
        <p14:creationId xmlns:p14="http://schemas.microsoft.com/office/powerpoint/2010/main" val="110493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C0247-0E01-41C7-970D-078F6235EDBF}"/>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0D76F1CA-52AF-42BA-B058-EAC8A66E2B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4DC4211-EB1F-4FA0-853C-25707E17304B}"/>
              </a:ext>
            </a:extLst>
          </p:cNvPr>
          <p:cNvSpPr>
            <a:spLocks noGrp="1"/>
          </p:cNvSpPr>
          <p:nvPr>
            <p:ph type="dt" sz="half" idx="10"/>
          </p:nvPr>
        </p:nvSpPr>
        <p:spPr/>
        <p:txBody>
          <a:bodyPr/>
          <a:lstStyle/>
          <a:p>
            <a:fld id="{E25C8DB9-FA50-4ADE-B4A0-A74544E0B2AC}" type="datetime1">
              <a:rPr lang="en-ZA" smtClean="0"/>
              <a:t>2020/10/19</a:t>
            </a:fld>
            <a:endParaRPr lang="en-ZA"/>
          </a:p>
        </p:txBody>
      </p:sp>
      <p:sp>
        <p:nvSpPr>
          <p:cNvPr id="5" name="Footer Placeholder 4">
            <a:extLst>
              <a:ext uri="{FF2B5EF4-FFF2-40B4-BE49-F238E27FC236}">
                <a16:creationId xmlns:a16="http://schemas.microsoft.com/office/drawing/2014/main" id="{989CCAB3-2898-4B57-BF80-30499CDAC4B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92EE8DB-0A15-4833-8041-D6D15B6C50E1}"/>
              </a:ext>
            </a:extLst>
          </p:cNvPr>
          <p:cNvSpPr>
            <a:spLocks noGrp="1"/>
          </p:cNvSpPr>
          <p:nvPr>
            <p:ph type="sldNum" sz="quarter" idx="12"/>
          </p:nvPr>
        </p:nvSpPr>
        <p:spPr/>
        <p:txBody>
          <a:bodyPr/>
          <a:lstStyle/>
          <a:p>
            <a:fld id="{9A1083A5-5829-4166-BDFC-0B5D41AB48ED}" type="slidenum">
              <a:rPr lang="en-ZA" smtClean="0"/>
              <a:t>‹#›</a:t>
            </a:fld>
            <a:endParaRPr lang="en-ZA"/>
          </a:p>
        </p:txBody>
      </p:sp>
    </p:spTree>
    <p:extLst>
      <p:ext uri="{BB962C8B-B14F-4D97-AF65-F5344CB8AC3E}">
        <p14:creationId xmlns:p14="http://schemas.microsoft.com/office/powerpoint/2010/main" val="3524649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794C7-4C6B-4A38-B025-004EC9AD23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4C751015-1ACE-496C-BB4C-F2804EEBA8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0BF89B-B21F-4AD7-97E6-F47C9A52247D}"/>
              </a:ext>
            </a:extLst>
          </p:cNvPr>
          <p:cNvSpPr>
            <a:spLocks noGrp="1"/>
          </p:cNvSpPr>
          <p:nvPr>
            <p:ph type="dt" sz="half" idx="10"/>
          </p:nvPr>
        </p:nvSpPr>
        <p:spPr/>
        <p:txBody>
          <a:bodyPr/>
          <a:lstStyle/>
          <a:p>
            <a:fld id="{7737E3E6-C0D0-4B9D-A4B0-8F8570EB6D23}" type="datetime1">
              <a:rPr lang="en-ZA" smtClean="0"/>
              <a:t>2020/10/19</a:t>
            </a:fld>
            <a:endParaRPr lang="en-ZA"/>
          </a:p>
        </p:txBody>
      </p:sp>
      <p:sp>
        <p:nvSpPr>
          <p:cNvPr id="5" name="Footer Placeholder 4">
            <a:extLst>
              <a:ext uri="{FF2B5EF4-FFF2-40B4-BE49-F238E27FC236}">
                <a16:creationId xmlns:a16="http://schemas.microsoft.com/office/drawing/2014/main" id="{CB95C30C-3A29-4C28-8DA5-6892AA6C099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A58741B-2452-4C46-A8AF-45B4C12B2E51}"/>
              </a:ext>
            </a:extLst>
          </p:cNvPr>
          <p:cNvSpPr>
            <a:spLocks noGrp="1"/>
          </p:cNvSpPr>
          <p:nvPr>
            <p:ph type="sldNum" sz="quarter" idx="12"/>
          </p:nvPr>
        </p:nvSpPr>
        <p:spPr/>
        <p:txBody>
          <a:bodyPr/>
          <a:lstStyle/>
          <a:p>
            <a:fld id="{9A1083A5-5829-4166-BDFC-0B5D41AB48ED}" type="slidenum">
              <a:rPr lang="en-ZA" smtClean="0"/>
              <a:t>‹#›</a:t>
            </a:fld>
            <a:endParaRPr lang="en-ZA"/>
          </a:p>
        </p:txBody>
      </p:sp>
    </p:spTree>
    <p:extLst>
      <p:ext uri="{BB962C8B-B14F-4D97-AF65-F5344CB8AC3E}">
        <p14:creationId xmlns:p14="http://schemas.microsoft.com/office/powerpoint/2010/main" val="426728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60DA3-3A30-453B-A4DE-9BAF2465F2E9}"/>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A30363B7-E3CE-40CD-ACFE-5479258246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E34B0418-CF98-48DC-B418-84C8A05E54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145051D9-A8D6-427A-A280-DFA1FF0F1092}"/>
              </a:ext>
            </a:extLst>
          </p:cNvPr>
          <p:cNvSpPr>
            <a:spLocks noGrp="1"/>
          </p:cNvSpPr>
          <p:nvPr>
            <p:ph type="dt" sz="half" idx="10"/>
          </p:nvPr>
        </p:nvSpPr>
        <p:spPr/>
        <p:txBody>
          <a:bodyPr/>
          <a:lstStyle/>
          <a:p>
            <a:fld id="{71F4DE64-7432-4986-B134-C80BC6E5818E}" type="datetime1">
              <a:rPr lang="en-ZA" smtClean="0"/>
              <a:t>2020/10/19</a:t>
            </a:fld>
            <a:endParaRPr lang="en-ZA"/>
          </a:p>
        </p:txBody>
      </p:sp>
      <p:sp>
        <p:nvSpPr>
          <p:cNvPr id="6" name="Footer Placeholder 5">
            <a:extLst>
              <a:ext uri="{FF2B5EF4-FFF2-40B4-BE49-F238E27FC236}">
                <a16:creationId xmlns:a16="http://schemas.microsoft.com/office/drawing/2014/main" id="{1EA792DF-94B3-47A8-9EE1-600E823A7A35}"/>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CB89E23A-4332-4D36-81D6-A0F4703D5DE2}"/>
              </a:ext>
            </a:extLst>
          </p:cNvPr>
          <p:cNvSpPr>
            <a:spLocks noGrp="1"/>
          </p:cNvSpPr>
          <p:nvPr>
            <p:ph type="sldNum" sz="quarter" idx="12"/>
          </p:nvPr>
        </p:nvSpPr>
        <p:spPr/>
        <p:txBody>
          <a:bodyPr/>
          <a:lstStyle/>
          <a:p>
            <a:fld id="{9A1083A5-5829-4166-BDFC-0B5D41AB48ED}" type="slidenum">
              <a:rPr lang="en-ZA" smtClean="0"/>
              <a:t>‹#›</a:t>
            </a:fld>
            <a:endParaRPr lang="en-ZA"/>
          </a:p>
        </p:txBody>
      </p:sp>
    </p:spTree>
    <p:extLst>
      <p:ext uri="{BB962C8B-B14F-4D97-AF65-F5344CB8AC3E}">
        <p14:creationId xmlns:p14="http://schemas.microsoft.com/office/powerpoint/2010/main" val="2289963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8EE07-6772-4AF4-A60E-13072EF7BA2F}"/>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9EEDDD8F-066B-4572-A4E6-489EDE2951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EBABE9-6C7B-45A4-AEA1-696A25C363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64464067-4FFD-4EE0-8B6B-30EFCB7412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5A53C9-D64B-4092-AA76-86457E1F4A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1FA5BADD-EC9D-4EF9-BC9A-EB89E5016D26}"/>
              </a:ext>
            </a:extLst>
          </p:cNvPr>
          <p:cNvSpPr>
            <a:spLocks noGrp="1"/>
          </p:cNvSpPr>
          <p:nvPr>
            <p:ph type="dt" sz="half" idx="10"/>
          </p:nvPr>
        </p:nvSpPr>
        <p:spPr/>
        <p:txBody>
          <a:bodyPr/>
          <a:lstStyle/>
          <a:p>
            <a:fld id="{1005CE5F-4DAC-4B8A-B2D8-3D817C6DFF8E}" type="datetime1">
              <a:rPr lang="en-ZA" smtClean="0"/>
              <a:t>2020/10/19</a:t>
            </a:fld>
            <a:endParaRPr lang="en-ZA"/>
          </a:p>
        </p:txBody>
      </p:sp>
      <p:sp>
        <p:nvSpPr>
          <p:cNvPr id="8" name="Footer Placeholder 7">
            <a:extLst>
              <a:ext uri="{FF2B5EF4-FFF2-40B4-BE49-F238E27FC236}">
                <a16:creationId xmlns:a16="http://schemas.microsoft.com/office/drawing/2014/main" id="{B0BE61DC-357E-4C14-9F5B-4357D44FD9F0}"/>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D1241A3A-7917-4843-8455-CB4460180A1A}"/>
              </a:ext>
            </a:extLst>
          </p:cNvPr>
          <p:cNvSpPr>
            <a:spLocks noGrp="1"/>
          </p:cNvSpPr>
          <p:nvPr>
            <p:ph type="sldNum" sz="quarter" idx="12"/>
          </p:nvPr>
        </p:nvSpPr>
        <p:spPr/>
        <p:txBody>
          <a:bodyPr/>
          <a:lstStyle/>
          <a:p>
            <a:fld id="{9A1083A5-5829-4166-BDFC-0B5D41AB48ED}" type="slidenum">
              <a:rPr lang="en-ZA" smtClean="0"/>
              <a:t>‹#›</a:t>
            </a:fld>
            <a:endParaRPr lang="en-ZA"/>
          </a:p>
        </p:txBody>
      </p:sp>
    </p:spTree>
    <p:extLst>
      <p:ext uri="{BB962C8B-B14F-4D97-AF65-F5344CB8AC3E}">
        <p14:creationId xmlns:p14="http://schemas.microsoft.com/office/powerpoint/2010/main" val="2204179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30B2A-E120-4497-B9E5-0F5D450E4D48}"/>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C4A09E71-6E4C-4855-A037-70929B8AB335}"/>
              </a:ext>
            </a:extLst>
          </p:cNvPr>
          <p:cNvSpPr>
            <a:spLocks noGrp="1"/>
          </p:cNvSpPr>
          <p:nvPr>
            <p:ph type="dt" sz="half" idx="10"/>
          </p:nvPr>
        </p:nvSpPr>
        <p:spPr/>
        <p:txBody>
          <a:bodyPr/>
          <a:lstStyle/>
          <a:p>
            <a:fld id="{2A779765-8753-4963-92F1-DFA75EAC4B36}" type="datetime1">
              <a:rPr lang="en-ZA" smtClean="0"/>
              <a:t>2020/10/19</a:t>
            </a:fld>
            <a:endParaRPr lang="en-ZA"/>
          </a:p>
        </p:txBody>
      </p:sp>
      <p:sp>
        <p:nvSpPr>
          <p:cNvPr id="4" name="Footer Placeholder 3">
            <a:extLst>
              <a:ext uri="{FF2B5EF4-FFF2-40B4-BE49-F238E27FC236}">
                <a16:creationId xmlns:a16="http://schemas.microsoft.com/office/drawing/2014/main" id="{37C3E0F3-1493-4386-916C-F8C9181D45D3}"/>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4B914E01-9B85-4297-90DC-E335C9DD6E33}"/>
              </a:ext>
            </a:extLst>
          </p:cNvPr>
          <p:cNvSpPr>
            <a:spLocks noGrp="1"/>
          </p:cNvSpPr>
          <p:nvPr>
            <p:ph type="sldNum" sz="quarter" idx="12"/>
          </p:nvPr>
        </p:nvSpPr>
        <p:spPr/>
        <p:txBody>
          <a:bodyPr/>
          <a:lstStyle/>
          <a:p>
            <a:fld id="{9A1083A5-5829-4166-BDFC-0B5D41AB48ED}" type="slidenum">
              <a:rPr lang="en-ZA" smtClean="0"/>
              <a:t>‹#›</a:t>
            </a:fld>
            <a:endParaRPr lang="en-ZA"/>
          </a:p>
        </p:txBody>
      </p:sp>
    </p:spTree>
    <p:extLst>
      <p:ext uri="{BB962C8B-B14F-4D97-AF65-F5344CB8AC3E}">
        <p14:creationId xmlns:p14="http://schemas.microsoft.com/office/powerpoint/2010/main" val="1220955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F9A110-F0E3-427C-A50C-DCD2B0442588}"/>
              </a:ext>
            </a:extLst>
          </p:cNvPr>
          <p:cNvSpPr>
            <a:spLocks noGrp="1"/>
          </p:cNvSpPr>
          <p:nvPr>
            <p:ph type="dt" sz="half" idx="10"/>
          </p:nvPr>
        </p:nvSpPr>
        <p:spPr/>
        <p:txBody>
          <a:bodyPr/>
          <a:lstStyle/>
          <a:p>
            <a:fld id="{615DDA17-CF45-4E54-B85F-14FDAAC9ED23}" type="datetime1">
              <a:rPr lang="en-ZA" smtClean="0"/>
              <a:t>2020/10/19</a:t>
            </a:fld>
            <a:endParaRPr lang="en-ZA"/>
          </a:p>
        </p:txBody>
      </p:sp>
      <p:sp>
        <p:nvSpPr>
          <p:cNvPr id="3" name="Footer Placeholder 2">
            <a:extLst>
              <a:ext uri="{FF2B5EF4-FFF2-40B4-BE49-F238E27FC236}">
                <a16:creationId xmlns:a16="http://schemas.microsoft.com/office/drawing/2014/main" id="{CC405FF6-4AE2-4088-9329-10D2C7E76CC4}"/>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4B4571D6-78F3-4B0D-868D-9B744D7D01F1}"/>
              </a:ext>
            </a:extLst>
          </p:cNvPr>
          <p:cNvSpPr>
            <a:spLocks noGrp="1"/>
          </p:cNvSpPr>
          <p:nvPr>
            <p:ph type="sldNum" sz="quarter" idx="12"/>
          </p:nvPr>
        </p:nvSpPr>
        <p:spPr/>
        <p:txBody>
          <a:bodyPr/>
          <a:lstStyle/>
          <a:p>
            <a:fld id="{9A1083A5-5829-4166-BDFC-0B5D41AB48ED}" type="slidenum">
              <a:rPr lang="en-ZA" smtClean="0"/>
              <a:t>‹#›</a:t>
            </a:fld>
            <a:endParaRPr lang="en-ZA"/>
          </a:p>
        </p:txBody>
      </p:sp>
    </p:spTree>
    <p:extLst>
      <p:ext uri="{BB962C8B-B14F-4D97-AF65-F5344CB8AC3E}">
        <p14:creationId xmlns:p14="http://schemas.microsoft.com/office/powerpoint/2010/main" val="302385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FC25C-2FE5-4A74-A9B2-E3692D9A1B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A3E6300F-FA37-447E-B52C-2D95D575D3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587DA393-2360-4583-A2AD-051DF6A702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CE1AE2-54E3-40BC-981D-1A96037C8B59}"/>
              </a:ext>
            </a:extLst>
          </p:cNvPr>
          <p:cNvSpPr>
            <a:spLocks noGrp="1"/>
          </p:cNvSpPr>
          <p:nvPr>
            <p:ph type="dt" sz="half" idx="10"/>
          </p:nvPr>
        </p:nvSpPr>
        <p:spPr/>
        <p:txBody>
          <a:bodyPr/>
          <a:lstStyle/>
          <a:p>
            <a:fld id="{D20BEBD8-5D5D-46C5-BA87-1395357D8FBE}" type="datetime1">
              <a:rPr lang="en-ZA" smtClean="0"/>
              <a:t>2020/10/19</a:t>
            </a:fld>
            <a:endParaRPr lang="en-ZA"/>
          </a:p>
        </p:txBody>
      </p:sp>
      <p:sp>
        <p:nvSpPr>
          <p:cNvPr id="6" name="Footer Placeholder 5">
            <a:extLst>
              <a:ext uri="{FF2B5EF4-FFF2-40B4-BE49-F238E27FC236}">
                <a16:creationId xmlns:a16="http://schemas.microsoft.com/office/drawing/2014/main" id="{BBB0017D-60B4-4C68-B7E0-31131F878B0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198FFD7-7083-4F17-9A28-C77B00D5F10B}"/>
              </a:ext>
            </a:extLst>
          </p:cNvPr>
          <p:cNvSpPr>
            <a:spLocks noGrp="1"/>
          </p:cNvSpPr>
          <p:nvPr>
            <p:ph type="sldNum" sz="quarter" idx="12"/>
          </p:nvPr>
        </p:nvSpPr>
        <p:spPr/>
        <p:txBody>
          <a:bodyPr/>
          <a:lstStyle/>
          <a:p>
            <a:fld id="{9A1083A5-5829-4166-BDFC-0B5D41AB48ED}" type="slidenum">
              <a:rPr lang="en-ZA" smtClean="0"/>
              <a:t>‹#›</a:t>
            </a:fld>
            <a:endParaRPr lang="en-ZA"/>
          </a:p>
        </p:txBody>
      </p:sp>
    </p:spTree>
    <p:extLst>
      <p:ext uri="{BB962C8B-B14F-4D97-AF65-F5344CB8AC3E}">
        <p14:creationId xmlns:p14="http://schemas.microsoft.com/office/powerpoint/2010/main" val="306002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B2298-52B3-4FF7-ABA2-4D2E9A00B8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FFB82B7D-1B8C-4885-B96B-8CC787F155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51F14942-2F8B-4402-9975-6BED925146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5D6530-0681-4D93-8602-6D8ABB123984}"/>
              </a:ext>
            </a:extLst>
          </p:cNvPr>
          <p:cNvSpPr>
            <a:spLocks noGrp="1"/>
          </p:cNvSpPr>
          <p:nvPr>
            <p:ph type="dt" sz="half" idx="10"/>
          </p:nvPr>
        </p:nvSpPr>
        <p:spPr/>
        <p:txBody>
          <a:bodyPr/>
          <a:lstStyle/>
          <a:p>
            <a:fld id="{515E50EE-A12E-4CC9-A55C-2C8F5644032C}" type="datetime1">
              <a:rPr lang="en-ZA" smtClean="0"/>
              <a:t>2020/10/19</a:t>
            </a:fld>
            <a:endParaRPr lang="en-ZA"/>
          </a:p>
        </p:txBody>
      </p:sp>
      <p:sp>
        <p:nvSpPr>
          <p:cNvPr id="6" name="Footer Placeholder 5">
            <a:extLst>
              <a:ext uri="{FF2B5EF4-FFF2-40B4-BE49-F238E27FC236}">
                <a16:creationId xmlns:a16="http://schemas.microsoft.com/office/drawing/2014/main" id="{0B13FF86-C84B-4415-A877-112FEF197E46}"/>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BE2F06EF-071D-49C8-913B-4C5599438BEC}"/>
              </a:ext>
            </a:extLst>
          </p:cNvPr>
          <p:cNvSpPr>
            <a:spLocks noGrp="1"/>
          </p:cNvSpPr>
          <p:nvPr>
            <p:ph type="sldNum" sz="quarter" idx="12"/>
          </p:nvPr>
        </p:nvSpPr>
        <p:spPr/>
        <p:txBody>
          <a:bodyPr/>
          <a:lstStyle/>
          <a:p>
            <a:fld id="{9A1083A5-5829-4166-BDFC-0B5D41AB48ED}" type="slidenum">
              <a:rPr lang="en-ZA" smtClean="0"/>
              <a:t>‹#›</a:t>
            </a:fld>
            <a:endParaRPr lang="en-ZA"/>
          </a:p>
        </p:txBody>
      </p:sp>
    </p:spTree>
    <p:extLst>
      <p:ext uri="{BB962C8B-B14F-4D97-AF65-F5344CB8AC3E}">
        <p14:creationId xmlns:p14="http://schemas.microsoft.com/office/powerpoint/2010/main" val="1563477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B348EE-E51B-4990-ACEB-C7FC78C909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5A9DD5B6-7862-4B8D-8F38-A6543EA84F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D5053A3C-9467-409B-AD5B-2546271330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C558E-6DBF-4ED6-B3FC-C91DFF9773A6}" type="datetime1">
              <a:rPr lang="en-ZA" smtClean="0"/>
              <a:t>2020/10/19</a:t>
            </a:fld>
            <a:endParaRPr lang="en-ZA"/>
          </a:p>
        </p:txBody>
      </p:sp>
      <p:sp>
        <p:nvSpPr>
          <p:cNvPr id="5" name="Footer Placeholder 4">
            <a:extLst>
              <a:ext uri="{FF2B5EF4-FFF2-40B4-BE49-F238E27FC236}">
                <a16:creationId xmlns:a16="http://schemas.microsoft.com/office/drawing/2014/main" id="{2D951874-F47D-494A-AB71-6EB0266148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935F1E1C-F81E-4622-BE43-0469751D73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083A5-5829-4166-BDFC-0B5D41AB48ED}" type="slidenum">
              <a:rPr lang="en-ZA" smtClean="0"/>
              <a:t>‹#›</a:t>
            </a:fld>
            <a:endParaRPr lang="en-ZA"/>
          </a:p>
        </p:txBody>
      </p:sp>
      <p:pic>
        <p:nvPicPr>
          <p:cNvPr id="8" name="Picture 7">
            <a:extLst>
              <a:ext uri="{FF2B5EF4-FFF2-40B4-BE49-F238E27FC236}">
                <a16:creationId xmlns:a16="http://schemas.microsoft.com/office/drawing/2014/main" id="{AEF73188-0B3E-4F7D-A42E-A396FA02CFBE}"/>
              </a:ext>
            </a:extLst>
          </p:cNvPr>
          <p:cNvPicPr>
            <a:picLocks noChangeAspect="1"/>
          </p:cNvPicPr>
          <p:nvPr userDrawn="1"/>
        </p:nvPicPr>
        <p:blipFill>
          <a:blip r:embed="rId13"/>
          <a:stretch>
            <a:fillRect/>
          </a:stretch>
        </p:blipFill>
        <p:spPr>
          <a:xfrm>
            <a:off x="0" y="0"/>
            <a:ext cx="12230289" cy="6858000"/>
          </a:xfrm>
          <a:prstGeom prst="rect">
            <a:avLst/>
          </a:prstGeom>
        </p:spPr>
      </p:pic>
    </p:spTree>
    <p:extLst>
      <p:ext uri="{BB962C8B-B14F-4D97-AF65-F5344CB8AC3E}">
        <p14:creationId xmlns:p14="http://schemas.microsoft.com/office/powerpoint/2010/main" val="2097790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61BE0-C083-45DC-B621-09619630B92D}"/>
              </a:ext>
            </a:extLst>
          </p:cNvPr>
          <p:cNvSpPr>
            <a:spLocks noGrp="1"/>
          </p:cNvSpPr>
          <p:nvPr>
            <p:ph type="ctrTitle"/>
          </p:nvPr>
        </p:nvSpPr>
        <p:spPr/>
        <p:txBody>
          <a:bodyPr/>
          <a:lstStyle/>
          <a:p>
            <a:endParaRPr lang="en-ZA"/>
          </a:p>
        </p:txBody>
      </p:sp>
      <p:sp>
        <p:nvSpPr>
          <p:cNvPr id="3" name="Subtitle 2">
            <a:extLst>
              <a:ext uri="{FF2B5EF4-FFF2-40B4-BE49-F238E27FC236}">
                <a16:creationId xmlns:a16="http://schemas.microsoft.com/office/drawing/2014/main" id="{0C7FBD7D-AB07-436A-9407-072E8DFC5873}"/>
              </a:ext>
            </a:extLst>
          </p:cNvPr>
          <p:cNvSpPr>
            <a:spLocks noGrp="1"/>
          </p:cNvSpPr>
          <p:nvPr>
            <p:ph type="subTitle" idx="1"/>
          </p:nvPr>
        </p:nvSpPr>
        <p:spPr/>
        <p:txBody>
          <a:bodyPr/>
          <a:lstStyle/>
          <a:p>
            <a:endParaRPr lang="en-ZA"/>
          </a:p>
        </p:txBody>
      </p:sp>
      <p:pic>
        <p:nvPicPr>
          <p:cNvPr id="4" name="Picture 3">
            <a:extLst>
              <a:ext uri="{FF2B5EF4-FFF2-40B4-BE49-F238E27FC236}">
                <a16:creationId xmlns:a16="http://schemas.microsoft.com/office/drawing/2014/main" id="{1349F657-375A-48F9-90FF-50549F9123A5}"/>
              </a:ext>
            </a:extLst>
          </p:cNvPr>
          <p:cNvPicPr>
            <a:picLocks noChangeAspect="1"/>
          </p:cNvPicPr>
          <p:nvPr/>
        </p:nvPicPr>
        <p:blipFill>
          <a:blip r:embed="rId2"/>
          <a:stretch>
            <a:fillRect/>
          </a:stretch>
        </p:blipFill>
        <p:spPr>
          <a:xfrm>
            <a:off x="0" y="0"/>
            <a:ext cx="12230289" cy="6858000"/>
          </a:xfrm>
          <a:prstGeom prst="rect">
            <a:avLst/>
          </a:prstGeom>
        </p:spPr>
      </p:pic>
      <p:sp>
        <p:nvSpPr>
          <p:cNvPr id="5" name="TextBox 4"/>
          <p:cNvSpPr txBox="1"/>
          <p:nvPr/>
        </p:nvSpPr>
        <p:spPr>
          <a:xfrm>
            <a:off x="191122" y="5831026"/>
            <a:ext cx="6008509" cy="707886"/>
          </a:xfrm>
          <a:prstGeom prst="rect">
            <a:avLst/>
          </a:prstGeom>
          <a:noFill/>
        </p:spPr>
        <p:txBody>
          <a:bodyPr wrap="square" rtlCol="0">
            <a:spAutoFit/>
          </a:bodyPr>
          <a:lstStyle/>
          <a:p>
            <a:r>
              <a:rPr lang="en-US" sz="2000" dirty="0" smtClean="0"/>
              <a:t>Resolutions Taken By The Board : Cricket South Africa</a:t>
            </a:r>
            <a:endParaRPr lang="en-ZA" sz="2000" b="1" dirty="0"/>
          </a:p>
          <a:p>
            <a:r>
              <a:rPr lang="en-ZA" sz="2000" b="1" dirty="0" smtClean="0"/>
              <a:t>13 October 2020 (postponed to 20 October 2020)</a:t>
            </a:r>
            <a:endParaRPr lang="en-ZA" sz="2000" b="1" dirty="0"/>
          </a:p>
        </p:txBody>
      </p:sp>
      <p:sp>
        <p:nvSpPr>
          <p:cNvPr id="6" name="Slide Number Placeholder 5"/>
          <p:cNvSpPr>
            <a:spLocks noGrp="1"/>
          </p:cNvSpPr>
          <p:nvPr>
            <p:ph type="sldNum" sz="quarter" idx="12"/>
          </p:nvPr>
        </p:nvSpPr>
        <p:spPr/>
        <p:txBody>
          <a:bodyPr/>
          <a:lstStyle/>
          <a:p>
            <a:fld id="{9A1083A5-5829-4166-BDFC-0B5D41AB48ED}" type="slidenum">
              <a:rPr lang="en-ZA" sz="1400" b="1" smtClean="0"/>
              <a:t>1</a:t>
            </a:fld>
            <a:endParaRPr lang="en-ZA" sz="1400" b="1" dirty="0"/>
          </a:p>
        </p:txBody>
      </p:sp>
    </p:spTree>
    <p:extLst>
      <p:ext uri="{BB962C8B-B14F-4D97-AF65-F5344CB8AC3E}">
        <p14:creationId xmlns:p14="http://schemas.microsoft.com/office/powerpoint/2010/main" val="2684797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61BE0-C083-45DC-B621-09619630B92D}"/>
              </a:ext>
            </a:extLst>
          </p:cNvPr>
          <p:cNvSpPr>
            <a:spLocks noGrp="1"/>
          </p:cNvSpPr>
          <p:nvPr>
            <p:ph type="ctrTitle"/>
          </p:nvPr>
        </p:nvSpPr>
        <p:spPr/>
        <p:txBody>
          <a:bodyPr/>
          <a:lstStyle/>
          <a:p>
            <a:endParaRPr lang="en-ZA"/>
          </a:p>
        </p:txBody>
      </p:sp>
      <p:sp>
        <p:nvSpPr>
          <p:cNvPr id="3" name="Subtitle 2">
            <a:extLst>
              <a:ext uri="{FF2B5EF4-FFF2-40B4-BE49-F238E27FC236}">
                <a16:creationId xmlns:a16="http://schemas.microsoft.com/office/drawing/2014/main" id="{0C7FBD7D-AB07-436A-9407-072E8DFC5873}"/>
              </a:ext>
            </a:extLst>
          </p:cNvPr>
          <p:cNvSpPr>
            <a:spLocks noGrp="1"/>
          </p:cNvSpPr>
          <p:nvPr>
            <p:ph type="subTitle" idx="1"/>
          </p:nvPr>
        </p:nvSpPr>
        <p:spPr/>
        <p:txBody>
          <a:bodyPr/>
          <a:lstStyle/>
          <a:p>
            <a:endParaRPr lang="en-ZA" dirty="0"/>
          </a:p>
        </p:txBody>
      </p:sp>
      <p:pic>
        <p:nvPicPr>
          <p:cNvPr id="4" name="Picture 3">
            <a:extLst>
              <a:ext uri="{FF2B5EF4-FFF2-40B4-BE49-F238E27FC236}">
                <a16:creationId xmlns:a16="http://schemas.microsoft.com/office/drawing/2014/main" id="{1AB84B3B-47F7-4F70-938A-62F1F7EEF698}"/>
              </a:ext>
            </a:extLst>
          </p:cNvPr>
          <p:cNvPicPr>
            <a:picLocks noChangeAspect="1"/>
          </p:cNvPicPr>
          <p:nvPr/>
        </p:nvPicPr>
        <p:blipFill>
          <a:blip r:embed="rId2"/>
          <a:stretch>
            <a:fillRect/>
          </a:stretch>
        </p:blipFill>
        <p:spPr>
          <a:xfrm>
            <a:off x="-19145" y="0"/>
            <a:ext cx="12230289" cy="6858000"/>
          </a:xfrm>
          <a:prstGeom prst="rect">
            <a:avLst/>
          </a:prstGeom>
        </p:spPr>
      </p:pic>
      <p:sp>
        <p:nvSpPr>
          <p:cNvPr id="7" name="Slide Number Placeholder 6"/>
          <p:cNvSpPr>
            <a:spLocks noGrp="1"/>
          </p:cNvSpPr>
          <p:nvPr>
            <p:ph type="sldNum" sz="quarter" idx="12"/>
          </p:nvPr>
        </p:nvSpPr>
        <p:spPr/>
        <p:txBody>
          <a:bodyPr/>
          <a:lstStyle/>
          <a:p>
            <a:fld id="{9A1083A5-5829-4166-BDFC-0B5D41AB48ED}" type="slidenum">
              <a:rPr lang="en-ZA" sz="1400" b="1" smtClean="0"/>
              <a:t>2</a:t>
            </a:fld>
            <a:endParaRPr lang="en-ZA" sz="1400" b="1" dirty="0"/>
          </a:p>
        </p:txBody>
      </p:sp>
      <p:sp>
        <p:nvSpPr>
          <p:cNvPr id="9" name="TextBox 8">
            <a:extLst>
              <a:ext uri="{FF2B5EF4-FFF2-40B4-BE49-F238E27FC236}">
                <a16:creationId xmlns:a16="http://schemas.microsoft.com/office/drawing/2014/main" id="{F2C32C09-D7FB-4875-A90E-904823915D97}"/>
              </a:ext>
            </a:extLst>
          </p:cNvPr>
          <p:cNvSpPr txBox="1"/>
          <p:nvPr/>
        </p:nvSpPr>
        <p:spPr>
          <a:xfrm>
            <a:off x="301752" y="716632"/>
            <a:ext cx="11631168" cy="5770811"/>
          </a:xfrm>
          <a:prstGeom prst="rect">
            <a:avLst/>
          </a:prstGeom>
          <a:noFill/>
        </p:spPr>
        <p:txBody>
          <a:bodyPr wrap="square" rtlCol="0">
            <a:spAutoFit/>
          </a:bodyPr>
          <a:lstStyle/>
          <a:p>
            <a:endParaRPr lang="en-US" dirty="0" smtClean="0"/>
          </a:p>
          <a:p>
            <a:pPr marL="342900" indent="-342900">
              <a:lnSpc>
                <a:spcPct val="150000"/>
              </a:lnSpc>
              <a:buAutoNum type="arabicPeriod"/>
            </a:pPr>
            <a:r>
              <a:rPr lang="en-US" dirty="0"/>
              <a:t>N</a:t>
            </a:r>
            <a:r>
              <a:rPr lang="en-US" dirty="0" smtClean="0"/>
              <a:t>egative </a:t>
            </a:r>
            <a:r>
              <a:rPr lang="en-US" dirty="0"/>
              <a:t>publicity relating to the administration of cricket in South Africa </a:t>
            </a:r>
            <a:endParaRPr lang="en-US" dirty="0" smtClean="0"/>
          </a:p>
          <a:p>
            <a:pPr marL="342900" indent="-342900">
              <a:lnSpc>
                <a:spcPct val="150000"/>
              </a:lnSpc>
              <a:buAutoNum type="arabicPeriod"/>
            </a:pPr>
            <a:r>
              <a:rPr lang="en-US" dirty="0"/>
              <a:t>C</a:t>
            </a:r>
            <a:r>
              <a:rPr lang="en-US" dirty="0" smtClean="0"/>
              <a:t>oncerns raised </a:t>
            </a:r>
            <a:r>
              <a:rPr lang="en-US" dirty="0"/>
              <a:t>with regard to the functionality of the board and senior management  </a:t>
            </a:r>
            <a:endParaRPr lang="en-ZA" dirty="0" smtClean="0"/>
          </a:p>
          <a:p>
            <a:pPr marL="342900" indent="-342900">
              <a:lnSpc>
                <a:spcPct val="150000"/>
              </a:lnSpc>
              <a:buAutoNum type="arabicPeriod"/>
            </a:pPr>
            <a:r>
              <a:rPr lang="en-US" dirty="0" smtClean="0"/>
              <a:t>Suspension and dismissal of CEO, </a:t>
            </a:r>
            <a:r>
              <a:rPr lang="en-US" dirty="0"/>
              <a:t>Mr </a:t>
            </a:r>
            <a:r>
              <a:rPr lang="en-US" dirty="0" err="1"/>
              <a:t>Thabang</a:t>
            </a:r>
            <a:r>
              <a:rPr lang="en-US" dirty="0"/>
              <a:t> </a:t>
            </a:r>
            <a:r>
              <a:rPr lang="en-US" dirty="0" err="1" smtClean="0"/>
              <a:t>Moroe</a:t>
            </a:r>
            <a:r>
              <a:rPr lang="en-US" dirty="0" smtClean="0"/>
              <a:t>, resignations </a:t>
            </a:r>
            <a:r>
              <a:rPr lang="en-US" dirty="0"/>
              <a:t>of the </a:t>
            </a:r>
            <a:r>
              <a:rPr lang="en-US" dirty="0" smtClean="0"/>
              <a:t>President, </a:t>
            </a:r>
            <a:r>
              <a:rPr lang="en-US" dirty="0"/>
              <a:t>Mr Chris </a:t>
            </a:r>
            <a:r>
              <a:rPr lang="en-US" dirty="0" err="1" smtClean="0"/>
              <a:t>Nenzani</a:t>
            </a:r>
            <a:r>
              <a:rPr lang="en-US" dirty="0" smtClean="0"/>
              <a:t> and the </a:t>
            </a:r>
            <a:r>
              <a:rPr lang="en-US" dirty="0"/>
              <a:t>acting CEO, Mr Jacques </a:t>
            </a:r>
            <a:r>
              <a:rPr lang="en-US" dirty="0" smtClean="0"/>
              <a:t>Faul and his subsequent serious </a:t>
            </a:r>
            <a:r>
              <a:rPr lang="en-US" dirty="0"/>
              <a:t>allegations into </a:t>
            </a:r>
            <a:r>
              <a:rPr lang="en-US" dirty="0" smtClean="0"/>
              <a:t> maladministration </a:t>
            </a:r>
            <a:endParaRPr lang="en-ZA" dirty="0" smtClean="0"/>
          </a:p>
          <a:p>
            <a:pPr marL="342900" indent="-342900">
              <a:lnSpc>
                <a:spcPct val="150000"/>
              </a:lnSpc>
              <a:buAutoNum type="arabicPeriod"/>
            </a:pPr>
            <a:r>
              <a:rPr lang="en-US" dirty="0" smtClean="0"/>
              <a:t>The forensic </a:t>
            </a:r>
            <a:r>
              <a:rPr lang="en-US" dirty="0"/>
              <a:t>report </a:t>
            </a:r>
            <a:r>
              <a:rPr lang="en-US" dirty="0" smtClean="0"/>
              <a:t>commissioned by </a:t>
            </a:r>
            <a:r>
              <a:rPr lang="en-US" dirty="0"/>
              <a:t>the CSA Members Council and/or the CSA Ethics Committee which is yet to be made </a:t>
            </a:r>
            <a:r>
              <a:rPr lang="en-US" dirty="0" smtClean="0"/>
              <a:t>available even to Portfolio Committee</a:t>
            </a:r>
            <a:endParaRPr lang="en-ZA" dirty="0" smtClean="0"/>
          </a:p>
          <a:p>
            <a:pPr marL="342900" indent="-342900">
              <a:lnSpc>
                <a:spcPct val="150000"/>
              </a:lnSpc>
              <a:buAutoNum type="arabicPeriod"/>
            </a:pPr>
            <a:r>
              <a:rPr lang="en-US" dirty="0" smtClean="0"/>
              <a:t>Serious </a:t>
            </a:r>
            <a:r>
              <a:rPr lang="en-US" dirty="0"/>
              <a:t>allegations relating to the CSA board having been </a:t>
            </a:r>
            <a:r>
              <a:rPr lang="en-US" dirty="0" smtClean="0"/>
              <a:t>captured;</a:t>
            </a:r>
            <a:endParaRPr lang="en-ZA" dirty="0" smtClean="0"/>
          </a:p>
          <a:p>
            <a:pPr marL="342900" indent="-342900">
              <a:lnSpc>
                <a:spcPct val="150000"/>
              </a:lnSpc>
              <a:buAutoNum type="arabicPeriod"/>
            </a:pPr>
            <a:r>
              <a:rPr lang="en-US" dirty="0" smtClean="0"/>
              <a:t>Serious </a:t>
            </a:r>
            <a:r>
              <a:rPr lang="en-US" dirty="0"/>
              <a:t>allegations relating to a certain member of the board having incurred </a:t>
            </a:r>
            <a:r>
              <a:rPr lang="en-US" dirty="0" err="1"/>
              <a:t>unauthorised</a:t>
            </a:r>
            <a:r>
              <a:rPr lang="en-US" dirty="0"/>
              <a:t> </a:t>
            </a:r>
            <a:r>
              <a:rPr lang="en-US" dirty="0" smtClean="0"/>
              <a:t>expenditure;</a:t>
            </a:r>
            <a:endParaRPr lang="en-ZA" dirty="0" smtClean="0"/>
          </a:p>
          <a:p>
            <a:pPr marL="342900" indent="-342900">
              <a:lnSpc>
                <a:spcPct val="150000"/>
              </a:lnSpc>
              <a:buAutoNum type="arabicPeriod"/>
            </a:pPr>
            <a:r>
              <a:rPr lang="en-US" dirty="0"/>
              <a:t>R</a:t>
            </a:r>
            <a:r>
              <a:rPr lang="en-US" dirty="0" smtClean="0"/>
              <a:t>equest </a:t>
            </a:r>
            <a:r>
              <a:rPr lang="en-US" dirty="0"/>
              <a:t>by one of CSA’s members </a:t>
            </a:r>
            <a:r>
              <a:rPr lang="en-US" dirty="0" smtClean="0"/>
              <a:t>as </a:t>
            </a:r>
            <a:r>
              <a:rPr lang="en-US" dirty="0"/>
              <a:t>well as members of the South African Cricketers Association (SACA) for the CSA board to step </a:t>
            </a:r>
            <a:r>
              <a:rPr lang="en-US" dirty="0" smtClean="0"/>
              <a:t>down;</a:t>
            </a:r>
            <a:endParaRPr lang="en-ZA" dirty="0" smtClean="0"/>
          </a:p>
          <a:p>
            <a:pPr marL="342900" indent="-342900">
              <a:lnSpc>
                <a:spcPct val="150000"/>
              </a:lnSpc>
              <a:buAutoNum type="arabicPeriod"/>
            </a:pPr>
            <a:r>
              <a:rPr lang="en-US" dirty="0" smtClean="0"/>
              <a:t>Refusal </a:t>
            </a:r>
            <a:r>
              <a:rPr lang="en-US" dirty="0"/>
              <a:t>by CSA to make the forensic report unconditionally available to SASCOC to enable </a:t>
            </a:r>
            <a:r>
              <a:rPr lang="en-US" dirty="0" smtClean="0"/>
              <a:t>proper </a:t>
            </a:r>
            <a:r>
              <a:rPr lang="en-US" dirty="0"/>
              <a:t>study and obtain advice on the findings and recommendations of the forensic report</a:t>
            </a:r>
            <a:r>
              <a:rPr lang="en-US" dirty="0" smtClean="0"/>
              <a:t>.</a:t>
            </a:r>
            <a:r>
              <a:rPr lang="en-US" dirty="0"/>
              <a:t> </a:t>
            </a:r>
          </a:p>
          <a:p>
            <a:pPr marL="342900" indent="-342900">
              <a:lnSpc>
                <a:spcPct val="150000"/>
              </a:lnSpc>
              <a:buAutoNum type="arabicPeriod"/>
            </a:pPr>
            <a:r>
              <a:rPr lang="en-US" dirty="0"/>
              <a:t>D</a:t>
            </a:r>
            <a:r>
              <a:rPr lang="en-US" dirty="0" smtClean="0"/>
              <a:t>irective </a:t>
            </a:r>
            <a:r>
              <a:rPr lang="en-US" dirty="0"/>
              <a:t>by the Minister of Sport and Recreation for SASCOC to intervene into the affairs of </a:t>
            </a:r>
            <a:r>
              <a:rPr lang="en-US" dirty="0" smtClean="0"/>
              <a:t>CSA.</a:t>
            </a:r>
            <a:endParaRPr lang="en-ZA" dirty="0">
              <a:effectLst/>
            </a:endParaRPr>
          </a:p>
        </p:txBody>
      </p:sp>
      <p:sp>
        <p:nvSpPr>
          <p:cNvPr id="10" name="Title 1">
            <a:extLst>
              <a:ext uri="{FF2B5EF4-FFF2-40B4-BE49-F238E27FC236}">
                <a16:creationId xmlns:a16="http://schemas.microsoft.com/office/drawing/2014/main" id="{C55CEA10-CEC2-4D3E-BCC7-0C28C5D956B4}"/>
              </a:ext>
            </a:extLst>
          </p:cNvPr>
          <p:cNvSpPr txBox="1">
            <a:spLocks/>
          </p:cNvSpPr>
          <p:nvPr/>
        </p:nvSpPr>
        <p:spPr>
          <a:xfrm>
            <a:off x="838200" y="80966"/>
            <a:ext cx="10515600" cy="926304"/>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dirty="0" smtClean="0">
                <a:solidFill>
                  <a:schemeClr val="tx1"/>
                </a:solidFill>
              </a:rPr>
              <a:t>BACKGROUND</a:t>
            </a:r>
            <a:endParaRPr lang="en-US" sz="4800" dirty="0">
              <a:solidFill>
                <a:schemeClr val="tx1"/>
              </a:solidFill>
            </a:endParaRPr>
          </a:p>
        </p:txBody>
      </p:sp>
    </p:spTree>
    <p:extLst>
      <p:ext uri="{BB962C8B-B14F-4D97-AF65-F5344CB8AC3E}">
        <p14:creationId xmlns:p14="http://schemas.microsoft.com/office/powerpoint/2010/main" val="1949947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61BE0-C083-45DC-B621-09619630B92D}"/>
              </a:ext>
            </a:extLst>
          </p:cNvPr>
          <p:cNvSpPr>
            <a:spLocks noGrp="1"/>
          </p:cNvSpPr>
          <p:nvPr>
            <p:ph type="ctrTitle"/>
          </p:nvPr>
        </p:nvSpPr>
        <p:spPr/>
        <p:txBody>
          <a:bodyPr/>
          <a:lstStyle/>
          <a:p>
            <a:endParaRPr lang="en-ZA"/>
          </a:p>
        </p:txBody>
      </p:sp>
      <p:sp>
        <p:nvSpPr>
          <p:cNvPr id="3" name="Subtitle 2">
            <a:extLst>
              <a:ext uri="{FF2B5EF4-FFF2-40B4-BE49-F238E27FC236}">
                <a16:creationId xmlns:a16="http://schemas.microsoft.com/office/drawing/2014/main" id="{0C7FBD7D-AB07-436A-9407-072E8DFC5873}"/>
              </a:ext>
            </a:extLst>
          </p:cNvPr>
          <p:cNvSpPr>
            <a:spLocks noGrp="1"/>
          </p:cNvSpPr>
          <p:nvPr>
            <p:ph type="subTitle" idx="1"/>
          </p:nvPr>
        </p:nvSpPr>
        <p:spPr/>
        <p:txBody>
          <a:bodyPr/>
          <a:lstStyle/>
          <a:p>
            <a:endParaRPr lang="en-ZA"/>
          </a:p>
        </p:txBody>
      </p:sp>
      <p:pic>
        <p:nvPicPr>
          <p:cNvPr id="4" name="Picture 3">
            <a:extLst>
              <a:ext uri="{FF2B5EF4-FFF2-40B4-BE49-F238E27FC236}">
                <a16:creationId xmlns:a16="http://schemas.microsoft.com/office/drawing/2014/main" id="{1AB84B3B-47F7-4F70-938A-62F1F7EEF698}"/>
              </a:ext>
            </a:extLst>
          </p:cNvPr>
          <p:cNvPicPr>
            <a:picLocks noChangeAspect="1"/>
          </p:cNvPicPr>
          <p:nvPr/>
        </p:nvPicPr>
        <p:blipFill>
          <a:blip r:embed="rId3"/>
          <a:stretch>
            <a:fillRect/>
          </a:stretch>
        </p:blipFill>
        <p:spPr>
          <a:xfrm>
            <a:off x="4834" y="0"/>
            <a:ext cx="12230289" cy="6858000"/>
          </a:xfrm>
          <a:prstGeom prst="rect">
            <a:avLst/>
          </a:prstGeom>
        </p:spPr>
      </p:pic>
      <p:sp>
        <p:nvSpPr>
          <p:cNvPr id="7" name="Slide Number Placeholder 6"/>
          <p:cNvSpPr>
            <a:spLocks noGrp="1"/>
          </p:cNvSpPr>
          <p:nvPr>
            <p:ph type="sldNum" sz="quarter" idx="12"/>
          </p:nvPr>
        </p:nvSpPr>
        <p:spPr/>
        <p:txBody>
          <a:bodyPr/>
          <a:lstStyle/>
          <a:p>
            <a:fld id="{9A1083A5-5829-4166-BDFC-0B5D41AB48ED}" type="slidenum">
              <a:rPr lang="en-ZA" sz="1400" b="1" smtClean="0"/>
              <a:t>3</a:t>
            </a:fld>
            <a:endParaRPr lang="en-ZA" sz="1400" b="1" dirty="0"/>
          </a:p>
        </p:txBody>
      </p:sp>
      <p:sp>
        <p:nvSpPr>
          <p:cNvPr id="8" name="Title 1">
            <a:extLst>
              <a:ext uri="{FF2B5EF4-FFF2-40B4-BE49-F238E27FC236}">
                <a16:creationId xmlns:a16="http://schemas.microsoft.com/office/drawing/2014/main" id="{55D362DF-2349-433D-BE5D-5A1DD14D63F6}"/>
              </a:ext>
            </a:extLst>
          </p:cNvPr>
          <p:cNvSpPr txBox="1">
            <a:spLocks/>
          </p:cNvSpPr>
          <p:nvPr/>
        </p:nvSpPr>
        <p:spPr>
          <a:xfrm>
            <a:off x="1314463" y="120650"/>
            <a:ext cx="9563074" cy="747713"/>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p>
        </p:txBody>
      </p:sp>
      <p:sp>
        <p:nvSpPr>
          <p:cNvPr id="10" name="TextBox 9">
            <a:extLst>
              <a:ext uri="{FF2B5EF4-FFF2-40B4-BE49-F238E27FC236}">
                <a16:creationId xmlns:a16="http://schemas.microsoft.com/office/drawing/2014/main" id="{F2C32C09-D7FB-4875-A90E-904823915D97}"/>
              </a:ext>
            </a:extLst>
          </p:cNvPr>
          <p:cNvSpPr txBox="1"/>
          <p:nvPr/>
        </p:nvSpPr>
        <p:spPr>
          <a:xfrm>
            <a:off x="142568" y="1020295"/>
            <a:ext cx="9563074" cy="1295868"/>
          </a:xfrm>
          <a:prstGeom prst="rect">
            <a:avLst/>
          </a:prstGeom>
          <a:noFill/>
        </p:spPr>
        <p:txBody>
          <a:bodyPr wrap="square" rtlCol="0" anchor="ctr">
            <a:spAutoFit/>
          </a:bodyPr>
          <a:lstStyle/>
          <a:p>
            <a:pPr marL="742950" lvl="1" indent="-285750">
              <a:lnSpc>
                <a:spcPct val="150000"/>
              </a:lnSpc>
              <a:buFont typeface="Arial" panose="020B0604020202020204" pitchFamily="34" charset="0"/>
              <a:buChar char="•"/>
            </a:pPr>
            <a:r>
              <a:rPr lang="en-US" dirty="0" smtClean="0"/>
              <a:t>SASCOC invited by Minister :  31 August 2020</a:t>
            </a:r>
          </a:p>
          <a:p>
            <a:pPr marL="742950" lvl="1" indent="-285750">
              <a:lnSpc>
                <a:spcPct val="150000"/>
              </a:lnSpc>
              <a:buFont typeface="Arial" panose="020B0604020202020204" pitchFamily="34" charset="0"/>
              <a:buChar char="•"/>
            </a:pPr>
            <a:r>
              <a:rPr lang="en-US" dirty="0" smtClean="0"/>
              <a:t>Informed that CSA met with Minster earlier the same day : 31 August 2020</a:t>
            </a:r>
          </a:p>
          <a:p>
            <a:pPr marL="742950" lvl="1" indent="-285750">
              <a:lnSpc>
                <a:spcPct val="150000"/>
              </a:lnSpc>
              <a:buFont typeface="Arial" panose="020B0604020202020204" pitchFamily="34" charset="0"/>
              <a:buChar char="•"/>
            </a:pP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3419084436"/>
              </p:ext>
            </p:extLst>
          </p:nvPr>
        </p:nvGraphicFramePr>
        <p:xfrm>
          <a:off x="190526" y="1947857"/>
          <a:ext cx="11858906" cy="4340068"/>
        </p:xfrm>
        <a:graphic>
          <a:graphicData uri="http://schemas.openxmlformats.org/presentationml/2006/ole">
            <mc:AlternateContent xmlns:mc="http://schemas.openxmlformats.org/markup-compatibility/2006">
              <mc:Choice xmlns:v="urn:schemas-microsoft-com:vml" Requires="v">
                <p:oleObj spid="_x0000_s2063" name="Acrobat Document" r:id="rId4" imgW="7315200" imgH="4114800" progId="AcroExch.Document.DC">
                  <p:embed/>
                </p:oleObj>
              </mc:Choice>
              <mc:Fallback>
                <p:oleObj name="Acrobat Document" r:id="rId4" imgW="7315200" imgH="4114800" progId="AcroExch.Document.DC">
                  <p:embed/>
                  <p:pic>
                    <p:nvPicPr>
                      <p:cNvPr id="5" name="Object 4"/>
                      <p:cNvPicPr/>
                      <p:nvPr/>
                    </p:nvPicPr>
                    <p:blipFill>
                      <a:blip r:embed="rId5"/>
                      <a:stretch>
                        <a:fillRect/>
                      </a:stretch>
                    </p:blipFill>
                    <p:spPr>
                      <a:xfrm>
                        <a:off x="190526" y="1947857"/>
                        <a:ext cx="11858906" cy="4340068"/>
                      </a:xfrm>
                      <a:prstGeom prst="rect">
                        <a:avLst/>
                      </a:prstGeom>
                    </p:spPr>
                  </p:pic>
                </p:oleObj>
              </mc:Fallback>
            </mc:AlternateContent>
          </a:graphicData>
        </a:graphic>
      </p:graphicFrame>
      <p:sp>
        <p:nvSpPr>
          <p:cNvPr id="11" name="Title 1">
            <a:extLst>
              <a:ext uri="{FF2B5EF4-FFF2-40B4-BE49-F238E27FC236}">
                <a16:creationId xmlns:a16="http://schemas.microsoft.com/office/drawing/2014/main" id="{C55CEA10-CEC2-4D3E-BCC7-0C28C5D956B4}"/>
              </a:ext>
            </a:extLst>
          </p:cNvPr>
          <p:cNvSpPr txBox="1">
            <a:spLocks/>
          </p:cNvSpPr>
          <p:nvPr/>
        </p:nvSpPr>
        <p:spPr>
          <a:xfrm>
            <a:off x="838200" y="80966"/>
            <a:ext cx="10515600" cy="926304"/>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dirty="0" smtClean="0">
                <a:solidFill>
                  <a:schemeClr val="tx1"/>
                </a:solidFill>
              </a:rPr>
              <a:t>FIRST CALL</a:t>
            </a:r>
            <a:endParaRPr lang="en-US" sz="4800" dirty="0">
              <a:solidFill>
                <a:schemeClr val="tx1"/>
              </a:solidFill>
            </a:endParaRPr>
          </a:p>
        </p:txBody>
      </p:sp>
    </p:spTree>
    <p:extLst>
      <p:ext uri="{BB962C8B-B14F-4D97-AF65-F5344CB8AC3E}">
        <p14:creationId xmlns:p14="http://schemas.microsoft.com/office/powerpoint/2010/main" val="2925638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61BE0-C083-45DC-B621-09619630B92D}"/>
              </a:ext>
            </a:extLst>
          </p:cNvPr>
          <p:cNvSpPr>
            <a:spLocks noGrp="1"/>
          </p:cNvSpPr>
          <p:nvPr>
            <p:ph type="ctrTitle"/>
          </p:nvPr>
        </p:nvSpPr>
        <p:spPr/>
        <p:txBody>
          <a:bodyPr/>
          <a:lstStyle/>
          <a:p>
            <a:endParaRPr lang="en-ZA"/>
          </a:p>
        </p:txBody>
      </p:sp>
      <p:sp>
        <p:nvSpPr>
          <p:cNvPr id="3" name="Subtitle 2">
            <a:extLst>
              <a:ext uri="{FF2B5EF4-FFF2-40B4-BE49-F238E27FC236}">
                <a16:creationId xmlns:a16="http://schemas.microsoft.com/office/drawing/2014/main" id="{0C7FBD7D-AB07-436A-9407-072E8DFC5873}"/>
              </a:ext>
            </a:extLst>
          </p:cNvPr>
          <p:cNvSpPr>
            <a:spLocks noGrp="1"/>
          </p:cNvSpPr>
          <p:nvPr>
            <p:ph type="subTitle" idx="1"/>
          </p:nvPr>
        </p:nvSpPr>
        <p:spPr/>
        <p:txBody>
          <a:bodyPr/>
          <a:lstStyle/>
          <a:p>
            <a:endParaRPr lang="en-ZA"/>
          </a:p>
        </p:txBody>
      </p:sp>
      <p:pic>
        <p:nvPicPr>
          <p:cNvPr id="4" name="Picture 3">
            <a:extLst>
              <a:ext uri="{FF2B5EF4-FFF2-40B4-BE49-F238E27FC236}">
                <a16:creationId xmlns:a16="http://schemas.microsoft.com/office/drawing/2014/main" id="{1AB84B3B-47F7-4F70-938A-62F1F7EEF698}"/>
              </a:ext>
            </a:extLst>
          </p:cNvPr>
          <p:cNvPicPr>
            <a:picLocks noChangeAspect="1"/>
          </p:cNvPicPr>
          <p:nvPr/>
        </p:nvPicPr>
        <p:blipFill>
          <a:blip r:embed="rId2"/>
          <a:stretch>
            <a:fillRect/>
          </a:stretch>
        </p:blipFill>
        <p:spPr>
          <a:xfrm>
            <a:off x="0" y="0"/>
            <a:ext cx="12230289" cy="6858000"/>
          </a:xfrm>
          <a:prstGeom prst="rect">
            <a:avLst/>
          </a:prstGeom>
        </p:spPr>
      </p:pic>
      <p:sp>
        <p:nvSpPr>
          <p:cNvPr id="7" name="Slide Number Placeholder 6"/>
          <p:cNvSpPr>
            <a:spLocks noGrp="1"/>
          </p:cNvSpPr>
          <p:nvPr>
            <p:ph type="sldNum" sz="quarter" idx="12"/>
          </p:nvPr>
        </p:nvSpPr>
        <p:spPr/>
        <p:txBody>
          <a:bodyPr/>
          <a:lstStyle/>
          <a:p>
            <a:fld id="{9A1083A5-5829-4166-BDFC-0B5D41AB48ED}" type="slidenum">
              <a:rPr lang="en-ZA" sz="1400" b="1" smtClean="0"/>
              <a:t>4</a:t>
            </a:fld>
            <a:endParaRPr lang="en-ZA" sz="1400" b="1" dirty="0"/>
          </a:p>
        </p:txBody>
      </p:sp>
      <p:sp>
        <p:nvSpPr>
          <p:cNvPr id="8" name="Title 1">
            <a:extLst>
              <a:ext uri="{FF2B5EF4-FFF2-40B4-BE49-F238E27FC236}">
                <a16:creationId xmlns:a16="http://schemas.microsoft.com/office/drawing/2014/main" id="{C55CEA10-CEC2-4D3E-BCC7-0C28C5D956B4}"/>
              </a:ext>
            </a:extLst>
          </p:cNvPr>
          <p:cNvSpPr txBox="1">
            <a:spLocks/>
          </p:cNvSpPr>
          <p:nvPr/>
        </p:nvSpPr>
        <p:spPr>
          <a:xfrm>
            <a:off x="707136" y="1340149"/>
            <a:ext cx="10515600" cy="926304"/>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buFont typeface="Arial" panose="020B0604020202020204" pitchFamily="34" charset="0"/>
              <a:buChar char="•"/>
            </a:pPr>
            <a:r>
              <a:rPr lang="en-GB" sz="2400" dirty="0" smtClean="0">
                <a:solidFill>
                  <a:schemeClr val="tx1"/>
                </a:solidFill>
              </a:rPr>
              <a:t>First meeting (exploratory)between </a:t>
            </a:r>
            <a:r>
              <a:rPr lang="en-GB" sz="2400" dirty="0">
                <a:solidFill>
                  <a:schemeClr val="tx1"/>
                </a:solidFill>
              </a:rPr>
              <a:t>SASCOC and Cricket South Africa </a:t>
            </a:r>
            <a:r>
              <a:rPr lang="en-GB" sz="2400" dirty="0" smtClean="0">
                <a:solidFill>
                  <a:schemeClr val="tx1"/>
                </a:solidFill>
              </a:rPr>
              <a:t>: 1st </a:t>
            </a:r>
            <a:r>
              <a:rPr lang="en-GB" sz="2400" dirty="0">
                <a:solidFill>
                  <a:schemeClr val="tx1"/>
                </a:solidFill>
              </a:rPr>
              <a:t>of September 2020 </a:t>
            </a:r>
            <a:endParaRPr lang="en-GB" sz="2400" dirty="0" smtClean="0">
              <a:solidFill>
                <a:schemeClr val="tx1"/>
              </a:solidFill>
            </a:endParaRPr>
          </a:p>
          <a:p>
            <a:pPr marL="342900" indent="-342900">
              <a:buFont typeface="Arial" panose="020B0604020202020204" pitchFamily="34" charset="0"/>
              <a:buChar char="•"/>
            </a:pPr>
            <a:endParaRPr lang="en-GB" sz="2400" dirty="0">
              <a:solidFill>
                <a:schemeClr val="tx1"/>
              </a:solidFill>
            </a:endParaRPr>
          </a:p>
          <a:p>
            <a:pPr marL="342900" indent="-342900">
              <a:buFont typeface="Arial" panose="020B0604020202020204" pitchFamily="34" charset="0"/>
              <a:buChar char="•"/>
            </a:pPr>
            <a:r>
              <a:rPr lang="en-GB" sz="2400" dirty="0" smtClean="0">
                <a:solidFill>
                  <a:schemeClr val="tx1"/>
                </a:solidFill>
              </a:rPr>
              <a:t>SASCOC </a:t>
            </a:r>
            <a:r>
              <a:rPr lang="en-GB" sz="2400" dirty="0">
                <a:solidFill>
                  <a:schemeClr val="tx1"/>
                </a:solidFill>
              </a:rPr>
              <a:t>requested CSA to respond to </a:t>
            </a:r>
            <a:endParaRPr lang="en-GB" sz="2400" dirty="0" smtClean="0">
              <a:solidFill>
                <a:schemeClr val="tx1"/>
              </a:solidFill>
            </a:endParaRPr>
          </a:p>
          <a:p>
            <a:r>
              <a:rPr lang="en-GB" sz="2400" dirty="0">
                <a:solidFill>
                  <a:schemeClr val="tx1"/>
                </a:solidFill>
              </a:rPr>
              <a:t>	</a:t>
            </a:r>
            <a:r>
              <a:rPr lang="en-GB" sz="2400" dirty="0" smtClean="0">
                <a:solidFill>
                  <a:schemeClr val="tx1"/>
                </a:solidFill>
              </a:rPr>
              <a:t>a</a:t>
            </a:r>
            <a:r>
              <a:rPr lang="en-GB" sz="2400" dirty="0">
                <a:solidFill>
                  <a:schemeClr val="tx1"/>
                </a:solidFill>
              </a:rPr>
              <a:t>. allegations of systemic racism within CSA structures; </a:t>
            </a:r>
          </a:p>
          <a:p>
            <a:r>
              <a:rPr lang="en-GB" sz="2400" dirty="0" smtClean="0">
                <a:solidFill>
                  <a:schemeClr val="tx1"/>
                </a:solidFill>
              </a:rPr>
              <a:t>	b. the amendment of the MOI; </a:t>
            </a:r>
          </a:p>
          <a:p>
            <a:r>
              <a:rPr lang="en-GB" sz="2400" dirty="0" smtClean="0">
                <a:solidFill>
                  <a:schemeClr val="tx1"/>
                </a:solidFill>
              </a:rPr>
              <a:t>	c. concerns regarding geo-political alignment; </a:t>
            </a:r>
          </a:p>
          <a:p>
            <a:r>
              <a:rPr lang="en-GB" sz="2400" dirty="0" smtClean="0">
                <a:solidFill>
                  <a:schemeClr val="tx1"/>
                </a:solidFill>
              </a:rPr>
              <a:t>	d</a:t>
            </a:r>
            <a:r>
              <a:rPr lang="en-GB" sz="2400" dirty="0">
                <a:solidFill>
                  <a:schemeClr val="tx1"/>
                </a:solidFill>
              </a:rPr>
              <a:t>. the request by SASCOC to the forensic report pertaining to the forensic </a:t>
            </a:r>
            <a:r>
              <a:rPr lang="en-GB" sz="2400" dirty="0" smtClean="0">
                <a:solidFill>
                  <a:schemeClr val="tx1"/>
                </a:solidFill>
              </a:rPr>
              <a:t>				investigation </a:t>
            </a:r>
            <a:r>
              <a:rPr lang="en-GB" sz="2400" dirty="0">
                <a:solidFill>
                  <a:schemeClr val="tx1"/>
                </a:solidFill>
              </a:rPr>
              <a:t>conducted by </a:t>
            </a:r>
            <a:r>
              <a:rPr lang="en-GB" sz="2400" dirty="0" err="1">
                <a:solidFill>
                  <a:schemeClr val="tx1"/>
                </a:solidFill>
              </a:rPr>
              <a:t>Fundudzi</a:t>
            </a:r>
            <a:r>
              <a:rPr lang="en-GB" sz="2400" dirty="0">
                <a:solidFill>
                  <a:schemeClr val="tx1"/>
                </a:solidFill>
              </a:rPr>
              <a:t> Forensic Services (“</a:t>
            </a:r>
            <a:r>
              <a:rPr lang="en-GB" sz="2400" dirty="0" err="1">
                <a:solidFill>
                  <a:schemeClr val="tx1"/>
                </a:solidFill>
              </a:rPr>
              <a:t>Fundudzi</a:t>
            </a:r>
            <a:r>
              <a:rPr lang="en-GB" sz="2400" dirty="0">
                <a:solidFill>
                  <a:schemeClr val="tx1"/>
                </a:solidFill>
              </a:rPr>
              <a:t> Report”); </a:t>
            </a:r>
            <a:r>
              <a:rPr lang="en-GB" sz="2400" dirty="0" smtClean="0">
                <a:solidFill>
                  <a:schemeClr val="tx1"/>
                </a:solidFill>
              </a:rPr>
              <a:t>	e</a:t>
            </a:r>
            <a:r>
              <a:rPr lang="en-GB" sz="2400" dirty="0">
                <a:solidFill>
                  <a:schemeClr val="tx1"/>
                </a:solidFill>
              </a:rPr>
              <a:t>. the management of the forensic investigation report and the implementation </a:t>
            </a:r>
            <a:r>
              <a:rPr lang="en-GB" sz="2400" dirty="0" smtClean="0">
                <a:solidFill>
                  <a:schemeClr val="tx1"/>
                </a:solidFill>
              </a:rPr>
              <a:t>		of </a:t>
            </a:r>
            <a:r>
              <a:rPr lang="en-GB" sz="2400" dirty="0">
                <a:solidFill>
                  <a:schemeClr val="tx1"/>
                </a:solidFill>
              </a:rPr>
              <a:t>the recommendations and findings. </a:t>
            </a:r>
          </a:p>
          <a:p>
            <a:endParaRPr lang="en-ZA" dirty="0"/>
          </a:p>
          <a:p>
            <a:r>
              <a:rPr lang="en-ZA" dirty="0"/>
              <a:t> </a:t>
            </a:r>
          </a:p>
          <a:p>
            <a:endParaRPr lang="en-ZA" dirty="0"/>
          </a:p>
        </p:txBody>
      </p:sp>
      <p:sp>
        <p:nvSpPr>
          <p:cNvPr id="10" name="Title 1">
            <a:extLst>
              <a:ext uri="{FF2B5EF4-FFF2-40B4-BE49-F238E27FC236}">
                <a16:creationId xmlns:a16="http://schemas.microsoft.com/office/drawing/2014/main" id="{C55CEA10-CEC2-4D3E-BCC7-0C28C5D956B4}"/>
              </a:ext>
            </a:extLst>
          </p:cNvPr>
          <p:cNvSpPr txBox="1">
            <a:spLocks/>
          </p:cNvSpPr>
          <p:nvPr/>
        </p:nvSpPr>
        <p:spPr>
          <a:xfrm>
            <a:off x="838200" y="80966"/>
            <a:ext cx="10515600" cy="926304"/>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dirty="0" smtClean="0">
                <a:solidFill>
                  <a:schemeClr val="tx1"/>
                </a:solidFill>
              </a:rPr>
              <a:t>FIRST MEETING</a:t>
            </a:r>
            <a:endParaRPr lang="en-US" sz="4800" dirty="0">
              <a:solidFill>
                <a:schemeClr val="tx1"/>
              </a:solidFill>
            </a:endParaRPr>
          </a:p>
        </p:txBody>
      </p:sp>
    </p:spTree>
    <p:extLst>
      <p:ext uri="{BB962C8B-B14F-4D97-AF65-F5344CB8AC3E}">
        <p14:creationId xmlns:p14="http://schemas.microsoft.com/office/powerpoint/2010/main" val="1024739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61BE0-C083-45DC-B621-09619630B92D}"/>
              </a:ext>
            </a:extLst>
          </p:cNvPr>
          <p:cNvSpPr>
            <a:spLocks noGrp="1"/>
          </p:cNvSpPr>
          <p:nvPr>
            <p:ph type="ctrTitle"/>
          </p:nvPr>
        </p:nvSpPr>
        <p:spPr/>
        <p:txBody>
          <a:bodyPr/>
          <a:lstStyle/>
          <a:p>
            <a:endParaRPr lang="en-ZA"/>
          </a:p>
        </p:txBody>
      </p:sp>
      <p:sp>
        <p:nvSpPr>
          <p:cNvPr id="3" name="Subtitle 2">
            <a:extLst>
              <a:ext uri="{FF2B5EF4-FFF2-40B4-BE49-F238E27FC236}">
                <a16:creationId xmlns:a16="http://schemas.microsoft.com/office/drawing/2014/main" id="{0C7FBD7D-AB07-436A-9407-072E8DFC5873}"/>
              </a:ext>
            </a:extLst>
          </p:cNvPr>
          <p:cNvSpPr>
            <a:spLocks noGrp="1"/>
          </p:cNvSpPr>
          <p:nvPr>
            <p:ph type="subTitle" idx="1"/>
          </p:nvPr>
        </p:nvSpPr>
        <p:spPr/>
        <p:txBody>
          <a:bodyPr/>
          <a:lstStyle/>
          <a:p>
            <a:endParaRPr lang="en-ZA"/>
          </a:p>
        </p:txBody>
      </p:sp>
      <p:pic>
        <p:nvPicPr>
          <p:cNvPr id="4" name="Picture 3">
            <a:extLst>
              <a:ext uri="{FF2B5EF4-FFF2-40B4-BE49-F238E27FC236}">
                <a16:creationId xmlns:a16="http://schemas.microsoft.com/office/drawing/2014/main" id="{1AB84B3B-47F7-4F70-938A-62F1F7EEF698}"/>
              </a:ext>
            </a:extLst>
          </p:cNvPr>
          <p:cNvPicPr>
            <a:picLocks noChangeAspect="1"/>
          </p:cNvPicPr>
          <p:nvPr/>
        </p:nvPicPr>
        <p:blipFill>
          <a:blip r:embed="rId2"/>
          <a:stretch>
            <a:fillRect/>
          </a:stretch>
        </p:blipFill>
        <p:spPr>
          <a:xfrm>
            <a:off x="0" y="0"/>
            <a:ext cx="12230289" cy="6858000"/>
          </a:xfrm>
          <a:prstGeom prst="rect">
            <a:avLst/>
          </a:prstGeom>
        </p:spPr>
      </p:pic>
      <p:sp>
        <p:nvSpPr>
          <p:cNvPr id="7" name="Slide Number Placeholder 6"/>
          <p:cNvSpPr>
            <a:spLocks noGrp="1"/>
          </p:cNvSpPr>
          <p:nvPr>
            <p:ph type="sldNum" sz="quarter" idx="12"/>
          </p:nvPr>
        </p:nvSpPr>
        <p:spPr/>
        <p:txBody>
          <a:bodyPr/>
          <a:lstStyle/>
          <a:p>
            <a:fld id="{9A1083A5-5829-4166-BDFC-0B5D41AB48ED}" type="slidenum">
              <a:rPr lang="en-ZA" sz="1400" b="1" smtClean="0"/>
              <a:t>5</a:t>
            </a:fld>
            <a:endParaRPr lang="en-ZA" sz="1400" b="1" dirty="0"/>
          </a:p>
        </p:txBody>
      </p:sp>
      <p:sp>
        <p:nvSpPr>
          <p:cNvPr id="12" name="Title 1">
            <a:extLst>
              <a:ext uri="{FF2B5EF4-FFF2-40B4-BE49-F238E27FC236}">
                <a16:creationId xmlns:a16="http://schemas.microsoft.com/office/drawing/2014/main" id="{C55CEA10-CEC2-4D3E-BCC7-0C28C5D956B4}"/>
              </a:ext>
            </a:extLst>
          </p:cNvPr>
          <p:cNvSpPr txBox="1">
            <a:spLocks/>
          </p:cNvSpPr>
          <p:nvPr/>
        </p:nvSpPr>
        <p:spPr>
          <a:xfrm>
            <a:off x="838200" y="80966"/>
            <a:ext cx="10515600" cy="926304"/>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tx1"/>
                </a:solidFill>
              </a:rPr>
              <a:t>RESOLUTIONS OF THE BOARD 8 SEPTEMBER 2020</a:t>
            </a:r>
            <a:endParaRPr lang="en-US" dirty="0">
              <a:solidFill>
                <a:schemeClr val="tx1"/>
              </a:solidFill>
            </a:endParaRPr>
          </a:p>
        </p:txBody>
      </p:sp>
      <p:sp>
        <p:nvSpPr>
          <p:cNvPr id="5" name="Rectangle 4"/>
          <p:cNvSpPr/>
          <p:nvPr/>
        </p:nvSpPr>
        <p:spPr>
          <a:xfrm>
            <a:off x="519016" y="726013"/>
            <a:ext cx="11192256" cy="5493812"/>
          </a:xfrm>
          <a:prstGeom prst="rect">
            <a:avLst/>
          </a:prstGeom>
        </p:spPr>
        <p:txBody>
          <a:bodyPr wrap="square">
            <a:spAutoFit/>
          </a:bodyPr>
          <a:lstStyle/>
          <a:p>
            <a:pPr algn="just">
              <a:lnSpc>
                <a:spcPct val="150000"/>
              </a:lnSpc>
            </a:pPr>
            <a:r>
              <a:rPr lang="en-US" dirty="0" smtClean="0">
                <a:latin typeface="Calibri" panose="020F0502020204030204" pitchFamily="34" charset="0"/>
              </a:rPr>
              <a:t> </a:t>
            </a:r>
            <a:endParaRPr lang="en-ZA" dirty="0" smtClean="0"/>
          </a:p>
          <a:p>
            <a:pPr marL="457200" indent="-457200" algn="just">
              <a:lnSpc>
                <a:spcPct val="150000"/>
              </a:lnSpc>
            </a:pPr>
            <a:r>
              <a:rPr lang="en-US" dirty="0" smtClean="0">
                <a:latin typeface="Calibri" panose="020F0502020204030204" pitchFamily="34" charset="0"/>
              </a:rPr>
              <a:t>1.	SASCOC hereby appoints a task team to conduct investigations into the administrative and/or financial affairs of Cricket South Africa;</a:t>
            </a:r>
            <a:endParaRPr lang="en-ZA" dirty="0" smtClean="0"/>
          </a:p>
          <a:p>
            <a:pPr marL="457200" indent="-457200" algn="just">
              <a:lnSpc>
                <a:spcPct val="150000"/>
              </a:lnSpc>
            </a:pPr>
            <a:r>
              <a:rPr lang="en-US" dirty="0" smtClean="0">
                <a:latin typeface="Calibri" panose="020F0502020204030204" pitchFamily="34" charset="0"/>
              </a:rPr>
              <a:t>2</a:t>
            </a:r>
            <a:r>
              <a:rPr lang="en-US" dirty="0">
                <a:latin typeface="Calibri" panose="020F0502020204030204" pitchFamily="34" charset="0"/>
              </a:rPr>
              <a:t>.	The task team, once identified and appointed and after conducting the initial investigations as set out above, is to report back within one month of its appointment to the SASCOC Board and Members Council of Cricket South Africa with its findings and recommend corrective measures to be implemented by CSA;</a:t>
            </a:r>
            <a:endParaRPr lang="en-ZA" dirty="0"/>
          </a:p>
          <a:p>
            <a:pPr marL="457200" indent="-457200" algn="just">
              <a:lnSpc>
                <a:spcPct val="150000"/>
              </a:lnSpc>
            </a:pPr>
            <a:r>
              <a:rPr lang="en-US" dirty="0">
                <a:latin typeface="Calibri" panose="020F0502020204030204" pitchFamily="34" charset="0"/>
              </a:rPr>
              <a:t>3.	That in order to facilitate the work of the task team, the CSA board and senior executives are directed to step aside from the administration of CSA on full pay but are required to assist the task team to the extent required by it, in the execution of its duties;</a:t>
            </a:r>
            <a:endParaRPr lang="en-ZA" dirty="0"/>
          </a:p>
          <a:p>
            <a:pPr marL="457200" indent="-457200" algn="just">
              <a:lnSpc>
                <a:spcPct val="150000"/>
              </a:lnSpc>
            </a:pPr>
            <a:r>
              <a:rPr lang="en-US" dirty="0">
                <a:latin typeface="Calibri" panose="020F0502020204030204" pitchFamily="34" charset="0"/>
              </a:rPr>
              <a:t>4.	That the task team collaborates with members of the CSA board and/or Members Council, to the extent necessary and required, to implement corrective measures in order to restore its good image and reputation pending the convening of an AGM and the holding of elections of a new board. </a:t>
            </a:r>
            <a:endParaRPr lang="en-ZA" dirty="0"/>
          </a:p>
          <a:p>
            <a:pPr marL="457200" indent="-457200" algn="just">
              <a:lnSpc>
                <a:spcPct val="150000"/>
              </a:lnSpc>
            </a:pPr>
            <a:r>
              <a:rPr lang="en-US" dirty="0">
                <a:latin typeface="Calibri" panose="020F0502020204030204" pitchFamily="34" charset="0"/>
              </a:rPr>
              <a:t>5.	That the costs associated with the appointment and work of the task team be borne by CSA.</a:t>
            </a:r>
            <a:endParaRPr lang="en-ZA" dirty="0">
              <a:effectLst/>
            </a:endParaRPr>
          </a:p>
        </p:txBody>
      </p:sp>
    </p:spTree>
    <p:extLst>
      <p:ext uri="{BB962C8B-B14F-4D97-AF65-F5344CB8AC3E}">
        <p14:creationId xmlns:p14="http://schemas.microsoft.com/office/powerpoint/2010/main" val="168760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61BE0-C083-45DC-B621-09619630B92D}"/>
              </a:ext>
            </a:extLst>
          </p:cNvPr>
          <p:cNvSpPr>
            <a:spLocks noGrp="1"/>
          </p:cNvSpPr>
          <p:nvPr>
            <p:ph type="ctrTitle"/>
          </p:nvPr>
        </p:nvSpPr>
        <p:spPr/>
        <p:txBody>
          <a:bodyPr/>
          <a:lstStyle/>
          <a:p>
            <a:endParaRPr lang="en-ZA"/>
          </a:p>
        </p:txBody>
      </p:sp>
      <p:sp>
        <p:nvSpPr>
          <p:cNvPr id="3" name="Subtitle 2">
            <a:extLst>
              <a:ext uri="{FF2B5EF4-FFF2-40B4-BE49-F238E27FC236}">
                <a16:creationId xmlns:a16="http://schemas.microsoft.com/office/drawing/2014/main" id="{0C7FBD7D-AB07-436A-9407-072E8DFC5873}"/>
              </a:ext>
            </a:extLst>
          </p:cNvPr>
          <p:cNvSpPr>
            <a:spLocks noGrp="1"/>
          </p:cNvSpPr>
          <p:nvPr>
            <p:ph type="subTitle" idx="1"/>
          </p:nvPr>
        </p:nvSpPr>
        <p:spPr/>
        <p:txBody>
          <a:bodyPr/>
          <a:lstStyle/>
          <a:p>
            <a:endParaRPr lang="en-ZA"/>
          </a:p>
        </p:txBody>
      </p:sp>
      <p:pic>
        <p:nvPicPr>
          <p:cNvPr id="4" name="Picture 3">
            <a:extLst>
              <a:ext uri="{FF2B5EF4-FFF2-40B4-BE49-F238E27FC236}">
                <a16:creationId xmlns:a16="http://schemas.microsoft.com/office/drawing/2014/main" id="{1AB84B3B-47F7-4F70-938A-62F1F7EEF698}"/>
              </a:ext>
            </a:extLst>
          </p:cNvPr>
          <p:cNvPicPr>
            <a:picLocks noChangeAspect="1"/>
          </p:cNvPicPr>
          <p:nvPr/>
        </p:nvPicPr>
        <p:blipFill>
          <a:blip r:embed="rId2"/>
          <a:stretch>
            <a:fillRect/>
          </a:stretch>
        </p:blipFill>
        <p:spPr>
          <a:xfrm>
            <a:off x="-38289" y="0"/>
            <a:ext cx="12230289" cy="6858000"/>
          </a:xfrm>
          <a:prstGeom prst="rect">
            <a:avLst/>
          </a:prstGeom>
        </p:spPr>
      </p:pic>
      <p:sp>
        <p:nvSpPr>
          <p:cNvPr id="7" name="Slide Number Placeholder 6"/>
          <p:cNvSpPr>
            <a:spLocks noGrp="1"/>
          </p:cNvSpPr>
          <p:nvPr>
            <p:ph type="sldNum" sz="quarter" idx="12"/>
          </p:nvPr>
        </p:nvSpPr>
        <p:spPr/>
        <p:txBody>
          <a:bodyPr/>
          <a:lstStyle/>
          <a:p>
            <a:fld id="{9A1083A5-5829-4166-BDFC-0B5D41AB48ED}" type="slidenum">
              <a:rPr lang="en-ZA" sz="1400" b="1" smtClean="0"/>
              <a:t>6</a:t>
            </a:fld>
            <a:endParaRPr lang="en-ZA" sz="1400" b="1" dirty="0"/>
          </a:p>
        </p:txBody>
      </p:sp>
      <p:sp>
        <p:nvSpPr>
          <p:cNvPr id="5" name="Rectangle 4"/>
          <p:cNvSpPr/>
          <p:nvPr/>
        </p:nvSpPr>
        <p:spPr>
          <a:xfrm>
            <a:off x="519016" y="1640091"/>
            <a:ext cx="11192256" cy="3831818"/>
          </a:xfrm>
          <a:prstGeom prst="rect">
            <a:avLst/>
          </a:prstGeom>
        </p:spPr>
        <p:txBody>
          <a:bodyPr wrap="square">
            <a:spAutoFit/>
          </a:bodyPr>
          <a:lstStyle/>
          <a:p>
            <a:pPr marL="285750" indent="-285750">
              <a:buFont typeface="Arial" panose="020B0604020202020204" pitchFamily="34" charset="0"/>
              <a:buChar char="•"/>
            </a:pPr>
            <a:r>
              <a:rPr lang="en-GB" dirty="0" smtClean="0"/>
              <a:t>The demand </a:t>
            </a:r>
            <a:r>
              <a:rPr lang="en-GB" dirty="0"/>
              <a:t>for the forensic report has been met with serious resistance by the administrators of </a:t>
            </a:r>
            <a:r>
              <a:rPr lang="en-GB" dirty="0" smtClean="0"/>
              <a:t>CSA. </a:t>
            </a:r>
          </a:p>
          <a:p>
            <a:endParaRPr lang="en-GB" dirty="0" smtClean="0"/>
          </a:p>
          <a:p>
            <a:pPr marL="285750" indent="-285750">
              <a:buFont typeface="Arial" panose="020B0604020202020204" pitchFamily="34" charset="0"/>
              <a:buChar char="•"/>
            </a:pPr>
            <a:r>
              <a:rPr lang="en-GB" dirty="0" smtClean="0"/>
              <a:t>The </a:t>
            </a:r>
            <a:r>
              <a:rPr lang="en-GB" dirty="0"/>
              <a:t>report will not be released unconditionally </a:t>
            </a:r>
            <a:r>
              <a:rPr lang="en-GB" dirty="0" smtClean="0"/>
              <a:t>which </a:t>
            </a:r>
            <a:r>
              <a:rPr lang="en-GB" dirty="0"/>
              <a:t>will preclude any discussions thereon and the inability </a:t>
            </a:r>
            <a:r>
              <a:rPr lang="en-GB" dirty="0" smtClean="0"/>
              <a:t>to </a:t>
            </a:r>
            <a:r>
              <a:rPr lang="en-GB" dirty="0"/>
              <a:t>obtain advice and recommendations in respect of the aforementioned report. </a:t>
            </a:r>
            <a:endParaRPr lang="en-GB" dirty="0" smtClean="0"/>
          </a:p>
          <a:p>
            <a:endParaRPr lang="en-GB" dirty="0" smtClean="0"/>
          </a:p>
          <a:p>
            <a:pPr marL="285750" indent="-285750">
              <a:buFont typeface="Arial" panose="020B0604020202020204" pitchFamily="34" charset="0"/>
              <a:buChar char="•"/>
            </a:pPr>
            <a:r>
              <a:rPr lang="en-GB" dirty="0" smtClean="0"/>
              <a:t>More </a:t>
            </a:r>
            <a:r>
              <a:rPr lang="en-GB" dirty="0"/>
              <a:t>recent media reports indicate that Cricket South Africa is bent on “self-correcting” whilst its current board members and executive management, who must have been implicated in the forensic report, remain in office and refuse to step aside pending finalisation of the investigations to be carried out by the independent task team. </a:t>
            </a: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It </a:t>
            </a:r>
            <a:r>
              <a:rPr lang="en-GB" dirty="0"/>
              <a:t>has become abundantly clear that CSA, which has resources at its disposal, will not readily cooperate with SASCOC and it is inevitable that a dispute will be declared between SASCOC and CSA which will result in protracted and expensive litigation, which resources SASCOC simply does not possess to pursue legal proceedings against CSA. </a:t>
            </a:r>
            <a:endParaRPr lang="en-US" dirty="0" smtClean="0">
              <a:latin typeface="Calibri" panose="020F0502020204030204" pitchFamily="34" charset="0"/>
            </a:endParaRPr>
          </a:p>
          <a:p>
            <a:pPr marL="457200" indent="-457200" algn="just">
              <a:lnSpc>
                <a:spcPct val="150000"/>
              </a:lnSpc>
            </a:pPr>
            <a:r>
              <a:rPr lang="en-US" dirty="0" smtClean="0">
                <a:latin typeface="Calibri" panose="020F0502020204030204" pitchFamily="34" charset="0"/>
              </a:rPr>
              <a:t>	</a:t>
            </a:r>
            <a:endParaRPr lang="en-ZA" dirty="0">
              <a:effectLst/>
            </a:endParaRPr>
          </a:p>
        </p:txBody>
      </p:sp>
      <p:sp>
        <p:nvSpPr>
          <p:cNvPr id="8" name="Title 1">
            <a:extLst>
              <a:ext uri="{FF2B5EF4-FFF2-40B4-BE49-F238E27FC236}">
                <a16:creationId xmlns:a16="http://schemas.microsoft.com/office/drawing/2014/main" id="{C55CEA10-CEC2-4D3E-BCC7-0C28C5D956B4}"/>
              </a:ext>
            </a:extLst>
          </p:cNvPr>
          <p:cNvSpPr txBox="1">
            <a:spLocks/>
          </p:cNvSpPr>
          <p:nvPr/>
        </p:nvSpPr>
        <p:spPr>
          <a:xfrm>
            <a:off x="857344" y="150022"/>
            <a:ext cx="10515600" cy="926304"/>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tx1"/>
                </a:solidFill>
              </a:rPr>
              <a:t>SITUATION SUBSEQUENT TO BOARD RESOLUTIONS</a:t>
            </a:r>
            <a:endParaRPr lang="en-US" dirty="0">
              <a:solidFill>
                <a:schemeClr val="tx1"/>
              </a:solidFill>
            </a:endParaRPr>
          </a:p>
        </p:txBody>
      </p:sp>
    </p:spTree>
    <p:extLst>
      <p:ext uri="{BB962C8B-B14F-4D97-AF65-F5344CB8AC3E}">
        <p14:creationId xmlns:p14="http://schemas.microsoft.com/office/powerpoint/2010/main" val="3000274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61BE0-C083-45DC-B621-09619630B92D}"/>
              </a:ext>
            </a:extLst>
          </p:cNvPr>
          <p:cNvSpPr>
            <a:spLocks noGrp="1"/>
          </p:cNvSpPr>
          <p:nvPr>
            <p:ph type="ctrTitle"/>
          </p:nvPr>
        </p:nvSpPr>
        <p:spPr/>
        <p:txBody>
          <a:bodyPr/>
          <a:lstStyle/>
          <a:p>
            <a:endParaRPr lang="en-ZA"/>
          </a:p>
        </p:txBody>
      </p:sp>
      <p:sp>
        <p:nvSpPr>
          <p:cNvPr id="3" name="Subtitle 2">
            <a:extLst>
              <a:ext uri="{FF2B5EF4-FFF2-40B4-BE49-F238E27FC236}">
                <a16:creationId xmlns:a16="http://schemas.microsoft.com/office/drawing/2014/main" id="{0C7FBD7D-AB07-436A-9407-072E8DFC5873}"/>
              </a:ext>
            </a:extLst>
          </p:cNvPr>
          <p:cNvSpPr>
            <a:spLocks noGrp="1"/>
          </p:cNvSpPr>
          <p:nvPr>
            <p:ph type="subTitle" idx="1"/>
          </p:nvPr>
        </p:nvSpPr>
        <p:spPr/>
        <p:txBody>
          <a:bodyPr/>
          <a:lstStyle/>
          <a:p>
            <a:endParaRPr lang="en-ZA"/>
          </a:p>
        </p:txBody>
      </p:sp>
      <p:pic>
        <p:nvPicPr>
          <p:cNvPr id="4" name="Picture 3">
            <a:extLst>
              <a:ext uri="{FF2B5EF4-FFF2-40B4-BE49-F238E27FC236}">
                <a16:creationId xmlns:a16="http://schemas.microsoft.com/office/drawing/2014/main" id="{1AB84B3B-47F7-4F70-938A-62F1F7EEF698}"/>
              </a:ext>
            </a:extLst>
          </p:cNvPr>
          <p:cNvPicPr>
            <a:picLocks noChangeAspect="1"/>
          </p:cNvPicPr>
          <p:nvPr/>
        </p:nvPicPr>
        <p:blipFill>
          <a:blip r:embed="rId2"/>
          <a:stretch>
            <a:fillRect/>
          </a:stretch>
        </p:blipFill>
        <p:spPr>
          <a:xfrm>
            <a:off x="-38289" y="0"/>
            <a:ext cx="12230289" cy="6858000"/>
          </a:xfrm>
          <a:prstGeom prst="rect">
            <a:avLst/>
          </a:prstGeom>
        </p:spPr>
      </p:pic>
      <p:sp>
        <p:nvSpPr>
          <p:cNvPr id="7" name="Slide Number Placeholder 6"/>
          <p:cNvSpPr>
            <a:spLocks noGrp="1"/>
          </p:cNvSpPr>
          <p:nvPr>
            <p:ph type="sldNum" sz="quarter" idx="12"/>
          </p:nvPr>
        </p:nvSpPr>
        <p:spPr/>
        <p:txBody>
          <a:bodyPr/>
          <a:lstStyle/>
          <a:p>
            <a:fld id="{9A1083A5-5829-4166-BDFC-0B5D41AB48ED}" type="slidenum">
              <a:rPr lang="en-ZA" sz="1400" b="1" smtClean="0"/>
              <a:t>7</a:t>
            </a:fld>
            <a:endParaRPr lang="en-ZA" sz="1400" b="1" dirty="0"/>
          </a:p>
        </p:txBody>
      </p:sp>
      <p:sp>
        <p:nvSpPr>
          <p:cNvPr id="5" name="Rectangle 4"/>
          <p:cNvSpPr/>
          <p:nvPr/>
        </p:nvSpPr>
        <p:spPr>
          <a:xfrm>
            <a:off x="499872" y="1522418"/>
            <a:ext cx="11192256" cy="4247317"/>
          </a:xfrm>
          <a:prstGeom prst="rect">
            <a:avLst/>
          </a:prstGeom>
        </p:spPr>
        <p:txBody>
          <a:bodyPr wrap="square">
            <a:spAutoFit/>
          </a:bodyPr>
          <a:lstStyle/>
          <a:p>
            <a:pPr marL="457200" indent="-457200" algn="just">
              <a:lnSpc>
                <a:spcPct val="150000"/>
              </a:lnSpc>
            </a:pPr>
            <a:r>
              <a:rPr lang="en-US" dirty="0" smtClean="0">
                <a:latin typeface="Calibri" panose="020F0502020204030204" pitchFamily="34" charset="0"/>
              </a:rPr>
              <a:t>At its meeting on the 25 September the board resolved:-</a:t>
            </a:r>
          </a:p>
          <a:p>
            <a:pPr marL="457200" indent="-457200" algn="just">
              <a:lnSpc>
                <a:spcPct val="150000"/>
              </a:lnSpc>
            </a:pPr>
            <a:endParaRPr lang="en-US" dirty="0" smtClean="0">
              <a:latin typeface="Calibri" panose="020F0502020204030204" pitchFamily="34" charset="0"/>
            </a:endParaRPr>
          </a:p>
          <a:p>
            <a:r>
              <a:rPr lang="en-US" dirty="0" smtClean="0">
                <a:latin typeface="Calibri" panose="020F0502020204030204" pitchFamily="34" charset="0"/>
              </a:rPr>
              <a:t>	</a:t>
            </a:r>
            <a:endParaRPr lang="en-ZA" dirty="0"/>
          </a:p>
          <a:p>
            <a:pPr marL="342900" indent="-342900">
              <a:buAutoNum type="arabicPeriod"/>
              <a:tabLst>
                <a:tab pos="347663" algn="l"/>
                <a:tab pos="401638" algn="l"/>
              </a:tabLst>
            </a:pPr>
            <a:r>
              <a:rPr lang="en-GB" dirty="0" smtClean="0"/>
              <a:t>Due to lack </a:t>
            </a:r>
            <a:r>
              <a:rPr lang="en-GB" dirty="0"/>
              <a:t>of resources </a:t>
            </a:r>
            <a:r>
              <a:rPr lang="en-GB" dirty="0" smtClean="0"/>
              <a:t>to </a:t>
            </a:r>
            <a:r>
              <a:rPr lang="en-GB" dirty="0"/>
              <a:t>refer this matter back </a:t>
            </a:r>
            <a:r>
              <a:rPr lang="en-GB" dirty="0" smtClean="0"/>
              <a:t>the Minister</a:t>
            </a:r>
            <a:r>
              <a:rPr lang="en-GB" dirty="0"/>
              <a:t>, to enable </a:t>
            </a:r>
            <a:r>
              <a:rPr lang="en-GB" dirty="0" smtClean="0"/>
              <a:t>him to </a:t>
            </a:r>
            <a:r>
              <a:rPr lang="en-GB" dirty="0"/>
              <a:t>take whatever action in </a:t>
            </a:r>
            <a:r>
              <a:rPr lang="en-GB" dirty="0" smtClean="0"/>
              <a:t>his powers he deems </a:t>
            </a:r>
            <a:r>
              <a:rPr lang="en-GB" dirty="0"/>
              <a:t>necessary </a:t>
            </a:r>
            <a:endParaRPr lang="en-GB" dirty="0" smtClean="0"/>
          </a:p>
          <a:p>
            <a:pPr>
              <a:tabLst>
                <a:tab pos="347663" algn="l"/>
                <a:tab pos="401638" algn="l"/>
              </a:tabLst>
            </a:pPr>
            <a:endParaRPr lang="en-GB" dirty="0" smtClean="0"/>
          </a:p>
          <a:p>
            <a:pPr>
              <a:tabLst>
                <a:tab pos="347663" algn="l"/>
                <a:tab pos="401638" algn="l"/>
              </a:tabLst>
            </a:pPr>
            <a:endParaRPr lang="en-GB" dirty="0"/>
          </a:p>
          <a:p>
            <a:pPr marL="342900" indent="-342900">
              <a:buAutoNum type="arabicPeriod" startAt="2"/>
              <a:tabLst>
                <a:tab pos="347663" algn="l"/>
                <a:tab pos="401638" algn="l"/>
              </a:tabLst>
            </a:pPr>
            <a:r>
              <a:rPr lang="en-GB" dirty="0" smtClean="0"/>
              <a:t>However</a:t>
            </a:r>
            <a:r>
              <a:rPr lang="en-GB" dirty="0"/>
              <a:t>, should </a:t>
            </a:r>
            <a:r>
              <a:rPr lang="en-GB" dirty="0" smtClean="0"/>
              <a:t>Minister be </a:t>
            </a:r>
            <a:r>
              <a:rPr lang="en-GB" dirty="0"/>
              <a:t>prepared to make resources available to SASCOC </a:t>
            </a:r>
            <a:r>
              <a:rPr lang="en-GB" dirty="0" smtClean="0"/>
              <a:t>to enforce </a:t>
            </a:r>
            <a:r>
              <a:rPr lang="en-GB" dirty="0"/>
              <a:t>corrective measures </a:t>
            </a:r>
            <a:r>
              <a:rPr lang="en-GB" dirty="0" smtClean="0"/>
              <a:t>	in </a:t>
            </a:r>
            <a:r>
              <a:rPr lang="en-GB" dirty="0"/>
              <a:t>the administration of CSA, </a:t>
            </a:r>
            <a:r>
              <a:rPr lang="en-GB" dirty="0" smtClean="0"/>
              <a:t>SASCOC will </a:t>
            </a:r>
            <a:r>
              <a:rPr lang="en-GB" dirty="0"/>
              <a:t>gladly take all appropriate steps to intervene in </a:t>
            </a:r>
            <a:r>
              <a:rPr lang="en-GB" dirty="0" smtClean="0"/>
              <a:t>its affairs</a:t>
            </a:r>
          </a:p>
          <a:p>
            <a:pPr>
              <a:tabLst>
                <a:tab pos="347663" algn="l"/>
                <a:tab pos="401638" algn="l"/>
              </a:tabLst>
            </a:pPr>
            <a:endParaRPr lang="en-GB" dirty="0">
              <a:effectLst/>
            </a:endParaRPr>
          </a:p>
          <a:p>
            <a:pPr algn="ctr">
              <a:tabLst>
                <a:tab pos="347663" algn="l"/>
                <a:tab pos="401638" algn="l"/>
              </a:tabLst>
            </a:pPr>
            <a:endParaRPr lang="en-GB" dirty="0"/>
          </a:p>
          <a:p>
            <a:pPr>
              <a:tabLst>
                <a:tab pos="347663" algn="l"/>
                <a:tab pos="401638" algn="l"/>
              </a:tabLst>
            </a:pPr>
            <a:r>
              <a:rPr lang="en-GB" i="1" dirty="0" smtClean="0">
                <a:effectLst/>
              </a:rPr>
              <a:t>The Minister has acknowledged the communication from  SASCOC and has informed that he is meeting with CSA and will advise on the next cause of action</a:t>
            </a:r>
            <a:endParaRPr lang="en-GB" i="1" dirty="0">
              <a:effectLst/>
            </a:endParaRPr>
          </a:p>
          <a:p>
            <a:pPr>
              <a:tabLst>
                <a:tab pos="347663" algn="l"/>
              </a:tabLst>
            </a:pPr>
            <a:endParaRPr lang="en-ZA" dirty="0">
              <a:effectLst/>
            </a:endParaRPr>
          </a:p>
        </p:txBody>
      </p:sp>
      <p:sp>
        <p:nvSpPr>
          <p:cNvPr id="8" name="Title 1">
            <a:extLst>
              <a:ext uri="{FF2B5EF4-FFF2-40B4-BE49-F238E27FC236}">
                <a16:creationId xmlns:a16="http://schemas.microsoft.com/office/drawing/2014/main" id="{C55CEA10-CEC2-4D3E-BCC7-0C28C5D956B4}"/>
              </a:ext>
            </a:extLst>
          </p:cNvPr>
          <p:cNvSpPr txBox="1">
            <a:spLocks/>
          </p:cNvSpPr>
          <p:nvPr/>
        </p:nvSpPr>
        <p:spPr>
          <a:xfrm>
            <a:off x="857344" y="150022"/>
            <a:ext cx="10515600" cy="926304"/>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tx1"/>
                </a:solidFill>
              </a:rPr>
              <a:t>RESOLUTIONS OF THE BOARD 25 SEPTEMBER 2020</a:t>
            </a:r>
            <a:endParaRPr lang="en-US" dirty="0">
              <a:solidFill>
                <a:schemeClr val="tx1"/>
              </a:solidFill>
            </a:endParaRPr>
          </a:p>
        </p:txBody>
      </p:sp>
    </p:spTree>
    <p:extLst>
      <p:ext uri="{BB962C8B-B14F-4D97-AF65-F5344CB8AC3E}">
        <p14:creationId xmlns:p14="http://schemas.microsoft.com/office/powerpoint/2010/main" val="3029957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61BE0-C083-45DC-B621-09619630B92D}"/>
              </a:ext>
            </a:extLst>
          </p:cNvPr>
          <p:cNvSpPr>
            <a:spLocks noGrp="1"/>
          </p:cNvSpPr>
          <p:nvPr>
            <p:ph type="ctrTitle"/>
          </p:nvPr>
        </p:nvSpPr>
        <p:spPr/>
        <p:txBody>
          <a:bodyPr/>
          <a:lstStyle/>
          <a:p>
            <a:endParaRPr lang="en-ZA"/>
          </a:p>
        </p:txBody>
      </p:sp>
      <p:sp>
        <p:nvSpPr>
          <p:cNvPr id="3" name="Subtitle 2">
            <a:extLst>
              <a:ext uri="{FF2B5EF4-FFF2-40B4-BE49-F238E27FC236}">
                <a16:creationId xmlns:a16="http://schemas.microsoft.com/office/drawing/2014/main" id="{0C7FBD7D-AB07-436A-9407-072E8DFC5873}"/>
              </a:ext>
            </a:extLst>
          </p:cNvPr>
          <p:cNvSpPr>
            <a:spLocks noGrp="1"/>
          </p:cNvSpPr>
          <p:nvPr>
            <p:ph type="subTitle" idx="1"/>
          </p:nvPr>
        </p:nvSpPr>
        <p:spPr/>
        <p:txBody>
          <a:bodyPr/>
          <a:lstStyle/>
          <a:p>
            <a:endParaRPr lang="en-ZA"/>
          </a:p>
        </p:txBody>
      </p:sp>
      <p:pic>
        <p:nvPicPr>
          <p:cNvPr id="4" name="Picture 3">
            <a:extLst>
              <a:ext uri="{FF2B5EF4-FFF2-40B4-BE49-F238E27FC236}">
                <a16:creationId xmlns:a16="http://schemas.microsoft.com/office/drawing/2014/main" id="{1AB84B3B-47F7-4F70-938A-62F1F7EEF698}"/>
              </a:ext>
            </a:extLst>
          </p:cNvPr>
          <p:cNvPicPr>
            <a:picLocks noChangeAspect="1"/>
          </p:cNvPicPr>
          <p:nvPr/>
        </p:nvPicPr>
        <p:blipFill>
          <a:blip r:embed="rId2"/>
          <a:stretch>
            <a:fillRect/>
          </a:stretch>
        </p:blipFill>
        <p:spPr>
          <a:xfrm>
            <a:off x="-38289" y="0"/>
            <a:ext cx="12230289" cy="6858000"/>
          </a:xfrm>
          <a:prstGeom prst="rect">
            <a:avLst/>
          </a:prstGeom>
        </p:spPr>
      </p:pic>
      <p:sp>
        <p:nvSpPr>
          <p:cNvPr id="7" name="Slide Number Placeholder 6"/>
          <p:cNvSpPr>
            <a:spLocks noGrp="1"/>
          </p:cNvSpPr>
          <p:nvPr>
            <p:ph type="sldNum" sz="quarter" idx="12"/>
          </p:nvPr>
        </p:nvSpPr>
        <p:spPr/>
        <p:txBody>
          <a:bodyPr/>
          <a:lstStyle/>
          <a:p>
            <a:fld id="{9A1083A5-5829-4166-BDFC-0B5D41AB48ED}" type="slidenum">
              <a:rPr lang="en-ZA" sz="1400" b="1" smtClean="0"/>
              <a:t>8</a:t>
            </a:fld>
            <a:endParaRPr lang="en-ZA" sz="1400" b="1" dirty="0"/>
          </a:p>
        </p:txBody>
      </p:sp>
      <p:sp>
        <p:nvSpPr>
          <p:cNvPr id="5" name="Rectangle 4"/>
          <p:cNvSpPr/>
          <p:nvPr/>
        </p:nvSpPr>
        <p:spPr>
          <a:xfrm>
            <a:off x="499872" y="1522418"/>
            <a:ext cx="11192256" cy="4524315"/>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en-US" dirty="0" smtClean="0">
                <a:latin typeface="Calibri" panose="020F0502020204030204" pitchFamily="34" charset="0"/>
              </a:rPr>
              <a:t>Joint meeting with Minister and CSA on 12 October wherein Minister confirmed:-</a:t>
            </a:r>
          </a:p>
          <a:p>
            <a:pPr marL="914400" lvl="1" indent="-457200" algn="just">
              <a:lnSpc>
                <a:spcPct val="150000"/>
              </a:lnSpc>
              <a:buFont typeface="Arial" panose="020B0604020202020204" pitchFamily="34" charset="0"/>
              <a:buChar char="•"/>
            </a:pPr>
            <a:r>
              <a:rPr lang="en-US" dirty="0" smtClean="0">
                <a:latin typeface="Calibri" panose="020F0502020204030204" pitchFamily="34" charset="0"/>
              </a:rPr>
              <a:t>Handing back by SASCOC to Minister’s office</a:t>
            </a:r>
          </a:p>
          <a:p>
            <a:pPr marL="914400" lvl="1" indent="-457200" algn="just">
              <a:lnSpc>
                <a:spcPct val="150000"/>
              </a:lnSpc>
              <a:buFont typeface="Arial" panose="020B0604020202020204" pitchFamily="34" charset="0"/>
              <a:buChar char="•"/>
            </a:pPr>
            <a:r>
              <a:rPr lang="en-US" dirty="0" smtClean="0">
                <a:latin typeface="Calibri" panose="020F0502020204030204" pitchFamily="34" charset="0"/>
              </a:rPr>
              <a:t>Minister will now follow the provisions of the Sports Act and applicable legislation</a:t>
            </a:r>
          </a:p>
          <a:p>
            <a:pPr marL="914400" lvl="1" indent="-457200" algn="just">
              <a:lnSpc>
                <a:spcPct val="150000"/>
              </a:lnSpc>
              <a:buFont typeface="Arial" panose="020B0604020202020204" pitchFamily="34" charset="0"/>
              <a:buChar char="•"/>
            </a:pPr>
            <a:r>
              <a:rPr lang="en-US" dirty="0" smtClean="0">
                <a:latin typeface="Calibri" panose="020F0502020204030204" pitchFamily="34" charset="0"/>
              </a:rPr>
              <a:t>Has given CSA till 27 October 2020 to respond to his proposed intervention  </a:t>
            </a:r>
          </a:p>
          <a:p>
            <a:pPr>
              <a:tabLst>
                <a:tab pos="347663" algn="l"/>
                <a:tab pos="401638" algn="l"/>
              </a:tabLst>
            </a:pPr>
            <a:endParaRPr lang="en-US" dirty="0">
              <a:latin typeface="Calibri" panose="020F0502020204030204" pitchFamily="34" charset="0"/>
            </a:endParaRPr>
          </a:p>
          <a:p>
            <a:pPr marL="285750" indent="-285750">
              <a:buFont typeface="Arial" panose="020B0604020202020204" pitchFamily="34" charset="0"/>
              <a:buChar char="•"/>
              <a:tabLst>
                <a:tab pos="347663" algn="l"/>
                <a:tab pos="401638" algn="l"/>
              </a:tabLst>
            </a:pPr>
            <a:r>
              <a:rPr lang="en-US" dirty="0" smtClean="0">
                <a:latin typeface="Calibri" panose="020F0502020204030204" pitchFamily="34" charset="0"/>
              </a:rPr>
              <a:t>CSA have provided Portfolio Committee with the Forensic Report (with conditions od non disclosures)</a:t>
            </a:r>
            <a:endParaRPr lang="en-GB" dirty="0" smtClean="0"/>
          </a:p>
          <a:p>
            <a:pPr>
              <a:tabLst>
                <a:tab pos="347663" algn="l"/>
                <a:tab pos="401638" algn="l"/>
              </a:tabLst>
            </a:pPr>
            <a:endParaRPr lang="en-GB" dirty="0">
              <a:effectLst/>
            </a:endParaRPr>
          </a:p>
          <a:p>
            <a:pPr marL="285750" indent="-285750">
              <a:buFont typeface="Arial" panose="020B0604020202020204" pitchFamily="34" charset="0"/>
              <a:buChar char="•"/>
              <a:tabLst>
                <a:tab pos="347663" algn="l"/>
                <a:tab pos="401638" algn="l"/>
              </a:tabLst>
            </a:pPr>
            <a:r>
              <a:rPr lang="en-GB" dirty="0" smtClean="0"/>
              <a:t>There has been correspondence between the Acting President, CSA and the Minister – these can be further elaborated on in discussion hereafter. </a:t>
            </a:r>
            <a:endParaRPr lang="en-GB" dirty="0" smtClean="0"/>
          </a:p>
          <a:p>
            <a:pPr marL="285750" indent="-285750">
              <a:buFont typeface="Arial" panose="020B0604020202020204" pitchFamily="34" charset="0"/>
              <a:buChar char="•"/>
              <a:tabLst>
                <a:tab pos="347663" algn="l"/>
                <a:tab pos="401638" algn="l"/>
              </a:tabLst>
            </a:pPr>
            <a:endParaRPr lang="en-GB" dirty="0" smtClean="0"/>
          </a:p>
          <a:p>
            <a:pPr marL="285750" indent="-285750">
              <a:buFont typeface="Arial" panose="020B0604020202020204" pitchFamily="34" charset="0"/>
              <a:buChar char="•"/>
              <a:tabLst>
                <a:tab pos="347663" algn="l"/>
                <a:tab pos="401638" algn="l"/>
              </a:tabLst>
            </a:pPr>
            <a:r>
              <a:rPr lang="en-GB" dirty="0" smtClean="0">
                <a:effectLst/>
              </a:rPr>
              <a:t>The SASCOC Board had resolved at an urgent meeting  on 18 October 2020 to write letters to the Acting President and to the Minister confirming the boards position on handing back the matter to the Minister. </a:t>
            </a:r>
            <a:endParaRPr lang="en-GB" dirty="0">
              <a:effectLst/>
            </a:endParaRPr>
          </a:p>
          <a:p>
            <a:pPr algn="ctr">
              <a:tabLst>
                <a:tab pos="347663" algn="l"/>
                <a:tab pos="401638" algn="l"/>
              </a:tabLst>
            </a:pPr>
            <a:endParaRPr lang="en-GB" dirty="0"/>
          </a:p>
          <a:p>
            <a:pPr>
              <a:tabLst>
                <a:tab pos="347663" algn="l"/>
              </a:tabLst>
            </a:pPr>
            <a:endParaRPr lang="en-ZA" dirty="0">
              <a:effectLst/>
            </a:endParaRPr>
          </a:p>
        </p:txBody>
      </p:sp>
      <p:sp>
        <p:nvSpPr>
          <p:cNvPr id="8" name="Title 1">
            <a:extLst>
              <a:ext uri="{FF2B5EF4-FFF2-40B4-BE49-F238E27FC236}">
                <a16:creationId xmlns:a16="http://schemas.microsoft.com/office/drawing/2014/main" id="{C55CEA10-CEC2-4D3E-BCC7-0C28C5D956B4}"/>
              </a:ext>
            </a:extLst>
          </p:cNvPr>
          <p:cNvSpPr txBox="1">
            <a:spLocks/>
          </p:cNvSpPr>
          <p:nvPr/>
        </p:nvSpPr>
        <p:spPr>
          <a:xfrm>
            <a:off x="857344" y="150022"/>
            <a:ext cx="10515600" cy="926304"/>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tx1"/>
                </a:solidFill>
              </a:rPr>
              <a:t>UPDATE/SUBSEQUENT EVENTS </a:t>
            </a:r>
            <a:endParaRPr lang="en-US" dirty="0">
              <a:solidFill>
                <a:schemeClr val="tx1"/>
              </a:solidFill>
            </a:endParaRPr>
          </a:p>
        </p:txBody>
      </p:sp>
    </p:spTree>
    <p:extLst>
      <p:ext uri="{BB962C8B-B14F-4D97-AF65-F5344CB8AC3E}">
        <p14:creationId xmlns:p14="http://schemas.microsoft.com/office/powerpoint/2010/main" val="2461229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61BE0-C083-45DC-B621-09619630B92D}"/>
              </a:ext>
            </a:extLst>
          </p:cNvPr>
          <p:cNvSpPr>
            <a:spLocks noGrp="1"/>
          </p:cNvSpPr>
          <p:nvPr>
            <p:ph type="ctrTitle"/>
          </p:nvPr>
        </p:nvSpPr>
        <p:spPr/>
        <p:txBody>
          <a:bodyPr/>
          <a:lstStyle/>
          <a:p>
            <a:endParaRPr lang="en-ZA"/>
          </a:p>
        </p:txBody>
      </p:sp>
      <p:sp>
        <p:nvSpPr>
          <p:cNvPr id="3" name="Subtitle 2">
            <a:extLst>
              <a:ext uri="{FF2B5EF4-FFF2-40B4-BE49-F238E27FC236}">
                <a16:creationId xmlns:a16="http://schemas.microsoft.com/office/drawing/2014/main" id="{0C7FBD7D-AB07-436A-9407-072E8DFC5873}"/>
              </a:ext>
            </a:extLst>
          </p:cNvPr>
          <p:cNvSpPr>
            <a:spLocks noGrp="1"/>
          </p:cNvSpPr>
          <p:nvPr>
            <p:ph type="subTitle" idx="1"/>
          </p:nvPr>
        </p:nvSpPr>
        <p:spPr/>
        <p:txBody>
          <a:bodyPr/>
          <a:lstStyle/>
          <a:p>
            <a:endParaRPr lang="en-ZA"/>
          </a:p>
        </p:txBody>
      </p:sp>
      <p:pic>
        <p:nvPicPr>
          <p:cNvPr id="4" name="Picture 3">
            <a:extLst>
              <a:ext uri="{FF2B5EF4-FFF2-40B4-BE49-F238E27FC236}">
                <a16:creationId xmlns:a16="http://schemas.microsoft.com/office/drawing/2014/main" id="{1AB84B3B-47F7-4F70-938A-62F1F7EEF698}"/>
              </a:ext>
            </a:extLst>
          </p:cNvPr>
          <p:cNvPicPr>
            <a:picLocks noChangeAspect="1"/>
          </p:cNvPicPr>
          <p:nvPr/>
        </p:nvPicPr>
        <p:blipFill>
          <a:blip r:embed="rId2"/>
          <a:stretch>
            <a:fillRect/>
          </a:stretch>
        </p:blipFill>
        <p:spPr>
          <a:xfrm>
            <a:off x="79593" y="0"/>
            <a:ext cx="12230289" cy="6858000"/>
          </a:xfrm>
          <a:prstGeom prst="rect">
            <a:avLst/>
          </a:prstGeom>
        </p:spPr>
      </p:pic>
      <p:sp>
        <p:nvSpPr>
          <p:cNvPr id="6" name="Content Placeholder 2"/>
          <p:cNvSpPr txBox="1">
            <a:spLocks/>
          </p:cNvSpPr>
          <p:nvPr/>
        </p:nvSpPr>
        <p:spPr>
          <a:xfrm>
            <a:off x="457200" y="1600200"/>
            <a:ext cx="9852338"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ZA" sz="6000" b="1" dirty="0" smtClean="0"/>
              <a:t>       </a:t>
            </a:r>
          </a:p>
          <a:p>
            <a:r>
              <a:rPr lang="en-ZA" sz="6000" b="1" dirty="0"/>
              <a:t> </a:t>
            </a:r>
            <a:r>
              <a:rPr lang="en-ZA" sz="6000" b="1" dirty="0" smtClean="0"/>
              <a:t>        THANK YOU</a:t>
            </a:r>
            <a:endParaRPr lang="en-ZA" sz="3600" b="1" dirty="0"/>
          </a:p>
          <a:p>
            <a:pPr algn="l"/>
            <a:endParaRPr lang="en-ZA" sz="1400" dirty="0"/>
          </a:p>
        </p:txBody>
      </p:sp>
      <p:sp>
        <p:nvSpPr>
          <p:cNvPr id="7" name="Slide Number Placeholder 6"/>
          <p:cNvSpPr>
            <a:spLocks noGrp="1"/>
          </p:cNvSpPr>
          <p:nvPr>
            <p:ph type="sldNum" sz="quarter" idx="12"/>
          </p:nvPr>
        </p:nvSpPr>
        <p:spPr/>
        <p:txBody>
          <a:bodyPr/>
          <a:lstStyle/>
          <a:p>
            <a:fld id="{9A1083A5-5829-4166-BDFC-0B5D41AB48ED}" type="slidenum">
              <a:rPr lang="en-ZA" sz="1400" b="1" smtClean="0"/>
              <a:t>9</a:t>
            </a:fld>
            <a:endParaRPr lang="en-ZA" sz="1400" b="1" dirty="0"/>
          </a:p>
        </p:txBody>
      </p:sp>
    </p:spTree>
    <p:extLst>
      <p:ext uri="{BB962C8B-B14F-4D97-AF65-F5344CB8AC3E}">
        <p14:creationId xmlns:p14="http://schemas.microsoft.com/office/powerpoint/2010/main" val="4000848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2139</TotalTime>
  <Words>419</Words>
  <Application>Microsoft Office PowerPoint</Application>
  <PresentationFormat>Widescreen</PresentationFormat>
  <Paragraphs>75</Paragraphs>
  <Slides>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Calibri Light</vt:lpstr>
      <vt:lpstr>Office Theme</vt:lpstr>
      <vt:lpstr>Acrobat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Warren</dc:creator>
  <cp:lastModifiedBy>Ravi Govender</cp:lastModifiedBy>
  <cp:revision>60</cp:revision>
  <dcterms:created xsi:type="dcterms:W3CDTF">2020-02-03T09:00:19Z</dcterms:created>
  <dcterms:modified xsi:type="dcterms:W3CDTF">2020-10-19T10:22:58Z</dcterms:modified>
</cp:coreProperties>
</file>