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79.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data3.xml" ContentType="application/vnd.openxmlformats-officedocument.drawingml.diagramData+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51.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701" r:id="rId3"/>
  </p:sldMasterIdLst>
  <p:notesMasterIdLst>
    <p:notesMasterId r:id="rId30"/>
  </p:notesMasterIdLst>
  <p:sldIdLst>
    <p:sldId id="280" r:id="rId4"/>
    <p:sldId id="680" r:id="rId5"/>
    <p:sldId id="681" r:id="rId6"/>
    <p:sldId id="273" r:id="rId7"/>
    <p:sldId id="274" r:id="rId8"/>
    <p:sldId id="275" r:id="rId9"/>
    <p:sldId id="276" r:id="rId10"/>
    <p:sldId id="282" r:id="rId11"/>
    <p:sldId id="284" r:id="rId12"/>
    <p:sldId id="285" r:id="rId13"/>
    <p:sldId id="277" r:id="rId14"/>
    <p:sldId id="278" r:id="rId15"/>
    <p:sldId id="286" r:id="rId16"/>
    <p:sldId id="287" r:id="rId17"/>
    <p:sldId id="689" r:id="rId18"/>
    <p:sldId id="690" r:id="rId19"/>
    <p:sldId id="270" r:id="rId20"/>
    <p:sldId id="271" r:id="rId21"/>
    <p:sldId id="682" r:id="rId22"/>
    <p:sldId id="281" r:id="rId23"/>
    <p:sldId id="683" r:id="rId24"/>
    <p:sldId id="688" r:id="rId25"/>
    <p:sldId id="687" r:id="rId26"/>
    <p:sldId id="684" r:id="rId27"/>
    <p:sldId id="686" r:id="rId28"/>
    <p:sldId id="6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A0C2F"/>
    <a:srgbClr val="001489"/>
    <a:srgbClr val="8D6E97"/>
    <a:srgbClr val="890C58"/>
    <a:srgbClr val="EB6024"/>
    <a:srgbClr val="039674"/>
    <a:srgbClr val="007DBA"/>
    <a:srgbClr val="7FA9AE"/>
    <a:srgbClr val="A6BBC8"/>
    <a:srgbClr val="6C60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0" autoAdjust="0"/>
  </p:normalViewPr>
  <p:slideViewPr>
    <p:cSldViewPr snapToGrid="0">
      <p:cViewPr varScale="1">
        <p:scale>
          <a:sx n="38" d="100"/>
          <a:sy n="38" d="100"/>
        </p:scale>
        <p:origin x="-108" y="-64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c:f>
              <c:strCache>
                <c:ptCount val="1"/>
                <c:pt idx="0">
                  <c:v>Average growth 2009-2014</c:v>
                </c:pt>
              </c:strCache>
            </c:strRef>
          </c:tx>
          <c:spPr>
            <a:solidFill>
              <a:schemeClr val="accent1"/>
            </a:solidFill>
            <a:ln>
              <a:noFill/>
            </a:ln>
            <a:effectLst/>
          </c:spPr>
          <c:cat>
            <c:strRef>
              <c:f>Sheet1!$A$3:$A$9</c:f>
              <c:strCache>
                <c:ptCount val="7"/>
                <c:pt idx="0">
                  <c:v>Total</c:v>
                </c:pt>
                <c:pt idx="1">
                  <c:v>Agriculture, forestry and fishing</c:v>
                </c:pt>
                <c:pt idx="2">
                  <c:v>Manufacturing</c:v>
                </c:pt>
                <c:pt idx="3">
                  <c:v>Private services sector</c:v>
                </c:pt>
                <c:pt idx="4">
                  <c:v>General government</c:v>
                </c:pt>
                <c:pt idx="5">
                  <c:v>Other</c:v>
                </c:pt>
                <c:pt idx="6">
                  <c:v>Construction</c:v>
                </c:pt>
              </c:strCache>
            </c:strRef>
          </c:cat>
          <c:val>
            <c:numRef>
              <c:f>Sheet1!$B$3:$B$9</c:f>
              <c:numCache>
                <c:formatCode>0.0</c:formatCode>
                <c:ptCount val="7"/>
                <c:pt idx="0">
                  <c:v>2.7982694684336122</c:v>
                </c:pt>
                <c:pt idx="1">
                  <c:v>2.2936757119298941</c:v>
                </c:pt>
                <c:pt idx="2">
                  <c:v>2.2744160789908294</c:v>
                </c:pt>
                <c:pt idx="3">
                  <c:v>2.8580658597096216</c:v>
                </c:pt>
                <c:pt idx="4">
                  <c:v>4.0998453578438214</c:v>
                </c:pt>
                <c:pt idx="5">
                  <c:v>0.54654847878260071</c:v>
                </c:pt>
                <c:pt idx="6">
                  <c:v>2.606429528595287</c:v>
                </c:pt>
              </c:numCache>
            </c:numRef>
          </c:val>
          <c:extLst xmlns:c16r2="http://schemas.microsoft.com/office/drawing/2015/06/chart">
            <c:ext xmlns:c16="http://schemas.microsoft.com/office/drawing/2014/chart" uri="{C3380CC4-5D6E-409C-BE32-E72D297353CC}">
              <c16:uniqueId val="{00000000-6237-48A5-BA68-D5A062CEEC76}"/>
            </c:ext>
          </c:extLst>
        </c:ser>
        <c:ser>
          <c:idx val="1"/>
          <c:order val="1"/>
          <c:tx>
            <c:strRef>
              <c:f>Sheet1!$C$2</c:f>
              <c:strCache>
                <c:ptCount val="1"/>
                <c:pt idx="0">
                  <c:v>Average growth 2015-2019</c:v>
                </c:pt>
              </c:strCache>
            </c:strRef>
          </c:tx>
          <c:spPr>
            <a:solidFill>
              <a:schemeClr val="accent2"/>
            </a:solidFill>
            <a:ln>
              <a:noFill/>
            </a:ln>
            <a:effectLst/>
          </c:spPr>
          <c:cat>
            <c:strRef>
              <c:f>Sheet1!$A$3:$A$9</c:f>
              <c:strCache>
                <c:ptCount val="7"/>
                <c:pt idx="0">
                  <c:v>Total</c:v>
                </c:pt>
                <c:pt idx="1">
                  <c:v>Agriculture, forestry and fishing</c:v>
                </c:pt>
                <c:pt idx="2">
                  <c:v>Manufacturing</c:v>
                </c:pt>
                <c:pt idx="3">
                  <c:v>Private services sector</c:v>
                </c:pt>
                <c:pt idx="4">
                  <c:v>General government</c:v>
                </c:pt>
                <c:pt idx="5">
                  <c:v>Other</c:v>
                </c:pt>
                <c:pt idx="6">
                  <c:v>Construction</c:v>
                </c:pt>
              </c:strCache>
            </c:strRef>
          </c:cat>
          <c:val>
            <c:numRef>
              <c:f>Sheet1!$C$3:$C$9</c:f>
              <c:numCache>
                <c:formatCode>0.0</c:formatCode>
                <c:ptCount val="7"/>
                <c:pt idx="0">
                  <c:v>0.96854494479249353</c:v>
                </c:pt>
                <c:pt idx="1">
                  <c:v>-2.53407600321749</c:v>
                </c:pt>
                <c:pt idx="2">
                  <c:v>0.14262110808588516</c:v>
                </c:pt>
                <c:pt idx="3">
                  <c:v>1.5992509751962443</c:v>
                </c:pt>
                <c:pt idx="4">
                  <c:v>0.76347209572746444</c:v>
                </c:pt>
                <c:pt idx="5">
                  <c:v>-1.0105174972250377</c:v>
                </c:pt>
                <c:pt idx="6">
                  <c:v>-0.33511272771674322</c:v>
                </c:pt>
              </c:numCache>
            </c:numRef>
          </c:val>
          <c:extLst xmlns:c16r2="http://schemas.microsoft.com/office/drawing/2015/06/chart">
            <c:ext xmlns:c16="http://schemas.microsoft.com/office/drawing/2014/chart" uri="{C3380CC4-5D6E-409C-BE32-E72D297353CC}">
              <c16:uniqueId val="{00000001-6237-48A5-BA68-D5A062CEEC76}"/>
            </c:ext>
          </c:extLst>
        </c:ser>
        <c:ser>
          <c:idx val="2"/>
          <c:order val="2"/>
          <c:tx>
            <c:strRef>
              <c:f>Sheet1!$D$2</c:f>
              <c:strCache>
                <c:ptCount val="1"/>
                <c:pt idx="0">
                  <c:v>Aeverage growth 2019 -2025</c:v>
                </c:pt>
              </c:strCache>
            </c:strRef>
          </c:tx>
          <c:spPr>
            <a:solidFill>
              <a:schemeClr val="accent3"/>
            </a:solidFill>
            <a:ln>
              <a:noFill/>
            </a:ln>
            <a:effectLst/>
          </c:spPr>
          <c:cat>
            <c:strRef>
              <c:f>Sheet1!$A$3:$A$9</c:f>
              <c:strCache>
                <c:ptCount val="7"/>
                <c:pt idx="0">
                  <c:v>Total</c:v>
                </c:pt>
                <c:pt idx="1">
                  <c:v>Agriculture, forestry and fishing</c:v>
                </c:pt>
                <c:pt idx="2">
                  <c:v>Manufacturing</c:v>
                </c:pt>
                <c:pt idx="3">
                  <c:v>Private services sector</c:v>
                </c:pt>
                <c:pt idx="4">
                  <c:v>General government</c:v>
                </c:pt>
                <c:pt idx="5">
                  <c:v>Other</c:v>
                </c:pt>
                <c:pt idx="6">
                  <c:v>Construction</c:v>
                </c:pt>
              </c:strCache>
            </c:strRef>
          </c:cat>
          <c:val>
            <c:numRef>
              <c:f>Sheet1!$D$3:$D$9</c:f>
              <c:numCache>
                <c:formatCode>0.0</c:formatCode>
                <c:ptCount val="7"/>
                <c:pt idx="0">
                  <c:v>1.2283548405859435</c:v>
                </c:pt>
                <c:pt idx="1">
                  <c:v>0.22632526741490636</c:v>
                </c:pt>
                <c:pt idx="2">
                  <c:v>-0.14953719897216061</c:v>
                </c:pt>
                <c:pt idx="3">
                  <c:v>2.2000000000000002</c:v>
                </c:pt>
                <c:pt idx="4">
                  <c:v>0.28841281434890403</c:v>
                </c:pt>
                <c:pt idx="5">
                  <c:v>-0.2</c:v>
                </c:pt>
                <c:pt idx="6">
                  <c:v>0.3048520265550137</c:v>
                </c:pt>
              </c:numCache>
            </c:numRef>
          </c:val>
          <c:extLst xmlns:c16r2="http://schemas.microsoft.com/office/drawing/2015/06/chart">
            <c:ext xmlns:c16="http://schemas.microsoft.com/office/drawing/2014/chart" uri="{C3380CC4-5D6E-409C-BE32-E72D297353CC}">
              <c16:uniqueId val="{00000002-6237-48A5-BA68-D5A062CEEC76}"/>
            </c:ext>
          </c:extLst>
        </c:ser>
        <c:dLbls/>
        <c:gapWidth val="219"/>
        <c:overlap val="-27"/>
        <c:axId val="139111040"/>
        <c:axId val="139125120"/>
      </c:barChart>
      <c:catAx>
        <c:axId val="139111040"/>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9125120"/>
        <c:crosses val="autoZero"/>
        <c:auto val="1"/>
        <c:lblAlgn val="ctr"/>
        <c:lblOffset val="100"/>
      </c:catAx>
      <c:valAx>
        <c:axId val="139125120"/>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91110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623F0-1632-4ACC-BA3C-1AF78200349C}" type="doc">
      <dgm:prSet loTypeId="urn:microsoft.com/office/officeart/2005/8/layout/bList2#1" loCatId="picture" qsTypeId="urn:microsoft.com/office/officeart/2005/8/quickstyle/simple1" qsCatId="simple" csTypeId="urn:microsoft.com/office/officeart/2005/8/colors/accent1_2" csCatId="accent1" phldr="1"/>
      <dgm:spPr/>
      <dgm:t>
        <a:bodyPr/>
        <a:lstStyle/>
        <a:p>
          <a:endParaRPr lang="en-GB"/>
        </a:p>
      </dgm:t>
    </dgm:pt>
    <dgm:pt modelId="{17049A85-6C83-4DCD-B4A4-14BA1A0C2796}">
      <dgm:prSet phldrT="[Text]" custT="1"/>
      <dgm:spPr>
        <a:solidFill>
          <a:srgbClr val="001489"/>
        </a:solidFill>
        <a:ln>
          <a:noFill/>
        </a:ln>
      </dgm:spPr>
      <dgm:t>
        <a:bodyPr/>
        <a:lstStyle/>
        <a:p>
          <a:pPr algn="ctr"/>
          <a:r>
            <a:rPr lang="en-US" sz="1800" dirty="0">
              <a:latin typeface="Gotham"/>
            </a:rPr>
            <a:t>Population</a:t>
          </a:r>
          <a:endParaRPr lang="en-GB" sz="1800" dirty="0">
            <a:latin typeface="Gotham"/>
          </a:endParaRPr>
        </a:p>
      </dgm:t>
    </dgm:pt>
    <dgm:pt modelId="{E87D548D-A647-4E1F-A972-5A776B5FEF1C}" type="parTrans" cxnId="{E2D228F5-26AC-4802-99D3-9CB83BE4BA0D}">
      <dgm:prSet/>
      <dgm:spPr/>
      <dgm:t>
        <a:bodyPr/>
        <a:lstStyle/>
        <a:p>
          <a:endParaRPr lang="en-GB"/>
        </a:p>
      </dgm:t>
    </dgm:pt>
    <dgm:pt modelId="{24C97044-7012-4E79-8E0B-C4CEBDD07684}" type="sibTrans" cxnId="{E2D228F5-26AC-4802-99D3-9CB83BE4BA0D}">
      <dgm:prSet/>
      <dgm:spPr/>
      <dgm:t>
        <a:bodyPr/>
        <a:lstStyle/>
        <a:p>
          <a:endParaRPr lang="en-GB"/>
        </a:p>
      </dgm:t>
    </dgm:pt>
    <dgm:pt modelId="{6FEAA5D2-F87D-4C93-AEF2-EFFB2DA7CC20}">
      <dgm:prSet phldrT="[Text]" custT="1"/>
      <dgm:spPr>
        <a:solidFill>
          <a:srgbClr val="007DBA"/>
        </a:solidFill>
        <a:ln>
          <a:solidFill>
            <a:srgbClr val="007DBA"/>
          </a:solidFill>
        </a:ln>
      </dgm:spPr>
      <dgm:t>
        <a:bodyPr/>
        <a:lstStyle/>
        <a:p>
          <a:pPr algn="ctr"/>
          <a:r>
            <a:rPr lang="en-GB" sz="1800" dirty="0">
              <a:latin typeface="Gotham"/>
            </a:rPr>
            <a:t>Quality of Life</a:t>
          </a:r>
        </a:p>
      </dgm:t>
    </dgm:pt>
    <dgm:pt modelId="{DD575F53-4DEF-41DA-92F0-04476614CEC8}" type="parTrans" cxnId="{1D586141-53A8-4C01-B730-A1B7DF1E2679}">
      <dgm:prSet/>
      <dgm:spPr/>
      <dgm:t>
        <a:bodyPr/>
        <a:lstStyle/>
        <a:p>
          <a:endParaRPr lang="en-GB"/>
        </a:p>
      </dgm:t>
    </dgm:pt>
    <dgm:pt modelId="{349BB495-9962-4837-B777-8F28ADF83FF2}" type="sibTrans" cxnId="{1D586141-53A8-4C01-B730-A1B7DF1E2679}">
      <dgm:prSet/>
      <dgm:spPr/>
      <dgm:t>
        <a:bodyPr/>
        <a:lstStyle/>
        <a:p>
          <a:endParaRPr lang="en-GB"/>
        </a:p>
      </dgm:t>
    </dgm:pt>
    <dgm:pt modelId="{8462CB37-93D7-46B1-9A8B-7D2362CBEA8E}">
      <dgm:prSet phldrT="[Text]" custT="1"/>
      <dgm:spPr>
        <a:solidFill>
          <a:srgbClr val="039674"/>
        </a:solidFill>
        <a:ln>
          <a:solidFill>
            <a:srgbClr val="039674"/>
          </a:solidFill>
        </a:ln>
      </dgm:spPr>
      <dgm:t>
        <a:bodyPr/>
        <a:lstStyle/>
        <a:p>
          <a:pPr algn="ctr"/>
          <a:r>
            <a:rPr lang="en-US" sz="1800">
              <a:latin typeface="Gotham"/>
            </a:rPr>
            <a:t>Education</a:t>
          </a:r>
          <a:endParaRPr lang="en-GB" sz="1800">
            <a:latin typeface="Gotham"/>
          </a:endParaRPr>
        </a:p>
      </dgm:t>
    </dgm:pt>
    <dgm:pt modelId="{BBD42D3E-3699-4524-BF05-E7D5A78F4C7D}" type="parTrans" cxnId="{569AFDA7-CF93-4F60-B34B-BBFE9460DC41}">
      <dgm:prSet/>
      <dgm:spPr/>
      <dgm:t>
        <a:bodyPr/>
        <a:lstStyle/>
        <a:p>
          <a:endParaRPr lang="en-GB"/>
        </a:p>
      </dgm:t>
    </dgm:pt>
    <dgm:pt modelId="{DE6A4FFC-E241-4035-B90F-406804A8CD13}" type="sibTrans" cxnId="{569AFDA7-CF93-4F60-B34B-BBFE9460DC41}">
      <dgm:prSet/>
      <dgm:spPr/>
      <dgm:t>
        <a:bodyPr/>
        <a:lstStyle/>
        <a:p>
          <a:endParaRPr lang="en-GB"/>
        </a:p>
      </dgm:t>
    </dgm:pt>
    <dgm:pt modelId="{13AA335C-56B5-430D-992B-AFBD3F4B27E0}">
      <dgm:prSet custT="1"/>
      <dgm:spPr>
        <a:solidFill>
          <a:srgbClr val="890C58"/>
        </a:solidFill>
      </dgm:spPr>
      <dgm:t>
        <a:bodyPr/>
        <a:lstStyle/>
        <a:p>
          <a:pPr algn="ctr"/>
          <a:r>
            <a:rPr lang="en-US" sz="1800" dirty="0">
              <a:latin typeface="Gotham"/>
            </a:rPr>
            <a:t>Health</a:t>
          </a:r>
          <a:endParaRPr lang="en-GB" sz="1800" dirty="0">
            <a:latin typeface="Gotham"/>
          </a:endParaRPr>
        </a:p>
      </dgm:t>
    </dgm:pt>
    <dgm:pt modelId="{90E47C0A-691C-4C0F-B0BE-9313CDC6785A}" type="parTrans" cxnId="{22D2A7B0-71C7-4859-8C81-2638BCFB9BAC}">
      <dgm:prSet/>
      <dgm:spPr/>
      <dgm:t>
        <a:bodyPr/>
        <a:lstStyle/>
        <a:p>
          <a:endParaRPr lang="en-GB"/>
        </a:p>
      </dgm:t>
    </dgm:pt>
    <dgm:pt modelId="{5FAA87F2-5774-4B33-A39A-ADA85B00AD2B}" type="sibTrans" cxnId="{22D2A7B0-71C7-4859-8C81-2638BCFB9BAC}">
      <dgm:prSet/>
      <dgm:spPr/>
      <dgm:t>
        <a:bodyPr/>
        <a:lstStyle/>
        <a:p>
          <a:endParaRPr lang="en-GB"/>
        </a:p>
      </dgm:t>
    </dgm:pt>
    <dgm:pt modelId="{5D74E0AB-ABBA-444B-9374-AFD0980C64CB}">
      <dgm:prSet custT="1"/>
      <dgm:spPr>
        <a:ln>
          <a:solidFill>
            <a:srgbClr val="001489"/>
          </a:solidFill>
        </a:ln>
      </dgm:spPr>
      <dgm:t>
        <a:bodyPr/>
        <a:lstStyle/>
        <a:p>
          <a:r>
            <a:rPr lang="en-ZA" sz="1400"/>
            <a:t> Increasing population and ho</a:t>
          </a:r>
        </a:p>
      </dgm:t>
    </dgm:pt>
    <dgm:pt modelId="{6204C91A-B013-40B6-B0D7-606803FA4809}" type="parTrans" cxnId="{155BF8E3-17D4-499D-A8E6-B1BA5858CDF9}">
      <dgm:prSet/>
      <dgm:spPr/>
      <dgm:t>
        <a:bodyPr/>
        <a:lstStyle/>
        <a:p>
          <a:endParaRPr lang="en-ZA"/>
        </a:p>
      </dgm:t>
    </dgm:pt>
    <dgm:pt modelId="{6AB76111-106B-44F3-A52C-D2FEA93DBFD3}" type="sibTrans" cxnId="{155BF8E3-17D4-499D-A8E6-B1BA5858CDF9}">
      <dgm:prSet/>
      <dgm:spPr/>
      <dgm:t>
        <a:bodyPr/>
        <a:lstStyle/>
        <a:p>
          <a:endParaRPr lang="en-ZA"/>
        </a:p>
      </dgm:t>
    </dgm:pt>
    <dgm:pt modelId="{F21FEFD0-4C9B-4DCB-8BC9-91A19BDD7D85}" type="pres">
      <dgm:prSet presAssocID="{92E623F0-1632-4ACC-BA3C-1AF78200349C}" presName="diagram" presStyleCnt="0">
        <dgm:presLayoutVars>
          <dgm:dir/>
          <dgm:animLvl val="lvl"/>
          <dgm:resizeHandles val="exact"/>
        </dgm:presLayoutVars>
      </dgm:prSet>
      <dgm:spPr/>
      <dgm:t>
        <a:bodyPr/>
        <a:lstStyle/>
        <a:p>
          <a:endParaRPr lang="en-US"/>
        </a:p>
      </dgm:t>
    </dgm:pt>
    <dgm:pt modelId="{B25DA250-E7B0-4D2E-998B-E589255E8201}" type="pres">
      <dgm:prSet presAssocID="{17049A85-6C83-4DCD-B4A4-14BA1A0C2796}" presName="compNode" presStyleCnt="0"/>
      <dgm:spPr/>
    </dgm:pt>
    <dgm:pt modelId="{6D7822AF-AE3B-46B0-91D6-CD6C70CECA6C}" type="pres">
      <dgm:prSet presAssocID="{17049A85-6C83-4DCD-B4A4-14BA1A0C2796}" presName="childRect" presStyleLbl="bgAcc1" presStyleIdx="0" presStyleCnt="4" custScaleY="234205">
        <dgm:presLayoutVars>
          <dgm:bulletEnabled val="1"/>
        </dgm:presLayoutVars>
      </dgm:prSet>
      <dgm:spPr>
        <a:prstGeom prst="rect">
          <a:avLst/>
        </a:prstGeom>
      </dgm:spPr>
      <dgm:t>
        <a:bodyPr/>
        <a:lstStyle/>
        <a:p>
          <a:endParaRPr lang="en-US"/>
        </a:p>
      </dgm:t>
    </dgm:pt>
    <dgm:pt modelId="{84903732-D565-47DF-AB0F-EC76826980E2}" type="pres">
      <dgm:prSet presAssocID="{17049A85-6C83-4DCD-B4A4-14BA1A0C2796}" presName="parentText" presStyleLbl="node1" presStyleIdx="0" presStyleCnt="0">
        <dgm:presLayoutVars>
          <dgm:chMax val="0"/>
          <dgm:bulletEnabled val="1"/>
        </dgm:presLayoutVars>
      </dgm:prSet>
      <dgm:spPr>
        <a:prstGeom prst="roundRect">
          <a:avLst/>
        </a:prstGeom>
      </dgm:spPr>
      <dgm:t>
        <a:bodyPr/>
        <a:lstStyle/>
        <a:p>
          <a:endParaRPr lang="en-US"/>
        </a:p>
      </dgm:t>
    </dgm:pt>
    <dgm:pt modelId="{FE170C3D-3CB5-465F-A97C-BBF9017AD7B2}" type="pres">
      <dgm:prSet presAssocID="{17049A85-6C83-4DCD-B4A4-14BA1A0C2796}" presName="parentRect" presStyleLbl="alignNode1" presStyleIdx="0" presStyleCnt="4" custScaleX="100192" custScaleY="51640" custLinFactY="-200000" custLinFactNeighborX="-240" custLinFactNeighborY="-216811"/>
      <dgm:spPr>
        <a:prstGeom prst="rect">
          <a:avLst/>
        </a:prstGeom>
      </dgm:spPr>
      <dgm:t>
        <a:bodyPr/>
        <a:lstStyle/>
        <a:p>
          <a:endParaRPr lang="en-US"/>
        </a:p>
      </dgm:t>
    </dgm:pt>
    <dgm:pt modelId="{22F24123-FB59-4929-964E-8F5654497164}" type="pres">
      <dgm:prSet presAssocID="{17049A85-6C83-4DCD-B4A4-14BA1A0C2796}" presName="adorn" presStyleLbl="fgAccFollowNode1" presStyleIdx="0" presStyleCnt="4" custLinFactY="-196772" custLinFactNeighborX="969" custLinFactNeighborY="-200000"/>
      <dgm:spPr>
        <a:solidFill>
          <a:schemeClr val="bg1"/>
        </a:solidFill>
        <a:ln>
          <a:solidFill>
            <a:schemeClr val="bg1">
              <a:lumMod val="50000"/>
              <a:alpha val="90000"/>
            </a:schemeClr>
          </a:solidFill>
        </a:ln>
      </dgm:spPr>
      <dgm:extLst>
        <a:ext uri="{E40237B7-FDA0-4F09-8148-C483321AD2D9}">
          <dgm14:cNvPr xmlns:dgm14="http://schemas.microsoft.com/office/drawing/2010/diagram" xmlns="" id="0" name="" descr="Children"/>
        </a:ext>
      </dgm:extLst>
    </dgm:pt>
    <dgm:pt modelId="{9B32DCFE-9234-4A9A-8061-D8E62C0949BE}" type="pres">
      <dgm:prSet presAssocID="{24C97044-7012-4E79-8E0B-C4CEBDD07684}" presName="sibTrans" presStyleLbl="sibTrans2D1" presStyleIdx="0" presStyleCnt="0"/>
      <dgm:spPr/>
      <dgm:t>
        <a:bodyPr/>
        <a:lstStyle/>
        <a:p>
          <a:endParaRPr lang="en-US"/>
        </a:p>
      </dgm:t>
    </dgm:pt>
    <dgm:pt modelId="{FE1D7269-0BE8-4DCA-8D8F-D76F1EEFA32B}" type="pres">
      <dgm:prSet presAssocID="{6FEAA5D2-F87D-4C93-AEF2-EFFB2DA7CC20}" presName="compNode" presStyleCnt="0"/>
      <dgm:spPr/>
    </dgm:pt>
    <dgm:pt modelId="{C06D06F8-F7AF-49E9-B1C4-80C3D499B235}" type="pres">
      <dgm:prSet presAssocID="{6FEAA5D2-F87D-4C93-AEF2-EFFB2DA7CC20}" presName="childRect" presStyleLbl="bgAcc1" presStyleIdx="1" presStyleCnt="4" custScaleY="234205">
        <dgm:presLayoutVars>
          <dgm:bulletEnabled val="1"/>
        </dgm:presLayoutVars>
      </dgm:prSet>
      <dgm:spPr>
        <a:prstGeom prst="rect">
          <a:avLst/>
        </a:prstGeom>
        <a:ln>
          <a:solidFill>
            <a:srgbClr val="007DBA"/>
          </a:solidFill>
        </a:ln>
      </dgm:spPr>
    </dgm:pt>
    <dgm:pt modelId="{3DEA542A-51B2-41B4-8BA7-1D3990C6A073}" type="pres">
      <dgm:prSet presAssocID="{6FEAA5D2-F87D-4C93-AEF2-EFFB2DA7CC20}" presName="parentText" presStyleLbl="node1" presStyleIdx="0" presStyleCnt="0">
        <dgm:presLayoutVars>
          <dgm:chMax val="0"/>
          <dgm:bulletEnabled val="1"/>
        </dgm:presLayoutVars>
      </dgm:prSet>
      <dgm:spPr/>
      <dgm:t>
        <a:bodyPr/>
        <a:lstStyle/>
        <a:p>
          <a:endParaRPr lang="en-US"/>
        </a:p>
      </dgm:t>
    </dgm:pt>
    <dgm:pt modelId="{BBBE3ED5-DF72-4373-8D98-E2893B08D932}" type="pres">
      <dgm:prSet presAssocID="{6FEAA5D2-F87D-4C93-AEF2-EFFB2DA7CC20}" presName="parentRect" presStyleLbl="alignNode1" presStyleIdx="1" presStyleCnt="4" custScaleY="51640" custLinFactY="-200000" custLinFactNeighborX="-22" custLinFactNeighborY="-213623"/>
      <dgm:spPr>
        <a:prstGeom prst="rect">
          <a:avLst/>
        </a:prstGeom>
      </dgm:spPr>
      <dgm:t>
        <a:bodyPr/>
        <a:lstStyle/>
        <a:p>
          <a:endParaRPr lang="en-US"/>
        </a:p>
      </dgm:t>
    </dgm:pt>
    <dgm:pt modelId="{8CB12086-B41A-452D-B550-0D9616570A20}" type="pres">
      <dgm:prSet presAssocID="{6FEAA5D2-F87D-4C93-AEF2-EFFB2DA7CC20}" presName="adorn" presStyleLbl="fgAccFollowNode1" presStyleIdx="1" presStyleCnt="4" custLinFactY="-196772" custLinFactNeighborX="969" custLinFactNeighborY="-200000"/>
      <dgm:spPr>
        <a:solidFill>
          <a:schemeClr val="bg1"/>
        </a:solidFill>
        <a:ln>
          <a:solidFill>
            <a:schemeClr val="bg1">
              <a:lumMod val="50000"/>
              <a:alpha val="90000"/>
            </a:schemeClr>
          </a:solidFill>
        </a:ln>
      </dgm:spPr>
    </dgm:pt>
    <dgm:pt modelId="{0BA7DFE0-16BE-428B-8933-7D617A7F1E52}" type="pres">
      <dgm:prSet presAssocID="{349BB495-9962-4837-B777-8F28ADF83FF2}" presName="sibTrans" presStyleLbl="sibTrans2D1" presStyleIdx="0" presStyleCnt="0"/>
      <dgm:spPr/>
      <dgm:t>
        <a:bodyPr/>
        <a:lstStyle/>
        <a:p>
          <a:endParaRPr lang="en-US"/>
        </a:p>
      </dgm:t>
    </dgm:pt>
    <dgm:pt modelId="{12CF810A-D2FA-49B9-AD9B-217A9E33B656}" type="pres">
      <dgm:prSet presAssocID="{8462CB37-93D7-46B1-9A8B-7D2362CBEA8E}" presName="compNode" presStyleCnt="0"/>
      <dgm:spPr/>
    </dgm:pt>
    <dgm:pt modelId="{F8920F63-04A3-4FD5-AF2D-E4B67058937F}" type="pres">
      <dgm:prSet presAssocID="{8462CB37-93D7-46B1-9A8B-7D2362CBEA8E}" presName="childRect" presStyleLbl="bgAcc1" presStyleIdx="2" presStyleCnt="4" custScaleY="234205">
        <dgm:presLayoutVars>
          <dgm:bulletEnabled val="1"/>
        </dgm:presLayoutVars>
      </dgm:prSet>
      <dgm:spPr>
        <a:prstGeom prst="rect">
          <a:avLst/>
        </a:prstGeom>
        <a:ln>
          <a:solidFill>
            <a:srgbClr val="039674"/>
          </a:solidFill>
        </a:ln>
      </dgm:spPr>
    </dgm:pt>
    <dgm:pt modelId="{B8AF5FB3-900E-43AB-A55C-2CE50C328A8B}" type="pres">
      <dgm:prSet presAssocID="{8462CB37-93D7-46B1-9A8B-7D2362CBEA8E}" presName="parentText" presStyleLbl="node1" presStyleIdx="0" presStyleCnt="0">
        <dgm:presLayoutVars>
          <dgm:chMax val="0"/>
          <dgm:bulletEnabled val="1"/>
        </dgm:presLayoutVars>
      </dgm:prSet>
      <dgm:spPr/>
      <dgm:t>
        <a:bodyPr/>
        <a:lstStyle/>
        <a:p>
          <a:endParaRPr lang="en-US"/>
        </a:p>
      </dgm:t>
    </dgm:pt>
    <dgm:pt modelId="{AF472B83-8D80-49D4-92B7-F6374A132BEB}" type="pres">
      <dgm:prSet presAssocID="{8462CB37-93D7-46B1-9A8B-7D2362CBEA8E}" presName="parentRect" presStyleLbl="alignNode1" presStyleIdx="2" presStyleCnt="4" custScaleY="51640" custLinFactY="-200000" custLinFactNeighborX="-22" custLinFactNeighborY="-213623"/>
      <dgm:spPr>
        <a:prstGeom prst="rect">
          <a:avLst/>
        </a:prstGeom>
      </dgm:spPr>
      <dgm:t>
        <a:bodyPr/>
        <a:lstStyle/>
        <a:p>
          <a:endParaRPr lang="en-US"/>
        </a:p>
      </dgm:t>
    </dgm:pt>
    <dgm:pt modelId="{1CDF4485-DC30-4C08-930C-62E55DD3DB42}" type="pres">
      <dgm:prSet presAssocID="{8462CB37-93D7-46B1-9A8B-7D2362CBEA8E}" presName="adorn" presStyleLbl="fgAccFollowNode1" presStyleIdx="2" presStyleCnt="4" custLinFactY="-196772" custLinFactNeighborX="969" custLinFactNeighborY="-200000"/>
      <dgm:spPr>
        <a:solidFill>
          <a:schemeClr val="bg1"/>
        </a:solidFill>
        <a:ln>
          <a:solidFill>
            <a:schemeClr val="bg1">
              <a:lumMod val="50000"/>
              <a:alpha val="90000"/>
            </a:schemeClr>
          </a:solidFill>
        </a:ln>
      </dgm:spPr>
    </dgm:pt>
    <dgm:pt modelId="{28254509-155F-4AE2-8EFF-402B4FEC2B7E}" type="pres">
      <dgm:prSet presAssocID="{DE6A4FFC-E241-4035-B90F-406804A8CD13}" presName="sibTrans" presStyleLbl="sibTrans2D1" presStyleIdx="0" presStyleCnt="0"/>
      <dgm:spPr/>
      <dgm:t>
        <a:bodyPr/>
        <a:lstStyle/>
        <a:p>
          <a:endParaRPr lang="en-US"/>
        </a:p>
      </dgm:t>
    </dgm:pt>
    <dgm:pt modelId="{DFA9F92F-5DBB-454A-8FE3-F8A5679565D2}" type="pres">
      <dgm:prSet presAssocID="{13AA335C-56B5-430D-992B-AFBD3F4B27E0}" presName="compNode" presStyleCnt="0"/>
      <dgm:spPr/>
    </dgm:pt>
    <dgm:pt modelId="{B87B4387-4AE3-4438-868B-9592399FD354}" type="pres">
      <dgm:prSet presAssocID="{13AA335C-56B5-430D-992B-AFBD3F4B27E0}" presName="childRect" presStyleLbl="bgAcc1" presStyleIdx="3" presStyleCnt="4" custScaleY="234205">
        <dgm:presLayoutVars>
          <dgm:bulletEnabled val="1"/>
        </dgm:presLayoutVars>
      </dgm:prSet>
      <dgm:spPr>
        <a:prstGeom prst="rect">
          <a:avLst/>
        </a:prstGeom>
      </dgm:spPr>
    </dgm:pt>
    <dgm:pt modelId="{C763DFAC-8BC6-4C63-885D-D5D6F191091B}" type="pres">
      <dgm:prSet presAssocID="{13AA335C-56B5-430D-992B-AFBD3F4B27E0}" presName="parentText" presStyleLbl="node1" presStyleIdx="0" presStyleCnt="0">
        <dgm:presLayoutVars>
          <dgm:chMax val="0"/>
          <dgm:bulletEnabled val="1"/>
        </dgm:presLayoutVars>
      </dgm:prSet>
      <dgm:spPr/>
      <dgm:t>
        <a:bodyPr/>
        <a:lstStyle/>
        <a:p>
          <a:endParaRPr lang="en-US"/>
        </a:p>
      </dgm:t>
    </dgm:pt>
    <dgm:pt modelId="{471A3A72-BF51-451B-9161-AB4DD7A6F4EF}" type="pres">
      <dgm:prSet presAssocID="{13AA335C-56B5-430D-992B-AFBD3F4B27E0}" presName="parentRect" presStyleLbl="alignNode1" presStyleIdx="3" presStyleCnt="4" custScaleY="51640" custLinFactY="-200000" custLinFactNeighborX="167" custLinFactNeighborY="-216863"/>
      <dgm:spPr>
        <a:prstGeom prst="rect">
          <a:avLst/>
        </a:prstGeom>
      </dgm:spPr>
      <dgm:t>
        <a:bodyPr/>
        <a:lstStyle/>
        <a:p>
          <a:endParaRPr lang="en-US"/>
        </a:p>
      </dgm:t>
    </dgm:pt>
    <dgm:pt modelId="{4D201E0D-30DA-471C-871B-5DD7D0017359}" type="pres">
      <dgm:prSet presAssocID="{13AA335C-56B5-430D-992B-AFBD3F4B27E0}" presName="adorn" presStyleLbl="fgAccFollowNode1" presStyleIdx="3" presStyleCnt="4" custLinFactY="-196772" custLinFactNeighborX="746" custLinFactNeighborY="-200000"/>
      <dgm:spPr>
        <a:solidFill>
          <a:schemeClr val="bg1"/>
        </a:solidFill>
        <a:ln>
          <a:solidFill>
            <a:schemeClr val="bg1">
              <a:lumMod val="50000"/>
              <a:alpha val="90000"/>
            </a:schemeClr>
          </a:solidFill>
        </a:ln>
      </dgm:spPr>
    </dgm:pt>
  </dgm:ptLst>
  <dgm:cxnLst>
    <dgm:cxn modelId="{C851D8C2-A706-4176-BC6E-134D0E512DEC}" type="presOf" srcId="{24C97044-7012-4E79-8E0B-C4CEBDD07684}" destId="{9B32DCFE-9234-4A9A-8061-D8E62C0949BE}" srcOrd="0" destOrd="0" presId="urn:microsoft.com/office/officeart/2005/8/layout/bList2#1"/>
    <dgm:cxn modelId="{69E0E5C8-D346-4444-A4FF-A09335F35E59}" type="presOf" srcId="{6FEAA5D2-F87D-4C93-AEF2-EFFB2DA7CC20}" destId="{3DEA542A-51B2-41B4-8BA7-1D3990C6A073}" srcOrd="0" destOrd="0" presId="urn:microsoft.com/office/officeart/2005/8/layout/bList2#1"/>
    <dgm:cxn modelId="{DAEE463B-12FA-4D43-9B5D-FFCDEBF59136}" type="presOf" srcId="{6FEAA5D2-F87D-4C93-AEF2-EFFB2DA7CC20}" destId="{BBBE3ED5-DF72-4373-8D98-E2893B08D932}" srcOrd="1" destOrd="0" presId="urn:microsoft.com/office/officeart/2005/8/layout/bList2#1"/>
    <dgm:cxn modelId="{E2D228F5-26AC-4802-99D3-9CB83BE4BA0D}" srcId="{92E623F0-1632-4ACC-BA3C-1AF78200349C}" destId="{17049A85-6C83-4DCD-B4A4-14BA1A0C2796}" srcOrd="0" destOrd="0" parTransId="{E87D548D-A647-4E1F-A972-5A776B5FEF1C}" sibTransId="{24C97044-7012-4E79-8E0B-C4CEBDD07684}"/>
    <dgm:cxn modelId="{155BF8E3-17D4-499D-A8E6-B1BA5858CDF9}" srcId="{17049A85-6C83-4DCD-B4A4-14BA1A0C2796}" destId="{5D74E0AB-ABBA-444B-9374-AFD0980C64CB}" srcOrd="0" destOrd="0" parTransId="{6204C91A-B013-40B6-B0D7-606803FA4809}" sibTransId="{6AB76111-106B-44F3-A52C-D2FEA93DBFD3}"/>
    <dgm:cxn modelId="{1D586141-53A8-4C01-B730-A1B7DF1E2679}" srcId="{92E623F0-1632-4ACC-BA3C-1AF78200349C}" destId="{6FEAA5D2-F87D-4C93-AEF2-EFFB2DA7CC20}" srcOrd="1" destOrd="0" parTransId="{DD575F53-4DEF-41DA-92F0-04476614CEC8}" sibTransId="{349BB495-9962-4837-B777-8F28ADF83FF2}"/>
    <dgm:cxn modelId="{1B213CE7-FE26-43A7-95D0-52DB78781867}" type="presOf" srcId="{349BB495-9962-4837-B777-8F28ADF83FF2}" destId="{0BA7DFE0-16BE-428B-8933-7D617A7F1E52}" srcOrd="0" destOrd="0" presId="urn:microsoft.com/office/officeart/2005/8/layout/bList2#1"/>
    <dgm:cxn modelId="{0AAAA2B2-45E7-4AEB-8C12-C513D21ED620}" type="presOf" srcId="{DE6A4FFC-E241-4035-B90F-406804A8CD13}" destId="{28254509-155F-4AE2-8EFF-402B4FEC2B7E}" srcOrd="0" destOrd="0" presId="urn:microsoft.com/office/officeart/2005/8/layout/bList2#1"/>
    <dgm:cxn modelId="{932E6B4A-BD22-46A1-8883-03EB807587F4}" type="presOf" srcId="{13AA335C-56B5-430D-992B-AFBD3F4B27E0}" destId="{471A3A72-BF51-451B-9161-AB4DD7A6F4EF}" srcOrd="1" destOrd="0" presId="urn:microsoft.com/office/officeart/2005/8/layout/bList2#1"/>
    <dgm:cxn modelId="{22D2A7B0-71C7-4859-8C81-2638BCFB9BAC}" srcId="{92E623F0-1632-4ACC-BA3C-1AF78200349C}" destId="{13AA335C-56B5-430D-992B-AFBD3F4B27E0}" srcOrd="3" destOrd="0" parTransId="{90E47C0A-691C-4C0F-B0BE-9313CDC6785A}" sibTransId="{5FAA87F2-5774-4B33-A39A-ADA85B00AD2B}"/>
    <dgm:cxn modelId="{FD7E6A43-49A2-4997-A46C-C998D1FCDFBA}" type="presOf" srcId="{13AA335C-56B5-430D-992B-AFBD3F4B27E0}" destId="{C763DFAC-8BC6-4C63-885D-D5D6F191091B}" srcOrd="0" destOrd="0" presId="urn:microsoft.com/office/officeart/2005/8/layout/bList2#1"/>
    <dgm:cxn modelId="{F1BE7D94-7905-4EB5-9DD0-491B733AA943}" type="presOf" srcId="{8462CB37-93D7-46B1-9A8B-7D2362CBEA8E}" destId="{AF472B83-8D80-49D4-92B7-F6374A132BEB}" srcOrd="1" destOrd="0" presId="urn:microsoft.com/office/officeart/2005/8/layout/bList2#1"/>
    <dgm:cxn modelId="{2DD6A9A1-ADE8-47E1-B87A-50CF507D4540}" type="presOf" srcId="{5D74E0AB-ABBA-444B-9374-AFD0980C64CB}" destId="{6D7822AF-AE3B-46B0-91D6-CD6C70CECA6C}" srcOrd="0" destOrd="0" presId="urn:microsoft.com/office/officeart/2005/8/layout/bList2#1"/>
    <dgm:cxn modelId="{FF027668-986A-40B6-A440-AB3405E936E6}" type="presOf" srcId="{92E623F0-1632-4ACC-BA3C-1AF78200349C}" destId="{F21FEFD0-4C9B-4DCB-8BC9-91A19BDD7D85}" srcOrd="0" destOrd="0" presId="urn:microsoft.com/office/officeart/2005/8/layout/bList2#1"/>
    <dgm:cxn modelId="{1365A9ED-104A-4398-BDCC-FF938A82E26D}" type="presOf" srcId="{17049A85-6C83-4DCD-B4A4-14BA1A0C2796}" destId="{84903732-D565-47DF-AB0F-EC76826980E2}" srcOrd="0" destOrd="0" presId="urn:microsoft.com/office/officeart/2005/8/layout/bList2#1"/>
    <dgm:cxn modelId="{4369E5BF-6C22-4354-AF4D-69047C3454B4}" type="presOf" srcId="{8462CB37-93D7-46B1-9A8B-7D2362CBEA8E}" destId="{B8AF5FB3-900E-43AB-A55C-2CE50C328A8B}" srcOrd="0" destOrd="0" presId="urn:microsoft.com/office/officeart/2005/8/layout/bList2#1"/>
    <dgm:cxn modelId="{10A57382-7C58-41B7-8078-0A4D4BD10B90}" type="presOf" srcId="{17049A85-6C83-4DCD-B4A4-14BA1A0C2796}" destId="{FE170C3D-3CB5-465F-A97C-BBF9017AD7B2}" srcOrd="1" destOrd="0" presId="urn:microsoft.com/office/officeart/2005/8/layout/bList2#1"/>
    <dgm:cxn modelId="{569AFDA7-CF93-4F60-B34B-BBFE9460DC41}" srcId="{92E623F0-1632-4ACC-BA3C-1AF78200349C}" destId="{8462CB37-93D7-46B1-9A8B-7D2362CBEA8E}" srcOrd="2" destOrd="0" parTransId="{BBD42D3E-3699-4524-BF05-E7D5A78F4C7D}" sibTransId="{DE6A4FFC-E241-4035-B90F-406804A8CD13}"/>
    <dgm:cxn modelId="{09A7CE94-4E41-4FDA-8329-2DF130455589}" type="presParOf" srcId="{F21FEFD0-4C9B-4DCB-8BC9-91A19BDD7D85}" destId="{B25DA250-E7B0-4D2E-998B-E589255E8201}" srcOrd="0" destOrd="0" presId="urn:microsoft.com/office/officeart/2005/8/layout/bList2#1"/>
    <dgm:cxn modelId="{D3DEE85B-B7B9-40B9-9D4B-4893C92E7CCD}" type="presParOf" srcId="{B25DA250-E7B0-4D2E-998B-E589255E8201}" destId="{6D7822AF-AE3B-46B0-91D6-CD6C70CECA6C}" srcOrd="0" destOrd="0" presId="urn:microsoft.com/office/officeart/2005/8/layout/bList2#1"/>
    <dgm:cxn modelId="{89843F73-D77B-433E-9943-7EEB4AE02F27}" type="presParOf" srcId="{B25DA250-E7B0-4D2E-998B-E589255E8201}" destId="{84903732-D565-47DF-AB0F-EC76826980E2}" srcOrd="1" destOrd="0" presId="urn:microsoft.com/office/officeart/2005/8/layout/bList2#1"/>
    <dgm:cxn modelId="{D66DEB4F-87C3-4906-BC9F-B176957C3E18}" type="presParOf" srcId="{B25DA250-E7B0-4D2E-998B-E589255E8201}" destId="{FE170C3D-3CB5-465F-A97C-BBF9017AD7B2}" srcOrd="2" destOrd="0" presId="urn:microsoft.com/office/officeart/2005/8/layout/bList2#1"/>
    <dgm:cxn modelId="{219D4395-FA35-4CE0-AE6B-2CF5ED741A39}" type="presParOf" srcId="{B25DA250-E7B0-4D2E-998B-E589255E8201}" destId="{22F24123-FB59-4929-964E-8F5654497164}" srcOrd="3" destOrd="0" presId="urn:microsoft.com/office/officeart/2005/8/layout/bList2#1"/>
    <dgm:cxn modelId="{A3A5D938-7775-4463-BF46-9B68FA27D671}" type="presParOf" srcId="{F21FEFD0-4C9B-4DCB-8BC9-91A19BDD7D85}" destId="{9B32DCFE-9234-4A9A-8061-D8E62C0949BE}" srcOrd="1" destOrd="0" presId="urn:microsoft.com/office/officeart/2005/8/layout/bList2#1"/>
    <dgm:cxn modelId="{9357F8FA-D57E-4495-BFDC-47F84E89619D}" type="presParOf" srcId="{F21FEFD0-4C9B-4DCB-8BC9-91A19BDD7D85}" destId="{FE1D7269-0BE8-4DCA-8D8F-D76F1EEFA32B}" srcOrd="2" destOrd="0" presId="urn:microsoft.com/office/officeart/2005/8/layout/bList2#1"/>
    <dgm:cxn modelId="{6B3892A0-F9B4-4159-8F43-5936753C6EF9}" type="presParOf" srcId="{FE1D7269-0BE8-4DCA-8D8F-D76F1EEFA32B}" destId="{C06D06F8-F7AF-49E9-B1C4-80C3D499B235}" srcOrd="0" destOrd="0" presId="urn:microsoft.com/office/officeart/2005/8/layout/bList2#1"/>
    <dgm:cxn modelId="{CE1B5878-E6FB-4670-8090-F60B7424BE47}" type="presParOf" srcId="{FE1D7269-0BE8-4DCA-8D8F-D76F1EEFA32B}" destId="{3DEA542A-51B2-41B4-8BA7-1D3990C6A073}" srcOrd="1" destOrd="0" presId="urn:microsoft.com/office/officeart/2005/8/layout/bList2#1"/>
    <dgm:cxn modelId="{16E1009E-3B89-4D92-9049-F4B211036AD1}" type="presParOf" srcId="{FE1D7269-0BE8-4DCA-8D8F-D76F1EEFA32B}" destId="{BBBE3ED5-DF72-4373-8D98-E2893B08D932}" srcOrd="2" destOrd="0" presId="urn:microsoft.com/office/officeart/2005/8/layout/bList2#1"/>
    <dgm:cxn modelId="{007912D1-407B-47D8-9BF0-D79A03285E96}" type="presParOf" srcId="{FE1D7269-0BE8-4DCA-8D8F-D76F1EEFA32B}" destId="{8CB12086-B41A-452D-B550-0D9616570A20}" srcOrd="3" destOrd="0" presId="urn:microsoft.com/office/officeart/2005/8/layout/bList2#1"/>
    <dgm:cxn modelId="{B970C56C-311B-4A23-B780-1D9C6B22AA83}" type="presParOf" srcId="{F21FEFD0-4C9B-4DCB-8BC9-91A19BDD7D85}" destId="{0BA7DFE0-16BE-428B-8933-7D617A7F1E52}" srcOrd="3" destOrd="0" presId="urn:microsoft.com/office/officeart/2005/8/layout/bList2#1"/>
    <dgm:cxn modelId="{51EF7EC3-3073-4765-995F-36E9ABA37F02}" type="presParOf" srcId="{F21FEFD0-4C9B-4DCB-8BC9-91A19BDD7D85}" destId="{12CF810A-D2FA-49B9-AD9B-217A9E33B656}" srcOrd="4" destOrd="0" presId="urn:microsoft.com/office/officeart/2005/8/layout/bList2#1"/>
    <dgm:cxn modelId="{E22980AD-BC71-4178-8B1E-A8F17A102BE8}" type="presParOf" srcId="{12CF810A-D2FA-49B9-AD9B-217A9E33B656}" destId="{F8920F63-04A3-4FD5-AF2D-E4B67058937F}" srcOrd="0" destOrd="0" presId="urn:microsoft.com/office/officeart/2005/8/layout/bList2#1"/>
    <dgm:cxn modelId="{9AF6F708-2C58-4AEA-8DBF-25606C1F7196}" type="presParOf" srcId="{12CF810A-D2FA-49B9-AD9B-217A9E33B656}" destId="{B8AF5FB3-900E-43AB-A55C-2CE50C328A8B}" srcOrd="1" destOrd="0" presId="urn:microsoft.com/office/officeart/2005/8/layout/bList2#1"/>
    <dgm:cxn modelId="{120D13BF-9C0D-44D9-89CE-53EB2C40AB92}" type="presParOf" srcId="{12CF810A-D2FA-49B9-AD9B-217A9E33B656}" destId="{AF472B83-8D80-49D4-92B7-F6374A132BEB}" srcOrd="2" destOrd="0" presId="urn:microsoft.com/office/officeart/2005/8/layout/bList2#1"/>
    <dgm:cxn modelId="{452A22B5-0FA1-4CBA-BDC8-D5B3657BF119}" type="presParOf" srcId="{12CF810A-D2FA-49B9-AD9B-217A9E33B656}" destId="{1CDF4485-DC30-4C08-930C-62E55DD3DB42}" srcOrd="3" destOrd="0" presId="urn:microsoft.com/office/officeart/2005/8/layout/bList2#1"/>
    <dgm:cxn modelId="{BCC08724-A202-48F7-B45D-BCCF0C7BB0DF}" type="presParOf" srcId="{F21FEFD0-4C9B-4DCB-8BC9-91A19BDD7D85}" destId="{28254509-155F-4AE2-8EFF-402B4FEC2B7E}" srcOrd="5" destOrd="0" presId="urn:microsoft.com/office/officeart/2005/8/layout/bList2#1"/>
    <dgm:cxn modelId="{787F5116-F08D-41EB-A110-75784E2E652A}" type="presParOf" srcId="{F21FEFD0-4C9B-4DCB-8BC9-91A19BDD7D85}" destId="{DFA9F92F-5DBB-454A-8FE3-F8A5679565D2}" srcOrd="6" destOrd="0" presId="urn:microsoft.com/office/officeart/2005/8/layout/bList2#1"/>
    <dgm:cxn modelId="{28ED1F39-EEF5-4B78-A99A-DF0FCF314F09}" type="presParOf" srcId="{DFA9F92F-5DBB-454A-8FE3-F8A5679565D2}" destId="{B87B4387-4AE3-4438-868B-9592399FD354}" srcOrd="0" destOrd="0" presId="urn:microsoft.com/office/officeart/2005/8/layout/bList2#1"/>
    <dgm:cxn modelId="{01395A84-BBB9-40FA-8C19-0122DF9600D2}" type="presParOf" srcId="{DFA9F92F-5DBB-454A-8FE3-F8A5679565D2}" destId="{C763DFAC-8BC6-4C63-885D-D5D6F191091B}" srcOrd="1" destOrd="0" presId="urn:microsoft.com/office/officeart/2005/8/layout/bList2#1"/>
    <dgm:cxn modelId="{3EF798D7-53D0-4613-9408-77A51BFC2E54}" type="presParOf" srcId="{DFA9F92F-5DBB-454A-8FE3-F8A5679565D2}" destId="{471A3A72-BF51-451B-9161-AB4DD7A6F4EF}" srcOrd="2" destOrd="0" presId="urn:microsoft.com/office/officeart/2005/8/layout/bList2#1"/>
    <dgm:cxn modelId="{7BAD3EB7-5746-49FF-99E1-A630DA0B7546}" type="presParOf" srcId="{DFA9F92F-5DBB-454A-8FE3-F8A5679565D2}" destId="{4D201E0D-30DA-471C-871B-5DD7D0017359}" srcOrd="3" destOrd="0" presId="urn:microsoft.com/office/officeart/2005/8/layout/b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E623F0-1632-4ACC-BA3C-1AF78200349C}" type="doc">
      <dgm:prSet loTypeId="urn:microsoft.com/office/officeart/2005/8/layout/bList2#2" loCatId="picture" qsTypeId="urn:microsoft.com/office/officeart/2005/8/quickstyle/simple1" qsCatId="simple" csTypeId="urn:microsoft.com/office/officeart/2005/8/colors/accent1_2" csCatId="accent1" phldr="1"/>
      <dgm:spPr/>
      <dgm:t>
        <a:bodyPr/>
        <a:lstStyle/>
        <a:p>
          <a:endParaRPr lang="en-GB"/>
        </a:p>
      </dgm:t>
    </dgm:pt>
    <dgm:pt modelId="{17049A85-6C83-4DCD-B4A4-14BA1A0C2796}">
      <dgm:prSet phldrT="[Text]" custT="1"/>
      <dgm:spPr>
        <a:solidFill>
          <a:srgbClr val="BA0C2F"/>
        </a:solidFill>
        <a:ln>
          <a:noFill/>
        </a:ln>
      </dgm:spPr>
      <dgm:t>
        <a:bodyPr/>
        <a:lstStyle/>
        <a:p>
          <a:pPr algn="ctr"/>
          <a:r>
            <a:rPr lang="en-US" sz="1600" dirty="0">
              <a:latin typeface="Gotham"/>
            </a:rPr>
            <a:t>Service Delivery</a:t>
          </a:r>
          <a:endParaRPr lang="en-GB" sz="1600" dirty="0">
            <a:latin typeface="Gotham"/>
          </a:endParaRPr>
        </a:p>
      </dgm:t>
    </dgm:pt>
    <dgm:pt modelId="{E87D548D-A647-4E1F-A972-5A776B5FEF1C}" type="parTrans" cxnId="{E2D228F5-26AC-4802-99D3-9CB83BE4BA0D}">
      <dgm:prSet/>
      <dgm:spPr/>
      <dgm:t>
        <a:bodyPr/>
        <a:lstStyle/>
        <a:p>
          <a:endParaRPr lang="en-GB"/>
        </a:p>
      </dgm:t>
    </dgm:pt>
    <dgm:pt modelId="{24C97044-7012-4E79-8E0B-C4CEBDD07684}" type="sibTrans" cxnId="{E2D228F5-26AC-4802-99D3-9CB83BE4BA0D}">
      <dgm:prSet/>
      <dgm:spPr/>
      <dgm:t>
        <a:bodyPr/>
        <a:lstStyle/>
        <a:p>
          <a:endParaRPr lang="en-GB"/>
        </a:p>
      </dgm:t>
    </dgm:pt>
    <dgm:pt modelId="{6FEAA5D2-F87D-4C93-AEF2-EFFB2DA7CC20}">
      <dgm:prSet phldrT="[Text]" custT="1"/>
      <dgm:spPr>
        <a:solidFill>
          <a:srgbClr val="EB6024"/>
        </a:solidFill>
        <a:ln>
          <a:solidFill>
            <a:srgbClr val="007DBA"/>
          </a:solidFill>
        </a:ln>
      </dgm:spPr>
      <dgm:t>
        <a:bodyPr/>
        <a:lstStyle/>
        <a:p>
          <a:pPr algn="ctr"/>
          <a:r>
            <a:rPr lang="en-GB" sz="1800" dirty="0">
              <a:latin typeface="Gotham"/>
            </a:rPr>
            <a:t>Crime</a:t>
          </a:r>
        </a:p>
      </dgm:t>
    </dgm:pt>
    <dgm:pt modelId="{DD575F53-4DEF-41DA-92F0-04476614CEC8}" type="parTrans" cxnId="{1D586141-53A8-4C01-B730-A1B7DF1E2679}">
      <dgm:prSet/>
      <dgm:spPr/>
      <dgm:t>
        <a:bodyPr/>
        <a:lstStyle/>
        <a:p>
          <a:endParaRPr lang="en-GB"/>
        </a:p>
      </dgm:t>
    </dgm:pt>
    <dgm:pt modelId="{349BB495-9962-4837-B777-8F28ADF83FF2}" type="sibTrans" cxnId="{1D586141-53A8-4C01-B730-A1B7DF1E2679}">
      <dgm:prSet/>
      <dgm:spPr/>
      <dgm:t>
        <a:bodyPr/>
        <a:lstStyle/>
        <a:p>
          <a:endParaRPr lang="en-GB"/>
        </a:p>
      </dgm:t>
    </dgm:pt>
    <dgm:pt modelId="{5D74E0AB-ABBA-444B-9374-AFD0980C64CB}">
      <dgm:prSet custT="1"/>
      <dgm:spPr>
        <a:ln>
          <a:solidFill>
            <a:srgbClr val="001489"/>
          </a:solidFill>
        </a:ln>
      </dgm:spPr>
      <dgm:t>
        <a:bodyPr/>
        <a:lstStyle/>
        <a:p>
          <a:r>
            <a:rPr lang="en-ZA" sz="1400"/>
            <a:t> Increasing population and ho</a:t>
          </a:r>
        </a:p>
      </dgm:t>
    </dgm:pt>
    <dgm:pt modelId="{6204C91A-B013-40B6-B0D7-606803FA4809}" type="parTrans" cxnId="{155BF8E3-17D4-499D-A8E6-B1BA5858CDF9}">
      <dgm:prSet/>
      <dgm:spPr/>
      <dgm:t>
        <a:bodyPr/>
        <a:lstStyle/>
        <a:p>
          <a:endParaRPr lang="en-ZA"/>
        </a:p>
      </dgm:t>
    </dgm:pt>
    <dgm:pt modelId="{6AB76111-106B-44F3-A52C-D2FEA93DBFD3}" type="sibTrans" cxnId="{155BF8E3-17D4-499D-A8E6-B1BA5858CDF9}">
      <dgm:prSet/>
      <dgm:spPr/>
      <dgm:t>
        <a:bodyPr/>
        <a:lstStyle/>
        <a:p>
          <a:endParaRPr lang="en-ZA"/>
        </a:p>
      </dgm:t>
    </dgm:pt>
    <dgm:pt modelId="{F21FEFD0-4C9B-4DCB-8BC9-91A19BDD7D85}" type="pres">
      <dgm:prSet presAssocID="{92E623F0-1632-4ACC-BA3C-1AF78200349C}" presName="diagram" presStyleCnt="0">
        <dgm:presLayoutVars>
          <dgm:dir/>
          <dgm:animLvl val="lvl"/>
          <dgm:resizeHandles val="exact"/>
        </dgm:presLayoutVars>
      </dgm:prSet>
      <dgm:spPr/>
      <dgm:t>
        <a:bodyPr/>
        <a:lstStyle/>
        <a:p>
          <a:endParaRPr lang="en-US"/>
        </a:p>
      </dgm:t>
    </dgm:pt>
    <dgm:pt modelId="{B25DA250-E7B0-4D2E-998B-E589255E8201}" type="pres">
      <dgm:prSet presAssocID="{17049A85-6C83-4DCD-B4A4-14BA1A0C2796}" presName="compNode" presStyleCnt="0"/>
      <dgm:spPr/>
    </dgm:pt>
    <dgm:pt modelId="{6D7822AF-AE3B-46B0-91D6-CD6C70CECA6C}" type="pres">
      <dgm:prSet presAssocID="{17049A85-6C83-4DCD-B4A4-14BA1A0C2796}" presName="childRect" presStyleLbl="bgAcc1" presStyleIdx="0" presStyleCnt="2" custScaleY="234205">
        <dgm:presLayoutVars>
          <dgm:bulletEnabled val="1"/>
        </dgm:presLayoutVars>
      </dgm:prSet>
      <dgm:spPr>
        <a:prstGeom prst="rect">
          <a:avLst/>
        </a:prstGeom>
      </dgm:spPr>
      <dgm:t>
        <a:bodyPr/>
        <a:lstStyle/>
        <a:p>
          <a:endParaRPr lang="en-US"/>
        </a:p>
      </dgm:t>
    </dgm:pt>
    <dgm:pt modelId="{84903732-D565-47DF-AB0F-EC76826980E2}" type="pres">
      <dgm:prSet presAssocID="{17049A85-6C83-4DCD-B4A4-14BA1A0C2796}" presName="parentText" presStyleLbl="node1" presStyleIdx="0" presStyleCnt="0">
        <dgm:presLayoutVars>
          <dgm:chMax val="0"/>
          <dgm:bulletEnabled val="1"/>
        </dgm:presLayoutVars>
      </dgm:prSet>
      <dgm:spPr>
        <a:prstGeom prst="roundRect">
          <a:avLst/>
        </a:prstGeom>
      </dgm:spPr>
      <dgm:t>
        <a:bodyPr/>
        <a:lstStyle/>
        <a:p>
          <a:endParaRPr lang="en-US"/>
        </a:p>
      </dgm:t>
    </dgm:pt>
    <dgm:pt modelId="{FE170C3D-3CB5-465F-A97C-BBF9017AD7B2}" type="pres">
      <dgm:prSet presAssocID="{17049A85-6C83-4DCD-B4A4-14BA1A0C2796}" presName="parentRect" presStyleLbl="alignNode1" presStyleIdx="0" presStyleCnt="2" custScaleX="100192" custScaleY="51640" custLinFactY="-200000" custLinFactNeighborX="-240" custLinFactNeighborY="-216811"/>
      <dgm:spPr>
        <a:prstGeom prst="rect">
          <a:avLst/>
        </a:prstGeom>
      </dgm:spPr>
      <dgm:t>
        <a:bodyPr/>
        <a:lstStyle/>
        <a:p>
          <a:endParaRPr lang="en-US"/>
        </a:p>
      </dgm:t>
    </dgm:pt>
    <dgm:pt modelId="{22F24123-FB59-4929-964E-8F5654497164}" type="pres">
      <dgm:prSet presAssocID="{17049A85-6C83-4DCD-B4A4-14BA1A0C2796}" presName="adorn" presStyleLbl="fgAccFollowNode1" presStyleIdx="0" presStyleCnt="2" custLinFactY="-196772" custLinFactNeighborX="969" custLinFactNeighborY="-200000"/>
      <dgm:spPr>
        <a:solidFill>
          <a:schemeClr val="bg1"/>
        </a:solidFill>
        <a:ln>
          <a:solidFill>
            <a:schemeClr val="bg1">
              <a:lumMod val="50000"/>
              <a:alpha val="90000"/>
            </a:schemeClr>
          </a:solidFill>
        </a:ln>
      </dgm:spPr>
      <dgm:extLst>
        <a:ext uri="{E40237B7-FDA0-4F09-8148-C483321AD2D9}">
          <dgm14:cNvPr xmlns:dgm14="http://schemas.microsoft.com/office/drawing/2010/diagram" xmlns="" id="0" name="" descr="Children"/>
        </a:ext>
      </dgm:extLst>
    </dgm:pt>
    <dgm:pt modelId="{9B32DCFE-9234-4A9A-8061-D8E62C0949BE}" type="pres">
      <dgm:prSet presAssocID="{24C97044-7012-4E79-8E0B-C4CEBDD07684}" presName="sibTrans" presStyleLbl="sibTrans2D1" presStyleIdx="0" presStyleCnt="0"/>
      <dgm:spPr/>
      <dgm:t>
        <a:bodyPr/>
        <a:lstStyle/>
        <a:p>
          <a:endParaRPr lang="en-US"/>
        </a:p>
      </dgm:t>
    </dgm:pt>
    <dgm:pt modelId="{FE1D7269-0BE8-4DCA-8D8F-D76F1EEFA32B}" type="pres">
      <dgm:prSet presAssocID="{6FEAA5D2-F87D-4C93-AEF2-EFFB2DA7CC20}" presName="compNode" presStyleCnt="0"/>
      <dgm:spPr/>
    </dgm:pt>
    <dgm:pt modelId="{C06D06F8-F7AF-49E9-B1C4-80C3D499B235}" type="pres">
      <dgm:prSet presAssocID="{6FEAA5D2-F87D-4C93-AEF2-EFFB2DA7CC20}" presName="childRect" presStyleLbl="bgAcc1" presStyleIdx="1" presStyleCnt="2" custScaleY="234205">
        <dgm:presLayoutVars>
          <dgm:bulletEnabled val="1"/>
        </dgm:presLayoutVars>
      </dgm:prSet>
      <dgm:spPr>
        <a:prstGeom prst="rect">
          <a:avLst/>
        </a:prstGeom>
        <a:ln>
          <a:solidFill>
            <a:srgbClr val="007DBA"/>
          </a:solidFill>
        </a:ln>
      </dgm:spPr>
    </dgm:pt>
    <dgm:pt modelId="{3DEA542A-51B2-41B4-8BA7-1D3990C6A073}" type="pres">
      <dgm:prSet presAssocID="{6FEAA5D2-F87D-4C93-AEF2-EFFB2DA7CC20}" presName="parentText" presStyleLbl="node1" presStyleIdx="0" presStyleCnt="0">
        <dgm:presLayoutVars>
          <dgm:chMax val="0"/>
          <dgm:bulletEnabled val="1"/>
        </dgm:presLayoutVars>
      </dgm:prSet>
      <dgm:spPr/>
      <dgm:t>
        <a:bodyPr/>
        <a:lstStyle/>
        <a:p>
          <a:endParaRPr lang="en-US"/>
        </a:p>
      </dgm:t>
    </dgm:pt>
    <dgm:pt modelId="{BBBE3ED5-DF72-4373-8D98-E2893B08D932}" type="pres">
      <dgm:prSet presAssocID="{6FEAA5D2-F87D-4C93-AEF2-EFFB2DA7CC20}" presName="parentRect" presStyleLbl="alignNode1" presStyleIdx="1" presStyleCnt="2" custScaleY="51640" custLinFactY="-200000" custLinFactNeighborX="-22" custLinFactNeighborY="-213623"/>
      <dgm:spPr>
        <a:prstGeom prst="rect">
          <a:avLst/>
        </a:prstGeom>
      </dgm:spPr>
      <dgm:t>
        <a:bodyPr/>
        <a:lstStyle/>
        <a:p>
          <a:endParaRPr lang="en-US"/>
        </a:p>
      </dgm:t>
    </dgm:pt>
    <dgm:pt modelId="{8CB12086-B41A-452D-B550-0D9616570A20}" type="pres">
      <dgm:prSet presAssocID="{6FEAA5D2-F87D-4C93-AEF2-EFFB2DA7CC20}" presName="adorn" presStyleLbl="fgAccFollowNode1" presStyleIdx="1" presStyleCnt="2" custLinFactY="-196772" custLinFactNeighborX="969" custLinFactNeighborY="-200000"/>
      <dgm:spPr>
        <a:solidFill>
          <a:schemeClr val="bg1"/>
        </a:solidFill>
        <a:ln>
          <a:solidFill>
            <a:schemeClr val="bg1">
              <a:lumMod val="50000"/>
              <a:alpha val="90000"/>
            </a:schemeClr>
          </a:solidFill>
        </a:ln>
      </dgm:spPr>
    </dgm:pt>
  </dgm:ptLst>
  <dgm:cxnLst>
    <dgm:cxn modelId="{10A57382-7C58-41B7-8078-0A4D4BD10B90}" type="presOf" srcId="{17049A85-6C83-4DCD-B4A4-14BA1A0C2796}" destId="{FE170C3D-3CB5-465F-A97C-BBF9017AD7B2}" srcOrd="1" destOrd="0" presId="urn:microsoft.com/office/officeart/2005/8/layout/bList2#2"/>
    <dgm:cxn modelId="{FF027668-986A-40B6-A440-AB3405E936E6}" type="presOf" srcId="{92E623F0-1632-4ACC-BA3C-1AF78200349C}" destId="{F21FEFD0-4C9B-4DCB-8BC9-91A19BDD7D85}" srcOrd="0" destOrd="0" presId="urn:microsoft.com/office/officeart/2005/8/layout/bList2#2"/>
    <dgm:cxn modelId="{C851D8C2-A706-4176-BC6E-134D0E512DEC}" type="presOf" srcId="{24C97044-7012-4E79-8E0B-C4CEBDD07684}" destId="{9B32DCFE-9234-4A9A-8061-D8E62C0949BE}" srcOrd="0" destOrd="0" presId="urn:microsoft.com/office/officeart/2005/8/layout/bList2#2"/>
    <dgm:cxn modelId="{1365A9ED-104A-4398-BDCC-FF938A82E26D}" type="presOf" srcId="{17049A85-6C83-4DCD-B4A4-14BA1A0C2796}" destId="{84903732-D565-47DF-AB0F-EC76826980E2}" srcOrd="0" destOrd="0" presId="urn:microsoft.com/office/officeart/2005/8/layout/bList2#2"/>
    <dgm:cxn modelId="{E2D228F5-26AC-4802-99D3-9CB83BE4BA0D}" srcId="{92E623F0-1632-4ACC-BA3C-1AF78200349C}" destId="{17049A85-6C83-4DCD-B4A4-14BA1A0C2796}" srcOrd="0" destOrd="0" parTransId="{E87D548D-A647-4E1F-A972-5A776B5FEF1C}" sibTransId="{24C97044-7012-4E79-8E0B-C4CEBDD07684}"/>
    <dgm:cxn modelId="{155BF8E3-17D4-499D-A8E6-B1BA5858CDF9}" srcId="{17049A85-6C83-4DCD-B4A4-14BA1A0C2796}" destId="{5D74E0AB-ABBA-444B-9374-AFD0980C64CB}" srcOrd="0" destOrd="0" parTransId="{6204C91A-B013-40B6-B0D7-606803FA4809}" sibTransId="{6AB76111-106B-44F3-A52C-D2FEA93DBFD3}"/>
    <dgm:cxn modelId="{69E0E5C8-D346-4444-A4FF-A09335F35E59}" type="presOf" srcId="{6FEAA5D2-F87D-4C93-AEF2-EFFB2DA7CC20}" destId="{3DEA542A-51B2-41B4-8BA7-1D3990C6A073}" srcOrd="0" destOrd="0" presId="urn:microsoft.com/office/officeart/2005/8/layout/bList2#2"/>
    <dgm:cxn modelId="{2DD6A9A1-ADE8-47E1-B87A-50CF507D4540}" type="presOf" srcId="{5D74E0AB-ABBA-444B-9374-AFD0980C64CB}" destId="{6D7822AF-AE3B-46B0-91D6-CD6C70CECA6C}" srcOrd="0" destOrd="0" presId="urn:microsoft.com/office/officeart/2005/8/layout/bList2#2"/>
    <dgm:cxn modelId="{DAEE463B-12FA-4D43-9B5D-FFCDEBF59136}" type="presOf" srcId="{6FEAA5D2-F87D-4C93-AEF2-EFFB2DA7CC20}" destId="{BBBE3ED5-DF72-4373-8D98-E2893B08D932}" srcOrd="1" destOrd="0" presId="urn:microsoft.com/office/officeart/2005/8/layout/bList2#2"/>
    <dgm:cxn modelId="{1D586141-53A8-4C01-B730-A1B7DF1E2679}" srcId="{92E623F0-1632-4ACC-BA3C-1AF78200349C}" destId="{6FEAA5D2-F87D-4C93-AEF2-EFFB2DA7CC20}" srcOrd="1" destOrd="0" parTransId="{DD575F53-4DEF-41DA-92F0-04476614CEC8}" sibTransId="{349BB495-9962-4837-B777-8F28ADF83FF2}"/>
    <dgm:cxn modelId="{09A7CE94-4E41-4FDA-8329-2DF130455589}" type="presParOf" srcId="{F21FEFD0-4C9B-4DCB-8BC9-91A19BDD7D85}" destId="{B25DA250-E7B0-4D2E-998B-E589255E8201}" srcOrd="0" destOrd="0" presId="urn:microsoft.com/office/officeart/2005/8/layout/bList2#2"/>
    <dgm:cxn modelId="{D3DEE85B-B7B9-40B9-9D4B-4893C92E7CCD}" type="presParOf" srcId="{B25DA250-E7B0-4D2E-998B-E589255E8201}" destId="{6D7822AF-AE3B-46B0-91D6-CD6C70CECA6C}" srcOrd="0" destOrd="0" presId="urn:microsoft.com/office/officeart/2005/8/layout/bList2#2"/>
    <dgm:cxn modelId="{89843F73-D77B-433E-9943-7EEB4AE02F27}" type="presParOf" srcId="{B25DA250-E7B0-4D2E-998B-E589255E8201}" destId="{84903732-D565-47DF-AB0F-EC76826980E2}" srcOrd="1" destOrd="0" presId="urn:microsoft.com/office/officeart/2005/8/layout/bList2#2"/>
    <dgm:cxn modelId="{D66DEB4F-87C3-4906-BC9F-B176957C3E18}" type="presParOf" srcId="{B25DA250-E7B0-4D2E-998B-E589255E8201}" destId="{FE170C3D-3CB5-465F-A97C-BBF9017AD7B2}" srcOrd="2" destOrd="0" presId="urn:microsoft.com/office/officeart/2005/8/layout/bList2#2"/>
    <dgm:cxn modelId="{219D4395-FA35-4CE0-AE6B-2CF5ED741A39}" type="presParOf" srcId="{B25DA250-E7B0-4D2E-998B-E589255E8201}" destId="{22F24123-FB59-4929-964E-8F5654497164}" srcOrd="3" destOrd="0" presId="urn:microsoft.com/office/officeart/2005/8/layout/bList2#2"/>
    <dgm:cxn modelId="{A3A5D938-7775-4463-BF46-9B68FA27D671}" type="presParOf" srcId="{F21FEFD0-4C9B-4DCB-8BC9-91A19BDD7D85}" destId="{9B32DCFE-9234-4A9A-8061-D8E62C0949BE}" srcOrd="1" destOrd="0" presId="urn:microsoft.com/office/officeart/2005/8/layout/bList2#2"/>
    <dgm:cxn modelId="{9357F8FA-D57E-4495-BFDC-47F84E89619D}" type="presParOf" srcId="{F21FEFD0-4C9B-4DCB-8BC9-91A19BDD7D85}" destId="{FE1D7269-0BE8-4DCA-8D8F-D76F1EEFA32B}" srcOrd="2" destOrd="0" presId="urn:microsoft.com/office/officeart/2005/8/layout/bList2#2"/>
    <dgm:cxn modelId="{6B3892A0-F9B4-4159-8F43-5936753C6EF9}" type="presParOf" srcId="{FE1D7269-0BE8-4DCA-8D8F-D76F1EEFA32B}" destId="{C06D06F8-F7AF-49E9-B1C4-80C3D499B235}" srcOrd="0" destOrd="0" presId="urn:microsoft.com/office/officeart/2005/8/layout/bList2#2"/>
    <dgm:cxn modelId="{CE1B5878-E6FB-4670-8090-F60B7424BE47}" type="presParOf" srcId="{FE1D7269-0BE8-4DCA-8D8F-D76F1EEFA32B}" destId="{3DEA542A-51B2-41B4-8BA7-1D3990C6A073}" srcOrd="1" destOrd="0" presId="urn:microsoft.com/office/officeart/2005/8/layout/bList2#2"/>
    <dgm:cxn modelId="{16E1009E-3B89-4D92-9049-F4B211036AD1}" type="presParOf" srcId="{FE1D7269-0BE8-4DCA-8D8F-D76F1EEFA32B}" destId="{BBBE3ED5-DF72-4373-8D98-E2893B08D932}" srcOrd="2" destOrd="0" presId="urn:microsoft.com/office/officeart/2005/8/layout/bList2#2"/>
    <dgm:cxn modelId="{007912D1-407B-47D8-9BF0-D79A03285E96}" type="presParOf" srcId="{FE1D7269-0BE8-4DCA-8D8F-D76F1EEFA32B}" destId="{8CB12086-B41A-452D-B550-0D9616570A20}" srcOrd="3" destOrd="0" presId="urn:microsoft.com/office/officeart/2005/8/layout/bList2#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E623F0-1632-4ACC-BA3C-1AF78200349C}" type="doc">
      <dgm:prSet loTypeId="urn:microsoft.com/office/officeart/2005/8/layout/bList2#3" loCatId="picture" qsTypeId="urn:microsoft.com/office/officeart/2005/8/quickstyle/simple1" qsCatId="simple" csTypeId="urn:microsoft.com/office/officeart/2005/8/colors/accent1_2" csCatId="accent1" phldr="1"/>
      <dgm:spPr/>
      <dgm:t>
        <a:bodyPr/>
        <a:lstStyle/>
        <a:p>
          <a:endParaRPr lang="en-GB"/>
        </a:p>
      </dgm:t>
    </dgm:pt>
    <dgm:pt modelId="{17049A85-6C83-4DCD-B4A4-14BA1A0C2796}">
      <dgm:prSet phldrT="[Text]" custT="1"/>
      <dgm:spPr>
        <a:solidFill>
          <a:srgbClr val="001489"/>
        </a:solidFill>
        <a:ln>
          <a:noFill/>
        </a:ln>
      </dgm:spPr>
      <dgm:t>
        <a:bodyPr/>
        <a:lstStyle/>
        <a:p>
          <a:pPr algn="ctr"/>
          <a:r>
            <a:rPr lang="en-US" sz="1800" dirty="0">
              <a:latin typeface="Gotham"/>
            </a:rPr>
            <a:t>Population</a:t>
          </a:r>
          <a:endParaRPr lang="en-GB" sz="1800" dirty="0">
            <a:latin typeface="Gotham"/>
          </a:endParaRPr>
        </a:p>
      </dgm:t>
    </dgm:pt>
    <dgm:pt modelId="{E87D548D-A647-4E1F-A972-5A776B5FEF1C}" type="parTrans" cxnId="{E2D228F5-26AC-4802-99D3-9CB83BE4BA0D}">
      <dgm:prSet/>
      <dgm:spPr/>
      <dgm:t>
        <a:bodyPr/>
        <a:lstStyle/>
        <a:p>
          <a:endParaRPr lang="en-GB"/>
        </a:p>
      </dgm:t>
    </dgm:pt>
    <dgm:pt modelId="{24C97044-7012-4E79-8E0B-C4CEBDD07684}" type="sibTrans" cxnId="{E2D228F5-26AC-4802-99D3-9CB83BE4BA0D}">
      <dgm:prSet/>
      <dgm:spPr/>
      <dgm:t>
        <a:bodyPr/>
        <a:lstStyle/>
        <a:p>
          <a:endParaRPr lang="en-GB"/>
        </a:p>
      </dgm:t>
    </dgm:pt>
    <dgm:pt modelId="{6FEAA5D2-F87D-4C93-AEF2-EFFB2DA7CC20}">
      <dgm:prSet phldrT="[Text]" custT="1"/>
      <dgm:spPr>
        <a:solidFill>
          <a:srgbClr val="007DBA"/>
        </a:solidFill>
        <a:ln>
          <a:solidFill>
            <a:srgbClr val="007DBA"/>
          </a:solidFill>
        </a:ln>
      </dgm:spPr>
      <dgm:t>
        <a:bodyPr/>
        <a:lstStyle/>
        <a:p>
          <a:pPr algn="ctr"/>
          <a:r>
            <a:rPr lang="en-US" sz="1800">
              <a:latin typeface="Gotham"/>
            </a:rPr>
            <a:t>Income</a:t>
          </a:r>
          <a:endParaRPr lang="en-GB" sz="1800">
            <a:latin typeface="Gotham"/>
          </a:endParaRPr>
        </a:p>
      </dgm:t>
    </dgm:pt>
    <dgm:pt modelId="{DD575F53-4DEF-41DA-92F0-04476614CEC8}" type="parTrans" cxnId="{1D586141-53A8-4C01-B730-A1B7DF1E2679}">
      <dgm:prSet/>
      <dgm:spPr/>
      <dgm:t>
        <a:bodyPr/>
        <a:lstStyle/>
        <a:p>
          <a:endParaRPr lang="en-GB"/>
        </a:p>
      </dgm:t>
    </dgm:pt>
    <dgm:pt modelId="{349BB495-9962-4837-B777-8F28ADF83FF2}" type="sibTrans" cxnId="{1D586141-53A8-4C01-B730-A1B7DF1E2679}">
      <dgm:prSet/>
      <dgm:spPr/>
      <dgm:t>
        <a:bodyPr/>
        <a:lstStyle/>
        <a:p>
          <a:endParaRPr lang="en-GB"/>
        </a:p>
      </dgm:t>
    </dgm:pt>
    <dgm:pt modelId="{8462CB37-93D7-46B1-9A8B-7D2362CBEA8E}">
      <dgm:prSet phldrT="[Text]" custT="1"/>
      <dgm:spPr>
        <a:solidFill>
          <a:srgbClr val="039674"/>
        </a:solidFill>
        <a:ln>
          <a:solidFill>
            <a:srgbClr val="039674"/>
          </a:solidFill>
        </a:ln>
      </dgm:spPr>
      <dgm:t>
        <a:bodyPr/>
        <a:lstStyle/>
        <a:p>
          <a:pPr algn="ctr"/>
          <a:r>
            <a:rPr lang="en-US" sz="1800">
              <a:latin typeface="Gotham"/>
            </a:rPr>
            <a:t>Education</a:t>
          </a:r>
          <a:endParaRPr lang="en-GB" sz="1800">
            <a:latin typeface="Gotham"/>
          </a:endParaRPr>
        </a:p>
      </dgm:t>
    </dgm:pt>
    <dgm:pt modelId="{BBD42D3E-3699-4524-BF05-E7D5A78F4C7D}" type="parTrans" cxnId="{569AFDA7-CF93-4F60-B34B-BBFE9460DC41}">
      <dgm:prSet/>
      <dgm:spPr/>
      <dgm:t>
        <a:bodyPr/>
        <a:lstStyle/>
        <a:p>
          <a:endParaRPr lang="en-GB"/>
        </a:p>
      </dgm:t>
    </dgm:pt>
    <dgm:pt modelId="{DE6A4FFC-E241-4035-B90F-406804A8CD13}" type="sibTrans" cxnId="{569AFDA7-CF93-4F60-B34B-BBFE9460DC41}">
      <dgm:prSet/>
      <dgm:spPr/>
      <dgm:t>
        <a:bodyPr/>
        <a:lstStyle/>
        <a:p>
          <a:endParaRPr lang="en-GB"/>
        </a:p>
      </dgm:t>
    </dgm:pt>
    <dgm:pt modelId="{13AA335C-56B5-430D-992B-AFBD3F4B27E0}">
      <dgm:prSet custT="1"/>
      <dgm:spPr>
        <a:solidFill>
          <a:srgbClr val="890C58"/>
        </a:solidFill>
      </dgm:spPr>
      <dgm:t>
        <a:bodyPr/>
        <a:lstStyle/>
        <a:p>
          <a:pPr algn="ctr"/>
          <a:r>
            <a:rPr lang="en-US" sz="1800" dirty="0">
              <a:latin typeface="Gotham"/>
            </a:rPr>
            <a:t>Health</a:t>
          </a:r>
          <a:endParaRPr lang="en-GB" sz="1800" dirty="0">
            <a:latin typeface="Gotham"/>
          </a:endParaRPr>
        </a:p>
      </dgm:t>
    </dgm:pt>
    <dgm:pt modelId="{90E47C0A-691C-4C0F-B0BE-9313CDC6785A}" type="parTrans" cxnId="{22D2A7B0-71C7-4859-8C81-2638BCFB9BAC}">
      <dgm:prSet/>
      <dgm:spPr/>
      <dgm:t>
        <a:bodyPr/>
        <a:lstStyle/>
        <a:p>
          <a:endParaRPr lang="en-GB"/>
        </a:p>
      </dgm:t>
    </dgm:pt>
    <dgm:pt modelId="{5FAA87F2-5774-4B33-A39A-ADA85B00AD2B}" type="sibTrans" cxnId="{22D2A7B0-71C7-4859-8C81-2638BCFB9BAC}">
      <dgm:prSet/>
      <dgm:spPr/>
      <dgm:t>
        <a:bodyPr/>
        <a:lstStyle/>
        <a:p>
          <a:endParaRPr lang="en-GB"/>
        </a:p>
      </dgm:t>
    </dgm:pt>
    <dgm:pt modelId="{5D74E0AB-ABBA-444B-9374-AFD0980C64CB}">
      <dgm:prSet custT="1"/>
      <dgm:spPr>
        <a:ln>
          <a:solidFill>
            <a:srgbClr val="001489"/>
          </a:solidFill>
        </a:ln>
      </dgm:spPr>
      <dgm:t>
        <a:bodyPr/>
        <a:lstStyle/>
        <a:p>
          <a:r>
            <a:rPr lang="en-ZA" sz="1400"/>
            <a:t> Increasing population and ho</a:t>
          </a:r>
        </a:p>
      </dgm:t>
    </dgm:pt>
    <dgm:pt modelId="{6204C91A-B013-40B6-B0D7-606803FA4809}" type="parTrans" cxnId="{155BF8E3-17D4-499D-A8E6-B1BA5858CDF9}">
      <dgm:prSet/>
      <dgm:spPr/>
      <dgm:t>
        <a:bodyPr/>
        <a:lstStyle/>
        <a:p>
          <a:endParaRPr lang="en-ZA"/>
        </a:p>
      </dgm:t>
    </dgm:pt>
    <dgm:pt modelId="{6AB76111-106B-44F3-A52C-D2FEA93DBFD3}" type="sibTrans" cxnId="{155BF8E3-17D4-499D-A8E6-B1BA5858CDF9}">
      <dgm:prSet/>
      <dgm:spPr/>
      <dgm:t>
        <a:bodyPr/>
        <a:lstStyle/>
        <a:p>
          <a:endParaRPr lang="en-ZA"/>
        </a:p>
      </dgm:t>
    </dgm:pt>
    <dgm:pt modelId="{F21FEFD0-4C9B-4DCB-8BC9-91A19BDD7D85}" type="pres">
      <dgm:prSet presAssocID="{92E623F0-1632-4ACC-BA3C-1AF78200349C}" presName="diagram" presStyleCnt="0">
        <dgm:presLayoutVars>
          <dgm:dir/>
          <dgm:animLvl val="lvl"/>
          <dgm:resizeHandles val="exact"/>
        </dgm:presLayoutVars>
      </dgm:prSet>
      <dgm:spPr/>
      <dgm:t>
        <a:bodyPr/>
        <a:lstStyle/>
        <a:p>
          <a:endParaRPr lang="en-US"/>
        </a:p>
      </dgm:t>
    </dgm:pt>
    <dgm:pt modelId="{B25DA250-E7B0-4D2E-998B-E589255E8201}" type="pres">
      <dgm:prSet presAssocID="{17049A85-6C83-4DCD-B4A4-14BA1A0C2796}" presName="compNode" presStyleCnt="0"/>
      <dgm:spPr/>
    </dgm:pt>
    <dgm:pt modelId="{6D7822AF-AE3B-46B0-91D6-CD6C70CECA6C}" type="pres">
      <dgm:prSet presAssocID="{17049A85-6C83-4DCD-B4A4-14BA1A0C2796}" presName="childRect" presStyleLbl="bgAcc1" presStyleIdx="0" presStyleCnt="4" custScaleY="234205">
        <dgm:presLayoutVars>
          <dgm:bulletEnabled val="1"/>
        </dgm:presLayoutVars>
      </dgm:prSet>
      <dgm:spPr>
        <a:prstGeom prst="rect">
          <a:avLst/>
        </a:prstGeom>
      </dgm:spPr>
      <dgm:t>
        <a:bodyPr/>
        <a:lstStyle/>
        <a:p>
          <a:endParaRPr lang="en-US"/>
        </a:p>
      </dgm:t>
    </dgm:pt>
    <dgm:pt modelId="{84903732-D565-47DF-AB0F-EC76826980E2}" type="pres">
      <dgm:prSet presAssocID="{17049A85-6C83-4DCD-B4A4-14BA1A0C2796}" presName="parentText" presStyleLbl="node1" presStyleIdx="0" presStyleCnt="0">
        <dgm:presLayoutVars>
          <dgm:chMax val="0"/>
          <dgm:bulletEnabled val="1"/>
        </dgm:presLayoutVars>
      </dgm:prSet>
      <dgm:spPr>
        <a:prstGeom prst="roundRect">
          <a:avLst/>
        </a:prstGeom>
      </dgm:spPr>
      <dgm:t>
        <a:bodyPr/>
        <a:lstStyle/>
        <a:p>
          <a:endParaRPr lang="en-US"/>
        </a:p>
      </dgm:t>
    </dgm:pt>
    <dgm:pt modelId="{FE170C3D-3CB5-465F-A97C-BBF9017AD7B2}" type="pres">
      <dgm:prSet presAssocID="{17049A85-6C83-4DCD-B4A4-14BA1A0C2796}" presName="parentRect" presStyleLbl="alignNode1" presStyleIdx="0" presStyleCnt="4" custScaleX="100192" custScaleY="51640" custLinFactY="-200000" custLinFactNeighborX="-240" custLinFactNeighborY="-216811"/>
      <dgm:spPr>
        <a:prstGeom prst="rect">
          <a:avLst/>
        </a:prstGeom>
      </dgm:spPr>
      <dgm:t>
        <a:bodyPr/>
        <a:lstStyle/>
        <a:p>
          <a:endParaRPr lang="en-US"/>
        </a:p>
      </dgm:t>
    </dgm:pt>
    <dgm:pt modelId="{22F24123-FB59-4929-964E-8F5654497164}" type="pres">
      <dgm:prSet presAssocID="{17049A85-6C83-4DCD-B4A4-14BA1A0C2796}" presName="adorn" presStyleLbl="fgAccFollowNode1" presStyleIdx="0" presStyleCnt="4" custLinFactY="-196772" custLinFactNeighborX="969" custLinFactNeighborY="-200000"/>
      <dgm:spPr>
        <a:solidFill>
          <a:schemeClr val="bg1"/>
        </a:solidFill>
        <a:ln>
          <a:solidFill>
            <a:schemeClr val="bg1">
              <a:lumMod val="50000"/>
              <a:alpha val="90000"/>
            </a:schemeClr>
          </a:solidFill>
        </a:ln>
      </dgm:spPr>
      <dgm:extLst>
        <a:ext uri="{E40237B7-FDA0-4F09-8148-C483321AD2D9}">
          <dgm14:cNvPr xmlns:dgm14="http://schemas.microsoft.com/office/drawing/2010/diagram" xmlns="" id="0" name="" descr="Children"/>
        </a:ext>
      </dgm:extLst>
    </dgm:pt>
    <dgm:pt modelId="{9B32DCFE-9234-4A9A-8061-D8E62C0949BE}" type="pres">
      <dgm:prSet presAssocID="{24C97044-7012-4E79-8E0B-C4CEBDD07684}" presName="sibTrans" presStyleLbl="sibTrans2D1" presStyleIdx="0" presStyleCnt="0"/>
      <dgm:spPr/>
      <dgm:t>
        <a:bodyPr/>
        <a:lstStyle/>
        <a:p>
          <a:endParaRPr lang="en-US"/>
        </a:p>
      </dgm:t>
    </dgm:pt>
    <dgm:pt modelId="{FE1D7269-0BE8-4DCA-8D8F-D76F1EEFA32B}" type="pres">
      <dgm:prSet presAssocID="{6FEAA5D2-F87D-4C93-AEF2-EFFB2DA7CC20}" presName="compNode" presStyleCnt="0"/>
      <dgm:spPr/>
    </dgm:pt>
    <dgm:pt modelId="{C06D06F8-F7AF-49E9-B1C4-80C3D499B235}" type="pres">
      <dgm:prSet presAssocID="{6FEAA5D2-F87D-4C93-AEF2-EFFB2DA7CC20}" presName="childRect" presStyleLbl="bgAcc1" presStyleIdx="1" presStyleCnt="4" custScaleY="234205">
        <dgm:presLayoutVars>
          <dgm:bulletEnabled val="1"/>
        </dgm:presLayoutVars>
      </dgm:prSet>
      <dgm:spPr>
        <a:prstGeom prst="rect">
          <a:avLst/>
        </a:prstGeom>
        <a:ln>
          <a:solidFill>
            <a:srgbClr val="007DBA"/>
          </a:solidFill>
        </a:ln>
      </dgm:spPr>
    </dgm:pt>
    <dgm:pt modelId="{3DEA542A-51B2-41B4-8BA7-1D3990C6A073}" type="pres">
      <dgm:prSet presAssocID="{6FEAA5D2-F87D-4C93-AEF2-EFFB2DA7CC20}" presName="parentText" presStyleLbl="node1" presStyleIdx="0" presStyleCnt="0">
        <dgm:presLayoutVars>
          <dgm:chMax val="0"/>
          <dgm:bulletEnabled val="1"/>
        </dgm:presLayoutVars>
      </dgm:prSet>
      <dgm:spPr/>
      <dgm:t>
        <a:bodyPr/>
        <a:lstStyle/>
        <a:p>
          <a:endParaRPr lang="en-US"/>
        </a:p>
      </dgm:t>
    </dgm:pt>
    <dgm:pt modelId="{BBBE3ED5-DF72-4373-8D98-E2893B08D932}" type="pres">
      <dgm:prSet presAssocID="{6FEAA5D2-F87D-4C93-AEF2-EFFB2DA7CC20}" presName="parentRect" presStyleLbl="alignNode1" presStyleIdx="1" presStyleCnt="4" custScaleY="51640" custLinFactY="-200000" custLinFactNeighborX="-22" custLinFactNeighborY="-213623"/>
      <dgm:spPr>
        <a:prstGeom prst="rect">
          <a:avLst/>
        </a:prstGeom>
      </dgm:spPr>
      <dgm:t>
        <a:bodyPr/>
        <a:lstStyle/>
        <a:p>
          <a:endParaRPr lang="en-US"/>
        </a:p>
      </dgm:t>
    </dgm:pt>
    <dgm:pt modelId="{8CB12086-B41A-452D-B550-0D9616570A20}" type="pres">
      <dgm:prSet presAssocID="{6FEAA5D2-F87D-4C93-AEF2-EFFB2DA7CC20}" presName="adorn" presStyleLbl="fgAccFollowNode1" presStyleIdx="1" presStyleCnt="4" custLinFactY="-196772" custLinFactNeighborX="969" custLinFactNeighborY="-200000"/>
      <dgm:spPr>
        <a:solidFill>
          <a:schemeClr val="bg1"/>
        </a:solidFill>
        <a:ln>
          <a:solidFill>
            <a:schemeClr val="bg1">
              <a:lumMod val="50000"/>
              <a:alpha val="90000"/>
            </a:schemeClr>
          </a:solidFill>
        </a:ln>
      </dgm:spPr>
    </dgm:pt>
    <dgm:pt modelId="{0BA7DFE0-16BE-428B-8933-7D617A7F1E52}" type="pres">
      <dgm:prSet presAssocID="{349BB495-9962-4837-B777-8F28ADF83FF2}" presName="sibTrans" presStyleLbl="sibTrans2D1" presStyleIdx="0" presStyleCnt="0"/>
      <dgm:spPr/>
      <dgm:t>
        <a:bodyPr/>
        <a:lstStyle/>
        <a:p>
          <a:endParaRPr lang="en-US"/>
        </a:p>
      </dgm:t>
    </dgm:pt>
    <dgm:pt modelId="{12CF810A-D2FA-49B9-AD9B-217A9E33B656}" type="pres">
      <dgm:prSet presAssocID="{8462CB37-93D7-46B1-9A8B-7D2362CBEA8E}" presName="compNode" presStyleCnt="0"/>
      <dgm:spPr/>
    </dgm:pt>
    <dgm:pt modelId="{F8920F63-04A3-4FD5-AF2D-E4B67058937F}" type="pres">
      <dgm:prSet presAssocID="{8462CB37-93D7-46B1-9A8B-7D2362CBEA8E}" presName="childRect" presStyleLbl="bgAcc1" presStyleIdx="2" presStyleCnt="4" custScaleY="234205">
        <dgm:presLayoutVars>
          <dgm:bulletEnabled val="1"/>
        </dgm:presLayoutVars>
      </dgm:prSet>
      <dgm:spPr>
        <a:prstGeom prst="rect">
          <a:avLst/>
        </a:prstGeom>
        <a:ln>
          <a:solidFill>
            <a:srgbClr val="039674"/>
          </a:solidFill>
        </a:ln>
      </dgm:spPr>
    </dgm:pt>
    <dgm:pt modelId="{B8AF5FB3-900E-43AB-A55C-2CE50C328A8B}" type="pres">
      <dgm:prSet presAssocID="{8462CB37-93D7-46B1-9A8B-7D2362CBEA8E}" presName="parentText" presStyleLbl="node1" presStyleIdx="0" presStyleCnt="0">
        <dgm:presLayoutVars>
          <dgm:chMax val="0"/>
          <dgm:bulletEnabled val="1"/>
        </dgm:presLayoutVars>
      </dgm:prSet>
      <dgm:spPr/>
      <dgm:t>
        <a:bodyPr/>
        <a:lstStyle/>
        <a:p>
          <a:endParaRPr lang="en-US"/>
        </a:p>
      </dgm:t>
    </dgm:pt>
    <dgm:pt modelId="{AF472B83-8D80-49D4-92B7-F6374A132BEB}" type="pres">
      <dgm:prSet presAssocID="{8462CB37-93D7-46B1-9A8B-7D2362CBEA8E}" presName="parentRect" presStyleLbl="alignNode1" presStyleIdx="2" presStyleCnt="4" custScaleY="51640" custLinFactY="-200000" custLinFactNeighborX="-22" custLinFactNeighborY="-213623"/>
      <dgm:spPr>
        <a:prstGeom prst="rect">
          <a:avLst/>
        </a:prstGeom>
      </dgm:spPr>
      <dgm:t>
        <a:bodyPr/>
        <a:lstStyle/>
        <a:p>
          <a:endParaRPr lang="en-US"/>
        </a:p>
      </dgm:t>
    </dgm:pt>
    <dgm:pt modelId="{1CDF4485-DC30-4C08-930C-62E55DD3DB42}" type="pres">
      <dgm:prSet presAssocID="{8462CB37-93D7-46B1-9A8B-7D2362CBEA8E}" presName="adorn" presStyleLbl="fgAccFollowNode1" presStyleIdx="2" presStyleCnt="4" custLinFactY="-196772" custLinFactNeighborX="969" custLinFactNeighborY="-200000"/>
      <dgm:spPr>
        <a:solidFill>
          <a:schemeClr val="bg1"/>
        </a:solidFill>
        <a:ln>
          <a:solidFill>
            <a:schemeClr val="bg1">
              <a:lumMod val="50000"/>
              <a:alpha val="90000"/>
            </a:schemeClr>
          </a:solidFill>
        </a:ln>
      </dgm:spPr>
    </dgm:pt>
    <dgm:pt modelId="{28254509-155F-4AE2-8EFF-402B4FEC2B7E}" type="pres">
      <dgm:prSet presAssocID="{DE6A4FFC-E241-4035-B90F-406804A8CD13}" presName="sibTrans" presStyleLbl="sibTrans2D1" presStyleIdx="0" presStyleCnt="0"/>
      <dgm:spPr/>
      <dgm:t>
        <a:bodyPr/>
        <a:lstStyle/>
        <a:p>
          <a:endParaRPr lang="en-US"/>
        </a:p>
      </dgm:t>
    </dgm:pt>
    <dgm:pt modelId="{DFA9F92F-5DBB-454A-8FE3-F8A5679565D2}" type="pres">
      <dgm:prSet presAssocID="{13AA335C-56B5-430D-992B-AFBD3F4B27E0}" presName="compNode" presStyleCnt="0"/>
      <dgm:spPr/>
    </dgm:pt>
    <dgm:pt modelId="{B87B4387-4AE3-4438-868B-9592399FD354}" type="pres">
      <dgm:prSet presAssocID="{13AA335C-56B5-430D-992B-AFBD3F4B27E0}" presName="childRect" presStyleLbl="bgAcc1" presStyleIdx="3" presStyleCnt="4" custScaleY="234205">
        <dgm:presLayoutVars>
          <dgm:bulletEnabled val="1"/>
        </dgm:presLayoutVars>
      </dgm:prSet>
      <dgm:spPr>
        <a:prstGeom prst="rect">
          <a:avLst/>
        </a:prstGeom>
      </dgm:spPr>
    </dgm:pt>
    <dgm:pt modelId="{C763DFAC-8BC6-4C63-885D-D5D6F191091B}" type="pres">
      <dgm:prSet presAssocID="{13AA335C-56B5-430D-992B-AFBD3F4B27E0}" presName="parentText" presStyleLbl="node1" presStyleIdx="0" presStyleCnt="0">
        <dgm:presLayoutVars>
          <dgm:chMax val="0"/>
          <dgm:bulletEnabled val="1"/>
        </dgm:presLayoutVars>
      </dgm:prSet>
      <dgm:spPr/>
      <dgm:t>
        <a:bodyPr/>
        <a:lstStyle/>
        <a:p>
          <a:endParaRPr lang="en-US"/>
        </a:p>
      </dgm:t>
    </dgm:pt>
    <dgm:pt modelId="{471A3A72-BF51-451B-9161-AB4DD7A6F4EF}" type="pres">
      <dgm:prSet presAssocID="{13AA335C-56B5-430D-992B-AFBD3F4B27E0}" presName="parentRect" presStyleLbl="alignNode1" presStyleIdx="3" presStyleCnt="4" custScaleY="51640" custLinFactY="-200000" custLinFactNeighborX="167" custLinFactNeighborY="-216863"/>
      <dgm:spPr>
        <a:prstGeom prst="rect">
          <a:avLst/>
        </a:prstGeom>
      </dgm:spPr>
      <dgm:t>
        <a:bodyPr/>
        <a:lstStyle/>
        <a:p>
          <a:endParaRPr lang="en-US"/>
        </a:p>
      </dgm:t>
    </dgm:pt>
    <dgm:pt modelId="{4D201E0D-30DA-471C-871B-5DD7D0017359}" type="pres">
      <dgm:prSet presAssocID="{13AA335C-56B5-430D-992B-AFBD3F4B27E0}" presName="adorn" presStyleLbl="fgAccFollowNode1" presStyleIdx="3" presStyleCnt="4" custLinFactY="-196772" custLinFactNeighborX="746" custLinFactNeighborY="-200000"/>
      <dgm:spPr>
        <a:solidFill>
          <a:schemeClr val="bg1"/>
        </a:solidFill>
        <a:ln>
          <a:solidFill>
            <a:schemeClr val="bg1">
              <a:lumMod val="50000"/>
              <a:alpha val="90000"/>
            </a:schemeClr>
          </a:solidFill>
        </a:ln>
      </dgm:spPr>
    </dgm:pt>
  </dgm:ptLst>
  <dgm:cxnLst>
    <dgm:cxn modelId="{C851D8C2-A706-4176-BC6E-134D0E512DEC}" type="presOf" srcId="{24C97044-7012-4E79-8E0B-C4CEBDD07684}" destId="{9B32DCFE-9234-4A9A-8061-D8E62C0949BE}" srcOrd="0" destOrd="0" presId="urn:microsoft.com/office/officeart/2005/8/layout/bList2#3"/>
    <dgm:cxn modelId="{69E0E5C8-D346-4444-A4FF-A09335F35E59}" type="presOf" srcId="{6FEAA5D2-F87D-4C93-AEF2-EFFB2DA7CC20}" destId="{3DEA542A-51B2-41B4-8BA7-1D3990C6A073}" srcOrd="0" destOrd="0" presId="urn:microsoft.com/office/officeart/2005/8/layout/bList2#3"/>
    <dgm:cxn modelId="{DAEE463B-12FA-4D43-9B5D-FFCDEBF59136}" type="presOf" srcId="{6FEAA5D2-F87D-4C93-AEF2-EFFB2DA7CC20}" destId="{BBBE3ED5-DF72-4373-8D98-E2893B08D932}" srcOrd="1" destOrd="0" presId="urn:microsoft.com/office/officeart/2005/8/layout/bList2#3"/>
    <dgm:cxn modelId="{E2D228F5-26AC-4802-99D3-9CB83BE4BA0D}" srcId="{92E623F0-1632-4ACC-BA3C-1AF78200349C}" destId="{17049A85-6C83-4DCD-B4A4-14BA1A0C2796}" srcOrd="0" destOrd="0" parTransId="{E87D548D-A647-4E1F-A972-5A776B5FEF1C}" sibTransId="{24C97044-7012-4E79-8E0B-C4CEBDD07684}"/>
    <dgm:cxn modelId="{155BF8E3-17D4-499D-A8E6-B1BA5858CDF9}" srcId="{17049A85-6C83-4DCD-B4A4-14BA1A0C2796}" destId="{5D74E0AB-ABBA-444B-9374-AFD0980C64CB}" srcOrd="0" destOrd="0" parTransId="{6204C91A-B013-40B6-B0D7-606803FA4809}" sibTransId="{6AB76111-106B-44F3-A52C-D2FEA93DBFD3}"/>
    <dgm:cxn modelId="{1D586141-53A8-4C01-B730-A1B7DF1E2679}" srcId="{92E623F0-1632-4ACC-BA3C-1AF78200349C}" destId="{6FEAA5D2-F87D-4C93-AEF2-EFFB2DA7CC20}" srcOrd="1" destOrd="0" parTransId="{DD575F53-4DEF-41DA-92F0-04476614CEC8}" sibTransId="{349BB495-9962-4837-B777-8F28ADF83FF2}"/>
    <dgm:cxn modelId="{1B213CE7-FE26-43A7-95D0-52DB78781867}" type="presOf" srcId="{349BB495-9962-4837-B777-8F28ADF83FF2}" destId="{0BA7DFE0-16BE-428B-8933-7D617A7F1E52}" srcOrd="0" destOrd="0" presId="urn:microsoft.com/office/officeart/2005/8/layout/bList2#3"/>
    <dgm:cxn modelId="{0AAAA2B2-45E7-4AEB-8C12-C513D21ED620}" type="presOf" srcId="{DE6A4FFC-E241-4035-B90F-406804A8CD13}" destId="{28254509-155F-4AE2-8EFF-402B4FEC2B7E}" srcOrd="0" destOrd="0" presId="urn:microsoft.com/office/officeart/2005/8/layout/bList2#3"/>
    <dgm:cxn modelId="{932E6B4A-BD22-46A1-8883-03EB807587F4}" type="presOf" srcId="{13AA335C-56B5-430D-992B-AFBD3F4B27E0}" destId="{471A3A72-BF51-451B-9161-AB4DD7A6F4EF}" srcOrd="1" destOrd="0" presId="urn:microsoft.com/office/officeart/2005/8/layout/bList2#3"/>
    <dgm:cxn modelId="{22D2A7B0-71C7-4859-8C81-2638BCFB9BAC}" srcId="{92E623F0-1632-4ACC-BA3C-1AF78200349C}" destId="{13AA335C-56B5-430D-992B-AFBD3F4B27E0}" srcOrd="3" destOrd="0" parTransId="{90E47C0A-691C-4C0F-B0BE-9313CDC6785A}" sibTransId="{5FAA87F2-5774-4B33-A39A-ADA85B00AD2B}"/>
    <dgm:cxn modelId="{FD7E6A43-49A2-4997-A46C-C998D1FCDFBA}" type="presOf" srcId="{13AA335C-56B5-430D-992B-AFBD3F4B27E0}" destId="{C763DFAC-8BC6-4C63-885D-D5D6F191091B}" srcOrd="0" destOrd="0" presId="urn:microsoft.com/office/officeart/2005/8/layout/bList2#3"/>
    <dgm:cxn modelId="{F1BE7D94-7905-4EB5-9DD0-491B733AA943}" type="presOf" srcId="{8462CB37-93D7-46B1-9A8B-7D2362CBEA8E}" destId="{AF472B83-8D80-49D4-92B7-F6374A132BEB}" srcOrd="1" destOrd="0" presId="urn:microsoft.com/office/officeart/2005/8/layout/bList2#3"/>
    <dgm:cxn modelId="{2DD6A9A1-ADE8-47E1-B87A-50CF507D4540}" type="presOf" srcId="{5D74E0AB-ABBA-444B-9374-AFD0980C64CB}" destId="{6D7822AF-AE3B-46B0-91D6-CD6C70CECA6C}" srcOrd="0" destOrd="0" presId="urn:microsoft.com/office/officeart/2005/8/layout/bList2#3"/>
    <dgm:cxn modelId="{FF027668-986A-40B6-A440-AB3405E936E6}" type="presOf" srcId="{92E623F0-1632-4ACC-BA3C-1AF78200349C}" destId="{F21FEFD0-4C9B-4DCB-8BC9-91A19BDD7D85}" srcOrd="0" destOrd="0" presId="urn:microsoft.com/office/officeart/2005/8/layout/bList2#3"/>
    <dgm:cxn modelId="{1365A9ED-104A-4398-BDCC-FF938A82E26D}" type="presOf" srcId="{17049A85-6C83-4DCD-B4A4-14BA1A0C2796}" destId="{84903732-D565-47DF-AB0F-EC76826980E2}" srcOrd="0" destOrd="0" presId="urn:microsoft.com/office/officeart/2005/8/layout/bList2#3"/>
    <dgm:cxn modelId="{4369E5BF-6C22-4354-AF4D-69047C3454B4}" type="presOf" srcId="{8462CB37-93D7-46B1-9A8B-7D2362CBEA8E}" destId="{B8AF5FB3-900E-43AB-A55C-2CE50C328A8B}" srcOrd="0" destOrd="0" presId="urn:microsoft.com/office/officeart/2005/8/layout/bList2#3"/>
    <dgm:cxn modelId="{10A57382-7C58-41B7-8078-0A4D4BD10B90}" type="presOf" srcId="{17049A85-6C83-4DCD-B4A4-14BA1A0C2796}" destId="{FE170C3D-3CB5-465F-A97C-BBF9017AD7B2}" srcOrd="1" destOrd="0" presId="urn:microsoft.com/office/officeart/2005/8/layout/bList2#3"/>
    <dgm:cxn modelId="{569AFDA7-CF93-4F60-B34B-BBFE9460DC41}" srcId="{92E623F0-1632-4ACC-BA3C-1AF78200349C}" destId="{8462CB37-93D7-46B1-9A8B-7D2362CBEA8E}" srcOrd="2" destOrd="0" parTransId="{BBD42D3E-3699-4524-BF05-E7D5A78F4C7D}" sibTransId="{DE6A4FFC-E241-4035-B90F-406804A8CD13}"/>
    <dgm:cxn modelId="{09A7CE94-4E41-4FDA-8329-2DF130455589}" type="presParOf" srcId="{F21FEFD0-4C9B-4DCB-8BC9-91A19BDD7D85}" destId="{B25DA250-E7B0-4D2E-998B-E589255E8201}" srcOrd="0" destOrd="0" presId="urn:microsoft.com/office/officeart/2005/8/layout/bList2#3"/>
    <dgm:cxn modelId="{D3DEE85B-B7B9-40B9-9D4B-4893C92E7CCD}" type="presParOf" srcId="{B25DA250-E7B0-4D2E-998B-E589255E8201}" destId="{6D7822AF-AE3B-46B0-91D6-CD6C70CECA6C}" srcOrd="0" destOrd="0" presId="urn:microsoft.com/office/officeart/2005/8/layout/bList2#3"/>
    <dgm:cxn modelId="{89843F73-D77B-433E-9943-7EEB4AE02F27}" type="presParOf" srcId="{B25DA250-E7B0-4D2E-998B-E589255E8201}" destId="{84903732-D565-47DF-AB0F-EC76826980E2}" srcOrd="1" destOrd="0" presId="urn:microsoft.com/office/officeart/2005/8/layout/bList2#3"/>
    <dgm:cxn modelId="{D66DEB4F-87C3-4906-BC9F-B176957C3E18}" type="presParOf" srcId="{B25DA250-E7B0-4D2E-998B-E589255E8201}" destId="{FE170C3D-3CB5-465F-A97C-BBF9017AD7B2}" srcOrd="2" destOrd="0" presId="urn:microsoft.com/office/officeart/2005/8/layout/bList2#3"/>
    <dgm:cxn modelId="{219D4395-FA35-4CE0-AE6B-2CF5ED741A39}" type="presParOf" srcId="{B25DA250-E7B0-4D2E-998B-E589255E8201}" destId="{22F24123-FB59-4929-964E-8F5654497164}" srcOrd="3" destOrd="0" presId="urn:microsoft.com/office/officeart/2005/8/layout/bList2#3"/>
    <dgm:cxn modelId="{A3A5D938-7775-4463-BF46-9B68FA27D671}" type="presParOf" srcId="{F21FEFD0-4C9B-4DCB-8BC9-91A19BDD7D85}" destId="{9B32DCFE-9234-4A9A-8061-D8E62C0949BE}" srcOrd="1" destOrd="0" presId="urn:microsoft.com/office/officeart/2005/8/layout/bList2#3"/>
    <dgm:cxn modelId="{9357F8FA-D57E-4495-BFDC-47F84E89619D}" type="presParOf" srcId="{F21FEFD0-4C9B-4DCB-8BC9-91A19BDD7D85}" destId="{FE1D7269-0BE8-4DCA-8D8F-D76F1EEFA32B}" srcOrd="2" destOrd="0" presId="urn:microsoft.com/office/officeart/2005/8/layout/bList2#3"/>
    <dgm:cxn modelId="{6B3892A0-F9B4-4159-8F43-5936753C6EF9}" type="presParOf" srcId="{FE1D7269-0BE8-4DCA-8D8F-D76F1EEFA32B}" destId="{C06D06F8-F7AF-49E9-B1C4-80C3D499B235}" srcOrd="0" destOrd="0" presId="urn:microsoft.com/office/officeart/2005/8/layout/bList2#3"/>
    <dgm:cxn modelId="{CE1B5878-E6FB-4670-8090-F60B7424BE47}" type="presParOf" srcId="{FE1D7269-0BE8-4DCA-8D8F-D76F1EEFA32B}" destId="{3DEA542A-51B2-41B4-8BA7-1D3990C6A073}" srcOrd="1" destOrd="0" presId="urn:microsoft.com/office/officeart/2005/8/layout/bList2#3"/>
    <dgm:cxn modelId="{16E1009E-3B89-4D92-9049-F4B211036AD1}" type="presParOf" srcId="{FE1D7269-0BE8-4DCA-8D8F-D76F1EEFA32B}" destId="{BBBE3ED5-DF72-4373-8D98-E2893B08D932}" srcOrd="2" destOrd="0" presId="urn:microsoft.com/office/officeart/2005/8/layout/bList2#3"/>
    <dgm:cxn modelId="{007912D1-407B-47D8-9BF0-D79A03285E96}" type="presParOf" srcId="{FE1D7269-0BE8-4DCA-8D8F-D76F1EEFA32B}" destId="{8CB12086-B41A-452D-B550-0D9616570A20}" srcOrd="3" destOrd="0" presId="urn:microsoft.com/office/officeart/2005/8/layout/bList2#3"/>
    <dgm:cxn modelId="{B970C56C-311B-4A23-B780-1D9C6B22AA83}" type="presParOf" srcId="{F21FEFD0-4C9B-4DCB-8BC9-91A19BDD7D85}" destId="{0BA7DFE0-16BE-428B-8933-7D617A7F1E52}" srcOrd="3" destOrd="0" presId="urn:microsoft.com/office/officeart/2005/8/layout/bList2#3"/>
    <dgm:cxn modelId="{51EF7EC3-3073-4765-995F-36E9ABA37F02}" type="presParOf" srcId="{F21FEFD0-4C9B-4DCB-8BC9-91A19BDD7D85}" destId="{12CF810A-D2FA-49B9-AD9B-217A9E33B656}" srcOrd="4" destOrd="0" presId="urn:microsoft.com/office/officeart/2005/8/layout/bList2#3"/>
    <dgm:cxn modelId="{E22980AD-BC71-4178-8B1E-A8F17A102BE8}" type="presParOf" srcId="{12CF810A-D2FA-49B9-AD9B-217A9E33B656}" destId="{F8920F63-04A3-4FD5-AF2D-E4B67058937F}" srcOrd="0" destOrd="0" presId="urn:microsoft.com/office/officeart/2005/8/layout/bList2#3"/>
    <dgm:cxn modelId="{9AF6F708-2C58-4AEA-8DBF-25606C1F7196}" type="presParOf" srcId="{12CF810A-D2FA-49B9-AD9B-217A9E33B656}" destId="{B8AF5FB3-900E-43AB-A55C-2CE50C328A8B}" srcOrd="1" destOrd="0" presId="urn:microsoft.com/office/officeart/2005/8/layout/bList2#3"/>
    <dgm:cxn modelId="{120D13BF-9C0D-44D9-89CE-53EB2C40AB92}" type="presParOf" srcId="{12CF810A-D2FA-49B9-AD9B-217A9E33B656}" destId="{AF472B83-8D80-49D4-92B7-F6374A132BEB}" srcOrd="2" destOrd="0" presId="urn:microsoft.com/office/officeart/2005/8/layout/bList2#3"/>
    <dgm:cxn modelId="{452A22B5-0FA1-4CBA-BDC8-D5B3657BF119}" type="presParOf" srcId="{12CF810A-D2FA-49B9-AD9B-217A9E33B656}" destId="{1CDF4485-DC30-4C08-930C-62E55DD3DB42}" srcOrd="3" destOrd="0" presId="urn:microsoft.com/office/officeart/2005/8/layout/bList2#3"/>
    <dgm:cxn modelId="{BCC08724-A202-48F7-B45D-BCCF0C7BB0DF}" type="presParOf" srcId="{F21FEFD0-4C9B-4DCB-8BC9-91A19BDD7D85}" destId="{28254509-155F-4AE2-8EFF-402B4FEC2B7E}" srcOrd="5" destOrd="0" presId="urn:microsoft.com/office/officeart/2005/8/layout/bList2#3"/>
    <dgm:cxn modelId="{787F5116-F08D-41EB-A110-75784E2E652A}" type="presParOf" srcId="{F21FEFD0-4C9B-4DCB-8BC9-91A19BDD7D85}" destId="{DFA9F92F-5DBB-454A-8FE3-F8A5679565D2}" srcOrd="6" destOrd="0" presId="urn:microsoft.com/office/officeart/2005/8/layout/bList2#3"/>
    <dgm:cxn modelId="{28ED1F39-EEF5-4B78-A99A-DF0FCF314F09}" type="presParOf" srcId="{DFA9F92F-5DBB-454A-8FE3-F8A5679565D2}" destId="{B87B4387-4AE3-4438-868B-9592399FD354}" srcOrd="0" destOrd="0" presId="urn:microsoft.com/office/officeart/2005/8/layout/bList2#3"/>
    <dgm:cxn modelId="{01395A84-BBB9-40FA-8C19-0122DF9600D2}" type="presParOf" srcId="{DFA9F92F-5DBB-454A-8FE3-F8A5679565D2}" destId="{C763DFAC-8BC6-4C63-885D-D5D6F191091B}" srcOrd="1" destOrd="0" presId="urn:microsoft.com/office/officeart/2005/8/layout/bList2#3"/>
    <dgm:cxn modelId="{3EF798D7-53D0-4613-9408-77A51BFC2E54}" type="presParOf" srcId="{DFA9F92F-5DBB-454A-8FE3-F8A5679565D2}" destId="{471A3A72-BF51-451B-9161-AB4DD7A6F4EF}" srcOrd="2" destOrd="0" presId="urn:microsoft.com/office/officeart/2005/8/layout/bList2#3"/>
    <dgm:cxn modelId="{7BAD3EB7-5746-49FF-99E1-A630DA0B7546}" type="presParOf" srcId="{DFA9F92F-5DBB-454A-8FE3-F8A5679565D2}" destId="{4D201E0D-30DA-471C-871B-5DD7D0017359}" srcOrd="3" destOrd="0" presId="urn:microsoft.com/office/officeart/2005/8/layout/bList2#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822AF-AE3B-46B0-91D6-CD6C70CECA6C}">
      <dsp:nvSpPr>
        <dsp:cNvPr id="0" name=""/>
        <dsp:cNvSpPr/>
      </dsp:nvSpPr>
      <dsp:spPr>
        <a:xfrm>
          <a:off x="7775" y="212911"/>
          <a:ext cx="2356124" cy="4119190"/>
        </a:xfrm>
        <a:prstGeom prst="rect">
          <a:avLst/>
        </a:prstGeom>
        <a:solidFill>
          <a:schemeClr val="lt1">
            <a:alpha val="90000"/>
            <a:hueOff val="0"/>
            <a:satOff val="0"/>
            <a:lumOff val="0"/>
            <a:alphaOff val="0"/>
          </a:schemeClr>
        </a:solidFill>
        <a:ln w="12700" cap="flat" cmpd="sng" algn="ctr">
          <a:solidFill>
            <a:srgbClr val="0014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ZA" sz="1400" kern="1200"/>
            <a:t> Increasing population and ho</a:t>
          </a:r>
        </a:p>
      </dsp:txBody>
      <dsp:txXfrm>
        <a:off x="7775" y="212911"/>
        <a:ext cx="2356124" cy="4119190"/>
      </dsp:txXfrm>
    </dsp:sp>
    <dsp:sp modelId="{FE170C3D-3CB5-465F-A97C-BBF9017AD7B2}">
      <dsp:nvSpPr>
        <dsp:cNvPr id="0" name=""/>
        <dsp:cNvSpPr/>
      </dsp:nvSpPr>
      <dsp:spPr>
        <a:xfrm>
          <a:off x="0" y="182504"/>
          <a:ext cx="2360648" cy="390544"/>
        </a:xfrm>
        <a:prstGeom prst="rect">
          <a:avLst/>
        </a:prstGeom>
        <a:solidFill>
          <a:srgbClr val="00148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dirty="0">
              <a:latin typeface="Gotham"/>
            </a:rPr>
            <a:t>Population</a:t>
          </a:r>
          <a:endParaRPr lang="en-GB" sz="1800" kern="1200" dirty="0">
            <a:latin typeface="Gotham"/>
          </a:endParaRPr>
        </a:p>
      </dsp:txBody>
      <dsp:txXfrm>
        <a:off x="0" y="182504"/>
        <a:ext cx="1662428" cy="390544"/>
      </dsp:txXfrm>
    </dsp:sp>
    <dsp:sp modelId="{22F24123-FB59-4929-964E-8F5654497164}">
      <dsp:nvSpPr>
        <dsp:cNvPr id="0" name=""/>
        <dsp:cNvSpPr/>
      </dsp:nvSpPr>
      <dsp:spPr>
        <a:xfrm>
          <a:off x="1741659"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C06D06F8-F7AF-49E9-B1C4-80C3D499B235}">
      <dsp:nvSpPr>
        <dsp:cNvPr id="0" name=""/>
        <dsp:cNvSpPr/>
      </dsp:nvSpPr>
      <dsp:spPr>
        <a:xfrm>
          <a:off x="2762612" y="212911"/>
          <a:ext cx="2356124" cy="4119190"/>
        </a:xfrm>
        <a:prstGeom prst="rect">
          <a:avLst/>
        </a:prstGeom>
        <a:solidFill>
          <a:schemeClr val="lt1">
            <a:alpha val="90000"/>
            <a:hueOff val="0"/>
            <a:satOff val="0"/>
            <a:lumOff val="0"/>
            <a:alphaOff val="0"/>
          </a:schemeClr>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dsp:style>
    </dsp:sp>
    <dsp:sp modelId="{BBBE3ED5-DF72-4373-8D98-E2893B08D932}">
      <dsp:nvSpPr>
        <dsp:cNvPr id="0" name=""/>
        <dsp:cNvSpPr/>
      </dsp:nvSpPr>
      <dsp:spPr>
        <a:xfrm>
          <a:off x="2762094" y="206614"/>
          <a:ext cx="2356124" cy="390544"/>
        </a:xfrm>
        <a:prstGeom prst="rect">
          <a:avLst/>
        </a:prstGeom>
        <a:solidFill>
          <a:srgbClr val="007DBA"/>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GB" sz="1800" kern="1200" dirty="0">
              <a:latin typeface="Gotham"/>
            </a:rPr>
            <a:t>Quality of Life</a:t>
          </a:r>
        </a:p>
      </dsp:txBody>
      <dsp:txXfrm>
        <a:off x="2762094" y="206614"/>
        <a:ext cx="1659242" cy="390544"/>
      </dsp:txXfrm>
    </dsp:sp>
    <dsp:sp modelId="{8CB12086-B41A-452D-B550-0D9616570A20}">
      <dsp:nvSpPr>
        <dsp:cNvPr id="0" name=""/>
        <dsp:cNvSpPr/>
      </dsp:nvSpPr>
      <dsp:spPr>
        <a:xfrm>
          <a:off x="4496496"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F8920F63-04A3-4FD5-AF2D-E4B67058937F}">
      <dsp:nvSpPr>
        <dsp:cNvPr id="0" name=""/>
        <dsp:cNvSpPr/>
      </dsp:nvSpPr>
      <dsp:spPr>
        <a:xfrm>
          <a:off x="5517449" y="212911"/>
          <a:ext cx="2356124" cy="4119190"/>
        </a:xfrm>
        <a:prstGeom prst="rect">
          <a:avLst/>
        </a:prstGeom>
        <a:solidFill>
          <a:schemeClr val="lt1">
            <a:alpha val="90000"/>
            <a:hueOff val="0"/>
            <a:satOff val="0"/>
            <a:lumOff val="0"/>
            <a:alphaOff val="0"/>
          </a:schemeClr>
        </a:solidFill>
        <a:ln w="12700" cap="flat" cmpd="sng" algn="ctr">
          <a:solidFill>
            <a:srgbClr val="039674"/>
          </a:solidFill>
          <a:prstDash val="solid"/>
          <a:miter lim="800000"/>
        </a:ln>
        <a:effectLst/>
      </dsp:spPr>
      <dsp:style>
        <a:lnRef idx="2">
          <a:scrgbClr r="0" g="0" b="0"/>
        </a:lnRef>
        <a:fillRef idx="1">
          <a:scrgbClr r="0" g="0" b="0"/>
        </a:fillRef>
        <a:effectRef idx="0">
          <a:scrgbClr r="0" g="0" b="0"/>
        </a:effectRef>
        <a:fontRef idx="minor"/>
      </dsp:style>
    </dsp:sp>
    <dsp:sp modelId="{AF472B83-8D80-49D4-92B7-F6374A132BEB}">
      <dsp:nvSpPr>
        <dsp:cNvPr id="0" name=""/>
        <dsp:cNvSpPr/>
      </dsp:nvSpPr>
      <dsp:spPr>
        <a:xfrm>
          <a:off x="5516931" y="206614"/>
          <a:ext cx="2356124" cy="390544"/>
        </a:xfrm>
        <a:prstGeom prst="rect">
          <a:avLst/>
        </a:prstGeom>
        <a:solidFill>
          <a:srgbClr val="039674"/>
        </a:solidFill>
        <a:ln w="12700" cap="flat" cmpd="sng" algn="ctr">
          <a:solidFill>
            <a:srgbClr val="0396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a:latin typeface="Gotham"/>
            </a:rPr>
            <a:t>Education</a:t>
          </a:r>
          <a:endParaRPr lang="en-GB" sz="1800" kern="1200">
            <a:latin typeface="Gotham"/>
          </a:endParaRPr>
        </a:p>
      </dsp:txBody>
      <dsp:txXfrm>
        <a:off x="5516931" y="206614"/>
        <a:ext cx="1659242" cy="390544"/>
      </dsp:txXfrm>
    </dsp:sp>
    <dsp:sp modelId="{1CDF4485-DC30-4C08-930C-62E55DD3DB42}">
      <dsp:nvSpPr>
        <dsp:cNvPr id="0" name=""/>
        <dsp:cNvSpPr/>
      </dsp:nvSpPr>
      <dsp:spPr>
        <a:xfrm>
          <a:off x="7251333"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B87B4387-4AE3-4438-868B-9592399FD354}">
      <dsp:nvSpPr>
        <dsp:cNvPr id="0" name=""/>
        <dsp:cNvSpPr/>
      </dsp:nvSpPr>
      <dsp:spPr>
        <a:xfrm>
          <a:off x="8272286" y="212911"/>
          <a:ext cx="2356124" cy="411919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A3A72-BF51-451B-9161-AB4DD7A6F4EF}">
      <dsp:nvSpPr>
        <dsp:cNvPr id="0" name=""/>
        <dsp:cNvSpPr/>
      </dsp:nvSpPr>
      <dsp:spPr>
        <a:xfrm>
          <a:off x="8276221" y="182111"/>
          <a:ext cx="2356124" cy="390544"/>
        </a:xfrm>
        <a:prstGeom prst="rect">
          <a:avLst/>
        </a:prstGeom>
        <a:solidFill>
          <a:srgbClr val="890C5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dirty="0">
              <a:latin typeface="Gotham"/>
            </a:rPr>
            <a:t>Health</a:t>
          </a:r>
          <a:endParaRPr lang="en-GB" sz="1800" kern="1200" dirty="0">
            <a:latin typeface="Gotham"/>
          </a:endParaRPr>
        </a:p>
      </dsp:txBody>
      <dsp:txXfrm>
        <a:off x="8276221" y="182111"/>
        <a:ext cx="1659242" cy="390544"/>
      </dsp:txXfrm>
    </dsp:sp>
    <dsp:sp modelId="{4D201E0D-30DA-471C-871B-5DD7D0017359}">
      <dsp:nvSpPr>
        <dsp:cNvPr id="0" name=""/>
        <dsp:cNvSpPr/>
      </dsp:nvSpPr>
      <dsp:spPr>
        <a:xfrm>
          <a:off x="10003693"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822AF-AE3B-46B0-91D6-CD6C70CECA6C}">
      <dsp:nvSpPr>
        <dsp:cNvPr id="0" name=""/>
        <dsp:cNvSpPr/>
      </dsp:nvSpPr>
      <dsp:spPr>
        <a:xfrm>
          <a:off x="2493613" y="3966"/>
          <a:ext cx="2595151" cy="4537079"/>
        </a:xfrm>
        <a:prstGeom prst="rect">
          <a:avLst/>
        </a:prstGeom>
        <a:solidFill>
          <a:schemeClr val="lt1">
            <a:alpha val="90000"/>
            <a:hueOff val="0"/>
            <a:satOff val="0"/>
            <a:lumOff val="0"/>
            <a:alphaOff val="0"/>
          </a:schemeClr>
        </a:solidFill>
        <a:ln w="12700" cap="flat" cmpd="sng" algn="ctr">
          <a:solidFill>
            <a:srgbClr val="0014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ZA" sz="1400" kern="1200"/>
            <a:t> Increasing population and ho</a:t>
          </a:r>
        </a:p>
      </dsp:txBody>
      <dsp:txXfrm>
        <a:off x="2493613" y="3966"/>
        <a:ext cx="2595151" cy="4537079"/>
      </dsp:txXfrm>
    </dsp:sp>
    <dsp:sp modelId="{FE170C3D-3CB5-465F-A97C-BBF9017AD7B2}">
      <dsp:nvSpPr>
        <dsp:cNvPr id="0" name=""/>
        <dsp:cNvSpPr/>
      </dsp:nvSpPr>
      <dsp:spPr>
        <a:xfrm>
          <a:off x="2484894" y="0"/>
          <a:ext cx="2600134" cy="430164"/>
        </a:xfrm>
        <a:prstGeom prst="rect">
          <a:avLst/>
        </a:prstGeom>
        <a:solidFill>
          <a:srgbClr val="BA0C2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US" sz="1600" kern="1200" dirty="0">
              <a:latin typeface="Gotham"/>
            </a:rPr>
            <a:t>Service Delivery</a:t>
          </a:r>
          <a:endParaRPr lang="en-GB" sz="1600" kern="1200" dirty="0">
            <a:latin typeface="Gotham"/>
          </a:endParaRPr>
        </a:p>
      </dsp:txBody>
      <dsp:txXfrm>
        <a:off x="2484894" y="0"/>
        <a:ext cx="1831080" cy="430164"/>
      </dsp:txXfrm>
    </dsp:sp>
    <dsp:sp modelId="{22F24123-FB59-4929-964E-8F5654497164}">
      <dsp:nvSpPr>
        <dsp:cNvPr id="0" name=""/>
        <dsp:cNvSpPr/>
      </dsp:nvSpPr>
      <dsp:spPr>
        <a:xfrm>
          <a:off x="4403399" y="0"/>
          <a:ext cx="908302" cy="908302"/>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C06D06F8-F7AF-49E9-B1C4-80C3D499B235}">
      <dsp:nvSpPr>
        <dsp:cNvPr id="0" name=""/>
        <dsp:cNvSpPr/>
      </dsp:nvSpPr>
      <dsp:spPr>
        <a:xfrm>
          <a:off x="5527927" y="3966"/>
          <a:ext cx="2595151" cy="4537079"/>
        </a:xfrm>
        <a:prstGeom prst="rect">
          <a:avLst/>
        </a:prstGeom>
        <a:solidFill>
          <a:schemeClr val="lt1">
            <a:alpha val="90000"/>
            <a:hueOff val="0"/>
            <a:satOff val="0"/>
            <a:lumOff val="0"/>
            <a:alphaOff val="0"/>
          </a:schemeClr>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dsp:style>
    </dsp:sp>
    <dsp:sp modelId="{BBBE3ED5-DF72-4373-8D98-E2893B08D932}">
      <dsp:nvSpPr>
        <dsp:cNvPr id="0" name=""/>
        <dsp:cNvSpPr/>
      </dsp:nvSpPr>
      <dsp:spPr>
        <a:xfrm>
          <a:off x="5527356" y="0"/>
          <a:ext cx="2595151" cy="430164"/>
        </a:xfrm>
        <a:prstGeom prst="rect">
          <a:avLst/>
        </a:prstGeom>
        <a:solidFill>
          <a:srgbClr val="EB6024"/>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GB" sz="1800" kern="1200" dirty="0">
              <a:latin typeface="Gotham"/>
            </a:rPr>
            <a:t>Crime</a:t>
          </a:r>
        </a:p>
      </dsp:txBody>
      <dsp:txXfrm>
        <a:off x="5527356" y="0"/>
        <a:ext cx="1827571" cy="430164"/>
      </dsp:txXfrm>
    </dsp:sp>
    <dsp:sp modelId="{8CB12086-B41A-452D-B550-0D9616570A20}">
      <dsp:nvSpPr>
        <dsp:cNvPr id="0" name=""/>
        <dsp:cNvSpPr/>
      </dsp:nvSpPr>
      <dsp:spPr>
        <a:xfrm>
          <a:off x="7437712" y="0"/>
          <a:ext cx="908302" cy="908302"/>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822AF-AE3B-46B0-91D6-CD6C70CECA6C}">
      <dsp:nvSpPr>
        <dsp:cNvPr id="0" name=""/>
        <dsp:cNvSpPr/>
      </dsp:nvSpPr>
      <dsp:spPr>
        <a:xfrm>
          <a:off x="7775" y="212911"/>
          <a:ext cx="2356124" cy="4119190"/>
        </a:xfrm>
        <a:prstGeom prst="rect">
          <a:avLst/>
        </a:prstGeom>
        <a:solidFill>
          <a:schemeClr val="lt1">
            <a:alpha val="90000"/>
            <a:hueOff val="0"/>
            <a:satOff val="0"/>
            <a:lumOff val="0"/>
            <a:alphaOff val="0"/>
          </a:schemeClr>
        </a:solidFill>
        <a:ln w="12700" cap="flat" cmpd="sng" algn="ctr">
          <a:solidFill>
            <a:srgbClr val="0014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ZA" sz="1400" kern="1200"/>
            <a:t> Increasing population and ho</a:t>
          </a:r>
        </a:p>
      </dsp:txBody>
      <dsp:txXfrm>
        <a:off x="7775" y="212911"/>
        <a:ext cx="2356124" cy="4119190"/>
      </dsp:txXfrm>
    </dsp:sp>
    <dsp:sp modelId="{FE170C3D-3CB5-465F-A97C-BBF9017AD7B2}">
      <dsp:nvSpPr>
        <dsp:cNvPr id="0" name=""/>
        <dsp:cNvSpPr/>
      </dsp:nvSpPr>
      <dsp:spPr>
        <a:xfrm>
          <a:off x="0" y="182504"/>
          <a:ext cx="2360648" cy="390544"/>
        </a:xfrm>
        <a:prstGeom prst="rect">
          <a:avLst/>
        </a:prstGeom>
        <a:solidFill>
          <a:srgbClr val="00148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dirty="0">
              <a:latin typeface="Gotham"/>
            </a:rPr>
            <a:t>Population</a:t>
          </a:r>
          <a:endParaRPr lang="en-GB" sz="1800" kern="1200" dirty="0">
            <a:latin typeface="Gotham"/>
          </a:endParaRPr>
        </a:p>
      </dsp:txBody>
      <dsp:txXfrm>
        <a:off x="0" y="182504"/>
        <a:ext cx="1662428" cy="390544"/>
      </dsp:txXfrm>
    </dsp:sp>
    <dsp:sp modelId="{22F24123-FB59-4929-964E-8F5654497164}">
      <dsp:nvSpPr>
        <dsp:cNvPr id="0" name=""/>
        <dsp:cNvSpPr/>
      </dsp:nvSpPr>
      <dsp:spPr>
        <a:xfrm>
          <a:off x="1741659"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C06D06F8-F7AF-49E9-B1C4-80C3D499B235}">
      <dsp:nvSpPr>
        <dsp:cNvPr id="0" name=""/>
        <dsp:cNvSpPr/>
      </dsp:nvSpPr>
      <dsp:spPr>
        <a:xfrm>
          <a:off x="2762612" y="212911"/>
          <a:ext cx="2356124" cy="4119190"/>
        </a:xfrm>
        <a:prstGeom prst="rect">
          <a:avLst/>
        </a:prstGeom>
        <a:solidFill>
          <a:schemeClr val="lt1">
            <a:alpha val="90000"/>
            <a:hueOff val="0"/>
            <a:satOff val="0"/>
            <a:lumOff val="0"/>
            <a:alphaOff val="0"/>
          </a:schemeClr>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dsp:style>
    </dsp:sp>
    <dsp:sp modelId="{BBBE3ED5-DF72-4373-8D98-E2893B08D932}">
      <dsp:nvSpPr>
        <dsp:cNvPr id="0" name=""/>
        <dsp:cNvSpPr/>
      </dsp:nvSpPr>
      <dsp:spPr>
        <a:xfrm>
          <a:off x="2762094" y="206614"/>
          <a:ext cx="2356124" cy="390544"/>
        </a:xfrm>
        <a:prstGeom prst="rect">
          <a:avLst/>
        </a:prstGeom>
        <a:solidFill>
          <a:srgbClr val="007DBA"/>
        </a:solidFill>
        <a:ln w="12700" cap="flat" cmpd="sng" algn="ctr">
          <a:solidFill>
            <a:srgbClr val="007DB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a:latin typeface="Gotham"/>
            </a:rPr>
            <a:t>Income</a:t>
          </a:r>
          <a:endParaRPr lang="en-GB" sz="1800" kern="1200">
            <a:latin typeface="Gotham"/>
          </a:endParaRPr>
        </a:p>
      </dsp:txBody>
      <dsp:txXfrm>
        <a:off x="2762094" y="206614"/>
        <a:ext cx="1659242" cy="390544"/>
      </dsp:txXfrm>
    </dsp:sp>
    <dsp:sp modelId="{8CB12086-B41A-452D-B550-0D9616570A20}">
      <dsp:nvSpPr>
        <dsp:cNvPr id="0" name=""/>
        <dsp:cNvSpPr/>
      </dsp:nvSpPr>
      <dsp:spPr>
        <a:xfrm>
          <a:off x="4496496"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F8920F63-04A3-4FD5-AF2D-E4B67058937F}">
      <dsp:nvSpPr>
        <dsp:cNvPr id="0" name=""/>
        <dsp:cNvSpPr/>
      </dsp:nvSpPr>
      <dsp:spPr>
        <a:xfrm>
          <a:off x="5517449" y="212911"/>
          <a:ext cx="2356124" cy="4119190"/>
        </a:xfrm>
        <a:prstGeom prst="rect">
          <a:avLst/>
        </a:prstGeom>
        <a:solidFill>
          <a:schemeClr val="lt1">
            <a:alpha val="90000"/>
            <a:hueOff val="0"/>
            <a:satOff val="0"/>
            <a:lumOff val="0"/>
            <a:alphaOff val="0"/>
          </a:schemeClr>
        </a:solidFill>
        <a:ln w="12700" cap="flat" cmpd="sng" algn="ctr">
          <a:solidFill>
            <a:srgbClr val="039674"/>
          </a:solidFill>
          <a:prstDash val="solid"/>
          <a:miter lim="800000"/>
        </a:ln>
        <a:effectLst/>
      </dsp:spPr>
      <dsp:style>
        <a:lnRef idx="2">
          <a:scrgbClr r="0" g="0" b="0"/>
        </a:lnRef>
        <a:fillRef idx="1">
          <a:scrgbClr r="0" g="0" b="0"/>
        </a:fillRef>
        <a:effectRef idx="0">
          <a:scrgbClr r="0" g="0" b="0"/>
        </a:effectRef>
        <a:fontRef idx="minor"/>
      </dsp:style>
    </dsp:sp>
    <dsp:sp modelId="{AF472B83-8D80-49D4-92B7-F6374A132BEB}">
      <dsp:nvSpPr>
        <dsp:cNvPr id="0" name=""/>
        <dsp:cNvSpPr/>
      </dsp:nvSpPr>
      <dsp:spPr>
        <a:xfrm>
          <a:off x="5516931" y="206614"/>
          <a:ext cx="2356124" cy="390544"/>
        </a:xfrm>
        <a:prstGeom prst="rect">
          <a:avLst/>
        </a:prstGeom>
        <a:solidFill>
          <a:srgbClr val="039674"/>
        </a:solidFill>
        <a:ln w="12700" cap="flat" cmpd="sng" algn="ctr">
          <a:solidFill>
            <a:srgbClr val="0396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a:latin typeface="Gotham"/>
            </a:rPr>
            <a:t>Education</a:t>
          </a:r>
          <a:endParaRPr lang="en-GB" sz="1800" kern="1200">
            <a:latin typeface="Gotham"/>
          </a:endParaRPr>
        </a:p>
      </dsp:txBody>
      <dsp:txXfrm>
        <a:off x="5516931" y="206614"/>
        <a:ext cx="1659242" cy="390544"/>
      </dsp:txXfrm>
    </dsp:sp>
    <dsp:sp modelId="{1CDF4485-DC30-4C08-930C-62E55DD3DB42}">
      <dsp:nvSpPr>
        <dsp:cNvPr id="0" name=""/>
        <dsp:cNvSpPr/>
      </dsp:nvSpPr>
      <dsp:spPr>
        <a:xfrm>
          <a:off x="7251333"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B87B4387-4AE3-4438-868B-9592399FD354}">
      <dsp:nvSpPr>
        <dsp:cNvPr id="0" name=""/>
        <dsp:cNvSpPr/>
      </dsp:nvSpPr>
      <dsp:spPr>
        <a:xfrm>
          <a:off x="8272286" y="212911"/>
          <a:ext cx="2356124" cy="411919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A3A72-BF51-451B-9161-AB4DD7A6F4EF}">
      <dsp:nvSpPr>
        <dsp:cNvPr id="0" name=""/>
        <dsp:cNvSpPr/>
      </dsp:nvSpPr>
      <dsp:spPr>
        <a:xfrm>
          <a:off x="8276221" y="182111"/>
          <a:ext cx="2356124" cy="390544"/>
        </a:xfrm>
        <a:prstGeom prst="rect">
          <a:avLst/>
        </a:prstGeom>
        <a:solidFill>
          <a:srgbClr val="890C5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n-US" sz="1800" kern="1200" dirty="0">
              <a:latin typeface="Gotham"/>
            </a:rPr>
            <a:t>Health</a:t>
          </a:r>
          <a:endParaRPr lang="en-GB" sz="1800" kern="1200" dirty="0">
            <a:latin typeface="Gotham"/>
          </a:endParaRPr>
        </a:p>
      </dsp:txBody>
      <dsp:txXfrm>
        <a:off x="8276221" y="182111"/>
        <a:ext cx="1659242" cy="390544"/>
      </dsp:txXfrm>
    </dsp:sp>
    <dsp:sp modelId="{4D201E0D-30DA-471C-871B-5DD7D0017359}">
      <dsp:nvSpPr>
        <dsp:cNvPr id="0" name=""/>
        <dsp:cNvSpPr/>
      </dsp:nvSpPr>
      <dsp:spPr>
        <a:xfrm>
          <a:off x="10003693" y="79"/>
          <a:ext cx="824643" cy="824643"/>
        </a:xfrm>
        <a:prstGeom prst="ellipse">
          <a:avLst/>
        </a:prstGeom>
        <a:solidFill>
          <a:schemeClr val="bg1"/>
        </a:solidFill>
        <a:ln w="12700" cap="flat" cmpd="sng" algn="ctr">
          <a:solidFill>
            <a:schemeClr val="bg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A850C-6FB1-4A58-BFF3-1FC7A8CC2453}" type="datetimeFigureOut">
              <a:rPr lang="en-GB" smtClean="0"/>
              <a:pPr/>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1FE8D-488A-4DD7-82C0-97010D2787C7}" type="slidenum">
              <a:rPr lang="en-GB" smtClean="0"/>
              <a:pPr/>
              <a:t>‹#›</a:t>
            </a:fld>
            <a:endParaRPr lang="en-GB"/>
          </a:p>
        </p:txBody>
      </p:sp>
    </p:spTree>
    <p:extLst>
      <p:ext uri="{BB962C8B-B14F-4D97-AF65-F5344CB8AC3E}">
        <p14:creationId xmlns:p14="http://schemas.microsoft.com/office/powerpoint/2010/main" xmlns="" val="292182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001475-3DAE-488D-AFE4-E53F22D491DC}"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42656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D1FE8D-488A-4DD7-82C0-97010D2787C7}" type="slidenum">
              <a:rPr lang="en-GB" smtClean="0"/>
              <a:pPr/>
              <a:t>12</a:t>
            </a:fld>
            <a:endParaRPr lang="en-GB"/>
          </a:p>
        </p:txBody>
      </p:sp>
    </p:spTree>
    <p:extLst>
      <p:ext uri="{BB962C8B-B14F-4D97-AF65-F5344CB8AC3E}">
        <p14:creationId xmlns:p14="http://schemas.microsoft.com/office/powerpoint/2010/main" xmlns="" val="330673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001475-3DAE-488D-AFE4-E53F22D491DC}"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70239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001475-3DAE-488D-AFE4-E53F22D491DC}"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413370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2900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070478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62816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30072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58058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66665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36672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D1FE8D-488A-4DD7-82C0-97010D2787C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04359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Global growth continued to contract, slowing from 3.6 per cent in 2018 to 2.9 per cent in 2019</a:t>
            </a:r>
          </a:p>
          <a:p>
            <a:pPr marL="171450" indent="-171450">
              <a:buFont typeface="Arial" panose="020B0604020202020204" pitchFamily="34" charset="0"/>
              <a:buChar char="•"/>
            </a:pPr>
            <a:r>
              <a:rPr lang="en-US" dirty="0"/>
              <a:t>Global economic growth was already moderating prior to the pandemic</a:t>
            </a:r>
          </a:p>
          <a:p>
            <a:pPr marL="171450" indent="-171450">
              <a:buFont typeface="Arial" panose="020B0604020202020204" pitchFamily="34" charset="0"/>
              <a:buChar char="•"/>
            </a:pPr>
            <a:r>
              <a:rPr lang="en-US" dirty="0"/>
              <a:t>The pandemic triggered a deep global economic recession as global industrial production was disrupted.</a:t>
            </a:r>
          </a:p>
          <a:p>
            <a:pPr marL="171450" indent="-171450">
              <a:buFont typeface="Arial" panose="020B0604020202020204" pitchFamily="34" charset="0"/>
              <a:buChar char="•"/>
            </a:pPr>
            <a:r>
              <a:rPr lang="en-US" dirty="0"/>
              <a:t>Growth in advanced economies declined from 2.2 per cent in 2018 to 1.7 per cent in 2019, continuing a trend that began 2017.</a:t>
            </a:r>
          </a:p>
          <a:p>
            <a:pPr marL="171450" indent="-171450">
              <a:buFont typeface="Arial" panose="020B0604020202020204" pitchFamily="34" charset="0"/>
              <a:buChar char="•"/>
            </a:pPr>
            <a:r>
              <a:rPr lang="en-US" dirty="0"/>
              <a:t>growth in emerging and developing economies slowed from 4.5 per cent in 2018 to 3.7 per cent in 2019. Growth in the Chinese economy slowed from 6.7 per cent in 2018 to 6.1 per cent in 2019</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8D1FE8D-488A-4DD7-82C0-97010D2787C7}" type="slidenum">
              <a:rPr lang="en-GB" smtClean="0"/>
              <a:pPr/>
              <a:t>4</a:t>
            </a:fld>
            <a:endParaRPr lang="en-GB"/>
          </a:p>
        </p:txBody>
      </p:sp>
    </p:spTree>
    <p:extLst>
      <p:ext uri="{BB962C8B-B14F-4D97-AF65-F5344CB8AC3E}">
        <p14:creationId xmlns:p14="http://schemas.microsoft.com/office/powerpoint/2010/main" xmlns="" val="265400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D1FE8D-488A-4DD7-82C0-97010D2787C7}" type="slidenum">
              <a:rPr lang="en-GB" smtClean="0"/>
              <a:pPr/>
              <a:t>5</a:t>
            </a:fld>
            <a:endParaRPr lang="en-GB"/>
          </a:p>
        </p:txBody>
      </p:sp>
    </p:spTree>
    <p:extLst>
      <p:ext uri="{BB962C8B-B14F-4D97-AF65-F5344CB8AC3E}">
        <p14:creationId xmlns:p14="http://schemas.microsoft.com/office/powerpoint/2010/main" xmlns="" val="408660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Private services’ sector grew on average with 2.2 per cent over the last decade, with  all sub-sectors in the private services sector experiencing a positive growth over the past decade.</a:t>
            </a:r>
          </a:p>
          <a:p>
            <a:pPr marL="171450" indent="-171450">
              <a:buFont typeface="Arial" panose="020B0604020202020204" pitchFamily="34" charset="0"/>
              <a:buChar char="•"/>
            </a:pPr>
            <a:r>
              <a:rPr lang="en-US" dirty="0"/>
              <a:t>General government experienced a GVA growth of 2.4 per cent on average over the past decade.</a:t>
            </a:r>
          </a:p>
          <a:p>
            <a:pPr marL="171450" indent="-171450">
              <a:buFont typeface="Arial" panose="020B0604020202020204" pitchFamily="34" charset="0"/>
              <a:buChar char="•"/>
            </a:pPr>
            <a:r>
              <a:rPr lang="en-US" dirty="0"/>
              <a:t>Government expenditure most likely increased due to the growing population and due to increases in large construction projects over the last decade. </a:t>
            </a:r>
          </a:p>
          <a:p>
            <a:pPr marL="171450" indent="-171450">
              <a:buFont typeface="Arial" panose="020B0604020202020204" pitchFamily="34" charset="0"/>
              <a:buChar char="•"/>
            </a:pPr>
            <a:r>
              <a:rPr lang="en-US" dirty="0"/>
              <a:t>Construction sector grew on average by 2.6 per cent between 2010 and 2014.</a:t>
            </a:r>
          </a:p>
          <a:p>
            <a:pPr marL="171450" indent="-171450">
              <a:buFont typeface="Arial" panose="020B0604020202020204" pitchFamily="34" charset="0"/>
              <a:buChar char="•"/>
            </a:pPr>
            <a:r>
              <a:rPr lang="en-US" dirty="0"/>
              <a:t>Average growth  in construction slipped to -0.3 per cent between 2015 and 2019, bringing the average growth over the last decade down to 1.1 per cent. </a:t>
            </a:r>
          </a:p>
          <a:p>
            <a:pPr marL="171450" indent="-171450">
              <a:buFont typeface="Arial" panose="020B0604020202020204" pitchFamily="34" charset="0"/>
              <a:buChar char="•"/>
            </a:pPr>
            <a:r>
              <a:rPr lang="en-US" dirty="0"/>
              <a:t>The decline in the construction sector can be attributed to the weak investor confidence and depressed economic growth nationally and provincially. </a:t>
            </a:r>
          </a:p>
        </p:txBody>
      </p:sp>
      <p:sp>
        <p:nvSpPr>
          <p:cNvPr id="4" name="Slide Number Placeholder 3"/>
          <p:cNvSpPr>
            <a:spLocks noGrp="1"/>
          </p:cNvSpPr>
          <p:nvPr>
            <p:ph type="sldNum" sz="quarter" idx="5"/>
          </p:nvPr>
        </p:nvSpPr>
        <p:spPr/>
        <p:txBody>
          <a:bodyPr/>
          <a:lstStyle/>
          <a:p>
            <a:fld id="{C8D1FE8D-488A-4DD7-82C0-97010D2787C7}" type="slidenum">
              <a:rPr lang="en-GB" smtClean="0"/>
              <a:pPr/>
              <a:t>6</a:t>
            </a:fld>
            <a:endParaRPr lang="en-GB"/>
          </a:p>
        </p:txBody>
      </p:sp>
    </p:spTree>
    <p:extLst>
      <p:ext uri="{BB962C8B-B14F-4D97-AF65-F5344CB8AC3E}">
        <p14:creationId xmlns:p14="http://schemas.microsoft.com/office/powerpoint/2010/main" xmlns="" val="95740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D1FE8D-488A-4DD7-82C0-97010D2787C7}" type="slidenum">
              <a:rPr lang="en-GB" smtClean="0"/>
              <a:pPr/>
              <a:t>7</a:t>
            </a:fld>
            <a:endParaRPr lang="en-GB"/>
          </a:p>
        </p:txBody>
      </p:sp>
    </p:spTree>
    <p:extLst>
      <p:ext uri="{BB962C8B-B14F-4D97-AF65-F5344CB8AC3E}">
        <p14:creationId xmlns:p14="http://schemas.microsoft.com/office/powerpoint/2010/main" xmlns="" val="302765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economy of the WC is dominated by the Cape Metro area., that accounts for 71.8 per cent of the Province’s GDPR and 62.7% of employment. Followed by the Cape Winelands and Garden Route Districts. Conversely, the Central Karoo has the smallest contribution to the Province’s GDPR and employment. (There has been no significant change between the economic structure of the WC between 2017 and 2018).)</a:t>
            </a:r>
            <a:endParaRPr lang="en-GB"/>
          </a:p>
        </p:txBody>
      </p:sp>
      <p:sp>
        <p:nvSpPr>
          <p:cNvPr id="4" name="Slide Number Placeholder 3"/>
          <p:cNvSpPr>
            <a:spLocks noGrp="1"/>
          </p:cNvSpPr>
          <p:nvPr>
            <p:ph type="sldNum" sz="quarter" idx="5"/>
          </p:nvPr>
        </p:nvSpPr>
        <p:spPr/>
        <p:txBody>
          <a:bodyPr/>
          <a:lstStyle/>
          <a:p>
            <a:fld id="{C8D1FE8D-488A-4DD7-82C0-97010D2787C7}" type="slidenum">
              <a:rPr lang="en-GB" smtClean="0"/>
              <a:pPr/>
              <a:t>8</a:t>
            </a:fld>
            <a:endParaRPr lang="en-GB"/>
          </a:p>
        </p:txBody>
      </p:sp>
    </p:spTree>
    <p:extLst>
      <p:ext uri="{BB962C8B-B14F-4D97-AF65-F5344CB8AC3E}">
        <p14:creationId xmlns:p14="http://schemas.microsoft.com/office/powerpoint/2010/main" xmlns="" val="386884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0000"/>
              </a:lnSpc>
              <a:buFont typeface="Arial" panose="020B0604020202020204" pitchFamily="34" charset="0"/>
              <a:buChar char="•"/>
              <a:tabLst>
                <a:tab pos="457886" algn="l"/>
              </a:tabLst>
            </a:pPr>
            <a:r>
              <a:rPr lang="en-US" sz="1300" dirty="0"/>
              <a:t>The WC unemployment rate was estimated at 20.9 per cent in the first quarter of 2020</a:t>
            </a:r>
          </a:p>
          <a:p>
            <a:pPr marL="742950" lvl="1" indent="-285750">
              <a:lnSpc>
                <a:spcPct val="110000"/>
              </a:lnSpc>
              <a:buFont typeface="Arial" panose="020B0604020202020204" pitchFamily="34" charset="0"/>
              <a:buChar char="•"/>
              <a:tabLst>
                <a:tab pos="457886" algn="l"/>
              </a:tabLst>
            </a:pPr>
            <a:r>
              <a:rPr lang="en-US" sz="1300" dirty="0"/>
              <a:t>employment increased from 2.3 million in the first quarter of 2015 to 2.5 million in the first quarter of 2020. Narrow</a:t>
            </a:r>
          </a:p>
          <a:p>
            <a:pPr marL="742950" lvl="1" indent="-285750">
              <a:lnSpc>
                <a:spcPct val="110000"/>
              </a:lnSpc>
              <a:buFont typeface="Arial" panose="020B0604020202020204" pitchFamily="34" charset="0"/>
              <a:buChar char="•"/>
              <a:tabLst>
                <a:tab pos="457886" algn="l"/>
              </a:tabLst>
            </a:pPr>
            <a:r>
              <a:rPr lang="en-US" sz="1300" dirty="0"/>
              <a:t>the working-age population increased by 462 000 between the first quarters of 2015 and 2020, with a narrow </a:t>
            </a:r>
            <a:r>
              <a:rPr lang="en-US" sz="1300" dirty="0" err="1"/>
              <a:t>labour</a:t>
            </a:r>
            <a:r>
              <a:rPr lang="en-US" sz="1300" dirty="0"/>
              <a:t> force growth of 302 000.</a:t>
            </a:r>
          </a:p>
          <a:p>
            <a:pPr marL="742950" lvl="1" indent="-285750">
              <a:lnSpc>
                <a:spcPct val="110000"/>
              </a:lnSpc>
              <a:buFont typeface="Arial" panose="020B0604020202020204" pitchFamily="34" charset="0"/>
              <a:buChar char="•"/>
              <a:tabLst>
                <a:tab pos="457886" algn="l"/>
              </a:tabLst>
            </a:pPr>
            <a:endParaRPr lang="en-GB" sz="13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8D1FE8D-488A-4DD7-82C0-97010D2787C7}" type="slidenum">
              <a:rPr lang="en-GB" smtClean="0"/>
              <a:pPr/>
              <a:t>11</a:t>
            </a:fld>
            <a:endParaRPr lang="en-GB"/>
          </a:p>
        </p:txBody>
      </p:sp>
    </p:spTree>
    <p:extLst>
      <p:ext uri="{BB962C8B-B14F-4D97-AF65-F5344CB8AC3E}">
        <p14:creationId xmlns:p14="http://schemas.microsoft.com/office/powerpoint/2010/main" xmlns="" val="146047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tags" Target="../tags/tag5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tags" Target="../tags/tag58.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tags" Target="../tags/tag6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tags" Target="../tags/tag66.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tags" Target="../tags/tag7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tags" Target="../tags/tag7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1.xml"/><Relationship Id="rId1" Type="http://schemas.openxmlformats.org/officeDocument/2006/relationships/tags" Target="../tags/tag80.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tags" Target="../tags/tag8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ags" Target="../tags/tag86.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tags" Target="../tags/tag88.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tags" Target="../tags/tag90.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tags" Target="../tags/tag9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3.xml"/><Relationship Id="rId1" Type="http://schemas.openxmlformats.org/officeDocument/2006/relationships/tags" Target="../tags/tag94.xm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0A4AC-C2FC-432D-83AA-317401A3F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2256EBD-4315-4EB7-820F-9739F08AD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7468A4A-68BF-43CB-A881-B20F28935434}"/>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5" name="Footer Placeholder 4">
            <a:extLst>
              <a:ext uri="{FF2B5EF4-FFF2-40B4-BE49-F238E27FC236}">
                <a16:creationId xmlns:a16="http://schemas.microsoft.com/office/drawing/2014/main" xmlns="" id="{50945C2F-A70D-45A2-9E91-F3BF32875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D7B347B-7920-45B4-8728-6F843CD16DC2}"/>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145378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6780BBC-8DA8-4AA4-8257-1E04656EDB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4D759E9-E04E-4726-95EA-E3EE173CF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E117340-4733-4EF6-B0E2-93C460922EDB}"/>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5" name="Footer Placeholder 4">
            <a:extLst>
              <a:ext uri="{FF2B5EF4-FFF2-40B4-BE49-F238E27FC236}">
                <a16:creationId xmlns:a16="http://schemas.microsoft.com/office/drawing/2014/main" xmlns="" id="{BF9A53A1-24C9-4F07-B2F9-87765C60B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6433190-0F48-4C61-A735-412C64406381}"/>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335247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56689" y="420713"/>
            <a:ext cx="7233291"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092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55655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9353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Tree>
    <p:extLst>
      <p:ext uri="{BB962C8B-B14F-4D97-AF65-F5344CB8AC3E}">
        <p14:creationId xmlns:p14="http://schemas.microsoft.com/office/powerpoint/2010/main" xmlns="" val="168949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0528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8013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Tree>
    <p:extLst>
      <p:ext uri="{BB962C8B-B14F-4D97-AF65-F5344CB8AC3E}">
        <p14:creationId xmlns:p14="http://schemas.microsoft.com/office/powerpoint/2010/main" xmlns="" val="49131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15818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0794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B44F401-B6C7-42E5-9BF1-DAC3F1AD5C9E}"/>
              </a:ext>
            </a:extLst>
          </p:cNvPr>
          <p:cNvPicPr>
            <a:picLocks noChangeAspect="1"/>
          </p:cNvPicPr>
          <p:nvPr userDrawn="1"/>
        </p:nvPicPr>
        <p:blipFill>
          <a:blip r:embed="rId2" cstate="print"/>
          <a:stretch>
            <a:fillRect/>
          </a:stretch>
        </p:blipFill>
        <p:spPr>
          <a:xfrm>
            <a:off x="141455" y="6303232"/>
            <a:ext cx="1464068" cy="457200"/>
          </a:xfrm>
          <a:prstGeom prst="rect">
            <a:avLst/>
          </a:prstGeom>
        </p:spPr>
      </p:pic>
      <p:pic>
        <p:nvPicPr>
          <p:cNvPr id="8" name="Picture 7">
            <a:extLst>
              <a:ext uri="{FF2B5EF4-FFF2-40B4-BE49-F238E27FC236}">
                <a16:creationId xmlns:a16="http://schemas.microsoft.com/office/drawing/2014/main" xmlns="" id="{56C7AF50-E209-496A-B11D-B1FFFC891EB8}"/>
              </a:ext>
            </a:extLst>
          </p:cNvPr>
          <p:cNvPicPr>
            <a:picLocks noChangeAspect="1"/>
          </p:cNvPicPr>
          <p:nvPr userDrawn="1"/>
        </p:nvPicPr>
        <p:blipFill rotWithShape="1">
          <a:blip r:embed="rId3" cstate="print">
            <a:duotone>
              <a:schemeClr val="accent6">
                <a:shade val="45000"/>
                <a:satMod val="135000"/>
              </a:schemeClr>
              <a:prstClr val="white"/>
            </a:duotone>
          </a:blip>
          <a:srcRect r="11916"/>
          <a:stretch/>
        </p:blipFill>
        <p:spPr>
          <a:xfrm>
            <a:off x="11568648" y="0"/>
            <a:ext cx="629252" cy="5553075"/>
          </a:xfrm>
          <a:prstGeom prst="rect">
            <a:avLst/>
          </a:prstGeom>
        </p:spPr>
      </p:pic>
      <p:pic>
        <p:nvPicPr>
          <p:cNvPr id="9" name="Picture 8">
            <a:extLst>
              <a:ext uri="{FF2B5EF4-FFF2-40B4-BE49-F238E27FC236}">
                <a16:creationId xmlns:a16="http://schemas.microsoft.com/office/drawing/2014/main" xmlns="" id="{C52FA2BF-3598-4FAF-942B-A3C5F7B8A081}"/>
              </a:ext>
            </a:extLst>
          </p:cNvPr>
          <p:cNvPicPr>
            <a:picLocks noChangeAspect="1"/>
          </p:cNvPicPr>
          <p:nvPr userDrawn="1"/>
        </p:nvPicPr>
        <p:blipFill rotWithShape="1">
          <a:blip r:embed="rId3" cstate="print">
            <a:duotone>
              <a:schemeClr val="accent6">
                <a:shade val="45000"/>
                <a:satMod val="135000"/>
              </a:schemeClr>
              <a:prstClr val="white"/>
            </a:duotone>
          </a:blip>
          <a:srcRect t="46824" r="11916"/>
          <a:stretch/>
        </p:blipFill>
        <p:spPr>
          <a:xfrm>
            <a:off x="11562747" y="748147"/>
            <a:ext cx="629253" cy="6109854"/>
          </a:xfrm>
          <a:prstGeom prst="rect">
            <a:avLst/>
          </a:prstGeom>
        </p:spPr>
      </p:pic>
      <p:sp>
        <p:nvSpPr>
          <p:cNvPr id="10" name="Slide Number Placeholder 4">
            <a:extLst>
              <a:ext uri="{FF2B5EF4-FFF2-40B4-BE49-F238E27FC236}">
                <a16:creationId xmlns:a16="http://schemas.microsoft.com/office/drawing/2014/main" xmlns="" id="{01E56A5C-3996-45E9-9537-C62C389551F2}"/>
              </a:ext>
            </a:extLst>
          </p:cNvPr>
          <p:cNvSpPr txBox="1">
            <a:spLocks/>
          </p:cNvSpPr>
          <p:nvPr userDrawn="1"/>
        </p:nvSpPr>
        <p:spPr>
          <a:xfrm>
            <a:off x="9435738" y="63633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Gotha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CA61A2-5D01-4D8A-969D-E424E63D3A8D}" type="slidenum">
              <a:rPr lang="en-GB" smtClean="0"/>
              <a:pPr/>
              <a:t>‹#›</a:t>
            </a:fld>
            <a:endParaRPr lang="en-GB"/>
          </a:p>
        </p:txBody>
      </p:sp>
      <p:sp>
        <p:nvSpPr>
          <p:cNvPr id="11" name="Footer Placeholder 4">
            <a:extLst>
              <a:ext uri="{FF2B5EF4-FFF2-40B4-BE49-F238E27FC236}">
                <a16:creationId xmlns:a16="http://schemas.microsoft.com/office/drawing/2014/main" xmlns="" id="{10746D24-5336-4313-81AF-9FF8AFD8A761}"/>
              </a:ext>
            </a:extLst>
          </p:cNvPr>
          <p:cNvSpPr txBox="1">
            <a:spLocks/>
          </p:cNvSpPr>
          <p:nvPr userDrawn="1"/>
        </p:nvSpPr>
        <p:spPr>
          <a:xfrm>
            <a:off x="1605523" y="6318833"/>
            <a:ext cx="4431633" cy="45719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300">
                <a:solidFill>
                  <a:srgbClr val="003399"/>
                </a:solidFill>
                <a:latin typeface="Gotham"/>
              </a:rPr>
              <a:t>Municipal Economic Review and Outlook 2020</a:t>
            </a:r>
          </a:p>
        </p:txBody>
      </p:sp>
      <p:sp>
        <p:nvSpPr>
          <p:cNvPr id="17" name="Title 1">
            <a:extLst>
              <a:ext uri="{FF2B5EF4-FFF2-40B4-BE49-F238E27FC236}">
                <a16:creationId xmlns:a16="http://schemas.microsoft.com/office/drawing/2014/main" xmlns="" id="{87F1705B-2B92-4DCE-9B28-537594AFA2A1}"/>
              </a:ext>
            </a:extLst>
          </p:cNvPr>
          <p:cNvSpPr>
            <a:spLocks noGrp="1"/>
          </p:cNvSpPr>
          <p:nvPr>
            <p:ph type="title"/>
          </p:nvPr>
        </p:nvSpPr>
        <p:spPr>
          <a:xfrm>
            <a:off x="509452" y="312116"/>
            <a:ext cx="10829108" cy="603504"/>
          </a:xfrm>
        </p:spPr>
        <p:txBody>
          <a:bodyPr>
            <a:normAutofit/>
          </a:bodyPr>
          <a:lstStyle>
            <a:lvl1pPr>
              <a:defRPr sz="2800" b="1">
                <a:solidFill>
                  <a:schemeClr val="tx1">
                    <a:lumMod val="95000"/>
                    <a:lumOff val="5000"/>
                  </a:schemeClr>
                </a:solidFill>
                <a:latin typeface="Gotham"/>
              </a:defRPr>
            </a:lvl1pPr>
          </a:lstStyle>
          <a:p>
            <a:r>
              <a:rPr lang="en-US"/>
              <a:t>Click to edit Master title style</a:t>
            </a:r>
            <a:endParaRPr lang="en-GB"/>
          </a:p>
        </p:txBody>
      </p:sp>
      <p:cxnSp>
        <p:nvCxnSpPr>
          <p:cNvPr id="19" name="Straight Connector 18">
            <a:extLst>
              <a:ext uri="{FF2B5EF4-FFF2-40B4-BE49-F238E27FC236}">
                <a16:creationId xmlns:a16="http://schemas.microsoft.com/office/drawing/2014/main" xmlns="" id="{4E9F8F09-F0F8-443D-A60B-FF2BD57C78E3}"/>
              </a:ext>
            </a:extLst>
          </p:cNvPr>
          <p:cNvCxnSpPr>
            <a:cxnSpLocks/>
          </p:cNvCxnSpPr>
          <p:nvPr userDrawn="1"/>
        </p:nvCxnSpPr>
        <p:spPr>
          <a:xfrm>
            <a:off x="509452" y="811118"/>
            <a:ext cx="10829108" cy="0"/>
          </a:xfrm>
          <a:prstGeom prst="line">
            <a:avLst/>
          </a:prstGeom>
          <a:ln>
            <a:solidFill>
              <a:srgbClr val="6C6054"/>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0F275297-A185-431C-8669-0072E80B6BD1}"/>
              </a:ext>
            </a:extLst>
          </p:cNvPr>
          <p:cNvSpPr>
            <a:spLocks noGrp="1"/>
          </p:cNvSpPr>
          <p:nvPr>
            <p:ph idx="10"/>
          </p:nvPr>
        </p:nvSpPr>
        <p:spPr>
          <a:xfrm>
            <a:off x="509451" y="1025858"/>
            <a:ext cx="10829108" cy="365760"/>
          </a:xfrm>
        </p:spPr>
        <p:txBody>
          <a:bodyPr/>
          <a:lstStyle>
            <a:lvl1pPr marL="0" indent="0">
              <a:buNone/>
              <a:defRPr sz="2000">
                <a:solidFill>
                  <a:schemeClr val="accent6"/>
                </a:solidFill>
                <a:latin typeface="Gotham"/>
              </a:defRPr>
            </a:lvl1pPr>
            <a:lvl2pPr>
              <a:defRPr>
                <a:solidFill>
                  <a:schemeClr val="accent6"/>
                </a:solidFill>
                <a:latin typeface="Gotham"/>
              </a:defRPr>
            </a:lvl2pPr>
            <a:lvl3pPr>
              <a:defRPr>
                <a:solidFill>
                  <a:schemeClr val="accent6"/>
                </a:solidFill>
                <a:latin typeface="Gotham"/>
              </a:defRPr>
            </a:lvl3pPr>
            <a:lvl4pPr>
              <a:defRPr>
                <a:solidFill>
                  <a:schemeClr val="accent6"/>
                </a:solidFill>
                <a:latin typeface="Gotham"/>
              </a:defRPr>
            </a:lvl4pPr>
            <a:lvl5pPr>
              <a:defRPr>
                <a:solidFill>
                  <a:schemeClr val="accent6"/>
                </a:solidFill>
                <a:latin typeface="Gotha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xmlns="" id="{EA19A774-5F21-48A9-A20C-B7E6999640F9}"/>
              </a:ext>
            </a:extLst>
          </p:cNvPr>
          <p:cNvSpPr>
            <a:spLocks noGrp="1"/>
          </p:cNvSpPr>
          <p:nvPr>
            <p:ph sz="half" idx="11"/>
          </p:nvPr>
        </p:nvSpPr>
        <p:spPr>
          <a:xfrm>
            <a:off x="509451" y="1501856"/>
            <a:ext cx="10829107" cy="4545026"/>
          </a:xfrm>
        </p:spPr>
        <p:txBody>
          <a:bodyPr/>
          <a:lstStyle>
            <a:lvl1pPr>
              <a:defRPr sz="2400">
                <a:latin typeface="Gotham"/>
              </a:defRPr>
            </a:lvl1pPr>
            <a:lvl2pPr>
              <a:defRPr>
                <a:latin typeface="Gotham"/>
              </a:defRPr>
            </a:lvl2pPr>
            <a:lvl3pPr>
              <a:defRPr>
                <a:latin typeface="Gotham"/>
              </a:defRPr>
            </a:lvl3pPr>
            <a:lvl4pPr>
              <a:defRPr>
                <a:latin typeface="Gotham"/>
              </a:defRPr>
            </a:lvl4pPr>
            <a:lvl5pPr>
              <a:defRPr>
                <a:latin typeface="Gotha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xmlns="" id="{FE9B5BBE-CA23-4302-9723-6181F82930CC}"/>
              </a:ext>
            </a:extLst>
          </p:cNvPr>
          <p:cNvPicPr>
            <a:picLocks noChangeAspect="1"/>
          </p:cNvPicPr>
          <p:nvPr userDrawn="1"/>
        </p:nvPicPr>
        <p:blipFill>
          <a:blip r:embed="rId4" cstate="print">
            <a:duotone>
              <a:schemeClr val="accent6">
                <a:shade val="45000"/>
                <a:satMod val="135000"/>
              </a:schemeClr>
              <a:prstClr val="white"/>
            </a:duotone>
          </a:blip>
          <a:stretch>
            <a:fillRect/>
          </a:stretch>
        </p:blipFill>
        <p:spPr>
          <a:xfrm>
            <a:off x="11671860" y="320970"/>
            <a:ext cx="374904" cy="230809"/>
          </a:xfrm>
          <a:prstGeom prst="rect">
            <a:avLst/>
          </a:prstGeom>
        </p:spPr>
      </p:pic>
    </p:spTree>
    <p:extLst>
      <p:ext uri="{BB962C8B-B14F-4D97-AF65-F5344CB8AC3E}">
        <p14:creationId xmlns:p14="http://schemas.microsoft.com/office/powerpoint/2010/main" xmlns="" val="1642013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7826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5848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357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94906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257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1090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42949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80214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04003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026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9E31B-BF1E-457C-9C02-B22AD1042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44FB283-C841-4B43-BC26-505CD1290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343095-A0F3-483D-8B58-D48E7A4DE836}"/>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5" name="Footer Placeholder 4">
            <a:extLst>
              <a:ext uri="{FF2B5EF4-FFF2-40B4-BE49-F238E27FC236}">
                <a16:creationId xmlns:a16="http://schemas.microsoft.com/office/drawing/2014/main" xmlns="" id="{5DD6C659-BAD2-4D9A-8B87-76DEA87D95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54214D1-F3DC-44E7-8082-087E2C9D3CEA}"/>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322662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23614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38424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600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049059" y="1912199"/>
            <a:ext cx="3323291"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724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591125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56689" y="420713"/>
            <a:ext cx="7233291"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3897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18150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97132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Tree>
    <p:extLst>
      <p:ext uri="{BB962C8B-B14F-4D97-AF65-F5344CB8AC3E}">
        <p14:creationId xmlns:p14="http://schemas.microsoft.com/office/powerpoint/2010/main" xmlns="" val="4293442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2092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32CCA5-91D2-490F-B734-791A710E04CC}"/>
              </a:ext>
            </a:extLst>
          </p:cNvPr>
          <p:cNvPicPr>
            <a:picLocks noChangeAspect="1"/>
          </p:cNvPicPr>
          <p:nvPr userDrawn="1"/>
        </p:nvPicPr>
        <p:blipFill rotWithShape="1">
          <a:blip r:embed="rId2" cstate="print">
            <a:duotone>
              <a:schemeClr val="accent6">
                <a:shade val="45000"/>
                <a:satMod val="135000"/>
              </a:schemeClr>
              <a:prstClr val="white"/>
            </a:duotone>
          </a:blip>
          <a:srcRect r="11916"/>
          <a:stretch/>
        </p:blipFill>
        <p:spPr>
          <a:xfrm>
            <a:off x="11568648" y="0"/>
            <a:ext cx="629252" cy="5553075"/>
          </a:xfrm>
          <a:prstGeom prst="rect">
            <a:avLst/>
          </a:prstGeom>
        </p:spPr>
      </p:pic>
      <p:pic>
        <p:nvPicPr>
          <p:cNvPr id="3" name="Picture 2">
            <a:extLst>
              <a:ext uri="{FF2B5EF4-FFF2-40B4-BE49-F238E27FC236}">
                <a16:creationId xmlns:a16="http://schemas.microsoft.com/office/drawing/2014/main" xmlns="" id="{41D4A11E-068D-4169-ADF9-793B924185B3}"/>
              </a:ext>
            </a:extLst>
          </p:cNvPr>
          <p:cNvPicPr>
            <a:picLocks noChangeAspect="1"/>
          </p:cNvPicPr>
          <p:nvPr userDrawn="1"/>
        </p:nvPicPr>
        <p:blipFill rotWithShape="1">
          <a:blip r:embed="rId2" cstate="print">
            <a:duotone>
              <a:schemeClr val="accent6">
                <a:shade val="45000"/>
                <a:satMod val="135000"/>
              </a:schemeClr>
              <a:prstClr val="white"/>
            </a:duotone>
          </a:blip>
          <a:srcRect t="46824" r="11916"/>
          <a:stretch/>
        </p:blipFill>
        <p:spPr>
          <a:xfrm>
            <a:off x="11562747" y="748147"/>
            <a:ext cx="629253" cy="6109854"/>
          </a:xfrm>
          <a:prstGeom prst="rect">
            <a:avLst/>
          </a:prstGeom>
        </p:spPr>
      </p:pic>
      <p:pic>
        <p:nvPicPr>
          <p:cNvPr id="9" name="Picture 8">
            <a:extLst>
              <a:ext uri="{FF2B5EF4-FFF2-40B4-BE49-F238E27FC236}">
                <a16:creationId xmlns:a16="http://schemas.microsoft.com/office/drawing/2014/main" xmlns="" id="{5DA4D17E-4882-49FB-99D5-1F6D6344F305}"/>
              </a:ext>
            </a:extLst>
          </p:cNvPr>
          <p:cNvPicPr>
            <a:picLocks noChangeAspect="1"/>
          </p:cNvPicPr>
          <p:nvPr userDrawn="1"/>
        </p:nvPicPr>
        <p:blipFill>
          <a:blip r:embed="rId3" cstate="print"/>
          <a:stretch>
            <a:fillRect/>
          </a:stretch>
        </p:blipFill>
        <p:spPr>
          <a:xfrm>
            <a:off x="141455" y="6303232"/>
            <a:ext cx="1464068" cy="457200"/>
          </a:xfrm>
          <a:prstGeom prst="rect">
            <a:avLst/>
          </a:prstGeom>
        </p:spPr>
      </p:pic>
      <p:pic>
        <p:nvPicPr>
          <p:cNvPr id="11" name="Picture 10">
            <a:extLst>
              <a:ext uri="{FF2B5EF4-FFF2-40B4-BE49-F238E27FC236}">
                <a16:creationId xmlns:a16="http://schemas.microsoft.com/office/drawing/2014/main" xmlns="" id="{BAF14D1C-809A-44A4-A9AF-CB9633AC064F}"/>
              </a:ext>
            </a:extLst>
          </p:cNvPr>
          <p:cNvPicPr>
            <a:picLocks noChangeAspect="1"/>
          </p:cNvPicPr>
          <p:nvPr userDrawn="1"/>
        </p:nvPicPr>
        <p:blipFill rotWithShape="1">
          <a:blip r:embed="rId2" cstate="print">
            <a:duotone>
              <a:schemeClr val="accent6">
                <a:shade val="45000"/>
                <a:satMod val="135000"/>
              </a:schemeClr>
              <a:prstClr val="white"/>
            </a:duotone>
          </a:blip>
          <a:srcRect r="11916"/>
          <a:stretch/>
        </p:blipFill>
        <p:spPr>
          <a:xfrm>
            <a:off x="11562748" y="0"/>
            <a:ext cx="629253" cy="5553075"/>
          </a:xfrm>
          <a:prstGeom prst="rect">
            <a:avLst/>
          </a:prstGeom>
        </p:spPr>
      </p:pic>
      <p:pic>
        <p:nvPicPr>
          <p:cNvPr id="13" name="Picture 12">
            <a:extLst>
              <a:ext uri="{FF2B5EF4-FFF2-40B4-BE49-F238E27FC236}">
                <a16:creationId xmlns:a16="http://schemas.microsoft.com/office/drawing/2014/main" xmlns="" id="{F007E627-3B1B-4B06-9060-9A20D461CC01}"/>
              </a:ext>
            </a:extLst>
          </p:cNvPr>
          <p:cNvPicPr>
            <a:picLocks noChangeAspect="1"/>
          </p:cNvPicPr>
          <p:nvPr userDrawn="1"/>
        </p:nvPicPr>
        <p:blipFill rotWithShape="1">
          <a:blip r:embed="rId2" cstate="print">
            <a:duotone>
              <a:schemeClr val="accent6">
                <a:shade val="45000"/>
                <a:satMod val="135000"/>
              </a:schemeClr>
              <a:prstClr val="white"/>
            </a:duotone>
          </a:blip>
          <a:srcRect t="46824" r="11916"/>
          <a:stretch/>
        </p:blipFill>
        <p:spPr>
          <a:xfrm>
            <a:off x="11562747" y="748147"/>
            <a:ext cx="629253" cy="6109854"/>
          </a:xfrm>
          <a:prstGeom prst="rect">
            <a:avLst/>
          </a:prstGeom>
        </p:spPr>
      </p:pic>
      <p:sp>
        <p:nvSpPr>
          <p:cNvPr id="15" name="Slide Number Placeholder 4">
            <a:extLst>
              <a:ext uri="{FF2B5EF4-FFF2-40B4-BE49-F238E27FC236}">
                <a16:creationId xmlns:a16="http://schemas.microsoft.com/office/drawing/2014/main" xmlns="" id="{3FA81CA8-094F-4E4D-A1EC-67905E56922D}"/>
              </a:ext>
            </a:extLst>
          </p:cNvPr>
          <p:cNvSpPr txBox="1">
            <a:spLocks/>
          </p:cNvSpPr>
          <p:nvPr userDrawn="1"/>
        </p:nvSpPr>
        <p:spPr>
          <a:xfrm>
            <a:off x="9435738" y="63633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Gotham"/>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CA61A2-5D01-4D8A-969D-E424E63D3A8D}" type="slidenum">
              <a:rPr lang="en-GB" smtClean="0"/>
              <a:pPr/>
              <a:t>‹#›</a:t>
            </a:fld>
            <a:endParaRPr lang="en-GB"/>
          </a:p>
        </p:txBody>
      </p:sp>
      <p:sp>
        <p:nvSpPr>
          <p:cNvPr id="17" name="Footer Placeholder 4">
            <a:extLst>
              <a:ext uri="{FF2B5EF4-FFF2-40B4-BE49-F238E27FC236}">
                <a16:creationId xmlns:a16="http://schemas.microsoft.com/office/drawing/2014/main" xmlns="" id="{BC467B29-9F34-46B3-AA8B-1408A04A5E14}"/>
              </a:ext>
            </a:extLst>
          </p:cNvPr>
          <p:cNvSpPr txBox="1">
            <a:spLocks/>
          </p:cNvSpPr>
          <p:nvPr userDrawn="1"/>
        </p:nvSpPr>
        <p:spPr>
          <a:xfrm>
            <a:off x="1605523" y="6318833"/>
            <a:ext cx="4431633" cy="457199"/>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ZA" sz="1300">
                <a:solidFill>
                  <a:srgbClr val="003399"/>
                </a:solidFill>
                <a:latin typeface="Gotham"/>
              </a:rPr>
              <a:t>Municipal Economic Review and Outlook 2020</a:t>
            </a:r>
          </a:p>
        </p:txBody>
      </p:sp>
      <p:cxnSp>
        <p:nvCxnSpPr>
          <p:cNvPr id="19" name="Straight Connector 18">
            <a:extLst>
              <a:ext uri="{FF2B5EF4-FFF2-40B4-BE49-F238E27FC236}">
                <a16:creationId xmlns:a16="http://schemas.microsoft.com/office/drawing/2014/main" xmlns="" id="{F54C8FDA-288B-45F3-B784-383717078E91}"/>
              </a:ext>
            </a:extLst>
          </p:cNvPr>
          <p:cNvCxnSpPr>
            <a:cxnSpLocks/>
          </p:cNvCxnSpPr>
          <p:nvPr userDrawn="1"/>
        </p:nvCxnSpPr>
        <p:spPr>
          <a:xfrm>
            <a:off x="509452" y="811118"/>
            <a:ext cx="10829108" cy="0"/>
          </a:xfrm>
          <a:prstGeom prst="line">
            <a:avLst/>
          </a:prstGeom>
          <a:ln>
            <a:solidFill>
              <a:srgbClr val="6C6054"/>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xmlns="" id="{F6A3D060-B01A-4162-98DF-00D420E45B82}"/>
              </a:ext>
            </a:extLst>
          </p:cNvPr>
          <p:cNvSpPr>
            <a:spLocks noGrp="1"/>
          </p:cNvSpPr>
          <p:nvPr>
            <p:ph idx="10"/>
          </p:nvPr>
        </p:nvSpPr>
        <p:spPr>
          <a:xfrm>
            <a:off x="509451" y="1025858"/>
            <a:ext cx="5181599" cy="365760"/>
          </a:xfrm>
        </p:spPr>
        <p:txBody>
          <a:bodyPr/>
          <a:lstStyle>
            <a:lvl1pPr marL="0" indent="0">
              <a:buNone/>
              <a:defRPr sz="2000">
                <a:solidFill>
                  <a:schemeClr val="accent6"/>
                </a:solidFill>
                <a:latin typeface="Gotham"/>
              </a:defRPr>
            </a:lvl1pPr>
            <a:lvl2pPr>
              <a:defRPr>
                <a:solidFill>
                  <a:schemeClr val="accent6"/>
                </a:solidFill>
                <a:latin typeface="Gotham"/>
              </a:defRPr>
            </a:lvl2pPr>
            <a:lvl3pPr>
              <a:defRPr>
                <a:solidFill>
                  <a:schemeClr val="accent6"/>
                </a:solidFill>
                <a:latin typeface="Gotham"/>
              </a:defRPr>
            </a:lvl3pPr>
            <a:lvl4pPr>
              <a:defRPr>
                <a:solidFill>
                  <a:schemeClr val="accent6"/>
                </a:solidFill>
                <a:latin typeface="Gotham"/>
              </a:defRPr>
            </a:lvl4pPr>
            <a:lvl5pPr>
              <a:defRPr>
                <a:solidFill>
                  <a:schemeClr val="accent6"/>
                </a:solidFill>
                <a:latin typeface="Gotha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xmlns="" id="{36080045-AC1E-447E-8D5C-19988B054BFC}"/>
              </a:ext>
            </a:extLst>
          </p:cNvPr>
          <p:cNvSpPr>
            <a:spLocks noGrp="1"/>
          </p:cNvSpPr>
          <p:nvPr>
            <p:ph sz="half" idx="11"/>
          </p:nvPr>
        </p:nvSpPr>
        <p:spPr>
          <a:xfrm>
            <a:off x="509451" y="1493002"/>
            <a:ext cx="5181599" cy="4519289"/>
          </a:xfrm>
        </p:spPr>
        <p:txBody>
          <a:bodyPr/>
          <a:lstStyle>
            <a:lvl1pPr>
              <a:defRPr sz="2400">
                <a:latin typeface="Gotham"/>
              </a:defRPr>
            </a:lvl1pPr>
            <a:lvl2pPr>
              <a:defRPr>
                <a:latin typeface="Gotham"/>
              </a:defRPr>
            </a:lvl2pPr>
            <a:lvl3pPr>
              <a:defRPr>
                <a:latin typeface="Gotham"/>
              </a:defRPr>
            </a:lvl3pPr>
            <a:lvl4pPr>
              <a:defRPr>
                <a:latin typeface="Gotham"/>
              </a:defRPr>
            </a:lvl4pPr>
            <a:lvl5pPr>
              <a:defRPr>
                <a:latin typeface="Gotha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xmlns="" id="{D4442C1B-30F2-4E46-AD98-84577CF5C5C4}"/>
              </a:ext>
            </a:extLst>
          </p:cNvPr>
          <p:cNvSpPr>
            <a:spLocks noGrp="1"/>
          </p:cNvSpPr>
          <p:nvPr>
            <p:ph sz="half" idx="16"/>
          </p:nvPr>
        </p:nvSpPr>
        <p:spPr>
          <a:xfrm>
            <a:off x="6156958" y="1493002"/>
            <a:ext cx="5181600" cy="4519289"/>
          </a:xfrm>
        </p:spPr>
        <p:txBody>
          <a:bodyPr/>
          <a:lstStyle>
            <a:lvl1pPr>
              <a:defRPr sz="2400">
                <a:latin typeface="Gotham"/>
              </a:defRPr>
            </a:lvl1pPr>
            <a:lvl2pPr>
              <a:defRPr>
                <a:latin typeface="Gotham"/>
              </a:defRPr>
            </a:lvl2pPr>
            <a:lvl3pPr>
              <a:defRPr>
                <a:latin typeface="Gotham"/>
              </a:defRPr>
            </a:lvl3pPr>
            <a:lvl4pPr>
              <a:defRPr>
                <a:latin typeface="Gotham"/>
              </a:defRPr>
            </a:lvl4pPr>
            <a:lvl5pPr>
              <a:defRPr>
                <a:latin typeface="Gotha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xmlns="" id="{B8F497D9-6879-4299-81F7-AABD62F899A0}"/>
              </a:ext>
            </a:extLst>
          </p:cNvPr>
          <p:cNvSpPr>
            <a:spLocks noGrp="1"/>
          </p:cNvSpPr>
          <p:nvPr>
            <p:ph idx="17"/>
          </p:nvPr>
        </p:nvSpPr>
        <p:spPr>
          <a:xfrm>
            <a:off x="6156959" y="1043153"/>
            <a:ext cx="5181599" cy="365760"/>
          </a:xfrm>
        </p:spPr>
        <p:txBody>
          <a:bodyPr/>
          <a:lstStyle>
            <a:lvl1pPr marL="0" indent="0">
              <a:buNone/>
              <a:defRPr sz="2000">
                <a:solidFill>
                  <a:schemeClr val="accent6"/>
                </a:solidFill>
                <a:latin typeface="Gotham"/>
              </a:defRPr>
            </a:lvl1pPr>
            <a:lvl2pPr>
              <a:defRPr>
                <a:solidFill>
                  <a:schemeClr val="accent6"/>
                </a:solidFill>
                <a:latin typeface="Gotham"/>
              </a:defRPr>
            </a:lvl2pPr>
            <a:lvl3pPr>
              <a:defRPr>
                <a:solidFill>
                  <a:schemeClr val="accent6"/>
                </a:solidFill>
                <a:latin typeface="Gotham"/>
              </a:defRPr>
            </a:lvl3pPr>
            <a:lvl4pPr>
              <a:defRPr>
                <a:solidFill>
                  <a:schemeClr val="accent6"/>
                </a:solidFill>
                <a:latin typeface="Gotham"/>
              </a:defRPr>
            </a:lvl4pPr>
            <a:lvl5pPr>
              <a:defRPr>
                <a:solidFill>
                  <a:schemeClr val="accent6"/>
                </a:solidFill>
                <a:latin typeface="Gotha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itle 1">
            <a:extLst>
              <a:ext uri="{FF2B5EF4-FFF2-40B4-BE49-F238E27FC236}">
                <a16:creationId xmlns:a16="http://schemas.microsoft.com/office/drawing/2014/main" xmlns="" id="{E30DDF3A-D578-4B89-AF05-0EE9DC5945C5}"/>
              </a:ext>
            </a:extLst>
          </p:cNvPr>
          <p:cNvSpPr>
            <a:spLocks noGrp="1"/>
          </p:cNvSpPr>
          <p:nvPr>
            <p:ph type="title"/>
          </p:nvPr>
        </p:nvSpPr>
        <p:spPr>
          <a:xfrm>
            <a:off x="509452" y="320970"/>
            <a:ext cx="10829108" cy="603504"/>
          </a:xfrm>
        </p:spPr>
        <p:txBody>
          <a:bodyPr>
            <a:normAutofit/>
          </a:bodyPr>
          <a:lstStyle>
            <a:lvl1pPr>
              <a:defRPr sz="2800" b="1">
                <a:solidFill>
                  <a:schemeClr val="tx1">
                    <a:lumMod val="95000"/>
                    <a:lumOff val="5000"/>
                  </a:schemeClr>
                </a:solidFill>
                <a:latin typeface="Gotham"/>
              </a:defRPr>
            </a:lvl1pPr>
          </a:lstStyle>
          <a:p>
            <a:r>
              <a:rPr lang="en-US"/>
              <a:t>Click to edit Master title style</a:t>
            </a:r>
            <a:endParaRPr lang="en-GB"/>
          </a:p>
        </p:txBody>
      </p:sp>
      <p:pic>
        <p:nvPicPr>
          <p:cNvPr id="5" name="Picture 4">
            <a:extLst>
              <a:ext uri="{FF2B5EF4-FFF2-40B4-BE49-F238E27FC236}">
                <a16:creationId xmlns:a16="http://schemas.microsoft.com/office/drawing/2014/main" xmlns="" id="{28791BCD-7E24-47F2-BE18-A64343861698}"/>
              </a:ext>
            </a:extLst>
          </p:cNvPr>
          <p:cNvPicPr>
            <a:picLocks noChangeAspect="1"/>
          </p:cNvPicPr>
          <p:nvPr userDrawn="1"/>
        </p:nvPicPr>
        <p:blipFill>
          <a:blip r:embed="rId4" cstate="print">
            <a:duotone>
              <a:schemeClr val="accent6">
                <a:shade val="45000"/>
                <a:satMod val="135000"/>
              </a:schemeClr>
              <a:prstClr val="white"/>
            </a:duotone>
          </a:blip>
          <a:stretch>
            <a:fillRect/>
          </a:stretch>
        </p:blipFill>
        <p:spPr>
          <a:xfrm>
            <a:off x="11671860" y="320970"/>
            <a:ext cx="374904" cy="230809"/>
          </a:xfrm>
          <a:prstGeom prst="rect">
            <a:avLst/>
          </a:prstGeom>
        </p:spPr>
      </p:pic>
    </p:spTree>
    <p:extLst>
      <p:ext uri="{BB962C8B-B14F-4D97-AF65-F5344CB8AC3E}">
        <p14:creationId xmlns:p14="http://schemas.microsoft.com/office/powerpoint/2010/main" xmlns="" val="3548001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14571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Tree>
    <p:extLst>
      <p:ext uri="{BB962C8B-B14F-4D97-AF65-F5344CB8AC3E}">
        <p14:creationId xmlns:p14="http://schemas.microsoft.com/office/powerpoint/2010/main" xmlns="" val="4197180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6465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5017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27172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11296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1630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49143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9581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0334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5775D9-0E20-4127-AF6D-644378199F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38E9211-B74A-4DB5-9CA6-7C7EF32E3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B4DC72B-628D-40ED-A698-56AF820E92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8C6DBD9-96E5-453C-873D-7110318FA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72D9DB0-9719-4E97-A839-2192F24C5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E2521F-892C-4171-AECA-1032D6026C63}"/>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8" name="Footer Placeholder 7">
            <a:extLst>
              <a:ext uri="{FF2B5EF4-FFF2-40B4-BE49-F238E27FC236}">
                <a16:creationId xmlns:a16="http://schemas.microsoft.com/office/drawing/2014/main" xmlns="" id="{BA26E445-0FCF-468D-9DF5-CA4BBF3DC5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06A5ED5-E073-4AC0-9FF4-7F347BB0E13D}"/>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1738640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8009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39252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2419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80510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308034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8460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38055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049059" y="1912199"/>
            <a:ext cx="3323291"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9691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14130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857BF4-EBBE-4E3E-92F5-FB9D40A706DF}"/>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3" name="Footer Placeholder 2">
            <a:extLst>
              <a:ext uri="{FF2B5EF4-FFF2-40B4-BE49-F238E27FC236}">
                <a16:creationId xmlns:a16="http://schemas.microsoft.com/office/drawing/2014/main" xmlns="" id="{BDD13E57-B9CF-457D-9FB4-A182F79A39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5A0C113-57CE-4320-8368-B3A0BE076040}"/>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145487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5756E-40FF-4A2F-A883-AE5C7CEA6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BA51DC8-CA32-4C72-A854-953446F29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A3EAEE8-E66F-4253-94CB-E93DE3B9F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BCC94D-BD9A-46DB-A4D7-0A62E09F5C6B}"/>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6" name="Footer Placeholder 5">
            <a:extLst>
              <a:ext uri="{FF2B5EF4-FFF2-40B4-BE49-F238E27FC236}">
                <a16:creationId xmlns:a16="http://schemas.microsoft.com/office/drawing/2014/main" xmlns="" id="{407F7FC0-C1E7-45C9-92FB-3CD539C962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C838E38-9DD8-474E-B066-9AA37F04699E}"/>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111495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BC61E-7A8B-4D58-8B47-5339C65B2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E31FC95-AC9C-45CC-B17F-8C4255584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9B00F9D-0F00-48FE-AFF3-37C1371E8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2BAFAB-7EA4-49A7-BEBE-75305C818A2E}"/>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6" name="Footer Placeholder 5">
            <a:extLst>
              <a:ext uri="{FF2B5EF4-FFF2-40B4-BE49-F238E27FC236}">
                <a16:creationId xmlns:a16="http://schemas.microsoft.com/office/drawing/2014/main" xmlns="" id="{1DD9F05A-D3D4-4403-A4B9-65F6DA9509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AFE15F1-17BF-47D9-AD7D-4076FF2D3CF7}"/>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154772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E6DAB-E12D-4B42-9117-73EC8D116E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8952234-85D4-47DE-A92D-CA62AE61E9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48C6971-E26A-4C44-9C99-6F5173B1AEA0}"/>
              </a:ext>
            </a:extLst>
          </p:cNvPr>
          <p:cNvSpPr>
            <a:spLocks noGrp="1"/>
          </p:cNvSpPr>
          <p:nvPr>
            <p:ph type="dt" sz="half" idx="10"/>
          </p:nvPr>
        </p:nvSpPr>
        <p:spPr/>
        <p:txBody>
          <a:bodyPr/>
          <a:lstStyle/>
          <a:p>
            <a:fld id="{3E0EB3D1-92EB-4A02-BBEF-5AE25A391527}" type="datetimeFigureOut">
              <a:rPr lang="en-GB" smtClean="0"/>
              <a:pPr/>
              <a:t>19/10/2020</a:t>
            </a:fld>
            <a:endParaRPr lang="en-GB"/>
          </a:p>
        </p:txBody>
      </p:sp>
      <p:sp>
        <p:nvSpPr>
          <p:cNvPr id="5" name="Footer Placeholder 4">
            <a:extLst>
              <a:ext uri="{FF2B5EF4-FFF2-40B4-BE49-F238E27FC236}">
                <a16:creationId xmlns:a16="http://schemas.microsoft.com/office/drawing/2014/main" xmlns="" id="{FB6F4ED5-D90D-4D00-B947-4915DBF71C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6812D7-7825-4AAD-9823-6DF29F6B0034}"/>
              </a:ext>
            </a:extLst>
          </p:cNvPr>
          <p:cNvSpPr>
            <a:spLocks noGrp="1"/>
          </p:cNvSpPr>
          <p:nvPr>
            <p:ph type="sldNum" sz="quarter" idx="12"/>
          </p:nvPr>
        </p:nvSpPr>
        <p:spPr/>
        <p:txBody>
          <a:body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341961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vmlDrawing" Target="../drawings/vmlDrawing1.v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image" Target="../media/image5.jpe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heme" Target="../theme/theme2.xml"/><Relationship Id="rId33" Type="http://schemas.openxmlformats.org/officeDocument/2006/relationships/oleObject" Target="../embeddings/oleObject1.bin"/><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tags" Target="../tags/tag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tags" Target="../tags/tag6.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ags" Target="../tags/tag2.xml"/><Relationship Id="rId36" Type="http://schemas.openxmlformats.org/officeDocument/2006/relationships/image" Target="../media/image7.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ags" Target="../tags/tag5.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vmlDrawing" Target="../drawings/vmlDrawing2.v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image" Target="../media/image5.jpe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3.xml"/><Relationship Id="rId33" Type="http://schemas.openxmlformats.org/officeDocument/2006/relationships/oleObject" Target="../embeddings/oleObject2.bin"/><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ags" Target="../tags/tag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tags" Target="../tags/tag5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ags" Target="../tags/tag49.xml"/><Relationship Id="rId36" Type="http://schemas.openxmlformats.org/officeDocument/2006/relationships/image" Target="../media/image7.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ags" Target="../tags/tag52.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4AD33C-870E-4C56-9FA2-3624CE0CB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F42F823-A340-48EF-B922-202B7F99B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07712C-40ED-40CF-BD41-44ECADBDE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EB3D1-92EB-4A02-BBEF-5AE25A391527}" type="datetimeFigureOut">
              <a:rPr lang="en-GB" smtClean="0"/>
              <a:pPr/>
              <a:t>19/10/2020</a:t>
            </a:fld>
            <a:endParaRPr lang="en-GB"/>
          </a:p>
        </p:txBody>
      </p:sp>
      <p:sp>
        <p:nvSpPr>
          <p:cNvPr id="5" name="Footer Placeholder 4">
            <a:extLst>
              <a:ext uri="{FF2B5EF4-FFF2-40B4-BE49-F238E27FC236}">
                <a16:creationId xmlns:a16="http://schemas.microsoft.com/office/drawing/2014/main" xmlns="" id="{23DAD4F9-51C3-4E30-9DB8-6F57B3F22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245A56A-656A-4A60-9BD2-5C63B9A86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A61A2-5D01-4D8A-969D-E424E63D3A8D}" type="slidenum">
              <a:rPr lang="en-GB" smtClean="0"/>
              <a:pPr/>
              <a:t>‹#›</a:t>
            </a:fld>
            <a:endParaRPr lang="en-GB"/>
          </a:p>
        </p:txBody>
      </p:sp>
    </p:spTree>
    <p:extLst>
      <p:ext uri="{BB962C8B-B14F-4D97-AF65-F5344CB8AC3E}">
        <p14:creationId xmlns:p14="http://schemas.microsoft.com/office/powerpoint/2010/main" xmlns="" val="179193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1065"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2019 Provincial and Municipal Economic Review and Outlook</a:t>
            </a:r>
            <a:endParaRPr lang="en-GB" dirty="0">
              <a:solidFill>
                <a:srgbClr val="998F86"/>
              </a:solidFill>
            </a:endParaRPr>
          </a:p>
        </p:txBody>
      </p:sp>
      <p:sp>
        <p:nvSpPr>
          <p:cNvPr id="7" name="Rectangle 6"/>
          <p:cNvSpPr>
            <a:spLocks/>
          </p:cNvSpPr>
          <p:nvPr>
            <p:custDataLst>
              <p:tags r:id="rId32"/>
            </p:custDataLst>
          </p:nvPr>
        </p:nvSpPr>
        <p:spPr>
          <a:xfrm>
            <a:off x="2747964" y="6468150"/>
            <a:ext cx="2592288"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10920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205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GB">
                <a:solidFill>
                  <a:srgbClr val="998F86"/>
                </a:solidFill>
              </a:rPr>
              <a:t>Cabinet Presentation August 2020</a:t>
            </a:r>
            <a:endParaRPr lang="en-GB" dirty="0">
              <a:solidFill>
                <a:srgbClr val="998F86"/>
              </a:solidFill>
            </a:endParaRPr>
          </a:p>
        </p:txBody>
      </p:sp>
      <p:sp>
        <p:nvSpPr>
          <p:cNvPr id="7" name="Rectangle 6"/>
          <p:cNvSpPr>
            <a:spLocks/>
          </p:cNvSpPr>
          <p:nvPr>
            <p:custDataLst>
              <p:tags r:id="rId32"/>
            </p:custDataLst>
          </p:nvPr>
        </p:nvSpPr>
        <p:spPr>
          <a:xfrm>
            <a:off x="2747964" y="6468150"/>
            <a:ext cx="2592288"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26399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Lst>
  <p:hf sldNum="0"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9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1.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8.png"/><Relationship Id="rId4" Type="http://schemas.openxmlformats.org/officeDocument/2006/relationships/diagramQuickStyle" Target="../diagrams/quickStyle1.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2.xml"/><Relationship Id="rId7" Type="http://schemas.openxmlformats.org/officeDocument/2006/relationships/image" Target="../media/image3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3.xml"/><Relationship Id="rId7" Type="http://schemas.openxmlformats.org/officeDocument/2006/relationships/image" Target="../media/image3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7.png"/><Relationship Id="rId4" Type="http://schemas.openxmlformats.org/officeDocument/2006/relationships/diagramQuickStyle" Target="../diagrams/quickStyle3.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9696" y="3021598"/>
            <a:ext cx="8208912" cy="1476199"/>
          </a:xfrm>
        </p:spPr>
        <p:txBody>
          <a:bodyPr>
            <a:normAutofit/>
          </a:bodyPr>
          <a:lstStyle/>
          <a:p>
            <a:r>
              <a:rPr lang="en-US" sz="2400" dirty="0">
                <a:latin typeface="Century Gothic"/>
                <a:cs typeface="Century Gothic"/>
              </a:rPr>
              <a:t>2020 Provincial and Municipal</a:t>
            </a:r>
            <a:br>
              <a:rPr lang="en-US" sz="2400" dirty="0">
                <a:latin typeface="Century Gothic"/>
                <a:cs typeface="Century Gothic"/>
              </a:rPr>
            </a:br>
            <a:r>
              <a:rPr lang="en-US" sz="2400" dirty="0">
                <a:latin typeface="Century Gothic"/>
                <a:cs typeface="Century Gothic"/>
              </a:rPr>
              <a:t>Economic Review and Outlook</a:t>
            </a:r>
            <a:endParaRPr lang="en-ZA" sz="2400" dirty="0"/>
          </a:p>
        </p:txBody>
      </p:sp>
      <p:sp>
        <p:nvSpPr>
          <p:cNvPr id="4" name="Subtitle 3"/>
          <p:cNvSpPr>
            <a:spLocks noGrp="1"/>
          </p:cNvSpPr>
          <p:nvPr>
            <p:ph type="subTitle" idx="1"/>
          </p:nvPr>
        </p:nvSpPr>
        <p:spPr/>
        <p:txBody>
          <a:bodyPr>
            <a:normAutofit/>
          </a:bodyPr>
          <a:lstStyle/>
          <a:p>
            <a:r>
              <a:rPr lang="en-US" sz="1800" dirty="0">
                <a:latin typeface="Century Gothic"/>
                <a:cs typeface="Century Gothic"/>
              </a:rPr>
              <a:t>Budget Committee Presentation</a:t>
            </a:r>
            <a:endParaRPr lang="en-US" sz="1800" b="1" dirty="0">
              <a:latin typeface="Century Gothic"/>
              <a:cs typeface="Century Gothic"/>
            </a:endParaRPr>
          </a:p>
        </p:txBody>
      </p:sp>
      <p:sp>
        <p:nvSpPr>
          <p:cNvPr id="7" name="Text Placeholder 7"/>
          <p:cNvSpPr txBox="1">
            <a:spLocks/>
          </p:cNvSpPr>
          <p:nvPr/>
        </p:nvSpPr>
        <p:spPr>
          <a:xfrm>
            <a:off x="7286111" y="5376121"/>
            <a:ext cx="1944216" cy="508552"/>
          </a:xfrm>
          <a:prstGeom prst="rect">
            <a:avLst/>
          </a:prstGeom>
        </p:spPr>
        <p:txBody>
          <a:bodyPr vert="horz" lIns="72000" tIns="72000" rIns="72000" bIns="72000" rtlCol="0">
            <a:normAutofit/>
          </a:bodyPr>
          <a:lstStyle>
            <a:lvl1pPr marL="0" indent="0" algn="r" defTabSz="914400" rtl="0" eaLnBrk="1" latinLnBrk="0" hangingPunct="1">
              <a:spcBef>
                <a:spcPts val="300"/>
              </a:spcBef>
              <a:buFont typeface="Arial" pitchFamily="34" charset="0"/>
              <a:buNone/>
              <a:defRPr sz="1100" b="0" kern="1200" baseline="0">
                <a:solidFill>
                  <a:schemeClr val="bg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Dr R </a:t>
            </a:r>
            <a:r>
              <a:rPr lang="en-GB" dirty="0" err="1"/>
              <a:t>Havemann</a:t>
            </a:r>
            <a:r>
              <a:rPr lang="en-GB" dirty="0"/>
              <a:t> </a:t>
            </a:r>
          </a:p>
        </p:txBody>
      </p:sp>
      <p:sp>
        <p:nvSpPr>
          <p:cNvPr id="8" name="Text Placeholder 5"/>
          <p:cNvSpPr>
            <a:spLocks noGrp="1"/>
          </p:cNvSpPr>
          <p:nvPr>
            <p:ph type="body" sz="quarter" idx="10"/>
          </p:nvPr>
        </p:nvSpPr>
        <p:spPr>
          <a:xfrm>
            <a:off x="4231312" y="5353257"/>
            <a:ext cx="2847586" cy="531416"/>
          </a:xfrm>
        </p:spPr>
        <p:txBody>
          <a:bodyPr>
            <a:normAutofit/>
          </a:bodyPr>
          <a:lstStyle/>
          <a:p>
            <a:r>
              <a:rPr lang="en-GB" sz="1200" dirty="0"/>
              <a:t>MS Teams</a:t>
            </a:r>
          </a:p>
        </p:txBody>
      </p:sp>
      <p:sp>
        <p:nvSpPr>
          <p:cNvPr id="9" name="Text Placeholder 5"/>
          <p:cNvSpPr>
            <a:spLocks noGrp="1"/>
          </p:cNvSpPr>
          <p:nvPr>
            <p:ph type="body" sz="quarter" idx="10"/>
          </p:nvPr>
        </p:nvSpPr>
        <p:spPr>
          <a:xfrm>
            <a:off x="9895632" y="5342948"/>
            <a:ext cx="1447800" cy="531416"/>
          </a:xfrm>
        </p:spPr>
        <p:txBody>
          <a:bodyPr>
            <a:normAutofit/>
          </a:bodyPr>
          <a:lstStyle/>
          <a:p>
            <a:r>
              <a:rPr lang="en-GB" dirty="0"/>
              <a:t>20 October 2020</a:t>
            </a:r>
          </a:p>
        </p:txBody>
      </p:sp>
    </p:spTree>
    <p:custDataLst>
      <p:tags r:id="rId1"/>
    </p:custDataLst>
    <p:extLst>
      <p:ext uri="{BB962C8B-B14F-4D97-AF65-F5344CB8AC3E}">
        <p14:creationId xmlns:p14="http://schemas.microsoft.com/office/powerpoint/2010/main" xmlns="" val="72592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US" dirty="0"/>
              <a:t>GDPR forecast</a:t>
            </a:r>
            <a:endParaRPr lang="en-GB" dirty="0"/>
          </a:p>
        </p:txBody>
      </p:sp>
      <p:sp>
        <p:nvSpPr>
          <p:cNvPr id="2" name="Content Placeholder 1">
            <a:extLst>
              <a:ext uri="{FF2B5EF4-FFF2-40B4-BE49-F238E27FC236}">
                <a16:creationId xmlns:a16="http://schemas.microsoft.com/office/drawing/2014/main" xmlns="" id="{48B1C3DD-016D-4334-9159-4A8F45027654}"/>
              </a:ext>
            </a:extLst>
          </p:cNvPr>
          <p:cNvSpPr>
            <a:spLocks noGrp="1"/>
          </p:cNvSpPr>
          <p:nvPr>
            <p:ph idx="10"/>
          </p:nvPr>
        </p:nvSpPr>
        <p:spPr/>
        <p:txBody>
          <a:bodyPr/>
          <a:lstStyle/>
          <a:p>
            <a:r>
              <a:rPr lang="en-GB"/>
              <a:t>GDPR forecast per region, 2020 – 2021 (%)</a:t>
            </a:r>
          </a:p>
        </p:txBody>
      </p:sp>
      <p:pic>
        <p:nvPicPr>
          <p:cNvPr id="8" name="Picture 7">
            <a:extLst>
              <a:ext uri="{FF2B5EF4-FFF2-40B4-BE49-F238E27FC236}">
                <a16:creationId xmlns:a16="http://schemas.microsoft.com/office/drawing/2014/main" xmlns="" id="{84507EAB-900B-4BD1-9712-F7B21EA55106}"/>
              </a:ext>
            </a:extLst>
          </p:cNvPr>
          <p:cNvPicPr>
            <a:picLocks noChangeAspect="1"/>
          </p:cNvPicPr>
          <p:nvPr/>
        </p:nvPicPr>
        <p:blipFill>
          <a:blip r:embed="rId2" cstate="print"/>
          <a:stretch>
            <a:fillRect/>
          </a:stretch>
        </p:blipFill>
        <p:spPr>
          <a:xfrm>
            <a:off x="509451" y="1765099"/>
            <a:ext cx="1466850" cy="3895725"/>
          </a:xfrm>
          <a:prstGeom prst="rect">
            <a:avLst/>
          </a:prstGeom>
        </p:spPr>
      </p:pic>
      <p:sp>
        <p:nvSpPr>
          <p:cNvPr id="11" name="object 64">
            <a:extLst>
              <a:ext uri="{FF2B5EF4-FFF2-40B4-BE49-F238E27FC236}">
                <a16:creationId xmlns:a16="http://schemas.microsoft.com/office/drawing/2014/main" xmlns="" id="{39CD4BE3-F936-4CEC-B870-B0A330E1ACA5}"/>
              </a:ext>
            </a:extLst>
          </p:cNvPr>
          <p:cNvSpPr txBox="1"/>
          <p:nvPr/>
        </p:nvSpPr>
        <p:spPr>
          <a:xfrm>
            <a:off x="701540" y="5977094"/>
            <a:ext cx="6191630" cy="159018"/>
          </a:xfrm>
          <a:prstGeom prst="rect">
            <a:avLst/>
          </a:prstGeom>
        </p:spPr>
        <p:txBody>
          <a:bodyPr vert="horz" wrap="square" lIns="0" tIns="12700" rIns="0" bIns="0" rtlCol="0">
            <a:spAutoFit/>
          </a:bodyPr>
          <a:lstStyle/>
          <a:p>
            <a:pPr marL="12700" defTabSz="457200">
              <a:spcBef>
                <a:spcPts val="100"/>
              </a:spcBef>
            </a:pPr>
            <a:r>
              <a:rPr sz="950" spc="-5">
                <a:solidFill>
                  <a:srgbClr val="777777"/>
                </a:solidFill>
                <a:latin typeface="Roboto"/>
                <a:cs typeface="Roboto"/>
              </a:rPr>
              <a:t>Source: </a:t>
            </a:r>
            <a:r>
              <a:rPr lang="en-US" sz="950">
                <a:solidFill>
                  <a:srgbClr val="777777"/>
                </a:solidFill>
                <a:latin typeface="Roboto"/>
                <a:cs typeface="Roboto"/>
              </a:rPr>
              <a:t>Urban-Econ based on SARB, Statistics SA &amp; BFAP ,2020 (e denotes estimate, f denotes forecast)</a:t>
            </a:r>
            <a:r>
              <a:rPr sz="950" spc="-5">
                <a:solidFill>
                  <a:srgbClr val="777777"/>
                </a:solidFill>
                <a:latin typeface="Roboto"/>
                <a:cs typeface="Roboto"/>
              </a:rPr>
              <a:t>)</a:t>
            </a:r>
            <a:endParaRPr sz="950">
              <a:solidFill>
                <a:prstClr val="black"/>
              </a:solidFill>
              <a:latin typeface="Roboto"/>
              <a:cs typeface="Roboto"/>
            </a:endParaRPr>
          </a:p>
        </p:txBody>
      </p:sp>
      <p:sp>
        <p:nvSpPr>
          <p:cNvPr id="15" name="object 153">
            <a:extLst>
              <a:ext uri="{FF2B5EF4-FFF2-40B4-BE49-F238E27FC236}">
                <a16:creationId xmlns:a16="http://schemas.microsoft.com/office/drawing/2014/main" xmlns="" id="{CE27AF90-D308-4997-A750-7637E0D60B89}"/>
              </a:ext>
            </a:extLst>
          </p:cNvPr>
          <p:cNvSpPr txBox="1"/>
          <p:nvPr/>
        </p:nvSpPr>
        <p:spPr>
          <a:xfrm>
            <a:off x="10643883" y="1616278"/>
            <a:ext cx="1795977" cy="883703"/>
          </a:xfrm>
          <a:prstGeom prst="rect">
            <a:avLst/>
          </a:prstGeom>
        </p:spPr>
        <p:txBody>
          <a:bodyPr vert="horz" wrap="square" lIns="0" tIns="12700" rIns="0" bIns="0" rtlCol="0">
            <a:spAutoFit/>
          </a:bodyPr>
          <a:lstStyle/>
          <a:p>
            <a:pPr marL="12700" defTabSz="457200">
              <a:spcBef>
                <a:spcPts val="100"/>
              </a:spcBef>
            </a:pPr>
            <a:r>
              <a:rPr lang="en-US" sz="1400" spc="-5">
                <a:solidFill>
                  <a:srgbClr val="777777"/>
                </a:solidFill>
                <a:latin typeface="Roboto"/>
                <a:cs typeface="Roboto"/>
              </a:rPr>
              <a:t>2019e</a:t>
            </a:r>
            <a:endParaRPr sz="1400">
              <a:solidFill>
                <a:prstClr val="black"/>
              </a:solidFill>
              <a:latin typeface="Roboto"/>
              <a:cs typeface="Roboto"/>
            </a:endParaRPr>
          </a:p>
          <a:p>
            <a:pPr marL="12700" marR="5080" defTabSz="457200">
              <a:lnSpc>
                <a:spcPct val="163000"/>
              </a:lnSpc>
            </a:pPr>
            <a:r>
              <a:rPr lang="en-US" sz="1400" spc="-5">
                <a:solidFill>
                  <a:srgbClr val="777777"/>
                </a:solidFill>
                <a:latin typeface="Roboto"/>
                <a:cs typeface="Roboto"/>
              </a:rPr>
              <a:t>2020</a:t>
            </a:r>
            <a:r>
              <a:rPr sz="1400" spc="-5">
                <a:solidFill>
                  <a:srgbClr val="777777"/>
                </a:solidFill>
                <a:latin typeface="Roboto"/>
                <a:cs typeface="Roboto"/>
              </a:rPr>
              <a:t>  </a:t>
            </a:r>
            <a:endParaRPr lang="en-US" sz="1400" spc="-5">
              <a:solidFill>
                <a:srgbClr val="777777"/>
              </a:solidFill>
              <a:latin typeface="Roboto"/>
              <a:cs typeface="Roboto"/>
            </a:endParaRPr>
          </a:p>
          <a:p>
            <a:pPr marL="12700" marR="5080" defTabSz="457200">
              <a:lnSpc>
                <a:spcPct val="163000"/>
              </a:lnSpc>
            </a:pPr>
            <a:r>
              <a:rPr lang="en-US" sz="1400" spc="-5">
                <a:solidFill>
                  <a:srgbClr val="777777"/>
                </a:solidFill>
                <a:latin typeface="Roboto"/>
                <a:cs typeface="Roboto"/>
              </a:rPr>
              <a:t>2021</a:t>
            </a:r>
          </a:p>
        </p:txBody>
      </p:sp>
      <p:sp>
        <p:nvSpPr>
          <p:cNvPr id="19" name="object 152">
            <a:extLst>
              <a:ext uri="{FF2B5EF4-FFF2-40B4-BE49-F238E27FC236}">
                <a16:creationId xmlns:a16="http://schemas.microsoft.com/office/drawing/2014/main" xmlns="" id="{113FC19B-10FE-44D7-9F76-299D70A923BB}"/>
              </a:ext>
            </a:extLst>
          </p:cNvPr>
          <p:cNvSpPr/>
          <p:nvPr/>
        </p:nvSpPr>
        <p:spPr>
          <a:xfrm>
            <a:off x="10405533" y="2267228"/>
            <a:ext cx="182880" cy="182880"/>
          </a:xfrm>
          <a:prstGeom prst="rect">
            <a:avLst/>
          </a:prstGeom>
          <a:blipFill>
            <a:blip r:embed="rId3" cstate="print">
              <a:duotone>
                <a:prstClr val="black"/>
                <a:srgbClr val="039674">
                  <a:tint val="45000"/>
                  <a:satMod val="400000"/>
                </a:srgbClr>
              </a:duotone>
            </a:blip>
            <a:stretch>
              <a:fillRect/>
            </a:stretch>
          </a:blip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a:ln>
                <a:noFill/>
              </a:ln>
              <a:solidFill>
                <a:prstClr val="black"/>
              </a:solidFill>
              <a:effectLst/>
              <a:uLnTx/>
              <a:uFillTx/>
            </a:endParaRPr>
          </a:p>
        </p:txBody>
      </p:sp>
      <p:pic>
        <p:nvPicPr>
          <p:cNvPr id="21" name="Picture 20">
            <a:extLst>
              <a:ext uri="{FF2B5EF4-FFF2-40B4-BE49-F238E27FC236}">
                <a16:creationId xmlns:a16="http://schemas.microsoft.com/office/drawing/2014/main" xmlns="" id="{43ABBE98-E208-4A2C-A86C-34F441D7D1BB}"/>
              </a:ext>
            </a:extLst>
          </p:cNvPr>
          <p:cNvPicPr>
            <a:picLocks noChangeAspect="1"/>
          </p:cNvPicPr>
          <p:nvPr/>
        </p:nvPicPr>
        <p:blipFill>
          <a:blip r:embed="rId4" cstate="print"/>
          <a:stretch>
            <a:fillRect/>
          </a:stretch>
        </p:blipFill>
        <p:spPr>
          <a:xfrm>
            <a:off x="1976301" y="1524973"/>
            <a:ext cx="5010150" cy="4314825"/>
          </a:xfrm>
          <a:prstGeom prst="rect">
            <a:avLst/>
          </a:prstGeom>
        </p:spPr>
      </p:pic>
      <p:sp>
        <p:nvSpPr>
          <p:cNvPr id="23" name="object 152">
            <a:extLst>
              <a:ext uri="{FF2B5EF4-FFF2-40B4-BE49-F238E27FC236}">
                <a16:creationId xmlns:a16="http://schemas.microsoft.com/office/drawing/2014/main" xmlns="" id="{4A52244B-1671-4C8E-A9F3-1202E298E34F}"/>
              </a:ext>
            </a:extLst>
          </p:cNvPr>
          <p:cNvSpPr/>
          <p:nvPr/>
        </p:nvSpPr>
        <p:spPr>
          <a:xfrm>
            <a:off x="10405533" y="1947379"/>
            <a:ext cx="182880" cy="182880"/>
          </a:xfrm>
          <a:prstGeom prst="ellipse">
            <a:avLst/>
          </a:prstGeom>
          <a:solidFill>
            <a:srgbClr val="007DBA"/>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a:ln>
                <a:noFill/>
              </a:ln>
              <a:solidFill>
                <a:prstClr val="black"/>
              </a:solidFill>
              <a:effectLst/>
              <a:uLnTx/>
              <a:uFillTx/>
            </a:endParaRPr>
          </a:p>
        </p:txBody>
      </p:sp>
      <p:sp>
        <p:nvSpPr>
          <p:cNvPr id="25" name="object 152">
            <a:extLst>
              <a:ext uri="{FF2B5EF4-FFF2-40B4-BE49-F238E27FC236}">
                <a16:creationId xmlns:a16="http://schemas.microsoft.com/office/drawing/2014/main" xmlns="" id="{DE8CFA96-EE24-4013-AD56-AA1CDBFF7546}"/>
              </a:ext>
            </a:extLst>
          </p:cNvPr>
          <p:cNvSpPr/>
          <p:nvPr/>
        </p:nvSpPr>
        <p:spPr>
          <a:xfrm>
            <a:off x="10405533" y="1627530"/>
            <a:ext cx="182880" cy="182880"/>
          </a:xfrm>
          <a:prstGeom prst="ellipse">
            <a:avLst/>
          </a:prstGeom>
          <a:solidFill>
            <a:srgbClr val="001489"/>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a:ln>
                <a:noFill/>
              </a:ln>
              <a:solidFill>
                <a:prstClr val="black"/>
              </a:solidFill>
              <a:effectLst/>
              <a:uLnTx/>
              <a:uFillTx/>
            </a:endParaRPr>
          </a:p>
        </p:txBody>
      </p:sp>
      <p:pic>
        <p:nvPicPr>
          <p:cNvPr id="27" name="Picture 26">
            <a:extLst>
              <a:ext uri="{FF2B5EF4-FFF2-40B4-BE49-F238E27FC236}">
                <a16:creationId xmlns:a16="http://schemas.microsoft.com/office/drawing/2014/main" xmlns="" id="{824C7099-FC81-4103-B134-609088D39BF7}"/>
              </a:ext>
            </a:extLst>
          </p:cNvPr>
          <p:cNvPicPr>
            <a:picLocks noChangeAspect="1"/>
          </p:cNvPicPr>
          <p:nvPr/>
        </p:nvPicPr>
        <p:blipFill>
          <a:blip r:embed="rId5"/>
          <a:stretch>
            <a:fillRect/>
          </a:stretch>
        </p:blipFill>
        <p:spPr>
          <a:xfrm>
            <a:off x="10343966" y="1570406"/>
            <a:ext cx="6097" cy="975445"/>
          </a:xfrm>
          <a:prstGeom prst="rect">
            <a:avLst/>
          </a:prstGeom>
        </p:spPr>
      </p:pic>
      <p:pic>
        <p:nvPicPr>
          <p:cNvPr id="29" name="Picture 28">
            <a:extLst>
              <a:ext uri="{FF2B5EF4-FFF2-40B4-BE49-F238E27FC236}">
                <a16:creationId xmlns:a16="http://schemas.microsoft.com/office/drawing/2014/main" xmlns="" id="{20F04CEF-F4B6-42D7-991B-2B563D5E1C3C}"/>
              </a:ext>
            </a:extLst>
          </p:cNvPr>
          <p:cNvPicPr>
            <a:picLocks noChangeAspect="1"/>
          </p:cNvPicPr>
          <p:nvPr/>
        </p:nvPicPr>
        <p:blipFill>
          <a:blip r:embed="rId6" cstate="print"/>
          <a:stretch>
            <a:fillRect/>
          </a:stretch>
        </p:blipFill>
        <p:spPr>
          <a:xfrm>
            <a:off x="9499296" y="1673027"/>
            <a:ext cx="816935" cy="731583"/>
          </a:xfrm>
          <a:prstGeom prst="rect">
            <a:avLst/>
          </a:prstGeom>
        </p:spPr>
      </p:pic>
      <p:sp>
        <p:nvSpPr>
          <p:cNvPr id="3" name="Rectangle: Rounded Corners 2">
            <a:extLst>
              <a:ext uri="{FF2B5EF4-FFF2-40B4-BE49-F238E27FC236}">
                <a16:creationId xmlns:a16="http://schemas.microsoft.com/office/drawing/2014/main" xmlns="" id="{18D6F04D-9FC4-46F5-961E-73640DC3FECE}"/>
              </a:ext>
            </a:extLst>
          </p:cNvPr>
          <p:cNvSpPr/>
          <p:nvPr/>
        </p:nvSpPr>
        <p:spPr>
          <a:xfrm>
            <a:off x="7728062" y="3429001"/>
            <a:ext cx="3731682" cy="2695856"/>
          </a:xfrm>
          <a:prstGeom prst="roundRect">
            <a:avLst>
              <a:gd name="adj" fmla="val 11290"/>
            </a:avLst>
          </a:prstGeom>
          <a:solidFill>
            <a:srgbClr val="8D6E97">
              <a:alpha val="40000"/>
            </a:srgbClr>
          </a:solidFill>
          <a:ln w="28575">
            <a:solidFill>
              <a:srgbClr val="8D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ysClr val="windowText" lastClr="000000"/>
              </a:solidFill>
            </a:endParaRPr>
          </a:p>
          <a:p>
            <a:pPr algn="ctr"/>
            <a:r>
              <a:rPr lang="en-ZA">
                <a:solidFill>
                  <a:sysClr val="windowText" lastClr="000000"/>
                </a:solidFill>
                <a:latin typeface="Gotham"/>
              </a:rPr>
              <a:t>Severe contraction in 2020 because of the COVID-19 pandemic. Economic recovery is only expected after 2021. West Coast and Central Karoo will remain under pressure due to weak economic performance prior to 2020.</a:t>
            </a:r>
          </a:p>
        </p:txBody>
      </p:sp>
      <p:pic>
        <p:nvPicPr>
          <p:cNvPr id="1026" name="Picture 2" descr="COVID-19 Sub-Saharan Africa | Topics | ReliefWeb">
            <a:extLst>
              <a:ext uri="{FF2B5EF4-FFF2-40B4-BE49-F238E27FC236}">
                <a16:creationId xmlns:a16="http://schemas.microsoft.com/office/drawing/2014/main" xmlns="" id="{6FD3053E-3026-451B-A2F2-C51B15D0ADC0}"/>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0146" y="2872936"/>
            <a:ext cx="1113155" cy="111212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60079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Labour Market Dynamics, WC 5-year performance, 2015-2020</a:t>
            </a:r>
          </a:p>
        </p:txBody>
      </p:sp>
      <p:sp>
        <p:nvSpPr>
          <p:cNvPr id="13" name="Content Placeholder 4"/>
          <p:cNvSpPr>
            <a:spLocks noGrp="1"/>
          </p:cNvSpPr>
          <p:nvPr>
            <p:ph idx="10"/>
          </p:nvPr>
        </p:nvSpPr>
        <p:spPr>
          <a:xfrm>
            <a:off x="474881" y="925628"/>
            <a:ext cx="8894041" cy="365760"/>
          </a:xfrm>
        </p:spPr>
        <p:txBody>
          <a:bodyPr>
            <a:normAutofit/>
          </a:bodyPr>
          <a:lstStyle/>
          <a:p>
            <a:r>
              <a:rPr lang="en-GB" dirty="0"/>
              <a:t>Western Cape 5-year Performance, 2015 - 202</a:t>
            </a:r>
          </a:p>
        </p:txBody>
      </p:sp>
      <p:graphicFrame>
        <p:nvGraphicFramePr>
          <p:cNvPr id="5" name="Table 4"/>
          <p:cNvGraphicFramePr>
            <a:graphicFrameLocks noGrp="1"/>
          </p:cNvGraphicFramePr>
          <p:nvPr>
            <p:extLst>
              <p:ext uri="{D42A27DB-BD31-4B8C-83A1-F6EECF244321}">
                <p14:modId xmlns:p14="http://schemas.microsoft.com/office/powerpoint/2010/main" xmlns="" val="959344394"/>
              </p:ext>
            </p:extLst>
          </p:nvPr>
        </p:nvGraphicFramePr>
        <p:xfrm>
          <a:off x="474881" y="1291389"/>
          <a:ext cx="10102503" cy="5027046"/>
        </p:xfrm>
        <a:graphic>
          <a:graphicData uri="http://schemas.openxmlformats.org/drawingml/2006/table">
            <a:tbl>
              <a:tblPr/>
              <a:tblGrid>
                <a:gridCol w="584348">
                  <a:extLst>
                    <a:ext uri="{9D8B030D-6E8A-4147-A177-3AD203B41FA5}">
                      <a16:colId xmlns:a16="http://schemas.microsoft.com/office/drawing/2014/main" xmlns="" val="255538082"/>
                    </a:ext>
                  </a:extLst>
                </a:gridCol>
                <a:gridCol w="3225159">
                  <a:extLst>
                    <a:ext uri="{9D8B030D-6E8A-4147-A177-3AD203B41FA5}">
                      <a16:colId xmlns:a16="http://schemas.microsoft.com/office/drawing/2014/main" xmlns="" val="3136713707"/>
                    </a:ext>
                  </a:extLst>
                </a:gridCol>
                <a:gridCol w="1573249">
                  <a:extLst>
                    <a:ext uri="{9D8B030D-6E8A-4147-A177-3AD203B41FA5}">
                      <a16:colId xmlns:a16="http://schemas.microsoft.com/office/drawing/2014/main" xmlns="" val="728179346"/>
                    </a:ext>
                  </a:extLst>
                </a:gridCol>
                <a:gridCol w="1595079">
                  <a:extLst>
                    <a:ext uri="{9D8B030D-6E8A-4147-A177-3AD203B41FA5}">
                      <a16:colId xmlns:a16="http://schemas.microsoft.com/office/drawing/2014/main" xmlns="" val="1508562912"/>
                    </a:ext>
                  </a:extLst>
                </a:gridCol>
                <a:gridCol w="1551419">
                  <a:extLst>
                    <a:ext uri="{9D8B030D-6E8A-4147-A177-3AD203B41FA5}">
                      <a16:colId xmlns:a16="http://schemas.microsoft.com/office/drawing/2014/main" xmlns="" val="4209398677"/>
                    </a:ext>
                  </a:extLst>
                </a:gridCol>
                <a:gridCol w="1573249">
                  <a:extLst>
                    <a:ext uri="{9D8B030D-6E8A-4147-A177-3AD203B41FA5}">
                      <a16:colId xmlns:a16="http://schemas.microsoft.com/office/drawing/2014/main" xmlns="" val="315658705"/>
                    </a:ext>
                  </a:extLst>
                </a:gridCol>
              </a:tblGrid>
              <a:tr h="228269">
                <a:tc>
                  <a:txBody>
                    <a:bodyPr/>
                    <a:lstStyle/>
                    <a:p>
                      <a:pPr algn="l" rtl="0" fontAlgn="b"/>
                      <a:r>
                        <a:rPr lang="en-US" sz="1000" b="0" i="0" u="none" strike="noStrike">
                          <a:solidFill>
                            <a:srgbClr val="000000"/>
                          </a:solidFill>
                          <a:effectLst/>
                          <a:latin typeface="+mn-lt"/>
                        </a:rPr>
                        <a:t> </a:t>
                      </a:r>
                    </a:p>
                  </a:txBody>
                  <a:tcPr marL="4526" marR="4526" marT="4526" marB="0" anchor="b">
                    <a:lnL>
                      <a:noFill/>
                    </a:lnL>
                    <a:lnR>
                      <a:noFill/>
                    </a:lnR>
                    <a:lnT>
                      <a:noFill/>
                    </a:lnT>
                    <a:lnB>
                      <a:noFill/>
                    </a:lnB>
                    <a:solidFill>
                      <a:srgbClr val="003399"/>
                    </a:solidFill>
                  </a:tcPr>
                </a:tc>
                <a:tc>
                  <a:txBody>
                    <a:bodyPr/>
                    <a:lstStyle/>
                    <a:p>
                      <a:pPr algn="l" rtl="0" fontAlgn="ctr"/>
                      <a:r>
                        <a:rPr lang="en-US" sz="900" b="1" i="0" u="none" strike="noStrike" dirty="0">
                          <a:solidFill>
                            <a:srgbClr val="FFFFFF"/>
                          </a:solidFill>
                          <a:effectLst/>
                          <a:latin typeface="+mn-lt"/>
                        </a:rPr>
                        <a:t> </a:t>
                      </a:r>
                    </a:p>
                  </a:txBody>
                  <a:tcPr marL="4526" marR="4526" marT="4526" marB="0" anchor="ctr">
                    <a:lnL>
                      <a:noFill/>
                    </a:lnL>
                    <a:lnR>
                      <a:noFill/>
                    </a:lnR>
                    <a:lnT>
                      <a:noFill/>
                    </a:lnT>
                    <a:lnB>
                      <a:noFill/>
                    </a:lnB>
                    <a:solidFill>
                      <a:srgbClr val="003399"/>
                    </a:solidFill>
                  </a:tcPr>
                </a:tc>
                <a:tc>
                  <a:txBody>
                    <a:bodyPr/>
                    <a:lstStyle/>
                    <a:p>
                      <a:pPr algn="ctr" rtl="0" fontAlgn="ctr"/>
                      <a:r>
                        <a:rPr lang="en-US" sz="1100" b="1" i="0" u="none" strike="noStrike" dirty="0">
                          <a:solidFill>
                            <a:srgbClr val="FFFFFF"/>
                          </a:solidFill>
                          <a:effectLst/>
                          <a:latin typeface="+mn-lt"/>
                        </a:rPr>
                        <a:t>2015Q1</a:t>
                      </a:r>
                    </a:p>
                  </a:txBody>
                  <a:tcPr marL="4526" marR="4526" marT="4526" marB="0" anchor="ctr">
                    <a:lnL>
                      <a:noFill/>
                    </a:lnL>
                    <a:lnR>
                      <a:noFill/>
                    </a:lnR>
                    <a:lnT>
                      <a:noFill/>
                    </a:lnT>
                    <a:lnB>
                      <a:noFill/>
                    </a:lnB>
                    <a:solidFill>
                      <a:srgbClr val="003399"/>
                    </a:solidFill>
                  </a:tcPr>
                </a:tc>
                <a:tc>
                  <a:txBody>
                    <a:bodyPr/>
                    <a:lstStyle/>
                    <a:p>
                      <a:pPr algn="ctr" rtl="0" fontAlgn="ctr"/>
                      <a:r>
                        <a:rPr lang="en-US" sz="1100" b="1" i="0" u="none" strike="noStrike" dirty="0">
                          <a:solidFill>
                            <a:srgbClr val="FFFFFF"/>
                          </a:solidFill>
                          <a:effectLst/>
                          <a:latin typeface="+mn-lt"/>
                        </a:rPr>
                        <a:t>2020Q1</a:t>
                      </a:r>
                    </a:p>
                  </a:txBody>
                  <a:tcPr marL="4526" marR="4526" marT="4526" marB="0" anchor="ctr">
                    <a:lnL>
                      <a:noFill/>
                    </a:lnL>
                    <a:lnR>
                      <a:noFill/>
                    </a:lnR>
                    <a:lnT>
                      <a:noFill/>
                    </a:lnT>
                    <a:lnB>
                      <a:noFill/>
                    </a:lnB>
                    <a:solidFill>
                      <a:srgbClr val="003399"/>
                    </a:solidFill>
                  </a:tcPr>
                </a:tc>
                <a:tc gridSpan="2">
                  <a:txBody>
                    <a:bodyPr/>
                    <a:lstStyle/>
                    <a:p>
                      <a:pPr algn="ctr" rtl="0" fontAlgn="ctr"/>
                      <a:r>
                        <a:rPr lang="en-US" sz="1100" b="1" i="0" u="none" strike="noStrike" dirty="0">
                          <a:solidFill>
                            <a:srgbClr val="FFFFFF"/>
                          </a:solidFill>
                          <a:effectLst/>
                          <a:latin typeface="+mn-lt"/>
                        </a:rPr>
                        <a:t>Change</a:t>
                      </a:r>
                    </a:p>
                  </a:txBody>
                  <a:tcPr marL="4526" marR="4526" marT="4526" marB="0" anchor="ctr">
                    <a:lnL>
                      <a:noFill/>
                    </a:lnL>
                    <a:lnR>
                      <a:noFill/>
                    </a:lnR>
                    <a:lnT>
                      <a:noFill/>
                    </a:lnT>
                    <a:lnB>
                      <a:noFill/>
                    </a:lnB>
                    <a:solidFill>
                      <a:srgbClr val="003399"/>
                    </a:solidFill>
                  </a:tcPr>
                </a:tc>
                <a:tc hMerge="1">
                  <a:txBody>
                    <a:bodyPr/>
                    <a:lstStyle/>
                    <a:p>
                      <a:endParaRPr lang="en-US"/>
                    </a:p>
                  </a:txBody>
                  <a:tcPr/>
                </a:tc>
                <a:extLst>
                  <a:ext uri="{0D108BD9-81ED-4DB2-BD59-A6C34878D82A}">
                    <a16:rowId xmlns:a16="http://schemas.microsoft.com/office/drawing/2014/main" xmlns="" val="2698347005"/>
                  </a:ext>
                </a:extLst>
              </a:tr>
              <a:tr h="228269">
                <a:tc>
                  <a:txBody>
                    <a:bodyPr/>
                    <a:lstStyle/>
                    <a:p>
                      <a:pPr algn="l" rtl="0" fontAlgn="b"/>
                      <a:r>
                        <a:rPr lang="en-US" sz="1000" b="0" i="0" u="none" strike="noStrike">
                          <a:solidFill>
                            <a:srgbClr val="000000"/>
                          </a:solidFill>
                          <a:effectLst/>
                          <a:latin typeface="+mn-lt"/>
                        </a:rPr>
                        <a:t> </a:t>
                      </a:r>
                    </a:p>
                  </a:txBody>
                  <a:tcPr marL="4526" marR="4526" marT="4526" marB="0" anchor="b">
                    <a:lnL>
                      <a:noFill/>
                    </a:lnL>
                    <a:lnR>
                      <a:noFill/>
                    </a:lnR>
                    <a:lnT>
                      <a:noFill/>
                    </a:lnT>
                    <a:lnB>
                      <a:noFill/>
                    </a:lnB>
                    <a:solidFill>
                      <a:srgbClr val="003399"/>
                    </a:solidFill>
                  </a:tcPr>
                </a:tc>
                <a:tc>
                  <a:txBody>
                    <a:bodyPr/>
                    <a:lstStyle/>
                    <a:p>
                      <a:pPr algn="l" rtl="0" fontAlgn="ctr"/>
                      <a:r>
                        <a:rPr lang="en-US" sz="900" b="1" i="0" u="none" strike="noStrike" dirty="0">
                          <a:solidFill>
                            <a:srgbClr val="FFFFFF"/>
                          </a:solidFill>
                          <a:effectLst/>
                          <a:latin typeface="+mn-lt"/>
                        </a:rPr>
                        <a:t> </a:t>
                      </a:r>
                    </a:p>
                  </a:txBody>
                  <a:tcPr marL="4526" marR="4526" marT="4526" marB="0" anchor="ctr">
                    <a:lnL>
                      <a:noFill/>
                    </a:lnL>
                    <a:lnR>
                      <a:noFill/>
                    </a:lnR>
                    <a:lnT>
                      <a:noFill/>
                    </a:lnT>
                    <a:lnB>
                      <a:noFill/>
                    </a:lnB>
                    <a:solidFill>
                      <a:srgbClr val="003399"/>
                    </a:solidFill>
                  </a:tcPr>
                </a:tc>
                <a:tc>
                  <a:txBody>
                    <a:bodyPr/>
                    <a:lstStyle/>
                    <a:p>
                      <a:pPr algn="ctr" rtl="0" fontAlgn="ctr"/>
                      <a:r>
                        <a:rPr lang="en-US" sz="1100" b="1" i="0" u="none" strike="noStrike" dirty="0">
                          <a:solidFill>
                            <a:srgbClr val="FFFFFF"/>
                          </a:solidFill>
                          <a:effectLst/>
                          <a:latin typeface="+mn-lt"/>
                        </a:rPr>
                        <a:t>Thousands</a:t>
                      </a:r>
                    </a:p>
                  </a:txBody>
                  <a:tcPr marL="4526" marR="4526" marT="4526" marB="0" anchor="ctr">
                    <a:lnL>
                      <a:noFill/>
                    </a:lnL>
                    <a:lnR>
                      <a:noFill/>
                    </a:lnR>
                    <a:lnT>
                      <a:noFill/>
                    </a:lnT>
                    <a:lnB>
                      <a:noFill/>
                    </a:lnB>
                    <a:solidFill>
                      <a:srgbClr val="003399"/>
                    </a:solidFill>
                  </a:tcPr>
                </a:tc>
                <a:tc>
                  <a:txBody>
                    <a:bodyPr/>
                    <a:lstStyle/>
                    <a:p>
                      <a:pPr algn="ctr" rtl="0" fontAlgn="ctr"/>
                      <a:r>
                        <a:rPr lang="en-US" sz="1100" b="1" i="0" u="none" strike="noStrike">
                          <a:solidFill>
                            <a:srgbClr val="FFFFFF"/>
                          </a:solidFill>
                          <a:effectLst/>
                          <a:latin typeface="+mn-lt"/>
                        </a:rPr>
                        <a:t>Thousands</a:t>
                      </a:r>
                    </a:p>
                  </a:txBody>
                  <a:tcPr marL="4526" marR="4526" marT="4526" marB="0" anchor="ctr">
                    <a:lnL>
                      <a:noFill/>
                    </a:lnL>
                    <a:lnR>
                      <a:noFill/>
                    </a:lnR>
                    <a:lnT>
                      <a:noFill/>
                    </a:lnT>
                    <a:lnB>
                      <a:noFill/>
                    </a:lnB>
                    <a:solidFill>
                      <a:srgbClr val="003399"/>
                    </a:solidFill>
                  </a:tcPr>
                </a:tc>
                <a:tc>
                  <a:txBody>
                    <a:bodyPr/>
                    <a:lstStyle/>
                    <a:p>
                      <a:pPr algn="ctr" rtl="0" fontAlgn="ctr"/>
                      <a:r>
                        <a:rPr lang="en-US" sz="1100" b="1" i="0" u="none" strike="noStrike" dirty="0">
                          <a:solidFill>
                            <a:srgbClr val="FFFFFF"/>
                          </a:solidFill>
                          <a:effectLst/>
                          <a:latin typeface="+mn-lt"/>
                        </a:rPr>
                        <a:t>Thousands</a:t>
                      </a:r>
                    </a:p>
                  </a:txBody>
                  <a:tcPr marL="4526" marR="4526" marT="4526" marB="0" anchor="ctr">
                    <a:lnL>
                      <a:noFill/>
                    </a:lnL>
                    <a:lnR>
                      <a:noFill/>
                    </a:lnR>
                    <a:lnT>
                      <a:noFill/>
                    </a:lnT>
                    <a:lnB>
                      <a:noFill/>
                    </a:lnB>
                    <a:solidFill>
                      <a:srgbClr val="003399"/>
                    </a:solidFill>
                  </a:tcPr>
                </a:tc>
                <a:tc>
                  <a:txBody>
                    <a:bodyPr/>
                    <a:lstStyle/>
                    <a:p>
                      <a:pPr algn="ctr" rtl="0" fontAlgn="ctr"/>
                      <a:r>
                        <a:rPr lang="en-US" sz="1100" b="1" i="0" u="none" strike="noStrike" dirty="0">
                          <a:solidFill>
                            <a:srgbClr val="FFFFFF"/>
                          </a:solidFill>
                          <a:effectLst/>
                          <a:latin typeface="+mn-lt"/>
                        </a:rPr>
                        <a:t>Per cent</a:t>
                      </a:r>
                    </a:p>
                  </a:txBody>
                  <a:tcPr marL="4526" marR="4526" marT="4526" marB="0" anchor="ctr">
                    <a:lnL>
                      <a:noFill/>
                    </a:lnL>
                    <a:lnR>
                      <a:noFill/>
                    </a:lnR>
                    <a:lnT>
                      <a:noFill/>
                    </a:lnT>
                    <a:lnB>
                      <a:noFill/>
                    </a:lnB>
                    <a:solidFill>
                      <a:srgbClr val="003399"/>
                    </a:solidFill>
                  </a:tcPr>
                </a:tc>
                <a:extLst>
                  <a:ext uri="{0D108BD9-81ED-4DB2-BD59-A6C34878D82A}">
                    <a16:rowId xmlns:a16="http://schemas.microsoft.com/office/drawing/2014/main" xmlns="" val="732098722"/>
                  </a:ext>
                </a:extLst>
              </a:tr>
              <a:tr h="195682">
                <a:tc gridSpan="2">
                  <a:txBody>
                    <a:bodyPr/>
                    <a:lstStyle/>
                    <a:p>
                      <a:pPr algn="l" rtl="0" fontAlgn="ctr"/>
                      <a:r>
                        <a:rPr lang="en-US" sz="1000" b="1" i="0" u="none" strike="noStrike" dirty="0">
                          <a:solidFill>
                            <a:srgbClr val="000000"/>
                          </a:solidFill>
                          <a:effectLst/>
                          <a:latin typeface="+mn-lt"/>
                        </a:rPr>
                        <a:t>WESTERN CAPE</a:t>
                      </a:r>
                    </a:p>
                  </a:txBody>
                  <a:tcPr marL="4526" marR="4526" marT="4526"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a:txBody>
                    <a:bodyPr/>
                    <a:lstStyle/>
                    <a:p>
                      <a:pPr algn="just" rtl="0" fontAlgn="ctr"/>
                      <a:r>
                        <a:rPr lang="en-US" sz="900" b="0" i="0" u="none" strike="noStrike" dirty="0">
                          <a:solidFill>
                            <a:srgbClr val="000000"/>
                          </a:solidFill>
                          <a:effectLst/>
                          <a:latin typeface="+mn-lt"/>
                        </a:rPr>
                        <a:t> </a:t>
                      </a:r>
                    </a:p>
                  </a:txBody>
                  <a:tcPr marL="4526" marR="4526" marT="4526"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just" rtl="0" fontAlgn="ctr"/>
                      <a:r>
                        <a:rPr lang="en-US" sz="900" b="0" i="0" u="none" strike="noStrike">
                          <a:solidFill>
                            <a:srgbClr val="000000"/>
                          </a:solidFill>
                          <a:effectLst/>
                          <a:latin typeface="+mn-lt"/>
                        </a:rPr>
                        <a:t> </a:t>
                      </a:r>
                    </a:p>
                  </a:txBody>
                  <a:tcPr marL="4526" marR="4526" marT="4526"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just" rtl="0" fontAlgn="ctr"/>
                      <a:r>
                        <a:rPr lang="en-US" sz="900" b="0" i="0" u="none" strike="noStrike">
                          <a:solidFill>
                            <a:srgbClr val="000000"/>
                          </a:solidFill>
                          <a:effectLst/>
                          <a:latin typeface="+mn-lt"/>
                        </a:rPr>
                        <a:t> </a:t>
                      </a:r>
                    </a:p>
                  </a:txBody>
                  <a:tcPr marL="4526" marR="4526" marT="4526" marB="0" anchor="ctr">
                    <a:lnL>
                      <a:noFill/>
                    </a:lnL>
                    <a:lnR>
                      <a:noFill/>
                    </a:lnR>
                    <a:lnT>
                      <a:noFill/>
                    </a:lnT>
                    <a:lnB>
                      <a:noFill/>
                    </a:lnB>
                    <a:solidFill>
                      <a:srgbClr val="DDEBF7"/>
                    </a:solidFill>
                  </a:tcPr>
                </a:tc>
                <a:tc>
                  <a:txBody>
                    <a:bodyPr/>
                    <a:lstStyle/>
                    <a:p>
                      <a:pPr algn="just" rtl="0" fontAlgn="ctr"/>
                      <a:r>
                        <a:rPr lang="en-US" sz="9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478361035"/>
                  </a:ext>
                </a:extLst>
              </a:tr>
              <a:tr h="288556">
                <a:tc>
                  <a:txBody>
                    <a:bodyPr/>
                    <a:lstStyle/>
                    <a:p>
                      <a:pPr algn="l" rtl="0" fontAlgn="b"/>
                      <a:r>
                        <a:rPr lang="en-US" sz="105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Working-age population</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4 246</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 4 708</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462</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2.1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2050520825"/>
                  </a:ext>
                </a:extLst>
              </a:tr>
              <a:tr h="288556">
                <a:tc>
                  <a:txBody>
                    <a:bodyPr/>
                    <a:lstStyle/>
                    <a:p>
                      <a:pPr algn="l" rtl="0" fontAlgn="b"/>
                      <a:r>
                        <a:rPr lang="en-US" sz="105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Employment</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 2 261 </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 2 501 </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240</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2.1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798812639"/>
                  </a:ext>
                </a:extLst>
              </a:tr>
              <a:tr h="288556">
                <a:tc>
                  <a:txBody>
                    <a:bodyPr/>
                    <a:lstStyle/>
                    <a:p>
                      <a:pPr algn="l" rtl="0" fontAlgn="b"/>
                      <a:r>
                        <a:rPr lang="en-US" sz="105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Narrow unemployment</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600</a:t>
                      </a:r>
                    </a:p>
                  </a:txBody>
                  <a:tcPr marL="4526" marR="4526" marT="4526"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r" rtl="0" fontAlgn="ctr"/>
                      <a:r>
                        <a:rPr lang="en-US" sz="1600" b="0" i="0" u="none" strike="noStrike" dirty="0">
                          <a:solidFill>
                            <a:srgbClr val="000000"/>
                          </a:solidFill>
                          <a:effectLst/>
                          <a:latin typeface="+mn-lt"/>
                        </a:rPr>
                        <a:t>662</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62</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2.1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3908201940"/>
                  </a:ext>
                </a:extLst>
              </a:tr>
              <a:tr h="290920">
                <a:tc>
                  <a:txBody>
                    <a:bodyPr/>
                    <a:lstStyle/>
                    <a:p>
                      <a:pPr algn="l" rtl="0" fontAlgn="b"/>
                      <a:r>
                        <a:rPr lang="en-US" sz="105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Narrow </a:t>
                      </a:r>
                      <a:r>
                        <a:rPr lang="en-US" sz="1200" b="0" i="0" u="none" strike="noStrike" dirty="0" err="1">
                          <a:solidFill>
                            <a:srgbClr val="000000"/>
                          </a:solidFill>
                          <a:effectLst/>
                          <a:latin typeface="+mn-lt"/>
                        </a:rPr>
                        <a:t>labour</a:t>
                      </a:r>
                      <a:r>
                        <a:rPr lang="en-US" sz="1200" b="0" i="0" u="none" strike="noStrike" dirty="0">
                          <a:solidFill>
                            <a:srgbClr val="000000"/>
                          </a:solidFill>
                          <a:effectLst/>
                          <a:latin typeface="+mn-lt"/>
                        </a:rPr>
                        <a:t> force</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 2 861</a:t>
                      </a:r>
                    </a:p>
                  </a:txBody>
                  <a:tcPr marL="4526" marR="4526" marT="4526" marB="0" anchor="ctr">
                    <a:lnL>
                      <a:noFill/>
                    </a:lnL>
                    <a:lnR>
                      <a:noFill/>
                    </a:lnR>
                    <a:lnT>
                      <a:noFill/>
                    </a:lnT>
                    <a:lnB>
                      <a:noFill/>
                    </a:lnB>
                  </a:tcPr>
                </a:tc>
                <a:tc>
                  <a:txBody>
                    <a:bodyPr/>
                    <a:lstStyle/>
                    <a:p>
                      <a:pPr algn="r" rtl="0" fontAlgn="ctr"/>
                      <a:r>
                        <a:rPr lang="en-US" sz="1600" b="0" i="0" u="none" strike="noStrike" dirty="0">
                          <a:solidFill>
                            <a:srgbClr val="000000"/>
                          </a:solidFill>
                          <a:effectLst/>
                          <a:latin typeface="+mn-lt"/>
                        </a:rPr>
                        <a:t>3 163 </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302</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2.0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4014976573"/>
                  </a:ext>
                </a:extLst>
              </a:tr>
              <a:tr h="288556">
                <a:tc>
                  <a:txBody>
                    <a:bodyPr/>
                    <a:lstStyle/>
                    <a:p>
                      <a:pPr algn="l" rtl="0" fontAlgn="b"/>
                      <a:r>
                        <a:rPr lang="en-US" sz="105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Non-searching unemployed</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88</a:t>
                      </a:r>
                    </a:p>
                  </a:txBody>
                  <a:tcPr marL="4526" marR="4526" marT="4526"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163</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75</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15.8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4112582942"/>
                  </a:ext>
                </a:extLst>
              </a:tr>
              <a:tr h="288556">
                <a:tc>
                  <a:txBody>
                    <a:bodyPr/>
                    <a:lstStyle/>
                    <a:p>
                      <a:pPr algn="l" rtl="0" fontAlgn="b"/>
                      <a:r>
                        <a:rPr lang="en-US" sz="105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1" i="0" u="none" strike="noStrike" dirty="0">
                          <a:solidFill>
                            <a:srgbClr val="000000"/>
                          </a:solidFill>
                          <a:effectLst/>
                          <a:latin typeface="+mn-lt"/>
                        </a:rPr>
                        <a:t>Narrow unemployment rate</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1" i="0" u="none" strike="noStrike" dirty="0">
                          <a:solidFill>
                            <a:srgbClr val="000000"/>
                          </a:solidFill>
                          <a:effectLst/>
                          <a:latin typeface="+mn-lt"/>
                        </a:rPr>
                        <a:t>21.0%</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1" i="0" u="none" strike="noStrike" dirty="0">
                          <a:solidFill>
                            <a:srgbClr val="000000"/>
                          </a:solidFill>
                          <a:effectLst/>
                          <a:latin typeface="+mn-lt"/>
                        </a:rPr>
                        <a:t>20.9%</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4151514442"/>
                  </a:ext>
                </a:extLst>
              </a:tr>
              <a:tr h="530328">
                <a:tc gridSpan="2">
                  <a:txBody>
                    <a:bodyPr/>
                    <a:lstStyle/>
                    <a:p>
                      <a:pPr algn="l" rtl="0" fontAlgn="ctr"/>
                      <a:r>
                        <a:rPr lang="en-US" sz="1000" b="1" i="0" u="none" strike="noStrike" dirty="0">
                          <a:solidFill>
                            <a:srgbClr val="000000"/>
                          </a:solidFill>
                          <a:effectLst/>
                          <a:latin typeface="+mn-lt"/>
                        </a:rPr>
                        <a:t>SOUTH AFRICA</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mn-lt"/>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26.4%</a:t>
                      </a:r>
                    </a:p>
                    <a:p>
                      <a:pPr algn="r" rtl="0" fontAlgn="ctr"/>
                      <a:r>
                        <a:rPr lang="en-US" sz="1600" b="0" i="0" u="none" strike="noStrike" dirty="0">
                          <a:solidFill>
                            <a:srgbClr val="000000"/>
                          </a:solidFill>
                          <a:effectLst/>
                          <a:latin typeface="+mn-lt"/>
                        </a:rPr>
                        <a:t> </a:t>
                      </a:r>
                    </a:p>
                  </a:txBody>
                  <a:tcPr marL="4526" marR="4526" marT="4526" marB="0" anchor="b">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30.1%</a:t>
                      </a:r>
                    </a:p>
                    <a:p>
                      <a:pPr algn="r" rtl="0" fontAlgn="ctr"/>
                      <a:r>
                        <a:rPr lang="en-US" sz="1600" b="0" i="0" u="none" strike="noStrike" dirty="0">
                          <a:solidFill>
                            <a:srgbClr val="000000"/>
                          </a:solidFill>
                          <a:effectLst/>
                          <a:latin typeface="+mn-lt"/>
                        </a:rPr>
                        <a:t> </a:t>
                      </a:r>
                    </a:p>
                  </a:txBody>
                  <a:tcPr marL="4526" marR="4526" marT="4526" marB="0" anchor="b">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tc>
                  <a:txBody>
                    <a:bodyPr/>
                    <a:lstStyle/>
                    <a:p>
                      <a:pPr algn="r" rtl="0" fontAlgn="ctr"/>
                      <a:r>
                        <a:rPr lang="en-US" sz="14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3461425950"/>
                  </a:ext>
                </a:extLst>
              </a:tr>
              <a:tr h="353715">
                <a:tc gridSpan="2">
                  <a:txBody>
                    <a:bodyPr/>
                    <a:lstStyle/>
                    <a:p>
                      <a:pPr algn="l" rtl="0" fontAlgn="ctr"/>
                      <a:r>
                        <a:rPr lang="en-US" sz="1100" b="1" i="0" u="none" strike="noStrike" dirty="0">
                          <a:solidFill>
                            <a:srgbClr val="FFFFFF"/>
                          </a:solidFill>
                          <a:effectLst/>
                          <a:latin typeface="+mn-lt"/>
                        </a:rPr>
                        <a:t>WESTERN CAPE YOUTH LABOUR MARKET (15-34)</a:t>
                      </a:r>
                    </a:p>
                  </a:txBody>
                  <a:tcPr marL="4526" marR="4526" marT="4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399"/>
                    </a:solidFill>
                  </a:tcPr>
                </a:tc>
                <a:tc hMerge="1">
                  <a:txBody>
                    <a:bodyPr/>
                    <a:lstStyle/>
                    <a:p>
                      <a:endParaRPr lang="en-US"/>
                    </a:p>
                  </a:txBody>
                  <a:tcPr/>
                </a:tc>
                <a:tc>
                  <a:txBody>
                    <a:bodyPr/>
                    <a:lstStyle/>
                    <a:p>
                      <a:pPr algn="just" rtl="0" fontAlgn="ctr"/>
                      <a:r>
                        <a:rPr lang="en-US" sz="900" b="0" i="0" u="none" strike="noStrike" dirty="0">
                          <a:solidFill>
                            <a:srgbClr val="000000"/>
                          </a:solidFill>
                          <a:effectLst/>
                          <a:latin typeface="+mn-lt"/>
                        </a:rPr>
                        <a:t> </a:t>
                      </a:r>
                    </a:p>
                  </a:txBody>
                  <a:tcPr marL="4526" marR="4526" marT="4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399"/>
                    </a:solidFill>
                  </a:tcPr>
                </a:tc>
                <a:tc>
                  <a:txBody>
                    <a:bodyPr/>
                    <a:lstStyle/>
                    <a:p>
                      <a:pPr algn="just" rtl="0" fontAlgn="ctr"/>
                      <a:r>
                        <a:rPr lang="en-US" sz="900" b="0" i="0" u="none" strike="noStrike" dirty="0">
                          <a:solidFill>
                            <a:srgbClr val="000000"/>
                          </a:solidFill>
                          <a:effectLst/>
                          <a:latin typeface="+mn-lt"/>
                        </a:rPr>
                        <a:t> </a:t>
                      </a:r>
                    </a:p>
                  </a:txBody>
                  <a:tcPr marL="4526" marR="4526" marT="4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3399"/>
                    </a:solidFill>
                  </a:tcPr>
                </a:tc>
                <a:tc>
                  <a:txBody>
                    <a:bodyPr/>
                    <a:lstStyle/>
                    <a:p>
                      <a:pPr algn="just" rtl="0" fontAlgn="ctr"/>
                      <a:r>
                        <a:rPr lang="en-US" sz="900" b="0" i="0" u="none" strike="noStrike" dirty="0">
                          <a:solidFill>
                            <a:srgbClr val="000000"/>
                          </a:solidFill>
                          <a:effectLst/>
                          <a:latin typeface="+mn-lt"/>
                        </a:rPr>
                        <a:t> </a:t>
                      </a:r>
                    </a:p>
                  </a:txBody>
                  <a:tcPr marL="4526" marR="4526" marT="4526"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3399"/>
                    </a:solidFill>
                  </a:tcPr>
                </a:tc>
                <a:tc>
                  <a:txBody>
                    <a:bodyPr/>
                    <a:lstStyle/>
                    <a:p>
                      <a:pPr algn="just" rtl="0" fontAlgn="ctr"/>
                      <a:r>
                        <a:rPr lang="en-US" sz="900" b="0" i="0" u="none" strike="noStrike" dirty="0">
                          <a:solidFill>
                            <a:srgbClr val="000000"/>
                          </a:solidFill>
                          <a:effectLst/>
                          <a:latin typeface="+mn-lt"/>
                        </a:rPr>
                        <a:t> </a:t>
                      </a:r>
                    </a:p>
                  </a:txBody>
                  <a:tcPr marL="4526" marR="4526" marT="4526" marB="0" anchor="ctr">
                    <a:lnL>
                      <a:noFill/>
                    </a:lnL>
                    <a:lnR>
                      <a:noFill/>
                    </a:lnR>
                    <a:lnT>
                      <a:noFill/>
                    </a:lnT>
                    <a:lnB>
                      <a:noFill/>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xmlns="" val="1037725522"/>
                  </a:ext>
                </a:extLst>
              </a:tr>
              <a:tr h="246670">
                <a:tc>
                  <a:txBody>
                    <a:bodyPr/>
                    <a:lstStyle/>
                    <a:p>
                      <a:pPr algn="l" rtl="0" fontAlgn="b"/>
                      <a:r>
                        <a:rPr lang="en-US" sz="100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Working-age population</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 2 097 </a:t>
                      </a:r>
                    </a:p>
                  </a:txBody>
                  <a:tcPr marL="4526" marR="4526" marT="4526" marB="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2 237</a:t>
                      </a:r>
                    </a:p>
                  </a:txBody>
                  <a:tcPr marL="4526" marR="4526" marT="4526" marB="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139</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1.3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942062048"/>
                  </a:ext>
                </a:extLst>
              </a:tr>
              <a:tr h="246670">
                <a:tc>
                  <a:txBody>
                    <a:bodyPr/>
                    <a:lstStyle/>
                    <a:p>
                      <a:pPr algn="l" rtl="0" fontAlgn="b"/>
                      <a:r>
                        <a:rPr lang="en-US" sz="100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Employment</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905</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947</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41</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0.9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3814060022"/>
                  </a:ext>
                </a:extLst>
              </a:tr>
              <a:tr h="246670">
                <a:tc>
                  <a:txBody>
                    <a:bodyPr/>
                    <a:lstStyle/>
                    <a:p>
                      <a:pPr algn="l" rtl="0" fontAlgn="b"/>
                      <a:r>
                        <a:rPr lang="en-US" sz="100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Narrow unemployment</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387</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405</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18</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1.0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2292608678"/>
                  </a:ext>
                </a:extLst>
              </a:tr>
              <a:tr h="246670">
                <a:tc>
                  <a:txBody>
                    <a:bodyPr/>
                    <a:lstStyle/>
                    <a:p>
                      <a:pPr algn="l" rtl="0" fontAlgn="b"/>
                      <a:r>
                        <a:rPr lang="en-US" sz="100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rtl="0" fontAlgn="ctr"/>
                      <a:r>
                        <a:rPr lang="en-US" sz="1200" b="0" i="0" u="none" strike="noStrike" dirty="0">
                          <a:solidFill>
                            <a:srgbClr val="000000"/>
                          </a:solidFill>
                          <a:effectLst/>
                          <a:latin typeface="+mn-lt"/>
                        </a:rPr>
                        <a:t>Narrow </a:t>
                      </a:r>
                      <a:r>
                        <a:rPr lang="en-US" sz="1200" b="0" i="0" u="none" strike="noStrike" dirty="0" err="1">
                          <a:solidFill>
                            <a:srgbClr val="000000"/>
                          </a:solidFill>
                          <a:effectLst/>
                          <a:latin typeface="+mn-lt"/>
                        </a:rPr>
                        <a:t>labour</a:t>
                      </a:r>
                      <a:r>
                        <a:rPr lang="en-US" sz="1200" b="0" i="0" u="none" strike="noStrike" dirty="0">
                          <a:solidFill>
                            <a:srgbClr val="000000"/>
                          </a:solidFill>
                          <a:effectLst/>
                          <a:latin typeface="+mn-lt"/>
                        </a:rPr>
                        <a:t> force</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1 292</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1 352</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US" sz="1600" b="0" i="0" u="none" strike="noStrike" dirty="0">
                          <a:solidFill>
                            <a:srgbClr val="000000"/>
                          </a:solidFill>
                          <a:effectLst/>
                          <a:latin typeface="+mn-lt"/>
                        </a:rPr>
                        <a:t>60</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0.9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815870505"/>
                  </a:ext>
                </a:extLst>
              </a:tr>
              <a:tr h="246670">
                <a:tc>
                  <a:txBody>
                    <a:bodyPr/>
                    <a:lstStyle/>
                    <a:p>
                      <a:pPr algn="l" rtl="0" fontAlgn="b"/>
                      <a:r>
                        <a:rPr lang="en-US" sz="100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just" rtl="0" fontAlgn="ctr"/>
                      <a:r>
                        <a:rPr lang="en-US" sz="1200" b="0" i="0" u="none" strike="noStrike" dirty="0">
                          <a:solidFill>
                            <a:srgbClr val="000000"/>
                          </a:solidFill>
                          <a:effectLst/>
                          <a:latin typeface="+mn-lt"/>
                        </a:rPr>
                        <a:t>Non-searching unemployed</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mn-lt"/>
                        </a:rPr>
                        <a:t>55</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mn-lt"/>
                        </a:rPr>
                        <a:t>104</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mn-lt"/>
                        </a:rPr>
                        <a:t>49</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14.9 p.a.</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4192903240"/>
                  </a:ext>
                </a:extLst>
              </a:tr>
              <a:tr h="309535">
                <a:tc>
                  <a:txBody>
                    <a:bodyPr/>
                    <a:lstStyle/>
                    <a:p>
                      <a:pPr algn="l" rtl="0" fontAlgn="b"/>
                      <a:r>
                        <a:rPr lang="en-US" sz="1000" b="0" i="0" u="none" strike="noStrike">
                          <a:solidFill>
                            <a:srgbClr val="000000"/>
                          </a:solidFill>
                          <a:effectLst/>
                          <a:latin typeface="+mn-lt"/>
                        </a:rPr>
                        <a:t> </a:t>
                      </a:r>
                    </a:p>
                  </a:txBody>
                  <a:tcPr marL="4526" marR="4526" marT="452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just" rtl="0" fontAlgn="ctr"/>
                      <a:r>
                        <a:rPr lang="en-US" sz="1200" b="1" i="0" u="none" strike="noStrike" dirty="0">
                          <a:solidFill>
                            <a:srgbClr val="000000"/>
                          </a:solidFill>
                          <a:effectLst/>
                          <a:latin typeface="+mn-lt"/>
                        </a:rPr>
                        <a:t>Narrow unemployment rate</a:t>
                      </a:r>
                    </a:p>
                  </a:txBody>
                  <a:tcPr marL="4526" marR="4526" marT="452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sz="1600" b="1" i="0" u="none" strike="noStrike" dirty="0">
                          <a:solidFill>
                            <a:srgbClr val="000000"/>
                          </a:solidFill>
                          <a:effectLst/>
                          <a:latin typeface="+mn-lt"/>
                        </a:rPr>
                        <a:t>29.9%</a:t>
                      </a:r>
                    </a:p>
                  </a:txBody>
                  <a:tcPr marL="4526" marR="4526" marT="4526"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ctr"/>
                      <a:r>
                        <a:rPr lang="en-US" sz="1600" b="1" i="0" u="none" strike="noStrike" dirty="0">
                          <a:solidFill>
                            <a:srgbClr val="000000"/>
                          </a:solidFill>
                          <a:effectLst/>
                          <a:latin typeface="+mn-lt"/>
                        </a:rPr>
                        <a:t>30.0%</a:t>
                      </a:r>
                    </a:p>
                  </a:txBody>
                  <a:tcPr marL="4526" marR="4526" marT="4526"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sz="16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tc>
                  <a:txBody>
                    <a:bodyPr/>
                    <a:lstStyle/>
                    <a:p>
                      <a:pPr algn="r" rtl="0" fontAlgn="ctr"/>
                      <a:r>
                        <a:rPr lang="en-US" sz="1600" b="0" i="0" u="none" strike="noStrike" dirty="0">
                          <a:solidFill>
                            <a:srgbClr val="000000"/>
                          </a:solidFill>
                          <a:effectLst/>
                          <a:latin typeface="+mn-lt"/>
                        </a:rPr>
                        <a:t> </a:t>
                      </a:r>
                    </a:p>
                  </a:txBody>
                  <a:tcPr marL="4526" marR="4526" marT="4526" marB="0" anchor="ctr">
                    <a:lnL>
                      <a:noFill/>
                    </a:lnL>
                    <a:lnR>
                      <a:noFill/>
                    </a:lnR>
                    <a:lnT>
                      <a:noFill/>
                    </a:lnT>
                    <a:lnB>
                      <a:noFill/>
                    </a:lnB>
                    <a:solidFill>
                      <a:srgbClr val="DDEBF7"/>
                    </a:solidFill>
                  </a:tcPr>
                </a:tc>
                <a:extLst>
                  <a:ext uri="{0D108BD9-81ED-4DB2-BD59-A6C34878D82A}">
                    <a16:rowId xmlns:a16="http://schemas.microsoft.com/office/drawing/2014/main" xmlns="" val="159045628"/>
                  </a:ext>
                </a:extLst>
              </a:tr>
            </a:tbl>
          </a:graphicData>
        </a:graphic>
      </p:graphicFrame>
      <p:sp>
        <p:nvSpPr>
          <p:cNvPr id="6" name="Oval 5"/>
          <p:cNvSpPr/>
          <p:nvPr/>
        </p:nvSpPr>
        <p:spPr>
          <a:xfrm>
            <a:off x="5183230" y="3359565"/>
            <a:ext cx="760370" cy="409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7" name="Oval 6"/>
          <p:cNvSpPr/>
          <p:nvPr/>
        </p:nvSpPr>
        <p:spPr>
          <a:xfrm>
            <a:off x="6769014" y="3359564"/>
            <a:ext cx="760370" cy="409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8" name="Arrow: Up 17"/>
          <p:cNvSpPr/>
          <p:nvPr/>
        </p:nvSpPr>
        <p:spPr>
          <a:xfrm rot="10800000">
            <a:off x="7685164" y="3359564"/>
            <a:ext cx="383552" cy="52768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rgbClr val="00B050"/>
              </a:solidFill>
            </a:endParaRPr>
          </a:p>
        </p:txBody>
      </p:sp>
      <p:sp>
        <p:nvSpPr>
          <p:cNvPr id="9" name="Arrow: Up 15"/>
          <p:cNvSpPr/>
          <p:nvPr/>
        </p:nvSpPr>
        <p:spPr>
          <a:xfrm>
            <a:off x="7685163" y="5955421"/>
            <a:ext cx="420623" cy="56841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rgbClr val="00B050"/>
              </a:solidFill>
            </a:endParaRPr>
          </a:p>
        </p:txBody>
      </p:sp>
      <p:sp>
        <p:nvSpPr>
          <p:cNvPr id="10" name="Oval 9"/>
          <p:cNvSpPr/>
          <p:nvPr/>
        </p:nvSpPr>
        <p:spPr>
          <a:xfrm>
            <a:off x="6769014" y="5955421"/>
            <a:ext cx="760370" cy="409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11" name="Oval 10"/>
          <p:cNvSpPr/>
          <p:nvPr/>
        </p:nvSpPr>
        <p:spPr>
          <a:xfrm>
            <a:off x="5183230" y="5962645"/>
            <a:ext cx="760370" cy="409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14" name="Text Placeholder 2"/>
          <p:cNvSpPr txBox="1">
            <a:spLocks/>
          </p:cNvSpPr>
          <p:nvPr/>
        </p:nvSpPr>
        <p:spPr>
          <a:xfrm>
            <a:off x="1686185" y="6371890"/>
            <a:ext cx="3676647" cy="42242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endParaRPr lang="en-US" sz="1600" dirty="0">
              <a:solidFill>
                <a:sysClr val="windowText" lastClr="000000"/>
              </a:solidFill>
            </a:endParaRPr>
          </a:p>
        </p:txBody>
      </p:sp>
      <p:sp>
        <p:nvSpPr>
          <p:cNvPr id="16"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40202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Labour Market Trends</a:t>
            </a:r>
          </a:p>
        </p:txBody>
      </p:sp>
      <p:sp>
        <p:nvSpPr>
          <p:cNvPr id="6" name="Text Placeholder 2"/>
          <p:cNvSpPr txBox="1">
            <a:spLocks/>
          </p:cNvSpPr>
          <p:nvPr/>
        </p:nvSpPr>
        <p:spPr>
          <a:xfrm>
            <a:off x="196907" y="3521675"/>
            <a:ext cx="10046843" cy="2660479"/>
          </a:xfrm>
          <a:prstGeom prst="rect">
            <a:avLst/>
          </a:prstGeom>
          <a:ln>
            <a:solidFill>
              <a:srgbClr val="003399"/>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396000">
              <a:lnSpc>
                <a:spcPct val="110000"/>
              </a:lnSpc>
              <a:buBlip>
                <a:blip r:embed="rId3"/>
              </a:buBlip>
            </a:pPr>
            <a:r>
              <a:rPr lang="en-US" sz="1400" dirty="0">
                <a:solidFill>
                  <a:prstClr val="black"/>
                </a:solidFill>
              </a:rPr>
              <a:t>Shifts in </a:t>
            </a:r>
            <a:r>
              <a:rPr lang="en-US" sz="1400" dirty="0" err="1">
                <a:solidFill>
                  <a:prstClr val="black"/>
                </a:solidFill>
              </a:rPr>
              <a:t>labour</a:t>
            </a:r>
            <a:r>
              <a:rPr lang="en-US" sz="1400" dirty="0">
                <a:solidFill>
                  <a:prstClr val="black"/>
                </a:solidFill>
              </a:rPr>
              <a:t> market composition: Older, more educated, larger proportion of Africans</a:t>
            </a:r>
          </a:p>
          <a:p>
            <a:pPr marL="228600" indent="-396000">
              <a:lnSpc>
                <a:spcPct val="110000"/>
              </a:lnSpc>
              <a:buBlip>
                <a:blip r:embed="rId3"/>
              </a:buBlip>
            </a:pPr>
            <a:r>
              <a:rPr lang="en-US" sz="1400" dirty="0">
                <a:solidFill>
                  <a:prstClr val="black"/>
                </a:solidFill>
              </a:rPr>
              <a:t>Western Cape workers more likely to express satisfaction with job</a:t>
            </a:r>
          </a:p>
          <a:p>
            <a:pPr marL="228600" lvl="0" indent="-396000">
              <a:lnSpc>
                <a:spcPct val="110000"/>
              </a:lnSpc>
              <a:buBlip>
                <a:blip r:embed="rId3"/>
              </a:buBlip>
            </a:pPr>
            <a:r>
              <a:rPr lang="en-US" sz="1400" dirty="0">
                <a:solidFill>
                  <a:prstClr val="black"/>
                </a:solidFill>
              </a:rPr>
              <a:t>Youth:</a:t>
            </a:r>
          </a:p>
          <a:p>
            <a:pPr marL="558000" lvl="1">
              <a:lnSpc>
                <a:spcPct val="110000"/>
              </a:lnSpc>
              <a:spcBef>
                <a:spcPts val="1000"/>
              </a:spcBef>
              <a:buClr>
                <a:schemeClr val="bg1">
                  <a:lumMod val="50000"/>
                </a:schemeClr>
              </a:buClr>
            </a:pPr>
            <a:r>
              <a:rPr lang="en-US" sz="1400" dirty="0">
                <a:solidFill>
                  <a:prstClr val="black"/>
                </a:solidFill>
              </a:rPr>
              <a:t>Youth unemployment rate: 30.0 per cent</a:t>
            </a:r>
          </a:p>
          <a:p>
            <a:pPr marL="558000" lvl="1">
              <a:lnSpc>
                <a:spcPct val="110000"/>
              </a:lnSpc>
              <a:spcBef>
                <a:spcPts val="1000"/>
              </a:spcBef>
              <a:buClr>
                <a:schemeClr val="bg1">
                  <a:lumMod val="50000"/>
                </a:schemeClr>
              </a:buClr>
            </a:pPr>
            <a:r>
              <a:rPr lang="en-US" sz="1400" dirty="0">
                <a:solidFill>
                  <a:prstClr val="black"/>
                </a:solidFill>
              </a:rPr>
              <a:t>Rapid expansion of non-searching unemployed</a:t>
            </a:r>
          </a:p>
          <a:p>
            <a:pPr marL="363538" lvl="0" indent="-363538">
              <a:lnSpc>
                <a:spcPct val="110000"/>
              </a:lnSpc>
              <a:buBlip>
                <a:blip r:embed="rId3"/>
              </a:buBlip>
            </a:pPr>
            <a:r>
              <a:rPr lang="en-US" sz="1400" dirty="0">
                <a:solidFill>
                  <a:prstClr val="black"/>
                </a:solidFill>
              </a:rPr>
              <a:t>Increase in share of unemployed supporting themselves through access to child support and foster care grants</a:t>
            </a:r>
          </a:p>
          <a:p>
            <a:pPr marL="363538" lvl="0" indent="-363538">
              <a:lnSpc>
                <a:spcPct val="110000"/>
              </a:lnSpc>
              <a:buBlip>
                <a:blip r:embed="rId3"/>
              </a:buBlip>
            </a:pPr>
            <a:r>
              <a:rPr lang="en-US" sz="1400" dirty="0">
                <a:solidFill>
                  <a:prstClr val="black"/>
                </a:solidFill>
              </a:rPr>
              <a:t>25.4 per cent of the unemployed reside in households with no employed members</a:t>
            </a:r>
          </a:p>
          <a:p>
            <a:pPr marL="228600" lvl="0" indent="-396000">
              <a:lnSpc>
                <a:spcPct val="110000"/>
              </a:lnSpc>
              <a:buBlip>
                <a:blip r:embed="rId3"/>
              </a:buBlip>
            </a:pPr>
            <a:endParaRPr lang="en-US" sz="1400" dirty="0">
              <a:solidFill>
                <a:prstClr val="black"/>
              </a:solidFill>
            </a:endParaRPr>
          </a:p>
        </p:txBody>
      </p:sp>
      <p:pic>
        <p:nvPicPr>
          <p:cNvPr id="8" name="Picture 7" descr="WC labour overview.png"/>
          <p:cNvPicPr/>
          <p:nvPr/>
        </p:nvPicPr>
        <p:blipFill>
          <a:blip r:embed="rId4" cstate="email"/>
          <a:stretch>
            <a:fillRect/>
          </a:stretch>
        </p:blipFill>
        <p:spPr>
          <a:xfrm>
            <a:off x="709452" y="1020470"/>
            <a:ext cx="9905001" cy="2159137"/>
          </a:xfrm>
          <a:prstGeom prst="rect">
            <a:avLst/>
          </a:prstGeom>
        </p:spPr>
      </p:pic>
      <p:sp>
        <p:nvSpPr>
          <p:cNvPr id="9" name="Arrow: Up 9"/>
          <p:cNvSpPr/>
          <p:nvPr/>
        </p:nvSpPr>
        <p:spPr>
          <a:xfrm>
            <a:off x="4120975" y="4487741"/>
            <a:ext cx="302745" cy="364173"/>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10" name="Arrow: Up 9"/>
          <p:cNvSpPr/>
          <p:nvPr/>
        </p:nvSpPr>
        <p:spPr>
          <a:xfrm>
            <a:off x="4594651" y="4851914"/>
            <a:ext cx="302745" cy="364173"/>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11" name="Arrow: Up 9"/>
          <p:cNvSpPr/>
          <p:nvPr/>
        </p:nvSpPr>
        <p:spPr>
          <a:xfrm>
            <a:off x="9327288" y="5261223"/>
            <a:ext cx="302745" cy="364173"/>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12" name="Arrow: Up 9"/>
          <p:cNvSpPr/>
          <p:nvPr/>
        </p:nvSpPr>
        <p:spPr>
          <a:xfrm>
            <a:off x="7140143" y="5625396"/>
            <a:ext cx="302745" cy="364173"/>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13"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40691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D42882-9AC5-48A2-997E-C6F117C526C6}"/>
              </a:ext>
            </a:extLst>
          </p:cNvPr>
          <p:cNvSpPr>
            <a:spLocks noGrp="1"/>
          </p:cNvSpPr>
          <p:nvPr>
            <p:ph type="title"/>
          </p:nvPr>
        </p:nvSpPr>
        <p:spPr/>
        <p:txBody>
          <a:bodyPr/>
          <a:lstStyle/>
          <a:p>
            <a:r>
              <a:rPr lang="en-US"/>
              <a:t>Employment creation</a:t>
            </a:r>
            <a:endParaRPr lang="en-GB"/>
          </a:p>
        </p:txBody>
      </p:sp>
      <p:sp>
        <p:nvSpPr>
          <p:cNvPr id="8" name="Content Placeholder 7">
            <a:extLst>
              <a:ext uri="{FF2B5EF4-FFF2-40B4-BE49-F238E27FC236}">
                <a16:creationId xmlns:a16="http://schemas.microsoft.com/office/drawing/2014/main" xmlns="" id="{7DA8BD9E-1FEA-4A49-8F91-2DE708137AF0}"/>
              </a:ext>
            </a:extLst>
          </p:cNvPr>
          <p:cNvSpPr>
            <a:spLocks noGrp="1"/>
          </p:cNvSpPr>
          <p:nvPr>
            <p:ph idx="10"/>
          </p:nvPr>
        </p:nvSpPr>
        <p:spPr/>
        <p:txBody>
          <a:bodyPr/>
          <a:lstStyle/>
          <a:p>
            <a:r>
              <a:rPr lang="en-US"/>
              <a:t>Employment change per region</a:t>
            </a:r>
            <a:endParaRPr lang="en-GB"/>
          </a:p>
        </p:txBody>
      </p:sp>
      <p:sp>
        <p:nvSpPr>
          <p:cNvPr id="2" name="object 153">
            <a:extLst>
              <a:ext uri="{FF2B5EF4-FFF2-40B4-BE49-F238E27FC236}">
                <a16:creationId xmlns:a16="http://schemas.microsoft.com/office/drawing/2014/main" xmlns="" id="{53F10089-7BAF-4E0C-8001-4483B49A9A55}"/>
              </a:ext>
            </a:extLst>
          </p:cNvPr>
          <p:cNvSpPr txBox="1"/>
          <p:nvPr/>
        </p:nvSpPr>
        <p:spPr>
          <a:xfrm>
            <a:off x="10278123" y="1785910"/>
            <a:ext cx="1795977" cy="532518"/>
          </a:xfrm>
          <a:prstGeom prst="rect">
            <a:avLst/>
          </a:prstGeom>
        </p:spPr>
        <p:txBody>
          <a:bodyPr vert="horz" wrap="square" lIns="0" tIns="12700" rIns="0" bIns="0" rtlCol="0">
            <a:spAutoFit/>
          </a:bodyPr>
          <a:lstStyle/>
          <a:p>
            <a:pPr marL="12700" defTabSz="457200">
              <a:spcBef>
                <a:spcPts val="100"/>
              </a:spcBef>
            </a:pPr>
            <a:r>
              <a:rPr lang="en-US" sz="1400" spc="-5">
                <a:solidFill>
                  <a:srgbClr val="777777"/>
                </a:solidFill>
                <a:latin typeface="Roboto"/>
                <a:cs typeface="Roboto"/>
              </a:rPr>
              <a:t>2014 - 2018</a:t>
            </a:r>
            <a:endParaRPr sz="1400">
              <a:solidFill>
                <a:prstClr val="black"/>
              </a:solidFill>
              <a:latin typeface="Roboto"/>
              <a:cs typeface="Roboto"/>
            </a:endParaRPr>
          </a:p>
          <a:p>
            <a:pPr marL="12700" marR="5080" defTabSz="457200">
              <a:lnSpc>
                <a:spcPct val="163000"/>
              </a:lnSpc>
            </a:pPr>
            <a:r>
              <a:rPr lang="en-US" sz="1400" spc="-5">
                <a:solidFill>
                  <a:srgbClr val="777777"/>
                </a:solidFill>
                <a:latin typeface="Roboto"/>
                <a:cs typeface="Roboto"/>
              </a:rPr>
              <a:t>2019e</a:t>
            </a:r>
          </a:p>
        </p:txBody>
      </p:sp>
      <p:sp>
        <p:nvSpPr>
          <p:cNvPr id="4" name="object 152">
            <a:extLst>
              <a:ext uri="{FF2B5EF4-FFF2-40B4-BE49-F238E27FC236}">
                <a16:creationId xmlns:a16="http://schemas.microsoft.com/office/drawing/2014/main" xmlns="" id="{4E9ECD34-A558-400B-9DE0-1679419C857E}"/>
              </a:ext>
            </a:extLst>
          </p:cNvPr>
          <p:cNvSpPr/>
          <p:nvPr/>
        </p:nvSpPr>
        <p:spPr>
          <a:xfrm>
            <a:off x="10039773" y="2117235"/>
            <a:ext cx="182880" cy="182880"/>
          </a:xfrm>
          <a:prstGeom prst="ellipse">
            <a:avLst/>
          </a:prstGeom>
          <a:solidFill>
            <a:srgbClr val="007DBA"/>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a:ln>
                <a:noFill/>
              </a:ln>
              <a:solidFill>
                <a:prstClr val="black"/>
              </a:solidFill>
              <a:effectLst/>
              <a:uLnTx/>
              <a:uFillTx/>
            </a:endParaRPr>
          </a:p>
        </p:txBody>
      </p:sp>
      <p:sp>
        <p:nvSpPr>
          <p:cNvPr id="6" name="object 152">
            <a:extLst>
              <a:ext uri="{FF2B5EF4-FFF2-40B4-BE49-F238E27FC236}">
                <a16:creationId xmlns:a16="http://schemas.microsoft.com/office/drawing/2014/main" xmlns="" id="{CAB8B00F-0BD3-4AFF-BA64-511A5FF1C7C1}"/>
              </a:ext>
            </a:extLst>
          </p:cNvPr>
          <p:cNvSpPr/>
          <p:nvPr/>
        </p:nvSpPr>
        <p:spPr>
          <a:xfrm>
            <a:off x="10039773" y="1797386"/>
            <a:ext cx="182880" cy="182880"/>
          </a:xfrm>
          <a:prstGeom prst="ellipse">
            <a:avLst/>
          </a:prstGeom>
          <a:solidFill>
            <a:srgbClr val="001489"/>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a:ln>
                <a:noFill/>
              </a:ln>
              <a:solidFill>
                <a:prstClr val="black"/>
              </a:solidFill>
              <a:effectLst/>
              <a:uLnTx/>
              <a:uFillTx/>
            </a:endParaRPr>
          </a:p>
        </p:txBody>
      </p:sp>
      <p:pic>
        <p:nvPicPr>
          <p:cNvPr id="14" name="Picture 13">
            <a:extLst>
              <a:ext uri="{FF2B5EF4-FFF2-40B4-BE49-F238E27FC236}">
                <a16:creationId xmlns:a16="http://schemas.microsoft.com/office/drawing/2014/main" xmlns="" id="{F2AD7F28-E3E5-4003-A8F3-AF80696871CB}"/>
              </a:ext>
            </a:extLst>
          </p:cNvPr>
          <p:cNvPicPr>
            <a:picLocks noChangeAspect="1"/>
          </p:cNvPicPr>
          <p:nvPr/>
        </p:nvPicPr>
        <p:blipFill>
          <a:blip r:embed="rId2"/>
          <a:stretch>
            <a:fillRect/>
          </a:stretch>
        </p:blipFill>
        <p:spPr>
          <a:xfrm>
            <a:off x="9978206" y="1527593"/>
            <a:ext cx="6097" cy="975445"/>
          </a:xfrm>
          <a:prstGeom prst="rect">
            <a:avLst/>
          </a:prstGeom>
        </p:spPr>
      </p:pic>
      <p:pic>
        <p:nvPicPr>
          <p:cNvPr id="18" name="Picture 17">
            <a:extLst>
              <a:ext uri="{FF2B5EF4-FFF2-40B4-BE49-F238E27FC236}">
                <a16:creationId xmlns:a16="http://schemas.microsoft.com/office/drawing/2014/main" xmlns="" id="{68D9FC01-4833-4649-BCD6-F1020EDFE378}"/>
              </a:ext>
            </a:extLst>
          </p:cNvPr>
          <p:cNvPicPr>
            <a:picLocks noChangeAspect="1"/>
          </p:cNvPicPr>
          <p:nvPr/>
        </p:nvPicPr>
        <p:blipFill>
          <a:blip r:embed="rId3" cstate="print"/>
          <a:stretch>
            <a:fillRect/>
          </a:stretch>
        </p:blipFill>
        <p:spPr>
          <a:xfrm>
            <a:off x="9074978" y="1649555"/>
            <a:ext cx="756318" cy="731520"/>
          </a:xfrm>
          <a:prstGeom prst="rect">
            <a:avLst/>
          </a:prstGeom>
        </p:spPr>
      </p:pic>
      <p:pic>
        <p:nvPicPr>
          <p:cNvPr id="22" name="Picture 21">
            <a:extLst>
              <a:ext uri="{FF2B5EF4-FFF2-40B4-BE49-F238E27FC236}">
                <a16:creationId xmlns:a16="http://schemas.microsoft.com/office/drawing/2014/main" xmlns="" id="{FE4548B9-5E6C-4AAD-9264-2CAC96393370}"/>
              </a:ext>
            </a:extLst>
          </p:cNvPr>
          <p:cNvPicPr>
            <a:picLocks noChangeAspect="1"/>
          </p:cNvPicPr>
          <p:nvPr/>
        </p:nvPicPr>
        <p:blipFill>
          <a:blip r:embed="rId4" cstate="print"/>
          <a:stretch>
            <a:fillRect/>
          </a:stretch>
        </p:blipFill>
        <p:spPr>
          <a:xfrm>
            <a:off x="509451" y="1727618"/>
            <a:ext cx="1562100" cy="4000500"/>
          </a:xfrm>
          <a:prstGeom prst="rect">
            <a:avLst/>
          </a:prstGeom>
        </p:spPr>
      </p:pic>
      <p:pic>
        <p:nvPicPr>
          <p:cNvPr id="24" name="Picture 23">
            <a:extLst>
              <a:ext uri="{FF2B5EF4-FFF2-40B4-BE49-F238E27FC236}">
                <a16:creationId xmlns:a16="http://schemas.microsoft.com/office/drawing/2014/main" xmlns="" id="{0DFE4354-449F-462A-B62C-0100A271AB49}"/>
              </a:ext>
            </a:extLst>
          </p:cNvPr>
          <p:cNvPicPr>
            <a:picLocks noChangeAspect="1"/>
          </p:cNvPicPr>
          <p:nvPr/>
        </p:nvPicPr>
        <p:blipFill>
          <a:blip r:embed="rId5" cstate="print"/>
          <a:stretch>
            <a:fillRect/>
          </a:stretch>
        </p:blipFill>
        <p:spPr>
          <a:xfrm>
            <a:off x="790805" y="5937668"/>
            <a:ext cx="1838325" cy="190500"/>
          </a:xfrm>
          <a:prstGeom prst="rect">
            <a:avLst/>
          </a:prstGeom>
        </p:spPr>
      </p:pic>
      <p:pic>
        <p:nvPicPr>
          <p:cNvPr id="26" name="Picture 25">
            <a:extLst>
              <a:ext uri="{FF2B5EF4-FFF2-40B4-BE49-F238E27FC236}">
                <a16:creationId xmlns:a16="http://schemas.microsoft.com/office/drawing/2014/main" xmlns="" id="{B78F3C7C-BB6E-4579-ABB5-E52C6DFB478F}"/>
              </a:ext>
            </a:extLst>
          </p:cNvPr>
          <p:cNvPicPr>
            <a:picLocks noChangeAspect="1"/>
          </p:cNvPicPr>
          <p:nvPr/>
        </p:nvPicPr>
        <p:blipFill>
          <a:blip r:embed="rId6" cstate="print"/>
          <a:stretch>
            <a:fillRect/>
          </a:stretch>
        </p:blipFill>
        <p:spPr>
          <a:xfrm>
            <a:off x="2134369" y="1594268"/>
            <a:ext cx="5229225" cy="4267200"/>
          </a:xfrm>
          <a:prstGeom prst="rect">
            <a:avLst/>
          </a:prstGeom>
        </p:spPr>
      </p:pic>
      <p:sp>
        <p:nvSpPr>
          <p:cNvPr id="12" name="Rectangle: Rounded Corners 11">
            <a:extLst>
              <a:ext uri="{FF2B5EF4-FFF2-40B4-BE49-F238E27FC236}">
                <a16:creationId xmlns:a16="http://schemas.microsoft.com/office/drawing/2014/main" xmlns="" id="{6542A317-557B-4E3F-B7EA-0DFF10FE1714}"/>
              </a:ext>
            </a:extLst>
          </p:cNvPr>
          <p:cNvSpPr/>
          <p:nvPr/>
        </p:nvSpPr>
        <p:spPr>
          <a:xfrm>
            <a:off x="7606877" y="4057901"/>
            <a:ext cx="3731682" cy="1879767"/>
          </a:xfrm>
          <a:prstGeom prst="roundRect">
            <a:avLst>
              <a:gd name="adj" fmla="val 11290"/>
            </a:avLst>
          </a:prstGeom>
          <a:solidFill>
            <a:srgbClr val="8D6E97">
              <a:alpha val="40000"/>
            </a:srgbClr>
          </a:solidFill>
          <a:ln w="28575">
            <a:solidFill>
              <a:srgbClr val="8D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ysClr val="windowText" lastClr="000000"/>
              </a:solidFill>
            </a:endParaRPr>
          </a:p>
          <a:p>
            <a:pPr algn="ctr"/>
            <a:r>
              <a:rPr lang="en-ZA">
                <a:solidFill>
                  <a:sysClr val="windowText" lastClr="000000"/>
                </a:solidFill>
              </a:rPr>
              <a:t>Increased job shedding in regions of the Western Cape expected in 2020 due to poor economic performance. </a:t>
            </a:r>
          </a:p>
        </p:txBody>
      </p:sp>
      <p:pic>
        <p:nvPicPr>
          <p:cNvPr id="13" name="Picture 2" descr="COVID-19 Sub-Saharan Africa | Topics | ReliefWeb">
            <a:extLst>
              <a:ext uri="{FF2B5EF4-FFF2-40B4-BE49-F238E27FC236}">
                <a16:creationId xmlns:a16="http://schemas.microsoft.com/office/drawing/2014/main" xmlns="" id="{DB1E6793-9C2F-4541-BE85-D00699A35A8A}"/>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07555" y="3476666"/>
            <a:ext cx="1113155" cy="111212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361013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4F31E-AFE7-4E79-92A3-C8F63F8A624A}"/>
              </a:ext>
            </a:extLst>
          </p:cNvPr>
          <p:cNvSpPr>
            <a:spLocks noGrp="1"/>
          </p:cNvSpPr>
          <p:nvPr>
            <p:ph type="title"/>
          </p:nvPr>
        </p:nvSpPr>
        <p:spPr/>
        <p:txBody>
          <a:bodyPr/>
          <a:lstStyle/>
          <a:p>
            <a:r>
              <a:rPr lang="en-US" dirty="0"/>
              <a:t>Unemployment rate per region, 2009 – 2019 (%) </a:t>
            </a:r>
            <a:endParaRPr lang="en-GB" dirty="0"/>
          </a:p>
        </p:txBody>
      </p:sp>
      <p:sp>
        <p:nvSpPr>
          <p:cNvPr id="9" name="object 64">
            <a:extLst>
              <a:ext uri="{FF2B5EF4-FFF2-40B4-BE49-F238E27FC236}">
                <a16:creationId xmlns:a16="http://schemas.microsoft.com/office/drawing/2014/main" xmlns="" id="{A82909FC-F5E6-47B2-8A5C-2594665F5D46}"/>
              </a:ext>
            </a:extLst>
          </p:cNvPr>
          <p:cNvSpPr txBox="1"/>
          <p:nvPr/>
        </p:nvSpPr>
        <p:spPr>
          <a:xfrm rot="16200000">
            <a:off x="546934" y="2506710"/>
            <a:ext cx="1285979" cy="228268"/>
          </a:xfrm>
          <a:prstGeom prst="rect">
            <a:avLst/>
          </a:prstGeom>
        </p:spPr>
        <p:txBody>
          <a:bodyPr vert="horz" wrap="square" lIns="0" tIns="12700" rIns="0" bIns="0" rtlCol="0">
            <a:spAutoFit/>
          </a:bodyPr>
          <a:lstStyle/>
          <a:p>
            <a:pPr marL="12700" defTabSz="457200">
              <a:spcBef>
                <a:spcPts val="100"/>
              </a:spcBef>
            </a:pPr>
            <a:r>
              <a:rPr lang="en-US" sz="1400" spc="-5">
                <a:solidFill>
                  <a:srgbClr val="777777"/>
                </a:solidFill>
                <a:latin typeface="Gotham"/>
                <a:cs typeface="Roboto"/>
              </a:rPr>
              <a:t>Percentage</a:t>
            </a:r>
            <a:endParaRPr sz="1400">
              <a:solidFill>
                <a:prstClr val="black"/>
              </a:solidFill>
              <a:latin typeface="Gotham"/>
              <a:cs typeface="Roboto"/>
            </a:endParaRPr>
          </a:p>
        </p:txBody>
      </p:sp>
      <p:pic>
        <p:nvPicPr>
          <p:cNvPr id="11" name="Picture 10">
            <a:extLst>
              <a:ext uri="{FF2B5EF4-FFF2-40B4-BE49-F238E27FC236}">
                <a16:creationId xmlns:a16="http://schemas.microsoft.com/office/drawing/2014/main" xmlns="" id="{155A9A88-79ED-427E-8FFF-918C3B9A8ABF}"/>
              </a:ext>
            </a:extLst>
          </p:cNvPr>
          <p:cNvPicPr>
            <a:picLocks noChangeAspect="1"/>
          </p:cNvPicPr>
          <p:nvPr/>
        </p:nvPicPr>
        <p:blipFill>
          <a:blip r:embed="rId2" cstate="print"/>
          <a:stretch>
            <a:fillRect/>
          </a:stretch>
        </p:blipFill>
        <p:spPr>
          <a:xfrm>
            <a:off x="659352" y="915620"/>
            <a:ext cx="9653881" cy="5257680"/>
          </a:xfrm>
          <a:prstGeom prst="rect">
            <a:avLst/>
          </a:prstGeom>
        </p:spPr>
      </p:pic>
      <p:pic>
        <p:nvPicPr>
          <p:cNvPr id="13" name="Picture 12">
            <a:extLst>
              <a:ext uri="{FF2B5EF4-FFF2-40B4-BE49-F238E27FC236}">
                <a16:creationId xmlns:a16="http://schemas.microsoft.com/office/drawing/2014/main" xmlns="" id="{F3614BCC-DCEB-4EE2-8A76-017506074FEC}"/>
              </a:ext>
            </a:extLst>
          </p:cNvPr>
          <p:cNvPicPr>
            <a:picLocks noChangeAspect="1"/>
          </p:cNvPicPr>
          <p:nvPr/>
        </p:nvPicPr>
        <p:blipFill>
          <a:blip r:embed="rId3" cstate="print"/>
          <a:stretch>
            <a:fillRect/>
          </a:stretch>
        </p:blipFill>
        <p:spPr>
          <a:xfrm>
            <a:off x="509450" y="6061996"/>
            <a:ext cx="1838325" cy="190500"/>
          </a:xfrm>
          <a:prstGeom prst="rect">
            <a:avLst/>
          </a:prstGeom>
        </p:spPr>
      </p:pic>
      <p:sp>
        <p:nvSpPr>
          <p:cNvPr id="8"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158200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8B71B-8277-4AD7-A7AF-EC979BCB3D48}"/>
              </a:ext>
            </a:extLst>
          </p:cNvPr>
          <p:cNvSpPr>
            <a:spLocks noGrp="1"/>
          </p:cNvSpPr>
          <p:nvPr>
            <p:ph type="title"/>
          </p:nvPr>
        </p:nvSpPr>
        <p:spPr/>
        <p:txBody>
          <a:bodyPr/>
          <a:lstStyle/>
          <a:p>
            <a:r>
              <a:rPr lang="en-US" dirty="0"/>
              <a:t>Socio-economic analysis (Western Cape)</a:t>
            </a:r>
            <a:endParaRPr lang="en-GB" dirty="0"/>
          </a:p>
        </p:txBody>
      </p:sp>
      <p:sp>
        <p:nvSpPr>
          <p:cNvPr id="3" name="Content Placeholder 2">
            <a:extLst>
              <a:ext uri="{FF2B5EF4-FFF2-40B4-BE49-F238E27FC236}">
                <a16:creationId xmlns:a16="http://schemas.microsoft.com/office/drawing/2014/main" xmlns="" id="{69BF24A3-CC22-4DB7-93CE-4DD7FADB133D}"/>
              </a:ext>
            </a:extLst>
          </p:cNvPr>
          <p:cNvSpPr>
            <a:spLocks noGrp="1"/>
          </p:cNvSpPr>
          <p:nvPr>
            <p:ph idx="10"/>
          </p:nvPr>
        </p:nvSpPr>
        <p:spPr/>
        <p:txBody>
          <a:bodyPr/>
          <a:lstStyle/>
          <a:p>
            <a:r>
              <a:rPr lang="en-US"/>
              <a:t>Summary of key socio-economic indicators</a:t>
            </a:r>
            <a:endParaRPr lang="en-GB"/>
          </a:p>
        </p:txBody>
      </p:sp>
      <p:graphicFrame>
        <p:nvGraphicFramePr>
          <p:cNvPr id="5" name="Content Placeholder 4">
            <a:extLst>
              <a:ext uri="{FF2B5EF4-FFF2-40B4-BE49-F238E27FC236}">
                <a16:creationId xmlns:a16="http://schemas.microsoft.com/office/drawing/2014/main" xmlns="" id="{A2915195-3084-428E-A804-ACD917AEB153}"/>
              </a:ext>
            </a:extLst>
          </p:cNvPr>
          <p:cNvGraphicFramePr>
            <a:graphicFrameLocks noGrp="1"/>
          </p:cNvGraphicFramePr>
          <p:nvPr>
            <p:ph sz="half" idx="11"/>
            <p:extLst>
              <p:ext uri="{D42A27DB-BD31-4B8C-83A1-F6EECF244321}">
                <p14:modId xmlns:p14="http://schemas.microsoft.com/office/powerpoint/2010/main" xmlns="" val="2335533277"/>
              </p:ext>
            </p:extLst>
          </p:nvPr>
        </p:nvGraphicFramePr>
        <p:xfrm>
          <a:off x="509588" y="1501775"/>
          <a:ext cx="10828337" cy="4545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xmlns="" id="{00984EA4-C4E3-4CE3-A3B3-5EA6301FD8D3}"/>
              </a:ext>
            </a:extLst>
          </p:cNvPr>
          <p:cNvPicPr>
            <a:picLocks noChangeAspect="1"/>
          </p:cNvPicPr>
          <p:nvPr/>
        </p:nvPicPr>
        <p:blipFill>
          <a:blip r:embed="rId7" cstate="print">
            <a:duotone>
              <a:schemeClr val="bg2">
                <a:shade val="45000"/>
                <a:satMod val="135000"/>
              </a:schemeClr>
              <a:prstClr val="white"/>
            </a:duotone>
          </a:blip>
          <a:stretch>
            <a:fillRect/>
          </a:stretch>
        </p:blipFill>
        <p:spPr>
          <a:xfrm>
            <a:off x="2336145" y="1568097"/>
            <a:ext cx="682811" cy="682811"/>
          </a:xfrm>
          <a:prstGeom prst="rect">
            <a:avLst/>
          </a:prstGeom>
        </p:spPr>
      </p:pic>
      <p:pic>
        <p:nvPicPr>
          <p:cNvPr id="20" name="Picture 19">
            <a:extLst>
              <a:ext uri="{FF2B5EF4-FFF2-40B4-BE49-F238E27FC236}">
                <a16:creationId xmlns:a16="http://schemas.microsoft.com/office/drawing/2014/main" xmlns="" id="{0A319EB1-656E-4C65-B978-3BC86823B466}"/>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7838857" y="1568097"/>
            <a:ext cx="682811" cy="682811"/>
          </a:xfrm>
          <a:prstGeom prst="rect">
            <a:avLst/>
          </a:prstGeom>
        </p:spPr>
      </p:pic>
      <p:pic>
        <p:nvPicPr>
          <p:cNvPr id="22" name="Picture 21">
            <a:extLst>
              <a:ext uri="{FF2B5EF4-FFF2-40B4-BE49-F238E27FC236}">
                <a16:creationId xmlns:a16="http://schemas.microsoft.com/office/drawing/2014/main" xmlns="" id="{E09130C2-D8CB-4E03-B1C3-DD4D38508EE7}"/>
              </a:ext>
            </a:extLst>
          </p:cNvPr>
          <p:cNvPicPr>
            <a:picLocks noChangeAspect="1"/>
          </p:cNvPicPr>
          <p:nvPr/>
        </p:nvPicPr>
        <p:blipFill>
          <a:blip r:embed="rId9" cstate="print">
            <a:duotone>
              <a:schemeClr val="bg2">
                <a:shade val="45000"/>
                <a:satMod val="135000"/>
              </a:schemeClr>
              <a:prstClr val="white"/>
            </a:duotone>
          </a:blip>
          <a:stretch>
            <a:fillRect/>
          </a:stretch>
        </p:blipFill>
        <p:spPr>
          <a:xfrm>
            <a:off x="10545842" y="1610772"/>
            <a:ext cx="682811" cy="682811"/>
          </a:xfrm>
          <a:prstGeom prst="rect">
            <a:avLst/>
          </a:prstGeom>
        </p:spPr>
      </p:pic>
      <p:sp>
        <p:nvSpPr>
          <p:cNvPr id="4" name="Rectangle 3">
            <a:extLst>
              <a:ext uri="{FF2B5EF4-FFF2-40B4-BE49-F238E27FC236}">
                <a16:creationId xmlns:a16="http://schemas.microsoft.com/office/drawing/2014/main" xmlns="" id="{3DB4F4E9-60E8-405D-9A28-30A723E69822}"/>
              </a:ext>
            </a:extLst>
          </p:cNvPr>
          <p:cNvSpPr/>
          <p:nvPr/>
        </p:nvSpPr>
        <p:spPr>
          <a:xfrm>
            <a:off x="509451" y="2208232"/>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1600" dirty="0">
                <a:solidFill>
                  <a:sysClr val="windowText" lastClr="000000"/>
                </a:solidFill>
                <a:latin typeface="Gotham"/>
              </a:rPr>
              <a:t>Population estimated at 7.01 million people; largely driven by in-migration as fertility rate declines over time </a:t>
            </a:r>
          </a:p>
          <a:p>
            <a:pPr marL="285750" indent="-285750">
              <a:buFontTx/>
              <a:buChar char="-"/>
            </a:pPr>
            <a:endParaRPr lang="en-ZA" sz="1600" dirty="0">
              <a:solidFill>
                <a:sysClr val="windowText" lastClr="000000"/>
              </a:solidFill>
              <a:latin typeface="Gotham"/>
            </a:endParaRPr>
          </a:p>
        </p:txBody>
      </p:sp>
      <p:sp>
        <p:nvSpPr>
          <p:cNvPr id="10" name="Rectangle 9">
            <a:extLst>
              <a:ext uri="{FF2B5EF4-FFF2-40B4-BE49-F238E27FC236}">
                <a16:creationId xmlns:a16="http://schemas.microsoft.com/office/drawing/2014/main" xmlns="" id="{DDA9632A-47C1-43CE-835F-BAB91332B264}"/>
              </a:ext>
            </a:extLst>
          </p:cNvPr>
          <p:cNvSpPr/>
          <p:nvPr/>
        </p:nvSpPr>
        <p:spPr>
          <a:xfrm>
            <a:off x="3305167" y="2297548"/>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1600" dirty="0">
                <a:solidFill>
                  <a:sysClr val="windowText" lastClr="000000"/>
                </a:solidFill>
                <a:latin typeface="Gotham"/>
              </a:rPr>
              <a:t>Inequality has increased (0.621), but HDI (0.73) continues to increase</a:t>
            </a:r>
          </a:p>
        </p:txBody>
      </p:sp>
      <p:sp>
        <p:nvSpPr>
          <p:cNvPr id="11" name="Rectangle 10">
            <a:extLst>
              <a:ext uri="{FF2B5EF4-FFF2-40B4-BE49-F238E27FC236}">
                <a16:creationId xmlns:a16="http://schemas.microsoft.com/office/drawing/2014/main" xmlns="" id="{6D5C76E9-1EC8-4D7B-A633-2983D18006FA}"/>
              </a:ext>
            </a:extLst>
          </p:cNvPr>
          <p:cNvSpPr/>
          <p:nvPr/>
        </p:nvSpPr>
        <p:spPr>
          <a:xfrm>
            <a:off x="6064477" y="2293583"/>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1600" dirty="0">
                <a:solidFill>
                  <a:sysClr val="windowText" lastClr="000000"/>
                </a:solidFill>
                <a:latin typeface="Gotham"/>
              </a:rPr>
              <a:t>Overall improved systemic test scores across Grades between 2014 and 2019, but regression in performance noted in 2017 and 2018. WC had the third highest NSC results </a:t>
            </a:r>
            <a:endParaRPr lang="en-ZA" sz="1600" dirty="0">
              <a:solidFill>
                <a:sysClr val="windowText" lastClr="000000"/>
              </a:solidFill>
              <a:latin typeface="Gotham"/>
            </a:endParaRPr>
          </a:p>
        </p:txBody>
      </p:sp>
      <p:sp>
        <p:nvSpPr>
          <p:cNvPr id="12" name="Rectangle 11">
            <a:extLst>
              <a:ext uri="{FF2B5EF4-FFF2-40B4-BE49-F238E27FC236}">
                <a16:creationId xmlns:a16="http://schemas.microsoft.com/office/drawing/2014/main" xmlns="" id="{1F066F8A-65EE-4031-8AE9-2A969E04A5F7}"/>
              </a:ext>
            </a:extLst>
          </p:cNvPr>
          <p:cNvSpPr/>
          <p:nvPr/>
        </p:nvSpPr>
        <p:spPr>
          <a:xfrm>
            <a:off x="8823787" y="2293583"/>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1500" dirty="0">
                <a:solidFill>
                  <a:sysClr val="windowText" lastClr="000000"/>
                </a:solidFill>
                <a:latin typeface="Gotham"/>
              </a:rPr>
              <a:t>Increase in life expectancy, maternal mortality in facility ratio/ mother –to-child transmission worsened in last year</a:t>
            </a:r>
          </a:p>
          <a:p>
            <a:pPr marL="285750" indent="-285750">
              <a:buFontTx/>
              <a:buChar char="-"/>
            </a:pPr>
            <a:r>
              <a:rPr lang="en-US" sz="1500" dirty="0">
                <a:solidFill>
                  <a:sysClr val="windowText" lastClr="000000"/>
                </a:solidFill>
                <a:latin typeface="Gotham"/>
              </a:rPr>
              <a:t>Top causes of premature mortality in 2017 : Diabetes mellitus (4.8 per cent) leading cause of death; and  HIV/AIDS (5.7 per cent)</a:t>
            </a:r>
          </a:p>
          <a:p>
            <a:pPr marL="285750" indent="-285750">
              <a:buFontTx/>
              <a:buChar char="-"/>
            </a:pPr>
            <a:endParaRPr lang="en-US" sz="1500" dirty="0">
              <a:solidFill>
                <a:sysClr val="windowText" lastClr="000000"/>
              </a:solidFill>
              <a:latin typeface="Gotham"/>
            </a:endParaRPr>
          </a:p>
          <a:p>
            <a:pPr marL="285750" indent="-285750">
              <a:buFontTx/>
              <a:buChar char="-"/>
            </a:pPr>
            <a:endParaRPr lang="en-ZA" sz="1500" dirty="0">
              <a:solidFill>
                <a:sysClr val="windowText" lastClr="000000"/>
              </a:solidFill>
              <a:latin typeface="Gotham"/>
            </a:endParaRPr>
          </a:p>
        </p:txBody>
      </p:sp>
      <p:sp>
        <p:nvSpPr>
          <p:cNvPr id="15"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pic>
        <p:nvPicPr>
          <p:cNvPr id="6" name="Picture 5"/>
          <p:cNvPicPr>
            <a:picLocks noChangeAspect="1"/>
          </p:cNvPicPr>
          <p:nvPr/>
        </p:nvPicPr>
        <p:blipFill>
          <a:blip r:embed="rId10" cstate="print"/>
          <a:stretch>
            <a:fillRect/>
          </a:stretch>
        </p:blipFill>
        <p:spPr>
          <a:xfrm>
            <a:off x="5152586" y="1671260"/>
            <a:ext cx="553238" cy="523534"/>
          </a:xfrm>
          <a:prstGeom prst="rect">
            <a:avLst/>
          </a:prstGeom>
        </p:spPr>
      </p:pic>
    </p:spTree>
    <p:extLst>
      <p:ext uri="{BB962C8B-B14F-4D97-AF65-F5344CB8AC3E}">
        <p14:creationId xmlns:p14="http://schemas.microsoft.com/office/powerpoint/2010/main" xmlns="" val="95153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8B71B-8277-4AD7-A7AF-EC979BCB3D48}"/>
              </a:ext>
            </a:extLst>
          </p:cNvPr>
          <p:cNvSpPr>
            <a:spLocks noGrp="1"/>
          </p:cNvSpPr>
          <p:nvPr>
            <p:ph type="title"/>
          </p:nvPr>
        </p:nvSpPr>
        <p:spPr/>
        <p:txBody>
          <a:bodyPr/>
          <a:lstStyle/>
          <a:p>
            <a:r>
              <a:rPr lang="en-US" dirty="0"/>
              <a:t>Socio-economic analysis (Western Cape)</a:t>
            </a:r>
            <a:endParaRPr lang="en-GB" dirty="0"/>
          </a:p>
        </p:txBody>
      </p:sp>
      <p:sp>
        <p:nvSpPr>
          <p:cNvPr id="3" name="Content Placeholder 2">
            <a:extLst>
              <a:ext uri="{FF2B5EF4-FFF2-40B4-BE49-F238E27FC236}">
                <a16:creationId xmlns:a16="http://schemas.microsoft.com/office/drawing/2014/main" xmlns="" id="{69BF24A3-CC22-4DB7-93CE-4DD7FADB133D}"/>
              </a:ext>
            </a:extLst>
          </p:cNvPr>
          <p:cNvSpPr>
            <a:spLocks noGrp="1"/>
          </p:cNvSpPr>
          <p:nvPr>
            <p:ph idx="10"/>
          </p:nvPr>
        </p:nvSpPr>
        <p:spPr/>
        <p:txBody>
          <a:bodyPr/>
          <a:lstStyle/>
          <a:p>
            <a:r>
              <a:rPr lang="en-US"/>
              <a:t>Summary of key socio-economic indicators</a:t>
            </a:r>
            <a:endParaRPr lang="en-GB"/>
          </a:p>
        </p:txBody>
      </p:sp>
      <p:graphicFrame>
        <p:nvGraphicFramePr>
          <p:cNvPr id="5" name="Content Placeholder 4">
            <a:extLst>
              <a:ext uri="{FF2B5EF4-FFF2-40B4-BE49-F238E27FC236}">
                <a16:creationId xmlns:a16="http://schemas.microsoft.com/office/drawing/2014/main" xmlns="" id="{A2915195-3084-428E-A804-ACD917AEB153}"/>
              </a:ext>
            </a:extLst>
          </p:cNvPr>
          <p:cNvGraphicFramePr>
            <a:graphicFrameLocks noGrp="1"/>
          </p:cNvGraphicFramePr>
          <p:nvPr>
            <p:ph sz="half" idx="11"/>
            <p:extLst>
              <p:ext uri="{D42A27DB-BD31-4B8C-83A1-F6EECF244321}">
                <p14:modId xmlns:p14="http://schemas.microsoft.com/office/powerpoint/2010/main" xmlns="" val="614440591"/>
              </p:ext>
            </p:extLst>
          </p:nvPr>
        </p:nvGraphicFramePr>
        <p:xfrm>
          <a:off x="-1944855" y="1492183"/>
          <a:ext cx="10828337" cy="4545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3DB4F4E9-60E8-405D-9A28-30A723E69822}"/>
              </a:ext>
            </a:extLst>
          </p:cNvPr>
          <p:cNvSpPr/>
          <p:nvPr/>
        </p:nvSpPr>
        <p:spPr>
          <a:xfrm>
            <a:off x="527107" y="2055090"/>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1600" dirty="0">
                <a:solidFill>
                  <a:sysClr val="windowText" lastClr="000000"/>
                </a:solidFill>
                <a:latin typeface="Gotham"/>
              </a:rPr>
              <a:t>Housing backlog continues to grow (</a:t>
            </a:r>
            <a:r>
              <a:rPr lang="en-ZA" sz="1600" dirty="0">
                <a:solidFill>
                  <a:sysClr val="windowText" lastClr="000000"/>
                </a:solidFill>
                <a:latin typeface="Gotham"/>
              </a:rPr>
              <a:t>550 889 registered)</a:t>
            </a:r>
          </a:p>
          <a:p>
            <a:pPr marL="285750" indent="-285750">
              <a:buFontTx/>
              <a:buChar char="-"/>
            </a:pPr>
            <a:r>
              <a:rPr lang="en-US" sz="1600" dirty="0">
                <a:solidFill>
                  <a:sysClr val="windowText" lastClr="000000"/>
                </a:solidFill>
                <a:latin typeface="Gotham"/>
              </a:rPr>
              <a:t>Pace of basic service provision  under pressure from rapid population growth, </a:t>
            </a:r>
          </a:p>
          <a:p>
            <a:pPr marL="285750" indent="-285750">
              <a:buFontTx/>
              <a:buChar char="-"/>
            </a:pPr>
            <a:r>
              <a:rPr lang="en-US" sz="1600" dirty="0">
                <a:solidFill>
                  <a:sysClr val="windowText" lastClr="000000"/>
                </a:solidFill>
                <a:latin typeface="Gotham"/>
              </a:rPr>
              <a:t>Remains relatively high</a:t>
            </a:r>
          </a:p>
          <a:p>
            <a:pPr marL="285750" indent="-285750">
              <a:buFontTx/>
              <a:buChar char="-"/>
            </a:pPr>
            <a:endParaRPr lang="en-US" sz="1600" dirty="0">
              <a:solidFill>
                <a:sysClr val="windowText" lastClr="000000"/>
              </a:solidFill>
              <a:latin typeface="Gotham"/>
            </a:endParaRPr>
          </a:p>
          <a:p>
            <a:pPr marL="285750" indent="-285750">
              <a:buFontTx/>
              <a:buChar char="-"/>
            </a:pPr>
            <a:endParaRPr lang="en-US" sz="1600" dirty="0">
              <a:solidFill>
                <a:sysClr val="windowText" lastClr="000000"/>
              </a:solidFill>
              <a:latin typeface="Gotham"/>
            </a:endParaRPr>
          </a:p>
          <a:p>
            <a:pPr marL="285750" indent="-285750">
              <a:buFontTx/>
              <a:buChar char="-"/>
            </a:pPr>
            <a:endParaRPr lang="en-ZA" sz="1600" dirty="0">
              <a:solidFill>
                <a:sysClr val="windowText" lastClr="000000"/>
              </a:solidFill>
              <a:latin typeface="Gotham"/>
            </a:endParaRPr>
          </a:p>
        </p:txBody>
      </p:sp>
      <p:sp>
        <p:nvSpPr>
          <p:cNvPr id="10" name="Rectangle 9">
            <a:extLst>
              <a:ext uri="{FF2B5EF4-FFF2-40B4-BE49-F238E27FC236}">
                <a16:creationId xmlns:a16="http://schemas.microsoft.com/office/drawing/2014/main" xmlns="" id="{DDA9632A-47C1-43CE-835F-BAB91332B264}"/>
              </a:ext>
            </a:extLst>
          </p:cNvPr>
          <p:cNvSpPr/>
          <p:nvPr/>
        </p:nvSpPr>
        <p:spPr>
          <a:xfrm>
            <a:off x="3546216" y="2055090"/>
            <a:ext cx="2517700"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sz="1500" dirty="0" err="1">
                <a:solidFill>
                  <a:sysClr val="windowText" lastClr="000000"/>
                </a:solidFill>
                <a:latin typeface="Gotham"/>
              </a:rPr>
              <a:t>Tik</a:t>
            </a:r>
            <a:r>
              <a:rPr lang="en-US" sz="1500" dirty="0">
                <a:solidFill>
                  <a:sysClr val="windowText" lastClr="000000"/>
                </a:solidFill>
                <a:latin typeface="Gotham"/>
              </a:rPr>
              <a:t> (29.0 per cent primary substance of abuse amongst patients admitted at state specialist treatment </a:t>
            </a:r>
            <a:r>
              <a:rPr lang="en-US" sz="1500" dirty="0" err="1">
                <a:solidFill>
                  <a:sysClr val="windowText" lastClr="000000"/>
                </a:solidFill>
                <a:latin typeface="Gotham"/>
              </a:rPr>
              <a:t>centres</a:t>
            </a:r>
            <a:r>
              <a:rPr lang="en-US" sz="1500" dirty="0">
                <a:solidFill>
                  <a:sysClr val="windowText" lastClr="000000"/>
                </a:solidFill>
                <a:latin typeface="Gotham"/>
              </a:rPr>
              <a:t>; followed by cannabis (26.0 per cent) and alcohol (20.0 per cent)</a:t>
            </a:r>
          </a:p>
          <a:p>
            <a:pPr marL="285750" indent="-285750">
              <a:buFontTx/>
              <a:buChar char="-"/>
            </a:pPr>
            <a:r>
              <a:rPr lang="en-US" sz="1500" dirty="0">
                <a:solidFill>
                  <a:sysClr val="windowText" lastClr="000000"/>
                </a:solidFill>
                <a:latin typeface="Gotham"/>
              </a:rPr>
              <a:t>Increase in murder, attempted murder, sexual assault, but decline in drug-related crime and driving under the influence of drugs or alcohol</a:t>
            </a:r>
          </a:p>
          <a:p>
            <a:pPr marL="285750" indent="-285750">
              <a:buFontTx/>
              <a:buChar char="-"/>
            </a:pPr>
            <a:endParaRPr lang="en-US" sz="1500" dirty="0">
              <a:solidFill>
                <a:sysClr val="windowText" lastClr="000000"/>
              </a:solidFill>
              <a:latin typeface="Gotham"/>
            </a:endParaRPr>
          </a:p>
          <a:p>
            <a:pPr marL="285750" indent="-285750">
              <a:buFontTx/>
              <a:buChar char="-"/>
            </a:pPr>
            <a:endParaRPr lang="en-US" sz="1500" dirty="0">
              <a:solidFill>
                <a:sysClr val="windowText" lastClr="000000"/>
              </a:solidFill>
              <a:latin typeface="Gotham"/>
            </a:endParaRPr>
          </a:p>
        </p:txBody>
      </p:sp>
      <p:sp>
        <p:nvSpPr>
          <p:cNvPr id="15"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pic>
        <p:nvPicPr>
          <p:cNvPr id="21" name="Picture 20"/>
          <p:cNvPicPr>
            <a:picLocks noChangeAspect="1"/>
          </p:cNvPicPr>
          <p:nvPr/>
        </p:nvPicPr>
        <p:blipFill>
          <a:blip r:embed="rId7" cstate="print">
            <a:duotone>
              <a:schemeClr val="bg2">
                <a:shade val="45000"/>
                <a:satMod val="135000"/>
              </a:schemeClr>
              <a:prstClr val="white"/>
            </a:duotone>
          </a:blip>
          <a:stretch>
            <a:fillRect/>
          </a:stretch>
        </p:blipFill>
        <p:spPr>
          <a:xfrm>
            <a:off x="5613882" y="1592522"/>
            <a:ext cx="652329" cy="652329"/>
          </a:xfrm>
          <a:prstGeom prst="rect">
            <a:avLst/>
          </a:prstGeom>
        </p:spPr>
      </p:pic>
      <p:pic>
        <p:nvPicPr>
          <p:cNvPr id="23" name="Picture 22"/>
          <p:cNvPicPr>
            <a:picLocks noChangeAspect="1"/>
          </p:cNvPicPr>
          <p:nvPr/>
        </p:nvPicPr>
        <p:blipFill>
          <a:blip r:embed="rId8" cstate="print">
            <a:duotone>
              <a:schemeClr val="bg2">
                <a:shade val="45000"/>
                <a:satMod val="135000"/>
              </a:schemeClr>
              <a:prstClr val="white"/>
            </a:duotone>
          </a:blip>
          <a:stretch>
            <a:fillRect/>
          </a:stretch>
        </p:blipFill>
        <p:spPr>
          <a:xfrm>
            <a:off x="2559451" y="1599809"/>
            <a:ext cx="652329" cy="652329"/>
          </a:xfrm>
          <a:prstGeom prst="rect">
            <a:avLst/>
          </a:prstGeom>
        </p:spPr>
      </p:pic>
    </p:spTree>
    <p:extLst>
      <p:ext uri="{BB962C8B-B14F-4D97-AF65-F5344CB8AC3E}">
        <p14:creationId xmlns:p14="http://schemas.microsoft.com/office/powerpoint/2010/main" xmlns="" val="373621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8B71B-8277-4AD7-A7AF-EC979BCB3D48}"/>
              </a:ext>
            </a:extLst>
          </p:cNvPr>
          <p:cNvSpPr>
            <a:spLocks noGrp="1"/>
          </p:cNvSpPr>
          <p:nvPr>
            <p:ph type="title"/>
          </p:nvPr>
        </p:nvSpPr>
        <p:spPr/>
        <p:txBody>
          <a:bodyPr/>
          <a:lstStyle/>
          <a:p>
            <a:r>
              <a:rPr lang="en-US" dirty="0"/>
              <a:t>Socio-economic analysis (Regional)</a:t>
            </a:r>
            <a:endParaRPr lang="en-GB" dirty="0"/>
          </a:p>
        </p:txBody>
      </p:sp>
      <p:sp>
        <p:nvSpPr>
          <p:cNvPr id="3" name="Content Placeholder 2">
            <a:extLst>
              <a:ext uri="{FF2B5EF4-FFF2-40B4-BE49-F238E27FC236}">
                <a16:creationId xmlns:a16="http://schemas.microsoft.com/office/drawing/2014/main" xmlns="" id="{69BF24A3-CC22-4DB7-93CE-4DD7FADB133D}"/>
              </a:ext>
            </a:extLst>
          </p:cNvPr>
          <p:cNvSpPr>
            <a:spLocks noGrp="1"/>
          </p:cNvSpPr>
          <p:nvPr>
            <p:ph idx="10"/>
          </p:nvPr>
        </p:nvSpPr>
        <p:spPr/>
        <p:txBody>
          <a:bodyPr/>
          <a:lstStyle/>
          <a:p>
            <a:r>
              <a:rPr lang="en-US"/>
              <a:t>Summary of key socio-economic indicators</a:t>
            </a:r>
            <a:endParaRPr lang="en-GB"/>
          </a:p>
        </p:txBody>
      </p:sp>
      <p:graphicFrame>
        <p:nvGraphicFramePr>
          <p:cNvPr id="5" name="Content Placeholder 4">
            <a:extLst>
              <a:ext uri="{FF2B5EF4-FFF2-40B4-BE49-F238E27FC236}">
                <a16:creationId xmlns:a16="http://schemas.microsoft.com/office/drawing/2014/main" xmlns="" id="{A2915195-3084-428E-A804-ACD917AEB153}"/>
              </a:ext>
            </a:extLst>
          </p:cNvPr>
          <p:cNvGraphicFramePr>
            <a:graphicFrameLocks noGrp="1"/>
          </p:cNvGraphicFramePr>
          <p:nvPr>
            <p:ph sz="half" idx="11"/>
            <p:extLst>
              <p:ext uri="{D42A27DB-BD31-4B8C-83A1-F6EECF244321}">
                <p14:modId xmlns:p14="http://schemas.microsoft.com/office/powerpoint/2010/main" xmlns="" val="2341318668"/>
              </p:ext>
            </p:extLst>
          </p:nvPr>
        </p:nvGraphicFramePr>
        <p:xfrm>
          <a:off x="509588" y="1501775"/>
          <a:ext cx="10828337" cy="4545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xmlns="" id="{00984EA4-C4E3-4CE3-A3B3-5EA6301FD8D3}"/>
              </a:ext>
            </a:extLst>
          </p:cNvPr>
          <p:cNvPicPr>
            <a:picLocks noChangeAspect="1"/>
          </p:cNvPicPr>
          <p:nvPr/>
        </p:nvPicPr>
        <p:blipFill>
          <a:blip r:embed="rId7" cstate="print">
            <a:duotone>
              <a:schemeClr val="bg2">
                <a:shade val="45000"/>
                <a:satMod val="135000"/>
              </a:schemeClr>
              <a:prstClr val="white"/>
            </a:duotone>
          </a:blip>
          <a:stretch>
            <a:fillRect/>
          </a:stretch>
        </p:blipFill>
        <p:spPr>
          <a:xfrm>
            <a:off x="2336145" y="1568097"/>
            <a:ext cx="682811" cy="682811"/>
          </a:xfrm>
          <a:prstGeom prst="rect">
            <a:avLst/>
          </a:prstGeom>
        </p:spPr>
      </p:pic>
      <p:pic>
        <p:nvPicPr>
          <p:cNvPr id="18" name="Picture 17">
            <a:extLst>
              <a:ext uri="{FF2B5EF4-FFF2-40B4-BE49-F238E27FC236}">
                <a16:creationId xmlns:a16="http://schemas.microsoft.com/office/drawing/2014/main" xmlns="" id="{C860AA9D-92D7-4FCC-9F29-AE47CFAD1EC3}"/>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5107953" y="1610772"/>
            <a:ext cx="597460" cy="597460"/>
          </a:xfrm>
          <a:prstGeom prst="rect">
            <a:avLst/>
          </a:prstGeom>
        </p:spPr>
      </p:pic>
      <p:pic>
        <p:nvPicPr>
          <p:cNvPr id="20" name="Picture 19">
            <a:extLst>
              <a:ext uri="{FF2B5EF4-FFF2-40B4-BE49-F238E27FC236}">
                <a16:creationId xmlns:a16="http://schemas.microsoft.com/office/drawing/2014/main" xmlns="" id="{0A319EB1-656E-4C65-B978-3BC86823B466}"/>
              </a:ext>
            </a:extLst>
          </p:cNvPr>
          <p:cNvPicPr>
            <a:picLocks noChangeAspect="1"/>
          </p:cNvPicPr>
          <p:nvPr/>
        </p:nvPicPr>
        <p:blipFill>
          <a:blip r:embed="rId9" cstate="print">
            <a:duotone>
              <a:schemeClr val="bg2">
                <a:shade val="45000"/>
                <a:satMod val="135000"/>
              </a:schemeClr>
              <a:prstClr val="white"/>
            </a:duotone>
          </a:blip>
          <a:stretch>
            <a:fillRect/>
          </a:stretch>
        </p:blipFill>
        <p:spPr>
          <a:xfrm>
            <a:off x="7838857" y="1568097"/>
            <a:ext cx="682811" cy="682811"/>
          </a:xfrm>
          <a:prstGeom prst="rect">
            <a:avLst/>
          </a:prstGeom>
        </p:spPr>
      </p:pic>
      <p:pic>
        <p:nvPicPr>
          <p:cNvPr id="22" name="Picture 21">
            <a:extLst>
              <a:ext uri="{FF2B5EF4-FFF2-40B4-BE49-F238E27FC236}">
                <a16:creationId xmlns:a16="http://schemas.microsoft.com/office/drawing/2014/main" xmlns="" id="{E09130C2-D8CB-4E03-B1C3-DD4D38508EE7}"/>
              </a:ext>
            </a:extLst>
          </p:cNvPr>
          <p:cNvPicPr>
            <a:picLocks noChangeAspect="1"/>
          </p:cNvPicPr>
          <p:nvPr/>
        </p:nvPicPr>
        <p:blipFill>
          <a:blip r:embed="rId10" cstate="print">
            <a:duotone>
              <a:schemeClr val="bg2">
                <a:shade val="45000"/>
                <a:satMod val="135000"/>
              </a:schemeClr>
              <a:prstClr val="white"/>
            </a:duotone>
          </a:blip>
          <a:stretch>
            <a:fillRect/>
          </a:stretch>
        </p:blipFill>
        <p:spPr>
          <a:xfrm>
            <a:off x="10545842" y="1610772"/>
            <a:ext cx="682811" cy="682811"/>
          </a:xfrm>
          <a:prstGeom prst="rect">
            <a:avLst/>
          </a:prstGeom>
        </p:spPr>
      </p:pic>
      <p:sp>
        <p:nvSpPr>
          <p:cNvPr id="4" name="Rectangle 3">
            <a:extLst>
              <a:ext uri="{FF2B5EF4-FFF2-40B4-BE49-F238E27FC236}">
                <a16:creationId xmlns:a16="http://schemas.microsoft.com/office/drawing/2014/main" xmlns="" id="{3DB4F4E9-60E8-405D-9A28-30A723E69822}"/>
              </a:ext>
            </a:extLst>
          </p:cNvPr>
          <p:cNvSpPr/>
          <p:nvPr/>
        </p:nvSpPr>
        <p:spPr>
          <a:xfrm>
            <a:off x="509451" y="2208232"/>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ZA" sz="1600" dirty="0">
                <a:solidFill>
                  <a:sysClr val="windowText" lastClr="000000"/>
                </a:solidFill>
                <a:latin typeface="Gotham"/>
              </a:rPr>
              <a:t>Population of Cape Winelands expected to exceed 1.0 million by 2024.</a:t>
            </a:r>
          </a:p>
          <a:p>
            <a:pPr marL="285750" indent="-285750">
              <a:buFontTx/>
              <a:buChar char="-"/>
            </a:pPr>
            <a:r>
              <a:rPr lang="en-ZA" sz="1600" dirty="0" err="1">
                <a:solidFill>
                  <a:sysClr val="windowText" lastClr="000000"/>
                </a:solidFill>
                <a:latin typeface="Gotham"/>
              </a:rPr>
              <a:t>Overstrand</a:t>
            </a:r>
            <a:r>
              <a:rPr lang="en-ZA" sz="1600" dirty="0">
                <a:solidFill>
                  <a:sysClr val="windowText" lastClr="000000"/>
                </a:solidFill>
                <a:latin typeface="Gotham"/>
              </a:rPr>
              <a:t> and </a:t>
            </a:r>
            <a:r>
              <a:rPr lang="en-ZA" sz="1600" dirty="0" err="1">
                <a:solidFill>
                  <a:sysClr val="windowText" lastClr="000000"/>
                </a:solidFill>
                <a:latin typeface="Gotham"/>
              </a:rPr>
              <a:t>Bitou</a:t>
            </a:r>
            <a:r>
              <a:rPr lang="en-ZA" sz="1600" dirty="0">
                <a:solidFill>
                  <a:sysClr val="windowText" lastClr="000000"/>
                </a:solidFill>
                <a:latin typeface="Gotham"/>
              </a:rPr>
              <a:t> have population growth rates exceeding 3% </a:t>
            </a:r>
            <a:r>
              <a:rPr lang="en-ZA" sz="1600" dirty="0" err="1">
                <a:solidFill>
                  <a:sysClr val="windowText" lastClr="000000"/>
                </a:solidFill>
                <a:latin typeface="Gotham"/>
              </a:rPr>
              <a:t>p.a</a:t>
            </a:r>
            <a:endParaRPr lang="en-ZA" sz="1600" dirty="0">
              <a:solidFill>
                <a:sysClr val="windowText" lastClr="000000"/>
              </a:solidFill>
              <a:latin typeface="Gotham"/>
            </a:endParaRPr>
          </a:p>
          <a:p>
            <a:pPr marL="285750" indent="-285750">
              <a:buFontTx/>
              <a:buChar char="-"/>
            </a:pPr>
            <a:r>
              <a:rPr lang="en-ZA" sz="1600" dirty="0" err="1">
                <a:solidFill>
                  <a:sysClr val="windowText" lastClr="000000"/>
                </a:solidFill>
                <a:latin typeface="Gotham"/>
              </a:rPr>
              <a:t>Kannaland</a:t>
            </a:r>
            <a:r>
              <a:rPr lang="en-ZA" sz="1600" dirty="0">
                <a:solidFill>
                  <a:sysClr val="windowText" lastClr="000000"/>
                </a:solidFill>
                <a:latin typeface="Gotham"/>
              </a:rPr>
              <a:t>, </a:t>
            </a:r>
            <a:r>
              <a:rPr lang="en-ZA" sz="1600" dirty="0" err="1">
                <a:solidFill>
                  <a:sysClr val="windowText" lastClr="000000"/>
                </a:solidFill>
                <a:latin typeface="Gotham"/>
              </a:rPr>
              <a:t>Oudtshoorn</a:t>
            </a:r>
            <a:r>
              <a:rPr lang="en-ZA" sz="1600" dirty="0">
                <a:solidFill>
                  <a:sysClr val="windowText" lastClr="000000"/>
                </a:solidFill>
                <a:latin typeface="Gotham"/>
              </a:rPr>
              <a:t> and </a:t>
            </a:r>
            <a:r>
              <a:rPr lang="en-ZA" sz="1600" dirty="0" err="1">
                <a:solidFill>
                  <a:sysClr val="windowText" lastClr="000000"/>
                </a:solidFill>
                <a:latin typeface="Gotham"/>
              </a:rPr>
              <a:t>Beufort</a:t>
            </a:r>
            <a:r>
              <a:rPr lang="en-ZA" sz="1600" dirty="0">
                <a:solidFill>
                  <a:sysClr val="windowText" lastClr="000000"/>
                </a:solidFill>
                <a:latin typeface="Gotham"/>
              </a:rPr>
              <a:t> West have declining population.</a:t>
            </a:r>
          </a:p>
        </p:txBody>
      </p:sp>
      <p:sp>
        <p:nvSpPr>
          <p:cNvPr id="10" name="Rectangle 9">
            <a:extLst>
              <a:ext uri="{FF2B5EF4-FFF2-40B4-BE49-F238E27FC236}">
                <a16:creationId xmlns:a16="http://schemas.microsoft.com/office/drawing/2014/main" xmlns="" id="{DDA9632A-47C1-43CE-835F-BAB91332B264}"/>
              </a:ext>
            </a:extLst>
          </p:cNvPr>
          <p:cNvSpPr/>
          <p:nvPr/>
        </p:nvSpPr>
        <p:spPr>
          <a:xfrm>
            <a:off x="3305167" y="2297548"/>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ZA" sz="1600" dirty="0">
                <a:solidFill>
                  <a:sysClr val="windowText" lastClr="000000"/>
                </a:solidFill>
                <a:latin typeface="Gotham"/>
              </a:rPr>
              <a:t>Average household income in the province is greater than in South Africa.</a:t>
            </a:r>
          </a:p>
          <a:p>
            <a:pPr marL="285750" indent="-285750">
              <a:buFontTx/>
              <a:buChar char="-"/>
            </a:pPr>
            <a:r>
              <a:rPr lang="en-ZA" sz="1600" dirty="0">
                <a:solidFill>
                  <a:sysClr val="windowText" lastClr="000000"/>
                </a:solidFill>
                <a:latin typeface="Gotham"/>
              </a:rPr>
              <a:t>Declining trend in GDPR per capita.</a:t>
            </a:r>
          </a:p>
          <a:p>
            <a:pPr marL="285750" indent="-285750">
              <a:buFontTx/>
              <a:buChar char="-"/>
            </a:pPr>
            <a:r>
              <a:rPr lang="en-ZA" sz="1600" dirty="0">
                <a:solidFill>
                  <a:sysClr val="windowText" lastClr="000000"/>
                </a:solidFill>
                <a:latin typeface="Gotham"/>
              </a:rPr>
              <a:t>Declining levels of household incomes.</a:t>
            </a:r>
          </a:p>
          <a:p>
            <a:pPr marL="285750" indent="-285750">
              <a:buFontTx/>
              <a:buChar char="-"/>
            </a:pPr>
            <a:r>
              <a:rPr lang="en-ZA" sz="1600" dirty="0">
                <a:solidFill>
                  <a:sysClr val="windowText" lastClr="000000"/>
                </a:solidFill>
                <a:latin typeface="Gotham"/>
              </a:rPr>
              <a:t>Rising levels of income inequality.</a:t>
            </a:r>
          </a:p>
        </p:txBody>
      </p:sp>
      <p:sp>
        <p:nvSpPr>
          <p:cNvPr id="11" name="Rectangle 10">
            <a:extLst>
              <a:ext uri="{FF2B5EF4-FFF2-40B4-BE49-F238E27FC236}">
                <a16:creationId xmlns:a16="http://schemas.microsoft.com/office/drawing/2014/main" xmlns="" id="{6D5C76E9-1EC8-4D7B-A633-2983D18006FA}"/>
              </a:ext>
            </a:extLst>
          </p:cNvPr>
          <p:cNvSpPr/>
          <p:nvPr/>
        </p:nvSpPr>
        <p:spPr>
          <a:xfrm>
            <a:off x="6064477" y="2293583"/>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ZA" sz="1600" dirty="0">
                <a:solidFill>
                  <a:sysClr val="windowText" lastClr="000000"/>
                </a:solidFill>
                <a:latin typeface="Gotham"/>
              </a:rPr>
              <a:t>Increasing learning enrolments.</a:t>
            </a:r>
          </a:p>
          <a:p>
            <a:pPr marL="285750" indent="-285750">
              <a:buFontTx/>
              <a:buChar char="-"/>
            </a:pPr>
            <a:r>
              <a:rPr lang="en-ZA" sz="1600" dirty="0">
                <a:solidFill>
                  <a:sysClr val="windowText" lastClr="000000"/>
                </a:solidFill>
                <a:latin typeface="Gotham"/>
              </a:rPr>
              <a:t>Increase in learner retention in Cape Metro, West Coast, Cape Winelands, Overberg and Central Karoo.</a:t>
            </a:r>
          </a:p>
          <a:p>
            <a:pPr marL="285750" indent="-285750">
              <a:buFontTx/>
              <a:buChar char="-"/>
            </a:pPr>
            <a:r>
              <a:rPr lang="en-ZA" sz="1600" dirty="0">
                <a:solidFill>
                  <a:sysClr val="windowText" lastClr="000000"/>
                </a:solidFill>
                <a:latin typeface="Gotham"/>
              </a:rPr>
              <a:t>Increase in matric pass rate in Cape Metro, Overberg and Garden Route</a:t>
            </a:r>
          </a:p>
        </p:txBody>
      </p:sp>
      <p:sp>
        <p:nvSpPr>
          <p:cNvPr id="12" name="Rectangle 11">
            <a:extLst>
              <a:ext uri="{FF2B5EF4-FFF2-40B4-BE49-F238E27FC236}">
                <a16:creationId xmlns:a16="http://schemas.microsoft.com/office/drawing/2014/main" xmlns="" id="{1F066F8A-65EE-4031-8AE9-2A969E04A5F7}"/>
              </a:ext>
            </a:extLst>
          </p:cNvPr>
          <p:cNvSpPr/>
          <p:nvPr/>
        </p:nvSpPr>
        <p:spPr>
          <a:xfrm>
            <a:off x="8823787" y="2293583"/>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ZA" sz="1600" dirty="0">
              <a:solidFill>
                <a:sysClr val="windowText" lastClr="000000"/>
              </a:solidFill>
            </a:endParaRPr>
          </a:p>
          <a:p>
            <a:pPr marL="285750" indent="-285750">
              <a:buFontTx/>
              <a:buChar char="-"/>
            </a:pPr>
            <a:r>
              <a:rPr lang="en-ZA" sz="1600" dirty="0">
                <a:solidFill>
                  <a:sysClr val="windowText" lastClr="000000"/>
                </a:solidFill>
                <a:latin typeface="Gotham"/>
              </a:rPr>
              <a:t>Declining trends in infant mortality rate and maternal death rate.</a:t>
            </a:r>
          </a:p>
          <a:p>
            <a:pPr marL="285750" indent="-285750">
              <a:buFontTx/>
              <a:buChar char="-"/>
            </a:pPr>
            <a:r>
              <a:rPr lang="en-ZA" sz="1600" dirty="0">
                <a:solidFill>
                  <a:sysClr val="windowText" lastClr="000000"/>
                </a:solidFill>
                <a:latin typeface="Gotham"/>
              </a:rPr>
              <a:t>Increased rates of HIV virus suppression in Central Karoo.</a:t>
            </a:r>
          </a:p>
          <a:p>
            <a:pPr marL="285750" indent="-285750">
              <a:buFontTx/>
              <a:buChar char="-"/>
            </a:pPr>
            <a:r>
              <a:rPr lang="en-ZA" sz="1600" dirty="0">
                <a:solidFill>
                  <a:sysClr val="windowText" lastClr="000000"/>
                </a:solidFill>
                <a:latin typeface="Gotham"/>
              </a:rPr>
              <a:t>Decline in TB client death rate in West Coast and Cape Metro.</a:t>
            </a:r>
          </a:p>
        </p:txBody>
      </p:sp>
      <p:sp>
        <p:nvSpPr>
          <p:cNvPr id="15"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248791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8B71B-8277-4AD7-A7AF-EC979BCB3D48}"/>
              </a:ext>
            </a:extLst>
          </p:cNvPr>
          <p:cNvSpPr>
            <a:spLocks noGrp="1"/>
          </p:cNvSpPr>
          <p:nvPr>
            <p:ph type="title"/>
          </p:nvPr>
        </p:nvSpPr>
        <p:spPr/>
        <p:txBody>
          <a:bodyPr/>
          <a:lstStyle/>
          <a:p>
            <a:r>
              <a:rPr lang="en-US"/>
              <a:t>Socio-economic analysis</a:t>
            </a:r>
            <a:endParaRPr lang="en-GB"/>
          </a:p>
        </p:txBody>
      </p:sp>
      <p:sp>
        <p:nvSpPr>
          <p:cNvPr id="3" name="Content Placeholder 2">
            <a:extLst>
              <a:ext uri="{FF2B5EF4-FFF2-40B4-BE49-F238E27FC236}">
                <a16:creationId xmlns:a16="http://schemas.microsoft.com/office/drawing/2014/main" xmlns="" id="{69BF24A3-CC22-4DB7-93CE-4DD7FADB133D}"/>
              </a:ext>
            </a:extLst>
          </p:cNvPr>
          <p:cNvSpPr>
            <a:spLocks noGrp="1"/>
          </p:cNvSpPr>
          <p:nvPr>
            <p:ph idx="10"/>
          </p:nvPr>
        </p:nvSpPr>
        <p:spPr/>
        <p:txBody>
          <a:bodyPr/>
          <a:lstStyle/>
          <a:p>
            <a:r>
              <a:rPr lang="en-US"/>
              <a:t>Summary of key socio-economic indicators (continued)</a:t>
            </a:r>
            <a:endParaRPr lang="en-GB"/>
          </a:p>
        </p:txBody>
      </p:sp>
      <p:sp>
        <p:nvSpPr>
          <p:cNvPr id="31" name="Rectangle 30">
            <a:extLst>
              <a:ext uri="{FF2B5EF4-FFF2-40B4-BE49-F238E27FC236}">
                <a16:creationId xmlns:a16="http://schemas.microsoft.com/office/drawing/2014/main" xmlns="" id="{434982D0-9D8D-4F78-A830-EACDA9B50DDD}"/>
              </a:ext>
            </a:extLst>
          </p:cNvPr>
          <p:cNvSpPr/>
          <p:nvPr/>
        </p:nvSpPr>
        <p:spPr>
          <a:xfrm>
            <a:off x="517085" y="1730331"/>
            <a:ext cx="2356124" cy="4119190"/>
          </a:xfrm>
          <a:prstGeom prst="rect">
            <a:avLst/>
          </a:prstGeom>
          <a:ln>
            <a:solidFill>
              <a:srgbClr val="BA0C2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2" name="Group 31">
            <a:extLst>
              <a:ext uri="{FF2B5EF4-FFF2-40B4-BE49-F238E27FC236}">
                <a16:creationId xmlns:a16="http://schemas.microsoft.com/office/drawing/2014/main" xmlns="" id="{1166EDA0-8853-4AE7-833A-728487B0CDAD}"/>
              </a:ext>
            </a:extLst>
          </p:cNvPr>
          <p:cNvGrpSpPr/>
          <p:nvPr/>
        </p:nvGrpSpPr>
        <p:grpSpPr>
          <a:xfrm>
            <a:off x="517085" y="1730301"/>
            <a:ext cx="2356124" cy="390544"/>
            <a:chOff x="8264652" y="228554"/>
            <a:chExt cx="2356124" cy="390544"/>
          </a:xfrm>
          <a:solidFill>
            <a:srgbClr val="BA0C2F"/>
          </a:solidFill>
        </p:grpSpPr>
        <p:sp>
          <p:nvSpPr>
            <p:cNvPr id="34" name="Rectangle 33">
              <a:extLst>
                <a:ext uri="{FF2B5EF4-FFF2-40B4-BE49-F238E27FC236}">
                  <a16:creationId xmlns:a16="http://schemas.microsoft.com/office/drawing/2014/main" xmlns="" id="{0964ADED-C669-4FD5-AB19-D3C60A5B3A1B}"/>
                </a:ext>
              </a:extLst>
            </p:cNvPr>
            <p:cNvSpPr/>
            <p:nvPr/>
          </p:nvSpPr>
          <p:spPr>
            <a:xfrm>
              <a:off x="8264652" y="228554"/>
              <a:ext cx="2356124" cy="390544"/>
            </a:xfrm>
            <a:prstGeom prst="rect">
              <a:avLst/>
            </a:prstGeom>
            <a:grpFill/>
            <a:ln>
              <a:solidFill>
                <a:srgbClr val="BA0C2F"/>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xmlns="" id="{2CB55FC3-21D8-40DA-89EE-A1C24BB8E31A}"/>
                </a:ext>
              </a:extLst>
            </p:cNvPr>
            <p:cNvSpPr txBox="1"/>
            <p:nvPr/>
          </p:nvSpPr>
          <p:spPr>
            <a:xfrm>
              <a:off x="8264652" y="228554"/>
              <a:ext cx="1659242" cy="390544"/>
            </a:xfrm>
            <a:prstGeom prst="rect">
              <a:avLst/>
            </a:prstGeom>
            <a:grpFill/>
            <a:ln>
              <a:solidFill>
                <a:srgbClr val="BA0C2F"/>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err="1">
                  <a:latin typeface="Gotham"/>
                </a:rPr>
                <a:t>HDI</a:t>
              </a:r>
              <a:endParaRPr lang="en-GB" sz="1800" kern="1200">
                <a:latin typeface="Gotham"/>
              </a:endParaRPr>
            </a:p>
          </p:txBody>
        </p:sp>
      </p:grpSp>
      <p:sp>
        <p:nvSpPr>
          <p:cNvPr id="33" name="Oval 32">
            <a:extLst>
              <a:ext uri="{FF2B5EF4-FFF2-40B4-BE49-F238E27FC236}">
                <a16:creationId xmlns:a16="http://schemas.microsoft.com/office/drawing/2014/main" xmlns="" id="{992A3625-0DFA-420C-A8CD-E42A62A11CD1}"/>
              </a:ext>
            </a:extLst>
          </p:cNvPr>
          <p:cNvSpPr/>
          <p:nvPr/>
        </p:nvSpPr>
        <p:spPr>
          <a:xfrm>
            <a:off x="2248492" y="1517499"/>
            <a:ext cx="824643" cy="824643"/>
          </a:xfrm>
          <a:prstGeom prst="ellipse">
            <a:avLst/>
          </a:prstGeom>
          <a:solidFill>
            <a:schemeClr val="bg1"/>
          </a:solidFill>
          <a:ln>
            <a:solidFill>
              <a:schemeClr val="bg1">
                <a:lumMod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ectangle 35">
            <a:extLst>
              <a:ext uri="{FF2B5EF4-FFF2-40B4-BE49-F238E27FC236}">
                <a16:creationId xmlns:a16="http://schemas.microsoft.com/office/drawing/2014/main" xmlns="" id="{74695EDB-D0C8-4BC6-8AA9-77EEE076707F}"/>
              </a:ext>
            </a:extLst>
          </p:cNvPr>
          <p:cNvSpPr/>
          <p:nvPr/>
        </p:nvSpPr>
        <p:spPr>
          <a:xfrm>
            <a:off x="3278195" y="1714688"/>
            <a:ext cx="2356124" cy="4119190"/>
          </a:xfrm>
          <a:prstGeom prst="rect">
            <a:avLst/>
          </a:prstGeom>
          <a:ln>
            <a:solidFill>
              <a:srgbClr val="EB602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Group 36">
            <a:extLst>
              <a:ext uri="{FF2B5EF4-FFF2-40B4-BE49-F238E27FC236}">
                <a16:creationId xmlns:a16="http://schemas.microsoft.com/office/drawing/2014/main" xmlns="" id="{43605241-92AC-4C17-8ABA-C364FCE98571}"/>
              </a:ext>
            </a:extLst>
          </p:cNvPr>
          <p:cNvGrpSpPr/>
          <p:nvPr/>
        </p:nvGrpSpPr>
        <p:grpSpPr>
          <a:xfrm>
            <a:off x="3278195" y="1714658"/>
            <a:ext cx="2356124" cy="390544"/>
            <a:chOff x="8264652" y="228554"/>
            <a:chExt cx="2356124" cy="390544"/>
          </a:xfrm>
          <a:solidFill>
            <a:srgbClr val="EB6024"/>
          </a:solidFill>
        </p:grpSpPr>
        <p:sp>
          <p:nvSpPr>
            <p:cNvPr id="39" name="Rectangle 38">
              <a:extLst>
                <a:ext uri="{FF2B5EF4-FFF2-40B4-BE49-F238E27FC236}">
                  <a16:creationId xmlns:a16="http://schemas.microsoft.com/office/drawing/2014/main" xmlns="" id="{2FDCE692-244E-43A0-95FC-9E8644203E75}"/>
                </a:ext>
              </a:extLst>
            </p:cNvPr>
            <p:cNvSpPr/>
            <p:nvPr/>
          </p:nvSpPr>
          <p:spPr>
            <a:xfrm>
              <a:off x="8264652" y="228554"/>
              <a:ext cx="2356124" cy="390544"/>
            </a:xfrm>
            <a:prstGeom prst="rect">
              <a:avLst/>
            </a:prstGeom>
            <a:grpFill/>
            <a:ln>
              <a:solidFill>
                <a:srgbClr val="EB602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xtBox 39">
              <a:extLst>
                <a:ext uri="{FF2B5EF4-FFF2-40B4-BE49-F238E27FC236}">
                  <a16:creationId xmlns:a16="http://schemas.microsoft.com/office/drawing/2014/main" xmlns="" id="{AA48D7C3-E9C8-46BB-8755-5BBA61423ED4}"/>
                </a:ext>
              </a:extLst>
            </p:cNvPr>
            <p:cNvSpPr txBox="1"/>
            <p:nvPr/>
          </p:nvSpPr>
          <p:spPr>
            <a:xfrm>
              <a:off x="8264652" y="228554"/>
              <a:ext cx="1659242" cy="390544"/>
            </a:xfrm>
            <a:prstGeom prst="rect">
              <a:avLst/>
            </a:prstGeom>
            <a:grpFill/>
            <a:ln>
              <a:solidFill>
                <a:srgbClr val="EB6024"/>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a:rPr>
                <a:t>Dwellings</a:t>
              </a:r>
              <a:endParaRPr lang="en-GB" sz="1800" kern="1200">
                <a:latin typeface="Gotham"/>
              </a:endParaRPr>
            </a:p>
          </p:txBody>
        </p:sp>
      </p:grpSp>
      <p:sp>
        <p:nvSpPr>
          <p:cNvPr id="38" name="Oval 37">
            <a:extLst>
              <a:ext uri="{FF2B5EF4-FFF2-40B4-BE49-F238E27FC236}">
                <a16:creationId xmlns:a16="http://schemas.microsoft.com/office/drawing/2014/main" xmlns="" id="{E1696830-5A3D-44F5-A741-7D4A2DACC2CC}"/>
              </a:ext>
            </a:extLst>
          </p:cNvPr>
          <p:cNvSpPr/>
          <p:nvPr/>
        </p:nvSpPr>
        <p:spPr>
          <a:xfrm>
            <a:off x="5009602" y="1501856"/>
            <a:ext cx="824643" cy="824643"/>
          </a:xfrm>
          <a:prstGeom prst="ellipse">
            <a:avLst/>
          </a:prstGeom>
          <a:solidFill>
            <a:schemeClr val="bg1"/>
          </a:solidFill>
          <a:ln>
            <a:solidFill>
              <a:schemeClr val="bg1">
                <a:lumMod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 name="Rectangle 40">
            <a:extLst>
              <a:ext uri="{FF2B5EF4-FFF2-40B4-BE49-F238E27FC236}">
                <a16:creationId xmlns:a16="http://schemas.microsoft.com/office/drawing/2014/main" xmlns="" id="{FE3FBBF9-8D05-4FA9-948B-8CD12A1E01BF}"/>
              </a:ext>
            </a:extLst>
          </p:cNvPr>
          <p:cNvSpPr/>
          <p:nvPr/>
        </p:nvSpPr>
        <p:spPr>
          <a:xfrm>
            <a:off x="6074753" y="1714688"/>
            <a:ext cx="2356124" cy="4119190"/>
          </a:xfrm>
          <a:prstGeom prst="rect">
            <a:avLst/>
          </a:prstGeom>
          <a:ln>
            <a:solidFill>
              <a:srgbClr val="7FA9A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2" name="Group 41">
            <a:extLst>
              <a:ext uri="{FF2B5EF4-FFF2-40B4-BE49-F238E27FC236}">
                <a16:creationId xmlns:a16="http://schemas.microsoft.com/office/drawing/2014/main" xmlns="" id="{8B7B4E91-51C2-437E-9263-F15B445B50B0}"/>
              </a:ext>
            </a:extLst>
          </p:cNvPr>
          <p:cNvGrpSpPr/>
          <p:nvPr/>
        </p:nvGrpSpPr>
        <p:grpSpPr>
          <a:xfrm>
            <a:off x="6074753" y="1714658"/>
            <a:ext cx="2356124" cy="390544"/>
            <a:chOff x="8264652" y="228554"/>
            <a:chExt cx="2356124" cy="390544"/>
          </a:xfrm>
          <a:solidFill>
            <a:srgbClr val="7FA9AE"/>
          </a:solidFill>
        </p:grpSpPr>
        <p:sp>
          <p:nvSpPr>
            <p:cNvPr id="44" name="Rectangle 43">
              <a:extLst>
                <a:ext uri="{FF2B5EF4-FFF2-40B4-BE49-F238E27FC236}">
                  <a16:creationId xmlns:a16="http://schemas.microsoft.com/office/drawing/2014/main" xmlns="" id="{86DA38DF-4ACC-47DD-85BF-665551713BFC}"/>
                </a:ext>
              </a:extLst>
            </p:cNvPr>
            <p:cNvSpPr/>
            <p:nvPr/>
          </p:nvSpPr>
          <p:spPr>
            <a:xfrm>
              <a:off x="8264652" y="228554"/>
              <a:ext cx="2356124" cy="390544"/>
            </a:xfrm>
            <a:prstGeom prst="rect">
              <a:avLst/>
            </a:prstGeom>
            <a:grpFill/>
            <a:ln>
              <a:solidFill>
                <a:srgbClr val="7FA9A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TextBox 44">
              <a:extLst>
                <a:ext uri="{FF2B5EF4-FFF2-40B4-BE49-F238E27FC236}">
                  <a16:creationId xmlns:a16="http://schemas.microsoft.com/office/drawing/2014/main" xmlns="" id="{B5D1C353-4953-4EBE-955F-EE27D9591A5F}"/>
                </a:ext>
              </a:extLst>
            </p:cNvPr>
            <p:cNvSpPr txBox="1"/>
            <p:nvPr/>
          </p:nvSpPr>
          <p:spPr>
            <a:xfrm>
              <a:off x="8264652" y="228554"/>
              <a:ext cx="1659242" cy="390544"/>
            </a:xfrm>
            <a:prstGeom prst="rect">
              <a:avLst/>
            </a:prstGeom>
            <a:grpFill/>
            <a:ln>
              <a:solidFill>
                <a:srgbClr val="7FA9AE"/>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a:rPr>
                <a:t>Crime</a:t>
              </a:r>
              <a:endParaRPr lang="en-GB" sz="1800" kern="1200">
                <a:latin typeface="Gotham"/>
              </a:endParaRPr>
            </a:p>
          </p:txBody>
        </p:sp>
      </p:grpSp>
      <p:sp>
        <p:nvSpPr>
          <p:cNvPr id="43" name="Oval 42">
            <a:extLst>
              <a:ext uri="{FF2B5EF4-FFF2-40B4-BE49-F238E27FC236}">
                <a16:creationId xmlns:a16="http://schemas.microsoft.com/office/drawing/2014/main" xmlns="" id="{9F741E70-401C-45FB-A577-799A46A19BBD}"/>
              </a:ext>
            </a:extLst>
          </p:cNvPr>
          <p:cNvSpPr/>
          <p:nvPr/>
        </p:nvSpPr>
        <p:spPr>
          <a:xfrm>
            <a:off x="7806160" y="1501856"/>
            <a:ext cx="824643" cy="824643"/>
          </a:xfrm>
          <a:prstGeom prst="ellipse">
            <a:avLst/>
          </a:prstGeom>
          <a:solidFill>
            <a:schemeClr val="bg1"/>
          </a:solidFill>
          <a:ln>
            <a:solidFill>
              <a:schemeClr val="bg1">
                <a:lumMod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47" name="Picture 46">
            <a:extLst>
              <a:ext uri="{FF2B5EF4-FFF2-40B4-BE49-F238E27FC236}">
                <a16:creationId xmlns:a16="http://schemas.microsoft.com/office/drawing/2014/main" xmlns="" id="{6E63DC2B-EB42-490A-B3EC-6CF0D724DCF8}"/>
              </a:ext>
            </a:extLst>
          </p:cNvPr>
          <p:cNvPicPr>
            <a:picLocks noChangeAspect="1"/>
          </p:cNvPicPr>
          <p:nvPr/>
        </p:nvPicPr>
        <p:blipFill>
          <a:blip r:embed="rId2" cstate="print">
            <a:duotone>
              <a:schemeClr val="bg2">
                <a:shade val="45000"/>
                <a:satMod val="135000"/>
              </a:schemeClr>
              <a:prstClr val="white"/>
            </a:duotone>
          </a:blip>
          <a:stretch>
            <a:fillRect/>
          </a:stretch>
        </p:blipFill>
        <p:spPr>
          <a:xfrm>
            <a:off x="2298424" y="1630724"/>
            <a:ext cx="725487" cy="652329"/>
          </a:xfrm>
          <a:prstGeom prst="rect">
            <a:avLst/>
          </a:prstGeom>
        </p:spPr>
      </p:pic>
      <p:pic>
        <p:nvPicPr>
          <p:cNvPr id="51" name="Picture 50">
            <a:extLst>
              <a:ext uri="{FF2B5EF4-FFF2-40B4-BE49-F238E27FC236}">
                <a16:creationId xmlns:a16="http://schemas.microsoft.com/office/drawing/2014/main" xmlns="" id="{1C80591E-D115-422A-977A-9A156A8C7A98}"/>
              </a:ext>
            </a:extLst>
          </p:cNvPr>
          <p:cNvPicPr>
            <a:picLocks noChangeAspect="1"/>
          </p:cNvPicPr>
          <p:nvPr/>
        </p:nvPicPr>
        <p:blipFill>
          <a:blip r:embed="rId3" cstate="print">
            <a:duotone>
              <a:schemeClr val="bg2">
                <a:shade val="45000"/>
                <a:satMod val="135000"/>
              </a:schemeClr>
              <a:prstClr val="white"/>
            </a:duotone>
          </a:blip>
          <a:stretch>
            <a:fillRect/>
          </a:stretch>
        </p:blipFill>
        <p:spPr>
          <a:xfrm>
            <a:off x="5074319" y="1572369"/>
            <a:ext cx="652329" cy="652329"/>
          </a:xfrm>
          <a:prstGeom prst="rect">
            <a:avLst/>
          </a:prstGeom>
        </p:spPr>
      </p:pic>
      <p:pic>
        <p:nvPicPr>
          <p:cNvPr id="53" name="Picture 52">
            <a:extLst>
              <a:ext uri="{FF2B5EF4-FFF2-40B4-BE49-F238E27FC236}">
                <a16:creationId xmlns:a16="http://schemas.microsoft.com/office/drawing/2014/main" xmlns="" id="{81828C44-44CE-4F6A-8C17-3FB7643C84CC}"/>
              </a:ext>
            </a:extLst>
          </p:cNvPr>
          <p:cNvPicPr>
            <a:picLocks noChangeAspect="1"/>
          </p:cNvPicPr>
          <p:nvPr/>
        </p:nvPicPr>
        <p:blipFill>
          <a:blip r:embed="rId4" cstate="print">
            <a:duotone>
              <a:schemeClr val="bg2">
                <a:shade val="45000"/>
                <a:satMod val="135000"/>
              </a:schemeClr>
              <a:prstClr val="white"/>
            </a:duotone>
          </a:blip>
          <a:stretch>
            <a:fillRect/>
          </a:stretch>
        </p:blipFill>
        <p:spPr>
          <a:xfrm>
            <a:off x="7892316" y="1599438"/>
            <a:ext cx="652329" cy="652329"/>
          </a:xfrm>
          <a:prstGeom prst="rect">
            <a:avLst/>
          </a:prstGeom>
        </p:spPr>
      </p:pic>
      <p:sp>
        <p:nvSpPr>
          <p:cNvPr id="46" name="Rectangle 45">
            <a:extLst>
              <a:ext uri="{FF2B5EF4-FFF2-40B4-BE49-F238E27FC236}">
                <a16:creationId xmlns:a16="http://schemas.microsoft.com/office/drawing/2014/main" xmlns="" id="{AD879556-A00B-491F-8372-0193B38BF54B}"/>
              </a:ext>
            </a:extLst>
          </p:cNvPr>
          <p:cNvSpPr/>
          <p:nvPr/>
        </p:nvSpPr>
        <p:spPr>
          <a:xfrm>
            <a:off x="509451" y="2334113"/>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ZA" sz="1600" dirty="0">
                <a:solidFill>
                  <a:sysClr val="windowText" lastClr="000000"/>
                </a:solidFill>
                <a:latin typeface="Gotham"/>
              </a:rPr>
              <a:t>Increase HDI in all regions.</a:t>
            </a:r>
          </a:p>
          <a:p>
            <a:pPr marL="285750" indent="-285750">
              <a:buFontTx/>
              <a:buChar char="-"/>
            </a:pPr>
            <a:r>
              <a:rPr lang="en-ZA" sz="1600" dirty="0">
                <a:solidFill>
                  <a:sysClr val="windowText" lastClr="000000"/>
                </a:solidFill>
                <a:latin typeface="Gotham"/>
              </a:rPr>
              <a:t>Low levels of HDI in areas of Central Karoo, West Coast and Cape Winelands</a:t>
            </a:r>
            <a:r>
              <a:rPr lang="en-ZA" sz="1600" dirty="0">
                <a:solidFill>
                  <a:sysClr val="windowText" lastClr="000000"/>
                </a:solidFill>
              </a:rPr>
              <a:t>.</a:t>
            </a:r>
          </a:p>
        </p:txBody>
      </p:sp>
      <p:sp>
        <p:nvSpPr>
          <p:cNvPr id="48" name="Rectangle 47">
            <a:extLst>
              <a:ext uri="{FF2B5EF4-FFF2-40B4-BE49-F238E27FC236}">
                <a16:creationId xmlns:a16="http://schemas.microsoft.com/office/drawing/2014/main" xmlns="" id="{A8DC237E-6AD8-4047-B1F4-6D48F4640C3D}"/>
              </a:ext>
            </a:extLst>
          </p:cNvPr>
          <p:cNvSpPr/>
          <p:nvPr/>
        </p:nvSpPr>
        <p:spPr>
          <a:xfrm>
            <a:off x="3259210" y="2302827"/>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ZA" sz="1600" dirty="0">
                <a:solidFill>
                  <a:sysClr val="windowText" lastClr="000000"/>
                </a:solidFill>
                <a:latin typeface="Gotham"/>
              </a:rPr>
              <a:t>Most households reside in formal dwellings.</a:t>
            </a:r>
          </a:p>
          <a:p>
            <a:pPr marL="285750" indent="-285750">
              <a:buFontTx/>
              <a:buChar char="-"/>
            </a:pPr>
            <a:r>
              <a:rPr lang="en-ZA" sz="1600" dirty="0">
                <a:solidFill>
                  <a:sysClr val="windowText" lastClr="000000"/>
                </a:solidFill>
                <a:latin typeface="Gotham"/>
              </a:rPr>
              <a:t>Above average proportion of households in informal dwellings in Cape Metro, </a:t>
            </a:r>
            <a:r>
              <a:rPr lang="en-ZA" sz="1600" dirty="0" err="1">
                <a:solidFill>
                  <a:sysClr val="windowText" lastClr="000000"/>
                </a:solidFill>
                <a:latin typeface="Gotham"/>
              </a:rPr>
              <a:t>Knysna</a:t>
            </a:r>
            <a:r>
              <a:rPr lang="en-ZA" sz="1600" dirty="0">
                <a:solidFill>
                  <a:sysClr val="windowText" lastClr="000000"/>
                </a:solidFill>
                <a:latin typeface="Gotham"/>
              </a:rPr>
              <a:t>, </a:t>
            </a:r>
            <a:r>
              <a:rPr lang="en-ZA" sz="1600" dirty="0" err="1">
                <a:solidFill>
                  <a:sysClr val="windowText" lastClr="000000"/>
                </a:solidFill>
                <a:latin typeface="Gotham"/>
              </a:rPr>
              <a:t>Bitou</a:t>
            </a:r>
            <a:r>
              <a:rPr lang="en-ZA" sz="1600" dirty="0">
                <a:solidFill>
                  <a:sysClr val="windowText" lastClr="000000"/>
                </a:solidFill>
                <a:latin typeface="Gotham"/>
              </a:rPr>
              <a:t> and Stellenbosch</a:t>
            </a:r>
            <a:r>
              <a:rPr lang="en-ZA" sz="1600" dirty="0">
                <a:solidFill>
                  <a:sysClr val="windowText" lastClr="000000"/>
                </a:solidFill>
              </a:rPr>
              <a:t>.</a:t>
            </a:r>
          </a:p>
          <a:p>
            <a:pPr marL="285750" indent="-285750">
              <a:buFontTx/>
              <a:buChar char="-"/>
            </a:pPr>
            <a:endParaRPr lang="en-ZA" sz="1600" dirty="0">
              <a:solidFill>
                <a:sysClr val="windowText" lastClr="000000"/>
              </a:solidFill>
            </a:endParaRPr>
          </a:p>
        </p:txBody>
      </p:sp>
      <p:sp>
        <p:nvSpPr>
          <p:cNvPr id="49" name="Rectangle 48">
            <a:extLst>
              <a:ext uri="{FF2B5EF4-FFF2-40B4-BE49-F238E27FC236}">
                <a16:creationId xmlns:a16="http://schemas.microsoft.com/office/drawing/2014/main" xmlns="" id="{A1E6447F-B26E-447B-9EDE-DDBE09454DCF}"/>
              </a:ext>
            </a:extLst>
          </p:cNvPr>
          <p:cNvSpPr/>
          <p:nvPr/>
        </p:nvSpPr>
        <p:spPr>
          <a:xfrm>
            <a:off x="6140420" y="2256582"/>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ZA" sz="1600" dirty="0">
                <a:solidFill>
                  <a:sysClr val="windowText" lastClr="000000"/>
                </a:solidFill>
                <a:latin typeface="Gotham"/>
              </a:rPr>
              <a:t>Decline in drug-related crime in all areas.</a:t>
            </a:r>
          </a:p>
          <a:p>
            <a:pPr marL="285750" indent="-285750">
              <a:buFontTx/>
              <a:buChar char="-"/>
            </a:pPr>
            <a:r>
              <a:rPr lang="en-ZA" sz="1600" dirty="0">
                <a:solidFill>
                  <a:sysClr val="windowText" lastClr="000000"/>
                </a:solidFill>
                <a:latin typeface="Gotham"/>
              </a:rPr>
              <a:t>Increase in murder date in Cape Metro, Cape Winelands, Overberg and Central Karoo</a:t>
            </a:r>
          </a:p>
          <a:p>
            <a:pPr marL="285750" indent="-285750">
              <a:buFontTx/>
              <a:buChar char="-"/>
            </a:pPr>
            <a:r>
              <a:rPr lang="en-ZA" sz="1600" dirty="0">
                <a:solidFill>
                  <a:sysClr val="windowText" lastClr="000000"/>
                </a:solidFill>
                <a:latin typeface="Gotham"/>
              </a:rPr>
              <a:t>Increase in driving under the influence of drugs or alcohol in West Coast, Overberg and Garden Route</a:t>
            </a:r>
          </a:p>
          <a:p>
            <a:pPr marL="285750" indent="-285750">
              <a:buFontTx/>
              <a:buChar char="-"/>
            </a:pPr>
            <a:endParaRPr lang="en-ZA" sz="1600" dirty="0">
              <a:solidFill>
                <a:sysClr val="windowText" lastClr="000000"/>
              </a:solidFill>
            </a:endParaRPr>
          </a:p>
        </p:txBody>
      </p:sp>
      <p:sp>
        <p:nvSpPr>
          <p:cNvPr id="54" name="Rectangle 53">
            <a:extLst>
              <a:ext uri="{FF2B5EF4-FFF2-40B4-BE49-F238E27FC236}">
                <a16:creationId xmlns:a16="http://schemas.microsoft.com/office/drawing/2014/main" xmlns="" id="{B1F3000A-6AF1-4340-B06B-2344F24CFF72}"/>
              </a:ext>
            </a:extLst>
          </p:cNvPr>
          <p:cNvSpPr/>
          <p:nvPr/>
        </p:nvSpPr>
        <p:spPr>
          <a:xfrm>
            <a:off x="8843497" y="1699045"/>
            <a:ext cx="2356124" cy="4119190"/>
          </a:xfrm>
          <a:prstGeom prst="rect">
            <a:avLst/>
          </a:prstGeom>
          <a:ln>
            <a:solidFill>
              <a:srgbClr val="8D6E9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5" name="Group 54">
            <a:extLst>
              <a:ext uri="{FF2B5EF4-FFF2-40B4-BE49-F238E27FC236}">
                <a16:creationId xmlns:a16="http://schemas.microsoft.com/office/drawing/2014/main" xmlns="" id="{A345F995-E36B-4F1A-9F18-29619A074E4E}"/>
              </a:ext>
            </a:extLst>
          </p:cNvPr>
          <p:cNvGrpSpPr/>
          <p:nvPr/>
        </p:nvGrpSpPr>
        <p:grpSpPr>
          <a:xfrm>
            <a:off x="8843497" y="1699014"/>
            <a:ext cx="2356124" cy="636687"/>
            <a:chOff x="8264652" y="228554"/>
            <a:chExt cx="2356124" cy="390544"/>
          </a:xfrm>
          <a:solidFill>
            <a:srgbClr val="8D6E97"/>
          </a:solidFill>
        </p:grpSpPr>
        <p:sp>
          <p:nvSpPr>
            <p:cNvPr id="56" name="Rectangle 55">
              <a:extLst>
                <a:ext uri="{FF2B5EF4-FFF2-40B4-BE49-F238E27FC236}">
                  <a16:creationId xmlns:a16="http://schemas.microsoft.com/office/drawing/2014/main" xmlns="" id="{F3B782B2-20C9-4F2E-907C-24800D69BDF3}"/>
                </a:ext>
              </a:extLst>
            </p:cNvPr>
            <p:cNvSpPr/>
            <p:nvPr/>
          </p:nvSpPr>
          <p:spPr>
            <a:xfrm>
              <a:off x="8264652" y="228554"/>
              <a:ext cx="2356124" cy="390544"/>
            </a:xfrm>
            <a:prstGeom prst="rect">
              <a:avLst/>
            </a:prstGeom>
            <a:grpFill/>
            <a:ln>
              <a:solidFill>
                <a:srgbClr val="8D6E97"/>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TextBox 56">
              <a:extLst>
                <a:ext uri="{FF2B5EF4-FFF2-40B4-BE49-F238E27FC236}">
                  <a16:creationId xmlns:a16="http://schemas.microsoft.com/office/drawing/2014/main" xmlns="" id="{217E17A6-C0AD-4274-AE48-B8086CBC76F7}"/>
                </a:ext>
              </a:extLst>
            </p:cNvPr>
            <p:cNvSpPr txBox="1"/>
            <p:nvPr/>
          </p:nvSpPr>
          <p:spPr>
            <a:xfrm>
              <a:off x="8264652" y="228554"/>
              <a:ext cx="1659242" cy="390544"/>
            </a:xfrm>
            <a:prstGeom prst="rect">
              <a:avLst/>
            </a:prstGeom>
            <a:grpFill/>
            <a:ln>
              <a:solidFill>
                <a:srgbClr val="8D6E97"/>
              </a:solidFill>
            </a:ln>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Gotham"/>
                </a:rPr>
                <a:t>Indigent households</a:t>
              </a:r>
              <a:endParaRPr lang="en-GB" sz="1800" kern="1200">
                <a:latin typeface="Gotham"/>
              </a:endParaRPr>
            </a:p>
          </p:txBody>
        </p:sp>
      </p:grpSp>
      <p:sp>
        <p:nvSpPr>
          <p:cNvPr id="58" name="Oval 57">
            <a:extLst>
              <a:ext uri="{FF2B5EF4-FFF2-40B4-BE49-F238E27FC236}">
                <a16:creationId xmlns:a16="http://schemas.microsoft.com/office/drawing/2014/main" xmlns="" id="{0566BDC7-AF36-4131-AE38-BF42D0C4E15B}"/>
              </a:ext>
            </a:extLst>
          </p:cNvPr>
          <p:cNvSpPr/>
          <p:nvPr/>
        </p:nvSpPr>
        <p:spPr>
          <a:xfrm>
            <a:off x="10513916" y="1468834"/>
            <a:ext cx="824643" cy="824643"/>
          </a:xfrm>
          <a:prstGeom prst="ellipse">
            <a:avLst/>
          </a:prstGeom>
          <a:solidFill>
            <a:schemeClr val="bg1"/>
          </a:solidFill>
          <a:ln>
            <a:solidFill>
              <a:schemeClr val="bg1">
                <a:lumMod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59" name="Picture 58">
            <a:extLst>
              <a:ext uri="{FF2B5EF4-FFF2-40B4-BE49-F238E27FC236}">
                <a16:creationId xmlns:a16="http://schemas.microsoft.com/office/drawing/2014/main" xmlns="" id="{08D08F16-7DD4-4991-8149-A76A434BEF8F}"/>
              </a:ext>
            </a:extLst>
          </p:cNvPr>
          <p:cNvPicPr>
            <a:picLocks noChangeAspect="1"/>
          </p:cNvPicPr>
          <p:nvPr/>
        </p:nvPicPr>
        <p:blipFill>
          <a:blip r:embed="rId3" cstate="print">
            <a:duotone>
              <a:schemeClr val="bg2">
                <a:shade val="45000"/>
                <a:satMod val="135000"/>
              </a:schemeClr>
              <a:prstClr val="white"/>
            </a:duotone>
          </a:blip>
          <a:stretch>
            <a:fillRect/>
          </a:stretch>
        </p:blipFill>
        <p:spPr>
          <a:xfrm>
            <a:off x="10661060" y="1542976"/>
            <a:ext cx="652329" cy="652329"/>
          </a:xfrm>
          <a:prstGeom prst="rect">
            <a:avLst/>
          </a:prstGeom>
        </p:spPr>
      </p:pic>
      <p:sp>
        <p:nvSpPr>
          <p:cNvPr id="60" name="Rectangle 59">
            <a:extLst>
              <a:ext uri="{FF2B5EF4-FFF2-40B4-BE49-F238E27FC236}">
                <a16:creationId xmlns:a16="http://schemas.microsoft.com/office/drawing/2014/main" xmlns="" id="{A214856E-A4B6-4646-87B1-2BBD0594EDC1}"/>
              </a:ext>
            </a:extLst>
          </p:cNvPr>
          <p:cNvSpPr/>
          <p:nvPr/>
        </p:nvSpPr>
        <p:spPr>
          <a:xfrm>
            <a:off x="8843497" y="2464265"/>
            <a:ext cx="2318155" cy="362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ZA" sz="1600" dirty="0">
                <a:solidFill>
                  <a:sysClr val="windowText" lastClr="000000"/>
                </a:solidFill>
                <a:latin typeface="Gotham"/>
              </a:rPr>
              <a:t>Indigent households expected to increase across all regions as a result of COVID-19.</a:t>
            </a:r>
          </a:p>
          <a:p>
            <a:pPr marL="285750" indent="-285750">
              <a:buFontTx/>
              <a:buChar char="-"/>
            </a:pPr>
            <a:r>
              <a:rPr lang="en-ZA" sz="1600" dirty="0">
                <a:solidFill>
                  <a:sysClr val="windowText" lastClr="000000"/>
                </a:solidFill>
                <a:latin typeface="Gotham"/>
              </a:rPr>
              <a:t>Rising pressure on local municipalities in terms of revenue collection. </a:t>
            </a:r>
          </a:p>
        </p:txBody>
      </p:sp>
      <p:sp>
        <p:nvSpPr>
          <p:cNvPr id="52"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1856426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C382E-44A0-4EC4-9944-9C9F517211A5}"/>
              </a:ext>
            </a:extLst>
          </p:cNvPr>
          <p:cNvSpPr>
            <a:spLocks noGrp="1"/>
          </p:cNvSpPr>
          <p:nvPr>
            <p:ph type="title"/>
          </p:nvPr>
        </p:nvSpPr>
        <p:spPr/>
        <p:txBody>
          <a:bodyPr/>
          <a:lstStyle/>
          <a:p>
            <a:r>
              <a:rPr lang="en-US" dirty="0">
                <a:solidFill>
                  <a:srgbClr val="001489"/>
                </a:solidFill>
              </a:rPr>
              <a:t>Integrated Management Approach</a:t>
            </a:r>
          </a:p>
        </p:txBody>
      </p:sp>
      <p:grpSp>
        <p:nvGrpSpPr>
          <p:cNvPr id="82" name="Group 81"/>
          <p:cNvGrpSpPr/>
          <p:nvPr/>
        </p:nvGrpSpPr>
        <p:grpSpPr>
          <a:xfrm>
            <a:off x="1789201" y="1309260"/>
            <a:ext cx="8611286" cy="2459973"/>
            <a:chOff x="203029" y="1323221"/>
            <a:chExt cx="8611286" cy="2459973"/>
          </a:xfrm>
        </p:grpSpPr>
        <p:sp>
          <p:nvSpPr>
            <p:cNvPr id="45" name="Rounded Rectangle 44"/>
            <p:cNvSpPr/>
            <p:nvPr/>
          </p:nvSpPr>
          <p:spPr>
            <a:xfrm>
              <a:off x="3660761" y="1676522"/>
              <a:ext cx="1652379" cy="2106672"/>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b="1" kern="0" dirty="0">
                  <a:solidFill>
                    <a:schemeClr val="tx1"/>
                  </a:solidFill>
                </a:rPr>
                <a:t>Provincial Economic Review and Outlook (PERO)</a:t>
              </a:r>
            </a:p>
            <a:p>
              <a:pPr algn="ctr"/>
              <a:endParaRPr lang="en-US" sz="1050" b="1" kern="0" dirty="0">
                <a:solidFill>
                  <a:schemeClr val="tx1"/>
                </a:solidFill>
              </a:endParaRPr>
            </a:p>
            <a:p>
              <a:pPr algn="ctr"/>
              <a:r>
                <a:rPr lang="en-US" sz="1050" b="1" kern="0" dirty="0">
                  <a:solidFill>
                    <a:schemeClr val="tx1"/>
                  </a:solidFill>
                </a:rPr>
                <a:t>Municipal Economic Review and Outlook (PERO)</a:t>
              </a:r>
            </a:p>
            <a:p>
              <a:pPr algn="ctr"/>
              <a:endParaRPr lang="en-US" sz="1050" kern="0" dirty="0">
                <a:solidFill>
                  <a:schemeClr val="tx1"/>
                </a:solidFill>
              </a:endParaRPr>
            </a:p>
            <a:p>
              <a:pPr algn="ctr"/>
              <a:r>
                <a:rPr lang="en-US" sz="1050" kern="0" dirty="0">
                  <a:solidFill>
                    <a:schemeClr val="tx1"/>
                  </a:solidFill>
                </a:rPr>
                <a:t>Socio-economic Profiles (SEP-LG)</a:t>
              </a:r>
            </a:p>
          </p:txBody>
        </p:sp>
        <p:sp>
          <p:nvSpPr>
            <p:cNvPr id="44" name="Rounded Rectangle 43"/>
            <p:cNvSpPr/>
            <p:nvPr/>
          </p:nvSpPr>
          <p:spPr bwMode="auto">
            <a:xfrm>
              <a:off x="3784678" y="1323221"/>
              <a:ext cx="1459500" cy="514229"/>
            </a:xfrm>
            <a:prstGeom prst="roundRect">
              <a:avLst>
                <a:gd name="adj" fmla="val 10000"/>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39"/>
            <p:cNvSpPr/>
            <p:nvPr/>
          </p:nvSpPr>
          <p:spPr>
            <a:xfrm>
              <a:off x="1917514" y="2335849"/>
              <a:ext cx="1532525" cy="733021"/>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kern="0" dirty="0">
                  <a:solidFill>
                    <a:schemeClr val="tx1"/>
                  </a:solidFill>
                </a:rPr>
                <a:t>A safe WC where everyone prospers</a:t>
              </a:r>
            </a:p>
          </p:txBody>
        </p:sp>
        <p:sp>
          <p:nvSpPr>
            <p:cNvPr id="41" name="Rounded Rectangle 40"/>
            <p:cNvSpPr/>
            <p:nvPr/>
          </p:nvSpPr>
          <p:spPr bwMode="auto">
            <a:xfrm>
              <a:off x="2263091" y="2172452"/>
              <a:ext cx="803275" cy="320675"/>
            </a:xfrm>
            <a:prstGeom prst="roundRect">
              <a:avLst>
                <a:gd name="adj" fmla="val 10000"/>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36"/>
            <p:cNvSpPr/>
            <p:nvPr/>
          </p:nvSpPr>
          <p:spPr>
            <a:xfrm>
              <a:off x="203029" y="2336632"/>
              <a:ext cx="1532525" cy="733021"/>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kern="0" dirty="0">
                  <a:solidFill>
                    <a:schemeClr val="tx1"/>
                  </a:solidFill>
                </a:rPr>
                <a:t>Eradicating poverty and reducing inequality</a:t>
              </a:r>
            </a:p>
          </p:txBody>
        </p:sp>
        <p:sp>
          <p:nvSpPr>
            <p:cNvPr id="33" name="Rounded Rectangle 32"/>
            <p:cNvSpPr/>
            <p:nvPr/>
          </p:nvSpPr>
          <p:spPr bwMode="auto">
            <a:xfrm>
              <a:off x="567656" y="2163710"/>
              <a:ext cx="803275" cy="320675"/>
            </a:xfrm>
            <a:prstGeom prst="roundRect">
              <a:avLst>
                <a:gd name="adj" fmla="val 10000"/>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ounded Rectangle 4"/>
            <p:cNvSpPr/>
            <p:nvPr/>
          </p:nvSpPr>
          <p:spPr bwMode="auto">
            <a:xfrm>
              <a:off x="577180" y="2182758"/>
              <a:ext cx="784225" cy="301625"/>
            </a:xfrm>
            <a:prstGeom prst="rect">
              <a:avLst/>
            </a:prstGeom>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ZA" sz="1600" b="1" kern="0" dirty="0">
                  <a:solidFill>
                    <a:sysClr val="windowText" lastClr="000000"/>
                  </a:solidFill>
                </a:rPr>
                <a:t>NDP</a:t>
              </a:r>
            </a:p>
          </p:txBody>
        </p:sp>
        <p:sp>
          <p:nvSpPr>
            <p:cNvPr id="36" name="Rounded Rectangle 4"/>
            <p:cNvSpPr/>
            <p:nvPr/>
          </p:nvSpPr>
          <p:spPr bwMode="auto">
            <a:xfrm>
              <a:off x="2272613" y="2181977"/>
              <a:ext cx="784225" cy="301625"/>
            </a:xfrm>
            <a:prstGeom prst="rect">
              <a:avLst/>
            </a:prstGeom>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ZA" sz="1600" b="1" kern="0" dirty="0">
                  <a:solidFill>
                    <a:sysClr val="windowText" lastClr="000000"/>
                  </a:solidFill>
                </a:rPr>
                <a:t>PSP</a:t>
              </a:r>
            </a:p>
          </p:txBody>
        </p:sp>
        <p:sp>
          <p:nvSpPr>
            <p:cNvPr id="39" name="Rounded Rectangle 38"/>
            <p:cNvSpPr/>
            <p:nvPr/>
          </p:nvSpPr>
          <p:spPr>
            <a:xfrm>
              <a:off x="7629434" y="2468064"/>
              <a:ext cx="1184881" cy="5616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b="1" kern="0" dirty="0">
                  <a:solidFill>
                    <a:schemeClr val="tx1"/>
                  </a:solidFill>
                </a:rPr>
                <a:t>Maximum Citizen Value</a:t>
              </a:r>
            </a:p>
          </p:txBody>
        </p:sp>
        <p:sp>
          <p:nvSpPr>
            <p:cNvPr id="43" name="Right Arrow 42"/>
            <p:cNvSpPr/>
            <p:nvPr/>
          </p:nvSpPr>
          <p:spPr>
            <a:xfrm>
              <a:off x="1580472" y="2538901"/>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48" name="Rounded Rectangle 4"/>
            <p:cNvSpPr/>
            <p:nvPr/>
          </p:nvSpPr>
          <p:spPr bwMode="auto">
            <a:xfrm>
              <a:off x="3828484" y="1470105"/>
              <a:ext cx="1371888" cy="204717"/>
            </a:xfrm>
            <a:prstGeom prst="rect">
              <a:avLst/>
            </a:prstGeom>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ZA" sz="1200" b="1" kern="0" dirty="0">
                  <a:solidFill>
                    <a:sysClr val="windowText" lastClr="000000"/>
                  </a:solidFill>
                </a:rPr>
                <a:t>Socio-economic Intelligence</a:t>
              </a:r>
            </a:p>
          </p:txBody>
        </p:sp>
        <p:sp>
          <p:nvSpPr>
            <p:cNvPr id="49" name="Right Arrow 48"/>
            <p:cNvSpPr/>
            <p:nvPr/>
          </p:nvSpPr>
          <p:spPr>
            <a:xfrm>
              <a:off x="3338099" y="2548883"/>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50" name="Rounded Rectangle 49"/>
            <p:cNvSpPr/>
            <p:nvPr/>
          </p:nvSpPr>
          <p:spPr>
            <a:xfrm>
              <a:off x="5500272" y="2162189"/>
              <a:ext cx="1911350" cy="1271588"/>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50" kern="0" dirty="0">
                  <a:solidFill>
                    <a:schemeClr val="tx1"/>
                  </a:solidFill>
                </a:rPr>
                <a:t>Holistic strategic vision</a:t>
              </a:r>
            </a:p>
            <a:p>
              <a:pPr algn="ctr">
                <a:defRPr/>
              </a:pPr>
              <a:endParaRPr lang="en-ZA" sz="1050" kern="0" dirty="0">
                <a:solidFill>
                  <a:schemeClr val="tx1"/>
                </a:solidFill>
              </a:endParaRPr>
            </a:p>
            <a:p>
              <a:pPr algn="ctr">
                <a:defRPr/>
              </a:pPr>
              <a:r>
                <a:rPr lang="en-ZA" sz="1050" kern="0" dirty="0">
                  <a:solidFill>
                    <a:schemeClr val="tx1"/>
                  </a:solidFill>
                </a:rPr>
                <a:t>Budget allocations and linkages to A10 and SA9</a:t>
              </a:r>
            </a:p>
            <a:p>
              <a:pPr algn="ctr">
                <a:defRPr/>
              </a:pPr>
              <a:endParaRPr lang="en-ZA" sz="1050" kern="0" dirty="0">
                <a:solidFill>
                  <a:schemeClr val="tx1"/>
                </a:solidFill>
              </a:endParaRPr>
            </a:p>
            <a:p>
              <a:pPr algn="ctr">
                <a:defRPr/>
              </a:pPr>
              <a:r>
                <a:rPr lang="en-ZA" sz="1050" kern="0" dirty="0">
                  <a:solidFill>
                    <a:schemeClr val="tx1"/>
                  </a:solidFill>
                </a:rPr>
                <a:t>Performance indicators in SA7</a:t>
              </a:r>
            </a:p>
          </p:txBody>
        </p:sp>
        <p:sp>
          <p:nvSpPr>
            <p:cNvPr id="51" name="Rounded Rectangle 50"/>
            <p:cNvSpPr/>
            <p:nvPr/>
          </p:nvSpPr>
          <p:spPr bwMode="auto">
            <a:xfrm>
              <a:off x="6135517" y="1951218"/>
              <a:ext cx="640860" cy="286908"/>
            </a:xfrm>
            <a:prstGeom prst="roundRect">
              <a:avLst>
                <a:gd name="adj" fmla="val 10000"/>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ounded Rectangle 51"/>
            <p:cNvSpPr/>
            <p:nvPr/>
          </p:nvSpPr>
          <p:spPr bwMode="auto">
            <a:xfrm>
              <a:off x="5888418" y="3368480"/>
              <a:ext cx="1103312" cy="313997"/>
            </a:xfrm>
            <a:prstGeom prst="roundRect">
              <a:avLst>
                <a:gd name="adj" fmla="val 10000"/>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4"/>
            <p:cNvSpPr/>
            <p:nvPr/>
          </p:nvSpPr>
          <p:spPr bwMode="auto">
            <a:xfrm>
              <a:off x="6063835" y="2003267"/>
              <a:ext cx="784225" cy="204862"/>
            </a:xfrm>
            <a:prstGeom prst="rect">
              <a:avLst/>
            </a:prstGeom>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ZA" sz="1600" b="1" kern="0" dirty="0">
                  <a:solidFill>
                    <a:sysClr val="windowText" lastClr="000000"/>
                  </a:solidFill>
                </a:rPr>
                <a:t>IDP</a:t>
              </a:r>
              <a:endParaRPr lang="en-ZA" sz="2000" b="1" kern="0" dirty="0">
                <a:solidFill>
                  <a:sysClr val="windowText" lastClr="000000"/>
                </a:solidFill>
              </a:endParaRPr>
            </a:p>
          </p:txBody>
        </p:sp>
        <p:sp>
          <p:nvSpPr>
            <p:cNvPr id="54" name="Rounded Rectangle 6"/>
            <p:cNvSpPr/>
            <p:nvPr/>
          </p:nvSpPr>
          <p:spPr bwMode="auto">
            <a:xfrm>
              <a:off x="5894768" y="3421545"/>
              <a:ext cx="1084262" cy="204862"/>
            </a:xfrm>
            <a:prstGeom prst="rect">
              <a:avLst/>
            </a:prstGeom>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ZA" sz="1600" b="1" kern="0" dirty="0">
                  <a:solidFill>
                    <a:sysClr val="windowText" lastClr="000000"/>
                  </a:solidFill>
                </a:rPr>
                <a:t>BUDGET</a:t>
              </a:r>
            </a:p>
          </p:txBody>
        </p:sp>
        <p:sp>
          <p:nvSpPr>
            <p:cNvPr id="55" name="Right Arrow 54"/>
            <p:cNvSpPr/>
            <p:nvPr/>
          </p:nvSpPr>
          <p:spPr>
            <a:xfrm>
              <a:off x="5177312" y="2539246"/>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56" name="Right Arrow 55"/>
            <p:cNvSpPr/>
            <p:nvPr/>
          </p:nvSpPr>
          <p:spPr>
            <a:xfrm>
              <a:off x="7308333" y="2570996"/>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grpSp>
      <p:grpSp>
        <p:nvGrpSpPr>
          <p:cNvPr id="81" name="Group 80"/>
          <p:cNvGrpSpPr/>
          <p:nvPr/>
        </p:nvGrpSpPr>
        <p:grpSpPr>
          <a:xfrm>
            <a:off x="2395646" y="4128970"/>
            <a:ext cx="7230609" cy="898944"/>
            <a:chOff x="806130" y="4237979"/>
            <a:chExt cx="7230609" cy="898944"/>
          </a:xfrm>
        </p:grpSpPr>
        <p:sp>
          <p:nvSpPr>
            <p:cNvPr id="61" name="Rounded Rectangle 60"/>
            <p:cNvSpPr/>
            <p:nvPr/>
          </p:nvSpPr>
          <p:spPr>
            <a:xfrm>
              <a:off x="806130" y="4237979"/>
              <a:ext cx="1470178" cy="866953"/>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b="1" kern="0" dirty="0">
                  <a:solidFill>
                    <a:schemeClr val="tx1"/>
                  </a:solidFill>
                </a:rPr>
                <a:t>PTM/MM</a:t>
              </a:r>
            </a:p>
            <a:p>
              <a:pPr algn="ctr"/>
              <a:r>
                <a:rPr lang="en-US" sz="1050" kern="0" dirty="0">
                  <a:solidFill>
                    <a:schemeClr val="tx1"/>
                  </a:solidFill>
                </a:rPr>
                <a:t>Planning and Implementation</a:t>
              </a:r>
            </a:p>
          </p:txBody>
        </p:sp>
        <p:sp>
          <p:nvSpPr>
            <p:cNvPr id="62" name="Rounded Rectangle 61"/>
            <p:cNvSpPr/>
            <p:nvPr/>
          </p:nvSpPr>
          <p:spPr>
            <a:xfrm>
              <a:off x="2587344" y="4251131"/>
              <a:ext cx="1470178" cy="866953"/>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b="1" kern="0" dirty="0">
                  <a:solidFill>
                    <a:schemeClr val="tx1"/>
                  </a:solidFill>
                </a:rPr>
                <a:t>DCF</a:t>
              </a:r>
            </a:p>
            <a:p>
              <a:pPr algn="ctr" fontAlgn="base">
                <a:spcBef>
                  <a:spcPct val="0"/>
                </a:spcBef>
                <a:spcAft>
                  <a:spcPct val="0"/>
                </a:spcAft>
                <a:defRPr/>
              </a:pPr>
              <a:r>
                <a:rPr lang="en-US" altLang="en-US" sz="1050" kern="0" dirty="0">
                  <a:solidFill>
                    <a:schemeClr val="tx1"/>
                  </a:solidFill>
                </a:rPr>
                <a:t>Planning and Governance</a:t>
              </a:r>
            </a:p>
          </p:txBody>
        </p:sp>
        <p:sp>
          <p:nvSpPr>
            <p:cNvPr id="63" name="Rounded Rectangle 62"/>
            <p:cNvSpPr/>
            <p:nvPr/>
          </p:nvSpPr>
          <p:spPr>
            <a:xfrm>
              <a:off x="4368558" y="4269970"/>
              <a:ext cx="1889164" cy="866953"/>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50" b="1" kern="0" dirty="0">
                  <a:solidFill>
                    <a:schemeClr val="tx1"/>
                  </a:solidFill>
                </a:rPr>
                <a:t>TIME</a:t>
              </a:r>
            </a:p>
            <a:p>
              <a:pPr algn="ctr" fontAlgn="base">
                <a:spcBef>
                  <a:spcPct val="0"/>
                </a:spcBef>
                <a:spcAft>
                  <a:spcPct val="0"/>
                </a:spcAft>
                <a:defRPr/>
              </a:pPr>
              <a:r>
                <a:rPr lang="en-US" altLang="en-US" sz="1050" kern="0" dirty="0">
                  <a:solidFill>
                    <a:schemeClr val="tx1"/>
                  </a:solidFill>
                </a:rPr>
                <a:t>Governance and Implementation/Performance</a:t>
              </a:r>
            </a:p>
          </p:txBody>
        </p:sp>
        <p:sp>
          <p:nvSpPr>
            <p:cNvPr id="64" name="Rounded Rectangle 63"/>
            <p:cNvSpPr/>
            <p:nvPr/>
          </p:nvSpPr>
          <p:spPr>
            <a:xfrm>
              <a:off x="6566561" y="4269969"/>
              <a:ext cx="1470178" cy="866953"/>
            </a:xfrm>
            <a:prstGeom prst="round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050" b="1" kern="0" dirty="0">
                  <a:solidFill>
                    <a:schemeClr val="tx1"/>
                  </a:solidFill>
                </a:rPr>
                <a:t>SIME (LGMTEC)</a:t>
              </a:r>
            </a:p>
            <a:p>
              <a:pPr algn="ctr" fontAlgn="base">
                <a:spcBef>
                  <a:spcPct val="0"/>
                </a:spcBef>
                <a:spcAft>
                  <a:spcPct val="0"/>
                </a:spcAft>
                <a:defRPr/>
              </a:pPr>
              <a:r>
                <a:rPr lang="en-US" altLang="en-US" sz="1050" kern="0" dirty="0">
                  <a:solidFill>
                    <a:schemeClr val="tx1"/>
                  </a:solidFill>
                </a:rPr>
                <a:t>Planning and budgeting</a:t>
              </a:r>
            </a:p>
          </p:txBody>
        </p:sp>
        <p:sp>
          <p:nvSpPr>
            <p:cNvPr id="66" name="Right Arrow 65"/>
            <p:cNvSpPr/>
            <p:nvPr/>
          </p:nvSpPr>
          <p:spPr>
            <a:xfrm>
              <a:off x="2272893" y="4357888"/>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67" name="Right Arrow 66"/>
            <p:cNvSpPr/>
            <p:nvPr/>
          </p:nvSpPr>
          <p:spPr>
            <a:xfrm rot="10800000">
              <a:off x="2121225" y="4655822"/>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70" name="Right Arrow 69"/>
            <p:cNvSpPr/>
            <p:nvPr/>
          </p:nvSpPr>
          <p:spPr>
            <a:xfrm>
              <a:off x="4057522" y="4312689"/>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71" name="Right Arrow 70"/>
            <p:cNvSpPr/>
            <p:nvPr/>
          </p:nvSpPr>
          <p:spPr>
            <a:xfrm rot="10800000">
              <a:off x="3905854" y="4610623"/>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72" name="Right Arrow 71"/>
            <p:cNvSpPr/>
            <p:nvPr/>
          </p:nvSpPr>
          <p:spPr>
            <a:xfrm>
              <a:off x="6267546" y="4348590"/>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sp>
          <p:nvSpPr>
            <p:cNvPr id="73" name="Right Arrow 72"/>
            <p:cNvSpPr/>
            <p:nvPr/>
          </p:nvSpPr>
          <p:spPr>
            <a:xfrm rot="10800000">
              <a:off x="6115878" y="4646524"/>
              <a:ext cx="492125" cy="361950"/>
            </a:xfrm>
            <a:prstGeom prs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kern="0" dirty="0" err="1">
                <a:solidFill>
                  <a:sysClr val="windowText" lastClr="000000"/>
                </a:solidFill>
              </a:endParaRPr>
            </a:p>
          </p:txBody>
        </p:sp>
      </p:grpSp>
      <p:sp>
        <p:nvSpPr>
          <p:cNvPr id="79" name="Rounded Rectangle 78"/>
          <p:cNvSpPr/>
          <p:nvPr/>
        </p:nvSpPr>
        <p:spPr>
          <a:xfrm>
            <a:off x="1634294" y="6022135"/>
            <a:ext cx="1470178" cy="6767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50" kern="0" dirty="0">
              <a:solidFill>
                <a:schemeClr val="tx1"/>
              </a:solidFill>
            </a:endParaRPr>
          </a:p>
        </p:txBody>
      </p:sp>
      <p:sp>
        <p:nvSpPr>
          <p:cNvPr id="78" name="Left-Right Arrow 77"/>
          <p:cNvSpPr/>
          <p:nvPr/>
        </p:nvSpPr>
        <p:spPr>
          <a:xfrm>
            <a:off x="1727029" y="5214502"/>
            <a:ext cx="8611286" cy="491074"/>
          </a:xfrm>
          <a:prstGeom prst="lef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kern="0" dirty="0" err="1">
              <a:solidFill>
                <a:sysClr val="windowText" lastClr="000000"/>
              </a:solidFill>
            </a:endParaRPr>
          </a:p>
        </p:txBody>
      </p:sp>
      <p:sp>
        <p:nvSpPr>
          <p:cNvPr id="77" name="Rounded Rectangle 4"/>
          <p:cNvSpPr/>
          <p:nvPr/>
        </p:nvSpPr>
        <p:spPr bwMode="auto">
          <a:xfrm>
            <a:off x="2066821" y="5756551"/>
            <a:ext cx="7651474" cy="713683"/>
          </a:xfrm>
          <a:prstGeom prst="rect">
            <a:avLst/>
          </a:prstGeom>
          <a:no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ZA" sz="1600" b="1" kern="0" dirty="0">
                <a:solidFill>
                  <a:sysClr val="windowText" lastClr="000000"/>
                </a:solidFill>
              </a:rPr>
              <a:t>Joint District Approach/Support Plans as GOLDEN THREAD that ensures </a:t>
            </a:r>
            <a:r>
              <a:rPr lang="en-US" sz="1600" b="1" kern="0" dirty="0">
                <a:solidFill>
                  <a:sysClr val="windowText" lastClr="000000"/>
                </a:solidFill>
              </a:rPr>
              <a:t>coherent planning, budgeting and implementation of service delivery projects in all districts by all three spheres of government.</a:t>
            </a:r>
            <a:endParaRPr lang="en-ZA" sz="2000" b="1" kern="0" dirty="0">
              <a:solidFill>
                <a:sysClr val="windowText" lastClr="000000"/>
              </a:solidFill>
            </a:endParaRPr>
          </a:p>
        </p:txBody>
      </p:sp>
      <p:sp>
        <p:nvSpPr>
          <p:cNvPr id="80" name="Rounded Rectangle 79"/>
          <p:cNvSpPr/>
          <p:nvPr/>
        </p:nvSpPr>
        <p:spPr>
          <a:xfrm>
            <a:off x="3104472" y="6566903"/>
            <a:ext cx="2477050" cy="1952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50" kern="0" dirty="0">
              <a:solidFill>
                <a:schemeClr val="tx1"/>
              </a:solidFill>
            </a:endParaRPr>
          </a:p>
        </p:txBody>
      </p:sp>
      <p:sp>
        <p:nvSpPr>
          <p:cNvPr id="38" name="Rectangle 37"/>
          <p:cNvSpPr/>
          <p:nvPr/>
        </p:nvSpPr>
        <p:spPr>
          <a:xfrm>
            <a:off x="5309877" y="1847449"/>
            <a:ext cx="1520473" cy="1249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50" kern="0" dirty="0">
              <a:solidFill>
                <a:schemeClr val="tx1"/>
              </a:solidFill>
            </a:endParaRPr>
          </a:p>
        </p:txBody>
      </p:sp>
    </p:spTree>
    <p:extLst>
      <p:ext uri="{BB962C8B-B14F-4D97-AF65-F5344CB8AC3E}">
        <p14:creationId xmlns:p14="http://schemas.microsoft.com/office/powerpoint/2010/main" xmlns="" val="427823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Introduction</a:t>
            </a:r>
          </a:p>
        </p:txBody>
      </p:sp>
      <p:sp>
        <p:nvSpPr>
          <p:cNvPr id="13" name="Content Placeholder 4"/>
          <p:cNvSpPr>
            <a:spLocks noGrp="1"/>
          </p:cNvSpPr>
          <p:nvPr>
            <p:ph idx="10"/>
          </p:nvPr>
        </p:nvSpPr>
        <p:spPr>
          <a:xfrm>
            <a:off x="509450" y="976762"/>
            <a:ext cx="10653849" cy="365760"/>
          </a:xfrm>
        </p:spPr>
        <p:txBody>
          <a:bodyPr>
            <a:normAutofit/>
          </a:bodyPr>
          <a:lstStyle/>
          <a:p>
            <a:r>
              <a:rPr lang="en-US" b="1" dirty="0"/>
              <a:t>Socio-economic Intelligence</a:t>
            </a:r>
            <a:endParaRPr lang="en-GB" b="1" dirty="0"/>
          </a:p>
        </p:txBody>
      </p:sp>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sp>
        <p:nvSpPr>
          <p:cNvPr id="17"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
        <p:nvSpPr>
          <p:cNvPr id="7" name="Text Placeholder 4"/>
          <p:cNvSpPr txBox="1">
            <a:spLocks/>
          </p:cNvSpPr>
          <p:nvPr/>
        </p:nvSpPr>
        <p:spPr>
          <a:xfrm>
            <a:off x="509450" y="1391618"/>
            <a:ext cx="11009040" cy="478823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20000"/>
              </a:lnSpc>
              <a:spcBef>
                <a:spcPts val="1200"/>
              </a:spcBef>
              <a:buBlip>
                <a:blip r:embed="rId3"/>
              </a:buBlip>
            </a:pPr>
            <a:r>
              <a:rPr lang="en-US" dirty="0">
                <a:solidFill>
                  <a:schemeClr val="tx1"/>
                </a:solidFill>
              </a:rPr>
              <a:t>PERO/MERO publications </a:t>
            </a:r>
            <a:r>
              <a:rPr lang="en-ZA" dirty="0">
                <a:solidFill>
                  <a:schemeClr val="tx1"/>
                </a:solidFill>
              </a:rPr>
              <a:t>developed amidst time of </a:t>
            </a:r>
            <a:r>
              <a:rPr lang="en-ZA" b="1" dirty="0">
                <a:solidFill>
                  <a:srgbClr val="001489"/>
                </a:solidFill>
              </a:rPr>
              <a:t>unprecedented uncertainty.</a:t>
            </a:r>
          </a:p>
          <a:p>
            <a:pPr marL="285750" indent="-285750" algn="just">
              <a:lnSpc>
                <a:spcPct val="120000"/>
              </a:lnSpc>
              <a:spcBef>
                <a:spcPts val="1200"/>
              </a:spcBef>
              <a:buBlip>
                <a:blip r:embed="rId3"/>
              </a:buBlip>
            </a:pPr>
            <a:r>
              <a:rPr lang="en-ZA" dirty="0">
                <a:solidFill>
                  <a:schemeClr val="tx1"/>
                </a:solidFill>
              </a:rPr>
              <a:t>Ailing economy, load-shedding, credit-rating downgrades, service delivery protests, low consumer and business confidence, aggravated by COVID-19.</a:t>
            </a:r>
            <a:endParaRPr lang="en-US" dirty="0">
              <a:solidFill>
                <a:schemeClr val="tx1"/>
              </a:solidFill>
            </a:endParaRPr>
          </a:p>
          <a:p>
            <a:pPr marL="285750" indent="-285750" algn="just">
              <a:lnSpc>
                <a:spcPct val="120000"/>
              </a:lnSpc>
              <a:spcBef>
                <a:spcPts val="1200"/>
              </a:spcBef>
              <a:buBlip>
                <a:blip r:embed="rId3"/>
              </a:buBlip>
            </a:pPr>
            <a:r>
              <a:rPr lang="en-US" b="1" dirty="0">
                <a:solidFill>
                  <a:srgbClr val="001489"/>
                </a:solidFill>
              </a:rPr>
              <a:t>Navigating uncertainty </a:t>
            </a:r>
            <a:r>
              <a:rPr lang="en-US" dirty="0">
                <a:solidFill>
                  <a:schemeClr val="tx1"/>
                </a:solidFill>
              </a:rPr>
              <a:t>through </a:t>
            </a:r>
            <a:r>
              <a:rPr lang="en-US" b="1" dirty="0">
                <a:solidFill>
                  <a:srgbClr val="001489"/>
                </a:solidFill>
              </a:rPr>
              <a:t>evidence-based</a:t>
            </a:r>
            <a:r>
              <a:rPr lang="en-US" dirty="0">
                <a:solidFill>
                  <a:schemeClr val="tx1"/>
                </a:solidFill>
              </a:rPr>
              <a:t> </a:t>
            </a:r>
            <a:r>
              <a:rPr lang="en-US" b="1" dirty="0">
                <a:solidFill>
                  <a:srgbClr val="001489"/>
                </a:solidFill>
              </a:rPr>
              <a:t>planning</a:t>
            </a:r>
            <a:r>
              <a:rPr lang="en-US" dirty="0">
                <a:solidFill>
                  <a:schemeClr val="tx1"/>
                </a:solidFill>
              </a:rPr>
              <a:t> to inform integrated planning and budgeting; </a:t>
            </a:r>
            <a:r>
              <a:rPr lang="en-ZA" dirty="0">
                <a:solidFill>
                  <a:schemeClr val="tx1"/>
                </a:solidFill>
              </a:rPr>
              <a:t>fair, equitable and sustainable distribution of limited financial resources while </a:t>
            </a:r>
            <a:r>
              <a:rPr lang="en-US" dirty="0">
                <a:solidFill>
                  <a:schemeClr val="tx1"/>
                </a:solidFill>
              </a:rPr>
              <a:t>supporting good governance, financial sustainability.</a:t>
            </a:r>
          </a:p>
          <a:p>
            <a:pPr marL="285750" indent="-285750" algn="just">
              <a:lnSpc>
                <a:spcPct val="120000"/>
              </a:lnSpc>
              <a:spcBef>
                <a:spcPts val="1200"/>
              </a:spcBef>
              <a:buBlip>
                <a:blip r:embed="rId3"/>
              </a:buBlip>
            </a:pPr>
            <a:r>
              <a:rPr lang="en-US" b="1" dirty="0">
                <a:solidFill>
                  <a:srgbClr val="001489"/>
                </a:solidFill>
              </a:rPr>
              <a:t>PERO</a:t>
            </a:r>
            <a:r>
              <a:rPr lang="en-US" dirty="0">
                <a:solidFill>
                  <a:schemeClr val="tx1"/>
                </a:solidFill>
              </a:rPr>
              <a:t>: </a:t>
            </a:r>
            <a:r>
              <a:rPr lang="en-ZA" dirty="0">
                <a:solidFill>
                  <a:schemeClr val="tx1"/>
                </a:solidFill>
              </a:rPr>
              <a:t>National and provincial perspective of economic statistics, trends and developments.</a:t>
            </a:r>
          </a:p>
          <a:p>
            <a:pPr marL="285750" indent="-285750" algn="just">
              <a:lnSpc>
                <a:spcPct val="130000"/>
              </a:lnSpc>
              <a:spcBef>
                <a:spcPts val="1200"/>
              </a:spcBef>
              <a:buBlip>
                <a:blip r:embed="rId3"/>
              </a:buBlip>
            </a:pPr>
            <a:r>
              <a:rPr lang="en-ZA" b="1" dirty="0">
                <a:solidFill>
                  <a:srgbClr val="001489"/>
                </a:solidFill>
              </a:rPr>
              <a:t>MERO: </a:t>
            </a:r>
            <a:r>
              <a:rPr lang="en-ZA" dirty="0">
                <a:solidFill>
                  <a:schemeClr val="tx1"/>
                </a:solidFill>
              </a:rPr>
              <a:t>D</a:t>
            </a:r>
            <a:r>
              <a:rPr lang="en-ZA" sz="2100" dirty="0">
                <a:solidFill>
                  <a:schemeClr val="tx1"/>
                </a:solidFill>
              </a:rPr>
              <a:t>isaggregates economic data to a district and local government level. </a:t>
            </a:r>
            <a:endParaRPr lang="en-US" sz="2100" dirty="0">
              <a:solidFill>
                <a:schemeClr val="tx1"/>
              </a:solidFill>
            </a:endParaRPr>
          </a:p>
          <a:p>
            <a:pPr marL="285750" indent="-285750" algn="just">
              <a:lnSpc>
                <a:spcPct val="120000"/>
              </a:lnSpc>
              <a:spcBef>
                <a:spcPts val="1200"/>
              </a:spcBef>
              <a:buFont typeface="Arial" panose="020B0604020202020204" pitchFamily="34" charset="0"/>
              <a:buBlip>
                <a:blip r:embed="rId3"/>
              </a:buBlip>
            </a:pPr>
            <a:r>
              <a:rPr lang="en-US" dirty="0">
                <a:solidFill>
                  <a:schemeClr val="tx1"/>
                </a:solidFill>
              </a:rPr>
              <a:t>Trends highlighted in the PERO/MERO also reflect on the impact of implementation of provincial and municipal services and </a:t>
            </a:r>
            <a:r>
              <a:rPr lang="en-US" dirty="0" err="1">
                <a:solidFill>
                  <a:schemeClr val="tx1"/>
                </a:solidFill>
              </a:rPr>
              <a:t>programmes</a:t>
            </a:r>
            <a:r>
              <a:rPr lang="en-US" dirty="0">
                <a:solidFill>
                  <a:schemeClr val="tx1"/>
                </a:solidFill>
              </a:rPr>
              <a:t>.</a:t>
            </a:r>
          </a:p>
          <a:p>
            <a:pPr marL="285750" indent="-285750" algn="just">
              <a:lnSpc>
                <a:spcPct val="120000"/>
              </a:lnSpc>
              <a:spcBef>
                <a:spcPts val="1200"/>
              </a:spcBef>
              <a:buFont typeface="Arial" panose="020B0604020202020204" pitchFamily="34" charset="0"/>
              <a:buBlip>
                <a:blip r:embed="rId3"/>
              </a:buBlip>
            </a:pPr>
            <a:r>
              <a:rPr lang="en-US" dirty="0">
                <a:solidFill>
                  <a:schemeClr val="tx1"/>
                </a:solidFill>
              </a:rPr>
              <a:t>Collaborative effort and contributions by departments and municipalities.</a:t>
            </a:r>
          </a:p>
        </p:txBody>
      </p:sp>
    </p:spTree>
    <p:extLst>
      <p:ext uri="{BB962C8B-B14F-4D97-AF65-F5344CB8AC3E}">
        <p14:creationId xmlns:p14="http://schemas.microsoft.com/office/powerpoint/2010/main" xmlns="" val="113813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344885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pic>
        <p:nvPicPr>
          <p:cNvPr id="3" name="Picture 2"/>
          <p:cNvPicPr>
            <a:picLocks noChangeAspect="1"/>
          </p:cNvPicPr>
          <p:nvPr/>
        </p:nvPicPr>
        <p:blipFill>
          <a:blip r:embed="rId3" cstate="print"/>
          <a:stretch>
            <a:fillRect/>
          </a:stretch>
        </p:blipFill>
        <p:spPr>
          <a:xfrm>
            <a:off x="0" y="1"/>
            <a:ext cx="12192000" cy="6994358"/>
          </a:xfrm>
          <a:prstGeom prst="rect">
            <a:avLst/>
          </a:prstGeom>
        </p:spPr>
      </p:pic>
    </p:spTree>
    <p:extLst>
      <p:ext uri="{BB962C8B-B14F-4D97-AF65-F5344CB8AC3E}">
        <p14:creationId xmlns:p14="http://schemas.microsoft.com/office/powerpoint/2010/main" xmlns="" val="163659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pic>
        <p:nvPicPr>
          <p:cNvPr id="2" name="Picture 1"/>
          <p:cNvPicPr>
            <a:picLocks noChangeAspect="1"/>
          </p:cNvPicPr>
          <p:nvPr/>
        </p:nvPicPr>
        <p:blipFill>
          <a:blip r:embed="rId3" cstate="print"/>
          <a:stretch>
            <a:fillRect/>
          </a:stretch>
        </p:blipFill>
        <p:spPr>
          <a:xfrm>
            <a:off x="39107" y="-350921"/>
            <a:ext cx="12192000" cy="7208921"/>
          </a:xfrm>
          <a:prstGeom prst="rect">
            <a:avLst/>
          </a:prstGeom>
        </p:spPr>
      </p:pic>
    </p:spTree>
    <p:extLst>
      <p:ext uri="{BB962C8B-B14F-4D97-AF65-F5344CB8AC3E}">
        <p14:creationId xmlns:p14="http://schemas.microsoft.com/office/powerpoint/2010/main" xmlns="" val="294312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pic>
        <p:nvPicPr>
          <p:cNvPr id="2" name="Picture 1"/>
          <p:cNvPicPr>
            <a:picLocks noChangeAspect="1"/>
          </p:cNvPicPr>
          <p:nvPr/>
        </p:nvPicPr>
        <p:blipFill>
          <a:blip r:embed="rId3"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xmlns="" val="83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pic>
        <p:nvPicPr>
          <p:cNvPr id="2" name="Picture 1"/>
          <p:cNvPicPr>
            <a:picLocks noChangeAspect="1"/>
          </p:cNvPicPr>
          <p:nvPr/>
        </p:nvPicPr>
        <p:blipFill>
          <a:blip r:embed="rId3"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xmlns="" val="42891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pic>
        <p:nvPicPr>
          <p:cNvPr id="2" name="Picture 1"/>
          <p:cNvPicPr>
            <a:picLocks noChangeAspect="1"/>
          </p:cNvPicPr>
          <p:nvPr/>
        </p:nvPicPr>
        <p:blipFill>
          <a:blip r:embed="rId3" cstate="print"/>
          <a:stretch>
            <a:fillRect/>
          </a:stretch>
        </p:blipFill>
        <p:spPr>
          <a:xfrm>
            <a:off x="48126" y="0"/>
            <a:ext cx="12143874" cy="6858000"/>
          </a:xfrm>
          <a:prstGeom prst="rect">
            <a:avLst/>
          </a:prstGeom>
        </p:spPr>
      </p:pic>
    </p:spTree>
    <p:extLst>
      <p:ext uri="{BB962C8B-B14F-4D97-AF65-F5344CB8AC3E}">
        <p14:creationId xmlns:p14="http://schemas.microsoft.com/office/powerpoint/2010/main" xmlns="" val="51088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pic>
        <p:nvPicPr>
          <p:cNvPr id="2" name="Picture 1"/>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213228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Data Disclaimer</a:t>
            </a:r>
          </a:p>
        </p:txBody>
      </p:sp>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000"/>
              </a:spcBef>
              <a:spcAft>
                <a:spcPts val="600"/>
              </a:spcAft>
              <a:buClrTx/>
              <a:buSzPts val="8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Gotham"/>
              <a:ea typeface="+mn-ea"/>
              <a:cs typeface="+mn-cs"/>
            </a:endParaRPr>
          </a:p>
        </p:txBody>
      </p:sp>
      <p:sp>
        <p:nvSpPr>
          <p:cNvPr id="7" name="Text Placeholder 4"/>
          <p:cNvSpPr txBox="1">
            <a:spLocks/>
          </p:cNvSpPr>
          <p:nvPr/>
        </p:nvSpPr>
        <p:spPr>
          <a:xfrm>
            <a:off x="509452" y="956389"/>
            <a:ext cx="11047964" cy="51595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20000"/>
              </a:lnSpc>
              <a:spcBef>
                <a:spcPts val="1200"/>
              </a:spcBef>
              <a:buBlip>
                <a:blip r:embed="rId3"/>
              </a:buBlip>
            </a:pPr>
            <a:r>
              <a:rPr lang="en-ZA" b="1" dirty="0">
                <a:solidFill>
                  <a:srgbClr val="001489"/>
                </a:solidFill>
              </a:rPr>
              <a:t>Stats SA Q2 data</a:t>
            </a:r>
          </a:p>
          <a:p>
            <a:pPr marL="342900" indent="-342900" algn="just">
              <a:lnSpc>
                <a:spcPct val="120000"/>
              </a:lnSpc>
              <a:spcBef>
                <a:spcPts val="1200"/>
              </a:spcBef>
              <a:buFont typeface="Arial" panose="020B0604020202020204" pitchFamily="34" charset="0"/>
              <a:buChar char="•"/>
            </a:pPr>
            <a:r>
              <a:rPr lang="en-ZA" dirty="0">
                <a:solidFill>
                  <a:schemeClr val="tx1"/>
                </a:solidFill>
              </a:rPr>
              <a:t>Most recent published economic data available at national level.</a:t>
            </a:r>
          </a:p>
          <a:p>
            <a:pPr marL="342900" indent="-342900" algn="just">
              <a:lnSpc>
                <a:spcPct val="120000"/>
              </a:lnSpc>
              <a:spcBef>
                <a:spcPts val="0"/>
              </a:spcBef>
              <a:buFont typeface="Arial" panose="020B0604020202020204" pitchFamily="34" charset="0"/>
              <a:buChar char="•"/>
            </a:pPr>
            <a:r>
              <a:rPr lang="en-ZA" dirty="0">
                <a:solidFill>
                  <a:schemeClr val="tx1"/>
                </a:solidFill>
              </a:rPr>
              <a:t>Data not available at provincial/ municipal level. </a:t>
            </a:r>
          </a:p>
          <a:p>
            <a:pPr marL="342900" indent="-342900" algn="just">
              <a:lnSpc>
                <a:spcPct val="120000"/>
              </a:lnSpc>
              <a:spcBef>
                <a:spcPts val="0"/>
              </a:spcBef>
              <a:buFont typeface="Arial" panose="020B0604020202020204" pitchFamily="34" charset="0"/>
              <a:buChar char="•"/>
            </a:pPr>
            <a:r>
              <a:rPr lang="en-ZA" dirty="0">
                <a:solidFill>
                  <a:schemeClr val="tx1"/>
                </a:solidFill>
              </a:rPr>
              <a:t>Q2 data has been incorporated as part of the forecast.</a:t>
            </a:r>
          </a:p>
          <a:p>
            <a:pPr marL="342900" indent="-342900" algn="just">
              <a:lnSpc>
                <a:spcPct val="120000"/>
              </a:lnSpc>
              <a:spcBef>
                <a:spcPts val="0"/>
              </a:spcBef>
              <a:buFont typeface="Arial" panose="020B0604020202020204" pitchFamily="34" charset="0"/>
              <a:buChar char="•"/>
            </a:pPr>
            <a:r>
              <a:rPr lang="en-ZA" dirty="0">
                <a:solidFill>
                  <a:schemeClr val="tx1"/>
                </a:solidFill>
              </a:rPr>
              <a:t>Q3 data only expected in December 2020. </a:t>
            </a:r>
          </a:p>
          <a:p>
            <a:pPr marL="285750" indent="-285750" algn="just">
              <a:lnSpc>
                <a:spcPct val="120000"/>
              </a:lnSpc>
              <a:spcBef>
                <a:spcPts val="1200"/>
              </a:spcBef>
              <a:buBlip>
                <a:blip r:embed="rId3"/>
              </a:buBlip>
            </a:pPr>
            <a:r>
              <a:rPr lang="en-ZA" sz="2100" b="1" dirty="0">
                <a:solidFill>
                  <a:srgbClr val="001489"/>
                </a:solidFill>
              </a:rPr>
              <a:t>Regional level data</a:t>
            </a:r>
          </a:p>
          <a:p>
            <a:pPr marL="342900" indent="-342900" algn="just">
              <a:lnSpc>
                <a:spcPct val="130000"/>
              </a:lnSpc>
              <a:spcBef>
                <a:spcPts val="0"/>
              </a:spcBef>
              <a:buFont typeface="Arial" panose="020B0604020202020204" pitchFamily="34" charset="0"/>
              <a:buChar char="•"/>
            </a:pPr>
            <a:r>
              <a:rPr lang="en-ZA" sz="2100" dirty="0">
                <a:solidFill>
                  <a:schemeClr val="tx1"/>
                </a:solidFill>
              </a:rPr>
              <a:t>Most recent published data for 2018, released by Stats SA (March 2020).</a:t>
            </a:r>
          </a:p>
          <a:p>
            <a:pPr marL="342900" indent="-342900" algn="just">
              <a:lnSpc>
                <a:spcPct val="130000"/>
              </a:lnSpc>
              <a:spcBef>
                <a:spcPts val="0"/>
              </a:spcBef>
              <a:buFont typeface="Arial" panose="020B0604020202020204" pitchFamily="34" charset="0"/>
              <a:buChar char="•"/>
            </a:pPr>
            <a:r>
              <a:rPr lang="en-ZA" sz="2100" dirty="0">
                <a:solidFill>
                  <a:schemeClr val="tx1"/>
                </a:solidFill>
              </a:rPr>
              <a:t>Estimates for 2019 available on </a:t>
            </a:r>
            <a:r>
              <a:rPr lang="en-ZA" sz="2100" dirty="0" err="1">
                <a:solidFill>
                  <a:schemeClr val="tx1"/>
                </a:solidFill>
              </a:rPr>
              <a:t>Quantec</a:t>
            </a:r>
            <a:r>
              <a:rPr lang="en-ZA" sz="2100" dirty="0">
                <a:solidFill>
                  <a:schemeClr val="tx1"/>
                </a:solidFill>
              </a:rPr>
              <a:t>, used in MERO. </a:t>
            </a:r>
          </a:p>
          <a:p>
            <a:pPr marL="285750" lvl="0" indent="-285750" algn="just">
              <a:lnSpc>
                <a:spcPct val="120000"/>
              </a:lnSpc>
              <a:spcBef>
                <a:spcPts val="1200"/>
              </a:spcBef>
              <a:buBlip>
                <a:blip r:embed="rId3"/>
              </a:buBlip>
            </a:pPr>
            <a:r>
              <a:rPr lang="en-ZA" sz="2100" b="1" dirty="0">
                <a:solidFill>
                  <a:srgbClr val="001489"/>
                </a:solidFill>
              </a:rPr>
              <a:t>Economic Forecast data</a:t>
            </a:r>
          </a:p>
          <a:p>
            <a:pPr marL="342900" lvl="0" indent="-342900" algn="just">
              <a:lnSpc>
                <a:spcPct val="130000"/>
              </a:lnSpc>
              <a:spcBef>
                <a:spcPts val="0"/>
              </a:spcBef>
              <a:buFont typeface="Arial" panose="020B0604020202020204" pitchFamily="34" charset="0"/>
              <a:buChar char="•"/>
            </a:pPr>
            <a:r>
              <a:rPr lang="en-ZA" dirty="0">
                <a:solidFill>
                  <a:schemeClr val="tx1"/>
                </a:solidFill>
              </a:rPr>
              <a:t>Most recent published data at national level is from SARB (Sept 2020).</a:t>
            </a:r>
          </a:p>
          <a:p>
            <a:pPr marL="342900" lvl="0" indent="-342900" algn="just">
              <a:lnSpc>
                <a:spcPct val="130000"/>
              </a:lnSpc>
              <a:spcBef>
                <a:spcPts val="0"/>
              </a:spcBef>
              <a:buFont typeface="Arial" panose="020B0604020202020204" pitchFamily="34" charset="0"/>
              <a:buChar char="•"/>
            </a:pPr>
            <a:r>
              <a:rPr lang="en-ZA" dirty="0">
                <a:solidFill>
                  <a:schemeClr val="tx1"/>
                </a:solidFill>
              </a:rPr>
              <a:t>Used to forecast economic growth at provincial and municipal level. </a:t>
            </a:r>
          </a:p>
          <a:p>
            <a:pPr marL="342900" lvl="0" indent="-342900" algn="just">
              <a:lnSpc>
                <a:spcPct val="130000"/>
              </a:lnSpc>
              <a:spcBef>
                <a:spcPts val="0"/>
              </a:spcBef>
              <a:buFont typeface="Arial" panose="020B0604020202020204" pitchFamily="34" charset="0"/>
              <a:buChar char="•"/>
            </a:pPr>
            <a:r>
              <a:rPr lang="en-ZA" dirty="0" err="1">
                <a:solidFill>
                  <a:schemeClr val="tx1"/>
                </a:solidFill>
              </a:rPr>
              <a:t>Quantec</a:t>
            </a:r>
            <a:r>
              <a:rPr lang="en-ZA" dirty="0">
                <a:solidFill>
                  <a:schemeClr val="tx1"/>
                </a:solidFill>
              </a:rPr>
              <a:t> to release forecast in October 2020, not used in the publications due to time constraints. </a:t>
            </a:r>
          </a:p>
        </p:txBody>
      </p:sp>
      <p:sp>
        <p:nvSpPr>
          <p:cNvPr id="6"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132674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Growth Outlook, 2020 – 2021, slower global and national growth</a:t>
            </a:r>
          </a:p>
        </p:txBody>
      </p:sp>
      <p:graphicFrame>
        <p:nvGraphicFramePr>
          <p:cNvPr id="12" name="Table 11"/>
          <p:cNvGraphicFramePr>
            <a:graphicFrameLocks noGrp="1"/>
          </p:cNvGraphicFramePr>
          <p:nvPr>
            <p:extLst>
              <p:ext uri="{D42A27DB-BD31-4B8C-83A1-F6EECF244321}">
                <p14:modId xmlns:p14="http://schemas.microsoft.com/office/powerpoint/2010/main" xmlns="" val="2321055785"/>
              </p:ext>
            </p:extLst>
          </p:nvPr>
        </p:nvGraphicFramePr>
        <p:xfrm>
          <a:off x="509452" y="924474"/>
          <a:ext cx="10829109" cy="5146542"/>
        </p:xfrm>
        <a:graphic>
          <a:graphicData uri="http://schemas.openxmlformats.org/drawingml/2006/table">
            <a:tbl>
              <a:tblPr/>
              <a:tblGrid>
                <a:gridCol w="1718487">
                  <a:extLst>
                    <a:ext uri="{9D8B030D-6E8A-4147-A177-3AD203B41FA5}">
                      <a16:colId xmlns:a16="http://schemas.microsoft.com/office/drawing/2014/main" xmlns="" val="2978067065"/>
                    </a:ext>
                  </a:extLst>
                </a:gridCol>
                <a:gridCol w="2910862">
                  <a:extLst>
                    <a:ext uri="{9D8B030D-6E8A-4147-A177-3AD203B41FA5}">
                      <a16:colId xmlns:a16="http://schemas.microsoft.com/office/drawing/2014/main" xmlns="" val="1042535326"/>
                    </a:ext>
                  </a:extLst>
                </a:gridCol>
                <a:gridCol w="1549940">
                  <a:extLst>
                    <a:ext uri="{9D8B030D-6E8A-4147-A177-3AD203B41FA5}">
                      <a16:colId xmlns:a16="http://schemas.microsoft.com/office/drawing/2014/main" xmlns="" val="715607347"/>
                    </a:ext>
                  </a:extLst>
                </a:gridCol>
                <a:gridCol w="1549940">
                  <a:extLst>
                    <a:ext uri="{9D8B030D-6E8A-4147-A177-3AD203B41FA5}">
                      <a16:colId xmlns:a16="http://schemas.microsoft.com/office/drawing/2014/main" xmlns="" val="1836385793"/>
                    </a:ext>
                  </a:extLst>
                </a:gridCol>
                <a:gridCol w="1549940">
                  <a:extLst>
                    <a:ext uri="{9D8B030D-6E8A-4147-A177-3AD203B41FA5}">
                      <a16:colId xmlns:a16="http://schemas.microsoft.com/office/drawing/2014/main" xmlns="" val="223353013"/>
                    </a:ext>
                  </a:extLst>
                </a:gridCol>
                <a:gridCol w="1549940">
                  <a:extLst>
                    <a:ext uri="{9D8B030D-6E8A-4147-A177-3AD203B41FA5}">
                      <a16:colId xmlns:a16="http://schemas.microsoft.com/office/drawing/2014/main" xmlns="" val="1163288879"/>
                    </a:ext>
                  </a:extLst>
                </a:gridCol>
              </a:tblGrid>
              <a:tr h="1286634">
                <a:tc gridSpan="2">
                  <a:txBody>
                    <a:bodyPr/>
                    <a:lstStyle/>
                    <a:p>
                      <a:pPr marL="91440" algn="l" rtl="0" fontAlgn="b"/>
                      <a:r>
                        <a:rPr lang="en-US" sz="1550" b="1" i="0" u="none" strike="noStrike" dirty="0">
                          <a:solidFill>
                            <a:srgbClr val="FFFFFF"/>
                          </a:solidFill>
                          <a:effectLst/>
                          <a:latin typeface="+mn-lt"/>
                        </a:rPr>
                        <a:t>GDP growth  rates </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399"/>
                    </a:solidFill>
                  </a:tcPr>
                </a:tc>
                <a:tc hMerge="1">
                  <a:txBody>
                    <a:bodyPr/>
                    <a:lstStyle/>
                    <a:p>
                      <a:endParaRPr lang="en-US"/>
                    </a:p>
                  </a:txBody>
                  <a:tcPr/>
                </a:tc>
                <a:tc>
                  <a:txBody>
                    <a:bodyPr/>
                    <a:lstStyle/>
                    <a:p>
                      <a:pPr algn="ctr" rtl="0" fontAlgn="b"/>
                      <a:r>
                        <a:rPr lang="en-US" sz="1550" b="1" i="0" u="none" strike="noStrike" dirty="0">
                          <a:solidFill>
                            <a:srgbClr val="FFFFFF"/>
                          </a:solidFill>
                          <a:effectLst/>
                          <a:latin typeface="+mn-lt"/>
                        </a:rPr>
                        <a:t>2018</a:t>
                      </a:r>
                    </a:p>
                  </a:txBody>
                  <a:tcPr marL="9525" marR="9525" marT="9525" marB="0"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algn="ctr" rtl="0" fontAlgn="b"/>
                      <a:r>
                        <a:rPr lang="en-US" sz="1550" b="1" i="0" u="none" strike="noStrike" dirty="0">
                          <a:solidFill>
                            <a:srgbClr val="FFFFFF"/>
                          </a:solidFill>
                          <a:effectLst/>
                          <a:latin typeface="+mn-lt"/>
                        </a:rPr>
                        <a:t>2019</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algn="ctr" rtl="0" fontAlgn="b"/>
                      <a:r>
                        <a:rPr lang="en-US" sz="1550" b="1" i="0" u="none" strike="noStrike" dirty="0">
                          <a:solidFill>
                            <a:srgbClr val="FFFFFF"/>
                          </a:solidFill>
                          <a:effectLst/>
                          <a:latin typeface="+mn-lt"/>
                        </a:rPr>
                        <a:t>2020(f)</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algn="ctr" rtl="0" fontAlgn="b"/>
                      <a:r>
                        <a:rPr lang="en-US" sz="1550" b="1" i="0" u="none" strike="noStrike" dirty="0">
                          <a:solidFill>
                            <a:srgbClr val="FFFFFF"/>
                          </a:solidFill>
                          <a:effectLst/>
                          <a:latin typeface="+mn-lt"/>
                        </a:rPr>
                        <a:t>2021(f)</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xmlns="" val="3284503211"/>
                  </a:ext>
                </a:extLst>
              </a:tr>
              <a:tr h="643318">
                <a:tc gridSpan="2">
                  <a:txBody>
                    <a:bodyPr/>
                    <a:lstStyle/>
                    <a:p>
                      <a:pPr marL="91440" algn="l" rtl="0" fontAlgn="b"/>
                      <a:r>
                        <a:rPr lang="en-US" sz="1550" b="1" i="0" u="none" strike="noStrike" dirty="0">
                          <a:solidFill>
                            <a:srgbClr val="000000"/>
                          </a:solidFill>
                          <a:effectLst/>
                          <a:latin typeface="+mn-lt"/>
                          <a:cs typeface="Arial" panose="020B0604020202020204" pitchFamily="34" charset="0"/>
                        </a:rPr>
                        <a:t>World output</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15000"/>
                        </a:lnSpc>
                        <a:spcBef>
                          <a:spcPts val="0"/>
                        </a:spcBef>
                        <a:spcAft>
                          <a:spcPts val="600"/>
                        </a:spcAft>
                      </a:pPr>
                      <a:r>
                        <a:rPr lang="en-GB"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a:t>
                      </a:r>
                      <a:endParaRPr lang="en-US" sz="1600" b="0" dirty="0">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GB"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US" sz="1600" b="0" dirty="0">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600"/>
                        </a:spcAft>
                      </a:pPr>
                      <a:r>
                        <a:rPr lang="en-GB"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US" sz="1600" b="0" dirty="0">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0" marR="0" algn="ctr">
                        <a:lnSpc>
                          <a:spcPct val="115000"/>
                        </a:lnSpc>
                        <a:spcBef>
                          <a:spcPts val="0"/>
                        </a:spcBef>
                        <a:spcAft>
                          <a:spcPts val="600"/>
                        </a:spcAft>
                      </a:pPr>
                      <a:r>
                        <a:rPr lang="en-GB" sz="16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US" sz="1600" b="0" dirty="0">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489434280"/>
                  </a:ext>
                </a:extLst>
              </a:tr>
              <a:tr h="643318">
                <a:tc gridSpan="2">
                  <a:txBody>
                    <a:bodyPr/>
                    <a:lstStyle/>
                    <a:p>
                      <a:pPr marL="91440" algn="l" rtl="0" fontAlgn="b"/>
                      <a:r>
                        <a:rPr lang="en-US" sz="1550" b="1" i="0" u="none" strike="noStrike" dirty="0">
                          <a:solidFill>
                            <a:srgbClr val="000000"/>
                          </a:solidFill>
                          <a:effectLst/>
                          <a:latin typeface="+mn-lt"/>
                          <a:cs typeface="Arial" panose="020B0604020202020204" pitchFamily="34" charset="0"/>
                        </a:rPr>
                        <a:t>Advanced Economies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687201432"/>
                  </a:ext>
                </a:extLst>
              </a:tr>
              <a:tr h="643318">
                <a:tc gridSpan="2">
                  <a:txBody>
                    <a:bodyPr/>
                    <a:lstStyle/>
                    <a:p>
                      <a:pPr marL="91440" algn="l" rtl="0" fontAlgn="b"/>
                      <a:r>
                        <a:rPr lang="en-US" sz="1550" b="1" i="0" u="none" strike="noStrike" dirty="0">
                          <a:solidFill>
                            <a:srgbClr val="000000"/>
                          </a:solidFill>
                          <a:effectLst/>
                          <a:latin typeface="+mn-lt"/>
                          <a:cs typeface="Arial" panose="020B0604020202020204" pitchFamily="34" charset="0"/>
                        </a:rPr>
                        <a:t>Emerging and Developing Countries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60369238"/>
                  </a:ext>
                </a:extLst>
              </a:tr>
              <a:tr h="643318">
                <a:tc>
                  <a:txBody>
                    <a:bodyPr/>
                    <a:lstStyle/>
                    <a:p>
                      <a:pPr algn="l" rtl="0" fontAlgn="b"/>
                      <a:r>
                        <a:rPr lang="en-US" sz="1550" b="1" i="0" u="none" strike="noStrike" dirty="0">
                          <a:solidFill>
                            <a:srgbClr val="000000"/>
                          </a:solidFill>
                          <a:effectLst/>
                          <a:latin typeface="+mn-lt"/>
                          <a:cs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550" b="1" i="1" u="none" strike="noStrike" dirty="0">
                          <a:solidFill>
                            <a:srgbClr val="000000"/>
                          </a:solidFill>
                          <a:effectLst/>
                          <a:latin typeface="+mn-lt"/>
                          <a:cs typeface="Arial" panose="020B0604020202020204" pitchFamily="34" charset="0"/>
                        </a:rPr>
                        <a:t>Sub-Saharan Countries </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39250564"/>
                  </a:ext>
                </a:extLst>
              </a:tr>
              <a:tr h="643318">
                <a:tc gridSpan="2">
                  <a:txBody>
                    <a:bodyPr/>
                    <a:lstStyle/>
                    <a:p>
                      <a:pPr marL="91440" algn="l" rtl="0" fontAlgn="b"/>
                      <a:r>
                        <a:rPr lang="en-US" sz="1550" b="1" i="0" u="none" strike="noStrike" dirty="0">
                          <a:solidFill>
                            <a:srgbClr val="000000"/>
                          </a:solidFill>
                          <a:effectLst/>
                          <a:latin typeface="+mn-lt"/>
                          <a:cs typeface="Arial" panose="020B0604020202020204" pitchFamily="34" charset="0"/>
                        </a:rPr>
                        <a:t>South Africa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rtl="0" fontAlgn="ctr"/>
                      <a:r>
                        <a:rPr lang="en-US" sz="1550" b="0" i="0" u="none" strike="noStrike" dirty="0">
                          <a:solidFill>
                            <a:srgbClr val="000000"/>
                          </a:solidFill>
                          <a:effectLst/>
                          <a:latin typeface="+mn-lt"/>
                          <a:cs typeface="Arial" panose="020B0604020202020204" pitchFamily="34" charset="0"/>
                        </a:rPr>
                        <a:t>0.8</a:t>
                      </a:r>
                    </a:p>
                  </a:txBody>
                  <a:tcPr marL="9525" marR="9525" marT="952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marL="0" marR="0" algn="ctr" defTabSz="914400" rtl="0" eaLnBrk="1" latinLnBrk="0" hangingPunct="1">
                        <a:lnSpc>
                          <a:spcPct val="115000"/>
                        </a:lnSpc>
                        <a:spcBef>
                          <a:spcPts val="0"/>
                        </a:spcBef>
                        <a:spcAft>
                          <a:spcPts val="600"/>
                        </a:spcAft>
                      </a:pPr>
                      <a:r>
                        <a:rPr lang="en-GB"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3353423288"/>
                  </a:ext>
                </a:extLst>
              </a:tr>
              <a:tr h="643318">
                <a:tc>
                  <a:txBody>
                    <a:bodyPr/>
                    <a:lstStyle/>
                    <a:p>
                      <a:pPr algn="l" rtl="0" fontAlgn="b"/>
                      <a:r>
                        <a:rPr lang="en-US" sz="1550" b="0" i="0" u="none" strike="noStrike">
                          <a:solidFill>
                            <a:srgbClr val="000000"/>
                          </a:solidFill>
                          <a:effectLst/>
                          <a:latin typeface="+mn-lt"/>
                          <a:cs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550" b="1" i="1" u="none" strike="noStrike" dirty="0">
                          <a:solidFill>
                            <a:srgbClr val="000000"/>
                          </a:solidFill>
                          <a:effectLst/>
                          <a:latin typeface="+mn-lt"/>
                          <a:cs typeface="Arial" panose="020B0604020202020204" pitchFamily="34" charset="0"/>
                        </a:rPr>
                        <a:t>Western Cape </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endPar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115000"/>
                        </a:lnSpc>
                        <a:spcBef>
                          <a:spcPts val="0"/>
                        </a:spcBef>
                        <a:spcAft>
                          <a:spcPts val="600"/>
                        </a:spcAft>
                      </a:pPr>
                      <a:r>
                        <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0.8</a:t>
                      </a:r>
                      <a:endParaRPr lang="en-US"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endPar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115000"/>
                        </a:lnSpc>
                        <a:spcBef>
                          <a:spcPts val="0"/>
                        </a:spcBef>
                        <a:spcAft>
                          <a:spcPts val="600"/>
                        </a:spcAft>
                      </a:pPr>
                      <a:r>
                        <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15000"/>
                        </a:lnSpc>
                        <a:spcBef>
                          <a:spcPts val="0"/>
                        </a:spcBef>
                        <a:spcAft>
                          <a:spcPts val="600"/>
                        </a:spcAft>
                      </a:pPr>
                      <a:endPar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115000"/>
                        </a:lnSpc>
                        <a:spcBef>
                          <a:spcPts val="0"/>
                        </a:spcBef>
                        <a:spcAft>
                          <a:spcPts val="600"/>
                        </a:spcAft>
                      </a:pPr>
                      <a:r>
                        <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defTabSz="914400" rtl="0" eaLnBrk="1" latinLnBrk="0" hangingPunct="1">
                        <a:lnSpc>
                          <a:spcPct val="115000"/>
                        </a:lnSpc>
                        <a:spcBef>
                          <a:spcPts val="0"/>
                        </a:spcBef>
                        <a:spcAft>
                          <a:spcPts val="600"/>
                        </a:spcAft>
                      </a:pPr>
                      <a:endPar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115000"/>
                        </a:lnSpc>
                        <a:spcBef>
                          <a:spcPts val="0"/>
                        </a:spcBef>
                        <a:spcAft>
                          <a:spcPts val="600"/>
                        </a:spcAft>
                      </a:pPr>
                      <a:r>
                        <a:rPr lang="en-GB"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1600" b="0" kern="1200" dirty="0">
                        <a:solidFill>
                          <a:schemeClr val="tx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487315244"/>
                  </a:ext>
                </a:extLst>
              </a:tr>
            </a:tbl>
          </a:graphicData>
        </a:graphic>
      </p:graphicFrame>
      <p:sp>
        <p:nvSpPr>
          <p:cNvPr id="16"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endParaRPr lang="en-US" sz="1600" dirty="0">
              <a:solidFill>
                <a:sysClr val="windowText" lastClr="000000"/>
              </a:solidFill>
            </a:endParaRPr>
          </a:p>
        </p:txBody>
      </p:sp>
      <p:sp>
        <p:nvSpPr>
          <p:cNvPr id="7"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417200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Risks to Outlook</a:t>
            </a:r>
          </a:p>
        </p:txBody>
      </p:sp>
      <p:sp>
        <p:nvSpPr>
          <p:cNvPr id="13" name="Content Placeholder 4"/>
          <p:cNvSpPr>
            <a:spLocks noGrp="1"/>
          </p:cNvSpPr>
          <p:nvPr>
            <p:ph idx="10"/>
          </p:nvPr>
        </p:nvSpPr>
        <p:spPr>
          <a:xfrm>
            <a:off x="246335" y="1087431"/>
            <a:ext cx="1005313" cy="365760"/>
          </a:xfrm>
        </p:spPr>
        <p:txBody>
          <a:bodyPr/>
          <a:lstStyle/>
          <a:p>
            <a:r>
              <a:rPr lang="en-GB" dirty="0"/>
              <a:t>Global</a:t>
            </a:r>
          </a:p>
        </p:txBody>
      </p:sp>
      <p:sp>
        <p:nvSpPr>
          <p:cNvPr id="5" name="Content Placeholder 4"/>
          <p:cNvSpPr>
            <a:spLocks noGrp="1"/>
          </p:cNvSpPr>
          <p:nvPr>
            <p:ph idx="10"/>
          </p:nvPr>
        </p:nvSpPr>
        <p:spPr>
          <a:xfrm>
            <a:off x="6089535" y="1055414"/>
            <a:ext cx="2999443" cy="365760"/>
          </a:xfrm>
        </p:spPr>
        <p:txBody>
          <a:bodyPr>
            <a:noAutofit/>
          </a:bodyPr>
          <a:lstStyle/>
          <a:p>
            <a:r>
              <a:rPr lang="en-GB" dirty="0"/>
              <a:t>National and Provincial</a:t>
            </a:r>
          </a:p>
        </p:txBody>
      </p:sp>
      <p:sp>
        <p:nvSpPr>
          <p:cNvPr id="6" name="Text Placeholder 2"/>
          <p:cNvSpPr txBox="1">
            <a:spLocks/>
          </p:cNvSpPr>
          <p:nvPr/>
        </p:nvSpPr>
        <p:spPr>
          <a:xfrm>
            <a:off x="246335" y="1570372"/>
            <a:ext cx="4320585" cy="3833307"/>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15000"/>
              </a:lnSpc>
              <a:spcAft>
                <a:spcPts val="600"/>
              </a:spcAft>
              <a:buSzPts val="800"/>
              <a:buFont typeface="Arial" panose="020B0604020202020204" pitchFamily="34" charset="0"/>
              <a:buBlip>
                <a:blip r:embed="rId3"/>
              </a:buBlip>
            </a:pPr>
            <a:r>
              <a:rPr lang="en-ZA" sz="1600" dirty="0">
                <a:solidFill>
                  <a:sysClr val="windowText" lastClr="000000"/>
                </a:solidFill>
              </a:rPr>
              <a:t>A crisis such as the global COVID-19 pandemic brings a high level of uncertainty as full impact is unknown and predictions worsen as year progresses.</a:t>
            </a:r>
            <a:endParaRPr lang="en-US" sz="1600" dirty="0">
              <a:solidFill>
                <a:sysClr val="windowText" lastClr="000000"/>
              </a:solidFill>
            </a:endParaRPr>
          </a:p>
          <a:p>
            <a:pPr marL="342900" indent="-342900" algn="just">
              <a:lnSpc>
                <a:spcPct val="115000"/>
              </a:lnSpc>
              <a:spcAft>
                <a:spcPts val="600"/>
              </a:spcAft>
              <a:buSzPts val="800"/>
              <a:buFont typeface="Arial" panose="020B0604020202020204" pitchFamily="34" charset="0"/>
              <a:buBlip>
                <a:blip r:embed="rId3"/>
              </a:buBlip>
            </a:pPr>
            <a:r>
              <a:rPr lang="en-ZA" sz="1600" dirty="0">
                <a:solidFill>
                  <a:sysClr val="windowText" lastClr="000000"/>
                </a:solidFill>
              </a:rPr>
              <a:t>Sharp economic downturn expected to have the greatest adverse effect on low-income households, eroding world progress in reducing extreme poverty</a:t>
            </a:r>
            <a:endParaRPr lang="en-US" sz="1600" dirty="0">
              <a:solidFill>
                <a:sysClr val="windowText" lastClr="000000"/>
              </a:solidFill>
            </a:endParaRPr>
          </a:p>
          <a:p>
            <a:pPr marL="342900" indent="-342900" algn="just">
              <a:lnSpc>
                <a:spcPct val="115000"/>
              </a:lnSpc>
              <a:spcAft>
                <a:spcPts val="600"/>
              </a:spcAft>
              <a:buSzPts val="800"/>
              <a:buFont typeface="Arial" panose="020B0604020202020204" pitchFamily="34" charset="0"/>
              <a:buBlip>
                <a:blip r:embed="rId3"/>
              </a:buBlip>
            </a:pPr>
            <a:r>
              <a:rPr lang="en-ZA" sz="1600" dirty="0">
                <a:solidFill>
                  <a:sysClr val="windowText" lastClr="000000"/>
                </a:solidFill>
              </a:rPr>
              <a:t>Geopolitical and trade tensions- tensions between the US and China are ever-mounting recently compounded</a:t>
            </a:r>
            <a:endParaRPr lang="en-US" sz="1600" dirty="0">
              <a:solidFill>
                <a:sysClr val="windowText" lastClr="000000"/>
              </a:solidFill>
            </a:endParaRPr>
          </a:p>
        </p:txBody>
      </p:sp>
      <p:sp>
        <p:nvSpPr>
          <p:cNvPr id="7" name="Text Placeholder 2"/>
          <p:cNvSpPr txBox="1">
            <a:spLocks/>
          </p:cNvSpPr>
          <p:nvPr/>
        </p:nvSpPr>
        <p:spPr>
          <a:xfrm>
            <a:off x="6089535" y="1552115"/>
            <a:ext cx="5249025" cy="5000322"/>
          </a:xfrm>
          <a:prstGeom prst="rect">
            <a:avLst/>
          </a:prstGeom>
          <a:ln>
            <a:solidFill>
              <a:schemeClr val="bg1"/>
            </a:solidFill>
          </a:ln>
        </p:spPr>
        <p:txBody>
          <a:bodyPr vert="horz" lIns="72000" tIns="72000" rIns="72000" bIns="72000" rtlCol="0">
            <a:no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15000"/>
              </a:lnSpc>
              <a:spcBef>
                <a:spcPts val="1000"/>
              </a:spcBef>
              <a:spcAft>
                <a:spcPts val="600"/>
              </a:spcAft>
              <a:buSzPts val="800"/>
              <a:buBlip>
                <a:blip r:embed="rId3"/>
              </a:buBlip>
            </a:pPr>
            <a:r>
              <a:rPr lang="en-GB" b="0" dirty="0">
                <a:solidFill>
                  <a:sysClr val="windowText" lastClr="000000"/>
                </a:solidFill>
                <a:latin typeface="Gotham"/>
              </a:rPr>
              <a:t>The adverse economic climate due to downturn will result in an increase in unemployment and absolute poverty</a:t>
            </a:r>
            <a:endParaRPr lang="en-US" b="0" dirty="0">
              <a:solidFill>
                <a:sysClr val="windowText" lastClr="000000"/>
              </a:solidFill>
              <a:latin typeface="Gotham"/>
            </a:endParaRPr>
          </a:p>
          <a:p>
            <a:pPr marL="342900" indent="-342900" algn="just">
              <a:lnSpc>
                <a:spcPct val="115000"/>
              </a:lnSpc>
              <a:spcBef>
                <a:spcPts val="1000"/>
              </a:spcBef>
              <a:spcAft>
                <a:spcPts val="600"/>
              </a:spcAft>
              <a:buSzPts val="800"/>
              <a:buBlip>
                <a:blip r:embed="rId3"/>
              </a:buBlip>
            </a:pPr>
            <a:r>
              <a:rPr lang="en-GB" b="0" dirty="0">
                <a:solidFill>
                  <a:sysClr val="windowText" lastClr="000000"/>
                </a:solidFill>
                <a:latin typeface="Gotham"/>
              </a:rPr>
              <a:t>Increased inequality due to the digital divide. People engaged in the retail, tourism, hospitality, and entertainment industries are most affected in the short run, due to lockdown measures</a:t>
            </a:r>
          </a:p>
          <a:p>
            <a:pPr marL="342900" indent="-342900" algn="just">
              <a:lnSpc>
                <a:spcPct val="115000"/>
              </a:lnSpc>
              <a:spcBef>
                <a:spcPts val="1000"/>
              </a:spcBef>
              <a:spcAft>
                <a:spcPts val="600"/>
              </a:spcAft>
              <a:buSzPts val="800"/>
              <a:buBlip>
                <a:blip r:embed="rId3"/>
              </a:buBlip>
            </a:pPr>
            <a:r>
              <a:rPr lang="en-GB" b="0" dirty="0">
                <a:solidFill>
                  <a:sysClr val="windowText" lastClr="000000"/>
                </a:solidFill>
                <a:latin typeface="Gotham"/>
              </a:rPr>
              <a:t>Unreliable and interrupted electricity supply and burden of failing SOEs - significant cost to production and the national </a:t>
            </a:r>
            <a:r>
              <a:rPr lang="en-GB" b="0" dirty="0" err="1">
                <a:solidFill>
                  <a:sysClr val="windowText" lastClr="000000"/>
                </a:solidFill>
                <a:latin typeface="Gotham"/>
              </a:rPr>
              <a:t>fiscus</a:t>
            </a:r>
            <a:r>
              <a:rPr lang="en-GB" b="0" dirty="0">
                <a:solidFill>
                  <a:sysClr val="windowText" lastClr="000000"/>
                </a:solidFill>
                <a:latin typeface="Gotham"/>
              </a:rPr>
              <a:t>.</a:t>
            </a:r>
            <a:endParaRPr lang="en-US" b="0" dirty="0">
              <a:solidFill>
                <a:sysClr val="windowText" lastClr="000000"/>
              </a:solidFill>
              <a:latin typeface="Gotham"/>
            </a:endParaRPr>
          </a:p>
          <a:p>
            <a:pPr marL="342900" indent="-342900" algn="just">
              <a:lnSpc>
                <a:spcPct val="115000"/>
              </a:lnSpc>
              <a:spcBef>
                <a:spcPts val="1000"/>
              </a:spcBef>
              <a:spcAft>
                <a:spcPts val="600"/>
              </a:spcAft>
              <a:buSzPts val="800"/>
              <a:buBlip>
                <a:blip r:embed="rId3"/>
              </a:buBlip>
            </a:pPr>
            <a:r>
              <a:rPr lang="en-GB" b="0" dirty="0">
                <a:solidFill>
                  <a:sysClr val="windowText" lastClr="000000"/>
                </a:solidFill>
                <a:latin typeface="Gotham"/>
              </a:rPr>
              <a:t>Government debt levels are soaring and credit rating is deteriorating. </a:t>
            </a:r>
          </a:p>
          <a:p>
            <a:pPr marL="342900" indent="-342900" algn="just">
              <a:lnSpc>
                <a:spcPct val="115000"/>
              </a:lnSpc>
              <a:spcBef>
                <a:spcPts val="1000"/>
              </a:spcBef>
              <a:spcAft>
                <a:spcPts val="600"/>
              </a:spcAft>
              <a:buSzPts val="800"/>
              <a:buBlip>
                <a:blip r:embed="rId3"/>
              </a:buBlip>
            </a:pPr>
            <a:r>
              <a:rPr lang="en-GB" b="0" dirty="0">
                <a:solidFill>
                  <a:sysClr val="windowText" lastClr="000000"/>
                </a:solidFill>
                <a:latin typeface="Gotham"/>
              </a:rPr>
              <a:t>WC specific:</a:t>
            </a:r>
            <a:r>
              <a:rPr lang="en-US" b="0" dirty="0">
                <a:solidFill>
                  <a:sysClr val="windowText" lastClr="000000"/>
                </a:solidFill>
                <a:latin typeface="Gotham"/>
              </a:rPr>
              <a:t> negative  impact of the COVID-19 response on the tourism and the wine industry</a:t>
            </a:r>
          </a:p>
          <a:p>
            <a:pPr algn="just">
              <a:lnSpc>
                <a:spcPct val="120000"/>
              </a:lnSpc>
              <a:spcBef>
                <a:spcPts val="1000"/>
              </a:spcBef>
            </a:pPr>
            <a:endParaRPr lang="en-US" sz="1550" b="0" dirty="0"/>
          </a:p>
          <a:p>
            <a:pPr algn="just">
              <a:lnSpc>
                <a:spcPct val="120000"/>
              </a:lnSpc>
              <a:spcBef>
                <a:spcPts val="1000"/>
              </a:spcBef>
              <a:spcAft>
                <a:spcPts val="600"/>
              </a:spcAft>
              <a:buSzPts val="800"/>
            </a:pPr>
            <a:endParaRPr lang="en-US" sz="1550" b="0" dirty="0"/>
          </a:p>
        </p:txBody>
      </p:sp>
      <p:pic>
        <p:nvPicPr>
          <p:cNvPr id="8" name="Picture 4" descr="image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14581" y="1552115"/>
            <a:ext cx="1109425" cy="1102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image0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04602" y="2970263"/>
            <a:ext cx="1047250" cy="1031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image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45927" y="4317292"/>
            <a:ext cx="964600" cy="956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endParaRPr lang="en-US" sz="1600" dirty="0">
              <a:solidFill>
                <a:sysClr val="windowText" lastClr="000000"/>
              </a:solidFill>
            </a:endParaRPr>
          </a:p>
        </p:txBody>
      </p:sp>
      <p:sp>
        <p:nvSpPr>
          <p:cNvPr id="12"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262297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Private services sector continues to drive growth</a:t>
            </a:r>
          </a:p>
        </p:txBody>
      </p:sp>
      <p:sp>
        <p:nvSpPr>
          <p:cNvPr id="13" name="Content Placeholder 4"/>
          <p:cNvSpPr>
            <a:spLocks noGrp="1"/>
          </p:cNvSpPr>
          <p:nvPr>
            <p:ph idx="10"/>
          </p:nvPr>
        </p:nvSpPr>
        <p:spPr>
          <a:xfrm rot="5400000">
            <a:off x="-2043725" y="2892117"/>
            <a:ext cx="4541083" cy="431087"/>
          </a:xfrm>
        </p:spPr>
        <p:txBody>
          <a:bodyPr>
            <a:normAutofit fontScale="92500"/>
          </a:bodyPr>
          <a:lstStyle/>
          <a:p>
            <a:r>
              <a:rPr lang="en-US" sz="1700" dirty="0"/>
              <a:t>Percentage contribution to economic growth (</a:t>
            </a:r>
            <a:r>
              <a:rPr lang="en-US" sz="1700" dirty="0" err="1"/>
              <a:t>avg</a:t>
            </a:r>
            <a:r>
              <a:rPr lang="en-US" sz="1700" dirty="0"/>
              <a:t>)</a:t>
            </a:r>
          </a:p>
          <a:p>
            <a:endParaRPr lang="en-GB" dirty="0"/>
          </a:p>
        </p:txBody>
      </p:sp>
      <p:graphicFrame>
        <p:nvGraphicFramePr>
          <p:cNvPr id="5" name="Chart 4"/>
          <p:cNvGraphicFramePr/>
          <p:nvPr>
            <p:extLst>
              <p:ext uri="{D42A27DB-BD31-4B8C-83A1-F6EECF244321}">
                <p14:modId xmlns:p14="http://schemas.microsoft.com/office/powerpoint/2010/main" xmlns="" val="991123445"/>
              </p:ext>
            </p:extLst>
          </p:nvPr>
        </p:nvGraphicFramePr>
        <p:xfrm>
          <a:off x="733532" y="924474"/>
          <a:ext cx="10546476" cy="44087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p:cNvSpPr txBox="1">
            <a:spLocks/>
          </p:cNvSpPr>
          <p:nvPr/>
        </p:nvSpPr>
        <p:spPr>
          <a:xfrm>
            <a:off x="509451" y="5378200"/>
            <a:ext cx="10574185" cy="655592"/>
          </a:xfrm>
          <a:prstGeom prst="rect">
            <a:avLst/>
          </a:prstGeom>
          <a:ln>
            <a:solidFill>
              <a:srgbClr val="003399"/>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15000"/>
              </a:lnSpc>
              <a:spcAft>
                <a:spcPts val="600"/>
              </a:spcAft>
              <a:buSzPts val="800"/>
              <a:buBlip>
                <a:blip r:embed="rId4"/>
              </a:buBlip>
            </a:pPr>
            <a:r>
              <a:rPr lang="en-US" sz="1600" dirty="0">
                <a:solidFill>
                  <a:sysClr val="windowText" lastClr="000000"/>
                </a:solidFill>
              </a:rPr>
              <a:t>Private services sector key driver of economic growth having grown by 2.2 per cent o average over the past decade; and accounts for 64.1 per cent of the WC economy</a:t>
            </a:r>
          </a:p>
          <a:p>
            <a:pPr marL="342900" indent="-342900" algn="just">
              <a:lnSpc>
                <a:spcPct val="115000"/>
              </a:lnSpc>
              <a:spcAft>
                <a:spcPts val="600"/>
              </a:spcAft>
              <a:buSzPts val="800"/>
              <a:buFont typeface="Arial" panose="020B0604020202020204" pitchFamily="34" charset="0"/>
              <a:buBlip>
                <a:blip r:embed="rId4"/>
              </a:buBlip>
            </a:pPr>
            <a:r>
              <a:rPr lang="en-ZA" sz="1600" dirty="0">
                <a:solidFill>
                  <a:sysClr val="windowText" lastClr="000000"/>
                </a:solidFill>
              </a:rPr>
              <a:t> </a:t>
            </a:r>
            <a:endParaRPr lang="en-US" sz="1600" dirty="0">
              <a:solidFill>
                <a:sysClr val="windowText" lastClr="000000"/>
              </a:solidFill>
            </a:endParaRPr>
          </a:p>
        </p:txBody>
      </p:sp>
      <p:sp>
        <p:nvSpPr>
          <p:cNvPr id="8"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endParaRPr lang="en-US" sz="1600" dirty="0">
              <a:solidFill>
                <a:sysClr val="windowText" lastClr="000000"/>
              </a:solidFill>
            </a:endParaRPr>
          </a:p>
        </p:txBody>
      </p:sp>
      <p:sp>
        <p:nvSpPr>
          <p:cNvPr id="10"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270969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dirty="0"/>
              <a:t>Key trends in regional sectors and industries</a:t>
            </a:r>
          </a:p>
        </p:txBody>
      </p:sp>
      <p:sp>
        <p:nvSpPr>
          <p:cNvPr id="13" name="Content Placeholder 4"/>
          <p:cNvSpPr>
            <a:spLocks noGrp="1"/>
          </p:cNvSpPr>
          <p:nvPr>
            <p:ph idx="10"/>
          </p:nvPr>
        </p:nvSpPr>
        <p:spPr>
          <a:xfrm>
            <a:off x="1945826" y="1106991"/>
            <a:ext cx="3725301" cy="365760"/>
          </a:xfrm>
        </p:spPr>
        <p:txBody>
          <a:bodyPr>
            <a:normAutofit/>
          </a:bodyPr>
          <a:lstStyle/>
          <a:p>
            <a:r>
              <a:rPr lang="en-GB" dirty="0"/>
              <a:t>Agriculture and </a:t>
            </a:r>
            <a:r>
              <a:rPr lang="en-GB" dirty="0" err="1"/>
              <a:t>agri</a:t>
            </a:r>
            <a:r>
              <a:rPr lang="en-GB" dirty="0"/>
              <a:t>-processing</a:t>
            </a:r>
          </a:p>
        </p:txBody>
      </p:sp>
      <p:sp>
        <p:nvSpPr>
          <p:cNvPr id="6" name="Text Placeholder 2"/>
          <p:cNvSpPr txBox="1">
            <a:spLocks/>
          </p:cNvSpPr>
          <p:nvPr/>
        </p:nvSpPr>
        <p:spPr>
          <a:xfrm>
            <a:off x="2019717" y="1589933"/>
            <a:ext cx="9257883" cy="947628"/>
          </a:xfrm>
          <a:prstGeom prst="rect">
            <a:avLst/>
          </a:prstGeom>
          <a:ln>
            <a:solidFill>
              <a:srgbClr val="003399"/>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15000"/>
              </a:lnSpc>
              <a:spcBef>
                <a:spcPts val="1000"/>
              </a:spcBef>
              <a:spcAft>
                <a:spcPts val="600"/>
              </a:spcAft>
              <a:buClr>
                <a:prstClr val="white">
                  <a:lumMod val="50000"/>
                </a:prstClr>
              </a:buClr>
              <a:buSzPts val="800"/>
              <a:buBlip>
                <a:blip r:embed="rId3"/>
              </a:buBlip>
            </a:pPr>
            <a:r>
              <a:rPr lang="en-US" sz="1400" dirty="0">
                <a:solidFill>
                  <a:sysClr val="windowText" lastClr="000000"/>
                </a:solidFill>
              </a:rPr>
              <a:t>40.1 per cent of exports in 2019</a:t>
            </a:r>
          </a:p>
          <a:p>
            <a:pPr marL="342900" lvl="1" indent="-342900" algn="just">
              <a:lnSpc>
                <a:spcPct val="115000"/>
              </a:lnSpc>
              <a:spcBef>
                <a:spcPts val="0"/>
              </a:spcBef>
              <a:buClr>
                <a:prstClr val="white">
                  <a:lumMod val="50000"/>
                </a:prstClr>
              </a:buClr>
              <a:buSzPts val="800"/>
              <a:buBlip>
                <a:blip r:embed="rId3"/>
              </a:buBlip>
            </a:pPr>
            <a:r>
              <a:rPr lang="en-US" sz="1400" dirty="0">
                <a:solidFill>
                  <a:sysClr val="windowText" lastClr="000000"/>
                </a:solidFill>
              </a:rPr>
              <a:t>WC contributes more than 90 per cent of national exports of blueberries, bulk wine and pears; and more than 80 per cent of table grapes, bottled wine and apples exports in 2019. </a:t>
            </a:r>
          </a:p>
          <a:p>
            <a:pPr algn="just">
              <a:lnSpc>
                <a:spcPct val="115000"/>
              </a:lnSpc>
              <a:spcAft>
                <a:spcPts val="600"/>
              </a:spcAft>
              <a:buSzPts val="800"/>
            </a:pPr>
            <a:endParaRPr lang="en-US" sz="1600" dirty="0">
              <a:solidFill>
                <a:sysClr val="windowText" lastClr="000000"/>
              </a:solidFill>
            </a:endParaRPr>
          </a:p>
        </p:txBody>
      </p:sp>
      <p:sp>
        <p:nvSpPr>
          <p:cNvPr id="9" name="Content Placeholder 4"/>
          <p:cNvSpPr>
            <a:spLocks noGrp="1"/>
          </p:cNvSpPr>
          <p:nvPr>
            <p:ph idx="10"/>
          </p:nvPr>
        </p:nvSpPr>
        <p:spPr>
          <a:xfrm>
            <a:off x="1945825" y="2630191"/>
            <a:ext cx="3725301" cy="365760"/>
          </a:xfrm>
        </p:spPr>
        <p:txBody>
          <a:bodyPr>
            <a:normAutofit/>
          </a:bodyPr>
          <a:lstStyle/>
          <a:p>
            <a:r>
              <a:rPr lang="en-GB" dirty="0"/>
              <a:t>Tourism</a:t>
            </a:r>
          </a:p>
        </p:txBody>
      </p:sp>
      <p:sp>
        <p:nvSpPr>
          <p:cNvPr id="10" name="Text Placeholder 2"/>
          <p:cNvSpPr txBox="1">
            <a:spLocks/>
          </p:cNvSpPr>
          <p:nvPr/>
        </p:nvSpPr>
        <p:spPr>
          <a:xfrm>
            <a:off x="2019717" y="3088581"/>
            <a:ext cx="9257883" cy="1128534"/>
          </a:xfrm>
          <a:prstGeom prst="rect">
            <a:avLst/>
          </a:prstGeom>
          <a:ln>
            <a:solidFill>
              <a:srgbClr val="003399"/>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15000"/>
              </a:lnSpc>
              <a:spcBef>
                <a:spcPts val="1000"/>
              </a:spcBef>
              <a:buClr>
                <a:prstClr val="white">
                  <a:lumMod val="50000"/>
                </a:prstClr>
              </a:buClr>
              <a:buSzPts val="800"/>
              <a:buBlip>
                <a:blip r:embed="rId3"/>
              </a:buBlip>
            </a:pPr>
            <a:r>
              <a:rPr lang="en-US" sz="1400" dirty="0">
                <a:solidFill>
                  <a:sysClr val="windowText" lastClr="000000"/>
                </a:solidFill>
              </a:rPr>
              <a:t>The WC attracted 2 million tourists, increasing the number tourist arrivals in the Western Cape by 16 per cent in 2019</a:t>
            </a:r>
          </a:p>
          <a:p>
            <a:pPr marL="342900" lvl="1" indent="-342900" algn="just">
              <a:lnSpc>
                <a:spcPct val="115000"/>
              </a:lnSpc>
              <a:spcBef>
                <a:spcPts val="1000"/>
              </a:spcBef>
              <a:buClr>
                <a:prstClr val="white">
                  <a:lumMod val="50000"/>
                </a:prstClr>
              </a:buClr>
              <a:buSzPts val="800"/>
              <a:buBlip>
                <a:blip r:embed="rId3"/>
              </a:buBlip>
            </a:pPr>
            <a:r>
              <a:rPr lang="en-US" sz="1400" dirty="0">
                <a:solidFill>
                  <a:sysClr val="windowText" lastClr="000000"/>
                </a:solidFill>
              </a:rPr>
              <a:t>Contributed over R15.5 billion to Western Cape GVA in 2019. </a:t>
            </a:r>
          </a:p>
          <a:p>
            <a:pPr marL="342900" lvl="1" indent="-342900" algn="just">
              <a:lnSpc>
                <a:spcPct val="115000"/>
              </a:lnSpc>
              <a:spcBef>
                <a:spcPts val="1000"/>
              </a:spcBef>
              <a:buClr>
                <a:prstClr val="white">
                  <a:lumMod val="50000"/>
                </a:prstClr>
              </a:buClr>
              <a:buSzPts val="800"/>
              <a:buBlip>
                <a:blip r:embed="rId3"/>
              </a:buBlip>
            </a:pPr>
            <a:r>
              <a:rPr lang="en-US" sz="1400" dirty="0">
                <a:solidFill>
                  <a:sysClr val="windowText" lastClr="000000"/>
                </a:solidFill>
              </a:rPr>
              <a:t>Recorded 25.7 million bed nights, and employment creation amounted to a total of 174 982 direct jobs in 2019.</a:t>
            </a:r>
          </a:p>
          <a:p>
            <a:pPr marL="342900" lvl="1" indent="-342900" algn="just">
              <a:lnSpc>
                <a:spcPct val="115000"/>
              </a:lnSpc>
              <a:spcBef>
                <a:spcPts val="0"/>
              </a:spcBef>
              <a:buClr>
                <a:prstClr val="white">
                  <a:lumMod val="50000"/>
                </a:prstClr>
              </a:buClr>
              <a:buSzPts val="800"/>
              <a:buBlip>
                <a:blip r:embed="rId3"/>
              </a:buBlip>
            </a:pPr>
            <a:endParaRPr lang="en-US" sz="1200" dirty="0">
              <a:solidFill>
                <a:sysClr val="windowText" lastClr="000000"/>
              </a:solidFill>
            </a:endParaRPr>
          </a:p>
          <a:p>
            <a:pPr marL="342900" indent="-342900" algn="just">
              <a:lnSpc>
                <a:spcPct val="115000"/>
              </a:lnSpc>
              <a:spcAft>
                <a:spcPts val="600"/>
              </a:spcAft>
              <a:buSzPts val="800"/>
              <a:buFont typeface="Arial" panose="020B0604020202020204" pitchFamily="34" charset="0"/>
              <a:buBlip>
                <a:blip r:embed="rId3"/>
              </a:buBlip>
            </a:pPr>
            <a:endParaRPr lang="en-US" sz="1600" dirty="0">
              <a:solidFill>
                <a:sysClr val="windowText" lastClr="000000"/>
              </a:solidFill>
            </a:endParaRPr>
          </a:p>
        </p:txBody>
      </p:sp>
      <p:sp>
        <p:nvSpPr>
          <p:cNvPr id="11" name="Content Placeholder 4"/>
          <p:cNvSpPr>
            <a:spLocks noGrp="1"/>
          </p:cNvSpPr>
          <p:nvPr>
            <p:ph idx="10"/>
          </p:nvPr>
        </p:nvSpPr>
        <p:spPr>
          <a:xfrm>
            <a:off x="1945824" y="4461504"/>
            <a:ext cx="3725301" cy="365760"/>
          </a:xfrm>
        </p:spPr>
        <p:txBody>
          <a:bodyPr>
            <a:normAutofit/>
          </a:bodyPr>
          <a:lstStyle/>
          <a:p>
            <a:r>
              <a:rPr lang="en-GB" dirty="0"/>
              <a:t>Construction</a:t>
            </a:r>
          </a:p>
        </p:txBody>
      </p:sp>
      <p:sp>
        <p:nvSpPr>
          <p:cNvPr id="12" name="Text Placeholder 2"/>
          <p:cNvSpPr txBox="1">
            <a:spLocks/>
          </p:cNvSpPr>
          <p:nvPr/>
        </p:nvSpPr>
        <p:spPr>
          <a:xfrm>
            <a:off x="2019717" y="4890622"/>
            <a:ext cx="9257883" cy="399509"/>
          </a:xfrm>
          <a:prstGeom prst="rect">
            <a:avLst/>
          </a:prstGeom>
          <a:ln>
            <a:solidFill>
              <a:srgbClr val="003399"/>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15000"/>
              </a:lnSpc>
              <a:spcBef>
                <a:spcPts val="1000"/>
              </a:spcBef>
              <a:buClr>
                <a:prstClr val="white">
                  <a:lumMod val="50000"/>
                </a:prstClr>
              </a:buClr>
              <a:buSzPts val="800"/>
              <a:buBlip>
                <a:blip r:embed="rId3"/>
              </a:buBlip>
            </a:pPr>
            <a:r>
              <a:rPr lang="en-US" sz="1400" dirty="0">
                <a:solidFill>
                  <a:sysClr val="windowText" lastClr="000000"/>
                </a:solidFill>
              </a:rPr>
              <a:t>Construction is expected to increase at a slightly faster rate than it did between 2010 and 2019, at 2.0 per cent annually</a:t>
            </a:r>
          </a:p>
          <a:p>
            <a:pPr algn="just">
              <a:lnSpc>
                <a:spcPct val="115000"/>
              </a:lnSpc>
              <a:spcAft>
                <a:spcPts val="600"/>
              </a:spcAft>
              <a:buSzPts val="800"/>
            </a:pPr>
            <a:endParaRPr lang="en-US" sz="1600" dirty="0">
              <a:solidFill>
                <a:sysClr val="windowText" lastClr="000000"/>
              </a:solidFill>
            </a:endParaRPr>
          </a:p>
        </p:txBody>
      </p:sp>
      <p:pic>
        <p:nvPicPr>
          <p:cNvPr id="14" name="Picture 13" descr="EMPLOYMENT AND UNEMPLOYMENT TRENDS.png"/>
          <p:cNvPicPr/>
          <p:nvPr/>
        </p:nvPicPr>
        <p:blipFill>
          <a:blip r:embed="rId4" cstate="email"/>
          <a:stretch>
            <a:fillRect/>
          </a:stretch>
        </p:blipFill>
        <p:spPr>
          <a:xfrm>
            <a:off x="667309" y="1472751"/>
            <a:ext cx="1044512" cy="939028"/>
          </a:xfrm>
          <a:prstGeom prst="rect">
            <a:avLst/>
          </a:prstGeom>
        </p:spPr>
      </p:pic>
      <p:pic>
        <p:nvPicPr>
          <p:cNvPr id="15" name="Picture 4" descr="image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309" y="3036798"/>
            <a:ext cx="891711" cy="916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EMPLOYMENT AND UNEMPLOYMENT TRENDS.png"/>
          <p:cNvPicPr/>
          <p:nvPr/>
        </p:nvPicPr>
        <p:blipFill>
          <a:blip r:embed="rId6" cstate="email"/>
          <a:stretch>
            <a:fillRect/>
          </a:stretch>
        </p:blipFill>
        <p:spPr>
          <a:xfrm>
            <a:off x="711382" y="4362551"/>
            <a:ext cx="803564" cy="929427"/>
          </a:xfrm>
          <a:prstGeom prst="rect">
            <a:avLst/>
          </a:prstGeom>
        </p:spPr>
      </p:pic>
      <p:sp>
        <p:nvSpPr>
          <p:cNvPr id="17" name="Text Placeholder 2"/>
          <p:cNvSpPr txBox="1">
            <a:spLocks/>
          </p:cNvSpPr>
          <p:nvPr/>
        </p:nvSpPr>
        <p:spPr>
          <a:xfrm>
            <a:off x="1686185" y="6310556"/>
            <a:ext cx="4320585" cy="483762"/>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endParaRPr lang="en-US" sz="1600" dirty="0">
              <a:solidFill>
                <a:sysClr val="windowText" lastClr="000000"/>
              </a:solidFill>
            </a:endParaRPr>
          </a:p>
        </p:txBody>
      </p:sp>
      <p:sp>
        <p:nvSpPr>
          <p:cNvPr id="18" name="Text Placeholder 2"/>
          <p:cNvSpPr txBox="1">
            <a:spLocks/>
          </p:cNvSpPr>
          <p:nvPr/>
        </p:nvSpPr>
        <p:spPr>
          <a:xfrm>
            <a:off x="1686185" y="6342472"/>
            <a:ext cx="4908591"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a:t>
            </a:r>
            <a:endParaRPr lang="en-US" sz="1200" b="1" dirty="0">
              <a:solidFill>
                <a:srgbClr val="003398"/>
              </a:solidFill>
            </a:endParaRPr>
          </a:p>
        </p:txBody>
      </p:sp>
    </p:spTree>
    <p:extLst>
      <p:ext uri="{BB962C8B-B14F-4D97-AF65-F5344CB8AC3E}">
        <p14:creationId xmlns:p14="http://schemas.microsoft.com/office/powerpoint/2010/main" xmlns="" val="308673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86017E59-2D32-43D4-B346-A2BA5D2D3C14}"/>
              </a:ext>
            </a:extLst>
          </p:cNvPr>
          <p:cNvSpPr>
            <a:spLocks noGrp="1"/>
          </p:cNvSpPr>
          <p:nvPr>
            <p:ph idx="10"/>
          </p:nvPr>
        </p:nvSpPr>
        <p:spPr/>
        <p:txBody>
          <a:bodyPr/>
          <a:lstStyle/>
          <a:p>
            <a:r>
              <a:rPr lang="en-GB"/>
              <a:t>GDPR (current prices), 2018</a:t>
            </a:r>
          </a:p>
          <a:p>
            <a:endParaRPr lang="en-GB"/>
          </a:p>
        </p:txBody>
      </p:sp>
      <p:sp>
        <p:nvSpPr>
          <p:cNvPr id="39" name="Content Placeholder 38">
            <a:extLst>
              <a:ext uri="{FF2B5EF4-FFF2-40B4-BE49-F238E27FC236}">
                <a16:creationId xmlns:a16="http://schemas.microsoft.com/office/drawing/2014/main" xmlns="" id="{421347D6-1F12-4A5C-81CD-9AAB9BA5D677}"/>
              </a:ext>
            </a:extLst>
          </p:cNvPr>
          <p:cNvSpPr>
            <a:spLocks noGrp="1"/>
          </p:cNvSpPr>
          <p:nvPr>
            <p:ph idx="17"/>
          </p:nvPr>
        </p:nvSpPr>
        <p:spPr/>
        <p:txBody>
          <a:bodyPr/>
          <a:lstStyle/>
          <a:p>
            <a:r>
              <a:rPr lang="en-GB"/>
              <a:t>Employment contribution, 2018</a:t>
            </a:r>
          </a:p>
          <a:p>
            <a:endParaRPr lang="en-GB"/>
          </a:p>
        </p:txBody>
      </p:sp>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GB"/>
              <a:t>District GDPR and employment contribution</a:t>
            </a:r>
          </a:p>
        </p:txBody>
      </p:sp>
      <p:pic>
        <p:nvPicPr>
          <p:cNvPr id="23" name="Picture 22">
            <a:extLst>
              <a:ext uri="{FF2B5EF4-FFF2-40B4-BE49-F238E27FC236}">
                <a16:creationId xmlns:a16="http://schemas.microsoft.com/office/drawing/2014/main" xmlns="" id="{729AB2C8-BE8C-475D-846B-A67A82FECE6E}"/>
              </a:ext>
            </a:extLst>
          </p:cNvPr>
          <p:cNvPicPr>
            <a:picLocks noChangeAspect="1"/>
          </p:cNvPicPr>
          <p:nvPr/>
        </p:nvPicPr>
        <p:blipFill>
          <a:blip r:embed="rId3" cstate="print"/>
          <a:stretch>
            <a:fillRect/>
          </a:stretch>
        </p:blipFill>
        <p:spPr>
          <a:xfrm>
            <a:off x="5176837" y="5292666"/>
            <a:ext cx="1838325" cy="190500"/>
          </a:xfrm>
          <a:prstGeom prst="rect">
            <a:avLst/>
          </a:prstGeom>
        </p:spPr>
      </p:pic>
      <p:pic>
        <p:nvPicPr>
          <p:cNvPr id="31" name="Picture 30">
            <a:extLst>
              <a:ext uri="{FF2B5EF4-FFF2-40B4-BE49-F238E27FC236}">
                <a16:creationId xmlns:a16="http://schemas.microsoft.com/office/drawing/2014/main" xmlns="" id="{2134D3D2-7B25-42AF-80C7-83124A93C429}"/>
              </a:ext>
            </a:extLst>
          </p:cNvPr>
          <p:cNvPicPr>
            <a:picLocks noChangeAspect="1"/>
          </p:cNvPicPr>
          <p:nvPr/>
        </p:nvPicPr>
        <p:blipFill>
          <a:blip r:embed="rId4" cstate="print"/>
          <a:stretch>
            <a:fillRect/>
          </a:stretch>
        </p:blipFill>
        <p:spPr>
          <a:xfrm>
            <a:off x="6096000" y="1601588"/>
            <a:ext cx="5146821" cy="3728819"/>
          </a:xfrm>
          <a:prstGeom prst="rect">
            <a:avLst/>
          </a:prstGeom>
        </p:spPr>
      </p:pic>
      <p:pic>
        <p:nvPicPr>
          <p:cNvPr id="27" name="Picture 26">
            <a:extLst>
              <a:ext uri="{FF2B5EF4-FFF2-40B4-BE49-F238E27FC236}">
                <a16:creationId xmlns:a16="http://schemas.microsoft.com/office/drawing/2014/main" xmlns="" id="{600B3673-A7D7-4E1E-AF53-6241EA15F1CA}"/>
              </a:ext>
            </a:extLst>
          </p:cNvPr>
          <p:cNvPicPr>
            <a:picLocks noChangeAspect="1"/>
          </p:cNvPicPr>
          <p:nvPr/>
        </p:nvPicPr>
        <p:blipFill>
          <a:blip r:embed="rId5" cstate="print"/>
          <a:stretch>
            <a:fillRect/>
          </a:stretch>
        </p:blipFill>
        <p:spPr>
          <a:xfrm>
            <a:off x="8369599" y="3105645"/>
            <a:ext cx="756318" cy="731520"/>
          </a:xfrm>
          <a:prstGeom prst="rect">
            <a:avLst/>
          </a:prstGeom>
        </p:spPr>
      </p:pic>
      <p:pic>
        <p:nvPicPr>
          <p:cNvPr id="33" name="Picture 32">
            <a:extLst>
              <a:ext uri="{FF2B5EF4-FFF2-40B4-BE49-F238E27FC236}">
                <a16:creationId xmlns:a16="http://schemas.microsoft.com/office/drawing/2014/main" xmlns="" id="{DCC69726-D9B8-484B-AFBE-1FB5BE378283}"/>
              </a:ext>
            </a:extLst>
          </p:cNvPr>
          <p:cNvPicPr>
            <a:picLocks noChangeAspect="1"/>
          </p:cNvPicPr>
          <p:nvPr/>
        </p:nvPicPr>
        <p:blipFill>
          <a:blip r:embed="rId6" cstate="print"/>
          <a:stretch>
            <a:fillRect/>
          </a:stretch>
        </p:blipFill>
        <p:spPr>
          <a:xfrm>
            <a:off x="509451" y="1665593"/>
            <a:ext cx="5400675" cy="3352800"/>
          </a:xfrm>
          <a:prstGeom prst="rect">
            <a:avLst/>
          </a:prstGeom>
        </p:spPr>
      </p:pic>
      <p:pic>
        <p:nvPicPr>
          <p:cNvPr id="25" name="Picture 24">
            <a:extLst>
              <a:ext uri="{FF2B5EF4-FFF2-40B4-BE49-F238E27FC236}">
                <a16:creationId xmlns:a16="http://schemas.microsoft.com/office/drawing/2014/main" xmlns="" id="{19CA13A2-13AF-464E-821E-883BEBAA60A0}"/>
              </a:ext>
            </a:extLst>
          </p:cNvPr>
          <p:cNvPicPr>
            <a:picLocks noChangeAspect="1"/>
          </p:cNvPicPr>
          <p:nvPr/>
        </p:nvPicPr>
        <p:blipFill>
          <a:blip r:embed="rId7" cstate="print"/>
          <a:stretch>
            <a:fillRect/>
          </a:stretch>
        </p:blipFill>
        <p:spPr>
          <a:xfrm>
            <a:off x="2801320" y="3100205"/>
            <a:ext cx="816935" cy="731583"/>
          </a:xfrm>
          <a:prstGeom prst="rect">
            <a:avLst/>
          </a:prstGeom>
        </p:spPr>
      </p:pic>
      <p:sp>
        <p:nvSpPr>
          <p:cNvPr id="11"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54599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07FDF0-10C1-4134-A14B-3F25CFE85243}"/>
              </a:ext>
            </a:extLst>
          </p:cNvPr>
          <p:cNvSpPr>
            <a:spLocks noGrp="1"/>
          </p:cNvSpPr>
          <p:nvPr>
            <p:ph type="title"/>
          </p:nvPr>
        </p:nvSpPr>
        <p:spPr/>
        <p:txBody>
          <a:bodyPr/>
          <a:lstStyle/>
          <a:p>
            <a:r>
              <a:rPr lang="en-US" dirty="0"/>
              <a:t>Real GDPR growth trend growth by sector and region, 2014-2018 (%)</a:t>
            </a:r>
            <a:endParaRPr lang="en-GB" dirty="0"/>
          </a:p>
        </p:txBody>
      </p:sp>
      <p:graphicFrame>
        <p:nvGraphicFramePr>
          <p:cNvPr id="21" name="object 120">
            <a:extLst>
              <a:ext uri="{FF2B5EF4-FFF2-40B4-BE49-F238E27FC236}">
                <a16:creationId xmlns:a16="http://schemas.microsoft.com/office/drawing/2014/main" xmlns="" id="{6E6A8744-145E-41BE-A38C-B93F4A33558C}"/>
              </a:ext>
            </a:extLst>
          </p:cNvPr>
          <p:cNvGraphicFramePr>
            <a:graphicFrameLocks noGrp="1"/>
          </p:cNvGraphicFramePr>
          <p:nvPr>
            <p:extLst>
              <p:ext uri="{D42A27DB-BD31-4B8C-83A1-F6EECF244321}">
                <p14:modId xmlns:p14="http://schemas.microsoft.com/office/powerpoint/2010/main" xmlns="" val="2205618740"/>
              </p:ext>
            </p:extLst>
          </p:nvPr>
        </p:nvGraphicFramePr>
        <p:xfrm>
          <a:off x="404520" y="915620"/>
          <a:ext cx="11107924" cy="5405783"/>
        </p:xfrm>
        <a:graphic>
          <a:graphicData uri="http://schemas.openxmlformats.org/drawingml/2006/table">
            <a:tbl>
              <a:tblPr firstRow="1" bandRow="1"/>
              <a:tblGrid>
                <a:gridCol w="3429094">
                  <a:extLst>
                    <a:ext uri="{9D8B030D-6E8A-4147-A177-3AD203B41FA5}">
                      <a16:colId xmlns:a16="http://schemas.microsoft.com/office/drawing/2014/main" xmlns="" val="20000"/>
                    </a:ext>
                  </a:extLst>
                </a:gridCol>
                <a:gridCol w="1279805">
                  <a:extLst>
                    <a:ext uri="{9D8B030D-6E8A-4147-A177-3AD203B41FA5}">
                      <a16:colId xmlns:a16="http://schemas.microsoft.com/office/drawing/2014/main" xmlns="" val="20001"/>
                    </a:ext>
                  </a:extLst>
                </a:gridCol>
                <a:gridCol w="1195750">
                  <a:extLst>
                    <a:ext uri="{9D8B030D-6E8A-4147-A177-3AD203B41FA5}">
                      <a16:colId xmlns:a16="http://schemas.microsoft.com/office/drawing/2014/main" xmlns="" val="20002"/>
                    </a:ext>
                  </a:extLst>
                </a:gridCol>
                <a:gridCol w="1363860">
                  <a:extLst>
                    <a:ext uri="{9D8B030D-6E8A-4147-A177-3AD203B41FA5}">
                      <a16:colId xmlns:a16="http://schemas.microsoft.com/office/drawing/2014/main" xmlns="" val="20003"/>
                    </a:ext>
                  </a:extLst>
                </a:gridCol>
                <a:gridCol w="1279805">
                  <a:extLst>
                    <a:ext uri="{9D8B030D-6E8A-4147-A177-3AD203B41FA5}">
                      <a16:colId xmlns:a16="http://schemas.microsoft.com/office/drawing/2014/main" xmlns="" val="20004"/>
                    </a:ext>
                  </a:extLst>
                </a:gridCol>
                <a:gridCol w="1279805">
                  <a:extLst>
                    <a:ext uri="{9D8B030D-6E8A-4147-A177-3AD203B41FA5}">
                      <a16:colId xmlns:a16="http://schemas.microsoft.com/office/drawing/2014/main" xmlns="" val="20005"/>
                    </a:ext>
                  </a:extLst>
                </a:gridCol>
                <a:gridCol w="1279805">
                  <a:extLst>
                    <a:ext uri="{9D8B030D-6E8A-4147-A177-3AD203B41FA5}">
                      <a16:colId xmlns:a16="http://schemas.microsoft.com/office/drawing/2014/main" xmlns="" val="20006"/>
                    </a:ext>
                  </a:extLst>
                </a:gridCol>
              </a:tblGrid>
              <a:tr h="349194">
                <a:tc>
                  <a:txBody>
                    <a:bodyPr/>
                    <a:lstStyle/>
                    <a:p>
                      <a:pPr marL="35560">
                        <a:lnSpc>
                          <a:spcPct val="100000"/>
                        </a:lnSpc>
                        <a:spcBef>
                          <a:spcPts val="355"/>
                        </a:spcBef>
                      </a:pPr>
                      <a:endParaRPr sz="1400" dirty="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4135" algn="ctr">
                        <a:lnSpc>
                          <a:spcPct val="100000"/>
                        </a:lnSpc>
                        <a:spcBef>
                          <a:spcPts val="355"/>
                        </a:spcBef>
                      </a:pPr>
                      <a:r>
                        <a:rPr lang="en-US" sz="1400" b="1" dirty="0">
                          <a:solidFill>
                            <a:srgbClr val="001489"/>
                          </a:solidFill>
                          <a:latin typeface="Gotham"/>
                          <a:cs typeface="Roboto"/>
                        </a:rPr>
                        <a:t>Cape Metro</a:t>
                      </a:r>
                      <a:endParaRPr sz="1400" b="1" dirty="0">
                        <a:solidFill>
                          <a:srgbClr val="001489"/>
                        </a:solidFill>
                        <a:latin typeface="Gotham"/>
                        <a:cs typeface="Roboto"/>
                      </a:endParaRPr>
                    </a:p>
                  </a:txBody>
                  <a:tcPr marL="0" marR="0" marT="450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3500" algn="ctr">
                        <a:lnSpc>
                          <a:spcPct val="100000"/>
                        </a:lnSpc>
                        <a:spcBef>
                          <a:spcPts val="355"/>
                        </a:spcBef>
                      </a:pPr>
                      <a:r>
                        <a:rPr lang="en-US" sz="1400" b="1">
                          <a:solidFill>
                            <a:srgbClr val="007DBA"/>
                          </a:solidFill>
                          <a:latin typeface="Gotham"/>
                          <a:cs typeface="Roboto"/>
                        </a:rPr>
                        <a:t>West Coast</a:t>
                      </a:r>
                      <a:endParaRPr sz="1400" b="1">
                        <a:solidFill>
                          <a:srgbClr val="007DBA"/>
                        </a:solidFill>
                        <a:latin typeface="Gotham"/>
                        <a:cs typeface="Roboto"/>
                      </a:endParaRPr>
                    </a:p>
                  </a:txBody>
                  <a:tcPr marL="0" marR="0" marT="450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3500" algn="ctr">
                        <a:lnSpc>
                          <a:spcPct val="100000"/>
                        </a:lnSpc>
                        <a:spcBef>
                          <a:spcPts val="355"/>
                        </a:spcBef>
                      </a:pPr>
                      <a:r>
                        <a:rPr lang="en-US" sz="1400" b="1">
                          <a:solidFill>
                            <a:srgbClr val="039674"/>
                          </a:solidFill>
                          <a:latin typeface="Gotham"/>
                          <a:cs typeface="Roboto"/>
                        </a:rPr>
                        <a:t>Cape Winelands</a:t>
                      </a:r>
                    </a:p>
                  </a:txBody>
                  <a:tcPr marL="0" marR="0" marT="450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3500" algn="ctr">
                        <a:lnSpc>
                          <a:spcPct val="100000"/>
                        </a:lnSpc>
                        <a:spcBef>
                          <a:spcPts val="355"/>
                        </a:spcBef>
                      </a:pPr>
                      <a:r>
                        <a:rPr lang="en-US" sz="1400" b="1">
                          <a:solidFill>
                            <a:srgbClr val="890C58"/>
                          </a:solidFill>
                          <a:latin typeface="Gotham"/>
                          <a:cs typeface="Roboto"/>
                        </a:rPr>
                        <a:t>Overberg</a:t>
                      </a:r>
                    </a:p>
                  </a:txBody>
                  <a:tcPr marL="0" marR="0" marT="450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4135" algn="ctr">
                        <a:lnSpc>
                          <a:spcPct val="100000"/>
                        </a:lnSpc>
                        <a:spcBef>
                          <a:spcPts val="355"/>
                        </a:spcBef>
                      </a:pPr>
                      <a:r>
                        <a:rPr lang="en-US" sz="1400" b="1">
                          <a:solidFill>
                            <a:srgbClr val="BA0C2F"/>
                          </a:solidFill>
                          <a:latin typeface="Gotham"/>
                          <a:cs typeface="Roboto"/>
                        </a:rPr>
                        <a:t>Garden Route</a:t>
                      </a:r>
                    </a:p>
                  </a:txBody>
                  <a:tcPr marL="0" marR="0" marT="4508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63500" algn="ctr">
                        <a:lnSpc>
                          <a:spcPct val="100000"/>
                        </a:lnSpc>
                        <a:spcBef>
                          <a:spcPts val="355"/>
                        </a:spcBef>
                      </a:pPr>
                      <a:r>
                        <a:rPr lang="en-US" sz="1400" b="1">
                          <a:solidFill>
                            <a:srgbClr val="EB6024"/>
                          </a:solidFill>
                          <a:latin typeface="Gotham"/>
                          <a:cs typeface="Roboto"/>
                        </a:rPr>
                        <a:t>Central Karoo</a:t>
                      </a:r>
                      <a:endParaRPr sz="1400" b="1">
                        <a:solidFill>
                          <a:srgbClr val="EB6024"/>
                        </a:solidFill>
                        <a:latin typeface="Gotham"/>
                        <a:cs typeface="Roboto"/>
                      </a:endParaRPr>
                    </a:p>
                  </a:txBody>
                  <a:tcPr marL="0" marR="0" marT="45085" marB="0" anchor="ctr">
                    <a:lnL w="3175" cap="flat" cmpd="sng" algn="ctr">
                      <a:solidFill>
                        <a:srgbClr val="000000"/>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6721828"/>
                  </a:ext>
                </a:extLst>
              </a:tr>
              <a:tr h="3491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b="1" spc="-5">
                          <a:solidFill>
                            <a:srgbClr val="A0206A"/>
                          </a:solidFill>
                          <a:latin typeface="Gotham"/>
                          <a:cs typeface="Roboto"/>
                        </a:rPr>
                        <a:t>Primary Sector</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1.5%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1.3%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tc>
                  <a:txBody>
                    <a:bodyPr/>
                    <a:lstStyle/>
                    <a:p>
                      <a:pPr lvl="1" algn="r" fontAlgn="b"/>
                      <a:r>
                        <a:rPr lang="en-GB" sz="1400" b="0" i="0" u="none" strike="noStrike">
                          <a:solidFill>
                            <a:srgbClr val="000000"/>
                          </a:solidFill>
                          <a:effectLst/>
                          <a:latin typeface="Gotham"/>
                        </a:rPr>
                        <a:t>-0.4%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-0.7%</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0.1%</a:t>
                      </a:r>
                    </a:p>
                  </a:txBody>
                  <a:tcPr marL="9525" marR="9525" marT="9525" marB="0" anchor="ctr">
                    <a:lnL w="3175" cap="flat" cmpd="sng" algn="ctr">
                      <a:solidFill>
                        <a:srgbClr val="000000"/>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19050">
                      <a:solidFill>
                        <a:srgbClr val="A0206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491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spc="-5">
                          <a:solidFill>
                            <a:srgbClr val="414042"/>
                          </a:solidFill>
                          <a:latin typeface="Gotham"/>
                          <a:cs typeface="Roboto"/>
                        </a:rPr>
                        <a:t>Agriculture, forestry </a:t>
                      </a:r>
                      <a:r>
                        <a:rPr sz="1400">
                          <a:solidFill>
                            <a:srgbClr val="414042"/>
                          </a:solidFill>
                          <a:latin typeface="Gotham"/>
                          <a:cs typeface="Roboto"/>
                        </a:rPr>
                        <a:t>&amp;</a:t>
                      </a:r>
                      <a:r>
                        <a:rPr sz="1400" spc="-5">
                          <a:solidFill>
                            <a:srgbClr val="414042"/>
                          </a:solidFill>
                          <a:latin typeface="Gotham"/>
                          <a:cs typeface="Roboto"/>
                        </a:rPr>
                        <a:t> fishing</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1.4%</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1.3%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-0.8%</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0.1%</a:t>
                      </a:r>
                    </a:p>
                  </a:txBody>
                  <a:tcPr marL="9525" marR="9525" marT="9525" marB="0" anchor="ctr">
                    <a:lnL w="3175" cap="flat" cmpd="sng" algn="ctr">
                      <a:solidFill>
                        <a:srgbClr val="000000"/>
                      </a:solidFill>
                      <a:prstDash val="solid"/>
                      <a:round/>
                      <a:headEnd type="none" w="med" len="med"/>
                      <a:tailEnd type="none" w="med" len="med"/>
                    </a:lnL>
                    <a:lnR>
                      <a:noFill/>
                    </a:lnR>
                    <a:lnT w="19050">
                      <a:solidFill>
                        <a:srgbClr val="A0206A"/>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42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a:solidFill>
                            <a:srgbClr val="414042"/>
                          </a:solidFill>
                          <a:latin typeface="Gotham"/>
                          <a:cs typeface="Roboto"/>
                        </a:rPr>
                        <a:t>Mining &amp;</a:t>
                      </a:r>
                      <a:r>
                        <a:rPr sz="1400" spc="-5">
                          <a:solidFill>
                            <a:srgbClr val="414042"/>
                          </a:solidFill>
                          <a:latin typeface="Gotham"/>
                          <a:cs typeface="Roboto"/>
                        </a:rPr>
                        <a:t> quarrying</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1.6%</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0.2%</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2.5%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1.6%</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2.0%</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491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b="1" spc="-5">
                          <a:solidFill>
                            <a:srgbClr val="FBAE34"/>
                          </a:solidFill>
                          <a:latin typeface="Gotham"/>
                          <a:cs typeface="Roboto"/>
                        </a:rPr>
                        <a:t>Secondary </a:t>
                      </a:r>
                      <a:r>
                        <a:rPr sz="1400" b="1">
                          <a:solidFill>
                            <a:srgbClr val="FBAE34"/>
                          </a:solidFill>
                          <a:latin typeface="Gotham"/>
                          <a:cs typeface="Roboto"/>
                        </a:rPr>
                        <a:t>sector</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0.2%</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0.3%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1.9%</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1.0%</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19050">
                      <a:solidFill>
                        <a:srgbClr val="FFC224"/>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491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a:solidFill>
                            <a:srgbClr val="414042"/>
                          </a:solidFill>
                          <a:latin typeface="Gotham"/>
                          <a:cs typeface="Roboto"/>
                        </a:rPr>
                        <a:t>Manufacturing</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0.1%</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1.7%</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2.6%</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0.8%</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1.0%</a:t>
                      </a:r>
                    </a:p>
                  </a:txBody>
                  <a:tcPr marL="9525" marR="9525" marT="9525" marB="0" anchor="ctr">
                    <a:lnL w="3175" cap="flat" cmpd="sng" algn="ctr">
                      <a:solidFill>
                        <a:srgbClr val="000000"/>
                      </a:solidFill>
                      <a:prstDash val="solid"/>
                      <a:round/>
                      <a:headEnd type="none" w="med" len="med"/>
                      <a:tailEnd type="none" w="med" len="med"/>
                    </a:lnL>
                    <a:lnR>
                      <a:noFill/>
                    </a:lnR>
                    <a:lnT w="19050">
                      <a:solidFill>
                        <a:srgbClr val="FFC224"/>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91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spc="-5">
                          <a:solidFill>
                            <a:srgbClr val="414042"/>
                          </a:solidFill>
                          <a:latin typeface="Gotham"/>
                          <a:cs typeface="Roboto"/>
                        </a:rPr>
                        <a:t>Electricity, gas </a:t>
                      </a:r>
                      <a:r>
                        <a:rPr sz="1400">
                          <a:solidFill>
                            <a:srgbClr val="414042"/>
                          </a:solidFill>
                          <a:latin typeface="Gotham"/>
                          <a:cs typeface="Roboto"/>
                        </a:rPr>
                        <a:t>&amp;</a:t>
                      </a:r>
                      <a:r>
                        <a:rPr sz="1400" spc="-10">
                          <a:solidFill>
                            <a:srgbClr val="414042"/>
                          </a:solidFill>
                          <a:latin typeface="Gotham"/>
                          <a:cs typeface="Roboto"/>
                        </a:rPr>
                        <a:t> </a:t>
                      </a:r>
                      <a:r>
                        <a:rPr sz="1400">
                          <a:solidFill>
                            <a:srgbClr val="414042"/>
                          </a:solidFill>
                          <a:latin typeface="Gotham"/>
                          <a:cs typeface="Roboto"/>
                        </a:rPr>
                        <a:t>water</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-0.7%</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0.1%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-0.8%</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-0.9%</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0.9%</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491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spc="-5">
                          <a:solidFill>
                            <a:srgbClr val="414042"/>
                          </a:solidFill>
                          <a:latin typeface="Gotham"/>
                          <a:cs typeface="Roboto"/>
                        </a:rPr>
                        <a:t>Construction</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0.8%</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3.0%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1.2%</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1.2%</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491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b="1" spc="-10">
                          <a:solidFill>
                            <a:srgbClr val="008FC5"/>
                          </a:solidFill>
                          <a:latin typeface="Gotham"/>
                          <a:cs typeface="Roboto"/>
                        </a:rPr>
                        <a:t>Tertiary</a:t>
                      </a:r>
                      <a:r>
                        <a:rPr sz="1400" b="1" spc="-5">
                          <a:solidFill>
                            <a:srgbClr val="008FC5"/>
                          </a:solidFill>
                          <a:latin typeface="Gotham"/>
                          <a:cs typeface="Roboto"/>
                        </a:rPr>
                        <a:t> </a:t>
                      </a:r>
                      <a:r>
                        <a:rPr sz="1400" b="1">
                          <a:solidFill>
                            <a:srgbClr val="008FC5"/>
                          </a:solidFill>
                          <a:latin typeface="Gotham"/>
                          <a:cs typeface="Roboto"/>
                        </a:rPr>
                        <a:t>sector</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1.6%</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1.8%</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2.6%</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2.4%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1.1%</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19050">
                      <a:solidFill>
                        <a:srgbClr val="008FC5"/>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5434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marR="339090">
                        <a:lnSpc>
                          <a:spcPct val="100000"/>
                        </a:lnSpc>
                        <a:spcBef>
                          <a:spcPts val="355"/>
                        </a:spcBef>
                      </a:pPr>
                      <a:r>
                        <a:rPr sz="1400">
                          <a:solidFill>
                            <a:srgbClr val="414042"/>
                          </a:solidFill>
                          <a:latin typeface="Gotham"/>
                          <a:cs typeface="Roboto"/>
                        </a:rPr>
                        <a:t>Wholesale &amp; </a:t>
                      </a:r>
                      <a:r>
                        <a:rPr sz="1400" spc="-5">
                          <a:solidFill>
                            <a:srgbClr val="414042"/>
                          </a:solidFill>
                          <a:latin typeface="Gotham"/>
                          <a:cs typeface="Roboto"/>
                        </a:rPr>
                        <a:t>retail </a:t>
                      </a:r>
                      <a:r>
                        <a:rPr sz="1400">
                          <a:solidFill>
                            <a:srgbClr val="414042"/>
                          </a:solidFill>
                          <a:latin typeface="Gotham"/>
                          <a:cs typeface="Roboto"/>
                        </a:rPr>
                        <a:t>trade,</a:t>
                      </a:r>
                      <a:r>
                        <a:rPr sz="1400" spc="-95">
                          <a:solidFill>
                            <a:srgbClr val="414042"/>
                          </a:solidFill>
                          <a:latin typeface="Gotham"/>
                          <a:cs typeface="Roboto"/>
                        </a:rPr>
                        <a:t> </a:t>
                      </a:r>
                      <a:r>
                        <a:rPr sz="1400" spc="-5">
                          <a:solidFill>
                            <a:srgbClr val="414042"/>
                          </a:solidFill>
                          <a:latin typeface="Gotham"/>
                          <a:cs typeface="Roboto"/>
                        </a:rPr>
                        <a:t>catering  </a:t>
                      </a:r>
                      <a:r>
                        <a:rPr sz="1400">
                          <a:solidFill>
                            <a:srgbClr val="414042"/>
                          </a:solidFill>
                          <a:latin typeface="Gotham"/>
                          <a:cs typeface="Roboto"/>
                        </a:rPr>
                        <a:t>&amp;</a:t>
                      </a:r>
                      <a:r>
                        <a:rPr lang="en-GB" sz="1400" spc="-5">
                          <a:solidFill>
                            <a:srgbClr val="414042"/>
                          </a:solidFill>
                          <a:latin typeface="Gotham"/>
                          <a:cs typeface="Roboto"/>
                        </a:rPr>
                        <a:t> </a:t>
                      </a:r>
                      <a:r>
                        <a:rPr sz="1400">
                          <a:solidFill>
                            <a:srgbClr val="414042"/>
                          </a:solidFill>
                          <a:latin typeface="Gotham"/>
                          <a:cs typeface="Roboto"/>
                        </a:rPr>
                        <a:t>accommodation</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1.0%</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1.9%</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2.3%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0.0%</a:t>
                      </a:r>
                    </a:p>
                  </a:txBody>
                  <a:tcPr marL="9525" marR="9525" marT="9525" marB="0" anchor="ctr">
                    <a:lnL w="3175" cap="flat" cmpd="sng" algn="ctr">
                      <a:solidFill>
                        <a:srgbClr val="000000"/>
                      </a:solidFill>
                      <a:prstDash val="solid"/>
                      <a:round/>
                      <a:headEnd type="none" w="med" len="med"/>
                      <a:tailEnd type="none" w="med" len="med"/>
                    </a:lnL>
                    <a:lnR>
                      <a:noFill/>
                    </a:lnR>
                    <a:lnT w="19050">
                      <a:solidFill>
                        <a:srgbClr val="008FC5"/>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491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spc="-10">
                          <a:solidFill>
                            <a:srgbClr val="414042"/>
                          </a:solidFill>
                          <a:latin typeface="Gotham"/>
                          <a:cs typeface="Roboto"/>
                        </a:rPr>
                        <a:t>Transport, </a:t>
                      </a:r>
                      <a:r>
                        <a:rPr sz="1400">
                          <a:solidFill>
                            <a:srgbClr val="414042"/>
                          </a:solidFill>
                          <a:latin typeface="Gotham"/>
                          <a:cs typeface="Roboto"/>
                        </a:rPr>
                        <a:t>storage &amp;</a:t>
                      </a:r>
                      <a:r>
                        <a:rPr sz="1400" spc="-10">
                          <a:solidFill>
                            <a:srgbClr val="414042"/>
                          </a:solidFill>
                          <a:latin typeface="Gotham"/>
                          <a:cs typeface="Roboto"/>
                        </a:rPr>
                        <a:t> </a:t>
                      </a:r>
                      <a:r>
                        <a:rPr sz="1400" spc="-5">
                          <a:solidFill>
                            <a:srgbClr val="414042"/>
                          </a:solidFill>
                          <a:latin typeface="Gotham"/>
                          <a:cs typeface="Roboto"/>
                        </a:rPr>
                        <a:t>communication</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1.5%</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0.2%</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2.6%</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2.9%</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-0.2%</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5434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marR="459740">
                        <a:lnSpc>
                          <a:spcPct val="100000"/>
                        </a:lnSpc>
                        <a:spcBef>
                          <a:spcPts val="355"/>
                        </a:spcBef>
                      </a:pPr>
                      <a:r>
                        <a:rPr sz="1400">
                          <a:solidFill>
                            <a:srgbClr val="414042"/>
                          </a:solidFill>
                          <a:latin typeface="Gotham"/>
                          <a:cs typeface="Roboto"/>
                        </a:rPr>
                        <a:t>Finance, insurance, </a:t>
                      </a:r>
                      <a:r>
                        <a:rPr sz="1400" spc="-5">
                          <a:solidFill>
                            <a:srgbClr val="414042"/>
                          </a:solidFill>
                          <a:latin typeface="Gotham"/>
                          <a:cs typeface="Roboto"/>
                        </a:rPr>
                        <a:t>real</a:t>
                      </a:r>
                      <a:r>
                        <a:rPr sz="1400" spc="-100">
                          <a:solidFill>
                            <a:srgbClr val="414042"/>
                          </a:solidFill>
                          <a:latin typeface="Gotham"/>
                          <a:cs typeface="Roboto"/>
                        </a:rPr>
                        <a:t> </a:t>
                      </a:r>
                      <a:r>
                        <a:rPr sz="1400" spc="-5">
                          <a:solidFill>
                            <a:srgbClr val="414042"/>
                          </a:solidFill>
                          <a:latin typeface="Gotham"/>
                          <a:cs typeface="Roboto"/>
                        </a:rPr>
                        <a:t>estate  </a:t>
                      </a:r>
                      <a:r>
                        <a:rPr sz="1400">
                          <a:solidFill>
                            <a:srgbClr val="414042"/>
                          </a:solidFill>
                          <a:latin typeface="Gotham"/>
                          <a:cs typeface="Roboto"/>
                        </a:rPr>
                        <a:t>&amp; </a:t>
                      </a:r>
                      <a:r>
                        <a:rPr sz="1400" spc="-5">
                          <a:solidFill>
                            <a:srgbClr val="414042"/>
                          </a:solidFill>
                          <a:latin typeface="Gotham"/>
                          <a:cs typeface="Roboto"/>
                        </a:rPr>
                        <a:t>business</a:t>
                      </a:r>
                      <a:r>
                        <a:rPr sz="1400" spc="-15">
                          <a:solidFill>
                            <a:srgbClr val="414042"/>
                          </a:solidFill>
                          <a:latin typeface="Gotham"/>
                          <a:cs typeface="Roboto"/>
                        </a:rPr>
                        <a:t> </a:t>
                      </a:r>
                      <a:r>
                        <a:rPr sz="1400">
                          <a:solidFill>
                            <a:srgbClr val="414042"/>
                          </a:solidFill>
                          <a:latin typeface="Gotham"/>
                          <a:cs typeface="Roboto"/>
                        </a:rPr>
                        <a:t>services</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2.1%</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2.9%</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3.7%</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3.1%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3.3%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2.4%</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400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spc="-5">
                          <a:solidFill>
                            <a:srgbClr val="414042"/>
                          </a:solidFill>
                          <a:latin typeface="Gotham"/>
                          <a:cs typeface="Roboto"/>
                        </a:rPr>
                        <a:t>General </a:t>
                      </a:r>
                      <a:r>
                        <a:rPr sz="1400" spc="-10">
                          <a:solidFill>
                            <a:srgbClr val="414042"/>
                          </a:solidFill>
                          <a:latin typeface="Gotham"/>
                          <a:cs typeface="Roboto"/>
                        </a:rPr>
                        <a:t>government</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1.3%</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0.2%</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1.7%</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3491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560">
                        <a:lnSpc>
                          <a:spcPct val="100000"/>
                        </a:lnSpc>
                        <a:spcBef>
                          <a:spcPts val="355"/>
                        </a:spcBef>
                      </a:pPr>
                      <a:r>
                        <a:rPr sz="1400" spc="-10">
                          <a:solidFill>
                            <a:srgbClr val="414042"/>
                          </a:solidFill>
                          <a:latin typeface="Gotham"/>
                          <a:cs typeface="Roboto"/>
                        </a:rPr>
                        <a:t>Community, </a:t>
                      </a:r>
                      <a:r>
                        <a:rPr sz="1400">
                          <a:solidFill>
                            <a:srgbClr val="414042"/>
                          </a:solidFill>
                          <a:latin typeface="Gotham"/>
                          <a:cs typeface="Roboto"/>
                        </a:rPr>
                        <a:t>social &amp; </a:t>
                      </a:r>
                      <a:r>
                        <a:rPr sz="1400" spc="-5">
                          <a:solidFill>
                            <a:srgbClr val="414042"/>
                          </a:solidFill>
                          <a:latin typeface="Gotham"/>
                          <a:cs typeface="Roboto"/>
                        </a:rPr>
                        <a:t>personal</a:t>
                      </a:r>
                      <a:r>
                        <a:rPr sz="1400" spc="-55">
                          <a:solidFill>
                            <a:srgbClr val="414042"/>
                          </a:solidFill>
                          <a:latin typeface="Gotham"/>
                          <a:cs typeface="Roboto"/>
                        </a:rPr>
                        <a:t> </a:t>
                      </a:r>
                      <a:r>
                        <a:rPr sz="1400">
                          <a:solidFill>
                            <a:srgbClr val="414042"/>
                          </a:solidFill>
                          <a:latin typeface="Gotham"/>
                          <a:cs typeface="Roboto"/>
                        </a:rPr>
                        <a:t>services</a:t>
                      </a:r>
                      <a:endParaRPr sz="1400">
                        <a:latin typeface="Gotham"/>
                        <a:cs typeface="Roboto"/>
                      </a:endParaRPr>
                    </a:p>
                  </a:txBody>
                  <a:tcPr marL="0" marR="0" marT="45085" marB="0">
                    <a:lnL>
                      <a:noFill/>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1.2%</a:t>
                      </a:r>
                    </a:p>
                  </a:txBody>
                  <a:tcPr marL="9525" marR="9525" marT="9525" marB="0" anchor="ctr">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2.1%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1.9%</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a:solidFill>
                            <a:srgbClr val="000000"/>
                          </a:solidFill>
                          <a:effectLst/>
                          <a:latin typeface="Gotham"/>
                        </a:rPr>
                        <a:t>1.3%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tc>
                  <a:txBody>
                    <a:bodyPr/>
                    <a:lstStyle/>
                    <a:p>
                      <a:pPr algn="r" fontAlgn="b"/>
                      <a:r>
                        <a:rPr lang="en-GB" sz="1400" b="0" i="0" u="none" strike="noStrike" dirty="0">
                          <a:solidFill>
                            <a:srgbClr val="000000"/>
                          </a:solidFill>
                          <a:effectLst/>
                          <a:latin typeface="Gotham"/>
                        </a:rPr>
                        <a:t>1.4%</a:t>
                      </a:r>
                    </a:p>
                  </a:txBody>
                  <a:tcPr marL="9525" marR="9525" marT="9525" marB="0" anchor="ctr">
                    <a:lnL w="3175" cap="flat" cmpd="sng" algn="ctr">
                      <a:solidFill>
                        <a:srgbClr val="000000"/>
                      </a:solidFill>
                      <a:prstDash val="solid"/>
                      <a:round/>
                      <a:headEnd type="none" w="med" len="med"/>
                      <a:tailEnd type="none" w="med" len="med"/>
                    </a:lnL>
                    <a:lnR>
                      <a:noFill/>
                    </a:lnR>
                    <a:lnT w="3175">
                      <a:solidFill>
                        <a:srgbClr val="000000"/>
                      </a:solidFill>
                      <a:prstDash val="solid"/>
                    </a:lnT>
                    <a:lnB w="3175">
                      <a:solidFill>
                        <a:srgbClr val="000000"/>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pic>
        <p:nvPicPr>
          <p:cNvPr id="25" name="Picture 24">
            <a:extLst>
              <a:ext uri="{FF2B5EF4-FFF2-40B4-BE49-F238E27FC236}">
                <a16:creationId xmlns:a16="http://schemas.microsoft.com/office/drawing/2014/main" xmlns="" id="{D9AA49D1-4F40-4CC6-BB99-FEBABB18C017}"/>
              </a:ext>
            </a:extLst>
          </p:cNvPr>
          <p:cNvPicPr>
            <a:picLocks noChangeAspect="1"/>
          </p:cNvPicPr>
          <p:nvPr/>
        </p:nvPicPr>
        <p:blipFill>
          <a:blip r:embed="rId2" cstate="print"/>
          <a:stretch>
            <a:fillRect/>
          </a:stretch>
        </p:blipFill>
        <p:spPr>
          <a:xfrm>
            <a:off x="9500233" y="6198790"/>
            <a:ext cx="1838325" cy="190500"/>
          </a:xfrm>
          <a:prstGeom prst="rect">
            <a:avLst/>
          </a:prstGeom>
        </p:spPr>
      </p:pic>
      <p:sp>
        <p:nvSpPr>
          <p:cNvPr id="7" name="Text Placeholder 2"/>
          <p:cNvSpPr txBox="1">
            <a:spLocks/>
          </p:cNvSpPr>
          <p:nvPr/>
        </p:nvSpPr>
        <p:spPr>
          <a:xfrm>
            <a:off x="1686185" y="6342472"/>
            <a:ext cx="9369742" cy="431088"/>
          </a:xfrm>
          <a:prstGeom prst="rect">
            <a:avLst/>
          </a:prstGeom>
          <a:solidFill>
            <a:schemeClr val="bg1"/>
          </a:solidFill>
          <a:ln>
            <a:solidFill>
              <a:schemeClr val="bg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6"/>
                </a:solidFill>
                <a:latin typeface="Gotha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Gotha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Gotha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Gotha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600"/>
              </a:spcAft>
              <a:buSzPts val="800"/>
            </a:pPr>
            <a:r>
              <a:rPr lang="en-ZA" sz="1200" b="1" dirty="0">
                <a:solidFill>
                  <a:srgbClr val="003398"/>
                </a:solidFill>
              </a:rPr>
              <a:t>Provincial and Municipal Economic Review and Outlook 2020 | Budget Committee Presentation</a:t>
            </a:r>
            <a:endParaRPr lang="en-US" sz="1200" b="1" dirty="0">
              <a:solidFill>
                <a:srgbClr val="003398"/>
              </a:solidFill>
            </a:endParaRPr>
          </a:p>
        </p:txBody>
      </p:sp>
    </p:spTree>
    <p:extLst>
      <p:ext uri="{BB962C8B-B14F-4D97-AF65-F5344CB8AC3E}">
        <p14:creationId xmlns:p14="http://schemas.microsoft.com/office/powerpoint/2010/main" xmlns="" val="2984618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5.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96.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heme/theme1.xml><?xml version="1.0" encoding="utf-8"?>
<a:theme xmlns:a="http://schemas.openxmlformats.org/drawingml/2006/main" name="1_Office Theme">
  <a:themeElements>
    <a:clrScheme name="Custom 8">
      <a:dk1>
        <a:sysClr val="windowText" lastClr="000000"/>
      </a:dk1>
      <a:lt1>
        <a:sysClr val="window" lastClr="FFFFFF"/>
      </a:lt1>
      <a:dk2>
        <a:srgbClr val="44546A"/>
      </a:dk2>
      <a:lt2>
        <a:srgbClr val="E7E6E6"/>
      </a:lt2>
      <a:accent1>
        <a:srgbClr val="890C58"/>
      </a:accent1>
      <a:accent2>
        <a:srgbClr val="28307D"/>
      </a:accent2>
      <a:accent3>
        <a:srgbClr val="1170B4"/>
      </a:accent3>
      <a:accent4>
        <a:srgbClr val="8F6D97"/>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591</TotalTime>
  <Words>2469</Words>
  <Application>Microsoft Office PowerPoint</Application>
  <PresentationFormat>Custom</PresentationFormat>
  <Paragraphs>459</Paragraphs>
  <Slides>26</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1_Office Theme</vt:lpstr>
      <vt:lpstr>WCG-Provincial Treasury-New PPT Master-01112012</vt:lpstr>
      <vt:lpstr>1_WCG-Provincial Treasury-New PPT Master-01112012</vt:lpstr>
      <vt:lpstr>think-cell Slide</vt:lpstr>
      <vt:lpstr>2020 Provincial and Municipal Economic Review and Outlook</vt:lpstr>
      <vt:lpstr>Introduction</vt:lpstr>
      <vt:lpstr>Data Disclaimer</vt:lpstr>
      <vt:lpstr>Growth Outlook, 2020 – 2021, slower global and national growth</vt:lpstr>
      <vt:lpstr>Risks to Outlook</vt:lpstr>
      <vt:lpstr>Private services sector continues to drive growth</vt:lpstr>
      <vt:lpstr>Key trends in regional sectors and industries</vt:lpstr>
      <vt:lpstr>District GDPR and employment contribution</vt:lpstr>
      <vt:lpstr>Real GDPR growth trend growth by sector and region, 2014-2018 (%)</vt:lpstr>
      <vt:lpstr>GDPR forecast</vt:lpstr>
      <vt:lpstr>Labour Market Dynamics, WC 5-year performance, 2015-2020</vt:lpstr>
      <vt:lpstr>Labour Market Trends</vt:lpstr>
      <vt:lpstr>Employment creation</vt:lpstr>
      <vt:lpstr>Unemployment rate per region, 2009 – 2019 (%) </vt:lpstr>
      <vt:lpstr>Socio-economic analysis (Western Cape)</vt:lpstr>
      <vt:lpstr>Socio-economic analysis (Western Cape)</vt:lpstr>
      <vt:lpstr>Socio-economic analysis (Regional)</vt:lpstr>
      <vt:lpstr>Socio-economic analysis</vt:lpstr>
      <vt:lpstr>Integrated Management Approach</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Vickey De Villiers</dc:creator>
  <cp:lastModifiedBy>Monique</cp:lastModifiedBy>
  <cp:revision>40</cp:revision>
  <dcterms:created xsi:type="dcterms:W3CDTF">2020-10-07T16:01:30Z</dcterms:created>
  <dcterms:modified xsi:type="dcterms:W3CDTF">2020-10-19T17:32:37Z</dcterms:modified>
</cp:coreProperties>
</file>