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429" r:id="rId2"/>
    <p:sldId id="592" r:id="rId3"/>
    <p:sldId id="600" r:id="rId4"/>
    <p:sldId id="601" r:id="rId5"/>
    <p:sldId id="603" r:id="rId6"/>
    <p:sldId id="627" r:id="rId7"/>
    <p:sldId id="631" r:id="rId8"/>
    <p:sldId id="605" r:id="rId9"/>
    <p:sldId id="632" r:id="rId10"/>
    <p:sldId id="634" r:id="rId11"/>
    <p:sldId id="636" r:id="rId12"/>
    <p:sldId id="606" r:id="rId13"/>
    <p:sldId id="637" r:id="rId14"/>
    <p:sldId id="607" r:id="rId15"/>
    <p:sldId id="644" r:id="rId16"/>
    <p:sldId id="645" r:id="rId17"/>
    <p:sldId id="646" r:id="rId18"/>
    <p:sldId id="647" r:id="rId19"/>
    <p:sldId id="648" r:id="rId20"/>
    <p:sldId id="650" r:id="rId21"/>
    <p:sldId id="653" r:id="rId22"/>
    <p:sldId id="654" r:id="rId23"/>
    <p:sldId id="451" r:id="rId24"/>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521415D9-36F7-43E2-AB2F-B90AF26B5E84}">
      <p14:sectionLst xmlns:p14="http://schemas.microsoft.com/office/powerpoint/2010/main">
        <p14:section name="Default Section" id="{17BEA07C-DB5C-42CA-A4DB-38E3523B8023}">
          <p14:sldIdLst>
            <p14:sldId id="429"/>
            <p14:sldId id="592"/>
            <p14:sldId id="600"/>
            <p14:sldId id="601"/>
            <p14:sldId id="603"/>
            <p14:sldId id="627"/>
            <p14:sldId id="631"/>
            <p14:sldId id="605"/>
            <p14:sldId id="632"/>
            <p14:sldId id="634"/>
            <p14:sldId id="636"/>
            <p14:sldId id="606"/>
            <p14:sldId id="637"/>
            <p14:sldId id="607"/>
            <p14:sldId id="644"/>
            <p14:sldId id="645"/>
            <p14:sldId id="646"/>
            <p14:sldId id="647"/>
            <p14:sldId id="648"/>
            <p14:sldId id="650"/>
            <p14:sldId id="653"/>
            <p14:sldId id="654"/>
          </p14:sldIdLst>
        </p14:section>
        <p14:section name="Untitled Section" id="{F5F68037-4AEF-4CFD-ABD2-082EDECDE67A}">
          <p14:sldIdLst>
            <p14:sldId id="4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7BEFA1"/>
    <a:srgbClr val="73F188"/>
    <a:srgbClr val="85EFA1"/>
    <a:srgbClr val="D3FDE6"/>
    <a:srgbClr val="CC0000"/>
    <a:srgbClr val="CC3300"/>
    <a:srgbClr val="66FF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250" autoAdjust="0"/>
    <p:restoredTop sz="94638" autoAdjust="0"/>
  </p:normalViewPr>
  <p:slideViewPr>
    <p:cSldViewPr>
      <p:cViewPr varScale="1">
        <p:scale>
          <a:sx n="73" d="100"/>
          <a:sy n="73" d="100"/>
        </p:scale>
        <p:origin x="654"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ZA" b="1" u="sng" dirty="0">
                <a:solidFill>
                  <a:schemeClr val="tx1"/>
                </a:solidFill>
              </a:rPr>
              <a:t>Performance per Programme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Annual Target</c:v>
                </c:pt>
              </c:strCache>
            </c:strRef>
          </c:tx>
          <c:spPr>
            <a:solidFill>
              <a:srgbClr val="00B0F0"/>
            </a:solidFill>
            <a:ln>
              <a:noFill/>
            </a:ln>
            <a:effectLst>
              <a:outerShdw blurRad="50800" dist="38100" dir="8100000" algn="tr" rotWithShape="0">
                <a:prstClr val="black">
                  <a:alpha val="40000"/>
                </a:prst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P1: 
Administration (25%)</c:v>
                </c:pt>
                <c:pt idx="1">
                  <c:v>P2: 
International 
Relations 
(71%)</c:v>
                </c:pt>
                <c:pt idx="2">
                  <c:v>P2: 
Regional Integration (33%)</c:v>
                </c:pt>
                <c:pt idx="3">
                  <c:v>P3: 
International Cooperation (80%)</c:v>
                </c:pt>
                <c:pt idx="4">
                  <c:v>P4.1: 
Public Diplomacy (100%)</c:v>
                </c:pt>
                <c:pt idx="5">
                  <c:v>P4.2: 
State Protocol and Consular Services (75%)</c:v>
                </c:pt>
              </c:strCache>
            </c:strRef>
          </c:cat>
          <c:val>
            <c:numRef>
              <c:f>Sheet1!$B$2:$B$7</c:f>
              <c:numCache>
                <c:formatCode>General</c:formatCode>
                <c:ptCount val="6"/>
                <c:pt idx="0">
                  <c:v>4</c:v>
                </c:pt>
                <c:pt idx="1">
                  <c:v>7</c:v>
                </c:pt>
                <c:pt idx="2">
                  <c:v>3</c:v>
                </c:pt>
                <c:pt idx="3">
                  <c:v>10</c:v>
                </c:pt>
                <c:pt idx="4">
                  <c:v>4</c:v>
                </c:pt>
                <c:pt idx="5">
                  <c:v>4</c:v>
                </c:pt>
              </c:numCache>
            </c:numRef>
          </c:val>
          <c:extLst>
            <c:ext xmlns:c16="http://schemas.microsoft.com/office/drawing/2014/chart" uri="{C3380CC4-5D6E-409C-BE32-E72D297353CC}">
              <c16:uniqueId val="{00000000-F085-40E3-A7E3-0E36BC188837}"/>
            </c:ext>
          </c:extLst>
        </c:ser>
        <c:ser>
          <c:idx val="1"/>
          <c:order val="1"/>
          <c:tx>
            <c:strRef>
              <c:f>Sheet1!$C$1</c:f>
              <c:strCache>
                <c:ptCount val="1"/>
                <c:pt idx="0">
                  <c:v>Achieved</c:v>
                </c:pt>
              </c:strCache>
            </c:strRef>
          </c:tx>
          <c:spPr>
            <a:solidFill>
              <a:srgbClr val="00B05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P1: 
Administration (25%)</c:v>
                </c:pt>
                <c:pt idx="1">
                  <c:v>P2: 
International 
Relations 
(71%)</c:v>
                </c:pt>
                <c:pt idx="2">
                  <c:v>P2: 
Regional Integration (33%)</c:v>
                </c:pt>
                <c:pt idx="3">
                  <c:v>P3: 
International Cooperation (80%)</c:v>
                </c:pt>
                <c:pt idx="4">
                  <c:v>P4.1: 
Public Diplomacy (100%)</c:v>
                </c:pt>
                <c:pt idx="5">
                  <c:v>P4.2: 
State Protocol and Consular Services (75%)</c:v>
                </c:pt>
              </c:strCache>
            </c:strRef>
          </c:cat>
          <c:val>
            <c:numRef>
              <c:f>Sheet1!$C$2:$C$7</c:f>
              <c:numCache>
                <c:formatCode>General</c:formatCode>
                <c:ptCount val="6"/>
                <c:pt idx="0">
                  <c:v>1</c:v>
                </c:pt>
                <c:pt idx="1">
                  <c:v>5</c:v>
                </c:pt>
                <c:pt idx="2">
                  <c:v>1</c:v>
                </c:pt>
                <c:pt idx="3">
                  <c:v>8</c:v>
                </c:pt>
                <c:pt idx="4">
                  <c:v>4</c:v>
                </c:pt>
                <c:pt idx="5">
                  <c:v>3</c:v>
                </c:pt>
              </c:numCache>
            </c:numRef>
          </c:val>
          <c:extLst>
            <c:ext xmlns:c16="http://schemas.microsoft.com/office/drawing/2014/chart" uri="{C3380CC4-5D6E-409C-BE32-E72D297353CC}">
              <c16:uniqueId val="{00000001-F085-40E3-A7E3-0E36BC188837}"/>
            </c:ext>
          </c:extLst>
        </c:ser>
        <c:ser>
          <c:idx val="2"/>
          <c:order val="2"/>
          <c:tx>
            <c:strRef>
              <c:f>Sheet1!$D$1</c:f>
              <c:strCache>
                <c:ptCount val="1"/>
                <c:pt idx="0">
                  <c:v>Not Achieved</c:v>
                </c:pt>
              </c:strCache>
            </c:strRef>
          </c:tx>
          <c:spPr>
            <a:solidFill>
              <a:srgbClr val="FF000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P1: 
Administration (25%)</c:v>
                </c:pt>
                <c:pt idx="1">
                  <c:v>P2: 
International 
Relations 
(71%)</c:v>
                </c:pt>
                <c:pt idx="2">
                  <c:v>P2: 
Regional Integration (33%)</c:v>
                </c:pt>
                <c:pt idx="3">
                  <c:v>P3: 
International Cooperation (80%)</c:v>
                </c:pt>
                <c:pt idx="4">
                  <c:v>P4.1: 
Public Diplomacy (100%)</c:v>
                </c:pt>
                <c:pt idx="5">
                  <c:v>P4.2: 
State Protocol and Consular Services (75%)</c:v>
                </c:pt>
              </c:strCache>
            </c:strRef>
          </c:cat>
          <c:val>
            <c:numRef>
              <c:f>Sheet1!$D$2:$D$7</c:f>
              <c:numCache>
                <c:formatCode>General</c:formatCode>
                <c:ptCount val="6"/>
                <c:pt idx="0">
                  <c:v>3</c:v>
                </c:pt>
                <c:pt idx="1">
                  <c:v>2</c:v>
                </c:pt>
                <c:pt idx="2">
                  <c:v>2</c:v>
                </c:pt>
                <c:pt idx="3">
                  <c:v>2</c:v>
                </c:pt>
                <c:pt idx="5">
                  <c:v>1</c:v>
                </c:pt>
              </c:numCache>
            </c:numRef>
          </c:val>
          <c:extLst>
            <c:ext xmlns:c16="http://schemas.microsoft.com/office/drawing/2014/chart" uri="{C3380CC4-5D6E-409C-BE32-E72D297353CC}">
              <c16:uniqueId val="{00000002-F085-40E3-A7E3-0E36BC188837}"/>
            </c:ext>
          </c:extLst>
        </c:ser>
        <c:dLbls>
          <c:showLegendKey val="0"/>
          <c:showVal val="0"/>
          <c:showCatName val="0"/>
          <c:showSerName val="0"/>
          <c:showPercent val="0"/>
          <c:showBubbleSize val="0"/>
        </c:dLbls>
        <c:gapWidth val="150"/>
        <c:shape val="box"/>
        <c:axId val="257515272"/>
        <c:axId val="257514880"/>
        <c:axId val="0"/>
      </c:bar3DChart>
      <c:catAx>
        <c:axId val="257515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7514880"/>
        <c:crosses val="autoZero"/>
        <c:auto val="1"/>
        <c:lblAlgn val="ctr"/>
        <c:lblOffset val="100"/>
        <c:noMultiLvlLbl val="0"/>
      </c:catAx>
      <c:valAx>
        <c:axId val="25751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7515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4" y="3"/>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851403" y="3"/>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4" y="9429973"/>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851403" y="9429973"/>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4" y="3"/>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851403" y="3"/>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7" y="4715836"/>
            <a:ext cx="4984346" cy="446664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4" y="9429973"/>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851403" y="9429973"/>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B22EAF1-DB8A-4801-945D-6631577B0752}" type="slidenum">
              <a:rPr lang="en-US" smtClean="0"/>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155849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23</a:t>
            </a:fld>
            <a:endParaRPr lang="en-US" dirty="0"/>
          </a:p>
        </p:txBody>
      </p:sp>
    </p:spTree>
    <p:extLst>
      <p:ext uri="{BB962C8B-B14F-4D97-AF65-F5344CB8AC3E}">
        <p14:creationId xmlns:p14="http://schemas.microsoft.com/office/powerpoint/2010/main"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0" y="968375"/>
            <a:ext cx="8991600" cy="1470025"/>
          </a:xfrm>
        </p:spPr>
        <p:txBody>
          <a:bodyPr/>
          <a:lstStyle/>
          <a:p>
            <a:pPr eaLnBrk="1" hangingPunct="1"/>
            <a:r>
              <a:rPr lang="en-GB"/>
              <a:t> </a:t>
            </a:r>
          </a:p>
        </p:txBody>
      </p:sp>
      <p:sp>
        <p:nvSpPr>
          <p:cNvPr id="3075" name="Rectangle 20"/>
          <p:cNvSpPr>
            <a:spLocks noGrp="1" noChangeArrowheads="1"/>
          </p:cNvSpPr>
          <p:nvPr>
            <p:ph type="subTitle" idx="1"/>
          </p:nvPr>
        </p:nvSpPr>
        <p:spPr>
          <a:xfrm>
            <a:off x="0" y="188640"/>
            <a:ext cx="8686800" cy="5616624"/>
          </a:xfrm>
        </p:spPr>
        <p:txBody>
          <a:bodyPr/>
          <a:lstStyle/>
          <a:p>
            <a:pPr eaLnBrk="1" hangingPunct="1"/>
            <a:endParaRPr lang="en-US" sz="2800" b="1" dirty="0">
              <a:effectLst>
                <a:outerShdw blurRad="38100" dist="38100" dir="2700000" algn="tl">
                  <a:srgbClr val="000000">
                    <a:alpha val="43137"/>
                  </a:srgbClr>
                </a:outerShdw>
              </a:effectLst>
            </a:endParaRPr>
          </a:p>
          <a:p>
            <a:pPr eaLnBrk="1" hangingPunct="1"/>
            <a:r>
              <a:rPr lang="en-US" sz="2800" b="1" dirty="0">
                <a:effectLst>
                  <a:outerShdw blurRad="38100" dist="38100" dir="2700000" algn="tl">
                    <a:srgbClr val="000000">
                      <a:alpha val="43137"/>
                    </a:srgbClr>
                  </a:outerShdw>
                </a:effectLst>
              </a:rPr>
              <a:t>PRESENTATION ON THE </a:t>
            </a:r>
          </a:p>
          <a:p>
            <a:pPr eaLnBrk="1" hangingPunct="1"/>
            <a:r>
              <a:rPr lang="en-US" sz="2800" b="1" dirty="0">
                <a:effectLst>
                  <a:outerShdw blurRad="38100" dist="38100" dir="2700000" algn="tl">
                    <a:srgbClr val="000000">
                      <a:alpha val="43137"/>
                    </a:srgbClr>
                  </a:outerShdw>
                </a:effectLst>
              </a:rPr>
              <a:t>DEPARTMENT OF </a:t>
            </a:r>
          </a:p>
          <a:p>
            <a:pPr eaLnBrk="1" hangingPunct="1"/>
            <a:r>
              <a:rPr lang="en-US" sz="2800" b="1" dirty="0">
                <a:effectLst>
                  <a:outerShdw blurRad="38100" dist="38100" dir="2700000" algn="tl">
                    <a:srgbClr val="000000">
                      <a:alpha val="43137"/>
                    </a:srgbClr>
                  </a:outerShdw>
                </a:effectLst>
              </a:rPr>
              <a:t>INTERNATIONAL RELATIONS </a:t>
            </a:r>
          </a:p>
          <a:p>
            <a:pPr eaLnBrk="1" hangingPunct="1"/>
            <a:r>
              <a:rPr lang="en-US" sz="2800" b="1" dirty="0">
                <a:effectLst>
                  <a:outerShdw blurRad="38100" dist="38100" dir="2700000" algn="tl">
                    <a:srgbClr val="000000">
                      <a:alpha val="43137"/>
                    </a:srgbClr>
                  </a:outerShdw>
                </a:effectLst>
              </a:rPr>
              <a:t>AND</a:t>
            </a:r>
          </a:p>
          <a:p>
            <a:pPr eaLnBrk="1" hangingPunct="1"/>
            <a:r>
              <a:rPr lang="en-US" sz="2800" b="1" dirty="0">
                <a:effectLst>
                  <a:outerShdw blurRad="38100" dist="38100" dir="2700000" algn="tl">
                    <a:srgbClr val="000000">
                      <a:alpha val="43137"/>
                    </a:srgbClr>
                  </a:outerShdw>
                </a:effectLst>
              </a:rPr>
              <a:t>COOPERATION</a:t>
            </a:r>
          </a:p>
          <a:p>
            <a:pPr eaLnBrk="1" hangingPunct="1"/>
            <a:r>
              <a:rPr lang="en-US" sz="2800" b="1" dirty="0">
                <a:effectLst>
                  <a:outerShdw blurRad="38100" dist="38100" dir="2700000" algn="tl">
                    <a:srgbClr val="000000">
                      <a:alpha val="43137"/>
                    </a:srgbClr>
                  </a:outerShdw>
                </a:effectLst>
              </a:rPr>
              <a:t>RESPONSES </a:t>
            </a:r>
          </a:p>
          <a:p>
            <a:pPr eaLnBrk="1" hangingPunct="1"/>
            <a:r>
              <a:rPr lang="en-US" sz="2800" b="1" dirty="0">
                <a:effectLst>
                  <a:outerShdw blurRad="38100" dist="38100" dir="2700000" algn="tl">
                    <a:srgbClr val="000000">
                      <a:alpha val="43137"/>
                    </a:srgbClr>
                  </a:outerShdw>
                </a:effectLst>
              </a:rPr>
              <a:t>ON THE 2019/20</a:t>
            </a:r>
          </a:p>
          <a:p>
            <a:pPr eaLnBrk="1" hangingPunct="1"/>
            <a:r>
              <a:rPr lang="en-US" sz="2800" b="1" dirty="0">
                <a:effectLst>
                  <a:outerShdw blurRad="38100" dist="38100" dir="2700000" algn="tl">
                    <a:srgbClr val="000000">
                      <a:alpha val="43137"/>
                    </a:srgbClr>
                  </a:outerShdw>
                </a:effectLst>
              </a:rPr>
              <a:t>QUARTER 4 PERFORMANCE</a:t>
            </a:r>
          </a:p>
          <a:p>
            <a:pPr algn="r" eaLnBrk="1" hangingPunct="1"/>
            <a:r>
              <a:rPr lang="en-GB" sz="4800" b="1" dirty="0"/>
              <a:t>         </a:t>
            </a:r>
          </a:p>
        </p:txBody>
      </p:sp>
    </p:spTree>
    <p:extLst>
      <p:ext uri="{BB962C8B-B14F-4D97-AF65-F5344CB8AC3E}">
        <p14:creationId xmlns:p14="http://schemas.microsoft.com/office/powerpoint/2010/main" val="2381799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just"/>
            <a:r>
              <a:rPr lang="en-US" sz="2200" u="sng" dirty="0"/>
              <a:t>Recommendation5: </a:t>
            </a:r>
            <a:r>
              <a:rPr lang="en-US" sz="2200" dirty="0"/>
              <a:t/>
            </a:r>
            <a:br>
              <a:rPr lang="en-US" sz="2200" dirty="0"/>
            </a:br>
            <a:endParaRPr lang="en-US" sz="2200" dirty="0"/>
          </a:p>
        </p:txBody>
      </p:sp>
      <p:sp>
        <p:nvSpPr>
          <p:cNvPr id="3" name="Content Placeholder 2"/>
          <p:cNvSpPr>
            <a:spLocks noGrp="1"/>
          </p:cNvSpPr>
          <p:nvPr>
            <p:ph idx="1"/>
          </p:nvPr>
        </p:nvSpPr>
        <p:spPr>
          <a:xfrm>
            <a:off x="422049" y="1268760"/>
            <a:ext cx="8229600" cy="3433936"/>
          </a:xfrm>
        </p:spPr>
        <p:txBody>
          <a:bodyPr/>
          <a:lstStyle/>
          <a:p>
            <a:pPr algn="just"/>
            <a:r>
              <a:rPr lang="en-US" sz="2000" i="1" dirty="0"/>
              <a:t>In terms of the “value for money” proposition, it is important to bear in mind that membership of a global body will bring about benefits as well as obligations. To run the multifaceted </a:t>
            </a:r>
            <a:r>
              <a:rPr lang="en-US" sz="2000" i="1" dirty="0" err="1"/>
              <a:t>programmes</a:t>
            </a:r>
            <a:r>
              <a:rPr lang="en-US" sz="2000" i="1" dirty="0"/>
              <a:t> of the United Nations and the AU, every Member State is expected to pay its membership dues to allow it to assume its position at the “high table” of multilateral diplomacy. South Africa’s approach to its membership contributions is that it donates in full (as far as possible), on time and without precondition. This means South Africa’s contributions are added to the global UN/AU budget from which the UN/AU funds </a:t>
            </a:r>
            <a:r>
              <a:rPr lang="en-US" sz="2000" i="1" dirty="0" err="1"/>
              <a:t>programmes</a:t>
            </a:r>
            <a:r>
              <a:rPr lang="en-US" sz="2000" i="1" dirty="0"/>
              <a:t> in various regions. While some </a:t>
            </a:r>
            <a:r>
              <a:rPr lang="en-US" sz="2000" i="1" dirty="0" err="1"/>
              <a:t>programmes</a:t>
            </a:r>
            <a:r>
              <a:rPr lang="en-US" sz="2000" i="1" dirty="0"/>
              <a:t> may not affect South Africa directly, contributions to peacekeeping and peace-enforcement operations for example, support South Africa’s broad foreign policy goals and objectives as far as peace, security, stability and development are concerned. </a:t>
            </a:r>
          </a:p>
          <a:p>
            <a:pPr algn="just"/>
            <a:endParaRPr lang="en-US" sz="1800"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10</a:t>
            </a:fld>
            <a:endParaRPr lang="en-GB"/>
          </a:p>
        </p:txBody>
      </p:sp>
    </p:spTree>
    <p:extLst>
      <p:ext uri="{BB962C8B-B14F-4D97-AF65-F5344CB8AC3E}">
        <p14:creationId xmlns:p14="http://schemas.microsoft.com/office/powerpoint/2010/main" val="55629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en-US" sz="2200" dirty="0"/>
              <a:t>                              </a:t>
            </a:r>
            <a:r>
              <a:rPr lang="en-US" sz="2200" u="sng" dirty="0"/>
              <a:t>Recommendation 5: </a:t>
            </a:r>
            <a:r>
              <a:rPr lang="en-US" sz="2200" dirty="0"/>
              <a:t/>
            </a:r>
            <a:br>
              <a:rPr lang="en-US" sz="2200" dirty="0"/>
            </a:br>
            <a:endParaRPr lang="en-US" dirty="0"/>
          </a:p>
        </p:txBody>
      </p:sp>
      <p:sp>
        <p:nvSpPr>
          <p:cNvPr id="3" name="Content Placeholder 2"/>
          <p:cNvSpPr>
            <a:spLocks noGrp="1"/>
          </p:cNvSpPr>
          <p:nvPr>
            <p:ph idx="1"/>
          </p:nvPr>
        </p:nvSpPr>
        <p:spPr>
          <a:xfrm>
            <a:off x="539552" y="1018456"/>
            <a:ext cx="8229600" cy="2857872"/>
          </a:xfrm>
        </p:spPr>
        <p:txBody>
          <a:bodyPr/>
          <a:lstStyle/>
          <a:p>
            <a:pPr algn="just"/>
            <a:r>
              <a:rPr lang="en-US" i="1" dirty="0"/>
              <a:t>The Department remains keen, however, to seek opportunities in the multilateral system, and has undertaken recent work to examine how to advance placements in terms of secondments.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11</a:t>
            </a:fld>
            <a:endParaRPr lang="en-GB"/>
          </a:p>
        </p:txBody>
      </p:sp>
    </p:spTree>
    <p:extLst>
      <p:ext uri="{BB962C8B-B14F-4D97-AF65-F5344CB8AC3E}">
        <p14:creationId xmlns:p14="http://schemas.microsoft.com/office/powerpoint/2010/main" val="255363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01000" cy="1872208"/>
          </a:xfrm>
        </p:spPr>
        <p:txBody>
          <a:bodyPr/>
          <a:lstStyle/>
          <a:p>
            <a:pPr algn="l"/>
            <a:r>
              <a:rPr lang="en-ZA" sz="2400" dirty="0"/>
              <a:t>                               </a:t>
            </a:r>
            <a:r>
              <a:rPr lang="en-ZA" sz="2400" u="sng" dirty="0"/>
              <a:t>Recommendation 6:</a:t>
            </a:r>
            <a:r>
              <a:rPr lang="en-ZA" sz="2400" dirty="0"/>
              <a:t> </a:t>
            </a:r>
            <a:br>
              <a:rPr lang="en-ZA" sz="2400" dirty="0"/>
            </a:br>
            <a:r>
              <a:rPr lang="en-ZA" sz="2400" dirty="0"/>
              <a:t>Develop, in consultation with National Treasury, a strategy with a detailed implementation plan, to find a workable solution to stay within the ceiling on compensation of employees without compromising service delivery.</a:t>
            </a:r>
          </a:p>
        </p:txBody>
      </p:sp>
      <p:sp>
        <p:nvSpPr>
          <p:cNvPr id="3" name="Content Placeholder 2"/>
          <p:cNvSpPr>
            <a:spLocks noGrp="1"/>
          </p:cNvSpPr>
          <p:nvPr>
            <p:ph idx="1"/>
          </p:nvPr>
        </p:nvSpPr>
        <p:spPr>
          <a:xfrm>
            <a:off x="107504" y="1988840"/>
            <a:ext cx="8579296" cy="3750568"/>
          </a:xfrm>
        </p:spPr>
        <p:txBody>
          <a:bodyPr/>
          <a:lstStyle/>
          <a:p>
            <a:pPr marL="400050" algn="just">
              <a:buFont typeface="Courier New" panose="02070309020205020404" pitchFamily="49" charset="0"/>
              <a:buChar char="o"/>
            </a:pPr>
            <a:r>
              <a:rPr lang="en-ZA" sz="1900" i="1" dirty="0"/>
              <a:t>The Department is developing a plan to manage the </a:t>
            </a:r>
            <a:r>
              <a:rPr lang="en-US" sz="1900" i="1" dirty="0"/>
              <a:t>budget </a:t>
            </a:r>
            <a:r>
              <a:rPr lang="en-ZA" sz="1900" i="1" dirty="0"/>
              <a:t>ceiling for the compensation of employees</a:t>
            </a:r>
            <a:r>
              <a:rPr lang="en-US" sz="1900" i="1" dirty="0"/>
              <a:t> </a:t>
            </a:r>
            <a:r>
              <a:rPr lang="en-ZA" sz="1900" i="1" dirty="0"/>
              <a:t>over the MTEF</a:t>
            </a:r>
            <a:r>
              <a:rPr lang="en-US" sz="1900" i="1" dirty="0"/>
              <a:t> period</a:t>
            </a:r>
            <a:r>
              <a:rPr lang="en-ZA" sz="1900" i="1" dirty="0"/>
              <a:t>.  The draft plan was shared with National Treasury.  </a:t>
            </a:r>
            <a:r>
              <a:rPr lang="en-US" sz="1900" i="1" dirty="0"/>
              <a:t>The plan included, amongst others, the</a:t>
            </a:r>
            <a:r>
              <a:rPr lang="en-ZA" sz="1900" i="1" dirty="0"/>
              <a:t> cost saving measures that have been </a:t>
            </a:r>
            <a:r>
              <a:rPr lang="en-ZA" sz="1900" i="1"/>
              <a:t>implemented, </a:t>
            </a:r>
            <a:r>
              <a:rPr lang="en-ZA" sz="1900" i="1" dirty="0"/>
              <a:t>as follows:</a:t>
            </a:r>
            <a:endParaRPr lang="en-US" sz="1900" i="1" dirty="0"/>
          </a:p>
          <a:p>
            <a:pPr lvl="0" algn="just"/>
            <a:r>
              <a:rPr lang="en-ZA" sz="1900" i="1" dirty="0"/>
              <a:t>Reducing overtime </a:t>
            </a:r>
            <a:endParaRPr lang="en-US" sz="1900" i="1" dirty="0"/>
          </a:p>
          <a:p>
            <a:pPr lvl="0" algn="just"/>
            <a:r>
              <a:rPr lang="en-ZA" sz="1900" i="1" dirty="0"/>
              <a:t>Adjustment of cost of living allowances for transferred staff serving abroad </a:t>
            </a:r>
            <a:endParaRPr lang="en-US" sz="1900" i="1" dirty="0"/>
          </a:p>
          <a:p>
            <a:pPr lvl="0" algn="just"/>
            <a:r>
              <a:rPr lang="en-ZA" sz="1900" i="1" dirty="0"/>
              <a:t>Reducing annual leave encashment; </a:t>
            </a:r>
            <a:endParaRPr lang="en-US" sz="1900" i="1" dirty="0"/>
          </a:p>
          <a:p>
            <a:pPr lvl="0" algn="just"/>
            <a:r>
              <a:rPr lang="en-ZA" sz="1900" i="1" dirty="0"/>
              <a:t>Early retirement and employee initiated severance packages (EISP); and</a:t>
            </a:r>
            <a:endParaRPr lang="en-US" sz="1900" i="1" dirty="0"/>
          </a:p>
          <a:p>
            <a:pPr lvl="0" algn="just"/>
            <a:r>
              <a:rPr lang="en-ZA" sz="1900" i="1" dirty="0"/>
              <a:t>Vacancies that occur through natural attrition are unfunded and therefore not filled.</a:t>
            </a:r>
            <a:endParaRPr lang="en-US" sz="1900" i="1" dirty="0"/>
          </a:p>
          <a:p>
            <a:pPr marL="0" indent="0">
              <a:buNone/>
            </a:pPr>
            <a:endParaRPr lang="en-ZA" i="1" dirty="0">
              <a:solidFill>
                <a:schemeClr val="accent6">
                  <a:lumMod val="75000"/>
                </a:schemeClr>
              </a:solidFill>
            </a:endParaRP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12</a:t>
            </a:fld>
            <a:endParaRPr lang="en-GB"/>
          </a:p>
        </p:txBody>
      </p:sp>
    </p:spTree>
    <p:extLst>
      <p:ext uri="{BB962C8B-B14F-4D97-AF65-F5344CB8AC3E}">
        <p14:creationId xmlns:p14="http://schemas.microsoft.com/office/powerpoint/2010/main" val="2245088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1642194"/>
          </a:xfrm>
        </p:spPr>
        <p:txBody>
          <a:bodyPr/>
          <a:lstStyle/>
          <a:p>
            <a:pPr algn="l"/>
            <a:r>
              <a:rPr lang="en-ZA" sz="2200" dirty="0"/>
              <a:t>                                      </a:t>
            </a:r>
            <a:r>
              <a:rPr lang="en-ZA" sz="2200" u="sng" dirty="0"/>
              <a:t>Recommendation 6:    </a:t>
            </a:r>
            <a:r>
              <a:rPr lang="en-ZA" sz="2200" dirty="0"/>
              <a:t/>
            </a:r>
            <a:br>
              <a:rPr lang="en-ZA" sz="2200" dirty="0"/>
            </a:br>
            <a:endParaRPr lang="en-US" sz="2200" dirty="0"/>
          </a:p>
        </p:txBody>
      </p:sp>
      <p:sp>
        <p:nvSpPr>
          <p:cNvPr id="3" name="Content Placeholder 2"/>
          <p:cNvSpPr>
            <a:spLocks noGrp="1"/>
          </p:cNvSpPr>
          <p:nvPr>
            <p:ph idx="1"/>
          </p:nvPr>
        </p:nvSpPr>
        <p:spPr>
          <a:xfrm>
            <a:off x="457200" y="980728"/>
            <a:ext cx="8229600" cy="4657785"/>
          </a:xfrm>
        </p:spPr>
        <p:txBody>
          <a:bodyPr/>
          <a:lstStyle/>
          <a:p>
            <a:pPr algn="just"/>
            <a:r>
              <a:rPr lang="en-US" i="1" dirty="0"/>
              <a:t>The Department has, furthermore, made proposals on the reduction of the number of South African Missions abroad, as well as the freezing/abolishing of posts in identified Missions. It is envisaged that the implementation of the recommendations will take place over the MTEF period. </a:t>
            </a:r>
          </a:p>
          <a:p>
            <a:pPr algn="just"/>
            <a:endParaRPr lang="en-US" i="1" dirty="0"/>
          </a:p>
          <a:p>
            <a:pPr algn="just"/>
            <a:r>
              <a:rPr lang="en-US" i="1" dirty="0"/>
              <a:t>However, it has since transpired that the above measures are not sufficient to contain the current spending on COE within the ceiling as a result of additional budget cuts effected through the Adjusted Estimates of National Expenditure (AENE) process.</a:t>
            </a:r>
          </a:p>
          <a:p>
            <a:pPr marL="0" indent="0" algn="just">
              <a:buNone/>
            </a:pPr>
            <a:endParaRPr lang="en-US" i="1" dirty="0"/>
          </a:p>
          <a:p>
            <a:pPr algn="just"/>
            <a:r>
              <a:rPr lang="en-US" i="1" dirty="0"/>
              <a:t>Thus, the plan is going under further review.</a:t>
            </a:r>
          </a:p>
          <a:p>
            <a:pPr algn="just"/>
            <a:endParaRPr lang="en-US"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13</a:t>
            </a:fld>
            <a:endParaRPr lang="en-GB"/>
          </a:p>
        </p:txBody>
      </p:sp>
    </p:spTree>
    <p:extLst>
      <p:ext uri="{BB962C8B-B14F-4D97-AF65-F5344CB8AC3E}">
        <p14:creationId xmlns:p14="http://schemas.microsoft.com/office/powerpoint/2010/main" val="382143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1426170"/>
          </a:xfrm>
        </p:spPr>
        <p:txBody>
          <a:bodyPr/>
          <a:lstStyle/>
          <a:p>
            <a:pPr algn="just"/>
            <a:r>
              <a:rPr lang="en-ZA" sz="2000" u="sng" dirty="0"/>
              <a:t/>
            </a:r>
            <a:br>
              <a:rPr lang="en-ZA" sz="2000" u="sng" dirty="0"/>
            </a:br>
            <a:r>
              <a:rPr lang="en-ZA" sz="2000" u="sng" dirty="0"/>
              <a:t>Recommendation7: </a:t>
            </a:r>
            <a:r>
              <a:rPr lang="en-ZA" sz="2000" dirty="0"/>
              <a:t/>
            </a:r>
            <a:br>
              <a:rPr lang="en-ZA" sz="2000" dirty="0"/>
            </a:br>
            <a:r>
              <a:rPr lang="en-ZA" sz="2000" dirty="0"/>
              <a:t>Increase representability in the Department of the previously disadvantaged group catering for gender mainstreaming, youth development, women and access for people with disability</a:t>
            </a:r>
            <a:br>
              <a:rPr lang="en-ZA" sz="2000" dirty="0"/>
            </a:br>
            <a:r>
              <a:rPr lang="en-ZA" sz="2000" dirty="0"/>
              <a:t/>
            </a:r>
            <a:br>
              <a:rPr lang="en-ZA" sz="2000" dirty="0"/>
            </a:br>
            <a:endParaRPr lang="en-ZA" sz="2000" dirty="0"/>
          </a:p>
        </p:txBody>
      </p:sp>
      <p:sp>
        <p:nvSpPr>
          <p:cNvPr id="3" name="Content Placeholder 2"/>
          <p:cNvSpPr>
            <a:spLocks noGrp="1"/>
          </p:cNvSpPr>
          <p:nvPr>
            <p:ph idx="1"/>
          </p:nvPr>
        </p:nvSpPr>
        <p:spPr>
          <a:xfrm>
            <a:off x="107504" y="1916832"/>
            <a:ext cx="8586936" cy="2928466"/>
          </a:xfrm>
        </p:spPr>
        <p:txBody>
          <a:bodyPr/>
          <a:lstStyle/>
          <a:p>
            <a:pPr algn="just"/>
            <a:r>
              <a:rPr lang="en-ZA" i="1" dirty="0"/>
              <a:t>Due to the shortfall on the Cost of Employees’ (COE) budget, posts are currently not being advertised, and this limits opportunities for enhanced employment equity. </a:t>
            </a:r>
          </a:p>
          <a:p>
            <a:pPr algn="just"/>
            <a:r>
              <a:rPr lang="en-US" i="1" dirty="0"/>
              <a:t>During financial year 2018/2019, the Department enrolled 58 Interns and increased the intake with 21 additional Interns during 2019/2020, increasing the total number of Interns to a total of 79 Interns. From this number, 10 Interns have since left the Department as a result of other employment opportunities. In terms of the race and gender categorization, the breakdown of the 69 Interns (African Black Female: 45; White Female: 1; and African Black Male: 23.</a:t>
            </a:r>
          </a:p>
          <a:p>
            <a:pPr algn="just"/>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14</a:t>
            </a:fld>
            <a:endParaRPr lang="en-GB"/>
          </a:p>
        </p:txBody>
      </p:sp>
    </p:spTree>
    <p:extLst>
      <p:ext uri="{BB962C8B-B14F-4D97-AF65-F5344CB8AC3E}">
        <p14:creationId xmlns:p14="http://schemas.microsoft.com/office/powerpoint/2010/main" val="2845171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algn="l"/>
            <a:r>
              <a:rPr lang="en-US" sz="2200" dirty="0"/>
              <a:t>			</a:t>
            </a:r>
            <a:r>
              <a:rPr lang="en-US" sz="2200" u="sng" dirty="0"/>
              <a:t>Recommendation 7: </a:t>
            </a:r>
            <a:r>
              <a:rPr lang="en-US" sz="2200" dirty="0"/>
              <a:t/>
            </a:r>
            <a:br>
              <a:rPr lang="en-US" sz="2200" dirty="0"/>
            </a:br>
            <a:r>
              <a:rPr lang="en-US" sz="2200" dirty="0"/>
              <a:t/>
            </a:r>
            <a:br>
              <a:rPr lang="en-US" sz="2200" dirty="0"/>
            </a:br>
            <a:endParaRPr lang="en-US" sz="2200" dirty="0"/>
          </a:p>
        </p:txBody>
      </p:sp>
      <p:sp>
        <p:nvSpPr>
          <p:cNvPr id="3" name="Content Placeholder 2"/>
          <p:cNvSpPr>
            <a:spLocks noGrp="1"/>
          </p:cNvSpPr>
          <p:nvPr>
            <p:ph idx="1"/>
          </p:nvPr>
        </p:nvSpPr>
        <p:spPr>
          <a:xfrm>
            <a:off x="471216" y="1052736"/>
            <a:ext cx="8229600" cy="3361928"/>
          </a:xfrm>
        </p:spPr>
        <p:txBody>
          <a:bodyPr/>
          <a:lstStyle/>
          <a:p>
            <a:pPr algn="just"/>
            <a:r>
              <a:rPr lang="en-US" sz="2000" i="1" dirty="0"/>
              <a:t>The Department’s efforts in support of gender mainstreaming extends beyond the departmental officials to also include work in the broader domestic arena. This includes the work done on the South African National Action Plan on Women, Peace and Security. In addition, the Department conducts two Women’s Capacity Building </a:t>
            </a:r>
            <a:r>
              <a:rPr lang="en-US" sz="2000" i="1" dirty="0" err="1"/>
              <a:t>Programmes</a:t>
            </a:r>
            <a:r>
              <a:rPr lang="en-US" sz="2000" i="1" dirty="0"/>
              <a:t> on Conflict Resolution, Negotiation and Mediation annually.</a:t>
            </a:r>
          </a:p>
          <a:p>
            <a:pPr algn="just"/>
            <a:endParaRPr lang="en-US" sz="2000" i="1" dirty="0"/>
          </a:p>
          <a:p>
            <a:pPr algn="just"/>
            <a:r>
              <a:rPr lang="en-ZA" sz="2000" i="1" dirty="0"/>
              <a:t>The Department has also adopted a policy aimed at accelerating transformation and redress with respect to the full inclusion, integration and equality of persons with disabilities within the Department. The Department continues to provide reasonable accommodation to employees with disabilities in order to enable them to operate optimally.</a:t>
            </a:r>
            <a:endParaRPr lang="en-US" sz="2000"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15</a:t>
            </a:fld>
            <a:endParaRPr lang="en-GB"/>
          </a:p>
        </p:txBody>
      </p:sp>
    </p:spTree>
    <p:extLst>
      <p:ext uri="{BB962C8B-B14F-4D97-AF65-F5344CB8AC3E}">
        <p14:creationId xmlns:p14="http://schemas.microsoft.com/office/powerpoint/2010/main" val="52805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lstStyle/>
          <a:p>
            <a:pPr algn="l"/>
            <a:r>
              <a:rPr lang="en-US" sz="2200" dirty="0"/>
              <a:t>			</a:t>
            </a:r>
            <a:r>
              <a:rPr lang="en-US" sz="2200" u="sng" dirty="0"/>
              <a:t>Recommendation 8: </a:t>
            </a:r>
            <a:r>
              <a:rPr lang="en-US" sz="2200" dirty="0"/>
              <a:t/>
            </a:r>
            <a:br>
              <a:rPr lang="en-US" sz="2200" dirty="0"/>
            </a:br>
            <a:r>
              <a:rPr lang="en-US" sz="2200" dirty="0"/>
              <a:t>Consider leading the implementation and domestication of the region’s blueprints in the country, including the Revised Regional Indicative Strategic Development Plan (RISDP) 2015-2020</a:t>
            </a:r>
          </a:p>
        </p:txBody>
      </p:sp>
      <p:sp>
        <p:nvSpPr>
          <p:cNvPr id="3" name="Content Placeholder 2"/>
          <p:cNvSpPr>
            <a:spLocks noGrp="1"/>
          </p:cNvSpPr>
          <p:nvPr>
            <p:ph idx="1"/>
          </p:nvPr>
        </p:nvSpPr>
        <p:spPr>
          <a:xfrm>
            <a:off x="457200" y="2132856"/>
            <a:ext cx="8229600" cy="3505944"/>
          </a:xfrm>
        </p:spPr>
        <p:txBody>
          <a:bodyPr/>
          <a:lstStyle/>
          <a:p>
            <a:pPr algn="just"/>
            <a:r>
              <a:rPr lang="en-ZA" i="1" dirty="0"/>
              <a:t>SADC’s primary goal is to foster regional political and socio-economic integration, and continues to serve as the primary vehicle for South Africa’s foreign policy to achieve regional development and integration within Southern Africa. The vehicle to achieve this is implementation of the Revised SADC Regional Indicative Strategic Development Plan (RISDP) (2015 – 2020) and the recently approved SADC RISDP 2020 – 2030. </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16</a:t>
            </a:fld>
            <a:endParaRPr lang="en-GB"/>
          </a:p>
        </p:txBody>
      </p:sp>
    </p:spTree>
    <p:extLst>
      <p:ext uri="{BB962C8B-B14F-4D97-AF65-F5344CB8AC3E}">
        <p14:creationId xmlns:p14="http://schemas.microsoft.com/office/powerpoint/2010/main" val="890208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l"/>
            <a:r>
              <a:rPr lang="en-US" sz="2200" dirty="0"/>
              <a:t>			</a:t>
            </a:r>
            <a:r>
              <a:rPr lang="en-US" sz="2200" u="sng" dirty="0"/>
              <a:t>Recommendation 8: </a:t>
            </a:r>
            <a:r>
              <a:rPr lang="en-US" sz="2200" dirty="0"/>
              <a:t/>
            </a:r>
            <a:br>
              <a:rPr lang="en-US" sz="2200" dirty="0"/>
            </a:br>
            <a:endParaRPr lang="en-US" sz="2200" dirty="0"/>
          </a:p>
        </p:txBody>
      </p:sp>
      <p:sp>
        <p:nvSpPr>
          <p:cNvPr id="3" name="Content Placeholder 2"/>
          <p:cNvSpPr>
            <a:spLocks noGrp="1"/>
          </p:cNvSpPr>
          <p:nvPr>
            <p:ph idx="1"/>
          </p:nvPr>
        </p:nvSpPr>
        <p:spPr>
          <a:xfrm>
            <a:off x="457200" y="2060848"/>
            <a:ext cx="8229600" cy="3577952"/>
          </a:xfrm>
        </p:spPr>
        <p:txBody>
          <a:bodyPr/>
          <a:lstStyle/>
          <a:p>
            <a:pPr algn="just"/>
            <a:r>
              <a:rPr lang="en-US" i="1" dirty="0"/>
              <a:t>In implementing this regional strategy and blueprints, the SADC Secretariat provided Member States with training on the SADC Online Monitoring and Evaluation (M&amp;E) System with the ultimate goal to provide responsible officials at national level with the necessary skills to report on the status of the national implementation of the Revised RISDP</a:t>
            </a:r>
            <a:r>
              <a:rPr lang="en-US" dirty="0"/>
              <a:t>.  </a:t>
            </a:r>
          </a:p>
          <a:p>
            <a:pPr algn="just"/>
            <a:endParaRPr lang="en-US" dirty="0"/>
          </a:p>
          <a:p>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17</a:t>
            </a:fld>
            <a:endParaRPr lang="en-GB"/>
          </a:p>
        </p:txBody>
      </p:sp>
    </p:spTree>
    <p:extLst>
      <p:ext uri="{BB962C8B-B14F-4D97-AF65-F5344CB8AC3E}">
        <p14:creationId xmlns:p14="http://schemas.microsoft.com/office/powerpoint/2010/main" val="1253438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936104"/>
          </a:xfrm>
        </p:spPr>
        <p:txBody>
          <a:bodyPr/>
          <a:lstStyle/>
          <a:p>
            <a:pPr algn="l"/>
            <a:r>
              <a:rPr lang="en-US" sz="2200" dirty="0"/>
              <a:t>			</a:t>
            </a:r>
            <a:r>
              <a:rPr lang="en-US" sz="2200" u="sng" dirty="0"/>
              <a:t>Recommendation 8: </a:t>
            </a:r>
            <a:r>
              <a:rPr lang="en-US" sz="2200" dirty="0"/>
              <a:t/>
            </a:r>
            <a:br>
              <a:rPr lang="en-US" sz="2200" dirty="0"/>
            </a:br>
            <a:endParaRPr lang="en-US" sz="2200" dirty="0"/>
          </a:p>
        </p:txBody>
      </p:sp>
      <p:sp>
        <p:nvSpPr>
          <p:cNvPr id="3" name="Content Placeholder 2"/>
          <p:cNvSpPr>
            <a:spLocks noGrp="1"/>
          </p:cNvSpPr>
          <p:nvPr>
            <p:ph idx="1"/>
          </p:nvPr>
        </p:nvSpPr>
        <p:spPr>
          <a:xfrm>
            <a:off x="460042" y="1132586"/>
            <a:ext cx="8229600" cy="3505944"/>
          </a:xfrm>
        </p:spPr>
        <p:txBody>
          <a:bodyPr/>
          <a:lstStyle/>
          <a:p>
            <a:pPr algn="just"/>
            <a:r>
              <a:rPr lang="en-US" i="1" dirty="0"/>
              <a:t>Following the training, South Africa, through relevant sector Departments, has actively collected data on the achievements of milestones and outputs relating to their respective SADC RISDP areas of focus. The data was validated by Statistics South Africa (STATS SA) and the Department of Planning, Monitoring and Evaluation (DPME). </a:t>
            </a:r>
          </a:p>
          <a:p>
            <a:pPr algn="just"/>
            <a:endParaRPr lang="en-US" dirty="0"/>
          </a:p>
          <a:p>
            <a:pPr algn="just"/>
            <a:r>
              <a:rPr lang="en-US" i="1" dirty="0"/>
              <a:t>South Africa submitted its Country Report to the SADC Secretariat on 3 February 2020. The report was coordinated by DPME, Stats SA and DIRCO</a:t>
            </a:r>
            <a:r>
              <a:rPr lang="en-US" dirty="0"/>
              <a:t>. </a:t>
            </a:r>
          </a:p>
          <a:p>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18</a:t>
            </a:fld>
            <a:endParaRPr lang="en-GB"/>
          </a:p>
        </p:txBody>
      </p:sp>
    </p:spTree>
    <p:extLst>
      <p:ext uri="{BB962C8B-B14F-4D97-AF65-F5344CB8AC3E}">
        <p14:creationId xmlns:p14="http://schemas.microsoft.com/office/powerpoint/2010/main" val="998074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lstStyle/>
          <a:p>
            <a:pPr algn="l"/>
            <a:r>
              <a:rPr lang="en-ZA" sz="2200" dirty="0"/>
              <a:t>			</a:t>
            </a:r>
            <a:r>
              <a:rPr lang="en-ZA" sz="2200" u="sng" dirty="0"/>
              <a:t>Recommendation 8: </a:t>
            </a:r>
            <a:r>
              <a:rPr lang="en-ZA" sz="2200" dirty="0"/>
              <a:t/>
            </a:r>
            <a:br>
              <a:rPr lang="en-ZA" sz="2200" dirty="0"/>
            </a:br>
            <a:endParaRPr lang="en-US" sz="2200" dirty="0"/>
          </a:p>
        </p:txBody>
      </p:sp>
      <p:sp>
        <p:nvSpPr>
          <p:cNvPr id="3" name="Content Placeholder 2"/>
          <p:cNvSpPr>
            <a:spLocks noGrp="1"/>
          </p:cNvSpPr>
          <p:nvPr>
            <p:ph idx="1"/>
          </p:nvPr>
        </p:nvSpPr>
        <p:spPr>
          <a:xfrm>
            <a:off x="440761" y="1556792"/>
            <a:ext cx="8229600" cy="3505944"/>
          </a:xfrm>
        </p:spPr>
        <p:txBody>
          <a:bodyPr/>
          <a:lstStyle/>
          <a:p>
            <a:pPr algn="just"/>
            <a:r>
              <a:rPr lang="en-ZA" i="1" dirty="0"/>
              <a:t>The DPME, as lead Department responsible for the coordinating mechanism for sustainable development agendas of the United Nations, the African Union and SADC, coordinated and facilitated inputs from national departments. In this regard, DPME remain the line-function Department responsible for monitoring the national implementation of the RISDP, in cooperation with DIRCO, STATS SA and other relevant Departments. </a:t>
            </a: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19</a:t>
            </a:fld>
            <a:endParaRPr lang="en-GB"/>
          </a:p>
        </p:txBody>
      </p:sp>
    </p:spTree>
    <p:extLst>
      <p:ext uri="{BB962C8B-B14F-4D97-AF65-F5344CB8AC3E}">
        <p14:creationId xmlns:p14="http://schemas.microsoft.com/office/powerpoint/2010/main" val="333074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ZA" dirty="0"/>
              <a:t>INTRODUCTION</a:t>
            </a:r>
          </a:p>
        </p:txBody>
      </p:sp>
      <p:sp>
        <p:nvSpPr>
          <p:cNvPr id="3" name="Content Placeholder 2"/>
          <p:cNvSpPr>
            <a:spLocks noGrp="1"/>
          </p:cNvSpPr>
          <p:nvPr>
            <p:ph idx="1"/>
          </p:nvPr>
        </p:nvSpPr>
        <p:spPr>
          <a:xfrm>
            <a:off x="179512" y="980728"/>
            <a:ext cx="8640960" cy="4658072"/>
          </a:xfrm>
        </p:spPr>
        <p:txBody>
          <a:bodyPr/>
          <a:lstStyle/>
          <a:p>
            <a:pPr algn="just"/>
            <a:r>
              <a:rPr lang="en-ZA" dirty="0"/>
              <a:t>This presentation provides update and context to the departmental responses on the recommendations of the quarter four presentation to the Portfolio Committee.</a:t>
            </a:r>
          </a:p>
          <a:p>
            <a:endParaRPr lang="en-ZA" dirty="0"/>
          </a:p>
          <a:p>
            <a:pPr marL="0" indent="0" algn="just">
              <a:buNone/>
            </a:pPr>
            <a:endParaRPr lang="en-ZA" dirty="0"/>
          </a:p>
          <a:p>
            <a:pPr algn="just"/>
            <a:r>
              <a:rPr lang="en-ZA" dirty="0"/>
              <a:t>The consolidated report notes the progress against implementation of the recommendations.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a:t>
            </a:fld>
            <a:endParaRPr lang="en-GB"/>
          </a:p>
        </p:txBody>
      </p:sp>
    </p:spTree>
    <p:extLst>
      <p:ext uri="{BB962C8B-B14F-4D97-AF65-F5344CB8AC3E}">
        <p14:creationId xmlns:p14="http://schemas.microsoft.com/office/powerpoint/2010/main" val="2458423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397" y="0"/>
            <a:ext cx="8229600" cy="1143000"/>
          </a:xfrm>
        </p:spPr>
        <p:txBody>
          <a:bodyPr/>
          <a:lstStyle/>
          <a:p>
            <a:r>
              <a:rPr lang="en-ZA" dirty="0"/>
              <a:t>ASSESSMENT ON </a:t>
            </a:r>
            <a:br>
              <a:rPr lang="en-ZA" dirty="0"/>
            </a:br>
            <a:r>
              <a:rPr lang="en-ZA" dirty="0"/>
              <a:t>OVERALL PERFORMANCE</a:t>
            </a:r>
          </a:p>
        </p:txBody>
      </p:sp>
      <p:sp>
        <p:nvSpPr>
          <p:cNvPr id="4" name="Content Placeholder 3"/>
          <p:cNvSpPr>
            <a:spLocks noGrp="1"/>
          </p:cNvSpPr>
          <p:nvPr>
            <p:ph idx="1"/>
          </p:nvPr>
        </p:nvSpPr>
        <p:spPr>
          <a:xfrm>
            <a:off x="424397" y="1052736"/>
            <a:ext cx="8640959" cy="5040560"/>
          </a:xfrm>
        </p:spPr>
        <p:txBody>
          <a:bodyPr/>
          <a:lstStyle/>
          <a:p>
            <a:r>
              <a:rPr lang="en-ZA" sz="2400" dirty="0"/>
              <a:t>High-level overview which aims to provide a snapshot of Department’s performance;</a:t>
            </a:r>
          </a:p>
          <a:p>
            <a:r>
              <a:rPr lang="en-ZA" sz="2400" dirty="0"/>
              <a:t>Detail will be provided during the Annual Performance Report (APR) presentation;</a:t>
            </a:r>
          </a:p>
          <a:p>
            <a:r>
              <a:rPr lang="en-US" sz="2400" dirty="0"/>
              <a:t>Due to restrictions imposed on international travel that has resulted in the delay in the conclusion of the audit by AGSA. </a:t>
            </a:r>
          </a:p>
          <a:p>
            <a:r>
              <a:rPr lang="en-US" sz="2400" dirty="0"/>
              <a:t>Thus the audit is currently underway and the engagements between management and office of AGSA are ongoing. The audit outcome is due by 31</a:t>
            </a:r>
            <a:r>
              <a:rPr lang="en-US" sz="2400" baseline="30000" dirty="0"/>
              <a:t>st</a:t>
            </a:r>
            <a:r>
              <a:rPr lang="en-US" sz="2400" dirty="0"/>
              <a:t> October 2020.</a:t>
            </a:r>
            <a:endParaRPr lang="en-ZA" sz="2400" dirty="0"/>
          </a:p>
        </p:txBody>
      </p:sp>
      <p:sp>
        <p:nvSpPr>
          <p:cNvPr id="3" name="Slide Number Placeholder 2"/>
          <p:cNvSpPr>
            <a:spLocks noGrp="1"/>
          </p:cNvSpPr>
          <p:nvPr>
            <p:ph type="sldNum" sz="quarter" idx="10"/>
          </p:nvPr>
        </p:nvSpPr>
        <p:spPr/>
        <p:txBody>
          <a:bodyPr/>
          <a:lstStyle/>
          <a:p>
            <a:fld id="{BC7DE71C-018B-4850-B0F5-A169FA4227DA}" type="slidenum">
              <a:rPr lang="en-US" altLang="en-US" smtClean="0"/>
              <a:pPr/>
              <a:t>20</a:t>
            </a:fld>
            <a:endParaRPr lang="en-US" altLang="en-US"/>
          </a:p>
        </p:txBody>
      </p:sp>
    </p:spTree>
    <p:extLst>
      <p:ext uri="{BB962C8B-B14F-4D97-AF65-F5344CB8AC3E}">
        <p14:creationId xmlns:p14="http://schemas.microsoft.com/office/powerpoint/2010/main" val="896216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20712"/>
          </a:xfrm>
        </p:spPr>
        <p:txBody>
          <a:bodyPr/>
          <a:lstStyle/>
          <a:p>
            <a:pPr>
              <a:defRPr/>
            </a:pPr>
            <a:r>
              <a:rPr lang="en-ZA" u="sng" dirty="0">
                <a:solidFill>
                  <a:srgbClr val="003300"/>
                </a:solidFill>
              </a:rPr>
              <a:t>SUMMARY</a:t>
            </a:r>
            <a:endParaRPr lang="en-ZA" dirty="0"/>
          </a:p>
        </p:txBody>
      </p:sp>
      <p:sp>
        <p:nvSpPr>
          <p:cNvPr id="114691" name="Content Placeholder 2"/>
          <p:cNvSpPr>
            <a:spLocks noGrp="1" noChangeArrowheads="1"/>
          </p:cNvSpPr>
          <p:nvPr>
            <p:ph idx="1"/>
          </p:nvPr>
        </p:nvSpPr>
        <p:spPr>
          <a:xfrm>
            <a:off x="179388" y="665336"/>
            <a:ext cx="8640762" cy="4635327"/>
          </a:xfrm>
        </p:spPr>
        <p:txBody>
          <a:bodyPr/>
          <a:lstStyle/>
          <a:p>
            <a:pPr marL="0" indent="0" algn="ctr">
              <a:buNone/>
              <a:defRPr/>
            </a:pPr>
            <a:endParaRPr lang="en-ZA" altLang="en-US" sz="2400" dirty="0"/>
          </a:p>
          <a:p>
            <a:pPr marL="0" indent="0" algn="ctr">
              <a:buNone/>
              <a:defRPr/>
            </a:pPr>
            <a:r>
              <a:rPr lang="en-ZA" altLang="en-US" sz="2400" dirty="0"/>
              <a:t>The Department achieved 22 (68%) of the 32 annual targets.</a:t>
            </a:r>
          </a:p>
        </p:txBody>
      </p:sp>
      <p:sp>
        <p:nvSpPr>
          <p:cNvPr id="1157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00E78E5-0366-47FC-9F23-98EEA6DAE2AB}" type="slidenum">
              <a:rPr lang="en-US" altLang="en-US" sz="1000">
                <a:solidFill>
                  <a:srgbClr val="000000"/>
                </a:solidFill>
                <a:latin typeface="Times" panose="02020603050405020304" pitchFamily="18" charset="0"/>
              </a:rPr>
              <a:pPr>
                <a:spcBef>
                  <a:spcPct val="0"/>
                </a:spcBef>
                <a:buFontTx/>
                <a:buNone/>
              </a:pPr>
              <a:t>21</a:t>
            </a:fld>
            <a:endParaRPr lang="en-US" altLang="en-US" sz="1000">
              <a:solidFill>
                <a:srgbClr val="000000"/>
              </a:solidFill>
              <a:latin typeface="Times" panose="02020603050405020304" pitchFamily="18" charset="0"/>
            </a:endParaRPr>
          </a:p>
        </p:txBody>
      </p:sp>
      <p:graphicFrame>
        <p:nvGraphicFramePr>
          <p:cNvPr id="8" name="Chart 7"/>
          <p:cNvGraphicFramePr/>
          <p:nvPr/>
        </p:nvGraphicFramePr>
        <p:xfrm>
          <a:off x="179388" y="1772816"/>
          <a:ext cx="8785100"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7487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lstStyle/>
          <a:p>
            <a:r>
              <a:rPr lang="en-ZA" dirty="0"/>
              <a:t>ANALYSIS</a:t>
            </a:r>
          </a:p>
        </p:txBody>
      </p:sp>
      <p:sp>
        <p:nvSpPr>
          <p:cNvPr id="4" name="Content Placeholder 3"/>
          <p:cNvSpPr>
            <a:spLocks noGrp="1"/>
          </p:cNvSpPr>
          <p:nvPr>
            <p:ph idx="1"/>
          </p:nvPr>
        </p:nvSpPr>
        <p:spPr>
          <a:xfrm>
            <a:off x="20877" y="1124744"/>
            <a:ext cx="9073008" cy="4176464"/>
          </a:xfrm>
        </p:spPr>
        <p:txBody>
          <a:bodyPr/>
          <a:lstStyle/>
          <a:p>
            <a:pPr marL="0" indent="0">
              <a:buNone/>
            </a:pPr>
            <a:r>
              <a:rPr lang="en-ZA" sz="2400" dirty="0"/>
              <a:t>Low performance may be ascribed to:</a:t>
            </a:r>
          </a:p>
          <a:p>
            <a:pPr marL="449263" indent="-271463"/>
            <a:r>
              <a:rPr lang="en-ZA" sz="2400" dirty="0"/>
              <a:t>COVID-19:</a:t>
            </a:r>
          </a:p>
          <a:p>
            <a:pPr marL="863600" lvl="1">
              <a:buFont typeface="Wingdings" panose="05000000000000000000" pitchFamily="2" charset="2"/>
              <a:buChar char="ü"/>
            </a:pPr>
            <a:r>
              <a:rPr lang="en-ZA" sz="2400" dirty="0"/>
              <a:t>postponed targets from previous quarters to the fourth quarter;</a:t>
            </a:r>
          </a:p>
          <a:p>
            <a:pPr marL="863600" lvl="1">
              <a:buFont typeface="Wingdings" panose="05000000000000000000" pitchFamily="2" charset="2"/>
              <a:buChar char="ü"/>
            </a:pPr>
            <a:r>
              <a:rPr lang="en-ZA" sz="2400" dirty="0"/>
              <a:t>Scheduling challenges in the fourth quarter as Missions in various countries were geographically impacted by the COVID-19 pandemic outbreak before Head Office;</a:t>
            </a:r>
          </a:p>
          <a:p>
            <a:pPr marL="449263" indent="-271463"/>
            <a:r>
              <a:rPr lang="en-ZA" sz="2400" dirty="0"/>
              <a:t>Targets where DIRCO is not in control, e.g. SADC Double Troika Summit which was scheduled by the Secretariat, did not take place as it was cancelled.</a:t>
            </a:r>
          </a:p>
        </p:txBody>
      </p:sp>
      <p:sp>
        <p:nvSpPr>
          <p:cNvPr id="3" name="Slide Number Placeholder 2"/>
          <p:cNvSpPr>
            <a:spLocks noGrp="1"/>
          </p:cNvSpPr>
          <p:nvPr>
            <p:ph type="sldNum" sz="quarter" idx="10"/>
          </p:nvPr>
        </p:nvSpPr>
        <p:spPr/>
        <p:txBody>
          <a:bodyPr/>
          <a:lstStyle/>
          <a:p>
            <a:fld id="{BC7DE71C-018B-4850-B0F5-A169FA4227DA}" type="slidenum">
              <a:rPr lang="en-US" altLang="en-US" smtClean="0"/>
              <a:pPr/>
              <a:t>22</a:t>
            </a:fld>
            <a:endParaRPr lang="en-US" altLang="en-US"/>
          </a:p>
        </p:txBody>
      </p:sp>
    </p:spTree>
    <p:extLst>
      <p:ext uri="{BB962C8B-B14F-4D97-AF65-F5344CB8AC3E}">
        <p14:creationId xmlns:p14="http://schemas.microsoft.com/office/powerpoint/2010/main" val="3965664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a:t>Thank you</a:t>
            </a:r>
          </a:p>
        </p:txBody>
      </p:sp>
    </p:spTree>
    <p:extLst>
      <p:ext uri="{BB962C8B-B14F-4D97-AF65-F5344CB8AC3E}">
        <p14:creationId xmlns:p14="http://schemas.microsoft.com/office/powerpoint/2010/main" val="237324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483568"/>
          </a:xfrm>
        </p:spPr>
        <p:txBody>
          <a:bodyPr/>
          <a:lstStyle/>
          <a:p>
            <a:pPr algn="just"/>
            <a:r>
              <a:rPr lang="en-GB" sz="2400" u="sng" dirty="0"/>
              <a:t>Recommendation1:</a:t>
            </a:r>
            <a:r>
              <a:rPr lang="en-GB" sz="2400" dirty="0"/>
              <a:t> </a:t>
            </a:r>
            <a:br>
              <a:rPr lang="en-GB" sz="2400" dirty="0"/>
            </a:br>
            <a:r>
              <a:rPr lang="en-ZA" sz="2000" dirty="0"/>
              <a:t>Fast-track the modernisation project of the ICT infrastructure and related matters to minimise the risk to security of information, and to respond to the virtual demands of the ‘new normal’ necessitated by the advent of COVID-19</a:t>
            </a:r>
          </a:p>
        </p:txBody>
      </p:sp>
      <p:sp>
        <p:nvSpPr>
          <p:cNvPr id="3" name="Content Placeholder 2"/>
          <p:cNvSpPr>
            <a:spLocks noGrp="1"/>
          </p:cNvSpPr>
          <p:nvPr>
            <p:ph idx="1"/>
          </p:nvPr>
        </p:nvSpPr>
        <p:spPr>
          <a:xfrm>
            <a:off x="457200" y="1916832"/>
            <a:ext cx="8229600" cy="3721968"/>
          </a:xfrm>
        </p:spPr>
        <p:txBody>
          <a:bodyPr/>
          <a:lstStyle/>
          <a:p>
            <a:pPr algn="just"/>
            <a:r>
              <a:rPr lang="en-ZA" sz="2000" i="1" dirty="0"/>
              <a:t>The Digital Strategy has been finalized and implementation plan is in the final stages of development.</a:t>
            </a:r>
          </a:p>
          <a:p>
            <a:pPr marL="0" indent="0" algn="just">
              <a:buNone/>
            </a:pPr>
            <a:endParaRPr lang="en-ZA" sz="2000" i="1" dirty="0"/>
          </a:p>
          <a:p>
            <a:pPr algn="just"/>
            <a:r>
              <a:rPr lang="en-ZA" sz="2000" i="1" dirty="0"/>
              <a:t>The Department has begun to digitalize some of the manual processes through Microsoft Enterprise Agreement, in response to the challenges posed by COVID-19. </a:t>
            </a:r>
          </a:p>
          <a:p>
            <a:pPr marL="0" indent="0" algn="just">
              <a:buNone/>
            </a:pPr>
            <a:endParaRPr lang="en-ZA" sz="2000" i="1" dirty="0"/>
          </a:p>
          <a:p>
            <a:pPr algn="just"/>
            <a:r>
              <a:rPr lang="en-ZA" sz="2000" i="1" dirty="0"/>
              <a:t>The Department has adopted the use of Microsoft Teams as a means of virtual interaction and collaboration with stakeholders, and to ensure business continuity.</a:t>
            </a:r>
            <a:endParaRPr lang="en-ZA" sz="2000" i="1" dirty="0">
              <a:solidFill>
                <a:schemeClr val="accent6">
                  <a:lumMod val="75000"/>
                </a:schemeClr>
              </a:solidFill>
            </a:endParaRP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a:t>
            </a:fld>
            <a:endParaRPr lang="en-GB"/>
          </a:p>
        </p:txBody>
      </p:sp>
    </p:spTree>
    <p:extLst>
      <p:ext uri="{BB962C8B-B14F-4D97-AF65-F5344CB8AC3E}">
        <p14:creationId xmlns:p14="http://schemas.microsoft.com/office/powerpoint/2010/main" val="101561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8856984" cy="1944216"/>
          </a:xfrm>
        </p:spPr>
        <p:txBody>
          <a:bodyPr/>
          <a:lstStyle/>
          <a:p>
            <a:pPr algn="l"/>
            <a:r>
              <a:rPr lang="en-GB" sz="2400" dirty="0"/>
              <a:t>                             </a:t>
            </a:r>
            <a:r>
              <a:rPr lang="en-GB" sz="2400" u="sng" dirty="0"/>
              <a:t>Recommendation 2:</a:t>
            </a:r>
            <a:r>
              <a:rPr lang="en-GB" sz="2400" dirty="0"/>
              <a:t> </a:t>
            </a:r>
            <a:br>
              <a:rPr lang="en-GB" sz="2400" dirty="0"/>
            </a:br>
            <a:r>
              <a:rPr lang="en-ZA" sz="2400" dirty="0"/>
              <a:t>Investigate the root causes for the non-payment of service providers within the required 30-days rule. SMMEs are unfairly disadvantaged by this practice.</a:t>
            </a:r>
          </a:p>
        </p:txBody>
      </p:sp>
      <p:sp>
        <p:nvSpPr>
          <p:cNvPr id="3" name="Content Placeholder 2"/>
          <p:cNvSpPr>
            <a:spLocks noGrp="1"/>
          </p:cNvSpPr>
          <p:nvPr>
            <p:ph idx="1"/>
          </p:nvPr>
        </p:nvSpPr>
        <p:spPr>
          <a:xfrm>
            <a:off x="179512" y="2276872"/>
            <a:ext cx="8784976" cy="2569840"/>
          </a:xfrm>
        </p:spPr>
        <p:txBody>
          <a:bodyPr/>
          <a:lstStyle/>
          <a:p>
            <a:pPr algn="just"/>
            <a:r>
              <a:rPr lang="en-ZA" i="1" dirty="0"/>
              <a:t>The Director-General has appointed an investigation officer to undertake the investigation. The report is in draft and will be finalized soon for implementation. </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a:t>
            </a:fld>
            <a:endParaRPr lang="en-GB"/>
          </a:p>
        </p:txBody>
      </p:sp>
    </p:spTree>
    <p:extLst>
      <p:ext uri="{BB962C8B-B14F-4D97-AF65-F5344CB8AC3E}">
        <p14:creationId xmlns:p14="http://schemas.microsoft.com/office/powerpoint/2010/main" val="1970971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65" y="332205"/>
            <a:ext cx="8856984" cy="1474812"/>
          </a:xfrm>
        </p:spPr>
        <p:txBody>
          <a:bodyPr/>
          <a:lstStyle/>
          <a:p>
            <a:pPr algn="l"/>
            <a:r>
              <a:rPr lang="en-ZA" sz="2400" dirty="0"/>
              <a:t>                                 </a:t>
            </a:r>
            <a:r>
              <a:rPr lang="en-ZA" sz="2400" u="sng" dirty="0"/>
              <a:t>Recommendation 3: </a:t>
            </a:r>
            <a:r>
              <a:rPr lang="en-ZA" sz="2400" dirty="0"/>
              <a:t/>
            </a:r>
            <a:br>
              <a:rPr lang="en-ZA" sz="2400" dirty="0"/>
            </a:br>
            <a:r>
              <a:rPr lang="en-ZA" sz="2400" dirty="0"/>
              <a:t>Expedite the coming into force of the Foreign Service Act, and prioritising the development of a property management strategy</a:t>
            </a:r>
            <a:br>
              <a:rPr lang="en-ZA" sz="2400" dirty="0"/>
            </a:br>
            <a:endParaRPr lang="en-ZA" dirty="0"/>
          </a:p>
        </p:txBody>
      </p:sp>
      <p:sp>
        <p:nvSpPr>
          <p:cNvPr id="3" name="Content Placeholder 2"/>
          <p:cNvSpPr>
            <a:spLocks noGrp="1"/>
          </p:cNvSpPr>
          <p:nvPr>
            <p:ph idx="1"/>
          </p:nvPr>
        </p:nvSpPr>
        <p:spPr>
          <a:xfrm>
            <a:off x="179512" y="1556792"/>
            <a:ext cx="8784976" cy="3744416"/>
          </a:xfrm>
        </p:spPr>
        <p:txBody>
          <a:bodyPr/>
          <a:lstStyle/>
          <a:p>
            <a:pPr algn="just"/>
            <a:r>
              <a:rPr lang="en-ZA" sz="2400" i="1" dirty="0"/>
              <a:t>The Department has established an Implementation Task Team for the coming into force of the Foreign Service Act’  chaired by the Director-General, to develop these implementation measures. The Task Team oversees the work of five Work Streams that have been established to prepare the necessary draft Regulations, Codes and Directives.</a:t>
            </a:r>
            <a:endParaRPr lang="en-US"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a:t>
            </a:fld>
            <a:endParaRPr lang="en-GB"/>
          </a:p>
        </p:txBody>
      </p:sp>
    </p:spTree>
    <p:extLst>
      <p:ext uri="{BB962C8B-B14F-4D97-AF65-F5344CB8AC3E}">
        <p14:creationId xmlns:p14="http://schemas.microsoft.com/office/powerpoint/2010/main" val="35906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lstStyle/>
          <a:p>
            <a:pPr algn="l"/>
            <a:r>
              <a:rPr lang="en-ZA" dirty="0"/>
              <a:t>             </a:t>
            </a:r>
            <a:r>
              <a:rPr lang="en-ZA" sz="2200" dirty="0"/>
              <a:t>Recommendation 3</a:t>
            </a:r>
            <a:br>
              <a:rPr lang="en-ZA" sz="2200" dirty="0"/>
            </a:br>
            <a:endParaRPr lang="en-US" sz="2200" dirty="0"/>
          </a:p>
        </p:txBody>
      </p:sp>
      <p:sp>
        <p:nvSpPr>
          <p:cNvPr id="3" name="Content Placeholder 2"/>
          <p:cNvSpPr>
            <a:spLocks noGrp="1"/>
          </p:cNvSpPr>
          <p:nvPr>
            <p:ph idx="1"/>
          </p:nvPr>
        </p:nvSpPr>
        <p:spPr>
          <a:xfrm>
            <a:off x="457200" y="1772816"/>
            <a:ext cx="8229600" cy="3865984"/>
          </a:xfrm>
        </p:spPr>
        <p:txBody>
          <a:bodyPr/>
          <a:lstStyle/>
          <a:p>
            <a:pPr algn="just"/>
            <a:endParaRPr lang="en-US" dirty="0"/>
          </a:p>
          <a:p>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6</a:t>
            </a:fld>
            <a:endParaRPr lang="en-GB"/>
          </a:p>
        </p:txBody>
      </p:sp>
      <p:sp>
        <p:nvSpPr>
          <p:cNvPr id="5" name="Rectangle 4"/>
          <p:cNvSpPr/>
          <p:nvPr/>
        </p:nvSpPr>
        <p:spPr>
          <a:xfrm>
            <a:off x="785126" y="1484784"/>
            <a:ext cx="7920880" cy="4093428"/>
          </a:xfrm>
          <a:prstGeom prst="rect">
            <a:avLst/>
          </a:prstGeom>
        </p:spPr>
        <p:txBody>
          <a:bodyPr wrap="square">
            <a:spAutoFit/>
          </a:bodyPr>
          <a:lstStyle/>
          <a:p>
            <a:pPr marL="342900" indent="-342900" algn="just">
              <a:buFont typeface="Arial" panose="020B0604020202020204" pitchFamily="34" charset="0"/>
              <a:buChar char="•"/>
            </a:pPr>
            <a:r>
              <a:rPr lang="en-US" sz="2000" i="1" dirty="0">
                <a:latin typeface="+mn-lt"/>
              </a:rPr>
              <a:t>The Department has a Work Plan and Deliverables with a view to ensure that the FSA will come into operation in April 2021.The Work Streams are in the process of assessing the provisions of the FSA as well as of the existing policies and codes to identify which matters relevant to the Work Stream must be contained in the various measures (i.e. Regulations, Codes, Directives, Guidelines, or other measures)</a:t>
            </a:r>
            <a:r>
              <a:rPr lang="en-US" sz="2000" dirty="0">
                <a:latin typeface="+mn-lt"/>
              </a:rPr>
              <a:t>.</a:t>
            </a:r>
          </a:p>
          <a:p>
            <a:pPr marL="342900" indent="-342900" algn="just">
              <a:buFont typeface="Arial" panose="020B0604020202020204" pitchFamily="34" charset="0"/>
              <a:buChar char="•"/>
            </a:pPr>
            <a:endParaRPr lang="en-US" sz="2000" dirty="0">
              <a:latin typeface="+mn-lt"/>
            </a:endParaRPr>
          </a:p>
          <a:p>
            <a:pPr marL="342900" indent="-342900" algn="just">
              <a:buFont typeface="Arial" panose="020B0604020202020204" pitchFamily="34" charset="0"/>
              <a:buChar char="•"/>
            </a:pPr>
            <a:r>
              <a:rPr lang="en-US" sz="2000" i="1" dirty="0">
                <a:latin typeface="+mn-lt"/>
              </a:rPr>
              <a:t>Work of the Work Streams is planned to be finalized by 30 October 2020</a:t>
            </a:r>
          </a:p>
          <a:p>
            <a:pPr marL="342900" indent="-342900" algn="just">
              <a:buFont typeface="Arial" panose="020B0604020202020204" pitchFamily="34" charset="0"/>
              <a:buChar char="•"/>
            </a:pPr>
            <a:endParaRPr lang="en-US" sz="2000" i="1" dirty="0">
              <a:latin typeface="+mn-lt"/>
            </a:endParaRPr>
          </a:p>
          <a:p>
            <a:pPr marL="342900" indent="-342900" algn="just">
              <a:buFont typeface="Arial" panose="020B0604020202020204" pitchFamily="34" charset="0"/>
              <a:buChar char="•"/>
            </a:pPr>
            <a:r>
              <a:rPr lang="en-ZA" sz="2000" i="1" dirty="0">
                <a:latin typeface="+mn-lt"/>
              </a:rPr>
              <a:t>The development of the property management strategy is included in the task of the </a:t>
            </a:r>
            <a:r>
              <a:rPr lang="en-ZA" sz="2000" i="1" dirty="0" err="1">
                <a:latin typeface="+mn-lt"/>
              </a:rPr>
              <a:t>Workstreams</a:t>
            </a:r>
            <a:endParaRPr lang="en-US" sz="2000" i="1" dirty="0">
              <a:latin typeface="+mn-lt"/>
            </a:endParaRPr>
          </a:p>
        </p:txBody>
      </p:sp>
    </p:spTree>
    <p:extLst>
      <p:ext uri="{BB962C8B-B14F-4D97-AF65-F5344CB8AC3E}">
        <p14:creationId xmlns:p14="http://schemas.microsoft.com/office/powerpoint/2010/main" val="2809668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lstStyle/>
          <a:p>
            <a:pPr algn="l"/>
            <a:r>
              <a:rPr lang="en-US" sz="2200" dirty="0"/>
              <a:t>                             </a:t>
            </a:r>
            <a:r>
              <a:rPr lang="en-US" sz="2200" u="sng" dirty="0"/>
              <a:t>Recommendation 4: </a:t>
            </a:r>
            <a:r>
              <a:rPr lang="en-US" sz="2200" dirty="0"/>
              <a:t/>
            </a:r>
            <a:br>
              <a:rPr lang="en-US" sz="2200" dirty="0"/>
            </a:br>
            <a:r>
              <a:rPr lang="en-US" sz="2200" dirty="0"/>
              <a:t>Review the structured bilateral mechanisms entered into by the country with its counterparts, to ensure they advance national interest and address domestic imperatives.</a:t>
            </a:r>
            <a:br>
              <a:rPr lang="en-US" sz="2200" dirty="0"/>
            </a:br>
            <a:endParaRPr lang="en-US" sz="2200" dirty="0"/>
          </a:p>
        </p:txBody>
      </p:sp>
      <p:sp>
        <p:nvSpPr>
          <p:cNvPr id="3" name="Content Placeholder 2"/>
          <p:cNvSpPr>
            <a:spLocks noGrp="1"/>
          </p:cNvSpPr>
          <p:nvPr>
            <p:ph idx="1"/>
          </p:nvPr>
        </p:nvSpPr>
        <p:spPr>
          <a:xfrm>
            <a:off x="457200" y="1844824"/>
            <a:ext cx="8229600" cy="3793976"/>
          </a:xfrm>
        </p:spPr>
        <p:txBody>
          <a:bodyPr/>
          <a:lstStyle/>
          <a:p>
            <a:pPr algn="just"/>
            <a:r>
              <a:rPr lang="en-ZA" i="1" dirty="0"/>
              <a:t>The review of structured mechanisms is included as a target in the annual performance plan 2020-2021.  The target reads as “100% of structured mechanisms reviewed”. </a:t>
            </a:r>
            <a:endParaRPr lang="en-US" i="1" dirty="0"/>
          </a:p>
          <a:p>
            <a:pPr algn="just"/>
            <a:endParaRPr lang="en-US" i="1" dirty="0"/>
          </a:p>
          <a:p>
            <a:pPr algn="just"/>
            <a:r>
              <a:rPr lang="en-ZA" i="1" dirty="0"/>
              <a:t>This will be reported upon during the quarter two reporting period. </a:t>
            </a:r>
            <a:endParaRPr lang="en-US"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7</a:t>
            </a:fld>
            <a:endParaRPr lang="en-GB"/>
          </a:p>
        </p:txBody>
      </p:sp>
    </p:spTree>
    <p:extLst>
      <p:ext uri="{BB962C8B-B14F-4D97-AF65-F5344CB8AC3E}">
        <p14:creationId xmlns:p14="http://schemas.microsoft.com/office/powerpoint/2010/main" val="248647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01000" cy="2088232"/>
          </a:xfrm>
        </p:spPr>
        <p:txBody>
          <a:bodyPr/>
          <a:lstStyle/>
          <a:p>
            <a:pPr algn="just"/>
            <a:r>
              <a:rPr lang="en-ZA" sz="2400" u="sng" dirty="0"/>
              <a:t>Recommendation5</a:t>
            </a:r>
            <a:r>
              <a:rPr lang="en-ZA" sz="2400" dirty="0"/>
              <a:t>: </a:t>
            </a:r>
            <a:br>
              <a:rPr lang="en-ZA" sz="2400" dirty="0"/>
            </a:br>
            <a:r>
              <a:rPr lang="en-ZA" sz="2000" dirty="0"/>
              <a:t>Consider using Candidature Diplomacy as a conscious ‘soft power’ strategy to get value-for-money and also address the needs of our country including giving exposure to our youth for internship and future employment opportunities in international organisations the country is party to</a:t>
            </a:r>
            <a:r>
              <a:rPr lang="en-ZA" sz="2400" dirty="0"/>
              <a:t>.</a:t>
            </a:r>
            <a:endParaRPr lang="en-US" sz="2400" dirty="0"/>
          </a:p>
        </p:txBody>
      </p:sp>
      <p:sp>
        <p:nvSpPr>
          <p:cNvPr id="3" name="Content Placeholder 2"/>
          <p:cNvSpPr>
            <a:spLocks noGrp="1"/>
          </p:cNvSpPr>
          <p:nvPr>
            <p:ph idx="1"/>
          </p:nvPr>
        </p:nvSpPr>
        <p:spPr>
          <a:xfrm>
            <a:off x="179512" y="2204864"/>
            <a:ext cx="8856984" cy="3629000"/>
          </a:xfrm>
        </p:spPr>
        <p:txBody>
          <a:bodyPr/>
          <a:lstStyle/>
          <a:p>
            <a:endParaRPr lang="en-US" dirty="0"/>
          </a:p>
          <a:p>
            <a:r>
              <a:rPr lang="en-US" sz="2000" i="1" dirty="0"/>
              <a:t>While South Africa would often aspire to be represented in various international </a:t>
            </a:r>
            <a:r>
              <a:rPr lang="en-US" sz="2000" i="1" dirty="0" err="1"/>
              <a:t>organisations</a:t>
            </a:r>
            <a:r>
              <a:rPr lang="en-US" sz="2000" i="1" dirty="0"/>
              <a:t>, bodies, and committees, it would ordinarily be guided by, and seek to align itself with the rules, processes, procedures and positions of, the Africa Group.</a:t>
            </a:r>
            <a:endParaRPr lang="en-ZA" sz="2000" i="1"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8</a:t>
            </a:fld>
            <a:endParaRPr lang="en-GB"/>
          </a:p>
        </p:txBody>
      </p:sp>
    </p:spTree>
    <p:extLst>
      <p:ext uri="{BB962C8B-B14F-4D97-AF65-F5344CB8AC3E}">
        <p14:creationId xmlns:p14="http://schemas.microsoft.com/office/powerpoint/2010/main" val="687976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pPr algn="l"/>
            <a:r>
              <a:rPr lang="en-US" sz="2200" dirty="0"/>
              <a:t>                                 Recommendation 5: </a:t>
            </a:r>
            <a:br>
              <a:rPr lang="en-US" sz="2200" dirty="0"/>
            </a:br>
            <a:endParaRPr lang="en-US" sz="2000" dirty="0"/>
          </a:p>
        </p:txBody>
      </p:sp>
      <p:sp>
        <p:nvSpPr>
          <p:cNvPr id="3" name="Content Placeholder 2"/>
          <p:cNvSpPr>
            <a:spLocks noGrp="1"/>
          </p:cNvSpPr>
          <p:nvPr>
            <p:ph idx="1"/>
          </p:nvPr>
        </p:nvSpPr>
        <p:spPr>
          <a:xfrm>
            <a:off x="457200" y="2132856"/>
            <a:ext cx="8229600" cy="3505944"/>
          </a:xfrm>
        </p:spPr>
        <p:txBody>
          <a:bodyPr/>
          <a:lstStyle/>
          <a:p>
            <a:r>
              <a:rPr lang="en-US" i="1" dirty="0"/>
              <a:t>Clearly, participation in multilateral activity, in general, and representation in various UN/AU bodies/committees in particular, allows South Africa to project its normative values into processes in order to help in shaping the world and influencing the development of norms and standards from South Africa’s perspective</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Tree>
    <p:extLst>
      <p:ext uri="{BB962C8B-B14F-4D97-AF65-F5344CB8AC3E}">
        <p14:creationId xmlns:p14="http://schemas.microsoft.com/office/powerpoint/2010/main" val="236780965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10252</TotalTime>
  <Words>1562</Words>
  <Application>Microsoft Office PowerPoint</Application>
  <PresentationFormat>On-screen Show (4:3)</PresentationFormat>
  <Paragraphs>114</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Courier New</vt:lpstr>
      <vt:lpstr>Times</vt:lpstr>
      <vt:lpstr>Wingdings</vt:lpstr>
      <vt:lpstr>Blank Presentation</vt:lpstr>
      <vt:lpstr> </vt:lpstr>
      <vt:lpstr>INTRODUCTION</vt:lpstr>
      <vt:lpstr>Recommendation1:  Fast-track the modernisation project of the ICT infrastructure and related matters to minimise the risk to security of information, and to respond to the virtual demands of the ‘new normal’ necessitated by the advent of COVID-19</vt:lpstr>
      <vt:lpstr>                             Recommendation 2:  Investigate the root causes for the non-payment of service providers within the required 30-days rule. SMMEs are unfairly disadvantaged by this practice.</vt:lpstr>
      <vt:lpstr>                                 Recommendation 3:  Expedite the coming into force of the Foreign Service Act, and prioritising the development of a property management strategy </vt:lpstr>
      <vt:lpstr>             Recommendation 3 </vt:lpstr>
      <vt:lpstr>                             Recommendation 4:  Review the structured bilateral mechanisms entered into by the country with its counterparts, to ensure they advance national interest and address domestic imperatives. </vt:lpstr>
      <vt:lpstr>Recommendation5:  Consider using Candidature Diplomacy as a conscious ‘soft power’ strategy to get value-for-money and also address the needs of our country including giving exposure to our youth for internship and future employment opportunities in international organisations the country is party to.</vt:lpstr>
      <vt:lpstr>                                 Recommendation 5:  </vt:lpstr>
      <vt:lpstr>Recommendation5:  </vt:lpstr>
      <vt:lpstr>                              Recommendation 5:  </vt:lpstr>
      <vt:lpstr>                               Recommendation 6:  Develop, in consultation with National Treasury, a strategy with a detailed implementation plan, to find a workable solution to stay within the ceiling on compensation of employees without compromising service delivery.</vt:lpstr>
      <vt:lpstr>                                      Recommendation 6:     </vt:lpstr>
      <vt:lpstr> Recommendation7:  Increase representability in the Department of the previously disadvantaged group catering for gender mainstreaming, youth development, women and access for people with disability  </vt:lpstr>
      <vt:lpstr>   Recommendation 7:   </vt:lpstr>
      <vt:lpstr>   Recommendation 8:  Consider leading the implementation and domestication of the region’s blueprints in the country, including the Revised Regional Indicative Strategic Development Plan (RISDP) 2015-2020</vt:lpstr>
      <vt:lpstr>   Recommendation 8:  </vt:lpstr>
      <vt:lpstr>   Recommendation 8:  </vt:lpstr>
      <vt:lpstr>   Recommendation 8:  </vt:lpstr>
      <vt:lpstr>ASSESSMENT ON  OVERALL PERFORMANCE</vt:lpstr>
      <vt:lpstr>SUMMARY</vt:lpstr>
      <vt:lpstr>ANALYSIS</vt:lpstr>
      <vt:lpstr>Thank you</vt:lpstr>
    </vt:vector>
  </TitlesOfParts>
  <Company>DFA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Lubabalo Sigwela</cp:lastModifiedBy>
  <cp:revision>815</cp:revision>
  <cp:lastPrinted>2020-10-09T14:10:47Z</cp:lastPrinted>
  <dcterms:created xsi:type="dcterms:W3CDTF">2005-10-07T13:50:53Z</dcterms:created>
  <dcterms:modified xsi:type="dcterms:W3CDTF">2020-10-19T12:39:30Z</dcterms:modified>
</cp:coreProperties>
</file>