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diagrams/data3.xml" ContentType="application/vnd.openxmlformats-officedocument.drawingml.diagramData+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commentAuthors.xml" ContentType="application/vnd.openxmlformats-officedocument.presentationml.commentAuthors+xml"/>
  <Override PartName="/ppt/diagrams/layout3.xml" ContentType="application/vnd.openxmlformats-officedocument.drawingml.diagram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6" r:id="rId4"/>
    <p:sldMasterId id="2147483699" r:id="rId5"/>
    <p:sldMasterId id="2147483711" r:id="rId6"/>
  </p:sldMasterIdLst>
  <p:notesMasterIdLst>
    <p:notesMasterId r:id="rId56"/>
  </p:notesMasterIdLst>
  <p:handoutMasterIdLst>
    <p:handoutMasterId r:id="rId57"/>
  </p:handoutMasterIdLst>
  <p:sldIdLst>
    <p:sldId id="290" r:id="rId7"/>
    <p:sldId id="291" r:id="rId8"/>
    <p:sldId id="292" r:id="rId9"/>
    <p:sldId id="370" r:id="rId10"/>
    <p:sldId id="371" r:id="rId11"/>
    <p:sldId id="315" r:id="rId12"/>
    <p:sldId id="341" r:id="rId13"/>
    <p:sldId id="344" r:id="rId14"/>
    <p:sldId id="401" r:id="rId15"/>
    <p:sldId id="357" r:id="rId16"/>
    <p:sldId id="402" r:id="rId17"/>
    <p:sldId id="397" r:id="rId18"/>
    <p:sldId id="384" r:id="rId19"/>
    <p:sldId id="387" r:id="rId20"/>
    <p:sldId id="388" r:id="rId21"/>
    <p:sldId id="389" r:id="rId22"/>
    <p:sldId id="354" r:id="rId23"/>
    <p:sldId id="409" r:id="rId24"/>
    <p:sldId id="429" r:id="rId25"/>
    <p:sldId id="403" r:id="rId26"/>
    <p:sldId id="404" r:id="rId27"/>
    <p:sldId id="405" r:id="rId28"/>
    <p:sldId id="406" r:id="rId29"/>
    <p:sldId id="407" r:id="rId30"/>
    <p:sldId id="408" r:id="rId31"/>
    <p:sldId id="412" r:id="rId32"/>
    <p:sldId id="411" r:id="rId33"/>
    <p:sldId id="431" r:id="rId34"/>
    <p:sldId id="413" r:id="rId35"/>
    <p:sldId id="415" r:id="rId36"/>
    <p:sldId id="432" r:id="rId37"/>
    <p:sldId id="433" r:id="rId38"/>
    <p:sldId id="434" r:id="rId39"/>
    <p:sldId id="435" r:id="rId40"/>
    <p:sldId id="419" r:id="rId41"/>
    <p:sldId id="421" r:id="rId42"/>
    <p:sldId id="430" r:id="rId43"/>
    <p:sldId id="422" r:id="rId44"/>
    <p:sldId id="424" r:id="rId45"/>
    <p:sldId id="425" r:id="rId46"/>
    <p:sldId id="436" r:id="rId47"/>
    <p:sldId id="437" r:id="rId48"/>
    <p:sldId id="438" r:id="rId49"/>
    <p:sldId id="439" r:id="rId50"/>
    <p:sldId id="440" r:id="rId51"/>
    <p:sldId id="441" r:id="rId52"/>
    <p:sldId id="442" r:id="rId53"/>
    <p:sldId id="312" r:id="rId54"/>
    <p:sldId id="258" r:id="rId55"/>
  </p:sldIdLst>
  <p:sldSz cx="9144000" cy="6858000" type="screen4x3"/>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ita Samaad" initials="AS" lastIdx="3" clrIdx="0">
    <p:extLst>
      <p:ext uri="{19B8F6BF-5375-455C-9EA6-DF929625EA0E}">
        <p15:presenceInfo xmlns:p15="http://schemas.microsoft.com/office/powerpoint/2012/main" xmlns="" userId="S-1-5-21-3998480680-1760562881-1058161749-27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741202"/>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24" autoAdjust="0"/>
    <p:restoredTop sz="94660"/>
  </p:normalViewPr>
  <p:slideViewPr>
    <p:cSldViewPr>
      <p:cViewPr varScale="1">
        <p:scale>
          <a:sx n="73" d="100"/>
          <a:sy n="73" d="100"/>
        </p:scale>
        <p:origin x="-1128" y="-10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4111FC-91B8-457D-BA01-F1327EBD917B}" type="doc">
      <dgm:prSet loTypeId="urn:microsoft.com/office/officeart/2005/8/layout/chevron1" loCatId="process" qsTypeId="urn:microsoft.com/office/officeart/2005/8/quickstyle/simple1" qsCatId="simple" csTypeId="urn:microsoft.com/office/officeart/2005/8/colors/colorful1#2" csCatId="colorful" phldr="1"/>
      <dgm:spPr/>
      <dgm:t>
        <a:bodyPr/>
        <a:lstStyle/>
        <a:p>
          <a:endParaRPr lang="en-ZA"/>
        </a:p>
      </dgm:t>
    </dgm:pt>
    <dgm:pt modelId="{0F23A6E1-5B54-41C2-9224-ED20B5C4D630}">
      <dgm:prSet phldrT="[Text]"/>
      <dgm:spPr/>
      <dgm:t>
        <a:bodyPr/>
        <a:lstStyle/>
        <a:p>
          <a:r>
            <a:rPr lang="en-ZA" b="1" dirty="0"/>
            <a:t>PARENTS</a:t>
          </a:r>
        </a:p>
      </dgm:t>
    </dgm:pt>
    <dgm:pt modelId="{3ADC393E-8C2B-42D7-B575-341B13284114}" type="parTrans" cxnId="{051ACE09-1925-4CAE-B5D4-83F75C6AE7C0}">
      <dgm:prSet/>
      <dgm:spPr/>
      <dgm:t>
        <a:bodyPr/>
        <a:lstStyle/>
        <a:p>
          <a:endParaRPr lang="en-ZA"/>
        </a:p>
      </dgm:t>
    </dgm:pt>
    <dgm:pt modelId="{7E03B5DB-2941-4DD5-9C2B-D2BAFC8757CB}" type="sibTrans" cxnId="{051ACE09-1925-4CAE-B5D4-83F75C6AE7C0}">
      <dgm:prSet/>
      <dgm:spPr/>
      <dgm:t>
        <a:bodyPr/>
        <a:lstStyle/>
        <a:p>
          <a:endParaRPr lang="en-ZA"/>
        </a:p>
      </dgm:t>
    </dgm:pt>
    <dgm:pt modelId="{F17CC6BA-AC51-4ED8-A51A-BB67862F0ABD}">
      <dgm:prSet phldrT="[Text]"/>
      <dgm:spPr/>
      <dgm:t>
        <a:bodyPr/>
        <a:lstStyle/>
        <a:p>
          <a:r>
            <a:rPr lang="en-ZA" b="1" dirty="0"/>
            <a:t>GOVERNMENT DEPARTMENTS</a:t>
          </a:r>
        </a:p>
      </dgm:t>
    </dgm:pt>
    <dgm:pt modelId="{6379729A-419C-41DD-B7CC-D98234514594}" type="parTrans" cxnId="{721CAC47-D5C3-42AB-A0F7-8E6CC845E13D}">
      <dgm:prSet/>
      <dgm:spPr/>
      <dgm:t>
        <a:bodyPr/>
        <a:lstStyle/>
        <a:p>
          <a:endParaRPr lang="en-ZA"/>
        </a:p>
      </dgm:t>
    </dgm:pt>
    <dgm:pt modelId="{6E1F6005-3BD3-4F21-B160-964AA29EA945}" type="sibTrans" cxnId="{721CAC47-D5C3-42AB-A0F7-8E6CC845E13D}">
      <dgm:prSet/>
      <dgm:spPr/>
      <dgm:t>
        <a:bodyPr/>
        <a:lstStyle/>
        <a:p>
          <a:endParaRPr lang="en-ZA"/>
        </a:p>
      </dgm:t>
    </dgm:pt>
    <dgm:pt modelId="{09F53B8F-F2F3-4138-AEEB-BD73B2352703}">
      <dgm:prSet/>
      <dgm:spPr/>
      <dgm:t>
        <a:bodyPr/>
        <a:lstStyle/>
        <a:p>
          <a:r>
            <a:rPr lang="en-GB" dirty="0">
              <a:solidFill>
                <a:srgbClr val="C00000"/>
              </a:solidFill>
            </a:rPr>
            <a:t>Being Primary caregiver.</a:t>
          </a:r>
          <a:endParaRPr lang="en-ZA" dirty="0">
            <a:solidFill>
              <a:srgbClr val="C00000"/>
            </a:solidFill>
          </a:endParaRPr>
        </a:p>
      </dgm:t>
    </dgm:pt>
    <dgm:pt modelId="{876EAD9E-9DBE-41C6-81B3-C015C4A5D2D8}" type="parTrans" cxnId="{17FB96C4-B511-4CEC-9E91-9047169D1074}">
      <dgm:prSet/>
      <dgm:spPr/>
      <dgm:t>
        <a:bodyPr/>
        <a:lstStyle/>
        <a:p>
          <a:endParaRPr lang="en-ZA"/>
        </a:p>
      </dgm:t>
    </dgm:pt>
    <dgm:pt modelId="{906B2AD1-DF2A-416F-80DB-6F794796B419}" type="sibTrans" cxnId="{17FB96C4-B511-4CEC-9E91-9047169D1074}">
      <dgm:prSet/>
      <dgm:spPr/>
      <dgm:t>
        <a:bodyPr/>
        <a:lstStyle/>
        <a:p>
          <a:endParaRPr lang="en-ZA"/>
        </a:p>
      </dgm:t>
    </dgm:pt>
    <dgm:pt modelId="{E892B147-F84A-4B11-BBC4-DD1656080117}">
      <dgm:prSet/>
      <dgm:spPr/>
      <dgm:t>
        <a:bodyPr/>
        <a:lstStyle/>
        <a:p>
          <a:r>
            <a:rPr lang="en-GB" dirty="0">
              <a:solidFill>
                <a:srgbClr val="C00000"/>
              </a:solidFill>
            </a:rPr>
            <a:t>Creating nurturing environment for holistic development of children.</a:t>
          </a:r>
          <a:endParaRPr lang="en-ZA" dirty="0">
            <a:solidFill>
              <a:srgbClr val="C00000"/>
            </a:solidFill>
          </a:endParaRPr>
        </a:p>
      </dgm:t>
    </dgm:pt>
    <dgm:pt modelId="{4C6EA2B9-A00D-44F0-9B81-A7065AC4FB9A}" type="parTrans" cxnId="{38909411-EA87-49E3-A6D7-4B98BB83F0D3}">
      <dgm:prSet/>
      <dgm:spPr/>
      <dgm:t>
        <a:bodyPr/>
        <a:lstStyle/>
        <a:p>
          <a:endParaRPr lang="en-ZA"/>
        </a:p>
      </dgm:t>
    </dgm:pt>
    <dgm:pt modelId="{178920B1-5782-4FF4-AD25-2A2105EC1938}" type="sibTrans" cxnId="{38909411-EA87-49E3-A6D7-4B98BB83F0D3}">
      <dgm:prSet/>
      <dgm:spPr/>
      <dgm:t>
        <a:bodyPr/>
        <a:lstStyle/>
        <a:p>
          <a:endParaRPr lang="en-ZA"/>
        </a:p>
      </dgm:t>
    </dgm:pt>
    <dgm:pt modelId="{DBD1A345-3945-4885-AD50-65B567F5B63B}">
      <dgm:prSet/>
      <dgm:spPr/>
      <dgm:t>
        <a:bodyPr/>
        <a:lstStyle/>
        <a:p>
          <a:r>
            <a:rPr lang="en-GB" dirty="0">
              <a:solidFill>
                <a:srgbClr val="7030A0"/>
              </a:solidFill>
            </a:rPr>
            <a:t>Contracted for relevant services.</a:t>
          </a:r>
          <a:endParaRPr lang="en-ZA" dirty="0">
            <a:solidFill>
              <a:srgbClr val="7030A0"/>
            </a:solidFill>
          </a:endParaRPr>
        </a:p>
      </dgm:t>
    </dgm:pt>
    <dgm:pt modelId="{ECE5281F-04AF-4A8C-8922-780A2E1F787F}" type="parTrans" cxnId="{2B4CA533-BC66-4F5A-827D-EB7D559277A6}">
      <dgm:prSet/>
      <dgm:spPr/>
      <dgm:t>
        <a:bodyPr/>
        <a:lstStyle/>
        <a:p>
          <a:endParaRPr lang="en-ZA"/>
        </a:p>
      </dgm:t>
    </dgm:pt>
    <dgm:pt modelId="{BECEF779-D292-4791-B859-BDF340A09481}" type="sibTrans" cxnId="{2B4CA533-BC66-4F5A-827D-EB7D559277A6}">
      <dgm:prSet/>
      <dgm:spPr/>
      <dgm:t>
        <a:bodyPr/>
        <a:lstStyle/>
        <a:p>
          <a:endParaRPr lang="en-ZA"/>
        </a:p>
      </dgm:t>
    </dgm:pt>
    <dgm:pt modelId="{99DDC8BD-1817-4A18-963C-2DD95BC8FCEC}">
      <dgm:prSet/>
      <dgm:spPr/>
      <dgm:t>
        <a:bodyPr/>
        <a:lstStyle/>
        <a:p>
          <a:r>
            <a:rPr lang="en-ZA" dirty="0">
              <a:solidFill>
                <a:srgbClr val="7030A0"/>
              </a:solidFill>
            </a:rPr>
            <a:t>Enter partnership with government departments.</a:t>
          </a:r>
        </a:p>
      </dgm:t>
    </dgm:pt>
    <dgm:pt modelId="{3540A0AD-B77E-4420-8CB0-BC773BE5F467}" type="parTrans" cxnId="{1F371A46-41D0-4651-8946-BE1BE6349835}">
      <dgm:prSet/>
      <dgm:spPr/>
      <dgm:t>
        <a:bodyPr/>
        <a:lstStyle/>
        <a:p>
          <a:endParaRPr lang="en-ZA"/>
        </a:p>
      </dgm:t>
    </dgm:pt>
    <dgm:pt modelId="{C9D196F2-A7C8-4AB9-A0CC-7F401CCBDC83}" type="sibTrans" cxnId="{1F371A46-41D0-4651-8946-BE1BE6349835}">
      <dgm:prSet/>
      <dgm:spPr/>
      <dgm:t>
        <a:bodyPr/>
        <a:lstStyle/>
        <a:p>
          <a:endParaRPr lang="en-ZA"/>
        </a:p>
      </dgm:t>
    </dgm:pt>
    <dgm:pt modelId="{3273DE8E-E2EE-40C7-958B-8EEB4610FC26}">
      <dgm:prSet phldrT="[Text]"/>
      <dgm:spPr/>
      <dgm:t>
        <a:bodyPr/>
        <a:lstStyle/>
        <a:p>
          <a:r>
            <a:rPr lang="en-ZA" b="1" dirty="0">
              <a:solidFill>
                <a:srgbClr val="92D050"/>
              </a:solidFill>
            </a:rPr>
            <a:t>National</a:t>
          </a:r>
        </a:p>
      </dgm:t>
    </dgm:pt>
    <dgm:pt modelId="{C6F56B0F-FC7A-4F94-B957-BE7BE81D5609}" type="parTrans" cxnId="{E5AA9EE9-0CE1-444B-91EC-CC2FD5CA9E1D}">
      <dgm:prSet/>
      <dgm:spPr/>
      <dgm:t>
        <a:bodyPr/>
        <a:lstStyle/>
        <a:p>
          <a:endParaRPr lang="en-ZA"/>
        </a:p>
      </dgm:t>
    </dgm:pt>
    <dgm:pt modelId="{E880EB62-58F7-45C2-8862-200ECD8509F1}" type="sibTrans" cxnId="{E5AA9EE9-0CE1-444B-91EC-CC2FD5CA9E1D}">
      <dgm:prSet/>
      <dgm:spPr/>
      <dgm:t>
        <a:bodyPr/>
        <a:lstStyle/>
        <a:p>
          <a:endParaRPr lang="en-ZA"/>
        </a:p>
      </dgm:t>
    </dgm:pt>
    <dgm:pt modelId="{EBF708C1-8FB6-4EBC-86E8-A55D443A2354}">
      <dgm:prSet phldrT="[Text]"/>
      <dgm:spPr/>
      <dgm:t>
        <a:bodyPr/>
        <a:lstStyle/>
        <a:p>
          <a:r>
            <a:rPr lang="en-ZA" b="1" dirty="0">
              <a:solidFill>
                <a:srgbClr val="92D050"/>
              </a:solidFill>
            </a:rPr>
            <a:t>Provincia</a:t>
          </a:r>
          <a:r>
            <a:rPr lang="en-ZA" dirty="0">
              <a:solidFill>
                <a:srgbClr val="92D050"/>
              </a:solidFill>
            </a:rPr>
            <a:t>l:</a:t>
          </a:r>
        </a:p>
      </dgm:t>
    </dgm:pt>
    <dgm:pt modelId="{E8E602EF-3994-49CF-A65C-E5CDFE1E42CD}" type="parTrans" cxnId="{7C0C37A5-C0E4-4095-8AA1-36B77C800FCC}">
      <dgm:prSet/>
      <dgm:spPr/>
      <dgm:t>
        <a:bodyPr/>
        <a:lstStyle/>
        <a:p>
          <a:endParaRPr lang="en-ZA"/>
        </a:p>
      </dgm:t>
    </dgm:pt>
    <dgm:pt modelId="{3BF3D9D7-B2DA-4372-8447-18E7DEBD17CB}" type="sibTrans" cxnId="{7C0C37A5-C0E4-4095-8AA1-36B77C800FCC}">
      <dgm:prSet/>
      <dgm:spPr/>
      <dgm:t>
        <a:bodyPr/>
        <a:lstStyle/>
        <a:p>
          <a:endParaRPr lang="en-ZA"/>
        </a:p>
      </dgm:t>
    </dgm:pt>
    <dgm:pt modelId="{50816098-81CE-40AB-8602-DF094CB02E48}">
      <dgm:prSet phldrT="[Text]"/>
      <dgm:spPr/>
      <dgm:t>
        <a:bodyPr/>
        <a:lstStyle/>
        <a:p>
          <a:r>
            <a:rPr lang="en-ZA" b="1" dirty="0">
              <a:solidFill>
                <a:srgbClr val="92D050"/>
              </a:solidFill>
            </a:rPr>
            <a:t>District:</a:t>
          </a:r>
        </a:p>
      </dgm:t>
    </dgm:pt>
    <dgm:pt modelId="{309DA838-B9FB-4F78-BA5D-ED7056175CA5}" type="parTrans" cxnId="{B6BE2FC9-486D-44D7-8558-729CC6D26BD3}">
      <dgm:prSet/>
      <dgm:spPr/>
      <dgm:t>
        <a:bodyPr/>
        <a:lstStyle/>
        <a:p>
          <a:endParaRPr lang="en-ZA"/>
        </a:p>
      </dgm:t>
    </dgm:pt>
    <dgm:pt modelId="{37083879-BEE6-49F3-8599-67C64EECBE0B}" type="sibTrans" cxnId="{B6BE2FC9-486D-44D7-8558-729CC6D26BD3}">
      <dgm:prSet/>
      <dgm:spPr/>
      <dgm:t>
        <a:bodyPr/>
        <a:lstStyle/>
        <a:p>
          <a:endParaRPr lang="en-ZA"/>
        </a:p>
      </dgm:t>
    </dgm:pt>
    <dgm:pt modelId="{50EDCD50-5E9B-4474-9714-4A64D1995ACE}">
      <dgm:prSet phldrT="[Text]"/>
      <dgm:spPr/>
      <dgm:t>
        <a:bodyPr/>
        <a:lstStyle/>
        <a:p>
          <a:r>
            <a:rPr lang="en-ZA" b="1" dirty="0"/>
            <a:t>CIVIL SOCIETY</a:t>
          </a:r>
        </a:p>
      </dgm:t>
    </dgm:pt>
    <dgm:pt modelId="{56E897FB-F514-47D7-B68B-7A41A0BF9120}" type="parTrans" cxnId="{3216F262-3583-4D72-9274-766A9CD8917F}">
      <dgm:prSet/>
      <dgm:spPr/>
      <dgm:t>
        <a:bodyPr/>
        <a:lstStyle/>
        <a:p>
          <a:endParaRPr lang="en-ZA"/>
        </a:p>
      </dgm:t>
    </dgm:pt>
    <dgm:pt modelId="{AD562F08-2430-4E20-B5A2-0796901AF76C}" type="sibTrans" cxnId="{3216F262-3583-4D72-9274-766A9CD8917F}">
      <dgm:prSet/>
      <dgm:spPr/>
      <dgm:t>
        <a:bodyPr/>
        <a:lstStyle/>
        <a:p>
          <a:endParaRPr lang="en-ZA"/>
        </a:p>
      </dgm:t>
    </dgm:pt>
    <dgm:pt modelId="{277F111D-606D-498E-8B19-7BD595C1DDF6}">
      <dgm:prSet phldrT="[Text]"/>
      <dgm:spPr/>
      <dgm:t>
        <a:bodyPr/>
        <a:lstStyle/>
        <a:p>
          <a:r>
            <a:rPr lang="en-ZA" dirty="0">
              <a:solidFill>
                <a:srgbClr val="92D050"/>
              </a:solidFill>
            </a:rPr>
            <a:t>Delivery of services;</a:t>
          </a:r>
        </a:p>
      </dgm:t>
    </dgm:pt>
    <dgm:pt modelId="{27683BDE-AD54-4F62-AA50-2A188398827B}" type="parTrans" cxnId="{E266AFFA-543B-4FD0-967A-F1586A0B69AE}">
      <dgm:prSet/>
      <dgm:spPr/>
      <dgm:t>
        <a:bodyPr/>
        <a:lstStyle/>
        <a:p>
          <a:endParaRPr lang="en-ZA"/>
        </a:p>
      </dgm:t>
    </dgm:pt>
    <dgm:pt modelId="{DAF8BA9D-13F3-4704-B427-F5A47897A59A}" type="sibTrans" cxnId="{E266AFFA-543B-4FD0-967A-F1586A0B69AE}">
      <dgm:prSet/>
      <dgm:spPr/>
      <dgm:t>
        <a:bodyPr/>
        <a:lstStyle/>
        <a:p>
          <a:endParaRPr lang="en-ZA"/>
        </a:p>
      </dgm:t>
    </dgm:pt>
    <dgm:pt modelId="{33192B09-15D3-46C8-B868-DFDBAA40DC50}">
      <dgm:prSet phldrT="[Text]"/>
      <dgm:spPr/>
      <dgm:t>
        <a:bodyPr/>
        <a:lstStyle/>
        <a:p>
          <a:r>
            <a:rPr lang="en-ZA" dirty="0">
              <a:solidFill>
                <a:srgbClr val="92D050"/>
              </a:solidFill>
            </a:rPr>
            <a:t>Effective co-ordination.</a:t>
          </a:r>
        </a:p>
      </dgm:t>
    </dgm:pt>
    <dgm:pt modelId="{454FDB62-1BF5-46A6-8CEA-F8CE18DF8182}" type="parTrans" cxnId="{203B5BB9-4A74-44CE-9E9B-C3E13531455A}">
      <dgm:prSet/>
      <dgm:spPr/>
      <dgm:t>
        <a:bodyPr/>
        <a:lstStyle/>
        <a:p>
          <a:endParaRPr lang="en-ZA"/>
        </a:p>
      </dgm:t>
    </dgm:pt>
    <dgm:pt modelId="{834B4290-8FF5-4C98-8E2E-14E77871F334}" type="sibTrans" cxnId="{203B5BB9-4A74-44CE-9E9B-C3E13531455A}">
      <dgm:prSet/>
      <dgm:spPr/>
      <dgm:t>
        <a:bodyPr/>
        <a:lstStyle/>
        <a:p>
          <a:endParaRPr lang="en-ZA"/>
        </a:p>
      </dgm:t>
    </dgm:pt>
    <dgm:pt modelId="{8F81DD52-9DBA-47C7-9885-D94973859955}">
      <dgm:prSet/>
      <dgm:spPr/>
      <dgm:t>
        <a:bodyPr/>
        <a:lstStyle/>
        <a:p>
          <a:endParaRPr lang="en-ZA" dirty="0">
            <a:solidFill>
              <a:srgbClr val="C00000"/>
            </a:solidFill>
          </a:endParaRPr>
        </a:p>
      </dgm:t>
    </dgm:pt>
    <dgm:pt modelId="{2B2E058A-1595-405F-A7B4-905C43C8937E}" type="parTrans" cxnId="{A021B14C-7496-4C0C-8DD1-6AE2CDE9C986}">
      <dgm:prSet/>
      <dgm:spPr/>
      <dgm:t>
        <a:bodyPr/>
        <a:lstStyle/>
        <a:p>
          <a:endParaRPr lang="en-ZA"/>
        </a:p>
      </dgm:t>
    </dgm:pt>
    <dgm:pt modelId="{23008149-9809-4D4A-B8D0-F6F93825BE9A}" type="sibTrans" cxnId="{A021B14C-7496-4C0C-8DD1-6AE2CDE9C986}">
      <dgm:prSet/>
      <dgm:spPr/>
      <dgm:t>
        <a:bodyPr/>
        <a:lstStyle/>
        <a:p>
          <a:endParaRPr lang="en-ZA"/>
        </a:p>
      </dgm:t>
    </dgm:pt>
    <dgm:pt modelId="{D9AD90E4-6413-46D5-962C-A5636CD9E65F}">
      <dgm:prSet/>
      <dgm:spPr/>
      <dgm:t>
        <a:bodyPr/>
        <a:lstStyle/>
        <a:p>
          <a:endParaRPr lang="en-ZA" dirty="0">
            <a:solidFill>
              <a:srgbClr val="7030A0"/>
            </a:solidFill>
          </a:endParaRPr>
        </a:p>
      </dgm:t>
    </dgm:pt>
    <dgm:pt modelId="{E25A574B-6F92-4461-A66A-A4423BD338CB}" type="parTrans" cxnId="{507BBE49-B67C-4758-B901-CA071D1B30F6}">
      <dgm:prSet/>
      <dgm:spPr/>
      <dgm:t>
        <a:bodyPr/>
        <a:lstStyle/>
        <a:p>
          <a:endParaRPr lang="en-ZA"/>
        </a:p>
      </dgm:t>
    </dgm:pt>
    <dgm:pt modelId="{240885B0-BF2D-4A45-A26A-CEC341350B0D}" type="sibTrans" cxnId="{507BBE49-B67C-4758-B901-CA071D1B30F6}">
      <dgm:prSet/>
      <dgm:spPr/>
      <dgm:t>
        <a:bodyPr/>
        <a:lstStyle/>
        <a:p>
          <a:endParaRPr lang="en-ZA"/>
        </a:p>
      </dgm:t>
    </dgm:pt>
    <dgm:pt modelId="{C5D4AC69-743C-4C5F-B445-658464ACFCCD}">
      <dgm:prSet/>
      <dgm:spPr/>
      <dgm:t>
        <a:bodyPr/>
        <a:lstStyle/>
        <a:p>
          <a:endParaRPr lang="en-ZA" dirty="0">
            <a:solidFill>
              <a:srgbClr val="7030A0"/>
            </a:solidFill>
          </a:endParaRPr>
        </a:p>
      </dgm:t>
    </dgm:pt>
    <dgm:pt modelId="{08CF39DD-878B-4B21-9C3C-9E6B9B37F258}" type="parTrans" cxnId="{63A8DF7C-FF3B-4DE6-80C2-84D9495D0875}">
      <dgm:prSet/>
      <dgm:spPr/>
      <dgm:t>
        <a:bodyPr/>
        <a:lstStyle/>
        <a:p>
          <a:endParaRPr lang="en-ZA"/>
        </a:p>
      </dgm:t>
    </dgm:pt>
    <dgm:pt modelId="{CD5EDAB8-CBD4-4E96-9D15-56C85C789755}" type="sibTrans" cxnId="{63A8DF7C-FF3B-4DE6-80C2-84D9495D0875}">
      <dgm:prSet/>
      <dgm:spPr/>
      <dgm:t>
        <a:bodyPr/>
        <a:lstStyle/>
        <a:p>
          <a:endParaRPr lang="en-ZA"/>
        </a:p>
      </dgm:t>
    </dgm:pt>
    <dgm:pt modelId="{E6C7FA36-965C-4844-9C8A-505A7D6490BA}">
      <dgm:prSet/>
      <dgm:spPr/>
      <dgm:t>
        <a:bodyPr/>
        <a:lstStyle/>
        <a:p>
          <a:endParaRPr lang="en-ZA" dirty="0"/>
        </a:p>
      </dgm:t>
    </dgm:pt>
    <dgm:pt modelId="{170E676B-2DBA-40FD-B786-CCA28B8EBEDA}" type="parTrans" cxnId="{E0DB9B60-07FB-4A3D-8A6F-8FE1907759BB}">
      <dgm:prSet/>
      <dgm:spPr/>
      <dgm:t>
        <a:bodyPr/>
        <a:lstStyle/>
        <a:p>
          <a:endParaRPr lang="en-ZA"/>
        </a:p>
      </dgm:t>
    </dgm:pt>
    <dgm:pt modelId="{A5754032-094E-4F1F-B362-620C3C49F9D8}" type="sibTrans" cxnId="{E0DB9B60-07FB-4A3D-8A6F-8FE1907759BB}">
      <dgm:prSet/>
      <dgm:spPr/>
      <dgm:t>
        <a:bodyPr/>
        <a:lstStyle/>
        <a:p>
          <a:endParaRPr lang="en-ZA"/>
        </a:p>
      </dgm:t>
    </dgm:pt>
    <dgm:pt modelId="{EF5B0D41-D9B1-4CBA-BADC-95C6FC2E64E9}">
      <dgm:prSet/>
      <dgm:spPr/>
      <dgm:t>
        <a:bodyPr/>
        <a:lstStyle/>
        <a:p>
          <a:endParaRPr lang="en-ZA" dirty="0"/>
        </a:p>
      </dgm:t>
    </dgm:pt>
    <dgm:pt modelId="{DBFA6A33-078D-4C62-8B4E-1AF8C449ADB9}" type="parTrans" cxnId="{A9DF69D2-A2AD-4377-A8A8-8601A75EE142}">
      <dgm:prSet/>
      <dgm:spPr/>
      <dgm:t>
        <a:bodyPr/>
        <a:lstStyle/>
        <a:p>
          <a:endParaRPr lang="en-ZA"/>
        </a:p>
      </dgm:t>
    </dgm:pt>
    <dgm:pt modelId="{40167255-95A6-4C12-A833-437C7C32A63A}" type="sibTrans" cxnId="{A9DF69D2-A2AD-4377-A8A8-8601A75EE142}">
      <dgm:prSet/>
      <dgm:spPr/>
      <dgm:t>
        <a:bodyPr/>
        <a:lstStyle/>
        <a:p>
          <a:endParaRPr lang="en-ZA"/>
        </a:p>
      </dgm:t>
    </dgm:pt>
    <dgm:pt modelId="{8D451439-CB58-4DB3-BE59-ABA5FEE7F0F8}">
      <dgm:prSet phldrT="[Text]"/>
      <dgm:spPr/>
      <dgm:t>
        <a:bodyPr/>
        <a:lstStyle/>
        <a:p>
          <a:r>
            <a:rPr lang="en-ZA" dirty="0">
              <a:solidFill>
                <a:srgbClr val="92D050"/>
              </a:solidFill>
            </a:rPr>
            <a:t>Planning, co-ordination, setting targets;</a:t>
          </a:r>
        </a:p>
      </dgm:t>
    </dgm:pt>
    <dgm:pt modelId="{4E4A1D45-C67E-4A71-8470-714899F181FE}" type="sibTrans" cxnId="{BB633CA9-F5B9-44F0-B5CE-F0384E20415D}">
      <dgm:prSet/>
      <dgm:spPr/>
      <dgm:t>
        <a:bodyPr/>
        <a:lstStyle/>
        <a:p>
          <a:endParaRPr lang="en-ZA"/>
        </a:p>
      </dgm:t>
    </dgm:pt>
    <dgm:pt modelId="{EF1BDA2C-654A-4D61-A94C-4F65ECABA1A2}" type="parTrans" cxnId="{BB633CA9-F5B9-44F0-B5CE-F0384E20415D}">
      <dgm:prSet/>
      <dgm:spPr/>
      <dgm:t>
        <a:bodyPr/>
        <a:lstStyle/>
        <a:p>
          <a:endParaRPr lang="en-ZA"/>
        </a:p>
      </dgm:t>
    </dgm:pt>
    <dgm:pt modelId="{2E1D60EF-253B-423A-A162-37A6BE9799BE}" type="pres">
      <dgm:prSet presAssocID="{7A4111FC-91B8-457D-BA01-F1327EBD917B}" presName="Name0" presStyleCnt="0">
        <dgm:presLayoutVars>
          <dgm:dir/>
          <dgm:animLvl val="lvl"/>
          <dgm:resizeHandles val="exact"/>
        </dgm:presLayoutVars>
      </dgm:prSet>
      <dgm:spPr/>
      <dgm:t>
        <a:bodyPr/>
        <a:lstStyle/>
        <a:p>
          <a:endParaRPr lang="en-ZA"/>
        </a:p>
      </dgm:t>
    </dgm:pt>
    <dgm:pt modelId="{D25A67F7-7CC7-4782-9794-3EE3EFB010CF}" type="pres">
      <dgm:prSet presAssocID="{0F23A6E1-5B54-41C2-9224-ED20B5C4D630}" presName="composite" presStyleCnt="0"/>
      <dgm:spPr/>
    </dgm:pt>
    <dgm:pt modelId="{C331CFBF-8971-441F-9825-322E8483EDF0}" type="pres">
      <dgm:prSet presAssocID="{0F23A6E1-5B54-41C2-9224-ED20B5C4D630}" presName="parTx" presStyleLbl="node1" presStyleIdx="0" presStyleCnt="3">
        <dgm:presLayoutVars>
          <dgm:chMax val="0"/>
          <dgm:chPref val="0"/>
          <dgm:bulletEnabled val="1"/>
        </dgm:presLayoutVars>
      </dgm:prSet>
      <dgm:spPr/>
      <dgm:t>
        <a:bodyPr/>
        <a:lstStyle/>
        <a:p>
          <a:endParaRPr lang="en-ZA"/>
        </a:p>
      </dgm:t>
    </dgm:pt>
    <dgm:pt modelId="{7C0D1A2D-021F-4F5B-ACD5-87DA4B9066E5}" type="pres">
      <dgm:prSet presAssocID="{0F23A6E1-5B54-41C2-9224-ED20B5C4D630}" presName="desTx" presStyleLbl="revTx" presStyleIdx="0" presStyleCnt="3">
        <dgm:presLayoutVars>
          <dgm:bulletEnabled val="1"/>
        </dgm:presLayoutVars>
      </dgm:prSet>
      <dgm:spPr/>
      <dgm:t>
        <a:bodyPr/>
        <a:lstStyle/>
        <a:p>
          <a:endParaRPr lang="en-ZA"/>
        </a:p>
      </dgm:t>
    </dgm:pt>
    <dgm:pt modelId="{396885FD-A621-4CEA-BC6A-D086BD0B5F84}" type="pres">
      <dgm:prSet presAssocID="{7E03B5DB-2941-4DD5-9C2B-D2BAFC8757CB}" presName="space" presStyleCnt="0"/>
      <dgm:spPr/>
    </dgm:pt>
    <dgm:pt modelId="{BF89C284-0056-4B40-B09E-4663E040221A}" type="pres">
      <dgm:prSet presAssocID="{F17CC6BA-AC51-4ED8-A51A-BB67862F0ABD}" presName="composite" presStyleCnt="0"/>
      <dgm:spPr/>
    </dgm:pt>
    <dgm:pt modelId="{3B04BE86-6663-4D86-9E4D-E37F7C55F37E}" type="pres">
      <dgm:prSet presAssocID="{F17CC6BA-AC51-4ED8-A51A-BB67862F0ABD}" presName="parTx" presStyleLbl="node1" presStyleIdx="1" presStyleCnt="3">
        <dgm:presLayoutVars>
          <dgm:chMax val="0"/>
          <dgm:chPref val="0"/>
          <dgm:bulletEnabled val="1"/>
        </dgm:presLayoutVars>
      </dgm:prSet>
      <dgm:spPr/>
      <dgm:t>
        <a:bodyPr/>
        <a:lstStyle/>
        <a:p>
          <a:endParaRPr lang="en-ZA"/>
        </a:p>
      </dgm:t>
    </dgm:pt>
    <dgm:pt modelId="{400E4DA8-F67C-42DA-8755-61E2F44EE71D}" type="pres">
      <dgm:prSet presAssocID="{F17CC6BA-AC51-4ED8-A51A-BB67862F0ABD}" presName="desTx" presStyleLbl="revTx" presStyleIdx="1" presStyleCnt="3">
        <dgm:presLayoutVars>
          <dgm:bulletEnabled val="1"/>
        </dgm:presLayoutVars>
      </dgm:prSet>
      <dgm:spPr/>
      <dgm:t>
        <a:bodyPr/>
        <a:lstStyle/>
        <a:p>
          <a:endParaRPr lang="en-ZA"/>
        </a:p>
      </dgm:t>
    </dgm:pt>
    <dgm:pt modelId="{77B415D3-7491-4F8D-8838-30E2BA065310}" type="pres">
      <dgm:prSet presAssocID="{6E1F6005-3BD3-4F21-B160-964AA29EA945}" presName="space" presStyleCnt="0"/>
      <dgm:spPr/>
    </dgm:pt>
    <dgm:pt modelId="{D2D7CF2C-7580-4F57-91F2-B5D520077D63}" type="pres">
      <dgm:prSet presAssocID="{50EDCD50-5E9B-4474-9714-4A64D1995ACE}" presName="composite" presStyleCnt="0"/>
      <dgm:spPr/>
    </dgm:pt>
    <dgm:pt modelId="{F0EE0A6D-0D30-4959-BE5F-0FBD52F5023B}" type="pres">
      <dgm:prSet presAssocID="{50EDCD50-5E9B-4474-9714-4A64D1995ACE}" presName="parTx" presStyleLbl="node1" presStyleIdx="2" presStyleCnt="3">
        <dgm:presLayoutVars>
          <dgm:chMax val="0"/>
          <dgm:chPref val="0"/>
          <dgm:bulletEnabled val="1"/>
        </dgm:presLayoutVars>
      </dgm:prSet>
      <dgm:spPr/>
      <dgm:t>
        <a:bodyPr/>
        <a:lstStyle/>
        <a:p>
          <a:endParaRPr lang="en-ZA"/>
        </a:p>
      </dgm:t>
    </dgm:pt>
    <dgm:pt modelId="{579C1BC8-E234-4565-893A-620C272D5B71}" type="pres">
      <dgm:prSet presAssocID="{50EDCD50-5E9B-4474-9714-4A64D1995ACE}" presName="desTx" presStyleLbl="revTx" presStyleIdx="2" presStyleCnt="3">
        <dgm:presLayoutVars>
          <dgm:bulletEnabled val="1"/>
        </dgm:presLayoutVars>
      </dgm:prSet>
      <dgm:spPr/>
      <dgm:t>
        <a:bodyPr/>
        <a:lstStyle/>
        <a:p>
          <a:endParaRPr lang="en-ZA"/>
        </a:p>
      </dgm:t>
    </dgm:pt>
  </dgm:ptLst>
  <dgm:cxnLst>
    <dgm:cxn modelId="{507BBE49-B67C-4758-B901-CA071D1B30F6}" srcId="{50EDCD50-5E9B-4474-9714-4A64D1995ACE}" destId="{D9AD90E4-6413-46D5-962C-A5636CD9E65F}" srcOrd="3" destOrd="0" parTransId="{E25A574B-6F92-4461-A66A-A4423BD338CB}" sibTransId="{240885B0-BF2D-4A45-A26A-CEC341350B0D}"/>
    <dgm:cxn modelId="{D7994D7F-4D81-46DC-A543-9AA32E68AE52}" type="presOf" srcId="{33192B09-15D3-46C8-B868-DFDBAA40DC50}" destId="{400E4DA8-F67C-42DA-8755-61E2F44EE71D}" srcOrd="0" destOrd="5" presId="urn:microsoft.com/office/officeart/2005/8/layout/chevron1"/>
    <dgm:cxn modelId="{AB83F294-254C-4095-919F-8C44B61EF0A1}" type="presOf" srcId="{E6C7FA36-965C-4844-9C8A-505A7D6490BA}" destId="{7C0D1A2D-021F-4F5B-ACD5-87DA4B9066E5}" srcOrd="0" destOrd="0" presId="urn:microsoft.com/office/officeart/2005/8/layout/chevron1"/>
    <dgm:cxn modelId="{E266AFFA-543B-4FD0-967A-F1586A0B69AE}" srcId="{EBF708C1-8FB6-4EBC-86E8-A55D443A2354}" destId="{277F111D-606D-498E-8B19-7BD595C1DDF6}" srcOrd="0" destOrd="0" parTransId="{27683BDE-AD54-4F62-AA50-2A188398827B}" sibTransId="{DAF8BA9D-13F3-4704-B427-F5A47897A59A}"/>
    <dgm:cxn modelId="{45B2346C-A5DA-4A9B-8B6E-38D2A5BB8AEF}" type="presOf" srcId="{3273DE8E-E2EE-40C7-958B-8EEB4610FC26}" destId="{400E4DA8-F67C-42DA-8755-61E2F44EE71D}" srcOrd="0" destOrd="0" presId="urn:microsoft.com/office/officeart/2005/8/layout/chevron1"/>
    <dgm:cxn modelId="{051ACE09-1925-4CAE-B5D4-83F75C6AE7C0}" srcId="{7A4111FC-91B8-457D-BA01-F1327EBD917B}" destId="{0F23A6E1-5B54-41C2-9224-ED20B5C4D630}" srcOrd="0" destOrd="0" parTransId="{3ADC393E-8C2B-42D7-B575-341B13284114}" sibTransId="{7E03B5DB-2941-4DD5-9C2B-D2BAFC8757CB}"/>
    <dgm:cxn modelId="{0349C47C-D2C4-4CF4-B2BE-915A5915A411}" type="presOf" srcId="{C5D4AC69-743C-4C5F-B445-658464ACFCCD}" destId="{579C1BC8-E234-4565-893A-620C272D5B71}" srcOrd="0" destOrd="2" presId="urn:microsoft.com/office/officeart/2005/8/layout/chevron1"/>
    <dgm:cxn modelId="{3DEEBB41-D9B0-413E-A8A6-92782FA7C9FF}" type="presOf" srcId="{D9AD90E4-6413-46D5-962C-A5636CD9E65F}" destId="{579C1BC8-E234-4565-893A-620C272D5B71}" srcOrd="0" destOrd="3" presId="urn:microsoft.com/office/officeart/2005/8/layout/chevron1"/>
    <dgm:cxn modelId="{1F371A46-41D0-4651-8946-BE1BE6349835}" srcId="{50EDCD50-5E9B-4474-9714-4A64D1995ACE}" destId="{99DDC8BD-1817-4A18-963C-2DD95BC8FCEC}" srcOrd="4" destOrd="0" parTransId="{3540A0AD-B77E-4420-8CB0-BC773BE5F467}" sibTransId="{C9D196F2-A7C8-4AB9-A0CC-7F401CCBDC83}"/>
    <dgm:cxn modelId="{178297F1-D797-4245-AF98-4981016EF389}" type="presOf" srcId="{E892B147-F84A-4B11-BBC4-DD1656080117}" destId="{7C0D1A2D-021F-4F5B-ACD5-87DA4B9066E5}" srcOrd="0" destOrd="3" presId="urn:microsoft.com/office/officeart/2005/8/layout/chevron1"/>
    <dgm:cxn modelId="{A9DF69D2-A2AD-4377-A8A8-8601A75EE142}" srcId="{50EDCD50-5E9B-4474-9714-4A64D1995ACE}" destId="{EF5B0D41-D9B1-4CBA-BADC-95C6FC2E64E9}" srcOrd="0" destOrd="0" parTransId="{DBFA6A33-078D-4C62-8B4E-1AF8C449ADB9}" sibTransId="{40167255-95A6-4C12-A833-437C7C32A63A}"/>
    <dgm:cxn modelId="{DE5EAE13-EBA6-4634-BD46-2EA5F4124714}" type="presOf" srcId="{EF5B0D41-D9B1-4CBA-BADC-95C6FC2E64E9}" destId="{579C1BC8-E234-4565-893A-620C272D5B71}" srcOrd="0" destOrd="0" presId="urn:microsoft.com/office/officeart/2005/8/layout/chevron1"/>
    <dgm:cxn modelId="{209E6098-AF8E-4FF1-B5F5-FF6B174139D2}" type="presOf" srcId="{0F23A6E1-5B54-41C2-9224-ED20B5C4D630}" destId="{C331CFBF-8971-441F-9825-322E8483EDF0}" srcOrd="0" destOrd="0" presId="urn:microsoft.com/office/officeart/2005/8/layout/chevron1"/>
    <dgm:cxn modelId="{BB633CA9-F5B9-44F0-B5CE-F0384E20415D}" srcId="{3273DE8E-E2EE-40C7-958B-8EEB4610FC26}" destId="{8D451439-CB58-4DB3-BE59-ABA5FEE7F0F8}" srcOrd="0" destOrd="0" parTransId="{EF1BDA2C-654A-4D61-A94C-4F65ECABA1A2}" sibTransId="{4E4A1D45-C67E-4A71-8470-714899F181FE}"/>
    <dgm:cxn modelId="{7C0C37A5-C0E4-4095-8AA1-36B77C800FCC}" srcId="{F17CC6BA-AC51-4ED8-A51A-BB67862F0ABD}" destId="{EBF708C1-8FB6-4EBC-86E8-A55D443A2354}" srcOrd="1" destOrd="0" parTransId="{E8E602EF-3994-49CF-A65C-E5CDFE1E42CD}" sibTransId="{3BF3D9D7-B2DA-4372-8447-18E7DEBD17CB}"/>
    <dgm:cxn modelId="{C9F80069-C837-4428-BEE7-33EA043C1224}" type="presOf" srcId="{99DDC8BD-1817-4A18-963C-2DD95BC8FCEC}" destId="{579C1BC8-E234-4565-893A-620C272D5B71}" srcOrd="0" destOrd="4" presId="urn:microsoft.com/office/officeart/2005/8/layout/chevron1"/>
    <dgm:cxn modelId="{63A8DF7C-FF3B-4DE6-80C2-84D9495D0875}" srcId="{50EDCD50-5E9B-4474-9714-4A64D1995ACE}" destId="{C5D4AC69-743C-4C5F-B445-658464ACFCCD}" srcOrd="2" destOrd="0" parTransId="{08CF39DD-878B-4B21-9C3C-9E6B9B37F258}" sibTransId="{CD5EDAB8-CBD4-4E96-9D15-56C85C789755}"/>
    <dgm:cxn modelId="{5240BAA7-E2B1-4651-A0C1-9EB8D37954BF}" type="presOf" srcId="{F17CC6BA-AC51-4ED8-A51A-BB67862F0ABD}" destId="{3B04BE86-6663-4D86-9E4D-E37F7C55F37E}" srcOrd="0" destOrd="0" presId="urn:microsoft.com/office/officeart/2005/8/layout/chevron1"/>
    <dgm:cxn modelId="{B6BE2FC9-486D-44D7-8558-729CC6D26BD3}" srcId="{F17CC6BA-AC51-4ED8-A51A-BB67862F0ABD}" destId="{50816098-81CE-40AB-8602-DF094CB02E48}" srcOrd="2" destOrd="0" parTransId="{309DA838-B9FB-4F78-BA5D-ED7056175CA5}" sibTransId="{37083879-BEE6-49F3-8599-67C64EECBE0B}"/>
    <dgm:cxn modelId="{BBB5BC9E-6BC0-4234-903C-AD449CD58589}" type="presOf" srcId="{50EDCD50-5E9B-4474-9714-4A64D1995ACE}" destId="{F0EE0A6D-0D30-4959-BE5F-0FBD52F5023B}" srcOrd="0" destOrd="0" presId="urn:microsoft.com/office/officeart/2005/8/layout/chevron1"/>
    <dgm:cxn modelId="{D29B5A5C-2DB3-4992-81DB-F9604F221A77}" type="presOf" srcId="{8F81DD52-9DBA-47C7-9885-D94973859955}" destId="{7C0D1A2D-021F-4F5B-ACD5-87DA4B9066E5}" srcOrd="0" destOrd="2" presId="urn:microsoft.com/office/officeart/2005/8/layout/chevron1"/>
    <dgm:cxn modelId="{17FB96C4-B511-4CEC-9E91-9047169D1074}" srcId="{0F23A6E1-5B54-41C2-9224-ED20B5C4D630}" destId="{09F53B8F-F2F3-4138-AEEB-BD73B2352703}" srcOrd="1" destOrd="0" parTransId="{876EAD9E-9DBE-41C6-81B3-C015C4A5D2D8}" sibTransId="{906B2AD1-DF2A-416F-80DB-6F794796B419}"/>
    <dgm:cxn modelId="{3216F262-3583-4D72-9274-766A9CD8917F}" srcId="{7A4111FC-91B8-457D-BA01-F1327EBD917B}" destId="{50EDCD50-5E9B-4474-9714-4A64D1995ACE}" srcOrd="2" destOrd="0" parTransId="{56E897FB-F514-47D7-B68B-7A41A0BF9120}" sibTransId="{AD562F08-2430-4E20-B5A2-0796901AF76C}"/>
    <dgm:cxn modelId="{DC1238ED-9E4F-4CFA-8556-C4AC1F0F21CB}" type="presOf" srcId="{7A4111FC-91B8-457D-BA01-F1327EBD917B}" destId="{2E1D60EF-253B-423A-A162-37A6BE9799BE}" srcOrd="0" destOrd="0" presId="urn:microsoft.com/office/officeart/2005/8/layout/chevron1"/>
    <dgm:cxn modelId="{2B4CA533-BC66-4F5A-827D-EB7D559277A6}" srcId="{50EDCD50-5E9B-4474-9714-4A64D1995ACE}" destId="{DBD1A345-3945-4885-AD50-65B567F5B63B}" srcOrd="1" destOrd="0" parTransId="{ECE5281F-04AF-4A8C-8922-780A2E1F787F}" sibTransId="{BECEF779-D292-4791-B859-BDF340A09481}"/>
    <dgm:cxn modelId="{87EFBAF2-5843-48BD-BC05-F23023C73B6A}" type="presOf" srcId="{09F53B8F-F2F3-4138-AEEB-BD73B2352703}" destId="{7C0D1A2D-021F-4F5B-ACD5-87DA4B9066E5}" srcOrd="0" destOrd="1" presId="urn:microsoft.com/office/officeart/2005/8/layout/chevron1"/>
    <dgm:cxn modelId="{84000773-1D0A-4DFC-AE4B-2B8244D2D75D}" type="presOf" srcId="{8D451439-CB58-4DB3-BE59-ABA5FEE7F0F8}" destId="{400E4DA8-F67C-42DA-8755-61E2F44EE71D}" srcOrd="0" destOrd="1" presId="urn:microsoft.com/office/officeart/2005/8/layout/chevron1"/>
    <dgm:cxn modelId="{F1522588-519A-4DED-9053-82F642803645}" type="presOf" srcId="{277F111D-606D-498E-8B19-7BD595C1DDF6}" destId="{400E4DA8-F67C-42DA-8755-61E2F44EE71D}" srcOrd="0" destOrd="3" presId="urn:microsoft.com/office/officeart/2005/8/layout/chevron1"/>
    <dgm:cxn modelId="{D15B5EEA-BCEA-47CA-9D67-56BBC57F58EC}" type="presOf" srcId="{DBD1A345-3945-4885-AD50-65B567F5B63B}" destId="{579C1BC8-E234-4565-893A-620C272D5B71}" srcOrd="0" destOrd="1" presId="urn:microsoft.com/office/officeart/2005/8/layout/chevron1"/>
    <dgm:cxn modelId="{E0DB9B60-07FB-4A3D-8A6F-8FE1907759BB}" srcId="{0F23A6E1-5B54-41C2-9224-ED20B5C4D630}" destId="{E6C7FA36-965C-4844-9C8A-505A7D6490BA}" srcOrd="0" destOrd="0" parTransId="{170E676B-2DBA-40FD-B786-CCA28B8EBEDA}" sibTransId="{A5754032-094E-4F1F-B362-620C3C49F9D8}"/>
    <dgm:cxn modelId="{EC03A735-5CFB-49EC-A7A3-240297FC228B}" type="presOf" srcId="{EBF708C1-8FB6-4EBC-86E8-A55D443A2354}" destId="{400E4DA8-F67C-42DA-8755-61E2F44EE71D}" srcOrd="0" destOrd="2" presId="urn:microsoft.com/office/officeart/2005/8/layout/chevron1"/>
    <dgm:cxn modelId="{BBE2E242-970F-4674-967C-80842EA95661}" type="presOf" srcId="{50816098-81CE-40AB-8602-DF094CB02E48}" destId="{400E4DA8-F67C-42DA-8755-61E2F44EE71D}" srcOrd="0" destOrd="4" presId="urn:microsoft.com/office/officeart/2005/8/layout/chevron1"/>
    <dgm:cxn modelId="{E5AA9EE9-0CE1-444B-91EC-CC2FD5CA9E1D}" srcId="{F17CC6BA-AC51-4ED8-A51A-BB67862F0ABD}" destId="{3273DE8E-E2EE-40C7-958B-8EEB4610FC26}" srcOrd="0" destOrd="0" parTransId="{C6F56B0F-FC7A-4F94-B957-BE7BE81D5609}" sibTransId="{E880EB62-58F7-45C2-8862-200ECD8509F1}"/>
    <dgm:cxn modelId="{A021B14C-7496-4C0C-8DD1-6AE2CDE9C986}" srcId="{0F23A6E1-5B54-41C2-9224-ED20B5C4D630}" destId="{8F81DD52-9DBA-47C7-9885-D94973859955}" srcOrd="2" destOrd="0" parTransId="{2B2E058A-1595-405F-A7B4-905C43C8937E}" sibTransId="{23008149-9809-4D4A-B8D0-F6F93825BE9A}"/>
    <dgm:cxn modelId="{38909411-EA87-49E3-A6D7-4B98BB83F0D3}" srcId="{0F23A6E1-5B54-41C2-9224-ED20B5C4D630}" destId="{E892B147-F84A-4B11-BBC4-DD1656080117}" srcOrd="3" destOrd="0" parTransId="{4C6EA2B9-A00D-44F0-9B81-A7065AC4FB9A}" sibTransId="{178920B1-5782-4FF4-AD25-2A2105EC1938}"/>
    <dgm:cxn modelId="{203B5BB9-4A74-44CE-9E9B-C3E13531455A}" srcId="{50816098-81CE-40AB-8602-DF094CB02E48}" destId="{33192B09-15D3-46C8-B868-DFDBAA40DC50}" srcOrd="0" destOrd="0" parTransId="{454FDB62-1BF5-46A6-8CEA-F8CE18DF8182}" sibTransId="{834B4290-8FF5-4C98-8E2E-14E77871F334}"/>
    <dgm:cxn modelId="{721CAC47-D5C3-42AB-A0F7-8E6CC845E13D}" srcId="{7A4111FC-91B8-457D-BA01-F1327EBD917B}" destId="{F17CC6BA-AC51-4ED8-A51A-BB67862F0ABD}" srcOrd="1" destOrd="0" parTransId="{6379729A-419C-41DD-B7CC-D98234514594}" sibTransId="{6E1F6005-3BD3-4F21-B160-964AA29EA945}"/>
    <dgm:cxn modelId="{9A18BC6D-01B1-4E46-969A-30A00E1412BB}" type="presParOf" srcId="{2E1D60EF-253B-423A-A162-37A6BE9799BE}" destId="{D25A67F7-7CC7-4782-9794-3EE3EFB010CF}" srcOrd="0" destOrd="0" presId="urn:microsoft.com/office/officeart/2005/8/layout/chevron1"/>
    <dgm:cxn modelId="{D6882EAC-E3E3-4864-AE40-7E654BA7050A}" type="presParOf" srcId="{D25A67F7-7CC7-4782-9794-3EE3EFB010CF}" destId="{C331CFBF-8971-441F-9825-322E8483EDF0}" srcOrd="0" destOrd="0" presId="urn:microsoft.com/office/officeart/2005/8/layout/chevron1"/>
    <dgm:cxn modelId="{794082A9-CC28-47BD-87E2-57645597F357}" type="presParOf" srcId="{D25A67F7-7CC7-4782-9794-3EE3EFB010CF}" destId="{7C0D1A2D-021F-4F5B-ACD5-87DA4B9066E5}" srcOrd="1" destOrd="0" presId="urn:microsoft.com/office/officeart/2005/8/layout/chevron1"/>
    <dgm:cxn modelId="{8931E921-C061-4E3A-901B-F2AD8AD00A29}" type="presParOf" srcId="{2E1D60EF-253B-423A-A162-37A6BE9799BE}" destId="{396885FD-A621-4CEA-BC6A-D086BD0B5F84}" srcOrd="1" destOrd="0" presId="urn:microsoft.com/office/officeart/2005/8/layout/chevron1"/>
    <dgm:cxn modelId="{FBE298A8-D28B-439D-8A21-C84F657DBA6B}" type="presParOf" srcId="{2E1D60EF-253B-423A-A162-37A6BE9799BE}" destId="{BF89C284-0056-4B40-B09E-4663E040221A}" srcOrd="2" destOrd="0" presId="urn:microsoft.com/office/officeart/2005/8/layout/chevron1"/>
    <dgm:cxn modelId="{E3ABD301-B8E4-4C27-B007-70EF6C9A57AE}" type="presParOf" srcId="{BF89C284-0056-4B40-B09E-4663E040221A}" destId="{3B04BE86-6663-4D86-9E4D-E37F7C55F37E}" srcOrd="0" destOrd="0" presId="urn:microsoft.com/office/officeart/2005/8/layout/chevron1"/>
    <dgm:cxn modelId="{57C34ADF-A606-4273-8EFF-08978044EDA8}" type="presParOf" srcId="{BF89C284-0056-4B40-B09E-4663E040221A}" destId="{400E4DA8-F67C-42DA-8755-61E2F44EE71D}" srcOrd="1" destOrd="0" presId="urn:microsoft.com/office/officeart/2005/8/layout/chevron1"/>
    <dgm:cxn modelId="{00C77ADC-5033-409E-8D8F-13A1A5F5A04C}" type="presParOf" srcId="{2E1D60EF-253B-423A-A162-37A6BE9799BE}" destId="{77B415D3-7491-4F8D-8838-30E2BA065310}" srcOrd="3" destOrd="0" presId="urn:microsoft.com/office/officeart/2005/8/layout/chevron1"/>
    <dgm:cxn modelId="{26D92055-EDC9-4DEF-B2F1-21BF32FAB994}" type="presParOf" srcId="{2E1D60EF-253B-423A-A162-37A6BE9799BE}" destId="{D2D7CF2C-7580-4F57-91F2-B5D520077D63}" srcOrd="4" destOrd="0" presId="urn:microsoft.com/office/officeart/2005/8/layout/chevron1"/>
    <dgm:cxn modelId="{C9A7BC40-A0FD-4597-B273-3F2B0FEFEBDC}" type="presParOf" srcId="{D2D7CF2C-7580-4F57-91F2-B5D520077D63}" destId="{F0EE0A6D-0D30-4959-BE5F-0FBD52F5023B}" srcOrd="0" destOrd="0" presId="urn:microsoft.com/office/officeart/2005/8/layout/chevron1"/>
    <dgm:cxn modelId="{67B20F3C-BF55-4E4F-AF01-503DDF66261D}" type="presParOf" srcId="{D2D7CF2C-7580-4F57-91F2-B5D520077D63}" destId="{579C1BC8-E234-4565-893A-620C272D5B71}" srcOrd="1"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659126-BB21-4202-A6DB-ADF00DD5310D}" type="doc">
      <dgm:prSet loTypeId="urn:microsoft.com/office/officeart/2005/8/layout/process4" loCatId="list" qsTypeId="urn:microsoft.com/office/officeart/2005/8/quickstyle/simple1" qsCatId="simple" csTypeId="urn:microsoft.com/office/officeart/2005/8/colors/colorful1#3" csCatId="colorful" phldr="1"/>
      <dgm:spPr/>
      <dgm:t>
        <a:bodyPr/>
        <a:lstStyle/>
        <a:p>
          <a:endParaRPr lang="en-ZA"/>
        </a:p>
      </dgm:t>
    </dgm:pt>
    <dgm:pt modelId="{991CD5BA-B7AA-4623-9D39-398474139951}">
      <dgm:prSet phldrT="[Text]" custT="1"/>
      <dgm:spPr/>
      <dgm:t>
        <a:bodyPr/>
        <a:lstStyle/>
        <a:p>
          <a:r>
            <a:rPr lang="en-GB" sz="2000" b="1" dirty="0"/>
            <a:t>South African Inter-Sectoral Forum for Early Childhood Development</a:t>
          </a:r>
        </a:p>
      </dgm:t>
    </dgm:pt>
    <dgm:pt modelId="{797B3057-C858-41BB-BAAD-D84AE0D74C74}" type="parTrans" cxnId="{A8520D43-9088-4D9A-AFB1-D9D124CE6BAD}">
      <dgm:prSet/>
      <dgm:spPr/>
      <dgm:t>
        <a:bodyPr/>
        <a:lstStyle/>
        <a:p>
          <a:endParaRPr lang="en-ZA"/>
        </a:p>
      </dgm:t>
    </dgm:pt>
    <dgm:pt modelId="{36B53345-0977-4419-A2ED-AEEDCFDEDB67}" type="sibTrans" cxnId="{A8520D43-9088-4D9A-AFB1-D9D124CE6BAD}">
      <dgm:prSet/>
      <dgm:spPr/>
      <dgm:t>
        <a:bodyPr/>
        <a:lstStyle/>
        <a:p>
          <a:endParaRPr lang="en-ZA"/>
        </a:p>
      </dgm:t>
    </dgm:pt>
    <dgm:pt modelId="{FB53467A-5D6F-4295-9563-DBC138FAAAA2}">
      <dgm:prSet phldrT="[Text]" custT="1"/>
      <dgm:spPr/>
      <dgm:t>
        <a:bodyPr/>
        <a:lstStyle/>
        <a:p>
          <a:r>
            <a:rPr lang="en-ZA" sz="2400" dirty="0"/>
            <a:t>National Interdepartmental Committee</a:t>
          </a:r>
        </a:p>
      </dgm:t>
    </dgm:pt>
    <dgm:pt modelId="{BB2B3156-3F9F-442F-B2A0-2BB81DBB4757}" type="parTrans" cxnId="{A13979F8-6DD5-4B54-992E-2A8F298957ED}">
      <dgm:prSet/>
      <dgm:spPr/>
      <dgm:t>
        <a:bodyPr/>
        <a:lstStyle/>
        <a:p>
          <a:endParaRPr lang="en-ZA"/>
        </a:p>
      </dgm:t>
    </dgm:pt>
    <dgm:pt modelId="{14E47425-2536-47EC-9C42-61E6BBCB6496}" type="sibTrans" cxnId="{A13979F8-6DD5-4B54-992E-2A8F298957ED}">
      <dgm:prSet/>
      <dgm:spPr/>
      <dgm:t>
        <a:bodyPr/>
        <a:lstStyle/>
        <a:p>
          <a:endParaRPr lang="en-ZA"/>
        </a:p>
      </dgm:t>
    </dgm:pt>
    <dgm:pt modelId="{5FFFDC3C-D603-49D2-9264-16F1FB164EFA}">
      <dgm:prSet phldrT="[Text]" custT="1"/>
      <dgm:spPr/>
      <dgm:t>
        <a:bodyPr/>
        <a:lstStyle/>
        <a:p>
          <a:r>
            <a:rPr lang="en-ZA" sz="2400" dirty="0"/>
            <a:t>Inter-Ministerial Committee</a:t>
          </a:r>
        </a:p>
      </dgm:t>
    </dgm:pt>
    <dgm:pt modelId="{05415809-8CE1-4558-A9A9-49A024B45528}" type="parTrans" cxnId="{235004EC-FBA4-46CB-A3B6-491D749966BE}">
      <dgm:prSet/>
      <dgm:spPr/>
      <dgm:t>
        <a:bodyPr/>
        <a:lstStyle/>
        <a:p>
          <a:endParaRPr lang="en-ZA"/>
        </a:p>
      </dgm:t>
    </dgm:pt>
    <dgm:pt modelId="{2CC9CC53-BB2B-440E-8133-DA018D673E0D}" type="sibTrans" cxnId="{235004EC-FBA4-46CB-A3B6-491D749966BE}">
      <dgm:prSet/>
      <dgm:spPr/>
      <dgm:t>
        <a:bodyPr/>
        <a:lstStyle/>
        <a:p>
          <a:endParaRPr lang="en-ZA"/>
        </a:p>
      </dgm:t>
    </dgm:pt>
    <dgm:pt modelId="{3DA17D66-EB7A-4655-B586-D26BDA185C14}">
      <dgm:prSet custT="1"/>
      <dgm:spPr/>
      <dgm:t>
        <a:bodyPr/>
        <a:lstStyle/>
        <a:p>
          <a:r>
            <a:rPr lang="en-ZA" sz="1800" b="1" dirty="0"/>
            <a:t>National Training and Curriculum Sub-committee</a:t>
          </a:r>
        </a:p>
        <a:p>
          <a:r>
            <a:rPr lang="en-ZA" sz="1800" b="1" dirty="0"/>
            <a:t>Policy and Legislation Sub-committee</a:t>
          </a:r>
        </a:p>
        <a:p>
          <a:r>
            <a:rPr lang="en-ZA" sz="1800" b="1" dirty="0"/>
            <a:t>Infrastructure and Registration Sub-Committee</a:t>
          </a:r>
        </a:p>
        <a:p>
          <a:r>
            <a:rPr lang="en-ZA" sz="1800" b="1" dirty="0"/>
            <a:t>Monitoring and Evaluation Sub-committee</a:t>
          </a:r>
        </a:p>
        <a:p>
          <a:r>
            <a:rPr lang="en-ZA" sz="1800" b="1" dirty="0"/>
            <a:t>Communication and Advocacy Sub-committee</a:t>
          </a:r>
        </a:p>
        <a:p>
          <a:r>
            <a:rPr lang="en-ZA" sz="1800" b="1" dirty="0"/>
            <a:t>ECD Donor Sub-committee</a:t>
          </a:r>
        </a:p>
      </dgm:t>
    </dgm:pt>
    <dgm:pt modelId="{5DBC9788-D0FE-413F-8D21-5CFF924BBC62}" type="parTrans" cxnId="{55D3C7F7-157C-4605-8C7E-F6DA15FD5B36}">
      <dgm:prSet/>
      <dgm:spPr/>
      <dgm:t>
        <a:bodyPr/>
        <a:lstStyle/>
        <a:p>
          <a:endParaRPr lang="en-ZA"/>
        </a:p>
      </dgm:t>
    </dgm:pt>
    <dgm:pt modelId="{AEB6D2FB-3D42-42B6-B52F-3D12666979E2}" type="sibTrans" cxnId="{55D3C7F7-157C-4605-8C7E-F6DA15FD5B36}">
      <dgm:prSet/>
      <dgm:spPr/>
      <dgm:t>
        <a:bodyPr/>
        <a:lstStyle/>
        <a:p>
          <a:endParaRPr lang="en-ZA"/>
        </a:p>
      </dgm:t>
    </dgm:pt>
    <dgm:pt modelId="{F313DAFB-AAD8-4F5E-BEB4-B09EF9D03D75}" type="pres">
      <dgm:prSet presAssocID="{24659126-BB21-4202-A6DB-ADF00DD5310D}" presName="Name0" presStyleCnt="0">
        <dgm:presLayoutVars>
          <dgm:dir/>
          <dgm:animLvl val="lvl"/>
          <dgm:resizeHandles val="exact"/>
        </dgm:presLayoutVars>
      </dgm:prSet>
      <dgm:spPr/>
      <dgm:t>
        <a:bodyPr/>
        <a:lstStyle/>
        <a:p>
          <a:endParaRPr lang="en-ZA"/>
        </a:p>
      </dgm:t>
    </dgm:pt>
    <dgm:pt modelId="{A665E5DA-2195-48FC-87B1-B8930A758481}" type="pres">
      <dgm:prSet presAssocID="{3DA17D66-EB7A-4655-B586-D26BDA185C14}" presName="boxAndChildren" presStyleCnt="0"/>
      <dgm:spPr/>
    </dgm:pt>
    <dgm:pt modelId="{58EF2D5A-E608-4739-A283-A248A8420903}" type="pres">
      <dgm:prSet presAssocID="{3DA17D66-EB7A-4655-B586-D26BDA185C14}" presName="parentTextBox" presStyleLbl="node1" presStyleIdx="0" presStyleCnt="4" custScaleY="272622"/>
      <dgm:spPr/>
      <dgm:t>
        <a:bodyPr/>
        <a:lstStyle/>
        <a:p>
          <a:endParaRPr lang="en-ZA"/>
        </a:p>
      </dgm:t>
    </dgm:pt>
    <dgm:pt modelId="{EDE0F03D-4D48-474D-8376-E2E51B09A675}" type="pres">
      <dgm:prSet presAssocID="{36B53345-0977-4419-A2ED-AEEDCFDEDB67}" presName="sp" presStyleCnt="0"/>
      <dgm:spPr/>
    </dgm:pt>
    <dgm:pt modelId="{5F696037-BA49-4552-9349-61A22A625AC8}" type="pres">
      <dgm:prSet presAssocID="{991CD5BA-B7AA-4623-9D39-398474139951}" presName="arrowAndChildren" presStyleCnt="0"/>
      <dgm:spPr/>
    </dgm:pt>
    <dgm:pt modelId="{FCD0FFA8-AE6C-49EE-A8C2-B2B170368E33}" type="pres">
      <dgm:prSet presAssocID="{991CD5BA-B7AA-4623-9D39-398474139951}" presName="parentTextArrow" presStyleLbl="node1" presStyleIdx="1" presStyleCnt="4" custLinFactNeighborX="527" custLinFactNeighborY="1199"/>
      <dgm:spPr/>
      <dgm:t>
        <a:bodyPr/>
        <a:lstStyle/>
        <a:p>
          <a:endParaRPr lang="en-ZA"/>
        </a:p>
      </dgm:t>
    </dgm:pt>
    <dgm:pt modelId="{F98BDE5B-D836-40B8-AD98-BE6B121E1EE0}" type="pres">
      <dgm:prSet presAssocID="{14E47425-2536-47EC-9C42-61E6BBCB6496}" presName="sp" presStyleCnt="0"/>
      <dgm:spPr/>
    </dgm:pt>
    <dgm:pt modelId="{CC7DEA7E-2B2D-4E4E-8DA5-E2F8AE094B97}" type="pres">
      <dgm:prSet presAssocID="{FB53467A-5D6F-4295-9563-DBC138FAAAA2}" presName="arrowAndChildren" presStyleCnt="0"/>
      <dgm:spPr/>
    </dgm:pt>
    <dgm:pt modelId="{298E7881-66AA-43C9-A7E6-56D8AB02FCAA}" type="pres">
      <dgm:prSet presAssocID="{FB53467A-5D6F-4295-9563-DBC138FAAAA2}" presName="parentTextArrow" presStyleLbl="node1" presStyleIdx="2" presStyleCnt="4" custLinFactNeighborX="1281"/>
      <dgm:spPr/>
      <dgm:t>
        <a:bodyPr/>
        <a:lstStyle/>
        <a:p>
          <a:endParaRPr lang="en-ZA"/>
        </a:p>
      </dgm:t>
    </dgm:pt>
    <dgm:pt modelId="{178D0534-3791-4F33-8915-394D1049B4B5}" type="pres">
      <dgm:prSet presAssocID="{2CC9CC53-BB2B-440E-8133-DA018D673E0D}" presName="sp" presStyleCnt="0"/>
      <dgm:spPr/>
    </dgm:pt>
    <dgm:pt modelId="{D922421A-3250-4DCC-9BB8-F82707C0A05C}" type="pres">
      <dgm:prSet presAssocID="{5FFFDC3C-D603-49D2-9264-16F1FB164EFA}" presName="arrowAndChildren" presStyleCnt="0"/>
      <dgm:spPr/>
    </dgm:pt>
    <dgm:pt modelId="{91FDA77A-4E98-4329-ACEF-61AAC447A529}" type="pres">
      <dgm:prSet presAssocID="{5FFFDC3C-D603-49D2-9264-16F1FB164EFA}" presName="parentTextArrow" presStyleLbl="node1" presStyleIdx="3" presStyleCnt="4"/>
      <dgm:spPr/>
      <dgm:t>
        <a:bodyPr/>
        <a:lstStyle/>
        <a:p>
          <a:endParaRPr lang="en-ZA"/>
        </a:p>
      </dgm:t>
    </dgm:pt>
  </dgm:ptLst>
  <dgm:cxnLst>
    <dgm:cxn modelId="{55D3C7F7-157C-4605-8C7E-F6DA15FD5B36}" srcId="{24659126-BB21-4202-A6DB-ADF00DD5310D}" destId="{3DA17D66-EB7A-4655-B586-D26BDA185C14}" srcOrd="3" destOrd="0" parTransId="{5DBC9788-D0FE-413F-8D21-5CFF924BBC62}" sibTransId="{AEB6D2FB-3D42-42B6-B52F-3D12666979E2}"/>
    <dgm:cxn modelId="{DF5A00D2-40B4-4528-9256-EDEDFDF29EA0}" type="presOf" srcId="{24659126-BB21-4202-A6DB-ADF00DD5310D}" destId="{F313DAFB-AAD8-4F5E-BEB4-B09EF9D03D75}" srcOrd="0" destOrd="0" presId="urn:microsoft.com/office/officeart/2005/8/layout/process4"/>
    <dgm:cxn modelId="{8A964CDB-8436-4892-B9BE-C90C381A5CAB}" type="presOf" srcId="{991CD5BA-B7AA-4623-9D39-398474139951}" destId="{FCD0FFA8-AE6C-49EE-A8C2-B2B170368E33}" srcOrd="0" destOrd="0" presId="urn:microsoft.com/office/officeart/2005/8/layout/process4"/>
    <dgm:cxn modelId="{235004EC-FBA4-46CB-A3B6-491D749966BE}" srcId="{24659126-BB21-4202-A6DB-ADF00DD5310D}" destId="{5FFFDC3C-D603-49D2-9264-16F1FB164EFA}" srcOrd="0" destOrd="0" parTransId="{05415809-8CE1-4558-A9A9-49A024B45528}" sibTransId="{2CC9CC53-BB2B-440E-8133-DA018D673E0D}"/>
    <dgm:cxn modelId="{740E4622-C868-4DB1-A4EF-B974043B16A6}" type="presOf" srcId="{5FFFDC3C-D603-49D2-9264-16F1FB164EFA}" destId="{91FDA77A-4E98-4329-ACEF-61AAC447A529}" srcOrd="0" destOrd="0" presId="urn:microsoft.com/office/officeart/2005/8/layout/process4"/>
    <dgm:cxn modelId="{A33D548C-BAEA-430F-8B7C-427D61A313DE}" type="presOf" srcId="{FB53467A-5D6F-4295-9563-DBC138FAAAA2}" destId="{298E7881-66AA-43C9-A7E6-56D8AB02FCAA}" srcOrd="0" destOrd="0" presId="urn:microsoft.com/office/officeart/2005/8/layout/process4"/>
    <dgm:cxn modelId="{91F051AF-7DCF-4D69-B225-DFC940FAC18D}" type="presOf" srcId="{3DA17D66-EB7A-4655-B586-D26BDA185C14}" destId="{58EF2D5A-E608-4739-A283-A248A8420903}" srcOrd="0" destOrd="0" presId="urn:microsoft.com/office/officeart/2005/8/layout/process4"/>
    <dgm:cxn modelId="{A13979F8-6DD5-4B54-992E-2A8F298957ED}" srcId="{24659126-BB21-4202-A6DB-ADF00DD5310D}" destId="{FB53467A-5D6F-4295-9563-DBC138FAAAA2}" srcOrd="1" destOrd="0" parTransId="{BB2B3156-3F9F-442F-B2A0-2BB81DBB4757}" sibTransId="{14E47425-2536-47EC-9C42-61E6BBCB6496}"/>
    <dgm:cxn modelId="{A8520D43-9088-4D9A-AFB1-D9D124CE6BAD}" srcId="{24659126-BB21-4202-A6DB-ADF00DD5310D}" destId="{991CD5BA-B7AA-4623-9D39-398474139951}" srcOrd="2" destOrd="0" parTransId="{797B3057-C858-41BB-BAAD-D84AE0D74C74}" sibTransId="{36B53345-0977-4419-A2ED-AEEDCFDEDB67}"/>
    <dgm:cxn modelId="{66E56FD1-9985-4333-9AF6-510B0FC5BD26}" type="presParOf" srcId="{F313DAFB-AAD8-4F5E-BEB4-B09EF9D03D75}" destId="{A665E5DA-2195-48FC-87B1-B8930A758481}" srcOrd="0" destOrd="0" presId="urn:microsoft.com/office/officeart/2005/8/layout/process4"/>
    <dgm:cxn modelId="{38679994-11E9-4E3C-B8FE-B2D1B726F3EE}" type="presParOf" srcId="{A665E5DA-2195-48FC-87B1-B8930A758481}" destId="{58EF2D5A-E608-4739-A283-A248A8420903}" srcOrd="0" destOrd="0" presId="urn:microsoft.com/office/officeart/2005/8/layout/process4"/>
    <dgm:cxn modelId="{EEB8DADE-FF21-4FA3-846A-950717060248}" type="presParOf" srcId="{F313DAFB-AAD8-4F5E-BEB4-B09EF9D03D75}" destId="{EDE0F03D-4D48-474D-8376-E2E51B09A675}" srcOrd="1" destOrd="0" presId="urn:microsoft.com/office/officeart/2005/8/layout/process4"/>
    <dgm:cxn modelId="{61909072-DD8C-47CA-824E-84949D45625E}" type="presParOf" srcId="{F313DAFB-AAD8-4F5E-BEB4-B09EF9D03D75}" destId="{5F696037-BA49-4552-9349-61A22A625AC8}" srcOrd="2" destOrd="0" presId="urn:microsoft.com/office/officeart/2005/8/layout/process4"/>
    <dgm:cxn modelId="{7B3BCD4D-0021-4837-A008-C596D1F55DB5}" type="presParOf" srcId="{5F696037-BA49-4552-9349-61A22A625AC8}" destId="{FCD0FFA8-AE6C-49EE-A8C2-B2B170368E33}" srcOrd="0" destOrd="0" presId="urn:microsoft.com/office/officeart/2005/8/layout/process4"/>
    <dgm:cxn modelId="{F2A841FA-4E29-4F65-9AE5-EE192FB7B8AC}" type="presParOf" srcId="{F313DAFB-AAD8-4F5E-BEB4-B09EF9D03D75}" destId="{F98BDE5B-D836-40B8-AD98-BE6B121E1EE0}" srcOrd="3" destOrd="0" presId="urn:microsoft.com/office/officeart/2005/8/layout/process4"/>
    <dgm:cxn modelId="{53279654-40C3-4FA7-9C91-C12125513D2E}" type="presParOf" srcId="{F313DAFB-AAD8-4F5E-BEB4-B09EF9D03D75}" destId="{CC7DEA7E-2B2D-4E4E-8DA5-E2F8AE094B97}" srcOrd="4" destOrd="0" presId="urn:microsoft.com/office/officeart/2005/8/layout/process4"/>
    <dgm:cxn modelId="{D691F060-4F94-4084-BD3F-E11711F7EE6E}" type="presParOf" srcId="{CC7DEA7E-2B2D-4E4E-8DA5-E2F8AE094B97}" destId="{298E7881-66AA-43C9-A7E6-56D8AB02FCAA}" srcOrd="0" destOrd="0" presId="urn:microsoft.com/office/officeart/2005/8/layout/process4"/>
    <dgm:cxn modelId="{B0B48DF0-6739-4137-BC9A-EAF06EFB5D41}" type="presParOf" srcId="{F313DAFB-AAD8-4F5E-BEB4-B09EF9D03D75}" destId="{178D0534-3791-4F33-8915-394D1049B4B5}" srcOrd="5" destOrd="0" presId="urn:microsoft.com/office/officeart/2005/8/layout/process4"/>
    <dgm:cxn modelId="{763BFC42-3214-4DEB-9BCF-2D3654E76424}" type="presParOf" srcId="{F313DAFB-AAD8-4F5E-BEB4-B09EF9D03D75}" destId="{D922421A-3250-4DCC-9BB8-F82707C0A05C}" srcOrd="6" destOrd="0" presId="urn:microsoft.com/office/officeart/2005/8/layout/process4"/>
    <dgm:cxn modelId="{129CCBC2-3332-4B83-AA46-918195339D13}" type="presParOf" srcId="{D922421A-3250-4DCC-9BB8-F82707C0A05C}" destId="{91FDA77A-4E98-4329-ACEF-61AAC447A529}"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349B18-0099-E94E-B595-24BF91BE024C}" type="doc">
      <dgm:prSet loTypeId="urn:microsoft.com/office/officeart/2005/8/layout/hProcess9" loCatId="" qsTypeId="urn:microsoft.com/office/officeart/2005/8/quickstyle/simple1" qsCatId="simple" csTypeId="urn:microsoft.com/office/officeart/2005/8/colors/accent1_2" csCatId="accent1" phldr="1"/>
      <dgm:spPr/>
    </dgm:pt>
    <dgm:pt modelId="{B5DC27E4-8926-E049-9995-935433E54D05}">
      <dgm:prSet phldrT="[Text]" custT="1"/>
      <dgm:spPr>
        <a:solidFill>
          <a:srgbClr val="8B0E18"/>
        </a:solidFill>
        <a:ln>
          <a:noFill/>
        </a:ln>
      </dgm:spPr>
      <dgm:t>
        <a:bodyPr/>
        <a:lstStyle/>
        <a:p>
          <a:r>
            <a:rPr lang="en-GB" sz="1400" b="0" dirty="0"/>
            <a:t>Inception Period</a:t>
          </a:r>
        </a:p>
        <a:p>
          <a:r>
            <a:rPr lang="en-GB" sz="1400" b="0" dirty="0"/>
            <a:t>(Feb. 20)</a:t>
          </a:r>
        </a:p>
      </dgm:t>
    </dgm:pt>
    <dgm:pt modelId="{ECF99BED-A86B-714B-9CEF-0BCC2BAF4E10}" type="parTrans" cxnId="{08141049-6A0D-BD4E-A7CA-E8211F719967}">
      <dgm:prSet/>
      <dgm:spPr/>
      <dgm:t>
        <a:bodyPr/>
        <a:lstStyle/>
        <a:p>
          <a:endParaRPr lang="en-GB"/>
        </a:p>
      </dgm:t>
    </dgm:pt>
    <dgm:pt modelId="{A495C51E-D3E3-F14A-ACC4-C6D8C09D4730}" type="sibTrans" cxnId="{08141049-6A0D-BD4E-A7CA-E8211F719967}">
      <dgm:prSet/>
      <dgm:spPr/>
      <dgm:t>
        <a:bodyPr/>
        <a:lstStyle/>
        <a:p>
          <a:endParaRPr lang="en-GB"/>
        </a:p>
      </dgm:t>
    </dgm:pt>
    <dgm:pt modelId="{80F1D91C-E421-4C47-8444-DCFA46111536}">
      <dgm:prSet phldrT="[Text]" custT="1"/>
      <dgm:spPr>
        <a:solidFill>
          <a:srgbClr val="8B0E18"/>
        </a:solidFill>
        <a:ln>
          <a:noFill/>
        </a:ln>
      </dgm:spPr>
      <dgm:t>
        <a:bodyPr/>
        <a:lstStyle/>
        <a:p>
          <a:r>
            <a:rPr lang="en-GB" sz="1400" b="1" dirty="0"/>
            <a:t>ECD Diagnosis: </a:t>
          </a:r>
          <a:r>
            <a:rPr lang="en-GB" sz="1400" b="0" dirty="0"/>
            <a:t>What does the function entail? </a:t>
          </a:r>
        </a:p>
        <a:p>
          <a:r>
            <a:rPr lang="en-GB" sz="1400" b="0" dirty="0"/>
            <a:t>(Mar-July 20)</a:t>
          </a:r>
        </a:p>
        <a:p>
          <a:endParaRPr lang="en-GB" sz="2000" dirty="0"/>
        </a:p>
      </dgm:t>
    </dgm:pt>
    <dgm:pt modelId="{B25C5312-0E45-B342-B5E6-51695A049C47}" type="parTrans" cxnId="{FBDB3104-2147-4748-98FE-2DB8D3BA0B90}">
      <dgm:prSet/>
      <dgm:spPr/>
      <dgm:t>
        <a:bodyPr/>
        <a:lstStyle/>
        <a:p>
          <a:endParaRPr lang="en-GB"/>
        </a:p>
      </dgm:t>
    </dgm:pt>
    <dgm:pt modelId="{55CD42C3-586A-B447-AA2F-FDE529407FA3}" type="sibTrans" cxnId="{FBDB3104-2147-4748-98FE-2DB8D3BA0B90}">
      <dgm:prSet/>
      <dgm:spPr/>
      <dgm:t>
        <a:bodyPr/>
        <a:lstStyle/>
        <a:p>
          <a:endParaRPr lang="en-GB"/>
        </a:p>
      </dgm:t>
    </dgm:pt>
    <dgm:pt modelId="{9929FCC2-FFF7-6843-8AFD-6C6F4BF6868C}">
      <dgm:prSet phldrT="[Text]" custT="1"/>
      <dgm:spPr>
        <a:solidFill>
          <a:srgbClr val="8B0E18"/>
        </a:solidFill>
        <a:ln>
          <a:noFill/>
        </a:ln>
      </dgm:spPr>
      <dgm:t>
        <a:bodyPr/>
        <a:lstStyle/>
        <a:p>
          <a:r>
            <a:rPr lang="en-GB" sz="1400" b="1" dirty="0"/>
            <a:t>Validation sessions: </a:t>
          </a:r>
          <a:r>
            <a:rPr lang="en-GB" sz="1400" b="0" dirty="0"/>
            <a:t>Are the findings of the </a:t>
          </a:r>
          <a:r>
            <a:rPr lang="en-GB" sz="1400" dirty="0"/>
            <a:t>diagnosis valid?</a:t>
          </a:r>
        </a:p>
        <a:p>
          <a:r>
            <a:rPr lang="en-GB" sz="1400" dirty="0"/>
            <a:t>(Aug. 20)</a:t>
          </a:r>
        </a:p>
      </dgm:t>
    </dgm:pt>
    <dgm:pt modelId="{DDBBE581-7F61-B144-BB6E-59B8E8BBA906}" type="parTrans" cxnId="{02D945AC-E8C3-7847-993E-0E1797BBFCBD}">
      <dgm:prSet/>
      <dgm:spPr/>
      <dgm:t>
        <a:bodyPr/>
        <a:lstStyle/>
        <a:p>
          <a:endParaRPr lang="en-GB"/>
        </a:p>
      </dgm:t>
    </dgm:pt>
    <dgm:pt modelId="{1D5B25B8-0DD4-6F4D-9BF9-113DDA81E7FC}" type="sibTrans" cxnId="{02D945AC-E8C3-7847-993E-0E1797BBFCBD}">
      <dgm:prSet/>
      <dgm:spPr/>
      <dgm:t>
        <a:bodyPr/>
        <a:lstStyle/>
        <a:p>
          <a:endParaRPr lang="en-GB"/>
        </a:p>
      </dgm:t>
    </dgm:pt>
    <dgm:pt modelId="{228701DF-40FA-3B4C-A6EF-E29B66288968}">
      <dgm:prSet custT="1"/>
      <dgm:spPr>
        <a:solidFill>
          <a:srgbClr val="8B0E18"/>
        </a:solidFill>
        <a:ln>
          <a:noFill/>
        </a:ln>
      </dgm:spPr>
      <dgm:t>
        <a:bodyPr/>
        <a:lstStyle/>
        <a:p>
          <a:r>
            <a:rPr lang="en-GB" sz="1400" b="1" dirty="0"/>
            <a:t>Detailed Business Plan: </a:t>
          </a:r>
          <a:r>
            <a:rPr lang="en-GB" sz="1400" dirty="0"/>
            <a:t>What needs to be done by whom and by when?</a:t>
          </a:r>
        </a:p>
        <a:p>
          <a:r>
            <a:rPr lang="en-GB" sz="1400" dirty="0" smtClean="0"/>
            <a:t>(Oct </a:t>
          </a:r>
          <a:r>
            <a:rPr lang="en-GB" sz="1400" dirty="0"/>
            <a:t>20)</a:t>
          </a:r>
        </a:p>
      </dgm:t>
    </dgm:pt>
    <dgm:pt modelId="{BBBF6B4E-198D-A84A-AE42-87FF4B01EBED}" type="parTrans" cxnId="{DCFFA6DE-7B77-344F-985A-124F292433D5}">
      <dgm:prSet/>
      <dgm:spPr/>
      <dgm:t>
        <a:bodyPr/>
        <a:lstStyle/>
        <a:p>
          <a:endParaRPr lang="en-GB"/>
        </a:p>
      </dgm:t>
    </dgm:pt>
    <dgm:pt modelId="{B4763C73-B377-FF46-B184-F199665BA316}" type="sibTrans" cxnId="{DCFFA6DE-7B77-344F-985A-124F292433D5}">
      <dgm:prSet/>
      <dgm:spPr/>
      <dgm:t>
        <a:bodyPr/>
        <a:lstStyle/>
        <a:p>
          <a:endParaRPr lang="en-GB"/>
        </a:p>
      </dgm:t>
    </dgm:pt>
    <dgm:pt modelId="{BDDB70BF-B780-9A44-A242-1486D3260828}">
      <dgm:prSet custT="1"/>
      <dgm:spPr>
        <a:solidFill>
          <a:srgbClr val="8B0E18"/>
        </a:solidFill>
        <a:ln>
          <a:noFill/>
        </a:ln>
      </dgm:spPr>
      <dgm:t>
        <a:bodyPr/>
        <a:lstStyle/>
        <a:p>
          <a:r>
            <a:rPr lang="en-GB" sz="1400" dirty="0"/>
            <a:t>Implementation of the business plan activities</a:t>
          </a:r>
        </a:p>
        <a:p>
          <a:r>
            <a:rPr lang="en-GB" sz="1400" dirty="0"/>
            <a:t>(Oct. 20-Mar. 21)</a:t>
          </a:r>
        </a:p>
      </dgm:t>
    </dgm:pt>
    <dgm:pt modelId="{EB974A7F-B76F-A341-9984-CC5C314166A3}" type="parTrans" cxnId="{B8D09A5D-7E3B-CD40-8725-86ABADF42482}">
      <dgm:prSet/>
      <dgm:spPr/>
      <dgm:t>
        <a:bodyPr/>
        <a:lstStyle/>
        <a:p>
          <a:endParaRPr lang="en-GB"/>
        </a:p>
      </dgm:t>
    </dgm:pt>
    <dgm:pt modelId="{FC812168-2E96-674B-B052-5FC850625453}" type="sibTrans" cxnId="{B8D09A5D-7E3B-CD40-8725-86ABADF42482}">
      <dgm:prSet/>
      <dgm:spPr/>
      <dgm:t>
        <a:bodyPr/>
        <a:lstStyle/>
        <a:p>
          <a:endParaRPr lang="en-GB"/>
        </a:p>
      </dgm:t>
    </dgm:pt>
    <dgm:pt modelId="{273D2904-9227-CC42-8225-456739B1E8EE}">
      <dgm:prSet custT="1"/>
      <dgm:spPr>
        <a:solidFill>
          <a:srgbClr val="8B0E18"/>
        </a:solidFill>
        <a:ln>
          <a:noFill/>
        </a:ln>
      </dgm:spPr>
      <dgm:t>
        <a:bodyPr/>
        <a:lstStyle/>
        <a:p>
          <a:r>
            <a:rPr lang="en-GB" sz="1400" b="1" dirty="0"/>
            <a:t>Review Session: </a:t>
          </a:r>
          <a:r>
            <a:rPr lang="en-GB" sz="1400" b="0" dirty="0"/>
            <a:t>What does the diagnosis tell us about how we should transfer the function? </a:t>
          </a:r>
          <a:r>
            <a:rPr lang="en-GB" sz="1400" dirty="0" smtClean="0"/>
            <a:t>(Oct - Nov </a:t>
          </a:r>
          <a:r>
            <a:rPr lang="en-GB" sz="1400" dirty="0"/>
            <a:t>20)</a:t>
          </a:r>
        </a:p>
      </dgm:t>
    </dgm:pt>
    <dgm:pt modelId="{99E36BAC-B471-EB42-902E-366C454BDF42}" type="parTrans" cxnId="{1EB98636-1FF7-1549-883A-9C4E83D731A5}">
      <dgm:prSet/>
      <dgm:spPr/>
      <dgm:t>
        <a:bodyPr/>
        <a:lstStyle/>
        <a:p>
          <a:endParaRPr lang="en-GB"/>
        </a:p>
      </dgm:t>
    </dgm:pt>
    <dgm:pt modelId="{894328DB-27AF-E544-A91F-ED4B36C2AD13}" type="sibTrans" cxnId="{1EB98636-1FF7-1549-883A-9C4E83D731A5}">
      <dgm:prSet/>
      <dgm:spPr/>
      <dgm:t>
        <a:bodyPr/>
        <a:lstStyle/>
        <a:p>
          <a:endParaRPr lang="en-GB"/>
        </a:p>
      </dgm:t>
    </dgm:pt>
    <dgm:pt modelId="{7CB8A59B-C6E4-BC46-91DD-554DA0FE9E30}">
      <dgm:prSet custT="1"/>
      <dgm:spPr>
        <a:solidFill>
          <a:schemeClr val="accent3">
            <a:lumMod val="50000"/>
          </a:schemeClr>
        </a:solidFill>
        <a:ln>
          <a:noFill/>
        </a:ln>
      </dgm:spPr>
      <dgm:t>
        <a:bodyPr/>
        <a:lstStyle/>
        <a:p>
          <a:r>
            <a:rPr lang="en-GB" sz="1400" dirty="0"/>
            <a:t>Function shift concluded</a:t>
          </a:r>
        </a:p>
        <a:p>
          <a:r>
            <a:rPr lang="en-GB" sz="1400" dirty="0"/>
            <a:t>(April 21)</a:t>
          </a:r>
        </a:p>
      </dgm:t>
    </dgm:pt>
    <dgm:pt modelId="{4D56D7CB-E5A4-9244-A930-60205559743F}" type="parTrans" cxnId="{C4B60291-8A74-E148-88F5-121DAB3E2EA7}">
      <dgm:prSet/>
      <dgm:spPr/>
      <dgm:t>
        <a:bodyPr/>
        <a:lstStyle/>
        <a:p>
          <a:endParaRPr lang="en-GB"/>
        </a:p>
      </dgm:t>
    </dgm:pt>
    <dgm:pt modelId="{18D2E5A6-06D1-8649-9AA1-2626117A2CED}" type="sibTrans" cxnId="{C4B60291-8A74-E148-88F5-121DAB3E2EA7}">
      <dgm:prSet/>
      <dgm:spPr/>
      <dgm:t>
        <a:bodyPr/>
        <a:lstStyle/>
        <a:p>
          <a:endParaRPr lang="en-GB"/>
        </a:p>
      </dgm:t>
    </dgm:pt>
    <dgm:pt modelId="{9F3BF16D-A973-BD46-A665-FDE344656355}" type="pres">
      <dgm:prSet presAssocID="{FD349B18-0099-E94E-B595-24BF91BE024C}" presName="CompostProcess" presStyleCnt="0">
        <dgm:presLayoutVars>
          <dgm:dir/>
          <dgm:resizeHandles val="exact"/>
        </dgm:presLayoutVars>
      </dgm:prSet>
      <dgm:spPr/>
    </dgm:pt>
    <dgm:pt modelId="{9FBA5BC9-FBDE-3B49-A56D-39F5CDE1FF13}" type="pres">
      <dgm:prSet presAssocID="{FD349B18-0099-E94E-B595-24BF91BE024C}" presName="arrow" presStyleLbl="bgShp" presStyleIdx="0" presStyleCnt="1"/>
      <dgm:spPr>
        <a:solidFill>
          <a:schemeClr val="accent6">
            <a:lumMod val="40000"/>
            <a:lumOff val="60000"/>
          </a:schemeClr>
        </a:solidFill>
      </dgm:spPr>
    </dgm:pt>
    <dgm:pt modelId="{6C8A60B2-E871-7E43-B980-0769D6312613}" type="pres">
      <dgm:prSet presAssocID="{FD349B18-0099-E94E-B595-24BF91BE024C}" presName="linearProcess" presStyleCnt="0"/>
      <dgm:spPr/>
    </dgm:pt>
    <dgm:pt modelId="{A914D681-90D9-F24D-A9A0-82703C0691D9}" type="pres">
      <dgm:prSet presAssocID="{B5DC27E4-8926-E049-9995-935433E54D05}" presName="textNode" presStyleLbl="node1" presStyleIdx="0" presStyleCnt="7" custScaleX="179982" custScaleY="114024" custLinFactNeighborY="7937">
        <dgm:presLayoutVars>
          <dgm:bulletEnabled val="1"/>
        </dgm:presLayoutVars>
      </dgm:prSet>
      <dgm:spPr/>
      <dgm:t>
        <a:bodyPr/>
        <a:lstStyle/>
        <a:p>
          <a:endParaRPr lang="en-US"/>
        </a:p>
      </dgm:t>
    </dgm:pt>
    <dgm:pt modelId="{A4714EE0-6343-3146-A37B-6C7AB3FC2599}" type="pres">
      <dgm:prSet presAssocID="{A495C51E-D3E3-F14A-ACC4-C6D8C09D4730}" presName="sibTrans" presStyleCnt="0"/>
      <dgm:spPr/>
    </dgm:pt>
    <dgm:pt modelId="{062825A9-D2F6-E64C-B385-ACAB2E37F07B}" type="pres">
      <dgm:prSet presAssocID="{80F1D91C-E421-4C47-8444-DCFA46111536}" presName="textNode" presStyleLbl="node1" presStyleIdx="1" presStyleCnt="7" custScaleX="290651" custScaleY="114018" custLinFactNeighborX="-65085" custLinFactNeighborY="8505">
        <dgm:presLayoutVars>
          <dgm:bulletEnabled val="1"/>
        </dgm:presLayoutVars>
      </dgm:prSet>
      <dgm:spPr/>
      <dgm:t>
        <a:bodyPr/>
        <a:lstStyle/>
        <a:p>
          <a:endParaRPr lang="en-US"/>
        </a:p>
      </dgm:t>
    </dgm:pt>
    <dgm:pt modelId="{9FFDE506-B2D4-F244-B012-AF6CF6DE9BAF}" type="pres">
      <dgm:prSet presAssocID="{55CD42C3-586A-B447-AA2F-FDE529407FA3}" presName="sibTrans" presStyleCnt="0"/>
      <dgm:spPr/>
    </dgm:pt>
    <dgm:pt modelId="{600405F9-F405-974C-B98D-52E45C82CB8F}" type="pres">
      <dgm:prSet presAssocID="{9929FCC2-FFF7-6843-8AFD-6C6F4BF6868C}" presName="textNode" presStyleLbl="node1" presStyleIdx="2" presStyleCnt="7" custScaleX="194787" custScaleY="114020" custLinFactX="-2501" custLinFactNeighborX="-100000" custLinFactNeighborY="8505">
        <dgm:presLayoutVars>
          <dgm:bulletEnabled val="1"/>
        </dgm:presLayoutVars>
      </dgm:prSet>
      <dgm:spPr/>
      <dgm:t>
        <a:bodyPr/>
        <a:lstStyle/>
        <a:p>
          <a:endParaRPr lang="en-US"/>
        </a:p>
      </dgm:t>
    </dgm:pt>
    <dgm:pt modelId="{B7F47DC3-6BC8-2542-ADEF-C2755B7EACBF}" type="pres">
      <dgm:prSet presAssocID="{1D5B25B8-0DD4-6F4D-9BF9-113DDA81E7FC}" presName="sibTrans" presStyleCnt="0"/>
      <dgm:spPr/>
    </dgm:pt>
    <dgm:pt modelId="{2F4278C6-0139-144E-8BA3-FCD04B655E6D}" type="pres">
      <dgm:prSet presAssocID="{228701DF-40FA-3B4C-A6EF-E29B66288968}" presName="textNode" presStyleLbl="node1" presStyleIdx="3" presStyleCnt="7" custScaleX="186623" custScaleY="113794" custLinFactX="-7645" custLinFactNeighborX="-100000" custLinFactNeighborY="9185">
        <dgm:presLayoutVars>
          <dgm:bulletEnabled val="1"/>
        </dgm:presLayoutVars>
      </dgm:prSet>
      <dgm:spPr/>
      <dgm:t>
        <a:bodyPr/>
        <a:lstStyle/>
        <a:p>
          <a:endParaRPr lang="en-US"/>
        </a:p>
      </dgm:t>
    </dgm:pt>
    <dgm:pt modelId="{0CE0C335-C4D5-0C43-A012-357BD10E71D5}" type="pres">
      <dgm:prSet presAssocID="{B4763C73-B377-FF46-B184-F199665BA316}" presName="sibTrans" presStyleCnt="0"/>
      <dgm:spPr/>
    </dgm:pt>
    <dgm:pt modelId="{135AADFE-025D-E64D-B476-22B4BD52FA25}" type="pres">
      <dgm:prSet presAssocID="{273D2904-9227-CC42-8225-456739B1E8EE}" presName="textNode" presStyleLbl="node1" presStyleIdx="4" presStyleCnt="7" custScaleX="277857" custScaleY="114022" custLinFactX="-13739" custLinFactNeighborX="-100000" custLinFactNeighborY="8504">
        <dgm:presLayoutVars>
          <dgm:bulletEnabled val="1"/>
        </dgm:presLayoutVars>
      </dgm:prSet>
      <dgm:spPr/>
      <dgm:t>
        <a:bodyPr/>
        <a:lstStyle/>
        <a:p>
          <a:endParaRPr lang="en-US"/>
        </a:p>
      </dgm:t>
    </dgm:pt>
    <dgm:pt modelId="{63ACA146-02BF-4849-AA2A-12F3F35830AC}" type="pres">
      <dgm:prSet presAssocID="{894328DB-27AF-E544-A91F-ED4B36C2AD13}" presName="sibTrans" presStyleCnt="0"/>
      <dgm:spPr/>
    </dgm:pt>
    <dgm:pt modelId="{ABC104B7-6AED-B14A-B7B7-CC84C073966E}" type="pres">
      <dgm:prSet presAssocID="{BDDB70BF-B780-9A44-A242-1486D3260828}" presName="textNode" presStyleLbl="node1" presStyleIdx="5" presStyleCnt="7" custScaleX="293210" custScaleY="114024" custLinFactX="-18255" custLinFactNeighborX="-100000" custLinFactNeighborY="7369">
        <dgm:presLayoutVars>
          <dgm:bulletEnabled val="1"/>
        </dgm:presLayoutVars>
      </dgm:prSet>
      <dgm:spPr/>
      <dgm:t>
        <a:bodyPr/>
        <a:lstStyle/>
        <a:p>
          <a:endParaRPr lang="en-US"/>
        </a:p>
      </dgm:t>
    </dgm:pt>
    <dgm:pt modelId="{4349FCEB-3C5B-2449-B252-966DE5B4A673}" type="pres">
      <dgm:prSet presAssocID="{FC812168-2E96-674B-B052-5FC850625453}" presName="sibTrans" presStyleCnt="0"/>
      <dgm:spPr/>
    </dgm:pt>
    <dgm:pt modelId="{CC6719BD-34CD-9E40-9188-43859C5C76B2}" type="pres">
      <dgm:prSet presAssocID="{7CB8A59B-C6E4-BC46-91DD-554DA0FE9E30}" presName="textNode" presStyleLbl="node1" presStyleIdx="6" presStyleCnt="7" custScaleX="209714" custScaleY="114024" custLinFactNeighborX="-67096" custLinFactNeighborY="7370">
        <dgm:presLayoutVars>
          <dgm:bulletEnabled val="1"/>
        </dgm:presLayoutVars>
      </dgm:prSet>
      <dgm:spPr/>
      <dgm:t>
        <a:bodyPr/>
        <a:lstStyle/>
        <a:p>
          <a:endParaRPr lang="en-US"/>
        </a:p>
      </dgm:t>
    </dgm:pt>
  </dgm:ptLst>
  <dgm:cxnLst>
    <dgm:cxn modelId="{02D945AC-E8C3-7847-993E-0E1797BBFCBD}" srcId="{FD349B18-0099-E94E-B595-24BF91BE024C}" destId="{9929FCC2-FFF7-6843-8AFD-6C6F4BF6868C}" srcOrd="2" destOrd="0" parTransId="{DDBBE581-7F61-B144-BB6E-59B8E8BBA906}" sibTransId="{1D5B25B8-0DD4-6F4D-9BF9-113DDA81E7FC}"/>
    <dgm:cxn modelId="{FBDB3104-2147-4748-98FE-2DB8D3BA0B90}" srcId="{FD349B18-0099-E94E-B595-24BF91BE024C}" destId="{80F1D91C-E421-4C47-8444-DCFA46111536}" srcOrd="1" destOrd="0" parTransId="{B25C5312-0E45-B342-B5E6-51695A049C47}" sibTransId="{55CD42C3-586A-B447-AA2F-FDE529407FA3}"/>
    <dgm:cxn modelId="{D639D7D4-549E-6F46-916D-3A5988359B63}" type="presOf" srcId="{BDDB70BF-B780-9A44-A242-1486D3260828}" destId="{ABC104B7-6AED-B14A-B7B7-CC84C073966E}" srcOrd="0" destOrd="0" presId="urn:microsoft.com/office/officeart/2005/8/layout/hProcess9"/>
    <dgm:cxn modelId="{7263112C-146B-2644-B8A1-B26BD4C7CBEB}" type="presOf" srcId="{273D2904-9227-CC42-8225-456739B1E8EE}" destId="{135AADFE-025D-E64D-B476-22B4BD52FA25}" srcOrd="0" destOrd="0" presId="urn:microsoft.com/office/officeart/2005/8/layout/hProcess9"/>
    <dgm:cxn modelId="{11D881B4-BE26-DB46-8627-1879DBC3F0C8}" type="presOf" srcId="{80F1D91C-E421-4C47-8444-DCFA46111536}" destId="{062825A9-D2F6-E64C-B385-ACAB2E37F07B}" srcOrd="0" destOrd="0" presId="urn:microsoft.com/office/officeart/2005/8/layout/hProcess9"/>
    <dgm:cxn modelId="{C4B60291-8A74-E148-88F5-121DAB3E2EA7}" srcId="{FD349B18-0099-E94E-B595-24BF91BE024C}" destId="{7CB8A59B-C6E4-BC46-91DD-554DA0FE9E30}" srcOrd="6" destOrd="0" parTransId="{4D56D7CB-E5A4-9244-A930-60205559743F}" sibTransId="{18D2E5A6-06D1-8649-9AA1-2626117A2CED}"/>
    <dgm:cxn modelId="{83C4689F-3BD0-6846-AA6B-9AAFF89F6ECB}" type="presOf" srcId="{B5DC27E4-8926-E049-9995-935433E54D05}" destId="{A914D681-90D9-F24D-A9A0-82703C0691D9}" srcOrd="0" destOrd="0" presId="urn:microsoft.com/office/officeart/2005/8/layout/hProcess9"/>
    <dgm:cxn modelId="{08141049-6A0D-BD4E-A7CA-E8211F719967}" srcId="{FD349B18-0099-E94E-B595-24BF91BE024C}" destId="{B5DC27E4-8926-E049-9995-935433E54D05}" srcOrd="0" destOrd="0" parTransId="{ECF99BED-A86B-714B-9CEF-0BCC2BAF4E10}" sibTransId="{A495C51E-D3E3-F14A-ACC4-C6D8C09D4730}"/>
    <dgm:cxn modelId="{03E395E0-5889-8445-8610-BF9FE9106B42}" type="presOf" srcId="{9929FCC2-FFF7-6843-8AFD-6C6F4BF6868C}" destId="{600405F9-F405-974C-B98D-52E45C82CB8F}" srcOrd="0" destOrd="0" presId="urn:microsoft.com/office/officeart/2005/8/layout/hProcess9"/>
    <dgm:cxn modelId="{3DCA0DF6-7B9C-5C4B-9696-8C54A3D9B23D}" type="presOf" srcId="{7CB8A59B-C6E4-BC46-91DD-554DA0FE9E30}" destId="{CC6719BD-34CD-9E40-9188-43859C5C76B2}" srcOrd="0" destOrd="0" presId="urn:microsoft.com/office/officeart/2005/8/layout/hProcess9"/>
    <dgm:cxn modelId="{DCFFA6DE-7B77-344F-985A-124F292433D5}" srcId="{FD349B18-0099-E94E-B595-24BF91BE024C}" destId="{228701DF-40FA-3B4C-A6EF-E29B66288968}" srcOrd="3" destOrd="0" parTransId="{BBBF6B4E-198D-A84A-AE42-87FF4B01EBED}" sibTransId="{B4763C73-B377-FF46-B184-F199665BA316}"/>
    <dgm:cxn modelId="{E297D842-6FCF-3A44-810D-D9ABF6E94F46}" type="presOf" srcId="{228701DF-40FA-3B4C-A6EF-E29B66288968}" destId="{2F4278C6-0139-144E-8BA3-FCD04B655E6D}" srcOrd="0" destOrd="0" presId="urn:microsoft.com/office/officeart/2005/8/layout/hProcess9"/>
    <dgm:cxn modelId="{B1BA0030-2B89-BF4E-9504-7454C471507C}" type="presOf" srcId="{FD349B18-0099-E94E-B595-24BF91BE024C}" destId="{9F3BF16D-A973-BD46-A665-FDE344656355}" srcOrd="0" destOrd="0" presId="urn:microsoft.com/office/officeart/2005/8/layout/hProcess9"/>
    <dgm:cxn modelId="{1EB98636-1FF7-1549-883A-9C4E83D731A5}" srcId="{FD349B18-0099-E94E-B595-24BF91BE024C}" destId="{273D2904-9227-CC42-8225-456739B1E8EE}" srcOrd="4" destOrd="0" parTransId="{99E36BAC-B471-EB42-902E-366C454BDF42}" sibTransId="{894328DB-27AF-E544-A91F-ED4B36C2AD13}"/>
    <dgm:cxn modelId="{B8D09A5D-7E3B-CD40-8725-86ABADF42482}" srcId="{FD349B18-0099-E94E-B595-24BF91BE024C}" destId="{BDDB70BF-B780-9A44-A242-1486D3260828}" srcOrd="5" destOrd="0" parTransId="{EB974A7F-B76F-A341-9984-CC5C314166A3}" sibTransId="{FC812168-2E96-674B-B052-5FC850625453}"/>
    <dgm:cxn modelId="{CCC12672-9ADE-0A47-B04C-6413CCC35401}" type="presParOf" srcId="{9F3BF16D-A973-BD46-A665-FDE344656355}" destId="{9FBA5BC9-FBDE-3B49-A56D-39F5CDE1FF13}" srcOrd="0" destOrd="0" presId="urn:microsoft.com/office/officeart/2005/8/layout/hProcess9"/>
    <dgm:cxn modelId="{7A454655-A2A4-C348-9778-6CB7FC5141A0}" type="presParOf" srcId="{9F3BF16D-A973-BD46-A665-FDE344656355}" destId="{6C8A60B2-E871-7E43-B980-0769D6312613}" srcOrd="1" destOrd="0" presId="urn:microsoft.com/office/officeart/2005/8/layout/hProcess9"/>
    <dgm:cxn modelId="{C8DEE78B-C8FA-C748-BCCB-BE4B88B68A1C}" type="presParOf" srcId="{6C8A60B2-E871-7E43-B980-0769D6312613}" destId="{A914D681-90D9-F24D-A9A0-82703C0691D9}" srcOrd="0" destOrd="0" presId="urn:microsoft.com/office/officeart/2005/8/layout/hProcess9"/>
    <dgm:cxn modelId="{C53E027D-6C02-5B4B-BE67-D38A3D1093BD}" type="presParOf" srcId="{6C8A60B2-E871-7E43-B980-0769D6312613}" destId="{A4714EE0-6343-3146-A37B-6C7AB3FC2599}" srcOrd="1" destOrd="0" presId="urn:microsoft.com/office/officeart/2005/8/layout/hProcess9"/>
    <dgm:cxn modelId="{10A35721-A1B9-CA4D-BB9C-4D186AA5D594}" type="presParOf" srcId="{6C8A60B2-E871-7E43-B980-0769D6312613}" destId="{062825A9-D2F6-E64C-B385-ACAB2E37F07B}" srcOrd="2" destOrd="0" presId="urn:microsoft.com/office/officeart/2005/8/layout/hProcess9"/>
    <dgm:cxn modelId="{48D76356-7F13-8B41-AC3A-1B75C2728A96}" type="presParOf" srcId="{6C8A60B2-E871-7E43-B980-0769D6312613}" destId="{9FFDE506-B2D4-F244-B012-AF6CF6DE9BAF}" srcOrd="3" destOrd="0" presId="urn:microsoft.com/office/officeart/2005/8/layout/hProcess9"/>
    <dgm:cxn modelId="{E5CD53E3-4A96-FE44-ADC5-D0A31A675362}" type="presParOf" srcId="{6C8A60B2-E871-7E43-B980-0769D6312613}" destId="{600405F9-F405-974C-B98D-52E45C82CB8F}" srcOrd="4" destOrd="0" presId="urn:microsoft.com/office/officeart/2005/8/layout/hProcess9"/>
    <dgm:cxn modelId="{6652E849-A5C5-764D-8A2D-7B47AC8DDAE6}" type="presParOf" srcId="{6C8A60B2-E871-7E43-B980-0769D6312613}" destId="{B7F47DC3-6BC8-2542-ADEF-C2755B7EACBF}" srcOrd="5" destOrd="0" presId="urn:microsoft.com/office/officeart/2005/8/layout/hProcess9"/>
    <dgm:cxn modelId="{DF09E032-5438-EF41-9400-B2F0946698D3}" type="presParOf" srcId="{6C8A60B2-E871-7E43-B980-0769D6312613}" destId="{2F4278C6-0139-144E-8BA3-FCD04B655E6D}" srcOrd="6" destOrd="0" presId="urn:microsoft.com/office/officeart/2005/8/layout/hProcess9"/>
    <dgm:cxn modelId="{05761860-FE19-4C41-B67B-C597B6B70867}" type="presParOf" srcId="{6C8A60B2-E871-7E43-B980-0769D6312613}" destId="{0CE0C335-C4D5-0C43-A012-357BD10E71D5}" srcOrd="7" destOrd="0" presId="urn:microsoft.com/office/officeart/2005/8/layout/hProcess9"/>
    <dgm:cxn modelId="{ABA5BA6B-3E9C-BC43-80ED-2598600EB943}" type="presParOf" srcId="{6C8A60B2-E871-7E43-B980-0769D6312613}" destId="{135AADFE-025D-E64D-B476-22B4BD52FA25}" srcOrd="8" destOrd="0" presId="urn:microsoft.com/office/officeart/2005/8/layout/hProcess9"/>
    <dgm:cxn modelId="{14D163DC-7982-1E49-88D7-50FE49984581}" type="presParOf" srcId="{6C8A60B2-E871-7E43-B980-0769D6312613}" destId="{63ACA146-02BF-4849-AA2A-12F3F35830AC}" srcOrd="9" destOrd="0" presId="urn:microsoft.com/office/officeart/2005/8/layout/hProcess9"/>
    <dgm:cxn modelId="{CF05D430-D9BF-C841-AC0C-DC902D692ACB}" type="presParOf" srcId="{6C8A60B2-E871-7E43-B980-0769D6312613}" destId="{ABC104B7-6AED-B14A-B7B7-CC84C073966E}" srcOrd="10" destOrd="0" presId="urn:microsoft.com/office/officeart/2005/8/layout/hProcess9"/>
    <dgm:cxn modelId="{1E85D543-028A-354F-8D3C-9B543D26630A}" type="presParOf" srcId="{6C8A60B2-E871-7E43-B980-0769D6312613}" destId="{4349FCEB-3C5B-2449-B252-966DE5B4A673}" srcOrd="11" destOrd="0" presId="urn:microsoft.com/office/officeart/2005/8/layout/hProcess9"/>
    <dgm:cxn modelId="{5C56383C-7515-B94A-B4F8-621ABC9C2A06}" type="presParOf" srcId="{6C8A60B2-E871-7E43-B980-0769D6312613}" destId="{CC6719BD-34CD-9E40-9188-43859C5C76B2}" srcOrd="12"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31CFBF-8971-441F-9825-322E8483EDF0}">
      <dsp:nvSpPr>
        <dsp:cNvPr id="0" name=""/>
        <dsp:cNvSpPr/>
      </dsp:nvSpPr>
      <dsp:spPr>
        <a:xfrm>
          <a:off x="4223" y="34652"/>
          <a:ext cx="3122058" cy="1188000"/>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ZA" sz="2200" b="1" kern="1200" dirty="0"/>
            <a:t>PARENTS</a:t>
          </a:r>
        </a:p>
      </dsp:txBody>
      <dsp:txXfrm>
        <a:off x="598223" y="34652"/>
        <a:ext cx="1934058" cy="1188000"/>
      </dsp:txXfrm>
    </dsp:sp>
    <dsp:sp modelId="{7C0D1A2D-021F-4F5B-ACD5-87DA4B9066E5}">
      <dsp:nvSpPr>
        <dsp:cNvPr id="0" name=""/>
        <dsp:cNvSpPr/>
      </dsp:nvSpPr>
      <dsp:spPr>
        <a:xfrm>
          <a:off x="4223" y="1371152"/>
          <a:ext cx="2497646" cy="3376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977900">
            <a:lnSpc>
              <a:spcPct val="90000"/>
            </a:lnSpc>
            <a:spcBef>
              <a:spcPct val="0"/>
            </a:spcBef>
            <a:spcAft>
              <a:spcPct val="15000"/>
            </a:spcAft>
            <a:buChar char="••"/>
          </a:pPr>
          <a:endParaRPr lang="en-ZA" sz="2200" kern="1200" dirty="0"/>
        </a:p>
        <a:p>
          <a:pPr marL="228600" lvl="1" indent="-228600" algn="l" defTabSz="977900">
            <a:lnSpc>
              <a:spcPct val="90000"/>
            </a:lnSpc>
            <a:spcBef>
              <a:spcPct val="0"/>
            </a:spcBef>
            <a:spcAft>
              <a:spcPct val="15000"/>
            </a:spcAft>
            <a:buChar char="••"/>
          </a:pPr>
          <a:r>
            <a:rPr lang="en-GB" sz="2200" kern="1200" dirty="0">
              <a:solidFill>
                <a:srgbClr val="C00000"/>
              </a:solidFill>
            </a:rPr>
            <a:t>Being Primary caregiver.</a:t>
          </a:r>
          <a:endParaRPr lang="en-ZA" sz="2200" kern="1200" dirty="0">
            <a:solidFill>
              <a:srgbClr val="C00000"/>
            </a:solidFill>
          </a:endParaRPr>
        </a:p>
        <a:p>
          <a:pPr marL="228600" lvl="1" indent="-228600" algn="l" defTabSz="977900">
            <a:lnSpc>
              <a:spcPct val="90000"/>
            </a:lnSpc>
            <a:spcBef>
              <a:spcPct val="0"/>
            </a:spcBef>
            <a:spcAft>
              <a:spcPct val="15000"/>
            </a:spcAft>
            <a:buChar char="••"/>
          </a:pPr>
          <a:endParaRPr lang="en-ZA" sz="2200" kern="1200" dirty="0">
            <a:solidFill>
              <a:srgbClr val="C00000"/>
            </a:solidFill>
          </a:endParaRPr>
        </a:p>
        <a:p>
          <a:pPr marL="228600" lvl="1" indent="-228600" algn="l" defTabSz="977900">
            <a:lnSpc>
              <a:spcPct val="90000"/>
            </a:lnSpc>
            <a:spcBef>
              <a:spcPct val="0"/>
            </a:spcBef>
            <a:spcAft>
              <a:spcPct val="15000"/>
            </a:spcAft>
            <a:buChar char="••"/>
          </a:pPr>
          <a:r>
            <a:rPr lang="en-GB" sz="2200" kern="1200" dirty="0">
              <a:solidFill>
                <a:srgbClr val="C00000"/>
              </a:solidFill>
            </a:rPr>
            <a:t>Creating nurturing environment for holistic development of children.</a:t>
          </a:r>
          <a:endParaRPr lang="en-ZA" sz="2200" kern="1200" dirty="0">
            <a:solidFill>
              <a:srgbClr val="C00000"/>
            </a:solidFill>
          </a:endParaRPr>
        </a:p>
      </dsp:txBody>
      <dsp:txXfrm>
        <a:off x="4223" y="1371152"/>
        <a:ext cx="2497646" cy="3376828"/>
      </dsp:txXfrm>
    </dsp:sp>
    <dsp:sp modelId="{3B04BE86-6663-4D86-9E4D-E37F7C55F37E}">
      <dsp:nvSpPr>
        <dsp:cNvPr id="0" name=""/>
        <dsp:cNvSpPr/>
      </dsp:nvSpPr>
      <dsp:spPr>
        <a:xfrm>
          <a:off x="2910282" y="34652"/>
          <a:ext cx="3122058" cy="1188000"/>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ZA" sz="2200" b="1" kern="1200" dirty="0"/>
            <a:t>GOVERNMENT DEPARTMENTS</a:t>
          </a:r>
        </a:p>
      </dsp:txBody>
      <dsp:txXfrm>
        <a:off x="3504282" y="34652"/>
        <a:ext cx="1934058" cy="1188000"/>
      </dsp:txXfrm>
    </dsp:sp>
    <dsp:sp modelId="{400E4DA8-F67C-42DA-8755-61E2F44EE71D}">
      <dsp:nvSpPr>
        <dsp:cNvPr id="0" name=""/>
        <dsp:cNvSpPr/>
      </dsp:nvSpPr>
      <dsp:spPr>
        <a:xfrm>
          <a:off x="2910282" y="1371152"/>
          <a:ext cx="2497646" cy="3376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977900">
            <a:lnSpc>
              <a:spcPct val="90000"/>
            </a:lnSpc>
            <a:spcBef>
              <a:spcPct val="0"/>
            </a:spcBef>
            <a:spcAft>
              <a:spcPct val="15000"/>
            </a:spcAft>
            <a:buChar char="••"/>
          </a:pPr>
          <a:r>
            <a:rPr lang="en-ZA" sz="2200" b="1" kern="1200" dirty="0">
              <a:solidFill>
                <a:srgbClr val="92D050"/>
              </a:solidFill>
            </a:rPr>
            <a:t>National</a:t>
          </a:r>
        </a:p>
        <a:p>
          <a:pPr marL="457200" lvl="2" indent="-228600" algn="l" defTabSz="977900">
            <a:lnSpc>
              <a:spcPct val="90000"/>
            </a:lnSpc>
            <a:spcBef>
              <a:spcPct val="0"/>
            </a:spcBef>
            <a:spcAft>
              <a:spcPct val="15000"/>
            </a:spcAft>
            <a:buChar char="••"/>
          </a:pPr>
          <a:r>
            <a:rPr lang="en-ZA" sz="2200" kern="1200" dirty="0">
              <a:solidFill>
                <a:srgbClr val="92D050"/>
              </a:solidFill>
            </a:rPr>
            <a:t>Planning, co-ordination, setting targets;</a:t>
          </a:r>
        </a:p>
        <a:p>
          <a:pPr marL="228600" lvl="1" indent="-228600" algn="l" defTabSz="977900">
            <a:lnSpc>
              <a:spcPct val="90000"/>
            </a:lnSpc>
            <a:spcBef>
              <a:spcPct val="0"/>
            </a:spcBef>
            <a:spcAft>
              <a:spcPct val="15000"/>
            </a:spcAft>
            <a:buChar char="••"/>
          </a:pPr>
          <a:r>
            <a:rPr lang="en-ZA" sz="2200" b="1" kern="1200" dirty="0">
              <a:solidFill>
                <a:srgbClr val="92D050"/>
              </a:solidFill>
            </a:rPr>
            <a:t>Provincia</a:t>
          </a:r>
          <a:r>
            <a:rPr lang="en-ZA" sz="2200" kern="1200" dirty="0">
              <a:solidFill>
                <a:srgbClr val="92D050"/>
              </a:solidFill>
            </a:rPr>
            <a:t>l:</a:t>
          </a:r>
        </a:p>
        <a:p>
          <a:pPr marL="457200" lvl="2" indent="-228600" algn="l" defTabSz="977900">
            <a:lnSpc>
              <a:spcPct val="90000"/>
            </a:lnSpc>
            <a:spcBef>
              <a:spcPct val="0"/>
            </a:spcBef>
            <a:spcAft>
              <a:spcPct val="15000"/>
            </a:spcAft>
            <a:buChar char="••"/>
          </a:pPr>
          <a:r>
            <a:rPr lang="en-ZA" sz="2200" kern="1200" dirty="0">
              <a:solidFill>
                <a:srgbClr val="92D050"/>
              </a:solidFill>
            </a:rPr>
            <a:t>Delivery of services;</a:t>
          </a:r>
        </a:p>
        <a:p>
          <a:pPr marL="228600" lvl="1" indent="-228600" algn="l" defTabSz="977900">
            <a:lnSpc>
              <a:spcPct val="90000"/>
            </a:lnSpc>
            <a:spcBef>
              <a:spcPct val="0"/>
            </a:spcBef>
            <a:spcAft>
              <a:spcPct val="15000"/>
            </a:spcAft>
            <a:buChar char="••"/>
          </a:pPr>
          <a:r>
            <a:rPr lang="en-ZA" sz="2200" b="1" kern="1200" dirty="0">
              <a:solidFill>
                <a:srgbClr val="92D050"/>
              </a:solidFill>
            </a:rPr>
            <a:t>District:</a:t>
          </a:r>
        </a:p>
        <a:p>
          <a:pPr marL="457200" lvl="2" indent="-228600" algn="l" defTabSz="977900">
            <a:lnSpc>
              <a:spcPct val="90000"/>
            </a:lnSpc>
            <a:spcBef>
              <a:spcPct val="0"/>
            </a:spcBef>
            <a:spcAft>
              <a:spcPct val="15000"/>
            </a:spcAft>
            <a:buChar char="••"/>
          </a:pPr>
          <a:r>
            <a:rPr lang="en-ZA" sz="2200" kern="1200" dirty="0">
              <a:solidFill>
                <a:srgbClr val="92D050"/>
              </a:solidFill>
            </a:rPr>
            <a:t>Effective co-ordination.</a:t>
          </a:r>
        </a:p>
      </dsp:txBody>
      <dsp:txXfrm>
        <a:off x="2910282" y="1371152"/>
        <a:ext cx="2497646" cy="3376828"/>
      </dsp:txXfrm>
    </dsp:sp>
    <dsp:sp modelId="{F0EE0A6D-0D30-4959-BE5F-0FBD52F5023B}">
      <dsp:nvSpPr>
        <dsp:cNvPr id="0" name=""/>
        <dsp:cNvSpPr/>
      </dsp:nvSpPr>
      <dsp:spPr>
        <a:xfrm>
          <a:off x="5816341" y="34652"/>
          <a:ext cx="3122058" cy="1188000"/>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ZA" sz="2200" b="1" kern="1200" dirty="0"/>
            <a:t>CIVIL SOCIETY</a:t>
          </a:r>
        </a:p>
      </dsp:txBody>
      <dsp:txXfrm>
        <a:off x="6410341" y="34652"/>
        <a:ext cx="1934058" cy="1188000"/>
      </dsp:txXfrm>
    </dsp:sp>
    <dsp:sp modelId="{579C1BC8-E234-4565-893A-620C272D5B71}">
      <dsp:nvSpPr>
        <dsp:cNvPr id="0" name=""/>
        <dsp:cNvSpPr/>
      </dsp:nvSpPr>
      <dsp:spPr>
        <a:xfrm>
          <a:off x="5816341" y="1371152"/>
          <a:ext cx="2497646" cy="3376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977900">
            <a:lnSpc>
              <a:spcPct val="90000"/>
            </a:lnSpc>
            <a:spcBef>
              <a:spcPct val="0"/>
            </a:spcBef>
            <a:spcAft>
              <a:spcPct val="15000"/>
            </a:spcAft>
            <a:buChar char="••"/>
          </a:pPr>
          <a:endParaRPr lang="en-ZA" sz="2200" kern="1200" dirty="0"/>
        </a:p>
        <a:p>
          <a:pPr marL="228600" lvl="1" indent="-228600" algn="l" defTabSz="977900">
            <a:lnSpc>
              <a:spcPct val="90000"/>
            </a:lnSpc>
            <a:spcBef>
              <a:spcPct val="0"/>
            </a:spcBef>
            <a:spcAft>
              <a:spcPct val="15000"/>
            </a:spcAft>
            <a:buChar char="••"/>
          </a:pPr>
          <a:r>
            <a:rPr lang="en-GB" sz="2200" kern="1200" dirty="0">
              <a:solidFill>
                <a:srgbClr val="7030A0"/>
              </a:solidFill>
            </a:rPr>
            <a:t>Contracted for relevant services.</a:t>
          </a:r>
          <a:endParaRPr lang="en-ZA" sz="2200" kern="1200" dirty="0">
            <a:solidFill>
              <a:srgbClr val="7030A0"/>
            </a:solidFill>
          </a:endParaRPr>
        </a:p>
        <a:p>
          <a:pPr marL="228600" lvl="1" indent="-228600" algn="l" defTabSz="977900">
            <a:lnSpc>
              <a:spcPct val="90000"/>
            </a:lnSpc>
            <a:spcBef>
              <a:spcPct val="0"/>
            </a:spcBef>
            <a:spcAft>
              <a:spcPct val="15000"/>
            </a:spcAft>
            <a:buChar char="••"/>
          </a:pPr>
          <a:endParaRPr lang="en-ZA" sz="2200" kern="1200" dirty="0">
            <a:solidFill>
              <a:srgbClr val="7030A0"/>
            </a:solidFill>
          </a:endParaRPr>
        </a:p>
        <a:p>
          <a:pPr marL="228600" lvl="1" indent="-228600" algn="l" defTabSz="977900">
            <a:lnSpc>
              <a:spcPct val="90000"/>
            </a:lnSpc>
            <a:spcBef>
              <a:spcPct val="0"/>
            </a:spcBef>
            <a:spcAft>
              <a:spcPct val="15000"/>
            </a:spcAft>
            <a:buChar char="••"/>
          </a:pPr>
          <a:endParaRPr lang="en-ZA" sz="2200" kern="1200" dirty="0">
            <a:solidFill>
              <a:srgbClr val="7030A0"/>
            </a:solidFill>
          </a:endParaRPr>
        </a:p>
        <a:p>
          <a:pPr marL="228600" lvl="1" indent="-228600" algn="l" defTabSz="977900">
            <a:lnSpc>
              <a:spcPct val="90000"/>
            </a:lnSpc>
            <a:spcBef>
              <a:spcPct val="0"/>
            </a:spcBef>
            <a:spcAft>
              <a:spcPct val="15000"/>
            </a:spcAft>
            <a:buChar char="••"/>
          </a:pPr>
          <a:r>
            <a:rPr lang="en-ZA" sz="2200" kern="1200" dirty="0">
              <a:solidFill>
                <a:srgbClr val="7030A0"/>
              </a:solidFill>
            </a:rPr>
            <a:t>Enter partnership with government departments.</a:t>
          </a:r>
        </a:p>
      </dsp:txBody>
      <dsp:txXfrm>
        <a:off x="5816341" y="1371152"/>
        <a:ext cx="2497646" cy="33768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EF2D5A-E608-4739-A283-A248A8420903}">
      <dsp:nvSpPr>
        <dsp:cNvPr id="0" name=""/>
        <dsp:cNvSpPr/>
      </dsp:nvSpPr>
      <dsp:spPr>
        <a:xfrm>
          <a:off x="0" y="3336763"/>
          <a:ext cx="8892480" cy="198965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ZA" sz="1800" b="1" kern="1200" dirty="0"/>
            <a:t>National Training and Curriculum Sub-committee</a:t>
          </a:r>
        </a:p>
        <a:p>
          <a:pPr lvl="0" algn="ctr" defTabSz="800100">
            <a:lnSpc>
              <a:spcPct val="90000"/>
            </a:lnSpc>
            <a:spcBef>
              <a:spcPct val="0"/>
            </a:spcBef>
            <a:spcAft>
              <a:spcPct val="35000"/>
            </a:spcAft>
          </a:pPr>
          <a:r>
            <a:rPr lang="en-ZA" sz="1800" b="1" kern="1200" dirty="0"/>
            <a:t>Policy and Legislation Sub-committee</a:t>
          </a:r>
        </a:p>
        <a:p>
          <a:pPr lvl="0" algn="ctr" defTabSz="800100">
            <a:lnSpc>
              <a:spcPct val="90000"/>
            </a:lnSpc>
            <a:spcBef>
              <a:spcPct val="0"/>
            </a:spcBef>
            <a:spcAft>
              <a:spcPct val="35000"/>
            </a:spcAft>
          </a:pPr>
          <a:r>
            <a:rPr lang="en-ZA" sz="1800" b="1" kern="1200" dirty="0"/>
            <a:t>Infrastructure and Registration Sub-Committee</a:t>
          </a:r>
        </a:p>
        <a:p>
          <a:pPr lvl="0" algn="ctr" defTabSz="800100">
            <a:lnSpc>
              <a:spcPct val="90000"/>
            </a:lnSpc>
            <a:spcBef>
              <a:spcPct val="0"/>
            </a:spcBef>
            <a:spcAft>
              <a:spcPct val="35000"/>
            </a:spcAft>
          </a:pPr>
          <a:r>
            <a:rPr lang="en-ZA" sz="1800" b="1" kern="1200" dirty="0"/>
            <a:t>Monitoring and Evaluation Sub-committee</a:t>
          </a:r>
        </a:p>
        <a:p>
          <a:pPr lvl="0" algn="ctr" defTabSz="800100">
            <a:lnSpc>
              <a:spcPct val="90000"/>
            </a:lnSpc>
            <a:spcBef>
              <a:spcPct val="0"/>
            </a:spcBef>
            <a:spcAft>
              <a:spcPct val="35000"/>
            </a:spcAft>
          </a:pPr>
          <a:r>
            <a:rPr lang="en-ZA" sz="1800" b="1" kern="1200" dirty="0"/>
            <a:t>Communication and Advocacy Sub-committee</a:t>
          </a:r>
        </a:p>
        <a:p>
          <a:pPr lvl="0" algn="ctr" defTabSz="800100">
            <a:lnSpc>
              <a:spcPct val="90000"/>
            </a:lnSpc>
            <a:spcBef>
              <a:spcPct val="0"/>
            </a:spcBef>
            <a:spcAft>
              <a:spcPct val="35000"/>
            </a:spcAft>
          </a:pPr>
          <a:r>
            <a:rPr lang="en-ZA" sz="1800" b="1" kern="1200" dirty="0"/>
            <a:t>ECD Donor Sub-committee</a:t>
          </a:r>
        </a:p>
      </dsp:txBody>
      <dsp:txXfrm>
        <a:off x="0" y="3336763"/>
        <a:ext cx="8892480" cy="1989659"/>
      </dsp:txXfrm>
    </dsp:sp>
    <dsp:sp modelId="{FCD0FFA8-AE6C-49EE-A8C2-B2B170368E33}">
      <dsp:nvSpPr>
        <dsp:cNvPr id="0" name=""/>
        <dsp:cNvSpPr/>
      </dsp:nvSpPr>
      <dsp:spPr>
        <a:xfrm rot="10800000">
          <a:off x="0" y="2238700"/>
          <a:ext cx="8892480" cy="1122468"/>
        </a:xfrm>
        <a:prstGeom prst="upArrowCallou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GB" sz="2000" b="1" kern="1200" dirty="0"/>
            <a:t>South African Inter-Sectoral Forum for Early Childhood Development</a:t>
          </a:r>
        </a:p>
      </dsp:txBody>
      <dsp:txXfrm rot="10800000">
        <a:off x="0" y="2238700"/>
        <a:ext cx="8892480" cy="729346"/>
      </dsp:txXfrm>
    </dsp:sp>
    <dsp:sp modelId="{298E7881-66AA-43C9-A7E6-56D8AB02FCAA}">
      <dsp:nvSpPr>
        <dsp:cNvPr id="0" name=""/>
        <dsp:cNvSpPr/>
      </dsp:nvSpPr>
      <dsp:spPr>
        <a:xfrm rot="10800000">
          <a:off x="0" y="1113720"/>
          <a:ext cx="8892480" cy="1122468"/>
        </a:xfrm>
        <a:prstGeom prst="upArrowCallou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ZA" sz="2400" kern="1200" dirty="0"/>
            <a:t>National Interdepartmental Committee</a:t>
          </a:r>
        </a:p>
      </dsp:txBody>
      <dsp:txXfrm rot="10800000">
        <a:off x="0" y="1113720"/>
        <a:ext cx="8892480" cy="729346"/>
      </dsp:txXfrm>
    </dsp:sp>
    <dsp:sp modelId="{91FDA77A-4E98-4329-ACEF-61AAC447A529}">
      <dsp:nvSpPr>
        <dsp:cNvPr id="0" name=""/>
        <dsp:cNvSpPr/>
      </dsp:nvSpPr>
      <dsp:spPr>
        <a:xfrm rot="10800000">
          <a:off x="0" y="2199"/>
          <a:ext cx="8892480" cy="1122468"/>
        </a:xfrm>
        <a:prstGeom prst="upArrowCallou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ZA" sz="2400" kern="1200" dirty="0"/>
            <a:t>Inter-Ministerial Committee</a:t>
          </a:r>
        </a:p>
      </dsp:txBody>
      <dsp:txXfrm rot="10800000">
        <a:off x="0" y="2199"/>
        <a:ext cx="8892480" cy="7293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BA5BC9-FBDE-3B49-A56D-39F5CDE1FF13}">
      <dsp:nvSpPr>
        <dsp:cNvPr id="0" name=""/>
        <dsp:cNvSpPr/>
      </dsp:nvSpPr>
      <dsp:spPr>
        <a:xfrm>
          <a:off x="658873" y="0"/>
          <a:ext cx="7467229" cy="4993763"/>
        </a:xfrm>
        <a:prstGeom prst="rightArrow">
          <a:avLst/>
        </a:prstGeom>
        <a:solidFill>
          <a:schemeClr val="accent6">
            <a:lumMod val="40000"/>
            <a:lumOff val="60000"/>
          </a:schemeClr>
        </a:solidFill>
        <a:ln>
          <a:noFill/>
        </a:ln>
        <a:effectLst/>
      </dsp:spPr>
      <dsp:style>
        <a:lnRef idx="0">
          <a:scrgbClr r="0" g="0" b="0"/>
        </a:lnRef>
        <a:fillRef idx="1">
          <a:scrgbClr r="0" g="0" b="0"/>
        </a:fillRef>
        <a:effectRef idx="0">
          <a:scrgbClr r="0" g="0" b="0"/>
        </a:effectRef>
        <a:fontRef idx="minor"/>
      </dsp:style>
    </dsp:sp>
    <dsp:sp modelId="{A914D681-90D9-F24D-A9A0-82703C0691D9}">
      <dsp:nvSpPr>
        <dsp:cNvPr id="0" name=""/>
        <dsp:cNvSpPr/>
      </dsp:nvSpPr>
      <dsp:spPr>
        <a:xfrm>
          <a:off x="5150" y="1516605"/>
          <a:ext cx="911393" cy="2277635"/>
        </a:xfrm>
        <a:prstGeom prst="roundRect">
          <a:avLst/>
        </a:prstGeom>
        <a:solidFill>
          <a:srgbClr val="8B0E18"/>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0" kern="1200" dirty="0"/>
            <a:t>Inception Period</a:t>
          </a:r>
        </a:p>
        <a:p>
          <a:pPr lvl="0" algn="ctr" defTabSz="622300">
            <a:lnSpc>
              <a:spcPct val="90000"/>
            </a:lnSpc>
            <a:spcBef>
              <a:spcPct val="0"/>
            </a:spcBef>
            <a:spcAft>
              <a:spcPct val="35000"/>
            </a:spcAft>
          </a:pPr>
          <a:r>
            <a:rPr lang="en-GB" sz="1400" b="0" kern="1200" dirty="0"/>
            <a:t>(Feb. 20)</a:t>
          </a:r>
        </a:p>
      </dsp:txBody>
      <dsp:txXfrm>
        <a:off x="49641" y="1561096"/>
        <a:ext cx="822411" cy="2188653"/>
      </dsp:txXfrm>
    </dsp:sp>
    <dsp:sp modelId="{062825A9-D2F6-E64C-B385-ACAB2E37F07B}">
      <dsp:nvSpPr>
        <dsp:cNvPr id="0" name=""/>
        <dsp:cNvSpPr/>
      </dsp:nvSpPr>
      <dsp:spPr>
        <a:xfrm>
          <a:off x="946010" y="1528011"/>
          <a:ext cx="1471798" cy="2277515"/>
        </a:xfrm>
        <a:prstGeom prst="roundRect">
          <a:avLst/>
        </a:prstGeom>
        <a:solidFill>
          <a:srgbClr val="8B0E18"/>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dirty="0"/>
            <a:t>ECD Diagnosis: </a:t>
          </a:r>
          <a:r>
            <a:rPr lang="en-GB" sz="1400" b="0" kern="1200" dirty="0"/>
            <a:t>What does the function entail? </a:t>
          </a:r>
        </a:p>
        <a:p>
          <a:pPr lvl="0" algn="ctr" defTabSz="622300">
            <a:lnSpc>
              <a:spcPct val="90000"/>
            </a:lnSpc>
            <a:spcBef>
              <a:spcPct val="0"/>
            </a:spcBef>
            <a:spcAft>
              <a:spcPct val="35000"/>
            </a:spcAft>
          </a:pPr>
          <a:r>
            <a:rPr lang="en-GB" sz="1400" b="0" kern="1200" dirty="0"/>
            <a:t>(Mar-July 20)</a:t>
          </a:r>
        </a:p>
        <a:p>
          <a:pPr lvl="0" algn="ctr" defTabSz="622300">
            <a:lnSpc>
              <a:spcPct val="90000"/>
            </a:lnSpc>
            <a:spcBef>
              <a:spcPct val="0"/>
            </a:spcBef>
            <a:spcAft>
              <a:spcPct val="35000"/>
            </a:spcAft>
          </a:pPr>
          <a:endParaRPr lang="en-GB" sz="2000" kern="1200" dirty="0"/>
        </a:p>
      </dsp:txBody>
      <dsp:txXfrm>
        <a:off x="1017857" y="1599858"/>
        <a:ext cx="1328104" cy="2133821"/>
      </dsp:txXfrm>
    </dsp:sp>
    <dsp:sp modelId="{600405F9-F405-974C-B98D-52E45C82CB8F}">
      <dsp:nvSpPr>
        <dsp:cNvPr id="0" name=""/>
        <dsp:cNvSpPr/>
      </dsp:nvSpPr>
      <dsp:spPr>
        <a:xfrm>
          <a:off x="2460074" y="1527991"/>
          <a:ext cx="986362" cy="2277555"/>
        </a:xfrm>
        <a:prstGeom prst="roundRect">
          <a:avLst/>
        </a:prstGeom>
        <a:solidFill>
          <a:srgbClr val="8B0E18"/>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dirty="0"/>
            <a:t>Validation sessions: </a:t>
          </a:r>
          <a:r>
            <a:rPr lang="en-GB" sz="1400" b="0" kern="1200" dirty="0"/>
            <a:t>Are the findings of the </a:t>
          </a:r>
          <a:r>
            <a:rPr lang="en-GB" sz="1400" kern="1200" dirty="0"/>
            <a:t>diagnosis valid?</a:t>
          </a:r>
        </a:p>
        <a:p>
          <a:pPr lvl="0" algn="ctr" defTabSz="622300">
            <a:lnSpc>
              <a:spcPct val="90000"/>
            </a:lnSpc>
            <a:spcBef>
              <a:spcPct val="0"/>
            </a:spcBef>
            <a:spcAft>
              <a:spcPct val="35000"/>
            </a:spcAft>
          </a:pPr>
          <a:r>
            <a:rPr lang="en-GB" sz="1400" kern="1200" dirty="0"/>
            <a:t>(Aug. 20)</a:t>
          </a:r>
        </a:p>
      </dsp:txBody>
      <dsp:txXfrm>
        <a:off x="2508224" y="1576141"/>
        <a:ext cx="890062" cy="2181255"/>
      </dsp:txXfrm>
    </dsp:sp>
    <dsp:sp modelId="{2F4278C6-0139-144E-8BA3-FCD04B655E6D}">
      <dsp:nvSpPr>
        <dsp:cNvPr id="0" name=""/>
        <dsp:cNvSpPr/>
      </dsp:nvSpPr>
      <dsp:spPr>
        <a:xfrm>
          <a:off x="3504785" y="1543831"/>
          <a:ext cx="945021" cy="2273041"/>
        </a:xfrm>
        <a:prstGeom prst="roundRect">
          <a:avLst/>
        </a:prstGeom>
        <a:solidFill>
          <a:srgbClr val="8B0E18"/>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dirty="0"/>
            <a:t>Detailed Business Plan: </a:t>
          </a:r>
          <a:r>
            <a:rPr lang="en-GB" sz="1400" kern="1200" dirty="0"/>
            <a:t>What needs to be done by whom and by when?</a:t>
          </a:r>
        </a:p>
        <a:p>
          <a:pPr lvl="0" algn="ctr" defTabSz="622300">
            <a:lnSpc>
              <a:spcPct val="90000"/>
            </a:lnSpc>
            <a:spcBef>
              <a:spcPct val="0"/>
            </a:spcBef>
            <a:spcAft>
              <a:spcPct val="35000"/>
            </a:spcAft>
          </a:pPr>
          <a:r>
            <a:rPr lang="en-GB" sz="1400" kern="1200" dirty="0" smtClean="0"/>
            <a:t>(Oct </a:t>
          </a:r>
          <a:r>
            <a:rPr lang="en-GB" sz="1400" kern="1200" dirty="0"/>
            <a:t>20)</a:t>
          </a:r>
        </a:p>
      </dsp:txBody>
      <dsp:txXfrm>
        <a:off x="3550917" y="1589963"/>
        <a:ext cx="852757" cy="2180777"/>
      </dsp:txXfrm>
    </dsp:sp>
    <dsp:sp modelId="{135AADFE-025D-E64D-B476-22B4BD52FA25}">
      <dsp:nvSpPr>
        <dsp:cNvPr id="0" name=""/>
        <dsp:cNvSpPr/>
      </dsp:nvSpPr>
      <dsp:spPr>
        <a:xfrm>
          <a:off x="4503344" y="1527951"/>
          <a:ext cx="1407012" cy="2277595"/>
        </a:xfrm>
        <a:prstGeom prst="roundRect">
          <a:avLst/>
        </a:prstGeom>
        <a:solidFill>
          <a:srgbClr val="8B0E18"/>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dirty="0"/>
            <a:t>Review Session: </a:t>
          </a:r>
          <a:r>
            <a:rPr lang="en-GB" sz="1400" b="0" kern="1200" dirty="0"/>
            <a:t>What does the diagnosis tell us about how we should transfer the function? </a:t>
          </a:r>
          <a:r>
            <a:rPr lang="en-GB" sz="1400" kern="1200" dirty="0" smtClean="0"/>
            <a:t>(Oct - Nov </a:t>
          </a:r>
          <a:r>
            <a:rPr lang="en-GB" sz="1400" kern="1200" dirty="0"/>
            <a:t>20)</a:t>
          </a:r>
        </a:p>
      </dsp:txBody>
      <dsp:txXfrm>
        <a:off x="4572029" y="1596636"/>
        <a:ext cx="1269642" cy="2140225"/>
      </dsp:txXfrm>
    </dsp:sp>
    <dsp:sp modelId="{ABC104B7-6AED-B14A-B7B7-CC84C073966E}">
      <dsp:nvSpPr>
        <dsp:cNvPr id="0" name=""/>
        <dsp:cNvSpPr/>
      </dsp:nvSpPr>
      <dsp:spPr>
        <a:xfrm>
          <a:off x="5971885" y="1505259"/>
          <a:ext cx="1484757" cy="2277635"/>
        </a:xfrm>
        <a:prstGeom prst="roundRect">
          <a:avLst/>
        </a:prstGeom>
        <a:solidFill>
          <a:srgbClr val="8B0E18"/>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a:t>Implementation of the business plan activities</a:t>
          </a:r>
        </a:p>
        <a:p>
          <a:pPr lvl="0" algn="ctr" defTabSz="622300">
            <a:lnSpc>
              <a:spcPct val="90000"/>
            </a:lnSpc>
            <a:spcBef>
              <a:spcPct val="0"/>
            </a:spcBef>
            <a:spcAft>
              <a:spcPct val="35000"/>
            </a:spcAft>
          </a:pPr>
          <a:r>
            <a:rPr lang="en-GB" sz="1400" kern="1200" dirty="0"/>
            <a:t>(Oct. 20-Mar. 21)</a:t>
          </a:r>
        </a:p>
      </dsp:txBody>
      <dsp:txXfrm>
        <a:off x="6044365" y="1577739"/>
        <a:ext cx="1339797" cy="2132675"/>
      </dsp:txXfrm>
    </dsp:sp>
    <dsp:sp modelId="{CC6719BD-34CD-9E40-9188-43859C5C76B2}">
      <dsp:nvSpPr>
        <dsp:cNvPr id="0" name=""/>
        <dsp:cNvSpPr/>
      </dsp:nvSpPr>
      <dsp:spPr>
        <a:xfrm>
          <a:off x="7661249" y="1505279"/>
          <a:ext cx="1061949" cy="2277635"/>
        </a:xfrm>
        <a:prstGeom prst="roundRect">
          <a:avLst/>
        </a:prstGeom>
        <a:solidFill>
          <a:schemeClr val="accent3">
            <a:lumMod val="5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a:t>Function shift concluded</a:t>
          </a:r>
        </a:p>
        <a:p>
          <a:pPr lvl="0" algn="ctr" defTabSz="622300">
            <a:lnSpc>
              <a:spcPct val="90000"/>
            </a:lnSpc>
            <a:spcBef>
              <a:spcPct val="0"/>
            </a:spcBef>
            <a:spcAft>
              <a:spcPct val="35000"/>
            </a:spcAft>
          </a:pPr>
          <a:r>
            <a:rPr lang="en-GB" sz="1400" kern="1200" dirty="0"/>
            <a:t>(April 21)</a:t>
          </a:r>
        </a:p>
      </dsp:txBody>
      <dsp:txXfrm>
        <a:off x="7713089" y="1557119"/>
        <a:ext cx="958269" cy="217395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46400" cy="494187"/>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sz="quarter" idx="1"/>
          </p:nvPr>
        </p:nvSpPr>
        <p:spPr>
          <a:xfrm>
            <a:off x="3849688" y="3"/>
            <a:ext cx="2946400" cy="494187"/>
          </a:xfrm>
          <a:prstGeom prst="rect">
            <a:avLst/>
          </a:prstGeom>
        </p:spPr>
        <p:txBody>
          <a:bodyPr vert="horz" lIns="91440" tIns="45720" rIns="91440" bIns="45720" rtlCol="0"/>
          <a:lstStyle>
            <a:lvl1pPr algn="r">
              <a:defRPr sz="1200"/>
            </a:lvl1pPr>
          </a:lstStyle>
          <a:p>
            <a:fld id="{E795E56E-886A-4A2E-85B7-EDB98FDCD649}" type="datetimeFigureOut">
              <a:rPr lang="en-ZA" smtClean="0"/>
              <a:pPr/>
              <a:t>2020/10/21</a:t>
            </a:fld>
            <a:endParaRPr lang="en-ZA" dirty="0"/>
          </a:p>
        </p:txBody>
      </p:sp>
      <p:sp>
        <p:nvSpPr>
          <p:cNvPr id="4" name="Footer Placeholder 3"/>
          <p:cNvSpPr>
            <a:spLocks noGrp="1"/>
          </p:cNvSpPr>
          <p:nvPr>
            <p:ph type="ftr" sz="quarter" idx="2"/>
          </p:nvPr>
        </p:nvSpPr>
        <p:spPr>
          <a:xfrm>
            <a:off x="0" y="9378485"/>
            <a:ext cx="2946400" cy="494187"/>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49688" y="9378485"/>
            <a:ext cx="2946400" cy="494187"/>
          </a:xfrm>
          <a:prstGeom prst="rect">
            <a:avLst/>
          </a:prstGeom>
        </p:spPr>
        <p:txBody>
          <a:bodyPr vert="horz" lIns="91440" tIns="45720" rIns="91440" bIns="45720" rtlCol="0" anchor="b"/>
          <a:lstStyle>
            <a:lvl1pPr algn="r">
              <a:defRPr sz="1200"/>
            </a:lvl1pPr>
          </a:lstStyle>
          <a:p>
            <a:fld id="{9E248C4B-FFB9-44C2-914D-FB15F3C03ED9}" type="slidenum">
              <a:rPr lang="en-ZA" smtClean="0"/>
              <a:pPr/>
              <a:t>‹#›</a:t>
            </a:fld>
            <a:endParaRPr lang="en-ZA" dirty="0"/>
          </a:p>
        </p:txBody>
      </p:sp>
    </p:spTree>
    <p:extLst>
      <p:ext uri="{BB962C8B-B14F-4D97-AF65-F5344CB8AC3E}">
        <p14:creationId xmlns:p14="http://schemas.microsoft.com/office/powerpoint/2010/main" xmlns="" val="16167719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426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49688" y="0"/>
            <a:ext cx="2946400" cy="494266"/>
          </a:xfrm>
          <a:prstGeom prst="rect">
            <a:avLst/>
          </a:prstGeom>
        </p:spPr>
        <p:txBody>
          <a:bodyPr vert="horz" lIns="91440" tIns="45720" rIns="91440" bIns="45720" rtlCol="0"/>
          <a:lstStyle>
            <a:lvl1pPr algn="r">
              <a:defRPr sz="1200"/>
            </a:lvl1pPr>
          </a:lstStyle>
          <a:p>
            <a:fld id="{48E4CFB5-1870-48A8-9766-262575C09103}" type="datetimeFigureOut">
              <a:rPr lang="en-US" smtClean="0"/>
              <a:pPr/>
              <a:t>10/21/2020</a:t>
            </a:fld>
            <a:endParaRPr lang="en-US" dirty="0"/>
          </a:p>
        </p:txBody>
      </p:sp>
      <p:sp>
        <p:nvSpPr>
          <p:cNvPr id="4" name="Slide Image Placeholder 3"/>
          <p:cNvSpPr>
            <a:spLocks noGrp="1" noRot="1" noChangeAspect="1"/>
          </p:cNvSpPr>
          <p:nvPr>
            <p:ph type="sldImg" idx="2"/>
          </p:nvPr>
        </p:nvSpPr>
        <p:spPr>
          <a:xfrm>
            <a:off x="1177925" y="1235075"/>
            <a:ext cx="4441825" cy="333216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450" y="4751579"/>
            <a:ext cx="5438775" cy="388779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9984"/>
            <a:ext cx="2946400" cy="494266"/>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49688" y="9379984"/>
            <a:ext cx="2946400" cy="494266"/>
          </a:xfrm>
          <a:prstGeom prst="rect">
            <a:avLst/>
          </a:prstGeom>
        </p:spPr>
        <p:txBody>
          <a:bodyPr vert="horz" lIns="91440" tIns="45720" rIns="91440" bIns="45720" rtlCol="0" anchor="b"/>
          <a:lstStyle>
            <a:lvl1pPr algn="r">
              <a:defRPr sz="1200"/>
            </a:lvl1pPr>
          </a:lstStyle>
          <a:p>
            <a:fld id="{48603162-7F95-40FC-85D1-4B4B1229FCF5}" type="slidenum">
              <a:rPr lang="en-US" smtClean="0"/>
              <a:pPr/>
              <a:t>‹#›</a:t>
            </a:fld>
            <a:endParaRPr lang="en-US" dirty="0"/>
          </a:p>
        </p:txBody>
      </p:sp>
    </p:spTree>
    <p:extLst>
      <p:ext uri="{BB962C8B-B14F-4D97-AF65-F5344CB8AC3E}">
        <p14:creationId xmlns:p14="http://schemas.microsoft.com/office/powerpoint/2010/main" xmlns="" val="2731666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ELP: Early Learning</a:t>
            </a:r>
            <a:r>
              <a:rPr lang="en-ZA" baseline="0" dirty="0"/>
              <a:t> Programme.</a:t>
            </a:r>
            <a:endParaRPr lang="en-ZA" dirty="0"/>
          </a:p>
        </p:txBody>
      </p:sp>
      <p:sp>
        <p:nvSpPr>
          <p:cNvPr id="4" name="Slide Number Placeholder 3"/>
          <p:cNvSpPr>
            <a:spLocks noGrp="1"/>
          </p:cNvSpPr>
          <p:nvPr>
            <p:ph type="sldNum" sz="quarter" idx="10"/>
          </p:nvPr>
        </p:nvSpPr>
        <p:spPr/>
        <p:txBody>
          <a:bodyPr/>
          <a:lstStyle/>
          <a:p>
            <a:fld id="{48603162-7F95-40FC-85D1-4B4B1229FCF5}" type="slidenum">
              <a:rPr lang="en-US" smtClean="0"/>
              <a:pPr/>
              <a:t>7</a:t>
            </a:fld>
            <a:endParaRPr lang="en-US" dirty="0"/>
          </a:p>
        </p:txBody>
      </p:sp>
    </p:spTree>
    <p:extLst>
      <p:ext uri="{BB962C8B-B14F-4D97-AF65-F5344CB8AC3E}">
        <p14:creationId xmlns:p14="http://schemas.microsoft.com/office/powerpoint/2010/main" xmlns="" val="3118779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CF764EB-D10C-4945-B08D-ADA3570253A0}" type="slidenum">
              <a:rPr lang="en-ZA" smtClean="0"/>
              <a:pPr/>
              <a:t>40</a:t>
            </a:fld>
            <a:endParaRPr lang="en-ZA" dirty="0"/>
          </a:p>
        </p:txBody>
      </p:sp>
    </p:spTree>
    <p:extLst>
      <p:ext uri="{BB962C8B-B14F-4D97-AF65-F5344CB8AC3E}">
        <p14:creationId xmlns:p14="http://schemas.microsoft.com/office/powerpoint/2010/main" xmlns="" val="1022023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Structures to lead</a:t>
            </a:r>
            <a:r>
              <a:rPr lang="en-US" baseline="0" dirty="0"/>
              <a:t> and coordinate the ECD Sector in South Africa. All headed by the DSD at this stage</a:t>
            </a:r>
            <a:endParaRPr lang="en-US" dirty="0"/>
          </a:p>
        </p:txBody>
      </p:sp>
      <p:sp>
        <p:nvSpPr>
          <p:cNvPr id="4" name="Slide Number Placeholder 3"/>
          <p:cNvSpPr>
            <a:spLocks noGrp="1"/>
          </p:cNvSpPr>
          <p:nvPr>
            <p:ph type="sldNum" sz="quarter" idx="10"/>
          </p:nvPr>
        </p:nvSpPr>
        <p:spPr/>
        <p:txBody>
          <a:bodyPr/>
          <a:lstStyle/>
          <a:p>
            <a:fld id="{48603162-7F95-40FC-85D1-4B4B1229FCF5}" type="slidenum">
              <a:rPr lang="en-US" smtClean="0"/>
              <a:pPr/>
              <a:t>16</a:t>
            </a:fld>
            <a:endParaRPr lang="en-US" dirty="0"/>
          </a:p>
        </p:txBody>
      </p:sp>
    </p:spTree>
    <p:extLst>
      <p:ext uri="{BB962C8B-B14F-4D97-AF65-F5344CB8AC3E}">
        <p14:creationId xmlns:p14="http://schemas.microsoft.com/office/powerpoint/2010/main" xmlns="" val="2523529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7CF764EB-D10C-4945-B08D-ADA3570253A0}" type="slidenum">
              <a:rPr lang="en-ZA" smtClean="0"/>
              <a:pPr/>
              <a:t>18</a:t>
            </a:fld>
            <a:endParaRPr lang="en-ZA" dirty="0"/>
          </a:p>
        </p:txBody>
      </p:sp>
    </p:spTree>
    <p:extLst>
      <p:ext uri="{BB962C8B-B14F-4D97-AF65-F5344CB8AC3E}">
        <p14:creationId xmlns:p14="http://schemas.microsoft.com/office/powerpoint/2010/main" xmlns="" val="2785818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7CF764EB-D10C-4945-B08D-ADA3570253A0}" type="slidenum">
              <a:rPr lang="en-ZA" smtClean="0"/>
              <a:pPr/>
              <a:t>19</a:t>
            </a:fld>
            <a:endParaRPr lang="en-ZA" dirty="0"/>
          </a:p>
        </p:txBody>
      </p:sp>
    </p:spTree>
    <p:extLst>
      <p:ext uri="{BB962C8B-B14F-4D97-AF65-F5344CB8AC3E}">
        <p14:creationId xmlns:p14="http://schemas.microsoft.com/office/powerpoint/2010/main" xmlns="" val="2109073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7CF764EB-D10C-4945-B08D-ADA3570253A0}" type="slidenum">
              <a:rPr lang="en-ZA" smtClean="0"/>
              <a:pPr/>
              <a:t>25</a:t>
            </a:fld>
            <a:endParaRPr lang="en-ZA" dirty="0"/>
          </a:p>
        </p:txBody>
      </p:sp>
    </p:spTree>
    <p:extLst>
      <p:ext uri="{BB962C8B-B14F-4D97-AF65-F5344CB8AC3E}">
        <p14:creationId xmlns:p14="http://schemas.microsoft.com/office/powerpoint/2010/main" xmlns="" val="870760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CF764EB-D10C-4945-B08D-ADA3570253A0}" type="slidenum">
              <a:rPr lang="en-ZA" smtClean="0"/>
              <a:pPr/>
              <a:t>31</a:t>
            </a:fld>
            <a:endParaRPr lang="en-ZA" dirty="0"/>
          </a:p>
        </p:txBody>
      </p:sp>
    </p:spTree>
    <p:extLst>
      <p:ext uri="{BB962C8B-B14F-4D97-AF65-F5344CB8AC3E}">
        <p14:creationId xmlns:p14="http://schemas.microsoft.com/office/powerpoint/2010/main" xmlns="" val="1569868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CF764EB-D10C-4945-B08D-ADA3570253A0}" type="slidenum">
              <a:rPr lang="en-ZA" smtClean="0"/>
              <a:pPr/>
              <a:t>32</a:t>
            </a:fld>
            <a:endParaRPr lang="en-ZA" dirty="0"/>
          </a:p>
        </p:txBody>
      </p:sp>
    </p:spTree>
    <p:extLst>
      <p:ext uri="{BB962C8B-B14F-4D97-AF65-F5344CB8AC3E}">
        <p14:creationId xmlns:p14="http://schemas.microsoft.com/office/powerpoint/2010/main" xmlns="" val="3328546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CF764EB-D10C-4945-B08D-ADA3570253A0}" type="slidenum">
              <a:rPr lang="en-ZA" smtClean="0"/>
              <a:pPr/>
              <a:t>34</a:t>
            </a:fld>
            <a:endParaRPr lang="en-ZA" dirty="0"/>
          </a:p>
        </p:txBody>
      </p:sp>
    </p:spTree>
    <p:extLst>
      <p:ext uri="{BB962C8B-B14F-4D97-AF65-F5344CB8AC3E}">
        <p14:creationId xmlns:p14="http://schemas.microsoft.com/office/powerpoint/2010/main" xmlns="" val="3711780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CF764EB-D10C-4945-B08D-ADA3570253A0}" type="slidenum">
              <a:rPr lang="en-ZA" smtClean="0"/>
              <a:pPr/>
              <a:t>35</a:t>
            </a:fld>
            <a:endParaRPr lang="en-ZA" dirty="0"/>
          </a:p>
        </p:txBody>
      </p:sp>
    </p:spTree>
    <p:extLst>
      <p:ext uri="{BB962C8B-B14F-4D97-AF65-F5344CB8AC3E}">
        <p14:creationId xmlns:p14="http://schemas.microsoft.com/office/powerpoint/2010/main" xmlns="" val="39282800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8840"/>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57301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Tree>
    <p:extLst>
      <p:ext uri="{BB962C8B-B14F-4D97-AF65-F5344CB8AC3E}">
        <p14:creationId xmlns:p14="http://schemas.microsoft.com/office/powerpoint/2010/main" xmlns="" val="1454420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E2C0AE55-7E06-4976-960B-3D98813CB3CF}" type="slidenum">
              <a:rPr lang="en-ZA" smtClean="0"/>
              <a:pPr/>
              <a:t>‹#›</a:t>
            </a:fld>
            <a:endParaRPr lang="en-ZA" dirty="0"/>
          </a:p>
        </p:txBody>
      </p:sp>
    </p:spTree>
    <p:extLst>
      <p:ext uri="{BB962C8B-B14F-4D97-AF65-F5344CB8AC3E}">
        <p14:creationId xmlns:p14="http://schemas.microsoft.com/office/powerpoint/2010/main" xmlns="" val="3459249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E2C0AE55-7E06-4976-960B-3D98813CB3CF}" type="slidenum">
              <a:rPr lang="en-ZA" smtClean="0"/>
              <a:pPr/>
              <a:t>‹#›</a:t>
            </a:fld>
            <a:endParaRPr lang="en-ZA" dirty="0"/>
          </a:p>
        </p:txBody>
      </p:sp>
    </p:spTree>
    <p:extLst>
      <p:ext uri="{BB962C8B-B14F-4D97-AF65-F5344CB8AC3E}">
        <p14:creationId xmlns:p14="http://schemas.microsoft.com/office/powerpoint/2010/main" xmlns="" val="1010363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8840"/>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57301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Tree>
    <p:extLst>
      <p:ext uri="{BB962C8B-B14F-4D97-AF65-F5344CB8AC3E}">
        <p14:creationId xmlns:p14="http://schemas.microsoft.com/office/powerpoint/2010/main" xmlns="" val="27301410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xmlns="" val="31833308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8288771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xmlns="" val="19169564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xmlns="" val="13998152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35720823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F2394D-8782-4B4E-B2F6-7A0C720FB793}"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18220315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F2394D-8782-4B4E-B2F6-7A0C720FB793}"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2230128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xmlns="" val="40214401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ZA" dirty="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F2394D-8782-4B4E-B2F6-7A0C720FB793}"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32618302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F2394D-8782-4B4E-B2F6-7A0C720FB793}"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36485439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F2394D-8782-4B4E-B2F6-7A0C720FB793}"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10298781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4" name="Shape 24"/>
          <p:cNvSpPr>
            <a:spLocks noGrp="1"/>
          </p:cNvSpPr>
          <p:nvPr>
            <p:ph type="title"/>
          </p:nvPr>
        </p:nvSpPr>
        <p:spPr>
          <a:xfrm>
            <a:off x="464344" y="428625"/>
            <a:ext cx="3571875" cy="1303734"/>
          </a:xfrm>
          <a:prstGeom prst="rect">
            <a:avLst/>
          </a:prstGeom>
        </p:spPr>
        <p:txBody>
          <a:bodyPr/>
          <a:lstStyle/>
          <a:p>
            <a:pPr lvl="0">
              <a:defRPr sz="1800" cap="none" spc="0">
                <a:solidFill>
                  <a:srgbClr val="000000"/>
                </a:solidFill>
              </a:defRPr>
            </a:pPr>
            <a:r>
              <a:rPr sz="3164" cap="all" spc="506">
                <a:solidFill>
                  <a:srgbClr val="FFFFFF"/>
                </a:solidFill>
              </a:rPr>
              <a:t>Title Text</a:t>
            </a:r>
          </a:p>
        </p:txBody>
      </p:sp>
      <p:sp>
        <p:nvSpPr>
          <p:cNvPr id="25" name="Shape 25"/>
          <p:cNvSpPr>
            <a:spLocks noGrp="1"/>
          </p:cNvSpPr>
          <p:nvPr>
            <p:ph type="body" idx="1"/>
          </p:nvPr>
        </p:nvSpPr>
        <p:spPr>
          <a:xfrm>
            <a:off x="464344" y="1982391"/>
            <a:ext cx="3571875" cy="4259461"/>
          </a:xfrm>
          <a:prstGeom prst="rect">
            <a:avLst/>
          </a:prstGeom>
        </p:spPr>
        <p:txBody>
          <a:bodyPr/>
          <a:lstStyle>
            <a:lvl1pPr marL="276810" indent="-276810">
              <a:spcBef>
                <a:spcPts val="2250"/>
              </a:spcBef>
              <a:defRPr sz="2109"/>
            </a:lvl1pPr>
            <a:lvl2pPr marL="553621" indent="-276810">
              <a:spcBef>
                <a:spcPts val="2250"/>
              </a:spcBef>
              <a:defRPr sz="2109"/>
            </a:lvl2pPr>
            <a:lvl3pPr marL="830431" indent="-276810">
              <a:spcBef>
                <a:spcPts val="2250"/>
              </a:spcBef>
              <a:defRPr sz="2109"/>
            </a:lvl3pPr>
            <a:lvl4pPr marL="1107242" indent="-276810">
              <a:spcBef>
                <a:spcPts val="2250"/>
              </a:spcBef>
              <a:defRPr sz="2109"/>
            </a:lvl4pPr>
            <a:lvl5pPr marL="1384052" indent="-276810">
              <a:spcBef>
                <a:spcPts val="2250"/>
              </a:spcBef>
              <a:defRPr sz="2109"/>
            </a:lvl5pPr>
          </a:lstStyle>
          <a:p>
            <a:pPr lvl="0">
              <a:defRPr sz="1800">
                <a:solidFill>
                  <a:srgbClr val="000000"/>
                </a:solidFill>
              </a:defRPr>
            </a:pPr>
            <a:r>
              <a:rPr sz="2109">
                <a:solidFill>
                  <a:srgbClr val="FFFFFF"/>
                </a:solidFill>
              </a:rPr>
              <a:t>Body Level One</a:t>
            </a:r>
          </a:p>
          <a:p>
            <a:pPr lvl="1">
              <a:defRPr sz="1800">
                <a:solidFill>
                  <a:srgbClr val="000000"/>
                </a:solidFill>
              </a:defRPr>
            </a:pPr>
            <a:r>
              <a:rPr sz="2109">
                <a:solidFill>
                  <a:srgbClr val="FFFFFF"/>
                </a:solidFill>
              </a:rPr>
              <a:t>Body Level Two</a:t>
            </a:r>
          </a:p>
          <a:p>
            <a:pPr lvl="2">
              <a:defRPr sz="1800">
                <a:solidFill>
                  <a:srgbClr val="000000"/>
                </a:solidFill>
              </a:defRPr>
            </a:pPr>
            <a:r>
              <a:rPr sz="2109">
                <a:solidFill>
                  <a:srgbClr val="FFFFFF"/>
                </a:solidFill>
              </a:rPr>
              <a:t>Body Level Three</a:t>
            </a:r>
          </a:p>
          <a:p>
            <a:pPr lvl="3">
              <a:defRPr sz="1800">
                <a:solidFill>
                  <a:srgbClr val="000000"/>
                </a:solidFill>
              </a:defRPr>
            </a:pPr>
            <a:r>
              <a:rPr sz="2109">
                <a:solidFill>
                  <a:srgbClr val="FFFFFF"/>
                </a:solidFill>
              </a:rPr>
              <a:t>Body Level Four</a:t>
            </a:r>
          </a:p>
          <a:p>
            <a:pPr lvl="4">
              <a:defRPr sz="1800">
                <a:solidFill>
                  <a:srgbClr val="000000"/>
                </a:solidFill>
              </a:defRPr>
            </a:pPr>
            <a:r>
              <a:rPr sz="2109">
                <a:solidFill>
                  <a:srgbClr val="FFFFFF"/>
                </a:solidFill>
              </a:rPr>
              <a:t>Body Level Five</a:t>
            </a:r>
          </a:p>
        </p:txBody>
      </p:sp>
    </p:spTree>
    <p:extLst>
      <p:ext uri="{BB962C8B-B14F-4D97-AF65-F5344CB8AC3E}">
        <p14:creationId xmlns:p14="http://schemas.microsoft.com/office/powerpoint/2010/main" xmlns="" val="843685806"/>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8840"/>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57301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Tree>
    <p:extLst>
      <p:ext uri="{BB962C8B-B14F-4D97-AF65-F5344CB8AC3E}">
        <p14:creationId xmlns:p14="http://schemas.microsoft.com/office/powerpoint/2010/main" xmlns="" val="962065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xmlns="" val="18106456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1085961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xmlns="" val="14234278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xmlns="" val="8279798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3713490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6070741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F2394D-8782-4B4E-B2F6-7A0C720FB793}"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22725910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F2394D-8782-4B4E-B2F6-7A0C720FB793}"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2263377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ZA" dirty="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F2394D-8782-4B4E-B2F6-7A0C720FB793}"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28550345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F2394D-8782-4B4E-B2F6-7A0C720FB793}"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38554373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F2394D-8782-4B4E-B2F6-7A0C720FB793}"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32936659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4" name="Shape 24"/>
          <p:cNvSpPr>
            <a:spLocks noGrp="1"/>
          </p:cNvSpPr>
          <p:nvPr>
            <p:ph type="title"/>
          </p:nvPr>
        </p:nvSpPr>
        <p:spPr>
          <a:xfrm>
            <a:off x="464344" y="428625"/>
            <a:ext cx="3571875" cy="1303734"/>
          </a:xfrm>
          <a:prstGeom prst="rect">
            <a:avLst/>
          </a:prstGeom>
        </p:spPr>
        <p:txBody>
          <a:bodyPr/>
          <a:lstStyle/>
          <a:p>
            <a:pPr lvl="0">
              <a:defRPr sz="1800" cap="none" spc="0">
                <a:solidFill>
                  <a:srgbClr val="000000"/>
                </a:solidFill>
              </a:defRPr>
            </a:pPr>
            <a:r>
              <a:rPr sz="3164" cap="all" spc="506">
                <a:solidFill>
                  <a:srgbClr val="FFFFFF"/>
                </a:solidFill>
              </a:rPr>
              <a:t>Title Text</a:t>
            </a:r>
          </a:p>
        </p:txBody>
      </p:sp>
      <p:sp>
        <p:nvSpPr>
          <p:cNvPr id="25" name="Shape 25"/>
          <p:cNvSpPr>
            <a:spLocks noGrp="1"/>
          </p:cNvSpPr>
          <p:nvPr>
            <p:ph type="body" idx="1"/>
          </p:nvPr>
        </p:nvSpPr>
        <p:spPr>
          <a:xfrm>
            <a:off x="464344" y="1982391"/>
            <a:ext cx="3571875" cy="4259461"/>
          </a:xfrm>
          <a:prstGeom prst="rect">
            <a:avLst/>
          </a:prstGeom>
        </p:spPr>
        <p:txBody>
          <a:bodyPr/>
          <a:lstStyle>
            <a:lvl1pPr marL="276810" indent="-276810">
              <a:spcBef>
                <a:spcPts val="2250"/>
              </a:spcBef>
              <a:defRPr sz="2109"/>
            </a:lvl1pPr>
            <a:lvl2pPr marL="553621" indent="-276810">
              <a:spcBef>
                <a:spcPts val="2250"/>
              </a:spcBef>
              <a:defRPr sz="2109"/>
            </a:lvl2pPr>
            <a:lvl3pPr marL="830431" indent="-276810">
              <a:spcBef>
                <a:spcPts val="2250"/>
              </a:spcBef>
              <a:defRPr sz="2109"/>
            </a:lvl3pPr>
            <a:lvl4pPr marL="1107242" indent="-276810">
              <a:spcBef>
                <a:spcPts val="2250"/>
              </a:spcBef>
              <a:defRPr sz="2109"/>
            </a:lvl4pPr>
            <a:lvl5pPr marL="1384052" indent="-276810">
              <a:spcBef>
                <a:spcPts val="2250"/>
              </a:spcBef>
              <a:defRPr sz="2109"/>
            </a:lvl5pPr>
          </a:lstStyle>
          <a:p>
            <a:pPr lvl="0">
              <a:defRPr sz="1800">
                <a:solidFill>
                  <a:srgbClr val="000000"/>
                </a:solidFill>
              </a:defRPr>
            </a:pPr>
            <a:r>
              <a:rPr sz="2109">
                <a:solidFill>
                  <a:srgbClr val="FFFFFF"/>
                </a:solidFill>
              </a:rPr>
              <a:t>Body Level One</a:t>
            </a:r>
          </a:p>
          <a:p>
            <a:pPr lvl="1">
              <a:defRPr sz="1800">
                <a:solidFill>
                  <a:srgbClr val="000000"/>
                </a:solidFill>
              </a:defRPr>
            </a:pPr>
            <a:r>
              <a:rPr sz="2109">
                <a:solidFill>
                  <a:srgbClr val="FFFFFF"/>
                </a:solidFill>
              </a:rPr>
              <a:t>Body Level Two</a:t>
            </a:r>
          </a:p>
          <a:p>
            <a:pPr lvl="2">
              <a:defRPr sz="1800">
                <a:solidFill>
                  <a:srgbClr val="000000"/>
                </a:solidFill>
              </a:defRPr>
            </a:pPr>
            <a:r>
              <a:rPr sz="2109">
                <a:solidFill>
                  <a:srgbClr val="FFFFFF"/>
                </a:solidFill>
              </a:rPr>
              <a:t>Body Level Three</a:t>
            </a:r>
          </a:p>
          <a:p>
            <a:pPr lvl="3">
              <a:defRPr sz="1800">
                <a:solidFill>
                  <a:srgbClr val="000000"/>
                </a:solidFill>
              </a:defRPr>
            </a:pPr>
            <a:r>
              <a:rPr sz="2109">
                <a:solidFill>
                  <a:srgbClr val="FFFFFF"/>
                </a:solidFill>
              </a:rPr>
              <a:t>Body Level Four</a:t>
            </a:r>
          </a:p>
          <a:p>
            <a:pPr lvl="4">
              <a:defRPr sz="1800">
                <a:solidFill>
                  <a:srgbClr val="000000"/>
                </a:solidFill>
              </a:defRPr>
            </a:pPr>
            <a:r>
              <a:rPr sz="2109">
                <a:solidFill>
                  <a:srgbClr val="FFFFFF"/>
                </a:solidFill>
              </a:rPr>
              <a:t>Body Level Five</a:t>
            </a:r>
          </a:p>
        </p:txBody>
      </p:sp>
    </p:spTree>
    <p:extLst>
      <p:ext uri="{BB962C8B-B14F-4D97-AF65-F5344CB8AC3E}">
        <p14:creationId xmlns:p14="http://schemas.microsoft.com/office/powerpoint/2010/main" xmlns="" val="3418778481"/>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8840"/>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57301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Tree>
    <p:extLst>
      <p:ext uri="{BB962C8B-B14F-4D97-AF65-F5344CB8AC3E}">
        <p14:creationId xmlns:p14="http://schemas.microsoft.com/office/powerpoint/2010/main" xmlns="" val="18175499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xmlns="" val="42890212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078834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xmlns="" val="4202520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xmlns="" val="11351470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xmlns="" val="31125103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27140415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F2394D-8782-4B4E-B2F6-7A0C720FB793}"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8387403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F2394D-8782-4B4E-B2F6-7A0C720FB793}"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21931722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ZA" dirty="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F2394D-8782-4B4E-B2F6-7A0C720FB793}"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26678071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F2394D-8782-4B4E-B2F6-7A0C720FB793}"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22210385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F2394D-8782-4B4E-B2F6-7A0C720FB793}"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42877726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4" name="Shape 24"/>
          <p:cNvSpPr>
            <a:spLocks noGrp="1"/>
          </p:cNvSpPr>
          <p:nvPr>
            <p:ph type="title"/>
          </p:nvPr>
        </p:nvSpPr>
        <p:spPr>
          <a:xfrm>
            <a:off x="464344" y="428625"/>
            <a:ext cx="3571875" cy="1303734"/>
          </a:xfrm>
          <a:prstGeom prst="rect">
            <a:avLst/>
          </a:prstGeom>
        </p:spPr>
        <p:txBody>
          <a:bodyPr/>
          <a:lstStyle/>
          <a:p>
            <a:pPr lvl="0">
              <a:defRPr sz="1800" cap="none" spc="0">
                <a:solidFill>
                  <a:srgbClr val="000000"/>
                </a:solidFill>
              </a:defRPr>
            </a:pPr>
            <a:r>
              <a:rPr sz="3164" cap="all" spc="506">
                <a:solidFill>
                  <a:srgbClr val="FFFFFF"/>
                </a:solidFill>
              </a:rPr>
              <a:t>Title Text</a:t>
            </a:r>
          </a:p>
        </p:txBody>
      </p:sp>
      <p:sp>
        <p:nvSpPr>
          <p:cNvPr id="25" name="Shape 25"/>
          <p:cNvSpPr>
            <a:spLocks noGrp="1"/>
          </p:cNvSpPr>
          <p:nvPr>
            <p:ph type="body" idx="1"/>
          </p:nvPr>
        </p:nvSpPr>
        <p:spPr>
          <a:xfrm>
            <a:off x="464344" y="1982391"/>
            <a:ext cx="3571875" cy="4259461"/>
          </a:xfrm>
          <a:prstGeom prst="rect">
            <a:avLst/>
          </a:prstGeom>
        </p:spPr>
        <p:txBody>
          <a:bodyPr/>
          <a:lstStyle>
            <a:lvl1pPr marL="276810" indent="-276810">
              <a:spcBef>
                <a:spcPts val="2250"/>
              </a:spcBef>
              <a:defRPr sz="2109"/>
            </a:lvl1pPr>
            <a:lvl2pPr marL="553621" indent="-276810">
              <a:spcBef>
                <a:spcPts val="2250"/>
              </a:spcBef>
              <a:defRPr sz="2109"/>
            </a:lvl2pPr>
            <a:lvl3pPr marL="830431" indent="-276810">
              <a:spcBef>
                <a:spcPts val="2250"/>
              </a:spcBef>
              <a:defRPr sz="2109"/>
            </a:lvl3pPr>
            <a:lvl4pPr marL="1107242" indent="-276810">
              <a:spcBef>
                <a:spcPts val="2250"/>
              </a:spcBef>
              <a:defRPr sz="2109"/>
            </a:lvl4pPr>
            <a:lvl5pPr marL="1384052" indent="-276810">
              <a:spcBef>
                <a:spcPts val="2250"/>
              </a:spcBef>
              <a:defRPr sz="2109"/>
            </a:lvl5pPr>
          </a:lstStyle>
          <a:p>
            <a:pPr lvl="0">
              <a:defRPr sz="1800">
                <a:solidFill>
                  <a:srgbClr val="000000"/>
                </a:solidFill>
              </a:defRPr>
            </a:pPr>
            <a:r>
              <a:rPr sz="2109">
                <a:solidFill>
                  <a:srgbClr val="FFFFFF"/>
                </a:solidFill>
              </a:rPr>
              <a:t>Body Level One</a:t>
            </a:r>
          </a:p>
          <a:p>
            <a:pPr lvl="1">
              <a:defRPr sz="1800">
                <a:solidFill>
                  <a:srgbClr val="000000"/>
                </a:solidFill>
              </a:defRPr>
            </a:pPr>
            <a:r>
              <a:rPr sz="2109">
                <a:solidFill>
                  <a:srgbClr val="FFFFFF"/>
                </a:solidFill>
              </a:rPr>
              <a:t>Body Level Two</a:t>
            </a:r>
          </a:p>
          <a:p>
            <a:pPr lvl="2">
              <a:defRPr sz="1800">
                <a:solidFill>
                  <a:srgbClr val="000000"/>
                </a:solidFill>
              </a:defRPr>
            </a:pPr>
            <a:r>
              <a:rPr sz="2109">
                <a:solidFill>
                  <a:srgbClr val="FFFFFF"/>
                </a:solidFill>
              </a:rPr>
              <a:t>Body Level Three</a:t>
            </a:r>
          </a:p>
          <a:p>
            <a:pPr lvl="3">
              <a:defRPr sz="1800">
                <a:solidFill>
                  <a:srgbClr val="000000"/>
                </a:solidFill>
              </a:defRPr>
            </a:pPr>
            <a:r>
              <a:rPr sz="2109">
                <a:solidFill>
                  <a:srgbClr val="FFFFFF"/>
                </a:solidFill>
              </a:rPr>
              <a:t>Body Level Four</a:t>
            </a:r>
          </a:p>
          <a:p>
            <a:pPr lvl="4">
              <a:defRPr sz="1800">
                <a:solidFill>
                  <a:srgbClr val="000000"/>
                </a:solidFill>
              </a:defRPr>
            </a:pPr>
            <a:r>
              <a:rPr sz="2109">
                <a:solidFill>
                  <a:srgbClr val="FFFFFF"/>
                </a:solidFill>
              </a:rPr>
              <a:t>Body Level Five</a:t>
            </a:r>
          </a:p>
        </p:txBody>
      </p:sp>
    </p:spTree>
    <p:extLst>
      <p:ext uri="{BB962C8B-B14F-4D97-AF65-F5344CB8AC3E}">
        <p14:creationId xmlns:p14="http://schemas.microsoft.com/office/powerpoint/2010/main" xmlns="" val="127932319"/>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8840"/>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57301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Tree>
    <p:extLst>
      <p:ext uri="{BB962C8B-B14F-4D97-AF65-F5344CB8AC3E}">
        <p14:creationId xmlns:p14="http://schemas.microsoft.com/office/powerpoint/2010/main" xmlns="" val="37271469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xmlns="" val="2296161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xmlns="" val="36463791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5998137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xmlns="" val="39921163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xmlns="" val="102819078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10251483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F2394D-8782-4B4E-B2F6-7A0C720FB793}"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19542429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F2394D-8782-4B4E-B2F6-7A0C720FB793}"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299645456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ZA" dirty="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F2394D-8782-4B4E-B2F6-7A0C720FB793}"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31193180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F2394D-8782-4B4E-B2F6-7A0C720FB793}"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106647475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F2394D-8782-4B4E-B2F6-7A0C720FB793}"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107715165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8840"/>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57301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Tree>
    <p:extLst>
      <p:ext uri="{BB962C8B-B14F-4D97-AF65-F5344CB8AC3E}">
        <p14:creationId xmlns:p14="http://schemas.microsoft.com/office/powerpoint/2010/main" xmlns="" val="528607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E2C0AE55-7E06-4976-960B-3D98813CB3CF}" type="slidenum">
              <a:rPr lang="en-ZA" smtClean="0"/>
              <a:pPr/>
              <a:t>‹#›</a:t>
            </a:fld>
            <a:endParaRPr lang="en-ZA" dirty="0"/>
          </a:p>
        </p:txBody>
      </p:sp>
    </p:spTree>
    <p:extLst>
      <p:ext uri="{BB962C8B-B14F-4D97-AF65-F5344CB8AC3E}">
        <p14:creationId xmlns:p14="http://schemas.microsoft.com/office/powerpoint/2010/main" xmlns="" val="10174898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xmlns="" val="283893291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92323075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xmlns="" val="143148142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xmlns="" val="396755405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30071223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F2394D-8782-4B4E-B2F6-7A0C720FB793}"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84823221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F2394D-8782-4B4E-B2F6-7A0C720FB793}"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303646352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ZA" dirty="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F2394D-8782-4B4E-B2F6-7A0C720FB793}"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235819750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F2394D-8782-4B4E-B2F6-7A0C720FB793}"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300663410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F2394D-8782-4B4E-B2F6-7A0C720FB793}"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2029622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E2C0AE55-7E06-4976-960B-3D98813CB3CF}" type="slidenum">
              <a:rPr lang="en-ZA" smtClean="0"/>
              <a:pPr/>
              <a:t>‹#›</a:t>
            </a:fld>
            <a:endParaRPr lang="en-ZA" dirty="0"/>
          </a:p>
        </p:txBody>
      </p:sp>
    </p:spTree>
    <p:extLst>
      <p:ext uri="{BB962C8B-B14F-4D97-AF65-F5344CB8AC3E}">
        <p14:creationId xmlns:p14="http://schemas.microsoft.com/office/powerpoint/2010/main" xmlns="" val="102492188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4" name="Shape 24"/>
          <p:cNvSpPr>
            <a:spLocks noGrp="1"/>
          </p:cNvSpPr>
          <p:nvPr>
            <p:ph type="title"/>
          </p:nvPr>
        </p:nvSpPr>
        <p:spPr>
          <a:xfrm>
            <a:off x="464344" y="428625"/>
            <a:ext cx="3571875" cy="1303734"/>
          </a:xfrm>
          <a:prstGeom prst="rect">
            <a:avLst/>
          </a:prstGeom>
        </p:spPr>
        <p:txBody>
          <a:bodyPr/>
          <a:lstStyle/>
          <a:p>
            <a:pPr lvl="0">
              <a:defRPr sz="1800" cap="none" spc="0">
                <a:solidFill>
                  <a:srgbClr val="000000"/>
                </a:solidFill>
              </a:defRPr>
            </a:pPr>
            <a:r>
              <a:rPr sz="3164" cap="all" spc="506">
                <a:solidFill>
                  <a:srgbClr val="FFFFFF"/>
                </a:solidFill>
              </a:rPr>
              <a:t>Title Text</a:t>
            </a:r>
          </a:p>
        </p:txBody>
      </p:sp>
      <p:sp>
        <p:nvSpPr>
          <p:cNvPr id="25" name="Shape 25"/>
          <p:cNvSpPr>
            <a:spLocks noGrp="1"/>
          </p:cNvSpPr>
          <p:nvPr>
            <p:ph type="body" idx="1"/>
          </p:nvPr>
        </p:nvSpPr>
        <p:spPr>
          <a:xfrm>
            <a:off x="464344" y="1982391"/>
            <a:ext cx="3571875" cy="4259461"/>
          </a:xfrm>
          <a:prstGeom prst="rect">
            <a:avLst/>
          </a:prstGeom>
        </p:spPr>
        <p:txBody>
          <a:bodyPr/>
          <a:lstStyle>
            <a:lvl1pPr marL="276810" indent="-276810">
              <a:spcBef>
                <a:spcPts val="2250"/>
              </a:spcBef>
              <a:defRPr sz="2109"/>
            </a:lvl1pPr>
            <a:lvl2pPr marL="553621" indent="-276810">
              <a:spcBef>
                <a:spcPts val="2250"/>
              </a:spcBef>
              <a:defRPr sz="2109"/>
            </a:lvl2pPr>
            <a:lvl3pPr marL="830431" indent="-276810">
              <a:spcBef>
                <a:spcPts val="2250"/>
              </a:spcBef>
              <a:defRPr sz="2109"/>
            </a:lvl3pPr>
            <a:lvl4pPr marL="1107242" indent="-276810">
              <a:spcBef>
                <a:spcPts val="2250"/>
              </a:spcBef>
              <a:defRPr sz="2109"/>
            </a:lvl4pPr>
            <a:lvl5pPr marL="1384052" indent="-276810">
              <a:spcBef>
                <a:spcPts val="2250"/>
              </a:spcBef>
              <a:defRPr sz="2109"/>
            </a:lvl5pPr>
          </a:lstStyle>
          <a:p>
            <a:pPr lvl="0">
              <a:defRPr sz="1800">
                <a:solidFill>
                  <a:srgbClr val="000000"/>
                </a:solidFill>
              </a:defRPr>
            </a:pPr>
            <a:r>
              <a:rPr sz="2109">
                <a:solidFill>
                  <a:srgbClr val="FFFFFF"/>
                </a:solidFill>
              </a:rPr>
              <a:t>Body Level One</a:t>
            </a:r>
          </a:p>
          <a:p>
            <a:pPr lvl="1">
              <a:defRPr sz="1800">
                <a:solidFill>
                  <a:srgbClr val="000000"/>
                </a:solidFill>
              </a:defRPr>
            </a:pPr>
            <a:r>
              <a:rPr sz="2109">
                <a:solidFill>
                  <a:srgbClr val="FFFFFF"/>
                </a:solidFill>
              </a:rPr>
              <a:t>Body Level Two</a:t>
            </a:r>
          </a:p>
          <a:p>
            <a:pPr lvl="2">
              <a:defRPr sz="1800">
                <a:solidFill>
                  <a:srgbClr val="000000"/>
                </a:solidFill>
              </a:defRPr>
            </a:pPr>
            <a:r>
              <a:rPr sz="2109">
                <a:solidFill>
                  <a:srgbClr val="FFFFFF"/>
                </a:solidFill>
              </a:rPr>
              <a:t>Body Level Three</a:t>
            </a:r>
          </a:p>
          <a:p>
            <a:pPr lvl="3">
              <a:defRPr sz="1800">
                <a:solidFill>
                  <a:srgbClr val="000000"/>
                </a:solidFill>
              </a:defRPr>
            </a:pPr>
            <a:r>
              <a:rPr sz="2109">
                <a:solidFill>
                  <a:srgbClr val="FFFFFF"/>
                </a:solidFill>
              </a:rPr>
              <a:t>Body Level Four</a:t>
            </a:r>
          </a:p>
          <a:p>
            <a:pPr lvl="4">
              <a:defRPr sz="1800">
                <a:solidFill>
                  <a:srgbClr val="000000"/>
                </a:solidFill>
              </a:defRPr>
            </a:pPr>
            <a:r>
              <a:rPr sz="2109">
                <a:solidFill>
                  <a:srgbClr val="FFFFFF"/>
                </a:solidFill>
              </a:rPr>
              <a:t>Body Level Five</a:t>
            </a:r>
          </a:p>
        </p:txBody>
      </p:sp>
    </p:spTree>
    <p:extLst>
      <p:ext uri="{BB962C8B-B14F-4D97-AF65-F5344CB8AC3E}">
        <p14:creationId xmlns:p14="http://schemas.microsoft.com/office/powerpoint/2010/main" xmlns="" val="4197603295"/>
      </p:ext>
    </p:extLst>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Graph slide">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540074" y="333375"/>
            <a:ext cx="8064374" cy="863600"/>
          </a:xfrm>
          <a:prstGeom prst="rect">
            <a:avLst/>
          </a:prstGeom>
        </p:spPr>
        <p:txBody>
          <a:bodyPr>
            <a:noAutofit/>
          </a:bodyPr>
          <a:lstStyle>
            <a:lvl1pPr marL="0" indent="0" algn="l">
              <a:buNone/>
              <a:defRPr sz="2585" b="0">
                <a:solidFill>
                  <a:srgbClr val="000000"/>
                </a:solidFill>
              </a:defRPr>
            </a:lvl1pPr>
          </a:lstStyle>
          <a:p>
            <a:pPr lvl="0"/>
            <a:r>
              <a:rPr lang="en-ZA" dirty="0"/>
              <a:t>GIVE A HEADING TO THIS GRAPH</a:t>
            </a:r>
          </a:p>
        </p:txBody>
      </p:sp>
    </p:spTree>
    <p:extLst>
      <p:ext uri="{BB962C8B-B14F-4D97-AF65-F5344CB8AC3E}">
        <p14:creationId xmlns:p14="http://schemas.microsoft.com/office/powerpoint/2010/main" xmlns="" val="6611925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E2C0AE55-7E06-4976-960B-3D98813CB3CF}" type="slidenum">
              <a:rPr lang="en-ZA" smtClean="0"/>
              <a:pPr/>
              <a:t>‹#›</a:t>
            </a:fld>
            <a:endParaRPr lang="en-ZA" dirty="0"/>
          </a:p>
        </p:txBody>
      </p:sp>
    </p:spTree>
    <p:extLst>
      <p:ext uri="{BB962C8B-B14F-4D97-AF65-F5344CB8AC3E}">
        <p14:creationId xmlns:p14="http://schemas.microsoft.com/office/powerpoint/2010/main" xmlns="" val="4025031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ZA" dirty="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E2C0AE55-7E06-4976-960B-3D98813CB3CF}" type="slidenum">
              <a:rPr lang="en-ZA" smtClean="0"/>
              <a:pPr/>
              <a:t>‹#›</a:t>
            </a:fld>
            <a:endParaRPr lang="en-ZA" dirty="0"/>
          </a:p>
        </p:txBody>
      </p:sp>
    </p:spTree>
    <p:extLst>
      <p:ext uri="{BB962C8B-B14F-4D97-AF65-F5344CB8AC3E}">
        <p14:creationId xmlns:p14="http://schemas.microsoft.com/office/powerpoint/2010/main" xmlns="" val="2915274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ZA"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C0AE55-7E06-4976-960B-3D98813CB3CF}" type="slidenum">
              <a:rPr lang="en-ZA" smtClean="0"/>
              <a:pPr/>
              <a:t>‹#›</a:t>
            </a:fld>
            <a:endParaRPr lang="en-ZA" dirty="0"/>
          </a:p>
        </p:txBody>
      </p:sp>
    </p:spTree>
    <p:extLst>
      <p:ext uri="{BB962C8B-B14F-4D97-AF65-F5344CB8AC3E}">
        <p14:creationId xmlns:p14="http://schemas.microsoft.com/office/powerpoint/2010/main" xmlns="" val="481029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DF2394D-8782-4B4E-B2F6-7A0C720FB793}"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5309353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DF2394D-8782-4B4E-B2F6-7A0C720FB793}"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89377698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DF2394D-8782-4B4E-B2F6-7A0C720FB793}"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209345761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DF2394D-8782-4B4E-B2F6-7A0C720FB793}"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47308924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DF2394D-8782-4B4E-B2F6-7A0C720FB793}"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84643837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6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0.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0.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3.png"/><Relationship Id="rId1" Type="http://schemas.openxmlformats.org/officeDocument/2006/relationships/slideLayout" Target="../slideLayouts/slideLayout6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6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0.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0.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0.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7" Type="http://schemas.microsoft.com/office/2007/relationships/diagramDrawing" Target="../diagrams/drawing3.xml"/><Relationship Id="rId2" Type="http://schemas.openxmlformats.org/officeDocument/2006/relationships/diagramData" Target="../diagrams/data3.xml"/><Relationship Id="rId1" Type="http://schemas.openxmlformats.org/officeDocument/2006/relationships/slideLayout" Target="../slideLayouts/slideLayout60.xml"/><Relationship Id="rId6" Type="http://schemas.openxmlformats.org/officeDocument/2006/relationships/image" Target="../media/image8.png"/><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0.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0.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0.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0.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0.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0.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0.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0.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0.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0.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0.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0.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0.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0.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0.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0.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0.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0.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0.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0.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0.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0.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0.xml"/></Relationships>
</file>

<file path=ppt/slides/_rels/slide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0.xml"/></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0.xml"/></Relationships>
</file>

<file path=ppt/slides/_rels/slide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0.xml"/></Relationships>
</file>

<file path=ppt/slides/_rels/slide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0.xml"/></Relationships>
</file>

<file path=ppt/slides/_rels/slide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9.xml"/></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0.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60.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6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227" y="1368640"/>
            <a:ext cx="9144000" cy="3096344"/>
          </a:xfrm>
        </p:spPr>
        <p:txBody>
          <a:bodyPr>
            <a:normAutofit/>
          </a:bodyPr>
          <a:lstStyle/>
          <a:p>
            <a:pPr>
              <a:spcAft>
                <a:spcPts val="600"/>
              </a:spcAft>
            </a:pPr>
            <a:r>
              <a:rPr lang="en-ZA" sz="3600" b="1" dirty="0">
                <a:solidFill>
                  <a:schemeClr val="accent2">
                    <a:lumMod val="75000"/>
                  </a:schemeClr>
                </a:solidFill>
              </a:rPr>
              <a:t>AN UPDATE </a:t>
            </a:r>
            <a:r>
              <a:rPr lang="en-GB" sz="3600" b="1" dirty="0">
                <a:solidFill>
                  <a:schemeClr val="accent2">
                    <a:lumMod val="75000"/>
                  </a:schemeClr>
                </a:solidFill>
              </a:rPr>
              <a:t>ON </a:t>
            </a:r>
            <a:r>
              <a:rPr lang="en-ZA" sz="3600" b="1" dirty="0">
                <a:solidFill>
                  <a:schemeClr val="accent2">
                    <a:lumMod val="75000"/>
                  </a:schemeClr>
                </a:solidFill>
              </a:rPr>
              <a:t>THE </a:t>
            </a:r>
            <a:r>
              <a:rPr lang="en-US" sz="3600" b="1" dirty="0">
                <a:solidFill>
                  <a:schemeClr val="accent2">
                    <a:lumMod val="75000"/>
                  </a:schemeClr>
                </a:solidFill>
              </a:rPr>
              <a:t>MIGRATION OF </a:t>
            </a:r>
            <a:r>
              <a:rPr lang="en-ZA" sz="3600" b="1" dirty="0">
                <a:solidFill>
                  <a:schemeClr val="accent2">
                    <a:lumMod val="75000"/>
                  </a:schemeClr>
                </a:solidFill>
              </a:rPr>
              <a:t>EARLY CHILDHOOD DEVELOPMENT (ECD) FROM THE DEPARTMENT OF SOCIAL DEVELOPMENT TO THE DEPARTMENT OF BASIC EDUCATION </a:t>
            </a:r>
            <a:r>
              <a:rPr lang="en-ZA" sz="3600" b="1" dirty="0">
                <a:solidFill>
                  <a:srgbClr val="741202"/>
                </a:solidFill>
              </a:rPr>
              <a:t/>
            </a:r>
            <a:br>
              <a:rPr lang="en-ZA" sz="3600" b="1" dirty="0">
                <a:solidFill>
                  <a:srgbClr val="741202"/>
                </a:solidFill>
              </a:rPr>
            </a:br>
            <a:endParaRPr lang="en-ZA" sz="3600" b="1" dirty="0">
              <a:solidFill>
                <a:srgbClr val="741202"/>
              </a:solidFill>
            </a:endParaRPr>
          </a:p>
        </p:txBody>
      </p:sp>
      <p:sp>
        <p:nvSpPr>
          <p:cNvPr id="3" name="Subtitle 2"/>
          <p:cNvSpPr>
            <a:spLocks noGrp="1"/>
          </p:cNvSpPr>
          <p:nvPr>
            <p:ph type="subTitle" idx="1"/>
          </p:nvPr>
        </p:nvSpPr>
        <p:spPr>
          <a:xfrm>
            <a:off x="251519" y="3904645"/>
            <a:ext cx="8424937" cy="864096"/>
          </a:xfrm>
        </p:spPr>
        <p:txBody>
          <a:bodyPr>
            <a:noAutofit/>
          </a:bodyPr>
          <a:lstStyle/>
          <a:p>
            <a:r>
              <a:rPr lang="en-ZA" sz="2300" b="1" dirty="0" smtClean="0">
                <a:solidFill>
                  <a:schemeClr val="bg1">
                    <a:lumMod val="50000"/>
                  </a:schemeClr>
                </a:solidFill>
              </a:rPr>
              <a:t>Presentation </a:t>
            </a:r>
            <a:r>
              <a:rPr lang="en-ZA" sz="2300" b="1" dirty="0">
                <a:solidFill>
                  <a:schemeClr val="bg1">
                    <a:lumMod val="50000"/>
                  </a:schemeClr>
                </a:solidFill>
              </a:rPr>
              <a:t>to the Portfolio Committee on Basic Education</a:t>
            </a:r>
          </a:p>
          <a:p>
            <a:r>
              <a:rPr lang="en-ZA" sz="2300" b="1" dirty="0" smtClean="0">
                <a:solidFill>
                  <a:schemeClr val="bg1">
                    <a:lumMod val="50000"/>
                  </a:schemeClr>
                </a:solidFill>
              </a:rPr>
              <a:t>20 October </a:t>
            </a:r>
            <a:r>
              <a:rPr lang="en-ZA" sz="2300" b="1" dirty="0">
                <a:solidFill>
                  <a:schemeClr val="bg1">
                    <a:lumMod val="50000"/>
                  </a:schemeClr>
                </a:solidFill>
              </a:rPr>
              <a:t>2020</a:t>
            </a:r>
          </a:p>
        </p:txBody>
      </p:sp>
      <p:pic>
        <p:nvPicPr>
          <p:cNvPr id="4" name="Picture 3"/>
          <p:cNvPicPr>
            <a:picLocks noChangeAspect="1"/>
          </p:cNvPicPr>
          <p:nvPr/>
        </p:nvPicPr>
        <p:blipFill>
          <a:blip r:embed="rId2" cstate="print"/>
          <a:stretch>
            <a:fillRect/>
          </a:stretch>
        </p:blipFill>
        <p:spPr>
          <a:xfrm>
            <a:off x="107504" y="6127323"/>
            <a:ext cx="1475656" cy="72986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888771" y="4336693"/>
            <a:ext cx="2847975" cy="1262725"/>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xmlns="" val="0"/>
              </a:ext>
            </a:extLst>
          </a:blip>
          <a:srcRect t="29209" b="34881"/>
          <a:stretch/>
        </p:blipFill>
        <p:spPr>
          <a:xfrm>
            <a:off x="467544" y="4464984"/>
            <a:ext cx="2801888" cy="1006144"/>
          </a:xfrm>
          <a:prstGeom prst="rect">
            <a:avLst/>
          </a:prstGeom>
        </p:spPr>
      </p:pic>
    </p:spTree>
    <p:extLst>
      <p:ext uri="{BB962C8B-B14F-4D97-AF65-F5344CB8AC3E}">
        <p14:creationId xmlns:p14="http://schemas.microsoft.com/office/powerpoint/2010/main" xmlns="" val="2968663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935" y="208601"/>
            <a:ext cx="9144000" cy="959161"/>
          </a:xfrm>
        </p:spPr>
        <p:txBody>
          <a:bodyPr>
            <a:noAutofit/>
          </a:bodyPr>
          <a:lstStyle/>
          <a:p>
            <a:r>
              <a:rPr lang="af-ZA" b="1" dirty="0">
                <a:solidFill>
                  <a:schemeClr val="accent2">
                    <a:lumMod val="75000"/>
                  </a:schemeClr>
                </a:solidFill>
              </a:rPr>
              <a:t>ACCESS TO EARLY LEARNING OPPORTUNITIES</a:t>
            </a:r>
            <a:endParaRPr lang="en-ZA" b="1" dirty="0">
              <a:solidFill>
                <a:schemeClr val="accent2">
                  <a:lumMod val="75000"/>
                </a:schemeClr>
              </a:solidFill>
            </a:endParaRPr>
          </a:p>
        </p:txBody>
      </p:sp>
      <p:sp>
        <p:nvSpPr>
          <p:cNvPr id="8" name="Rectangle 7"/>
          <p:cNvSpPr/>
          <p:nvPr/>
        </p:nvSpPr>
        <p:spPr>
          <a:xfrm>
            <a:off x="539552" y="5645692"/>
            <a:ext cx="8424936" cy="523220"/>
          </a:xfrm>
          <a:prstGeom prst="rect">
            <a:avLst/>
          </a:prstGeom>
        </p:spPr>
        <p:txBody>
          <a:bodyPr wrap="square">
            <a:spAutoFit/>
          </a:bodyPr>
          <a:lstStyle/>
          <a:p>
            <a:pPr algn="just">
              <a:spcAft>
                <a:spcPts val="738"/>
              </a:spcAft>
            </a:pPr>
            <a:r>
              <a:rPr lang="en-ZA" sz="1400" b="1" dirty="0">
                <a:ea typeface="Times New Roman" panose="02020603050405020304" pitchFamily="18" charset="0"/>
                <a:cs typeface="Times New Roman" panose="02020603050405020304" pitchFamily="18" charset="0"/>
              </a:rPr>
              <a:t>Source</a:t>
            </a:r>
            <a:r>
              <a:rPr lang="en-ZA" sz="1400" dirty="0">
                <a:ea typeface="Times New Roman" panose="02020603050405020304" pitchFamily="18" charset="0"/>
                <a:cs typeface="Times New Roman" panose="02020603050405020304" pitchFamily="18" charset="0"/>
              </a:rPr>
              <a:t>: 2009 and 2018 General Household Surveys. </a:t>
            </a:r>
            <a:r>
              <a:rPr lang="en-ZA" sz="1400" b="1" dirty="0">
                <a:ea typeface="Times New Roman" panose="02020603050405020304" pitchFamily="18" charset="0"/>
                <a:cs typeface="Times New Roman" panose="02020603050405020304" pitchFamily="18" charset="0"/>
              </a:rPr>
              <a:t>Notes: </a:t>
            </a:r>
            <a:r>
              <a:rPr lang="en-ZA" sz="1400" dirty="0">
                <a:ea typeface="Times New Roman" panose="02020603050405020304" pitchFamily="18" charset="0"/>
                <a:cs typeface="Times New Roman" panose="02020603050405020304" pitchFamily="18" charset="0"/>
              </a:rPr>
              <a:t>The categories which were considered in the calculations are primary schools, Grade R, pre-schools, crèches and ECD centres.</a:t>
            </a:r>
          </a:p>
        </p:txBody>
      </p:sp>
      <p:pic>
        <p:nvPicPr>
          <p:cNvPr id="3" name="Picture 2"/>
          <p:cNvPicPr>
            <a:picLocks noChangeAspect="1"/>
          </p:cNvPicPr>
          <p:nvPr/>
        </p:nvPicPr>
        <p:blipFill>
          <a:blip r:embed="rId2"/>
          <a:stretch>
            <a:fillRect/>
          </a:stretch>
        </p:blipFill>
        <p:spPr>
          <a:xfrm>
            <a:off x="395536" y="1837678"/>
            <a:ext cx="8568952" cy="3870670"/>
          </a:xfrm>
          <a:prstGeom prst="rect">
            <a:avLst/>
          </a:prstGeom>
        </p:spPr>
      </p:pic>
      <p:sp>
        <p:nvSpPr>
          <p:cNvPr id="10" name="TextBox 9"/>
          <p:cNvSpPr txBox="1"/>
          <p:nvPr/>
        </p:nvSpPr>
        <p:spPr>
          <a:xfrm>
            <a:off x="1063032" y="1281293"/>
            <a:ext cx="7233960" cy="518475"/>
          </a:xfrm>
          <a:prstGeom prst="rect">
            <a:avLst/>
          </a:prstGeom>
          <a:solidFill>
            <a:schemeClr val="bg1">
              <a:lumMod val="95000"/>
            </a:schemeClr>
          </a:solidFill>
        </p:spPr>
        <p:txBody>
          <a:bodyPr wrap="square" rtlCol="0">
            <a:spAutoFit/>
          </a:bodyPr>
          <a:lstStyle/>
          <a:p>
            <a:pPr algn="ctr"/>
            <a:r>
              <a:rPr lang="en-ZA" sz="1477" b="1" dirty="0"/>
              <a:t>Percentage of children in each age group that are participating in an ELP</a:t>
            </a:r>
            <a:endParaRPr lang="en-ZA" sz="1477" dirty="0"/>
          </a:p>
          <a:p>
            <a:pPr algn="ctr"/>
            <a:r>
              <a:rPr lang="en-ZA" sz="1292" i="1" dirty="0"/>
              <a:t>Based on the 2009 and 2018 GHS</a:t>
            </a:r>
          </a:p>
        </p:txBody>
      </p:sp>
      <p:sp>
        <p:nvSpPr>
          <p:cNvPr id="4" name="TextBox 3"/>
          <p:cNvSpPr txBox="1"/>
          <p:nvPr/>
        </p:nvSpPr>
        <p:spPr>
          <a:xfrm>
            <a:off x="1907704" y="1913498"/>
            <a:ext cx="4084722" cy="923330"/>
          </a:xfrm>
          <a:prstGeom prst="rect">
            <a:avLst/>
          </a:prstGeom>
          <a:solidFill>
            <a:schemeClr val="bg1">
              <a:lumMod val="95000"/>
            </a:schemeClr>
          </a:solidFill>
          <a:ln>
            <a:solidFill>
              <a:srgbClr val="0C3936"/>
            </a:solidFill>
          </a:ln>
        </p:spPr>
        <p:txBody>
          <a:bodyPr wrap="square" rtlCol="0">
            <a:spAutoFit/>
          </a:bodyPr>
          <a:lstStyle/>
          <a:p>
            <a:r>
              <a:rPr lang="af-ZA" b="1" dirty="0">
                <a:solidFill>
                  <a:srgbClr val="741202"/>
                </a:solidFill>
              </a:rPr>
              <a:t>Access to Early Learning Programmes has</a:t>
            </a:r>
            <a:br>
              <a:rPr lang="af-ZA" b="1" dirty="0">
                <a:solidFill>
                  <a:srgbClr val="741202"/>
                </a:solidFill>
              </a:rPr>
            </a:br>
            <a:r>
              <a:rPr lang="af-ZA" b="1" dirty="0">
                <a:solidFill>
                  <a:srgbClr val="741202"/>
                </a:solidFill>
              </a:rPr>
              <a:t>increased over the past 10 years, with </a:t>
            </a:r>
            <a:r>
              <a:rPr lang="en-ZA" b="1" dirty="0">
                <a:solidFill>
                  <a:srgbClr val="741202"/>
                </a:solidFill>
              </a:rPr>
              <a:t>69% of 4 year olds attend an ELP in 2018 </a:t>
            </a:r>
          </a:p>
        </p:txBody>
      </p:sp>
      <p:pic>
        <p:nvPicPr>
          <p:cNvPr id="7" name="Picture 6">
            <a:extLst>
              <a:ext uri="{FF2B5EF4-FFF2-40B4-BE49-F238E27FC236}">
                <a16:creationId xmlns:a16="http://schemas.microsoft.com/office/drawing/2014/main" xmlns="" id="{4286CB01-B585-4240-B905-635A8680C235}"/>
              </a:ext>
            </a:extLst>
          </p:cNvPr>
          <p:cNvPicPr>
            <a:picLocks noChangeAspect="1"/>
          </p:cNvPicPr>
          <p:nvPr/>
        </p:nvPicPr>
        <p:blipFill>
          <a:blip r:embed="rId3"/>
          <a:stretch>
            <a:fillRect/>
          </a:stretch>
        </p:blipFill>
        <p:spPr>
          <a:xfrm>
            <a:off x="107504" y="6240567"/>
            <a:ext cx="1694835" cy="584775"/>
          </a:xfrm>
          <a:prstGeom prst="rect">
            <a:avLst/>
          </a:prstGeom>
        </p:spPr>
      </p:pic>
      <p:sp>
        <p:nvSpPr>
          <p:cNvPr id="9" name="Slide Number Placeholder 4">
            <a:extLst>
              <a:ext uri="{FF2B5EF4-FFF2-40B4-BE49-F238E27FC236}">
                <a16:creationId xmlns:a16="http://schemas.microsoft.com/office/drawing/2014/main" xmlns="" id="{9ACB44E5-3B4D-4C9D-BC99-FAAC33BCB0A2}"/>
              </a:ext>
            </a:extLst>
          </p:cNvPr>
          <p:cNvSpPr txBox="1">
            <a:spLocks/>
          </p:cNvSpPr>
          <p:nvPr/>
        </p:nvSpPr>
        <p:spPr>
          <a:xfrm>
            <a:off x="5652120" y="6309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dirty="0">
                <a:solidFill>
                  <a:prstClr val="black"/>
                </a:solidFill>
                <a:latin typeface="Calibri"/>
              </a:rPr>
              <a:t>10</a:t>
            </a: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749793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xmlns="" val="0"/>
              </a:ext>
            </a:extLst>
          </a:blip>
          <a:stretch>
            <a:fillRect/>
          </a:stretch>
        </p:blipFill>
        <p:spPr>
          <a:xfrm>
            <a:off x="179512" y="1661867"/>
            <a:ext cx="6912768" cy="4248471"/>
          </a:xfrm>
          <a:prstGeom prst="rect">
            <a:avLst/>
          </a:prstGeom>
        </p:spPr>
      </p:pic>
      <p:sp>
        <p:nvSpPr>
          <p:cNvPr id="6" name="TextBox 5"/>
          <p:cNvSpPr txBox="1"/>
          <p:nvPr/>
        </p:nvSpPr>
        <p:spPr>
          <a:xfrm>
            <a:off x="0" y="332656"/>
            <a:ext cx="8568951" cy="646331"/>
          </a:xfrm>
          <a:prstGeom prst="rect">
            <a:avLst/>
          </a:prstGeom>
          <a:noFill/>
        </p:spPr>
        <p:txBody>
          <a:bodyPr wrap="square" rtlCol="0">
            <a:spAutoFit/>
          </a:bodyPr>
          <a:lstStyle/>
          <a:p>
            <a:pPr algn="ctr"/>
            <a:r>
              <a:rPr lang="fr-FR" sz="3600" b="1" dirty="0" smtClean="0">
                <a:solidFill>
                  <a:schemeClr val="accent2">
                    <a:lumMod val="75000"/>
                  </a:schemeClr>
                </a:solidFill>
                <a:ea typeface="BatangChe" panose="02030609000101010101" pitchFamily="49" charset="-127"/>
                <a:cs typeface="Arial" panose="020B0604020202020204" pitchFamily="34" charset="0"/>
              </a:rPr>
              <a:t>IMPACT OF COVID ON ECD ATTENDANCE</a:t>
            </a:r>
            <a:endParaRPr lang="fr-FR" sz="3600" b="1" dirty="0">
              <a:solidFill>
                <a:schemeClr val="accent2">
                  <a:lumMod val="75000"/>
                </a:schemeClr>
              </a:solidFill>
              <a:ea typeface="BatangChe" panose="02030609000101010101" pitchFamily="49" charset="-127"/>
              <a:cs typeface="Arial" panose="020B0604020202020204" pitchFamily="34" charset="0"/>
            </a:endParaRPr>
          </a:p>
        </p:txBody>
      </p:sp>
      <p:sp>
        <p:nvSpPr>
          <p:cNvPr id="7" name="TextBox 6"/>
          <p:cNvSpPr txBox="1"/>
          <p:nvPr/>
        </p:nvSpPr>
        <p:spPr>
          <a:xfrm>
            <a:off x="7380312" y="1661867"/>
            <a:ext cx="1584177" cy="3416320"/>
          </a:xfrm>
          <a:prstGeom prst="rect">
            <a:avLst/>
          </a:prstGeom>
          <a:noFill/>
        </p:spPr>
        <p:txBody>
          <a:bodyPr wrap="square" rtlCol="0">
            <a:spAutoFit/>
          </a:bodyPr>
          <a:lstStyle/>
          <a:p>
            <a:endParaRPr lang="en-ZA" dirty="0"/>
          </a:p>
          <a:p>
            <a:r>
              <a:rPr lang="en-GB" dirty="0" smtClean="0"/>
              <a:t>In July/ August</a:t>
            </a:r>
          </a:p>
          <a:p>
            <a:r>
              <a:rPr lang="en-GB" dirty="0" smtClean="0"/>
              <a:t>Only </a:t>
            </a:r>
            <a:r>
              <a:rPr lang="en-GB" dirty="0"/>
              <a:t>13% of children aged 0-6 were attending ECD programmes by mid-July to mid-August compared to 47% in 2018. </a:t>
            </a:r>
          </a:p>
          <a:p>
            <a:endParaRPr lang="en-ZA" dirty="0"/>
          </a:p>
        </p:txBody>
      </p:sp>
      <p:sp>
        <p:nvSpPr>
          <p:cNvPr id="8" name="TextBox 7"/>
          <p:cNvSpPr txBox="1"/>
          <p:nvPr/>
        </p:nvSpPr>
        <p:spPr>
          <a:xfrm>
            <a:off x="755576" y="1061189"/>
            <a:ext cx="7233960" cy="518475"/>
          </a:xfrm>
          <a:prstGeom prst="rect">
            <a:avLst/>
          </a:prstGeom>
          <a:solidFill>
            <a:schemeClr val="bg1">
              <a:lumMod val="95000"/>
            </a:schemeClr>
          </a:solidFill>
        </p:spPr>
        <p:txBody>
          <a:bodyPr wrap="square" rtlCol="0">
            <a:spAutoFit/>
          </a:bodyPr>
          <a:lstStyle/>
          <a:p>
            <a:pPr algn="ctr"/>
            <a:r>
              <a:rPr lang="en-ZA" sz="1477" b="1" dirty="0"/>
              <a:t>Percentage of children </a:t>
            </a:r>
            <a:r>
              <a:rPr lang="en-ZA" sz="1477" b="1" dirty="0" smtClean="0"/>
              <a:t>0-6 years old that </a:t>
            </a:r>
            <a:r>
              <a:rPr lang="en-ZA" sz="1477" b="1" dirty="0"/>
              <a:t>are participating in an ELP</a:t>
            </a:r>
            <a:endParaRPr lang="en-ZA" sz="1477" dirty="0"/>
          </a:p>
          <a:p>
            <a:pPr algn="ctr"/>
            <a:r>
              <a:rPr lang="en-ZA" sz="1292" i="1" dirty="0"/>
              <a:t>Based on the </a:t>
            </a:r>
            <a:r>
              <a:rPr lang="en-ZA" sz="1292" i="1" dirty="0" smtClean="0"/>
              <a:t>wave 2 NIDS CRAM survey (August 2020)</a:t>
            </a:r>
            <a:endParaRPr lang="en-ZA" sz="1292" i="1" dirty="0"/>
          </a:p>
        </p:txBody>
      </p:sp>
      <p:pic>
        <p:nvPicPr>
          <p:cNvPr id="9" name="Picture 8">
            <a:extLst>
              <a:ext uri="{FF2B5EF4-FFF2-40B4-BE49-F238E27FC236}">
                <a16:creationId xmlns:a16="http://schemas.microsoft.com/office/drawing/2014/main" xmlns="" id="{4286CB01-B585-4240-B905-635A8680C235}"/>
              </a:ext>
            </a:extLst>
          </p:cNvPr>
          <p:cNvPicPr>
            <a:picLocks noChangeAspect="1"/>
          </p:cNvPicPr>
          <p:nvPr/>
        </p:nvPicPr>
        <p:blipFill>
          <a:blip r:embed="rId3"/>
          <a:stretch>
            <a:fillRect/>
          </a:stretch>
        </p:blipFill>
        <p:spPr>
          <a:xfrm>
            <a:off x="0" y="6165304"/>
            <a:ext cx="1694835" cy="584775"/>
          </a:xfrm>
          <a:prstGeom prst="rect">
            <a:avLst/>
          </a:prstGeom>
        </p:spPr>
      </p:pic>
      <p:sp>
        <p:nvSpPr>
          <p:cNvPr id="10" name="Slide Number Placeholder 4">
            <a:extLst>
              <a:ext uri="{FF2B5EF4-FFF2-40B4-BE49-F238E27FC236}">
                <a16:creationId xmlns:a16="http://schemas.microsoft.com/office/drawing/2014/main" xmlns="" id="{9ACB44E5-3B4D-4C9D-BC99-FAAC33BCB0A2}"/>
              </a:ext>
            </a:extLst>
          </p:cNvPr>
          <p:cNvSpPr txBox="1">
            <a:spLocks/>
          </p:cNvSpPr>
          <p:nvPr/>
        </p:nvSpPr>
        <p:spPr>
          <a:xfrm>
            <a:off x="5652120" y="6309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a:ea typeface="+mn-ea"/>
                <a:cs typeface="+mn-cs"/>
              </a:rPr>
              <a:t>11</a:t>
            </a: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602112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7504" y="1844824"/>
            <a:ext cx="8928992" cy="2160240"/>
          </a:xfrm>
        </p:spPr>
        <p:txBody>
          <a:bodyPr>
            <a:normAutofit/>
          </a:bodyPr>
          <a:lstStyle/>
          <a:p>
            <a:r>
              <a:rPr lang="en-ZA" sz="5400" b="1" cap="small" dirty="0">
                <a:solidFill>
                  <a:schemeClr val="accent2">
                    <a:lumMod val="75000"/>
                  </a:schemeClr>
                </a:solidFill>
                <a:cs typeface="Arial" panose="020B0604020202020204" pitchFamily="34" charset="0"/>
              </a:rPr>
              <a:t>NATIONAL INTEGRATED </a:t>
            </a:r>
            <a:br>
              <a:rPr lang="en-ZA" sz="5400" b="1" cap="small" dirty="0">
                <a:solidFill>
                  <a:schemeClr val="accent2">
                    <a:lumMod val="75000"/>
                  </a:schemeClr>
                </a:solidFill>
                <a:cs typeface="Arial" panose="020B0604020202020204" pitchFamily="34" charset="0"/>
              </a:rPr>
            </a:br>
            <a:r>
              <a:rPr lang="en-ZA" sz="5400" b="1" cap="small" dirty="0">
                <a:solidFill>
                  <a:schemeClr val="accent2">
                    <a:lumMod val="75000"/>
                  </a:schemeClr>
                </a:solidFill>
                <a:cs typeface="Arial" panose="020B0604020202020204" pitchFamily="34" charset="0"/>
              </a:rPr>
              <a:t>ECD POLICY</a:t>
            </a:r>
            <a:endParaRPr lang="en-US" sz="5400" b="1" dirty="0">
              <a:solidFill>
                <a:schemeClr val="accent2">
                  <a:lumMod val="75000"/>
                </a:schemeClr>
              </a:solidFill>
            </a:endParaRPr>
          </a:p>
        </p:txBody>
      </p:sp>
      <p:pic>
        <p:nvPicPr>
          <p:cNvPr id="3" name="Picture 2">
            <a:extLst>
              <a:ext uri="{FF2B5EF4-FFF2-40B4-BE49-F238E27FC236}">
                <a16:creationId xmlns:a16="http://schemas.microsoft.com/office/drawing/2014/main" xmlns="" id="{4286CB01-B585-4240-B905-635A8680C235}"/>
              </a:ext>
            </a:extLst>
          </p:cNvPr>
          <p:cNvPicPr>
            <a:picLocks noChangeAspect="1"/>
          </p:cNvPicPr>
          <p:nvPr/>
        </p:nvPicPr>
        <p:blipFill>
          <a:blip r:embed="rId2"/>
          <a:stretch>
            <a:fillRect/>
          </a:stretch>
        </p:blipFill>
        <p:spPr>
          <a:xfrm>
            <a:off x="107504" y="6130339"/>
            <a:ext cx="1694835" cy="695004"/>
          </a:xfrm>
          <a:prstGeom prst="rect">
            <a:avLst/>
          </a:prstGeom>
        </p:spPr>
      </p:pic>
      <p:sp>
        <p:nvSpPr>
          <p:cNvPr id="5" name="Slide Number Placeholder 4">
            <a:extLst>
              <a:ext uri="{FF2B5EF4-FFF2-40B4-BE49-F238E27FC236}">
                <a16:creationId xmlns:a16="http://schemas.microsoft.com/office/drawing/2014/main" xmlns="" id="{9ACB44E5-3B4D-4C9D-BC99-FAAC33BCB0A2}"/>
              </a:ext>
            </a:extLst>
          </p:cNvPr>
          <p:cNvSpPr txBox="1">
            <a:spLocks/>
          </p:cNvSpPr>
          <p:nvPr/>
        </p:nvSpPr>
        <p:spPr>
          <a:xfrm>
            <a:off x="5652120" y="6309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dirty="0" smtClean="0">
                <a:solidFill>
                  <a:prstClr val="black"/>
                </a:solidFill>
                <a:latin typeface="Calibri"/>
              </a:rPr>
              <a:t>12</a:t>
            </a: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652501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C6F1201A-E2ED-4801-8CF9-69FE2FBBF74F}"/>
              </a:ext>
            </a:extLst>
          </p:cNvPr>
          <p:cNvSpPr>
            <a:spLocks noGrp="1"/>
          </p:cNvSpPr>
          <p:nvPr>
            <p:ph type="title"/>
          </p:nvPr>
        </p:nvSpPr>
        <p:spPr>
          <a:xfrm>
            <a:off x="-756592" y="95380"/>
            <a:ext cx="8928992" cy="980728"/>
          </a:xfrm>
        </p:spPr>
        <p:txBody>
          <a:bodyPr>
            <a:normAutofit fontScale="90000"/>
          </a:bodyPr>
          <a:lstStyle/>
          <a:p>
            <a:r>
              <a:rPr lang="en-ZA" sz="4200" b="1" cap="small" dirty="0">
                <a:solidFill>
                  <a:schemeClr val="accent2">
                    <a:lumMod val="75000"/>
                  </a:schemeClr>
                </a:solidFill>
                <a:cs typeface="Arial" panose="020B0604020202020204" pitchFamily="34" charset="0"/>
              </a:rPr>
              <a:t>NATIONAL INTEGRATED </a:t>
            </a:r>
            <a:r>
              <a:rPr lang="en-ZA" sz="4200" b="1" cap="small" dirty="0" smtClean="0">
                <a:solidFill>
                  <a:schemeClr val="accent2">
                    <a:lumMod val="75000"/>
                  </a:schemeClr>
                </a:solidFill>
                <a:cs typeface="Arial" panose="020B0604020202020204" pitchFamily="34" charset="0"/>
              </a:rPr>
              <a:t>ECD POLICY</a:t>
            </a:r>
            <a:r>
              <a:rPr lang="en-ZA" sz="4200" b="1" cap="small" dirty="0" smtClean="0">
                <a:solidFill>
                  <a:srgbClr val="741202"/>
                </a:solidFill>
                <a:cs typeface="Arial" panose="020B0604020202020204" pitchFamily="34" charset="0"/>
              </a:rPr>
              <a:t/>
            </a:r>
            <a:br>
              <a:rPr lang="en-ZA" sz="4200" b="1" cap="small" dirty="0" smtClean="0">
                <a:solidFill>
                  <a:srgbClr val="741202"/>
                </a:solidFill>
                <a:cs typeface="Arial" panose="020B0604020202020204" pitchFamily="34" charset="0"/>
              </a:rPr>
            </a:br>
            <a:r>
              <a:rPr lang="en-ZA" b="1" cap="small" dirty="0" smtClean="0">
                <a:solidFill>
                  <a:schemeClr val="accent2">
                    <a:lumMod val="75000"/>
                  </a:schemeClr>
                </a:solidFill>
                <a:cs typeface="Arial" panose="020B0604020202020204" pitchFamily="34" charset="0"/>
              </a:rPr>
              <a:t>PURPOSE</a:t>
            </a:r>
            <a:endParaRPr lang="en-US" dirty="0">
              <a:solidFill>
                <a:schemeClr val="accent2">
                  <a:lumMod val="75000"/>
                </a:schemeClr>
              </a:solidFill>
            </a:endParaRPr>
          </a:p>
        </p:txBody>
      </p:sp>
      <p:sp>
        <p:nvSpPr>
          <p:cNvPr id="6" name="Content Placeholder 5">
            <a:extLst>
              <a:ext uri="{FF2B5EF4-FFF2-40B4-BE49-F238E27FC236}">
                <a16:creationId xmlns:a16="http://schemas.microsoft.com/office/drawing/2014/main" xmlns="" id="{8B024416-A3D0-45A5-A8C9-622420DDFFF5}"/>
              </a:ext>
            </a:extLst>
          </p:cNvPr>
          <p:cNvSpPr>
            <a:spLocks noGrp="1"/>
          </p:cNvSpPr>
          <p:nvPr>
            <p:ph idx="1"/>
          </p:nvPr>
        </p:nvSpPr>
        <p:spPr>
          <a:xfrm>
            <a:off x="-12126" y="1215992"/>
            <a:ext cx="9144000" cy="5040560"/>
          </a:xfrm>
        </p:spPr>
        <p:txBody>
          <a:bodyPr>
            <a:normAutofit fontScale="85000" lnSpcReduction="20000"/>
          </a:bodyPr>
          <a:lstStyle/>
          <a:p>
            <a:pPr lvl="0" algn="just"/>
            <a:r>
              <a:rPr lang="en-GB" dirty="0">
                <a:cs typeface="Arial" panose="020B0604020202020204" pitchFamily="34" charset="0"/>
              </a:rPr>
              <a:t>Provide an </a:t>
            </a:r>
            <a:r>
              <a:rPr lang="en-GB" b="1" dirty="0">
                <a:cs typeface="Arial" panose="020B0604020202020204" pitchFamily="34" charset="0"/>
              </a:rPr>
              <a:t>Overarching Multi-Sectoral </a:t>
            </a:r>
            <a:r>
              <a:rPr lang="en-GB" dirty="0">
                <a:cs typeface="Arial" panose="020B0604020202020204" pitchFamily="34" charset="0"/>
              </a:rPr>
              <a:t>enabling framework of ECD services, inclusive of national, provincial and local spheres of government; </a:t>
            </a:r>
          </a:p>
          <a:p>
            <a:pPr marL="0" indent="0" algn="just">
              <a:buNone/>
            </a:pPr>
            <a:endParaRPr lang="en-GB" dirty="0">
              <a:cs typeface="Arial" panose="020B0604020202020204" pitchFamily="34" charset="0"/>
            </a:endParaRPr>
          </a:p>
          <a:p>
            <a:pPr lvl="0" algn="just"/>
            <a:r>
              <a:rPr lang="en-GB" dirty="0">
                <a:cs typeface="Arial" panose="020B0604020202020204" pitchFamily="34" charset="0"/>
              </a:rPr>
              <a:t>Define a </a:t>
            </a:r>
            <a:r>
              <a:rPr lang="en-GB" b="1" dirty="0">
                <a:cs typeface="Arial" panose="020B0604020202020204" pitchFamily="34" charset="0"/>
              </a:rPr>
              <a:t>Comprehensive Package </a:t>
            </a:r>
            <a:r>
              <a:rPr lang="en-GB" dirty="0">
                <a:cs typeface="Arial" panose="020B0604020202020204" pitchFamily="34" charset="0"/>
              </a:rPr>
              <a:t>of ECD services and support, with identified essential components; </a:t>
            </a:r>
          </a:p>
          <a:p>
            <a:pPr lvl="0" algn="just"/>
            <a:endParaRPr lang="en-GB" dirty="0">
              <a:cs typeface="Arial" panose="020B0604020202020204" pitchFamily="34" charset="0"/>
            </a:endParaRPr>
          </a:p>
          <a:p>
            <a:pPr lvl="0" algn="just"/>
            <a:r>
              <a:rPr lang="en-GB" dirty="0">
                <a:cs typeface="Arial" panose="020B0604020202020204" pitchFamily="34" charset="0"/>
              </a:rPr>
              <a:t>Identify the </a:t>
            </a:r>
            <a:r>
              <a:rPr lang="en-GB" b="1" dirty="0">
                <a:cs typeface="Arial" panose="020B0604020202020204" pitchFamily="34" charset="0"/>
              </a:rPr>
              <a:t>Relevant Role Players </a:t>
            </a:r>
            <a:r>
              <a:rPr lang="en-GB" dirty="0">
                <a:cs typeface="Arial" panose="020B0604020202020204" pitchFamily="34" charset="0"/>
              </a:rPr>
              <a:t>and their roles and responsibilities for the provision of the various components of ECD services; and</a:t>
            </a:r>
          </a:p>
          <a:p>
            <a:pPr lvl="0" algn="just"/>
            <a:endParaRPr lang="en-GB" dirty="0">
              <a:cs typeface="Arial" panose="020B0604020202020204" pitchFamily="34" charset="0"/>
            </a:endParaRPr>
          </a:p>
          <a:p>
            <a:pPr lvl="0" algn="just"/>
            <a:r>
              <a:rPr lang="en-GB" dirty="0">
                <a:cs typeface="Arial" panose="020B0604020202020204" pitchFamily="34" charset="0"/>
              </a:rPr>
              <a:t>Establish </a:t>
            </a:r>
            <a:r>
              <a:rPr lang="en-GB" b="1" dirty="0">
                <a:cs typeface="Arial" panose="020B0604020202020204" pitchFamily="34" charset="0"/>
              </a:rPr>
              <a:t>National ECD Leadership </a:t>
            </a:r>
            <a:r>
              <a:rPr lang="en-GB" dirty="0">
                <a:cs typeface="Arial" panose="020B0604020202020204" pitchFamily="34" charset="0"/>
              </a:rPr>
              <a:t>and coordinating structure.</a:t>
            </a:r>
          </a:p>
          <a:p>
            <a:endParaRPr lang="en-US" dirty="0"/>
          </a:p>
        </p:txBody>
      </p:sp>
      <p:sp>
        <p:nvSpPr>
          <p:cNvPr id="3" name="Slide Number Placeholder 4">
            <a:extLst>
              <a:ext uri="{FF2B5EF4-FFF2-40B4-BE49-F238E27FC236}">
                <a16:creationId xmlns:a16="http://schemas.microsoft.com/office/drawing/2014/main" xmlns="" id="{ED42647A-8FAD-4D34-B007-AF371067B02B}"/>
              </a:ext>
            </a:extLst>
          </p:cNvPr>
          <p:cNvSpPr txBox="1">
            <a:spLocks/>
          </p:cNvSpPr>
          <p:nvPr/>
        </p:nvSpPr>
        <p:spPr>
          <a:xfrm>
            <a:off x="5652120" y="6309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27EF771-2B50-4573-84B4-5C96B4F32DD9}" type="slidenum">
              <a:rPr kumimoji="0" lang="en-ZA" sz="14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Picture 3"/>
          <p:cNvPicPr>
            <a:picLocks noChangeAspect="1"/>
          </p:cNvPicPr>
          <p:nvPr/>
        </p:nvPicPr>
        <p:blipFill>
          <a:blip r:embed="rId2" cstate="print"/>
          <a:stretch>
            <a:fillRect/>
          </a:stretch>
        </p:blipFill>
        <p:spPr>
          <a:xfrm>
            <a:off x="0" y="6021288"/>
            <a:ext cx="1691680" cy="836712"/>
          </a:xfrm>
          <a:prstGeom prst="rect">
            <a:avLst/>
          </a:prstGeom>
        </p:spPr>
      </p:pic>
    </p:spTree>
    <p:extLst>
      <p:ext uri="{BB962C8B-B14F-4D97-AF65-F5344CB8AC3E}">
        <p14:creationId xmlns:p14="http://schemas.microsoft.com/office/powerpoint/2010/main" xmlns="" val="3107961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a:extLst>
              <a:ext uri="{FF2B5EF4-FFF2-40B4-BE49-F238E27FC236}">
                <a16:creationId xmlns:a16="http://schemas.microsoft.com/office/drawing/2014/main" xmlns="" id="{ED42647A-8FAD-4D34-B007-AF371067B02B}"/>
              </a:ext>
            </a:extLst>
          </p:cNvPr>
          <p:cNvSpPr txBox="1">
            <a:spLocks/>
          </p:cNvSpPr>
          <p:nvPr/>
        </p:nvSpPr>
        <p:spPr>
          <a:xfrm>
            <a:off x="5652120" y="6309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27EF771-2B50-4573-84B4-5C96B4F32DD9}" type="slidenum">
              <a:rPr kumimoji="0" lang="en-ZA" sz="14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Picture 3"/>
          <p:cNvPicPr>
            <a:picLocks noChangeAspect="1"/>
          </p:cNvPicPr>
          <p:nvPr/>
        </p:nvPicPr>
        <p:blipFill>
          <a:blip r:embed="rId2" cstate="print"/>
          <a:stretch>
            <a:fillRect/>
          </a:stretch>
        </p:blipFill>
        <p:spPr>
          <a:xfrm>
            <a:off x="0" y="6021288"/>
            <a:ext cx="1691680" cy="836712"/>
          </a:xfrm>
          <a:prstGeom prst="rect">
            <a:avLst/>
          </a:prstGeom>
        </p:spPr>
      </p:pic>
      <p:graphicFrame>
        <p:nvGraphicFramePr>
          <p:cNvPr id="7" name="Content Placeholder 3"/>
          <p:cNvGraphicFramePr>
            <a:graphicFrameLocks/>
          </p:cNvGraphicFramePr>
          <p:nvPr>
            <p:extLst>
              <p:ext uri="{D42A27DB-BD31-4B8C-83A1-F6EECF244321}">
                <p14:modId xmlns:p14="http://schemas.microsoft.com/office/powerpoint/2010/main" xmlns="" val="4165988091"/>
              </p:ext>
            </p:extLst>
          </p:nvPr>
        </p:nvGraphicFramePr>
        <p:xfrm>
          <a:off x="179512" y="1196752"/>
          <a:ext cx="8942624" cy="47826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4">
            <a:extLst>
              <a:ext uri="{FF2B5EF4-FFF2-40B4-BE49-F238E27FC236}">
                <a16:creationId xmlns:a16="http://schemas.microsoft.com/office/drawing/2014/main" xmlns="" id="{C6F1201A-E2ED-4801-8CF9-69FE2FBBF74F}"/>
              </a:ext>
            </a:extLst>
          </p:cNvPr>
          <p:cNvSpPr>
            <a:spLocks noGrp="1"/>
          </p:cNvSpPr>
          <p:nvPr>
            <p:ph type="title"/>
          </p:nvPr>
        </p:nvSpPr>
        <p:spPr>
          <a:xfrm>
            <a:off x="-252536" y="41903"/>
            <a:ext cx="8229600" cy="1154849"/>
          </a:xfrm>
        </p:spPr>
        <p:txBody>
          <a:bodyPr>
            <a:normAutofit fontScale="90000"/>
          </a:bodyPr>
          <a:lstStyle/>
          <a:p>
            <a:r>
              <a:rPr lang="en-ZA" sz="4900" b="1" cap="small" dirty="0">
                <a:solidFill>
                  <a:schemeClr val="accent2">
                    <a:lumMod val="75000"/>
                  </a:schemeClr>
                </a:solidFill>
                <a:cs typeface="Arial" panose="020B0604020202020204" pitchFamily="34" charset="0"/>
              </a:rPr>
              <a:t>National Integrated ECD Policy</a:t>
            </a:r>
            <a:r>
              <a:rPr lang="en-ZA" b="1" cap="small" dirty="0">
                <a:solidFill>
                  <a:srgbClr val="741202"/>
                </a:solidFill>
                <a:cs typeface="Arial" panose="020B0604020202020204" pitchFamily="34" charset="0"/>
              </a:rPr>
              <a:t/>
            </a:r>
            <a:br>
              <a:rPr lang="en-ZA" b="1" cap="small" dirty="0">
                <a:solidFill>
                  <a:srgbClr val="741202"/>
                </a:solidFill>
                <a:cs typeface="Arial" panose="020B0604020202020204" pitchFamily="34" charset="0"/>
              </a:rPr>
            </a:br>
            <a:r>
              <a:rPr lang="en-ZA" b="1" cap="small" dirty="0">
                <a:solidFill>
                  <a:schemeClr val="accent2">
                    <a:lumMod val="75000"/>
                  </a:schemeClr>
                </a:solidFill>
                <a:cs typeface="Arial" panose="020B0604020202020204" pitchFamily="34" charset="0"/>
              </a:rPr>
              <a:t>Roles and Responsibility</a:t>
            </a:r>
            <a:endParaRPr lang="en-US" dirty="0">
              <a:solidFill>
                <a:schemeClr val="accent2">
                  <a:lumMod val="75000"/>
                </a:schemeClr>
              </a:solidFill>
            </a:endParaRPr>
          </a:p>
        </p:txBody>
      </p:sp>
    </p:spTree>
    <p:extLst>
      <p:ext uri="{BB962C8B-B14F-4D97-AF65-F5344CB8AC3E}">
        <p14:creationId xmlns:p14="http://schemas.microsoft.com/office/powerpoint/2010/main" xmlns="" val="1698622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xmlns="" id="{C6F1201A-E2ED-4801-8CF9-69FE2FBBF74F}"/>
              </a:ext>
            </a:extLst>
          </p:cNvPr>
          <p:cNvSpPr>
            <a:spLocks noGrp="1"/>
          </p:cNvSpPr>
          <p:nvPr>
            <p:ph type="title"/>
          </p:nvPr>
        </p:nvSpPr>
        <p:spPr>
          <a:xfrm>
            <a:off x="-478567" y="183631"/>
            <a:ext cx="8856984" cy="894036"/>
          </a:xfrm>
        </p:spPr>
        <p:txBody>
          <a:bodyPr>
            <a:normAutofit fontScale="90000"/>
          </a:bodyPr>
          <a:lstStyle/>
          <a:p>
            <a:r>
              <a:rPr lang="en-ZA" b="1" cap="small" dirty="0">
                <a:solidFill>
                  <a:schemeClr val="accent2">
                    <a:lumMod val="75000"/>
                  </a:schemeClr>
                </a:solidFill>
                <a:cs typeface="Arial" panose="020B0604020202020204" pitchFamily="34" charset="0"/>
              </a:rPr>
              <a:t>NATIONAL INTEGRATED ECD POLICY</a:t>
            </a:r>
            <a:r>
              <a:rPr lang="en-ZA" b="1" cap="small" dirty="0">
                <a:solidFill>
                  <a:srgbClr val="741202"/>
                </a:solidFill>
                <a:cs typeface="Arial" panose="020B0604020202020204" pitchFamily="34" charset="0"/>
              </a:rPr>
              <a:t/>
            </a:r>
            <a:br>
              <a:rPr lang="en-ZA" b="1" cap="small" dirty="0">
                <a:solidFill>
                  <a:srgbClr val="741202"/>
                </a:solidFill>
                <a:cs typeface="Arial" panose="020B0604020202020204" pitchFamily="34" charset="0"/>
              </a:rPr>
            </a:br>
            <a:r>
              <a:rPr lang="en-ZA" b="1" cap="small" dirty="0">
                <a:solidFill>
                  <a:schemeClr val="accent2">
                    <a:lumMod val="75000"/>
                  </a:schemeClr>
                </a:solidFill>
                <a:cs typeface="Arial" panose="020B0604020202020204" pitchFamily="34" charset="0"/>
              </a:rPr>
              <a:t>Responsibilities of Key Departments</a:t>
            </a:r>
            <a:endParaRPr lang="en-US" dirty="0">
              <a:solidFill>
                <a:schemeClr val="accent2">
                  <a:lumMod val="75000"/>
                </a:schemeClr>
              </a:solidFill>
            </a:endParaRPr>
          </a:p>
        </p:txBody>
      </p:sp>
      <p:sp>
        <p:nvSpPr>
          <p:cNvPr id="6" name="Content Placeholder 5">
            <a:extLst>
              <a:ext uri="{FF2B5EF4-FFF2-40B4-BE49-F238E27FC236}">
                <a16:creationId xmlns:a16="http://schemas.microsoft.com/office/drawing/2014/main" xmlns="" id="{8B024416-A3D0-45A5-A8C9-622420DDFFF5}"/>
              </a:ext>
            </a:extLst>
          </p:cNvPr>
          <p:cNvSpPr>
            <a:spLocks noGrp="1"/>
          </p:cNvSpPr>
          <p:nvPr>
            <p:ph idx="1"/>
          </p:nvPr>
        </p:nvSpPr>
        <p:spPr>
          <a:xfrm>
            <a:off x="-12126" y="1103725"/>
            <a:ext cx="9144000" cy="5040560"/>
          </a:xfrm>
        </p:spPr>
        <p:txBody>
          <a:bodyPr>
            <a:normAutofit/>
          </a:bodyPr>
          <a:lstStyle/>
          <a:p>
            <a:endParaRPr lang="en-US" b="1" dirty="0"/>
          </a:p>
          <a:p>
            <a:endParaRPr lang="en-US" b="1" dirty="0"/>
          </a:p>
          <a:p>
            <a:endParaRPr lang="en-US" b="1" dirty="0"/>
          </a:p>
          <a:p>
            <a:endParaRPr lang="en-US" b="1" dirty="0"/>
          </a:p>
          <a:p>
            <a:endParaRPr lang="en-US" b="1" dirty="0"/>
          </a:p>
          <a:p>
            <a:endParaRPr lang="en-US" b="1" dirty="0"/>
          </a:p>
        </p:txBody>
      </p:sp>
      <p:graphicFrame>
        <p:nvGraphicFramePr>
          <p:cNvPr id="7" name="Content Placeholder 5"/>
          <p:cNvGraphicFramePr>
            <a:graphicFrameLocks/>
          </p:cNvGraphicFramePr>
          <p:nvPr>
            <p:extLst>
              <p:ext uri="{D42A27DB-BD31-4B8C-83A1-F6EECF244321}">
                <p14:modId xmlns:p14="http://schemas.microsoft.com/office/powerpoint/2010/main" xmlns="" val="1138090824"/>
              </p:ext>
            </p:extLst>
          </p:nvPr>
        </p:nvGraphicFramePr>
        <p:xfrm>
          <a:off x="0" y="1202463"/>
          <a:ext cx="9144000" cy="5655537"/>
        </p:xfrm>
        <a:graphic>
          <a:graphicData uri="http://schemas.openxmlformats.org/drawingml/2006/table">
            <a:tbl>
              <a:tblPr firstRow="1" bandRow="1">
                <a:tableStyleId>{21E4AEA4-8DFA-4A89-87EB-49C32662AFE0}</a:tableStyleId>
              </a:tblPr>
              <a:tblGrid>
                <a:gridCol w="1892253">
                  <a:extLst>
                    <a:ext uri="{9D8B030D-6E8A-4147-A177-3AD203B41FA5}">
                      <a16:colId xmlns:a16="http://schemas.microsoft.com/office/drawing/2014/main" xmlns="" val="20000"/>
                    </a:ext>
                  </a:extLst>
                </a:gridCol>
                <a:gridCol w="7251747">
                  <a:extLst>
                    <a:ext uri="{9D8B030D-6E8A-4147-A177-3AD203B41FA5}">
                      <a16:colId xmlns:a16="http://schemas.microsoft.com/office/drawing/2014/main" xmlns="" val="20001"/>
                    </a:ext>
                  </a:extLst>
                </a:gridCol>
              </a:tblGrid>
              <a:tr h="456978">
                <a:tc>
                  <a:txBody>
                    <a:bodyPr/>
                    <a:lstStyle/>
                    <a:p>
                      <a:pPr algn="just"/>
                      <a:r>
                        <a:rPr lang="en-ZA" sz="1800" dirty="0"/>
                        <a:t>DEPARTMENT</a:t>
                      </a:r>
                    </a:p>
                  </a:txBody>
                  <a:tcPr marL="74295" marR="74295"/>
                </a:tc>
                <a:tc>
                  <a:txBody>
                    <a:bodyPr/>
                    <a:lstStyle/>
                    <a:p>
                      <a:pPr algn="just"/>
                      <a:r>
                        <a:rPr lang="en-ZA" sz="1800" dirty="0"/>
                        <a:t>RESPONSIBILITY</a:t>
                      </a:r>
                    </a:p>
                  </a:txBody>
                  <a:tcPr marL="74295" marR="74295"/>
                </a:tc>
                <a:extLst>
                  <a:ext uri="{0D108BD9-81ED-4DB2-BD59-A6C34878D82A}">
                    <a16:rowId xmlns:a16="http://schemas.microsoft.com/office/drawing/2014/main" xmlns="" val="10000"/>
                  </a:ext>
                </a:extLst>
              </a:tr>
              <a:tr h="1609901">
                <a:tc>
                  <a:txBody>
                    <a:bodyPr/>
                    <a:lstStyle/>
                    <a:p>
                      <a:pPr algn="just"/>
                      <a:r>
                        <a:rPr lang="en-ZA" sz="1800" b="1" dirty="0"/>
                        <a:t>Social</a:t>
                      </a:r>
                      <a:r>
                        <a:rPr lang="en-ZA" sz="1800" b="1" baseline="0" dirty="0"/>
                        <a:t> Development</a:t>
                      </a:r>
                      <a:endParaRPr lang="en-ZA" sz="1800" b="1" dirty="0"/>
                    </a:p>
                  </a:txBody>
                  <a:tcPr marL="74295" marR="74295"/>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800" dirty="0"/>
                        <a:t>Ensuring </a:t>
                      </a:r>
                      <a:r>
                        <a:rPr lang="en-ZA" sz="1800" b="1" dirty="0"/>
                        <a:t>universal availability and adequate quality </a:t>
                      </a:r>
                      <a:r>
                        <a:rPr lang="en-ZA" sz="1800" dirty="0"/>
                        <a:t>of, and equitable access to, inclusive learning opportunities; and</a:t>
                      </a:r>
                      <a:r>
                        <a:rPr lang="en-ZA" sz="1800" baseline="0" dirty="0"/>
                        <a:t> </a:t>
                      </a:r>
                      <a:endParaRPr lang="en-ZA" sz="1800" dirty="0"/>
                    </a:p>
                    <a:p>
                      <a:pPr marL="0" marR="0" indent="0" algn="just" defTabSz="914400" rtl="0" eaLnBrk="1" fontAlgn="auto" latinLnBrk="0" hangingPunct="1">
                        <a:lnSpc>
                          <a:spcPct val="100000"/>
                        </a:lnSpc>
                        <a:spcBef>
                          <a:spcPts val="0"/>
                        </a:spcBef>
                        <a:spcAft>
                          <a:spcPts val="0"/>
                        </a:spcAft>
                        <a:buClrTx/>
                        <a:buSzTx/>
                        <a:buFontTx/>
                        <a:buNone/>
                        <a:tabLst/>
                        <a:defRPr/>
                      </a:pPr>
                      <a:r>
                        <a:rPr lang="en-ZA" sz="1800" dirty="0"/>
                        <a:t>Development, delivery, regulation, registration, quality monitoring, improvement</a:t>
                      </a:r>
                      <a:r>
                        <a:rPr lang="en-ZA" sz="1800" baseline="0" dirty="0"/>
                        <a:t> and evaluation of ECD programmes.</a:t>
                      </a:r>
                    </a:p>
                  </a:txBody>
                  <a:tcPr marL="74295" marR="74295"/>
                </a:tc>
                <a:extLst>
                  <a:ext uri="{0D108BD9-81ED-4DB2-BD59-A6C34878D82A}">
                    <a16:rowId xmlns:a16="http://schemas.microsoft.com/office/drawing/2014/main" xmlns="" val="10001"/>
                  </a:ext>
                </a:extLst>
              </a:tr>
              <a:tr h="1596631">
                <a:tc>
                  <a:txBody>
                    <a:bodyPr/>
                    <a:lstStyle/>
                    <a:p>
                      <a:pPr algn="just"/>
                      <a:r>
                        <a:rPr lang="en-ZA" sz="1800" b="1" dirty="0"/>
                        <a:t>Health</a:t>
                      </a:r>
                    </a:p>
                  </a:txBody>
                  <a:tcPr marL="74295" marR="74295"/>
                </a:tc>
                <a:tc>
                  <a:txBody>
                    <a:bodyPr/>
                    <a:lstStyle/>
                    <a:p>
                      <a:pPr algn="just"/>
                      <a:r>
                        <a:rPr lang="en-ZA" sz="1800" b="1" baseline="0" dirty="0"/>
                        <a:t>Provision of health and nutrition programmes </a:t>
                      </a:r>
                      <a:r>
                        <a:rPr lang="en-ZA" sz="1800" baseline="0" dirty="0"/>
                        <a:t>for pregnant women, infants and children, parenting support programmes, opportunities for learning and play through health facilities and home visits for children at risk of poor development outcomes.</a:t>
                      </a:r>
                    </a:p>
                  </a:txBody>
                  <a:tcPr marL="74295" marR="74295"/>
                </a:tc>
                <a:extLst>
                  <a:ext uri="{0D108BD9-81ED-4DB2-BD59-A6C34878D82A}">
                    <a16:rowId xmlns:a16="http://schemas.microsoft.com/office/drawing/2014/main" xmlns="" val="10002"/>
                  </a:ext>
                </a:extLst>
              </a:tr>
              <a:tr h="1992027">
                <a:tc>
                  <a:txBody>
                    <a:bodyPr/>
                    <a:lstStyle/>
                    <a:p>
                      <a:pPr algn="just"/>
                      <a:r>
                        <a:rPr lang="en-ZA" sz="1800" b="1" dirty="0"/>
                        <a:t>Basic Education</a:t>
                      </a:r>
                    </a:p>
                  </a:txBody>
                  <a:tcPr marL="74295" marR="74295"/>
                </a:tc>
                <a:tc>
                  <a:txBody>
                    <a:bodyPr/>
                    <a:lstStyle/>
                    <a:p>
                      <a:pPr algn="just"/>
                      <a:r>
                        <a:rPr lang="en-ZA" sz="1800" baseline="0" dirty="0"/>
                        <a:t>Development of </a:t>
                      </a:r>
                      <a:r>
                        <a:rPr lang="en-ZA" sz="1800" b="1" baseline="0" dirty="0"/>
                        <a:t>early learning curriculum</a:t>
                      </a:r>
                      <a:r>
                        <a:rPr lang="en-ZA" sz="1800" baseline="0" dirty="0"/>
                        <a:t>;</a:t>
                      </a:r>
                    </a:p>
                    <a:p>
                      <a:pPr algn="just"/>
                      <a:r>
                        <a:rPr lang="en-ZA" sz="1800" baseline="0" dirty="0"/>
                        <a:t>Continuity and synergy between </a:t>
                      </a:r>
                      <a:r>
                        <a:rPr lang="en-ZA" sz="1800" b="1" baseline="0" dirty="0"/>
                        <a:t>early learning and Grade R</a:t>
                      </a:r>
                      <a:r>
                        <a:rPr lang="en-ZA" sz="1800" baseline="0" dirty="0"/>
                        <a:t>;</a:t>
                      </a:r>
                    </a:p>
                    <a:p>
                      <a:pPr algn="just"/>
                      <a:r>
                        <a:rPr lang="en-ZA" sz="1800" baseline="0" dirty="0"/>
                        <a:t>Integration of </a:t>
                      </a:r>
                      <a:r>
                        <a:rPr lang="en-ZA" sz="1800" b="1" baseline="0" dirty="0"/>
                        <a:t>key health messages </a:t>
                      </a:r>
                      <a:r>
                        <a:rPr lang="en-ZA" sz="1800" baseline="0" dirty="0"/>
                        <a:t>in school curriculum;</a:t>
                      </a:r>
                    </a:p>
                    <a:p>
                      <a:pPr algn="just"/>
                      <a:r>
                        <a:rPr lang="en-ZA" sz="1800" b="1" baseline="0" dirty="0"/>
                        <a:t>Training</a:t>
                      </a:r>
                      <a:r>
                        <a:rPr lang="en-ZA" sz="1800" baseline="0" dirty="0"/>
                        <a:t>, implementation and monitoring relating to curriculum implementation for birth to four-year-olds.</a:t>
                      </a:r>
                    </a:p>
                  </a:txBody>
                  <a:tcPr marL="74295" marR="74295"/>
                </a:tc>
                <a:extLst>
                  <a:ext uri="{0D108BD9-81ED-4DB2-BD59-A6C34878D82A}">
                    <a16:rowId xmlns:a16="http://schemas.microsoft.com/office/drawing/2014/main" xmlns="" val="10003"/>
                  </a:ext>
                </a:extLst>
              </a:tr>
            </a:tbl>
          </a:graphicData>
        </a:graphic>
      </p:graphicFrame>
      <p:sp>
        <p:nvSpPr>
          <p:cNvPr id="9" name="Slide Number Placeholder 4">
            <a:extLst>
              <a:ext uri="{FF2B5EF4-FFF2-40B4-BE49-F238E27FC236}">
                <a16:creationId xmlns:a16="http://schemas.microsoft.com/office/drawing/2014/main" xmlns="" id="{9ACB44E5-3B4D-4C9D-BC99-FAAC33BCB0A2}"/>
              </a:ext>
            </a:extLst>
          </p:cNvPr>
          <p:cNvSpPr txBox="1">
            <a:spLocks/>
          </p:cNvSpPr>
          <p:nvPr/>
        </p:nvSpPr>
        <p:spPr>
          <a:xfrm>
            <a:off x="5652120" y="6309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dirty="0" smtClean="0">
                <a:solidFill>
                  <a:prstClr val="black"/>
                </a:solidFill>
                <a:latin typeface="Calibri"/>
              </a:rPr>
              <a:t>15</a:t>
            </a: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018349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xmlns="" id="{C6F1201A-E2ED-4801-8CF9-69FE2FBBF74F}"/>
              </a:ext>
            </a:extLst>
          </p:cNvPr>
          <p:cNvSpPr>
            <a:spLocks noGrp="1"/>
          </p:cNvSpPr>
          <p:nvPr>
            <p:ph type="title"/>
          </p:nvPr>
        </p:nvSpPr>
        <p:spPr>
          <a:xfrm>
            <a:off x="-468560" y="339242"/>
            <a:ext cx="8892480" cy="894036"/>
          </a:xfrm>
        </p:spPr>
        <p:txBody>
          <a:bodyPr>
            <a:noAutofit/>
          </a:bodyPr>
          <a:lstStyle/>
          <a:p>
            <a:r>
              <a:rPr lang="en-ZA" sz="4000" b="1" cap="small" dirty="0">
                <a:solidFill>
                  <a:schemeClr val="accent2">
                    <a:lumMod val="75000"/>
                  </a:schemeClr>
                </a:solidFill>
                <a:cs typeface="Arial" panose="020B0604020202020204" pitchFamily="34" charset="0"/>
              </a:rPr>
              <a:t>NATIONAL INTEGRATED ECD POLICY</a:t>
            </a:r>
            <a:r>
              <a:rPr lang="en-ZA" b="1" cap="small" dirty="0">
                <a:solidFill>
                  <a:schemeClr val="accent2">
                    <a:lumMod val="75000"/>
                  </a:schemeClr>
                </a:solidFill>
                <a:cs typeface="Arial" panose="020B0604020202020204" pitchFamily="34" charset="0"/>
              </a:rPr>
              <a:t/>
            </a:r>
            <a:br>
              <a:rPr lang="en-ZA" b="1" cap="small" dirty="0">
                <a:solidFill>
                  <a:schemeClr val="accent2">
                    <a:lumMod val="75000"/>
                  </a:schemeClr>
                </a:solidFill>
                <a:cs typeface="Arial" panose="020B0604020202020204" pitchFamily="34" charset="0"/>
              </a:rPr>
            </a:br>
            <a:r>
              <a:rPr lang="en-ZA" sz="4000" b="1" cap="small" dirty="0">
                <a:solidFill>
                  <a:schemeClr val="accent2">
                    <a:lumMod val="75000"/>
                  </a:schemeClr>
                </a:solidFill>
                <a:cs typeface="Arial" panose="020B0604020202020204" pitchFamily="34" charset="0"/>
              </a:rPr>
              <a:t>LEADERSHIP STRUCTURES</a:t>
            </a:r>
            <a:endParaRPr lang="en-US" sz="4000" dirty="0">
              <a:solidFill>
                <a:schemeClr val="accent2">
                  <a:lumMod val="75000"/>
                </a:schemeClr>
              </a:solidFill>
            </a:endParaRPr>
          </a:p>
        </p:txBody>
      </p:sp>
      <p:sp>
        <p:nvSpPr>
          <p:cNvPr id="6" name="Content Placeholder 5">
            <a:extLst>
              <a:ext uri="{FF2B5EF4-FFF2-40B4-BE49-F238E27FC236}">
                <a16:creationId xmlns:a16="http://schemas.microsoft.com/office/drawing/2014/main" xmlns="" id="{8B024416-A3D0-45A5-A8C9-622420DDFFF5}"/>
              </a:ext>
            </a:extLst>
          </p:cNvPr>
          <p:cNvSpPr>
            <a:spLocks noGrp="1"/>
          </p:cNvSpPr>
          <p:nvPr>
            <p:ph idx="1"/>
          </p:nvPr>
        </p:nvSpPr>
        <p:spPr>
          <a:xfrm>
            <a:off x="-12126" y="1103725"/>
            <a:ext cx="9144000" cy="5040560"/>
          </a:xfrm>
        </p:spPr>
        <p:txBody>
          <a:bodyPr>
            <a:normAutofit/>
          </a:bodyPr>
          <a:lstStyle/>
          <a:p>
            <a:endParaRPr lang="en-US" b="1" dirty="0"/>
          </a:p>
          <a:p>
            <a:endParaRPr lang="en-US" b="1" dirty="0"/>
          </a:p>
          <a:p>
            <a:endParaRPr lang="en-US" b="1" dirty="0"/>
          </a:p>
          <a:p>
            <a:endParaRPr lang="en-US" b="1" dirty="0"/>
          </a:p>
          <a:p>
            <a:endParaRPr lang="en-US" b="1" dirty="0"/>
          </a:p>
          <a:p>
            <a:endParaRPr lang="en-US" b="1" dirty="0"/>
          </a:p>
        </p:txBody>
      </p:sp>
      <p:sp>
        <p:nvSpPr>
          <p:cNvPr id="3" name="Slide Number Placeholder 4">
            <a:extLst>
              <a:ext uri="{FF2B5EF4-FFF2-40B4-BE49-F238E27FC236}">
                <a16:creationId xmlns:a16="http://schemas.microsoft.com/office/drawing/2014/main" xmlns="" id="{ED42647A-8FAD-4D34-B007-AF371067B02B}"/>
              </a:ext>
            </a:extLst>
          </p:cNvPr>
          <p:cNvSpPr txBox="1">
            <a:spLocks/>
          </p:cNvSpPr>
          <p:nvPr/>
        </p:nvSpPr>
        <p:spPr>
          <a:xfrm>
            <a:off x="5652120" y="6309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27EF771-2B50-4573-84B4-5C96B4F32DD9}" type="slidenum">
              <a:rPr kumimoji="0" lang="en-ZA" sz="14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7" name="Content Placeholder 3"/>
          <p:cNvGraphicFramePr>
            <a:graphicFrameLocks/>
          </p:cNvGraphicFramePr>
          <p:nvPr>
            <p:extLst>
              <p:ext uri="{D42A27DB-BD31-4B8C-83A1-F6EECF244321}">
                <p14:modId xmlns:p14="http://schemas.microsoft.com/office/powerpoint/2010/main" xmlns="" val="2117460225"/>
              </p:ext>
            </p:extLst>
          </p:nvPr>
        </p:nvGraphicFramePr>
        <p:xfrm>
          <a:off x="205520" y="1432954"/>
          <a:ext cx="8892480" cy="53286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Slide Number Placeholder 4">
            <a:extLst>
              <a:ext uri="{FF2B5EF4-FFF2-40B4-BE49-F238E27FC236}">
                <a16:creationId xmlns:a16="http://schemas.microsoft.com/office/drawing/2014/main" xmlns="" id="{9ACB44E5-3B4D-4C9D-BC99-FAAC33BCB0A2}"/>
              </a:ext>
            </a:extLst>
          </p:cNvPr>
          <p:cNvSpPr txBox="1">
            <a:spLocks/>
          </p:cNvSpPr>
          <p:nvPr/>
        </p:nvSpPr>
        <p:spPr>
          <a:xfrm>
            <a:off x="5804520" y="64617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a:ea typeface="+mn-ea"/>
                <a:cs typeface="+mn-cs"/>
              </a:rPr>
              <a:t>16</a:t>
            </a: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518932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84784"/>
            <a:ext cx="9144000" cy="2847282"/>
          </a:xfrm>
        </p:spPr>
        <p:txBody>
          <a:bodyPr>
            <a:noAutofit/>
          </a:bodyPr>
          <a:lstStyle/>
          <a:p>
            <a:r>
              <a:rPr lang="en-US" sz="5400" b="1" dirty="0">
                <a:solidFill>
                  <a:schemeClr val="accent2">
                    <a:lumMod val="75000"/>
                  </a:schemeClr>
                </a:solidFill>
                <a:effectLst>
                  <a:outerShdw blurRad="38100" dist="38100" dir="2700000" algn="tl">
                    <a:srgbClr val="000000">
                      <a:alpha val="43137"/>
                    </a:srgbClr>
                  </a:outerShdw>
                </a:effectLst>
                <a:cs typeface="Arial" panose="020B0604020202020204" pitchFamily="34" charset="0"/>
              </a:rPr>
              <a:t>PROGRESS ON ECD </a:t>
            </a:r>
            <a:br>
              <a:rPr lang="en-US" sz="5400" b="1" dirty="0">
                <a:solidFill>
                  <a:schemeClr val="accent2">
                    <a:lumMod val="75000"/>
                  </a:schemeClr>
                </a:solidFill>
                <a:effectLst>
                  <a:outerShdw blurRad="38100" dist="38100" dir="2700000" algn="tl">
                    <a:srgbClr val="000000">
                      <a:alpha val="43137"/>
                    </a:srgbClr>
                  </a:outerShdw>
                </a:effectLst>
                <a:cs typeface="Arial" panose="020B0604020202020204" pitchFamily="34" charset="0"/>
              </a:rPr>
            </a:br>
            <a:r>
              <a:rPr lang="en-US" sz="5400" b="1" dirty="0">
                <a:solidFill>
                  <a:schemeClr val="accent2">
                    <a:lumMod val="75000"/>
                  </a:schemeClr>
                </a:solidFill>
                <a:effectLst>
                  <a:outerShdw blurRad="38100" dist="38100" dir="2700000" algn="tl">
                    <a:srgbClr val="000000">
                      <a:alpha val="43137"/>
                    </a:srgbClr>
                  </a:outerShdw>
                </a:effectLst>
                <a:cs typeface="Arial" panose="020B0604020202020204" pitchFamily="34" charset="0"/>
              </a:rPr>
              <a:t>FUNCTION SHIFT</a:t>
            </a:r>
          </a:p>
        </p:txBody>
      </p:sp>
      <p:pic>
        <p:nvPicPr>
          <p:cNvPr id="3" name="Picture 2"/>
          <p:cNvPicPr>
            <a:picLocks noChangeAspect="1"/>
          </p:cNvPicPr>
          <p:nvPr/>
        </p:nvPicPr>
        <p:blipFill>
          <a:blip r:embed="rId2" cstate="print"/>
          <a:stretch>
            <a:fillRect/>
          </a:stretch>
        </p:blipFill>
        <p:spPr>
          <a:xfrm>
            <a:off x="0" y="6165304"/>
            <a:ext cx="1691680" cy="692696"/>
          </a:xfrm>
          <a:prstGeom prst="rect">
            <a:avLst/>
          </a:prstGeom>
        </p:spPr>
      </p:pic>
      <p:sp>
        <p:nvSpPr>
          <p:cNvPr id="4" name="Slide Number Placeholder 4">
            <a:extLst>
              <a:ext uri="{FF2B5EF4-FFF2-40B4-BE49-F238E27FC236}">
                <a16:creationId xmlns:a16="http://schemas.microsoft.com/office/drawing/2014/main" xmlns="" id="{9ACB44E5-3B4D-4C9D-BC99-FAAC33BCB0A2}"/>
              </a:ext>
            </a:extLst>
          </p:cNvPr>
          <p:cNvSpPr txBox="1">
            <a:spLocks/>
          </p:cNvSpPr>
          <p:nvPr/>
        </p:nvSpPr>
        <p:spPr>
          <a:xfrm>
            <a:off x="5652120" y="6309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dirty="0" smtClean="0">
                <a:solidFill>
                  <a:prstClr val="black"/>
                </a:solidFill>
                <a:latin typeface="Calibri"/>
              </a:rPr>
              <a:t>17</a:t>
            </a: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2293832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DE05FB5-6C70-C14B-981C-B07DBFAD825A}"/>
              </a:ext>
            </a:extLst>
          </p:cNvPr>
          <p:cNvSpPr>
            <a:spLocks noGrp="1"/>
          </p:cNvSpPr>
          <p:nvPr>
            <p:ph idx="1"/>
          </p:nvPr>
        </p:nvSpPr>
        <p:spPr>
          <a:xfrm>
            <a:off x="0" y="1056136"/>
            <a:ext cx="9018240" cy="5037160"/>
          </a:xfrm>
        </p:spPr>
        <p:txBody>
          <a:bodyPr>
            <a:noAutofit/>
          </a:bodyPr>
          <a:lstStyle/>
          <a:p>
            <a:pPr algn="just"/>
            <a:r>
              <a:rPr lang="en-US" sz="2400" dirty="0"/>
              <a:t>An Inter-Departmental Project Steering Committee chaired by relevant DDGs from DSD and DBE has been established. </a:t>
            </a:r>
          </a:p>
          <a:p>
            <a:pPr lvl="1" algn="just">
              <a:buFont typeface="Wingdings" pitchFamily="2" charset="2"/>
              <a:buChar char="ü"/>
            </a:pPr>
            <a:r>
              <a:rPr lang="en-US" sz="2400" dirty="0"/>
              <a:t>It is constituted by </a:t>
            </a:r>
            <a:r>
              <a:rPr lang="en-US" sz="2400" b="1" dirty="0"/>
              <a:t>senior managers from DBE and </a:t>
            </a:r>
            <a:r>
              <a:rPr lang="en-US" sz="2400" b="1" dirty="0" smtClean="0"/>
              <a:t>DSD</a:t>
            </a:r>
            <a:r>
              <a:rPr lang="en-US" sz="2400" dirty="0" smtClean="0"/>
              <a:t>; and</a:t>
            </a:r>
            <a:endParaRPr lang="en-US" sz="2400" dirty="0"/>
          </a:p>
          <a:p>
            <a:pPr lvl="1" algn="just">
              <a:buFont typeface="Wingdings" pitchFamily="2" charset="2"/>
              <a:buChar char="ü"/>
            </a:pPr>
            <a:r>
              <a:rPr lang="en-US" sz="2400" dirty="0"/>
              <a:t>It’s main responsibility is to provide strategic guidance for the function transfer </a:t>
            </a:r>
            <a:r>
              <a:rPr lang="en-US" sz="2400" dirty="0" smtClean="0"/>
              <a:t>process</a:t>
            </a:r>
          </a:p>
          <a:p>
            <a:pPr lvl="1" algn="just">
              <a:buFont typeface="Wingdings" pitchFamily="2" charset="2"/>
              <a:buChar char="ü"/>
            </a:pPr>
            <a:endParaRPr lang="en-US" sz="1400" dirty="0"/>
          </a:p>
          <a:p>
            <a:pPr marL="403225" lvl="1" indent="-392113" algn="just">
              <a:buFont typeface="Wingdings" pitchFamily="2" charset="2"/>
              <a:buChar char="§"/>
            </a:pPr>
            <a:r>
              <a:rPr lang="en-US" sz="2400" dirty="0"/>
              <a:t>An inter-departmental Project Management Team meets </a:t>
            </a:r>
            <a:r>
              <a:rPr lang="en-US" sz="2400" dirty="0" smtClean="0"/>
              <a:t>weekly.</a:t>
            </a:r>
          </a:p>
          <a:p>
            <a:pPr marL="803275" lvl="2" indent="-392113" algn="just">
              <a:buFont typeface="Wingdings" panose="05000000000000000000" pitchFamily="2" charset="2"/>
              <a:buChar char="ü"/>
            </a:pPr>
            <a:r>
              <a:rPr lang="en-ZA" dirty="0" smtClean="0"/>
              <a:t>Purpose</a:t>
            </a:r>
            <a:r>
              <a:rPr lang="en-ZA" dirty="0"/>
              <a:t>: To </a:t>
            </a:r>
            <a:r>
              <a:rPr lang="en-ZA" b="1" dirty="0"/>
              <a:t>manage the technical </a:t>
            </a:r>
            <a:r>
              <a:rPr lang="en-ZA" b="1" dirty="0" smtClean="0"/>
              <a:t>teams</a:t>
            </a:r>
            <a:r>
              <a:rPr lang="en-ZA" dirty="0" smtClean="0"/>
              <a:t> </a:t>
            </a:r>
            <a:r>
              <a:rPr lang="en-ZA" dirty="0"/>
              <a:t>to ensure that there is alignment between the different technical </a:t>
            </a:r>
            <a:r>
              <a:rPr lang="en-ZA" dirty="0" smtClean="0"/>
              <a:t>teams; and</a:t>
            </a:r>
          </a:p>
          <a:p>
            <a:pPr marL="803275" lvl="2" indent="-392113" algn="just">
              <a:buFont typeface="Wingdings" panose="05000000000000000000" pitchFamily="2" charset="2"/>
              <a:buChar char="ü"/>
            </a:pPr>
            <a:r>
              <a:rPr lang="en-US" dirty="0" smtClean="0"/>
              <a:t>Officials </a:t>
            </a:r>
            <a:r>
              <a:rPr lang="en-US" dirty="0"/>
              <a:t>from DBE and DSD tasked with </a:t>
            </a:r>
            <a:r>
              <a:rPr lang="en-US" b="1" dirty="0"/>
              <a:t>coordinating the implementation of the function shift</a:t>
            </a:r>
            <a:r>
              <a:rPr lang="en-ZA" dirty="0"/>
              <a:t>, along with the </a:t>
            </a:r>
            <a:r>
              <a:rPr lang="en-US" dirty="0"/>
              <a:t>GTAC team of technical advisors. </a:t>
            </a:r>
            <a:endParaRPr lang="en-ZA" dirty="0"/>
          </a:p>
          <a:p>
            <a:pPr marL="403225" lvl="1" indent="-392113">
              <a:buFont typeface="Wingdings" pitchFamily="2" charset="2"/>
              <a:buChar char="§"/>
            </a:pPr>
            <a:endParaRPr lang="en-US" sz="2400" dirty="0"/>
          </a:p>
          <a:p>
            <a:pPr marL="403225" lvl="1" indent="-392113">
              <a:buFont typeface="Wingdings" pitchFamily="2" charset="2"/>
              <a:buChar char="§"/>
            </a:pPr>
            <a:endParaRPr lang="en-US" sz="2400" dirty="0" smtClean="0"/>
          </a:p>
          <a:p>
            <a:pPr marL="11112" lvl="1" indent="0">
              <a:buNone/>
            </a:pPr>
            <a:r>
              <a:rPr lang="en-US" sz="2400" dirty="0" smtClean="0"/>
              <a:t>  </a:t>
            </a:r>
            <a:endParaRPr lang="en-US" sz="2400" dirty="0"/>
          </a:p>
          <a:p>
            <a:pPr marL="358775" lvl="1" indent="-347663">
              <a:buFont typeface="Wingdings" pitchFamily="2" charset="2"/>
              <a:buChar char="§"/>
            </a:pPr>
            <a:endParaRPr lang="en-US" sz="2400" dirty="0"/>
          </a:p>
          <a:p>
            <a:pPr marL="0" lvl="1" indent="0">
              <a:buNone/>
            </a:pPr>
            <a:endParaRPr lang="en-US" sz="2400" dirty="0"/>
          </a:p>
        </p:txBody>
      </p:sp>
      <p:sp>
        <p:nvSpPr>
          <p:cNvPr id="5" name="Title 4">
            <a:extLst>
              <a:ext uri="{FF2B5EF4-FFF2-40B4-BE49-F238E27FC236}">
                <a16:creationId xmlns:a16="http://schemas.microsoft.com/office/drawing/2014/main" xmlns="" id="{C6F1201A-E2ED-4801-8CF9-69FE2FBBF74F}"/>
              </a:ext>
            </a:extLst>
          </p:cNvPr>
          <p:cNvSpPr txBox="1">
            <a:spLocks/>
          </p:cNvSpPr>
          <p:nvPr/>
        </p:nvSpPr>
        <p:spPr>
          <a:xfrm>
            <a:off x="125760" y="116632"/>
            <a:ext cx="8892480" cy="8940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b="1" cap="small" dirty="0" smtClean="0">
                <a:solidFill>
                  <a:schemeClr val="accent2">
                    <a:lumMod val="75000"/>
                  </a:schemeClr>
                </a:solidFill>
                <a:cs typeface="Arial" panose="020B0604020202020204" pitchFamily="34" charset="0"/>
              </a:rPr>
              <a:t>Governance Structures</a:t>
            </a:r>
            <a:endParaRPr lang="en-US" sz="4000" dirty="0">
              <a:solidFill>
                <a:schemeClr val="accent2">
                  <a:lumMod val="75000"/>
                </a:schemeClr>
              </a:solidFill>
            </a:endParaRPr>
          </a:p>
        </p:txBody>
      </p:sp>
      <p:pic>
        <p:nvPicPr>
          <p:cNvPr id="4" name="Picture 3">
            <a:extLst>
              <a:ext uri="{FF2B5EF4-FFF2-40B4-BE49-F238E27FC236}">
                <a16:creationId xmlns:a16="http://schemas.microsoft.com/office/drawing/2014/main" xmlns="" id="{4286CB01-B585-4240-B905-635A8680C235}"/>
              </a:ext>
            </a:extLst>
          </p:cNvPr>
          <p:cNvPicPr>
            <a:picLocks noChangeAspect="1"/>
          </p:cNvPicPr>
          <p:nvPr/>
        </p:nvPicPr>
        <p:blipFill>
          <a:blip r:embed="rId3"/>
          <a:stretch>
            <a:fillRect/>
          </a:stretch>
        </p:blipFill>
        <p:spPr>
          <a:xfrm>
            <a:off x="107504" y="6240567"/>
            <a:ext cx="1694835" cy="584775"/>
          </a:xfrm>
          <a:prstGeom prst="rect">
            <a:avLst/>
          </a:prstGeom>
        </p:spPr>
      </p:pic>
      <p:sp>
        <p:nvSpPr>
          <p:cNvPr id="6" name="Slide Number Placeholder 4">
            <a:extLst>
              <a:ext uri="{FF2B5EF4-FFF2-40B4-BE49-F238E27FC236}">
                <a16:creationId xmlns:a16="http://schemas.microsoft.com/office/drawing/2014/main" xmlns="" id="{9ACB44E5-3B4D-4C9D-BC99-FAAC33BCB0A2}"/>
              </a:ext>
            </a:extLst>
          </p:cNvPr>
          <p:cNvSpPr txBox="1">
            <a:spLocks/>
          </p:cNvSpPr>
          <p:nvPr/>
        </p:nvSpPr>
        <p:spPr>
          <a:xfrm>
            <a:off x="5652120" y="6309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dirty="0" smtClean="0">
                <a:solidFill>
                  <a:prstClr val="black"/>
                </a:solidFill>
                <a:latin typeface="Calibri"/>
              </a:rPr>
              <a:t>18</a:t>
            </a: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8282145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DE05FB5-6C70-C14B-981C-B07DBFAD825A}"/>
              </a:ext>
            </a:extLst>
          </p:cNvPr>
          <p:cNvSpPr>
            <a:spLocks noGrp="1"/>
          </p:cNvSpPr>
          <p:nvPr>
            <p:ph idx="1"/>
          </p:nvPr>
        </p:nvSpPr>
        <p:spPr>
          <a:xfrm>
            <a:off x="62880" y="778480"/>
            <a:ext cx="9018240" cy="5326850"/>
          </a:xfrm>
        </p:spPr>
        <p:txBody>
          <a:bodyPr>
            <a:noAutofit/>
          </a:bodyPr>
          <a:lstStyle/>
          <a:p>
            <a:pPr algn="just"/>
            <a:r>
              <a:rPr lang="en-US" sz="2200" dirty="0"/>
              <a:t>The following Inter-departmental technical teams have been set up and are meeting regularly</a:t>
            </a:r>
          </a:p>
          <a:p>
            <a:pPr lvl="1" algn="just">
              <a:buFont typeface="Wingdings" pitchFamily="2" charset="2"/>
              <a:buChar char="ü"/>
            </a:pPr>
            <a:r>
              <a:rPr lang="en-US" sz="2200" b="1" dirty="0"/>
              <a:t>Team 1:</a:t>
            </a:r>
            <a:r>
              <a:rPr lang="en-US" sz="2200" dirty="0"/>
              <a:t> Human resource management &amp; </a:t>
            </a:r>
            <a:r>
              <a:rPr lang="en-US" sz="2200" dirty="0" err="1"/>
              <a:t>labour</a:t>
            </a:r>
            <a:r>
              <a:rPr lang="en-US" sz="2200" dirty="0"/>
              <a:t> </a:t>
            </a:r>
            <a:r>
              <a:rPr lang="en-US" sz="2200" dirty="0" smtClean="0"/>
              <a:t>relations;</a:t>
            </a:r>
            <a:endParaRPr lang="en-ZA" sz="2200" dirty="0"/>
          </a:p>
          <a:p>
            <a:pPr lvl="1" algn="just">
              <a:buFont typeface="Wingdings" pitchFamily="2" charset="2"/>
              <a:buChar char="ü"/>
            </a:pPr>
            <a:r>
              <a:rPr lang="en-US" sz="2200" b="1" dirty="0"/>
              <a:t>Team 2:</a:t>
            </a:r>
            <a:r>
              <a:rPr lang="en-US" sz="2200" dirty="0"/>
              <a:t> Finance and </a:t>
            </a:r>
            <a:r>
              <a:rPr lang="en-US" sz="2200" dirty="0" smtClean="0"/>
              <a:t>budgets;</a:t>
            </a:r>
            <a:endParaRPr lang="en-US" sz="2200" dirty="0"/>
          </a:p>
          <a:p>
            <a:pPr lvl="1" algn="just">
              <a:buFont typeface="Wingdings" pitchFamily="2" charset="2"/>
              <a:buChar char="ü"/>
            </a:pPr>
            <a:r>
              <a:rPr lang="en-US" sz="2200" b="1" dirty="0"/>
              <a:t>Team 3:</a:t>
            </a:r>
            <a:r>
              <a:rPr lang="en-US" sz="2200" dirty="0"/>
              <a:t> Movable and immovable </a:t>
            </a:r>
            <a:r>
              <a:rPr lang="en-US" sz="2200" dirty="0" smtClean="0"/>
              <a:t>assets;</a:t>
            </a:r>
            <a:endParaRPr lang="en-ZA" sz="2200" dirty="0"/>
          </a:p>
          <a:p>
            <a:pPr lvl="1" algn="just">
              <a:buFont typeface="Wingdings" pitchFamily="2" charset="2"/>
              <a:buChar char="ü"/>
            </a:pPr>
            <a:r>
              <a:rPr lang="en-US" sz="2200" b="1" dirty="0"/>
              <a:t>Team 4:</a:t>
            </a:r>
            <a:r>
              <a:rPr lang="en-US" sz="2200" dirty="0"/>
              <a:t> Data, information, monitoring &amp; </a:t>
            </a:r>
            <a:r>
              <a:rPr lang="en-US" sz="2200" dirty="0" smtClean="0"/>
              <a:t>evaluation;</a:t>
            </a:r>
            <a:endParaRPr lang="en-ZA" sz="2200" dirty="0"/>
          </a:p>
          <a:p>
            <a:pPr lvl="1" algn="just">
              <a:buFont typeface="Wingdings" pitchFamily="2" charset="2"/>
              <a:buChar char="ü"/>
            </a:pPr>
            <a:r>
              <a:rPr lang="en-US" sz="2200" b="1" dirty="0"/>
              <a:t>Team 5:</a:t>
            </a:r>
            <a:r>
              <a:rPr lang="en-US" sz="2200" dirty="0"/>
              <a:t> Legislation, Policies, Contracts &amp; Claims </a:t>
            </a:r>
            <a:r>
              <a:rPr lang="en-US" sz="2200" dirty="0" smtClean="0"/>
              <a:t>etc. ; and</a:t>
            </a:r>
            <a:endParaRPr lang="en-ZA" sz="2200" dirty="0"/>
          </a:p>
          <a:p>
            <a:pPr lvl="1" algn="just">
              <a:buFont typeface="Wingdings" pitchFamily="2" charset="2"/>
              <a:buChar char="ü"/>
            </a:pPr>
            <a:r>
              <a:rPr lang="en-US" sz="2200" b="1" dirty="0"/>
              <a:t>Team 6:</a:t>
            </a:r>
            <a:r>
              <a:rPr lang="en-US" sz="2200" dirty="0"/>
              <a:t> Stakeholder Management &amp; Communication</a:t>
            </a:r>
          </a:p>
          <a:p>
            <a:pPr marL="403225" lvl="1" indent="-403225" algn="just">
              <a:buFont typeface="Wingdings" pitchFamily="2" charset="2"/>
              <a:buChar char="§"/>
            </a:pPr>
            <a:r>
              <a:rPr lang="en-US" sz="2200" dirty="0"/>
              <a:t>The main responsibilities are of the Inter-departmental technical teams are:</a:t>
            </a:r>
          </a:p>
          <a:p>
            <a:pPr marL="760412" lvl="2" indent="-403225" algn="just">
              <a:buFont typeface="Wingdings" pitchFamily="2" charset="2"/>
              <a:buChar char="ü"/>
            </a:pPr>
            <a:r>
              <a:rPr lang="en-US" sz="2200" dirty="0"/>
              <a:t>To </a:t>
            </a:r>
            <a:r>
              <a:rPr lang="en-US" sz="2200" b="1" dirty="0"/>
              <a:t>discuss and agree on criteria and contents of the function transfer </a:t>
            </a:r>
            <a:r>
              <a:rPr lang="en-US" sz="2200" dirty="0"/>
              <a:t>in each area of work informed by the findings of the diagnostic </a:t>
            </a:r>
            <a:r>
              <a:rPr lang="en-US" sz="2200" dirty="0" smtClean="0"/>
              <a:t>report; and</a:t>
            </a:r>
            <a:endParaRPr lang="en-US" sz="2200" dirty="0"/>
          </a:p>
          <a:p>
            <a:pPr marL="760412" lvl="2" indent="-403225" algn="just">
              <a:buFont typeface="Wingdings" pitchFamily="2" charset="2"/>
              <a:buChar char="ü"/>
            </a:pPr>
            <a:r>
              <a:rPr lang="en-US" sz="2200" dirty="0"/>
              <a:t>Implement the business </a:t>
            </a:r>
            <a:r>
              <a:rPr lang="en-US" sz="2200" dirty="0" smtClean="0"/>
              <a:t>plan.</a:t>
            </a:r>
            <a:endParaRPr lang="en-US" sz="2200" dirty="0"/>
          </a:p>
          <a:p>
            <a:pPr marL="11112" lvl="1" indent="0">
              <a:buNone/>
            </a:pPr>
            <a:endParaRPr lang="en-US" sz="2000" dirty="0" smtClean="0"/>
          </a:p>
          <a:p>
            <a:pPr marL="11112" lvl="1" indent="0">
              <a:buNone/>
            </a:pPr>
            <a:r>
              <a:rPr lang="en-US" sz="2000" dirty="0" smtClean="0"/>
              <a:t>  </a:t>
            </a:r>
            <a:endParaRPr lang="en-US" sz="2000" dirty="0"/>
          </a:p>
          <a:p>
            <a:pPr marL="358775" lvl="1" indent="-347663">
              <a:buFont typeface="Wingdings" pitchFamily="2" charset="2"/>
              <a:buChar char="§"/>
            </a:pPr>
            <a:endParaRPr lang="en-US" sz="2000" dirty="0"/>
          </a:p>
          <a:p>
            <a:pPr marL="0" lvl="1" indent="0">
              <a:buNone/>
            </a:pPr>
            <a:endParaRPr lang="en-US" sz="2000" dirty="0"/>
          </a:p>
        </p:txBody>
      </p:sp>
      <p:sp>
        <p:nvSpPr>
          <p:cNvPr id="5" name="Title 4">
            <a:extLst>
              <a:ext uri="{FF2B5EF4-FFF2-40B4-BE49-F238E27FC236}">
                <a16:creationId xmlns:a16="http://schemas.microsoft.com/office/drawing/2014/main" xmlns="" id="{C6F1201A-E2ED-4801-8CF9-69FE2FBBF74F}"/>
              </a:ext>
            </a:extLst>
          </p:cNvPr>
          <p:cNvSpPr txBox="1">
            <a:spLocks/>
          </p:cNvSpPr>
          <p:nvPr/>
        </p:nvSpPr>
        <p:spPr>
          <a:xfrm>
            <a:off x="125760" y="116632"/>
            <a:ext cx="8892480"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b="1" cap="small" dirty="0" smtClean="0">
                <a:solidFill>
                  <a:schemeClr val="accent2">
                    <a:lumMod val="75000"/>
                  </a:schemeClr>
                </a:solidFill>
                <a:cs typeface="Arial" panose="020B0604020202020204" pitchFamily="34" charset="0"/>
              </a:rPr>
              <a:t>Governance Structures</a:t>
            </a:r>
            <a:endParaRPr lang="en-US" sz="4000" dirty="0">
              <a:solidFill>
                <a:schemeClr val="accent2">
                  <a:lumMod val="75000"/>
                </a:schemeClr>
              </a:solidFill>
            </a:endParaRPr>
          </a:p>
        </p:txBody>
      </p:sp>
      <p:pic>
        <p:nvPicPr>
          <p:cNvPr id="4" name="Picture 3">
            <a:extLst>
              <a:ext uri="{FF2B5EF4-FFF2-40B4-BE49-F238E27FC236}">
                <a16:creationId xmlns:a16="http://schemas.microsoft.com/office/drawing/2014/main" xmlns="" id="{4286CB01-B585-4240-B905-635A8680C235}"/>
              </a:ext>
            </a:extLst>
          </p:cNvPr>
          <p:cNvPicPr>
            <a:picLocks noChangeAspect="1"/>
          </p:cNvPicPr>
          <p:nvPr/>
        </p:nvPicPr>
        <p:blipFill>
          <a:blip r:embed="rId3"/>
          <a:stretch>
            <a:fillRect/>
          </a:stretch>
        </p:blipFill>
        <p:spPr>
          <a:xfrm>
            <a:off x="107504" y="6381328"/>
            <a:ext cx="1694835" cy="444014"/>
          </a:xfrm>
          <a:prstGeom prst="rect">
            <a:avLst/>
          </a:prstGeom>
        </p:spPr>
      </p:pic>
      <p:sp>
        <p:nvSpPr>
          <p:cNvPr id="6" name="Slide Number Placeholder 4">
            <a:extLst>
              <a:ext uri="{FF2B5EF4-FFF2-40B4-BE49-F238E27FC236}">
                <a16:creationId xmlns:a16="http://schemas.microsoft.com/office/drawing/2014/main" xmlns="" id="{9ACB44E5-3B4D-4C9D-BC99-FAAC33BCB0A2}"/>
              </a:ext>
            </a:extLst>
          </p:cNvPr>
          <p:cNvSpPr txBox="1">
            <a:spLocks/>
          </p:cNvSpPr>
          <p:nvPr/>
        </p:nvSpPr>
        <p:spPr>
          <a:xfrm>
            <a:off x="5652120" y="6309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dirty="0" smtClean="0">
                <a:solidFill>
                  <a:prstClr val="black"/>
                </a:solidFill>
                <a:latin typeface="Calibri"/>
              </a:rPr>
              <a:t>19</a:t>
            </a: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010742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560" y="145813"/>
            <a:ext cx="9108504" cy="952092"/>
          </a:xfrm>
        </p:spPr>
        <p:txBody>
          <a:bodyPr>
            <a:noAutofit/>
          </a:bodyPr>
          <a:lstStyle/>
          <a:p>
            <a:r>
              <a:rPr lang="en-ZA" b="1" cap="small" dirty="0">
                <a:solidFill>
                  <a:schemeClr val="accent2">
                    <a:lumMod val="75000"/>
                  </a:schemeClr>
                </a:solidFill>
                <a:ea typeface="+mn-ea"/>
                <a:cs typeface="Arial" panose="020B0604020202020204" pitchFamily="34" charset="0"/>
              </a:rPr>
              <a:t>OUTLINE OF THE PRESENTATION</a:t>
            </a:r>
          </a:p>
        </p:txBody>
      </p:sp>
      <p:sp>
        <p:nvSpPr>
          <p:cNvPr id="3" name="Content Placeholder 2"/>
          <p:cNvSpPr>
            <a:spLocks noGrp="1"/>
          </p:cNvSpPr>
          <p:nvPr>
            <p:ph idx="1"/>
          </p:nvPr>
        </p:nvSpPr>
        <p:spPr>
          <a:xfrm>
            <a:off x="467544" y="1167256"/>
            <a:ext cx="8532440" cy="5003391"/>
          </a:xfrm>
        </p:spPr>
        <p:txBody>
          <a:bodyPr>
            <a:normAutofit/>
          </a:bodyPr>
          <a:lstStyle/>
          <a:p>
            <a:pPr marL="514350" indent="-514350" algn="just">
              <a:buFont typeface="+mj-lt"/>
              <a:buAutoNum type="arabicPeriod"/>
            </a:pPr>
            <a:r>
              <a:rPr lang="en-ZA" dirty="0">
                <a:cs typeface="Arial" panose="020B0604020202020204" pitchFamily="34" charset="0"/>
              </a:rPr>
              <a:t>Purpose of the presentation</a:t>
            </a:r>
          </a:p>
          <a:p>
            <a:pPr marL="514350" indent="-514350" algn="just">
              <a:buFont typeface="+mj-lt"/>
              <a:buAutoNum type="arabicPeriod"/>
            </a:pPr>
            <a:r>
              <a:rPr lang="en-US" dirty="0">
                <a:cs typeface="Arial" panose="020B0604020202020204" pitchFamily="34" charset="0"/>
              </a:rPr>
              <a:t>Background </a:t>
            </a:r>
          </a:p>
          <a:p>
            <a:pPr marL="514350" indent="-514350" algn="just">
              <a:buFont typeface="+mj-lt"/>
              <a:buAutoNum type="arabicPeriod"/>
            </a:pPr>
            <a:r>
              <a:rPr lang="en-US" dirty="0" smtClean="0">
                <a:cs typeface="Arial" panose="020B0604020202020204" pitchFamily="34" charset="0"/>
              </a:rPr>
              <a:t>Progress </a:t>
            </a:r>
            <a:r>
              <a:rPr lang="en-US" dirty="0">
                <a:cs typeface="Arial" panose="020B0604020202020204" pitchFamily="34" charset="0"/>
              </a:rPr>
              <a:t>on ECD Function </a:t>
            </a:r>
            <a:r>
              <a:rPr lang="en-US" dirty="0" smtClean="0">
                <a:cs typeface="Arial" panose="020B0604020202020204" pitchFamily="34" charset="0"/>
              </a:rPr>
              <a:t>shift:</a:t>
            </a:r>
          </a:p>
          <a:p>
            <a:pPr marL="914400" lvl="1" indent="-514350" algn="just">
              <a:buFont typeface="+mj-lt"/>
              <a:buAutoNum type="arabicPeriod"/>
            </a:pPr>
            <a:r>
              <a:rPr lang="en-US" dirty="0" smtClean="0">
                <a:cs typeface="Arial" panose="020B0604020202020204" pitchFamily="34" charset="0"/>
              </a:rPr>
              <a:t>Legislation and contracts</a:t>
            </a:r>
          </a:p>
          <a:p>
            <a:pPr marL="914400" lvl="1" indent="-514350" algn="just">
              <a:buFont typeface="+mj-lt"/>
              <a:buAutoNum type="arabicPeriod"/>
            </a:pPr>
            <a:r>
              <a:rPr lang="en-US" dirty="0" smtClean="0">
                <a:cs typeface="Arial" panose="020B0604020202020204" pitchFamily="34" charset="0"/>
              </a:rPr>
              <a:t>Human resources</a:t>
            </a:r>
          </a:p>
          <a:p>
            <a:pPr marL="914400" lvl="1" indent="-514350" algn="just">
              <a:buFont typeface="+mj-lt"/>
              <a:buAutoNum type="arabicPeriod"/>
            </a:pPr>
            <a:r>
              <a:rPr lang="en-US" dirty="0" smtClean="0">
                <a:cs typeface="Arial" panose="020B0604020202020204" pitchFamily="34" charset="0"/>
              </a:rPr>
              <a:t>Finance and budgets</a:t>
            </a:r>
          </a:p>
          <a:p>
            <a:pPr marL="914400" lvl="1" indent="-514350" algn="just">
              <a:buFont typeface="+mj-lt"/>
              <a:buAutoNum type="arabicPeriod"/>
            </a:pPr>
            <a:r>
              <a:rPr lang="en-US" dirty="0" smtClean="0">
                <a:cs typeface="Arial" panose="020B0604020202020204" pitchFamily="34" charset="0"/>
              </a:rPr>
              <a:t>Movable and immovable assets</a:t>
            </a:r>
          </a:p>
          <a:p>
            <a:pPr marL="914400" lvl="1" indent="-514350" algn="just">
              <a:buFont typeface="+mj-lt"/>
              <a:buAutoNum type="arabicPeriod"/>
            </a:pPr>
            <a:r>
              <a:rPr lang="en-US" dirty="0" smtClean="0">
                <a:cs typeface="Arial" panose="020B0604020202020204" pitchFamily="34" charset="0"/>
              </a:rPr>
              <a:t>Data, information, monitoring and evaluation</a:t>
            </a:r>
          </a:p>
          <a:p>
            <a:pPr marL="914400" lvl="1" indent="-514350" algn="just">
              <a:buFont typeface="+mj-lt"/>
              <a:buAutoNum type="arabicPeriod"/>
            </a:pPr>
            <a:r>
              <a:rPr lang="en-US" dirty="0" smtClean="0">
                <a:cs typeface="Arial" panose="020B0604020202020204" pitchFamily="34" charset="0"/>
              </a:rPr>
              <a:t>Communication and stakeholder engagement</a:t>
            </a:r>
            <a:endParaRPr lang="en-US" dirty="0">
              <a:cs typeface="Arial" panose="020B0604020202020204" pitchFamily="34" charset="0"/>
            </a:endParaRPr>
          </a:p>
          <a:p>
            <a:pPr marL="514350" indent="-514350" algn="just">
              <a:buFont typeface="+mj-lt"/>
              <a:buAutoNum type="arabicPeriod"/>
            </a:pPr>
            <a:endParaRPr lang="en-US" dirty="0">
              <a:cs typeface="Arial" panose="020B0604020202020204" pitchFamily="34" charset="0"/>
            </a:endParaRPr>
          </a:p>
          <a:p>
            <a:pPr marL="514350" indent="-514350" algn="just">
              <a:buFont typeface="+mj-lt"/>
              <a:buAutoNum type="arabicPeriod"/>
            </a:pPr>
            <a:endParaRPr lang="en-US" dirty="0">
              <a:cs typeface="Arial" panose="020B0604020202020204" pitchFamily="34" charset="0"/>
            </a:endParaRPr>
          </a:p>
          <a:p>
            <a:pPr marL="514350" indent="-514350" algn="just">
              <a:buFont typeface="+mj-lt"/>
              <a:buAutoNum type="arabicPeriod"/>
            </a:pPr>
            <a:endParaRPr lang="en-US" dirty="0">
              <a:cs typeface="Arial" panose="020B0604020202020204" pitchFamily="34" charset="0"/>
            </a:endParaRPr>
          </a:p>
          <a:p>
            <a:pPr marL="514350" indent="-514350" algn="just">
              <a:buFont typeface="+mj-lt"/>
              <a:buAutoNum type="arabicPeriod"/>
            </a:pPr>
            <a:endParaRPr lang="en-ZA" dirty="0">
              <a:cs typeface="Arial" panose="020B0604020202020204" pitchFamily="34" charset="0"/>
            </a:endParaRPr>
          </a:p>
          <a:p>
            <a:pPr marL="0" indent="0">
              <a:buNone/>
            </a:pPr>
            <a:endParaRPr lang="en-ZA" dirty="0"/>
          </a:p>
          <a:p>
            <a:endParaRPr lang="en-ZA" dirty="0"/>
          </a:p>
        </p:txBody>
      </p:sp>
      <p:pic>
        <p:nvPicPr>
          <p:cNvPr id="5" name="Picture 4"/>
          <p:cNvPicPr>
            <a:picLocks noChangeAspect="1"/>
          </p:cNvPicPr>
          <p:nvPr/>
        </p:nvPicPr>
        <p:blipFill>
          <a:blip r:embed="rId2" cstate="print"/>
          <a:stretch>
            <a:fillRect/>
          </a:stretch>
        </p:blipFill>
        <p:spPr>
          <a:xfrm>
            <a:off x="197768" y="6128134"/>
            <a:ext cx="1475656" cy="729866"/>
          </a:xfrm>
          <a:prstGeom prst="rect">
            <a:avLst/>
          </a:prstGeom>
        </p:spPr>
      </p:pic>
      <p:sp>
        <p:nvSpPr>
          <p:cNvPr id="6" name="Slide Number Placeholder 4">
            <a:extLst>
              <a:ext uri="{FF2B5EF4-FFF2-40B4-BE49-F238E27FC236}">
                <a16:creationId xmlns:a16="http://schemas.microsoft.com/office/drawing/2014/main" xmlns="" id="{9ACB44E5-3B4D-4C9D-BC99-FAAC33BCB0A2}"/>
              </a:ext>
            </a:extLst>
          </p:cNvPr>
          <p:cNvSpPr txBox="1">
            <a:spLocks/>
          </p:cNvSpPr>
          <p:nvPr/>
        </p:nvSpPr>
        <p:spPr>
          <a:xfrm>
            <a:off x="5652120" y="6309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27EF771-2B50-4573-84B4-5C96B4F32DD9}" type="slidenum">
              <a:rPr kumimoji="0" lang="en-ZA" sz="14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4203974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93ED615C-DA56-2F42-BE11-658A0151C387}"/>
              </a:ext>
            </a:extLst>
          </p:cNvPr>
          <p:cNvSpPr/>
          <p:nvPr/>
        </p:nvSpPr>
        <p:spPr>
          <a:xfrm>
            <a:off x="628650" y="1327503"/>
            <a:ext cx="7676444" cy="1095022"/>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Stakeholder Engagement</a:t>
            </a:r>
          </a:p>
        </p:txBody>
      </p:sp>
      <p:sp>
        <p:nvSpPr>
          <p:cNvPr id="7" name="Title 4">
            <a:extLst>
              <a:ext uri="{FF2B5EF4-FFF2-40B4-BE49-F238E27FC236}">
                <a16:creationId xmlns:a16="http://schemas.microsoft.com/office/drawing/2014/main" xmlns="" id="{C6F1201A-E2ED-4801-8CF9-69FE2FBBF74F}"/>
              </a:ext>
            </a:extLst>
          </p:cNvPr>
          <p:cNvSpPr>
            <a:spLocks noGrp="1"/>
          </p:cNvSpPr>
          <p:nvPr>
            <p:ph type="title"/>
          </p:nvPr>
        </p:nvSpPr>
        <p:spPr>
          <a:xfrm>
            <a:off x="251520" y="339242"/>
            <a:ext cx="8892480" cy="894036"/>
          </a:xfrm>
        </p:spPr>
        <p:txBody>
          <a:bodyPr>
            <a:noAutofit/>
          </a:bodyPr>
          <a:lstStyle/>
          <a:p>
            <a:r>
              <a:rPr lang="en-ZA" b="1" cap="small" dirty="0" smtClean="0">
                <a:solidFill>
                  <a:schemeClr val="accent2">
                    <a:lumMod val="75000"/>
                  </a:schemeClr>
                </a:solidFill>
                <a:cs typeface="Arial" panose="020B0604020202020204" pitchFamily="34" charset="0"/>
              </a:rPr>
              <a:t>Time Lines</a:t>
            </a:r>
            <a:endParaRPr lang="en-US" sz="4000" dirty="0">
              <a:solidFill>
                <a:schemeClr val="accent2">
                  <a:lumMod val="75000"/>
                </a:schemeClr>
              </a:solidFill>
            </a:endParaRPr>
          </a:p>
        </p:txBody>
      </p:sp>
      <p:graphicFrame>
        <p:nvGraphicFramePr>
          <p:cNvPr id="9" name="Content Placeholder 4">
            <a:extLst>
              <a:ext uri="{FF2B5EF4-FFF2-40B4-BE49-F238E27FC236}">
                <a16:creationId xmlns:a16="http://schemas.microsoft.com/office/drawing/2014/main" xmlns="" id="{45FBFC1B-DA5B-804D-83EA-69064A5A9B77}"/>
              </a:ext>
            </a:extLst>
          </p:cNvPr>
          <p:cNvGraphicFramePr>
            <a:graphicFrameLocks noGrp="1"/>
          </p:cNvGraphicFramePr>
          <p:nvPr>
            <p:ph idx="1"/>
            <p:extLst>
              <p:ext uri="{D42A27DB-BD31-4B8C-83A1-F6EECF244321}">
                <p14:modId xmlns:p14="http://schemas.microsoft.com/office/powerpoint/2010/main" xmlns="" val="2897782329"/>
              </p:ext>
            </p:extLst>
          </p:nvPr>
        </p:nvGraphicFramePr>
        <p:xfrm>
          <a:off x="251520" y="1327503"/>
          <a:ext cx="8784976" cy="4993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xmlns="" id="{9ACB44E5-3B4D-4C9D-BC99-FAAC33BCB0A2}"/>
              </a:ext>
            </a:extLst>
          </p:cNvPr>
          <p:cNvSpPr txBox="1">
            <a:spLocks/>
          </p:cNvSpPr>
          <p:nvPr/>
        </p:nvSpPr>
        <p:spPr>
          <a:xfrm>
            <a:off x="5652120" y="6309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a:ea typeface="+mn-ea"/>
                <a:cs typeface="+mn-cs"/>
              </a:rPr>
              <a:t>20</a:t>
            </a: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8" name="Picture 7">
            <a:extLst>
              <a:ext uri="{FF2B5EF4-FFF2-40B4-BE49-F238E27FC236}">
                <a16:creationId xmlns:a16="http://schemas.microsoft.com/office/drawing/2014/main" xmlns="" id="{4286CB01-B585-4240-B905-635A8680C235}"/>
              </a:ext>
            </a:extLst>
          </p:cNvPr>
          <p:cNvPicPr>
            <a:picLocks noChangeAspect="1"/>
          </p:cNvPicPr>
          <p:nvPr/>
        </p:nvPicPr>
        <p:blipFill>
          <a:blip r:embed="rId6"/>
          <a:stretch>
            <a:fillRect/>
          </a:stretch>
        </p:blipFill>
        <p:spPr>
          <a:xfrm>
            <a:off x="107504" y="6240567"/>
            <a:ext cx="1694835" cy="584775"/>
          </a:xfrm>
          <a:prstGeom prst="rect">
            <a:avLst/>
          </a:prstGeom>
        </p:spPr>
      </p:pic>
    </p:spTree>
    <p:extLst>
      <p:ext uri="{BB962C8B-B14F-4D97-AF65-F5344CB8AC3E}">
        <p14:creationId xmlns:p14="http://schemas.microsoft.com/office/powerpoint/2010/main" xmlns="" val="34302144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CB7B4C5-419F-314D-AA21-026DCA1BFFEE}"/>
              </a:ext>
            </a:extLst>
          </p:cNvPr>
          <p:cNvSpPr>
            <a:spLocks noGrp="1"/>
          </p:cNvSpPr>
          <p:nvPr>
            <p:ph idx="1"/>
          </p:nvPr>
        </p:nvSpPr>
        <p:spPr>
          <a:xfrm>
            <a:off x="125760" y="1042165"/>
            <a:ext cx="8892480" cy="5267185"/>
          </a:xfrm>
        </p:spPr>
        <p:txBody>
          <a:bodyPr>
            <a:noAutofit/>
          </a:bodyPr>
          <a:lstStyle/>
          <a:p>
            <a:pPr lvl="0" algn="just">
              <a:lnSpc>
                <a:spcPct val="115000"/>
              </a:lnSpc>
              <a:buFont typeface="Symbol" panose="05050102010706020507" pitchFamily="18" charset="2"/>
              <a:buChar char=""/>
            </a:pPr>
            <a:r>
              <a:rPr lang="en-US" sz="2200" b="1" dirty="0">
                <a:ea typeface="Calibri" panose="020F0502020204030204" pitchFamily="34" charset="0"/>
                <a:cs typeface="Times New Roman" panose="02020603050405020304" pitchFamily="18" charset="0"/>
              </a:rPr>
              <a:t>National Strategy</a:t>
            </a:r>
            <a:r>
              <a:rPr lang="en-US" sz="2200" dirty="0">
                <a:ea typeface="Calibri" panose="020F0502020204030204" pitchFamily="34" charset="0"/>
                <a:cs typeface="Times New Roman" panose="02020603050405020304" pitchFamily="18" charset="0"/>
              </a:rPr>
              <a:t>: Include in the departmental strategy a comprehensive national strategy aimed at ensuring an appropriate spread of partial care facilities &amp; securing a properly resourced, coordinated and managed </a:t>
            </a:r>
            <a:r>
              <a:rPr lang="en-US" sz="2200" dirty="0" smtClean="0">
                <a:ea typeface="Calibri" panose="020F0502020204030204" pitchFamily="34" charset="0"/>
                <a:cs typeface="Times New Roman" panose="02020603050405020304" pitchFamily="18" charset="0"/>
              </a:rPr>
              <a:t>ECD system</a:t>
            </a:r>
            <a:r>
              <a:rPr lang="en-US" sz="2200" dirty="0">
                <a:ea typeface="Calibri" panose="020F0502020204030204" pitchFamily="34" charset="0"/>
                <a:cs typeface="Times New Roman" panose="02020603050405020304" pitchFamily="18" charset="0"/>
              </a:rPr>
              <a:t>;</a:t>
            </a:r>
            <a:endParaRPr lang="en-ZA" sz="2200" dirty="0">
              <a:ea typeface="Calibri" panose="020F0502020204030204" pitchFamily="34" charset="0"/>
              <a:cs typeface="Times New Roman" panose="02020603050405020304" pitchFamily="18" charset="0"/>
            </a:endParaRPr>
          </a:p>
          <a:p>
            <a:pPr lvl="0" algn="just">
              <a:lnSpc>
                <a:spcPct val="115000"/>
              </a:lnSpc>
              <a:buFont typeface="Symbol" panose="05050102010706020507" pitchFamily="18" charset="2"/>
              <a:buChar char=""/>
            </a:pPr>
            <a:r>
              <a:rPr lang="en-US" sz="2200" b="1" dirty="0">
                <a:ea typeface="Calibri" panose="020F0502020204030204" pitchFamily="34" charset="0"/>
                <a:cs typeface="Times New Roman" panose="02020603050405020304" pitchFamily="18" charset="0"/>
              </a:rPr>
              <a:t>Legislative and policy </a:t>
            </a:r>
            <a:r>
              <a:rPr lang="en-US" sz="2200" b="1" dirty="0" smtClean="0">
                <a:ea typeface="Calibri" panose="020F0502020204030204" pitchFamily="34" charset="0"/>
                <a:cs typeface="Times New Roman" panose="02020603050405020304" pitchFamily="18" charset="0"/>
              </a:rPr>
              <a:t>development;</a:t>
            </a:r>
            <a:endParaRPr lang="en-ZA" sz="2200" b="1" dirty="0">
              <a:ea typeface="Calibri" panose="020F0502020204030204" pitchFamily="34" charset="0"/>
              <a:cs typeface="Times New Roman" panose="02020603050405020304" pitchFamily="18" charset="0"/>
            </a:endParaRPr>
          </a:p>
          <a:p>
            <a:pPr lvl="0" algn="just">
              <a:lnSpc>
                <a:spcPct val="115000"/>
              </a:lnSpc>
              <a:buFont typeface="Symbol" panose="05050102010706020507" pitchFamily="18" charset="2"/>
              <a:buChar char=""/>
            </a:pPr>
            <a:r>
              <a:rPr lang="en-US" sz="2200" dirty="0">
                <a:ea typeface="Calibri" panose="020F0502020204030204" pitchFamily="34" charset="0"/>
                <a:cs typeface="Times New Roman" panose="02020603050405020304" pitchFamily="18" charset="0"/>
              </a:rPr>
              <a:t>Set national </a:t>
            </a:r>
            <a:r>
              <a:rPr lang="en-US" sz="2200" b="1" dirty="0">
                <a:ea typeface="Calibri" panose="020F0502020204030204" pitchFamily="34" charset="0"/>
                <a:cs typeface="Times New Roman" panose="02020603050405020304" pitchFamily="18" charset="0"/>
              </a:rPr>
              <a:t>norms and standards </a:t>
            </a:r>
            <a:r>
              <a:rPr lang="en-US" sz="2200" dirty="0">
                <a:ea typeface="Calibri" panose="020F0502020204030204" pitchFamily="34" charset="0"/>
                <a:cs typeface="Times New Roman" panose="02020603050405020304" pitchFamily="18" charset="0"/>
              </a:rPr>
              <a:t>for partial care facilities and ECD </a:t>
            </a:r>
            <a:r>
              <a:rPr lang="en-US" sz="2200" dirty="0" err="1" smtClean="0">
                <a:ea typeface="Calibri" panose="020F0502020204030204" pitchFamily="34" charset="0"/>
                <a:cs typeface="Times New Roman" panose="02020603050405020304" pitchFamily="18" charset="0"/>
              </a:rPr>
              <a:t>Programmes</a:t>
            </a:r>
            <a:r>
              <a:rPr lang="en-US" sz="2200" dirty="0" smtClean="0">
                <a:ea typeface="Calibri" panose="020F0502020204030204" pitchFamily="34" charset="0"/>
                <a:cs typeface="Times New Roman" panose="02020603050405020304" pitchFamily="18" charset="0"/>
              </a:rPr>
              <a:t>;</a:t>
            </a:r>
            <a:endParaRPr lang="en-ZA" sz="2200" dirty="0">
              <a:ea typeface="Calibri" panose="020F0502020204030204" pitchFamily="34" charset="0"/>
              <a:cs typeface="Times New Roman" panose="02020603050405020304" pitchFamily="18" charset="0"/>
            </a:endParaRPr>
          </a:p>
          <a:p>
            <a:pPr lvl="0" algn="just">
              <a:lnSpc>
                <a:spcPct val="115000"/>
              </a:lnSpc>
              <a:buFont typeface="Symbol" panose="05050102010706020507" pitchFamily="18" charset="2"/>
              <a:buChar char=""/>
            </a:pPr>
            <a:r>
              <a:rPr lang="en-US" sz="2200" dirty="0">
                <a:ea typeface="Calibri" panose="020F0502020204030204" pitchFamily="34" charset="0"/>
                <a:cs typeface="Times New Roman" panose="02020603050405020304" pitchFamily="18" charset="0"/>
              </a:rPr>
              <a:t>Promulgate </a:t>
            </a:r>
            <a:r>
              <a:rPr lang="en-US" sz="2200" b="1" dirty="0">
                <a:ea typeface="Calibri" panose="020F0502020204030204" pitchFamily="34" charset="0"/>
                <a:cs typeface="Times New Roman" panose="02020603050405020304" pitchFamily="18" charset="0"/>
              </a:rPr>
              <a:t>regulations</a:t>
            </a:r>
            <a:r>
              <a:rPr lang="en-US" sz="2200" dirty="0">
                <a:ea typeface="Calibri" panose="020F0502020204030204" pitchFamily="34" charset="0"/>
                <a:cs typeface="Times New Roman" panose="02020603050405020304" pitchFamily="18" charset="0"/>
              </a:rPr>
              <a:t> where </a:t>
            </a:r>
            <a:r>
              <a:rPr lang="en-US" sz="2200" dirty="0" smtClean="0">
                <a:ea typeface="Calibri" panose="020F0502020204030204" pitchFamily="34" charset="0"/>
                <a:cs typeface="Times New Roman" panose="02020603050405020304" pitchFamily="18" charset="0"/>
              </a:rPr>
              <a:t>relevant; </a:t>
            </a:r>
            <a:endParaRPr lang="en-ZA" sz="2200" dirty="0">
              <a:ea typeface="Calibri" panose="020F0502020204030204" pitchFamily="34" charset="0"/>
              <a:cs typeface="Times New Roman" panose="02020603050405020304" pitchFamily="18" charset="0"/>
            </a:endParaRPr>
          </a:p>
          <a:p>
            <a:pPr lvl="0" algn="just">
              <a:lnSpc>
                <a:spcPct val="115000"/>
              </a:lnSpc>
              <a:buFont typeface="Symbol" panose="05050102010706020507" pitchFamily="18" charset="2"/>
              <a:buChar char=""/>
            </a:pPr>
            <a:r>
              <a:rPr lang="en-US" sz="2200" dirty="0">
                <a:ea typeface="Calibri" panose="020F0502020204030204" pitchFamily="34" charset="0"/>
                <a:cs typeface="Times New Roman" panose="02020603050405020304" pitchFamily="18" charset="0"/>
              </a:rPr>
              <a:t>To provide </a:t>
            </a:r>
            <a:r>
              <a:rPr lang="en-US" sz="2200" b="1" dirty="0">
                <a:ea typeface="Calibri" panose="020F0502020204030204" pitchFamily="34" charset="0"/>
                <a:cs typeface="Times New Roman" panose="02020603050405020304" pitchFamily="18" charset="0"/>
              </a:rPr>
              <a:t>support, guidance and capacity development opportunities </a:t>
            </a:r>
            <a:r>
              <a:rPr lang="en-US" sz="2200" dirty="0">
                <a:ea typeface="Calibri" panose="020F0502020204030204" pitchFamily="34" charset="0"/>
                <a:cs typeface="Times New Roman" panose="02020603050405020304" pitchFamily="18" charset="0"/>
              </a:rPr>
              <a:t>to provincial departments on early childhood development </a:t>
            </a:r>
            <a:r>
              <a:rPr lang="en-US" sz="2200" dirty="0" smtClean="0">
                <a:ea typeface="Calibri" panose="020F0502020204030204" pitchFamily="34" charset="0"/>
                <a:cs typeface="Times New Roman" panose="02020603050405020304" pitchFamily="18" charset="0"/>
              </a:rPr>
              <a:t>services; and</a:t>
            </a:r>
            <a:endParaRPr lang="en-ZA" sz="2200" dirty="0">
              <a:ea typeface="Calibri" panose="020F0502020204030204" pitchFamily="34" charset="0"/>
              <a:cs typeface="Times New Roman" panose="02020603050405020304" pitchFamily="18" charset="0"/>
            </a:endParaRPr>
          </a:p>
          <a:p>
            <a:pPr lvl="0" algn="just">
              <a:lnSpc>
                <a:spcPct val="115000"/>
              </a:lnSpc>
              <a:buFont typeface="Symbol" panose="05050102010706020507" pitchFamily="18" charset="2"/>
              <a:buChar char=""/>
            </a:pPr>
            <a:r>
              <a:rPr lang="en-US" sz="2200" dirty="0">
                <a:ea typeface="Calibri" panose="020F0502020204030204" pitchFamily="34" charset="0"/>
                <a:cs typeface="Times New Roman" panose="02020603050405020304" pitchFamily="18" charset="0"/>
              </a:rPr>
              <a:t>To </a:t>
            </a:r>
            <a:r>
              <a:rPr lang="en-US" sz="2200" b="1" dirty="0">
                <a:ea typeface="Calibri" panose="020F0502020204030204" pitchFamily="34" charset="0"/>
                <a:cs typeface="Times New Roman" panose="02020603050405020304" pitchFamily="18" charset="0"/>
              </a:rPr>
              <a:t>monitor</a:t>
            </a:r>
            <a:r>
              <a:rPr lang="en-US" sz="2200" dirty="0">
                <a:ea typeface="Calibri" panose="020F0502020204030204" pitchFamily="34" charset="0"/>
                <a:cs typeface="Times New Roman" panose="02020603050405020304" pitchFamily="18" charset="0"/>
              </a:rPr>
              <a:t> the way in which provincial departments of social development implement national policies, norms and </a:t>
            </a:r>
            <a:r>
              <a:rPr lang="en-US" sz="2200" dirty="0" smtClean="0">
                <a:ea typeface="Calibri" panose="020F0502020204030204" pitchFamily="34" charset="0"/>
                <a:cs typeface="Times New Roman" panose="02020603050405020304" pitchFamily="18" charset="0"/>
              </a:rPr>
              <a:t>standards</a:t>
            </a:r>
            <a:r>
              <a:rPr lang="en-US" sz="2200" b="1" dirty="0">
                <a:ea typeface="Calibri" panose="020F0502020204030204" pitchFamily="34" charset="0"/>
                <a:cs typeface="Times New Roman" panose="02020603050405020304" pitchFamily="18" charset="0"/>
              </a:rPr>
              <a:t>.</a:t>
            </a:r>
            <a:endParaRPr lang="en-ZA" sz="2200" dirty="0">
              <a:ea typeface="Calibri" panose="020F0502020204030204" pitchFamily="34" charset="0"/>
              <a:cs typeface="Times New Roman" panose="02020603050405020304" pitchFamily="18" charset="0"/>
            </a:endParaRPr>
          </a:p>
          <a:p>
            <a:endParaRPr lang="en-US" sz="2200" dirty="0"/>
          </a:p>
        </p:txBody>
      </p:sp>
      <p:sp>
        <p:nvSpPr>
          <p:cNvPr id="4" name="Title 4">
            <a:extLst>
              <a:ext uri="{FF2B5EF4-FFF2-40B4-BE49-F238E27FC236}">
                <a16:creationId xmlns:a16="http://schemas.microsoft.com/office/drawing/2014/main" xmlns="" id="{C6F1201A-E2ED-4801-8CF9-69FE2FBBF74F}"/>
              </a:ext>
            </a:extLst>
          </p:cNvPr>
          <p:cNvSpPr txBox="1">
            <a:spLocks/>
          </p:cNvSpPr>
          <p:nvPr/>
        </p:nvSpPr>
        <p:spPr>
          <a:xfrm>
            <a:off x="125760" y="0"/>
            <a:ext cx="8892480" cy="104216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b="1" cap="small" dirty="0" smtClean="0">
                <a:solidFill>
                  <a:schemeClr val="accent2">
                    <a:lumMod val="75000"/>
                  </a:schemeClr>
                </a:solidFill>
                <a:cs typeface="Arial" panose="020B0604020202020204" pitchFamily="34" charset="0"/>
              </a:rPr>
              <a:t>Current ECD functions at </a:t>
            </a:r>
          </a:p>
          <a:p>
            <a:r>
              <a:rPr lang="en-ZA" b="1" cap="small" dirty="0" smtClean="0">
                <a:solidFill>
                  <a:schemeClr val="accent2">
                    <a:lumMod val="75000"/>
                  </a:schemeClr>
                </a:solidFill>
                <a:cs typeface="Arial" panose="020B0604020202020204" pitchFamily="34" charset="0"/>
              </a:rPr>
              <a:t>National DSD</a:t>
            </a:r>
            <a:endParaRPr lang="en-US" sz="4000" dirty="0">
              <a:solidFill>
                <a:schemeClr val="accent2">
                  <a:lumMod val="75000"/>
                </a:schemeClr>
              </a:solidFill>
            </a:endParaRPr>
          </a:p>
        </p:txBody>
      </p:sp>
      <p:pic>
        <p:nvPicPr>
          <p:cNvPr id="5" name="Picture 4">
            <a:extLst>
              <a:ext uri="{FF2B5EF4-FFF2-40B4-BE49-F238E27FC236}">
                <a16:creationId xmlns:a16="http://schemas.microsoft.com/office/drawing/2014/main" xmlns="" id="{4286CB01-B585-4240-B905-635A8680C235}"/>
              </a:ext>
            </a:extLst>
          </p:cNvPr>
          <p:cNvPicPr>
            <a:picLocks noChangeAspect="1"/>
          </p:cNvPicPr>
          <p:nvPr/>
        </p:nvPicPr>
        <p:blipFill>
          <a:blip r:embed="rId2"/>
          <a:stretch>
            <a:fillRect/>
          </a:stretch>
        </p:blipFill>
        <p:spPr>
          <a:xfrm>
            <a:off x="270" y="6309350"/>
            <a:ext cx="1694835" cy="515791"/>
          </a:xfrm>
          <a:prstGeom prst="rect">
            <a:avLst/>
          </a:prstGeom>
        </p:spPr>
      </p:pic>
      <p:sp>
        <p:nvSpPr>
          <p:cNvPr id="6" name="Slide Number Placeholder 4">
            <a:extLst>
              <a:ext uri="{FF2B5EF4-FFF2-40B4-BE49-F238E27FC236}">
                <a16:creationId xmlns:a16="http://schemas.microsoft.com/office/drawing/2014/main" xmlns="" id="{9ACB44E5-3B4D-4C9D-BC99-FAAC33BCB0A2}"/>
              </a:ext>
            </a:extLst>
          </p:cNvPr>
          <p:cNvSpPr txBox="1">
            <a:spLocks/>
          </p:cNvSpPr>
          <p:nvPr/>
        </p:nvSpPr>
        <p:spPr>
          <a:xfrm>
            <a:off x="5652120" y="6309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dirty="0" smtClean="0">
                <a:solidFill>
                  <a:prstClr val="black"/>
                </a:solidFill>
                <a:latin typeface="Calibri"/>
              </a:rPr>
              <a:t>21</a:t>
            </a: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6123605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36A3D11-B8CE-EF43-A15C-883D99D7A039}"/>
              </a:ext>
            </a:extLst>
          </p:cNvPr>
          <p:cNvSpPr>
            <a:spLocks noGrp="1"/>
          </p:cNvSpPr>
          <p:nvPr>
            <p:ph idx="1"/>
          </p:nvPr>
        </p:nvSpPr>
        <p:spPr>
          <a:xfrm>
            <a:off x="125760" y="1412776"/>
            <a:ext cx="8892480" cy="4896573"/>
          </a:xfrm>
        </p:spPr>
        <p:txBody>
          <a:bodyPr>
            <a:noAutofit/>
          </a:bodyPr>
          <a:lstStyle/>
          <a:p>
            <a:pPr lvl="0" algn="just">
              <a:lnSpc>
                <a:spcPct val="115000"/>
              </a:lnSpc>
              <a:buFont typeface="Symbol" panose="05050102010706020507" pitchFamily="18" charset="2"/>
              <a:buChar char=""/>
            </a:pPr>
            <a:r>
              <a:rPr lang="en-US" sz="2200" b="1" dirty="0">
                <a:ea typeface="Calibri" panose="020F0502020204030204" pitchFamily="34" charset="0"/>
                <a:cs typeface="Arial" panose="020B0604020202020204" pitchFamily="34" charset="0"/>
              </a:rPr>
              <a:t>Ensure that national policies, legislation, strategies and priorities </a:t>
            </a:r>
            <a:r>
              <a:rPr lang="en-US" sz="2200" dirty="0">
                <a:ea typeface="Calibri" panose="020F0502020204030204" pitchFamily="34" charset="0"/>
                <a:cs typeface="Arial" panose="020B0604020202020204" pitchFamily="34" charset="0"/>
              </a:rPr>
              <a:t>are implemented within the means of the provincial </a:t>
            </a:r>
            <a:r>
              <a:rPr lang="en-US" sz="2200" dirty="0" smtClean="0">
                <a:ea typeface="Calibri" panose="020F0502020204030204" pitchFamily="34" charset="0"/>
                <a:cs typeface="Arial" panose="020B0604020202020204" pitchFamily="34" charset="0"/>
              </a:rPr>
              <a:t>department;</a:t>
            </a:r>
            <a:endParaRPr lang="en-ZA" sz="2200" dirty="0">
              <a:ea typeface="Calibri" panose="020F0502020204030204" pitchFamily="34" charset="0"/>
              <a:cs typeface="Arial" panose="020B0604020202020204" pitchFamily="34" charset="0"/>
            </a:endParaRPr>
          </a:p>
          <a:p>
            <a:pPr lvl="0" algn="just">
              <a:lnSpc>
                <a:spcPct val="115000"/>
              </a:lnSpc>
              <a:buFont typeface="Symbol" panose="05050102010706020507" pitchFamily="18" charset="2"/>
              <a:buChar char=""/>
            </a:pPr>
            <a:r>
              <a:rPr lang="en-US" sz="2200" b="1" dirty="0">
                <a:ea typeface="Calibri" panose="020F0502020204030204" pitchFamily="34" charset="0"/>
                <a:cs typeface="Arial" panose="020B0604020202020204" pitchFamily="34" charset="0"/>
              </a:rPr>
              <a:t>Develop Provincial </a:t>
            </a:r>
            <a:r>
              <a:rPr lang="en-US" sz="2200" b="1" dirty="0" smtClean="0">
                <a:ea typeface="Calibri" panose="020F0502020204030204" pitchFamily="34" charset="0"/>
                <a:cs typeface="Arial" panose="020B0604020202020204" pitchFamily="34" charset="0"/>
              </a:rPr>
              <a:t>strategy:</a:t>
            </a:r>
            <a:r>
              <a:rPr lang="en-ZA" sz="2200" b="1" dirty="0">
                <a:ea typeface="Calibri" panose="020F0502020204030204" pitchFamily="34" charset="0"/>
                <a:cs typeface="Arial" panose="020B0604020202020204" pitchFamily="34" charset="0"/>
              </a:rPr>
              <a:t> </a:t>
            </a:r>
            <a:r>
              <a:rPr lang="en-US" sz="2200" dirty="0" smtClean="0">
                <a:ea typeface="Calibri" panose="020F0502020204030204" pitchFamily="34" charset="0"/>
                <a:cs typeface="Arial" panose="020B0604020202020204" pitchFamily="34" charset="0"/>
              </a:rPr>
              <a:t>Within </a:t>
            </a:r>
            <a:r>
              <a:rPr lang="en-US" sz="2200" dirty="0">
                <a:ea typeface="Calibri" panose="020F0502020204030204" pitchFamily="34" charset="0"/>
                <a:cs typeface="Arial" panose="020B0604020202020204" pitchFamily="34" charset="0"/>
              </a:rPr>
              <a:t>the national strategy contemplated and provide for a provincial strategy to ensure an appropriate spread of partial care facilities and ECD Programmes in the </a:t>
            </a:r>
            <a:r>
              <a:rPr lang="en-US" sz="2200" dirty="0" smtClean="0">
                <a:ea typeface="Calibri" panose="020F0502020204030204" pitchFamily="34" charset="0"/>
                <a:cs typeface="Arial" panose="020B0604020202020204" pitchFamily="34" charset="0"/>
              </a:rPr>
              <a:t>province;</a:t>
            </a:r>
            <a:endParaRPr lang="en-ZA" sz="2200" dirty="0">
              <a:ea typeface="Calibri" panose="020F0502020204030204" pitchFamily="34" charset="0"/>
              <a:cs typeface="Arial" panose="020B0604020202020204" pitchFamily="34" charset="0"/>
            </a:endParaRPr>
          </a:p>
          <a:p>
            <a:pPr lvl="0" algn="just">
              <a:lnSpc>
                <a:spcPct val="115000"/>
              </a:lnSpc>
              <a:buFont typeface="Symbol" panose="05050102010706020507" pitchFamily="18" charset="2"/>
              <a:buChar char=""/>
            </a:pPr>
            <a:r>
              <a:rPr lang="en-US" sz="2200" b="1" dirty="0">
                <a:ea typeface="Calibri" panose="020F0502020204030204" pitchFamily="34" charset="0"/>
                <a:cs typeface="Arial" panose="020B0604020202020204" pitchFamily="34" charset="0"/>
              </a:rPr>
              <a:t>Record-keeping:</a:t>
            </a:r>
            <a:r>
              <a:rPr lang="en-US" sz="2200" dirty="0">
                <a:ea typeface="Calibri" panose="020F0502020204030204" pitchFamily="34" charset="0"/>
                <a:cs typeface="Arial" panose="020B0604020202020204" pitchFamily="34" charset="0"/>
              </a:rPr>
              <a:t> Maintain a record of all the registered partial care facilities &amp; ECD programmes in the province, indicating the types of partial care facilities and the number of each type of </a:t>
            </a:r>
            <a:r>
              <a:rPr lang="en-US" sz="2200" dirty="0" smtClean="0">
                <a:ea typeface="Calibri" panose="020F0502020204030204" pitchFamily="34" charset="0"/>
                <a:cs typeface="Arial" panose="020B0604020202020204" pitchFamily="34" charset="0"/>
              </a:rPr>
              <a:t>facility; and</a:t>
            </a:r>
            <a:endParaRPr lang="en-ZA" sz="2200" dirty="0">
              <a:ea typeface="Calibri" panose="020F0502020204030204" pitchFamily="34" charset="0"/>
              <a:cs typeface="Arial" panose="020B0604020202020204" pitchFamily="34" charset="0"/>
            </a:endParaRPr>
          </a:p>
          <a:p>
            <a:pPr algn="just">
              <a:lnSpc>
                <a:spcPct val="115000"/>
              </a:lnSpc>
              <a:spcAft>
                <a:spcPts val="1000"/>
              </a:spcAft>
              <a:buFont typeface="Symbol" panose="05050102010706020507" pitchFamily="18" charset="2"/>
              <a:buChar char=""/>
            </a:pPr>
            <a:r>
              <a:rPr lang="en-US" sz="2200" b="1" dirty="0">
                <a:ea typeface="Calibri" panose="020F0502020204030204" pitchFamily="34" charset="0"/>
                <a:cs typeface="Arial" panose="020B0604020202020204" pitchFamily="34" charset="0"/>
              </a:rPr>
              <a:t>Data for </a:t>
            </a:r>
            <a:r>
              <a:rPr lang="en-US" sz="2200" b="1" dirty="0" smtClean="0">
                <a:ea typeface="Calibri" panose="020F0502020204030204" pitchFamily="34" charset="0"/>
                <a:cs typeface="Arial" panose="020B0604020202020204" pitchFamily="34" charset="0"/>
              </a:rPr>
              <a:t>planning: </a:t>
            </a:r>
            <a:r>
              <a:rPr lang="en-US" sz="2200" dirty="0" smtClean="0">
                <a:ea typeface="Calibri" panose="020F0502020204030204" pitchFamily="34" charset="0"/>
                <a:cs typeface="Arial" panose="020B0604020202020204" pitchFamily="34" charset="0"/>
              </a:rPr>
              <a:t>Compile </a:t>
            </a:r>
            <a:r>
              <a:rPr lang="en-US" sz="2200" dirty="0">
                <a:ea typeface="Calibri" panose="020F0502020204030204" pitchFamily="34" charset="0"/>
                <a:cs typeface="Arial" panose="020B0604020202020204" pitchFamily="34" charset="0"/>
              </a:rPr>
              <a:t>a </a:t>
            </a:r>
            <a:r>
              <a:rPr lang="en-US" sz="2200" b="1" dirty="0">
                <a:ea typeface="Calibri" panose="020F0502020204030204" pitchFamily="34" charset="0"/>
                <a:cs typeface="Arial" panose="020B0604020202020204" pitchFamily="34" charset="0"/>
              </a:rPr>
              <a:t>provincial profile </a:t>
            </a:r>
            <a:r>
              <a:rPr lang="en-US" sz="2200" dirty="0">
                <a:ea typeface="Calibri" panose="020F0502020204030204" pitchFamily="34" charset="0"/>
                <a:cs typeface="Arial" panose="020B0604020202020204" pitchFamily="34" charset="0"/>
              </a:rPr>
              <a:t>at the prescribed intervals in order to make the necessary information available for the development and review of the strategies.</a:t>
            </a:r>
            <a:endParaRPr lang="en-ZA" sz="2200" dirty="0">
              <a:cs typeface="Arial" panose="020B0604020202020204" pitchFamily="34" charset="0"/>
            </a:endParaRPr>
          </a:p>
          <a:p>
            <a:endParaRPr lang="en-US" sz="3600" dirty="0"/>
          </a:p>
        </p:txBody>
      </p:sp>
      <p:sp>
        <p:nvSpPr>
          <p:cNvPr id="5" name="Title 4">
            <a:extLst>
              <a:ext uri="{FF2B5EF4-FFF2-40B4-BE49-F238E27FC236}">
                <a16:creationId xmlns:a16="http://schemas.microsoft.com/office/drawing/2014/main" xmlns="" id="{C6F1201A-E2ED-4801-8CF9-69FE2FBBF74F}"/>
              </a:ext>
            </a:extLst>
          </p:cNvPr>
          <p:cNvSpPr txBox="1">
            <a:spLocks/>
          </p:cNvSpPr>
          <p:nvPr/>
        </p:nvSpPr>
        <p:spPr>
          <a:xfrm>
            <a:off x="125760" y="332656"/>
            <a:ext cx="8892480" cy="8940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b="1" cap="small" dirty="0" smtClean="0">
                <a:solidFill>
                  <a:schemeClr val="accent2">
                    <a:lumMod val="75000"/>
                  </a:schemeClr>
                </a:solidFill>
                <a:cs typeface="Arial" panose="020B0604020202020204" pitchFamily="34" charset="0"/>
              </a:rPr>
              <a:t>Current ECD functions at </a:t>
            </a:r>
          </a:p>
          <a:p>
            <a:r>
              <a:rPr lang="en-ZA" b="1" cap="small" dirty="0" smtClean="0">
                <a:solidFill>
                  <a:schemeClr val="accent2">
                    <a:lumMod val="75000"/>
                  </a:schemeClr>
                </a:solidFill>
                <a:cs typeface="Arial" panose="020B0604020202020204" pitchFamily="34" charset="0"/>
              </a:rPr>
              <a:t>Provincial DSD</a:t>
            </a:r>
            <a:endParaRPr lang="en-US" sz="4000" dirty="0">
              <a:solidFill>
                <a:schemeClr val="accent2">
                  <a:lumMod val="75000"/>
                </a:schemeClr>
              </a:solidFill>
            </a:endParaRPr>
          </a:p>
        </p:txBody>
      </p:sp>
      <p:pic>
        <p:nvPicPr>
          <p:cNvPr id="4" name="Picture 3">
            <a:extLst>
              <a:ext uri="{FF2B5EF4-FFF2-40B4-BE49-F238E27FC236}">
                <a16:creationId xmlns:a16="http://schemas.microsoft.com/office/drawing/2014/main" xmlns="" id="{4286CB01-B585-4240-B905-635A8680C235}"/>
              </a:ext>
            </a:extLst>
          </p:cNvPr>
          <p:cNvPicPr>
            <a:picLocks noChangeAspect="1"/>
          </p:cNvPicPr>
          <p:nvPr/>
        </p:nvPicPr>
        <p:blipFill>
          <a:blip r:embed="rId2"/>
          <a:stretch>
            <a:fillRect/>
          </a:stretch>
        </p:blipFill>
        <p:spPr>
          <a:xfrm>
            <a:off x="107504" y="6240567"/>
            <a:ext cx="1694835" cy="584775"/>
          </a:xfrm>
          <a:prstGeom prst="rect">
            <a:avLst/>
          </a:prstGeom>
        </p:spPr>
      </p:pic>
      <p:sp>
        <p:nvSpPr>
          <p:cNvPr id="6" name="Slide Number Placeholder 4">
            <a:extLst>
              <a:ext uri="{FF2B5EF4-FFF2-40B4-BE49-F238E27FC236}">
                <a16:creationId xmlns:a16="http://schemas.microsoft.com/office/drawing/2014/main" xmlns="" id="{9ACB44E5-3B4D-4C9D-BC99-FAAC33BCB0A2}"/>
              </a:ext>
            </a:extLst>
          </p:cNvPr>
          <p:cNvSpPr txBox="1">
            <a:spLocks/>
          </p:cNvSpPr>
          <p:nvPr/>
        </p:nvSpPr>
        <p:spPr>
          <a:xfrm>
            <a:off x="5652120" y="6309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prstClr val="black"/>
                </a:solidFill>
                <a:effectLst/>
                <a:uLnTx/>
                <a:uFillTx/>
                <a:latin typeface="Calibri"/>
                <a:ea typeface="+mn-ea"/>
                <a:cs typeface="+mn-cs"/>
              </a:rPr>
              <a:t>22</a:t>
            </a: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1975889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36A3D11-B8CE-EF43-A15C-883D99D7A039}"/>
              </a:ext>
            </a:extLst>
          </p:cNvPr>
          <p:cNvSpPr>
            <a:spLocks noGrp="1"/>
          </p:cNvSpPr>
          <p:nvPr>
            <p:ph idx="1"/>
          </p:nvPr>
        </p:nvSpPr>
        <p:spPr>
          <a:xfrm>
            <a:off x="125760" y="1484784"/>
            <a:ext cx="8892480" cy="4824565"/>
          </a:xfrm>
        </p:spPr>
        <p:txBody>
          <a:bodyPr>
            <a:noAutofit/>
          </a:bodyPr>
          <a:lstStyle/>
          <a:p>
            <a:pPr lvl="0" algn="just">
              <a:lnSpc>
                <a:spcPct val="115000"/>
              </a:lnSpc>
              <a:buFont typeface="Symbol" panose="05050102010706020507" pitchFamily="18" charset="2"/>
              <a:buChar char=""/>
            </a:pPr>
            <a:r>
              <a:rPr lang="en-US" sz="2000" b="1" dirty="0">
                <a:ea typeface="Calibri" panose="020F0502020204030204" pitchFamily="34" charset="0"/>
                <a:cs typeface="Arial" panose="020B0604020202020204" pitchFamily="34" charset="0"/>
              </a:rPr>
              <a:t>Inspections and </a:t>
            </a:r>
            <a:r>
              <a:rPr lang="en-US" sz="2000" b="1" dirty="0" smtClean="0">
                <a:ea typeface="Calibri" panose="020F0502020204030204" pitchFamily="34" charset="0"/>
                <a:cs typeface="Arial" panose="020B0604020202020204" pitchFamily="34" charset="0"/>
              </a:rPr>
              <a:t>enforcement</a:t>
            </a:r>
            <a:r>
              <a:rPr lang="en-US" sz="2000" dirty="0" smtClean="0">
                <a:ea typeface="Calibri" panose="020F0502020204030204" pitchFamily="34" charset="0"/>
                <a:cs typeface="Arial" panose="020B0604020202020204" pitchFamily="34" charset="0"/>
              </a:rPr>
              <a:t>:</a:t>
            </a:r>
            <a:r>
              <a:rPr lang="en-ZA" sz="2000" dirty="0">
                <a:ea typeface="Calibri" panose="020F0502020204030204" pitchFamily="34" charset="0"/>
                <a:cs typeface="Arial" panose="020B0604020202020204" pitchFamily="34" charset="0"/>
              </a:rPr>
              <a:t> </a:t>
            </a:r>
            <a:r>
              <a:rPr lang="en-US" sz="2000" dirty="0" smtClean="0">
                <a:ea typeface="Calibri" panose="020F0502020204030204" pitchFamily="34" charset="0"/>
                <a:cs typeface="Arial" panose="020B0604020202020204" pitchFamily="34" charset="0"/>
              </a:rPr>
              <a:t>Conduct </a:t>
            </a:r>
            <a:r>
              <a:rPr lang="en-US" sz="2000" dirty="0">
                <a:ea typeface="Calibri" panose="020F0502020204030204" pitchFamily="34" charset="0"/>
                <a:cs typeface="Arial" panose="020B0604020202020204" pitchFamily="34" charset="0"/>
              </a:rPr>
              <a:t>inspections at the prescribed intervals of partial care facilities in the province to enforce the provisions of this Act.</a:t>
            </a:r>
            <a:endParaRPr lang="en-ZA" sz="2000" dirty="0">
              <a:ea typeface="Calibri" panose="020F0502020204030204" pitchFamily="34" charset="0"/>
              <a:cs typeface="Arial" panose="020B0604020202020204" pitchFamily="34" charset="0"/>
            </a:endParaRPr>
          </a:p>
          <a:p>
            <a:pPr lvl="0" algn="just">
              <a:lnSpc>
                <a:spcPct val="115000"/>
              </a:lnSpc>
              <a:buFont typeface="Symbol" panose="05050102010706020507" pitchFamily="18" charset="2"/>
              <a:buChar char=""/>
            </a:pPr>
            <a:r>
              <a:rPr lang="en-US" sz="2000" b="1" dirty="0">
                <a:ea typeface="Calibri" panose="020F0502020204030204" pitchFamily="34" charset="0"/>
                <a:cs typeface="Arial" panose="020B0604020202020204" pitchFamily="34" charset="0"/>
              </a:rPr>
              <a:t>Provision and funding of partial care &amp; ECD </a:t>
            </a:r>
            <a:r>
              <a:rPr lang="en-US" sz="2000" b="1" dirty="0" err="1" smtClean="0">
                <a:ea typeface="Calibri" panose="020F0502020204030204" pitchFamily="34" charset="0"/>
                <a:cs typeface="Arial" panose="020B0604020202020204" pitchFamily="34" charset="0"/>
              </a:rPr>
              <a:t>programmes</a:t>
            </a:r>
            <a:r>
              <a:rPr lang="en-ZA" sz="2000" b="1" dirty="0" smtClean="0">
                <a:ea typeface="Calibri" panose="020F0502020204030204" pitchFamily="34" charset="0"/>
                <a:cs typeface="Arial" panose="020B0604020202020204" pitchFamily="34" charset="0"/>
              </a:rPr>
              <a:t>: </a:t>
            </a:r>
          </a:p>
          <a:p>
            <a:pPr lvl="1" algn="just">
              <a:lnSpc>
                <a:spcPct val="115000"/>
              </a:lnSpc>
              <a:buFont typeface="Symbol" panose="05050102010706020507" pitchFamily="18" charset="2"/>
              <a:buChar char=""/>
            </a:pPr>
            <a:r>
              <a:rPr lang="en-US" sz="2000" dirty="0" smtClean="0">
                <a:ea typeface="Calibri" panose="020F0502020204030204" pitchFamily="34" charset="0"/>
                <a:cs typeface="Arial" panose="020B0604020202020204" pitchFamily="34" charset="0"/>
              </a:rPr>
              <a:t>Partial </a:t>
            </a:r>
            <a:r>
              <a:rPr lang="en-US" sz="2000" dirty="0">
                <a:ea typeface="Calibri" panose="020F0502020204030204" pitchFamily="34" charset="0"/>
                <a:cs typeface="Arial" panose="020B0604020202020204" pitchFamily="34" charset="0"/>
              </a:rPr>
              <a:t>care facilities and ECD Programmes for the province may be funded from money appropriated by the relevant provincial </a:t>
            </a:r>
            <a:r>
              <a:rPr lang="en-US" sz="2000" dirty="0" smtClean="0">
                <a:ea typeface="Calibri" panose="020F0502020204030204" pitchFamily="34" charset="0"/>
                <a:cs typeface="Arial" panose="020B0604020202020204" pitchFamily="34" charset="0"/>
              </a:rPr>
              <a:t>legislature; and</a:t>
            </a:r>
            <a:endParaRPr lang="en-ZA" sz="2000" dirty="0">
              <a:ea typeface="Calibri" panose="020F0502020204030204" pitchFamily="34" charset="0"/>
              <a:cs typeface="Arial" panose="020B0604020202020204" pitchFamily="34" charset="0"/>
            </a:endParaRPr>
          </a:p>
          <a:p>
            <a:pPr lvl="1" algn="just">
              <a:lnSpc>
                <a:spcPct val="115000"/>
              </a:lnSpc>
              <a:buFont typeface="Symbol" panose="05050102010706020507" pitchFamily="18" charset="2"/>
              <a:buChar char=""/>
            </a:pPr>
            <a:r>
              <a:rPr lang="en-US" sz="2000" dirty="0" smtClean="0">
                <a:ea typeface="Calibri" panose="020F0502020204030204" pitchFamily="34" charset="0"/>
                <a:cs typeface="Arial" panose="020B0604020202020204" pitchFamily="34" charset="0"/>
              </a:rPr>
              <a:t>To </a:t>
            </a:r>
            <a:r>
              <a:rPr lang="en-US" sz="2000" dirty="0">
                <a:ea typeface="Calibri" panose="020F0502020204030204" pitchFamily="34" charset="0"/>
                <a:cs typeface="Arial" panose="020B0604020202020204" pitchFamily="34" charset="0"/>
              </a:rPr>
              <a:t>provide </a:t>
            </a:r>
            <a:r>
              <a:rPr lang="en-US" sz="2000" b="1" dirty="0">
                <a:ea typeface="Calibri" panose="020F0502020204030204" pitchFamily="34" charset="0"/>
                <a:cs typeface="Arial" panose="020B0604020202020204" pitchFamily="34" charset="0"/>
              </a:rPr>
              <a:t>transfer payments </a:t>
            </a:r>
            <a:r>
              <a:rPr lang="en-US" sz="2000" dirty="0">
                <a:ea typeface="Calibri" panose="020F0502020204030204" pitchFamily="34" charset="0"/>
                <a:cs typeface="Arial" panose="020B0604020202020204" pitchFamily="34" charset="0"/>
              </a:rPr>
              <a:t>for </a:t>
            </a:r>
            <a:r>
              <a:rPr lang="en-US" sz="2000" dirty="0" smtClean="0">
                <a:ea typeface="Calibri" panose="020F0502020204030204" pitchFamily="34" charset="0"/>
                <a:cs typeface="Arial" panose="020B0604020202020204" pitchFamily="34" charset="0"/>
              </a:rPr>
              <a:t>ECD </a:t>
            </a:r>
            <a:r>
              <a:rPr lang="en-US" sz="2000" dirty="0">
                <a:ea typeface="Calibri" panose="020F0502020204030204" pitchFamily="34" charset="0"/>
                <a:cs typeface="Arial" panose="020B0604020202020204" pitchFamily="34" charset="0"/>
              </a:rPr>
              <a:t>services in line with the existing financing policies and </a:t>
            </a:r>
            <a:r>
              <a:rPr lang="en-US" sz="2000" dirty="0" smtClean="0">
                <a:ea typeface="Calibri" panose="020F0502020204030204" pitchFamily="34" charset="0"/>
                <a:cs typeface="Arial" panose="020B0604020202020204" pitchFamily="34" charset="0"/>
              </a:rPr>
              <a:t>guidelines.</a:t>
            </a:r>
            <a:endParaRPr lang="en-ZA" sz="2000" dirty="0">
              <a:ea typeface="Calibri" panose="020F0502020204030204" pitchFamily="34" charset="0"/>
              <a:cs typeface="Arial" panose="020B0604020202020204" pitchFamily="34" charset="0"/>
            </a:endParaRPr>
          </a:p>
          <a:p>
            <a:pPr lvl="0" algn="just">
              <a:lnSpc>
                <a:spcPct val="115000"/>
              </a:lnSpc>
              <a:buFont typeface="Symbol" panose="05050102010706020507" pitchFamily="18" charset="2"/>
              <a:buChar char=""/>
            </a:pPr>
            <a:r>
              <a:rPr lang="en-US" sz="2000" b="1" dirty="0">
                <a:ea typeface="Calibri" panose="020F0502020204030204" pitchFamily="34" charset="0"/>
                <a:cs typeface="Arial" panose="020B0604020202020204" pitchFamily="34" charset="0"/>
              </a:rPr>
              <a:t>Registration of partial care &amp; ECD </a:t>
            </a:r>
            <a:r>
              <a:rPr lang="en-US" sz="2000" b="1" dirty="0" err="1" smtClean="0">
                <a:ea typeface="Calibri" panose="020F0502020204030204" pitchFamily="34" charset="0"/>
                <a:cs typeface="Arial" panose="020B0604020202020204" pitchFamily="34" charset="0"/>
              </a:rPr>
              <a:t>programmes</a:t>
            </a:r>
            <a:r>
              <a:rPr lang="en-ZA" sz="2000" b="1" dirty="0" smtClean="0">
                <a:ea typeface="Calibri" panose="020F0502020204030204" pitchFamily="34" charset="0"/>
                <a:cs typeface="Arial" panose="020B0604020202020204" pitchFamily="34" charset="0"/>
              </a:rPr>
              <a:t>: </a:t>
            </a:r>
          </a:p>
          <a:p>
            <a:pPr lvl="1" algn="just">
              <a:lnSpc>
                <a:spcPct val="115000"/>
              </a:lnSpc>
              <a:buFont typeface="Symbol" panose="05050102010706020507" pitchFamily="18" charset="2"/>
              <a:buChar char=""/>
            </a:pPr>
            <a:r>
              <a:rPr lang="en-US" sz="2000" dirty="0" smtClean="0">
                <a:ea typeface="Calibri" panose="020F0502020204030204" pitchFamily="34" charset="0"/>
                <a:cs typeface="Arial" panose="020B0604020202020204" pitchFamily="34" charset="0"/>
              </a:rPr>
              <a:t>Partial </a:t>
            </a:r>
            <a:r>
              <a:rPr lang="en-US" sz="2000" dirty="0">
                <a:ea typeface="Calibri" panose="020F0502020204030204" pitchFamily="34" charset="0"/>
                <a:cs typeface="Arial" panose="020B0604020202020204" pitchFamily="34" charset="0"/>
              </a:rPr>
              <a:t>care facilities and ECD programmes must be registered with the provincial government of the province where that facility is </a:t>
            </a:r>
            <a:r>
              <a:rPr lang="en-US" sz="2000" dirty="0" smtClean="0">
                <a:ea typeface="Calibri" panose="020F0502020204030204" pitchFamily="34" charset="0"/>
                <a:cs typeface="Arial" panose="020B0604020202020204" pitchFamily="34" charset="0"/>
              </a:rPr>
              <a:t>situated; and</a:t>
            </a:r>
            <a:endParaRPr lang="en-ZA" sz="2000" dirty="0">
              <a:ea typeface="Calibri" panose="020F0502020204030204" pitchFamily="34" charset="0"/>
              <a:cs typeface="Arial" panose="020B0604020202020204" pitchFamily="34" charset="0"/>
            </a:endParaRPr>
          </a:p>
          <a:p>
            <a:pPr lvl="1" algn="just">
              <a:lnSpc>
                <a:spcPct val="115000"/>
              </a:lnSpc>
              <a:buFont typeface="Symbol" panose="05050102010706020507" pitchFamily="18" charset="2"/>
              <a:buChar char=""/>
            </a:pPr>
            <a:r>
              <a:rPr lang="en-US" sz="2000" dirty="0" smtClean="0">
                <a:ea typeface="Calibri" panose="020F0502020204030204" pitchFamily="34" charset="0"/>
                <a:cs typeface="Arial" panose="020B0604020202020204" pitchFamily="34" charset="0"/>
              </a:rPr>
              <a:t>Keep </a:t>
            </a:r>
            <a:r>
              <a:rPr lang="en-US" sz="2000" dirty="0">
                <a:ea typeface="Calibri" panose="020F0502020204030204" pitchFamily="34" charset="0"/>
                <a:cs typeface="Arial" panose="020B0604020202020204" pitchFamily="34" charset="0"/>
              </a:rPr>
              <a:t>a </a:t>
            </a:r>
            <a:r>
              <a:rPr lang="en-US" sz="2000" b="1" dirty="0">
                <a:ea typeface="Calibri" panose="020F0502020204030204" pitchFamily="34" charset="0"/>
                <a:cs typeface="Arial" panose="020B0604020202020204" pitchFamily="34" charset="0"/>
              </a:rPr>
              <a:t>provincial register </a:t>
            </a:r>
            <a:r>
              <a:rPr lang="en-US" sz="2000" dirty="0">
                <a:ea typeface="Calibri" panose="020F0502020204030204" pitchFamily="34" charset="0"/>
                <a:cs typeface="Arial" panose="020B0604020202020204" pitchFamily="34" charset="0"/>
              </a:rPr>
              <a:t>of all registered </a:t>
            </a:r>
            <a:r>
              <a:rPr lang="en-US" sz="2000" dirty="0" smtClean="0">
                <a:ea typeface="Calibri" panose="020F0502020204030204" pitchFamily="34" charset="0"/>
                <a:cs typeface="Arial" panose="020B0604020202020204" pitchFamily="34" charset="0"/>
              </a:rPr>
              <a:t>ECD services.</a:t>
            </a:r>
            <a:endParaRPr lang="en-ZA" sz="2000" dirty="0">
              <a:cs typeface="Arial" panose="020B0604020202020204" pitchFamily="34" charset="0"/>
            </a:endParaRPr>
          </a:p>
          <a:p>
            <a:pPr marL="0" indent="0" algn="just">
              <a:buNone/>
            </a:pPr>
            <a:endParaRPr lang="en-US" sz="3600" dirty="0"/>
          </a:p>
        </p:txBody>
      </p:sp>
      <p:sp>
        <p:nvSpPr>
          <p:cNvPr id="5" name="Title 4">
            <a:extLst>
              <a:ext uri="{FF2B5EF4-FFF2-40B4-BE49-F238E27FC236}">
                <a16:creationId xmlns:a16="http://schemas.microsoft.com/office/drawing/2014/main" xmlns="" id="{C6F1201A-E2ED-4801-8CF9-69FE2FBBF74F}"/>
              </a:ext>
            </a:extLst>
          </p:cNvPr>
          <p:cNvSpPr txBox="1">
            <a:spLocks/>
          </p:cNvSpPr>
          <p:nvPr/>
        </p:nvSpPr>
        <p:spPr>
          <a:xfrm>
            <a:off x="125760" y="332656"/>
            <a:ext cx="8892480" cy="8940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b="1" cap="small" dirty="0" smtClean="0">
                <a:solidFill>
                  <a:schemeClr val="accent2">
                    <a:lumMod val="75000"/>
                  </a:schemeClr>
                </a:solidFill>
                <a:cs typeface="Arial" panose="020B0604020202020204" pitchFamily="34" charset="0"/>
              </a:rPr>
              <a:t>Current ECD functions at </a:t>
            </a:r>
          </a:p>
          <a:p>
            <a:r>
              <a:rPr lang="en-ZA" b="1" cap="small" dirty="0" smtClean="0">
                <a:solidFill>
                  <a:schemeClr val="accent2">
                    <a:lumMod val="75000"/>
                  </a:schemeClr>
                </a:solidFill>
                <a:cs typeface="Arial" panose="020B0604020202020204" pitchFamily="34" charset="0"/>
              </a:rPr>
              <a:t>Provincial DSD</a:t>
            </a:r>
            <a:endParaRPr lang="en-US" sz="4000" dirty="0">
              <a:solidFill>
                <a:schemeClr val="accent2">
                  <a:lumMod val="75000"/>
                </a:schemeClr>
              </a:solidFill>
            </a:endParaRPr>
          </a:p>
        </p:txBody>
      </p:sp>
      <p:pic>
        <p:nvPicPr>
          <p:cNvPr id="4" name="Picture 3">
            <a:extLst>
              <a:ext uri="{FF2B5EF4-FFF2-40B4-BE49-F238E27FC236}">
                <a16:creationId xmlns:a16="http://schemas.microsoft.com/office/drawing/2014/main" xmlns="" id="{4286CB01-B585-4240-B905-635A8680C235}"/>
              </a:ext>
            </a:extLst>
          </p:cNvPr>
          <p:cNvPicPr>
            <a:picLocks noChangeAspect="1"/>
          </p:cNvPicPr>
          <p:nvPr/>
        </p:nvPicPr>
        <p:blipFill>
          <a:blip r:embed="rId2"/>
          <a:stretch>
            <a:fillRect/>
          </a:stretch>
        </p:blipFill>
        <p:spPr>
          <a:xfrm>
            <a:off x="107504" y="6240567"/>
            <a:ext cx="1694835" cy="584775"/>
          </a:xfrm>
          <a:prstGeom prst="rect">
            <a:avLst/>
          </a:prstGeom>
        </p:spPr>
      </p:pic>
      <p:sp>
        <p:nvSpPr>
          <p:cNvPr id="6" name="Slide Number Placeholder 4">
            <a:extLst>
              <a:ext uri="{FF2B5EF4-FFF2-40B4-BE49-F238E27FC236}">
                <a16:creationId xmlns:a16="http://schemas.microsoft.com/office/drawing/2014/main" xmlns="" id="{9ACB44E5-3B4D-4C9D-BC99-FAAC33BCB0A2}"/>
              </a:ext>
            </a:extLst>
          </p:cNvPr>
          <p:cNvSpPr txBox="1">
            <a:spLocks/>
          </p:cNvSpPr>
          <p:nvPr/>
        </p:nvSpPr>
        <p:spPr>
          <a:xfrm>
            <a:off x="5652120" y="6309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dirty="0" smtClean="0">
                <a:solidFill>
                  <a:prstClr val="black"/>
                </a:solidFill>
                <a:latin typeface="Calibri"/>
              </a:rPr>
              <a:t>23</a:t>
            </a: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3289785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36A3D11-B8CE-EF43-A15C-883D99D7A039}"/>
              </a:ext>
            </a:extLst>
          </p:cNvPr>
          <p:cNvSpPr>
            <a:spLocks noGrp="1"/>
          </p:cNvSpPr>
          <p:nvPr>
            <p:ph idx="1"/>
          </p:nvPr>
        </p:nvSpPr>
        <p:spPr>
          <a:xfrm>
            <a:off x="0" y="1201114"/>
            <a:ext cx="9144000" cy="5324229"/>
          </a:xfrm>
        </p:spPr>
        <p:txBody>
          <a:bodyPr>
            <a:noAutofit/>
          </a:bodyPr>
          <a:lstStyle/>
          <a:p>
            <a:pPr lvl="0" algn="just">
              <a:lnSpc>
                <a:spcPct val="115000"/>
              </a:lnSpc>
              <a:buFont typeface="Symbol" panose="05050102010706020507" pitchFamily="18" charset="2"/>
              <a:buChar char=""/>
            </a:pPr>
            <a:r>
              <a:rPr lang="en-US" sz="2200" b="1" dirty="0">
                <a:ea typeface="Calibri" panose="020F0502020204030204" pitchFamily="34" charset="0"/>
                <a:cs typeface="Times New Roman" panose="02020603050405020304" pitchFamily="18" charset="0"/>
              </a:rPr>
              <a:t>Conditional registration</a:t>
            </a:r>
            <a:r>
              <a:rPr lang="en-US" sz="2200" dirty="0">
                <a:ea typeface="Calibri" panose="020F0502020204030204" pitchFamily="34" charset="0"/>
                <a:cs typeface="Times New Roman" panose="02020603050405020304" pitchFamily="18" charset="0"/>
              </a:rPr>
              <a:t>: </a:t>
            </a:r>
            <a:r>
              <a:rPr lang="en-US" sz="2200" dirty="0" smtClean="0">
                <a:ea typeface="Calibri" panose="020F0502020204030204" pitchFamily="34" charset="0"/>
                <a:cs typeface="Times New Roman" panose="02020603050405020304" pitchFamily="18" charset="0"/>
              </a:rPr>
              <a:t>The </a:t>
            </a:r>
            <a:r>
              <a:rPr lang="en-US" sz="2200" dirty="0">
                <a:ea typeface="Calibri" panose="020F0502020204030204" pitchFamily="34" charset="0"/>
                <a:cs typeface="Times New Roman" panose="02020603050405020304" pitchFamily="18" charset="0"/>
              </a:rPr>
              <a:t>registration or renewal of registration of a partial care facility &amp; ECD programme may be granted on such conditions as the provincial head of social development may determine, including conditions.</a:t>
            </a:r>
            <a:endParaRPr lang="en-ZA" sz="2200" dirty="0">
              <a:ea typeface="Calibri" panose="020F0502020204030204" pitchFamily="34" charset="0"/>
              <a:cs typeface="Times New Roman" panose="02020603050405020304" pitchFamily="18" charset="0"/>
            </a:endParaRPr>
          </a:p>
          <a:p>
            <a:pPr lvl="0" algn="just">
              <a:lnSpc>
                <a:spcPct val="115000"/>
              </a:lnSpc>
              <a:buFont typeface="Symbol" panose="05050102010706020507" pitchFamily="18" charset="2"/>
              <a:buChar char=""/>
            </a:pPr>
            <a:r>
              <a:rPr lang="en-US" sz="2200" b="1" dirty="0">
                <a:ea typeface="Calibri" panose="020F0502020204030204" pitchFamily="34" charset="0"/>
                <a:cs typeface="Times New Roman" panose="02020603050405020304" pitchFamily="18" charset="0"/>
              </a:rPr>
              <a:t>Cancellation of </a:t>
            </a:r>
            <a:r>
              <a:rPr lang="en-US" sz="2200" b="1" dirty="0" smtClean="0">
                <a:ea typeface="Calibri" panose="020F0502020204030204" pitchFamily="34" charset="0"/>
                <a:cs typeface="Times New Roman" panose="02020603050405020304" pitchFamily="18" charset="0"/>
              </a:rPr>
              <a:t>registration</a:t>
            </a:r>
            <a:r>
              <a:rPr lang="en-ZA" sz="2200" b="1" dirty="0" smtClean="0">
                <a:ea typeface="Calibri" panose="020F0502020204030204" pitchFamily="34" charset="0"/>
                <a:cs typeface="Times New Roman" panose="02020603050405020304" pitchFamily="18" charset="0"/>
              </a:rPr>
              <a:t>: </a:t>
            </a:r>
            <a:r>
              <a:rPr lang="en-US" sz="2200" dirty="0" smtClean="0">
                <a:ea typeface="Calibri" panose="020F0502020204030204" pitchFamily="34" charset="0"/>
                <a:cs typeface="Times New Roman" panose="02020603050405020304" pitchFamily="18" charset="0"/>
              </a:rPr>
              <a:t>The </a:t>
            </a:r>
            <a:r>
              <a:rPr lang="en-US" sz="2200" dirty="0">
                <a:ea typeface="Calibri" panose="020F0502020204030204" pitchFamily="34" charset="0"/>
                <a:cs typeface="Times New Roman" panose="02020603050405020304" pitchFamily="18" charset="0"/>
              </a:rPr>
              <a:t>provincial head of social development may cancel the registration or conditional registration of a partial care facility.</a:t>
            </a:r>
            <a:endParaRPr lang="en-ZA" sz="2200" dirty="0">
              <a:ea typeface="Calibri" panose="020F0502020204030204" pitchFamily="34" charset="0"/>
              <a:cs typeface="Times New Roman" panose="02020603050405020304" pitchFamily="18" charset="0"/>
            </a:endParaRPr>
          </a:p>
          <a:p>
            <a:pPr lvl="0" algn="just">
              <a:lnSpc>
                <a:spcPct val="115000"/>
              </a:lnSpc>
              <a:buFont typeface="Symbol" panose="05050102010706020507" pitchFamily="18" charset="2"/>
              <a:buChar char=""/>
            </a:pPr>
            <a:r>
              <a:rPr lang="en-US" sz="2200" b="1" dirty="0">
                <a:ea typeface="Calibri" panose="020F0502020204030204" pitchFamily="34" charset="0"/>
                <a:cs typeface="Times New Roman" panose="02020603050405020304" pitchFamily="18" charset="0"/>
              </a:rPr>
              <a:t>Appeal and review of certain </a:t>
            </a:r>
            <a:r>
              <a:rPr lang="en-US" sz="2200" b="1" dirty="0" smtClean="0">
                <a:ea typeface="Calibri" panose="020F0502020204030204" pitchFamily="34" charset="0"/>
                <a:cs typeface="Times New Roman" panose="02020603050405020304" pitchFamily="18" charset="0"/>
              </a:rPr>
              <a:t>decisions</a:t>
            </a:r>
            <a:r>
              <a:rPr lang="en-ZA" sz="2200" b="1" dirty="0" smtClean="0">
                <a:ea typeface="Calibri" panose="020F0502020204030204" pitchFamily="34" charset="0"/>
                <a:cs typeface="Times New Roman" panose="02020603050405020304" pitchFamily="18" charset="0"/>
              </a:rPr>
              <a:t>: </a:t>
            </a:r>
            <a:r>
              <a:rPr lang="en-US" sz="2200" dirty="0" smtClean="0">
                <a:ea typeface="Calibri" panose="020F0502020204030204" pitchFamily="34" charset="0"/>
                <a:cs typeface="Times New Roman" panose="02020603050405020304" pitchFamily="18" charset="0"/>
              </a:rPr>
              <a:t>An </a:t>
            </a:r>
            <a:r>
              <a:rPr lang="en-US" sz="2200" dirty="0">
                <a:ea typeface="Calibri" panose="020F0502020204030204" pitchFamily="34" charset="0"/>
                <a:cs typeface="Times New Roman" panose="02020603050405020304" pitchFamily="18" charset="0"/>
              </a:rPr>
              <a:t>applicant or a registration holder aggrieved by a decision of a provincial head of social development in terms of chapter 5 (or ECD Programme chapter 6) of the Act may lodge an appeal against that decision in the prescribed form within 90 days with the MEC for social development, who must decide the appeal within 90 days of receipt thereof. </a:t>
            </a:r>
            <a:endParaRPr lang="en-ZA" sz="2200" dirty="0">
              <a:ea typeface="Calibri" panose="020F0502020204030204" pitchFamily="34" charset="0"/>
              <a:cs typeface="Times New Roman" panose="02020603050405020304" pitchFamily="18" charset="0"/>
            </a:endParaRPr>
          </a:p>
          <a:p>
            <a:pPr marL="0" indent="0" algn="just">
              <a:buNone/>
            </a:pPr>
            <a:endParaRPr lang="en-US" sz="2200" dirty="0"/>
          </a:p>
        </p:txBody>
      </p:sp>
      <p:sp>
        <p:nvSpPr>
          <p:cNvPr id="5" name="Title 4">
            <a:extLst>
              <a:ext uri="{FF2B5EF4-FFF2-40B4-BE49-F238E27FC236}">
                <a16:creationId xmlns:a16="http://schemas.microsoft.com/office/drawing/2014/main" xmlns="" id="{C6F1201A-E2ED-4801-8CF9-69FE2FBBF74F}"/>
              </a:ext>
            </a:extLst>
          </p:cNvPr>
          <p:cNvSpPr txBox="1">
            <a:spLocks/>
          </p:cNvSpPr>
          <p:nvPr/>
        </p:nvSpPr>
        <p:spPr>
          <a:xfrm>
            <a:off x="125760" y="0"/>
            <a:ext cx="8892480" cy="122669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b="1" cap="small" dirty="0" smtClean="0">
                <a:solidFill>
                  <a:schemeClr val="accent2">
                    <a:lumMod val="75000"/>
                  </a:schemeClr>
                </a:solidFill>
                <a:cs typeface="Arial" panose="020B0604020202020204" pitchFamily="34" charset="0"/>
              </a:rPr>
              <a:t>Current ECD functions at </a:t>
            </a:r>
          </a:p>
          <a:p>
            <a:r>
              <a:rPr lang="en-ZA" b="1" cap="small" dirty="0" smtClean="0">
                <a:solidFill>
                  <a:schemeClr val="accent2">
                    <a:lumMod val="75000"/>
                  </a:schemeClr>
                </a:solidFill>
                <a:cs typeface="Arial" panose="020B0604020202020204" pitchFamily="34" charset="0"/>
              </a:rPr>
              <a:t>Provincial DSD</a:t>
            </a:r>
            <a:endParaRPr lang="en-US" sz="4000" dirty="0">
              <a:solidFill>
                <a:schemeClr val="accent2">
                  <a:lumMod val="75000"/>
                </a:schemeClr>
              </a:solidFill>
            </a:endParaRPr>
          </a:p>
        </p:txBody>
      </p:sp>
      <p:pic>
        <p:nvPicPr>
          <p:cNvPr id="4" name="Picture 3">
            <a:extLst>
              <a:ext uri="{FF2B5EF4-FFF2-40B4-BE49-F238E27FC236}">
                <a16:creationId xmlns:a16="http://schemas.microsoft.com/office/drawing/2014/main" xmlns="" id="{4286CB01-B585-4240-B905-635A8680C235}"/>
              </a:ext>
            </a:extLst>
          </p:cNvPr>
          <p:cNvPicPr>
            <a:picLocks noChangeAspect="1"/>
          </p:cNvPicPr>
          <p:nvPr/>
        </p:nvPicPr>
        <p:blipFill>
          <a:blip r:embed="rId2"/>
          <a:stretch>
            <a:fillRect/>
          </a:stretch>
        </p:blipFill>
        <p:spPr>
          <a:xfrm>
            <a:off x="107504" y="6525344"/>
            <a:ext cx="1694835" cy="299998"/>
          </a:xfrm>
          <a:prstGeom prst="rect">
            <a:avLst/>
          </a:prstGeom>
        </p:spPr>
      </p:pic>
      <p:sp>
        <p:nvSpPr>
          <p:cNvPr id="6" name="Slide Number Placeholder 4">
            <a:extLst>
              <a:ext uri="{FF2B5EF4-FFF2-40B4-BE49-F238E27FC236}">
                <a16:creationId xmlns:a16="http://schemas.microsoft.com/office/drawing/2014/main" xmlns="" id="{9ACB44E5-3B4D-4C9D-BC99-FAAC33BCB0A2}"/>
              </a:ext>
            </a:extLst>
          </p:cNvPr>
          <p:cNvSpPr txBox="1">
            <a:spLocks/>
          </p:cNvSpPr>
          <p:nvPr/>
        </p:nvSpPr>
        <p:spPr>
          <a:xfrm>
            <a:off x="5652120" y="6309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27EF771-2B50-4573-84B4-5C96B4F32DD9}" type="slidenum">
              <a:rPr kumimoji="0" lang="en-ZA" sz="14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0798947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DE05FB5-6C70-C14B-981C-B07DBFAD825A}"/>
              </a:ext>
            </a:extLst>
          </p:cNvPr>
          <p:cNvSpPr>
            <a:spLocks noGrp="1"/>
          </p:cNvSpPr>
          <p:nvPr>
            <p:ph idx="1"/>
          </p:nvPr>
        </p:nvSpPr>
        <p:spPr>
          <a:xfrm>
            <a:off x="0" y="1010668"/>
            <a:ext cx="9144000" cy="5141851"/>
          </a:xfrm>
        </p:spPr>
        <p:txBody>
          <a:bodyPr>
            <a:normAutofit lnSpcReduction="10000"/>
          </a:bodyPr>
          <a:lstStyle/>
          <a:p>
            <a:pPr algn="just"/>
            <a:r>
              <a:rPr lang="en-US" sz="2400" dirty="0" smtClean="0"/>
              <a:t>A </a:t>
            </a:r>
            <a:r>
              <a:rPr lang="en-US" sz="2400" dirty="0"/>
              <a:t>diagnosis of the ECD function was conducted between March – June 2020 focusing on analysing implications of the function transfer in the following </a:t>
            </a:r>
            <a:r>
              <a:rPr lang="en-US" sz="2400" dirty="0" smtClean="0"/>
              <a:t>areas:</a:t>
            </a:r>
            <a:endParaRPr lang="en-US" sz="2400" dirty="0"/>
          </a:p>
          <a:p>
            <a:pPr lvl="1" algn="just">
              <a:buFont typeface="Wingdings" pitchFamily="2" charset="2"/>
              <a:buChar char="ü"/>
            </a:pPr>
            <a:r>
              <a:rPr lang="en-US" sz="2400" b="1" dirty="0"/>
              <a:t>Team 1:</a:t>
            </a:r>
            <a:r>
              <a:rPr lang="en-US" sz="2400" dirty="0"/>
              <a:t> Human resource management &amp; </a:t>
            </a:r>
            <a:r>
              <a:rPr lang="en-US" sz="2400" dirty="0" err="1"/>
              <a:t>labour</a:t>
            </a:r>
            <a:r>
              <a:rPr lang="en-US" sz="2400" dirty="0"/>
              <a:t> </a:t>
            </a:r>
            <a:r>
              <a:rPr lang="en-US" sz="2400" dirty="0" smtClean="0"/>
              <a:t>relations;</a:t>
            </a:r>
            <a:endParaRPr lang="en-ZA" sz="2400" dirty="0"/>
          </a:p>
          <a:p>
            <a:pPr lvl="1" algn="just">
              <a:buFont typeface="Wingdings" pitchFamily="2" charset="2"/>
              <a:buChar char="ü"/>
            </a:pPr>
            <a:r>
              <a:rPr lang="en-US" sz="2400" b="1" dirty="0"/>
              <a:t>Team 2:</a:t>
            </a:r>
            <a:r>
              <a:rPr lang="en-US" sz="2400" dirty="0"/>
              <a:t> Finance and </a:t>
            </a:r>
            <a:r>
              <a:rPr lang="en-US" sz="2400" dirty="0" smtClean="0"/>
              <a:t>budgets;</a:t>
            </a:r>
            <a:endParaRPr lang="en-US" sz="2400" dirty="0"/>
          </a:p>
          <a:p>
            <a:pPr lvl="1" algn="just">
              <a:buFont typeface="Wingdings" pitchFamily="2" charset="2"/>
              <a:buChar char="ü"/>
            </a:pPr>
            <a:r>
              <a:rPr lang="en-US" sz="2400" b="1" dirty="0"/>
              <a:t>Team 3:</a:t>
            </a:r>
            <a:r>
              <a:rPr lang="en-US" sz="2400" dirty="0"/>
              <a:t> Movable and immovable </a:t>
            </a:r>
            <a:r>
              <a:rPr lang="en-US" sz="2400" dirty="0" smtClean="0"/>
              <a:t>assets;</a:t>
            </a:r>
            <a:endParaRPr lang="en-ZA" sz="2400" dirty="0"/>
          </a:p>
          <a:p>
            <a:pPr lvl="1" algn="just">
              <a:buFont typeface="Wingdings" pitchFamily="2" charset="2"/>
              <a:buChar char="ü"/>
            </a:pPr>
            <a:r>
              <a:rPr lang="en-US" sz="2400" b="1" dirty="0"/>
              <a:t>Team 4:</a:t>
            </a:r>
            <a:r>
              <a:rPr lang="en-US" sz="2400" dirty="0"/>
              <a:t> Data, information, monitoring &amp; </a:t>
            </a:r>
            <a:r>
              <a:rPr lang="en-US" sz="2400" dirty="0" smtClean="0"/>
              <a:t>evaluation;</a:t>
            </a:r>
            <a:endParaRPr lang="en-ZA" sz="2400" dirty="0"/>
          </a:p>
          <a:p>
            <a:pPr lvl="1" algn="just">
              <a:buFont typeface="Wingdings" pitchFamily="2" charset="2"/>
              <a:buChar char="ü"/>
            </a:pPr>
            <a:r>
              <a:rPr lang="en-US" sz="2400" b="1" dirty="0"/>
              <a:t>Team 5:</a:t>
            </a:r>
            <a:r>
              <a:rPr lang="en-US" sz="2400" dirty="0"/>
              <a:t> Legislation, Policies, Contracts &amp; Claims </a:t>
            </a:r>
            <a:r>
              <a:rPr lang="en-US" sz="2400" dirty="0" smtClean="0"/>
              <a:t>etc. and</a:t>
            </a:r>
            <a:endParaRPr lang="en-ZA" sz="2400" dirty="0"/>
          </a:p>
          <a:p>
            <a:pPr lvl="1" algn="just">
              <a:buFont typeface="Wingdings" pitchFamily="2" charset="2"/>
              <a:buChar char="ü"/>
            </a:pPr>
            <a:r>
              <a:rPr lang="en-US" sz="2400" b="1" dirty="0"/>
              <a:t>Team 6:</a:t>
            </a:r>
            <a:r>
              <a:rPr lang="en-US" sz="2400" dirty="0"/>
              <a:t> Stakeholder Management &amp; </a:t>
            </a:r>
            <a:r>
              <a:rPr lang="en-US" sz="2400" dirty="0" smtClean="0"/>
              <a:t>Communication.</a:t>
            </a:r>
            <a:endParaRPr lang="en-US" sz="2400" dirty="0"/>
          </a:p>
          <a:p>
            <a:pPr marL="358775" lvl="1" indent="-347663" algn="just">
              <a:buFont typeface="Wingdings" pitchFamily="2" charset="2"/>
              <a:buChar char="§"/>
            </a:pPr>
            <a:r>
              <a:rPr lang="en-US" sz="2400" dirty="0"/>
              <a:t>Sessions to validate the findings and fill gaps in the provisional diagnostic report have been held with all provinces between July and September 20. These sessions were used to also discuss the way in which provinces implement the functions.  </a:t>
            </a:r>
          </a:p>
          <a:p>
            <a:pPr marL="358775" lvl="1" indent="-347663">
              <a:buFont typeface="Wingdings" pitchFamily="2" charset="2"/>
              <a:buChar char="§"/>
            </a:pPr>
            <a:endParaRPr lang="en-US" sz="2000" dirty="0"/>
          </a:p>
          <a:p>
            <a:pPr marL="0" lvl="1" indent="0">
              <a:buNone/>
            </a:pPr>
            <a:endParaRPr lang="en-US" sz="2000" dirty="0"/>
          </a:p>
        </p:txBody>
      </p:sp>
      <p:sp>
        <p:nvSpPr>
          <p:cNvPr id="5" name="Title 4">
            <a:extLst>
              <a:ext uri="{FF2B5EF4-FFF2-40B4-BE49-F238E27FC236}">
                <a16:creationId xmlns:a16="http://schemas.microsoft.com/office/drawing/2014/main" xmlns="" id="{C6F1201A-E2ED-4801-8CF9-69FE2FBBF74F}"/>
              </a:ext>
            </a:extLst>
          </p:cNvPr>
          <p:cNvSpPr txBox="1">
            <a:spLocks/>
          </p:cNvSpPr>
          <p:nvPr/>
        </p:nvSpPr>
        <p:spPr>
          <a:xfrm>
            <a:off x="125760" y="116632"/>
            <a:ext cx="8892480" cy="8940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b="1" cap="small" dirty="0" smtClean="0">
                <a:solidFill>
                  <a:schemeClr val="accent2">
                    <a:lumMod val="75000"/>
                  </a:schemeClr>
                </a:solidFill>
                <a:cs typeface="Arial" panose="020B0604020202020204" pitchFamily="34" charset="0"/>
              </a:rPr>
              <a:t>Progress</a:t>
            </a:r>
            <a:endParaRPr lang="en-US" sz="4000" dirty="0">
              <a:solidFill>
                <a:schemeClr val="accent2">
                  <a:lumMod val="75000"/>
                </a:schemeClr>
              </a:solidFill>
            </a:endParaRPr>
          </a:p>
        </p:txBody>
      </p:sp>
      <p:pic>
        <p:nvPicPr>
          <p:cNvPr id="4" name="Picture 3">
            <a:extLst>
              <a:ext uri="{FF2B5EF4-FFF2-40B4-BE49-F238E27FC236}">
                <a16:creationId xmlns:a16="http://schemas.microsoft.com/office/drawing/2014/main" xmlns="" id="{4286CB01-B585-4240-B905-635A8680C235}"/>
              </a:ext>
            </a:extLst>
          </p:cNvPr>
          <p:cNvPicPr>
            <a:picLocks noChangeAspect="1"/>
          </p:cNvPicPr>
          <p:nvPr/>
        </p:nvPicPr>
        <p:blipFill>
          <a:blip r:embed="rId3"/>
          <a:stretch>
            <a:fillRect/>
          </a:stretch>
        </p:blipFill>
        <p:spPr>
          <a:xfrm>
            <a:off x="95874" y="6152519"/>
            <a:ext cx="1694835" cy="584775"/>
          </a:xfrm>
          <a:prstGeom prst="rect">
            <a:avLst/>
          </a:prstGeom>
        </p:spPr>
      </p:pic>
      <p:sp>
        <p:nvSpPr>
          <p:cNvPr id="2" name="Rectangle 1"/>
          <p:cNvSpPr/>
          <p:nvPr/>
        </p:nvSpPr>
        <p:spPr>
          <a:xfrm>
            <a:off x="7405960" y="6429517"/>
            <a:ext cx="341760" cy="276999"/>
          </a:xfrm>
          <a:prstGeom prst="rect">
            <a:avLst/>
          </a:prstGeom>
        </p:spPr>
        <p:txBody>
          <a:bodyPr wrap="none">
            <a:spAutoFit/>
          </a:bodyPr>
          <a:lstStyle/>
          <a:p>
            <a:pPr lvl="0" algn="r">
              <a:defRPr/>
            </a:pPr>
            <a:r>
              <a:rPr lang="en-ZA" sz="1200" dirty="0" smtClean="0">
                <a:solidFill>
                  <a:prstClr val="black"/>
                </a:solidFill>
              </a:rPr>
              <a:t>25</a:t>
            </a:r>
            <a:endParaRPr lang="en-ZA" sz="1200" dirty="0">
              <a:solidFill>
                <a:prstClr val="black"/>
              </a:solidFill>
            </a:endParaRPr>
          </a:p>
        </p:txBody>
      </p:sp>
    </p:spTree>
    <p:extLst>
      <p:ext uri="{BB962C8B-B14F-4D97-AF65-F5344CB8AC3E}">
        <p14:creationId xmlns:p14="http://schemas.microsoft.com/office/powerpoint/2010/main" xmlns="" val="13662682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37468F2-AEAE-DF4C-9492-9ED6DCC02160}"/>
              </a:ext>
            </a:extLst>
          </p:cNvPr>
          <p:cNvSpPr>
            <a:spLocks noGrp="1"/>
          </p:cNvSpPr>
          <p:nvPr>
            <p:ph idx="1"/>
          </p:nvPr>
        </p:nvSpPr>
        <p:spPr>
          <a:xfrm>
            <a:off x="0" y="888748"/>
            <a:ext cx="9046840" cy="5060532"/>
          </a:xfrm>
        </p:spPr>
        <p:txBody>
          <a:bodyPr>
            <a:normAutofit lnSpcReduction="10000"/>
          </a:bodyPr>
          <a:lstStyle/>
          <a:p>
            <a:pPr lvl="0" algn="just"/>
            <a:r>
              <a:rPr lang="en-US" sz="3600" b="1" dirty="0"/>
              <a:t>Chapter 5 of the Children’s Act, 2005 </a:t>
            </a:r>
            <a:r>
              <a:rPr lang="en-US" sz="3600" dirty="0"/>
              <a:t>(Act No. 38 of 2005) ("the Children's Act"), and all amendments thereto, in respect of only partial care facilities that provide early childhood development programmes as defined in S91(3) of the Children’s Act.</a:t>
            </a:r>
            <a:endParaRPr lang="en-ZA" sz="3600" dirty="0"/>
          </a:p>
          <a:p>
            <a:pPr lvl="0" algn="just"/>
            <a:r>
              <a:rPr lang="en-US" sz="3600" b="1" dirty="0"/>
              <a:t>Chapter 6 of the Children’s Act</a:t>
            </a:r>
            <a:r>
              <a:rPr lang="en-US" sz="3600" dirty="0"/>
              <a:t>, and all amendments thereto in relation to ECD programmes.</a:t>
            </a:r>
            <a:endParaRPr lang="en-ZA" sz="3600" dirty="0"/>
          </a:p>
          <a:p>
            <a:endParaRPr lang="en-US" dirty="0"/>
          </a:p>
        </p:txBody>
      </p:sp>
      <p:sp>
        <p:nvSpPr>
          <p:cNvPr id="5" name="Title 4">
            <a:extLst>
              <a:ext uri="{FF2B5EF4-FFF2-40B4-BE49-F238E27FC236}">
                <a16:creationId xmlns:a16="http://schemas.microsoft.com/office/drawing/2014/main" xmlns="" id="{C6F1201A-E2ED-4801-8CF9-69FE2FBBF74F}"/>
              </a:ext>
            </a:extLst>
          </p:cNvPr>
          <p:cNvSpPr txBox="1">
            <a:spLocks/>
          </p:cNvSpPr>
          <p:nvPr/>
        </p:nvSpPr>
        <p:spPr>
          <a:xfrm>
            <a:off x="0" y="-5288"/>
            <a:ext cx="8892480" cy="8940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b="1" cap="small" dirty="0" smtClean="0">
                <a:solidFill>
                  <a:schemeClr val="accent2">
                    <a:lumMod val="75000"/>
                  </a:schemeClr>
                </a:solidFill>
                <a:cs typeface="Arial" panose="020B0604020202020204" pitchFamily="34" charset="0"/>
              </a:rPr>
              <a:t>Proclamations</a:t>
            </a:r>
            <a:endParaRPr lang="en-US" sz="4000" dirty="0">
              <a:solidFill>
                <a:schemeClr val="accent2">
                  <a:lumMod val="75000"/>
                </a:schemeClr>
              </a:solidFill>
            </a:endParaRPr>
          </a:p>
        </p:txBody>
      </p:sp>
      <p:pic>
        <p:nvPicPr>
          <p:cNvPr id="4" name="Picture 3">
            <a:extLst>
              <a:ext uri="{FF2B5EF4-FFF2-40B4-BE49-F238E27FC236}">
                <a16:creationId xmlns:a16="http://schemas.microsoft.com/office/drawing/2014/main" xmlns="" id="{4286CB01-B585-4240-B905-635A8680C235}"/>
              </a:ext>
            </a:extLst>
          </p:cNvPr>
          <p:cNvPicPr>
            <a:picLocks noChangeAspect="1"/>
          </p:cNvPicPr>
          <p:nvPr/>
        </p:nvPicPr>
        <p:blipFill>
          <a:blip r:embed="rId2"/>
          <a:stretch>
            <a:fillRect/>
          </a:stretch>
        </p:blipFill>
        <p:spPr>
          <a:xfrm>
            <a:off x="107504" y="6240567"/>
            <a:ext cx="1694835" cy="584775"/>
          </a:xfrm>
          <a:prstGeom prst="rect">
            <a:avLst/>
          </a:prstGeom>
        </p:spPr>
      </p:pic>
      <p:sp>
        <p:nvSpPr>
          <p:cNvPr id="2" name="Rectangle 1"/>
          <p:cNvSpPr/>
          <p:nvPr/>
        </p:nvSpPr>
        <p:spPr>
          <a:xfrm>
            <a:off x="7405960" y="6379065"/>
            <a:ext cx="341760" cy="276999"/>
          </a:xfrm>
          <a:prstGeom prst="rect">
            <a:avLst/>
          </a:prstGeom>
        </p:spPr>
        <p:txBody>
          <a:bodyPr wrap="none">
            <a:spAutoFit/>
          </a:bodyPr>
          <a:lstStyle/>
          <a:p>
            <a:pPr lvl="0" algn="r">
              <a:defRPr/>
            </a:pPr>
            <a:r>
              <a:rPr lang="en-ZA" sz="1200" dirty="0" smtClean="0">
                <a:solidFill>
                  <a:prstClr val="black"/>
                </a:solidFill>
              </a:rPr>
              <a:t>26</a:t>
            </a:r>
            <a:endParaRPr lang="en-ZA" sz="1200" dirty="0">
              <a:solidFill>
                <a:prstClr val="black"/>
              </a:solidFill>
            </a:endParaRPr>
          </a:p>
        </p:txBody>
      </p:sp>
    </p:spTree>
    <p:extLst>
      <p:ext uri="{BB962C8B-B14F-4D97-AF65-F5344CB8AC3E}">
        <p14:creationId xmlns:p14="http://schemas.microsoft.com/office/powerpoint/2010/main" xmlns="" val="35764133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C9AD3092-7D39-4DA0-9547-703EA7EBCA93}"/>
              </a:ext>
            </a:extLst>
          </p:cNvPr>
          <p:cNvSpPr txBox="1">
            <a:spLocks/>
          </p:cNvSpPr>
          <p:nvPr/>
        </p:nvSpPr>
        <p:spPr>
          <a:xfrm>
            <a:off x="0" y="1196752"/>
            <a:ext cx="9144000" cy="4896544"/>
          </a:xfrm>
          <a:prstGeom prst="rect">
            <a:avLst/>
          </a:prstGeom>
          <a:ln>
            <a:noFill/>
          </a:ln>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42900" indent="-342900" algn="just">
              <a:lnSpc>
                <a:spcPct val="100000"/>
              </a:lnSpc>
              <a:spcBef>
                <a:spcPts val="300"/>
              </a:spcBef>
              <a:spcAft>
                <a:spcPts val="300"/>
              </a:spcAft>
              <a:buFont typeface="Arial" panose="020B0604020202020204" pitchFamily="34" charset="0"/>
              <a:buChar char="•"/>
            </a:pPr>
            <a:r>
              <a:rPr lang="en-ZA" sz="2400" dirty="0" smtClean="0">
                <a:latin typeface="+mn-lt"/>
                <a:cs typeface="Arial" panose="020B0604020202020204" pitchFamily="34" charset="0"/>
              </a:rPr>
              <a:t>Reviewed </a:t>
            </a:r>
            <a:r>
              <a:rPr lang="en-ZA" sz="2400" dirty="0">
                <a:latin typeface="+mn-lt"/>
                <a:cs typeface="Arial" panose="020B0604020202020204" pitchFamily="34" charset="0"/>
              </a:rPr>
              <a:t>the draft proclamations to determine whether the correct /</a:t>
            </a:r>
            <a:r>
              <a:rPr lang="en-ZA" sz="2400" b="1" dirty="0">
                <a:latin typeface="+mn-lt"/>
                <a:cs typeface="Arial" panose="020B0604020202020204" pitchFamily="34" charset="0"/>
              </a:rPr>
              <a:t>all relevant provisions of the Children’s Act are included to ensure the ECD function to be transferred </a:t>
            </a:r>
            <a:r>
              <a:rPr lang="en-ZA" sz="2400" dirty="0">
                <a:latin typeface="+mn-lt"/>
                <a:cs typeface="Arial" panose="020B0604020202020204" pitchFamily="34" charset="0"/>
              </a:rPr>
              <a:t>from Social Development to Basic Education gives effect to the stated intention and the transferring </a:t>
            </a:r>
            <a:r>
              <a:rPr lang="en-ZA" sz="2400" dirty="0" smtClean="0">
                <a:latin typeface="+mn-lt"/>
                <a:cs typeface="Arial" panose="020B0604020202020204" pitchFamily="34" charset="0"/>
              </a:rPr>
              <a:t>responsibility;</a:t>
            </a:r>
            <a:endParaRPr lang="en-ZA" sz="2400" dirty="0">
              <a:latin typeface="+mn-lt"/>
              <a:cs typeface="Arial" panose="020B0604020202020204" pitchFamily="34" charset="0"/>
            </a:endParaRPr>
          </a:p>
          <a:p>
            <a:pPr marL="342900" indent="-342900" algn="just">
              <a:lnSpc>
                <a:spcPct val="100000"/>
              </a:lnSpc>
              <a:spcBef>
                <a:spcPts val="300"/>
              </a:spcBef>
              <a:spcAft>
                <a:spcPts val="300"/>
              </a:spcAft>
              <a:buFont typeface="Arial" panose="020B0604020202020204" pitchFamily="34" charset="0"/>
              <a:buChar char="•"/>
            </a:pPr>
            <a:r>
              <a:rPr lang="en-ZA" sz="2400" dirty="0">
                <a:latin typeface="+mn-lt"/>
                <a:cs typeface="Arial" panose="020B0604020202020204" pitchFamily="34" charset="0"/>
              </a:rPr>
              <a:t>Revised the </a:t>
            </a:r>
            <a:r>
              <a:rPr lang="en-ZA" sz="2400" dirty="0" smtClean="0">
                <a:latin typeface="+mn-lt"/>
                <a:cs typeface="Arial" panose="020B0604020202020204" pitchFamily="34" charset="0"/>
              </a:rPr>
              <a:t>Proclamation;</a:t>
            </a:r>
          </a:p>
          <a:p>
            <a:pPr marL="342900" indent="-342900" algn="just">
              <a:lnSpc>
                <a:spcPct val="100000"/>
              </a:lnSpc>
              <a:spcBef>
                <a:spcPts val="300"/>
              </a:spcBef>
              <a:spcAft>
                <a:spcPts val="300"/>
              </a:spcAft>
              <a:buFont typeface="Arial" panose="020B0604020202020204" pitchFamily="34" charset="0"/>
              <a:buChar char="•"/>
            </a:pPr>
            <a:r>
              <a:rPr lang="en-ZA" sz="2400" dirty="0" smtClean="0">
                <a:latin typeface="+mn-lt"/>
                <a:cs typeface="Arial" panose="020B0604020202020204" pitchFamily="34" charset="0"/>
              </a:rPr>
              <a:t>Concurrence were reached between the two departments regarding the scope of the function shift</a:t>
            </a:r>
            <a:r>
              <a:rPr lang="en-ZA" sz="2400" dirty="0">
                <a:latin typeface="+mn-lt"/>
                <a:cs typeface="Arial" panose="020B0604020202020204" pitchFamily="34" charset="0"/>
              </a:rPr>
              <a:t>;</a:t>
            </a:r>
          </a:p>
          <a:p>
            <a:pPr marL="342900" indent="-342900" algn="just">
              <a:lnSpc>
                <a:spcPct val="100000"/>
              </a:lnSpc>
              <a:spcBef>
                <a:spcPts val="300"/>
              </a:spcBef>
              <a:spcAft>
                <a:spcPts val="300"/>
              </a:spcAft>
              <a:buFont typeface="Arial" panose="020B0604020202020204" pitchFamily="34" charset="0"/>
              <a:buChar char="•"/>
            </a:pPr>
            <a:r>
              <a:rPr lang="en-ZA" sz="2400" b="1" dirty="0">
                <a:latin typeface="+mn-lt"/>
                <a:cs typeface="Arial" panose="020B0604020202020204" pitchFamily="34" charset="0"/>
              </a:rPr>
              <a:t>Final </a:t>
            </a:r>
            <a:r>
              <a:rPr lang="en-ZA" sz="2400" b="1" dirty="0" smtClean="0">
                <a:latin typeface="+mn-lt"/>
                <a:cs typeface="Arial" panose="020B0604020202020204" pitchFamily="34" charset="0"/>
              </a:rPr>
              <a:t>Proclamations </a:t>
            </a:r>
            <a:r>
              <a:rPr lang="en-ZA" sz="2400" dirty="0" smtClean="0">
                <a:latin typeface="+mn-lt"/>
                <a:cs typeface="Arial" panose="020B0604020202020204" pitchFamily="34" charset="0"/>
              </a:rPr>
              <a:t>have been sent </a:t>
            </a:r>
            <a:r>
              <a:rPr lang="en-ZA" sz="2400" dirty="0">
                <a:latin typeface="+mn-lt"/>
                <a:cs typeface="Arial" panose="020B0604020202020204" pitchFamily="34" charset="0"/>
              </a:rPr>
              <a:t>the Office of the State Law </a:t>
            </a:r>
            <a:r>
              <a:rPr lang="en-ZA" sz="2400" dirty="0" smtClean="0">
                <a:latin typeface="+mn-lt"/>
                <a:cs typeface="Arial" panose="020B0604020202020204" pitchFamily="34" charset="0"/>
              </a:rPr>
              <a:t>Advisor; and</a:t>
            </a:r>
            <a:endParaRPr lang="en-ZA" sz="2400" dirty="0">
              <a:latin typeface="+mn-lt"/>
              <a:cs typeface="Arial" panose="020B0604020202020204" pitchFamily="34" charset="0"/>
            </a:endParaRPr>
          </a:p>
          <a:p>
            <a:pPr marL="342900" indent="-342900" algn="just">
              <a:lnSpc>
                <a:spcPct val="100000"/>
              </a:lnSpc>
              <a:spcBef>
                <a:spcPts val="300"/>
              </a:spcBef>
              <a:spcAft>
                <a:spcPts val="300"/>
              </a:spcAft>
              <a:buFont typeface="Arial" panose="020B0604020202020204" pitchFamily="34" charset="0"/>
              <a:buChar char="•"/>
            </a:pPr>
            <a:r>
              <a:rPr lang="en-GB" sz="2400" b="1" dirty="0" smtClean="0">
                <a:latin typeface="+mn-lt"/>
                <a:cs typeface="Arial" panose="020B0604020202020204" pitchFamily="34" charset="0"/>
              </a:rPr>
              <a:t>Validated </a:t>
            </a:r>
            <a:r>
              <a:rPr lang="en-GB" sz="2400" b="1" dirty="0">
                <a:latin typeface="+mn-lt"/>
                <a:cs typeface="Arial" panose="020B0604020202020204" pitchFamily="34" charset="0"/>
              </a:rPr>
              <a:t>the GTAC diagnostic analysis </a:t>
            </a:r>
            <a:r>
              <a:rPr lang="en-GB" sz="2400" dirty="0">
                <a:latin typeface="+mn-lt"/>
                <a:cs typeface="Arial" panose="020B0604020202020204" pitchFamily="34" charset="0"/>
              </a:rPr>
              <a:t>with 9 </a:t>
            </a:r>
            <a:r>
              <a:rPr lang="en-GB" sz="2400" dirty="0" smtClean="0">
                <a:latin typeface="+mn-lt"/>
                <a:cs typeface="Arial" panose="020B0604020202020204" pitchFamily="34" charset="0"/>
              </a:rPr>
              <a:t>provinces.</a:t>
            </a:r>
            <a:endParaRPr lang="en-GB" sz="2400" dirty="0">
              <a:latin typeface="+mn-lt"/>
              <a:cs typeface="Arial" panose="020B0604020202020204" pitchFamily="34" charset="0"/>
            </a:endParaRPr>
          </a:p>
          <a:p>
            <a:pPr algn="l">
              <a:lnSpc>
                <a:spcPct val="100000"/>
              </a:lnSpc>
              <a:spcBef>
                <a:spcPts val="300"/>
              </a:spcBef>
              <a:spcAft>
                <a:spcPts val="300"/>
              </a:spcAft>
            </a:pPr>
            <a:endParaRPr lang="en-ZA" sz="2400" dirty="0">
              <a:latin typeface="+mn-lt"/>
            </a:endParaRPr>
          </a:p>
          <a:p>
            <a:pPr marL="285750" indent="-285750" algn="l">
              <a:lnSpc>
                <a:spcPct val="100000"/>
              </a:lnSpc>
              <a:spcBef>
                <a:spcPts val="300"/>
              </a:spcBef>
              <a:spcAft>
                <a:spcPts val="300"/>
              </a:spcAft>
              <a:buFont typeface="Arial" panose="020B0604020202020204" pitchFamily="34" charset="0"/>
              <a:buChar char="•"/>
            </a:pPr>
            <a:endParaRPr lang="en-GB" sz="2400" dirty="0">
              <a:latin typeface="+mn-lt"/>
              <a:cs typeface="Arial" panose="020B0604020202020204" pitchFamily="34" charset="0"/>
            </a:endParaRPr>
          </a:p>
          <a:p>
            <a:pPr algn="l"/>
            <a:endParaRPr lang="en-GB" sz="2400" b="1" dirty="0">
              <a:latin typeface="+mn-lt"/>
              <a:cs typeface="Arial" panose="020B0604020202020204" pitchFamily="34" charset="0"/>
            </a:endParaRPr>
          </a:p>
          <a:p>
            <a:pPr algn="l"/>
            <a:endParaRPr lang="en-GB" sz="2400" b="1" dirty="0">
              <a:latin typeface="+mn-lt"/>
              <a:cs typeface="Arial" panose="020B0604020202020204" pitchFamily="34" charset="0"/>
            </a:endParaRPr>
          </a:p>
        </p:txBody>
      </p:sp>
      <p:sp>
        <p:nvSpPr>
          <p:cNvPr id="4" name="Title 4">
            <a:extLst>
              <a:ext uri="{FF2B5EF4-FFF2-40B4-BE49-F238E27FC236}">
                <a16:creationId xmlns:a16="http://schemas.microsoft.com/office/drawing/2014/main" xmlns="" id="{C6F1201A-E2ED-4801-8CF9-69FE2FBBF74F}"/>
              </a:ext>
            </a:extLst>
          </p:cNvPr>
          <p:cNvSpPr txBox="1">
            <a:spLocks/>
          </p:cNvSpPr>
          <p:nvPr/>
        </p:nvSpPr>
        <p:spPr>
          <a:xfrm>
            <a:off x="0" y="116632"/>
            <a:ext cx="8892480" cy="8940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b="1" cap="small" dirty="0" smtClean="0">
                <a:solidFill>
                  <a:schemeClr val="accent2">
                    <a:lumMod val="75000"/>
                  </a:schemeClr>
                </a:solidFill>
                <a:cs typeface="Arial" panose="020B0604020202020204" pitchFamily="34" charset="0"/>
              </a:rPr>
              <a:t>Progress: </a:t>
            </a:r>
          </a:p>
          <a:p>
            <a:r>
              <a:rPr lang="en-ZA" sz="3200" b="1" cap="small" dirty="0" smtClean="0">
                <a:solidFill>
                  <a:schemeClr val="accent2">
                    <a:lumMod val="75000"/>
                  </a:schemeClr>
                </a:solidFill>
                <a:cs typeface="Arial" panose="020B0604020202020204" pitchFamily="34" charset="0"/>
              </a:rPr>
              <a:t>Legislation and contracts</a:t>
            </a:r>
            <a:endParaRPr lang="en-US" sz="2800" dirty="0">
              <a:solidFill>
                <a:schemeClr val="accent2">
                  <a:lumMod val="75000"/>
                </a:schemeClr>
              </a:solidFill>
            </a:endParaRPr>
          </a:p>
        </p:txBody>
      </p:sp>
      <p:pic>
        <p:nvPicPr>
          <p:cNvPr id="5" name="Picture 4">
            <a:extLst>
              <a:ext uri="{FF2B5EF4-FFF2-40B4-BE49-F238E27FC236}">
                <a16:creationId xmlns:a16="http://schemas.microsoft.com/office/drawing/2014/main" xmlns="" id="{4286CB01-B585-4240-B905-635A8680C235}"/>
              </a:ext>
            </a:extLst>
          </p:cNvPr>
          <p:cNvPicPr>
            <a:picLocks noChangeAspect="1"/>
          </p:cNvPicPr>
          <p:nvPr/>
        </p:nvPicPr>
        <p:blipFill>
          <a:blip r:embed="rId2"/>
          <a:stretch>
            <a:fillRect/>
          </a:stretch>
        </p:blipFill>
        <p:spPr>
          <a:xfrm>
            <a:off x="107504" y="6240567"/>
            <a:ext cx="1694835" cy="584775"/>
          </a:xfrm>
          <a:prstGeom prst="rect">
            <a:avLst/>
          </a:prstGeom>
        </p:spPr>
      </p:pic>
      <p:sp>
        <p:nvSpPr>
          <p:cNvPr id="2" name="Rectangle 1"/>
          <p:cNvSpPr/>
          <p:nvPr/>
        </p:nvSpPr>
        <p:spPr>
          <a:xfrm>
            <a:off x="7308304" y="6510709"/>
            <a:ext cx="367408" cy="307777"/>
          </a:xfrm>
          <a:prstGeom prst="rect">
            <a:avLst/>
          </a:prstGeom>
        </p:spPr>
        <p:txBody>
          <a:bodyPr wrap="none">
            <a:spAutoFit/>
          </a:bodyPr>
          <a:lstStyle/>
          <a:p>
            <a:pPr lvl="0" algn="r">
              <a:defRPr/>
            </a:pPr>
            <a:r>
              <a:rPr lang="en-ZA" sz="1400" dirty="0" smtClean="0">
                <a:solidFill>
                  <a:prstClr val="black"/>
                </a:solidFill>
              </a:rPr>
              <a:t>27</a:t>
            </a:r>
            <a:endParaRPr lang="en-ZA" dirty="0">
              <a:solidFill>
                <a:prstClr val="black"/>
              </a:solidFill>
            </a:endParaRPr>
          </a:p>
        </p:txBody>
      </p:sp>
    </p:spTree>
    <p:extLst>
      <p:ext uri="{BB962C8B-B14F-4D97-AF65-F5344CB8AC3E}">
        <p14:creationId xmlns:p14="http://schemas.microsoft.com/office/powerpoint/2010/main" xmlns="" val="17563281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37468F2-AEAE-DF4C-9492-9ED6DCC02160}"/>
              </a:ext>
            </a:extLst>
          </p:cNvPr>
          <p:cNvSpPr>
            <a:spLocks noGrp="1"/>
          </p:cNvSpPr>
          <p:nvPr>
            <p:ph idx="1"/>
          </p:nvPr>
        </p:nvSpPr>
        <p:spPr>
          <a:xfrm>
            <a:off x="0" y="1052736"/>
            <a:ext cx="9144000" cy="5184576"/>
          </a:xfrm>
        </p:spPr>
        <p:txBody>
          <a:bodyPr>
            <a:noAutofit/>
          </a:bodyPr>
          <a:lstStyle/>
          <a:p>
            <a:pPr>
              <a:spcBef>
                <a:spcPts val="0"/>
              </a:spcBef>
            </a:pPr>
            <a:r>
              <a:rPr lang="en-GB" sz="2000" dirty="0" smtClean="0"/>
              <a:t>Partial </a:t>
            </a:r>
            <a:r>
              <a:rPr lang="en-GB" sz="2000" dirty="0"/>
              <a:t>care services: ECD services offered in a facility or centre are one of a number of </a:t>
            </a:r>
            <a:r>
              <a:rPr lang="en-GB" sz="2000" b="1" dirty="0"/>
              <a:t>different types of partial care</a:t>
            </a:r>
            <a:r>
              <a:rPr lang="en-GB" sz="2000" dirty="0"/>
              <a:t>. </a:t>
            </a:r>
            <a:endParaRPr lang="en-GB" sz="2000" dirty="0" smtClean="0"/>
          </a:p>
          <a:p>
            <a:pPr lvl="1">
              <a:spcBef>
                <a:spcPts val="0"/>
              </a:spcBef>
            </a:pPr>
            <a:r>
              <a:rPr lang="en-GB" sz="1800" dirty="0" smtClean="0"/>
              <a:t>ECD services </a:t>
            </a:r>
            <a:r>
              <a:rPr lang="en-GB" sz="1800" dirty="0"/>
              <a:t>for children up to school going age.</a:t>
            </a:r>
            <a:endParaRPr lang="en-ZA" sz="1800" dirty="0"/>
          </a:p>
          <a:p>
            <a:pPr lvl="1">
              <a:spcBef>
                <a:spcPts val="0"/>
              </a:spcBef>
            </a:pPr>
            <a:r>
              <a:rPr lang="en-GB" sz="1800" dirty="0"/>
              <a:t>After school </a:t>
            </a:r>
            <a:r>
              <a:rPr lang="en-GB" sz="1800" dirty="0" smtClean="0"/>
              <a:t>services.</a:t>
            </a:r>
            <a:endParaRPr lang="en-ZA" sz="1800" dirty="0"/>
          </a:p>
          <a:p>
            <a:pPr lvl="1">
              <a:spcBef>
                <a:spcPts val="0"/>
              </a:spcBef>
            </a:pPr>
            <a:r>
              <a:rPr lang="en-GB" sz="1800" dirty="0"/>
              <a:t>Private hostels.</a:t>
            </a:r>
            <a:endParaRPr lang="en-ZA" sz="1800" dirty="0"/>
          </a:p>
          <a:p>
            <a:pPr lvl="1">
              <a:spcBef>
                <a:spcPts val="0"/>
              </a:spcBef>
            </a:pPr>
            <a:r>
              <a:rPr lang="en-GB" sz="1800" dirty="0"/>
              <a:t>Temporary respite care services for children, including children with disabilities</a:t>
            </a:r>
            <a:endParaRPr lang="en-ZA" sz="1800" dirty="0"/>
          </a:p>
          <a:p>
            <a:pPr>
              <a:spcBef>
                <a:spcPts val="0"/>
              </a:spcBef>
            </a:pPr>
            <a:endParaRPr lang="en-ZA" sz="2000" dirty="0"/>
          </a:p>
          <a:p>
            <a:pPr>
              <a:spcBef>
                <a:spcPts val="0"/>
              </a:spcBef>
            </a:pPr>
            <a:r>
              <a:rPr lang="en-GB" sz="2000" dirty="0" smtClean="0"/>
              <a:t>A </a:t>
            </a:r>
            <a:r>
              <a:rPr lang="en-GB" sz="2000" dirty="0"/>
              <a:t>partial care service can offer more than one programme or </a:t>
            </a:r>
            <a:r>
              <a:rPr lang="en-GB" sz="2000" dirty="0" smtClean="0"/>
              <a:t>service.  After the function shift these </a:t>
            </a:r>
            <a:r>
              <a:rPr lang="en-GB" sz="2000" dirty="0"/>
              <a:t>partial care facilities may then </a:t>
            </a:r>
            <a:r>
              <a:rPr lang="en-GB" sz="2000" b="1" dirty="0"/>
              <a:t>fall under the jurisdiction of both </a:t>
            </a:r>
            <a:r>
              <a:rPr lang="en-GB" sz="2000" b="1" dirty="0" smtClean="0"/>
              <a:t>the DSD and DBE</a:t>
            </a:r>
            <a:r>
              <a:rPr lang="en-GB" sz="2000" dirty="0" smtClean="0"/>
              <a:t>. </a:t>
            </a:r>
          </a:p>
          <a:p>
            <a:pPr>
              <a:spcBef>
                <a:spcPts val="0"/>
              </a:spcBef>
            </a:pPr>
            <a:endParaRPr lang="en-GB" sz="2000" dirty="0" smtClean="0"/>
          </a:p>
          <a:p>
            <a:pPr>
              <a:spcBef>
                <a:spcPts val="0"/>
              </a:spcBef>
            </a:pPr>
            <a:r>
              <a:rPr lang="en-GB" sz="2000" b="1" dirty="0" smtClean="0"/>
              <a:t>Registration</a:t>
            </a:r>
            <a:r>
              <a:rPr lang="en-GB" sz="2000" dirty="0" smtClean="0"/>
              <a:t> as </a:t>
            </a:r>
            <a:r>
              <a:rPr lang="en-GB" sz="2000" dirty="0"/>
              <a:t>a partial care facility </a:t>
            </a:r>
            <a:r>
              <a:rPr lang="en-GB" sz="2000" dirty="0" smtClean="0"/>
              <a:t>will </a:t>
            </a:r>
            <a:r>
              <a:rPr lang="en-GB" sz="2000" b="1" dirty="0" smtClean="0"/>
              <a:t>triplicate-</a:t>
            </a:r>
            <a:r>
              <a:rPr lang="en-GB" sz="2000" dirty="0" smtClean="0"/>
              <a:t> </a:t>
            </a:r>
          </a:p>
          <a:p>
            <a:pPr lvl="1">
              <a:spcBef>
                <a:spcPts val="0"/>
              </a:spcBef>
            </a:pPr>
            <a:r>
              <a:rPr lang="en-GB" sz="1800" dirty="0" smtClean="0"/>
              <a:t>1</a:t>
            </a:r>
            <a:r>
              <a:rPr lang="en-GB" sz="1800" dirty="0"/>
              <a:t>. Registration as a partial care facility </a:t>
            </a:r>
            <a:endParaRPr lang="en-GB" sz="1800" dirty="0" smtClean="0"/>
          </a:p>
          <a:p>
            <a:pPr lvl="1">
              <a:spcBef>
                <a:spcPts val="0"/>
              </a:spcBef>
            </a:pPr>
            <a:r>
              <a:rPr lang="en-GB" sz="1800" dirty="0" smtClean="0"/>
              <a:t>2</a:t>
            </a:r>
            <a:r>
              <a:rPr lang="en-GB" sz="1800" dirty="0"/>
              <a:t>. Registration of the ECD Programme and </a:t>
            </a:r>
            <a:endParaRPr lang="en-GB" sz="1800" dirty="0" smtClean="0"/>
          </a:p>
          <a:p>
            <a:pPr lvl="1">
              <a:spcBef>
                <a:spcPts val="0"/>
              </a:spcBef>
            </a:pPr>
            <a:r>
              <a:rPr lang="en-GB" sz="1800" dirty="0" smtClean="0"/>
              <a:t>3</a:t>
            </a:r>
            <a:r>
              <a:rPr lang="en-GB" sz="1800" dirty="0"/>
              <a:t>. Registration as an NPO. </a:t>
            </a:r>
            <a:endParaRPr lang="en-GB" sz="1800" dirty="0" smtClean="0"/>
          </a:p>
          <a:p>
            <a:pPr>
              <a:spcBef>
                <a:spcPts val="0"/>
              </a:spcBef>
            </a:pPr>
            <a:r>
              <a:rPr lang="en-GB" sz="2000" dirty="0" smtClean="0"/>
              <a:t>A </a:t>
            </a:r>
            <a:r>
              <a:rPr lang="en-GB" sz="2000" dirty="0"/>
              <a:t>decision will need to be made in providing an integrated service for a partial care </a:t>
            </a:r>
            <a:r>
              <a:rPr lang="en-GB" sz="2000" dirty="0" smtClean="0"/>
              <a:t>facility. </a:t>
            </a:r>
            <a:endParaRPr lang="en-ZA" sz="2000" dirty="0"/>
          </a:p>
          <a:p>
            <a:pPr>
              <a:spcBef>
                <a:spcPts val="0"/>
              </a:spcBef>
            </a:pPr>
            <a:endParaRPr lang="en-US" sz="2000" dirty="0"/>
          </a:p>
        </p:txBody>
      </p:sp>
      <p:sp>
        <p:nvSpPr>
          <p:cNvPr id="5" name="Title 4">
            <a:extLst>
              <a:ext uri="{FF2B5EF4-FFF2-40B4-BE49-F238E27FC236}">
                <a16:creationId xmlns:a16="http://schemas.microsoft.com/office/drawing/2014/main" xmlns="" id="{C6F1201A-E2ED-4801-8CF9-69FE2FBBF74F}"/>
              </a:ext>
            </a:extLst>
          </p:cNvPr>
          <p:cNvSpPr txBox="1">
            <a:spLocks/>
          </p:cNvSpPr>
          <p:nvPr/>
        </p:nvSpPr>
        <p:spPr>
          <a:xfrm>
            <a:off x="0" y="86692"/>
            <a:ext cx="8892480" cy="8940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b="1" cap="small" dirty="0" smtClean="0">
                <a:solidFill>
                  <a:schemeClr val="accent2">
                    <a:lumMod val="75000"/>
                  </a:schemeClr>
                </a:solidFill>
                <a:cs typeface="Arial" panose="020B0604020202020204" pitchFamily="34" charset="0"/>
              </a:rPr>
              <a:t>Proclamations: </a:t>
            </a:r>
          </a:p>
          <a:p>
            <a:r>
              <a:rPr lang="en-ZA" sz="2800" b="1" cap="small" dirty="0" smtClean="0">
                <a:solidFill>
                  <a:schemeClr val="accent2">
                    <a:lumMod val="75000"/>
                  </a:schemeClr>
                </a:solidFill>
                <a:cs typeface="Arial" panose="020B0604020202020204" pitchFamily="34" charset="0"/>
              </a:rPr>
              <a:t>Practical Implications</a:t>
            </a:r>
            <a:endParaRPr lang="en-US" sz="2400" dirty="0">
              <a:solidFill>
                <a:schemeClr val="accent2">
                  <a:lumMod val="75000"/>
                </a:schemeClr>
              </a:solidFill>
            </a:endParaRPr>
          </a:p>
        </p:txBody>
      </p:sp>
      <p:pic>
        <p:nvPicPr>
          <p:cNvPr id="4" name="Picture 3">
            <a:extLst>
              <a:ext uri="{FF2B5EF4-FFF2-40B4-BE49-F238E27FC236}">
                <a16:creationId xmlns:a16="http://schemas.microsoft.com/office/drawing/2014/main" xmlns="" id="{4286CB01-B585-4240-B905-635A8680C235}"/>
              </a:ext>
            </a:extLst>
          </p:cNvPr>
          <p:cNvPicPr>
            <a:picLocks noChangeAspect="1"/>
          </p:cNvPicPr>
          <p:nvPr/>
        </p:nvPicPr>
        <p:blipFill>
          <a:blip r:embed="rId2"/>
          <a:stretch>
            <a:fillRect/>
          </a:stretch>
        </p:blipFill>
        <p:spPr>
          <a:xfrm>
            <a:off x="107504" y="6240567"/>
            <a:ext cx="1694835" cy="584775"/>
          </a:xfrm>
          <a:prstGeom prst="rect">
            <a:avLst/>
          </a:prstGeom>
        </p:spPr>
      </p:pic>
      <p:sp>
        <p:nvSpPr>
          <p:cNvPr id="2" name="Rectangle 1"/>
          <p:cNvSpPr/>
          <p:nvPr/>
        </p:nvSpPr>
        <p:spPr>
          <a:xfrm>
            <a:off x="7380312" y="6379065"/>
            <a:ext cx="367408" cy="307777"/>
          </a:xfrm>
          <a:prstGeom prst="rect">
            <a:avLst/>
          </a:prstGeom>
        </p:spPr>
        <p:txBody>
          <a:bodyPr wrap="none">
            <a:spAutoFit/>
          </a:bodyPr>
          <a:lstStyle/>
          <a:p>
            <a:pPr lvl="0" algn="r">
              <a:defRPr/>
            </a:pPr>
            <a:r>
              <a:rPr lang="en-ZA" sz="1400" dirty="0" smtClean="0">
                <a:solidFill>
                  <a:prstClr val="black"/>
                </a:solidFill>
              </a:rPr>
              <a:t>28</a:t>
            </a:r>
            <a:endParaRPr lang="en-ZA" dirty="0">
              <a:solidFill>
                <a:prstClr val="black"/>
              </a:solidFill>
            </a:endParaRPr>
          </a:p>
        </p:txBody>
      </p:sp>
    </p:spTree>
    <p:extLst>
      <p:ext uri="{BB962C8B-B14F-4D97-AF65-F5344CB8AC3E}">
        <p14:creationId xmlns:p14="http://schemas.microsoft.com/office/powerpoint/2010/main" xmlns="" val="30908708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xmlns="" id="{ADD47DCD-5ADF-4746-81E0-C7BB48C98582}"/>
              </a:ext>
            </a:extLst>
          </p:cNvPr>
          <p:cNvGraphicFramePr>
            <a:graphicFrameLocks noGrp="1"/>
          </p:cNvGraphicFramePr>
          <p:nvPr>
            <p:extLst>
              <p:ext uri="{D42A27DB-BD31-4B8C-83A1-F6EECF244321}">
                <p14:modId xmlns:p14="http://schemas.microsoft.com/office/powerpoint/2010/main" xmlns="" val="3395438055"/>
              </p:ext>
            </p:extLst>
          </p:nvPr>
        </p:nvGraphicFramePr>
        <p:xfrm>
          <a:off x="107504" y="1052736"/>
          <a:ext cx="8928992" cy="4919502"/>
        </p:xfrm>
        <a:graphic>
          <a:graphicData uri="http://schemas.openxmlformats.org/drawingml/2006/table">
            <a:tbl>
              <a:tblPr firstRow="1" firstCol="1" bandRow="1">
                <a:tableStyleId>{2D5ABB26-0587-4C30-8999-92F81FD0307C}</a:tableStyleId>
              </a:tblPr>
              <a:tblGrid>
                <a:gridCol w="8928992">
                  <a:extLst>
                    <a:ext uri="{9D8B030D-6E8A-4147-A177-3AD203B41FA5}">
                      <a16:colId xmlns:a16="http://schemas.microsoft.com/office/drawing/2014/main" xmlns="" val="2151697929"/>
                    </a:ext>
                  </a:extLst>
                </a:gridCol>
              </a:tblGrid>
              <a:tr h="378444">
                <a:tc>
                  <a:txBody>
                    <a:bodyPr/>
                    <a:lstStyle/>
                    <a:p>
                      <a:pPr algn="ctr">
                        <a:lnSpc>
                          <a:spcPct val="100000"/>
                        </a:lnSpc>
                        <a:spcBef>
                          <a:spcPts val="300"/>
                        </a:spcBef>
                        <a:spcAft>
                          <a:spcPts val="300"/>
                        </a:spcAft>
                      </a:pPr>
                      <a:r>
                        <a:rPr lang="en-US" sz="2000" b="1" dirty="0">
                          <a:effectLst/>
                          <a:latin typeface="+mn-lt"/>
                          <a:cs typeface="Arial" panose="020B0604020202020204" pitchFamily="34" charset="0"/>
                        </a:rPr>
                        <a:t>Key Action Steps</a:t>
                      </a:r>
                      <a:endParaRPr lang="en-GB" sz="2000" b="1" dirty="0">
                        <a:effectLst/>
                        <a:latin typeface="+mn-lt"/>
                        <a:ea typeface="Times New Roman" panose="02020603050405020304" pitchFamily="18" charset="0"/>
                        <a:cs typeface="Arial" panose="020B0604020202020204" pitchFamily="34" charset="0"/>
                      </a:endParaRPr>
                    </a:p>
                  </a:txBody>
                  <a:tcPr marL="21768" marR="217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472834765"/>
                  </a:ext>
                </a:extLst>
              </a:tr>
              <a:tr h="1367995">
                <a:tc>
                  <a:txBody>
                    <a:bodyPr/>
                    <a:lstStyle/>
                    <a:p>
                      <a:r>
                        <a:rPr lang="en-US" sz="2000" kern="1200" dirty="0">
                          <a:solidFill>
                            <a:schemeClr val="tx1"/>
                          </a:solidFill>
                          <a:effectLst/>
                          <a:latin typeface="+mn-lt"/>
                          <a:ea typeface="+mn-ea"/>
                          <a:cs typeface="Arial" panose="020B0604020202020204" pitchFamily="34" charset="0"/>
                        </a:rPr>
                        <a:t>MPSA Determination:</a:t>
                      </a:r>
                      <a:endParaRPr lang="en-ZA" sz="2000" kern="1200" dirty="0">
                        <a:solidFill>
                          <a:schemeClr val="tx1"/>
                        </a:solidFill>
                        <a:effectLst/>
                        <a:latin typeface="+mn-lt"/>
                        <a:ea typeface="+mn-ea"/>
                        <a:cs typeface="Arial" panose="020B0604020202020204" pitchFamily="34" charset="0"/>
                      </a:endParaRPr>
                    </a:p>
                    <a:p>
                      <a:r>
                        <a:rPr lang="en-US" sz="2000" kern="1200" dirty="0">
                          <a:solidFill>
                            <a:schemeClr val="tx1"/>
                          </a:solidFill>
                          <a:effectLst/>
                          <a:latin typeface="+mn-lt"/>
                          <a:ea typeface="+mn-ea"/>
                          <a:cs typeface="Arial" panose="020B0604020202020204" pitchFamily="34" charset="0"/>
                        </a:rPr>
                        <a:t>Joint Submission by DSD &amp; DBE concluding on its work on the ring-fencing of the function and the associated resources.</a:t>
                      </a:r>
                      <a:endParaRPr lang="en-ZA" sz="2000" kern="1200" dirty="0">
                        <a:solidFill>
                          <a:schemeClr val="tx1"/>
                        </a:solidFill>
                        <a:effectLst/>
                        <a:latin typeface="+mn-lt"/>
                        <a:ea typeface="+mn-ea"/>
                        <a:cs typeface="Arial" panose="020B0604020202020204" pitchFamily="34" charset="0"/>
                      </a:endParaRPr>
                    </a:p>
                    <a:p>
                      <a:pPr marL="0" lvl="0" indent="0">
                        <a:lnSpc>
                          <a:spcPct val="100000"/>
                        </a:lnSpc>
                        <a:spcBef>
                          <a:spcPts val="300"/>
                        </a:spcBef>
                        <a:spcAft>
                          <a:spcPts val="300"/>
                        </a:spcAft>
                        <a:buFont typeface="+mj-lt"/>
                        <a:buNone/>
                      </a:pPr>
                      <a:endParaRPr lang="en-GB" sz="2000" dirty="0">
                        <a:effectLst/>
                        <a:latin typeface="+mn-lt"/>
                        <a:ea typeface="Times New Roman" panose="02020603050405020304" pitchFamily="18" charset="0"/>
                        <a:cs typeface="Arial" panose="020B0604020202020204" pitchFamily="34" charset="0"/>
                      </a:endParaRPr>
                    </a:p>
                  </a:txBody>
                  <a:tcPr marL="21768" marR="217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550106715"/>
                  </a:ext>
                </a:extLst>
              </a:tr>
              <a:tr h="746179">
                <a:tc>
                  <a:txBody>
                    <a:bodyPr/>
                    <a:lstStyle/>
                    <a:p>
                      <a:pPr marL="0" lvl="0" indent="0">
                        <a:lnSpc>
                          <a:spcPct val="100000"/>
                        </a:lnSpc>
                        <a:spcBef>
                          <a:spcPts val="300"/>
                        </a:spcBef>
                        <a:spcAft>
                          <a:spcPts val="300"/>
                        </a:spcAft>
                        <a:buFont typeface="+mj-lt"/>
                        <a:buNone/>
                      </a:pPr>
                      <a:r>
                        <a:rPr lang="en-US" sz="2000" kern="1200" dirty="0">
                          <a:solidFill>
                            <a:schemeClr val="tx1"/>
                          </a:solidFill>
                          <a:effectLst/>
                          <a:latin typeface="+mn-lt"/>
                          <a:ea typeface="+mn-ea"/>
                          <a:cs typeface="Arial" panose="020B0604020202020204" pitchFamily="34" charset="0"/>
                        </a:rPr>
                        <a:t>Proclamations finalised, approved and gazetted</a:t>
                      </a:r>
                      <a:endParaRPr lang="en-GB" sz="2000" dirty="0">
                        <a:effectLst/>
                        <a:latin typeface="+mn-lt"/>
                        <a:cs typeface="Arial" panose="020B0604020202020204" pitchFamily="34" charset="0"/>
                      </a:endParaRPr>
                    </a:p>
                    <a:p>
                      <a:pPr marL="457200">
                        <a:lnSpc>
                          <a:spcPct val="100000"/>
                        </a:lnSpc>
                        <a:spcBef>
                          <a:spcPts val="300"/>
                        </a:spcBef>
                        <a:spcAft>
                          <a:spcPts val="300"/>
                        </a:spcAft>
                      </a:pPr>
                      <a:r>
                        <a:rPr lang="en-US" sz="2000" dirty="0">
                          <a:effectLst/>
                          <a:latin typeface="+mn-lt"/>
                          <a:cs typeface="Arial" panose="020B0604020202020204" pitchFamily="34" charset="0"/>
                        </a:rPr>
                        <a:t> </a:t>
                      </a:r>
                      <a:endParaRPr lang="en-GB" sz="2000" dirty="0">
                        <a:effectLst/>
                        <a:latin typeface="+mn-lt"/>
                        <a:ea typeface="Times New Roman" panose="02020603050405020304" pitchFamily="18" charset="0"/>
                        <a:cs typeface="Arial" panose="020B0604020202020204" pitchFamily="34" charset="0"/>
                      </a:endParaRPr>
                    </a:p>
                  </a:txBody>
                  <a:tcPr marL="21768" marR="217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29268364"/>
                  </a:ext>
                </a:extLst>
              </a:tr>
              <a:tr h="331635">
                <a:tc>
                  <a:txBody>
                    <a:bodyPr/>
                    <a:lstStyle/>
                    <a:p>
                      <a:pPr marL="0" lvl="0" indent="0">
                        <a:lnSpc>
                          <a:spcPct val="100000"/>
                        </a:lnSpc>
                        <a:spcBef>
                          <a:spcPts val="300"/>
                        </a:spcBef>
                        <a:spcAft>
                          <a:spcPts val="300"/>
                        </a:spcAft>
                        <a:buFont typeface="+mj-lt"/>
                        <a:buNone/>
                      </a:pPr>
                      <a:r>
                        <a:rPr lang="en-GB" sz="2000" dirty="0">
                          <a:effectLst/>
                          <a:latin typeface="+mn-lt"/>
                          <a:ea typeface="Times New Roman" panose="02020603050405020304" pitchFamily="18" charset="0"/>
                          <a:cs typeface="Arial" panose="020B0604020202020204" pitchFamily="34" charset="0"/>
                        </a:rPr>
                        <a:t>MOU Finalised and Signed-off by </a:t>
                      </a:r>
                      <a:r>
                        <a:rPr lang="en-GB" sz="2000" dirty="0" smtClean="0">
                          <a:effectLst/>
                          <a:latin typeface="+mn-lt"/>
                          <a:ea typeface="Times New Roman" panose="02020603050405020304" pitchFamily="18" charset="0"/>
                          <a:cs typeface="Arial" panose="020B0604020202020204" pitchFamily="34" charset="0"/>
                        </a:rPr>
                        <a:t>Ministers</a:t>
                      </a:r>
                    </a:p>
                    <a:p>
                      <a:pPr marL="0" lvl="0" indent="0">
                        <a:lnSpc>
                          <a:spcPct val="100000"/>
                        </a:lnSpc>
                        <a:spcBef>
                          <a:spcPts val="300"/>
                        </a:spcBef>
                        <a:spcAft>
                          <a:spcPts val="300"/>
                        </a:spcAft>
                        <a:buFont typeface="+mj-lt"/>
                        <a:buNone/>
                      </a:pPr>
                      <a:endParaRPr lang="en-GB" sz="2000" dirty="0">
                        <a:effectLst/>
                        <a:latin typeface="+mn-lt"/>
                        <a:ea typeface="Times New Roman" panose="02020603050405020304" pitchFamily="18" charset="0"/>
                        <a:cs typeface="Arial" panose="020B0604020202020204" pitchFamily="34" charset="0"/>
                      </a:endParaRPr>
                    </a:p>
                  </a:txBody>
                  <a:tcPr marL="21768" marR="217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701189482"/>
                  </a:ext>
                </a:extLst>
              </a:tr>
              <a:tr h="1077814">
                <a:tc>
                  <a:txBody>
                    <a:bodyPr/>
                    <a:lstStyle/>
                    <a:p>
                      <a:pPr marL="0" lvl="0" indent="0">
                        <a:lnSpc>
                          <a:spcPct val="100000"/>
                        </a:lnSpc>
                        <a:spcBef>
                          <a:spcPts val="300"/>
                        </a:spcBef>
                        <a:spcAft>
                          <a:spcPts val="300"/>
                        </a:spcAft>
                        <a:buFont typeface="+mj-lt"/>
                        <a:buNone/>
                      </a:pPr>
                      <a:r>
                        <a:rPr lang="en-US" sz="2000" kern="1200" dirty="0">
                          <a:solidFill>
                            <a:schemeClr val="tx1"/>
                          </a:solidFill>
                          <a:effectLst/>
                          <a:latin typeface="+mn-lt"/>
                          <a:ea typeface="+mn-ea"/>
                          <a:cs typeface="Arial" panose="020B0604020202020204" pitchFamily="34" charset="0"/>
                        </a:rPr>
                        <a:t>A Contracts register will need to be developed that outline existing contracts entered into by the Department at National and Provincial Levels</a:t>
                      </a:r>
                      <a:endParaRPr lang="en-US" sz="2000" dirty="0">
                        <a:effectLst/>
                        <a:latin typeface="+mn-lt"/>
                        <a:ea typeface="Times New Roman" panose="02020603050405020304" pitchFamily="18" charset="0"/>
                        <a:cs typeface="Arial" panose="020B0604020202020204" pitchFamily="34" charset="0"/>
                      </a:endParaRPr>
                    </a:p>
                    <a:p>
                      <a:pPr marL="0" lvl="0" indent="0">
                        <a:lnSpc>
                          <a:spcPct val="100000"/>
                        </a:lnSpc>
                        <a:spcBef>
                          <a:spcPts val="300"/>
                        </a:spcBef>
                        <a:spcAft>
                          <a:spcPts val="300"/>
                        </a:spcAft>
                        <a:buFont typeface="+mj-lt"/>
                        <a:buNone/>
                      </a:pPr>
                      <a:endParaRPr lang="en-GB" sz="2000" dirty="0">
                        <a:effectLst/>
                        <a:latin typeface="+mn-lt"/>
                        <a:ea typeface="Times New Roman" panose="02020603050405020304" pitchFamily="18" charset="0"/>
                        <a:cs typeface="Arial" panose="020B0604020202020204" pitchFamily="34" charset="0"/>
                      </a:endParaRPr>
                    </a:p>
                  </a:txBody>
                  <a:tcPr marL="21768" marR="217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31136463"/>
                  </a:ext>
                </a:extLst>
              </a:tr>
              <a:tr h="663270">
                <a:tc>
                  <a:txBody>
                    <a:bodyPr/>
                    <a:lstStyle/>
                    <a:p>
                      <a:pPr marL="0" lvl="0" indent="0">
                        <a:lnSpc>
                          <a:spcPct val="100000"/>
                        </a:lnSpc>
                        <a:spcBef>
                          <a:spcPts val="300"/>
                        </a:spcBef>
                        <a:spcAft>
                          <a:spcPts val="300"/>
                        </a:spcAft>
                        <a:buFont typeface="+mj-lt"/>
                        <a:buNone/>
                      </a:pPr>
                      <a:r>
                        <a:rPr lang="en-US" sz="2000" kern="1200" dirty="0">
                          <a:solidFill>
                            <a:schemeClr val="tx1"/>
                          </a:solidFill>
                          <a:effectLst/>
                          <a:latin typeface="+mn-lt"/>
                          <a:ea typeface="+mn-ea"/>
                          <a:cs typeface="Arial" panose="020B0604020202020204" pitchFamily="34" charset="0"/>
                        </a:rPr>
                        <a:t>Contribute to development of business plan for function shift focusing on legal matters where necessary</a:t>
                      </a:r>
                      <a:endParaRPr lang="en-GB" sz="2000" dirty="0">
                        <a:effectLst/>
                        <a:latin typeface="+mn-lt"/>
                        <a:ea typeface="Times New Roman" panose="02020603050405020304" pitchFamily="18" charset="0"/>
                        <a:cs typeface="Arial" panose="020B0604020202020204" pitchFamily="34" charset="0"/>
                      </a:endParaRPr>
                    </a:p>
                  </a:txBody>
                  <a:tcPr marL="21768" marR="217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27063967"/>
                  </a:ext>
                </a:extLst>
              </a:tr>
            </a:tbl>
          </a:graphicData>
        </a:graphic>
      </p:graphicFrame>
      <p:sp>
        <p:nvSpPr>
          <p:cNvPr id="5" name="Title 4">
            <a:extLst>
              <a:ext uri="{FF2B5EF4-FFF2-40B4-BE49-F238E27FC236}">
                <a16:creationId xmlns:a16="http://schemas.microsoft.com/office/drawing/2014/main" xmlns="" id="{C6F1201A-E2ED-4801-8CF9-69FE2FBBF74F}"/>
              </a:ext>
            </a:extLst>
          </p:cNvPr>
          <p:cNvSpPr txBox="1">
            <a:spLocks/>
          </p:cNvSpPr>
          <p:nvPr/>
        </p:nvSpPr>
        <p:spPr>
          <a:xfrm>
            <a:off x="-828600" y="0"/>
            <a:ext cx="8892480" cy="8940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b="1" cap="small" dirty="0" smtClean="0">
                <a:solidFill>
                  <a:schemeClr val="accent2">
                    <a:lumMod val="75000"/>
                  </a:schemeClr>
                </a:solidFill>
                <a:cs typeface="Arial" panose="020B0604020202020204" pitchFamily="34" charset="0"/>
              </a:rPr>
              <a:t>Legislation and contracts</a:t>
            </a:r>
          </a:p>
          <a:p>
            <a:r>
              <a:rPr lang="en-ZA" sz="2800" b="1" cap="small" dirty="0" smtClean="0">
                <a:solidFill>
                  <a:schemeClr val="accent2">
                    <a:lumMod val="75000"/>
                  </a:schemeClr>
                </a:solidFill>
                <a:cs typeface="Arial" panose="020B0604020202020204" pitchFamily="34" charset="0"/>
              </a:rPr>
              <a:t>Next steps</a:t>
            </a:r>
            <a:endParaRPr lang="en-US" sz="2800" dirty="0">
              <a:solidFill>
                <a:schemeClr val="accent2">
                  <a:lumMod val="75000"/>
                </a:schemeClr>
              </a:solidFill>
            </a:endParaRPr>
          </a:p>
        </p:txBody>
      </p:sp>
      <p:pic>
        <p:nvPicPr>
          <p:cNvPr id="6" name="Picture 5">
            <a:extLst>
              <a:ext uri="{FF2B5EF4-FFF2-40B4-BE49-F238E27FC236}">
                <a16:creationId xmlns:a16="http://schemas.microsoft.com/office/drawing/2014/main" xmlns="" id="{4286CB01-B585-4240-B905-635A8680C235}"/>
              </a:ext>
            </a:extLst>
          </p:cNvPr>
          <p:cNvPicPr>
            <a:picLocks noChangeAspect="1"/>
          </p:cNvPicPr>
          <p:nvPr/>
        </p:nvPicPr>
        <p:blipFill>
          <a:blip r:embed="rId2"/>
          <a:stretch>
            <a:fillRect/>
          </a:stretch>
        </p:blipFill>
        <p:spPr>
          <a:xfrm>
            <a:off x="107504" y="6240567"/>
            <a:ext cx="1694835" cy="584775"/>
          </a:xfrm>
          <a:prstGeom prst="rect">
            <a:avLst/>
          </a:prstGeom>
        </p:spPr>
      </p:pic>
      <p:sp>
        <p:nvSpPr>
          <p:cNvPr id="2" name="Rectangle 1"/>
          <p:cNvSpPr/>
          <p:nvPr/>
        </p:nvSpPr>
        <p:spPr>
          <a:xfrm>
            <a:off x="7308304" y="6482244"/>
            <a:ext cx="367408" cy="307777"/>
          </a:xfrm>
          <a:prstGeom prst="rect">
            <a:avLst/>
          </a:prstGeom>
        </p:spPr>
        <p:txBody>
          <a:bodyPr wrap="none">
            <a:spAutoFit/>
          </a:bodyPr>
          <a:lstStyle/>
          <a:p>
            <a:pPr lvl="0" algn="r">
              <a:defRPr/>
            </a:pPr>
            <a:r>
              <a:rPr lang="en-ZA" sz="1400" dirty="0" smtClean="0">
                <a:solidFill>
                  <a:prstClr val="black"/>
                </a:solidFill>
              </a:rPr>
              <a:t>29</a:t>
            </a:r>
            <a:endParaRPr lang="en-ZA" dirty="0">
              <a:solidFill>
                <a:prstClr val="black"/>
              </a:solidFill>
            </a:endParaRPr>
          </a:p>
        </p:txBody>
      </p:sp>
    </p:spTree>
    <p:extLst>
      <p:ext uri="{BB962C8B-B14F-4D97-AF65-F5344CB8AC3E}">
        <p14:creationId xmlns:p14="http://schemas.microsoft.com/office/powerpoint/2010/main" xmlns="" val="4066361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423920" cy="762525"/>
          </a:xfrm>
        </p:spPr>
        <p:txBody>
          <a:bodyPr>
            <a:noAutofit/>
          </a:bodyPr>
          <a:lstStyle/>
          <a:p>
            <a:r>
              <a:rPr lang="en-ZA" b="1" cap="small" dirty="0">
                <a:solidFill>
                  <a:schemeClr val="accent2">
                    <a:lumMod val="75000"/>
                  </a:schemeClr>
                </a:solidFill>
                <a:ea typeface="+mn-ea"/>
                <a:cs typeface="Arial" panose="020B0604020202020204" pitchFamily="34" charset="0"/>
              </a:rPr>
              <a:t>PURPOSE OF THE PRESENTATION</a:t>
            </a:r>
          </a:p>
        </p:txBody>
      </p:sp>
      <p:sp>
        <p:nvSpPr>
          <p:cNvPr id="3" name="Content Placeholder 2"/>
          <p:cNvSpPr>
            <a:spLocks noGrp="1"/>
          </p:cNvSpPr>
          <p:nvPr>
            <p:ph idx="1"/>
          </p:nvPr>
        </p:nvSpPr>
        <p:spPr>
          <a:xfrm>
            <a:off x="0" y="1052736"/>
            <a:ext cx="8964488" cy="5256613"/>
          </a:xfrm>
        </p:spPr>
        <p:txBody>
          <a:bodyPr>
            <a:noAutofit/>
          </a:bodyPr>
          <a:lstStyle/>
          <a:p>
            <a:pPr marL="0" indent="0" algn="just">
              <a:buNone/>
            </a:pPr>
            <a:r>
              <a:rPr lang="en-ZA" sz="4400" dirty="0">
                <a:cs typeface="Arial" panose="020B0604020202020204" pitchFamily="34" charset="0"/>
              </a:rPr>
              <a:t>To present to the Portfolio Committee on Basic Education, </a:t>
            </a:r>
            <a:r>
              <a:rPr lang="en-ZA" sz="4400" b="1" dirty="0">
                <a:cs typeface="Arial" panose="020B0604020202020204" pitchFamily="34" charset="0"/>
              </a:rPr>
              <a:t>a joint</a:t>
            </a:r>
            <a:r>
              <a:rPr lang="en-ZA" sz="4400" b="1" dirty="0">
                <a:solidFill>
                  <a:srgbClr val="FF0000"/>
                </a:solidFill>
                <a:cs typeface="Arial" panose="020B0604020202020204" pitchFamily="34" charset="0"/>
              </a:rPr>
              <a:t> </a:t>
            </a:r>
            <a:r>
              <a:rPr lang="en-ZA" sz="4400" b="1" dirty="0">
                <a:cs typeface="Arial" panose="020B0604020202020204" pitchFamily="34" charset="0"/>
              </a:rPr>
              <a:t>status report on progress</a:t>
            </a:r>
            <a:r>
              <a:rPr lang="en-ZA" sz="4400" dirty="0">
                <a:cs typeface="Arial" panose="020B0604020202020204" pitchFamily="34" charset="0"/>
              </a:rPr>
              <a:t> made regarding the </a:t>
            </a:r>
            <a:r>
              <a:rPr lang="en-ZA" sz="4400" b="1" dirty="0">
                <a:cs typeface="Arial" panose="020B0604020202020204" pitchFamily="34" charset="0"/>
              </a:rPr>
              <a:t>migration of ECD </a:t>
            </a:r>
            <a:r>
              <a:rPr lang="en-ZA" sz="4400" dirty="0">
                <a:cs typeface="Arial" panose="020B0604020202020204" pitchFamily="34" charset="0"/>
              </a:rPr>
              <a:t>from the Department of Social Development (DSD) to the Department of Basic Education (DBE).</a:t>
            </a:r>
            <a:endParaRPr lang="en-ZA" sz="4400" dirty="0"/>
          </a:p>
        </p:txBody>
      </p:sp>
      <p:pic>
        <p:nvPicPr>
          <p:cNvPr id="5" name="Picture 4"/>
          <p:cNvPicPr>
            <a:picLocks noChangeAspect="1"/>
          </p:cNvPicPr>
          <p:nvPr/>
        </p:nvPicPr>
        <p:blipFill>
          <a:blip r:embed="rId2" cstate="print"/>
          <a:stretch>
            <a:fillRect/>
          </a:stretch>
        </p:blipFill>
        <p:spPr>
          <a:xfrm>
            <a:off x="0" y="6165274"/>
            <a:ext cx="1691680" cy="692726"/>
          </a:xfrm>
          <a:prstGeom prst="rect">
            <a:avLst/>
          </a:prstGeom>
        </p:spPr>
      </p:pic>
      <p:sp>
        <p:nvSpPr>
          <p:cNvPr id="6" name="Slide Number Placeholder 4">
            <a:extLst>
              <a:ext uri="{FF2B5EF4-FFF2-40B4-BE49-F238E27FC236}">
                <a16:creationId xmlns:a16="http://schemas.microsoft.com/office/drawing/2014/main" xmlns="" id="{519D8D1D-F36C-4EAF-B872-34263FD1A939}"/>
              </a:ext>
            </a:extLst>
          </p:cNvPr>
          <p:cNvSpPr txBox="1">
            <a:spLocks/>
          </p:cNvSpPr>
          <p:nvPr/>
        </p:nvSpPr>
        <p:spPr>
          <a:xfrm>
            <a:off x="5652120" y="6309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27EF771-2B50-4573-84B4-5C96B4F32DD9}" type="slidenum">
              <a:rPr kumimoji="0" lang="en-ZA" sz="14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3686122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C9AD3092-7D39-4DA0-9547-703EA7EBCA93}"/>
              </a:ext>
            </a:extLst>
          </p:cNvPr>
          <p:cNvSpPr txBox="1">
            <a:spLocks/>
          </p:cNvSpPr>
          <p:nvPr/>
        </p:nvSpPr>
        <p:spPr>
          <a:xfrm>
            <a:off x="1" y="1010668"/>
            <a:ext cx="9143999" cy="5370660"/>
          </a:xfrm>
          <a:prstGeom prst="rect">
            <a:avLst/>
          </a:prstGeom>
          <a:ln>
            <a:noFill/>
          </a:ln>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85750" indent="-285750" algn="just">
              <a:lnSpc>
                <a:spcPct val="100000"/>
              </a:lnSpc>
              <a:spcBef>
                <a:spcPts val="300"/>
              </a:spcBef>
              <a:spcAft>
                <a:spcPts val="300"/>
              </a:spcAft>
              <a:buFont typeface="Wingdings" pitchFamily="2" charset="2"/>
              <a:buChar char="ü"/>
            </a:pPr>
            <a:r>
              <a:rPr lang="en-GB" sz="2200" dirty="0" smtClean="0">
                <a:latin typeface="+mn-lt"/>
                <a:cs typeface="Arial" panose="020B0604020202020204" pitchFamily="34" charset="0"/>
              </a:rPr>
              <a:t>Confirmed with DPSA that the NMOG and PMOG process will be followed;</a:t>
            </a:r>
          </a:p>
          <a:p>
            <a:pPr marL="285750" indent="-285750" algn="just">
              <a:lnSpc>
                <a:spcPct val="100000"/>
              </a:lnSpc>
              <a:spcBef>
                <a:spcPts val="300"/>
              </a:spcBef>
              <a:spcAft>
                <a:spcPts val="300"/>
              </a:spcAft>
              <a:buFont typeface="Wingdings" pitchFamily="2" charset="2"/>
              <a:buChar char="ü"/>
            </a:pPr>
            <a:r>
              <a:rPr lang="en-GB" sz="2200" b="1" dirty="0" smtClean="0">
                <a:latin typeface="+mn-lt"/>
                <a:cs typeface="Arial" panose="020B0604020202020204" pitchFamily="34" charset="0"/>
              </a:rPr>
              <a:t>Working </a:t>
            </a:r>
            <a:r>
              <a:rPr lang="en-GB" sz="2200" b="1" dirty="0">
                <a:latin typeface="+mn-lt"/>
                <a:cs typeface="Arial" panose="020B0604020202020204" pitchFamily="34" charset="0"/>
              </a:rPr>
              <a:t>with the legal workstream</a:t>
            </a:r>
            <a:r>
              <a:rPr lang="en-GB" sz="2200" dirty="0">
                <a:latin typeface="+mn-lt"/>
                <a:cs typeface="Arial" panose="020B0604020202020204" pitchFamily="34" charset="0"/>
              </a:rPr>
              <a:t>, identified the powers &amp; functions that could/should be transferred from national &amp; provincial </a:t>
            </a:r>
            <a:r>
              <a:rPr lang="en-GB" sz="2200" dirty="0" smtClean="0">
                <a:latin typeface="+mn-lt"/>
                <a:cs typeface="Arial" panose="020B0604020202020204" pitchFamily="34" charset="0"/>
              </a:rPr>
              <a:t>Social Development to Basic Education;</a:t>
            </a:r>
            <a:endParaRPr lang="en-GB" sz="2200" dirty="0">
              <a:latin typeface="+mn-lt"/>
              <a:cs typeface="Arial" panose="020B0604020202020204" pitchFamily="34" charset="0"/>
            </a:endParaRPr>
          </a:p>
          <a:p>
            <a:pPr marL="285750" indent="-285750" algn="just">
              <a:lnSpc>
                <a:spcPct val="100000"/>
              </a:lnSpc>
              <a:spcBef>
                <a:spcPts val="300"/>
              </a:spcBef>
              <a:spcAft>
                <a:spcPts val="300"/>
              </a:spcAft>
              <a:buFont typeface="Wingdings" pitchFamily="2" charset="2"/>
              <a:buChar char="ü"/>
            </a:pPr>
            <a:r>
              <a:rPr lang="en-GB" sz="2200" b="1" dirty="0">
                <a:latin typeface="+mn-lt"/>
                <a:cs typeface="Arial" panose="020B0604020202020204" pitchFamily="34" charset="0"/>
              </a:rPr>
              <a:t>Identified legal and labour requirements </a:t>
            </a:r>
            <a:r>
              <a:rPr lang="en-GB" sz="2200" dirty="0">
                <a:latin typeface="+mn-lt"/>
                <a:cs typeface="Arial" panose="020B0604020202020204" pitchFamily="34" charset="0"/>
              </a:rPr>
              <a:t>for the function transfer to happen as per policy pronouncements &amp; considering </a:t>
            </a:r>
            <a:r>
              <a:rPr lang="en-GB" sz="2200" dirty="0" smtClean="0">
                <a:latin typeface="+mn-lt"/>
                <a:cs typeface="Arial" panose="020B0604020202020204" pitchFamily="34" charset="0"/>
              </a:rPr>
              <a:t>PSA/PSR, LRA &amp; NMOG/PMOG requirements;</a:t>
            </a:r>
            <a:endParaRPr lang="en-GB" sz="2200" dirty="0">
              <a:latin typeface="+mn-lt"/>
              <a:cs typeface="Arial" panose="020B0604020202020204" pitchFamily="34" charset="0"/>
            </a:endParaRPr>
          </a:p>
          <a:p>
            <a:pPr marL="285750" indent="-285750" algn="just">
              <a:lnSpc>
                <a:spcPct val="100000"/>
              </a:lnSpc>
              <a:spcBef>
                <a:spcPts val="300"/>
              </a:spcBef>
              <a:spcAft>
                <a:spcPts val="300"/>
              </a:spcAft>
              <a:buFont typeface="Wingdings" pitchFamily="2" charset="2"/>
              <a:buChar char="ü"/>
            </a:pPr>
            <a:r>
              <a:rPr lang="en-GB" sz="2200" dirty="0">
                <a:latin typeface="+mn-lt"/>
                <a:cs typeface="Arial" panose="020B0604020202020204" pitchFamily="34" charset="0"/>
              </a:rPr>
              <a:t>Analysed ECD </a:t>
            </a:r>
            <a:r>
              <a:rPr lang="en-GB" sz="2200" dirty="0" smtClean="0">
                <a:latin typeface="+mn-lt"/>
                <a:cs typeface="Arial" panose="020B0604020202020204" pitchFamily="34" charset="0"/>
              </a:rPr>
              <a:t>service delivery models </a:t>
            </a:r>
            <a:r>
              <a:rPr lang="en-GB" sz="2200" dirty="0">
                <a:latin typeface="+mn-lt"/>
                <a:cs typeface="Arial" panose="020B0604020202020204" pitchFamily="34" charset="0"/>
              </a:rPr>
              <a:t>&amp; </a:t>
            </a:r>
            <a:r>
              <a:rPr lang="en-GB" sz="2200" dirty="0" smtClean="0">
                <a:latin typeface="+mn-lt"/>
                <a:cs typeface="Arial" panose="020B0604020202020204" pitchFamily="34" charset="0"/>
              </a:rPr>
              <a:t>organisational </a:t>
            </a:r>
            <a:r>
              <a:rPr lang="en-GB" sz="2200" dirty="0">
                <a:latin typeface="+mn-lt"/>
                <a:cs typeface="Arial" panose="020B0604020202020204" pitchFamily="34" charset="0"/>
              </a:rPr>
              <a:t>structures in </a:t>
            </a:r>
            <a:r>
              <a:rPr lang="en-GB" sz="2200" dirty="0" smtClean="0">
                <a:latin typeface="+mn-lt"/>
                <a:cs typeface="Arial" panose="020B0604020202020204" pitchFamily="34" charset="0"/>
              </a:rPr>
              <a:t>national </a:t>
            </a:r>
            <a:r>
              <a:rPr lang="en-GB" sz="2200" dirty="0">
                <a:latin typeface="+mn-lt"/>
                <a:cs typeface="Arial" panose="020B0604020202020204" pitchFamily="34" charset="0"/>
              </a:rPr>
              <a:t>&amp; </a:t>
            </a:r>
            <a:r>
              <a:rPr lang="en-GB" sz="2200" dirty="0" smtClean="0">
                <a:latin typeface="+mn-lt"/>
                <a:cs typeface="Arial" panose="020B0604020202020204" pitchFamily="34" charset="0"/>
              </a:rPr>
              <a:t>provincial Social Development departments</a:t>
            </a:r>
            <a:r>
              <a:rPr lang="en-GB" sz="2200" dirty="0">
                <a:latin typeface="+mn-lt"/>
                <a:cs typeface="Arial" panose="020B0604020202020204" pitchFamily="34" charset="0"/>
              </a:rPr>
              <a:t>;</a:t>
            </a:r>
          </a:p>
          <a:p>
            <a:pPr marL="285750" indent="-285750" algn="just">
              <a:lnSpc>
                <a:spcPct val="100000"/>
              </a:lnSpc>
              <a:spcBef>
                <a:spcPts val="300"/>
              </a:spcBef>
              <a:spcAft>
                <a:spcPts val="300"/>
              </a:spcAft>
              <a:buFont typeface="Wingdings" pitchFamily="2" charset="2"/>
              <a:buChar char="ü"/>
            </a:pPr>
            <a:r>
              <a:rPr lang="en-GB" sz="2200" dirty="0">
                <a:latin typeface="+mn-lt"/>
                <a:cs typeface="Arial" panose="020B0604020202020204" pitchFamily="34" charset="0"/>
              </a:rPr>
              <a:t>Collected &amp; analysed ECD staff composition of national &amp; provincial </a:t>
            </a:r>
            <a:r>
              <a:rPr lang="en-GB" sz="2200" dirty="0" smtClean="0">
                <a:latin typeface="+mn-lt"/>
                <a:cs typeface="Arial" panose="020B0604020202020204" pitchFamily="34" charset="0"/>
              </a:rPr>
              <a:t>Social Development departments and validated </a:t>
            </a:r>
            <a:r>
              <a:rPr lang="en-GB" sz="2200" dirty="0">
                <a:latin typeface="+mn-lt"/>
                <a:cs typeface="Arial" panose="020B0604020202020204" pitchFamily="34" charset="0"/>
              </a:rPr>
              <a:t>this analysis with all 9 </a:t>
            </a:r>
            <a:r>
              <a:rPr lang="en-GB" sz="2200" dirty="0" smtClean="0">
                <a:latin typeface="+mn-lt"/>
                <a:cs typeface="Arial" panose="020B0604020202020204" pitchFamily="34" charset="0"/>
              </a:rPr>
              <a:t>provinces;</a:t>
            </a:r>
          </a:p>
          <a:p>
            <a:pPr marL="285750" indent="-285750" algn="just">
              <a:lnSpc>
                <a:spcPct val="100000"/>
              </a:lnSpc>
              <a:spcBef>
                <a:spcPts val="300"/>
              </a:spcBef>
              <a:spcAft>
                <a:spcPts val="300"/>
              </a:spcAft>
              <a:buFont typeface="Wingdings" pitchFamily="2" charset="2"/>
              <a:buChar char="ü"/>
            </a:pPr>
            <a:r>
              <a:rPr lang="en-GB" sz="2200" b="1" dirty="0" smtClean="0">
                <a:latin typeface="+mn-lt"/>
                <a:cs typeface="Arial" panose="020B0604020202020204" pitchFamily="34" charset="0"/>
              </a:rPr>
              <a:t>Develop the criteria</a:t>
            </a:r>
            <a:r>
              <a:rPr lang="en-GB" sz="2200" dirty="0" smtClean="0">
                <a:latin typeface="+mn-lt"/>
                <a:cs typeface="Arial" panose="020B0604020202020204" pitchFamily="34" charset="0"/>
              </a:rPr>
              <a:t> to be used for the ring-fencing of the staff complement; and</a:t>
            </a:r>
          </a:p>
          <a:p>
            <a:pPr marL="285750" indent="-285750" algn="just">
              <a:lnSpc>
                <a:spcPct val="100000"/>
              </a:lnSpc>
              <a:spcBef>
                <a:spcPts val="300"/>
              </a:spcBef>
              <a:spcAft>
                <a:spcPts val="300"/>
              </a:spcAft>
              <a:buFont typeface="Wingdings" pitchFamily="2" charset="2"/>
              <a:buChar char="ü"/>
            </a:pPr>
            <a:r>
              <a:rPr lang="en-GB" sz="2200" dirty="0" smtClean="0">
                <a:latin typeface="+mn-lt"/>
                <a:cs typeface="Arial" panose="020B0604020202020204" pitchFamily="34" charset="0"/>
              </a:rPr>
              <a:t>Compiled </a:t>
            </a:r>
            <a:r>
              <a:rPr lang="en-GB" sz="2200" dirty="0">
                <a:latin typeface="+mn-lt"/>
                <a:cs typeface="Arial" panose="020B0604020202020204" pitchFamily="34" charset="0"/>
              </a:rPr>
              <a:t>first draft of joint NMOG </a:t>
            </a:r>
            <a:r>
              <a:rPr lang="en-GB" sz="2200" dirty="0" smtClean="0">
                <a:latin typeface="+mn-lt"/>
                <a:cs typeface="Arial" panose="020B0604020202020204" pitchFamily="34" charset="0"/>
              </a:rPr>
              <a:t>submission and PMOG submissions.</a:t>
            </a:r>
            <a:endParaRPr lang="en-GB" sz="2200" dirty="0">
              <a:latin typeface="+mn-lt"/>
              <a:cs typeface="Arial" panose="020B0604020202020204" pitchFamily="34" charset="0"/>
            </a:endParaRPr>
          </a:p>
          <a:p>
            <a:pPr algn="just"/>
            <a:endParaRPr lang="en-GB" sz="2200" b="1" dirty="0">
              <a:latin typeface="+mn-lt"/>
              <a:cs typeface="Arial" panose="020B0604020202020204" pitchFamily="34" charset="0"/>
            </a:endParaRPr>
          </a:p>
          <a:p>
            <a:pPr algn="l"/>
            <a:endParaRPr lang="en-GB" sz="2000" b="1" dirty="0">
              <a:latin typeface="+mn-lt"/>
              <a:cs typeface="Arial" panose="020B0604020202020204" pitchFamily="34" charset="0"/>
            </a:endParaRPr>
          </a:p>
        </p:txBody>
      </p:sp>
      <p:sp>
        <p:nvSpPr>
          <p:cNvPr id="5" name="Title 4">
            <a:extLst>
              <a:ext uri="{FF2B5EF4-FFF2-40B4-BE49-F238E27FC236}">
                <a16:creationId xmlns:a16="http://schemas.microsoft.com/office/drawing/2014/main" xmlns="" id="{C6F1201A-E2ED-4801-8CF9-69FE2FBBF74F}"/>
              </a:ext>
            </a:extLst>
          </p:cNvPr>
          <p:cNvSpPr txBox="1">
            <a:spLocks/>
          </p:cNvSpPr>
          <p:nvPr/>
        </p:nvSpPr>
        <p:spPr>
          <a:xfrm>
            <a:off x="0" y="0"/>
            <a:ext cx="8892480" cy="101066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b="1" cap="small" dirty="0" smtClean="0">
                <a:solidFill>
                  <a:schemeClr val="accent2">
                    <a:lumMod val="75000"/>
                  </a:schemeClr>
                </a:solidFill>
                <a:cs typeface="Arial" panose="020B0604020202020204" pitchFamily="34" charset="0"/>
              </a:rPr>
              <a:t>Progress: </a:t>
            </a:r>
          </a:p>
          <a:p>
            <a:r>
              <a:rPr lang="en-ZA" sz="3200" b="1" cap="small" dirty="0" smtClean="0">
                <a:solidFill>
                  <a:schemeClr val="accent2">
                    <a:lumMod val="75000"/>
                  </a:schemeClr>
                </a:solidFill>
                <a:cs typeface="Arial" panose="020B0604020202020204" pitchFamily="34" charset="0"/>
              </a:rPr>
              <a:t>Human Resources and Labour Relations</a:t>
            </a:r>
            <a:endParaRPr lang="en-US" sz="2800" dirty="0">
              <a:solidFill>
                <a:schemeClr val="accent2">
                  <a:lumMod val="75000"/>
                </a:schemeClr>
              </a:solidFill>
            </a:endParaRPr>
          </a:p>
        </p:txBody>
      </p:sp>
      <p:pic>
        <p:nvPicPr>
          <p:cNvPr id="4" name="Picture 3">
            <a:extLst>
              <a:ext uri="{FF2B5EF4-FFF2-40B4-BE49-F238E27FC236}">
                <a16:creationId xmlns:a16="http://schemas.microsoft.com/office/drawing/2014/main" xmlns="" id="{4286CB01-B585-4240-B905-635A8680C235}"/>
              </a:ext>
            </a:extLst>
          </p:cNvPr>
          <p:cNvPicPr>
            <a:picLocks noChangeAspect="1"/>
          </p:cNvPicPr>
          <p:nvPr/>
        </p:nvPicPr>
        <p:blipFill>
          <a:blip r:embed="rId2"/>
          <a:stretch>
            <a:fillRect/>
          </a:stretch>
        </p:blipFill>
        <p:spPr>
          <a:xfrm>
            <a:off x="107504" y="6240567"/>
            <a:ext cx="1694835" cy="584775"/>
          </a:xfrm>
          <a:prstGeom prst="rect">
            <a:avLst/>
          </a:prstGeom>
        </p:spPr>
      </p:pic>
      <p:sp>
        <p:nvSpPr>
          <p:cNvPr id="2" name="Rectangle 1"/>
          <p:cNvSpPr/>
          <p:nvPr/>
        </p:nvSpPr>
        <p:spPr>
          <a:xfrm>
            <a:off x="7257008" y="6453336"/>
            <a:ext cx="418704" cy="369332"/>
          </a:xfrm>
          <a:prstGeom prst="rect">
            <a:avLst/>
          </a:prstGeom>
        </p:spPr>
        <p:txBody>
          <a:bodyPr wrap="none">
            <a:spAutoFit/>
          </a:bodyPr>
          <a:lstStyle/>
          <a:p>
            <a:pPr lvl="0" algn="r">
              <a:defRPr/>
            </a:pPr>
            <a:r>
              <a:rPr lang="en-ZA" dirty="0" smtClean="0">
                <a:solidFill>
                  <a:prstClr val="black"/>
                </a:solidFill>
              </a:rPr>
              <a:t>30</a:t>
            </a:r>
            <a:endParaRPr lang="en-ZA" dirty="0">
              <a:solidFill>
                <a:prstClr val="black"/>
              </a:solidFill>
            </a:endParaRPr>
          </a:p>
        </p:txBody>
      </p:sp>
    </p:spTree>
    <p:extLst>
      <p:ext uri="{BB962C8B-B14F-4D97-AF65-F5344CB8AC3E}">
        <p14:creationId xmlns:p14="http://schemas.microsoft.com/office/powerpoint/2010/main" xmlns="" val="5647379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xmlns="" id="{322E3164-2F99-471F-9A7E-347C0CBDF2D3}"/>
              </a:ext>
            </a:extLst>
          </p:cNvPr>
          <p:cNvSpPr txBox="1">
            <a:spLocks/>
          </p:cNvSpPr>
          <p:nvPr/>
        </p:nvSpPr>
        <p:spPr>
          <a:xfrm>
            <a:off x="117286" y="692696"/>
            <a:ext cx="8928992" cy="5616624"/>
          </a:xfrm>
          <a:prstGeom prst="rect">
            <a:avLst/>
          </a:prstGeom>
          <a:ln>
            <a:noFill/>
          </a:ln>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85750" indent="-285750" algn="just">
              <a:lnSpc>
                <a:spcPct val="120000"/>
              </a:lnSpc>
              <a:spcBef>
                <a:spcPts val="300"/>
              </a:spcBef>
              <a:spcAft>
                <a:spcPts val="300"/>
              </a:spcAft>
              <a:buFont typeface="Arial" panose="020B0604020202020204" pitchFamily="34" charset="0"/>
              <a:buChar char="•"/>
            </a:pPr>
            <a:r>
              <a:rPr lang="en-ZA" sz="2400" b="1" dirty="0" smtClean="0"/>
              <a:t>100</a:t>
            </a:r>
            <a:r>
              <a:rPr lang="en-ZA" sz="2400" b="1" dirty="0"/>
              <a:t>% </a:t>
            </a:r>
            <a:r>
              <a:rPr lang="en-ZA" sz="2400" dirty="0"/>
              <a:t>of the human resource capacity listed </a:t>
            </a:r>
            <a:r>
              <a:rPr lang="en-ZA" sz="2400" b="1" dirty="0"/>
              <a:t>under ECD Conditional Grant </a:t>
            </a:r>
            <a:r>
              <a:rPr lang="en-ZA" sz="2400" dirty="0" smtClean="0"/>
              <a:t>will be </a:t>
            </a:r>
            <a:r>
              <a:rPr lang="en-ZA" sz="2400" dirty="0"/>
              <a:t>transferred to the </a:t>
            </a:r>
            <a:r>
              <a:rPr lang="en-ZA" sz="2400" dirty="0" smtClean="0"/>
              <a:t>DBE. The human resource capacity listed under Partial Care Facilities &amp; ECD Programmes/ Services is still under negotiation</a:t>
            </a:r>
          </a:p>
          <a:p>
            <a:pPr marL="285750" indent="-285750" algn="just">
              <a:lnSpc>
                <a:spcPct val="120000"/>
              </a:lnSpc>
              <a:spcBef>
                <a:spcPts val="300"/>
              </a:spcBef>
              <a:spcAft>
                <a:spcPts val="300"/>
              </a:spcAft>
              <a:buFont typeface="Arial" panose="020B0604020202020204" pitchFamily="34" charset="0"/>
              <a:buChar char="•"/>
            </a:pPr>
            <a:endParaRPr lang="en-GB" sz="1050" dirty="0" smtClean="0">
              <a:latin typeface="+mn-lt"/>
              <a:cs typeface="Arial" panose="020B0604020202020204" pitchFamily="34" charset="0"/>
            </a:endParaRPr>
          </a:p>
          <a:p>
            <a:pPr marL="342900" indent="-342900" algn="just">
              <a:lnSpc>
                <a:spcPct val="120000"/>
              </a:lnSpc>
              <a:spcBef>
                <a:spcPts val="300"/>
              </a:spcBef>
              <a:spcAft>
                <a:spcPts val="300"/>
              </a:spcAft>
              <a:buFont typeface="Arial" panose="020B0604020202020204" pitchFamily="34" charset="0"/>
              <a:buChar char="•"/>
            </a:pPr>
            <a:r>
              <a:rPr lang="en-GB" sz="2400" dirty="0">
                <a:cs typeface="Arial" panose="020B0604020202020204" pitchFamily="34" charset="0"/>
              </a:rPr>
              <a:t>DPSA has advised that the Public Sector Coordinating Bargaining Council will guide on the </a:t>
            </a:r>
            <a:r>
              <a:rPr lang="en-GB" sz="2400" b="1" dirty="0">
                <a:cs typeface="Arial" panose="020B0604020202020204" pitchFamily="34" charset="0"/>
              </a:rPr>
              <a:t>appropriate labour consultation process </a:t>
            </a:r>
            <a:r>
              <a:rPr lang="en-GB" sz="2400" dirty="0">
                <a:cs typeface="Arial" panose="020B0604020202020204" pitchFamily="34" charset="0"/>
              </a:rPr>
              <a:t>to be followed. </a:t>
            </a:r>
          </a:p>
          <a:p>
            <a:pPr marL="342900" indent="-342900" algn="just">
              <a:lnSpc>
                <a:spcPct val="120000"/>
              </a:lnSpc>
              <a:spcBef>
                <a:spcPts val="300"/>
              </a:spcBef>
              <a:spcAft>
                <a:spcPts val="300"/>
              </a:spcAft>
              <a:buFont typeface="Arial" panose="020B0604020202020204" pitchFamily="34" charset="0"/>
              <a:buChar char="•"/>
            </a:pPr>
            <a:endParaRPr lang="en-GB" sz="1100" dirty="0" smtClean="0">
              <a:latin typeface="+mn-lt"/>
              <a:cs typeface="Arial" panose="020B0604020202020204" pitchFamily="34" charset="0"/>
            </a:endParaRPr>
          </a:p>
          <a:p>
            <a:pPr marL="342900" indent="-342900" algn="just">
              <a:lnSpc>
                <a:spcPct val="120000"/>
              </a:lnSpc>
              <a:spcBef>
                <a:spcPts val="300"/>
              </a:spcBef>
              <a:spcAft>
                <a:spcPts val="300"/>
              </a:spcAft>
              <a:buFont typeface="Arial" panose="020B0604020202020204" pitchFamily="34" charset="0"/>
              <a:buChar char="•"/>
            </a:pPr>
            <a:r>
              <a:rPr lang="en-GB" sz="2400" b="1" dirty="0" smtClean="0">
                <a:latin typeface="+mn-lt"/>
                <a:cs typeface="Arial" panose="020B0604020202020204" pitchFamily="34" charset="0"/>
              </a:rPr>
              <a:t>Use </a:t>
            </a:r>
            <a:r>
              <a:rPr lang="en-GB" sz="2400" b="1" dirty="0">
                <a:latin typeface="+mn-lt"/>
                <a:cs typeface="Arial" panose="020B0604020202020204" pitchFamily="34" charset="0"/>
              </a:rPr>
              <a:t>draft </a:t>
            </a:r>
            <a:r>
              <a:rPr lang="en-GB" sz="2400" b="1" dirty="0" smtClean="0">
                <a:latin typeface="+mn-lt"/>
                <a:cs typeface="Arial" panose="020B0604020202020204" pitchFamily="34" charset="0"/>
              </a:rPr>
              <a:t>the draft NMOG </a:t>
            </a:r>
            <a:r>
              <a:rPr lang="en-GB" sz="2400" b="1" dirty="0">
                <a:latin typeface="+mn-lt"/>
                <a:cs typeface="Arial" panose="020B0604020202020204" pitchFamily="34" charset="0"/>
              </a:rPr>
              <a:t>&amp; PMOG submissions </a:t>
            </a:r>
            <a:r>
              <a:rPr lang="en-GB" sz="2400" dirty="0">
                <a:latin typeface="+mn-lt"/>
                <a:cs typeface="Arial" panose="020B0604020202020204" pitchFamily="34" charset="0"/>
              </a:rPr>
              <a:t>as a basis for discussion/consultation with key stakeholders, including DPSA/OTPs, </a:t>
            </a:r>
            <a:r>
              <a:rPr lang="en-GB" sz="2400" dirty="0" smtClean="0">
                <a:latin typeface="+mn-lt"/>
                <a:cs typeface="Arial" panose="020B0604020202020204" pitchFamily="34" charset="0"/>
              </a:rPr>
              <a:t>Education </a:t>
            </a:r>
            <a:r>
              <a:rPr lang="en-GB" sz="2400" dirty="0">
                <a:latin typeface="+mn-lt"/>
                <a:cs typeface="Arial" panose="020B0604020202020204" pitchFamily="34" charset="0"/>
              </a:rPr>
              <a:t>&amp; </a:t>
            </a:r>
            <a:r>
              <a:rPr lang="en-GB" sz="2400" dirty="0" smtClean="0">
                <a:latin typeface="+mn-lt"/>
                <a:cs typeface="Arial" panose="020B0604020202020204" pitchFamily="34" charset="0"/>
              </a:rPr>
              <a:t>Social Development Departments, </a:t>
            </a:r>
            <a:r>
              <a:rPr lang="en-GB" sz="2400" dirty="0">
                <a:latin typeface="+mn-lt"/>
                <a:cs typeface="Arial" panose="020B0604020202020204" pitchFamily="34" charset="0"/>
              </a:rPr>
              <a:t>organised labour, individual employees etc</a:t>
            </a:r>
            <a:r>
              <a:rPr lang="en-GB" sz="2400" dirty="0" smtClean="0">
                <a:latin typeface="+mn-lt"/>
                <a:cs typeface="Arial" panose="020B0604020202020204" pitchFamily="34" charset="0"/>
              </a:rPr>
              <a:t>.</a:t>
            </a:r>
          </a:p>
          <a:p>
            <a:pPr marL="342900" indent="-342900" algn="just">
              <a:lnSpc>
                <a:spcPct val="120000"/>
              </a:lnSpc>
              <a:spcBef>
                <a:spcPts val="300"/>
              </a:spcBef>
              <a:spcAft>
                <a:spcPts val="300"/>
              </a:spcAft>
              <a:buFont typeface="Arial" panose="020B0604020202020204" pitchFamily="34" charset="0"/>
              <a:buChar char="•"/>
            </a:pPr>
            <a:endParaRPr lang="en-GB" sz="2400" dirty="0">
              <a:latin typeface="+mn-lt"/>
              <a:cs typeface="Arial" panose="020B0604020202020204" pitchFamily="34" charset="0"/>
            </a:endParaRPr>
          </a:p>
          <a:p>
            <a:pPr marL="342900" indent="-342900" algn="l">
              <a:lnSpc>
                <a:spcPct val="120000"/>
              </a:lnSpc>
              <a:spcBef>
                <a:spcPts val="300"/>
              </a:spcBef>
              <a:spcAft>
                <a:spcPts val="300"/>
              </a:spcAft>
              <a:buFont typeface="Arial" panose="020B0604020202020204" pitchFamily="34" charset="0"/>
              <a:buChar char="•"/>
            </a:pPr>
            <a:endParaRPr lang="en-GB" sz="2000" dirty="0">
              <a:latin typeface="+mn-lt"/>
              <a:cs typeface="Arial" panose="020B0604020202020204" pitchFamily="34" charset="0"/>
            </a:endParaRPr>
          </a:p>
          <a:p>
            <a:pPr marL="1257300" lvl="2" indent="-342900">
              <a:lnSpc>
                <a:spcPct val="120000"/>
              </a:lnSpc>
              <a:spcBef>
                <a:spcPts val="300"/>
              </a:spcBef>
              <a:spcAft>
                <a:spcPts val="300"/>
              </a:spcAft>
              <a:buFont typeface="Arial" panose="020B0604020202020204" pitchFamily="34" charset="0"/>
              <a:buChar char="•"/>
            </a:pPr>
            <a:endParaRPr lang="en-GB" sz="2000" dirty="0">
              <a:cs typeface="Arial" panose="020B0604020202020204" pitchFamily="34" charset="0"/>
            </a:endParaRPr>
          </a:p>
          <a:p>
            <a:pPr marL="342900" indent="-342900">
              <a:lnSpc>
                <a:spcPct val="120000"/>
              </a:lnSpc>
              <a:spcBef>
                <a:spcPts val="300"/>
              </a:spcBef>
              <a:spcAft>
                <a:spcPts val="300"/>
              </a:spcAft>
              <a:buFont typeface="Arial" panose="020B0604020202020204" pitchFamily="34" charset="0"/>
              <a:buChar char="•"/>
            </a:pPr>
            <a:endParaRPr lang="en-GB" sz="2000" dirty="0">
              <a:latin typeface="+mn-lt"/>
              <a:cs typeface="Arial" panose="020B0604020202020204" pitchFamily="34" charset="0"/>
            </a:endParaRPr>
          </a:p>
        </p:txBody>
      </p:sp>
      <p:sp>
        <p:nvSpPr>
          <p:cNvPr id="5" name="Title 4">
            <a:extLst>
              <a:ext uri="{FF2B5EF4-FFF2-40B4-BE49-F238E27FC236}">
                <a16:creationId xmlns:a16="http://schemas.microsoft.com/office/drawing/2014/main" xmlns="" id="{C6F1201A-E2ED-4801-8CF9-69FE2FBBF74F}"/>
              </a:ext>
            </a:extLst>
          </p:cNvPr>
          <p:cNvSpPr txBox="1">
            <a:spLocks/>
          </p:cNvSpPr>
          <p:nvPr/>
        </p:nvSpPr>
        <p:spPr>
          <a:xfrm>
            <a:off x="0" y="116632"/>
            <a:ext cx="8892480" cy="66270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4000" b="1" cap="small" dirty="0" smtClean="0">
                <a:solidFill>
                  <a:schemeClr val="accent2">
                    <a:lumMod val="75000"/>
                  </a:schemeClr>
                </a:solidFill>
                <a:cs typeface="Arial" panose="020B0604020202020204" pitchFamily="34" charset="0"/>
              </a:rPr>
              <a:t>Human Resources and Labour Relations</a:t>
            </a:r>
          </a:p>
        </p:txBody>
      </p:sp>
      <p:pic>
        <p:nvPicPr>
          <p:cNvPr id="4" name="Picture 3">
            <a:extLst>
              <a:ext uri="{FF2B5EF4-FFF2-40B4-BE49-F238E27FC236}">
                <a16:creationId xmlns:a16="http://schemas.microsoft.com/office/drawing/2014/main" xmlns="" id="{4286CB01-B585-4240-B905-635A8680C235}"/>
              </a:ext>
            </a:extLst>
          </p:cNvPr>
          <p:cNvPicPr>
            <a:picLocks noChangeAspect="1"/>
          </p:cNvPicPr>
          <p:nvPr/>
        </p:nvPicPr>
        <p:blipFill>
          <a:blip r:embed="rId3"/>
          <a:stretch>
            <a:fillRect/>
          </a:stretch>
        </p:blipFill>
        <p:spPr>
          <a:xfrm>
            <a:off x="107504" y="6240567"/>
            <a:ext cx="1694835" cy="584775"/>
          </a:xfrm>
          <a:prstGeom prst="rect">
            <a:avLst/>
          </a:prstGeom>
        </p:spPr>
      </p:pic>
      <p:sp>
        <p:nvSpPr>
          <p:cNvPr id="2" name="Rectangle 1"/>
          <p:cNvSpPr/>
          <p:nvPr/>
        </p:nvSpPr>
        <p:spPr>
          <a:xfrm>
            <a:off x="7308304" y="6510709"/>
            <a:ext cx="367408" cy="307777"/>
          </a:xfrm>
          <a:prstGeom prst="rect">
            <a:avLst/>
          </a:prstGeom>
        </p:spPr>
        <p:txBody>
          <a:bodyPr wrap="none">
            <a:spAutoFit/>
          </a:bodyPr>
          <a:lstStyle/>
          <a:p>
            <a:pPr lvl="0" algn="r">
              <a:defRPr/>
            </a:pPr>
            <a:r>
              <a:rPr lang="en-ZA" sz="1400" dirty="0" smtClean="0">
                <a:solidFill>
                  <a:prstClr val="black"/>
                </a:solidFill>
              </a:rPr>
              <a:t>31</a:t>
            </a:r>
            <a:endParaRPr lang="en-ZA" dirty="0">
              <a:solidFill>
                <a:prstClr val="black"/>
              </a:solidFill>
            </a:endParaRPr>
          </a:p>
        </p:txBody>
      </p:sp>
    </p:spTree>
    <p:extLst>
      <p:ext uri="{BB962C8B-B14F-4D97-AF65-F5344CB8AC3E}">
        <p14:creationId xmlns:p14="http://schemas.microsoft.com/office/powerpoint/2010/main" xmlns="" val="19366957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xmlns="" id="{322E3164-2F99-471F-9A7E-347C0CBDF2D3}"/>
              </a:ext>
            </a:extLst>
          </p:cNvPr>
          <p:cNvSpPr txBox="1">
            <a:spLocks/>
          </p:cNvSpPr>
          <p:nvPr/>
        </p:nvSpPr>
        <p:spPr>
          <a:xfrm>
            <a:off x="0" y="836712"/>
            <a:ext cx="9036496" cy="5256584"/>
          </a:xfrm>
          <a:prstGeom prst="rect">
            <a:avLst/>
          </a:prstGeom>
          <a:ln>
            <a:noFill/>
          </a:ln>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42900" lvl="0" indent="-342900" algn="just">
              <a:buFont typeface="Arial" panose="020B0604020202020204" pitchFamily="34" charset="0"/>
              <a:buChar char="•"/>
            </a:pPr>
            <a:r>
              <a:rPr lang="en-ZA" sz="2000" dirty="0"/>
              <a:t>DSD has adopted an interim organisation structure following the NMOG process in 2019 which has not yet been fully </a:t>
            </a:r>
            <a:r>
              <a:rPr lang="en-ZA" sz="2000" dirty="0" smtClean="0"/>
              <a:t>implemented.</a:t>
            </a:r>
          </a:p>
          <a:p>
            <a:pPr marL="342900" lvl="0" indent="-342900" algn="just">
              <a:buFont typeface="Arial" panose="020B0604020202020204" pitchFamily="34" charset="0"/>
              <a:buChar char="•"/>
            </a:pPr>
            <a:endParaRPr lang="en-ZA" sz="2000" dirty="0"/>
          </a:p>
          <a:p>
            <a:pPr marL="342900" lvl="0" indent="-342900" algn="just">
              <a:buFont typeface="Arial" panose="020B0604020202020204" pitchFamily="34" charset="0"/>
              <a:buChar char="•"/>
            </a:pPr>
            <a:r>
              <a:rPr lang="en-ZA" sz="2000" dirty="0" smtClean="0"/>
              <a:t>The </a:t>
            </a:r>
            <a:r>
              <a:rPr lang="en-ZA" sz="2000" dirty="0"/>
              <a:t>actual staffing situation in the </a:t>
            </a:r>
            <a:r>
              <a:rPr lang="en-ZA" sz="2000" b="1" dirty="0"/>
              <a:t>ECD Chief Directorate </a:t>
            </a:r>
            <a:r>
              <a:rPr lang="en-ZA" sz="2000" dirty="0"/>
              <a:t>was already challenging before the adoption of the interim structure because the staff in the Chief Directorate focused on both ECD programmes and </a:t>
            </a:r>
            <a:r>
              <a:rPr lang="en-ZA" sz="2000" u="sng" dirty="0"/>
              <a:t>all</a:t>
            </a:r>
            <a:r>
              <a:rPr lang="en-ZA" sz="2000" dirty="0"/>
              <a:t> partial care facilities. </a:t>
            </a:r>
            <a:r>
              <a:rPr lang="en-ZA" sz="2000" dirty="0" smtClean="0"/>
              <a:t>Some </a:t>
            </a:r>
            <a:r>
              <a:rPr lang="en-ZA" sz="2000" dirty="0"/>
              <a:t>form of compromise solution will be </a:t>
            </a:r>
            <a:r>
              <a:rPr lang="en-ZA" sz="2000" dirty="0" smtClean="0"/>
              <a:t>required.</a:t>
            </a:r>
          </a:p>
          <a:p>
            <a:pPr marL="342900" lvl="0" indent="-342900" algn="just">
              <a:buFont typeface="Arial" panose="020B0604020202020204" pitchFamily="34" charset="0"/>
              <a:buChar char="•"/>
            </a:pPr>
            <a:endParaRPr lang="en-ZA" sz="2000" dirty="0" smtClean="0"/>
          </a:p>
          <a:p>
            <a:pPr marL="342900" lvl="0" indent="-342900" algn="just">
              <a:buFont typeface="Arial" panose="020B0604020202020204" pitchFamily="34" charset="0"/>
              <a:buChar char="•"/>
            </a:pPr>
            <a:r>
              <a:rPr lang="en-ZA" sz="2000" dirty="0" smtClean="0"/>
              <a:t>Most </a:t>
            </a:r>
            <a:r>
              <a:rPr lang="en-ZA" sz="2000" dirty="0"/>
              <a:t>provinces have adopted a </a:t>
            </a:r>
            <a:r>
              <a:rPr lang="en-ZA" sz="2000" b="1" dirty="0"/>
              <a:t>decentralised ECD delivery model </a:t>
            </a:r>
            <a:r>
              <a:rPr lang="en-ZA" sz="2000" dirty="0"/>
              <a:t>which means that most of the operational functions such as registration of ECD programmes and partial care facilities, happen at a district and local office level. </a:t>
            </a:r>
            <a:r>
              <a:rPr lang="en-ZA" sz="2000" dirty="0" smtClean="0"/>
              <a:t>Very </a:t>
            </a:r>
            <a:r>
              <a:rPr lang="en-ZA" sz="2000" dirty="0"/>
              <a:t>few social work practitioners are solely responsible for ECD &amp; partial care facilities. Again a compromise solution will have to be </a:t>
            </a:r>
            <a:r>
              <a:rPr lang="en-ZA" sz="2000" dirty="0" smtClean="0"/>
              <a:t>found.</a:t>
            </a:r>
          </a:p>
          <a:p>
            <a:pPr marL="342900" lvl="0" indent="-342900" algn="just">
              <a:buFont typeface="Arial" panose="020B0604020202020204" pitchFamily="34" charset="0"/>
              <a:buChar char="•"/>
            </a:pPr>
            <a:endParaRPr lang="en-ZA" sz="2000" dirty="0" smtClean="0"/>
          </a:p>
          <a:p>
            <a:pPr marL="342900" lvl="0" indent="-342900" algn="just">
              <a:buFont typeface="Arial" panose="020B0604020202020204" pitchFamily="34" charset="0"/>
              <a:buChar char="•"/>
            </a:pPr>
            <a:r>
              <a:rPr lang="en-ZA" sz="2000" dirty="0" smtClean="0"/>
              <a:t>At </a:t>
            </a:r>
            <a:r>
              <a:rPr lang="en-ZA" sz="2000" dirty="0"/>
              <a:t>both national &amp; provincial levels, a proportion of </a:t>
            </a:r>
            <a:r>
              <a:rPr lang="en-ZA" sz="2000" b="1" dirty="0"/>
              <a:t>Programme 1 human resources</a:t>
            </a:r>
            <a:r>
              <a:rPr lang="en-ZA" sz="2000" dirty="0"/>
              <a:t> also need to be identified and </a:t>
            </a:r>
            <a:r>
              <a:rPr lang="en-ZA" sz="2000" dirty="0" smtClean="0"/>
              <a:t>ring-fenced. This </a:t>
            </a:r>
            <a:r>
              <a:rPr lang="en-ZA" sz="2000" dirty="0"/>
              <a:t>will probably also have to be “negotiated” </a:t>
            </a:r>
            <a:r>
              <a:rPr lang="en-ZA" sz="2000" dirty="0" smtClean="0"/>
              <a:t>.</a:t>
            </a:r>
            <a:endParaRPr lang="en-ZA" sz="2000" dirty="0"/>
          </a:p>
          <a:p>
            <a:pPr marL="342900" indent="-342900" algn="l">
              <a:lnSpc>
                <a:spcPct val="120000"/>
              </a:lnSpc>
              <a:spcBef>
                <a:spcPts val="300"/>
              </a:spcBef>
              <a:spcAft>
                <a:spcPts val="300"/>
              </a:spcAft>
              <a:buFont typeface="Arial" panose="020B0604020202020204" pitchFamily="34" charset="0"/>
              <a:buChar char="•"/>
            </a:pPr>
            <a:endParaRPr lang="en-GB" sz="2000" dirty="0">
              <a:latin typeface="+mn-lt"/>
              <a:cs typeface="Arial" panose="020B0604020202020204" pitchFamily="34" charset="0"/>
            </a:endParaRPr>
          </a:p>
          <a:p>
            <a:pPr marL="342900" indent="-342900" algn="l">
              <a:lnSpc>
                <a:spcPct val="120000"/>
              </a:lnSpc>
              <a:spcBef>
                <a:spcPts val="300"/>
              </a:spcBef>
              <a:spcAft>
                <a:spcPts val="300"/>
              </a:spcAft>
              <a:buFont typeface="Arial" panose="020B0604020202020204" pitchFamily="34" charset="0"/>
              <a:buChar char="•"/>
            </a:pPr>
            <a:endParaRPr lang="en-GB" sz="2000" dirty="0">
              <a:latin typeface="+mn-lt"/>
              <a:cs typeface="Arial" panose="020B0604020202020204" pitchFamily="34" charset="0"/>
            </a:endParaRPr>
          </a:p>
          <a:p>
            <a:pPr marL="1257300" lvl="2" indent="-342900">
              <a:lnSpc>
                <a:spcPct val="120000"/>
              </a:lnSpc>
              <a:spcBef>
                <a:spcPts val="300"/>
              </a:spcBef>
              <a:spcAft>
                <a:spcPts val="300"/>
              </a:spcAft>
              <a:buFont typeface="Arial" panose="020B0604020202020204" pitchFamily="34" charset="0"/>
              <a:buChar char="•"/>
            </a:pPr>
            <a:endParaRPr lang="en-GB" sz="2000" dirty="0">
              <a:cs typeface="Arial" panose="020B0604020202020204" pitchFamily="34" charset="0"/>
            </a:endParaRPr>
          </a:p>
          <a:p>
            <a:pPr marL="342900" indent="-342900" algn="l">
              <a:lnSpc>
                <a:spcPct val="120000"/>
              </a:lnSpc>
              <a:spcBef>
                <a:spcPts val="300"/>
              </a:spcBef>
              <a:spcAft>
                <a:spcPts val="300"/>
              </a:spcAft>
              <a:buFont typeface="Arial" panose="020B0604020202020204" pitchFamily="34" charset="0"/>
              <a:buChar char="•"/>
            </a:pPr>
            <a:endParaRPr lang="en-GB" sz="2000" dirty="0">
              <a:latin typeface="+mn-lt"/>
              <a:cs typeface="Arial" panose="020B0604020202020204" pitchFamily="34" charset="0"/>
            </a:endParaRPr>
          </a:p>
        </p:txBody>
      </p:sp>
      <p:sp>
        <p:nvSpPr>
          <p:cNvPr id="5" name="Title 4">
            <a:extLst>
              <a:ext uri="{FF2B5EF4-FFF2-40B4-BE49-F238E27FC236}">
                <a16:creationId xmlns:a16="http://schemas.microsoft.com/office/drawing/2014/main" xmlns="" id="{C6F1201A-E2ED-4801-8CF9-69FE2FBBF74F}"/>
              </a:ext>
            </a:extLst>
          </p:cNvPr>
          <p:cNvSpPr txBox="1">
            <a:spLocks/>
          </p:cNvSpPr>
          <p:nvPr/>
        </p:nvSpPr>
        <p:spPr>
          <a:xfrm>
            <a:off x="0" y="116632"/>
            <a:ext cx="8892480" cy="8940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4000" b="1" cap="small" dirty="0" smtClean="0">
                <a:solidFill>
                  <a:schemeClr val="accent2">
                    <a:lumMod val="75000"/>
                  </a:schemeClr>
                </a:solidFill>
                <a:cs typeface="Arial" panose="020B0604020202020204" pitchFamily="34" charset="0"/>
              </a:rPr>
              <a:t>Human Resources and Labour Relations</a:t>
            </a:r>
          </a:p>
        </p:txBody>
      </p:sp>
      <p:pic>
        <p:nvPicPr>
          <p:cNvPr id="4" name="Picture 3">
            <a:extLst>
              <a:ext uri="{FF2B5EF4-FFF2-40B4-BE49-F238E27FC236}">
                <a16:creationId xmlns:a16="http://schemas.microsoft.com/office/drawing/2014/main" xmlns="" id="{4286CB01-B585-4240-B905-635A8680C235}"/>
              </a:ext>
            </a:extLst>
          </p:cNvPr>
          <p:cNvPicPr>
            <a:picLocks noChangeAspect="1"/>
          </p:cNvPicPr>
          <p:nvPr/>
        </p:nvPicPr>
        <p:blipFill>
          <a:blip r:embed="rId3"/>
          <a:stretch>
            <a:fillRect/>
          </a:stretch>
        </p:blipFill>
        <p:spPr>
          <a:xfrm>
            <a:off x="107504" y="6240567"/>
            <a:ext cx="1694835" cy="584775"/>
          </a:xfrm>
          <a:prstGeom prst="rect">
            <a:avLst/>
          </a:prstGeom>
        </p:spPr>
      </p:pic>
      <p:sp>
        <p:nvSpPr>
          <p:cNvPr id="2" name="Rectangle 1"/>
          <p:cNvSpPr/>
          <p:nvPr/>
        </p:nvSpPr>
        <p:spPr>
          <a:xfrm>
            <a:off x="7401024" y="6379065"/>
            <a:ext cx="418704" cy="369332"/>
          </a:xfrm>
          <a:prstGeom prst="rect">
            <a:avLst/>
          </a:prstGeom>
        </p:spPr>
        <p:txBody>
          <a:bodyPr wrap="none">
            <a:spAutoFit/>
          </a:bodyPr>
          <a:lstStyle/>
          <a:p>
            <a:pPr lvl="0" algn="r">
              <a:defRPr/>
            </a:pPr>
            <a:r>
              <a:rPr lang="en-ZA" dirty="0" smtClean="0">
                <a:solidFill>
                  <a:prstClr val="black"/>
                </a:solidFill>
              </a:rPr>
              <a:t>32</a:t>
            </a:r>
            <a:endParaRPr lang="en-ZA" dirty="0">
              <a:solidFill>
                <a:prstClr val="black"/>
              </a:solidFill>
            </a:endParaRPr>
          </a:p>
        </p:txBody>
      </p:sp>
    </p:spTree>
    <p:extLst>
      <p:ext uri="{BB962C8B-B14F-4D97-AF65-F5344CB8AC3E}">
        <p14:creationId xmlns:p14="http://schemas.microsoft.com/office/powerpoint/2010/main" xmlns="" val="31386206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C9AD3092-7D39-4DA0-9547-703EA7EBCA93}"/>
              </a:ext>
            </a:extLst>
          </p:cNvPr>
          <p:cNvSpPr txBox="1">
            <a:spLocks/>
          </p:cNvSpPr>
          <p:nvPr/>
        </p:nvSpPr>
        <p:spPr>
          <a:xfrm>
            <a:off x="107504" y="1340768"/>
            <a:ext cx="8856984" cy="4608512"/>
          </a:xfrm>
          <a:prstGeom prst="rect">
            <a:avLst/>
          </a:prstGeom>
          <a:ln>
            <a:noFill/>
          </a:ln>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85750" indent="-285750" algn="just">
              <a:lnSpc>
                <a:spcPct val="100000"/>
              </a:lnSpc>
              <a:spcBef>
                <a:spcPts val="300"/>
              </a:spcBef>
              <a:spcAft>
                <a:spcPts val="300"/>
              </a:spcAft>
              <a:buFont typeface="Wingdings" pitchFamily="2" charset="2"/>
              <a:buChar char="ü"/>
            </a:pPr>
            <a:r>
              <a:rPr lang="en-GB" sz="2800" b="1" dirty="0">
                <a:latin typeface="+mn-lt"/>
                <a:cs typeface="Arial" panose="020B0604020202020204" pitchFamily="34" charset="0"/>
              </a:rPr>
              <a:t>Identified the budget lines </a:t>
            </a:r>
            <a:r>
              <a:rPr lang="en-GB" sz="2800" dirty="0">
                <a:latin typeface="+mn-lt"/>
                <a:cs typeface="Arial" panose="020B0604020202020204" pitchFamily="34" charset="0"/>
              </a:rPr>
              <a:t>that could follow the function</a:t>
            </a:r>
          </a:p>
          <a:p>
            <a:pPr marL="285750" indent="-285750" algn="just">
              <a:lnSpc>
                <a:spcPct val="100000"/>
              </a:lnSpc>
              <a:spcBef>
                <a:spcPts val="300"/>
              </a:spcBef>
              <a:spcAft>
                <a:spcPts val="300"/>
              </a:spcAft>
              <a:buFont typeface="Wingdings" pitchFamily="2" charset="2"/>
              <a:buChar char="ü"/>
            </a:pPr>
            <a:endParaRPr lang="en-GB" sz="2800" dirty="0">
              <a:latin typeface="+mn-lt"/>
              <a:cs typeface="Arial" panose="020B0604020202020204" pitchFamily="34" charset="0"/>
            </a:endParaRPr>
          </a:p>
          <a:p>
            <a:pPr marL="285750" indent="-285750" algn="just">
              <a:lnSpc>
                <a:spcPct val="100000"/>
              </a:lnSpc>
              <a:spcBef>
                <a:spcPts val="300"/>
              </a:spcBef>
              <a:spcAft>
                <a:spcPts val="300"/>
              </a:spcAft>
              <a:buFont typeface="Wingdings" pitchFamily="2" charset="2"/>
              <a:buChar char="ü"/>
            </a:pPr>
            <a:r>
              <a:rPr lang="en-GB" sz="2800" b="1" dirty="0">
                <a:latin typeface="+mn-lt"/>
                <a:cs typeface="Arial" panose="020B0604020202020204" pitchFamily="34" charset="0"/>
              </a:rPr>
              <a:t>Analysed historical expenditure</a:t>
            </a:r>
            <a:r>
              <a:rPr lang="en-GB" sz="2800" dirty="0">
                <a:latin typeface="+mn-lt"/>
                <a:cs typeface="Arial" panose="020B0604020202020204" pitchFamily="34" charset="0"/>
              </a:rPr>
              <a:t> to assess the feasibility of these budget lines following the function</a:t>
            </a:r>
          </a:p>
          <a:p>
            <a:pPr marL="285750" indent="-285750" algn="just">
              <a:lnSpc>
                <a:spcPct val="100000"/>
              </a:lnSpc>
              <a:spcBef>
                <a:spcPts val="300"/>
              </a:spcBef>
              <a:spcAft>
                <a:spcPts val="300"/>
              </a:spcAft>
              <a:buFont typeface="Wingdings" pitchFamily="2" charset="2"/>
              <a:buChar char="ü"/>
            </a:pPr>
            <a:endParaRPr lang="en-GB" sz="2800" dirty="0">
              <a:latin typeface="+mn-lt"/>
              <a:cs typeface="Arial" panose="020B0604020202020204" pitchFamily="34" charset="0"/>
            </a:endParaRPr>
          </a:p>
          <a:p>
            <a:pPr marL="285750" indent="-285750" algn="just">
              <a:lnSpc>
                <a:spcPct val="100000"/>
              </a:lnSpc>
              <a:spcBef>
                <a:spcPts val="300"/>
              </a:spcBef>
              <a:spcAft>
                <a:spcPts val="300"/>
              </a:spcAft>
              <a:buFont typeface="Wingdings" pitchFamily="2" charset="2"/>
              <a:buChar char="ü"/>
            </a:pPr>
            <a:r>
              <a:rPr lang="en-GB" sz="2800" b="1" dirty="0">
                <a:latin typeface="+mn-lt"/>
                <a:cs typeface="Arial" panose="020B0604020202020204" pitchFamily="34" charset="0"/>
              </a:rPr>
              <a:t>Validated this analysis </a:t>
            </a:r>
            <a:r>
              <a:rPr lang="en-GB" sz="2800" dirty="0">
                <a:latin typeface="+mn-lt"/>
                <a:cs typeface="Arial" panose="020B0604020202020204" pitchFamily="34" charset="0"/>
              </a:rPr>
              <a:t>with all 9 </a:t>
            </a:r>
            <a:r>
              <a:rPr lang="en-GB" sz="2800" dirty="0" smtClean="0">
                <a:latin typeface="+mn-lt"/>
                <a:cs typeface="Arial" panose="020B0604020202020204" pitchFamily="34" charset="0"/>
              </a:rPr>
              <a:t>provinces</a:t>
            </a:r>
          </a:p>
          <a:p>
            <a:pPr marL="285750" indent="-285750" algn="just">
              <a:lnSpc>
                <a:spcPct val="100000"/>
              </a:lnSpc>
              <a:spcBef>
                <a:spcPts val="300"/>
              </a:spcBef>
              <a:spcAft>
                <a:spcPts val="300"/>
              </a:spcAft>
              <a:buFont typeface="Wingdings" pitchFamily="2" charset="2"/>
              <a:buChar char="ü"/>
            </a:pPr>
            <a:endParaRPr lang="en-GB" sz="2800" dirty="0" smtClean="0">
              <a:latin typeface="+mn-lt"/>
              <a:cs typeface="Arial" panose="020B0604020202020204" pitchFamily="34" charset="0"/>
            </a:endParaRPr>
          </a:p>
          <a:p>
            <a:pPr marL="285750" indent="-285750" algn="just">
              <a:lnSpc>
                <a:spcPct val="100000"/>
              </a:lnSpc>
              <a:spcBef>
                <a:spcPts val="300"/>
              </a:spcBef>
              <a:spcAft>
                <a:spcPts val="300"/>
              </a:spcAft>
              <a:buFont typeface="Wingdings" pitchFamily="2" charset="2"/>
              <a:buChar char="ü"/>
            </a:pPr>
            <a:r>
              <a:rPr lang="en-GB" sz="2800" b="1" dirty="0" smtClean="0">
                <a:latin typeface="+mn-lt"/>
                <a:cs typeface="Arial" panose="020B0604020202020204" pitchFamily="34" charset="0"/>
              </a:rPr>
              <a:t>Developed the principles </a:t>
            </a:r>
            <a:r>
              <a:rPr lang="en-GB" sz="2800" dirty="0" smtClean="0">
                <a:latin typeface="+mn-lt"/>
                <a:cs typeface="Arial" panose="020B0604020202020204" pitchFamily="34" charset="0"/>
              </a:rPr>
              <a:t>that will be used in the function shift process.</a:t>
            </a:r>
          </a:p>
          <a:p>
            <a:pPr algn="l">
              <a:lnSpc>
                <a:spcPct val="100000"/>
              </a:lnSpc>
              <a:spcBef>
                <a:spcPts val="300"/>
              </a:spcBef>
              <a:spcAft>
                <a:spcPts val="300"/>
              </a:spcAft>
            </a:pPr>
            <a:endParaRPr lang="en-GB" sz="2400" dirty="0">
              <a:latin typeface="+mn-lt"/>
              <a:cs typeface="Arial" panose="020B0604020202020204" pitchFamily="34" charset="0"/>
            </a:endParaRPr>
          </a:p>
          <a:p>
            <a:pPr algn="l"/>
            <a:endParaRPr lang="en-GB" sz="2400" b="1" dirty="0">
              <a:latin typeface="+mn-lt"/>
              <a:cs typeface="Arial" panose="020B0604020202020204" pitchFamily="34" charset="0"/>
            </a:endParaRPr>
          </a:p>
          <a:p>
            <a:pPr algn="l"/>
            <a:endParaRPr lang="en-GB" sz="2400" b="1" dirty="0">
              <a:latin typeface="+mn-lt"/>
              <a:cs typeface="Arial" panose="020B0604020202020204" pitchFamily="34" charset="0"/>
            </a:endParaRPr>
          </a:p>
        </p:txBody>
      </p:sp>
      <p:sp>
        <p:nvSpPr>
          <p:cNvPr id="5" name="Title 4">
            <a:extLst>
              <a:ext uri="{FF2B5EF4-FFF2-40B4-BE49-F238E27FC236}">
                <a16:creationId xmlns:a16="http://schemas.microsoft.com/office/drawing/2014/main" xmlns="" id="{C6F1201A-E2ED-4801-8CF9-69FE2FBBF74F}"/>
              </a:ext>
            </a:extLst>
          </p:cNvPr>
          <p:cNvSpPr txBox="1">
            <a:spLocks/>
          </p:cNvSpPr>
          <p:nvPr/>
        </p:nvSpPr>
        <p:spPr>
          <a:xfrm>
            <a:off x="0" y="116632"/>
            <a:ext cx="8892480" cy="8940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b="1" cap="small" dirty="0" smtClean="0">
                <a:solidFill>
                  <a:schemeClr val="accent2">
                    <a:lumMod val="75000"/>
                  </a:schemeClr>
                </a:solidFill>
                <a:cs typeface="Arial" panose="020B0604020202020204" pitchFamily="34" charset="0"/>
              </a:rPr>
              <a:t>Progress: </a:t>
            </a:r>
          </a:p>
          <a:p>
            <a:r>
              <a:rPr lang="en-ZA" sz="3200" b="1" cap="small" dirty="0" smtClean="0">
                <a:solidFill>
                  <a:schemeClr val="accent2">
                    <a:lumMod val="75000"/>
                  </a:schemeClr>
                </a:solidFill>
                <a:cs typeface="Arial" panose="020B0604020202020204" pitchFamily="34" charset="0"/>
              </a:rPr>
              <a:t>Finance and Budgets</a:t>
            </a:r>
            <a:endParaRPr lang="en-US" sz="2800" dirty="0">
              <a:solidFill>
                <a:schemeClr val="accent2">
                  <a:lumMod val="75000"/>
                </a:schemeClr>
              </a:solidFill>
            </a:endParaRPr>
          </a:p>
        </p:txBody>
      </p:sp>
      <p:pic>
        <p:nvPicPr>
          <p:cNvPr id="4" name="Picture 3">
            <a:extLst>
              <a:ext uri="{FF2B5EF4-FFF2-40B4-BE49-F238E27FC236}">
                <a16:creationId xmlns:a16="http://schemas.microsoft.com/office/drawing/2014/main" xmlns="" id="{4286CB01-B585-4240-B905-635A8680C235}"/>
              </a:ext>
            </a:extLst>
          </p:cNvPr>
          <p:cNvPicPr>
            <a:picLocks noChangeAspect="1"/>
          </p:cNvPicPr>
          <p:nvPr/>
        </p:nvPicPr>
        <p:blipFill>
          <a:blip r:embed="rId2"/>
          <a:stretch>
            <a:fillRect/>
          </a:stretch>
        </p:blipFill>
        <p:spPr>
          <a:xfrm>
            <a:off x="107504" y="6240567"/>
            <a:ext cx="1694835" cy="584775"/>
          </a:xfrm>
          <a:prstGeom prst="rect">
            <a:avLst/>
          </a:prstGeom>
        </p:spPr>
      </p:pic>
      <p:sp>
        <p:nvSpPr>
          <p:cNvPr id="2" name="Rectangle 1"/>
          <p:cNvSpPr/>
          <p:nvPr/>
        </p:nvSpPr>
        <p:spPr>
          <a:xfrm>
            <a:off x="7257008" y="6517565"/>
            <a:ext cx="418704" cy="369332"/>
          </a:xfrm>
          <a:prstGeom prst="rect">
            <a:avLst/>
          </a:prstGeom>
        </p:spPr>
        <p:txBody>
          <a:bodyPr wrap="none">
            <a:spAutoFit/>
          </a:bodyPr>
          <a:lstStyle/>
          <a:p>
            <a:pPr lvl="0" algn="r">
              <a:defRPr/>
            </a:pPr>
            <a:r>
              <a:rPr lang="en-ZA" dirty="0" smtClean="0">
                <a:solidFill>
                  <a:prstClr val="black"/>
                </a:solidFill>
              </a:rPr>
              <a:t>33</a:t>
            </a:r>
            <a:endParaRPr lang="en-ZA" dirty="0">
              <a:solidFill>
                <a:prstClr val="black"/>
              </a:solidFill>
            </a:endParaRPr>
          </a:p>
        </p:txBody>
      </p:sp>
    </p:spTree>
    <p:extLst>
      <p:ext uri="{BB962C8B-B14F-4D97-AF65-F5344CB8AC3E}">
        <p14:creationId xmlns:p14="http://schemas.microsoft.com/office/powerpoint/2010/main" xmlns="" val="19086108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C6F1201A-E2ED-4801-8CF9-69FE2FBBF74F}"/>
              </a:ext>
            </a:extLst>
          </p:cNvPr>
          <p:cNvSpPr txBox="1">
            <a:spLocks/>
          </p:cNvSpPr>
          <p:nvPr/>
        </p:nvSpPr>
        <p:spPr>
          <a:xfrm>
            <a:off x="0" y="0"/>
            <a:ext cx="8892480" cy="8940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6000" b="1" cap="small" dirty="0" smtClean="0">
                <a:solidFill>
                  <a:schemeClr val="accent2">
                    <a:lumMod val="75000"/>
                  </a:schemeClr>
                </a:solidFill>
                <a:cs typeface="Arial" panose="020B0604020202020204" pitchFamily="34" charset="0"/>
              </a:rPr>
              <a:t>Finance and Budgets</a:t>
            </a:r>
          </a:p>
        </p:txBody>
      </p:sp>
      <p:graphicFrame>
        <p:nvGraphicFramePr>
          <p:cNvPr id="2" name="Table 1"/>
          <p:cNvGraphicFramePr>
            <a:graphicFrameLocks noGrp="1"/>
          </p:cNvGraphicFramePr>
          <p:nvPr>
            <p:extLst>
              <p:ext uri="{D42A27DB-BD31-4B8C-83A1-F6EECF244321}">
                <p14:modId xmlns:p14="http://schemas.microsoft.com/office/powerpoint/2010/main" xmlns="" val="710797657"/>
              </p:ext>
            </p:extLst>
          </p:nvPr>
        </p:nvGraphicFramePr>
        <p:xfrm>
          <a:off x="107504" y="901887"/>
          <a:ext cx="9036495" cy="5218431"/>
        </p:xfrm>
        <a:graphic>
          <a:graphicData uri="http://schemas.openxmlformats.org/drawingml/2006/table">
            <a:tbl>
              <a:tblPr firstRow="1" firstCol="1" bandRow="1">
                <a:tableStyleId>{5940675A-B579-460E-94D1-54222C63F5DA}</a:tableStyleId>
              </a:tblPr>
              <a:tblGrid>
                <a:gridCol w="1435784">
                  <a:extLst>
                    <a:ext uri="{9D8B030D-6E8A-4147-A177-3AD203B41FA5}">
                      <a16:colId xmlns:a16="http://schemas.microsoft.com/office/drawing/2014/main" xmlns="" val="1254414355"/>
                    </a:ext>
                  </a:extLst>
                </a:gridCol>
                <a:gridCol w="3572334">
                  <a:extLst>
                    <a:ext uri="{9D8B030D-6E8A-4147-A177-3AD203B41FA5}">
                      <a16:colId xmlns:a16="http://schemas.microsoft.com/office/drawing/2014/main" xmlns="" val="2306943418"/>
                    </a:ext>
                  </a:extLst>
                </a:gridCol>
                <a:gridCol w="2384722">
                  <a:extLst>
                    <a:ext uri="{9D8B030D-6E8A-4147-A177-3AD203B41FA5}">
                      <a16:colId xmlns:a16="http://schemas.microsoft.com/office/drawing/2014/main" xmlns="" val="725354838"/>
                    </a:ext>
                  </a:extLst>
                </a:gridCol>
                <a:gridCol w="1643655">
                  <a:extLst>
                    <a:ext uri="{9D8B030D-6E8A-4147-A177-3AD203B41FA5}">
                      <a16:colId xmlns:a16="http://schemas.microsoft.com/office/drawing/2014/main" xmlns="" val="2550895322"/>
                    </a:ext>
                  </a:extLst>
                </a:gridCol>
              </a:tblGrid>
              <a:tr h="347219">
                <a:tc>
                  <a:txBody>
                    <a:bodyPr/>
                    <a:lstStyle/>
                    <a:p>
                      <a:pPr>
                        <a:lnSpc>
                          <a:spcPct val="107000"/>
                        </a:lnSpc>
                        <a:spcAft>
                          <a:spcPts val="0"/>
                        </a:spcAft>
                      </a:pPr>
                      <a:r>
                        <a:rPr lang="en-ZA" sz="1600" b="1" dirty="0">
                          <a:effectLst/>
                        </a:rPr>
                        <a:t>Standard Chart of Accounts</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174" marR="61174" marT="0" marB="0">
                    <a:solidFill>
                      <a:schemeClr val="bg1"/>
                    </a:solidFill>
                  </a:tcPr>
                </a:tc>
                <a:tc>
                  <a:txBody>
                    <a:bodyPr/>
                    <a:lstStyle/>
                    <a:p>
                      <a:pPr>
                        <a:lnSpc>
                          <a:spcPct val="107000"/>
                        </a:lnSpc>
                        <a:spcAft>
                          <a:spcPts val="0"/>
                        </a:spcAft>
                      </a:pPr>
                      <a:r>
                        <a:rPr lang="en-ZA" sz="1600" b="1" dirty="0">
                          <a:effectLst/>
                        </a:rPr>
                        <a:t>Allocation Principle</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174" marR="61174" marT="0" marB="0">
                    <a:solidFill>
                      <a:schemeClr val="bg1"/>
                    </a:solidFill>
                  </a:tcPr>
                </a:tc>
                <a:tc>
                  <a:txBody>
                    <a:bodyPr/>
                    <a:lstStyle/>
                    <a:p>
                      <a:pPr>
                        <a:lnSpc>
                          <a:spcPct val="107000"/>
                        </a:lnSpc>
                        <a:spcAft>
                          <a:spcPts val="0"/>
                        </a:spcAft>
                      </a:pPr>
                      <a:r>
                        <a:rPr lang="en-ZA" sz="1600" b="1" dirty="0">
                          <a:effectLst/>
                        </a:rPr>
                        <a:t>Responsible </a:t>
                      </a:r>
                      <a:r>
                        <a:rPr lang="en-ZA" sz="1600" b="1" dirty="0" err="1">
                          <a:effectLst/>
                        </a:rPr>
                        <a:t>Workstream</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174" marR="61174" marT="0" marB="0">
                    <a:solidFill>
                      <a:schemeClr val="bg1"/>
                    </a:solidFill>
                  </a:tcPr>
                </a:tc>
                <a:tc>
                  <a:txBody>
                    <a:bodyPr/>
                    <a:lstStyle/>
                    <a:p>
                      <a:pPr>
                        <a:lnSpc>
                          <a:spcPct val="107000"/>
                        </a:lnSpc>
                        <a:spcAft>
                          <a:spcPts val="0"/>
                        </a:spcAft>
                      </a:pPr>
                      <a:r>
                        <a:rPr lang="en-ZA" sz="1600" b="1" dirty="0">
                          <a:effectLst/>
                        </a:rPr>
                        <a:t>Timeframes</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174" marR="61174" marT="0" marB="0">
                    <a:solidFill>
                      <a:schemeClr val="bg1"/>
                    </a:solidFill>
                  </a:tcPr>
                </a:tc>
                <a:extLst>
                  <a:ext uri="{0D108BD9-81ED-4DB2-BD59-A6C34878D82A}">
                    <a16:rowId xmlns:a16="http://schemas.microsoft.com/office/drawing/2014/main" xmlns="" val="2795074626"/>
                  </a:ext>
                </a:extLst>
              </a:tr>
              <a:tr h="640061">
                <a:tc>
                  <a:txBody>
                    <a:bodyPr/>
                    <a:lstStyle/>
                    <a:p>
                      <a:pPr>
                        <a:lnSpc>
                          <a:spcPct val="107000"/>
                        </a:lnSpc>
                        <a:spcAft>
                          <a:spcPts val="0"/>
                        </a:spcAft>
                      </a:pPr>
                      <a:r>
                        <a:rPr lang="en-ZA" sz="1600">
                          <a:effectLst/>
                        </a:rPr>
                        <a:t>Compensation of Employees</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1174" marR="61174" marT="0" marB="0">
                    <a:solidFill>
                      <a:schemeClr val="bg1"/>
                    </a:solidFill>
                  </a:tcPr>
                </a:tc>
                <a:tc>
                  <a:txBody>
                    <a:bodyPr/>
                    <a:lstStyle/>
                    <a:p>
                      <a:pPr>
                        <a:lnSpc>
                          <a:spcPct val="107000"/>
                        </a:lnSpc>
                        <a:spcAft>
                          <a:spcPts val="0"/>
                        </a:spcAft>
                      </a:pPr>
                      <a:r>
                        <a:rPr lang="en-ZA" sz="1600" dirty="0">
                          <a:effectLst/>
                        </a:rPr>
                        <a:t>Costing of:</a:t>
                      </a:r>
                    </a:p>
                    <a:p>
                      <a:pPr marL="342900" lvl="0" indent="-342900">
                        <a:lnSpc>
                          <a:spcPct val="107000"/>
                        </a:lnSpc>
                        <a:spcAft>
                          <a:spcPts val="0"/>
                        </a:spcAft>
                        <a:buFont typeface="Symbol" panose="05050102010706020507" pitchFamily="18" charset="2"/>
                        <a:buChar char=""/>
                      </a:pPr>
                      <a:r>
                        <a:rPr lang="en-ZA" sz="1600" dirty="0">
                          <a:effectLst/>
                        </a:rPr>
                        <a:t>Number of Full funded posts;</a:t>
                      </a:r>
                    </a:p>
                    <a:p>
                      <a:pPr marL="342900" lvl="0" indent="-342900">
                        <a:lnSpc>
                          <a:spcPct val="107000"/>
                        </a:lnSpc>
                        <a:spcAft>
                          <a:spcPts val="0"/>
                        </a:spcAft>
                        <a:buFont typeface="Symbol" panose="05050102010706020507" pitchFamily="18" charset="2"/>
                        <a:buChar char=""/>
                      </a:pPr>
                      <a:r>
                        <a:rPr lang="en-ZA" sz="1600" dirty="0">
                          <a:effectLst/>
                        </a:rPr>
                        <a:t>Post </a:t>
                      </a:r>
                      <a:r>
                        <a:rPr lang="en-ZA" sz="1600" dirty="0" smtClean="0">
                          <a:effectLst/>
                        </a:rPr>
                        <a:t>levels</a:t>
                      </a:r>
                      <a:endParaRPr lang="en-ZA" sz="1600" dirty="0">
                        <a:effectLst/>
                      </a:endParaRPr>
                    </a:p>
                  </a:txBody>
                  <a:tcPr marL="61174" marR="61174" marT="0" marB="0">
                    <a:solidFill>
                      <a:schemeClr val="bg1"/>
                    </a:solidFill>
                  </a:tcPr>
                </a:tc>
                <a:tc>
                  <a:txBody>
                    <a:bodyPr/>
                    <a:lstStyle/>
                    <a:p>
                      <a:pPr>
                        <a:lnSpc>
                          <a:spcPct val="107000"/>
                        </a:lnSpc>
                        <a:spcAft>
                          <a:spcPts val="0"/>
                        </a:spcAft>
                      </a:pPr>
                      <a:r>
                        <a:rPr lang="en-ZA" sz="1600">
                          <a:effectLst/>
                        </a:rPr>
                        <a:t>Costing (Finance stream)</a:t>
                      </a:r>
                    </a:p>
                    <a:p>
                      <a:pPr>
                        <a:lnSpc>
                          <a:spcPct val="107000"/>
                        </a:lnSpc>
                        <a:spcAft>
                          <a:spcPts val="0"/>
                        </a:spcAft>
                      </a:pPr>
                      <a:r>
                        <a:rPr lang="en-ZA" sz="1600">
                          <a:effectLst/>
                        </a:rPr>
                        <a:t>Posts (HR Stream)</a:t>
                      </a:r>
                    </a:p>
                    <a:p>
                      <a:pPr>
                        <a:lnSpc>
                          <a:spcPct val="107000"/>
                        </a:lnSpc>
                        <a:spcAft>
                          <a:spcPts val="0"/>
                        </a:spcAft>
                      </a:pPr>
                      <a:r>
                        <a:rPr lang="en-ZA" sz="1600">
                          <a:effectLst/>
                        </a:rPr>
                        <a:t> </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1174" marR="61174" marT="0" marB="0">
                    <a:solidFill>
                      <a:schemeClr val="bg1"/>
                    </a:solidFill>
                  </a:tcPr>
                </a:tc>
                <a:tc>
                  <a:txBody>
                    <a:bodyPr/>
                    <a:lstStyle/>
                    <a:p>
                      <a:pPr>
                        <a:lnSpc>
                          <a:spcPct val="107000"/>
                        </a:lnSpc>
                        <a:spcAft>
                          <a:spcPts val="0"/>
                        </a:spcAft>
                      </a:pPr>
                      <a:r>
                        <a:rPr lang="en-ZA" sz="1600">
                          <a:effectLst/>
                        </a:rPr>
                        <a:t>HR dependency</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1174" marR="61174" marT="0" marB="0">
                    <a:solidFill>
                      <a:schemeClr val="bg1"/>
                    </a:solidFill>
                  </a:tcPr>
                </a:tc>
                <a:extLst>
                  <a:ext uri="{0D108BD9-81ED-4DB2-BD59-A6C34878D82A}">
                    <a16:rowId xmlns:a16="http://schemas.microsoft.com/office/drawing/2014/main" xmlns="" val="3736038466"/>
                  </a:ext>
                </a:extLst>
              </a:tr>
              <a:tr h="640061">
                <a:tc>
                  <a:txBody>
                    <a:bodyPr/>
                    <a:lstStyle/>
                    <a:p>
                      <a:pPr>
                        <a:lnSpc>
                          <a:spcPct val="107000"/>
                        </a:lnSpc>
                        <a:spcAft>
                          <a:spcPts val="0"/>
                        </a:spcAft>
                      </a:pPr>
                      <a:r>
                        <a:rPr lang="en-ZA" sz="1600">
                          <a:effectLst/>
                        </a:rPr>
                        <a:t>Goods and Services</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1174" marR="61174" marT="0" marB="0">
                    <a:solidFill>
                      <a:schemeClr val="bg1"/>
                    </a:solidFill>
                  </a:tcPr>
                </a:tc>
                <a:tc>
                  <a:txBody>
                    <a:bodyPr/>
                    <a:lstStyle/>
                    <a:p>
                      <a:pPr>
                        <a:lnSpc>
                          <a:spcPct val="107000"/>
                        </a:lnSpc>
                        <a:spcAft>
                          <a:spcPts val="0"/>
                        </a:spcAft>
                      </a:pPr>
                      <a:r>
                        <a:rPr lang="en-ZA" sz="1600">
                          <a:effectLst/>
                        </a:rPr>
                        <a:t>Percentage (%) Operational – attached to posts. To be determined and agreed by DSD and DBE based on realistic baseline allocations</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1174" marR="61174" marT="0" marB="0">
                    <a:solidFill>
                      <a:schemeClr val="bg1"/>
                    </a:solidFill>
                  </a:tcPr>
                </a:tc>
                <a:tc>
                  <a:txBody>
                    <a:bodyPr/>
                    <a:lstStyle/>
                    <a:p>
                      <a:pPr>
                        <a:lnSpc>
                          <a:spcPct val="107000"/>
                        </a:lnSpc>
                        <a:spcAft>
                          <a:spcPts val="0"/>
                        </a:spcAft>
                      </a:pPr>
                      <a:r>
                        <a:rPr lang="en-ZA" sz="1600">
                          <a:effectLst/>
                        </a:rPr>
                        <a:t>Finance stream</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1174" marR="61174" marT="0" marB="0">
                    <a:solidFill>
                      <a:schemeClr val="bg1"/>
                    </a:solidFill>
                  </a:tcPr>
                </a:tc>
                <a:tc>
                  <a:txBody>
                    <a:bodyPr/>
                    <a:lstStyle/>
                    <a:p>
                      <a:pPr>
                        <a:lnSpc>
                          <a:spcPct val="107000"/>
                        </a:lnSpc>
                        <a:spcAft>
                          <a:spcPts val="0"/>
                        </a:spcAft>
                      </a:pPr>
                      <a:r>
                        <a:rPr lang="en-ZA" sz="1600" dirty="0">
                          <a:effectLst/>
                        </a:rPr>
                        <a:t>9 </a:t>
                      </a:r>
                      <a:r>
                        <a:rPr lang="en-ZA" sz="1600" dirty="0" smtClean="0">
                          <a:effectLst/>
                        </a:rPr>
                        <a:t>Oct </a:t>
                      </a:r>
                      <a:r>
                        <a:rPr lang="en-ZA" sz="1600" dirty="0">
                          <a:effectLst/>
                        </a:rPr>
                        <a:t>2020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174" marR="61174" marT="0" marB="0">
                    <a:solidFill>
                      <a:schemeClr val="bg1"/>
                    </a:solidFill>
                  </a:tcPr>
                </a:tc>
                <a:extLst>
                  <a:ext uri="{0D108BD9-81ED-4DB2-BD59-A6C34878D82A}">
                    <a16:rowId xmlns:a16="http://schemas.microsoft.com/office/drawing/2014/main" xmlns="" val="1074765855"/>
                  </a:ext>
                </a:extLst>
              </a:tr>
              <a:tr h="320031">
                <a:tc>
                  <a:txBody>
                    <a:bodyPr/>
                    <a:lstStyle/>
                    <a:p>
                      <a:pPr>
                        <a:lnSpc>
                          <a:spcPct val="107000"/>
                        </a:lnSpc>
                        <a:spcAft>
                          <a:spcPts val="0"/>
                        </a:spcAft>
                      </a:pPr>
                      <a:r>
                        <a:rPr lang="en-ZA" sz="1600" dirty="0">
                          <a:effectLst/>
                        </a:rPr>
                        <a:t>Transfers and subsidies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174" marR="61174" marT="0" marB="0">
                    <a:solidFill>
                      <a:schemeClr val="bg1"/>
                    </a:solidFill>
                  </a:tcPr>
                </a:tc>
                <a:tc>
                  <a:txBody>
                    <a:bodyPr/>
                    <a:lstStyle/>
                    <a:p>
                      <a:pPr>
                        <a:lnSpc>
                          <a:spcPct val="107000"/>
                        </a:lnSpc>
                        <a:spcAft>
                          <a:spcPts val="0"/>
                        </a:spcAft>
                      </a:pPr>
                      <a:r>
                        <a:rPr lang="en-ZA" sz="1600">
                          <a:effectLst/>
                        </a:rPr>
                        <a:t>Allocations made to ECD Centres</a:t>
                      </a:r>
                    </a:p>
                    <a:p>
                      <a:pPr marL="342900" lvl="0" indent="-342900">
                        <a:lnSpc>
                          <a:spcPct val="107000"/>
                        </a:lnSpc>
                        <a:spcAft>
                          <a:spcPts val="0"/>
                        </a:spcAft>
                        <a:buFont typeface="Calibri" panose="020F0502020204030204" pitchFamily="34" charset="0"/>
                        <a:buChar char="-"/>
                      </a:pPr>
                      <a:r>
                        <a:rPr lang="en-ZA" sz="1600">
                          <a:effectLst/>
                        </a:rPr>
                        <a:t>As per Budget Statements (ENE)</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1174" marR="61174" marT="0" marB="0">
                    <a:solidFill>
                      <a:schemeClr val="bg1"/>
                    </a:solidFill>
                  </a:tcPr>
                </a:tc>
                <a:tc>
                  <a:txBody>
                    <a:bodyPr/>
                    <a:lstStyle/>
                    <a:p>
                      <a:pPr>
                        <a:lnSpc>
                          <a:spcPct val="107000"/>
                        </a:lnSpc>
                        <a:spcAft>
                          <a:spcPts val="0"/>
                        </a:spcAft>
                      </a:pPr>
                      <a:r>
                        <a:rPr lang="en-ZA" sz="1600">
                          <a:effectLst/>
                        </a:rPr>
                        <a:t>Finance stream</a:t>
                      </a:r>
                    </a:p>
                    <a:p>
                      <a:pPr marL="342900" lvl="0" indent="-342900">
                        <a:lnSpc>
                          <a:spcPct val="107000"/>
                        </a:lnSpc>
                        <a:spcAft>
                          <a:spcPts val="0"/>
                        </a:spcAft>
                        <a:buFont typeface="Calibri" panose="020F0502020204030204" pitchFamily="34" charset="0"/>
                        <a:buChar char="-"/>
                      </a:pPr>
                      <a:r>
                        <a:rPr lang="en-ZA" sz="1600">
                          <a:effectLst/>
                        </a:rPr>
                        <a:t>List of all Centres (per district)</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1174" marR="61174" marT="0" marB="0">
                    <a:solidFill>
                      <a:schemeClr val="bg1"/>
                    </a:solidFill>
                  </a:tcPr>
                </a:tc>
                <a:tc>
                  <a:txBody>
                    <a:bodyPr/>
                    <a:lstStyle/>
                    <a:p>
                      <a:pPr>
                        <a:lnSpc>
                          <a:spcPct val="107000"/>
                        </a:lnSpc>
                        <a:spcAft>
                          <a:spcPts val="0"/>
                        </a:spcAft>
                      </a:pPr>
                      <a:r>
                        <a:rPr lang="en-ZA" sz="1600" dirty="0">
                          <a:effectLst/>
                        </a:rPr>
                        <a:t>9 October 2020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174" marR="61174" marT="0" marB="0">
                    <a:solidFill>
                      <a:schemeClr val="bg1"/>
                    </a:solidFill>
                  </a:tcPr>
                </a:tc>
                <a:extLst>
                  <a:ext uri="{0D108BD9-81ED-4DB2-BD59-A6C34878D82A}">
                    <a16:rowId xmlns:a16="http://schemas.microsoft.com/office/drawing/2014/main" xmlns="" val="3917860387"/>
                  </a:ext>
                </a:extLst>
              </a:tr>
              <a:tr h="640061">
                <a:tc rowSpan="2">
                  <a:txBody>
                    <a:bodyPr/>
                    <a:lstStyle/>
                    <a:p>
                      <a:pPr>
                        <a:lnSpc>
                          <a:spcPct val="107000"/>
                        </a:lnSpc>
                        <a:spcAft>
                          <a:spcPts val="0"/>
                        </a:spcAft>
                      </a:pPr>
                      <a:r>
                        <a:rPr lang="en-ZA" sz="1600">
                          <a:effectLst/>
                        </a:rPr>
                        <a:t>Capital Assets</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1174" marR="61174" marT="0" marB="0">
                    <a:solidFill>
                      <a:schemeClr val="bg1"/>
                    </a:solidFill>
                  </a:tcPr>
                </a:tc>
                <a:tc>
                  <a:txBody>
                    <a:bodyPr/>
                    <a:lstStyle/>
                    <a:p>
                      <a:pPr>
                        <a:lnSpc>
                          <a:spcPct val="107000"/>
                        </a:lnSpc>
                        <a:spcAft>
                          <a:spcPts val="0"/>
                        </a:spcAft>
                      </a:pPr>
                      <a:r>
                        <a:rPr lang="en-ZA" sz="1600">
                          <a:effectLst/>
                        </a:rPr>
                        <a:t>Tools of Trade</a:t>
                      </a:r>
                    </a:p>
                    <a:p>
                      <a:pPr marL="342900" lvl="0" indent="-342900">
                        <a:lnSpc>
                          <a:spcPct val="107000"/>
                        </a:lnSpc>
                        <a:spcAft>
                          <a:spcPts val="0"/>
                        </a:spcAft>
                        <a:buFont typeface="Calibri" panose="020F0502020204030204" pitchFamily="34" charset="0"/>
                        <a:buChar char="-"/>
                      </a:pPr>
                      <a:r>
                        <a:rPr lang="en-ZA" sz="1600">
                          <a:effectLst/>
                        </a:rPr>
                        <a:t>Laptops;</a:t>
                      </a:r>
                    </a:p>
                    <a:p>
                      <a:pPr marL="342900" lvl="0" indent="-342900">
                        <a:lnSpc>
                          <a:spcPct val="107000"/>
                        </a:lnSpc>
                        <a:spcAft>
                          <a:spcPts val="0"/>
                        </a:spcAft>
                        <a:buFont typeface="Calibri" panose="020F0502020204030204" pitchFamily="34" charset="0"/>
                        <a:buChar char="-"/>
                      </a:pPr>
                      <a:r>
                        <a:rPr lang="en-ZA" sz="1600">
                          <a:effectLst/>
                        </a:rPr>
                        <a:t>Cars;</a:t>
                      </a:r>
                    </a:p>
                    <a:p>
                      <a:pPr marL="342900" lvl="0" indent="-342900">
                        <a:lnSpc>
                          <a:spcPct val="107000"/>
                        </a:lnSpc>
                        <a:spcAft>
                          <a:spcPts val="0"/>
                        </a:spcAft>
                        <a:buFont typeface="Calibri" panose="020F0502020204030204" pitchFamily="34" charset="0"/>
                        <a:buChar char="-"/>
                      </a:pPr>
                      <a:r>
                        <a:rPr lang="en-ZA" sz="1600">
                          <a:effectLst/>
                        </a:rPr>
                        <a:t>Data cards</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1174" marR="61174" marT="0" marB="0">
                    <a:solidFill>
                      <a:schemeClr val="bg1"/>
                    </a:solidFill>
                  </a:tcPr>
                </a:tc>
                <a:tc>
                  <a:txBody>
                    <a:bodyPr/>
                    <a:lstStyle/>
                    <a:p>
                      <a:pPr>
                        <a:lnSpc>
                          <a:spcPct val="107000"/>
                        </a:lnSpc>
                        <a:spcAft>
                          <a:spcPts val="0"/>
                        </a:spcAft>
                      </a:pPr>
                      <a:r>
                        <a:rPr lang="en-ZA" sz="1600">
                          <a:effectLst/>
                        </a:rPr>
                        <a:t>Finance</a:t>
                      </a:r>
                    </a:p>
                    <a:p>
                      <a:pPr>
                        <a:lnSpc>
                          <a:spcPct val="107000"/>
                        </a:lnSpc>
                        <a:spcAft>
                          <a:spcPts val="0"/>
                        </a:spcAft>
                      </a:pPr>
                      <a:r>
                        <a:rPr lang="en-ZA" sz="1600">
                          <a:effectLst/>
                        </a:rPr>
                        <a:t>(Linked to posts to be migrated)</a:t>
                      </a:r>
                    </a:p>
                    <a:p>
                      <a:pPr>
                        <a:lnSpc>
                          <a:spcPct val="107000"/>
                        </a:lnSpc>
                        <a:spcAft>
                          <a:spcPts val="0"/>
                        </a:spcAft>
                      </a:pPr>
                      <a:r>
                        <a:rPr lang="en-ZA" sz="1600">
                          <a:effectLst/>
                        </a:rPr>
                        <a:t>(Assets to be transferred)</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1174" marR="61174" marT="0" marB="0">
                    <a:solidFill>
                      <a:schemeClr val="bg1"/>
                    </a:solidFill>
                  </a:tcPr>
                </a:tc>
                <a:tc>
                  <a:txBody>
                    <a:bodyPr/>
                    <a:lstStyle/>
                    <a:p>
                      <a:pPr>
                        <a:lnSpc>
                          <a:spcPct val="107000"/>
                        </a:lnSpc>
                        <a:spcAft>
                          <a:spcPts val="0"/>
                        </a:spcAft>
                      </a:pPr>
                      <a:r>
                        <a:rPr lang="en-ZA" sz="1600" dirty="0">
                          <a:effectLst/>
                        </a:rPr>
                        <a:t>HR dependency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174" marR="61174" marT="0" marB="0">
                    <a:solidFill>
                      <a:schemeClr val="bg1"/>
                    </a:solidFill>
                  </a:tcPr>
                </a:tc>
                <a:extLst>
                  <a:ext uri="{0D108BD9-81ED-4DB2-BD59-A6C34878D82A}">
                    <a16:rowId xmlns:a16="http://schemas.microsoft.com/office/drawing/2014/main" xmlns="" val="3990590070"/>
                  </a:ext>
                </a:extLst>
              </a:tr>
              <a:tr h="640061">
                <a:tc vMerge="1">
                  <a:txBody>
                    <a:bodyPr/>
                    <a:lstStyle/>
                    <a:p>
                      <a:endParaRPr lang="en-ZA"/>
                    </a:p>
                  </a:txBody>
                  <a:tcPr/>
                </a:tc>
                <a:tc>
                  <a:txBody>
                    <a:bodyPr/>
                    <a:lstStyle/>
                    <a:p>
                      <a:pPr>
                        <a:lnSpc>
                          <a:spcPct val="107000"/>
                        </a:lnSpc>
                        <a:spcAft>
                          <a:spcPts val="0"/>
                        </a:spcAft>
                      </a:pPr>
                      <a:r>
                        <a:rPr lang="en-ZA" sz="1600" dirty="0">
                          <a:effectLst/>
                        </a:rPr>
                        <a:t>Buildings and Fixed Structures</a:t>
                      </a:r>
                    </a:p>
                    <a:p>
                      <a:pPr marL="342900" lvl="0" indent="-342900">
                        <a:lnSpc>
                          <a:spcPct val="107000"/>
                        </a:lnSpc>
                        <a:spcAft>
                          <a:spcPts val="0"/>
                        </a:spcAft>
                        <a:buFont typeface="Calibri" panose="020F0502020204030204" pitchFamily="34" charset="0"/>
                        <a:buChar char="-"/>
                      </a:pPr>
                      <a:r>
                        <a:rPr lang="en-ZA" sz="1600" dirty="0">
                          <a:effectLst/>
                        </a:rPr>
                        <a:t>Location of buildings</a:t>
                      </a:r>
                    </a:p>
                    <a:p>
                      <a:pPr marL="342900" lvl="0" indent="-342900">
                        <a:lnSpc>
                          <a:spcPct val="107000"/>
                        </a:lnSpc>
                        <a:spcAft>
                          <a:spcPts val="0"/>
                        </a:spcAft>
                        <a:buFont typeface="Calibri" panose="020F0502020204030204" pitchFamily="34" charset="0"/>
                        <a:buChar char="-"/>
                      </a:pPr>
                      <a:r>
                        <a:rPr lang="en-ZA" sz="1600" dirty="0">
                          <a:effectLst/>
                        </a:rPr>
                        <a:t>Value</a:t>
                      </a:r>
                    </a:p>
                    <a:p>
                      <a:pPr marL="342900" lvl="0" indent="-342900">
                        <a:lnSpc>
                          <a:spcPct val="107000"/>
                        </a:lnSpc>
                        <a:spcAft>
                          <a:spcPts val="0"/>
                        </a:spcAft>
                        <a:buFont typeface="Calibri" panose="020F0502020204030204" pitchFamily="34" charset="0"/>
                        <a:buChar char="-"/>
                      </a:pPr>
                      <a:r>
                        <a:rPr lang="en-ZA" sz="1600" dirty="0">
                          <a:effectLst/>
                        </a:rPr>
                        <a:t>Operational costs / Running costs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174" marR="61174" marT="0" marB="0">
                    <a:solidFill>
                      <a:schemeClr val="bg1"/>
                    </a:solidFill>
                  </a:tcPr>
                </a:tc>
                <a:tc>
                  <a:txBody>
                    <a:bodyPr/>
                    <a:lstStyle/>
                    <a:p>
                      <a:pPr>
                        <a:lnSpc>
                          <a:spcPct val="107000"/>
                        </a:lnSpc>
                        <a:spcAft>
                          <a:spcPts val="0"/>
                        </a:spcAft>
                      </a:pPr>
                      <a:r>
                        <a:rPr lang="en-ZA" sz="1600">
                          <a:effectLst/>
                        </a:rPr>
                        <a:t>Finance</a:t>
                      </a:r>
                    </a:p>
                    <a:p>
                      <a:pPr>
                        <a:lnSpc>
                          <a:spcPct val="107000"/>
                        </a:lnSpc>
                        <a:spcAft>
                          <a:spcPts val="0"/>
                        </a:spcAft>
                      </a:pPr>
                      <a:r>
                        <a:rPr lang="en-ZA" sz="1600">
                          <a:effectLst/>
                        </a:rPr>
                        <a:t>(Assets to be transferred)</a:t>
                      </a:r>
                      <a:endParaRPr lang="en-ZA" sz="1600">
                        <a:effectLst/>
                        <a:latin typeface="Calibri" panose="020F0502020204030204" pitchFamily="34" charset="0"/>
                        <a:ea typeface="Calibri" panose="020F0502020204030204" pitchFamily="34" charset="0"/>
                        <a:cs typeface="Times New Roman" panose="02020603050405020304" pitchFamily="18" charset="0"/>
                      </a:endParaRPr>
                    </a:p>
                  </a:txBody>
                  <a:tcPr marL="61174" marR="61174" marT="0" marB="0">
                    <a:solidFill>
                      <a:schemeClr val="bg1"/>
                    </a:solidFill>
                  </a:tcPr>
                </a:tc>
                <a:tc>
                  <a:txBody>
                    <a:bodyPr/>
                    <a:lstStyle/>
                    <a:p>
                      <a:pPr>
                        <a:lnSpc>
                          <a:spcPct val="107000"/>
                        </a:lnSpc>
                        <a:spcAft>
                          <a:spcPts val="0"/>
                        </a:spcAft>
                      </a:pPr>
                      <a:r>
                        <a:rPr lang="en-ZA" sz="1600" dirty="0">
                          <a:effectLst/>
                        </a:rPr>
                        <a:t>9 October 2020 (Allocations)</a:t>
                      </a:r>
                    </a:p>
                    <a:p>
                      <a:pPr>
                        <a:lnSpc>
                          <a:spcPct val="107000"/>
                        </a:lnSpc>
                        <a:spcAft>
                          <a:spcPts val="0"/>
                        </a:spcAft>
                      </a:pPr>
                      <a:r>
                        <a:rPr lang="en-ZA" sz="1600" dirty="0">
                          <a:effectLst/>
                        </a:rPr>
                        <a:t>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174" marR="61174" marT="0" marB="0">
                    <a:solidFill>
                      <a:schemeClr val="bg1"/>
                    </a:solidFill>
                  </a:tcPr>
                </a:tc>
                <a:extLst>
                  <a:ext uri="{0D108BD9-81ED-4DB2-BD59-A6C34878D82A}">
                    <a16:rowId xmlns:a16="http://schemas.microsoft.com/office/drawing/2014/main" xmlns="" val="706841881"/>
                  </a:ext>
                </a:extLst>
              </a:tr>
            </a:tbl>
          </a:graphicData>
        </a:graphic>
      </p:graphicFrame>
      <p:pic>
        <p:nvPicPr>
          <p:cNvPr id="4" name="Picture 3">
            <a:extLst>
              <a:ext uri="{FF2B5EF4-FFF2-40B4-BE49-F238E27FC236}">
                <a16:creationId xmlns:a16="http://schemas.microsoft.com/office/drawing/2014/main" xmlns="" id="{4286CB01-B585-4240-B905-635A8680C235}"/>
              </a:ext>
            </a:extLst>
          </p:cNvPr>
          <p:cNvPicPr>
            <a:picLocks noChangeAspect="1"/>
          </p:cNvPicPr>
          <p:nvPr/>
        </p:nvPicPr>
        <p:blipFill>
          <a:blip r:embed="rId3"/>
          <a:stretch>
            <a:fillRect/>
          </a:stretch>
        </p:blipFill>
        <p:spPr>
          <a:xfrm>
            <a:off x="107504" y="6240567"/>
            <a:ext cx="1694835" cy="584775"/>
          </a:xfrm>
          <a:prstGeom prst="rect">
            <a:avLst/>
          </a:prstGeom>
        </p:spPr>
      </p:pic>
      <p:sp>
        <p:nvSpPr>
          <p:cNvPr id="3" name="Rectangle 2"/>
          <p:cNvSpPr/>
          <p:nvPr/>
        </p:nvSpPr>
        <p:spPr>
          <a:xfrm>
            <a:off x="7380312" y="6379065"/>
            <a:ext cx="367408" cy="307777"/>
          </a:xfrm>
          <a:prstGeom prst="rect">
            <a:avLst/>
          </a:prstGeom>
        </p:spPr>
        <p:txBody>
          <a:bodyPr wrap="none">
            <a:spAutoFit/>
          </a:bodyPr>
          <a:lstStyle/>
          <a:p>
            <a:pPr lvl="0" algn="r">
              <a:defRPr/>
            </a:pPr>
            <a:r>
              <a:rPr lang="en-ZA" sz="1400" dirty="0" smtClean="0">
                <a:solidFill>
                  <a:prstClr val="black"/>
                </a:solidFill>
              </a:rPr>
              <a:t>34</a:t>
            </a:r>
            <a:endParaRPr lang="en-ZA" dirty="0">
              <a:solidFill>
                <a:prstClr val="black"/>
              </a:solidFill>
            </a:endParaRPr>
          </a:p>
        </p:txBody>
      </p:sp>
    </p:spTree>
    <p:extLst>
      <p:ext uri="{BB962C8B-B14F-4D97-AF65-F5344CB8AC3E}">
        <p14:creationId xmlns:p14="http://schemas.microsoft.com/office/powerpoint/2010/main" xmlns="" val="24667328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xmlns="" id="{322E3164-2F99-471F-9A7E-347C0CBDF2D3}"/>
              </a:ext>
            </a:extLst>
          </p:cNvPr>
          <p:cNvSpPr txBox="1">
            <a:spLocks/>
          </p:cNvSpPr>
          <p:nvPr/>
        </p:nvSpPr>
        <p:spPr>
          <a:xfrm>
            <a:off x="0" y="1196752"/>
            <a:ext cx="8964488" cy="4968552"/>
          </a:xfrm>
          <a:prstGeom prst="rect">
            <a:avLst/>
          </a:prstGeom>
          <a:ln>
            <a:noFill/>
          </a:ln>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85750" indent="-285750" algn="just">
              <a:lnSpc>
                <a:spcPct val="120000"/>
              </a:lnSpc>
              <a:spcBef>
                <a:spcPts val="300"/>
              </a:spcBef>
              <a:spcAft>
                <a:spcPts val="300"/>
              </a:spcAft>
              <a:buFont typeface="Wingdings" pitchFamily="2" charset="2"/>
              <a:buChar char="ü"/>
            </a:pPr>
            <a:r>
              <a:rPr lang="en-GB" sz="2400" b="1" dirty="0" smtClean="0">
                <a:latin typeface="+mn-lt"/>
              </a:rPr>
              <a:t>Organise a 10 x 10 </a:t>
            </a:r>
            <a:r>
              <a:rPr lang="en-GB" sz="2400" b="1" dirty="0">
                <a:latin typeface="+mn-lt"/>
              </a:rPr>
              <a:t>meeting </a:t>
            </a:r>
            <a:r>
              <a:rPr lang="en-GB" sz="2400" dirty="0">
                <a:latin typeface="+mn-lt"/>
              </a:rPr>
              <a:t>with the CFO’s in DSD and DBE at both a national and provincial level so that there is alignment between the NMOG and PMOG </a:t>
            </a:r>
            <a:r>
              <a:rPr lang="en-GB" sz="2400" dirty="0" smtClean="0">
                <a:latin typeface="+mn-lt"/>
              </a:rPr>
              <a:t>processes;</a:t>
            </a:r>
            <a:endParaRPr lang="en-GB" sz="2400" dirty="0" smtClean="0">
              <a:latin typeface="+mn-lt"/>
              <a:cs typeface="Arial" panose="020B0604020202020204" pitchFamily="34" charset="0"/>
            </a:endParaRPr>
          </a:p>
          <a:p>
            <a:pPr marL="285750" indent="-285750" algn="just">
              <a:lnSpc>
                <a:spcPct val="120000"/>
              </a:lnSpc>
              <a:spcBef>
                <a:spcPts val="300"/>
              </a:spcBef>
              <a:spcAft>
                <a:spcPts val="300"/>
              </a:spcAft>
              <a:buFont typeface="Wingdings" pitchFamily="2" charset="2"/>
              <a:buChar char="ü"/>
            </a:pPr>
            <a:r>
              <a:rPr lang="en-GB" sz="2400" b="1" dirty="0" smtClean="0">
                <a:latin typeface="+mn-lt"/>
                <a:cs typeface="Arial" panose="020B0604020202020204" pitchFamily="34" charset="0"/>
              </a:rPr>
              <a:t>Creating </a:t>
            </a:r>
            <a:r>
              <a:rPr lang="en-GB" sz="2400" b="1" dirty="0">
                <a:latin typeface="+mn-lt"/>
                <a:cs typeface="Arial" panose="020B0604020202020204" pitchFamily="34" charset="0"/>
              </a:rPr>
              <a:t>budget structures </a:t>
            </a:r>
            <a:r>
              <a:rPr lang="en-GB" sz="2400" dirty="0">
                <a:latin typeface="+mn-lt"/>
                <a:cs typeface="Arial" panose="020B0604020202020204" pitchFamily="34" charset="0"/>
              </a:rPr>
              <a:t>that clearly ring fences expenditure associated with the ECD programme.  Some </a:t>
            </a:r>
            <a:r>
              <a:rPr lang="en-GB" sz="2400" dirty="0" smtClean="0">
                <a:latin typeface="+mn-lt"/>
                <a:cs typeface="Arial" panose="020B0604020202020204" pitchFamily="34" charset="0"/>
              </a:rPr>
              <a:t>provincial departments </a:t>
            </a:r>
            <a:r>
              <a:rPr lang="en-GB" sz="2400" dirty="0">
                <a:latin typeface="+mn-lt"/>
                <a:cs typeface="Arial" panose="020B0604020202020204" pitchFamily="34" charset="0"/>
              </a:rPr>
              <a:t>do not distinguish between expenditure on ECD and non-ECD partial care </a:t>
            </a:r>
            <a:r>
              <a:rPr lang="en-GB" sz="2400" dirty="0" smtClean="0">
                <a:latin typeface="+mn-lt"/>
                <a:cs typeface="Arial" panose="020B0604020202020204" pitchFamily="34" charset="0"/>
              </a:rPr>
              <a:t>services; and</a:t>
            </a:r>
            <a:endParaRPr lang="en-GB" sz="2400" dirty="0">
              <a:latin typeface="+mn-lt"/>
              <a:cs typeface="Arial" panose="020B0604020202020204" pitchFamily="34" charset="0"/>
            </a:endParaRPr>
          </a:p>
          <a:p>
            <a:pPr marL="285750" indent="-285750" algn="just">
              <a:lnSpc>
                <a:spcPct val="120000"/>
              </a:lnSpc>
              <a:spcBef>
                <a:spcPts val="300"/>
              </a:spcBef>
              <a:spcAft>
                <a:spcPts val="300"/>
              </a:spcAft>
              <a:buFont typeface="Wingdings" pitchFamily="2" charset="2"/>
              <a:buChar char="ü"/>
            </a:pPr>
            <a:r>
              <a:rPr lang="en-GB" sz="2400" b="1" dirty="0">
                <a:latin typeface="+mn-lt"/>
                <a:cs typeface="Arial" panose="020B0604020202020204" pitchFamily="34" charset="0"/>
              </a:rPr>
              <a:t>Preparing ECD specific budgets </a:t>
            </a:r>
            <a:r>
              <a:rPr lang="en-GB" sz="2400" dirty="0">
                <a:latin typeface="+mn-lt"/>
                <a:cs typeface="Arial" panose="020B0604020202020204" pitchFamily="34" charset="0"/>
              </a:rPr>
              <a:t>as per the implementation programme template provided in the MTEF budget workbooks. This will entail clearly identifying the staff who will follow the function.</a:t>
            </a:r>
          </a:p>
          <a:p>
            <a:pPr marL="285750" indent="-285750" algn="just">
              <a:lnSpc>
                <a:spcPct val="120000"/>
              </a:lnSpc>
              <a:spcBef>
                <a:spcPts val="300"/>
              </a:spcBef>
              <a:spcAft>
                <a:spcPts val="300"/>
              </a:spcAft>
              <a:buFont typeface="Arial" panose="020B0604020202020204" pitchFamily="34" charset="0"/>
              <a:buChar char="•"/>
            </a:pPr>
            <a:endParaRPr lang="en-GB" sz="2400" dirty="0">
              <a:latin typeface="+mn-lt"/>
              <a:cs typeface="Arial" panose="020B0604020202020204" pitchFamily="34" charset="0"/>
            </a:endParaRPr>
          </a:p>
          <a:p>
            <a:pPr marL="285750" indent="-285750" algn="l">
              <a:lnSpc>
                <a:spcPct val="120000"/>
              </a:lnSpc>
              <a:spcBef>
                <a:spcPts val="300"/>
              </a:spcBef>
              <a:spcAft>
                <a:spcPts val="300"/>
              </a:spcAft>
              <a:buFont typeface="Arial" panose="020B0604020202020204" pitchFamily="34" charset="0"/>
              <a:buChar char="•"/>
            </a:pPr>
            <a:endParaRPr lang="en-GB" sz="2000" dirty="0">
              <a:latin typeface="+mn-lt"/>
              <a:cs typeface="Arial" panose="020B0604020202020204" pitchFamily="34" charset="0"/>
            </a:endParaRPr>
          </a:p>
          <a:p>
            <a:pPr marL="1200150" lvl="2" indent="-285750">
              <a:lnSpc>
                <a:spcPct val="120000"/>
              </a:lnSpc>
              <a:spcBef>
                <a:spcPts val="300"/>
              </a:spcBef>
              <a:spcAft>
                <a:spcPts val="300"/>
              </a:spcAft>
              <a:buFont typeface="Arial" panose="020B0604020202020204" pitchFamily="34" charset="0"/>
              <a:buChar char="•"/>
            </a:pPr>
            <a:endParaRPr lang="en-GB" sz="2000" dirty="0">
              <a:cs typeface="Arial" panose="020B0604020202020204" pitchFamily="34" charset="0"/>
            </a:endParaRPr>
          </a:p>
          <a:p>
            <a:pPr>
              <a:lnSpc>
                <a:spcPct val="120000"/>
              </a:lnSpc>
              <a:spcBef>
                <a:spcPts val="300"/>
              </a:spcBef>
              <a:spcAft>
                <a:spcPts val="300"/>
              </a:spcAft>
            </a:pPr>
            <a:endParaRPr lang="en-GB" sz="2000" dirty="0">
              <a:latin typeface="+mn-lt"/>
              <a:cs typeface="Arial" panose="020B0604020202020204" pitchFamily="34" charset="0"/>
            </a:endParaRPr>
          </a:p>
        </p:txBody>
      </p:sp>
      <p:sp>
        <p:nvSpPr>
          <p:cNvPr id="5" name="Title 4">
            <a:extLst>
              <a:ext uri="{FF2B5EF4-FFF2-40B4-BE49-F238E27FC236}">
                <a16:creationId xmlns:a16="http://schemas.microsoft.com/office/drawing/2014/main" xmlns="" id="{C6F1201A-E2ED-4801-8CF9-69FE2FBBF74F}"/>
              </a:ext>
            </a:extLst>
          </p:cNvPr>
          <p:cNvSpPr txBox="1">
            <a:spLocks/>
          </p:cNvSpPr>
          <p:nvPr/>
        </p:nvSpPr>
        <p:spPr>
          <a:xfrm>
            <a:off x="0" y="197055"/>
            <a:ext cx="8892480" cy="8940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b="1" cap="small" dirty="0" smtClean="0">
                <a:solidFill>
                  <a:schemeClr val="accent2">
                    <a:lumMod val="75000"/>
                  </a:schemeClr>
                </a:solidFill>
                <a:cs typeface="Arial" panose="020B0604020202020204" pitchFamily="34" charset="0"/>
              </a:rPr>
              <a:t>Progress:</a:t>
            </a:r>
          </a:p>
          <a:p>
            <a:r>
              <a:rPr lang="en-ZA" sz="3600" b="1" cap="small" dirty="0" smtClean="0">
                <a:solidFill>
                  <a:schemeClr val="accent2">
                    <a:lumMod val="75000"/>
                  </a:schemeClr>
                </a:solidFill>
                <a:cs typeface="Arial" panose="020B0604020202020204" pitchFamily="34" charset="0"/>
              </a:rPr>
              <a:t>Finance and Budgets</a:t>
            </a:r>
          </a:p>
        </p:txBody>
      </p:sp>
      <p:pic>
        <p:nvPicPr>
          <p:cNvPr id="4" name="Picture 3">
            <a:extLst>
              <a:ext uri="{FF2B5EF4-FFF2-40B4-BE49-F238E27FC236}">
                <a16:creationId xmlns:a16="http://schemas.microsoft.com/office/drawing/2014/main" xmlns="" id="{4286CB01-B585-4240-B905-635A8680C235}"/>
              </a:ext>
            </a:extLst>
          </p:cNvPr>
          <p:cNvPicPr>
            <a:picLocks noChangeAspect="1"/>
          </p:cNvPicPr>
          <p:nvPr/>
        </p:nvPicPr>
        <p:blipFill>
          <a:blip r:embed="rId3"/>
          <a:stretch>
            <a:fillRect/>
          </a:stretch>
        </p:blipFill>
        <p:spPr>
          <a:xfrm>
            <a:off x="107504" y="6240567"/>
            <a:ext cx="1694835" cy="584775"/>
          </a:xfrm>
          <a:prstGeom prst="rect">
            <a:avLst/>
          </a:prstGeom>
        </p:spPr>
      </p:pic>
      <p:sp>
        <p:nvSpPr>
          <p:cNvPr id="2" name="Rectangle 1"/>
          <p:cNvSpPr/>
          <p:nvPr/>
        </p:nvSpPr>
        <p:spPr>
          <a:xfrm>
            <a:off x="7380312" y="6517565"/>
            <a:ext cx="367408" cy="307777"/>
          </a:xfrm>
          <a:prstGeom prst="rect">
            <a:avLst/>
          </a:prstGeom>
        </p:spPr>
        <p:txBody>
          <a:bodyPr wrap="none">
            <a:spAutoFit/>
          </a:bodyPr>
          <a:lstStyle/>
          <a:p>
            <a:pPr lvl="0" algn="r">
              <a:defRPr/>
            </a:pPr>
            <a:r>
              <a:rPr lang="en-ZA" sz="1400" dirty="0" smtClean="0">
                <a:solidFill>
                  <a:prstClr val="black"/>
                </a:solidFill>
              </a:rPr>
              <a:t>35</a:t>
            </a:r>
            <a:endParaRPr lang="en-ZA" dirty="0">
              <a:solidFill>
                <a:prstClr val="black"/>
              </a:solidFill>
            </a:endParaRPr>
          </a:p>
        </p:txBody>
      </p:sp>
    </p:spTree>
    <p:extLst>
      <p:ext uri="{BB962C8B-B14F-4D97-AF65-F5344CB8AC3E}">
        <p14:creationId xmlns:p14="http://schemas.microsoft.com/office/powerpoint/2010/main" xmlns="" val="10539181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D51F5F7-CEE7-48AA-8DC4-AE898CC4FF34}"/>
              </a:ext>
            </a:extLst>
          </p:cNvPr>
          <p:cNvSpPr>
            <a:spLocks noGrp="1"/>
          </p:cNvSpPr>
          <p:nvPr>
            <p:ph idx="1"/>
          </p:nvPr>
        </p:nvSpPr>
        <p:spPr>
          <a:xfrm>
            <a:off x="0" y="1268760"/>
            <a:ext cx="9036496" cy="4994245"/>
          </a:xfrm>
        </p:spPr>
        <p:txBody>
          <a:bodyPr>
            <a:noAutofit/>
          </a:bodyPr>
          <a:lstStyle/>
          <a:p>
            <a:pPr algn="just">
              <a:buFont typeface="Wingdings" panose="05000000000000000000" pitchFamily="2" charset="2"/>
              <a:buChar char="ü"/>
            </a:pPr>
            <a:r>
              <a:rPr lang="en-ZA" sz="2200" dirty="0" smtClean="0"/>
              <a:t>The </a:t>
            </a:r>
            <a:r>
              <a:rPr lang="en-ZA" sz="2200" dirty="0"/>
              <a:t>NPIs manage the centres on behalf of </a:t>
            </a:r>
            <a:r>
              <a:rPr lang="en-ZA" sz="2200" dirty="0" smtClean="0"/>
              <a:t>communities and are subsidised by DSD. The </a:t>
            </a:r>
            <a:r>
              <a:rPr lang="en-ZA" sz="2200" b="1" dirty="0" smtClean="0"/>
              <a:t>largest majority of </a:t>
            </a:r>
            <a:r>
              <a:rPr lang="en-ZA" sz="2200" b="1" dirty="0"/>
              <a:t>buildings are not owned by </a:t>
            </a:r>
            <a:r>
              <a:rPr lang="en-ZA" sz="2200" b="1" dirty="0" smtClean="0"/>
              <a:t>government</a:t>
            </a:r>
            <a:r>
              <a:rPr lang="en-ZA" sz="2200" dirty="0"/>
              <a:t>;</a:t>
            </a:r>
          </a:p>
          <a:p>
            <a:pPr algn="just">
              <a:buFont typeface="Wingdings" panose="05000000000000000000" pitchFamily="2" charset="2"/>
              <a:buChar char="ü"/>
            </a:pPr>
            <a:r>
              <a:rPr lang="en-ZA" sz="2200" b="1" dirty="0"/>
              <a:t>Registration of ECD </a:t>
            </a:r>
            <a:r>
              <a:rPr lang="en-ZA" sz="2200" b="1" dirty="0" smtClean="0"/>
              <a:t>programmes and facilities </a:t>
            </a:r>
            <a:r>
              <a:rPr lang="en-ZA" sz="2200" b="1" dirty="0"/>
              <a:t>requires </a:t>
            </a:r>
            <a:r>
              <a:rPr lang="en-ZA" sz="2200" dirty="0"/>
              <a:t>compliance with programme and build requirements. Programme staff process registration at district or sub-district </a:t>
            </a:r>
            <a:r>
              <a:rPr lang="en-ZA" sz="2200" dirty="0" smtClean="0"/>
              <a:t>levels</a:t>
            </a:r>
            <a:r>
              <a:rPr lang="en-ZA" sz="2200" dirty="0"/>
              <a:t>;</a:t>
            </a:r>
          </a:p>
          <a:p>
            <a:pPr algn="just">
              <a:buFont typeface="Wingdings" panose="05000000000000000000" pitchFamily="2" charset="2"/>
              <a:buChar char="ü"/>
            </a:pPr>
            <a:r>
              <a:rPr lang="en-ZA" sz="2200" dirty="0"/>
              <a:t>Conditional Grant fund the construction, maintenance or refurbishment of ECD centres. Backlog for construction and maintenance maybe increased as funds have been redirected to COVID. </a:t>
            </a:r>
            <a:r>
              <a:rPr lang="en-ZA" sz="2200" dirty="0" smtClean="0"/>
              <a:t>The </a:t>
            </a:r>
            <a:r>
              <a:rPr lang="en-ZA" sz="2200" b="1" dirty="0"/>
              <a:t>grant supports improvements for complying with the norms and </a:t>
            </a:r>
            <a:r>
              <a:rPr lang="en-ZA" sz="2200" b="1" dirty="0" smtClean="0"/>
              <a:t>standards</a:t>
            </a:r>
            <a:r>
              <a:rPr lang="en-ZA" sz="2200" dirty="0"/>
              <a:t>;</a:t>
            </a:r>
          </a:p>
          <a:p>
            <a:pPr algn="just">
              <a:buFont typeface="Wingdings" panose="05000000000000000000" pitchFamily="2" charset="2"/>
              <a:buChar char="ü"/>
            </a:pPr>
            <a:r>
              <a:rPr lang="en-ZA" sz="2200" dirty="0" smtClean="0"/>
              <a:t>The Department of Public Works </a:t>
            </a:r>
            <a:r>
              <a:rPr lang="en-ZA" sz="2200" dirty="0"/>
              <a:t>is the </a:t>
            </a:r>
            <a:r>
              <a:rPr lang="en-ZA" sz="2200" dirty="0" smtClean="0"/>
              <a:t>Implementing Agent </a:t>
            </a:r>
            <a:r>
              <a:rPr lang="en-ZA" sz="2200" dirty="0"/>
              <a:t>in most  provinces. Gauteng and </a:t>
            </a:r>
            <a:r>
              <a:rPr lang="en-ZA" sz="2200" dirty="0" smtClean="0"/>
              <a:t>Mpumalanga </a:t>
            </a:r>
            <a:r>
              <a:rPr lang="en-ZA" sz="2200" dirty="0"/>
              <a:t>have </a:t>
            </a:r>
            <a:r>
              <a:rPr lang="en-ZA" sz="2200" dirty="0" smtClean="0"/>
              <a:t>an </a:t>
            </a:r>
            <a:r>
              <a:rPr lang="en-ZA" sz="2200" dirty="0"/>
              <a:t>Infrastructure </a:t>
            </a:r>
            <a:r>
              <a:rPr lang="en-ZA" sz="2200" dirty="0" smtClean="0"/>
              <a:t>directorate, whereas the WC </a:t>
            </a:r>
            <a:r>
              <a:rPr lang="en-ZA" sz="2200" dirty="0"/>
              <a:t>has appointed </a:t>
            </a:r>
            <a:r>
              <a:rPr lang="en-ZA" sz="2200" dirty="0" smtClean="0"/>
              <a:t>NGOs </a:t>
            </a:r>
            <a:r>
              <a:rPr lang="en-ZA" sz="2200" dirty="0"/>
              <a:t>as the </a:t>
            </a:r>
            <a:r>
              <a:rPr lang="en-ZA" sz="2200" dirty="0" smtClean="0"/>
              <a:t>Implementing Agents; and</a:t>
            </a:r>
            <a:endParaRPr lang="en-ZA" sz="2200" dirty="0"/>
          </a:p>
          <a:p>
            <a:pPr algn="just">
              <a:buFont typeface="Wingdings" panose="05000000000000000000" pitchFamily="2" charset="2"/>
              <a:buChar char="ü"/>
            </a:pPr>
            <a:r>
              <a:rPr lang="en-ZA" sz="2200" dirty="0"/>
              <a:t>Not much </a:t>
            </a:r>
            <a:r>
              <a:rPr lang="en-ZA" sz="2200" dirty="0" smtClean="0"/>
              <a:t>has been spent </a:t>
            </a:r>
            <a:r>
              <a:rPr lang="en-ZA" sz="2200" dirty="0"/>
              <a:t>on the </a:t>
            </a:r>
            <a:r>
              <a:rPr lang="en-ZA" sz="2200" b="1" dirty="0"/>
              <a:t>tools of trade</a:t>
            </a:r>
            <a:r>
              <a:rPr lang="en-ZA" sz="2200" dirty="0"/>
              <a:t>.  </a:t>
            </a:r>
          </a:p>
        </p:txBody>
      </p:sp>
      <p:sp>
        <p:nvSpPr>
          <p:cNvPr id="5" name="Title 4">
            <a:extLst>
              <a:ext uri="{FF2B5EF4-FFF2-40B4-BE49-F238E27FC236}">
                <a16:creationId xmlns:a16="http://schemas.microsoft.com/office/drawing/2014/main" xmlns="" id="{C6F1201A-E2ED-4801-8CF9-69FE2FBBF74F}"/>
              </a:ext>
            </a:extLst>
          </p:cNvPr>
          <p:cNvSpPr txBox="1">
            <a:spLocks/>
          </p:cNvSpPr>
          <p:nvPr/>
        </p:nvSpPr>
        <p:spPr>
          <a:xfrm>
            <a:off x="0" y="197055"/>
            <a:ext cx="8892480" cy="8940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4000" b="1" cap="small" dirty="0" smtClean="0">
                <a:solidFill>
                  <a:schemeClr val="accent2">
                    <a:lumMod val="75000"/>
                  </a:schemeClr>
                </a:solidFill>
                <a:cs typeface="Arial" panose="020B0604020202020204" pitchFamily="34" charset="0"/>
              </a:rPr>
              <a:t>Progress:</a:t>
            </a:r>
          </a:p>
          <a:p>
            <a:r>
              <a:rPr lang="en-ZA" sz="3200" b="1" cap="small" dirty="0" smtClean="0">
                <a:solidFill>
                  <a:schemeClr val="accent2">
                    <a:lumMod val="75000"/>
                  </a:schemeClr>
                </a:solidFill>
                <a:cs typeface="Arial" panose="020B0604020202020204" pitchFamily="34" charset="0"/>
              </a:rPr>
              <a:t>Movable and Immovable Assets</a:t>
            </a:r>
          </a:p>
        </p:txBody>
      </p:sp>
      <p:pic>
        <p:nvPicPr>
          <p:cNvPr id="4" name="Picture 3">
            <a:extLst>
              <a:ext uri="{FF2B5EF4-FFF2-40B4-BE49-F238E27FC236}">
                <a16:creationId xmlns:a16="http://schemas.microsoft.com/office/drawing/2014/main" xmlns="" id="{4286CB01-B585-4240-B905-635A8680C235}"/>
              </a:ext>
            </a:extLst>
          </p:cNvPr>
          <p:cNvPicPr>
            <a:picLocks noChangeAspect="1"/>
          </p:cNvPicPr>
          <p:nvPr/>
        </p:nvPicPr>
        <p:blipFill>
          <a:blip r:embed="rId2"/>
          <a:stretch>
            <a:fillRect/>
          </a:stretch>
        </p:blipFill>
        <p:spPr>
          <a:xfrm>
            <a:off x="107504" y="6240567"/>
            <a:ext cx="1694835" cy="584775"/>
          </a:xfrm>
          <a:prstGeom prst="rect">
            <a:avLst/>
          </a:prstGeom>
        </p:spPr>
      </p:pic>
      <p:sp>
        <p:nvSpPr>
          <p:cNvPr id="2" name="Rectangle 1"/>
          <p:cNvSpPr/>
          <p:nvPr/>
        </p:nvSpPr>
        <p:spPr>
          <a:xfrm>
            <a:off x="7257008" y="6418263"/>
            <a:ext cx="418704" cy="369332"/>
          </a:xfrm>
          <a:prstGeom prst="rect">
            <a:avLst/>
          </a:prstGeom>
        </p:spPr>
        <p:txBody>
          <a:bodyPr wrap="none">
            <a:spAutoFit/>
          </a:bodyPr>
          <a:lstStyle/>
          <a:p>
            <a:pPr lvl="0" algn="r">
              <a:defRPr/>
            </a:pPr>
            <a:r>
              <a:rPr lang="en-ZA" dirty="0" smtClean="0">
                <a:solidFill>
                  <a:prstClr val="black"/>
                </a:solidFill>
              </a:rPr>
              <a:t>36</a:t>
            </a:r>
            <a:endParaRPr lang="en-ZA" dirty="0">
              <a:solidFill>
                <a:prstClr val="black"/>
              </a:solidFill>
            </a:endParaRPr>
          </a:p>
        </p:txBody>
      </p:sp>
    </p:spTree>
    <p:extLst>
      <p:ext uri="{BB962C8B-B14F-4D97-AF65-F5344CB8AC3E}">
        <p14:creationId xmlns:p14="http://schemas.microsoft.com/office/powerpoint/2010/main" xmlns="" val="22089855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D51F5F7-CEE7-48AA-8DC4-AE898CC4FF34}"/>
              </a:ext>
            </a:extLst>
          </p:cNvPr>
          <p:cNvSpPr>
            <a:spLocks noGrp="1"/>
          </p:cNvSpPr>
          <p:nvPr>
            <p:ph idx="1"/>
          </p:nvPr>
        </p:nvSpPr>
        <p:spPr>
          <a:xfrm>
            <a:off x="107504" y="1340768"/>
            <a:ext cx="8856984" cy="4922237"/>
          </a:xfrm>
        </p:spPr>
        <p:txBody>
          <a:bodyPr>
            <a:normAutofit fontScale="70000" lnSpcReduction="20000"/>
          </a:bodyPr>
          <a:lstStyle/>
          <a:p>
            <a:pPr algn="just">
              <a:buFont typeface="Wingdings" panose="05000000000000000000" pitchFamily="2" charset="2"/>
              <a:buChar char="ü"/>
            </a:pPr>
            <a:r>
              <a:rPr lang="en-ZA" dirty="0"/>
              <a:t>Through the conditional grant, human capacity is appointed on </a:t>
            </a:r>
            <a:r>
              <a:rPr lang="en-ZA" b="1" dirty="0"/>
              <a:t>fixed-term contract </a:t>
            </a:r>
            <a:r>
              <a:rPr lang="en-ZA" dirty="0"/>
              <a:t>at national, provincial and district offices of DSD to manage the </a:t>
            </a:r>
            <a:r>
              <a:rPr lang="en-ZA" dirty="0" smtClean="0"/>
              <a:t>implementation’;</a:t>
            </a:r>
            <a:endParaRPr lang="en-ZA" dirty="0"/>
          </a:p>
          <a:p>
            <a:pPr algn="just">
              <a:buFont typeface="Wingdings" panose="05000000000000000000" pitchFamily="2" charset="2"/>
              <a:buChar char="ü"/>
            </a:pPr>
            <a:endParaRPr lang="en-ZA" dirty="0"/>
          </a:p>
          <a:p>
            <a:pPr algn="just">
              <a:buFont typeface="Wingdings" panose="05000000000000000000" pitchFamily="2" charset="2"/>
              <a:buChar char="ü"/>
            </a:pPr>
            <a:r>
              <a:rPr lang="en-ZA" dirty="0"/>
              <a:t>The </a:t>
            </a:r>
            <a:r>
              <a:rPr lang="en-ZA" b="1" dirty="0"/>
              <a:t>norms and standards </a:t>
            </a:r>
            <a:r>
              <a:rPr lang="en-ZA" dirty="0" smtClean="0"/>
              <a:t>are based </a:t>
            </a:r>
            <a:r>
              <a:rPr lang="en-ZA" dirty="0"/>
              <a:t>on the Children's Act, 38 of 2005 </a:t>
            </a:r>
            <a:r>
              <a:rPr lang="en-ZA" dirty="0" smtClean="0"/>
              <a:t>and are used </a:t>
            </a:r>
            <a:r>
              <a:rPr lang="en-ZA" dirty="0"/>
              <a:t>to determine partial and full registration of ECD </a:t>
            </a:r>
            <a:r>
              <a:rPr lang="en-ZA" dirty="0" smtClean="0"/>
              <a:t>centres</a:t>
            </a:r>
            <a:r>
              <a:rPr lang="en-ZA" dirty="0"/>
              <a:t>;</a:t>
            </a:r>
            <a:endParaRPr lang="en-ZA" dirty="0" smtClean="0"/>
          </a:p>
          <a:p>
            <a:pPr algn="just">
              <a:buFont typeface="Wingdings" panose="05000000000000000000" pitchFamily="2" charset="2"/>
              <a:buChar char="ü"/>
            </a:pPr>
            <a:endParaRPr lang="en-ZA" dirty="0" smtClean="0"/>
          </a:p>
          <a:p>
            <a:pPr algn="just">
              <a:buFont typeface="Wingdings" panose="05000000000000000000" pitchFamily="2" charset="2"/>
              <a:buChar char="ü"/>
            </a:pPr>
            <a:r>
              <a:rPr lang="en-ZA" dirty="0" smtClean="0"/>
              <a:t>Each </a:t>
            </a:r>
            <a:r>
              <a:rPr lang="en-ZA" dirty="0"/>
              <a:t>province </a:t>
            </a:r>
            <a:r>
              <a:rPr lang="en-ZA" dirty="0" smtClean="0"/>
              <a:t>should </a:t>
            </a:r>
            <a:r>
              <a:rPr lang="en-ZA" b="1" dirty="0" smtClean="0"/>
              <a:t>maintain </a:t>
            </a:r>
            <a:r>
              <a:rPr lang="en-ZA" b="1" dirty="0"/>
              <a:t>a database of ECD centres</a:t>
            </a:r>
            <a:r>
              <a:rPr lang="en-ZA" dirty="0"/>
              <a:t>. The funding for maintenance, refurbishments or renovations enhances the scoring against the norms and </a:t>
            </a:r>
            <a:r>
              <a:rPr lang="en-ZA" dirty="0" smtClean="0"/>
              <a:t>standards; and</a:t>
            </a:r>
          </a:p>
          <a:p>
            <a:pPr algn="just">
              <a:buFont typeface="Wingdings" panose="05000000000000000000" pitchFamily="2" charset="2"/>
              <a:buChar char="ü"/>
            </a:pPr>
            <a:endParaRPr lang="en-ZA" dirty="0" smtClean="0"/>
          </a:p>
          <a:p>
            <a:pPr algn="just">
              <a:buFont typeface="Wingdings" panose="05000000000000000000" pitchFamily="2" charset="2"/>
              <a:buChar char="ü"/>
            </a:pPr>
            <a:r>
              <a:rPr lang="en-ZA" dirty="0" smtClean="0"/>
              <a:t>The </a:t>
            </a:r>
            <a:r>
              <a:rPr lang="en-ZA" dirty="0"/>
              <a:t>norms and standards prescribe that building projects be approved by local municipalities. </a:t>
            </a:r>
            <a:r>
              <a:rPr lang="en-ZA" dirty="0" smtClean="0"/>
              <a:t>This dependency on other entities causes massive delays </a:t>
            </a:r>
            <a:r>
              <a:rPr lang="en-ZA" dirty="0"/>
              <a:t>in the issuing of compliance certificates and consequently affected occupation of the ECD centres as municipal by-laws are too stringent.  </a:t>
            </a:r>
          </a:p>
        </p:txBody>
      </p:sp>
      <p:sp>
        <p:nvSpPr>
          <p:cNvPr id="5" name="Title 4">
            <a:extLst>
              <a:ext uri="{FF2B5EF4-FFF2-40B4-BE49-F238E27FC236}">
                <a16:creationId xmlns:a16="http://schemas.microsoft.com/office/drawing/2014/main" xmlns="" id="{C6F1201A-E2ED-4801-8CF9-69FE2FBBF74F}"/>
              </a:ext>
            </a:extLst>
          </p:cNvPr>
          <p:cNvSpPr txBox="1">
            <a:spLocks/>
          </p:cNvSpPr>
          <p:nvPr/>
        </p:nvSpPr>
        <p:spPr>
          <a:xfrm>
            <a:off x="0" y="197055"/>
            <a:ext cx="8892480" cy="8940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4000" b="1" cap="small" dirty="0" smtClean="0">
                <a:solidFill>
                  <a:schemeClr val="accent2">
                    <a:lumMod val="75000"/>
                  </a:schemeClr>
                </a:solidFill>
                <a:cs typeface="Arial" panose="020B0604020202020204" pitchFamily="34" charset="0"/>
              </a:rPr>
              <a:t>Progress:</a:t>
            </a:r>
          </a:p>
          <a:p>
            <a:r>
              <a:rPr lang="en-ZA" sz="3200" b="1" cap="small" dirty="0" smtClean="0">
                <a:solidFill>
                  <a:schemeClr val="accent2">
                    <a:lumMod val="75000"/>
                  </a:schemeClr>
                </a:solidFill>
                <a:cs typeface="Arial" panose="020B0604020202020204" pitchFamily="34" charset="0"/>
              </a:rPr>
              <a:t>Movable and Immovable Assets</a:t>
            </a:r>
          </a:p>
        </p:txBody>
      </p:sp>
      <p:pic>
        <p:nvPicPr>
          <p:cNvPr id="4" name="Picture 3">
            <a:extLst>
              <a:ext uri="{FF2B5EF4-FFF2-40B4-BE49-F238E27FC236}">
                <a16:creationId xmlns:a16="http://schemas.microsoft.com/office/drawing/2014/main" xmlns="" id="{4286CB01-B585-4240-B905-635A8680C235}"/>
              </a:ext>
            </a:extLst>
          </p:cNvPr>
          <p:cNvPicPr>
            <a:picLocks noChangeAspect="1"/>
          </p:cNvPicPr>
          <p:nvPr/>
        </p:nvPicPr>
        <p:blipFill>
          <a:blip r:embed="rId2"/>
          <a:stretch>
            <a:fillRect/>
          </a:stretch>
        </p:blipFill>
        <p:spPr>
          <a:xfrm>
            <a:off x="107504" y="6240567"/>
            <a:ext cx="1694835" cy="584775"/>
          </a:xfrm>
          <a:prstGeom prst="rect">
            <a:avLst/>
          </a:prstGeom>
        </p:spPr>
      </p:pic>
      <p:sp>
        <p:nvSpPr>
          <p:cNvPr id="2" name="Rectangle 1"/>
          <p:cNvSpPr/>
          <p:nvPr/>
        </p:nvSpPr>
        <p:spPr>
          <a:xfrm>
            <a:off x="7401024" y="6392138"/>
            <a:ext cx="418704" cy="369332"/>
          </a:xfrm>
          <a:prstGeom prst="rect">
            <a:avLst/>
          </a:prstGeom>
        </p:spPr>
        <p:txBody>
          <a:bodyPr wrap="none">
            <a:spAutoFit/>
          </a:bodyPr>
          <a:lstStyle/>
          <a:p>
            <a:pPr lvl="0" algn="r">
              <a:defRPr/>
            </a:pPr>
            <a:r>
              <a:rPr lang="en-ZA" dirty="0" smtClean="0">
                <a:solidFill>
                  <a:prstClr val="black"/>
                </a:solidFill>
              </a:rPr>
              <a:t>37</a:t>
            </a:r>
            <a:endParaRPr lang="en-ZA" dirty="0">
              <a:solidFill>
                <a:prstClr val="black"/>
              </a:solidFill>
            </a:endParaRPr>
          </a:p>
        </p:txBody>
      </p:sp>
    </p:spTree>
    <p:extLst>
      <p:ext uri="{BB962C8B-B14F-4D97-AF65-F5344CB8AC3E}">
        <p14:creationId xmlns:p14="http://schemas.microsoft.com/office/powerpoint/2010/main" xmlns="" val="14768521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xmlns="" id="{1C826025-2791-4AE4-97C6-7689461AD263}"/>
              </a:ext>
            </a:extLst>
          </p:cNvPr>
          <p:cNvGraphicFramePr>
            <a:graphicFrameLocks noGrp="1"/>
          </p:cNvGraphicFramePr>
          <p:nvPr>
            <p:ph idx="1"/>
            <p:extLst>
              <p:ext uri="{D42A27DB-BD31-4B8C-83A1-F6EECF244321}">
                <p14:modId xmlns:p14="http://schemas.microsoft.com/office/powerpoint/2010/main" xmlns="" val="3087500429"/>
              </p:ext>
            </p:extLst>
          </p:nvPr>
        </p:nvGraphicFramePr>
        <p:xfrm>
          <a:off x="107504" y="1412776"/>
          <a:ext cx="8928992" cy="4536503"/>
        </p:xfrm>
        <a:graphic>
          <a:graphicData uri="http://schemas.openxmlformats.org/drawingml/2006/table">
            <a:tbl>
              <a:tblPr firstRow="1" firstCol="1" bandRow="1"/>
              <a:tblGrid>
                <a:gridCol w="8928992">
                  <a:extLst>
                    <a:ext uri="{9D8B030D-6E8A-4147-A177-3AD203B41FA5}">
                      <a16:colId xmlns:a16="http://schemas.microsoft.com/office/drawing/2014/main" xmlns="" val="2658758035"/>
                    </a:ext>
                  </a:extLst>
                </a:gridCol>
              </a:tblGrid>
              <a:tr h="412409">
                <a:tc>
                  <a:txBody>
                    <a:bodyPr/>
                    <a:lstStyle/>
                    <a:p>
                      <a:r>
                        <a:rPr lang="en-US" sz="2200" b="1" dirty="0">
                          <a:effectLst/>
                          <a:latin typeface="+mn-lt"/>
                          <a:ea typeface="Times New Roman" panose="02020603050405020304" pitchFamily="18" charset="0"/>
                          <a:cs typeface="Times New Roman" panose="02020603050405020304" pitchFamily="18" charset="0"/>
                        </a:rPr>
                        <a:t>Key Action Steps</a:t>
                      </a:r>
                      <a:endParaRPr lang="en-ZA" sz="22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extLst>
                  <a:ext uri="{0D108BD9-81ED-4DB2-BD59-A6C34878D82A}">
                    <a16:rowId xmlns:a16="http://schemas.microsoft.com/office/drawing/2014/main" xmlns="" val="2503858830"/>
                  </a:ext>
                </a:extLst>
              </a:tr>
              <a:tr h="412409">
                <a:tc>
                  <a:txBody>
                    <a:bodyPr/>
                    <a:lstStyle/>
                    <a:p>
                      <a:r>
                        <a:rPr lang="en-US" sz="2200" dirty="0">
                          <a:effectLst/>
                          <a:latin typeface="+mn-lt"/>
                          <a:ea typeface="Times New Roman" panose="02020603050405020304" pitchFamily="18" charset="0"/>
                          <a:cs typeface="Times New Roman" panose="02020603050405020304" pitchFamily="18" charset="0"/>
                        </a:rPr>
                        <a:t>Collect database of ECD centres from all provinces </a:t>
                      </a:r>
                      <a:endParaRPr lang="en-ZA" sz="22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03936623"/>
                  </a:ext>
                </a:extLst>
              </a:tr>
              <a:tr h="824819">
                <a:tc>
                  <a:txBody>
                    <a:bodyPr/>
                    <a:lstStyle/>
                    <a:p>
                      <a:r>
                        <a:rPr lang="en-US" sz="2200" dirty="0" smtClean="0">
                          <a:effectLst/>
                          <a:latin typeface="+mn-lt"/>
                          <a:ea typeface="Times New Roman" panose="02020603050405020304" pitchFamily="18" charset="0"/>
                          <a:cs typeface="Times New Roman" panose="02020603050405020304" pitchFamily="18" charset="0"/>
                        </a:rPr>
                        <a:t>Scope</a:t>
                      </a:r>
                      <a:r>
                        <a:rPr lang="en-US" sz="2200" baseline="0" dirty="0" smtClean="0">
                          <a:effectLst/>
                          <a:latin typeface="+mn-lt"/>
                          <a:ea typeface="Times New Roman" panose="02020603050405020304" pitchFamily="18" charset="0"/>
                          <a:cs typeface="Times New Roman" panose="02020603050405020304" pitchFamily="18" charset="0"/>
                        </a:rPr>
                        <a:t> the r</a:t>
                      </a:r>
                      <a:r>
                        <a:rPr lang="en-US" sz="2200" dirty="0" smtClean="0">
                          <a:effectLst/>
                          <a:latin typeface="+mn-lt"/>
                          <a:ea typeface="Times New Roman" panose="02020603050405020304" pitchFamily="18" charset="0"/>
                          <a:cs typeface="Times New Roman" panose="02020603050405020304" pitchFamily="18" charset="0"/>
                        </a:rPr>
                        <a:t>egistration </a:t>
                      </a:r>
                      <a:r>
                        <a:rPr lang="en-US" sz="2200" dirty="0">
                          <a:effectLst/>
                          <a:latin typeface="+mn-lt"/>
                          <a:ea typeface="Times New Roman" panose="02020603050405020304" pitchFamily="18" charset="0"/>
                          <a:cs typeface="Times New Roman" panose="02020603050405020304" pitchFamily="18" charset="0"/>
                        </a:rPr>
                        <a:t>of ECD </a:t>
                      </a:r>
                      <a:r>
                        <a:rPr lang="en-US" sz="2200" dirty="0" err="1" smtClean="0">
                          <a:effectLst/>
                          <a:latin typeface="+mn-lt"/>
                          <a:ea typeface="Times New Roman" panose="02020603050405020304" pitchFamily="18" charset="0"/>
                          <a:cs typeface="Times New Roman" panose="02020603050405020304" pitchFamily="18" charset="0"/>
                        </a:rPr>
                        <a:t>programmes</a:t>
                      </a:r>
                      <a:r>
                        <a:rPr lang="en-US" sz="2200" dirty="0" smtClean="0">
                          <a:effectLst/>
                          <a:latin typeface="+mn-lt"/>
                          <a:ea typeface="Times New Roman" panose="02020603050405020304" pitchFamily="18" charset="0"/>
                          <a:cs typeface="Times New Roman" panose="02020603050405020304" pitchFamily="18" charset="0"/>
                        </a:rPr>
                        <a:t> and facilities</a:t>
                      </a:r>
                      <a:r>
                        <a:rPr lang="en-US" sz="2200" baseline="0" dirty="0" smtClean="0">
                          <a:effectLst/>
                          <a:latin typeface="+mn-lt"/>
                          <a:ea typeface="Times New Roman" panose="02020603050405020304" pitchFamily="18" charset="0"/>
                          <a:cs typeface="Times New Roman" panose="02020603050405020304" pitchFamily="18" charset="0"/>
                        </a:rPr>
                        <a:t> in term of c</a:t>
                      </a:r>
                      <a:r>
                        <a:rPr lang="en-US" sz="2200" dirty="0" smtClean="0">
                          <a:effectLst/>
                          <a:latin typeface="+mn-lt"/>
                          <a:ea typeface="Times New Roman" panose="02020603050405020304" pitchFamily="18" charset="0"/>
                          <a:cs typeface="Times New Roman" panose="02020603050405020304" pitchFamily="18" charset="0"/>
                        </a:rPr>
                        <a:t>apacity (</a:t>
                      </a:r>
                      <a:r>
                        <a:rPr lang="en-US" sz="2200" dirty="0">
                          <a:effectLst/>
                          <a:latin typeface="+mn-lt"/>
                          <a:ea typeface="Times New Roman" panose="02020603050405020304" pitchFamily="18" charset="0"/>
                          <a:cs typeface="Times New Roman" panose="02020603050405020304" pitchFamily="18" charset="0"/>
                        </a:rPr>
                        <a:t>human, processes, systems)</a:t>
                      </a:r>
                      <a:endParaRPr lang="en-ZA" sz="22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5205063"/>
                  </a:ext>
                </a:extLst>
              </a:tr>
              <a:tr h="412409">
                <a:tc>
                  <a:txBody>
                    <a:bodyPr/>
                    <a:lstStyle/>
                    <a:p>
                      <a:r>
                        <a:rPr lang="en-US" sz="2200" dirty="0">
                          <a:effectLst/>
                          <a:latin typeface="+mn-lt"/>
                          <a:ea typeface="Times New Roman" panose="02020603050405020304" pitchFamily="18" charset="0"/>
                          <a:cs typeface="Times New Roman" panose="02020603050405020304" pitchFamily="18" charset="0"/>
                        </a:rPr>
                        <a:t>Infrastructure management by national provincial and district offices. </a:t>
                      </a:r>
                      <a:endParaRPr lang="en-ZA" sz="22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98131109"/>
                  </a:ext>
                </a:extLst>
              </a:tr>
              <a:tr h="824819">
                <a:tc>
                  <a:txBody>
                    <a:bodyPr/>
                    <a:lstStyle/>
                    <a:p>
                      <a:r>
                        <a:rPr lang="en-US" sz="2200" dirty="0">
                          <a:effectLst/>
                          <a:latin typeface="+mn-lt"/>
                          <a:ea typeface="Times New Roman" panose="02020603050405020304" pitchFamily="18" charset="0"/>
                          <a:cs typeface="Times New Roman" panose="02020603050405020304" pitchFamily="18" charset="0"/>
                        </a:rPr>
                        <a:t>Assess readiness to manage registration of ECD </a:t>
                      </a:r>
                      <a:r>
                        <a:rPr lang="en-US" sz="2200" dirty="0" err="1" smtClean="0">
                          <a:effectLst/>
                          <a:latin typeface="+mn-lt"/>
                          <a:ea typeface="Times New Roman" panose="02020603050405020304" pitchFamily="18" charset="0"/>
                          <a:cs typeface="Times New Roman" panose="02020603050405020304" pitchFamily="18" charset="0"/>
                        </a:rPr>
                        <a:t>programmes</a:t>
                      </a:r>
                      <a:r>
                        <a:rPr lang="en-US" sz="2200" dirty="0" smtClean="0">
                          <a:effectLst/>
                          <a:latin typeface="+mn-lt"/>
                          <a:ea typeface="Times New Roman" panose="02020603050405020304" pitchFamily="18" charset="0"/>
                          <a:cs typeface="Times New Roman" panose="02020603050405020304" pitchFamily="18" charset="0"/>
                        </a:rPr>
                        <a:t> and facilities</a:t>
                      </a:r>
                      <a:endParaRPr lang="en-ZA" sz="22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58302954"/>
                  </a:ext>
                </a:extLst>
              </a:tr>
              <a:tr h="824819">
                <a:tc>
                  <a:txBody>
                    <a:bodyPr/>
                    <a:lstStyle/>
                    <a:p>
                      <a:r>
                        <a:rPr lang="en-US" sz="2200" dirty="0">
                          <a:effectLst/>
                          <a:latin typeface="+mn-lt"/>
                          <a:ea typeface="Times New Roman" panose="02020603050405020304" pitchFamily="18" charset="0"/>
                          <a:cs typeface="Times New Roman" panose="02020603050405020304" pitchFamily="18" charset="0"/>
                        </a:rPr>
                        <a:t>Develop a plan for managing registration of ECD </a:t>
                      </a:r>
                      <a:r>
                        <a:rPr lang="en-US" sz="2200" dirty="0" err="1" smtClean="0">
                          <a:effectLst/>
                          <a:latin typeface="+mn-lt"/>
                          <a:ea typeface="Times New Roman" panose="02020603050405020304" pitchFamily="18" charset="0"/>
                          <a:cs typeface="Times New Roman" panose="02020603050405020304" pitchFamily="18" charset="0"/>
                        </a:rPr>
                        <a:t>programmes</a:t>
                      </a:r>
                      <a:r>
                        <a:rPr lang="en-US" sz="2200" dirty="0" smtClean="0">
                          <a:effectLst/>
                          <a:latin typeface="+mn-lt"/>
                          <a:ea typeface="Times New Roman" panose="02020603050405020304" pitchFamily="18" charset="0"/>
                          <a:cs typeface="Times New Roman" panose="02020603050405020304" pitchFamily="18" charset="0"/>
                        </a:rPr>
                        <a:t> and facilities. </a:t>
                      </a:r>
                      <a:endParaRPr lang="en-ZA" sz="22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38890563"/>
                  </a:ext>
                </a:extLst>
              </a:tr>
              <a:tr h="824819">
                <a:tc>
                  <a:txBody>
                    <a:bodyPr/>
                    <a:lstStyle/>
                    <a:p>
                      <a:r>
                        <a:rPr lang="en-US" sz="2200" dirty="0">
                          <a:effectLst/>
                          <a:latin typeface="+mn-lt"/>
                          <a:ea typeface="Times New Roman" panose="02020603050405020304" pitchFamily="18" charset="0"/>
                          <a:cs typeface="Times New Roman" panose="02020603050405020304" pitchFamily="18" charset="0"/>
                        </a:rPr>
                        <a:t>Develop a plan for  rolling out of construction maintenance, renovation of ECD </a:t>
                      </a:r>
                      <a:r>
                        <a:rPr lang="en-US" sz="2200" dirty="0" smtClean="0">
                          <a:effectLst/>
                          <a:latin typeface="+mn-lt"/>
                          <a:ea typeface="Times New Roman" panose="02020603050405020304" pitchFamily="18" charset="0"/>
                          <a:cs typeface="Times New Roman" panose="02020603050405020304" pitchFamily="18" charset="0"/>
                        </a:rPr>
                        <a:t>facilities </a:t>
                      </a:r>
                      <a:endParaRPr lang="en-ZA" sz="22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58824804"/>
                  </a:ext>
                </a:extLst>
              </a:tr>
            </a:tbl>
          </a:graphicData>
        </a:graphic>
      </p:graphicFrame>
      <p:sp>
        <p:nvSpPr>
          <p:cNvPr id="6" name="Rectangle 1">
            <a:extLst>
              <a:ext uri="{FF2B5EF4-FFF2-40B4-BE49-F238E27FC236}">
                <a16:creationId xmlns:a16="http://schemas.microsoft.com/office/drawing/2014/main" xmlns="" id="{1C521023-FAE2-4194-9530-0515BFA2264F}"/>
              </a:ext>
            </a:extLst>
          </p:cNvPr>
          <p:cNvSpPr>
            <a:spLocks noChangeArrowheads="1"/>
          </p:cNvSpPr>
          <p:nvPr/>
        </p:nvSpPr>
        <p:spPr bwMode="auto">
          <a:xfrm>
            <a:off x="1" y="231259"/>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dirty="0"/>
          </a:p>
        </p:txBody>
      </p:sp>
      <p:sp>
        <p:nvSpPr>
          <p:cNvPr id="7" name="Title 4">
            <a:extLst>
              <a:ext uri="{FF2B5EF4-FFF2-40B4-BE49-F238E27FC236}">
                <a16:creationId xmlns:a16="http://schemas.microsoft.com/office/drawing/2014/main" xmlns="" id="{C6F1201A-E2ED-4801-8CF9-69FE2FBBF74F}"/>
              </a:ext>
            </a:extLst>
          </p:cNvPr>
          <p:cNvSpPr txBox="1">
            <a:spLocks/>
          </p:cNvSpPr>
          <p:nvPr/>
        </p:nvSpPr>
        <p:spPr>
          <a:xfrm>
            <a:off x="0" y="116632"/>
            <a:ext cx="8892480" cy="97445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3600" b="1" cap="small" dirty="0" smtClean="0">
                <a:solidFill>
                  <a:schemeClr val="accent2">
                    <a:lumMod val="75000"/>
                  </a:schemeClr>
                </a:solidFill>
                <a:cs typeface="Arial" panose="020B0604020202020204" pitchFamily="34" charset="0"/>
              </a:rPr>
              <a:t>Movable and Immovable Assets</a:t>
            </a:r>
          </a:p>
          <a:p>
            <a:r>
              <a:rPr lang="en-ZA" sz="3600" b="1" cap="small" dirty="0" smtClean="0">
                <a:solidFill>
                  <a:schemeClr val="accent2">
                    <a:lumMod val="75000"/>
                  </a:schemeClr>
                </a:solidFill>
                <a:cs typeface="Arial" panose="020B0604020202020204" pitchFamily="34" charset="0"/>
              </a:rPr>
              <a:t>Next steps</a:t>
            </a:r>
          </a:p>
        </p:txBody>
      </p:sp>
      <p:pic>
        <p:nvPicPr>
          <p:cNvPr id="8" name="Picture 7">
            <a:extLst>
              <a:ext uri="{FF2B5EF4-FFF2-40B4-BE49-F238E27FC236}">
                <a16:creationId xmlns:a16="http://schemas.microsoft.com/office/drawing/2014/main" xmlns="" id="{4286CB01-B585-4240-B905-635A8680C235}"/>
              </a:ext>
            </a:extLst>
          </p:cNvPr>
          <p:cNvPicPr>
            <a:picLocks noChangeAspect="1"/>
          </p:cNvPicPr>
          <p:nvPr/>
        </p:nvPicPr>
        <p:blipFill>
          <a:blip r:embed="rId2"/>
          <a:stretch>
            <a:fillRect/>
          </a:stretch>
        </p:blipFill>
        <p:spPr>
          <a:xfrm>
            <a:off x="107504" y="6240567"/>
            <a:ext cx="1694835" cy="584775"/>
          </a:xfrm>
          <a:prstGeom prst="rect">
            <a:avLst/>
          </a:prstGeom>
        </p:spPr>
      </p:pic>
      <p:sp>
        <p:nvSpPr>
          <p:cNvPr id="2" name="Rectangle 1"/>
          <p:cNvSpPr/>
          <p:nvPr/>
        </p:nvSpPr>
        <p:spPr>
          <a:xfrm>
            <a:off x="7380312" y="6453336"/>
            <a:ext cx="367408" cy="307777"/>
          </a:xfrm>
          <a:prstGeom prst="rect">
            <a:avLst/>
          </a:prstGeom>
        </p:spPr>
        <p:txBody>
          <a:bodyPr wrap="none">
            <a:spAutoFit/>
          </a:bodyPr>
          <a:lstStyle/>
          <a:p>
            <a:pPr lvl="0" algn="r">
              <a:defRPr/>
            </a:pPr>
            <a:r>
              <a:rPr lang="en-ZA" sz="1400" dirty="0" smtClean="0">
                <a:solidFill>
                  <a:prstClr val="black"/>
                </a:solidFill>
              </a:rPr>
              <a:t>38</a:t>
            </a:r>
            <a:endParaRPr lang="en-ZA" dirty="0">
              <a:solidFill>
                <a:prstClr val="black"/>
              </a:solidFill>
            </a:endParaRPr>
          </a:p>
        </p:txBody>
      </p:sp>
    </p:spTree>
    <p:extLst>
      <p:ext uri="{BB962C8B-B14F-4D97-AF65-F5344CB8AC3E}">
        <p14:creationId xmlns:p14="http://schemas.microsoft.com/office/powerpoint/2010/main" xmlns="" val="4698040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C9AD3092-7D39-4DA0-9547-703EA7EBCA93}"/>
              </a:ext>
            </a:extLst>
          </p:cNvPr>
          <p:cNvSpPr txBox="1">
            <a:spLocks/>
          </p:cNvSpPr>
          <p:nvPr/>
        </p:nvSpPr>
        <p:spPr>
          <a:xfrm>
            <a:off x="251520" y="1052823"/>
            <a:ext cx="8784976" cy="4896457"/>
          </a:xfrm>
          <a:prstGeom prst="rect">
            <a:avLst/>
          </a:prstGeom>
          <a:ln>
            <a:noFill/>
          </a:ln>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Bef>
                <a:spcPts val="300"/>
              </a:spcBef>
              <a:spcAft>
                <a:spcPts val="300"/>
              </a:spcAft>
            </a:pPr>
            <a:endParaRPr lang="en-GB" sz="2000" b="1" dirty="0">
              <a:latin typeface="+mn-lt"/>
              <a:cs typeface="Arial" panose="020B0604020202020204" pitchFamily="34" charset="0"/>
            </a:endParaRPr>
          </a:p>
          <a:p>
            <a:pPr marL="285750" indent="-285750" algn="just">
              <a:lnSpc>
                <a:spcPct val="100000"/>
              </a:lnSpc>
              <a:spcBef>
                <a:spcPts val="300"/>
              </a:spcBef>
              <a:spcAft>
                <a:spcPts val="300"/>
              </a:spcAft>
              <a:buFont typeface="Wingdings" pitchFamily="2" charset="2"/>
              <a:buChar char="ü"/>
            </a:pPr>
            <a:r>
              <a:rPr lang="en-GB" sz="2000" dirty="0">
                <a:latin typeface="+mn-lt"/>
                <a:cs typeface="Arial" panose="020B0604020202020204" pitchFamily="34" charset="0"/>
              </a:rPr>
              <a:t>Identified databases, information systems, strategies and other information sets, programmes etc. used to manage the </a:t>
            </a:r>
            <a:r>
              <a:rPr lang="en-GB" sz="2000" dirty="0" smtClean="0">
                <a:latin typeface="+mn-lt"/>
                <a:cs typeface="Arial" panose="020B0604020202020204" pitchFamily="34" charset="0"/>
              </a:rPr>
              <a:t>function;</a:t>
            </a:r>
            <a:endParaRPr lang="en-GB" sz="2000" dirty="0">
              <a:latin typeface="+mn-lt"/>
              <a:cs typeface="Arial" panose="020B0604020202020204" pitchFamily="34" charset="0"/>
            </a:endParaRPr>
          </a:p>
          <a:p>
            <a:pPr marL="285750" indent="-285750" algn="just">
              <a:lnSpc>
                <a:spcPct val="100000"/>
              </a:lnSpc>
              <a:spcBef>
                <a:spcPts val="300"/>
              </a:spcBef>
              <a:spcAft>
                <a:spcPts val="300"/>
              </a:spcAft>
              <a:buFont typeface="Wingdings" pitchFamily="2" charset="2"/>
              <a:buChar char="ü"/>
            </a:pPr>
            <a:r>
              <a:rPr lang="en-GB" sz="2000" dirty="0">
                <a:latin typeface="+mn-lt"/>
                <a:cs typeface="Arial" panose="020B0604020202020204" pitchFamily="34" charset="0"/>
              </a:rPr>
              <a:t>Collected and analysed data on the scale of ECD provision in all </a:t>
            </a:r>
            <a:r>
              <a:rPr lang="en-GB" sz="2000" dirty="0" smtClean="0">
                <a:latin typeface="+mn-lt"/>
                <a:cs typeface="Arial" panose="020B0604020202020204" pitchFamily="34" charset="0"/>
              </a:rPr>
              <a:t>provinces;</a:t>
            </a:r>
            <a:endParaRPr lang="en-GB" sz="2000" dirty="0">
              <a:latin typeface="+mn-lt"/>
              <a:cs typeface="Arial" panose="020B0604020202020204" pitchFamily="34" charset="0"/>
            </a:endParaRPr>
          </a:p>
          <a:p>
            <a:pPr marL="285750" indent="-285750" algn="just">
              <a:lnSpc>
                <a:spcPct val="100000"/>
              </a:lnSpc>
              <a:spcBef>
                <a:spcPts val="300"/>
              </a:spcBef>
              <a:spcAft>
                <a:spcPts val="300"/>
              </a:spcAft>
              <a:buFont typeface="Wingdings" pitchFamily="2" charset="2"/>
              <a:buChar char="ü"/>
            </a:pPr>
            <a:r>
              <a:rPr lang="en-GB" sz="2000" dirty="0">
                <a:latin typeface="+mn-lt"/>
                <a:cs typeface="Arial" panose="020B0604020202020204" pitchFamily="34" charset="0"/>
              </a:rPr>
              <a:t>Validated this with all 9 provinces and agreed dates for each province to revert with detailed feedback listing all information sets, including those that may be missing from the list. Validations included confirming data on the scale of </a:t>
            </a:r>
            <a:r>
              <a:rPr lang="en-GB" sz="2000" dirty="0" smtClean="0">
                <a:latin typeface="+mn-lt"/>
                <a:cs typeface="Arial" panose="020B0604020202020204" pitchFamily="34" charset="0"/>
              </a:rPr>
              <a:t>provision;</a:t>
            </a:r>
            <a:endParaRPr lang="en-GB" sz="2000" dirty="0">
              <a:latin typeface="+mn-lt"/>
              <a:cs typeface="Arial" panose="020B0604020202020204" pitchFamily="34" charset="0"/>
            </a:endParaRPr>
          </a:p>
          <a:p>
            <a:pPr marL="285750" indent="-285750" algn="just">
              <a:lnSpc>
                <a:spcPct val="100000"/>
              </a:lnSpc>
              <a:spcBef>
                <a:spcPts val="300"/>
              </a:spcBef>
              <a:spcAft>
                <a:spcPts val="300"/>
              </a:spcAft>
              <a:buFont typeface="Wingdings" pitchFamily="2" charset="2"/>
              <a:buChar char="ü"/>
            </a:pPr>
            <a:r>
              <a:rPr lang="en-GB" sz="2000" dirty="0">
                <a:latin typeface="+mn-lt"/>
                <a:cs typeface="Arial" panose="020B0604020202020204" pitchFamily="34" charset="0"/>
              </a:rPr>
              <a:t>Included data drawn from the DSD MIS onto the diagnostic report </a:t>
            </a:r>
            <a:r>
              <a:rPr lang="en-GB" sz="2000" dirty="0" smtClean="0">
                <a:latin typeface="+mn-lt"/>
                <a:cs typeface="Arial" panose="020B0604020202020204" pitchFamily="34" charset="0"/>
              </a:rPr>
              <a:t>presentation;</a:t>
            </a:r>
            <a:endParaRPr lang="en-GB" sz="2000" dirty="0">
              <a:latin typeface="+mn-lt"/>
              <a:cs typeface="Arial" panose="020B0604020202020204" pitchFamily="34" charset="0"/>
            </a:endParaRPr>
          </a:p>
          <a:p>
            <a:pPr marL="285750" indent="-285750" algn="just">
              <a:lnSpc>
                <a:spcPct val="100000"/>
              </a:lnSpc>
              <a:spcBef>
                <a:spcPts val="300"/>
              </a:spcBef>
              <a:spcAft>
                <a:spcPts val="300"/>
              </a:spcAft>
              <a:buFont typeface="Wingdings" pitchFamily="2" charset="2"/>
              <a:buChar char="ü"/>
            </a:pPr>
            <a:r>
              <a:rPr lang="en-GB" sz="2000" dirty="0">
                <a:latin typeface="+mn-lt"/>
                <a:cs typeface="Arial" panose="020B0604020202020204" pitchFamily="34" charset="0"/>
              </a:rPr>
              <a:t>Generated a list of these for each province and national </a:t>
            </a:r>
            <a:r>
              <a:rPr lang="en-GB" sz="2000" dirty="0" smtClean="0">
                <a:latin typeface="+mn-lt"/>
                <a:cs typeface="Arial" panose="020B0604020202020204" pitchFamily="34" charset="0"/>
              </a:rPr>
              <a:t>DSD; and</a:t>
            </a:r>
            <a:endParaRPr lang="en-GB" sz="2000" dirty="0">
              <a:latin typeface="+mn-lt"/>
              <a:cs typeface="Arial" panose="020B0604020202020204" pitchFamily="34" charset="0"/>
            </a:endParaRPr>
          </a:p>
          <a:p>
            <a:pPr marL="285750" indent="-285750" algn="just">
              <a:lnSpc>
                <a:spcPct val="100000"/>
              </a:lnSpc>
              <a:spcBef>
                <a:spcPts val="300"/>
              </a:spcBef>
              <a:spcAft>
                <a:spcPts val="300"/>
              </a:spcAft>
              <a:buFont typeface="Wingdings" pitchFamily="2" charset="2"/>
              <a:buChar char="ü"/>
            </a:pPr>
            <a:r>
              <a:rPr lang="en-GB" sz="2000" dirty="0" smtClean="0">
                <a:latin typeface="+mn-lt"/>
                <a:cs typeface="Arial" panose="020B0604020202020204" pitchFamily="34" charset="0"/>
              </a:rPr>
              <a:t>Prepared </a:t>
            </a:r>
            <a:r>
              <a:rPr lang="en-GB" sz="2000" b="1" dirty="0" smtClean="0">
                <a:latin typeface="+mn-lt"/>
                <a:cs typeface="Arial" panose="020B0604020202020204" pitchFamily="34" charset="0"/>
              </a:rPr>
              <a:t>checklists of data and information sets and systems </a:t>
            </a:r>
            <a:r>
              <a:rPr lang="en-GB" sz="2000" dirty="0" smtClean="0">
                <a:latin typeface="+mn-lt"/>
                <a:cs typeface="Arial" panose="020B0604020202020204" pitchFamily="34" charset="0"/>
              </a:rPr>
              <a:t>that </a:t>
            </a:r>
            <a:r>
              <a:rPr lang="en-GB" sz="2000" dirty="0">
                <a:latin typeface="+mn-lt"/>
                <a:cs typeface="Arial" panose="020B0604020202020204" pitchFamily="34" charset="0"/>
              </a:rPr>
              <a:t>will be transferred from DSD to DBE for </a:t>
            </a:r>
            <a:r>
              <a:rPr lang="en-GB" sz="2000" dirty="0" smtClean="0">
                <a:latin typeface="+mn-lt"/>
                <a:cs typeface="Arial" panose="020B0604020202020204" pitchFamily="34" charset="0"/>
              </a:rPr>
              <a:t>confirmation </a:t>
            </a:r>
            <a:r>
              <a:rPr lang="en-GB" sz="2000" dirty="0">
                <a:latin typeface="+mn-lt"/>
                <a:cs typeface="Arial" panose="020B0604020202020204" pitchFamily="34" charset="0"/>
              </a:rPr>
              <a:t>by national DSD and by each province. </a:t>
            </a:r>
            <a:endParaRPr lang="en-GB" sz="2000" b="1" dirty="0">
              <a:latin typeface="+mn-lt"/>
              <a:cs typeface="Arial" panose="020B0604020202020204" pitchFamily="34" charset="0"/>
            </a:endParaRPr>
          </a:p>
          <a:p>
            <a:pPr algn="l"/>
            <a:endParaRPr lang="en-GB" sz="2000" b="1" dirty="0">
              <a:latin typeface="+mn-lt"/>
              <a:cs typeface="Arial" panose="020B0604020202020204" pitchFamily="34" charset="0"/>
            </a:endParaRPr>
          </a:p>
        </p:txBody>
      </p:sp>
      <p:sp>
        <p:nvSpPr>
          <p:cNvPr id="5" name="Title 4">
            <a:extLst>
              <a:ext uri="{FF2B5EF4-FFF2-40B4-BE49-F238E27FC236}">
                <a16:creationId xmlns:a16="http://schemas.microsoft.com/office/drawing/2014/main" xmlns="" id="{C6F1201A-E2ED-4801-8CF9-69FE2FBBF74F}"/>
              </a:ext>
            </a:extLst>
          </p:cNvPr>
          <p:cNvSpPr txBox="1">
            <a:spLocks/>
          </p:cNvSpPr>
          <p:nvPr/>
        </p:nvSpPr>
        <p:spPr>
          <a:xfrm>
            <a:off x="0" y="197055"/>
            <a:ext cx="8892480" cy="8940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4000" b="1" cap="small" dirty="0" smtClean="0">
                <a:solidFill>
                  <a:schemeClr val="accent2">
                    <a:lumMod val="75000"/>
                  </a:schemeClr>
                </a:solidFill>
                <a:cs typeface="Arial" panose="020B0604020202020204" pitchFamily="34" charset="0"/>
              </a:rPr>
              <a:t>Progress:</a:t>
            </a:r>
          </a:p>
          <a:p>
            <a:r>
              <a:rPr lang="en-ZA" sz="3200" b="1" cap="small" dirty="0" smtClean="0">
                <a:solidFill>
                  <a:schemeClr val="accent2">
                    <a:lumMod val="75000"/>
                  </a:schemeClr>
                </a:solidFill>
                <a:cs typeface="Arial" panose="020B0604020202020204" pitchFamily="34" charset="0"/>
              </a:rPr>
              <a:t>Data, Information, Monitoring and Evaluation</a:t>
            </a:r>
          </a:p>
        </p:txBody>
      </p:sp>
      <p:pic>
        <p:nvPicPr>
          <p:cNvPr id="4" name="Picture 3">
            <a:extLst>
              <a:ext uri="{FF2B5EF4-FFF2-40B4-BE49-F238E27FC236}">
                <a16:creationId xmlns:a16="http://schemas.microsoft.com/office/drawing/2014/main" xmlns="" id="{4286CB01-B585-4240-B905-635A8680C235}"/>
              </a:ext>
            </a:extLst>
          </p:cNvPr>
          <p:cNvPicPr>
            <a:picLocks noChangeAspect="1"/>
          </p:cNvPicPr>
          <p:nvPr/>
        </p:nvPicPr>
        <p:blipFill>
          <a:blip r:embed="rId2"/>
          <a:stretch>
            <a:fillRect/>
          </a:stretch>
        </p:blipFill>
        <p:spPr>
          <a:xfrm>
            <a:off x="107504" y="6240567"/>
            <a:ext cx="1694835" cy="584775"/>
          </a:xfrm>
          <a:prstGeom prst="rect">
            <a:avLst/>
          </a:prstGeom>
        </p:spPr>
      </p:pic>
      <p:sp>
        <p:nvSpPr>
          <p:cNvPr id="2" name="Rectangle 1"/>
          <p:cNvSpPr/>
          <p:nvPr/>
        </p:nvSpPr>
        <p:spPr>
          <a:xfrm>
            <a:off x="7257008" y="6507832"/>
            <a:ext cx="418704" cy="369332"/>
          </a:xfrm>
          <a:prstGeom prst="rect">
            <a:avLst/>
          </a:prstGeom>
        </p:spPr>
        <p:txBody>
          <a:bodyPr wrap="none">
            <a:spAutoFit/>
          </a:bodyPr>
          <a:lstStyle/>
          <a:p>
            <a:pPr lvl="0" algn="r">
              <a:defRPr/>
            </a:pPr>
            <a:r>
              <a:rPr lang="en-ZA" dirty="0" smtClean="0">
                <a:solidFill>
                  <a:prstClr val="black"/>
                </a:solidFill>
              </a:rPr>
              <a:t>39</a:t>
            </a:r>
            <a:endParaRPr lang="en-ZA" dirty="0">
              <a:solidFill>
                <a:prstClr val="black"/>
              </a:solidFill>
            </a:endParaRPr>
          </a:p>
        </p:txBody>
      </p:sp>
    </p:spTree>
    <p:extLst>
      <p:ext uri="{BB962C8B-B14F-4D97-AF65-F5344CB8AC3E}">
        <p14:creationId xmlns:p14="http://schemas.microsoft.com/office/powerpoint/2010/main" xmlns="" val="1232015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5">
            <a:extLst>
              <a:ext uri="{FF2B5EF4-FFF2-40B4-BE49-F238E27FC236}">
                <a16:creationId xmlns:a16="http://schemas.microsoft.com/office/drawing/2014/main" xmlns="" id="{8B024416-A3D0-45A5-A8C9-622420DDFFF5}"/>
              </a:ext>
            </a:extLst>
          </p:cNvPr>
          <p:cNvSpPr>
            <a:spLocks noGrp="1"/>
          </p:cNvSpPr>
          <p:nvPr>
            <p:ph idx="1"/>
          </p:nvPr>
        </p:nvSpPr>
        <p:spPr>
          <a:xfrm>
            <a:off x="251520" y="1052735"/>
            <a:ext cx="8568952" cy="5077603"/>
          </a:xfrm>
        </p:spPr>
        <p:txBody>
          <a:bodyPr>
            <a:normAutofit lnSpcReduction="10000"/>
          </a:bodyPr>
          <a:lstStyle/>
          <a:p>
            <a:pPr algn="just"/>
            <a:r>
              <a:rPr lang="en-ZA" altLang="en-US" sz="2800" b="1" dirty="0"/>
              <a:t>Definition</a:t>
            </a:r>
            <a:r>
              <a:rPr lang="en-ZA" altLang="en-US" sz="2800" dirty="0"/>
              <a:t> of ECD:</a:t>
            </a:r>
          </a:p>
          <a:p>
            <a:pPr marL="0" indent="0" algn="just">
              <a:buNone/>
            </a:pPr>
            <a:r>
              <a:rPr lang="en-ZA" altLang="en-US" sz="2800" dirty="0"/>
              <a:t> </a:t>
            </a:r>
          </a:p>
          <a:p>
            <a:pPr algn="just"/>
            <a:endParaRPr lang="en-ZA" altLang="en-US" sz="2800" dirty="0"/>
          </a:p>
          <a:p>
            <a:pPr algn="just"/>
            <a:r>
              <a:rPr lang="en-ZA" altLang="en-US" sz="2800" dirty="0"/>
              <a:t>ECD plays a critical role in </a:t>
            </a:r>
            <a:r>
              <a:rPr lang="en-ZA" altLang="en-US" sz="2800" b="1" dirty="0"/>
              <a:t>preparing a child to thrive</a:t>
            </a:r>
            <a:r>
              <a:rPr lang="en-ZA" altLang="en-US" sz="2800" dirty="0"/>
              <a:t> in primary and secondary school.</a:t>
            </a:r>
          </a:p>
          <a:p>
            <a:pPr algn="just"/>
            <a:r>
              <a:rPr lang="en-ZA" altLang="en-US" sz="2800" dirty="0"/>
              <a:t>ECD can be grouped into </a:t>
            </a:r>
            <a:r>
              <a:rPr lang="en-ZA" altLang="en-US" sz="2800" b="1" dirty="0"/>
              <a:t>three age-groups</a:t>
            </a:r>
            <a:r>
              <a:rPr lang="en-ZA" altLang="en-US" sz="2800" dirty="0"/>
              <a:t>: </a:t>
            </a:r>
          </a:p>
          <a:p>
            <a:pPr lvl="1" algn="just"/>
            <a:r>
              <a:rPr lang="en-ZA" altLang="en-US" b="1" dirty="0"/>
              <a:t>Conception to 2 years </a:t>
            </a:r>
            <a:r>
              <a:rPr lang="en-ZA" altLang="en-US" dirty="0"/>
              <a:t>(first 1000 days) – Stronger health focus;</a:t>
            </a:r>
          </a:p>
          <a:p>
            <a:pPr lvl="1" algn="just"/>
            <a:r>
              <a:rPr lang="en-ZA" altLang="en-US" dirty="0"/>
              <a:t>Children aged </a:t>
            </a:r>
            <a:r>
              <a:rPr lang="en-ZA" altLang="en-US" b="1" dirty="0"/>
              <a:t>3 – 5 years  </a:t>
            </a:r>
            <a:r>
              <a:rPr lang="en-ZA" altLang="en-US" dirty="0"/>
              <a:t>- Stronger Early Learning focus; and</a:t>
            </a:r>
          </a:p>
          <a:p>
            <a:pPr lvl="1" algn="just"/>
            <a:r>
              <a:rPr lang="en-ZA" altLang="en-US" b="1" dirty="0"/>
              <a:t>Grade R – entrance </a:t>
            </a:r>
            <a:r>
              <a:rPr lang="en-ZA" altLang="en-US" dirty="0"/>
              <a:t>to formal schooling.</a:t>
            </a:r>
          </a:p>
          <a:p>
            <a:pPr algn="just"/>
            <a:endParaRPr lang="en-ZA" altLang="en-US" sz="2000" dirty="0"/>
          </a:p>
          <a:p>
            <a:endParaRPr lang="en-US" dirty="0"/>
          </a:p>
        </p:txBody>
      </p:sp>
      <p:sp>
        <p:nvSpPr>
          <p:cNvPr id="6" name="TextBox 5"/>
          <p:cNvSpPr txBox="1"/>
          <p:nvPr/>
        </p:nvSpPr>
        <p:spPr>
          <a:xfrm>
            <a:off x="251520" y="1556792"/>
            <a:ext cx="8424935" cy="707886"/>
          </a:xfrm>
          <a:prstGeom prst="rect">
            <a:avLst/>
          </a:prstGeom>
          <a:solidFill>
            <a:schemeClr val="bg1">
              <a:lumMod val="95000"/>
            </a:schemeClr>
          </a:solidFill>
          <a:ln>
            <a:solidFill>
              <a:srgbClr val="0C3936"/>
            </a:solidFill>
          </a:ln>
        </p:spPr>
        <p:txBody>
          <a:bodyPr wrap="square" rtlCol="0">
            <a:spAutoFit/>
          </a:bodyPr>
          <a:lstStyle/>
          <a:p>
            <a:pPr algn="just"/>
            <a:r>
              <a:rPr lang="en-ZA" altLang="en-US" sz="2000" b="1" dirty="0"/>
              <a:t>The cognitive, emotional, physical, mental, communication, social and spiritual development of children</a:t>
            </a:r>
            <a:r>
              <a:rPr lang="en-ZA" altLang="en-US" sz="2000" dirty="0"/>
              <a:t>.</a:t>
            </a:r>
          </a:p>
        </p:txBody>
      </p:sp>
      <p:sp>
        <p:nvSpPr>
          <p:cNvPr id="8" name="Title 1"/>
          <p:cNvSpPr txBox="1">
            <a:spLocks/>
          </p:cNvSpPr>
          <p:nvPr/>
        </p:nvSpPr>
        <p:spPr>
          <a:xfrm>
            <a:off x="0" y="170275"/>
            <a:ext cx="9144000" cy="69269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6000" b="1" cap="small" dirty="0">
                <a:solidFill>
                  <a:schemeClr val="accent2">
                    <a:lumMod val="75000"/>
                  </a:schemeClr>
                </a:solidFill>
                <a:ea typeface="+mn-ea"/>
                <a:cs typeface="Arial" panose="020B0604020202020204" pitchFamily="34" charset="0"/>
              </a:rPr>
              <a:t>INTRODUCTION</a:t>
            </a:r>
          </a:p>
        </p:txBody>
      </p:sp>
      <p:pic>
        <p:nvPicPr>
          <p:cNvPr id="7" name="Picture 6">
            <a:extLst>
              <a:ext uri="{FF2B5EF4-FFF2-40B4-BE49-F238E27FC236}">
                <a16:creationId xmlns:a16="http://schemas.microsoft.com/office/drawing/2014/main" xmlns="" id="{4286CB01-B585-4240-B905-635A8680C235}"/>
              </a:ext>
            </a:extLst>
          </p:cNvPr>
          <p:cNvPicPr>
            <a:picLocks noChangeAspect="1"/>
          </p:cNvPicPr>
          <p:nvPr/>
        </p:nvPicPr>
        <p:blipFill>
          <a:blip r:embed="rId2"/>
          <a:stretch>
            <a:fillRect/>
          </a:stretch>
        </p:blipFill>
        <p:spPr>
          <a:xfrm>
            <a:off x="107504" y="6130339"/>
            <a:ext cx="1694835" cy="695004"/>
          </a:xfrm>
          <a:prstGeom prst="rect">
            <a:avLst/>
          </a:prstGeom>
        </p:spPr>
      </p:pic>
      <p:sp>
        <p:nvSpPr>
          <p:cNvPr id="9" name="Slide Number Placeholder 4">
            <a:extLst>
              <a:ext uri="{FF2B5EF4-FFF2-40B4-BE49-F238E27FC236}">
                <a16:creationId xmlns:a16="http://schemas.microsoft.com/office/drawing/2014/main" xmlns="" id="{9ACB44E5-3B4D-4C9D-BC99-FAAC33BCB0A2}"/>
              </a:ext>
            </a:extLst>
          </p:cNvPr>
          <p:cNvSpPr txBox="1">
            <a:spLocks/>
          </p:cNvSpPr>
          <p:nvPr/>
        </p:nvSpPr>
        <p:spPr>
          <a:xfrm>
            <a:off x="5652120" y="6309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dirty="0">
                <a:solidFill>
                  <a:prstClr val="black"/>
                </a:solidFill>
                <a:latin typeface="Calibri"/>
              </a:rPr>
              <a:t>4</a:t>
            </a: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4763875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xmlns="" id="{322E3164-2F99-471F-9A7E-347C0CBDF2D3}"/>
              </a:ext>
            </a:extLst>
          </p:cNvPr>
          <p:cNvSpPr txBox="1">
            <a:spLocks/>
          </p:cNvSpPr>
          <p:nvPr/>
        </p:nvSpPr>
        <p:spPr>
          <a:xfrm>
            <a:off x="84191" y="1373533"/>
            <a:ext cx="8928992" cy="4755782"/>
          </a:xfrm>
          <a:prstGeom prst="rect">
            <a:avLst/>
          </a:prstGeom>
          <a:ln>
            <a:noFill/>
          </a:ln>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85750" indent="-285750" algn="l">
              <a:lnSpc>
                <a:spcPct val="120000"/>
              </a:lnSpc>
              <a:spcBef>
                <a:spcPts val="300"/>
              </a:spcBef>
              <a:spcAft>
                <a:spcPts val="300"/>
              </a:spcAft>
              <a:buFont typeface="Wingdings" pitchFamily="2" charset="2"/>
              <a:buChar char="ü"/>
            </a:pPr>
            <a:r>
              <a:rPr lang="en-GB" sz="3200" dirty="0">
                <a:latin typeface="+mn-lt"/>
                <a:cs typeface="Arial" panose="020B0604020202020204" pitchFamily="34" charset="0"/>
              </a:rPr>
              <a:t>Get official confirmation of data and information sets and systems to be transferred from accounting officers of National and provincial </a:t>
            </a:r>
            <a:r>
              <a:rPr lang="en-GB" sz="3200" dirty="0" smtClean="0">
                <a:latin typeface="+mn-lt"/>
                <a:cs typeface="Arial" panose="020B0604020202020204" pitchFamily="34" charset="0"/>
              </a:rPr>
              <a:t>DSD</a:t>
            </a:r>
            <a:r>
              <a:rPr lang="en-GB" sz="3200" dirty="0">
                <a:latin typeface="+mn-lt"/>
                <a:cs typeface="Arial" panose="020B0604020202020204" pitchFamily="34" charset="0"/>
              </a:rPr>
              <a:t>;</a:t>
            </a:r>
          </a:p>
          <a:p>
            <a:pPr marL="285750" indent="-285750" algn="l">
              <a:lnSpc>
                <a:spcPct val="120000"/>
              </a:lnSpc>
              <a:spcBef>
                <a:spcPts val="300"/>
              </a:spcBef>
              <a:spcAft>
                <a:spcPts val="300"/>
              </a:spcAft>
              <a:buFont typeface="Wingdings" pitchFamily="2" charset="2"/>
              <a:buChar char="ü"/>
            </a:pPr>
            <a:r>
              <a:rPr lang="en-GB" sz="3200" dirty="0">
                <a:latin typeface="+mn-lt"/>
                <a:cs typeface="Arial" panose="020B0604020202020204" pitchFamily="34" charset="0"/>
              </a:rPr>
              <a:t>Agree a formal process of transferring data and information through the </a:t>
            </a:r>
            <a:r>
              <a:rPr lang="en-GB" sz="3200" dirty="0" smtClean="0">
                <a:latin typeface="+mn-lt"/>
                <a:cs typeface="Arial" panose="020B0604020202020204" pitchFamily="34" charset="0"/>
              </a:rPr>
              <a:t>PSC; and</a:t>
            </a:r>
            <a:endParaRPr lang="en-GB" sz="3200" dirty="0">
              <a:latin typeface="+mn-lt"/>
              <a:cs typeface="Arial" panose="020B0604020202020204" pitchFamily="34" charset="0"/>
            </a:endParaRPr>
          </a:p>
          <a:p>
            <a:pPr marL="285750" indent="-285750" algn="l">
              <a:lnSpc>
                <a:spcPct val="120000"/>
              </a:lnSpc>
              <a:spcBef>
                <a:spcPts val="300"/>
              </a:spcBef>
              <a:spcAft>
                <a:spcPts val="300"/>
              </a:spcAft>
              <a:buFont typeface="Wingdings" pitchFamily="2" charset="2"/>
              <a:buChar char="ü"/>
            </a:pPr>
            <a:r>
              <a:rPr lang="en-GB" sz="3200" dirty="0">
                <a:latin typeface="+mn-lt"/>
                <a:cs typeface="Arial" panose="020B0604020202020204" pitchFamily="34" charset="0"/>
              </a:rPr>
              <a:t>Support the formal transfer of information and data sets from DSD to DBE nationally &amp; </a:t>
            </a:r>
            <a:r>
              <a:rPr lang="en-GB" sz="3200" dirty="0" smtClean="0">
                <a:latin typeface="+mn-lt"/>
                <a:cs typeface="Arial" panose="020B0604020202020204" pitchFamily="34" charset="0"/>
              </a:rPr>
              <a:t>provincially.</a:t>
            </a:r>
            <a:endParaRPr lang="en-GB" sz="3200" dirty="0">
              <a:latin typeface="+mn-lt"/>
              <a:cs typeface="Arial" panose="020B0604020202020204" pitchFamily="34" charset="0"/>
            </a:endParaRPr>
          </a:p>
          <a:p>
            <a:pPr marL="1200150" lvl="2" indent="-285750">
              <a:lnSpc>
                <a:spcPct val="120000"/>
              </a:lnSpc>
              <a:spcBef>
                <a:spcPts val="300"/>
              </a:spcBef>
              <a:spcAft>
                <a:spcPts val="300"/>
              </a:spcAft>
              <a:buFont typeface="Arial" panose="020B0604020202020204" pitchFamily="34" charset="0"/>
              <a:buChar char="•"/>
            </a:pPr>
            <a:endParaRPr lang="en-GB" sz="3200" dirty="0">
              <a:cs typeface="Arial" panose="020B0604020202020204" pitchFamily="34" charset="0"/>
            </a:endParaRPr>
          </a:p>
          <a:p>
            <a:pPr>
              <a:lnSpc>
                <a:spcPct val="120000"/>
              </a:lnSpc>
              <a:spcBef>
                <a:spcPts val="300"/>
              </a:spcBef>
              <a:spcAft>
                <a:spcPts val="300"/>
              </a:spcAft>
            </a:pPr>
            <a:endParaRPr lang="en-GB" sz="2400" dirty="0">
              <a:latin typeface="+mn-lt"/>
              <a:cs typeface="Arial" panose="020B0604020202020204" pitchFamily="34" charset="0"/>
            </a:endParaRPr>
          </a:p>
        </p:txBody>
      </p:sp>
      <p:sp>
        <p:nvSpPr>
          <p:cNvPr id="5" name="Title 4">
            <a:extLst>
              <a:ext uri="{FF2B5EF4-FFF2-40B4-BE49-F238E27FC236}">
                <a16:creationId xmlns:a16="http://schemas.microsoft.com/office/drawing/2014/main" xmlns="" id="{C6F1201A-E2ED-4801-8CF9-69FE2FBBF74F}"/>
              </a:ext>
            </a:extLst>
          </p:cNvPr>
          <p:cNvSpPr txBox="1">
            <a:spLocks/>
          </p:cNvSpPr>
          <p:nvPr/>
        </p:nvSpPr>
        <p:spPr>
          <a:xfrm>
            <a:off x="323528" y="44624"/>
            <a:ext cx="8689654" cy="13260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3200" b="1" cap="small" dirty="0" smtClean="0">
                <a:solidFill>
                  <a:schemeClr val="accent2">
                    <a:lumMod val="75000"/>
                  </a:schemeClr>
                </a:solidFill>
                <a:cs typeface="Arial" panose="020B0604020202020204" pitchFamily="34" charset="0"/>
              </a:rPr>
              <a:t>Data, Information, Monitoring and Evaluation</a:t>
            </a:r>
          </a:p>
          <a:p>
            <a:r>
              <a:rPr lang="en-ZA" sz="3200" b="1" cap="small" dirty="0" smtClean="0">
                <a:solidFill>
                  <a:schemeClr val="accent2">
                    <a:lumMod val="75000"/>
                  </a:schemeClr>
                </a:solidFill>
                <a:cs typeface="Arial" panose="020B0604020202020204" pitchFamily="34" charset="0"/>
              </a:rPr>
              <a:t>Next Steps</a:t>
            </a:r>
          </a:p>
        </p:txBody>
      </p:sp>
      <p:pic>
        <p:nvPicPr>
          <p:cNvPr id="4" name="Picture 3">
            <a:extLst>
              <a:ext uri="{FF2B5EF4-FFF2-40B4-BE49-F238E27FC236}">
                <a16:creationId xmlns:a16="http://schemas.microsoft.com/office/drawing/2014/main" xmlns="" id="{4286CB01-B585-4240-B905-635A8680C235}"/>
              </a:ext>
            </a:extLst>
          </p:cNvPr>
          <p:cNvPicPr>
            <a:picLocks noChangeAspect="1"/>
          </p:cNvPicPr>
          <p:nvPr/>
        </p:nvPicPr>
        <p:blipFill>
          <a:blip r:embed="rId3"/>
          <a:stretch>
            <a:fillRect/>
          </a:stretch>
        </p:blipFill>
        <p:spPr>
          <a:xfrm>
            <a:off x="107504" y="6240567"/>
            <a:ext cx="1694835" cy="584775"/>
          </a:xfrm>
          <a:prstGeom prst="rect">
            <a:avLst/>
          </a:prstGeom>
        </p:spPr>
      </p:pic>
      <p:sp>
        <p:nvSpPr>
          <p:cNvPr id="2" name="Rectangle 1"/>
          <p:cNvSpPr/>
          <p:nvPr/>
        </p:nvSpPr>
        <p:spPr>
          <a:xfrm>
            <a:off x="7380312" y="6453336"/>
            <a:ext cx="367408" cy="307777"/>
          </a:xfrm>
          <a:prstGeom prst="rect">
            <a:avLst/>
          </a:prstGeom>
        </p:spPr>
        <p:txBody>
          <a:bodyPr wrap="none">
            <a:spAutoFit/>
          </a:bodyPr>
          <a:lstStyle/>
          <a:p>
            <a:pPr lvl="0" algn="r">
              <a:defRPr/>
            </a:pPr>
            <a:r>
              <a:rPr lang="en-ZA" sz="1400" dirty="0" smtClean="0">
                <a:solidFill>
                  <a:prstClr val="black"/>
                </a:solidFill>
              </a:rPr>
              <a:t>40</a:t>
            </a:r>
            <a:endParaRPr lang="en-ZA" dirty="0">
              <a:solidFill>
                <a:prstClr val="black"/>
              </a:solidFill>
            </a:endParaRPr>
          </a:p>
        </p:txBody>
      </p:sp>
    </p:spTree>
    <p:extLst>
      <p:ext uri="{BB962C8B-B14F-4D97-AF65-F5344CB8AC3E}">
        <p14:creationId xmlns:p14="http://schemas.microsoft.com/office/powerpoint/2010/main" xmlns="" val="17529014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C9AD3092-7D39-4DA0-9547-703EA7EBCA93}"/>
              </a:ext>
            </a:extLst>
          </p:cNvPr>
          <p:cNvSpPr txBox="1">
            <a:spLocks/>
          </p:cNvSpPr>
          <p:nvPr/>
        </p:nvSpPr>
        <p:spPr>
          <a:xfrm>
            <a:off x="618188" y="1196752"/>
            <a:ext cx="8058267" cy="648073"/>
          </a:xfrm>
          <a:prstGeom prst="rect">
            <a:avLst/>
          </a:prstGeom>
          <a:ln>
            <a:noFill/>
          </a:ln>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85750" indent="-285750" algn="l">
              <a:lnSpc>
                <a:spcPct val="100000"/>
              </a:lnSpc>
              <a:spcBef>
                <a:spcPts val="300"/>
              </a:spcBef>
              <a:spcAft>
                <a:spcPts val="300"/>
              </a:spcAft>
              <a:buFont typeface="Wingdings" pitchFamily="2" charset="2"/>
              <a:buChar char="ü"/>
            </a:pPr>
            <a:r>
              <a:rPr lang="en-GB" sz="2000" dirty="0" smtClean="0">
                <a:latin typeface="+mn-lt"/>
                <a:cs typeface="Arial" panose="020B0604020202020204" pitchFamily="34" charset="0"/>
              </a:rPr>
              <a:t>Developed </a:t>
            </a:r>
            <a:r>
              <a:rPr lang="en-GB" sz="2000" dirty="0">
                <a:latin typeface="+mn-lt"/>
                <a:cs typeface="Arial" panose="020B0604020202020204" pitchFamily="34" charset="0"/>
              </a:rPr>
              <a:t>a stakeholder engagement </a:t>
            </a:r>
            <a:r>
              <a:rPr lang="en-GB" sz="2000" dirty="0" smtClean="0">
                <a:latin typeface="+mn-lt"/>
                <a:cs typeface="Arial" panose="020B0604020202020204" pitchFamily="34" charset="0"/>
              </a:rPr>
              <a:t>plan and communication strategy</a:t>
            </a:r>
            <a:endParaRPr lang="en-GB" sz="2000" dirty="0">
              <a:latin typeface="+mn-lt"/>
              <a:cs typeface="Arial" panose="020B0604020202020204" pitchFamily="34" charset="0"/>
            </a:endParaRPr>
          </a:p>
          <a:p>
            <a:pPr marL="285750" indent="-285750" algn="l">
              <a:lnSpc>
                <a:spcPct val="100000"/>
              </a:lnSpc>
              <a:spcBef>
                <a:spcPts val="300"/>
              </a:spcBef>
              <a:spcAft>
                <a:spcPts val="300"/>
              </a:spcAft>
              <a:buFont typeface="Arial" panose="020B0604020202020204" pitchFamily="34" charset="0"/>
              <a:buChar char="•"/>
            </a:pPr>
            <a:endParaRPr lang="en-GB" sz="2000" dirty="0">
              <a:latin typeface="+mn-lt"/>
              <a:cs typeface="Arial" panose="020B0604020202020204" pitchFamily="34" charset="0"/>
            </a:endParaRPr>
          </a:p>
          <a:p>
            <a:pPr marL="742950" lvl="1" indent="-285750">
              <a:spcBef>
                <a:spcPts val="300"/>
              </a:spcBef>
              <a:spcAft>
                <a:spcPts val="300"/>
              </a:spcAft>
              <a:buFont typeface="Wingdings" pitchFamily="2" charset="2"/>
              <a:buChar char="ü"/>
            </a:pPr>
            <a:endParaRPr lang="en-GB" sz="2000" dirty="0">
              <a:cs typeface="Arial" panose="020B0604020202020204" pitchFamily="34" charset="0"/>
            </a:endParaRPr>
          </a:p>
          <a:p>
            <a:pPr algn="l">
              <a:lnSpc>
                <a:spcPct val="100000"/>
              </a:lnSpc>
              <a:spcBef>
                <a:spcPts val="300"/>
              </a:spcBef>
              <a:spcAft>
                <a:spcPts val="300"/>
              </a:spcAft>
            </a:pPr>
            <a:endParaRPr lang="en-GB" sz="1600" dirty="0">
              <a:latin typeface="+mn-lt"/>
              <a:cs typeface="Arial" panose="020B0604020202020204" pitchFamily="34" charset="0"/>
            </a:endParaRPr>
          </a:p>
          <a:p>
            <a:pPr algn="l"/>
            <a:endParaRPr lang="en-GB" sz="1600" b="1" dirty="0">
              <a:latin typeface="+mn-lt"/>
              <a:cs typeface="Arial" panose="020B0604020202020204" pitchFamily="34" charset="0"/>
            </a:endParaRPr>
          </a:p>
        </p:txBody>
      </p:sp>
      <p:sp>
        <p:nvSpPr>
          <p:cNvPr id="5" name="Title 4">
            <a:extLst>
              <a:ext uri="{FF2B5EF4-FFF2-40B4-BE49-F238E27FC236}">
                <a16:creationId xmlns:a16="http://schemas.microsoft.com/office/drawing/2014/main" xmlns="" id="{C6F1201A-E2ED-4801-8CF9-69FE2FBBF74F}"/>
              </a:ext>
            </a:extLst>
          </p:cNvPr>
          <p:cNvSpPr txBox="1">
            <a:spLocks/>
          </p:cNvSpPr>
          <p:nvPr/>
        </p:nvSpPr>
        <p:spPr>
          <a:xfrm>
            <a:off x="0" y="197055"/>
            <a:ext cx="8892480" cy="8940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b="1" cap="small" dirty="0" smtClean="0">
                <a:solidFill>
                  <a:schemeClr val="accent2">
                    <a:lumMod val="75000"/>
                  </a:schemeClr>
                </a:solidFill>
                <a:cs typeface="Arial" panose="020B0604020202020204" pitchFamily="34" charset="0"/>
              </a:rPr>
              <a:t>Progress</a:t>
            </a:r>
          </a:p>
          <a:p>
            <a:r>
              <a:rPr lang="en-ZA" sz="3200" b="1" cap="small" dirty="0" smtClean="0">
                <a:solidFill>
                  <a:schemeClr val="accent2">
                    <a:lumMod val="75000"/>
                  </a:schemeClr>
                </a:solidFill>
                <a:cs typeface="Arial" panose="020B0604020202020204" pitchFamily="34" charset="0"/>
              </a:rPr>
              <a:t>Communication and Stakeholder Engagement</a:t>
            </a:r>
          </a:p>
        </p:txBody>
      </p:sp>
      <p:graphicFrame>
        <p:nvGraphicFramePr>
          <p:cNvPr id="7" name="Table 6"/>
          <p:cNvGraphicFramePr>
            <a:graphicFrameLocks noGrp="1"/>
          </p:cNvGraphicFramePr>
          <p:nvPr>
            <p:extLst>
              <p:ext uri="{D42A27DB-BD31-4B8C-83A1-F6EECF244321}">
                <p14:modId xmlns:p14="http://schemas.microsoft.com/office/powerpoint/2010/main" xmlns="" val="127405290"/>
              </p:ext>
            </p:extLst>
          </p:nvPr>
        </p:nvGraphicFramePr>
        <p:xfrm>
          <a:off x="107503" y="1700808"/>
          <a:ext cx="9036496" cy="4609267"/>
        </p:xfrm>
        <a:graphic>
          <a:graphicData uri="http://schemas.openxmlformats.org/drawingml/2006/table">
            <a:tbl>
              <a:tblPr firstRow="1" bandRow="1">
                <a:tableStyleId>{21E4AEA4-8DFA-4A89-87EB-49C32662AFE0}</a:tableStyleId>
              </a:tblPr>
              <a:tblGrid>
                <a:gridCol w="3555343">
                  <a:extLst>
                    <a:ext uri="{9D8B030D-6E8A-4147-A177-3AD203B41FA5}">
                      <a16:colId xmlns:a16="http://schemas.microsoft.com/office/drawing/2014/main" xmlns="" val="3347854163"/>
                    </a:ext>
                  </a:extLst>
                </a:gridCol>
                <a:gridCol w="1925810">
                  <a:extLst>
                    <a:ext uri="{9D8B030D-6E8A-4147-A177-3AD203B41FA5}">
                      <a16:colId xmlns:a16="http://schemas.microsoft.com/office/drawing/2014/main" xmlns="" val="1615987302"/>
                    </a:ext>
                  </a:extLst>
                </a:gridCol>
                <a:gridCol w="3555343">
                  <a:extLst>
                    <a:ext uri="{9D8B030D-6E8A-4147-A177-3AD203B41FA5}">
                      <a16:colId xmlns:a16="http://schemas.microsoft.com/office/drawing/2014/main" xmlns="" val="2072345766"/>
                    </a:ext>
                  </a:extLst>
                </a:gridCol>
              </a:tblGrid>
              <a:tr h="357782">
                <a:tc>
                  <a:txBody>
                    <a:bodyPr/>
                    <a:lstStyle/>
                    <a:p>
                      <a:r>
                        <a:rPr lang="en-US" sz="1600" dirty="0" smtClean="0"/>
                        <a:t>ACTIVITY</a:t>
                      </a:r>
                      <a:endParaRPr lang="en-US" sz="1600" dirty="0">
                        <a:latin typeface="+mn-lt"/>
                        <a:cs typeface="Arial" panose="020B0604020202020204" pitchFamily="34" charset="0"/>
                      </a:endParaRPr>
                    </a:p>
                  </a:txBody>
                  <a:tcPr/>
                </a:tc>
                <a:tc>
                  <a:txBody>
                    <a:bodyPr/>
                    <a:lstStyle/>
                    <a:p>
                      <a:r>
                        <a:rPr lang="en-US" sz="1600" dirty="0" smtClean="0"/>
                        <a:t>DATE</a:t>
                      </a:r>
                      <a:endParaRPr lang="en-US" sz="1600" dirty="0">
                        <a:latin typeface="+mn-lt"/>
                        <a:cs typeface="Arial" panose="020B0604020202020204" pitchFamily="34" charset="0"/>
                      </a:endParaRPr>
                    </a:p>
                  </a:txBody>
                  <a:tcPr/>
                </a:tc>
                <a:tc>
                  <a:txBody>
                    <a:bodyPr/>
                    <a:lstStyle/>
                    <a:p>
                      <a:r>
                        <a:rPr lang="en-US" sz="1600" dirty="0" smtClean="0"/>
                        <a:t>DELIVERABLES</a:t>
                      </a:r>
                      <a:endParaRPr lang="en-US" sz="1600" dirty="0">
                        <a:latin typeface="+mn-lt"/>
                        <a:cs typeface="Arial" panose="020B0604020202020204" pitchFamily="34" charset="0"/>
                      </a:endParaRPr>
                    </a:p>
                  </a:txBody>
                  <a:tcPr/>
                </a:tc>
                <a:extLst>
                  <a:ext uri="{0D108BD9-81ED-4DB2-BD59-A6C34878D82A}">
                    <a16:rowId xmlns:a16="http://schemas.microsoft.com/office/drawing/2014/main" xmlns="" val="1970715411"/>
                  </a:ext>
                </a:extLst>
              </a:tr>
              <a:tr h="617987">
                <a:tc>
                  <a:txBody>
                    <a:bodyPr/>
                    <a:lstStyle/>
                    <a:p>
                      <a:r>
                        <a:rPr lang="en-US" sz="1600" kern="1200" dirty="0" smtClean="0">
                          <a:effectLst/>
                        </a:rPr>
                        <a:t>Draft Communication Plan meeting with GCIS </a:t>
                      </a:r>
                      <a:endParaRPr lang="en-US" sz="1600" dirty="0">
                        <a:latin typeface="+mn-lt"/>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effectLst/>
                        </a:rPr>
                        <a:t>5 October</a:t>
                      </a:r>
                      <a:r>
                        <a:rPr lang="en-US" sz="1600" kern="1200" baseline="0" dirty="0" smtClean="0">
                          <a:effectLst/>
                        </a:rPr>
                        <a:t>, </a:t>
                      </a:r>
                      <a:r>
                        <a:rPr lang="en-US" sz="1600" kern="1200" dirty="0" smtClean="0">
                          <a:effectLst/>
                        </a:rPr>
                        <a:t>19:00</a:t>
                      </a:r>
                    </a:p>
                    <a:p>
                      <a:endParaRPr lang="en-US" sz="1600" dirty="0">
                        <a:latin typeface="+mn-lt"/>
                        <a:cs typeface="Arial" panose="020B0604020202020204" pitchFamily="34" charset="0"/>
                      </a:endParaRPr>
                    </a:p>
                  </a:txBody>
                  <a:tcPr/>
                </a:tc>
                <a:tc>
                  <a:txBody>
                    <a:bodyPr/>
                    <a:lstStyle/>
                    <a:p>
                      <a:r>
                        <a:rPr lang="en-US" sz="1600" dirty="0" smtClean="0"/>
                        <a:t>Done. Follow up discussion Wednesday, 7 Oct</a:t>
                      </a:r>
                      <a:r>
                        <a:rPr lang="en-US" sz="1600" baseline="0" dirty="0" smtClean="0"/>
                        <a:t> 16:30</a:t>
                      </a:r>
                      <a:endParaRPr lang="en-US" sz="1600" dirty="0">
                        <a:latin typeface="+mn-lt"/>
                        <a:cs typeface="Arial" panose="020B0604020202020204" pitchFamily="34" charset="0"/>
                      </a:endParaRPr>
                    </a:p>
                  </a:txBody>
                  <a:tcPr/>
                </a:tc>
                <a:extLst>
                  <a:ext uri="{0D108BD9-81ED-4DB2-BD59-A6C34878D82A}">
                    <a16:rowId xmlns:a16="http://schemas.microsoft.com/office/drawing/2014/main" xmlns="" val="4062583348"/>
                  </a:ext>
                </a:extLst>
              </a:tr>
              <a:tr h="8781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effectLst/>
                        </a:rPr>
                        <a:t>Joint Communicators Forum with HOCs</a:t>
                      </a:r>
                      <a:endParaRPr lang="en-US" sz="1600" dirty="0">
                        <a:latin typeface="+mn-lt"/>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effectLst/>
                        </a:rPr>
                        <a:t>Friday, 9 October 10:00</a:t>
                      </a:r>
                    </a:p>
                    <a:p>
                      <a:endParaRPr lang="en-US" sz="1600" dirty="0">
                        <a:latin typeface="+mn-lt"/>
                        <a:cs typeface="Arial" panose="020B0604020202020204" pitchFamily="34" charset="0"/>
                      </a:endParaRPr>
                    </a:p>
                  </a:txBody>
                  <a:tcPr/>
                </a:tc>
                <a:tc>
                  <a:txBody>
                    <a:bodyPr/>
                    <a:lstStyle/>
                    <a:p>
                      <a:r>
                        <a:rPr lang="en-US" sz="1600" dirty="0" smtClean="0"/>
                        <a:t>Project team to provide overview </a:t>
                      </a:r>
                    </a:p>
                    <a:p>
                      <a:r>
                        <a:rPr lang="en-US" sz="1600" dirty="0" smtClean="0"/>
                        <a:t>Lumka and Elijah to present Communication Strategy</a:t>
                      </a:r>
                      <a:endParaRPr lang="en-US" sz="1600" dirty="0">
                        <a:latin typeface="+mn-lt"/>
                        <a:cs typeface="Arial" panose="020B0604020202020204" pitchFamily="34" charset="0"/>
                      </a:endParaRPr>
                    </a:p>
                  </a:txBody>
                  <a:tcPr/>
                </a:tc>
                <a:extLst>
                  <a:ext uri="{0D108BD9-81ED-4DB2-BD59-A6C34878D82A}">
                    <a16:rowId xmlns:a16="http://schemas.microsoft.com/office/drawing/2014/main" xmlns="" val="2870929404"/>
                  </a:ext>
                </a:extLst>
              </a:tr>
              <a:tr h="617987">
                <a:tc>
                  <a:txBody>
                    <a:bodyPr/>
                    <a:lstStyle/>
                    <a:p>
                      <a:r>
                        <a:rPr lang="en-US" sz="1600" kern="1200" dirty="0" smtClean="0">
                          <a:effectLst/>
                        </a:rPr>
                        <a:t>Joint briefing to Portfolio Committee </a:t>
                      </a:r>
                      <a:endParaRPr lang="en-US" sz="1600" dirty="0">
                        <a:latin typeface="+mn-lt"/>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effectLst/>
                        </a:rPr>
                        <a:t>20 October,</a:t>
                      </a:r>
                      <a:r>
                        <a:rPr lang="en-US" sz="1600" kern="1200" baseline="0" dirty="0" smtClean="0">
                          <a:effectLst/>
                        </a:rPr>
                        <a:t> 09:00</a:t>
                      </a:r>
                      <a:endParaRPr lang="en-US" sz="1600" kern="1200" dirty="0" smtClean="0">
                        <a:effectLst/>
                      </a:endParaRPr>
                    </a:p>
                    <a:p>
                      <a:endParaRPr lang="en-US" sz="1600" dirty="0">
                        <a:latin typeface="+mn-lt"/>
                        <a:cs typeface="Arial" panose="020B0604020202020204" pitchFamily="34" charset="0"/>
                      </a:endParaRPr>
                    </a:p>
                  </a:txBody>
                  <a:tcPr/>
                </a:tc>
                <a:tc>
                  <a:txBody>
                    <a:bodyPr/>
                    <a:lstStyle/>
                    <a:p>
                      <a:r>
                        <a:rPr lang="en-US" sz="1600" dirty="0" smtClean="0"/>
                        <a:t>Issue</a:t>
                      </a:r>
                      <a:r>
                        <a:rPr lang="en-US" sz="1600" baseline="0" dirty="0" smtClean="0"/>
                        <a:t> j</a:t>
                      </a:r>
                      <a:r>
                        <a:rPr lang="en-US" sz="1600" dirty="0" smtClean="0"/>
                        <a:t>oint media</a:t>
                      </a:r>
                      <a:r>
                        <a:rPr lang="en-US" sz="1600" baseline="0" dirty="0" smtClean="0"/>
                        <a:t> statement</a:t>
                      </a:r>
                      <a:endParaRPr lang="en-US" sz="1600" dirty="0">
                        <a:latin typeface="+mn-lt"/>
                        <a:cs typeface="Arial" panose="020B0604020202020204" pitchFamily="34" charset="0"/>
                      </a:endParaRPr>
                    </a:p>
                  </a:txBody>
                  <a:tcPr/>
                </a:tc>
                <a:extLst>
                  <a:ext uri="{0D108BD9-81ED-4DB2-BD59-A6C34878D82A}">
                    <a16:rowId xmlns:a16="http://schemas.microsoft.com/office/drawing/2014/main" xmlns="" val="2309666901"/>
                  </a:ext>
                </a:extLst>
              </a:tr>
              <a:tr h="419709">
                <a:tc>
                  <a:txBody>
                    <a:bodyPr/>
                    <a:lstStyle/>
                    <a:p>
                      <a:r>
                        <a:rPr lang="en-US" sz="1600" dirty="0" smtClean="0"/>
                        <a:t>Provincial Communication Plans</a:t>
                      </a:r>
                      <a:endParaRPr lang="en-US" sz="1600" dirty="0">
                        <a:latin typeface="+mn-lt"/>
                        <a:cs typeface="Arial" panose="020B0604020202020204" pitchFamily="34" charset="0"/>
                      </a:endParaRPr>
                    </a:p>
                  </a:txBody>
                  <a:tcPr/>
                </a:tc>
                <a:tc>
                  <a:txBody>
                    <a:bodyPr/>
                    <a:lstStyle/>
                    <a:p>
                      <a:r>
                        <a:rPr lang="en-US" sz="1600" dirty="0" smtClean="0"/>
                        <a:t>26</a:t>
                      </a:r>
                      <a:r>
                        <a:rPr lang="en-US" sz="1600" baseline="0" dirty="0" smtClean="0"/>
                        <a:t> October 2020</a:t>
                      </a:r>
                      <a:endParaRPr lang="en-US" sz="1600" dirty="0">
                        <a:latin typeface="+mn-lt"/>
                        <a:cs typeface="Arial" panose="020B0604020202020204" pitchFamily="34" charset="0"/>
                      </a:endParaRPr>
                    </a:p>
                  </a:txBody>
                  <a:tcPr/>
                </a:tc>
                <a:tc>
                  <a:txBody>
                    <a:bodyPr/>
                    <a:lstStyle/>
                    <a:p>
                      <a:r>
                        <a:rPr lang="en-US" sz="1600" dirty="0" smtClean="0"/>
                        <a:t>Alignment with national strategy</a:t>
                      </a:r>
                      <a:endParaRPr lang="en-US" sz="1600" dirty="0">
                        <a:latin typeface="+mn-lt"/>
                        <a:cs typeface="Arial" panose="020B0604020202020204" pitchFamily="34" charset="0"/>
                      </a:endParaRPr>
                    </a:p>
                  </a:txBody>
                  <a:tcPr/>
                </a:tc>
                <a:extLst>
                  <a:ext uri="{0D108BD9-81ED-4DB2-BD59-A6C34878D82A}">
                    <a16:rowId xmlns:a16="http://schemas.microsoft.com/office/drawing/2014/main" xmlns="" val="2878980160"/>
                  </a:ext>
                </a:extLst>
              </a:tr>
              <a:tr h="8781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effectLst/>
                        </a:rPr>
                        <a:t>Ministerial Stakeholder engagement session with practitioners and all relevant parties</a:t>
                      </a:r>
                      <a:endParaRPr lang="en-US" sz="1600" kern="1200" dirty="0" smtClean="0">
                        <a:solidFill>
                          <a:schemeClr val="dk1"/>
                        </a:solidFill>
                        <a:effectLst/>
                        <a:latin typeface="+mn-lt"/>
                        <a:ea typeface="+mn-ea"/>
                        <a:cs typeface="Arial" panose="020B0604020202020204" pitchFamily="34" charset="0"/>
                      </a:endParaRPr>
                    </a:p>
                  </a:txBody>
                  <a:tcPr/>
                </a:tc>
                <a:tc>
                  <a:txBody>
                    <a:bodyPr/>
                    <a:lstStyle/>
                    <a:p>
                      <a:r>
                        <a:rPr lang="en-US" sz="1600" dirty="0" smtClean="0"/>
                        <a:t>TBC</a:t>
                      </a:r>
                      <a:endParaRPr lang="en-US" sz="1600" dirty="0">
                        <a:latin typeface="+mn-lt"/>
                        <a:cs typeface="Arial" panose="020B0604020202020204" pitchFamily="34" charset="0"/>
                      </a:endParaRPr>
                    </a:p>
                  </a:txBody>
                  <a:tcPr/>
                </a:tc>
                <a:tc>
                  <a:txBody>
                    <a:bodyPr/>
                    <a:lstStyle/>
                    <a:p>
                      <a:r>
                        <a:rPr lang="en-US" sz="1600" dirty="0" smtClean="0"/>
                        <a:t>Workshop</a:t>
                      </a:r>
                      <a:r>
                        <a:rPr lang="en-US" sz="1600" baseline="0" dirty="0" smtClean="0"/>
                        <a:t> with stakeholders is key prior to the media launch</a:t>
                      </a:r>
                      <a:endParaRPr lang="en-US" sz="1600" dirty="0">
                        <a:latin typeface="+mn-lt"/>
                        <a:cs typeface="Arial" panose="020B0604020202020204" pitchFamily="34" charset="0"/>
                      </a:endParaRPr>
                    </a:p>
                  </a:txBody>
                  <a:tcPr/>
                </a:tc>
                <a:extLst>
                  <a:ext uri="{0D108BD9-81ED-4DB2-BD59-A6C34878D82A}">
                    <a16:rowId xmlns:a16="http://schemas.microsoft.com/office/drawing/2014/main" xmlns="" val="3379785978"/>
                  </a:ext>
                </a:extLst>
              </a:tr>
              <a:tr h="419709">
                <a:tc>
                  <a:txBody>
                    <a:bodyPr/>
                    <a:lstStyle/>
                    <a:p>
                      <a:pPr lvl="0"/>
                      <a:r>
                        <a:rPr lang="en-US" sz="1600" kern="1200" dirty="0" smtClean="0">
                          <a:effectLst/>
                        </a:rPr>
                        <a:t>Joint media launch/ briefing</a:t>
                      </a:r>
                      <a:endParaRPr lang="en-US" sz="1600" dirty="0">
                        <a:latin typeface="+mn-lt"/>
                        <a:cs typeface="Arial" panose="020B0604020202020204" pitchFamily="34" charset="0"/>
                      </a:endParaRPr>
                    </a:p>
                  </a:txBody>
                  <a:tcPr/>
                </a:tc>
                <a:tc>
                  <a:txBody>
                    <a:bodyPr/>
                    <a:lstStyle/>
                    <a:p>
                      <a:r>
                        <a:rPr lang="en-US" sz="1600" dirty="0" smtClean="0"/>
                        <a:t>TBC</a:t>
                      </a:r>
                      <a:endParaRPr lang="en-US" sz="1600" dirty="0">
                        <a:latin typeface="+mn-lt"/>
                        <a:cs typeface="Arial" panose="020B0604020202020204" pitchFamily="34" charset="0"/>
                      </a:endParaRPr>
                    </a:p>
                  </a:txBody>
                  <a:tcPr/>
                </a:tc>
                <a:tc>
                  <a:txBody>
                    <a:bodyPr/>
                    <a:lstStyle/>
                    <a:p>
                      <a:r>
                        <a:rPr lang="en-US" sz="1600" dirty="0" smtClean="0"/>
                        <a:t>Media engagement session</a:t>
                      </a:r>
                      <a:endParaRPr lang="en-US" sz="1600" dirty="0">
                        <a:latin typeface="+mn-lt"/>
                        <a:cs typeface="Arial" panose="020B0604020202020204" pitchFamily="34" charset="0"/>
                      </a:endParaRPr>
                    </a:p>
                  </a:txBody>
                  <a:tcPr/>
                </a:tc>
                <a:extLst>
                  <a:ext uri="{0D108BD9-81ED-4DB2-BD59-A6C34878D82A}">
                    <a16:rowId xmlns:a16="http://schemas.microsoft.com/office/drawing/2014/main" xmlns="" val="1864340201"/>
                  </a:ext>
                </a:extLst>
              </a:tr>
              <a:tr h="419709">
                <a:tc>
                  <a:txBody>
                    <a:bodyPr/>
                    <a:lstStyle/>
                    <a:p>
                      <a:r>
                        <a:rPr lang="en-US" sz="1600" dirty="0" smtClean="0"/>
                        <a:t>Provincial activations</a:t>
                      </a:r>
                      <a:endParaRPr lang="en-US" sz="1600" dirty="0">
                        <a:latin typeface="+mn-lt"/>
                        <a:cs typeface="Arial" panose="020B0604020202020204" pitchFamily="34" charset="0"/>
                      </a:endParaRPr>
                    </a:p>
                  </a:txBody>
                  <a:tcPr/>
                </a:tc>
                <a:tc>
                  <a:txBody>
                    <a:bodyPr/>
                    <a:lstStyle/>
                    <a:p>
                      <a:r>
                        <a:rPr lang="en-US" sz="1600" dirty="0" smtClean="0"/>
                        <a:t>TBA</a:t>
                      </a:r>
                      <a:endParaRPr lang="en-US" sz="1600" dirty="0">
                        <a:latin typeface="+mn-lt"/>
                        <a:cs typeface="Arial" panose="020B0604020202020204" pitchFamily="34" charset="0"/>
                      </a:endParaRPr>
                    </a:p>
                  </a:txBody>
                  <a:tcPr/>
                </a:tc>
                <a:tc>
                  <a:txBody>
                    <a:bodyPr/>
                    <a:lstStyle/>
                    <a:p>
                      <a:r>
                        <a:rPr lang="en-US" sz="1600" dirty="0" smtClean="0"/>
                        <a:t>Implementation</a:t>
                      </a:r>
                      <a:endParaRPr lang="en-US" sz="1600" dirty="0">
                        <a:latin typeface="+mn-lt"/>
                        <a:cs typeface="Arial" panose="020B0604020202020204" pitchFamily="34" charset="0"/>
                      </a:endParaRPr>
                    </a:p>
                  </a:txBody>
                  <a:tcPr/>
                </a:tc>
                <a:extLst>
                  <a:ext uri="{0D108BD9-81ED-4DB2-BD59-A6C34878D82A}">
                    <a16:rowId xmlns:a16="http://schemas.microsoft.com/office/drawing/2014/main" xmlns="" val="1033693880"/>
                  </a:ext>
                </a:extLst>
              </a:tr>
            </a:tbl>
          </a:graphicData>
        </a:graphic>
      </p:graphicFrame>
      <p:pic>
        <p:nvPicPr>
          <p:cNvPr id="6" name="Picture 5">
            <a:extLst>
              <a:ext uri="{FF2B5EF4-FFF2-40B4-BE49-F238E27FC236}">
                <a16:creationId xmlns:a16="http://schemas.microsoft.com/office/drawing/2014/main" xmlns="" id="{4286CB01-B585-4240-B905-635A8680C235}"/>
              </a:ext>
            </a:extLst>
          </p:cNvPr>
          <p:cNvPicPr>
            <a:picLocks noChangeAspect="1"/>
          </p:cNvPicPr>
          <p:nvPr/>
        </p:nvPicPr>
        <p:blipFill>
          <a:blip r:embed="rId2"/>
          <a:stretch>
            <a:fillRect/>
          </a:stretch>
        </p:blipFill>
        <p:spPr>
          <a:xfrm>
            <a:off x="107504" y="6310072"/>
            <a:ext cx="1694835" cy="515270"/>
          </a:xfrm>
          <a:prstGeom prst="rect">
            <a:avLst/>
          </a:prstGeom>
        </p:spPr>
      </p:pic>
      <p:sp>
        <p:nvSpPr>
          <p:cNvPr id="2" name="Rectangle 1"/>
          <p:cNvSpPr/>
          <p:nvPr/>
        </p:nvSpPr>
        <p:spPr>
          <a:xfrm>
            <a:off x="7308304" y="6476012"/>
            <a:ext cx="367408" cy="307777"/>
          </a:xfrm>
          <a:prstGeom prst="rect">
            <a:avLst/>
          </a:prstGeom>
        </p:spPr>
        <p:txBody>
          <a:bodyPr wrap="none">
            <a:spAutoFit/>
          </a:bodyPr>
          <a:lstStyle/>
          <a:p>
            <a:pPr lvl="0" algn="r">
              <a:defRPr/>
            </a:pPr>
            <a:r>
              <a:rPr lang="en-ZA" sz="1400" dirty="0" smtClean="0">
                <a:solidFill>
                  <a:prstClr val="black"/>
                </a:solidFill>
              </a:rPr>
              <a:t>41</a:t>
            </a:r>
            <a:endParaRPr lang="en-ZA" dirty="0">
              <a:solidFill>
                <a:prstClr val="black"/>
              </a:solidFill>
            </a:endParaRPr>
          </a:p>
        </p:txBody>
      </p:sp>
    </p:spTree>
    <p:extLst>
      <p:ext uri="{BB962C8B-B14F-4D97-AF65-F5344CB8AC3E}">
        <p14:creationId xmlns:p14="http://schemas.microsoft.com/office/powerpoint/2010/main" xmlns="" val="17010432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C6F1201A-E2ED-4801-8CF9-69FE2FBBF74F}"/>
              </a:ext>
            </a:extLst>
          </p:cNvPr>
          <p:cNvSpPr txBox="1">
            <a:spLocks/>
          </p:cNvSpPr>
          <p:nvPr/>
        </p:nvSpPr>
        <p:spPr>
          <a:xfrm>
            <a:off x="0" y="28889"/>
            <a:ext cx="8892480" cy="8940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5400" b="1" cap="small" dirty="0" smtClean="0">
                <a:solidFill>
                  <a:schemeClr val="accent2">
                    <a:lumMod val="75000"/>
                  </a:schemeClr>
                </a:solidFill>
                <a:cs typeface="Arial" panose="020B0604020202020204" pitchFamily="34" charset="0"/>
              </a:rPr>
              <a:t>Implementation Plan</a:t>
            </a:r>
          </a:p>
        </p:txBody>
      </p:sp>
      <p:graphicFrame>
        <p:nvGraphicFramePr>
          <p:cNvPr id="6" name="Table 5"/>
          <p:cNvGraphicFramePr>
            <a:graphicFrameLocks noGrp="1"/>
          </p:cNvGraphicFramePr>
          <p:nvPr>
            <p:extLst>
              <p:ext uri="{D42A27DB-BD31-4B8C-83A1-F6EECF244321}">
                <p14:modId xmlns:p14="http://schemas.microsoft.com/office/powerpoint/2010/main" xmlns="" val="3816516011"/>
              </p:ext>
            </p:extLst>
          </p:nvPr>
        </p:nvGraphicFramePr>
        <p:xfrm>
          <a:off x="107503" y="1124745"/>
          <a:ext cx="8939335" cy="5115821"/>
        </p:xfrm>
        <a:graphic>
          <a:graphicData uri="http://schemas.openxmlformats.org/drawingml/2006/table">
            <a:tbl>
              <a:tblPr>
                <a:tableStyleId>{8A107856-5554-42FB-B03E-39F5DBC370BA}</a:tableStyleId>
              </a:tblPr>
              <a:tblGrid>
                <a:gridCol w="4174644">
                  <a:extLst>
                    <a:ext uri="{9D8B030D-6E8A-4147-A177-3AD203B41FA5}">
                      <a16:colId xmlns:a16="http://schemas.microsoft.com/office/drawing/2014/main" xmlns="" val="2687768829"/>
                    </a:ext>
                  </a:extLst>
                </a:gridCol>
                <a:gridCol w="1189109">
                  <a:extLst>
                    <a:ext uri="{9D8B030D-6E8A-4147-A177-3AD203B41FA5}">
                      <a16:colId xmlns:a16="http://schemas.microsoft.com/office/drawing/2014/main" xmlns="" val="3658701799"/>
                    </a:ext>
                  </a:extLst>
                </a:gridCol>
                <a:gridCol w="355080">
                  <a:extLst>
                    <a:ext uri="{9D8B030D-6E8A-4147-A177-3AD203B41FA5}">
                      <a16:colId xmlns:a16="http://schemas.microsoft.com/office/drawing/2014/main" xmlns="" val="231227862"/>
                    </a:ext>
                  </a:extLst>
                </a:gridCol>
                <a:gridCol w="355080">
                  <a:extLst>
                    <a:ext uri="{9D8B030D-6E8A-4147-A177-3AD203B41FA5}">
                      <a16:colId xmlns:a16="http://schemas.microsoft.com/office/drawing/2014/main" xmlns="" val="2426636529"/>
                    </a:ext>
                  </a:extLst>
                </a:gridCol>
                <a:gridCol w="728719">
                  <a:extLst>
                    <a:ext uri="{9D8B030D-6E8A-4147-A177-3AD203B41FA5}">
                      <a16:colId xmlns:a16="http://schemas.microsoft.com/office/drawing/2014/main" xmlns="" val="3632628245"/>
                    </a:ext>
                  </a:extLst>
                </a:gridCol>
                <a:gridCol w="2136703">
                  <a:extLst>
                    <a:ext uri="{9D8B030D-6E8A-4147-A177-3AD203B41FA5}">
                      <a16:colId xmlns:a16="http://schemas.microsoft.com/office/drawing/2014/main" xmlns="" val="2702547921"/>
                    </a:ext>
                  </a:extLst>
                </a:gridCol>
              </a:tblGrid>
              <a:tr h="330087">
                <a:tc>
                  <a:txBody>
                    <a:bodyPr/>
                    <a:lstStyle/>
                    <a:p>
                      <a:pPr algn="l" fontAlgn="b"/>
                      <a:r>
                        <a:rPr lang="en-ZA" sz="1800" b="1" u="none" strike="noStrike" dirty="0">
                          <a:effectLst/>
                        </a:rPr>
                        <a:t>Activity</a:t>
                      </a:r>
                      <a:endParaRPr lang="en-ZA" sz="1800" b="1" i="0" u="none" strike="noStrike" dirty="0">
                        <a:solidFill>
                          <a:srgbClr val="FFFFFF"/>
                        </a:solidFill>
                        <a:effectLst/>
                        <a:latin typeface="Calibri" panose="020F0502020204030204" pitchFamily="34" charset="0"/>
                      </a:endParaRPr>
                    </a:p>
                  </a:txBody>
                  <a:tcPr marL="5779" marR="5779" marT="5779" marB="0" anchor="b"/>
                </a:tc>
                <a:tc>
                  <a:txBody>
                    <a:bodyPr/>
                    <a:lstStyle/>
                    <a:p>
                      <a:pPr algn="ctr" fontAlgn="b"/>
                      <a:r>
                        <a:rPr lang="en-ZA" sz="1800" b="1" u="none" strike="noStrike" dirty="0">
                          <a:effectLst/>
                        </a:rPr>
                        <a:t>By when</a:t>
                      </a:r>
                      <a:endParaRPr lang="en-ZA" sz="1800" b="1" i="0" u="none" strike="noStrike" dirty="0">
                        <a:solidFill>
                          <a:srgbClr val="FFFFFF"/>
                        </a:solidFill>
                        <a:effectLst/>
                        <a:latin typeface="Calibri" panose="020F0502020204030204" pitchFamily="34" charset="0"/>
                      </a:endParaRPr>
                    </a:p>
                  </a:txBody>
                  <a:tcPr marL="5779" marR="5779" marT="5779" marB="0" anchor="b"/>
                </a:tc>
                <a:tc gridSpan="3">
                  <a:txBody>
                    <a:bodyPr/>
                    <a:lstStyle/>
                    <a:p>
                      <a:pPr algn="ctr" fontAlgn="b"/>
                      <a:r>
                        <a:rPr lang="en-ZA" sz="1800" b="1" u="none" strike="noStrike" dirty="0">
                          <a:effectLst/>
                        </a:rPr>
                        <a:t>Responsibility</a:t>
                      </a:r>
                      <a:endParaRPr lang="en-ZA" sz="1800" b="1" i="0" u="none" strike="noStrike" dirty="0">
                        <a:solidFill>
                          <a:srgbClr val="FFFFFF"/>
                        </a:solidFill>
                        <a:effectLst/>
                        <a:latin typeface="Calibri" panose="020F0502020204030204" pitchFamily="34" charset="0"/>
                      </a:endParaRPr>
                    </a:p>
                  </a:txBody>
                  <a:tcPr marL="5779" marR="5779" marT="5779" marB="0" anchor="b"/>
                </a:tc>
                <a:tc hMerge="1">
                  <a:txBody>
                    <a:bodyPr/>
                    <a:lstStyle/>
                    <a:p>
                      <a:endParaRPr lang="en-ZA"/>
                    </a:p>
                  </a:txBody>
                  <a:tcPr/>
                </a:tc>
                <a:tc hMerge="1">
                  <a:txBody>
                    <a:bodyPr/>
                    <a:lstStyle/>
                    <a:p>
                      <a:endParaRPr lang="en-ZA"/>
                    </a:p>
                  </a:txBody>
                  <a:tcPr/>
                </a:tc>
                <a:tc>
                  <a:txBody>
                    <a:bodyPr/>
                    <a:lstStyle/>
                    <a:p>
                      <a:pPr algn="l" fontAlgn="b"/>
                      <a:r>
                        <a:rPr lang="en-ZA" sz="1800" b="1" u="none" strike="noStrike" dirty="0">
                          <a:effectLst/>
                        </a:rPr>
                        <a:t>Dependency</a:t>
                      </a:r>
                      <a:endParaRPr lang="en-ZA" sz="1800" b="1" i="0" u="none" strike="noStrike" dirty="0">
                        <a:solidFill>
                          <a:srgbClr val="FFFFFF"/>
                        </a:solidFill>
                        <a:effectLst/>
                        <a:latin typeface="Calibri" panose="020F0502020204030204" pitchFamily="34" charset="0"/>
                      </a:endParaRPr>
                    </a:p>
                  </a:txBody>
                  <a:tcPr marL="5779" marR="5779" marT="5779" marB="0" anchor="b"/>
                </a:tc>
                <a:extLst>
                  <a:ext uri="{0D108BD9-81ED-4DB2-BD59-A6C34878D82A}">
                    <a16:rowId xmlns:a16="http://schemas.microsoft.com/office/drawing/2014/main" xmlns="" val="2752952358"/>
                  </a:ext>
                </a:extLst>
              </a:tr>
              <a:tr h="330087">
                <a:tc>
                  <a:txBody>
                    <a:bodyPr/>
                    <a:lstStyle/>
                    <a:p>
                      <a:pPr algn="l" fontAlgn="b"/>
                      <a:r>
                        <a:rPr lang="en-ZA" sz="1800" u="none" strike="noStrike">
                          <a:effectLst/>
                        </a:rPr>
                        <a:t>LEGISLATION TASK TEAM</a:t>
                      </a:r>
                      <a:endParaRPr lang="en-ZA" sz="1800" b="1" i="0" u="none" strike="noStrike">
                        <a:solidFill>
                          <a:srgbClr val="000000"/>
                        </a:solidFill>
                        <a:effectLst/>
                        <a:latin typeface="Calibri" panose="020F0502020204030204" pitchFamily="34" charset="0"/>
                      </a:endParaRPr>
                    </a:p>
                  </a:txBody>
                  <a:tcPr marL="5779" marR="5779" marT="5779" marB="0" anchor="b"/>
                </a:tc>
                <a:tc>
                  <a:txBody>
                    <a:bodyPr/>
                    <a:lstStyle/>
                    <a:p>
                      <a:pPr algn="ctr" fontAlgn="b"/>
                      <a:r>
                        <a:rPr lang="en-ZA" sz="1800" u="none" strike="noStrike">
                          <a:effectLst/>
                        </a:rPr>
                        <a:t> </a:t>
                      </a:r>
                      <a:endParaRPr lang="en-ZA" sz="1800" b="0" i="0" u="none" strike="noStrike">
                        <a:solidFill>
                          <a:srgbClr val="000000"/>
                        </a:solidFill>
                        <a:effectLst/>
                        <a:latin typeface="Calibri" panose="020F0502020204030204" pitchFamily="34" charset="0"/>
                      </a:endParaRPr>
                    </a:p>
                  </a:txBody>
                  <a:tcPr marL="5779" marR="5779" marT="5779" marB="0" anchor="b"/>
                </a:tc>
                <a:tc>
                  <a:txBody>
                    <a:bodyPr/>
                    <a:lstStyle/>
                    <a:p>
                      <a:pPr algn="ctr" fontAlgn="b"/>
                      <a:r>
                        <a:rPr lang="en-ZA" sz="1400" u="none" strike="noStrike" dirty="0">
                          <a:effectLst/>
                        </a:rPr>
                        <a:t>DBE</a:t>
                      </a:r>
                      <a:endParaRPr lang="en-ZA" sz="1400" b="0" i="0" u="none" strike="noStrike" dirty="0">
                        <a:solidFill>
                          <a:srgbClr val="000000"/>
                        </a:solidFill>
                        <a:effectLst/>
                        <a:latin typeface="Calibri" panose="020F0502020204030204" pitchFamily="34" charset="0"/>
                      </a:endParaRPr>
                    </a:p>
                  </a:txBody>
                  <a:tcPr marL="5779" marR="5779" marT="5779" marB="0" anchor="b"/>
                </a:tc>
                <a:tc>
                  <a:txBody>
                    <a:bodyPr/>
                    <a:lstStyle/>
                    <a:p>
                      <a:pPr algn="l" fontAlgn="b"/>
                      <a:r>
                        <a:rPr lang="en-ZA" sz="1400" u="none" strike="noStrike" dirty="0">
                          <a:effectLst/>
                        </a:rPr>
                        <a:t>DSD</a:t>
                      </a:r>
                      <a:endParaRPr lang="en-ZA" sz="1400" b="0" i="0" u="none" strike="noStrike" dirty="0">
                        <a:solidFill>
                          <a:srgbClr val="000000"/>
                        </a:solidFill>
                        <a:effectLst/>
                        <a:latin typeface="Calibri" panose="020F0502020204030204" pitchFamily="34" charset="0"/>
                      </a:endParaRPr>
                    </a:p>
                  </a:txBody>
                  <a:tcPr marL="5779" marR="5779" marT="5779" marB="0" anchor="b"/>
                </a:tc>
                <a:tc>
                  <a:txBody>
                    <a:bodyPr/>
                    <a:lstStyle/>
                    <a:p>
                      <a:pPr algn="l" fontAlgn="b"/>
                      <a:r>
                        <a:rPr lang="en-ZA" sz="1400" u="none" strike="noStrike" dirty="0">
                          <a:effectLst/>
                        </a:rPr>
                        <a:t>Other</a:t>
                      </a:r>
                      <a:endParaRPr lang="en-ZA" sz="1400" b="0" i="0" u="none" strike="noStrike" dirty="0">
                        <a:solidFill>
                          <a:srgbClr val="000000"/>
                        </a:solidFill>
                        <a:effectLst/>
                        <a:latin typeface="Calibri" panose="020F0502020204030204" pitchFamily="34" charset="0"/>
                      </a:endParaRPr>
                    </a:p>
                  </a:txBody>
                  <a:tcPr marL="5779" marR="5779" marT="5779" marB="0" anchor="b"/>
                </a:tc>
                <a:tc>
                  <a:txBody>
                    <a:bodyPr/>
                    <a:lstStyle/>
                    <a:p>
                      <a:pPr algn="l" fontAlgn="b"/>
                      <a:r>
                        <a:rPr lang="en-ZA" sz="1800" u="none" strike="noStrike">
                          <a:effectLst/>
                        </a:rPr>
                        <a:t> </a:t>
                      </a:r>
                      <a:endParaRPr lang="en-ZA" sz="1800" b="0" i="0" u="none" strike="noStrike">
                        <a:solidFill>
                          <a:srgbClr val="000000"/>
                        </a:solidFill>
                        <a:effectLst/>
                        <a:latin typeface="Calibri" panose="020F0502020204030204" pitchFamily="34" charset="0"/>
                      </a:endParaRPr>
                    </a:p>
                  </a:txBody>
                  <a:tcPr marL="5779" marR="5779" marT="5779" marB="0" anchor="b"/>
                </a:tc>
                <a:extLst>
                  <a:ext uri="{0D108BD9-81ED-4DB2-BD59-A6C34878D82A}">
                    <a16:rowId xmlns:a16="http://schemas.microsoft.com/office/drawing/2014/main" xmlns="" val="4226429290"/>
                  </a:ext>
                </a:extLst>
              </a:tr>
              <a:tr h="1022597">
                <a:tc>
                  <a:txBody>
                    <a:bodyPr/>
                    <a:lstStyle/>
                    <a:p>
                      <a:pPr algn="l" fontAlgn="b"/>
                      <a:r>
                        <a:rPr lang="en-ZA" sz="1800" u="none" strike="noStrike" dirty="0">
                          <a:effectLst/>
                        </a:rPr>
                        <a:t>Proclamations finalised</a:t>
                      </a:r>
                      <a:endParaRPr lang="en-ZA" sz="1800" b="0" i="0" u="none" strike="noStrike" dirty="0">
                        <a:solidFill>
                          <a:srgbClr val="000000"/>
                        </a:solidFill>
                        <a:effectLst/>
                        <a:latin typeface="Calibri" panose="020F0502020204030204" pitchFamily="34" charset="0"/>
                      </a:endParaRPr>
                    </a:p>
                  </a:txBody>
                  <a:tcPr marL="5779" marR="5779" marT="5779" marB="0" anchor="b"/>
                </a:tc>
                <a:tc>
                  <a:txBody>
                    <a:bodyPr/>
                    <a:lstStyle/>
                    <a:p>
                      <a:pPr algn="ctr" fontAlgn="b"/>
                      <a:r>
                        <a:rPr lang="en-ZA" sz="1800" u="none" strike="noStrike">
                          <a:effectLst/>
                        </a:rPr>
                        <a:t>Oct-20</a:t>
                      </a:r>
                      <a:endParaRPr lang="en-ZA" sz="1800" b="0" i="0" u="none" strike="noStrike">
                        <a:solidFill>
                          <a:srgbClr val="000000"/>
                        </a:solidFill>
                        <a:effectLst/>
                        <a:latin typeface="Calibri" panose="020F0502020204030204" pitchFamily="34" charset="0"/>
                      </a:endParaRPr>
                    </a:p>
                  </a:txBody>
                  <a:tcPr marL="5779" marR="5779" marT="5779" marB="0" anchor="b"/>
                </a:tc>
                <a:tc>
                  <a:txBody>
                    <a:bodyPr/>
                    <a:lstStyle/>
                    <a:p>
                      <a:pPr algn="ctr" fontAlgn="b"/>
                      <a:r>
                        <a:rPr lang="en-ZA" sz="1800" u="none" strike="noStrike">
                          <a:effectLst/>
                        </a:rPr>
                        <a:t> </a:t>
                      </a:r>
                      <a:endParaRPr lang="en-ZA" sz="1800" b="0" i="0" u="none" strike="noStrike">
                        <a:solidFill>
                          <a:srgbClr val="000000"/>
                        </a:solidFill>
                        <a:effectLst/>
                        <a:latin typeface="Calibri" panose="020F0502020204030204" pitchFamily="34" charset="0"/>
                      </a:endParaRPr>
                    </a:p>
                  </a:txBody>
                  <a:tcPr marL="5779" marR="5779" marT="5779" marB="0" anchor="b"/>
                </a:tc>
                <a:tc>
                  <a:txBody>
                    <a:bodyPr/>
                    <a:lstStyle/>
                    <a:p>
                      <a:pPr algn="l" fontAlgn="b"/>
                      <a:r>
                        <a:rPr lang="en-ZA" sz="1800" u="none" strike="noStrike">
                          <a:effectLst/>
                        </a:rPr>
                        <a:t> </a:t>
                      </a:r>
                      <a:endParaRPr lang="en-ZA" sz="1800" b="0" i="0" u="none" strike="noStrike">
                        <a:solidFill>
                          <a:srgbClr val="000000"/>
                        </a:solidFill>
                        <a:effectLst/>
                        <a:latin typeface="Calibri" panose="020F0502020204030204" pitchFamily="34" charset="0"/>
                      </a:endParaRPr>
                    </a:p>
                  </a:txBody>
                  <a:tcPr marL="5779" marR="5779" marT="5779" marB="0" anchor="b"/>
                </a:tc>
                <a:tc>
                  <a:txBody>
                    <a:bodyPr/>
                    <a:lstStyle/>
                    <a:p>
                      <a:pPr algn="l" fontAlgn="b"/>
                      <a:r>
                        <a:rPr lang="en-ZA" sz="1800" u="none" strike="noStrike">
                          <a:effectLst/>
                        </a:rPr>
                        <a:t>OCSLA</a:t>
                      </a:r>
                      <a:endParaRPr lang="en-ZA" sz="1800" b="0" i="0" u="none" strike="noStrike">
                        <a:solidFill>
                          <a:srgbClr val="000000"/>
                        </a:solidFill>
                        <a:effectLst/>
                        <a:latin typeface="Calibri" panose="020F0502020204030204" pitchFamily="34" charset="0"/>
                      </a:endParaRPr>
                    </a:p>
                  </a:txBody>
                  <a:tcPr marL="5779" marR="5779" marT="5779" marB="0" anchor="b"/>
                </a:tc>
                <a:tc>
                  <a:txBody>
                    <a:bodyPr/>
                    <a:lstStyle/>
                    <a:p>
                      <a:pPr algn="l" fontAlgn="b"/>
                      <a:r>
                        <a:rPr lang="en-ZA" sz="1800" u="none" strike="noStrike">
                          <a:effectLst/>
                        </a:rPr>
                        <a:t>OCSLA</a:t>
                      </a:r>
                      <a:endParaRPr lang="en-ZA" sz="1800" b="0" i="0" u="none" strike="noStrike">
                        <a:solidFill>
                          <a:srgbClr val="000000"/>
                        </a:solidFill>
                        <a:effectLst/>
                        <a:latin typeface="Calibri" panose="020F0502020204030204" pitchFamily="34" charset="0"/>
                      </a:endParaRPr>
                    </a:p>
                  </a:txBody>
                  <a:tcPr marL="5779" marR="5779" marT="5779" marB="0" anchor="b"/>
                </a:tc>
                <a:extLst>
                  <a:ext uri="{0D108BD9-81ED-4DB2-BD59-A6C34878D82A}">
                    <a16:rowId xmlns:a16="http://schemas.microsoft.com/office/drawing/2014/main" xmlns="" val="2909591421"/>
                  </a:ext>
                </a:extLst>
              </a:tr>
              <a:tr h="684780">
                <a:tc>
                  <a:txBody>
                    <a:bodyPr/>
                    <a:lstStyle/>
                    <a:p>
                      <a:pPr algn="l" fontAlgn="b"/>
                      <a:r>
                        <a:rPr lang="en-GB" sz="1800" u="none" strike="noStrike">
                          <a:effectLst/>
                        </a:rPr>
                        <a:t>Provide inputs to the joint submission by DSD &amp; DBE</a:t>
                      </a:r>
                      <a:endParaRPr lang="en-GB" sz="1800" b="0" i="0" u="none" strike="noStrike">
                        <a:solidFill>
                          <a:srgbClr val="000000"/>
                        </a:solidFill>
                        <a:effectLst/>
                        <a:latin typeface="Calibri" panose="020F0502020204030204" pitchFamily="34" charset="0"/>
                      </a:endParaRPr>
                    </a:p>
                  </a:txBody>
                  <a:tcPr marL="5779" marR="5779" marT="5779" marB="0" anchor="b"/>
                </a:tc>
                <a:tc>
                  <a:txBody>
                    <a:bodyPr/>
                    <a:lstStyle/>
                    <a:p>
                      <a:pPr algn="ctr" fontAlgn="b"/>
                      <a:r>
                        <a:rPr lang="en-ZA" sz="1800" u="none" strike="noStrike">
                          <a:effectLst/>
                        </a:rPr>
                        <a:t>Oct-20</a:t>
                      </a:r>
                      <a:endParaRPr lang="en-ZA" sz="1800" b="0" i="0" u="none" strike="noStrike">
                        <a:solidFill>
                          <a:srgbClr val="000000"/>
                        </a:solidFill>
                        <a:effectLst/>
                        <a:latin typeface="Calibri" panose="020F0502020204030204" pitchFamily="34" charset="0"/>
                      </a:endParaRPr>
                    </a:p>
                  </a:txBody>
                  <a:tcPr marL="5779" marR="5779" marT="5779" marB="0" anchor="b"/>
                </a:tc>
                <a:tc>
                  <a:txBody>
                    <a:bodyPr/>
                    <a:lstStyle/>
                    <a:p>
                      <a:pPr algn="ctr" fontAlgn="b"/>
                      <a:r>
                        <a:rPr lang="en-ZA" sz="1800" u="none" strike="noStrike">
                          <a:effectLst/>
                        </a:rPr>
                        <a:t> </a:t>
                      </a:r>
                      <a:endParaRPr lang="en-ZA" sz="1800" b="0" i="0" u="none" strike="noStrike">
                        <a:solidFill>
                          <a:srgbClr val="000000"/>
                        </a:solidFill>
                        <a:effectLst/>
                        <a:latin typeface="Calibri" panose="020F0502020204030204" pitchFamily="34" charset="0"/>
                      </a:endParaRPr>
                    </a:p>
                  </a:txBody>
                  <a:tcPr marL="5779" marR="5779" marT="5779" marB="0" anchor="b"/>
                </a:tc>
                <a:tc>
                  <a:txBody>
                    <a:bodyPr/>
                    <a:lstStyle/>
                    <a:p>
                      <a:pPr algn="l" fontAlgn="b"/>
                      <a:r>
                        <a:rPr lang="en-ZA" sz="1800" u="none" strike="noStrike">
                          <a:effectLst/>
                        </a:rPr>
                        <a:t> </a:t>
                      </a:r>
                      <a:endParaRPr lang="en-ZA" sz="1800" b="0" i="0" u="none" strike="noStrike">
                        <a:solidFill>
                          <a:srgbClr val="000000"/>
                        </a:solidFill>
                        <a:effectLst/>
                        <a:latin typeface="Calibri" panose="020F0502020204030204" pitchFamily="34" charset="0"/>
                      </a:endParaRPr>
                    </a:p>
                  </a:txBody>
                  <a:tcPr marL="5779" marR="5779" marT="5779" marB="0" anchor="b"/>
                </a:tc>
                <a:tc>
                  <a:txBody>
                    <a:bodyPr/>
                    <a:lstStyle/>
                    <a:p>
                      <a:pPr algn="l" fontAlgn="b"/>
                      <a:endParaRPr lang="en-ZA" sz="1800" b="0" i="0" u="none" strike="noStrike">
                        <a:solidFill>
                          <a:srgbClr val="000000"/>
                        </a:solidFill>
                        <a:effectLst/>
                        <a:latin typeface="Calibri" panose="020F0502020204030204" pitchFamily="34" charset="0"/>
                      </a:endParaRPr>
                    </a:p>
                  </a:txBody>
                  <a:tcPr marL="5779" marR="5779" marT="5779" marB="0" anchor="b"/>
                </a:tc>
                <a:tc>
                  <a:txBody>
                    <a:bodyPr/>
                    <a:lstStyle/>
                    <a:p>
                      <a:pPr algn="l" fontAlgn="b"/>
                      <a:r>
                        <a:rPr lang="en-ZA" sz="1800" u="none" strike="noStrike">
                          <a:effectLst/>
                        </a:rPr>
                        <a:t>Agreement on ring-fenced posts</a:t>
                      </a:r>
                      <a:endParaRPr lang="en-ZA" sz="1800" b="0" i="0" u="none" strike="noStrike">
                        <a:solidFill>
                          <a:srgbClr val="000000"/>
                        </a:solidFill>
                        <a:effectLst/>
                        <a:latin typeface="Calibri" panose="020F0502020204030204" pitchFamily="34" charset="0"/>
                      </a:endParaRPr>
                    </a:p>
                  </a:txBody>
                  <a:tcPr marL="5779" marR="5779" marT="5779" marB="0" anchor="b"/>
                </a:tc>
                <a:extLst>
                  <a:ext uri="{0D108BD9-81ED-4DB2-BD59-A6C34878D82A}">
                    <a16:rowId xmlns:a16="http://schemas.microsoft.com/office/drawing/2014/main" xmlns="" val="3163483857"/>
                  </a:ext>
                </a:extLst>
              </a:tr>
              <a:tr h="684780">
                <a:tc>
                  <a:txBody>
                    <a:bodyPr/>
                    <a:lstStyle/>
                    <a:p>
                      <a:pPr algn="l" fontAlgn="b"/>
                      <a:r>
                        <a:rPr lang="en-GB" sz="1800" u="none" strike="noStrike">
                          <a:effectLst/>
                        </a:rPr>
                        <a:t>Develop a contract register outlining existing contracts</a:t>
                      </a:r>
                      <a:endParaRPr lang="en-GB" sz="1800" b="0" i="0" u="none" strike="noStrike">
                        <a:solidFill>
                          <a:srgbClr val="000000"/>
                        </a:solidFill>
                        <a:effectLst/>
                        <a:latin typeface="Calibri" panose="020F0502020204030204" pitchFamily="34" charset="0"/>
                      </a:endParaRPr>
                    </a:p>
                  </a:txBody>
                  <a:tcPr marL="5779" marR="5779" marT="5779" marB="0" anchor="b"/>
                </a:tc>
                <a:tc>
                  <a:txBody>
                    <a:bodyPr/>
                    <a:lstStyle/>
                    <a:p>
                      <a:pPr algn="ctr" fontAlgn="b"/>
                      <a:r>
                        <a:rPr lang="en-ZA" sz="1800" u="none" strike="noStrike">
                          <a:effectLst/>
                        </a:rPr>
                        <a:t>Oct-20</a:t>
                      </a:r>
                      <a:endParaRPr lang="en-ZA" sz="1800" b="0" i="0" u="none" strike="noStrike">
                        <a:solidFill>
                          <a:srgbClr val="000000"/>
                        </a:solidFill>
                        <a:effectLst/>
                        <a:latin typeface="Calibri" panose="020F0502020204030204" pitchFamily="34" charset="0"/>
                      </a:endParaRPr>
                    </a:p>
                  </a:txBody>
                  <a:tcPr marL="5779" marR="5779" marT="5779" marB="0" anchor="b"/>
                </a:tc>
                <a:tc>
                  <a:txBody>
                    <a:bodyPr/>
                    <a:lstStyle/>
                    <a:p>
                      <a:pPr algn="ctr" fontAlgn="b"/>
                      <a:endParaRPr lang="en-ZA" sz="1800" b="0" i="0" u="none" strike="noStrike">
                        <a:solidFill>
                          <a:srgbClr val="000000"/>
                        </a:solidFill>
                        <a:effectLst/>
                        <a:latin typeface="Calibri" panose="020F0502020204030204" pitchFamily="34" charset="0"/>
                      </a:endParaRPr>
                    </a:p>
                  </a:txBody>
                  <a:tcPr marL="5779" marR="5779" marT="5779" marB="0" anchor="b"/>
                </a:tc>
                <a:tc>
                  <a:txBody>
                    <a:bodyPr/>
                    <a:lstStyle/>
                    <a:p>
                      <a:pPr algn="l" fontAlgn="b"/>
                      <a:r>
                        <a:rPr lang="en-ZA" sz="1800" u="none" strike="noStrike">
                          <a:effectLst/>
                        </a:rPr>
                        <a:t> </a:t>
                      </a:r>
                      <a:endParaRPr lang="en-ZA" sz="1800" b="0" i="0" u="none" strike="noStrike">
                        <a:solidFill>
                          <a:srgbClr val="000000"/>
                        </a:solidFill>
                        <a:effectLst/>
                        <a:latin typeface="Calibri" panose="020F0502020204030204" pitchFamily="34" charset="0"/>
                      </a:endParaRPr>
                    </a:p>
                  </a:txBody>
                  <a:tcPr marL="5779" marR="5779" marT="5779" marB="0" anchor="b"/>
                </a:tc>
                <a:tc>
                  <a:txBody>
                    <a:bodyPr/>
                    <a:lstStyle/>
                    <a:p>
                      <a:pPr algn="l" fontAlgn="b"/>
                      <a:endParaRPr lang="en-ZA" sz="1800" b="0" i="0" u="none" strike="noStrike">
                        <a:solidFill>
                          <a:srgbClr val="000000"/>
                        </a:solidFill>
                        <a:effectLst/>
                        <a:latin typeface="Calibri" panose="020F0502020204030204" pitchFamily="34" charset="0"/>
                      </a:endParaRPr>
                    </a:p>
                  </a:txBody>
                  <a:tcPr marL="5779" marR="5779" marT="5779" marB="0" anchor="b"/>
                </a:tc>
                <a:tc>
                  <a:txBody>
                    <a:bodyPr/>
                    <a:lstStyle/>
                    <a:p>
                      <a:pPr algn="l" fontAlgn="b"/>
                      <a:r>
                        <a:rPr lang="en-ZA" sz="1800" u="none" strike="noStrike">
                          <a:effectLst/>
                        </a:rPr>
                        <a:t>Information from DSD</a:t>
                      </a:r>
                      <a:endParaRPr lang="en-ZA" sz="1800" b="0" i="0" u="none" strike="noStrike">
                        <a:solidFill>
                          <a:srgbClr val="000000"/>
                        </a:solidFill>
                        <a:effectLst/>
                        <a:latin typeface="Calibri" panose="020F0502020204030204" pitchFamily="34" charset="0"/>
                      </a:endParaRPr>
                    </a:p>
                  </a:txBody>
                  <a:tcPr marL="5779" marR="5779" marT="5779" marB="0" anchor="b"/>
                </a:tc>
                <a:extLst>
                  <a:ext uri="{0D108BD9-81ED-4DB2-BD59-A6C34878D82A}">
                    <a16:rowId xmlns:a16="http://schemas.microsoft.com/office/drawing/2014/main" xmlns="" val="2041781148"/>
                  </a:ext>
                </a:extLst>
              </a:tr>
              <a:tr h="346965">
                <a:tc>
                  <a:txBody>
                    <a:bodyPr/>
                    <a:lstStyle/>
                    <a:p>
                      <a:pPr algn="l" fontAlgn="b"/>
                      <a:r>
                        <a:rPr lang="en-ZA" sz="1800" u="none" strike="noStrike">
                          <a:effectLst/>
                        </a:rPr>
                        <a:t>Revise MOU between Ministers</a:t>
                      </a:r>
                      <a:endParaRPr lang="en-ZA" sz="1800" b="0" i="0" u="none" strike="noStrike">
                        <a:solidFill>
                          <a:srgbClr val="000000"/>
                        </a:solidFill>
                        <a:effectLst/>
                        <a:latin typeface="Calibri" panose="020F0502020204030204" pitchFamily="34" charset="0"/>
                      </a:endParaRPr>
                    </a:p>
                  </a:txBody>
                  <a:tcPr marL="5779" marR="5779" marT="5779" marB="0" anchor="b"/>
                </a:tc>
                <a:tc>
                  <a:txBody>
                    <a:bodyPr/>
                    <a:lstStyle/>
                    <a:p>
                      <a:pPr algn="ctr" fontAlgn="b"/>
                      <a:r>
                        <a:rPr lang="en-ZA" sz="1800" u="none" strike="noStrike" dirty="0">
                          <a:effectLst/>
                        </a:rPr>
                        <a:t>Nov-20</a:t>
                      </a:r>
                      <a:endParaRPr lang="en-ZA" sz="1800" b="0" i="0" u="none" strike="noStrike" dirty="0">
                        <a:solidFill>
                          <a:srgbClr val="000000"/>
                        </a:solidFill>
                        <a:effectLst/>
                        <a:latin typeface="Calibri" panose="020F0502020204030204" pitchFamily="34" charset="0"/>
                      </a:endParaRPr>
                    </a:p>
                  </a:txBody>
                  <a:tcPr marL="5779" marR="5779" marT="5779" marB="0" anchor="b"/>
                </a:tc>
                <a:tc>
                  <a:txBody>
                    <a:bodyPr/>
                    <a:lstStyle/>
                    <a:p>
                      <a:pPr algn="ctr" fontAlgn="b"/>
                      <a:r>
                        <a:rPr lang="en-ZA" sz="1800" u="none" strike="noStrike">
                          <a:effectLst/>
                        </a:rPr>
                        <a:t> </a:t>
                      </a:r>
                      <a:endParaRPr lang="en-ZA" sz="1800" b="0" i="0" u="none" strike="noStrike">
                        <a:solidFill>
                          <a:srgbClr val="000000"/>
                        </a:solidFill>
                        <a:effectLst/>
                        <a:latin typeface="Calibri" panose="020F0502020204030204" pitchFamily="34" charset="0"/>
                      </a:endParaRPr>
                    </a:p>
                  </a:txBody>
                  <a:tcPr marL="5779" marR="5779" marT="5779" marB="0" anchor="b"/>
                </a:tc>
                <a:tc>
                  <a:txBody>
                    <a:bodyPr/>
                    <a:lstStyle/>
                    <a:p>
                      <a:pPr algn="l" fontAlgn="b"/>
                      <a:r>
                        <a:rPr lang="en-ZA" sz="1800" u="none" strike="noStrike">
                          <a:effectLst/>
                        </a:rPr>
                        <a:t> </a:t>
                      </a:r>
                      <a:endParaRPr lang="en-ZA" sz="1800" b="0" i="0" u="none" strike="noStrike">
                        <a:solidFill>
                          <a:srgbClr val="000000"/>
                        </a:solidFill>
                        <a:effectLst/>
                        <a:latin typeface="Calibri" panose="020F0502020204030204" pitchFamily="34" charset="0"/>
                      </a:endParaRPr>
                    </a:p>
                  </a:txBody>
                  <a:tcPr marL="5779" marR="5779" marT="5779" marB="0" anchor="b"/>
                </a:tc>
                <a:tc>
                  <a:txBody>
                    <a:bodyPr/>
                    <a:lstStyle/>
                    <a:p>
                      <a:pPr algn="l" fontAlgn="b"/>
                      <a:endParaRPr lang="en-ZA" sz="1800" b="0" i="0" u="none" strike="noStrike">
                        <a:solidFill>
                          <a:srgbClr val="000000"/>
                        </a:solidFill>
                        <a:effectLst/>
                        <a:latin typeface="Calibri" panose="020F0502020204030204" pitchFamily="34" charset="0"/>
                      </a:endParaRPr>
                    </a:p>
                  </a:txBody>
                  <a:tcPr marL="5779" marR="5779" marT="5779" marB="0" anchor="b"/>
                </a:tc>
                <a:tc>
                  <a:txBody>
                    <a:bodyPr/>
                    <a:lstStyle/>
                    <a:p>
                      <a:pPr algn="l" fontAlgn="b"/>
                      <a:r>
                        <a:rPr lang="en-ZA" sz="1800" u="none" strike="noStrike">
                          <a:effectLst/>
                        </a:rPr>
                        <a:t> </a:t>
                      </a:r>
                      <a:endParaRPr lang="en-ZA" sz="1800" b="0" i="0" u="none" strike="noStrike">
                        <a:solidFill>
                          <a:srgbClr val="000000"/>
                        </a:solidFill>
                        <a:effectLst/>
                        <a:latin typeface="Calibri" panose="020F0502020204030204" pitchFamily="34" charset="0"/>
                      </a:endParaRPr>
                    </a:p>
                  </a:txBody>
                  <a:tcPr marL="5779" marR="5779" marT="5779" marB="0" anchor="b"/>
                </a:tc>
                <a:extLst>
                  <a:ext uri="{0D108BD9-81ED-4DB2-BD59-A6C34878D82A}">
                    <a16:rowId xmlns:a16="http://schemas.microsoft.com/office/drawing/2014/main" xmlns="" val="43809231"/>
                  </a:ext>
                </a:extLst>
              </a:tr>
              <a:tr h="684780">
                <a:tc>
                  <a:txBody>
                    <a:bodyPr/>
                    <a:lstStyle/>
                    <a:p>
                      <a:pPr algn="l" fontAlgn="b"/>
                      <a:r>
                        <a:rPr lang="en-GB" sz="1800" u="none" strike="noStrike">
                          <a:effectLst/>
                        </a:rPr>
                        <a:t>Finalise and agree on MoU and DGs to table with Ministers</a:t>
                      </a:r>
                      <a:endParaRPr lang="en-GB" sz="1800" b="0" i="0" u="none" strike="noStrike">
                        <a:solidFill>
                          <a:srgbClr val="000000"/>
                        </a:solidFill>
                        <a:effectLst/>
                        <a:latin typeface="Calibri" panose="020F0502020204030204" pitchFamily="34" charset="0"/>
                      </a:endParaRPr>
                    </a:p>
                  </a:txBody>
                  <a:tcPr marL="5779" marR="5779" marT="5779" marB="0" anchor="b"/>
                </a:tc>
                <a:tc>
                  <a:txBody>
                    <a:bodyPr/>
                    <a:lstStyle/>
                    <a:p>
                      <a:pPr algn="ctr" fontAlgn="b"/>
                      <a:r>
                        <a:rPr lang="en-ZA" sz="1800" u="none" strike="noStrike">
                          <a:effectLst/>
                        </a:rPr>
                        <a:t>Dec-20</a:t>
                      </a:r>
                      <a:endParaRPr lang="en-ZA" sz="1800" b="0" i="0" u="none" strike="noStrike">
                        <a:solidFill>
                          <a:srgbClr val="000000"/>
                        </a:solidFill>
                        <a:effectLst/>
                        <a:latin typeface="Calibri" panose="020F0502020204030204" pitchFamily="34" charset="0"/>
                      </a:endParaRPr>
                    </a:p>
                  </a:txBody>
                  <a:tcPr marL="5779" marR="5779" marT="5779" marB="0" anchor="b"/>
                </a:tc>
                <a:tc>
                  <a:txBody>
                    <a:bodyPr/>
                    <a:lstStyle/>
                    <a:p>
                      <a:pPr algn="ctr" fontAlgn="b"/>
                      <a:r>
                        <a:rPr lang="en-ZA" sz="1800" u="none" strike="noStrike">
                          <a:effectLst/>
                        </a:rPr>
                        <a:t> </a:t>
                      </a:r>
                      <a:endParaRPr lang="en-ZA" sz="1800" b="0" i="0" u="none" strike="noStrike">
                        <a:solidFill>
                          <a:srgbClr val="000000"/>
                        </a:solidFill>
                        <a:effectLst/>
                        <a:latin typeface="Calibri" panose="020F0502020204030204" pitchFamily="34" charset="0"/>
                      </a:endParaRPr>
                    </a:p>
                  </a:txBody>
                  <a:tcPr marL="5779" marR="5779" marT="5779" marB="0" anchor="b"/>
                </a:tc>
                <a:tc>
                  <a:txBody>
                    <a:bodyPr/>
                    <a:lstStyle/>
                    <a:p>
                      <a:pPr algn="l" fontAlgn="b"/>
                      <a:r>
                        <a:rPr lang="en-ZA" sz="1800" u="none" strike="noStrike">
                          <a:effectLst/>
                        </a:rPr>
                        <a:t> </a:t>
                      </a:r>
                      <a:endParaRPr lang="en-ZA" sz="1800" b="0" i="0" u="none" strike="noStrike">
                        <a:solidFill>
                          <a:srgbClr val="000000"/>
                        </a:solidFill>
                        <a:effectLst/>
                        <a:latin typeface="Calibri" panose="020F0502020204030204" pitchFamily="34" charset="0"/>
                      </a:endParaRPr>
                    </a:p>
                  </a:txBody>
                  <a:tcPr marL="5779" marR="5779" marT="5779" marB="0" anchor="b"/>
                </a:tc>
                <a:tc>
                  <a:txBody>
                    <a:bodyPr/>
                    <a:lstStyle/>
                    <a:p>
                      <a:pPr algn="l" fontAlgn="b"/>
                      <a:endParaRPr lang="en-ZA" sz="1800" b="0" i="0" u="none" strike="noStrike">
                        <a:solidFill>
                          <a:srgbClr val="000000"/>
                        </a:solidFill>
                        <a:effectLst/>
                        <a:latin typeface="Calibri" panose="020F0502020204030204" pitchFamily="34" charset="0"/>
                      </a:endParaRPr>
                    </a:p>
                  </a:txBody>
                  <a:tcPr marL="5779" marR="5779" marT="5779" marB="0" anchor="b"/>
                </a:tc>
                <a:tc>
                  <a:txBody>
                    <a:bodyPr/>
                    <a:lstStyle/>
                    <a:p>
                      <a:pPr algn="l" fontAlgn="b"/>
                      <a:r>
                        <a:rPr lang="en-ZA" sz="1800" u="none" strike="noStrike">
                          <a:effectLst/>
                        </a:rPr>
                        <a:t> </a:t>
                      </a:r>
                      <a:endParaRPr lang="en-ZA" sz="1800" b="0" i="0" u="none" strike="noStrike">
                        <a:solidFill>
                          <a:srgbClr val="000000"/>
                        </a:solidFill>
                        <a:effectLst/>
                        <a:latin typeface="Calibri" panose="020F0502020204030204" pitchFamily="34" charset="0"/>
                      </a:endParaRPr>
                    </a:p>
                  </a:txBody>
                  <a:tcPr marL="5779" marR="5779" marT="5779" marB="0" anchor="b"/>
                </a:tc>
                <a:extLst>
                  <a:ext uri="{0D108BD9-81ED-4DB2-BD59-A6C34878D82A}">
                    <a16:rowId xmlns:a16="http://schemas.microsoft.com/office/drawing/2014/main" xmlns="" val="4072335034"/>
                  </a:ext>
                </a:extLst>
              </a:tr>
              <a:tr h="346965">
                <a:tc>
                  <a:txBody>
                    <a:bodyPr/>
                    <a:lstStyle/>
                    <a:p>
                      <a:pPr algn="l" fontAlgn="b"/>
                      <a:r>
                        <a:rPr lang="en-GB" sz="1800" u="none" strike="noStrike">
                          <a:effectLst/>
                        </a:rPr>
                        <a:t>Ministers to sign-off the MoU</a:t>
                      </a:r>
                      <a:endParaRPr lang="en-GB" sz="1800" b="0" i="0" u="none" strike="noStrike">
                        <a:solidFill>
                          <a:srgbClr val="000000"/>
                        </a:solidFill>
                        <a:effectLst/>
                        <a:latin typeface="Calibri" panose="020F0502020204030204" pitchFamily="34" charset="0"/>
                      </a:endParaRPr>
                    </a:p>
                  </a:txBody>
                  <a:tcPr marL="5779" marR="5779" marT="5779" marB="0" anchor="b"/>
                </a:tc>
                <a:tc>
                  <a:txBody>
                    <a:bodyPr/>
                    <a:lstStyle/>
                    <a:p>
                      <a:pPr algn="ctr" fontAlgn="b"/>
                      <a:r>
                        <a:rPr lang="en-ZA" sz="1800" u="none" strike="noStrike">
                          <a:effectLst/>
                        </a:rPr>
                        <a:t>Jan-21</a:t>
                      </a:r>
                      <a:endParaRPr lang="en-ZA" sz="1800" b="0" i="0" u="none" strike="noStrike">
                        <a:solidFill>
                          <a:srgbClr val="000000"/>
                        </a:solidFill>
                        <a:effectLst/>
                        <a:latin typeface="Calibri" panose="020F0502020204030204" pitchFamily="34" charset="0"/>
                      </a:endParaRPr>
                    </a:p>
                  </a:txBody>
                  <a:tcPr marL="5779" marR="5779" marT="5779" marB="0" anchor="b"/>
                </a:tc>
                <a:tc>
                  <a:txBody>
                    <a:bodyPr/>
                    <a:lstStyle/>
                    <a:p>
                      <a:pPr algn="ctr" fontAlgn="b"/>
                      <a:r>
                        <a:rPr lang="en-ZA" sz="1800" u="none" strike="noStrike">
                          <a:effectLst/>
                        </a:rPr>
                        <a:t> </a:t>
                      </a:r>
                      <a:endParaRPr lang="en-ZA" sz="1800" b="0" i="0" u="none" strike="noStrike">
                        <a:solidFill>
                          <a:srgbClr val="000000"/>
                        </a:solidFill>
                        <a:effectLst/>
                        <a:latin typeface="Calibri" panose="020F0502020204030204" pitchFamily="34" charset="0"/>
                      </a:endParaRPr>
                    </a:p>
                  </a:txBody>
                  <a:tcPr marL="5779" marR="5779" marT="5779" marB="0" anchor="b"/>
                </a:tc>
                <a:tc>
                  <a:txBody>
                    <a:bodyPr/>
                    <a:lstStyle/>
                    <a:p>
                      <a:pPr algn="l" fontAlgn="b"/>
                      <a:r>
                        <a:rPr lang="en-ZA" sz="1800" u="none" strike="noStrike">
                          <a:effectLst/>
                        </a:rPr>
                        <a:t> </a:t>
                      </a:r>
                      <a:endParaRPr lang="en-ZA" sz="1800" b="0" i="0" u="none" strike="noStrike">
                        <a:solidFill>
                          <a:srgbClr val="000000"/>
                        </a:solidFill>
                        <a:effectLst/>
                        <a:latin typeface="Calibri" panose="020F0502020204030204" pitchFamily="34" charset="0"/>
                      </a:endParaRPr>
                    </a:p>
                  </a:txBody>
                  <a:tcPr marL="5779" marR="5779" marT="5779" marB="0" anchor="b"/>
                </a:tc>
                <a:tc>
                  <a:txBody>
                    <a:bodyPr/>
                    <a:lstStyle/>
                    <a:p>
                      <a:pPr algn="l" fontAlgn="b"/>
                      <a:endParaRPr lang="en-ZA" sz="1800" b="0" i="0" u="none" strike="noStrike">
                        <a:solidFill>
                          <a:srgbClr val="000000"/>
                        </a:solidFill>
                        <a:effectLst/>
                        <a:latin typeface="Calibri" panose="020F0502020204030204" pitchFamily="34" charset="0"/>
                      </a:endParaRPr>
                    </a:p>
                  </a:txBody>
                  <a:tcPr marL="5779" marR="5779" marT="5779" marB="0" anchor="b"/>
                </a:tc>
                <a:tc>
                  <a:txBody>
                    <a:bodyPr/>
                    <a:lstStyle/>
                    <a:p>
                      <a:pPr algn="l" fontAlgn="b"/>
                      <a:r>
                        <a:rPr lang="en-ZA" sz="1800" u="none" strike="noStrike">
                          <a:effectLst/>
                        </a:rPr>
                        <a:t> </a:t>
                      </a:r>
                      <a:endParaRPr lang="en-ZA" sz="1800" b="0" i="0" u="none" strike="noStrike">
                        <a:solidFill>
                          <a:srgbClr val="000000"/>
                        </a:solidFill>
                        <a:effectLst/>
                        <a:latin typeface="Calibri" panose="020F0502020204030204" pitchFamily="34" charset="0"/>
                      </a:endParaRPr>
                    </a:p>
                  </a:txBody>
                  <a:tcPr marL="5779" marR="5779" marT="5779" marB="0" anchor="b"/>
                </a:tc>
                <a:extLst>
                  <a:ext uri="{0D108BD9-81ED-4DB2-BD59-A6C34878D82A}">
                    <a16:rowId xmlns:a16="http://schemas.microsoft.com/office/drawing/2014/main" xmlns="" val="1434092777"/>
                  </a:ext>
                </a:extLst>
              </a:tr>
              <a:tr h="684780">
                <a:tc>
                  <a:txBody>
                    <a:bodyPr/>
                    <a:lstStyle/>
                    <a:p>
                      <a:pPr algn="l" fontAlgn="b"/>
                      <a:r>
                        <a:rPr lang="en-ZA" sz="1800" u="none" strike="noStrike">
                          <a:effectLst/>
                        </a:rPr>
                        <a:t>Proclamations gazetted</a:t>
                      </a:r>
                      <a:endParaRPr lang="en-ZA" sz="1800" b="0" i="0" u="none" strike="noStrike">
                        <a:solidFill>
                          <a:srgbClr val="000000"/>
                        </a:solidFill>
                        <a:effectLst/>
                        <a:latin typeface="Calibri" panose="020F0502020204030204" pitchFamily="34" charset="0"/>
                      </a:endParaRPr>
                    </a:p>
                  </a:txBody>
                  <a:tcPr marL="5779" marR="5779" marT="5779" marB="0" anchor="b"/>
                </a:tc>
                <a:tc>
                  <a:txBody>
                    <a:bodyPr/>
                    <a:lstStyle/>
                    <a:p>
                      <a:pPr algn="ctr" fontAlgn="b"/>
                      <a:r>
                        <a:rPr lang="en-ZA" sz="1800" u="none" strike="noStrike">
                          <a:effectLst/>
                        </a:rPr>
                        <a:t>Feb-21</a:t>
                      </a:r>
                      <a:endParaRPr lang="en-ZA" sz="1800" b="0" i="0" u="none" strike="noStrike">
                        <a:solidFill>
                          <a:srgbClr val="000000"/>
                        </a:solidFill>
                        <a:effectLst/>
                        <a:latin typeface="Calibri" panose="020F0502020204030204" pitchFamily="34" charset="0"/>
                      </a:endParaRPr>
                    </a:p>
                  </a:txBody>
                  <a:tcPr marL="5779" marR="5779" marT="5779" marB="0" anchor="b"/>
                </a:tc>
                <a:tc>
                  <a:txBody>
                    <a:bodyPr/>
                    <a:lstStyle/>
                    <a:p>
                      <a:pPr algn="ctr" fontAlgn="b"/>
                      <a:r>
                        <a:rPr lang="en-ZA" sz="1800" u="none" strike="noStrike">
                          <a:effectLst/>
                        </a:rPr>
                        <a:t> </a:t>
                      </a:r>
                      <a:endParaRPr lang="en-ZA" sz="1800" b="0" i="0" u="none" strike="noStrike">
                        <a:solidFill>
                          <a:srgbClr val="000000"/>
                        </a:solidFill>
                        <a:effectLst/>
                        <a:latin typeface="Calibri" panose="020F0502020204030204" pitchFamily="34" charset="0"/>
                      </a:endParaRPr>
                    </a:p>
                  </a:txBody>
                  <a:tcPr marL="5779" marR="5779" marT="5779" marB="0" anchor="b"/>
                </a:tc>
                <a:tc>
                  <a:txBody>
                    <a:bodyPr/>
                    <a:lstStyle/>
                    <a:p>
                      <a:pPr algn="l" fontAlgn="b"/>
                      <a:r>
                        <a:rPr lang="en-ZA" sz="1800" u="none" strike="noStrike">
                          <a:effectLst/>
                        </a:rPr>
                        <a:t> </a:t>
                      </a:r>
                      <a:endParaRPr lang="en-ZA" sz="1800" b="0" i="0" u="none" strike="noStrike">
                        <a:solidFill>
                          <a:srgbClr val="000000"/>
                        </a:solidFill>
                        <a:effectLst/>
                        <a:latin typeface="Calibri" panose="020F0502020204030204" pitchFamily="34" charset="0"/>
                      </a:endParaRPr>
                    </a:p>
                  </a:txBody>
                  <a:tcPr marL="5779" marR="5779" marT="5779" marB="0" anchor="b"/>
                </a:tc>
                <a:tc>
                  <a:txBody>
                    <a:bodyPr/>
                    <a:lstStyle/>
                    <a:p>
                      <a:pPr algn="l" fontAlgn="b"/>
                      <a:r>
                        <a:rPr lang="en-ZA" sz="1800" u="none" strike="noStrike">
                          <a:effectLst/>
                        </a:rPr>
                        <a:t>DPSA</a:t>
                      </a:r>
                      <a:endParaRPr lang="en-ZA" sz="1800" b="0" i="0" u="none" strike="noStrike">
                        <a:solidFill>
                          <a:srgbClr val="000000"/>
                        </a:solidFill>
                        <a:effectLst/>
                        <a:latin typeface="Calibri" panose="020F0502020204030204" pitchFamily="34" charset="0"/>
                      </a:endParaRPr>
                    </a:p>
                  </a:txBody>
                  <a:tcPr marL="5779" marR="5779" marT="5779" marB="0" anchor="b"/>
                </a:tc>
                <a:tc>
                  <a:txBody>
                    <a:bodyPr/>
                    <a:lstStyle/>
                    <a:p>
                      <a:pPr algn="l" fontAlgn="b"/>
                      <a:r>
                        <a:rPr lang="en-ZA" sz="1800" u="none" strike="noStrike" dirty="0">
                          <a:effectLst/>
                        </a:rPr>
                        <a:t>Joint Submission concluded</a:t>
                      </a:r>
                      <a:endParaRPr lang="en-ZA" sz="1800" b="0" i="0" u="none" strike="noStrike" dirty="0">
                        <a:solidFill>
                          <a:srgbClr val="000000"/>
                        </a:solidFill>
                        <a:effectLst/>
                        <a:latin typeface="Calibri" panose="020F0502020204030204" pitchFamily="34" charset="0"/>
                      </a:endParaRPr>
                    </a:p>
                  </a:txBody>
                  <a:tcPr marL="5779" marR="5779" marT="5779" marB="0" anchor="b"/>
                </a:tc>
                <a:extLst>
                  <a:ext uri="{0D108BD9-81ED-4DB2-BD59-A6C34878D82A}">
                    <a16:rowId xmlns:a16="http://schemas.microsoft.com/office/drawing/2014/main" xmlns="" val="881497937"/>
                  </a:ext>
                </a:extLst>
              </a:tr>
            </a:tbl>
          </a:graphicData>
        </a:graphic>
      </p:graphicFrame>
      <p:pic>
        <p:nvPicPr>
          <p:cNvPr id="4" name="Picture 3">
            <a:extLst>
              <a:ext uri="{FF2B5EF4-FFF2-40B4-BE49-F238E27FC236}">
                <a16:creationId xmlns:a16="http://schemas.microsoft.com/office/drawing/2014/main" xmlns="" id="{4286CB01-B585-4240-B905-635A8680C235}"/>
              </a:ext>
            </a:extLst>
          </p:cNvPr>
          <p:cNvPicPr>
            <a:picLocks noChangeAspect="1"/>
          </p:cNvPicPr>
          <p:nvPr/>
        </p:nvPicPr>
        <p:blipFill>
          <a:blip r:embed="rId2"/>
          <a:stretch>
            <a:fillRect/>
          </a:stretch>
        </p:blipFill>
        <p:spPr>
          <a:xfrm>
            <a:off x="107504" y="6240567"/>
            <a:ext cx="1694835" cy="584775"/>
          </a:xfrm>
          <a:prstGeom prst="rect">
            <a:avLst/>
          </a:prstGeom>
        </p:spPr>
      </p:pic>
      <p:sp>
        <p:nvSpPr>
          <p:cNvPr id="2" name="Rectangle 1"/>
          <p:cNvSpPr/>
          <p:nvPr/>
        </p:nvSpPr>
        <p:spPr>
          <a:xfrm>
            <a:off x="7236296" y="6517565"/>
            <a:ext cx="367408" cy="307777"/>
          </a:xfrm>
          <a:prstGeom prst="rect">
            <a:avLst/>
          </a:prstGeom>
        </p:spPr>
        <p:txBody>
          <a:bodyPr wrap="none">
            <a:spAutoFit/>
          </a:bodyPr>
          <a:lstStyle/>
          <a:p>
            <a:pPr lvl="0" algn="r">
              <a:defRPr/>
            </a:pPr>
            <a:r>
              <a:rPr lang="en-ZA" sz="1400" dirty="0" smtClean="0">
                <a:solidFill>
                  <a:prstClr val="black"/>
                </a:solidFill>
              </a:rPr>
              <a:t>42</a:t>
            </a:r>
            <a:endParaRPr lang="en-ZA" dirty="0">
              <a:solidFill>
                <a:prstClr val="black"/>
              </a:solidFill>
            </a:endParaRPr>
          </a:p>
        </p:txBody>
      </p:sp>
    </p:spTree>
    <p:extLst>
      <p:ext uri="{BB962C8B-B14F-4D97-AF65-F5344CB8AC3E}">
        <p14:creationId xmlns:p14="http://schemas.microsoft.com/office/powerpoint/2010/main" xmlns="" val="38418538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C6F1201A-E2ED-4801-8CF9-69FE2FBBF74F}"/>
              </a:ext>
            </a:extLst>
          </p:cNvPr>
          <p:cNvSpPr txBox="1">
            <a:spLocks/>
          </p:cNvSpPr>
          <p:nvPr/>
        </p:nvSpPr>
        <p:spPr>
          <a:xfrm>
            <a:off x="0" y="28889"/>
            <a:ext cx="8892480" cy="8940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5400" b="1" cap="small" dirty="0" smtClean="0">
                <a:solidFill>
                  <a:schemeClr val="accent2">
                    <a:lumMod val="75000"/>
                  </a:schemeClr>
                </a:solidFill>
                <a:cs typeface="Arial" panose="020B0604020202020204" pitchFamily="34" charset="0"/>
              </a:rPr>
              <a:t>Implementation Plan</a:t>
            </a:r>
          </a:p>
        </p:txBody>
      </p:sp>
      <p:graphicFrame>
        <p:nvGraphicFramePr>
          <p:cNvPr id="2" name="Table 1"/>
          <p:cNvGraphicFramePr>
            <a:graphicFrameLocks noGrp="1"/>
          </p:cNvGraphicFramePr>
          <p:nvPr>
            <p:extLst>
              <p:ext uri="{D42A27DB-BD31-4B8C-83A1-F6EECF244321}">
                <p14:modId xmlns:p14="http://schemas.microsoft.com/office/powerpoint/2010/main" xmlns="" val="4189955150"/>
              </p:ext>
            </p:extLst>
          </p:nvPr>
        </p:nvGraphicFramePr>
        <p:xfrm>
          <a:off x="107504" y="980750"/>
          <a:ext cx="8784977" cy="5259818"/>
        </p:xfrm>
        <a:graphic>
          <a:graphicData uri="http://schemas.openxmlformats.org/drawingml/2006/table">
            <a:tbl>
              <a:tblPr>
                <a:tableStyleId>{8A107856-5554-42FB-B03E-39F5DBC370BA}</a:tableStyleId>
              </a:tblPr>
              <a:tblGrid>
                <a:gridCol w="4503223">
                  <a:extLst>
                    <a:ext uri="{9D8B030D-6E8A-4147-A177-3AD203B41FA5}">
                      <a16:colId xmlns:a16="http://schemas.microsoft.com/office/drawing/2014/main" xmlns="" val="1233811610"/>
                    </a:ext>
                  </a:extLst>
                </a:gridCol>
                <a:gridCol w="959703">
                  <a:extLst>
                    <a:ext uri="{9D8B030D-6E8A-4147-A177-3AD203B41FA5}">
                      <a16:colId xmlns:a16="http://schemas.microsoft.com/office/drawing/2014/main" xmlns="" val="1228853009"/>
                    </a:ext>
                  </a:extLst>
                </a:gridCol>
                <a:gridCol w="516763">
                  <a:extLst>
                    <a:ext uri="{9D8B030D-6E8A-4147-A177-3AD203B41FA5}">
                      <a16:colId xmlns:a16="http://schemas.microsoft.com/office/drawing/2014/main" xmlns="" val="2070823366"/>
                    </a:ext>
                  </a:extLst>
                </a:gridCol>
                <a:gridCol w="369117">
                  <a:extLst>
                    <a:ext uri="{9D8B030D-6E8A-4147-A177-3AD203B41FA5}">
                      <a16:colId xmlns:a16="http://schemas.microsoft.com/office/drawing/2014/main" xmlns="" val="2250725037"/>
                    </a:ext>
                  </a:extLst>
                </a:gridCol>
                <a:gridCol w="590587">
                  <a:extLst>
                    <a:ext uri="{9D8B030D-6E8A-4147-A177-3AD203B41FA5}">
                      <a16:colId xmlns:a16="http://schemas.microsoft.com/office/drawing/2014/main" xmlns="" val="4163638510"/>
                    </a:ext>
                  </a:extLst>
                </a:gridCol>
                <a:gridCol w="1845584">
                  <a:extLst>
                    <a:ext uri="{9D8B030D-6E8A-4147-A177-3AD203B41FA5}">
                      <a16:colId xmlns:a16="http://schemas.microsoft.com/office/drawing/2014/main" xmlns="" val="3808095978"/>
                    </a:ext>
                  </a:extLst>
                </a:gridCol>
              </a:tblGrid>
              <a:tr h="440319">
                <a:tc>
                  <a:txBody>
                    <a:bodyPr/>
                    <a:lstStyle/>
                    <a:p>
                      <a:pPr algn="l" fontAlgn="b"/>
                      <a:r>
                        <a:rPr lang="en-ZA" sz="1800" b="1" u="none" strike="noStrike" dirty="0">
                          <a:effectLst/>
                        </a:rPr>
                        <a:t>Activity</a:t>
                      </a:r>
                      <a:endParaRPr lang="en-ZA" sz="1800" b="1" i="0" u="none" strike="noStrike" dirty="0">
                        <a:solidFill>
                          <a:srgbClr val="FFFFFF"/>
                        </a:solidFill>
                        <a:effectLst/>
                        <a:latin typeface="Calibri" panose="020F0502020204030204" pitchFamily="34" charset="0"/>
                      </a:endParaRPr>
                    </a:p>
                  </a:txBody>
                  <a:tcPr marL="3025" marR="3025" marT="3025" marB="0" anchor="b"/>
                </a:tc>
                <a:tc>
                  <a:txBody>
                    <a:bodyPr/>
                    <a:lstStyle/>
                    <a:p>
                      <a:pPr algn="ctr" fontAlgn="b"/>
                      <a:r>
                        <a:rPr lang="en-ZA" sz="1800" b="1" u="none" strike="noStrike" dirty="0">
                          <a:effectLst/>
                        </a:rPr>
                        <a:t>By when</a:t>
                      </a:r>
                      <a:endParaRPr lang="en-ZA" sz="1800" b="1" i="0" u="none" strike="noStrike" dirty="0">
                        <a:solidFill>
                          <a:srgbClr val="FFFFFF"/>
                        </a:solidFill>
                        <a:effectLst/>
                        <a:latin typeface="Calibri" panose="020F0502020204030204" pitchFamily="34" charset="0"/>
                      </a:endParaRPr>
                    </a:p>
                  </a:txBody>
                  <a:tcPr marL="3025" marR="3025" marT="3025" marB="0" anchor="b"/>
                </a:tc>
                <a:tc gridSpan="3">
                  <a:txBody>
                    <a:bodyPr/>
                    <a:lstStyle/>
                    <a:p>
                      <a:pPr algn="ctr" fontAlgn="b"/>
                      <a:r>
                        <a:rPr lang="en-ZA" sz="1800" b="1" u="none" strike="noStrike" dirty="0">
                          <a:effectLst/>
                        </a:rPr>
                        <a:t>Responsibility</a:t>
                      </a:r>
                      <a:endParaRPr lang="en-ZA" sz="1800" b="1" i="0" u="none" strike="noStrike" dirty="0">
                        <a:solidFill>
                          <a:srgbClr val="FFFFFF"/>
                        </a:solidFill>
                        <a:effectLst/>
                        <a:latin typeface="Calibri" panose="020F0502020204030204" pitchFamily="34" charset="0"/>
                      </a:endParaRPr>
                    </a:p>
                  </a:txBody>
                  <a:tcPr marL="3025" marR="3025" marT="3025" marB="0" anchor="b"/>
                </a:tc>
                <a:tc hMerge="1">
                  <a:txBody>
                    <a:bodyPr/>
                    <a:lstStyle/>
                    <a:p>
                      <a:endParaRPr lang="en-ZA"/>
                    </a:p>
                  </a:txBody>
                  <a:tcPr/>
                </a:tc>
                <a:tc hMerge="1">
                  <a:txBody>
                    <a:bodyPr/>
                    <a:lstStyle/>
                    <a:p>
                      <a:endParaRPr lang="en-ZA"/>
                    </a:p>
                  </a:txBody>
                  <a:tcPr/>
                </a:tc>
                <a:tc>
                  <a:txBody>
                    <a:bodyPr/>
                    <a:lstStyle/>
                    <a:p>
                      <a:pPr algn="l" fontAlgn="b"/>
                      <a:r>
                        <a:rPr lang="en-ZA" sz="1800" b="1" u="none" strike="noStrike" dirty="0">
                          <a:effectLst/>
                        </a:rPr>
                        <a:t>Dependency</a:t>
                      </a:r>
                      <a:endParaRPr lang="en-ZA" sz="1800" b="1" i="0" u="none" strike="noStrike" dirty="0">
                        <a:solidFill>
                          <a:srgbClr val="FFFFFF"/>
                        </a:solidFill>
                        <a:effectLst/>
                        <a:latin typeface="Calibri" panose="020F0502020204030204" pitchFamily="34" charset="0"/>
                      </a:endParaRPr>
                    </a:p>
                  </a:txBody>
                  <a:tcPr marL="3025" marR="3025" marT="3025" marB="0" anchor="b"/>
                </a:tc>
                <a:extLst>
                  <a:ext uri="{0D108BD9-81ED-4DB2-BD59-A6C34878D82A}">
                    <a16:rowId xmlns:a16="http://schemas.microsoft.com/office/drawing/2014/main" xmlns="" val="3077359618"/>
                  </a:ext>
                </a:extLst>
              </a:tr>
              <a:tr h="440319">
                <a:tc>
                  <a:txBody>
                    <a:bodyPr/>
                    <a:lstStyle/>
                    <a:p>
                      <a:pPr algn="l" fontAlgn="b"/>
                      <a:r>
                        <a:rPr lang="en-ZA" sz="1800" u="none" strike="noStrike" dirty="0">
                          <a:effectLst/>
                        </a:rPr>
                        <a:t>HR &amp; LABOUR RELATIONS</a:t>
                      </a:r>
                      <a:endParaRPr lang="en-ZA" sz="1800" b="1" i="0" u="none" strike="noStrike" dirty="0">
                        <a:solidFill>
                          <a:srgbClr val="000000"/>
                        </a:solidFill>
                        <a:effectLst/>
                        <a:latin typeface="Calibri" panose="020F0502020204030204" pitchFamily="34" charset="0"/>
                      </a:endParaRPr>
                    </a:p>
                  </a:txBody>
                  <a:tcPr marL="3025" marR="3025" marT="3025" marB="0" anchor="b"/>
                </a:tc>
                <a:tc>
                  <a:txBody>
                    <a:bodyPr/>
                    <a:lstStyle/>
                    <a:p>
                      <a:pPr algn="ctr" fontAlgn="b"/>
                      <a:r>
                        <a:rPr lang="en-ZA" sz="1800" u="none" strike="noStrike">
                          <a:effectLst/>
                        </a:rPr>
                        <a:t> </a:t>
                      </a:r>
                      <a:endParaRPr lang="en-ZA" sz="1800" b="0" i="0" u="none" strike="noStrike">
                        <a:solidFill>
                          <a:srgbClr val="000000"/>
                        </a:solidFill>
                        <a:effectLst/>
                        <a:latin typeface="Calibri" panose="020F0502020204030204" pitchFamily="34" charset="0"/>
                      </a:endParaRPr>
                    </a:p>
                  </a:txBody>
                  <a:tcPr marL="3025" marR="3025" marT="3025" marB="0" anchor="b"/>
                </a:tc>
                <a:tc>
                  <a:txBody>
                    <a:bodyPr/>
                    <a:lstStyle/>
                    <a:p>
                      <a:pPr algn="ctr" fontAlgn="b"/>
                      <a:r>
                        <a:rPr lang="en-ZA" sz="1400" u="none" strike="noStrike" dirty="0">
                          <a:effectLst/>
                        </a:rPr>
                        <a:t>DBE</a:t>
                      </a:r>
                      <a:endParaRPr lang="en-ZA" sz="1400" b="0" i="0" u="none" strike="noStrike" dirty="0">
                        <a:solidFill>
                          <a:srgbClr val="000000"/>
                        </a:solidFill>
                        <a:effectLst/>
                        <a:latin typeface="Calibri" panose="020F0502020204030204" pitchFamily="34" charset="0"/>
                      </a:endParaRPr>
                    </a:p>
                  </a:txBody>
                  <a:tcPr marL="5779" marR="5779" marT="5779" marB="0" anchor="b"/>
                </a:tc>
                <a:tc>
                  <a:txBody>
                    <a:bodyPr/>
                    <a:lstStyle/>
                    <a:p>
                      <a:pPr algn="l" fontAlgn="b"/>
                      <a:r>
                        <a:rPr lang="en-ZA" sz="1400" u="none" strike="noStrike" dirty="0">
                          <a:effectLst/>
                        </a:rPr>
                        <a:t>DSD</a:t>
                      </a:r>
                      <a:endParaRPr lang="en-ZA" sz="1400" b="0" i="0" u="none" strike="noStrike" dirty="0">
                        <a:solidFill>
                          <a:srgbClr val="000000"/>
                        </a:solidFill>
                        <a:effectLst/>
                        <a:latin typeface="Calibri" panose="020F0502020204030204" pitchFamily="34" charset="0"/>
                      </a:endParaRPr>
                    </a:p>
                  </a:txBody>
                  <a:tcPr marL="5779" marR="5779" marT="5779" marB="0" anchor="b"/>
                </a:tc>
                <a:tc>
                  <a:txBody>
                    <a:bodyPr/>
                    <a:lstStyle/>
                    <a:p>
                      <a:pPr algn="l" fontAlgn="b"/>
                      <a:r>
                        <a:rPr lang="en-ZA" sz="1400" u="none" strike="noStrike" dirty="0">
                          <a:effectLst/>
                        </a:rPr>
                        <a:t>Other</a:t>
                      </a:r>
                      <a:endParaRPr lang="en-ZA" sz="1400" b="0" i="0" u="none" strike="noStrike" dirty="0">
                        <a:solidFill>
                          <a:srgbClr val="000000"/>
                        </a:solidFill>
                        <a:effectLst/>
                        <a:latin typeface="Calibri" panose="020F0502020204030204" pitchFamily="34" charset="0"/>
                      </a:endParaRPr>
                    </a:p>
                  </a:txBody>
                  <a:tcPr marL="5779" marR="5779" marT="5779" marB="0" anchor="b"/>
                </a:tc>
                <a:tc>
                  <a:txBody>
                    <a:bodyPr/>
                    <a:lstStyle/>
                    <a:p>
                      <a:pPr algn="l" fontAlgn="b"/>
                      <a:r>
                        <a:rPr lang="en-ZA" sz="1800" u="none" strike="noStrike">
                          <a:effectLst/>
                        </a:rPr>
                        <a:t> </a:t>
                      </a:r>
                      <a:endParaRPr lang="en-ZA" sz="1800" b="0" i="0" u="none" strike="noStrike">
                        <a:solidFill>
                          <a:srgbClr val="000000"/>
                        </a:solidFill>
                        <a:effectLst/>
                        <a:latin typeface="Calibri" panose="020F0502020204030204" pitchFamily="34" charset="0"/>
                      </a:endParaRPr>
                    </a:p>
                  </a:txBody>
                  <a:tcPr marL="3025" marR="3025" marT="3025" marB="0" anchor="b"/>
                </a:tc>
                <a:extLst>
                  <a:ext uri="{0D108BD9-81ED-4DB2-BD59-A6C34878D82A}">
                    <a16:rowId xmlns:a16="http://schemas.microsoft.com/office/drawing/2014/main" xmlns="" val="4077604458"/>
                  </a:ext>
                </a:extLst>
              </a:tr>
              <a:tr h="875836">
                <a:tc>
                  <a:txBody>
                    <a:bodyPr/>
                    <a:lstStyle/>
                    <a:p>
                      <a:pPr algn="l" fontAlgn="b"/>
                      <a:r>
                        <a:rPr lang="en-GB" sz="1800" u="none" strike="noStrike">
                          <a:effectLst/>
                        </a:rPr>
                        <a:t>Identify funded posts and HR to be transferred</a:t>
                      </a:r>
                      <a:endParaRPr lang="en-GB" sz="1800" b="0" i="0" u="none" strike="noStrike">
                        <a:solidFill>
                          <a:srgbClr val="000000"/>
                        </a:solidFill>
                        <a:effectLst/>
                        <a:latin typeface="Calibri" panose="020F0502020204030204" pitchFamily="34" charset="0"/>
                      </a:endParaRPr>
                    </a:p>
                  </a:txBody>
                  <a:tcPr marL="3025" marR="3025" marT="3025" marB="0" anchor="b"/>
                </a:tc>
                <a:tc>
                  <a:txBody>
                    <a:bodyPr/>
                    <a:lstStyle/>
                    <a:p>
                      <a:pPr algn="ctr" fontAlgn="b"/>
                      <a:r>
                        <a:rPr lang="en-ZA" sz="1800" u="none" strike="noStrike" dirty="0">
                          <a:effectLst/>
                        </a:rPr>
                        <a:t>Oct-20</a:t>
                      </a:r>
                      <a:endParaRPr lang="en-ZA" sz="1800" b="0" i="0" u="none" strike="noStrike" dirty="0">
                        <a:solidFill>
                          <a:srgbClr val="000000"/>
                        </a:solidFill>
                        <a:effectLst/>
                        <a:latin typeface="Calibri" panose="020F0502020204030204" pitchFamily="34" charset="0"/>
                      </a:endParaRPr>
                    </a:p>
                  </a:txBody>
                  <a:tcPr marL="3025" marR="3025" marT="3025" marB="0" anchor="b"/>
                </a:tc>
                <a:tc>
                  <a:txBody>
                    <a:bodyPr/>
                    <a:lstStyle/>
                    <a:p>
                      <a:pPr algn="ctr" fontAlgn="b"/>
                      <a:r>
                        <a:rPr lang="en-ZA" sz="1800" u="none" strike="noStrike">
                          <a:effectLst/>
                        </a:rPr>
                        <a:t> </a:t>
                      </a:r>
                      <a:endParaRPr lang="en-ZA" sz="1800" b="0" i="0" u="none" strike="noStrike">
                        <a:solidFill>
                          <a:srgbClr val="000000"/>
                        </a:solidFill>
                        <a:effectLst/>
                        <a:latin typeface="Calibri" panose="020F0502020204030204" pitchFamily="34" charset="0"/>
                      </a:endParaRPr>
                    </a:p>
                  </a:txBody>
                  <a:tcPr marL="3025" marR="3025" marT="3025" marB="0" anchor="b"/>
                </a:tc>
                <a:tc>
                  <a:txBody>
                    <a:bodyPr/>
                    <a:lstStyle/>
                    <a:p>
                      <a:pPr algn="l" fontAlgn="b"/>
                      <a:r>
                        <a:rPr lang="en-ZA" sz="1800" u="none" strike="noStrike">
                          <a:effectLst/>
                        </a:rPr>
                        <a:t> </a:t>
                      </a:r>
                      <a:endParaRPr lang="en-ZA" sz="1800" b="0" i="0" u="none" strike="noStrike">
                        <a:solidFill>
                          <a:srgbClr val="000000"/>
                        </a:solidFill>
                        <a:effectLst/>
                        <a:latin typeface="Calibri" panose="020F0502020204030204" pitchFamily="34" charset="0"/>
                      </a:endParaRPr>
                    </a:p>
                  </a:txBody>
                  <a:tcPr marL="3025" marR="3025" marT="3025" marB="0" anchor="b"/>
                </a:tc>
                <a:tc>
                  <a:txBody>
                    <a:bodyPr/>
                    <a:lstStyle/>
                    <a:p>
                      <a:pPr algn="l" fontAlgn="b"/>
                      <a:endParaRPr lang="en-ZA" sz="1800" b="0" i="0" u="none" strike="noStrike">
                        <a:solidFill>
                          <a:srgbClr val="000000"/>
                        </a:solidFill>
                        <a:effectLst/>
                        <a:latin typeface="Calibri" panose="020F0502020204030204" pitchFamily="34" charset="0"/>
                      </a:endParaRPr>
                    </a:p>
                  </a:txBody>
                  <a:tcPr marL="3025" marR="3025" marT="3025" marB="0" anchor="b"/>
                </a:tc>
                <a:tc>
                  <a:txBody>
                    <a:bodyPr/>
                    <a:lstStyle/>
                    <a:p>
                      <a:pPr algn="l" fontAlgn="b"/>
                      <a:r>
                        <a:rPr lang="en-ZA" sz="1800" u="none" strike="noStrike">
                          <a:effectLst/>
                        </a:rPr>
                        <a:t>Information from DSD</a:t>
                      </a:r>
                      <a:endParaRPr lang="en-ZA" sz="1800" b="0" i="0" u="none" strike="noStrike">
                        <a:solidFill>
                          <a:srgbClr val="000000"/>
                        </a:solidFill>
                        <a:effectLst/>
                        <a:latin typeface="Calibri" panose="020F0502020204030204" pitchFamily="34" charset="0"/>
                      </a:endParaRPr>
                    </a:p>
                  </a:txBody>
                  <a:tcPr marL="3025" marR="3025" marT="3025" marB="0" anchor="b"/>
                </a:tc>
                <a:extLst>
                  <a:ext uri="{0D108BD9-81ED-4DB2-BD59-A6C34878D82A}">
                    <a16:rowId xmlns:a16="http://schemas.microsoft.com/office/drawing/2014/main" xmlns="" val="1654776250"/>
                  </a:ext>
                </a:extLst>
              </a:tr>
              <a:tr h="875836">
                <a:tc>
                  <a:txBody>
                    <a:bodyPr/>
                    <a:lstStyle/>
                    <a:p>
                      <a:pPr algn="l" fontAlgn="b"/>
                      <a:r>
                        <a:rPr lang="en-ZA" sz="1800" u="none" strike="noStrike" dirty="0">
                          <a:effectLst/>
                        </a:rPr>
                        <a:t>Lead discussions with DPSA</a:t>
                      </a:r>
                      <a:endParaRPr lang="en-ZA" sz="1800" b="0" i="0" u="none" strike="noStrike" dirty="0">
                        <a:solidFill>
                          <a:srgbClr val="000000"/>
                        </a:solidFill>
                        <a:effectLst/>
                        <a:latin typeface="Calibri" panose="020F0502020204030204" pitchFamily="34" charset="0"/>
                      </a:endParaRPr>
                    </a:p>
                  </a:txBody>
                  <a:tcPr marL="3025" marR="3025" marT="3025" marB="0" anchor="b"/>
                </a:tc>
                <a:tc>
                  <a:txBody>
                    <a:bodyPr/>
                    <a:lstStyle/>
                    <a:p>
                      <a:pPr algn="ctr" fontAlgn="b"/>
                      <a:r>
                        <a:rPr lang="en-ZA" sz="1800" u="none" strike="noStrike">
                          <a:effectLst/>
                        </a:rPr>
                        <a:t>Ongoing</a:t>
                      </a:r>
                      <a:endParaRPr lang="en-ZA" sz="1800" b="0" i="0" u="none" strike="noStrike">
                        <a:solidFill>
                          <a:srgbClr val="000000"/>
                        </a:solidFill>
                        <a:effectLst/>
                        <a:latin typeface="Calibri" panose="020F0502020204030204" pitchFamily="34" charset="0"/>
                      </a:endParaRPr>
                    </a:p>
                  </a:txBody>
                  <a:tcPr marL="3025" marR="3025" marT="3025" marB="0" anchor="b"/>
                </a:tc>
                <a:tc>
                  <a:txBody>
                    <a:bodyPr/>
                    <a:lstStyle/>
                    <a:p>
                      <a:pPr algn="ctr" fontAlgn="b"/>
                      <a:r>
                        <a:rPr lang="en-ZA" sz="1800" u="none" strike="noStrike" dirty="0">
                          <a:effectLst/>
                        </a:rPr>
                        <a:t> </a:t>
                      </a:r>
                      <a:endParaRPr lang="en-ZA" sz="1800" b="0" i="0" u="none" strike="noStrike" dirty="0">
                        <a:solidFill>
                          <a:srgbClr val="000000"/>
                        </a:solidFill>
                        <a:effectLst/>
                        <a:latin typeface="Calibri" panose="020F0502020204030204" pitchFamily="34" charset="0"/>
                      </a:endParaRPr>
                    </a:p>
                  </a:txBody>
                  <a:tcPr marL="3025" marR="3025" marT="3025" marB="0" anchor="b"/>
                </a:tc>
                <a:tc>
                  <a:txBody>
                    <a:bodyPr/>
                    <a:lstStyle/>
                    <a:p>
                      <a:pPr algn="l" fontAlgn="b"/>
                      <a:r>
                        <a:rPr lang="en-ZA" sz="1800" u="none" strike="noStrike">
                          <a:effectLst/>
                        </a:rPr>
                        <a:t> </a:t>
                      </a:r>
                      <a:endParaRPr lang="en-ZA" sz="1800" b="0" i="0" u="none" strike="noStrike">
                        <a:solidFill>
                          <a:srgbClr val="000000"/>
                        </a:solidFill>
                        <a:effectLst/>
                        <a:latin typeface="Calibri" panose="020F0502020204030204" pitchFamily="34" charset="0"/>
                      </a:endParaRPr>
                    </a:p>
                  </a:txBody>
                  <a:tcPr marL="3025" marR="3025" marT="3025" marB="0" anchor="b"/>
                </a:tc>
                <a:tc>
                  <a:txBody>
                    <a:bodyPr/>
                    <a:lstStyle/>
                    <a:p>
                      <a:pPr algn="l" fontAlgn="b"/>
                      <a:endParaRPr lang="en-ZA" sz="1800" b="0" i="0" u="none" strike="noStrike">
                        <a:solidFill>
                          <a:srgbClr val="000000"/>
                        </a:solidFill>
                        <a:effectLst/>
                        <a:latin typeface="Calibri" panose="020F0502020204030204" pitchFamily="34" charset="0"/>
                      </a:endParaRPr>
                    </a:p>
                  </a:txBody>
                  <a:tcPr marL="3025" marR="3025" marT="3025" marB="0" anchor="b"/>
                </a:tc>
                <a:tc>
                  <a:txBody>
                    <a:bodyPr/>
                    <a:lstStyle/>
                    <a:p>
                      <a:pPr algn="l" fontAlgn="b"/>
                      <a:r>
                        <a:rPr lang="en-ZA" sz="1800" u="none" strike="noStrike">
                          <a:effectLst/>
                        </a:rPr>
                        <a:t>Finalised proclamation</a:t>
                      </a:r>
                      <a:endParaRPr lang="en-ZA" sz="1800" b="0" i="0" u="none" strike="noStrike">
                        <a:solidFill>
                          <a:srgbClr val="000000"/>
                        </a:solidFill>
                        <a:effectLst/>
                        <a:latin typeface="Calibri" panose="020F0502020204030204" pitchFamily="34" charset="0"/>
                      </a:endParaRPr>
                    </a:p>
                  </a:txBody>
                  <a:tcPr marL="3025" marR="3025" marT="3025" marB="0" anchor="b"/>
                </a:tc>
                <a:extLst>
                  <a:ext uri="{0D108BD9-81ED-4DB2-BD59-A6C34878D82A}">
                    <a16:rowId xmlns:a16="http://schemas.microsoft.com/office/drawing/2014/main" xmlns="" val="1474209493"/>
                  </a:ext>
                </a:extLst>
              </a:tr>
              <a:tr h="875836">
                <a:tc>
                  <a:txBody>
                    <a:bodyPr/>
                    <a:lstStyle/>
                    <a:p>
                      <a:pPr algn="l" fontAlgn="b"/>
                      <a:r>
                        <a:rPr lang="en-ZA" sz="1800" u="none" strike="noStrike">
                          <a:effectLst/>
                        </a:rPr>
                        <a:t>Consult with organised labour</a:t>
                      </a:r>
                      <a:endParaRPr lang="en-ZA" sz="1800" b="0" i="0" u="none" strike="noStrike">
                        <a:solidFill>
                          <a:srgbClr val="000000"/>
                        </a:solidFill>
                        <a:effectLst/>
                        <a:latin typeface="Calibri" panose="020F0502020204030204" pitchFamily="34" charset="0"/>
                      </a:endParaRPr>
                    </a:p>
                  </a:txBody>
                  <a:tcPr marL="3025" marR="3025" marT="3025" marB="0" anchor="b"/>
                </a:tc>
                <a:tc>
                  <a:txBody>
                    <a:bodyPr/>
                    <a:lstStyle/>
                    <a:p>
                      <a:pPr algn="ctr" fontAlgn="b"/>
                      <a:r>
                        <a:rPr lang="en-ZA" sz="1800" u="none" strike="noStrike">
                          <a:effectLst/>
                        </a:rPr>
                        <a:t>Ongoing</a:t>
                      </a:r>
                      <a:endParaRPr lang="en-ZA" sz="1800" b="0" i="0" u="none" strike="noStrike">
                        <a:solidFill>
                          <a:srgbClr val="000000"/>
                        </a:solidFill>
                        <a:effectLst/>
                        <a:latin typeface="Calibri" panose="020F0502020204030204" pitchFamily="34" charset="0"/>
                      </a:endParaRPr>
                    </a:p>
                  </a:txBody>
                  <a:tcPr marL="3025" marR="3025" marT="3025" marB="0" anchor="b"/>
                </a:tc>
                <a:tc>
                  <a:txBody>
                    <a:bodyPr/>
                    <a:lstStyle/>
                    <a:p>
                      <a:pPr algn="ctr" fontAlgn="b"/>
                      <a:endParaRPr lang="en-ZA" sz="1800" b="0" i="0" u="none" strike="noStrike" dirty="0">
                        <a:solidFill>
                          <a:srgbClr val="000000"/>
                        </a:solidFill>
                        <a:effectLst/>
                        <a:latin typeface="Calibri" panose="020F0502020204030204" pitchFamily="34" charset="0"/>
                      </a:endParaRPr>
                    </a:p>
                  </a:txBody>
                  <a:tcPr marL="3025" marR="3025" marT="3025" marB="0" anchor="b"/>
                </a:tc>
                <a:tc>
                  <a:txBody>
                    <a:bodyPr/>
                    <a:lstStyle/>
                    <a:p>
                      <a:pPr algn="l" fontAlgn="b"/>
                      <a:endParaRPr lang="en-ZA" sz="1800" b="0" i="0" u="none" strike="noStrike" dirty="0">
                        <a:solidFill>
                          <a:srgbClr val="000000"/>
                        </a:solidFill>
                        <a:effectLst/>
                        <a:latin typeface="Calibri" panose="020F0502020204030204" pitchFamily="34" charset="0"/>
                      </a:endParaRPr>
                    </a:p>
                  </a:txBody>
                  <a:tcPr marL="3025" marR="3025" marT="3025" marB="0" anchor="b"/>
                </a:tc>
                <a:tc>
                  <a:txBody>
                    <a:bodyPr/>
                    <a:lstStyle/>
                    <a:p>
                      <a:pPr algn="l" fontAlgn="b"/>
                      <a:endParaRPr lang="en-ZA" sz="1800" b="0" i="0" u="none" strike="noStrike" dirty="0">
                        <a:solidFill>
                          <a:srgbClr val="000000"/>
                        </a:solidFill>
                        <a:effectLst/>
                        <a:latin typeface="Calibri" panose="020F0502020204030204" pitchFamily="34" charset="0"/>
                      </a:endParaRPr>
                    </a:p>
                  </a:txBody>
                  <a:tcPr marL="3025" marR="3025" marT="3025" marB="0" anchor="b"/>
                </a:tc>
                <a:tc>
                  <a:txBody>
                    <a:bodyPr/>
                    <a:lstStyle/>
                    <a:p>
                      <a:pPr algn="l" fontAlgn="b"/>
                      <a:r>
                        <a:rPr lang="en-ZA" sz="1800" u="none" strike="noStrike">
                          <a:effectLst/>
                        </a:rPr>
                        <a:t>Agreement on ring-fenced posts</a:t>
                      </a:r>
                      <a:endParaRPr lang="en-ZA" sz="1800" b="0" i="0" u="none" strike="noStrike">
                        <a:solidFill>
                          <a:srgbClr val="000000"/>
                        </a:solidFill>
                        <a:effectLst/>
                        <a:latin typeface="Calibri" panose="020F0502020204030204" pitchFamily="34" charset="0"/>
                      </a:endParaRPr>
                    </a:p>
                  </a:txBody>
                  <a:tcPr marL="3025" marR="3025" marT="3025" marB="0" anchor="b"/>
                </a:tc>
                <a:extLst>
                  <a:ext uri="{0D108BD9-81ED-4DB2-BD59-A6C34878D82A}">
                    <a16:rowId xmlns:a16="http://schemas.microsoft.com/office/drawing/2014/main" xmlns="" val="168694904"/>
                  </a:ext>
                </a:extLst>
              </a:tr>
              <a:tr h="875836">
                <a:tc>
                  <a:txBody>
                    <a:bodyPr/>
                    <a:lstStyle/>
                    <a:p>
                      <a:pPr algn="l" fontAlgn="b"/>
                      <a:r>
                        <a:rPr lang="en-GB" sz="1800" u="none" strike="noStrike">
                          <a:effectLst/>
                        </a:rPr>
                        <a:t>Conduct readiness assessment with DBE at a National and Provincial level</a:t>
                      </a:r>
                      <a:endParaRPr lang="en-GB" sz="1800" b="0" i="0" u="none" strike="noStrike">
                        <a:solidFill>
                          <a:srgbClr val="000000"/>
                        </a:solidFill>
                        <a:effectLst/>
                        <a:latin typeface="Calibri" panose="020F0502020204030204" pitchFamily="34" charset="0"/>
                      </a:endParaRPr>
                    </a:p>
                  </a:txBody>
                  <a:tcPr marL="3025" marR="3025" marT="3025" marB="0" anchor="b"/>
                </a:tc>
                <a:tc>
                  <a:txBody>
                    <a:bodyPr/>
                    <a:lstStyle/>
                    <a:p>
                      <a:pPr algn="ctr" fontAlgn="b"/>
                      <a:r>
                        <a:rPr lang="en-ZA" sz="1800" u="none" strike="noStrike">
                          <a:effectLst/>
                        </a:rPr>
                        <a:t>Oct-20</a:t>
                      </a:r>
                      <a:endParaRPr lang="en-ZA" sz="1800" b="0" i="0" u="none" strike="noStrike">
                        <a:solidFill>
                          <a:srgbClr val="000000"/>
                        </a:solidFill>
                        <a:effectLst/>
                        <a:latin typeface="Calibri" panose="020F0502020204030204" pitchFamily="34" charset="0"/>
                      </a:endParaRPr>
                    </a:p>
                  </a:txBody>
                  <a:tcPr marL="3025" marR="3025" marT="3025" marB="0" anchor="b"/>
                </a:tc>
                <a:tc>
                  <a:txBody>
                    <a:bodyPr/>
                    <a:lstStyle/>
                    <a:p>
                      <a:pPr algn="ctr" fontAlgn="b"/>
                      <a:endParaRPr lang="en-ZA" sz="1800" b="0" i="0" u="none" strike="noStrike" dirty="0">
                        <a:solidFill>
                          <a:srgbClr val="000000"/>
                        </a:solidFill>
                        <a:effectLst/>
                        <a:latin typeface="Calibri" panose="020F0502020204030204" pitchFamily="34" charset="0"/>
                      </a:endParaRPr>
                    </a:p>
                  </a:txBody>
                  <a:tcPr marL="3025" marR="3025" marT="3025" marB="0" anchor="b"/>
                </a:tc>
                <a:tc>
                  <a:txBody>
                    <a:bodyPr/>
                    <a:lstStyle/>
                    <a:p>
                      <a:pPr algn="l" fontAlgn="b"/>
                      <a:endParaRPr lang="en-ZA" sz="1800" b="0" i="0" u="none" strike="noStrike" dirty="0">
                        <a:solidFill>
                          <a:srgbClr val="000000"/>
                        </a:solidFill>
                        <a:effectLst/>
                        <a:latin typeface="Calibri" panose="020F0502020204030204" pitchFamily="34" charset="0"/>
                      </a:endParaRPr>
                    </a:p>
                  </a:txBody>
                  <a:tcPr marL="3025" marR="3025" marT="3025" marB="0" anchor="b"/>
                </a:tc>
                <a:tc>
                  <a:txBody>
                    <a:bodyPr/>
                    <a:lstStyle/>
                    <a:p>
                      <a:pPr algn="l" fontAlgn="b"/>
                      <a:endParaRPr lang="en-ZA" sz="1800" b="0" i="0" u="none" strike="noStrike">
                        <a:solidFill>
                          <a:srgbClr val="000000"/>
                        </a:solidFill>
                        <a:effectLst/>
                        <a:latin typeface="Calibri" panose="020F0502020204030204" pitchFamily="34" charset="0"/>
                      </a:endParaRPr>
                    </a:p>
                  </a:txBody>
                  <a:tcPr marL="3025" marR="3025" marT="3025" marB="0" anchor="b"/>
                </a:tc>
                <a:tc>
                  <a:txBody>
                    <a:bodyPr/>
                    <a:lstStyle/>
                    <a:p>
                      <a:pPr algn="l" fontAlgn="b"/>
                      <a:r>
                        <a:rPr lang="en-ZA" sz="1800" u="none" strike="noStrike">
                          <a:effectLst/>
                        </a:rPr>
                        <a:t> </a:t>
                      </a:r>
                      <a:endParaRPr lang="en-ZA" sz="1800" b="0" i="0" u="none" strike="noStrike">
                        <a:solidFill>
                          <a:srgbClr val="000000"/>
                        </a:solidFill>
                        <a:effectLst/>
                        <a:latin typeface="Calibri" panose="020F0502020204030204" pitchFamily="34" charset="0"/>
                      </a:endParaRPr>
                    </a:p>
                  </a:txBody>
                  <a:tcPr marL="3025" marR="3025" marT="3025" marB="0" anchor="b"/>
                </a:tc>
                <a:extLst>
                  <a:ext uri="{0D108BD9-81ED-4DB2-BD59-A6C34878D82A}">
                    <a16:rowId xmlns:a16="http://schemas.microsoft.com/office/drawing/2014/main" xmlns="" val="1084013331"/>
                  </a:ext>
                </a:extLst>
              </a:tr>
              <a:tr h="875836">
                <a:tc>
                  <a:txBody>
                    <a:bodyPr/>
                    <a:lstStyle/>
                    <a:p>
                      <a:pPr algn="l" fontAlgn="b"/>
                      <a:r>
                        <a:rPr lang="en-GB" sz="1800" u="none" strike="noStrike" dirty="0">
                          <a:effectLst/>
                        </a:rPr>
                        <a:t>Lead the </a:t>
                      </a:r>
                      <a:r>
                        <a:rPr lang="en-GB" sz="1800" u="none" strike="noStrike" dirty="0" err="1">
                          <a:effectLst/>
                        </a:rPr>
                        <a:t>develpment</a:t>
                      </a:r>
                      <a:r>
                        <a:rPr lang="en-GB" sz="1800" u="none" strike="noStrike" dirty="0">
                          <a:effectLst/>
                        </a:rPr>
                        <a:t> of joint NMOG &amp; PMOG submissions</a:t>
                      </a:r>
                      <a:endParaRPr lang="en-GB" sz="1800" b="0" i="0" u="none" strike="noStrike" dirty="0">
                        <a:solidFill>
                          <a:srgbClr val="000000"/>
                        </a:solidFill>
                        <a:effectLst/>
                        <a:latin typeface="Calibri" panose="020F0502020204030204" pitchFamily="34" charset="0"/>
                      </a:endParaRPr>
                    </a:p>
                  </a:txBody>
                  <a:tcPr marL="3025" marR="3025" marT="3025" marB="0" anchor="b"/>
                </a:tc>
                <a:tc>
                  <a:txBody>
                    <a:bodyPr/>
                    <a:lstStyle/>
                    <a:p>
                      <a:pPr algn="ctr" fontAlgn="b"/>
                      <a:r>
                        <a:rPr lang="en-ZA" sz="1800" u="none" strike="noStrike">
                          <a:effectLst/>
                        </a:rPr>
                        <a:t>Nov-20</a:t>
                      </a:r>
                      <a:endParaRPr lang="en-ZA" sz="1800" b="0" i="0" u="none" strike="noStrike">
                        <a:solidFill>
                          <a:srgbClr val="000000"/>
                        </a:solidFill>
                        <a:effectLst/>
                        <a:latin typeface="Calibri" panose="020F0502020204030204" pitchFamily="34" charset="0"/>
                      </a:endParaRPr>
                    </a:p>
                  </a:txBody>
                  <a:tcPr marL="3025" marR="3025" marT="3025" marB="0" anchor="b"/>
                </a:tc>
                <a:tc>
                  <a:txBody>
                    <a:bodyPr/>
                    <a:lstStyle/>
                    <a:p>
                      <a:pPr algn="ctr" fontAlgn="b"/>
                      <a:endParaRPr lang="en-ZA" sz="1800" b="0" i="0" u="none" strike="noStrike" dirty="0">
                        <a:solidFill>
                          <a:srgbClr val="000000"/>
                        </a:solidFill>
                        <a:effectLst/>
                        <a:latin typeface="Calibri" panose="020F0502020204030204" pitchFamily="34" charset="0"/>
                      </a:endParaRPr>
                    </a:p>
                  </a:txBody>
                  <a:tcPr marL="3025" marR="3025" marT="3025" marB="0" anchor="b"/>
                </a:tc>
                <a:tc>
                  <a:txBody>
                    <a:bodyPr/>
                    <a:lstStyle/>
                    <a:p>
                      <a:pPr algn="l" fontAlgn="b"/>
                      <a:endParaRPr lang="en-ZA" sz="1800" b="0" i="0" u="none" strike="noStrike" dirty="0">
                        <a:solidFill>
                          <a:srgbClr val="000000"/>
                        </a:solidFill>
                        <a:effectLst/>
                        <a:latin typeface="Calibri" panose="020F0502020204030204" pitchFamily="34" charset="0"/>
                      </a:endParaRPr>
                    </a:p>
                  </a:txBody>
                  <a:tcPr marL="3025" marR="3025" marT="3025" marB="0" anchor="b"/>
                </a:tc>
                <a:tc>
                  <a:txBody>
                    <a:bodyPr/>
                    <a:lstStyle/>
                    <a:p>
                      <a:pPr algn="l" fontAlgn="b"/>
                      <a:endParaRPr lang="en-ZA" sz="1800" b="0" i="0" u="none" strike="noStrike">
                        <a:solidFill>
                          <a:srgbClr val="000000"/>
                        </a:solidFill>
                        <a:effectLst/>
                        <a:latin typeface="Calibri" panose="020F0502020204030204" pitchFamily="34" charset="0"/>
                      </a:endParaRPr>
                    </a:p>
                  </a:txBody>
                  <a:tcPr marL="3025" marR="3025" marT="3025" marB="0" anchor="b"/>
                </a:tc>
                <a:tc>
                  <a:txBody>
                    <a:bodyPr/>
                    <a:lstStyle/>
                    <a:p>
                      <a:pPr algn="l" fontAlgn="b"/>
                      <a:r>
                        <a:rPr lang="en-ZA" sz="1800" u="none" strike="noStrike" dirty="0">
                          <a:effectLst/>
                        </a:rPr>
                        <a:t>Agreement on ring-fenced posts</a:t>
                      </a:r>
                      <a:endParaRPr lang="en-ZA" sz="1800" b="0" i="0" u="none" strike="noStrike" dirty="0">
                        <a:solidFill>
                          <a:srgbClr val="000000"/>
                        </a:solidFill>
                        <a:effectLst/>
                        <a:latin typeface="Calibri" panose="020F0502020204030204" pitchFamily="34" charset="0"/>
                      </a:endParaRPr>
                    </a:p>
                  </a:txBody>
                  <a:tcPr marL="3025" marR="3025" marT="3025" marB="0" anchor="b"/>
                </a:tc>
                <a:extLst>
                  <a:ext uri="{0D108BD9-81ED-4DB2-BD59-A6C34878D82A}">
                    <a16:rowId xmlns:a16="http://schemas.microsoft.com/office/drawing/2014/main" xmlns="" val="1681134785"/>
                  </a:ext>
                </a:extLst>
              </a:tr>
            </a:tbl>
          </a:graphicData>
        </a:graphic>
      </p:graphicFrame>
      <p:pic>
        <p:nvPicPr>
          <p:cNvPr id="4" name="Picture 3">
            <a:extLst>
              <a:ext uri="{FF2B5EF4-FFF2-40B4-BE49-F238E27FC236}">
                <a16:creationId xmlns:a16="http://schemas.microsoft.com/office/drawing/2014/main" xmlns="" id="{4286CB01-B585-4240-B905-635A8680C235}"/>
              </a:ext>
            </a:extLst>
          </p:cNvPr>
          <p:cNvPicPr>
            <a:picLocks noChangeAspect="1"/>
          </p:cNvPicPr>
          <p:nvPr/>
        </p:nvPicPr>
        <p:blipFill>
          <a:blip r:embed="rId2"/>
          <a:stretch>
            <a:fillRect/>
          </a:stretch>
        </p:blipFill>
        <p:spPr>
          <a:xfrm>
            <a:off x="107504" y="6240567"/>
            <a:ext cx="1694835" cy="584775"/>
          </a:xfrm>
          <a:prstGeom prst="rect">
            <a:avLst/>
          </a:prstGeom>
        </p:spPr>
      </p:pic>
      <p:sp>
        <p:nvSpPr>
          <p:cNvPr id="3" name="Rectangle 2"/>
          <p:cNvSpPr/>
          <p:nvPr/>
        </p:nvSpPr>
        <p:spPr>
          <a:xfrm>
            <a:off x="7308304" y="6449925"/>
            <a:ext cx="418704" cy="369332"/>
          </a:xfrm>
          <a:prstGeom prst="rect">
            <a:avLst/>
          </a:prstGeom>
        </p:spPr>
        <p:txBody>
          <a:bodyPr wrap="none">
            <a:spAutoFit/>
          </a:bodyPr>
          <a:lstStyle/>
          <a:p>
            <a:pPr lvl="0" algn="r">
              <a:defRPr/>
            </a:pPr>
            <a:r>
              <a:rPr lang="en-ZA" dirty="0" smtClean="0">
                <a:solidFill>
                  <a:prstClr val="black"/>
                </a:solidFill>
              </a:rPr>
              <a:t>43</a:t>
            </a:r>
            <a:endParaRPr lang="en-ZA" dirty="0">
              <a:solidFill>
                <a:prstClr val="black"/>
              </a:solidFill>
            </a:endParaRPr>
          </a:p>
        </p:txBody>
      </p:sp>
    </p:spTree>
    <p:extLst>
      <p:ext uri="{BB962C8B-B14F-4D97-AF65-F5344CB8AC3E}">
        <p14:creationId xmlns:p14="http://schemas.microsoft.com/office/powerpoint/2010/main" xmlns="" val="18016806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C6F1201A-E2ED-4801-8CF9-69FE2FBBF74F}"/>
              </a:ext>
            </a:extLst>
          </p:cNvPr>
          <p:cNvSpPr txBox="1">
            <a:spLocks/>
          </p:cNvSpPr>
          <p:nvPr/>
        </p:nvSpPr>
        <p:spPr>
          <a:xfrm>
            <a:off x="0" y="28889"/>
            <a:ext cx="8892480" cy="8940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5400" b="1" cap="small" dirty="0" smtClean="0">
                <a:solidFill>
                  <a:schemeClr val="accent2">
                    <a:lumMod val="75000"/>
                  </a:schemeClr>
                </a:solidFill>
                <a:cs typeface="Arial" panose="020B0604020202020204" pitchFamily="34" charset="0"/>
              </a:rPr>
              <a:t>Implementation Plan</a:t>
            </a:r>
          </a:p>
        </p:txBody>
      </p:sp>
      <p:graphicFrame>
        <p:nvGraphicFramePr>
          <p:cNvPr id="2" name="Table 1"/>
          <p:cNvGraphicFramePr>
            <a:graphicFrameLocks noGrp="1"/>
          </p:cNvGraphicFramePr>
          <p:nvPr>
            <p:extLst>
              <p:ext uri="{D42A27DB-BD31-4B8C-83A1-F6EECF244321}">
                <p14:modId xmlns:p14="http://schemas.microsoft.com/office/powerpoint/2010/main" xmlns="" val="714481306"/>
              </p:ext>
            </p:extLst>
          </p:nvPr>
        </p:nvGraphicFramePr>
        <p:xfrm>
          <a:off x="0" y="980750"/>
          <a:ext cx="9036495" cy="5112547"/>
        </p:xfrm>
        <a:graphic>
          <a:graphicData uri="http://schemas.openxmlformats.org/drawingml/2006/table">
            <a:tbl>
              <a:tblPr>
                <a:tableStyleId>{8A107856-5554-42FB-B03E-39F5DBC370BA}</a:tableStyleId>
              </a:tblPr>
              <a:tblGrid>
                <a:gridCol w="5004048">
                  <a:extLst>
                    <a:ext uri="{9D8B030D-6E8A-4147-A177-3AD203B41FA5}">
                      <a16:colId xmlns:a16="http://schemas.microsoft.com/office/drawing/2014/main" xmlns="" val="1233811610"/>
                    </a:ext>
                  </a:extLst>
                </a:gridCol>
                <a:gridCol w="864096">
                  <a:extLst>
                    <a:ext uri="{9D8B030D-6E8A-4147-A177-3AD203B41FA5}">
                      <a16:colId xmlns:a16="http://schemas.microsoft.com/office/drawing/2014/main" xmlns="" val="1228853009"/>
                    </a:ext>
                  </a:extLst>
                </a:gridCol>
                <a:gridCol w="571273">
                  <a:extLst>
                    <a:ext uri="{9D8B030D-6E8A-4147-A177-3AD203B41FA5}">
                      <a16:colId xmlns:a16="http://schemas.microsoft.com/office/drawing/2014/main" xmlns="" val="2070823366"/>
                    </a:ext>
                  </a:extLst>
                </a:gridCol>
                <a:gridCol w="286345">
                  <a:extLst>
                    <a:ext uri="{9D8B030D-6E8A-4147-A177-3AD203B41FA5}">
                      <a16:colId xmlns:a16="http://schemas.microsoft.com/office/drawing/2014/main" xmlns="" val="2250725037"/>
                    </a:ext>
                  </a:extLst>
                </a:gridCol>
                <a:gridCol w="510534">
                  <a:extLst>
                    <a:ext uri="{9D8B030D-6E8A-4147-A177-3AD203B41FA5}">
                      <a16:colId xmlns:a16="http://schemas.microsoft.com/office/drawing/2014/main" xmlns="" val="4163638510"/>
                    </a:ext>
                  </a:extLst>
                </a:gridCol>
                <a:gridCol w="1800199">
                  <a:extLst>
                    <a:ext uri="{9D8B030D-6E8A-4147-A177-3AD203B41FA5}">
                      <a16:colId xmlns:a16="http://schemas.microsoft.com/office/drawing/2014/main" xmlns="" val="3808095978"/>
                    </a:ext>
                  </a:extLst>
                </a:gridCol>
              </a:tblGrid>
              <a:tr h="712924">
                <a:tc>
                  <a:txBody>
                    <a:bodyPr/>
                    <a:lstStyle/>
                    <a:p>
                      <a:pPr algn="l" fontAlgn="b"/>
                      <a:r>
                        <a:rPr lang="en-ZA" sz="1800" b="1" u="none" strike="noStrike" dirty="0">
                          <a:effectLst/>
                        </a:rPr>
                        <a:t>Activity</a:t>
                      </a:r>
                      <a:endParaRPr lang="en-ZA" sz="1800" b="1" i="0" u="none" strike="noStrike" dirty="0">
                        <a:solidFill>
                          <a:srgbClr val="FFFFFF"/>
                        </a:solidFill>
                        <a:effectLst/>
                        <a:latin typeface="Calibri" panose="020F0502020204030204" pitchFamily="34" charset="0"/>
                      </a:endParaRPr>
                    </a:p>
                  </a:txBody>
                  <a:tcPr marL="3025" marR="3025" marT="3025" marB="0" anchor="b"/>
                </a:tc>
                <a:tc>
                  <a:txBody>
                    <a:bodyPr/>
                    <a:lstStyle/>
                    <a:p>
                      <a:pPr algn="ctr" fontAlgn="b"/>
                      <a:r>
                        <a:rPr lang="en-ZA" sz="1800" b="1" u="none" strike="noStrike" dirty="0">
                          <a:effectLst/>
                        </a:rPr>
                        <a:t>By when</a:t>
                      </a:r>
                      <a:endParaRPr lang="en-ZA" sz="1800" b="1" i="0" u="none" strike="noStrike" dirty="0">
                        <a:solidFill>
                          <a:srgbClr val="FFFFFF"/>
                        </a:solidFill>
                        <a:effectLst/>
                        <a:latin typeface="Calibri" panose="020F0502020204030204" pitchFamily="34" charset="0"/>
                      </a:endParaRPr>
                    </a:p>
                  </a:txBody>
                  <a:tcPr marL="3025" marR="3025" marT="3025" marB="0" anchor="b"/>
                </a:tc>
                <a:tc gridSpan="3">
                  <a:txBody>
                    <a:bodyPr/>
                    <a:lstStyle/>
                    <a:p>
                      <a:pPr algn="ctr" fontAlgn="b"/>
                      <a:r>
                        <a:rPr lang="en-ZA" sz="1800" b="1" u="none" strike="noStrike" dirty="0">
                          <a:effectLst/>
                        </a:rPr>
                        <a:t>Responsibility</a:t>
                      </a:r>
                      <a:endParaRPr lang="en-ZA" sz="1800" b="1" i="0" u="none" strike="noStrike" dirty="0">
                        <a:solidFill>
                          <a:srgbClr val="FFFFFF"/>
                        </a:solidFill>
                        <a:effectLst/>
                        <a:latin typeface="Calibri" panose="020F0502020204030204" pitchFamily="34" charset="0"/>
                      </a:endParaRPr>
                    </a:p>
                  </a:txBody>
                  <a:tcPr marL="3025" marR="3025" marT="3025" marB="0" anchor="b"/>
                </a:tc>
                <a:tc hMerge="1">
                  <a:txBody>
                    <a:bodyPr/>
                    <a:lstStyle/>
                    <a:p>
                      <a:endParaRPr lang="en-ZA"/>
                    </a:p>
                  </a:txBody>
                  <a:tcPr/>
                </a:tc>
                <a:tc hMerge="1">
                  <a:txBody>
                    <a:bodyPr/>
                    <a:lstStyle/>
                    <a:p>
                      <a:endParaRPr lang="en-ZA"/>
                    </a:p>
                  </a:txBody>
                  <a:tcPr/>
                </a:tc>
                <a:tc>
                  <a:txBody>
                    <a:bodyPr/>
                    <a:lstStyle/>
                    <a:p>
                      <a:pPr algn="l" fontAlgn="b"/>
                      <a:r>
                        <a:rPr lang="en-ZA" sz="1800" b="1" u="none" strike="noStrike" dirty="0">
                          <a:effectLst/>
                        </a:rPr>
                        <a:t>Dependency</a:t>
                      </a:r>
                      <a:endParaRPr lang="en-ZA" sz="1800" b="1" i="0" u="none" strike="noStrike" dirty="0">
                        <a:solidFill>
                          <a:srgbClr val="FFFFFF"/>
                        </a:solidFill>
                        <a:effectLst/>
                        <a:latin typeface="Calibri" panose="020F0502020204030204" pitchFamily="34" charset="0"/>
                      </a:endParaRPr>
                    </a:p>
                  </a:txBody>
                  <a:tcPr marL="3025" marR="3025" marT="3025" marB="0" anchor="b"/>
                </a:tc>
                <a:extLst>
                  <a:ext uri="{0D108BD9-81ED-4DB2-BD59-A6C34878D82A}">
                    <a16:rowId xmlns:a16="http://schemas.microsoft.com/office/drawing/2014/main" xmlns="" val="3077359618"/>
                  </a:ext>
                </a:extLst>
              </a:tr>
              <a:tr h="476586">
                <a:tc>
                  <a:txBody>
                    <a:bodyPr/>
                    <a:lstStyle/>
                    <a:p>
                      <a:pPr algn="l" fontAlgn="b"/>
                      <a:r>
                        <a:rPr lang="en-ZA" sz="1800" u="none" strike="noStrike" dirty="0">
                          <a:effectLst/>
                        </a:rPr>
                        <a:t>FINANCE &amp; BUDGET</a:t>
                      </a:r>
                      <a:endParaRPr lang="en-ZA" sz="1800" b="1" i="0" u="none" strike="noStrike" dirty="0">
                        <a:solidFill>
                          <a:srgbClr val="000000"/>
                        </a:solidFill>
                        <a:effectLst/>
                        <a:latin typeface="Calibri" panose="020F0502020204030204" pitchFamily="34" charset="0"/>
                      </a:endParaRPr>
                    </a:p>
                  </a:txBody>
                  <a:tcPr marL="3025" marR="3025" marT="3025" marB="0" anchor="b"/>
                </a:tc>
                <a:tc>
                  <a:txBody>
                    <a:bodyPr/>
                    <a:lstStyle/>
                    <a:p>
                      <a:pPr algn="ctr" fontAlgn="b"/>
                      <a:r>
                        <a:rPr lang="en-ZA" sz="1800" u="none" strike="noStrike">
                          <a:effectLst/>
                        </a:rPr>
                        <a:t> </a:t>
                      </a:r>
                      <a:endParaRPr lang="en-ZA" sz="1800" b="0" i="0" u="none" strike="noStrike">
                        <a:solidFill>
                          <a:srgbClr val="000000"/>
                        </a:solidFill>
                        <a:effectLst/>
                        <a:latin typeface="Calibri" panose="020F0502020204030204" pitchFamily="34" charset="0"/>
                      </a:endParaRPr>
                    </a:p>
                  </a:txBody>
                  <a:tcPr marL="3025" marR="3025" marT="3025" marB="0" anchor="b"/>
                </a:tc>
                <a:tc>
                  <a:txBody>
                    <a:bodyPr/>
                    <a:lstStyle/>
                    <a:p>
                      <a:pPr algn="ctr" fontAlgn="b"/>
                      <a:r>
                        <a:rPr lang="en-ZA" sz="1200" u="none" strike="noStrike" dirty="0">
                          <a:effectLst/>
                        </a:rPr>
                        <a:t> </a:t>
                      </a:r>
                      <a:r>
                        <a:rPr lang="en-ZA" sz="1200" u="none" strike="noStrike" dirty="0" smtClean="0">
                          <a:effectLst/>
                        </a:rPr>
                        <a:t>DBE</a:t>
                      </a:r>
                      <a:endParaRPr lang="en-ZA" sz="1200" b="0" i="0" u="none" strike="noStrike" dirty="0">
                        <a:solidFill>
                          <a:srgbClr val="000000"/>
                        </a:solidFill>
                        <a:effectLst/>
                        <a:latin typeface="Calibri" panose="020F0502020204030204" pitchFamily="34" charset="0"/>
                      </a:endParaRPr>
                    </a:p>
                  </a:txBody>
                  <a:tcPr marL="3025" marR="3025" marT="3025" marB="0" anchor="b"/>
                </a:tc>
                <a:tc>
                  <a:txBody>
                    <a:bodyPr/>
                    <a:lstStyle/>
                    <a:p>
                      <a:pPr algn="l" fontAlgn="b"/>
                      <a:r>
                        <a:rPr lang="en-ZA" sz="1200" u="none" strike="noStrike" dirty="0" smtClean="0">
                          <a:effectLst/>
                        </a:rPr>
                        <a:t>DSD</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025" marR="3025" marT="3025" marB="0" anchor="b"/>
                </a:tc>
                <a:tc>
                  <a:txBody>
                    <a:bodyPr/>
                    <a:lstStyle/>
                    <a:p>
                      <a:pPr algn="l" fontAlgn="b"/>
                      <a:r>
                        <a:rPr lang="en-ZA" sz="1200" u="none" strike="noStrike" dirty="0" smtClean="0">
                          <a:effectLst/>
                        </a:rPr>
                        <a:t>Other</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025" marR="3025" marT="3025" marB="0" anchor="b"/>
                </a:tc>
                <a:tc>
                  <a:txBody>
                    <a:bodyPr/>
                    <a:lstStyle/>
                    <a:p>
                      <a:pPr algn="l" fontAlgn="b"/>
                      <a:r>
                        <a:rPr lang="en-ZA" sz="1800" u="none" strike="noStrike" dirty="0">
                          <a:effectLst/>
                        </a:rPr>
                        <a:t> </a:t>
                      </a:r>
                      <a:endParaRPr lang="en-ZA" sz="1800" b="0" i="0" u="none" strike="noStrike" dirty="0">
                        <a:solidFill>
                          <a:srgbClr val="000000"/>
                        </a:solidFill>
                        <a:effectLst/>
                        <a:latin typeface="Calibri" panose="020F0502020204030204" pitchFamily="34" charset="0"/>
                      </a:endParaRPr>
                    </a:p>
                  </a:txBody>
                  <a:tcPr marL="3025" marR="3025" marT="3025" marB="0" anchor="b"/>
                </a:tc>
                <a:extLst>
                  <a:ext uri="{0D108BD9-81ED-4DB2-BD59-A6C34878D82A}">
                    <a16:rowId xmlns:a16="http://schemas.microsoft.com/office/drawing/2014/main" xmlns="" val="2034093302"/>
                  </a:ext>
                </a:extLst>
              </a:tr>
              <a:tr h="712924">
                <a:tc>
                  <a:txBody>
                    <a:bodyPr/>
                    <a:lstStyle/>
                    <a:p>
                      <a:pPr algn="l" fontAlgn="b"/>
                      <a:r>
                        <a:rPr lang="en-GB" sz="1800" u="none" strike="noStrike" dirty="0">
                          <a:effectLst/>
                        </a:rPr>
                        <a:t>Prepare budget templates as per 2021 MTEF guideline</a:t>
                      </a:r>
                      <a:endParaRPr lang="en-GB" sz="1800" b="0" i="0" u="none" strike="noStrike" dirty="0">
                        <a:solidFill>
                          <a:srgbClr val="000000"/>
                        </a:solidFill>
                        <a:effectLst/>
                        <a:latin typeface="Calibri" panose="020F0502020204030204" pitchFamily="34" charset="0"/>
                      </a:endParaRPr>
                    </a:p>
                  </a:txBody>
                  <a:tcPr marL="3025" marR="3025" marT="3025" marB="0" anchor="b"/>
                </a:tc>
                <a:tc>
                  <a:txBody>
                    <a:bodyPr/>
                    <a:lstStyle/>
                    <a:p>
                      <a:pPr algn="ctr" fontAlgn="b"/>
                      <a:r>
                        <a:rPr lang="en-ZA" sz="1800" u="none" strike="noStrike">
                          <a:effectLst/>
                        </a:rPr>
                        <a:t>Oct-20</a:t>
                      </a:r>
                      <a:endParaRPr lang="en-ZA" sz="1800" b="0" i="0" u="none" strike="noStrike">
                        <a:solidFill>
                          <a:srgbClr val="000000"/>
                        </a:solidFill>
                        <a:effectLst/>
                        <a:latin typeface="Calibri" panose="020F0502020204030204" pitchFamily="34" charset="0"/>
                      </a:endParaRPr>
                    </a:p>
                  </a:txBody>
                  <a:tcPr marL="3025" marR="3025" marT="3025" marB="0" anchor="b"/>
                </a:tc>
                <a:tc>
                  <a:txBody>
                    <a:bodyPr/>
                    <a:lstStyle/>
                    <a:p>
                      <a:pPr algn="ctr" fontAlgn="b"/>
                      <a:endParaRPr lang="en-ZA" sz="1800" b="0" i="0" u="none" strike="noStrike" dirty="0">
                        <a:solidFill>
                          <a:srgbClr val="000000"/>
                        </a:solidFill>
                        <a:effectLst/>
                        <a:latin typeface="Calibri" panose="020F0502020204030204" pitchFamily="34" charset="0"/>
                      </a:endParaRPr>
                    </a:p>
                  </a:txBody>
                  <a:tcPr marL="3025" marR="3025" marT="3025" marB="0" anchor="b"/>
                </a:tc>
                <a:tc>
                  <a:txBody>
                    <a:bodyPr/>
                    <a:lstStyle/>
                    <a:p>
                      <a:pPr algn="l" fontAlgn="b"/>
                      <a:endParaRPr lang="en-ZA" sz="1800" b="0" i="0" u="none" strike="noStrike" dirty="0">
                        <a:solidFill>
                          <a:srgbClr val="000000"/>
                        </a:solidFill>
                        <a:effectLst/>
                        <a:latin typeface="Calibri" panose="020F0502020204030204" pitchFamily="34" charset="0"/>
                      </a:endParaRPr>
                    </a:p>
                  </a:txBody>
                  <a:tcPr marL="3025" marR="3025" marT="3025" marB="0" anchor="b"/>
                </a:tc>
                <a:tc>
                  <a:txBody>
                    <a:bodyPr/>
                    <a:lstStyle/>
                    <a:p>
                      <a:pPr algn="l" fontAlgn="b"/>
                      <a:endParaRPr lang="en-ZA" sz="1800" b="0" i="0" u="none" strike="noStrike" dirty="0">
                        <a:solidFill>
                          <a:srgbClr val="000000"/>
                        </a:solidFill>
                        <a:effectLst/>
                        <a:latin typeface="Calibri" panose="020F0502020204030204" pitchFamily="34" charset="0"/>
                      </a:endParaRPr>
                    </a:p>
                  </a:txBody>
                  <a:tcPr marL="3025" marR="3025" marT="3025" marB="0" anchor="b"/>
                </a:tc>
                <a:tc>
                  <a:txBody>
                    <a:bodyPr/>
                    <a:lstStyle/>
                    <a:p>
                      <a:pPr algn="l" fontAlgn="b"/>
                      <a:r>
                        <a:rPr lang="en-ZA" sz="1800" u="none" strike="noStrike" dirty="0" smtClean="0">
                          <a:effectLst/>
                        </a:rPr>
                        <a:t>Info </a:t>
                      </a:r>
                      <a:r>
                        <a:rPr lang="en-ZA" sz="1800" u="none" strike="noStrike" dirty="0">
                          <a:effectLst/>
                        </a:rPr>
                        <a:t>from DSD</a:t>
                      </a:r>
                      <a:endParaRPr lang="en-ZA" sz="1800" b="0" i="0" u="none" strike="noStrike" dirty="0">
                        <a:solidFill>
                          <a:srgbClr val="000000"/>
                        </a:solidFill>
                        <a:effectLst/>
                        <a:latin typeface="Calibri" panose="020F0502020204030204" pitchFamily="34" charset="0"/>
                      </a:endParaRPr>
                    </a:p>
                  </a:txBody>
                  <a:tcPr marL="3025" marR="3025" marT="3025" marB="0" anchor="b"/>
                </a:tc>
                <a:extLst>
                  <a:ext uri="{0D108BD9-81ED-4DB2-BD59-A6C34878D82A}">
                    <a16:rowId xmlns:a16="http://schemas.microsoft.com/office/drawing/2014/main" xmlns="" val="2344925015"/>
                  </a:ext>
                </a:extLst>
              </a:tr>
              <a:tr h="712924">
                <a:tc>
                  <a:txBody>
                    <a:bodyPr/>
                    <a:lstStyle/>
                    <a:p>
                      <a:pPr algn="l" fontAlgn="b"/>
                      <a:r>
                        <a:rPr lang="en-GB" sz="1800" u="none" strike="noStrike" dirty="0">
                          <a:effectLst/>
                        </a:rPr>
                        <a:t>Formally engage NT on how to effect the shift during 2021</a:t>
                      </a:r>
                      <a:endParaRPr lang="en-GB" sz="1800" b="0" i="0" u="none" strike="noStrike" dirty="0">
                        <a:solidFill>
                          <a:srgbClr val="000000"/>
                        </a:solidFill>
                        <a:effectLst/>
                        <a:latin typeface="Calibri" panose="020F0502020204030204" pitchFamily="34" charset="0"/>
                      </a:endParaRPr>
                    </a:p>
                  </a:txBody>
                  <a:tcPr marL="3025" marR="3025" marT="3025" marB="0" anchor="b"/>
                </a:tc>
                <a:tc>
                  <a:txBody>
                    <a:bodyPr/>
                    <a:lstStyle/>
                    <a:p>
                      <a:pPr algn="ctr" fontAlgn="b"/>
                      <a:r>
                        <a:rPr lang="en-ZA" sz="1800" u="none" strike="noStrike">
                          <a:effectLst/>
                        </a:rPr>
                        <a:t>Oct-20</a:t>
                      </a:r>
                      <a:endParaRPr lang="en-ZA" sz="1800" b="0" i="0" u="none" strike="noStrike">
                        <a:solidFill>
                          <a:srgbClr val="000000"/>
                        </a:solidFill>
                        <a:effectLst/>
                        <a:latin typeface="Calibri" panose="020F0502020204030204" pitchFamily="34" charset="0"/>
                      </a:endParaRPr>
                    </a:p>
                  </a:txBody>
                  <a:tcPr marL="3025" marR="3025" marT="3025" marB="0" anchor="b"/>
                </a:tc>
                <a:tc>
                  <a:txBody>
                    <a:bodyPr/>
                    <a:lstStyle/>
                    <a:p>
                      <a:pPr algn="ctr" fontAlgn="b"/>
                      <a:endParaRPr lang="en-ZA" sz="1800" b="0" i="0" u="none" strike="noStrike" dirty="0">
                        <a:solidFill>
                          <a:srgbClr val="000000"/>
                        </a:solidFill>
                        <a:effectLst/>
                        <a:latin typeface="Calibri" panose="020F0502020204030204" pitchFamily="34" charset="0"/>
                      </a:endParaRPr>
                    </a:p>
                  </a:txBody>
                  <a:tcPr marL="3025" marR="3025" marT="3025" marB="0" anchor="b"/>
                </a:tc>
                <a:tc>
                  <a:txBody>
                    <a:bodyPr/>
                    <a:lstStyle/>
                    <a:p>
                      <a:pPr algn="l" fontAlgn="b"/>
                      <a:endParaRPr lang="en-ZA" sz="1800" b="0" i="0" u="none" strike="noStrike" dirty="0">
                        <a:solidFill>
                          <a:srgbClr val="000000"/>
                        </a:solidFill>
                        <a:effectLst/>
                        <a:latin typeface="Calibri" panose="020F0502020204030204" pitchFamily="34" charset="0"/>
                      </a:endParaRPr>
                    </a:p>
                  </a:txBody>
                  <a:tcPr marL="3025" marR="3025" marT="3025" marB="0" anchor="b"/>
                </a:tc>
                <a:tc>
                  <a:txBody>
                    <a:bodyPr/>
                    <a:lstStyle/>
                    <a:p>
                      <a:pPr algn="l" fontAlgn="b"/>
                      <a:r>
                        <a:rPr lang="en-ZA" sz="1800" u="none" strike="noStrike" dirty="0" smtClean="0">
                          <a:effectLst/>
                        </a:rPr>
                        <a:t>NT</a:t>
                      </a:r>
                      <a:endParaRPr lang="en-ZA" sz="1800" b="0" i="0" u="none" strike="noStrike" dirty="0">
                        <a:solidFill>
                          <a:srgbClr val="000000"/>
                        </a:solidFill>
                        <a:effectLst/>
                        <a:latin typeface="Calibri" panose="020F0502020204030204" pitchFamily="34" charset="0"/>
                      </a:endParaRPr>
                    </a:p>
                  </a:txBody>
                  <a:tcPr marL="3025" marR="3025" marT="3025" marB="0" anchor="b"/>
                </a:tc>
                <a:tc>
                  <a:txBody>
                    <a:bodyPr/>
                    <a:lstStyle/>
                    <a:p>
                      <a:pPr algn="l" fontAlgn="b"/>
                      <a:r>
                        <a:rPr lang="en-ZA" sz="1800" u="none" strike="noStrike" dirty="0">
                          <a:effectLst/>
                        </a:rPr>
                        <a:t>Finalised proclamation</a:t>
                      </a:r>
                      <a:endParaRPr lang="en-ZA" sz="1800" b="0" i="0" u="none" strike="noStrike" dirty="0">
                        <a:solidFill>
                          <a:srgbClr val="000000"/>
                        </a:solidFill>
                        <a:effectLst/>
                        <a:latin typeface="Calibri" panose="020F0502020204030204" pitchFamily="34" charset="0"/>
                      </a:endParaRPr>
                    </a:p>
                  </a:txBody>
                  <a:tcPr marL="3025" marR="3025" marT="3025" marB="0" anchor="b"/>
                </a:tc>
                <a:extLst>
                  <a:ext uri="{0D108BD9-81ED-4DB2-BD59-A6C34878D82A}">
                    <a16:rowId xmlns:a16="http://schemas.microsoft.com/office/drawing/2014/main" xmlns="" val="3007510512"/>
                  </a:ext>
                </a:extLst>
              </a:tr>
              <a:tr h="712924">
                <a:tc>
                  <a:txBody>
                    <a:bodyPr/>
                    <a:lstStyle/>
                    <a:p>
                      <a:pPr algn="l" fontAlgn="b"/>
                      <a:r>
                        <a:rPr lang="en-GB" sz="1800" u="none" strike="noStrike" dirty="0">
                          <a:effectLst/>
                        </a:rPr>
                        <a:t>Formally engage PT on how to effect the shift in 2021</a:t>
                      </a:r>
                      <a:endParaRPr lang="en-GB" sz="1800" b="0" i="0" u="none" strike="noStrike" dirty="0">
                        <a:solidFill>
                          <a:srgbClr val="000000"/>
                        </a:solidFill>
                        <a:effectLst/>
                        <a:latin typeface="Calibri" panose="020F0502020204030204" pitchFamily="34" charset="0"/>
                      </a:endParaRPr>
                    </a:p>
                  </a:txBody>
                  <a:tcPr marL="3025" marR="3025" marT="3025" marB="0" anchor="b"/>
                </a:tc>
                <a:tc>
                  <a:txBody>
                    <a:bodyPr/>
                    <a:lstStyle/>
                    <a:p>
                      <a:pPr algn="ctr" fontAlgn="b"/>
                      <a:r>
                        <a:rPr lang="en-ZA" sz="1800" u="none" strike="noStrike">
                          <a:effectLst/>
                        </a:rPr>
                        <a:t>Oct-20</a:t>
                      </a:r>
                      <a:endParaRPr lang="en-ZA" sz="1800" b="0" i="0" u="none" strike="noStrike">
                        <a:solidFill>
                          <a:srgbClr val="000000"/>
                        </a:solidFill>
                        <a:effectLst/>
                        <a:latin typeface="Calibri" panose="020F0502020204030204" pitchFamily="34" charset="0"/>
                      </a:endParaRPr>
                    </a:p>
                  </a:txBody>
                  <a:tcPr marL="3025" marR="3025" marT="3025" marB="0" anchor="b"/>
                </a:tc>
                <a:tc>
                  <a:txBody>
                    <a:bodyPr/>
                    <a:lstStyle/>
                    <a:p>
                      <a:pPr algn="ctr" fontAlgn="b"/>
                      <a:endParaRPr lang="en-ZA" sz="1800" b="0" i="0" u="none" strike="noStrike" dirty="0">
                        <a:solidFill>
                          <a:srgbClr val="000000"/>
                        </a:solidFill>
                        <a:effectLst/>
                        <a:latin typeface="Calibri" panose="020F0502020204030204" pitchFamily="34" charset="0"/>
                      </a:endParaRPr>
                    </a:p>
                  </a:txBody>
                  <a:tcPr marL="3025" marR="3025" marT="3025" marB="0" anchor="b"/>
                </a:tc>
                <a:tc>
                  <a:txBody>
                    <a:bodyPr/>
                    <a:lstStyle/>
                    <a:p>
                      <a:pPr algn="l" fontAlgn="b"/>
                      <a:endParaRPr lang="en-ZA" sz="1800" b="0" i="0" u="none" strike="noStrike">
                        <a:solidFill>
                          <a:srgbClr val="000000"/>
                        </a:solidFill>
                        <a:effectLst/>
                        <a:latin typeface="Calibri" panose="020F0502020204030204" pitchFamily="34" charset="0"/>
                      </a:endParaRPr>
                    </a:p>
                  </a:txBody>
                  <a:tcPr marL="3025" marR="3025" marT="3025" marB="0" anchor="b"/>
                </a:tc>
                <a:tc>
                  <a:txBody>
                    <a:bodyPr/>
                    <a:lstStyle/>
                    <a:p>
                      <a:pPr algn="l" fontAlgn="b"/>
                      <a:r>
                        <a:rPr lang="en-ZA" sz="1800" u="none" strike="noStrike" dirty="0" smtClean="0">
                          <a:effectLst/>
                        </a:rPr>
                        <a:t>PT</a:t>
                      </a:r>
                      <a:endParaRPr lang="en-ZA" sz="1800" b="0" i="0" u="none" strike="noStrike" dirty="0">
                        <a:solidFill>
                          <a:srgbClr val="000000"/>
                        </a:solidFill>
                        <a:effectLst/>
                        <a:latin typeface="Calibri" panose="020F0502020204030204" pitchFamily="34" charset="0"/>
                      </a:endParaRPr>
                    </a:p>
                  </a:txBody>
                  <a:tcPr marL="3025" marR="3025" marT="3025" marB="0" anchor="b"/>
                </a:tc>
                <a:tc>
                  <a:txBody>
                    <a:bodyPr/>
                    <a:lstStyle/>
                    <a:p>
                      <a:pPr algn="l" fontAlgn="b"/>
                      <a:r>
                        <a:rPr lang="en-ZA" sz="1800" u="none" strike="noStrike">
                          <a:effectLst/>
                        </a:rPr>
                        <a:t>Finalised proclamation</a:t>
                      </a:r>
                      <a:endParaRPr lang="en-ZA" sz="1800" b="0" i="0" u="none" strike="noStrike">
                        <a:solidFill>
                          <a:srgbClr val="000000"/>
                        </a:solidFill>
                        <a:effectLst/>
                        <a:latin typeface="Calibri" panose="020F0502020204030204" pitchFamily="34" charset="0"/>
                      </a:endParaRPr>
                    </a:p>
                  </a:txBody>
                  <a:tcPr marL="3025" marR="3025" marT="3025" marB="0" anchor="b"/>
                </a:tc>
                <a:extLst>
                  <a:ext uri="{0D108BD9-81ED-4DB2-BD59-A6C34878D82A}">
                    <a16:rowId xmlns:a16="http://schemas.microsoft.com/office/drawing/2014/main" xmlns="" val="3390792201"/>
                  </a:ext>
                </a:extLst>
              </a:tr>
              <a:tr h="712924">
                <a:tc>
                  <a:txBody>
                    <a:bodyPr/>
                    <a:lstStyle/>
                    <a:p>
                      <a:pPr algn="l" fontAlgn="b"/>
                      <a:r>
                        <a:rPr lang="en-GB" sz="1800" u="none" strike="noStrike" dirty="0">
                          <a:effectLst/>
                        </a:rPr>
                        <a:t>Submit proposed changes in the budget structures to relevant treasuries</a:t>
                      </a:r>
                      <a:endParaRPr lang="en-GB" sz="1800" b="0" i="0" u="none" strike="noStrike" dirty="0">
                        <a:solidFill>
                          <a:srgbClr val="000000"/>
                        </a:solidFill>
                        <a:effectLst/>
                        <a:latin typeface="Calibri" panose="020F0502020204030204" pitchFamily="34" charset="0"/>
                      </a:endParaRPr>
                    </a:p>
                  </a:txBody>
                  <a:tcPr marL="3025" marR="3025" marT="3025" marB="0" anchor="b"/>
                </a:tc>
                <a:tc>
                  <a:txBody>
                    <a:bodyPr/>
                    <a:lstStyle/>
                    <a:p>
                      <a:pPr algn="ctr" fontAlgn="b"/>
                      <a:r>
                        <a:rPr lang="en-ZA" sz="1800" u="none" strike="noStrike">
                          <a:effectLst/>
                        </a:rPr>
                        <a:t>Oct-20</a:t>
                      </a:r>
                      <a:endParaRPr lang="en-ZA" sz="1800" b="0" i="0" u="none" strike="noStrike">
                        <a:solidFill>
                          <a:srgbClr val="000000"/>
                        </a:solidFill>
                        <a:effectLst/>
                        <a:latin typeface="Calibri" panose="020F0502020204030204" pitchFamily="34" charset="0"/>
                      </a:endParaRPr>
                    </a:p>
                  </a:txBody>
                  <a:tcPr marL="3025" marR="3025" marT="3025" marB="0" anchor="b"/>
                </a:tc>
                <a:tc>
                  <a:txBody>
                    <a:bodyPr/>
                    <a:lstStyle/>
                    <a:p>
                      <a:pPr algn="ctr" fontAlgn="b"/>
                      <a:endParaRPr lang="en-ZA" sz="1800" b="0" i="0" u="none" strike="noStrike" dirty="0">
                        <a:solidFill>
                          <a:srgbClr val="000000"/>
                        </a:solidFill>
                        <a:effectLst/>
                        <a:latin typeface="Calibri" panose="020F0502020204030204" pitchFamily="34" charset="0"/>
                      </a:endParaRPr>
                    </a:p>
                  </a:txBody>
                  <a:tcPr marL="3025" marR="3025" marT="3025" marB="0" anchor="b"/>
                </a:tc>
                <a:tc>
                  <a:txBody>
                    <a:bodyPr/>
                    <a:lstStyle/>
                    <a:p>
                      <a:pPr algn="l" fontAlgn="b"/>
                      <a:endParaRPr lang="en-ZA" sz="1800" b="0" i="0" u="none" strike="noStrike">
                        <a:solidFill>
                          <a:srgbClr val="000000"/>
                        </a:solidFill>
                        <a:effectLst/>
                        <a:latin typeface="Calibri" panose="020F0502020204030204" pitchFamily="34" charset="0"/>
                      </a:endParaRPr>
                    </a:p>
                  </a:txBody>
                  <a:tcPr marL="3025" marR="3025" marT="3025" marB="0" anchor="b"/>
                </a:tc>
                <a:tc>
                  <a:txBody>
                    <a:bodyPr/>
                    <a:lstStyle/>
                    <a:p>
                      <a:pPr algn="l" fontAlgn="b"/>
                      <a:endParaRPr lang="en-ZA" sz="1800" b="0" i="0" u="none" strike="noStrike">
                        <a:solidFill>
                          <a:srgbClr val="000000"/>
                        </a:solidFill>
                        <a:effectLst/>
                        <a:latin typeface="Calibri" panose="020F0502020204030204" pitchFamily="34" charset="0"/>
                      </a:endParaRPr>
                    </a:p>
                  </a:txBody>
                  <a:tcPr marL="3025" marR="3025" marT="3025" marB="0" anchor="b"/>
                </a:tc>
                <a:tc>
                  <a:txBody>
                    <a:bodyPr/>
                    <a:lstStyle/>
                    <a:p>
                      <a:pPr algn="l" fontAlgn="b"/>
                      <a:r>
                        <a:rPr lang="en-ZA" sz="1800" u="none" strike="noStrike">
                          <a:effectLst/>
                        </a:rPr>
                        <a:t> </a:t>
                      </a:r>
                      <a:endParaRPr lang="en-ZA" sz="1800" b="0" i="0" u="none" strike="noStrike">
                        <a:solidFill>
                          <a:srgbClr val="000000"/>
                        </a:solidFill>
                        <a:effectLst/>
                        <a:latin typeface="Calibri" panose="020F0502020204030204" pitchFamily="34" charset="0"/>
                      </a:endParaRPr>
                    </a:p>
                  </a:txBody>
                  <a:tcPr marL="3025" marR="3025" marT="3025" marB="0" anchor="b"/>
                </a:tc>
                <a:extLst>
                  <a:ext uri="{0D108BD9-81ED-4DB2-BD59-A6C34878D82A}">
                    <a16:rowId xmlns:a16="http://schemas.microsoft.com/office/drawing/2014/main" xmlns="" val="3944034575"/>
                  </a:ext>
                </a:extLst>
              </a:tr>
              <a:tr h="358417">
                <a:tc>
                  <a:txBody>
                    <a:bodyPr/>
                    <a:lstStyle/>
                    <a:p>
                      <a:pPr algn="l" fontAlgn="b"/>
                      <a:r>
                        <a:rPr lang="en-GB" sz="1800" u="none" strike="noStrike" dirty="0">
                          <a:effectLst/>
                        </a:rPr>
                        <a:t>Finalise the 2021 MTEF budget template</a:t>
                      </a:r>
                      <a:endParaRPr lang="en-GB" sz="1800" b="0" i="0" u="none" strike="noStrike" dirty="0">
                        <a:solidFill>
                          <a:srgbClr val="000000"/>
                        </a:solidFill>
                        <a:effectLst/>
                        <a:latin typeface="Calibri" panose="020F0502020204030204" pitchFamily="34" charset="0"/>
                      </a:endParaRPr>
                    </a:p>
                  </a:txBody>
                  <a:tcPr marL="3025" marR="3025" marT="3025" marB="0" anchor="b"/>
                </a:tc>
                <a:tc>
                  <a:txBody>
                    <a:bodyPr/>
                    <a:lstStyle/>
                    <a:p>
                      <a:pPr algn="ctr" fontAlgn="b"/>
                      <a:r>
                        <a:rPr lang="en-ZA" sz="1800" u="none" strike="noStrike">
                          <a:effectLst/>
                        </a:rPr>
                        <a:t>Nov-20</a:t>
                      </a:r>
                      <a:endParaRPr lang="en-ZA" sz="1800" b="0" i="0" u="none" strike="noStrike">
                        <a:solidFill>
                          <a:srgbClr val="000000"/>
                        </a:solidFill>
                        <a:effectLst/>
                        <a:latin typeface="Calibri" panose="020F0502020204030204" pitchFamily="34" charset="0"/>
                      </a:endParaRPr>
                    </a:p>
                  </a:txBody>
                  <a:tcPr marL="3025" marR="3025" marT="3025" marB="0" anchor="b"/>
                </a:tc>
                <a:tc>
                  <a:txBody>
                    <a:bodyPr/>
                    <a:lstStyle/>
                    <a:p>
                      <a:pPr algn="ctr" fontAlgn="b"/>
                      <a:endParaRPr lang="en-ZA" sz="1800" b="0" i="0" u="none" strike="noStrike" dirty="0">
                        <a:solidFill>
                          <a:srgbClr val="000000"/>
                        </a:solidFill>
                        <a:effectLst/>
                        <a:latin typeface="Calibri" panose="020F0502020204030204" pitchFamily="34" charset="0"/>
                      </a:endParaRPr>
                    </a:p>
                  </a:txBody>
                  <a:tcPr marL="3025" marR="3025" marT="3025" marB="0" anchor="b"/>
                </a:tc>
                <a:tc>
                  <a:txBody>
                    <a:bodyPr/>
                    <a:lstStyle/>
                    <a:p>
                      <a:pPr algn="l" fontAlgn="b"/>
                      <a:endParaRPr lang="en-ZA" sz="1800" b="0" i="0" u="none" strike="noStrike" dirty="0">
                        <a:solidFill>
                          <a:srgbClr val="000000"/>
                        </a:solidFill>
                        <a:effectLst/>
                        <a:latin typeface="Calibri" panose="020F0502020204030204" pitchFamily="34" charset="0"/>
                      </a:endParaRPr>
                    </a:p>
                  </a:txBody>
                  <a:tcPr marL="3025" marR="3025" marT="3025" marB="0" anchor="b"/>
                </a:tc>
                <a:tc>
                  <a:txBody>
                    <a:bodyPr/>
                    <a:lstStyle/>
                    <a:p>
                      <a:pPr algn="l" fontAlgn="b"/>
                      <a:endParaRPr lang="en-ZA" sz="1800" b="0" i="0" u="none" strike="noStrike">
                        <a:solidFill>
                          <a:srgbClr val="000000"/>
                        </a:solidFill>
                        <a:effectLst/>
                        <a:latin typeface="Calibri" panose="020F0502020204030204" pitchFamily="34" charset="0"/>
                      </a:endParaRPr>
                    </a:p>
                  </a:txBody>
                  <a:tcPr marL="3025" marR="3025" marT="3025" marB="0" anchor="b"/>
                </a:tc>
                <a:tc>
                  <a:txBody>
                    <a:bodyPr/>
                    <a:lstStyle/>
                    <a:p>
                      <a:pPr algn="l" fontAlgn="b"/>
                      <a:r>
                        <a:rPr lang="en-ZA" sz="1800" u="none" strike="noStrike">
                          <a:effectLst/>
                        </a:rPr>
                        <a:t> </a:t>
                      </a:r>
                      <a:endParaRPr lang="en-ZA" sz="1800" b="0" i="0" u="none" strike="noStrike">
                        <a:solidFill>
                          <a:srgbClr val="000000"/>
                        </a:solidFill>
                        <a:effectLst/>
                        <a:latin typeface="Calibri" panose="020F0502020204030204" pitchFamily="34" charset="0"/>
                      </a:endParaRPr>
                    </a:p>
                  </a:txBody>
                  <a:tcPr marL="3025" marR="3025" marT="3025" marB="0" anchor="b"/>
                </a:tc>
                <a:extLst>
                  <a:ext uri="{0D108BD9-81ED-4DB2-BD59-A6C34878D82A}">
                    <a16:rowId xmlns:a16="http://schemas.microsoft.com/office/drawing/2014/main" xmlns="" val="3524427264"/>
                  </a:ext>
                </a:extLst>
              </a:tr>
              <a:tr h="712924">
                <a:tc>
                  <a:txBody>
                    <a:bodyPr/>
                    <a:lstStyle/>
                    <a:p>
                      <a:pPr algn="l" fontAlgn="b"/>
                      <a:r>
                        <a:rPr lang="en-GB" sz="1800" u="none" strike="noStrike" dirty="0">
                          <a:effectLst/>
                        </a:rPr>
                        <a:t>Incorporate final budget changes to each department allocation</a:t>
                      </a:r>
                      <a:endParaRPr lang="en-GB" sz="1800" b="0" i="0" u="none" strike="noStrike" dirty="0">
                        <a:solidFill>
                          <a:srgbClr val="000000"/>
                        </a:solidFill>
                        <a:effectLst/>
                        <a:latin typeface="Calibri" panose="020F0502020204030204" pitchFamily="34" charset="0"/>
                      </a:endParaRPr>
                    </a:p>
                  </a:txBody>
                  <a:tcPr marL="3025" marR="3025" marT="3025" marB="0" anchor="b"/>
                </a:tc>
                <a:tc>
                  <a:txBody>
                    <a:bodyPr/>
                    <a:lstStyle/>
                    <a:p>
                      <a:pPr algn="ctr" fontAlgn="b"/>
                      <a:r>
                        <a:rPr lang="en-ZA" sz="1800" u="none" strike="noStrike">
                          <a:effectLst/>
                        </a:rPr>
                        <a:t>Nov-20</a:t>
                      </a:r>
                      <a:endParaRPr lang="en-ZA" sz="1800" b="0" i="0" u="none" strike="noStrike">
                        <a:solidFill>
                          <a:srgbClr val="000000"/>
                        </a:solidFill>
                        <a:effectLst/>
                        <a:latin typeface="Calibri" panose="020F0502020204030204" pitchFamily="34" charset="0"/>
                      </a:endParaRPr>
                    </a:p>
                  </a:txBody>
                  <a:tcPr marL="3025" marR="3025" marT="3025" marB="0" anchor="b"/>
                </a:tc>
                <a:tc>
                  <a:txBody>
                    <a:bodyPr/>
                    <a:lstStyle/>
                    <a:p>
                      <a:pPr algn="ctr" fontAlgn="b"/>
                      <a:endParaRPr lang="en-ZA" sz="1800" b="0" i="0" u="none" strike="noStrike" dirty="0">
                        <a:solidFill>
                          <a:srgbClr val="000000"/>
                        </a:solidFill>
                        <a:effectLst/>
                        <a:latin typeface="Calibri" panose="020F0502020204030204" pitchFamily="34" charset="0"/>
                      </a:endParaRPr>
                    </a:p>
                  </a:txBody>
                  <a:tcPr marL="3025" marR="3025" marT="3025" marB="0" anchor="b"/>
                </a:tc>
                <a:tc>
                  <a:txBody>
                    <a:bodyPr/>
                    <a:lstStyle/>
                    <a:p>
                      <a:pPr algn="l" fontAlgn="b"/>
                      <a:endParaRPr lang="en-ZA" sz="1800" b="0" i="0" u="none" strike="noStrike" dirty="0">
                        <a:solidFill>
                          <a:srgbClr val="000000"/>
                        </a:solidFill>
                        <a:effectLst/>
                        <a:latin typeface="Calibri" panose="020F0502020204030204" pitchFamily="34" charset="0"/>
                      </a:endParaRPr>
                    </a:p>
                  </a:txBody>
                  <a:tcPr marL="3025" marR="3025" marT="3025" marB="0" anchor="b"/>
                </a:tc>
                <a:tc>
                  <a:txBody>
                    <a:bodyPr/>
                    <a:lstStyle/>
                    <a:p>
                      <a:pPr algn="l" fontAlgn="b"/>
                      <a:endParaRPr lang="en-ZA" sz="1800" b="0" i="0" u="none" strike="noStrike" dirty="0">
                        <a:solidFill>
                          <a:srgbClr val="000000"/>
                        </a:solidFill>
                        <a:effectLst/>
                        <a:latin typeface="Calibri" panose="020F0502020204030204" pitchFamily="34" charset="0"/>
                      </a:endParaRPr>
                    </a:p>
                  </a:txBody>
                  <a:tcPr marL="3025" marR="3025" marT="3025" marB="0" anchor="b"/>
                </a:tc>
                <a:tc>
                  <a:txBody>
                    <a:bodyPr/>
                    <a:lstStyle/>
                    <a:p>
                      <a:pPr algn="l" fontAlgn="b"/>
                      <a:r>
                        <a:rPr lang="en-ZA" sz="1800" u="none" strike="noStrike" dirty="0">
                          <a:effectLst/>
                        </a:rPr>
                        <a:t> </a:t>
                      </a:r>
                      <a:endParaRPr lang="en-ZA" sz="1800" b="0" i="0" u="none" strike="noStrike" dirty="0">
                        <a:solidFill>
                          <a:srgbClr val="000000"/>
                        </a:solidFill>
                        <a:effectLst/>
                        <a:latin typeface="Calibri" panose="020F0502020204030204" pitchFamily="34" charset="0"/>
                      </a:endParaRPr>
                    </a:p>
                  </a:txBody>
                  <a:tcPr marL="3025" marR="3025" marT="3025" marB="0" anchor="b"/>
                </a:tc>
                <a:extLst>
                  <a:ext uri="{0D108BD9-81ED-4DB2-BD59-A6C34878D82A}">
                    <a16:rowId xmlns:a16="http://schemas.microsoft.com/office/drawing/2014/main" xmlns="" val="3767286632"/>
                  </a:ext>
                </a:extLst>
              </a:tr>
            </a:tbl>
          </a:graphicData>
        </a:graphic>
      </p:graphicFrame>
      <p:pic>
        <p:nvPicPr>
          <p:cNvPr id="4" name="Picture 3">
            <a:extLst>
              <a:ext uri="{FF2B5EF4-FFF2-40B4-BE49-F238E27FC236}">
                <a16:creationId xmlns:a16="http://schemas.microsoft.com/office/drawing/2014/main" xmlns="" id="{4286CB01-B585-4240-B905-635A8680C235}"/>
              </a:ext>
            </a:extLst>
          </p:cNvPr>
          <p:cNvPicPr>
            <a:picLocks noChangeAspect="1"/>
          </p:cNvPicPr>
          <p:nvPr/>
        </p:nvPicPr>
        <p:blipFill>
          <a:blip r:embed="rId2"/>
          <a:stretch>
            <a:fillRect/>
          </a:stretch>
        </p:blipFill>
        <p:spPr>
          <a:xfrm>
            <a:off x="107504" y="6240567"/>
            <a:ext cx="1694835" cy="584775"/>
          </a:xfrm>
          <a:prstGeom prst="rect">
            <a:avLst/>
          </a:prstGeom>
        </p:spPr>
      </p:pic>
      <p:sp>
        <p:nvSpPr>
          <p:cNvPr id="3" name="Rectangle 2"/>
          <p:cNvSpPr/>
          <p:nvPr/>
        </p:nvSpPr>
        <p:spPr>
          <a:xfrm>
            <a:off x="7452320" y="6379065"/>
            <a:ext cx="367408" cy="307777"/>
          </a:xfrm>
          <a:prstGeom prst="rect">
            <a:avLst/>
          </a:prstGeom>
        </p:spPr>
        <p:txBody>
          <a:bodyPr wrap="none">
            <a:spAutoFit/>
          </a:bodyPr>
          <a:lstStyle/>
          <a:p>
            <a:pPr lvl="0" algn="r">
              <a:defRPr/>
            </a:pPr>
            <a:r>
              <a:rPr lang="en-ZA" sz="1400" dirty="0" smtClean="0">
                <a:solidFill>
                  <a:prstClr val="black"/>
                </a:solidFill>
              </a:rPr>
              <a:t>44</a:t>
            </a:r>
            <a:endParaRPr lang="en-ZA" dirty="0">
              <a:solidFill>
                <a:prstClr val="black"/>
              </a:solidFill>
            </a:endParaRPr>
          </a:p>
        </p:txBody>
      </p:sp>
    </p:spTree>
    <p:extLst>
      <p:ext uri="{BB962C8B-B14F-4D97-AF65-F5344CB8AC3E}">
        <p14:creationId xmlns:p14="http://schemas.microsoft.com/office/powerpoint/2010/main" xmlns="" val="42492246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C6F1201A-E2ED-4801-8CF9-69FE2FBBF74F}"/>
              </a:ext>
            </a:extLst>
          </p:cNvPr>
          <p:cNvSpPr txBox="1">
            <a:spLocks/>
          </p:cNvSpPr>
          <p:nvPr/>
        </p:nvSpPr>
        <p:spPr>
          <a:xfrm>
            <a:off x="0" y="28889"/>
            <a:ext cx="8892480" cy="51979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b="1" cap="small" dirty="0" smtClean="0">
                <a:solidFill>
                  <a:schemeClr val="accent2">
                    <a:lumMod val="75000"/>
                  </a:schemeClr>
                </a:solidFill>
                <a:cs typeface="Arial" panose="020B0604020202020204" pitchFamily="34" charset="0"/>
              </a:rPr>
              <a:t>Implementation Plan</a:t>
            </a:r>
          </a:p>
        </p:txBody>
      </p:sp>
      <p:graphicFrame>
        <p:nvGraphicFramePr>
          <p:cNvPr id="4" name="Table 3"/>
          <p:cNvGraphicFramePr>
            <a:graphicFrameLocks noGrp="1"/>
          </p:cNvGraphicFramePr>
          <p:nvPr>
            <p:extLst>
              <p:ext uri="{D42A27DB-BD31-4B8C-83A1-F6EECF244321}">
                <p14:modId xmlns:p14="http://schemas.microsoft.com/office/powerpoint/2010/main" xmlns="" val="3058078156"/>
              </p:ext>
            </p:extLst>
          </p:nvPr>
        </p:nvGraphicFramePr>
        <p:xfrm>
          <a:off x="1" y="540336"/>
          <a:ext cx="9143998" cy="5624964"/>
        </p:xfrm>
        <a:graphic>
          <a:graphicData uri="http://schemas.openxmlformats.org/drawingml/2006/table">
            <a:tbl>
              <a:tblPr>
                <a:tableStyleId>{8A107856-5554-42FB-B03E-39F5DBC370BA}</a:tableStyleId>
              </a:tblPr>
              <a:tblGrid>
                <a:gridCol w="5012825">
                  <a:extLst>
                    <a:ext uri="{9D8B030D-6E8A-4147-A177-3AD203B41FA5}">
                      <a16:colId xmlns:a16="http://schemas.microsoft.com/office/drawing/2014/main" xmlns="" val="3146295881"/>
                    </a:ext>
                  </a:extLst>
                </a:gridCol>
                <a:gridCol w="906843">
                  <a:extLst>
                    <a:ext uri="{9D8B030D-6E8A-4147-A177-3AD203B41FA5}">
                      <a16:colId xmlns:a16="http://schemas.microsoft.com/office/drawing/2014/main" xmlns="" val="2650658849"/>
                    </a:ext>
                  </a:extLst>
                </a:gridCol>
                <a:gridCol w="415637">
                  <a:extLst>
                    <a:ext uri="{9D8B030D-6E8A-4147-A177-3AD203B41FA5}">
                      <a16:colId xmlns:a16="http://schemas.microsoft.com/office/drawing/2014/main" xmlns="" val="4212361678"/>
                    </a:ext>
                  </a:extLst>
                </a:gridCol>
                <a:gridCol w="415637">
                  <a:extLst>
                    <a:ext uri="{9D8B030D-6E8A-4147-A177-3AD203B41FA5}">
                      <a16:colId xmlns:a16="http://schemas.microsoft.com/office/drawing/2014/main" xmlns="" val="2745468922"/>
                    </a:ext>
                  </a:extLst>
                </a:gridCol>
                <a:gridCol w="466016">
                  <a:extLst>
                    <a:ext uri="{9D8B030D-6E8A-4147-A177-3AD203B41FA5}">
                      <a16:colId xmlns:a16="http://schemas.microsoft.com/office/drawing/2014/main" xmlns="" val="758070975"/>
                    </a:ext>
                  </a:extLst>
                </a:gridCol>
                <a:gridCol w="1927040">
                  <a:extLst>
                    <a:ext uri="{9D8B030D-6E8A-4147-A177-3AD203B41FA5}">
                      <a16:colId xmlns:a16="http://schemas.microsoft.com/office/drawing/2014/main" xmlns="" val="4094397707"/>
                    </a:ext>
                  </a:extLst>
                </a:gridCol>
              </a:tblGrid>
              <a:tr h="257810">
                <a:tc>
                  <a:txBody>
                    <a:bodyPr/>
                    <a:lstStyle/>
                    <a:p>
                      <a:pPr algn="l" fontAlgn="b"/>
                      <a:r>
                        <a:rPr lang="en-ZA" sz="1600" b="1" u="none" strike="noStrike" dirty="0">
                          <a:effectLst/>
                        </a:rPr>
                        <a:t>INFRASTRUCTURE</a:t>
                      </a:r>
                      <a:endParaRPr lang="en-ZA" sz="1600" b="1" i="0" u="none" strike="noStrike" dirty="0">
                        <a:solidFill>
                          <a:schemeClr val="bg1"/>
                        </a:solidFill>
                        <a:effectLst/>
                        <a:latin typeface="Calibri" panose="020F0502020204030204" pitchFamily="34" charset="0"/>
                      </a:endParaRPr>
                    </a:p>
                  </a:txBody>
                  <a:tcPr marL="5668" marR="5668" marT="5668" marB="0" anchor="b"/>
                </a:tc>
                <a:tc>
                  <a:txBody>
                    <a:bodyPr/>
                    <a:lstStyle/>
                    <a:p>
                      <a:pPr algn="ctr" fontAlgn="b"/>
                      <a:r>
                        <a:rPr lang="en-ZA" sz="1600" b="1" u="none" strike="noStrike" dirty="0">
                          <a:effectLst/>
                        </a:rPr>
                        <a:t> </a:t>
                      </a:r>
                      <a:endParaRPr lang="en-ZA" sz="1600" b="1" i="0" u="none" strike="noStrike" dirty="0">
                        <a:solidFill>
                          <a:schemeClr val="bg1"/>
                        </a:solidFill>
                        <a:effectLst/>
                        <a:latin typeface="Calibri" panose="020F0502020204030204" pitchFamily="34" charset="0"/>
                      </a:endParaRPr>
                    </a:p>
                  </a:txBody>
                  <a:tcPr marL="5668" marR="5668" marT="5668" marB="0" anchor="b"/>
                </a:tc>
                <a:tc>
                  <a:txBody>
                    <a:bodyPr/>
                    <a:lstStyle/>
                    <a:p>
                      <a:pPr algn="ctr" fontAlgn="b"/>
                      <a:r>
                        <a:rPr lang="en-ZA" sz="1100" b="1" u="none" strike="noStrike" dirty="0">
                          <a:effectLst/>
                        </a:rPr>
                        <a:t>DBE</a:t>
                      </a:r>
                      <a:endParaRPr lang="en-ZA" sz="1100" b="1" i="0" u="none" strike="noStrike" dirty="0">
                        <a:solidFill>
                          <a:schemeClr val="bg1"/>
                        </a:solidFill>
                        <a:effectLst/>
                        <a:latin typeface="Calibri" panose="020F0502020204030204" pitchFamily="34" charset="0"/>
                      </a:endParaRPr>
                    </a:p>
                  </a:txBody>
                  <a:tcPr marL="5668" marR="5668" marT="5668" marB="0" anchor="b"/>
                </a:tc>
                <a:tc>
                  <a:txBody>
                    <a:bodyPr/>
                    <a:lstStyle/>
                    <a:p>
                      <a:pPr algn="l" fontAlgn="b"/>
                      <a:r>
                        <a:rPr lang="en-ZA" sz="1100" b="1" u="none" strike="noStrike" dirty="0">
                          <a:effectLst/>
                        </a:rPr>
                        <a:t>DSD</a:t>
                      </a:r>
                      <a:endParaRPr lang="en-ZA" sz="1100" b="1" i="0" u="none" strike="noStrike" dirty="0">
                        <a:solidFill>
                          <a:schemeClr val="bg1"/>
                        </a:solidFill>
                        <a:effectLst/>
                        <a:latin typeface="Calibri" panose="020F0502020204030204" pitchFamily="34" charset="0"/>
                      </a:endParaRPr>
                    </a:p>
                  </a:txBody>
                  <a:tcPr marL="5668" marR="5668" marT="5668" marB="0" anchor="b"/>
                </a:tc>
                <a:tc>
                  <a:txBody>
                    <a:bodyPr/>
                    <a:lstStyle/>
                    <a:p>
                      <a:pPr algn="l" fontAlgn="b"/>
                      <a:r>
                        <a:rPr lang="en-ZA" sz="1100" b="1" u="none" strike="noStrike" dirty="0">
                          <a:effectLst/>
                        </a:rPr>
                        <a:t>Other</a:t>
                      </a:r>
                      <a:endParaRPr lang="en-ZA" sz="1100" b="1" i="0" u="none" strike="noStrike" dirty="0">
                        <a:solidFill>
                          <a:schemeClr val="bg1"/>
                        </a:solidFill>
                        <a:effectLst/>
                        <a:latin typeface="Calibri" panose="020F0502020204030204" pitchFamily="34" charset="0"/>
                      </a:endParaRPr>
                    </a:p>
                  </a:txBody>
                  <a:tcPr marL="5668" marR="5668" marT="5668" marB="0" anchor="b"/>
                </a:tc>
                <a:tc>
                  <a:txBody>
                    <a:bodyPr/>
                    <a:lstStyle/>
                    <a:p>
                      <a:pPr algn="l" fontAlgn="b"/>
                      <a:r>
                        <a:rPr lang="en-ZA" sz="1600" b="1" u="none" strike="noStrike" dirty="0">
                          <a:effectLst/>
                        </a:rPr>
                        <a:t>Dependencies</a:t>
                      </a:r>
                      <a:endParaRPr lang="en-ZA" sz="1600" b="1" i="0" u="none" strike="noStrike" dirty="0">
                        <a:solidFill>
                          <a:schemeClr val="bg1"/>
                        </a:solidFill>
                        <a:effectLst/>
                        <a:latin typeface="Calibri" panose="020F0502020204030204" pitchFamily="34" charset="0"/>
                      </a:endParaRPr>
                    </a:p>
                  </a:txBody>
                  <a:tcPr marL="5668" marR="5668" marT="5668" marB="0" anchor="b"/>
                </a:tc>
                <a:extLst>
                  <a:ext uri="{0D108BD9-81ED-4DB2-BD59-A6C34878D82A}">
                    <a16:rowId xmlns:a16="http://schemas.microsoft.com/office/drawing/2014/main" xmlns="" val="1174400187"/>
                  </a:ext>
                </a:extLst>
              </a:tr>
              <a:tr h="509763">
                <a:tc>
                  <a:txBody>
                    <a:bodyPr/>
                    <a:lstStyle/>
                    <a:p>
                      <a:pPr algn="l" fontAlgn="b"/>
                      <a:r>
                        <a:rPr lang="en-GB" sz="1600" u="none" strike="noStrike" dirty="0">
                          <a:effectLst/>
                        </a:rPr>
                        <a:t>Collect lists of ECD centres that  have been funded for construction and maintenance</a:t>
                      </a:r>
                      <a:endParaRPr lang="en-GB" sz="1600" b="0" i="0" u="none" strike="noStrike" dirty="0">
                        <a:solidFill>
                          <a:srgbClr val="000000"/>
                        </a:solidFill>
                        <a:effectLst/>
                        <a:latin typeface="Calibri" panose="020F0502020204030204" pitchFamily="34" charset="0"/>
                      </a:endParaRPr>
                    </a:p>
                  </a:txBody>
                  <a:tcPr marL="5668" marR="5668" marT="5668" marB="0" anchor="b"/>
                </a:tc>
                <a:tc>
                  <a:txBody>
                    <a:bodyPr/>
                    <a:lstStyle/>
                    <a:p>
                      <a:pPr algn="ctr" fontAlgn="b"/>
                      <a:r>
                        <a:rPr lang="en-ZA" sz="1400" u="none" strike="noStrike" dirty="0">
                          <a:effectLst/>
                        </a:rPr>
                        <a:t>Oct-20</a:t>
                      </a:r>
                      <a:endParaRPr lang="en-ZA" sz="1400" b="0" i="0" u="none" strike="noStrike" dirty="0">
                        <a:solidFill>
                          <a:srgbClr val="000000"/>
                        </a:solidFill>
                        <a:effectLst/>
                        <a:latin typeface="Calibri" panose="020F0502020204030204" pitchFamily="34" charset="0"/>
                      </a:endParaRPr>
                    </a:p>
                  </a:txBody>
                  <a:tcPr marL="5668" marR="5668" marT="5668" marB="0" anchor="b"/>
                </a:tc>
                <a:tc>
                  <a:txBody>
                    <a:bodyPr/>
                    <a:lstStyle/>
                    <a:p>
                      <a:pPr algn="ctr" fontAlgn="b"/>
                      <a:endParaRPr lang="en-ZA" sz="1600" b="0" i="0" u="none" strike="noStrike">
                        <a:solidFill>
                          <a:srgbClr val="000000"/>
                        </a:solidFill>
                        <a:effectLst/>
                        <a:latin typeface="Calibri" panose="020F0502020204030204" pitchFamily="34" charset="0"/>
                      </a:endParaRPr>
                    </a:p>
                  </a:txBody>
                  <a:tcPr marL="5668" marR="5668" marT="5668" marB="0" anchor="b"/>
                </a:tc>
                <a:tc>
                  <a:txBody>
                    <a:bodyPr/>
                    <a:lstStyle/>
                    <a:p>
                      <a:pPr algn="l" fontAlgn="b"/>
                      <a:r>
                        <a:rPr lang="en-ZA" sz="1600" u="none" strike="noStrike">
                          <a:effectLst/>
                        </a:rPr>
                        <a:t> </a:t>
                      </a:r>
                      <a:endParaRPr lang="en-ZA" sz="1600" b="0" i="0" u="none" strike="noStrike">
                        <a:solidFill>
                          <a:srgbClr val="000000"/>
                        </a:solidFill>
                        <a:effectLst/>
                        <a:latin typeface="Calibri" panose="020F0502020204030204" pitchFamily="34" charset="0"/>
                      </a:endParaRPr>
                    </a:p>
                  </a:txBody>
                  <a:tcPr marL="5668" marR="5668" marT="5668" marB="0" anchor="b"/>
                </a:tc>
                <a:tc>
                  <a:txBody>
                    <a:bodyPr/>
                    <a:lstStyle/>
                    <a:p>
                      <a:pPr algn="l" fontAlgn="b"/>
                      <a:endParaRPr lang="en-ZA" sz="1600" b="0" i="0" u="none" strike="noStrike" dirty="0">
                        <a:solidFill>
                          <a:srgbClr val="000000"/>
                        </a:solidFill>
                        <a:effectLst/>
                        <a:latin typeface="Calibri" panose="020F0502020204030204" pitchFamily="34" charset="0"/>
                      </a:endParaRPr>
                    </a:p>
                  </a:txBody>
                  <a:tcPr marL="5668" marR="5668" marT="5668" marB="0" anchor="b"/>
                </a:tc>
                <a:tc>
                  <a:txBody>
                    <a:bodyPr/>
                    <a:lstStyle/>
                    <a:p>
                      <a:pPr algn="l" fontAlgn="b"/>
                      <a:r>
                        <a:rPr lang="en-ZA" sz="1600" u="none" strike="noStrike" dirty="0" smtClean="0">
                          <a:effectLst/>
                        </a:rPr>
                        <a:t>Info from </a:t>
                      </a:r>
                      <a:r>
                        <a:rPr lang="en-ZA" sz="1600" u="none" strike="noStrike" dirty="0">
                          <a:effectLst/>
                        </a:rPr>
                        <a:t>DSD</a:t>
                      </a:r>
                      <a:endParaRPr lang="en-ZA" sz="1600" b="0" i="0" u="none" strike="noStrike" dirty="0">
                        <a:solidFill>
                          <a:srgbClr val="000000"/>
                        </a:solidFill>
                        <a:effectLst/>
                        <a:latin typeface="Calibri" panose="020F0502020204030204" pitchFamily="34" charset="0"/>
                      </a:endParaRPr>
                    </a:p>
                  </a:txBody>
                  <a:tcPr marL="5668" marR="5668" marT="5668" marB="0" anchor="b"/>
                </a:tc>
                <a:extLst>
                  <a:ext uri="{0D108BD9-81ED-4DB2-BD59-A6C34878D82A}">
                    <a16:rowId xmlns:a16="http://schemas.microsoft.com/office/drawing/2014/main" xmlns="" val="2438152856"/>
                  </a:ext>
                </a:extLst>
              </a:tr>
              <a:tr h="509763">
                <a:tc>
                  <a:txBody>
                    <a:bodyPr/>
                    <a:lstStyle/>
                    <a:p>
                      <a:pPr algn="l" fontAlgn="b"/>
                      <a:r>
                        <a:rPr lang="en-GB" sz="1600" u="none" strike="noStrike" dirty="0">
                          <a:effectLst/>
                        </a:rPr>
                        <a:t>Identify processes and collect tools used to assess registration of ECD centres </a:t>
                      </a:r>
                      <a:endParaRPr lang="en-GB" sz="1600" b="0" i="0" u="none" strike="noStrike" dirty="0">
                        <a:solidFill>
                          <a:srgbClr val="000000"/>
                        </a:solidFill>
                        <a:effectLst/>
                        <a:latin typeface="Calibri" panose="020F0502020204030204" pitchFamily="34" charset="0"/>
                      </a:endParaRPr>
                    </a:p>
                  </a:txBody>
                  <a:tcPr marL="5668" marR="5668" marT="5668" marB="0" anchor="b"/>
                </a:tc>
                <a:tc>
                  <a:txBody>
                    <a:bodyPr/>
                    <a:lstStyle/>
                    <a:p>
                      <a:pPr algn="ctr" fontAlgn="b"/>
                      <a:r>
                        <a:rPr lang="en-ZA" sz="1400" u="none" strike="noStrike" dirty="0">
                          <a:effectLst/>
                        </a:rPr>
                        <a:t>Oct-20</a:t>
                      </a:r>
                      <a:endParaRPr lang="en-ZA" sz="1400" b="0" i="0" u="none" strike="noStrike" dirty="0">
                        <a:solidFill>
                          <a:srgbClr val="000000"/>
                        </a:solidFill>
                        <a:effectLst/>
                        <a:latin typeface="Calibri" panose="020F0502020204030204" pitchFamily="34" charset="0"/>
                      </a:endParaRPr>
                    </a:p>
                  </a:txBody>
                  <a:tcPr marL="5668" marR="5668" marT="5668" marB="0" anchor="b"/>
                </a:tc>
                <a:tc>
                  <a:txBody>
                    <a:bodyPr/>
                    <a:lstStyle/>
                    <a:p>
                      <a:pPr algn="ctr" fontAlgn="b"/>
                      <a:endParaRPr lang="en-ZA" sz="1600" b="0" i="0" u="none" strike="noStrike">
                        <a:solidFill>
                          <a:srgbClr val="000000"/>
                        </a:solidFill>
                        <a:effectLst/>
                        <a:latin typeface="Calibri" panose="020F0502020204030204" pitchFamily="34" charset="0"/>
                      </a:endParaRPr>
                    </a:p>
                  </a:txBody>
                  <a:tcPr marL="5668" marR="5668" marT="5668" marB="0" anchor="b"/>
                </a:tc>
                <a:tc>
                  <a:txBody>
                    <a:bodyPr/>
                    <a:lstStyle/>
                    <a:p>
                      <a:pPr algn="l" fontAlgn="b"/>
                      <a:r>
                        <a:rPr lang="en-ZA" sz="1600" u="none" strike="noStrike">
                          <a:effectLst/>
                        </a:rPr>
                        <a:t> </a:t>
                      </a:r>
                      <a:endParaRPr lang="en-ZA" sz="1600" b="0" i="0" u="none" strike="noStrike">
                        <a:solidFill>
                          <a:srgbClr val="000000"/>
                        </a:solidFill>
                        <a:effectLst/>
                        <a:latin typeface="Calibri" panose="020F0502020204030204" pitchFamily="34" charset="0"/>
                      </a:endParaRPr>
                    </a:p>
                  </a:txBody>
                  <a:tcPr marL="5668" marR="5668" marT="5668" marB="0" anchor="b"/>
                </a:tc>
                <a:tc>
                  <a:txBody>
                    <a:bodyPr/>
                    <a:lstStyle/>
                    <a:p>
                      <a:pPr algn="l" fontAlgn="b"/>
                      <a:endParaRPr lang="en-ZA" sz="1600" b="0" i="0" u="none" strike="noStrike" dirty="0">
                        <a:solidFill>
                          <a:srgbClr val="000000"/>
                        </a:solidFill>
                        <a:effectLst/>
                        <a:latin typeface="Calibri" panose="020F0502020204030204" pitchFamily="34" charset="0"/>
                      </a:endParaRPr>
                    </a:p>
                  </a:txBody>
                  <a:tcPr marL="5668" marR="5668" marT="5668" marB="0" anchor="b"/>
                </a:tc>
                <a:tc>
                  <a:txBody>
                    <a:bodyPr/>
                    <a:lstStyle/>
                    <a:p>
                      <a:pPr algn="l" fontAlgn="b"/>
                      <a:r>
                        <a:rPr lang="en-ZA" sz="1600" u="none" strike="noStrike" dirty="0" smtClean="0">
                          <a:effectLst/>
                        </a:rPr>
                        <a:t>Info </a:t>
                      </a:r>
                      <a:r>
                        <a:rPr lang="en-ZA" sz="1600" u="none" strike="noStrike" dirty="0">
                          <a:effectLst/>
                        </a:rPr>
                        <a:t>from DSD</a:t>
                      </a:r>
                      <a:endParaRPr lang="en-ZA" sz="1600" b="0" i="0" u="none" strike="noStrike" dirty="0">
                        <a:solidFill>
                          <a:srgbClr val="000000"/>
                        </a:solidFill>
                        <a:effectLst/>
                        <a:latin typeface="Calibri" panose="020F0502020204030204" pitchFamily="34" charset="0"/>
                      </a:endParaRPr>
                    </a:p>
                  </a:txBody>
                  <a:tcPr marL="5668" marR="5668" marT="5668" marB="0" anchor="b"/>
                </a:tc>
                <a:extLst>
                  <a:ext uri="{0D108BD9-81ED-4DB2-BD59-A6C34878D82A}">
                    <a16:rowId xmlns:a16="http://schemas.microsoft.com/office/drawing/2014/main" xmlns="" val="4168487331"/>
                  </a:ext>
                </a:extLst>
              </a:tr>
              <a:tr h="257810">
                <a:tc>
                  <a:txBody>
                    <a:bodyPr/>
                    <a:lstStyle/>
                    <a:p>
                      <a:pPr algn="l" fontAlgn="b"/>
                      <a:r>
                        <a:rPr lang="en-GB" sz="1600" u="none" strike="noStrike" dirty="0">
                          <a:effectLst/>
                        </a:rPr>
                        <a:t>Determine capacity funded to manage the Conditional grant</a:t>
                      </a:r>
                      <a:endParaRPr lang="en-GB" sz="1600" b="0" i="0" u="none" strike="noStrike" dirty="0">
                        <a:solidFill>
                          <a:srgbClr val="000000"/>
                        </a:solidFill>
                        <a:effectLst/>
                        <a:latin typeface="Calibri" panose="020F0502020204030204" pitchFamily="34" charset="0"/>
                      </a:endParaRPr>
                    </a:p>
                  </a:txBody>
                  <a:tcPr marL="5668" marR="5668" marT="5668" marB="0" anchor="b"/>
                </a:tc>
                <a:tc>
                  <a:txBody>
                    <a:bodyPr/>
                    <a:lstStyle/>
                    <a:p>
                      <a:pPr algn="ctr" fontAlgn="b"/>
                      <a:r>
                        <a:rPr lang="en-ZA" sz="1400" u="none" strike="noStrike" dirty="0">
                          <a:effectLst/>
                        </a:rPr>
                        <a:t>Oct-20</a:t>
                      </a:r>
                      <a:endParaRPr lang="en-ZA" sz="1400" b="0" i="0" u="none" strike="noStrike" dirty="0">
                        <a:solidFill>
                          <a:srgbClr val="000000"/>
                        </a:solidFill>
                        <a:effectLst/>
                        <a:latin typeface="Calibri" panose="020F0502020204030204" pitchFamily="34" charset="0"/>
                      </a:endParaRPr>
                    </a:p>
                  </a:txBody>
                  <a:tcPr marL="5668" marR="5668" marT="5668" marB="0" anchor="b"/>
                </a:tc>
                <a:tc>
                  <a:txBody>
                    <a:bodyPr/>
                    <a:lstStyle/>
                    <a:p>
                      <a:pPr algn="ctr" fontAlgn="b"/>
                      <a:endParaRPr lang="en-ZA" sz="1600" b="0" i="0" u="none" strike="noStrike">
                        <a:solidFill>
                          <a:srgbClr val="000000"/>
                        </a:solidFill>
                        <a:effectLst/>
                        <a:latin typeface="Calibri" panose="020F0502020204030204" pitchFamily="34" charset="0"/>
                      </a:endParaRPr>
                    </a:p>
                  </a:txBody>
                  <a:tcPr marL="5668" marR="5668" marT="5668" marB="0" anchor="b"/>
                </a:tc>
                <a:tc>
                  <a:txBody>
                    <a:bodyPr/>
                    <a:lstStyle/>
                    <a:p>
                      <a:pPr algn="l" fontAlgn="b"/>
                      <a:r>
                        <a:rPr lang="en-ZA" sz="1600" u="none" strike="noStrike">
                          <a:effectLst/>
                        </a:rPr>
                        <a:t> </a:t>
                      </a:r>
                      <a:endParaRPr lang="en-ZA" sz="1600" b="0" i="0" u="none" strike="noStrike">
                        <a:solidFill>
                          <a:srgbClr val="000000"/>
                        </a:solidFill>
                        <a:effectLst/>
                        <a:latin typeface="Calibri" panose="020F0502020204030204" pitchFamily="34" charset="0"/>
                      </a:endParaRPr>
                    </a:p>
                  </a:txBody>
                  <a:tcPr marL="5668" marR="5668" marT="5668" marB="0" anchor="b"/>
                </a:tc>
                <a:tc>
                  <a:txBody>
                    <a:bodyPr/>
                    <a:lstStyle/>
                    <a:p>
                      <a:pPr algn="l" fontAlgn="b"/>
                      <a:endParaRPr lang="en-ZA" sz="1600" b="0" i="0" u="none" strike="noStrike">
                        <a:solidFill>
                          <a:srgbClr val="000000"/>
                        </a:solidFill>
                        <a:effectLst/>
                        <a:latin typeface="Calibri" panose="020F0502020204030204" pitchFamily="34" charset="0"/>
                      </a:endParaRPr>
                    </a:p>
                  </a:txBody>
                  <a:tcPr marL="5668" marR="5668" marT="5668" marB="0" anchor="b"/>
                </a:tc>
                <a:tc>
                  <a:txBody>
                    <a:bodyPr/>
                    <a:lstStyle/>
                    <a:p>
                      <a:pPr algn="l" fontAlgn="b"/>
                      <a:r>
                        <a:rPr lang="en-ZA" sz="1600" u="none" strike="noStrike" dirty="0" smtClean="0">
                          <a:effectLst/>
                        </a:rPr>
                        <a:t>Info </a:t>
                      </a:r>
                      <a:r>
                        <a:rPr lang="en-ZA" sz="1600" u="none" strike="noStrike" dirty="0">
                          <a:effectLst/>
                        </a:rPr>
                        <a:t>from DSD</a:t>
                      </a:r>
                      <a:endParaRPr lang="en-ZA" sz="1600" b="0" i="0" u="none" strike="noStrike" dirty="0">
                        <a:solidFill>
                          <a:srgbClr val="000000"/>
                        </a:solidFill>
                        <a:effectLst/>
                        <a:latin typeface="Calibri" panose="020F0502020204030204" pitchFamily="34" charset="0"/>
                      </a:endParaRPr>
                    </a:p>
                  </a:txBody>
                  <a:tcPr marL="5668" marR="5668" marT="5668" marB="0" anchor="b"/>
                </a:tc>
                <a:extLst>
                  <a:ext uri="{0D108BD9-81ED-4DB2-BD59-A6C34878D82A}">
                    <a16:rowId xmlns:a16="http://schemas.microsoft.com/office/drawing/2014/main" xmlns="" val="3209347464"/>
                  </a:ext>
                </a:extLst>
              </a:tr>
              <a:tr h="257810">
                <a:tc>
                  <a:txBody>
                    <a:bodyPr/>
                    <a:lstStyle/>
                    <a:p>
                      <a:pPr algn="l" fontAlgn="b"/>
                      <a:r>
                        <a:rPr lang="en-GB" sz="1600" u="none" strike="noStrike">
                          <a:effectLst/>
                        </a:rPr>
                        <a:t>Share background information including projects </a:t>
                      </a:r>
                      <a:endParaRPr lang="en-GB" sz="1600" b="0" i="0" u="none" strike="noStrike">
                        <a:solidFill>
                          <a:srgbClr val="000000"/>
                        </a:solidFill>
                        <a:effectLst/>
                        <a:latin typeface="Calibri" panose="020F0502020204030204" pitchFamily="34" charset="0"/>
                      </a:endParaRPr>
                    </a:p>
                  </a:txBody>
                  <a:tcPr marL="5668" marR="5668" marT="5668" marB="0" anchor="b"/>
                </a:tc>
                <a:tc>
                  <a:txBody>
                    <a:bodyPr/>
                    <a:lstStyle/>
                    <a:p>
                      <a:pPr algn="ctr" fontAlgn="b"/>
                      <a:r>
                        <a:rPr lang="en-ZA" sz="1400" u="none" strike="noStrike">
                          <a:effectLst/>
                        </a:rPr>
                        <a:t>Oct-20</a:t>
                      </a:r>
                      <a:endParaRPr lang="en-ZA" sz="1400" b="0" i="0" u="none" strike="noStrike">
                        <a:solidFill>
                          <a:srgbClr val="000000"/>
                        </a:solidFill>
                        <a:effectLst/>
                        <a:latin typeface="Calibri" panose="020F0502020204030204" pitchFamily="34" charset="0"/>
                      </a:endParaRPr>
                    </a:p>
                  </a:txBody>
                  <a:tcPr marL="5668" marR="5668" marT="5668" marB="0" anchor="b"/>
                </a:tc>
                <a:tc>
                  <a:txBody>
                    <a:bodyPr/>
                    <a:lstStyle/>
                    <a:p>
                      <a:pPr algn="ctr" fontAlgn="b"/>
                      <a:endParaRPr lang="en-ZA" sz="1600" b="0" i="0" u="none" strike="noStrike">
                        <a:solidFill>
                          <a:srgbClr val="000000"/>
                        </a:solidFill>
                        <a:effectLst/>
                        <a:latin typeface="Calibri" panose="020F0502020204030204" pitchFamily="34" charset="0"/>
                      </a:endParaRPr>
                    </a:p>
                  </a:txBody>
                  <a:tcPr marL="5668" marR="5668" marT="5668" marB="0" anchor="b"/>
                </a:tc>
                <a:tc>
                  <a:txBody>
                    <a:bodyPr/>
                    <a:lstStyle/>
                    <a:p>
                      <a:pPr algn="l" fontAlgn="b"/>
                      <a:r>
                        <a:rPr lang="en-ZA" sz="1600" u="none" strike="noStrike">
                          <a:effectLst/>
                        </a:rPr>
                        <a:t> </a:t>
                      </a:r>
                      <a:endParaRPr lang="en-ZA" sz="1600" b="0" i="0" u="none" strike="noStrike">
                        <a:solidFill>
                          <a:srgbClr val="000000"/>
                        </a:solidFill>
                        <a:effectLst/>
                        <a:latin typeface="Calibri" panose="020F0502020204030204" pitchFamily="34" charset="0"/>
                      </a:endParaRPr>
                    </a:p>
                  </a:txBody>
                  <a:tcPr marL="5668" marR="5668" marT="5668" marB="0" anchor="b"/>
                </a:tc>
                <a:tc>
                  <a:txBody>
                    <a:bodyPr/>
                    <a:lstStyle/>
                    <a:p>
                      <a:pPr algn="l" fontAlgn="b"/>
                      <a:endParaRPr lang="en-ZA" sz="1600" b="0" i="0" u="none" strike="noStrike">
                        <a:solidFill>
                          <a:srgbClr val="000000"/>
                        </a:solidFill>
                        <a:effectLst/>
                        <a:latin typeface="Calibri" panose="020F0502020204030204" pitchFamily="34" charset="0"/>
                      </a:endParaRPr>
                    </a:p>
                  </a:txBody>
                  <a:tcPr marL="5668" marR="5668" marT="5668" marB="0" anchor="b"/>
                </a:tc>
                <a:tc>
                  <a:txBody>
                    <a:bodyPr/>
                    <a:lstStyle/>
                    <a:p>
                      <a:pPr algn="l" fontAlgn="b"/>
                      <a:r>
                        <a:rPr lang="en-ZA" sz="1600" u="none" strike="noStrike" dirty="0" smtClean="0">
                          <a:effectLst/>
                        </a:rPr>
                        <a:t>Info </a:t>
                      </a:r>
                      <a:r>
                        <a:rPr lang="en-ZA" sz="1600" u="none" strike="noStrike" dirty="0">
                          <a:effectLst/>
                        </a:rPr>
                        <a:t>from DSD</a:t>
                      </a:r>
                      <a:endParaRPr lang="en-ZA" sz="1600" b="0" i="0" u="none" strike="noStrike" dirty="0">
                        <a:solidFill>
                          <a:srgbClr val="000000"/>
                        </a:solidFill>
                        <a:effectLst/>
                        <a:latin typeface="Calibri" panose="020F0502020204030204" pitchFamily="34" charset="0"/>
                      </a:endParaRPr>
                    </a:p>
                  </a:txBody>
                  <a:tcPr marL="5668" marR="5668" marT="5668" marB="0" anchor="b"/>
                </a:tc>
                <a:extLst>
                  <a:ext uri="{0D108BD9-81ED-4DB2-BD59-A6C34878D82A}">
                    <a16:rowId xmlns:a16="http://schemas.microsoft.com/office/drawing/2014/main" xmlns="" val="3079435853"/>
                  </a:ext>
                </a:extLst>
              </a:tr>
              <a:tr h="509763">
                <a:tc>
                  <a:txBody>
                    <a:bodyPr/>
                    <a:lstStyle/>
                    <a:p>
                      <a:pPr algn="l" fontAlgn="b"/>
                      <a:r>
                        <a:rPr lang="en-GB" sz="1600" u="none" strike="noStrike" dirty="0">
                          <a:effectLst/>
                        </a:rPr>
                        <a:t>Identify government owned ECD centres that will shift across </a:t>
                      </a:r>
                      <a:endParaRPr lang="en-GB" sz="1600" b="0" i="0" u="none" strike="noStrike" dirty="0">
                        <a:solidFill>
                          <a:srgbClr val="000000"/>
                        </a:solidFill>
                        <a:effectLst/>
                        <a:latin typeface="Calibri" panose="020F0502020204030204" pitchFamily="34" charset="0"/>
                      </a:endParaRPr>
                    </a:p>
                  </a:txBody>
                  <a:tcPr marL="5668" marR="5668" marT="5668" marB="0" anchor="b"/>
                </a:tc>
                <a:tc>
                  <a:txBody>
                    <a:bodyPr/>
                    <a:lstStyle/>
                    <a:p>
                      <a:pPr algn="ctr" fontAlgn="b"/>
                      <a:r>
                        <a:rPr lang="en-ZA" sz="1400" u="none" strike="noStrike">
                          <a:effectLst/>
                        </a:rPr>
                        <a:t>Oct-20</a:t>
                      </a:r>
                      <a:endParaRPr lang="en-ZA" sz="1400" b="0" i="0" u="none" strike="noStrike">
                        <a:solidFill>
                          <a:srgbClr val="000000"/>
                        </a:solidFill>
                        <a:effectLst/>
                        <a:latin typeface="Calibri" panose="020F0502020204030204" pitchFamily="34" charset="0"/>
                      </a:endParaRPr>
                    </a:p>
                  </a:txBody>
                  <a:tcPr marL="5668" marR="5668" marT="5668" marB="0" anchor="b"/>
                </a:tc>
                <a:tc>
                  <a:txBody>
                    <a:bodyPr/>
                    <a:lstStyle/>
                    <a:p>
                      <a:pPr algn="ctr" fontAlgn="b"/>
                      <a:endParaRPr lang="en-ZA" sz="1600" b="0" i="0" u="none" strike="noStrike">
                        <a:solidFill>
                          <a:srgbClr val="000000"/>
                        </a:solidFill>
                        <a:effectLst/>
                        <a:latin typeface="Calibri" panose="020F0502020204030204" pitchFamily="34" charset="0"/>
                      </a:endParaRPr>
                    </a:p>
                  </a:txBody>
                  <a:tcPr marL="5668" marR="5668" marT="5668" marB="0" anchor="b"/>
                </a:tc>
                <a:tc>
                  <a:txBody>
                    <a:bodyPr/>
                    <a:lstStyle/>
                    <a:p>
                      <a:pPr algn="l" fontAlgn="b"/>
                      <a:r>
                        <a:rPr lang="en-ZA" sz="1600" u="none" strike="noStrike">
                          <a:effectLst/>
                        </a:rPr>
                        <a:t> </a:t>
                      </a:r>
                      <a:endParaRPr lang="en-ZA" sz="1600" b="0" i="0" u="none" strike="noStrike">
                        <a:solidFill>
                          <a:srgbClr val="000000"/>
                        </a:solidFill>
                        <a:effectLst/>
                        <a:latin typeface="Calibri" panose="020F0502020204030204" pitchFamily="34" charset="0"/>
                      </a:endParaRPr>
                    </a:p>
                  </a:txBody>
                  <a:tcPr marL="5668" marR="5668" marT="5668" marB="0" anchor="b"/>
                </a:tc>
                <a:tc>
                  <a:txBody>
                    <a:bodyPr/>
                    <a:lstStyle/>
                    <a:p>
                      <a:pPr algn="l" fontAlgn="b"/>
                      <a:endParaRPr lang="en-ZA" sz="1600" b="0" i="0" u="none" strike="noStrike" dirty="0">
                        <a:solidFill>
                          <a:srgbClr val="000000"/>
                        </a:solidFill>
                        <a:effectLst/>
                        <a:latin typeface="Calibri" panose="020F0502020204030204" pitchFamily="34" charset="0"/>
                      </a:endParaRPr>
                    </a:p>
                  </a:txBody>
                  <a:tcPr marL="5668" marR="5668" marT="5668" marB="0" anchor="b"/>
                </a:tc>
                <a:tc>
                  <a:txBody>
                    <a:bodyPr/>
                    <a:lstStyle/>
                    <a:p>
                      <a:pPr algn="l" fontAlgn="b"/>
                      <a:r>
                        <a:rPr lang="en-ZA" sz="1600" u="none" strike="noStrike" dirty="0" smtClean="0">
                          <a:effectLst/>
                        </a:rPr>
                        <a:t>Info </a:t>
                      </a:r>
                      <a:r>
                        <a:rPr lang="en-ZA" sz="1600" u="none" strike="noStrike" dirty="0">
                          <a:effectLst/>
                        </a:rPr>
                        <a:t>from DSD</a:t>
                      </a:r>
                      <a:endParaRPr lang="en-ZA" sz="1600" b="0" i="0" u="none" strike="noStrike" dirty="0">
                        <a:solidFill>
                          <a:srgbClr val="000000"/>
                        </a:solidFill>
                        <a:effectLst/>
                        <a:latin typeface="Calibri" panose="020F0502020204030204" pitchFamily="34" charset="0"/>
                      </a:endParaRPr>
                    </a:p>
                  </a:txBody>
                  <a:tcPr marL="5668" marR="5668" marT="5668" marB="0" anchor="b"/>
                </a:tc>
                <a:extLst>
                  <a:ext uri="{0D108BD9-81ED-4DB2-BD59-A6C34878D82A}">
                    <a16:rowId xmlns:a16="http://schemas.microsoft.com/office/drawing/2014/main" xmlns="" val="1270230052"/>
                  </a:ext>
                </a:extLst>
              </a:tr>
              <a:tr h="509763">
                <a:tc>
                  <a:txBody>
                    <a:bodyPr/>
                    <a:lstStyle/>
                    <a:p>
                      <a:pPr algn="l" fontAlgn="b"/>
                      <a:r>
                        <a:rPr lang="en-GB" sz="1600" u="none" strike="noStrike" dirty="0">
                          <a:effectLst/>
                        </a:rPr>
                        <a:t>Readiness assessment of capacity to manage planning and delivery at national, provincial and district levels</a:t>
                      </a:r>
                      <a:endParaRPr lang="en-GB" sz="1600" b="0" i="0" u="none" strike="noStrike" dirty="0">
                        <a:solidFill>
                          <a:srgbClr val="000000"/>
                        </a:solidFill>
                        <a:effectLst/>
                        <a:latin typeface="Calibri" panose="020F0502020204030204" pitchFamily="34" charset="0"/>
                      </a:endParaRPr>
                    </a:p>
                  </a:txBody>
                  <a:tcPr marL="5668" marR="5668" marT="5668" marB="0" anchor="b"/>
                </a:tc>
                <a:tc>
                  <a:txBody>
                    <a:bodyPr/>
                    <a:lstStyle/>
                    <a:p>
                      <a:pPr algn="ctr" fontAlgn="b"/>
                      <a:r>
                        <a:rPr lang="en-ZA" sz="1400" u="none" strike="noStrike" dirty="0">
                          <a:effectLst/>
                        </a:rPr>
                        <a:t>Nov-20</a:t>
                      </a:r>
                      <a:endParaRPr lang="en-ZA" sz="1400" b="0" i="0" u="none" strike="noStrike" dirty="0">
                        <a:solidFill>
                          <a:srgbClr val="000000"/>
                        </a:solidFill>
                        <a:effectLst/>
                        <a:latin typeface="Calibri" panose="020F0502020204030204" pitchFamily="34" charset="0"/>
                      </a:endParaRPr>
                    </a:p>
                  </a:txBody>
                  <a:tcPr marL="5668" marR="5668" marT="5668" marB="0" anchor="b"/>
                </a:tc>
                <a:tc>
                  <a:txBody>
                    <a:bodyPr/>
                    <a:lstStyle/>
                    <a:p>
                      <a:pPr algn="ctr" fontAlgn="b"/>
                      <a:r>
                        <a:rPr lang="en-ZA" sz="1600" u="none" strike="noStrike">
                          <a:effectLst/>
                        </a:rPr>
                        <a:t> </a:t>
                      </a:r>
                      <a:endParaRPr lang="en-ZA" sz="1600" b="0" i="0" u="none" strike="noStrike">
                        <a:solidFill>
                          <a:srgbClr val="000000"/>
                        </a:solidFill>
                        <a:effectLst/>
                        <a:latin typeface="Calibri" panose="020F0502020204030204" pitchFamily="34" charset="0"/>
                      </a:endParaRPr>
                    </a:p>
                  </a:txBody>
                  <a:tcPr marL="5668" marR="5668" marT="5668" marB="0" anchor="b"/>
                </a:tc>
                <a:tc>
                  <a:txBody>
                    <a:bodyPr/>
                    <a:lstStyle/>
                    <a:p>
                      <a:pPr algn="l" fontAlgn="b"/>
                      <a:endParaRPr lang="en-ZA" sz="1600" b="0" i="0" u="none" strike="noStrike">
                        <a:solidFill>
                          <a:srgbClr val="000000"/>
                        </a:solidFill>
                        <a:effectLst/>
                        <a:latin typeface="Calibri" panose="020F0502020204030204" pitchFamily="34" charset="0"/>
                      </a:endParaRPr>
                    </a:p>
                  </a:txBody>
                  <a:tcPr marL="5668" marR="5668" marT="5668" marB="0" anchor="b"/>
                </a:tc>
                <a:tc>
                  <a:txBody>
                    <a:bodyPr/>
                    <a:lstStyle/>
                    <a:p>
                      <a:pPr algn="l" fontAlgn="b"/>
                      <a:endParaRPr lang="en-ZA" sz="1600" b="0" i="0" u="none" strike="noStrike">
                        <a:solidFill>
                          <a:srgbClr val="000000"/>
                        </a:solidFill>
                        <a:effectLst/>
                        <a:latin typeface="Calibri" panose="020F0502020204030204" pitchFamily="34" charset="0"/>
                      </a:endParaRPr>
                    </a:p>
                  </a:txBody>
                  <a:tcPr marL="5668" marR="5668" marT="5668" marB="0" anchor="b"/>
                </a:tc>
                <a:tc>
                  <a:txBody>
                    <a:bodyPr/>
                    <a:lstStyle/>
                    <a:p>
                      <a:pPr algn="l" fontAlgn="b"/>
                      <a:r>
                        <a:rPr lang="en-ZA" sz="1600" u="none" strike="noStrike" dirty="0" smtClean="0">
                          <a:effectLst/>
                        </a:rPr>
                        <a:t>Engagements </a:t>
                      </a:r>
                      <a:r>
                        <a:rPr lang="en-ZA" sz="1600" u="none" strike="noStrike" dirty="0">
                          <a:effectLst/>
                        </a:rPr>
                        <a:t>with DBE</a:t>
                      </a:r>
                      <a:endParaRPr lang="en-ZA" sz="1600" b="0" i="0" u="none" strike="noStrike" dirty="0">
                        <a:solidFill>
                          <a:srgbClr val="000000"/>
                        </a:solidFill>
                        <a:effectLst/>
                        <a:latin typeface="Calibri" panose="020F0502020204030204" pitchFamily="34" charset="0"/>
                      </a:endParaRPr>
                    </a:p>
                  </a:txBody>
                  <a:tcPr marL="5668" marR="5668" marT="5668" marB="0" anchor="b"/>
                </a:tc>
                <a:extLst>
                  <a:ext uri="{0D108BD9-81ED-4DB2-BD59-A6C34878D82A}">
                    <a16:rowId xmlns:a16="http://schemas.microsoft.com/office/drawing/2014/main" xmlns="" val="3321113773"/>
                  </a:ext>
                </a:extLst>
              </a:tr>
              <a:tr h="257810">
                <a:tc>
                  <a:txBody>
                    <a:bodyPr/>
                    <a:lstStyle/>
                    <a:p>
                      <a:pPr algn="l" fontAlgn="b"/>
                      <a:r>
                        <a:rPr lang="en-GB" sz="1600" u="none" strike="noStrike" dirty="0">
                          <a:effectLst/>
                        </a:rPr>
                        <a:t>Readiness assessment of ECD centre registration by DBE</a:t>
                      </a:r>
                      <a:endParaRPr lang="en-GB" sz="1600" b="0" i="0" u="none" strike="noStrike" dirty="0">
                        <a:solidFill>
                          <a:srgbClr val="000000"/>
                        </a:solidFill>
                        <a:effectLst/>
                        <a:latin typeface="Calibri" panose="020F0502020204030204" pitchFamily="34" charset="0"/>
                      </a:endParaRPr>
                    </a:p>
                  </a:txBody>
                  <a:tcPr marL="5668" marR="5668" marT="5668" marB="0" anchor="b"/>
                </a:tc>
                <a:tc>
                  <a:txBody>
                    <a:bodyPr/>
                    <a:lstStyle/>
                    <a:p>
                      <a:pPr algn="ctr" fontAlgn="b"/>
                      <a:r>
                        <a:rPr lang="en-ZA" sz="1400" u="none" strike="noStrike" dirty="0">
                          <a:effectLst/>
                        </a:rPr>
                        <a:t>Nov-20</a:t>
                      </a:r>
                      <a:endParaRPr lang="en-ZA" sz="1400" b="0" i="0" u="none" strike="noStrike" dirty="0">
                        <a:solidFill>
                          <a:srgbClr val="000000"/>
                        </a:solidFill>
                        <a:effectLst/>
                        <a:latin typeface="Calibri" panose="020F0502020204030204" pitchFamily="34" charset="0"/>
                      </a:endParaRPr>
                    </a:p>
                  </a:txBody>
                  <a:tcPr marL="5668" marR="5668" marT="5668" marB="0" anchor="b"/>
                </a:tc>
                <a:tc>
                  <a:txBody>
                    <a:bodyPr/>
                    <a:lstStyle/>
                    <a:p>
                      <a:pPr algn="ctr" fontAlgn="b"/>
                      <a:r>
                        <a:rPr lang="en-ZA" sz="1600" u="none" strike="noStrike">
                          <a:effectLst/>
                        </a:rPr>
                        <a:t> </a:t>
                      </a:r>
                      <a:endParaRPr lang="en-ZA" sz="1600" b="0" i="0" u="none" strike="noStrike">
                        <a:solidFill>
                          <a:srgbClr val="000000"/>
                        </a:solidFill>
                        <a:effectLst/>
                        <a:latin typeface="Calibri" panose="020F0502020204030204" pitchFamily="34" charset="0"/>
                      </a:endParaRPr>
                    </a:p>
                  </a:txBody>
                  <a:tcPr marL="5668" marR="5668" marT="5668" marB="0" anchor="b"/>
                </a:tc>
                <a:tc>
                  <a:txBody>
                    <a:bodyPr/>
                    <a:lstStyle/>
                    <a:p>
                      <a:pPr algn="l" fontAlgn="b"/>
                      <a:endParaRPr lang="en-ZA" sz="1600" b="0" i="0" u="none" strike="noStrike" dirty="0">
                        <a:solidFill>
                          <a:srgbClr val="000000"/>
                        </a:solidFill>
                        <a:effectLst/>
                        <a:latin typeface="Calibri" panose="020F0502020204030204" pitchFamily="34" charset="0"/>
                      </a:endParaRPr>
                    </a:p>
                  </a:txBody>
                  <a:tcPr marL="5668" marR="5668" marT="5668" marB="0" anchor="b"/>
                </a:tc>
                <a:tc>
                  <a:txBody>
                    <a:bodyPr/>
                    <a:lstStyle/>
                    <a:p>
                      <a:pPr algn="l" fontAlgn="b"/>
                      <a:endParaRPr lang="en-ZA" sz="1600" b="0" i="0" u="none" strike="noStrike">
                        <a:solidFill>
                          <a:srgbClr val="000000"/>
                        </a:solidFill>
                        <a:effectLst/>
                        <a:latin typeface="Calibri" panose="020F0502020204030204" pitchFamily="34" charset="0"/>
                      </a:endParaRPr>
                    </a:p>
                  </a:txBody>
                  <a:tcPr marL="5668" marR="5668" marT="5668" marB="0" anchor="b"/>
                </a:tc>
                <a:tc>
                  <a:txBody>
                    <a:bodyPr/>
                    <a:lstStyle/>
                    <a:p>
                      <a:pPr algn="l" fontAlgn="b"/>
                      <a:r>
                        <a:rPr lang="en-ZA" sz="1600" u="none" strike="noStrike">
                          <a:effectLst/>
                        </a:rPr>
                        <a:t>Engagements with DBE</a:t>
                      </a:r>
                      <a:endParaRPr lang="en-ZA" sz="1600" b="0" i="0" u="none" strike="noStrike">
                        <a:solidFill>
                          <a:srgbClr val="000000"/>
                        </a:solidFill>
                        <a:effectLst/>
                        <a:latin typeface="Calibri" panose="020F0502020204030204" pitchFamily="34" charset="0"/>
                      </a:endParaRPr>
                    </a:p>
                  </a:txBody>
                  <a:tcPr marL="5668" marR="5668" marT="5668" marB="0" anchor="b"/>
                </a:tc>
                <a:extLst>
                  <a:ext uri="{0D108BD9-81ED-4DB2-BD59-A6C34878D82A}">
                    <a16:rowId xmlns:a16="http://schemas.microsoft.com/office/drawing/2014/main" xmlns="" val="3660390572"/>
                  </a:ext>
                </a:extLst>
              </a:tr>
              <a:tr h="257810">
                <a:tc>
                  <a:txBody>
                    <a:bodyPr/>
                    <a:lstStyle/>
                    <a:p>
                      <a:pPr algn="l" fontAlgn="b"/>
                      <a:r>
                        <a:rPr lang="en-GB" sz="1600" u="none" strike="noStrike" dirty="0">
                          <a:effectLst/>
                        </a:rPr>
                        <a:t>Identify requirements for office occupation at all levels</a:t>
                      </a:r>
                      <a:endParaRPr lang="en-GB" sz="1600" b="0" i="0" u="none" strike="noStrike" dirty="0">
                        <a:solidFill>
                          <a:srgbClr val="000000"/>
                        </a:solidFill>
                        <a:effectLst/>
                        <a:latin typeface="Calibri" panose="020F0502020204030204" pitchFamily="34" charset="0"/>
                      </a:endParaRPr>
                    </a:p>
                  </a:txBody>
                  <a:tcPr marL="5668" marR="5668" marT="5668" marB="0" anchor="b"/>
                </a:tc>
                <a:tc>
                  <a:txBody>
                    <a:bodyPr/>
                    <a:lstStyle/>
                    <a:p>
                      <a:pPr algn="ctr" fontAlgn="b"/>
                      <a:r>
                        <a:rPr lang="en-ZA" sz="1400" u="none" strike="noStrike" dirty="0">
                          <a:effectLst/>
                        </a:rPr>
                        <a:t>Nov-20</a:t>
                      </a:r>
                      <a:endParaRPr lang="en-ZA" sz="1400" b="0" i="0" u="none" strike="noStrike" dirty="0">
                        <a:solidFill>
                          <a:srgbClr val="000000"/>
                        </a:solidFill>
                        <a:effectLst/>
                        <a:latin typeface="Calibri" panose="020F0502020204030204" pitchFamily="34" charset="0"/>
                      </a:endParaRPr>
                    </a:p>
                  </a:txBody>
                  <a:tcPr marL="5668" marR="5668" marT="5668" marB="0" anchor="b"/>
                </a:tc>
                <a:tc>
                  <a:txBody>
                    <a:bodyPr/>
                    <a:lstStyle/>
                    <a:p>
                      <a:pPr algn="ctr" fontAlgn="b"/>
                      <a:r>
                        <a:rPr lang="en-ZA" sz="1600" u="none" strike="noStrike" dirty="0">
                          <a:effectLst/>
                        </a:rPr>
                        <a:t> </a:t>
                      </a:r>
                      <a:endParaRPr lang="en-ZA" sz="1600" b="0" i="0" u="none" strike="noStrike" dirty="0">
                        <a:solidFill>
                          <a:srgbClr val="000000"/>
                        </a:solidFill>
                        <a:effectLst/>
                        <a:latin typeface="Calibri" panose="020F0502020204030204" pitchFamily="34" charset="0"/>
                      </a:endParaRPr>
                    </a:p>
                  </a:txBody>
                  <a:tcPr marL="5668" marR="5668" marT="5668" marB="0" anchor="b"/>
                </a:tc>
                <a:tc>
                  <a:txBody>
                    <a:bodyPr/>
                    <a:lstStyle/>
                    <a:p>
                      <a:pPr algn="l" fontAlgn="b"/>
                      <a:endParaRPr lang="en-ZA" sz="1600" b="0" i="0" u="none" strike="noStrike">
                        <a:solidFill>
                          <a:srgbClr val="000000"/>
                        </a:solidFill>
                        <a:effectLst/>
                        <a:latin typeface="Calibri" panose="020F0502020204030204" pitchFamily="34" charset="0"/>
                      </a:endParaRPr>
                    </a:p>
                  </a:txBody>
                  <a:tcPr marL="5668" marR="5668" marT="5668" marB="0" anchor="b"/>
                </a:tc>
                <a:tc>
                  <a:txBody>
                    <a:bodyPr/>
                    <a:lstStyle/>
                    <a:p>
                      <a:pPr algn="l" fontAlgn="b"/>
                      <a:endParaRPr lang="en-ZA" sz="1600" b="0" i="0" u="none" strike="noStrike">
                        <a:solidFill>
                          <a:srgbClr val="000000"/>
                        </a:solidFill>
                        <a:effectLst/>
                        <a:latin typeface="Calibri" panose="020F0502020204030204" pitchFamily="34" charset="0"/>
                      </a:endParaRPr>
                    </a:p>
                  </a:txBody>
                  <a:tcPr marL="5668" marR="5668" marT="5668" marB="0" anchor="b"/>
                </a:tc>
                <a:tc>
                  <a:txBody>
                    <a:bodyPr/>
                    <a:lstStyle/>
                    <a:p>
                      <a:pPr algn="l" fontAlgn="b"/>
                      <a:r>
                        <a:rPr lang="en-ZA" sz="1600" u="none" strike="noStrike" dirty="0" smtClean="0">
                          <a:effectLst/>
                        </a:rPr>
                        <a:t>Info </a:t>
                      </a:r>
                      <a:r>
                        <a:rPr lang="en-ZA" sz="1600" u="none" strike="noStrike" dirty="0">
                          <a:effectLst/>
                        </a:rPr>
                        <a:t>from DSD</a:t>
                      </a:r>
                      <a:endParaRPr lang="en-ZA" sz="1600" b="0" i="0" u="none" strike="noStrike" dirty="0">
                        <a:solidFill>
                          <a:srgbClr val="000000"/>
                        </a:solidFill>
                        <a:effectLst/>
                        <a:latin typeface="Calibri" panose="020F0502020204030204" pitchFamily="34" charset="0"/>
                      </a:endParaRPr>
                    </a:p>
                  </a:txBody>
                  <a:tcPr marL="5668" marR="5668" marT="5668" marB="0" anchor="b"/>
                </a:tc>
                <a:extLst>
                  <a:ext uri="{0D108BD9-81ED-4DB2-BD59-A6C34878D82A}">
                    <a16:rowId xmlns:a16="http://schemas.microsoft.com/office/drawing/2014/main" xmlns="" val="622796323"/>
                  </a:ext>
                </a:extLst>
              </a:tr>
              <a:tr h="509763">
                <a:tc>
                  <a:txBody>
                    <a:bodyPr/>
                    <a:lstStyle/>
                    <a:p>
                      <a:pPr algn="l" fontAlgn="b"/>
                      <a:r>
                        <a:rPr lang="en-GB" sz="1600" u="none" strike="noStrike" dirty="0">
                          <a:effectLst/>
                        </a:rPr>
                        <a:t>Develop a plan for the delivery of new  and maintenance of ECD Centres</a:t>
                      </a:r>
                      <a:endParaRPr lang="en-GB" sz="1600" b="0" i="0" u="none" strike="noStrike" dirty="0">
                        <a:solidFill>
                          <a:srgbClr val="000000"/>
                        </a:solidFill>
                        <a:effectLst/>
                        <a:latin typeface="Calibri" panose="020F0502020204030204" pitchFamily="34" charset="0"/>
                      </a:endParaRPr>
                    </a:p>
                  </a:txBody>
                  <a:tcPr marL="5668" marR="5668" marT="5668" marB="0" anchor="b"/>
                </a:tc>
                <a:tc>
                  <a:txBody>
                    <a:bodyPr/>
                    <a:lstStyle/>
                    <a:p>
                      <a:pPr algn="ctr" fontAlgn="b"/>
                      <a:r>
                        <a:rPr lang="en-ZA" sz="1400" u="none" strike="noStrike">
                          <a:effectLst/>
                        </a:rPr>
                        <a:t>Jan - Mar 2021</a:t>
                      </a:r>
                      <a:endParaRPr lang="en-ZA" sz="1400" b="0" i="0" u="none" strike="noStrike">
                        <a:solidFill>
                          <a:srgbClr val="000000"/>
                        </a:solidFill>
                        <a:effectLst/>
                        <a:latin typeface="Calibri" panose="020F0502020204030204" pitchFamily="34" charset="0"/>
                      </a:endParaRPr>
                    </a:p>
                  </a:txBody>
                  <a:tcPr marL="5668" marR="5668" marT="5668" marB="0" anchor="b"/>
                </a:tc>
                <a:tc>
                  <a:txBody>
                    <a:bodyPr/>
                    <a:lstStyle/>
                    <a:p>
                      <a:pPr algn="ctr" fontAlgn="b"/>
                      <a:r>
                        <a:rPr lang="en-ZA" sz="1600" u="none" strike="noStrike" dirty="0">
                          <a:effectLst/>
                        </a:rPr>
                        <a:t> </a:t>
                      </a:r>
                      <a:endParaRPr lang="en-ZA" sz="1600" b="0" i="0" u="none" strike="noStrike" dirty="0">
                        <a:solidFill>
                          <a:srgbClr val="000000"/>
                        </a:solidFill>
                        <a:effectLst/>
                        <a:latin typeface="Calibri" panose="020F0502020204030204" pitchFamily="34" charset="0"/>
                      </a:endParaRPr>
                    </a:p>
                  </a:txBody>
                  <a:tcPr marL="5668" marR="5668" marT="5668" marB="0" anchor="b"/>
                </a:tc>
                <a:tc>
                  <a:txBody>
                    <a:bodyPr/>
                    <a:lstStyle/>
                    <a:p>
                      <a:pPr algn="l" fontAlgn="b"/>
                      <a:endParaRPr lang="en-ZA" sz="1600" b="0" i="0" u="none" strike="noStrike">
                        <a:solidFill>
                          <a:srgbClr val="000000"/>
                        </a:solidFill>
                        <a:effectLst/>
                        <a:latin typeface="Calibri" panose="020F0502020204030204" pitchFamily="34" charset="0"/>
                      </a:endParaRPr>
                    </a:p>
                  </a:txBody>
                  <a:tcPr marL="5668" marR="5668" marT="5668" marB="0" anchor="b"/>
                </a:tc>
                <a:tc>
                  <a:txBody>
                    <a:bodyPr/>
                    <a:lstStyle/>
                    <a:p>
                      <a:pPr algn="l" fontAlgn="b"/>
                      <a:endParaRPr lang="en-ZA" sz="1600" b="0" i="0" u="none" strike="noStrike">
                        <a:solidFill>
                          <a:srgbClr val="000000"/>
                        </a:solidFill>
                        <a:effectLst/>
                        <a:latin typeface="Calibri" panose="020F0502020204030204" pitchFamily="34" charset="0"/>
                      </a:endParaRPr>
                    </a:p>
                  </a:txBody>
                  <a:tcPr marL="5668" marR="5668" marT="5668" marB="0" anchor="b"/>
                </a:tc>
                <a:tc>
                  <a:txBody>
                    <a:bodyPr/>
                    <a:lstStyle/>
                    <a:p>
                      <a:pPr algn="l" fontAlgn="b"/>
                      <a:r>
                        <a:rPr lang="en-ZA" sz="1600" u="none" strike="noStrike">
                          <a:effectLst/>
                        </a:rPr>
                        <a:t> </a:t>
                      </a:r>
                      <a:endParaRPr lang="en-ZA" sz="1600" b="0" i="0" u="none" strike="noStrike">
                        <a:solidFill>
                          <a:srgbClr val="000000"/>
                        </a:solidFill>
                        <a:effectLst/>
                        <a:latin typeface="Calibri" panose="020F0502020204030204" pitchFamily="34" charset="0"/>
                      </a:endParaRPr>
                    </a:p>
                  </a:txBody>
                  <a:tcPr marL="5668" marR="5668" marT="5668" marB="0" anchor="b"/>
                </a:tc>
                <a:extLst>
                  <a:ext uri="{0D108BD9-81ED-4DB2-BD59-A6C34878D82A}">
                    <a16:rowId xmlns:a16="http://schemas.microsoft.com/office/drawing/2014/main" xmlns="" val="2199103625"/>
                  </a:ext>
                </a:extLst>
              </a:tr>
              <a:tr h="509763">
                <a:tc>
                  <a:txBody>
                    <a:bodyPr/>
                    <a:lstStyle/>
                    <a:p>
                      <a:pPr algn="l" fontAlgn="b"/>
                      <a:r>
                        <a:rPr lang="en-GB" sz="1600" u="none" strike="noStrike" dirty="0">
                          <a:effectLst/>
                        </a:rPr>
                        <a:t>Develop a plan for managing registration of ECD centres with DBE</a:t>
                      </a:r>
                      <a:endParaRPr lang="en-GB" sz="1600" b="0" i="0" u="none" strike="noStrike" dirty="0">
                        <a:solidFill>
                          <a:srgbClr val="000000"/>
                        </a:solidFill>
                        <a:effectLst/>
                        <a:latin typeface="Calibri" panose="020F0502020204030204" pitchFamily="34" charset="0"/>
                      </a:endParaRPr>
                    </a:p>
                  </a:txBody>
                  <a:tcPr marL="5668" marR="5668" marT="5668" marB="0" anchor="b"/>
                </a:tc>
                <a:tc>
                  <a:txBody>
                    <a:bodyPr/>
                    <a:lstStyle/>
                    <a:p>
                      <a:pPr algn="ctr" fontAlgn="b"/>
                      <a:r>
                        <a:rPr lang="en-ZA" sz="1400" u="none" strike="noStrike">
                          <a:effectLst/>
                        </a:rPr>
                        <a:t>Jan - Mar 2021</a:t>
                      </a:r>
                      <a:endParaRPr lang="en-ZA" sz="1400" b="0" i="0" u="none" strike="noStrike">
                        <a:solidFill>
                          <a:srgbClr val="000000"/>
                        </a:solidFill>
                        <a:effectLst/>
                        <a:latin typeface="Calibri" panose="020F0502020204030204" pitchFamily="34" charset="0"/>
                      </a:endParaRPr>
                    </a:p>
                  </a:txBody>
                  <a:tcPr marL="5668" marR="5668" marT="5668" marB="0" anchor="b"/>
                </a:tc>
                <a:tc>
                  <a:txBody>
                    <a:bodyPr/>
                    <a:lstStyle/>
                    <a:p>
                      <a:pPr algn="ctr" fontAlgn="b"/>
                      <a:r>
                        <a:rPr lang="en-ZA" sz="1600" u="none" strike="noStrike" dirty="0">
                          <a:effectLst/>
                        </a:rPr>
                        <a:t> </a:t>
                      </a:r>
                      <a:endParaRPr lang="en-ZA" sz="1600" b="0" i="0" u="none" strike="noStrike" dirty="0">
                        <a:solidFill>
                          <a:srgbClr val="000000"/>
                        </a:solidFill>
                        <a:effectLst/>
                        <a:latin typeface="Calibri" panose="020F0502020204030204" pitchFamily="34" charset="0"/>
                      </a:endParaRPr>
                    </a:p>
                  </a:txBody>
                  <a:tcPr marL="5668" marR="5668" marT="5668" marB="0" anchor="b"/>
                </a:tc>
                <a:tc>
                  <a:txBody>
                    <a:bodyPr/>
                    <a:lstStyle/>
                    <a:p>
                      <a:pPr algn="l" fontAlgn="b"/>
                      <a:endParaRPr lang="en-ZA" sz="1600" b="0" i="0" u="none" strike="noStrike">
                        <a:solidFill>
                          <a:srgbClr val="000000"/>
                        </a:solidFill>
                        <a:effectLst/>
                        <a:latin typeface="Calibri" panose="020F0502020204030204" pitchFamily="34" charset="0"/>
                      </a:endParaRPr>
                    </a:p>
                  </a:txBody>
                  <a:tcPr marL="5668" marR="5668" marT="5668" marB="0" anchor="b"/>
                </a:tc>
                <a:tc>
                  <a:txBody>
                    <a:bodyPr/>
                    <a:lstStyle/>
                    <a:p>
                      <a:pPr algn="l" fontAlgn="b"/>
                      <a:endParaRPr lang="en-ZA" sz="1600" b="0" i="0" u="none" strike="noStrike">
                        <a:solidFill>
                          <a:srgbClr val="000000"/>
                        </a:solidFill>
                        <a:effectLst/>
                        <a:latin typeface="Calibri" panose="020F0502020204030204" pitchFamily="34" charset="0"/>
                      </a:endParaRPr>
                    </a:p>
                  </a:txBody>
                  <a:tcPr marL="5668" marR="5668" marT="5668" marB="0" anchor="b"/>
                </a:tc>
                <a:tc>
                  <a:txBody>
                    <a:bodyPr/>
                    <a:lstStyle/>
                    <a:p>
                      <a:pPr algn="l" fontAlgn="b"/>
                      <a:r>
                        <a:rPr lang="en-ZA" sz="1600" u="none" strike="noStrike">
                          <a:effectLst/>
                        </a:rPr>
                        <a:t> </a:t>
                      </a:r>
                      <a:endParaRPr lang="en-ZA" sz="1600" b="0" i="0" u="none" strike="noStrike">
                        <a:solidFill>
                          <a:srgbClr val="000000"/>
                        </a:solidFill>
                        <a:effectLst/>
                        <a:latin typeface="Calibri" panose="020F0502020204030204" pitchFamily="34" charset="0"/>
                      </a:endParaRPr>
                    </a:p>
                  </a:txBody>
                  <a:tcPr marL="5668" marR="5668" marT="5668" marB="0" anchor="b"/>
                </a:tc>
                <a:extLst>
                  <a:ext uri="{0D108BD9-81ED-4DB2-BD59-A6C34878D82A}">
                    <a16:rowId xmlns:a16="http://schemas.microsoft.com/office/drawing/2014/main" xmlns="" val="1294349349"/>
                  </a:ext>
                </a:extLst>
              </a:tr>
              <a:tr h="257810">
                <a:tc>
                  <a:txBody>
                    <a:bodyPr/>
                    <a:lstStyle/>
                    <a:p>
                      <a:pPr algn="l" fontAlgn="b"/>
                      <a:r>
                        <a:rPr lang="en-GB" sz="1600" u="none" strike="noStrike" dirty="0">
                          <a:effectLst/>
                        </a:rPr>
                        <a:t>Identify requirements for office occupation at all levels</a:t>
                      </a:r>
                      <a:endParaRPr lang="en-GB" sz="1600" b="0" i="0" u="none" strike="noStrike" dirty="0">
                        <a:solidFill>
                          <a:srgbClr val="000000"/>
                        </a:solidFill>
                        <a:effectLst/>
                        <a:latin typeface="Calibri" panose="020F0502020204030204" pitchFamily="34" charset="0"/>
                      </a:endParaRPr>
                    </a:p>
                  </a:txBody>
                  <a:tcPr marL="5668" marR="5668" marT="5668" marB="0" anchor="b"/>
                </a:tc>
                <a:tc>
                  <a:txBody>
                    <a:bodyPr/>
                    <a:lstStyle/>
                    <a:p>
                      <a:pPr algn="ctr" fontAlgn="b"/>
                      <a:endParaRPr lang="en-ZA" sz="1400" b="0" i="0" u="none" strike="noStrike">
                        <a:solidFill>
                          <a:srgbClr val="000000"/>
                        </a:solidFill>
                        <a:effectLst/>
                        <a:latin typeface="Calibri" panose="020F0502020204030204" pitchFamily="34" charset="0"/>
                      </a:endParaRPr>
                    </a:p>
                  </a:txBody>
                  <a:tcPr marL="5668" marR="5668" marT="5668" marB="0" anchor="b"/>
                </a:tc>
                <a:tc>
                  <a:txBody>
                    <a:bodyPr/>
                    <a:lstStyle/>
                    <a:p>
                      <a:pPr algn="ctr" fontAlgn="b"/>
                      <a:r>
                        <a:rPr lang="en-ZA" sz="1600" u="none" strike="noStrike" dirty="0">
                          <a:effectLst/>
                        </a:rPr>
                        <a:t> </a:t>
                      </a:r>
                      <a:endParaRPr lang="en-ZA" sz="1600" b="0" i="0" u="none" strike="noStrike" dirty="0">
                        <a:solidFill>
                          <a:srgbClr val="000000"/>
                        </a:solidFill>
                        <a:effectLst/>
                        <a:latin typeface="Calibri" panose="020F0502020204030204" pitchFamily="34" charset="0"/>
                      </a:endParaRPr>
                    </a:p>
                  </a:txBody>
                  <a:tcPr marL="5668" marR="5668" marT="5668" marB="0" anchor="b"/>
                </a:tc>
                <a:tc>
                  <a:txBody>
                    <a:bodyPr/>
                    <a:lstStyle/>
                    <a:p>
                      <a:pPr algn="l" fontAlgn="b"/>
                      <a:endParaRPr lang="en-ZA" sz="1600" b="0" i="0" u="none" strike="noStrike">
                        <a:solidFill>
                          <a:srgbClr val="000000"/>
                        </a:solidFill>
                        <a:effectLst/>
                        <a:latin typeface="Calibri" panose="020F0502020204030204" pitchFamily="34" charset="0"/>
                      </a:endParaRPr>
                    </a:p>
                  </a:txBody>
                  <a:tcPr marL="5668" marR="5668" marT="5668" marB="0" anchor="b"/>
                </a:tc>
                <a:tc>
                  <a:txBody>
                    <a:bodyPr/>
                    <a:lstStyle/>
                    <a:p>
                      <a:pPr algn="l" fontAlgn="b"/>
                      <a:endParaRPr lang="en-ZA" sz="1600" b="0" i="0" u="none" strike="noStrike">
                        <a:solidFill>
                          <a:srgbClr val="000000"/>
                        </a:solidFill>
                        <a:effectLst/>
                        <a:latin typeface="Calibri" panose="020F0502020204030204" pitchFamily="34" charset="0"/>
                      </a:endParaRPr>
                    </a:p>
                  </a:txBody>
                  <a:tcPr marL="5668" marR="5668" marT="5668" marB="0" anchor="b"/>
                </a:tc>
                <a:tc>
                  <a:txBody>
                    <a:bodyPr/>
                    <a:lstStyle/>
                    <a:p>
                      <a:pPr algn="l" fontAlgn="b"/>
                      <a:r>
                        <a:rPr lang="en-ZA" sz="1600" u="none" strike="noStrike">
                          <a:effectLst/>
                        </a:rPr>
                        <a:t> </a:t>
                      </a:r>
                      <a:endParaRPr lang="en-ZA" sz="1600" b="0" i="0" u="none" strike="noStrike">
                        <a:solidFill>
                          <a:srgbClr val="000000"/>
                        </a:solidFill>
                        <a:effectLst/>
                        <a:latin typeface="Calibri" panose="020F0502020204030204" pitchFamily="34" charset="0"/>
                      </a:endParaRPr>
                    </a:p>
                  </a:txBody>
                  <a:tcPr marL="5668" marR="5668" marT="5668" marB="0" anchor="b"/>
                </a:tc>
                <a:extLst>
                  <a:ext uri="{0D108BD9-81ED-4DB2-BD59-A6C34878D82A}">
                    <a16:rowId xmlns:a16="http://schemas.microsoft.com/office/drawing/2014/main" xmlns="" val="794755611"/>
                  </a:ext>
                </a:extLst>
              </a:tr>
              <a:tr h="509763">
                <a:tc>
                  <a:txBody>
                    <a:bodyPr/>
                    <a:lstStyle/>
                    <a:p>
                      <a:pPr algn="l" fontAlgn="b"/>
                      <a:r>
                        <a:rPr lang="en-GB" sz="1600" u="none" strike="noStrike" dirty="0">
                          <a:effectLst/>
                        </a:rPr>
                        <a:t>Develop a plan for assessing new applications for registration with DBE</a:t>
                      </a:r>
                      <a:endParaRPr lang="en-GB" sz="1600" b="0" i="0" u="none" strike="noStrike" dirty="0">
                        <a:solidFill>
                          <a:srgbClr val="000000"/>
                        </a:solidFill>
                        <a:effectLst/>
                        <a:latin typeface="Calibri" panose="020F0502020204030204" pitchFamily="34" charset="0"/>
                      </a:endParaRPr>
                    </a:p>
                  </a:txBody>
                  <a:tcPr marL="5668" marR="5668" marT="5668" marB="0" anchor="b"/>
                </a:tc>
                <a:tc>
                  <a:txBody>
                    <a:bodyPr/>
                    <a:lstStyle/>
                    <a:p>
                      <a:pPr algn="ctr" fontAlgn="b"/>
                      <a:r>
                        <a:rPr lang="en-ZA" sz="1400" u="none" strike="noStrike" dirty="0">
                          <a:effectLst/>
                        </a:rPr>
                        <a:t>Jan - Mar 2021</a:t>
                      </a:r>
                      <a:endParaRPr lang="en-ZA" sz="1400" b="0" i="0" u="none" strike="noStrike" dirty="0">
                        <a:solidFill>
                          <a:srgbClr val="000000"/>
                        </a:solidFill>
                        <a:effectLst/>
                        <a:latin typeface="Calibri" panose="020F0502020204030204" pitchFamily="34" charset="0"/>
                      </a:endParaRPr>
                    </a:p>
                  </a:txBody>
                  <a:tcPr marL="5668" marR="5668" marT="5668" marB="0" anchor="b"/>
                </a:tc>
                <a:tc>
                  <a:txBody>
                    <a:bodyPr/>
                    <a:lstStyle/>
                    <a:p>
                      <a:pPr algn="ctr" fontAlgn="b"/>
                      <a:r>
                        <a:rPr lang="en-ZA" sz="1600" u="none" strike="noStrike">
                          <a:effectLst/>
                        </a:rPr>
                        <a:t> </a:t>
                      </a:r>
                      <a:endParaRPr lang="en-ZA" sz="1600" b="0" i="0" u="none" strike="noStrike">
                        <a:solidFill>
                          <a:srgbClr val="000000"/>
                        </a:solidFill>
                        <a:effectLst/>
                        <a:latin typeface="Calibri" panose="020F0502020204030204" pitchFamily="34" charset="0"/>
                      </a:endParaRPr>
                    </a:p>
                  </a:txBody>
                  <a:tcPr marL="5668" marR="5668" marT="5668" marB="0" anchor="b"/>
                </a:tc>
                <a:tc>
                  <a:txBody>
                    <a:bodyPr/>
                    <a:lstStyle/>
                    <a:p>
                      <a:pPr algn="l" fontAlgn="b"/>
                      <a:endParaRPr lang="en-ZA" sz="1600" b="0" i="0" u="none" strike="noStrike">
                        <a:solidFill>
                          <a:srgbClr val="000000"/>
                        </a:solidFill>
                        <a:effectLst/>
                        <a:latin typeface="Calibri" panose="020F0502020204030204" pitchFamily="34" charset="0"/>
                      </a:endParaRPr>
                    </a:p>
                  </a:txBody>
                  <a:tcPr marL="5668" marR="5668" marT="5668" marB="0" anchor="b"/>
                </a:tc>
                <a:tc>
                  <a:txBody>
                    <a:bodyPr/>
                    <a:lstStyle/>
                    <a:p>
                      <a:pPr algn="l" fontAlgn="b"/>
                      <a:endParaRPr lang="en-ZA" sz="1600" b="0" i="0" u="none" strike="noStrike">
                        <a:solidFill>
                          <a:srgbClr val="000000"/>
                        </a:solidFill>
                        <a:effectLst/>
                        <a:latin typeface="Calibri" panose="020F0502020204030204" pitchFamily="34" charset="0"/>
                      </a:endParaRPr>
                    </a:p>
                  </a:txBody>
                  <a:tcPr marL="5668" marR="5668" marT="5668" marB="0" anchor="b"/>
                </a:tc>
                <a:tc>
                  <a:txBody>
                    <a:bodyPr/>
                    <a:lstStyle/>
                    <a:p>
                      <a:pPr algn="l" fontAlgn="b"/>
                      <a:r>
                        <a:rPr lang="en-ZA" sz="1600" u="none" strike="noStrike">
                          <a:effectLst/>
                        </a:rPr>
                        <a:t> </a:t>
                      </a:r>
                      <a:endParaRPr lang="en-ZA" sz="1600" b="0" i="0" u="none" strike="noStrike">
                        <a:solidFill>
                          <a:srgbClr val="000000"/>
                        </a:solidFill>
                        <a:effectLst/>
                        <a:latin typeface="Calibri" panose="020F0502020204030204" pitchFamily="34" charset="0"/>
                      </a:endParaRPr>
                    </a:p>
                  </a:txBody>
                  <a:tcPr marL="5668" marR="5668" marT="5668" marB="0" anchor="b"/>
                </a:tc>
                <a:extLst>
                  <a:ext uri="{0D108BD9-81ED-4DB2-BD59-A6C34878D82A}">
                    <a16:rowId xmlns:a16="http://schemas.microsoft.com/office/drawing/2014/main" xmlns="" val="2602039979"/>
                  </a:ext>
                </a:extLst>
              </a:tr>
              <a:tr h="509763">
                <a:tc>
                  <a:txBody>
                    <a:bodyPr/>
                    <a:lstStyle/>
                    <a:p>
                      <a:pPr algn="l" fontAlgn="b"/>
                      <a:r>
                        <a:rPr lang="en-GB" sz="1600" u="none" strike="noStrike" dirty="0">
                          <a:effectLst/>
                        </a:rPr>
                        <a:t>Develop a plan for conducting assessment audits in line with norms and </a:t>
                      </a:r>
                      <a:r>
                        <a:rPr lang="en-GB" sz="1600" u="none" strike="noStrike" dirty="0" smtClean="0">
                          <a:effectLst/>
                        </a:rPr>
                        <a:t>standards</a:t>
                      </a:r>
                      <a:endParaRPr lang="en-GB" sz="1600" b="0" i="0" u="none" strike="noStrike" dirty="0">
                        <a:solidFill>
                          <a:srgbClr val="000000"/>
                        </a:solidFill>
                        <a:effectLst/>
                        <a:latin typeface="Calibri" panose="020F0502020204030204" pitchFamily="34" charset="0"/>
                      </a:endParaRPr>
                    </a:p>
                  </a:txBody>
                  <a:tcPr marL="5668" marR="5668" marT="5668" marB="0" anchor="b"/>
                </a:tc>
                <a:tc>
                  <a:txBody>
                    <a:bodyPr/>
                    <a:lstStyle/>
                    <a:p>
                      <a:pPr algn="ctr" fontAlgn="b"/>
                      <a:r>
                        <a:rPr lang="en-ZA" sz="1400" u="none" strike="noStrike" dirty="0">
                          <a:effectLst/>
                        </a:rPr>
                        <a:t>Jan - Mar 2021</a:t>
                      </a:r>
                      <a:endParaRPr lang="en-ZA" sz="1400" b="0" i="0" u="none" strike="noStrike" dirty="0">
                        <a:solidFill>
                          <a:srgbClr val="000000"/>
                        </a:solidFill>
                        <a:effectLst/>
                        <a:latin typeface="Calibri" panose="020F0502020204030204" pitchFamily="34" charset="0"/>
                      </a:endParaRPr>
                    </a:p>
                  </a:txBody>
                  <a:tcPr marL="5668" marR="5668" marT="5668" marB="0" anchor="b"/>
                </a:tc>
                <a:tc>
                  <a:txBody>
                    <a:bodyPr/>
                    <a:lstStyle/>
                    <a:p>
                      <a:pPr algn="ctr" fontAlgn="b"/>
                      <a:r>
                        <a:rPr lang="en-ZA" sz="1600" u="none" strike="noStrike">
                          <a:effectLst/>
                        </a:rPr>
                        <a:t> </a:t>
                      </a:r>
                      <a:endParaRPr lang="en-ZA" sz="1600" b="0" i="0" u="none" strike="noStrike">
                        <a:solidFill>
                          <a:srgbClr val="000000"/>
                        </a:solidFill>
                        <a:effectLst/>
                        <a:latin typeface="Calibri" panose="020F0502020204030204" pitchFamily="34" charset="0"/>
                      </a:endParaRPr>
                    </a:p>
                  </a:txBody>
                  <a:tcPr marL="5668" marR="5668" marT="5668" marB="0" anchor="b"/>
                </a:tc>
                <a:tc>
                  <a:txBody>
                    <a:bodyPr/>
                    <a:lstStyle/>
                    <a:p>
                      <a:pPr algn="l" fontAlgn="b"/>
                      <a:endParaRPr lang="en-ZA" sz="1600" b="0" i="0" u="none" strike="noStrike">
                        <a:solidFill>
                          <a:srgbClr val="000000"/>
                        </a:solidFill>
                        <a:effectLst/>
                        <a:latin typeface="Calibri" panose="020F0502020204030204" pitchFamily="34" charset="0"/>
                      </a:endParaRPr>
                    </a:p>
                  </a:txBody>
                  <a:tcPr marL="5668" marR="5668" marT="5668" marB="0" anchor="b"/>
                </a:tc>
                <a:tc>
                  <a:txBody>
                    <a:bodyPr/>
                    <a:lstStyle/>
                    <a:p>
                      <a:pPr algn="l" fontAlgn="b"/>
                      <a:endParaRPr lang="en-ZA" sz="1600" b="0" i="0" u="none" strike="noStrike">
                        <a:solidFill>
                          <a:srgbClr val="000000"/>
                        </a:solidFill>
                        <a:effectLst/>
                        <a:latin typeface="Calibri" panose="020F0502020204030204" pitchFamily="34" charset="0"/>
                      </a:endParaRPr>
                    </a:p>
                  </a:txBody>
                  <a:tcPr marL="5668" marR="5668" marT="5668" marB="0" anchor="b"/>
                </a:tc>
                <a:tc>
                  <a:txBody>
                    <a:bodyPr/>
                    <a:lstStyle/>
                    <a:p>
                      <a:pPr algn="l" fontAlgn="b"/>
                      <a:r>
                        <a:rPr lang="en-ZA" sz="1600" u="none" strike="noStrike" dirty="0">
                          <a:effectLst/>
                        </a:rPr>
                        <a:t> </a:t>
                      </a:r>
                      <a:endParaRPr lang="en-ZA" sz="1600" b="0" i="0" u="none" strike="noStrike" dirty="0">
                        <a:solidFill>
                          <a:srgbClr val="000000"/>
                        </a:solidFill>
                        <a:effectLst/>
                        <a:latin typeface="Calibri" panose="020F0502020204030204" pitchFamily="34" charset="0"/>
                      </a:endParaRPr>
                    </a:p>
                  </a:txBody>
                  <a:tcPr marL="5668" marR="5668" marT="5668" marB="0" anchor="b"/>
                </a:tc>
                <a:extLst>
                  <a:ext uri="{0D108BD9-81ED-4DB2-BD59-A6C34878D82A}">
                    <a16:rowId xmlns:a16="http://schemas.microsoft.com/office/drawing/2014/main" xmlns="" val="314490622"/>
                  </a:ext>
                </a:extLst>
              </a:tr>
            </a:tbl>
          </a:graphicData>
        </a:graphic>
      </p:graphicFrame>
      <p:pic>
        <p:nvPicPr>
          <p:cNvPr id="6" name="Picture 5">
            <a:extLst>
              <a:ext uri="{FF2B5EF4-FFF2-40B4-BE49-F238E27FC236}">
                <a16:creationId xmlns:a16="http://schemas.microsoft.com/office/drawing/2014/main" xmlns="" id="{4286CB01-B585-4240-B905-635A8680C235}"/>
              </a:ext>
            </a:extLst>
          </p:cNvPr>
          <p:cNvPicPr>
            <a:picLocks noChangeAspect="1"/>
          </p:cNvPicPr>
          <p:nvPr/>
        </p:nvPicPr>
        <p:blipFill>
          <a:blip r:embed="rId2"/>
          <a:stretch>
            <a:fillRect/>
          </a:stretch>
        </p:blipFill>
        <p:spPr>
          <a:xfrm>
            <a:off x="107504" y="6240567"/>
            <a:ext cx="1694835" cy="584775"/>
          </a:xfrm>
          <a:prstGeom prst="rect">
            <a:avLst/>
          </a:prstGeom>
        </p:spPr>
      </p:pic>
      <p:sp>
        <p:nvSpPr>
          <p:cNvPr id="2" name="Rectangle 1"/>
          <p:cNvSpPr/>
          <p:nvPr/>
        </p:nvSpPr>
        <p:spPr>
          <a:xfrm>
            <a:off x="7308304" y="6396948"/>
            <a:ext cx="367408" cy="307777"/>
          </a:xfrm>
          <a:prstGeom prst="rect">
            <a:avLst/>
          </a:prstGeom>
        </p:spPr>
        <p:txBody>
          <a:bodyPr wrap="none">
            <a:spAutoFit/>
          </a:bodyPr>
          <a:lstStyle/>
          <a:p>
            <a:pPr lvl="0" algn="r">
              <a:defRPr/>
            </a:pPr>
            <a:r>
              <a:rPr lang="en-ZA" sz="1400" dirty="0" smtClean="0">
                <a:solidFill>
                  <a:prstClr val="black"/>
                </a:solidFill>
              </a:rPr>
              <a:t>45</a:t>
            </a:r>
            <a:endParaRPr lang="en-ZA" dirty="0">
              <a:solidFill>
                <a:prstClr val="black"/>
              </a:solidFill>
            </a:endParaRPr>
          </a:p>
        </p:txBody>
      </p:sp>
    </p:spTree>
    <p:extLst>
      <p:ext uri="{BB962C8B-B14F-4D97-AF65-F5344CB8AC3E}">
        <p14:creationId xmlns:p14="http://schemas.microsoft.com/office/powerpoint/2010/main" xmlns="" val="6079002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C6F1201A-E2ED-4801-8CF9-69FE2FBBF74F}"/>
              </a:ext>
            </a:extLst>
          </p:cNvPr>
          <p:cNvSpPr txBox="1">
            <a:spLocks/>
          </p:cNvSpPr>
          <p:nvPr/>
        </p:nvSpPr>
        <p:spPr>
          <a:xfrm>
            <a:off x="0" y="28889"/>
            <a:ext cx="8892480" cy="8940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5400" b="1" cap="small" dirty="0" smtClean="0">
                <a:solidFill>
                  <a:schemeClr val="accent2">
                    <a:lumMod val="75000"/>
                  </a:schemeClr>
                </a:solidFill>
                <a:cs typeface="Arial" panose="020B0604020202020204" pitchFamily="34" charset="0"/>
              </a:rPr>
              <a:t>Implementation Plan</a:t>
            </a:r>
          </a:p>
        </p:txBody>
      </p:sp>
      <p:graphicFrame>
        <p:nvGraphicFramePr>
          <p:cNvPr id="4" name="Table 3"/>
          <p:cNvGraphicFramePr>
            <a:graphicFrameLocks noGrp="1"/>
          </p:cNvGraphicFramePr>
          <p:nvPr>
            <p:extLst>
              <p:ext uri="{D42A27DB-BD31-4B8C-83A1-F6EECF244321}">
                <p14:modId xmlns:p14="http://schemas.microsoft.com/office/powerpoint/2010/main" xmlns="" val="262585135"/>
              </p:ext>
            </p:extLst>
          </p:nvPr>
        </p:nvGraphicFramePr>
        <p:xfrm>
          <a:off x="0" y="922925"/>
          <a:ext cx="9036496" cy="5076333"/>
        </p:xfrm>
        <a:graphic>
          <a:graphicData uri="http://schemas.openxmlformats.org/drawingml/2006/table">
            <a:tbl>
              <a:tblPr>
                <a:tableStyleId>{8A107856-5554-42FB-B03E-39F5DBC370BA}</a:tableStyleId>
              </a:tblPr>
              <a:tblGrid>
                <a:gridCol w="4953891">
                  <a:extLst>
                    <a:ext uri="{9D8B030D-6E8A-4147-A177-3AD203B41FA5}">
                      <a16:colId xmlns:a16="http://schemas.microsoft.com/office/drawing/2014/main" xmlns="" val="3687202705"/>
                    </a:ext>
                  </a:extLst>
                </a:gridCol>
                <a:gridCol w="896182">
                  <a:extLst>
                    <a:ext uri="{9D8B030D-6E8A-4147-A177-3AD203B41FA5}">
                      <a16:colId xmlns:a16="http://schemas.microsoft.com/office/drawing/2014/main" xmlns="" val="717404944"/>
                    </a:ext>
                  </a:extLst>
                </a:gridCol>
                <a:gridCol w="410750">
                  <a:extLst>
                    <a:ext uri="{9D8B030D-6E8A-4147-A177-3AD203B41FA5}">
                      <a16:colId xmlns:a16="http://schemas.microsoft.com/office/drawing/2014/main" xmlns="" val="3080232008"/>
                    </a:ext>
                  </a:extLst>
                </a:gridCol>
                <a:gridCol w="410750">
                  <a:extLst>
                    <a:ext uri="{9D8B030D-6E8A-4147-A177-3AD203B41FA5}">
                      <a16:colId xmlns:a16="http://schemas.microsoft.com/office/drawing/2014/main" xmlns="" val="1032039213"/>
                    </a:ext>
                  </a:extLst>
                </a:gridCol>
                <a:gridCol w="636731">
                  <a:extLst>
                    <a:ext uri="{9D8B030D-6E8A-4147-A177-3AD203B41FA5}">
                      <a16:colId xmlns:a16="http://schemas.microsoft.com/office/drawing/2014/main" xmlns="" val="2699517539"/>
                    </a:ext>
                  </a:extLst>
                </a:gridCol>
                <a:gridCol w="1728192">
                  <a:extLst>
                    <a:ext uri="{9D8B030D-6E8A-4147-A177-3AD203B41FA5}">
                      <a16:colId xmlns:a16="http://schemas.microsoft.com/office/drawing/2014/main" xmlns="" val="3924998930"/>
                    </a:ext>
                  </a:extLst>
                </a:gridCol>
              </a:tblGrid>
              <a:tr h="762371">
                <a:tc>
                  <a:txBody>
                    <a:bodyPr/>
                    <a:lstStyle/>
                    <a:p>
                      <a:pPr algn="l" fontAlgn="b"/>
                      <a:r>
                        <a:rPr lang="en-ZA" sz="1600" b="1" u="none" strike="noStrike" dirty="0">
                          <a:effectLst/>
                        </a:rPr>
                        <a:t>DATA, INFORMATION &amp; SYSTEMS</a:t>
                      </a:r>
                      <a:endParaRPr lang="en-ZA" sz="1600" b="1" i="0" u="none" strike="noStrike" dirty="0">
                        <a:solidFill>
                          <a:srgbClr val="000000"/>
                        </a:solidFill>
                        <a:effectLst/>
                        <a:latin typeface="Calibri" panose="020F0502020204030204" pitchFamily="34" charset="0"/>
                      </a:endParaRPr>
                    </a:p>
                  </a:txBody>
                  <a:tcPr marL="5668" marR="5668" marT="5668" marB="0" anchor="b"/>
                </a:tc>
                <a:tc>
                  <a:txBody>
                    <a:bodyPr/>
                    <a:lstStyle/>
                    <a:p>
                      <a:pPr algn="ctr" fontAlgn="b"/>
                      <a:r>
                        <a:rPr lang="en-ZA" sz="1600" b="1" u="none" strike="noStrike" dirty="0">
                          <a:effectLst/>
                        </a:rPr>
                        <a:t> </a:t>
                      </a:r>
                      <a:endParaRPr lang="en-ZA" sz="1600" b="1" i="0" u="none" strike="noStrike" dirty="0">
                        <a:solidFill>
                          <a:srgbClr val="000000"/>
                        </a:solidFill>
                        <a:effectLst/>
                        <a:latin typeface="Calibri" panose="020F0502020204030204" pitchFamily="34" charset="0"/>
                      </a:endParaRPr>
                    </a:p>
                  </a:txBody>
                  <a:tcPr marL="5668" marR="5668" marT="5668" marB="0" anchor="b"/>
                </a:tc>
                <a:tc>
                  <a:txBody>
                    <a:bodyPr/>
                    <a:lstStyle/>
                    <a:p>
                      <a:pPr algn="ctr" fontAlgn="b"/>
                      <a:r>
                        <a:rPr lang="en-ZA" sz="1600" b="1" u="none" strike="noStrike" dirty="0">
                          <a:effectLst/>
                        </a:rPr>
                        <a:t>DBE</a:t>
                      </a:r>
                      <a:endParaRPr lang="en-ZA" sz="1600" b="1" i="0" u="none" strike="noStrike" dirty="0">
                        <a:solidFill>
                          <a:srgbClr val="000000"/>
                        </a:solidFill>
                        <a:effectLst/>
                        <a:latin typeface="Calibri" panose="020F0502020204030204" pitchFamily="34" charset="0"/>
                      </a:endParaRPr>
                    </a:p>
                  </a:txBody>
                  <a:tcPr marL="5668" marR="5668" marT="5668" marB="0" anchor="b"/>
                </a:tc>
                <a:tc>
                  <a:txBody>
                    <a:bodyPr/>
                    <a:lstStyle/>
                    <a:p>
                      <a:pPr algn="l" fontAlgn="b"/>
                      <a:r>
                        <a:rPr lang="en-ZA" sz="1600" b="1" u="none" strike="noStrike" dirty="0">
                          <a:effectLst/>
                        </a:rPr>
                        <a:t>DSD</a:t>
                      </a:r>
                      <a:endParaRPr lang="en-ZA" sz="1600" b="1" i="0" u="none" strike="noStrike" dirty="0">
                        <a:solidFill>
                          <a:srgbClr val="000000"/>
                        </a:solidFill>
                        <a:effectLst/>
                        <a:latin typeface="Calibri" panose="020F0502020204030204" pitchFamily="34" charset="0"/>
                      </a:endParaRPr>
                    </a:p>
                  </a:txBody>
                  <a:tcPr marL="5668" marR="5668" marT="5668" marB="0" anchor="b"/>
                </a:tc>
                <a:tc>
                  <a:txBody>
                    <a:bodyPr/>
                    <a:lstStyle/>
                    <a:p>
                      <a:pPr algn="l" fontAlgn="b"/>
                      <a:r>
                        <a:rPr lang="en-ZA" sz="1600" b="1" u="none" strike="noStrike" dirty="0">
                          <a:effectLst/>
                        </a:rPr>
                        <a:t>Other</a:t>
                      </a:r>
                      <a:endParaRPr lang="en-ZA" sz="1600" b="1" i="0" u="none" strike="noStrike" dirty="0">
                        <a:solidFill>
                          <a:srgbClr val="000000"/>
                        </a:solidFill>
                        <a:effectLst/>
                        <a:latin typeface="Calibri" panose="020F0502020204030204" pitchFamily="34" charset="0"/>
                      </a:endParaRPr>
                    </a:p>
                  </a:txBody>
                  <a:tcPr marL="5668" marR="5668" marT="5668" marB="0" anchor="b"/>
                </a:tc>
                <a:tc>
                  <a:txBody>
                    <a:bodyPr/>
                    <a:lstStyle/>
                    <a:p>
                      <a:pPr algn="l" fontAlgn="b"/>
                      <a:r>
                        <a:rPr lang="en-ZA" sz="1600" b="1" u="none" strike="noStrike" dirty="0">
                          <a:effectLst/>
                        </a:rPr>
                        <a:t>Dependencies</a:t>
                      </a:r>
                      <a:endParaRPr lang="en-ZA" sz="1600" b="1" i="0" u="none" strike="noStrike" dirty="0">
                        <a:solidFill>
                          <a:srgbClr val="000000"/>
                        </a:solidFill>
                        <a:effectLst/>
                        <a:latin typeface="Calibri" panose="020F0502020204030204" pitchFamily="34" charset="0"/>
                      </a:endParaRPr>
                    </a:p>
                  </a:txBody>
                  <a:tcPr marL="5668" marR="5668" marT="5668" marB="0" anchor="b"/>
                </a:tc>
                <a:extLst>
                  <a:ext uri="{0D108BD9-81ED-4DB2-BD59-A6C34878D82A}">
                    <a16:rowId xmlns:a16="http://schemas.microsoft.com/office/drawing/2014/main" xmlns="" val="1814667565"/>
                  </a:ext>
                </a:extLst>
              </a:tr>
              <a:tr h="762371">
                <a:tc>
                  <a:txBody>
                    <a:bodyPr/>
                    <a:lstStyle/>
                    <a:p>
                      <a:pPr algn="l" fontAlgn="b"/>
                      <a:r>
                        <a:rPr lang="en-GB" sz="1600" u="none" strike="noStrike">
                          <a:effectLst/>
                        </a:rPr>
                        <a:t>Obtain official sign-off from NSDS and PDSD accounting officers</a:t>
                      </a:r>
                      <a:endParaRPr lang="en-GB" sz="1600" b="0" i="0" u="none" strike="noStrike">
                        <a:solidFill>
                          <a:srgbClr val="000000"/>
                        </a:solidFill>
                        <a:effectLst/>
                        <a:latin typeface="Calibri" panose="020F0502020204030204" pitchFamily="34" charset="0"/>
                      </a:endParaRPr>
                    </a:p>
                  </a:txBody>
                  <a:tcPr marL="5668" marR="5668" marT="5668" marB="0" anchor="b"/>
                </a:tc>
                <a:tc>
                  <a:txBody>
                    <a:bodyPr/>
                    <a:lstStyle/>
                    <a:p>
                      <a:pPr algn="ctr" fontAlgn="b"/>
                      <a:r>
                        <a:rPr lang="en-ZA" sz="1600" u="none" strike="noStrike">
                          <a:effectLst/>
                        </a:rPr>
                        <a:t>Oct-20</a:t>
                      </a:r>
                      <a:endParaRPr lang="en-ZA" sz="1600" b="0" i="0" u="none" strike="noStrike">
                        <a:solidFill>
                          <a:srgbClr val="000000"/>
                        </a:solidFill>
                        <a:effectLst/>
                        <a:latin typeface="Calibri" panose="020F0502020204030204" pitchFamily="34" charset="0"/>
                      </a:endParaRPr>
                    </a:p>
                  </a:txBody>
                  <a:tcPr marL="5668" marR="5668" marT="5668" marB="0" anchor="b"/>
                </a:tc>
                <a:tc>
                  <a:txBody>
                    <a:bodyPr/>
                    <a:lstStyle/>
                    <a:p>
                      <a:pPr algn="ctr" fontAlgn="b"/>
                      <a:endParaRPr lang="en-ZA" sz="1600" b="0" i="0" u="none" strike="noStrike">
                        <a:solidFill>
                          <a:srgbClr val="000000"/>
                        </a:solidFill>
                        <a:effectLst/>
                        <a:latin typeface="Calibri" panose="020F0502020204030204" pitchFamily="34" charset="0"/>
                      </a:endParaRPr>
                    </a:p>
                  </a:txBody>
                  <a:tcPr marL="5668" marR="5668" marT="5668" marB="0" anchor="b"/>
                </a:tc>
                <a:tc>
                  <a:txBody>
                    <a:bodyPr/>
                    <a:lstStyle/>
                    <a:p>
                      <a:pPr algn="l" fontAlgn="b"/>
                      <a:r>
                        <a:rPr lang="en-ZA" sz="1600" u="none" strike="noStrike">
                          <a:effectLst/>
                        </a:rPr>
                        <a:t> </a:t>
                      </a:r>
                      <a:endParaRPr lang="en-ZA" sz="1600" b="0" i="0" u="none" strike="noStrike">
                        <a:solidFill>
                          <a:srgbClr val="000000"/>
                        </a:solidFill>
                        <a:effectLst/>
                        <a:latin typeface="Calibri" panose="020F0502020204030204" pitchFamily="34" charset="0"/>
                      </a:endParaRPr>
                    </a:p>
                  </a:txBody>
                  <a:tcPr marL="5668" marR="5668" marT="5668" marB="0" anchor="b"/>
                </a:tc>
                <a:tc>
                  <a:txBody>
                    <a:bodyPr/>
                    <a:lstStyle/>
                    <a:p>
                      <a:pPr algn="l" fontAlgn="b"/>
                      <a:endParaRPr lang="en-ZA" sz="1600" b="0" i="0" u="none" strike="noStrike">
                        <a:solidFill>
                          <a:srgbClr val="000000"/>
                        </a:solidFill>
                        <a:effectLst/>
                        <a:latin typeface="Calibri" panose="020F0502020204030204" pitchFamily="34" charset="0"/>
                      </a:endParaRPr>
                    </a:p>
                  </a:txBody>
                  <a:tcPr marL="5668" marR="5668" marT="5668" marB="0" anchor="b"/>
                </a:tc>
                <a:tc>
                  <a:txBody>
                    <a:bodyPr/>
                    <a:lstStyle/>
                    <a:p>
                      <a:pPr algn="l" fontAlgn="b"/>
                      <a:r>
                        <a:rPr lang="en-ZA" sz="1600" u="none" strike="noStrike" dirty="0">
                          <a:effectLst/>
                        </a:rPr>
                        <a:t>Information from DSD</a:t>
                      </a:r>
                      <a:endParaRPr lang="en-ZA" sz="1600" b="0" i="0" u="none" strike="noStrike" dirty="0">
                        <a:solidFill>
                          <a:srgbClr val="000000"/>
                        </a:solidFill>
                        <a:effectLst/>
                        <a:latin typeface="Calibri" panose="020F0502020204030204" pitchFamily="34" charset="0"/>
                      </a:endParaRPr>
                    </a:p>
                  </a:txBody>
                  <a:tcPr marL="5668" marR="5668" marT="5668" marB="0" anchor="b"/>
                </a:tc>
                <a:extLst>
                  <a:ext uri="{0D108BD9-81ED-4DB2-BD59-A6C34878D82A}">
                    <a16:rowId xmlns:a16="http://schemas.microsoft.com/office/drawing/2014/main" xmlns="" val="3925458352"/>
                  </a:ext>
                </a:extLst>
              </a:tr>
              <a:tr h="385565">
                <a:tc>
                  <a:txBody>
                    <a:bodyPr/>
                    <a:lstStyle/>
                    <a:p>
                      <a:pPr algn="l" fontAlgn="b"/>
                      <a:r>
                        <a:rPr lang="en-GB" sz="1600" u="none" strike="noStrike">
                          <a:effectLst/>
                        </a:rPr>
                        <a:t>Identify indicators and reporting requirements for transfer</a:t>
                      </a:r>
                      <a:endParaRPr lang="en-GB" sz="1600" b="0" i="0" u="none" strike="noStrike">
                        <a:solidFill>
                          <a:srgbClr val="000000"/>
                        </a:solidFill>
                        <a:effectLst/>
                        <a:latin typeface="Calibri" panose="020F0502020204030204" pitchFamily="34" charset="0"/>
                      </a:endParaRPr>
                    </a:p>
                  </a:txBody>
                  <a:tcPr marL="5668" marR="5668" marT="5668" marB="0" anchor="b"/>
                </a:tc>
                <a:tc>
                  <a:txBody>
                    <a:bodyPr/>
                    <a:lstStyle/>
                    <a:p>
                      <a:pPr algn="ctr" fontAlgn="b"/>
                      <a:r>
                        <a:rPr lang="en-ZA" sz="1600" u="none" strike="noStrike">
                          <a:effectLst/>
                        </a:rPr>
                        <a:t>Oct-20</a:t>
                      </a:r>
                      <a:endParaRPr lang="en-ZA" sz="1600" b="0" i="0" u="none" strike="noStrike">
                        <a:solidFill>
                          <a:srgbClr val="000000"/>
                        </a:solidFill>
                        <a:effectLst/>
                        <a:latin typeface="Calibri" panose="020F0502020204030204" pitchFamily="34" charset="0"/>
                      </a:endParaRPr>
                    </a:p>
                  </a:txBody>
                  <a:tcPr marL="5668" marR="5668" marT="5668" marB="0" anchor="b"/>
                </a:tc>
                <a:tc>
                  <a:txBody>
                    <a:bodyPr/>
                    <a:lstStyle/>
                    <a:p>
                      <a:pPr algn="ctr" fontAlgn="b"/>
                      <a:endParaRPr lang="en-ZA" sz="1600" b="0" i="0" u="none" strike="noStrike">
                        <a:solidFill>
                          <a:srgbClr val="000000"/>
                        </a:solidFill>
                        <a:effectLst/>
                        <a:latin typeface="Calibri" panose="020F0502020204030204" pitchFamily="34" charset="0"/>
                      </a:endParaRPr>
                    </a:p>
                  </a:txBody>
                  <a:tcPr marL="5668" marR="5668" marT="5668" marB="0" anchor="b"/>
                </a:tc>
                <a:tc>
                  <a:txBody>
                    <a:bodyPr/>
                    <a:lstStyle/>
                    <a:p>
                      <a:pPr algn="l" fontAlgn="b"/>
                      <a:r>
                        <a:rPr lang="en-ZA" sz="1600" u="none" strike="noStrike">
                          <a:effectLst/>
                        </a:rPr>
                        <a:t> </a:t>
                      </a:r>
                      <a:endParaRPr lang="en-ZA" sz="1600" b="0" i="0" u="none" strike="noStrike">
                        <a:solidFill>
                          <a:srgbClr val="000000"/>
                        </a:solidFill>
                        <a:effectLst/>
                        <a:latin typeface="Calibri" panose="020F0502020204030204" pitchFamily="34" charset="0"/>
                      </a:endParaRPr>
                    </a:p>
                  </a:txBody>
                  <a:tcPr marL="5668" marR="5668" marT="5668" marB="0" anchor="b"/>
                </a:tc>
                <a:tc>
                  <a:txBody>
                    <a:bodyPr/>
                    <a:lstStyle/>
                    <a:p>
                      <a:pPr algn="l" fontAlgn="b"/>
                      <a:endParaRPr lang="en-ZA" sz="1600" b="0" i="0" u="none" strike="noStrike">
                        <a:solidFill>
                          <a:srgbClr val="000000"/>
                        </a:solidFill>
                        <a:effectLst/>
                        <a:latin typeface="Calibri" panose="020F0502020204030204" pitchFamily="34" charset="0"/>
                      </a:endParaRPr>
                    </a:p>
                  </a:txBody>
                  <a:tcPr marL="5668" marR="5668" marT="5668" marB="0" anchor="b"/>
                </a:tc>
                <a:tc>
                  <a:txBody>
                    <a:bodyPr/>
                    <a:lstStyle/>
                    <a:p>
                      <a:pPr algn="l" fontAlgn="b"/>
                      <a:r>
                        <a:rPr lang="en-ZA" sz="1600" u="none" strike="noStrike">
                          <a:effectLst/>
                        </a:rPr>
                        <a:t>Information from DSD</a:t>
                      </a:r>
                      <a:endParaRPr lang="en-ZA" sz="1600" b="0" i="0" u="none" strike="noStrike">
                        <a:solidFill>
                          <a:srgbClr val="000000"/>
                        </a:solidFill>
                        <a:effectLst/>
                        <a:latin typeface="Calibri" panose="020F0502020204030204" pitchFamily="34" charset="0"/>
                      </a:endParaRPr>
                    </a:p>
                  </a:txBody>
                  <a:tcPr marL="5668" marR="5668" marT="5668" marB="0" anchor="b"/>
                </a:tc>
                <a:extLst>
                  <a:ext uri="{0D108BD9-81ED-4DB2-BD59-A6C34878D82A}">
                    <a16:rowId xmlns:a16="http://schemas.microsoft.com/office/drawing/2014/main" xmlns="" val="2525230730"/>
                  </a:ext>
                </a:extLst>
              </a:tr>
              <a:tr h="762371">
                <a:tc>
                  <a:txBody>
                    <a:bodyPr/>
                    <a:lstStyle/>
                    <a:p>
                      <a:pPr algn="l" fontAlgn="b"/>
                      <a:r>
                        <a:rPr lang="en-GB" sz="1600" u="none" strike="noStrike">
                          <a:effectLst/>
                        </a:rPr>
                        <a:t>Assess the preparedness of DBE to receive data, information and systems</a:t>
                      </a:r>
                      <a:endParaRPr lang="en-GB" sz="1600" b="0" i="0" u="none" strike="noStrike">
                        <a:solidFill>
                          <a:srgbClr val="000000"/>
                        </a:solidFill>
                        <a:effectLst/>
                        <a:latin typeface="Calibri" panose="020F0502020204030204" pitchFamily="34" charset="0"/>
                      </a:endParaRPr>
                    </a:p>
                  </a:txBody>
                  <a:tcPr marL="5668" marR="5668" marT="5668" marB="0" anchor="b"/>
                </a:tc>
                <a:tc>
                  <a:txBody>
                    <a:bodyPr/>
                    <a:lstStyle/>
                    <a:p>
                      <a:pPr algn="ctr" fontAlgn="b"/>
                      <a:r>
                        <a:rPr lang="en-ZA" sz="1600" u="none" strike="noStrike">
                          <a:effectLst/>
                        </a:rPr>
                        <a:t>Oct-20</a:t>
                      </a:r>
                      <a:endParaRPr lang="en-ZA" sz="1600" b="0" i="0" u="none" strike="noStrike">
                        <a:solidFill>
                          <a:srgbClr val="000000"/>
                        </a:solidFill>
                        <a:effectLst/>
                        <a:latin typeface="Calibri" panose="020F0502020204030204" pitchFamily="34" charset="0"/>
                      </a:endParaRPr>
                    </a:p>
                  </a:txBody>
                  <a:tcPr marL="5668" marR="5668" marT="5668" marB="0" anchor="b"/>
                </a:tc>
                <a:tc>
                  <a:txBody>
                    <a:bodyPr/>
                    <a:lstStyle/>
                    <a:p>
                      <a:pPr algn="ctr" fontAlgn="b"/>
                      <a:r>
                        <a:rPr lang="en-ZA" sz="1600" u="none" strike="noStrike">
                          <a:effectLst/>
                        </a:rPr>
                        <a:t> </a:t>
                      </a:r>
                      <a:endParaRPr lang="en-ZA" sz="1600" b="0" i="0" u="none" strike="noStrike">
                        <a:solidFill>
                          <a:srgbClr val="000000"/>
                        </a:solidFill>
                        <a:effectLst/>
                        <a:latin typeface="Calibri" panose="020F0502020204030204" pitchFamily="34" charset="0"/>
                      </a:endParaRPr>
                    </a:p>
                  </a:txBody>
                  <a:tcPr marL="5668" marR="5668" marT="5668" marB="0" anchor="b"/>
                </a:tc>
                <a:tc>
                  <a:txBody>
                    <a:bodyPr/>
                    <a:lstStyle/>
                    <a:p>
                      <a:pPr algn="l" fontAlgn="b"/>
                      <a:endParaRPr lang="en-ZA" sz="1600" b="0" i="0" u="none" strike="noStrike">
                        <a:solidFill>
                          <a:srgbClr val="000000"/>
                        </a:solidFill>
                        <a:effectLst/>
                        <a:latin typeface="Calibri" panose="020F0502020204030204" pitchFamily="34" charset="0"/>
                      </a:endParaRPr>
                    </a:p>
                  </a:txBody>
                  <a:tcPr marL="5668" marR="5668" marT="5668" marB="0" anchor="b"/>
                </a:tc>
                <a:tc>
                  <a:txBody>
                    <a:bodyPr/>
                    <a:lstStyle/>
                    <a:p>
                      <a:pPr algn="l" fontAlgn="b"/>
                      <a:endParaRPr lang="en-ZA" sz="1600" b="0" i="0" u="none" strike="noStrike">
                        <a:solidFill>
                          <a:srgbClr val="000000"/>
                        </a:solidFill>
                        <a:effectLst/>
                        <a:latin typeface="Calibri" panose="020F0502020204030204" pitchFamily="34" charset="0"/>
                      </a:endParaRPr>
                    </a:p>
                  </a:txBody>
                  <a:tcPr marL="5668" marR="5668" marT="5668" marB="0" anchor="b"/>
                </a:tc>
                <a:tc>
                  <a:txBody>
                    <a:bodyPr/>
                    <a:lstStyle/>
                    <a:p>
                      <a:pPr algn="l" fontAlgn="b"/>
                      <a:r>
                        <a:rPr lang="en-ZA" sz="1600" u="none" strike="noStrike">
                          <a:effectLst/>
                        </a:rPr>
                        <a:t>Information from DBE</a:t>
                      </a:r>
                      <a:endParaRPr lang="en-ZA" sz="1600" b="0" i="0" u="none" strike="noStrike">
                        <a:solidFill>
                          <a:srgbClr val="000000"/>
                        </a:solidFill>
                        <a:effectLst/>
                        <a:latin typeface="Calibri" panose="020F0502020204030204" pitchFamily="34" charset="0"/>
                      </a:endParaRPr>
                    </a:p>
                  </a:txBody>
                  <a:tcPr marL="5668" marR="5668" marT="5668" marB="0" anchor="b"/>
                </a:tc>
                <a:extLst>
                  <a:ext uri="{0D108BD9-81ED-4DB2-BD59-A6C34878D82A}">
                    <a16:rowId xmlns:a16="http://schemas.microsoft.com/office/drawing/2014/main" xmlns="" val="3463535947"/>
                  </a:ext>
                </a:extLst>
              </a:tr>
              <a:tr h="762371">
                <a:tc>
                  <a:txBody>
                    <a:bodyPr/>
                    <a:lstStyle/>
                    <a:p>
                      <a:pPr algn="l" fontAlgn="b"/>
                      <a:r>
                        <a:rPr lang="en-GB" sz="1600" u="none" strike="noStrike" dirty="0">
                          <a:effectLst/>
                        </a:rPr>
                        <a:t>Assess the preparedness of PEDs to receive data, information and systems</a:t>
                      </a:r>
                      <a:endParaRPr lang="en-GB" sz="1600" b="0" i="0" u="none" strike="noStrike" dirty="0">
                        <a:solidFill>
                          <a:srgbClr val="000000"/>
                        </a:solidFill>
                        <a:effectLst/>
                        <a:latin typeface="Calibri" panose="020F0502020204030204" pitchFamily="34" charset="0"/>
                      </a:endParaRPr>
                    </a:p>
                  </a:txBody>
                  <a:tcPr marL="5668" marR="5668" marT="5668" marB="0" anchor="b"/>
                </a:tc>
                <a:tc>
                  <a:txBody>
                    <a:bodyPr/>
                    <a:lstStyle/>
                    <a:p>
                      <a:pPr algn="ctr" fontAlgn="b"/>
                      <a:r>
                        <a:rPr lang="en-ZA" sz="1600" u="none" strike="noStrike">
                          <a:effectLst/>
                        </a:rPr>
                        <a:t>Oct - Nov 2020</a:t>
                      </a:r>
                      <a:endParaRPr lang="en-ZA" sz="1600" b="0" i="0" u="none" strike="noStrike">
                        <a:solidFill>
                          <a:srgbClr val="000000"/>
                        </a:solidFill>
                        <a:effectLst/>
                        <a:latin typeface="Calibri" panose="020F0502020204030204" pitchFamily="34" charset="0"/>
                      </a:endParaRPr>
                    </a:p>
                  </a:txBody>
                  <a:tcPr marL="5668" marR="5668" marT="5668" marB="0" anchor="b"/>
                </a:tc>
                <a:tc>
                  <a:txBody>
                    <a:bodyPr/>
                    <a:lstStyle/>
                    <a:p>
                      <a:pPr algn="ctr" fontAlgn="b"/>
                      <a:r>
                        <a:rPr lang="en-ZA" sz="1600" u="none" strike="noStrike">
                          <a:effectLst/>
                        </a:rPr>
                        <a:t> </a:t>
                      </a:r>
                      <a:endParaRPr lang="en-ZA" sz="1600" b="0" i="0" u="none" strike="noStrike">
                        <a:solidFill>
                          <a:srgbClr val="000000"/>
                        </a:solidFill>
                        <a:effectLst/>
                        <a:latin typeface="Calibri" panose="020F0502020204030204" pitchFamily="34" charset="0"/>
                      </a:endParaRPr>
                    </a:p>
                  </a:txBody>
                  <a:tcPr marL="5668" marR="5668" marT="5668" marB="0" anchor="b"/>
                </a:tc>
                <a:tc>
                  <a:txBody>
                    <a:bodyPr/>
                    <a:lstStyle/>
                    <a:p>
                      <a:pPr algn="l" fontAlgn="b"/>
                      <a:endParaRPr lang="en-ZA" sz="1600" b="0" i="0" u="none" strike="noStrike">
                        <a:solidFill>
                          <a:srgbClr val="000000"/>
                        </a:solidFill>
                        <a:effectLst/>
                        <a:latin typeface="Calibri" panose="020F0502020204030204" pitchFamily="34" charset="0"/>
                      </a:endParaRPr>
                    </a:p>
                  </a:txBody>
                  <a:tcPr marL="5668" marR="5668" marT="5668" marB="0" anchor="b"/>
                </a:tc>
                <a:tc>
                  <a:txBody>
                    <a:bodyPr/>
                    <a:lstStyle/>
                    <a:p>
                      <a:pPr algn="l" fontAlgn="b"/>
                      <a:endParaRPr lang="en-ZA" sz="1600" b="0" i="0" u="none" strike="noStrike">
                        <a:solidFill>
                          <a:srgbClr val="000000"/>
                        </a:solidFill>
                        <a:effectLst/>
                        <a:latin typeface="Calibri" panose="020F0502020204030204" pitchFamily="34" charset="0"/>
                      </a:endParaRPr>
                    </a:p>
                  </a:txBody>
                  <a:tcPr marL="5668" marR="5668" marT="5668" marB="0" anchor="b"/>
                </a:tc>
                <a:tc>
                  <a:txBody>
                    <a:bodyPr/>
                    <a:lstStyle/>
                    <a:p>
                      <a:pPr algn="l" fontAlgn="b"/>
                      <a:r>
                        <a:rPr lang="en-ZA" sz="1600" u="none" strike="noStrike">
                          <a:effectLst/>
                        </a:rPr>
                        <a:t>Information from PEDs</a:t>
                      </a:r>
                      <a:endParaRPr lang="en-ZA" sz="1600" b="0" i="0" u="none" strike="noStrike">
                        <a:solidFill>
                          <a:srgbClr val="000000"/>
                        </a:solidFill>
                        <a:effectLst/>
                        <a:latin typeface="Calibri" panose="020F0502020204030204" pitchFamily="34" charset="0"/>
                      </a:endParaRPr>
                    </a:p>
                  </a:txBody>
                  <a:tcPr marL="5668" marR="5668" marT="5668" marB="0" anchor="b"/>
                </a:tc>
                <a:extLst>
                  <a:ext uri="{0D108BD9-81ED-4DB2-BD59-A6C34878D82A}">
                    <a16:rowId xmlns:a16="http://schemas.microsoft.com/office/drawing/2014/main" xmlns="" val="1696611664"/>
                  </a:ext>
                </a:extLst>
              </a:tr>
              <a:tr h="762371">
                <a:tc>
                  <a:txBody>
                    <a:bodyPr/>
                    <a:lstStyle/>
                    <a:p>
                      <a:pPr algn="l" fontAlgn="b"/>
                      <a:r>
                        <a:rPr lang="en-GB" sz="1600" u="none" strike="noStrike">
                          <a:effectLst/>
                        </a:rPr>
                        <a:t>Preparation of transfer of datasets and systems to DBE and PEDs</a:t>
                      </a:r>
                      <a:endParaRPr lang="en-GB" sz="1600" b="0" i="0" u="none" strike="noStrike">
                        <a:solidFill>
                          <a:srgbClr val="000000"/>
                        </a:solidFill>
                        <a:effectLst/>
                        <a:latin typeface="Calibri" panose="020F0502020204030204" pitchFamily="34" charset="0"/>
                      </a:endParaRPr>
                    </a:p>
                  </a:txBody>
                  <a:tcPr marL="5668" marR="5668" marT="5668" marB="0" anchor="b"/>
                </a:tc>
                <a:tc>
                  <a:txBody>
                    <a:bodyPr/>
                    <a:lstStyle/>
                    <a:p>
                      <a:pPr algn="ctr" fontAlgn="b"/>
                      <a:r>
                        <a:rPr lang="en-ZA" sz="1600" u="none" strike="noStrike">
                          <a:effectLst/>
                        </a:rPr>
                        <a:t>Nov - Mar 2021</a:t>
                      </a:r>
                      <a:endParaRPr lang="en-ZA" sz="1600" b="0" i="0" u="none" strike="noStrike">
                        <a:solidFill>
                          <a:srgbClr val="000000"/>
                        </a:solidFill>
                        <a:effectLst/>
                        <a:latin typeface="Calibri" panose="020F0502020204030204" pitchFamily="34" charset="0"/>
                      </a:endParaRPr>
                    </a:p>
                  </a:txBody>
                  <a:tcPr marL="5668" marR="5668" marT="5668" marB="0" anchor="b"/>
                </a:tc>
                <a:tc>
                  <a:txBody>
                    <a:bodyPr/>
                    <a:lstStyle/>
                    <a:p>
                      <a:pPr algn="ctr" fontAlgn="b"/>
                      <a:r>
                        <a:rPr lang="en-ZA" sz="1600" u="none" strike="noStrike">
                          <a:effectLst/>
                        </a:rPr>
                        <a:t> </a:t>
                      </a:r>
                      <a:endParaRPr lang="en-ZA" sz="1600" b="0" i="0" u="none" strike="noStrike">
                        <a:solidFill>
                          <a:srgbClr val="000000"/>
                        </a:solidFill>
                        <a:effectLst/>
                        <a:latin typeface="Calibri" panose="020F0502020204030204" pitchFamily="34" charset="0"/>
                      </a:endParaRPr>
                    </a:p>
                  </a:txBody>
                  <a:tcPr marL="5668" marR="5668" marT="5668" marB="0" anchor="b"/>
                </a:tc>
                <a:tc>
                  <a:txBody>
                    <a:bodyPr/>
                    <a:lstStyle/>
                    <a:p>
                      <a:pPr algn="l" fontAlgn="b"/>
                      <a:r>
                        <a:rPr lang="en-ZA" sz="1600" u="none" strike="noStrike">
                          <a:effectLst/>
                        </a:rPr>
                        <a:t> </a:t>
                      </a:r>
                      <a:endParaRPr lang="en-ZA" sz="1600" b="0" i="0" u="none" strike="noStrike">
                        <a:solidFill>
                          <a:srgbClr val="000000"/>
                        </a:solidFill>
                        <a:effectLst/>
                        <a:latin typeface="Calibri" panose="020F0502020204030204" pitchFamily="34" charset="0"/>
                      </a:endParaRPr>
                    </a:p>
                  </a:txBody>
                  <a:tcPr marL="5668" marR="5668" marT="5668" marB="0" anchor="b"/>
                </a:tc>
                <a:tc>
                  <a:txBody>
                    <a:bodyPr/>
                    <a:lstStyle/>
                    <a:p>
                      <a:pPr algn="l" fontAlgn="b"/>
                      <a:endParaRPr lang="en-ZA" sz="1600" b="0" i="0" u="none" strike="noStrike">
                        <a:solidFill>
                          <a:srgbClr val="000000"/>
                        </a:solidFill>
                        <a:effectLst/>
                        <a:latin typeface="Calibri" panose="020F0502020204030204" pitchFamily="34" charset="0"/>
                      </a:endParaRPr>
                    </a:p>
                  </a:txBody>
                  <a:tcPr marL="5668" marR="5668" marT="5668" marB="0" anchor="b"/>
                </a:tc>
                <a:tc>
                  <a:txBody>
                    <a:bodyPr/>
                    <a:lstStyle/>
                    <a:p>
                      <a:pPr algn="l" fontAlgn="b"/>
                      <a:r>
                        <a:rPr lang="en-ZA" sz="1600" u="none" strike="noStrike">
                          <a:effectLst/>
                        </a:rPr>
                        <a:t> </a:t>
                      </a:r>
                      <a:endParaRPr lang="en-ZA" sz="1600" b="0" i="0" u="none" strike="noStrike">
                        <a:solidFill>
                          <a:srgbClr val="000000"/>
                        </a:solidFill>
                        <a:effectLst/>
                        <a:latin typeface="Calibri" panose="020F0502020204030204" pitchFamily="34" charset="0"/>
                      </a:endParaRPr>
                    </a:p>
                  </a:txBody>
                  <a:tcPr marL="5668" marR="5668" marT="5668" marB="0" anchor="b"/>
                </a:tc>
                <a:extLst>
                  <a:ext uri="{0D108BD9-81ED-4DB2-BD59-A6C34878D82A}">
                    <a16:rowId xmlns:a16="http://schemas.microsoft.com/office/drawing/2014/main" xmlns="" val="4001284883"/>
                  </a:ext>
                </a:extLst>
              </a:tr>
              <a:tr h="385565">
                <a:tc>
                  <a:txBody>
                    <a:bodyPr/>
                    <a:lstStyle/>
                    <a:p>
                      <a:pPr algn="l" fontAlgn="b"/>
                      <a:r>
                        <a:rPr lang="en-GB" sz="1600" u="none" strike="noStrike">
                          <a:effectLst/>
                        </a:rPr>
                        <a:t>Develop a policy for integrating ECD into the EMIS system</a:t>
                      </a:r>
                      <a:endParaRPr lang="en-GB" sz="1600" b="0" i="0" u="none" strike="noStrike">
                        <a:solidFill>
                          <a:srgbClr val="000000"/>
                        </a:solidFill>
                        <a:effectLst/>
                        <a:latin typeface="Calibri" panose="020F0502020204030204" pitchFamily="34" charset="0"/>
                      </a:endParaRPr>
                    </a:p>
                  </a:txBody>
                  <a:tcPr marL="5668" marR="5668" marT="5668" marB="0" anchor="b"/>
                </a:tc>
                <a:tc>
                  <a:txBody>
                    <a:bodyPr/>
                    <a:lstStyle/>
                    <a:p>
                      <a:pPr algn="ctr" fontAlgn="b"/>
                      <a:r>
                        <a:rPr lang="en-ZA" sz="1600" u="none" strike="noStrike">
                          <a:effectLst/>
                        </a:rPr>
                        <a:t>Jan-21</a:t>
                      </a:r>
                      <a:endParaRPr lang="en-ZA" sz="1600" b="0" i="0" u="none" strike="noStrike">
                        <a:solidFill>
                          <a:srgbClr val="000000"/>
                        </a:solidFill>
                        <a:effectLst/>
                        <a:latin typeface="Calibri" panose="020F0502020204030204" pitchFamily="34" charset="0"/>
                      </a:endParaRPr>
                    </a:p>
                  </a:txBody>
                  <a:tcPr marL="5668" marR="5668" marT="5668" marB="0" anchor="b"/>
                </a:tc>
                <a:tc>
                  <a:txBody>
                    <a:bodyPr/>
                    <a:lstStyle/>
                    <a:p>
                      <a:pPr algn="ctr" fontAlgn="b"/>
                      <a:r>
                        <a:rPr lang="en-ZA" sz="1600" u="none" strike="noStrike">
                          <a:effectLst/>
                        </a:rPr>
                        <a:t> </a:t>
                      </a:r>
                      <a:endParaRPr lang="en-ZA" sz="1600" b="0" i="0" u="none" strike="noStrike">
                        <a:solidFill>
                          <a:srgbClr val="000000"/>
                        </a:solidFill>
                        <a:effectLst/>
                        <a:latin typeface="Calibri" panose="020F0502020204030204" pitchFamily="34" charset="0"/>
                      </a:endParaRPr>
                    </a:p>
                  </a:txBody>
                  <a:tcPr marL="5668" marR="5668" marT="5668" marB="0" anchor="b"/>
                </a:tc>
                <a:tc>
                  <a:txBody>
                    <a:bodyPr/>
                    <a:lstStyle/>
                    <a:p>
                      <a:pPr algn="l" fontAlgn="b"/>
                      <a:endParaRPr lang="en-ZA" sz="1600" b="0" i="0" u="none" strike="noStrike" dirty="0">
                        <a:solidFill>
                          <a:srgbClr val="000000"/>
                        </a:solidFill>
                        <a:effectLst/>
                        <a:latin typeface="Calibri" panose="020F0502020204030204" pitchFamily="34" charset="0"/>
                      </a:endParaRPr>
                    </a:p>
                  </a:txBody>
                  <a:tcPr marL="5668" marR="5668" marT="5668" marB="0" anchor="b"/>
                </a:tc>
                <a:tc>
                  <a:txBody>
                    <a:bodyPr/>
                    <a:lstStyle/>
                    <a:p>
                      <a:pPr algn="l" fontAlgn="b"/>
                      <a:endParaRPr lang="en-ZA" sz="1600" b="0" i="0" u="none" strike="noStrike">
                        <a:solidFill>
                          <a:srgbClr val="000000"/>
                        </a:solidFill>
                        <a:effectLst/>
                        <a:latin typeface="Calibri" panose="020F0502020204030204" pitchFamily="34" charset="0"/>
                      </a:endParaRPr>
                    </a:p>
                  </a:txBody>
                  <a:tcPr marL="5668" marR="5668" marT="5668" marB="0" anchor="b"/>
                </a:tc>
                <a:tc>
                  <a:txBody>
                    <a:bodyPr/>
                    <a:lstStyle/>
                    <a:p>
                      <a:pPr algn="l" fontAlgn="b"/>
                      <a:r>
                        <a:rPr lang="en-ZA" sz="1600" u="none" strike="noStrike">
                          <a:effectLst/>
                        </a:rPr>
                        <a:t> </a:t>
                      </a:r>
                      <a:endParaRPr lang="en-ZA" sz="1600" b="0" i="0" u="none" strike="noStrike">
                        <a:solidFill>
                          <a:srgbClr val="000000"/>
                        </a:solidFill>
                        <a:effectLst/>
                        <a:latin typeface="Calibri" panose="020F0502020204030204" pitchFamily="34" charset="0"/>
                      </a:endParaRPr>
                    </a:p>
                  </a:txBody>
                  <a:tcPr marL="5668" marR="5668" marT="5668" marB="0" anchor="b"/>
                </a:tc>
                <a:extLst>
                  <a:ext uri="{0D108BD9-81ED-4DB2-BD59-A6C34878D82A}">
                    <a16:rowId xmlns:a16="http://schemas.microsoft.com/office/drawing/2014/main" xmlns="" val="2688000935"/>
                  </a:ext>
                </a:extLst>
              </a:tr>
              <a:tr h="385565">
                <a:tc>
                  <a:txBody>
                    <a:bodyPr/>
                    <a:lstStyle/>
                    <a:p>
                      <a:pPr algn="l" fontAlgn="b"/>
                      <a:r>
                        <a:rPr lang="en-GB" sz="1600" u="none" strike="noStrike">
                          <a:effectLst/>
                        </a:rPr>
                        <a:t>Develop a plan for integrating ECD into the EMIS system</a:t>
                      </a:r>
                      <a:endParaRPr lang="en-GB" sz="1600" b="0" i="0" u="none" strike="noStrike">
                        <a:solidFill>
                          <a:srgbClr val="000000"/>
                        </a:solidFill>
                        <a:effectLst/>
                        <a:latin typeface="Calibri" panose="020F0502020204030204" pitchFamily="34" charset="0"/>
                      </a:endParaRPr>
                    </a:p>
                  </a:txBody>
                  <a:tcPr marL="5668" marR="5668" marT="5668" marB="0" anchor="b"/>
                </a:tc>
                <a:tc>
                  <a:txBody>
                    <a:bodyPr/>
                    <a:lstStyle/>
                    <a:p>
                      <a:pPr algn="ctr" fontAlgn="b"/>
                      <a:r>
                        <a:rPr lang="en-ZA" sz="1600" u="none" strike="noStrike">
                          <a:effectLst/>
                        </a:rPr>
                        <a:t>Feb-21</a:t>
                      </a:r>
                      <a:endParaRPr lang="en-ZA" sz="1600" b="0" i="0" u="none" strike="noStrike">
                        <a:solidFill>
                          <a:srgbClr val="000000"/>
                        </a:solidFill>
                        <a:effectLst/>
                        <a:latin typeface="Calibri" panose="020F0502020204030204" pitchFamily="34" charset="0"/>
                      </a:endParaRPr>
                    </a:p>
                  </a:txBody>
                  <a:tcPr marL="5668" marR="5668" marT="5668" marB="0" anchor="b"/>
                </a:tc>
                <a:tc>
                  <a:txBody>
                    <a:bodyPr/>
                    <a:lstStyle/>
                    <a:p>
                      <a:pPr algn="ctr" fontAlgn="b"/>
                      <a:r>
                        <a:rPr lang="en-ZA" sz="1600" u="none" strike="noStrike">
                          <a:effectLst/>
                        </a:rPr>
                        <a:t> </a:t>
                      </a:r>
                      <a:endParaRPr lang="en-ZA" sz="1600" b="0" i="0" u="none" strike="noStrike">
                        <a:solidFill>
                          <a:srgbClr val="000000"/>
                        </a:solidFill>
                        <a:effectLst/>
                        <a:latin typeface="Calibri" panose="020F0502020204030204" pitchFamily="34" charset="0"/>
                      </a:endParaRPr>
                    </a:p>
                  </a:txBody>
                  <a:tcPr marL="5668" marR="5668" marT="5668" marB="0" anchor="b"/>
                </a:tc>
                <a:tc>
                  <a:txBody>
                    <a:bodyPr/>
                    <a:lstStyle/>
                    <a:p>
                      <a:pPr algn="l" fontAlgn="b"/>
                      <a:endParaRPr lang="en-ZA" sz="1600" b="0" i="0" u="none" strike="noStrike">
                        <a:solidFill>
                          <a:srgbClr val="000000"/>
                        </a:solidFill>
                        <a:effectLst/>
                        <a:latin typeface="Calibri" panose="020F0502020204030204" pitchFamily="34" charset="0"/>
                      </a:endParaRPr>
                    </a:p>
                  </a:txBody>
                  <a:tcPr marL="5668" marR="5668" marT="5668" marB="0" anchor="b"/>
                </a:tc>
                <a:tc>
                  <a:txBody>
                    <a:bodyPr/>
                    <a:lstStyle/>
                    <a:p>
                      <a:pPr algn="l" fontAlgn="b"/>
                      <a:endParaRPr lang="en-ZA" sz="1600" b="0" i="0" u="none" strike="noStrike">
                        <a:solidFill>
                          <a:srgbClr val="000000"/>
                        </a:solidFill>
                        <a:effectLst/>
                        <a:latin typeface="Calibri" panose="020F0502020204030204" pitchFamily="34" charset="0"/>
                      </a:endParaRPr>
                    </a:p>
                  </a:txBody>
                  <a:tcPr marL="5668" marR="5668" marT="5668" marB="0" anchor="b"/>
                </a:tc>
                <a:tc>
                  <a:txBody>
                    <a:bodyPr/>
                    <a:lstStyle/>
                    <a:p>
                      <a:pPr algn="l" fontAlgn="b"/>
                      <a:r>
                        <a:rPr lang="en-ZA" sz="1600" u="none" strike="noStrike" dirty="0">
                          <a:effectLst/>
                        </a:rPr>
                        <a:t> </a:t>
                      </a:r>
                      <a:endParaRPr lang="en-ZA" sz="1600" b="0" i="0" u="none" strike="noStrike" dirty="0">
                        <a:solidFill>
                          <a:srgbClr val="000000"/>
                        </a:solidFill>
                        <a:effectLst/>
                        <a:latin typeface="Calibri" panose="020F0502020204030204" pitchFamily="34" charset="0"/>
                      </a:endParaRPr>
                    </a:p>
                  </a:txBody>
                  <a:tcPr marL="5668" marR="5668" marT="5668" marB="0" anchor="b"/>
                </a:tc>
                <a:extLst>
                  <a:ext uri="{0D108BD9-81ED-4DB2-BD59-A6C34878D82A}">
                    <a16:rowId xmlns:a16="http://schemas.microsoft.com/office/drawing/2014/main" xmlns="" val="2034622807"/>
                  </a:ext>
                </a:extLst>
              </a:tr>
            </a:tbl>
          </a:graphicData>
        </a:graphic>
      </p:graphicFrame>
      <p:pic>
        <p:nvPicPr>
          <p:cNvPr id="6" name="Picture 5">
            <a:extLst>
              <a:ext uri="{FF2B5EF4-FFF2-40B4-BE49-F238E27FC236}">
                <a16:creationId xmlns:a16="http://schemas.microsoft.com/office/drawing/2014/main" xmlns="" id="{4286CB01-B585-4240-B905-635A8680C235}"/>
              </a:ext>
            </a:extLst>
          </p:cNvPr>
          <p:cNvPicPr>
            <a:picLocks noChangeAspect="1"/>
          </p:cNvPicPr>
          <p:nvPr/>
        </p:nvPicPr>
        <p:blipFill>
          <a:blip r:embed="rId2"/>
          <a:stretch>
            <a:fillRect/>
          </a:stretch>
        </p:blipFill>
        <p:spPr>
          <a:xfrm>
            <a:off x="107504" y="6240567"/>
            <a:ext cx="1694835" cy="584775"/>
          </a:xfrm>
          <a:prstGeom prst="rect">
            <a:avLst/>
          </a:prstGeom>
        </p:spPr>
      </p:pic>
      <p:sp>
        <p:nvSpPr>
          <p:cNvPr id="2" name="Rectangle 1"/>
          <p:cNvSpPr/>
          <p:nvPr/>
        </p:nvSpPr>
        <p:spPr>
          <a:xfrm>
            <a:off x="7380312" y="6453336"/>
            <a:ext cx="367408" cy="307777"/>
          </a:xfrm>
          <a:prstGeom prst="rect">
            <a:avLst/>
          </a:prstGeom>
        </p:spPr>
        <p:txBody>
          <a:bodyPr wrap="none">
            <a:spAutoFit/>
          </a:bodyPr>
          <a:lstStyle/>
          <a:p>
            <a:pPr lvl="0" algn="r">
              <a:defRPr/>
            </a:pPr>
            <a:r>
              <a:rPr lang="en-ZA" sz="1400" dirty="0" smtClean="0">
                <a:solidFill>
                  <a:prstClr val="black"/>
                </a:solidFill>
              </a:rPr>
              <a:t>46</a:t>
            </a:r>
            <a:endParaRPr lang="en-ZA" dirty="0">
              <a:solidFill>
                <a:prstClr val="black"/>
              </a:solidFill>
            </a:endParaRPr>
          </a:p>
        </p:txBody>
      </p:sp>
    </p:spTree>
    <p:extLst>
      <p:ext uri="{BB962C8B-B14F-4D97-AF65-F5344CB8AC3E}">
        <p14:creationId xmlns:p14="http://schemas.microsoft.com/office/powerpoint/2010/main" xmlns="" val="7716516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C6F1201A-E2ED-4801-8CF9-69FE2FBBF74F}"/>
              </a:ext>
            </a:extLst>
          </p:cNvPr>
          <p:cNvSpPr txBox="1">
            <a:spLocks/>
          </p:cNvSpPr>
          <p:nvPr/>
        </p:nvSpPr>
        <p:spPr>
          <a:xfrm>
            <a:off x="0" y="28889"/>
            <a:ext cx="8892480" cy="8940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3200" b="1" cap="small" dirty="0" smtClean="0">
                <a:solidFill>
                  <a:schemeClr val="accent2">
                    <a:lumMod val="75000"/>
                  </a:schemeClr>
                </a:solidFill>
                <a:cs typeface="Arial" panose="020B0604020202020204" pitchFamily="34" charset="0"/>
              </a:rPr>
              <a:t>Stakeholder Engagement </a:t>
            </a:r>
          </a:p>
        </p:txBody>
      </p:sp>
      <p:graphicFrame>
        <p:nvGraphicFramePr>
          <p:cNvPr id="2" name="Table 1"/>
          <p:cNvGraphicFramePr>
            <a:graphicFrameLocks noGrp="1"/>
          </p:cNvGraphicFramePr>
          <p:nvPr>
            <p:extLst>
              <p:ext uri="{D42A27DB-BD31-4B8C-83A1-F6EECF244321}">
                <p14:modId xmlns:p14="http://schemas.microsoft.com/office/powerpoint/2010/main" xmlns="" val="690196905"/>
              </p:ext>
            </p:extLst>
          </p:nvPr>
        </p:nvGraphicFramePr>
        <p:xfrm>
          <a:off x="-2" y="980750"/>
          <a:ext cx="9144003" cy="5040539"/>
        </p:xfrm>
        <a:graphic>
          <a:graphicData uri="http://schemas.openxmlformats.org/drawingml/2006/table">
            <a:tbl>
              <a:tblPr>
                <a:tableStyleId>{8A107856-5554-42FB-B03E-39F5DBC370BA}</a:tableStyleId>
              </a:tblPr>
              <a:tblGrid>
                <a:gridCol w="5255947">
                  <a:extLst>
                    <a:ext uri="{9D8B030D-6E8A-4147-A177-3AD203B41FA5}">
                      <a16:colId xmlns:a16="http://schemas.microsoft.com/office/drawing/2014/main" xmlns="" val="1233811610"/>
                    </a:ext>
                  </a:extLst>
                </a:gridCol>
                <a:gridCol w="970329">
                  <a:extLst>
                    <a:ext uri="{9D8B030D-6E8A-4147-A177-3AD203B41FA5}">
                      <a16:colId xmlns:a16="http://schemas.microsoft.com/office/drawing/2014/main" xmlns="" val="1228853009"/>
                    </a:ext>
                  </a:extLst>
                </a:gridCol>
                <a:gridCol w="440329">
                  <a:extLst>
                    <a:ext uri="{9D8B030D-6E8A-4147-A177-3AD203B41FA5}">
                      <a16:colId xmlns:a16="http://schemas.microsoft.com/office/drawing/2014/main" xmlns="" val="2070823366"/>
                    </a:ext>
                  </a:extLst>
                </a:gridCol>
                <a:gridCol w="437188">
                  <a:extLst>
                    <a:ext uri="{9D8B030D-6E8A-4147-A177-3AD203B41FA5}">
                      <a16:colId xmlns:a16="http://schemas.microsoft.com/office/drawing/2014/main" xmlns="" val="2250725037"/>
                    </a:ext>
                  </a:extLst>
                </a:gridCol>
                <a:gridCol w="728647">
                  <a:extLst>
                    <a:ext uri="{9D8B030D-6E8A-4147-A177-3AD203B41FA5}">
                      <a16:colId xmlns:a16="http://schemas.microsoft.com/office/drawing/2014/main" xmlns="" val="4163638510"/>
                    </a:ext>
                  </a:extLst>
                </a:gridCol>
                <a:gridCol w="1311563">
                  <a:extLst>
                    <a:ext uri="{9D8B030D-6E8A-4147-A177-3AD203B41FA5}">
                      <a16:colId xmlns:a16="http://schemas.microsoft.com/office/drawing/2014/main" xmlns="" val="3808095978"/>
                    </a:ext>
                  </a:extLst>
                </a:gridCol>
              </a:tblGrid>
              <a:tr h="614801">
                <a:tc>
                  <a:txBody>
                    <a:bodyPr/>
                    <a:lstStyle/>
                    <a:p>
                      <a:pPr algn="l" fontAlgn="b"/>
                      <a:r>
                        <a:rPr lang="en-ZA" sz="1800" b="1" u="none" strike="noStrike" dirty="0">
                          <a:effectLst/>
                        </a:rPr>
                        <a:t>Activity</a:t>
                      </a:r>
                      <a:endParaRPr lang="en-ZA" sz="1800" b="1" i="0" u="none" strike="noStrike" dirty="0">
                        <a:solidFill>
                          <a:srgbClr val="FFFFFF"/>
                        </a:solidFill>
                        <a:effectLst/>
                        <a:latin typeface="Calibri" panose="020F0502020204030204" pitchFamily="34" charset="0"/>
                      </a:endParaRPr>
                    </a:p>
                  </a:txBody>
                  <a:tcPr marL="3025" marR="3025" marT="3025" marB="0" anchor="b"/>
                </a:tc>
                <a:tc>
                  <a:txBody>
                    <a:bodyPr/>
                    <a:lstStyle/>
                    <a:p>
                      <a:pPr algn="ctr" fontAlgn="b"/>
                      <a:r>
                        <a:rPr lang="en-ZA" sz="1800" b="1" u="none" strike="noStrike" dirty="0">
                          <a:effectLst/>
                        </a:rPr>
                        <a:t>By when</a:t>
                      </a:r>
                      <a:endParaRPr lang="en-ZA" sz="1800" b="1" i="0" u="none" strike="noStrike" dirty="0">
                        <a:solidFill>
                          <a:srgbClr val="FFFFFF"/>
                        </a:solidFill>
                        <a:effectLst/>
                        <a:latin typeface="Calibri" panose="020F0502020204030204" pitchFamily="34" charset="0"/>
                      </a:endParaRPr>
                    </a:p>
                  </a:txBody>
                  <a:tcPr marL="3025" marR="3025" marT="3025" marB="0" anchor="b"/>
                </a:tc>
                <a:tc gridSpan="3">
                  <a:txBody>
                    <a:bodyPr/>
                    <a:lstStyle/>
                    <a:p>
                      <a:pPr algn="ctr" fontAlgn="b"/>
                      <a:r>
                        <a:rPr lang="en-ZA" sz="1800" b="1" u="none" strike="noStrike" dirty="0">
                          <a:effectLst/>
                        </a:rPr>
                        <a:t>Responsibility</a:t>
                      </a:r>
                      <a:endParaRPr lang="en-ZA" sz="1800" b="1" i="0" u="none" strike="noStrike" dirty="0">
                        <a:solidFill>
                          <a:srgbClr val="FFFFFF"/>
                        </a:solidFill>
                        <a:effectLst/>
                        <a:latin typeface="Calibri" panose="020F0502020204030204" pitchFamily="34" charset="0"/>
                      </a:endParaRPr>
                    </a:p>
                  </a:txBody>
                  <a:tcPr marL="3025" marR="3025" marT="3025" marB="0" anchor="b"/>
                </a:tc>
                <a:tc hMerge="1">
                  <a:txBody>
                    <a:bodyPr/>
                    <a:lstStyle/>
                    <a:p>
                      <a:endParaRPr lang="en-ZA"/>
                    </a:p>
                  </a:txBody>
                  <a:tcPr/>
                </a:tc>
                <a:tc hMerge="1">
                  <a:txBody>
                    <a:bodyPr/>
                    <a:lstStyle/>
                    <a:p>
                      <a:endParaRPr lang="en-ZA"/>
                    </a:p>
                  </a:txBody>
                  <a:tcPr/>
                </a:tc>
                <a:tc>
                  <a:txBody>
                    <a:bodyPr/>
                    <a:lstStyle/>
                    <a:p>
                      <a:pPr algn="l" fontAlgn="b"/>
                      <a:r>
                        <a:rPr lang="en-ZA" sz="1800" b="1" u="none" strike="noStrike" dirty="0">
                          <a:effectLst/>
                        </a:rPr>
                        <a:t>Dependency</a:t>
                      </a:r>
                      <a:endParaRPr lang="en-ZA" sz="1800" b="1" i="0" u="none" strike="noStrike" dirty="0">
                        <a:solidFill>
                          <a:srgbClr val="FFFFFF"/>
                        </a:solidFill>
                        <a:effectLst/>
                        <a:latin typeface="Calibri" panose="020F0502020204030204" pitchFamily="34" charset="0"/>
                      </a:endParaRPr>
                    </a:p>
                  </a:txBody>
                  <a:tcPr marL="3025" marR="3025" marT="3025" marB="0" anchor="b"/>
                </a:tc>
                <a:extLst>
                  <a:ext uri="{0D108BD9-81ED-4DB2-BD59-A6C34878D82A}">
                    <a16:rowId xmlns:a16="http://schemas.microsoft.com/office/drawing/2014/main" xmlns="" val="3077359618"/>
                  </a:ext>
                </a:extLst>
              </a:tr>
              <a:tr h="410991">
                <a:tc>
                  <a:txBody>
                    <a:bodyPr/>
                    <a:lstStyle/>
                    <a:p>
                      <a:pPr algn="l" fontAlgn="b"/>
                      <a:r>
                        <a:rPr lang="en-ZA" sz="1800" u="none" strike="noStrike" dirty="0">
                          <a:effectLst/>
                        </a:rPr>
                        <a:t>STAKEHOLDER CONSULTATION &amp; COMMUNICATION</a:t>
                      </a:r>
                      <a:endParaRPr lang="en-ZA" sz="1800" b="1" i="0" u="none" strike="noStrike" dirty="0">
                        <a:solidFill>
                          <a:srgbClr val="000000"/>
                        </a:solidFill>
                        <a:effectLst/>
                        <a:latin typeface="Calibri" panose="020F0502020204030204" pitchFamily="34" charset="0"/>
                      </a:endParaRPr>
                    </a:p>
                  </a:txBody>
                  <a:tcPr marL="3025" marR="3025" marT="3025" marB="0" anchor="b"/>
                </a:tc>
                <a:tc>
                  <a:txBody>
                    <a:bodyPr/>
                    <a:lstStyle/>
                    <a:p>
                      <a:pPr algn="ctr" fontAlgn="b"/>
                      <a:r>
                        <a:rPr lang="en-ZA" sz="1800" u="none" strike="noStrike">
                          <a:effectLst/>
                        </a:rPr>
                        <a:t> </a:t>
                      </a:r>
                      <a:endParaRPr lang="en-ZA" sz="1800" b="0" i="0" u="none" strike="noStrike">
                        <a:solidFill>
                          <a:srgbClr val="000000"/>
                        </a:solidFill>
                        <a:effectLst/>
                        <a:latin typeface="Calibri" panose="020F0502020204030204" pitchFamily="34" charset="0"/>
                      </a:endParaRPr>
                    </a:p>
                  </a:txBody>
                  <a:tcPr marL="3025" marR="3025" marT="3025" marB="0" anchor="b"/>
                </a:tc>
                <a:tc>
                  <a:txBody>
                    <a:bodyPr/>
                    <a:lstStyle/>
                    <a:p>
                      <a:pPr algn="ctr" fontAlgn="b"/>
                      <a:r>
                        <a:rPr lang="en-ZA" sz="1200" u="none" strike="noStrike" dirty="0">
                          <a:effectLst/>
                        </a:rPr>
                        <a:t> </a:t>
                      </a:r>
                      <a:r>
                        <a:rPr lang="en-ZA" sz="1200" u="none" strike="noStrike" dirty="0" smtClean="0">
                          <a:effectLst/>
                        </a:rPr>
                        <a:t>DBE</a:t>
                      </a:r>
                      <a:endParaRPr lang="en-ZA" sz="1200" b="0" i="0" u="none" strike="noStrike" dirty="0">
                        <a:solidFill>
                          <a:srgbClr val="000000"/>
                        </a:solidFill>
                        <a:effectLst/>
                        <a:latin typeface="Calibri" panose="020F0502020204030204" pitchFamily="34" charset="0"/>
                      </a:endParaRPr>
                    </a:p>
                  </a:txBody>
                  <a:tcPr marL="3025" marR="3025" marT="3025" marB="0" anchor="b"/>
                </a:tc>
                <a:tc>
                  <a:txBody>
                    <a:bodyPr/>
                    <a:lstStyle/>
                    <a:p>
                      <a:pPr algn="l" fontAlgn="b"/>
                      <a:r>
                        <a:rPr lang="en-ZA" sz="1200" u="none" strike="noStrike" dirty="0" smtClean="0">
                          <a:effectLst/>
                        </a:rPr>
                        <a:t>DSD</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025" marR="3025" marT="3025" marB="0" anchor="b"/>
                </a:tc>
                <a:tc>
                  <a:txBody>
                    <a:bodyPr/>
                    <a:lstStyle/>
                    <a:p>
                      <a:pPr algn="l" fontAlgn="b"/>
                      <a:r>
                        <a:rPr lang="en-ZA" sz="1200" u="none" strike="noStrike" dirty="0" smtClean="0">
                          <a:effectLst/>
                        </a:rPr>
                        <a:t>Other</a:t>
                      </a:r>
                      <a:r>
                        <a:rPr lang="en-ZA" sz="1200" u="none" strike="noStrike" dirty="0">
                          <a:effectLst/>
                        </a:rPr>
                        <a:t> </a:t>
                      </a:r>
                      <a:endParaRPr lang="en-ZA" sz="1200" b="0" i="0" u="none" strike="noStrike" dirty="0">
                        <a:solidFill>
                          <a:srgbClr val="000000"/>
                        </a:solidFill>
                        <a:effectLst/>
                        <a:latin typeface="Calibri" panose="020F0502020204030204" pitchFamily="34" charset="0"/>
                      </a:endParaRPr>
                    </a:p>
                  </a:txBody>
                  <a:tcPr marL="3025" marR="3025" marT="3025" marB="0" anchor="b"/>
                </a:tc>
                <a:tc>
                  <a:txBody>
                    <a:bodyPr/>
                    <a:lstStyle/>
                    <a:p>
                      <a:pPr algn="l" fontAlgn="b"/>
                      <a:r>
                        <a:rPr lang="en-ZA" sz="1800" u="none" strike="noStrike" dirty="0">
                          <a:effectLst/>
                        </a:rPr>
                        <a:t> </a:t>
                      </a:r>
                      <a:endParaRPr lang="en-ZA" sz="1800" b="0" i="0" u="none" strike="noStrike" dirty="0">
                        <a:solidFill>
                          <a:srgbClr val="000000"/>
                        </a:solidFill>
                        <a:effectLst/>
                        <a:latin typeface="Calibri" panose="020F0502020204030204" pitchFamily="34" charset="0"/>
                      </a:endParaRPr>
                    </a:p>
                  </a:txBody>
                  <a:tcPr marL="3025" marR="3025" marT="3025" marB="0" anchor="b"/>
                </a:tc>
                <a:extLst>
                  <a:ext uri="{0D108BD9-81ED-4DB2-BD59-A6C34878D82A}">
                    <a16:rowId xmlns:a16="http://schemas.microsoft.com/office/drawing/2014/main" xmlns="" val="64218246"/>
                  </a:ext>
                </a:extLst>
              </a:tr>
              <a:tr h="309086">
                <a:tc>
                  <a:txBody>
                    <a:bodyPr/>
                    <a:lstStyle/>
                    <a:p>
                      <a:pPr algn="l" fontAlgn="b"/>
                      <a:r>
                        <a:rPr lang="en-ZA" sz="1800" u="none" strike="noStrike">
                          <a:effectLst/>
                        </a:rPr>
                        <a:t>Develop stakeholder engagement plan</a:t>
                      </a:r>
                      <a:endParaRPr lang="en-ZA" sz="1800" b="0" i="0" u="none" strike="noStrike">
                        <a:solidFill>
                          <a:srgbClr val="000000"/>
                        </a:solidFill>
                        <a:effectLst/>
                        <a:latin typeface="Calibri" panose="020F0502020204030204" pitchFamily="34" charset="0"/>
                      </a:endParaRPr>
                    </a:p>
                  </a:txBody>
                  <a:tcPr marL="3025" marR="3025" marT="3025" marB="0" anchor="b"/>
                </a:tc>
                <a:tc>
                  <a:txBody>
                    <a:bodyPr/>
                    <a:lstStyle/>
                    <a:p>
                      <a:pPr algn="ctr" fontAlgn="b"/>
                      <a:r>
                        <a:rPr lang="en-ZA" sz="1800" u="none" strike="noStrike">
                          <a:effectLst/>
                        </a:rPr>
                        <a:t>Oct-20</a:t>
                      </a:r>
                      <a:endParaRPr lang="en-ZA" sz="1800" b="0" i="0" u="none" strike="noStrike">
                        <a:solidFill>
                          <a:srgbClr val="000000"/>
                        </a:solidFill>
                        <a:effectLst/>
                        <a:latin typeface="Calibri" panose="020F0502020204030204" pitchFamily="34" charset="0"/>
                      </a:endParaRPr>
                    </a:p>
                  </a:txBody>
                  <a:tcPr marL="3025" marR="3025" marT="3025" marB="0" anchor="b"/>
                </a:tc>
                <a:tc>
                  <a:txBody>
                    <a:bodyPr/>
                    <a:lstStyle/>
                    <a:p>
                      <a:pPr algn="ctr" fontAlgn="b"/>
                      <a:endParaRPr lang="en-ZA" sz="1800" b="0" i="0" u="none" strike="noStrike" dirty="0">
                        <a:solidFill>
                          <a:srgbClr val="000000"/>
                        </a:solidFill>
                        <a:effectLst/>
                        <a:latin typeface="Calibri" panose="020F0502020204030204" pitchFamily="34" charset="0"/>
                      </a:endParaRPr>
                    </a:p>
                  </a:txBody>
                  <a:tcPr marL="3025" marR="3025" marT="3025" marB="0" anchor="b"/>
                </a:tc>
                <a:tc>
                  <a:txBody>
                    <a:bodyPr/>
                    <a:lstStyle/>
                    <a:p>
                      <a:pPr algn="l" fontAlgn="b"/>
                      <a:endParaRPr lang="en-ZA" sz="1800" b="0" i="0" u="none" strike="noStrike">
                        <a:solidFill>
                          <a:srgbClr val="000000"/>
                        </a:solidFill>
                        <a:effectLst/>
                        <a:latin typeface="Calibri" panose="020F0502020204030204" pitchFamily="34" charset="0"/>
                      </a:endParaRPr>
                    </a:p>
                  </a:txBody>
                  <a:tcPr marL="3025" marR="3025" marT="3025" marB="0" anchor="b"/>
                </a:tc>
                <a:tc>
                  <a:txBody>
                    <a:bodyPr/>
                    <a:lstStyle/>
                    <a:p>
                      <a:pPr algn="l" fontAlgn="b"/>
                      <a:endParaRPr lang="en-ZA" sz="1800" b="0" i="0" u="none" strike="noStrike">
                        <a:solidFill>
                          <a:srgbClr val="000000"/>
                        </a:solidFill>
                        <a:effectLst/>
                        <a:latin typeface="Calibri" panose="020F0502020204030204" pitchFamily="34" charset="0"/>
                      </a:endParaRPr>
                    </a:p>
                  </a:txBody>
                  <a:tcPr marL="3025" marR="3025" marT="3025" marB="0" anchor="b"/>
                </a:tc>
                <a:tc>
                  <a:txBody>
                    <a:bodyPr/>
                    <a:lstStyle/>
                    <a:p>
                      <a:pPr algn="l" fontAlgn="b"/>
                      <a:r>
                        <a:rPr lang="en-ZA" sz="1800" u="none" strike="noStrike">
                          <a:effectLst/>
                        </a:rPr>
                        <a:t> </a:t>
                      </a:r>
                      <a:endParaRPr lang="en-ZA" sz="1800" b="0" i="0" u="none" strike="noStrike">
                        <a:solidFill>
                          <a:srgbClr val="000000"/>
                        </a:solidFill>
                        <a:effectLst/>
                        <a:latin typeface="Calibri" panose="020F0502020204030204" pitchFamily="34" charset="0"/>
                      </a:endParaRPr>
                    </a:p>
                  </a:txBody>
                  <a:tcPr marL="3025" marR="3025" marT="3025" marB="0" anchor="b"/>
                </a:tc>
                <a:extLst>
                  <a:ext uri="{0D108BD9-81ED-4DB2-BD59-A6C34878D82A}">
                    <a16:rowId xmlns:a16="http://schemas.microsoft.com/office/drawing/2014/main" xmlns="" val="916680596"/>
                  </a:ext>
                </a:extLst>
              </a:tr>
              <a:tr h="309086">
                <a:tc>
                  <a:txBody>
                    <a:bodyPr/>
                    <a:lstStyle/>
                    <a:p>
                      <a:pPr algn="l" fontAlgn="b"/>
                      <a:r>
                        <a:rPr lang="en-GB" sz="1800" u="none" strike="noStrike">
                          <a:effectLst/>
                        </a:rPr>
                        <a:t>Communicate to DGs and HoDs monthly</a:t>
                      </a:r>
                      <a:endParaRPr lang="en-GB" sz="1800" b="0" i="0" u="none" strike="noStrike">
                        <a:solidFill>
                          <a:srgbClr val="000000"/>
                        </a:solidFill>
                        <a:effectLst/>
                        <a:latin typeface="Calibri" panose="020F0502020204030204" pitchFamily="34" charset="0"/>
                      </a:endParaRPr>
                    </a:p>
                  </a:txBody>
                  <a:tcPr marL="3025" marR="3025" marT="3025" marB="0" anchor="b"/>
                </a:tc>
                <a:tc>
                  <a:txBody>
                    <a:bodyPr/>
                    <a:lstStyle/>
                    <a:p>
                      <a:pPr algn="ctr" fontAlgn="b"/>
                      <a:r>
                        <a:rPr lang="en-ZA" sz="1800" u="none" strike="noStrike">
                          <a:effectLst/>
                        </a:rPr>
                        <a:t>Ongoing</a:t>
                      </a:r>
                      <a:endParaRPr lang="en-ZA" sz="1800" b="0" i="0" u="none" strike="noStrike">
                        <a:solidFill>
                          <a:srgbClr val="000000"/>
                        </a:solidFill>
                        <a:effectLst/>
                        <a:latin typeface="Calibri" panose="020F0502020204030204" pitchFamily="34" charset="0"/>
                      </a:endParaRPr>
                    </a:p>
                  </a:txBody>
                  <a:tcPr marL="3025" marR="3025" marT="3025" marB="0" anchor="b"/>
                </a:tc>
                <a:tc>
                  <a:txBody>
                    <a:bodyPr/>
                    <a:lstStyle/>
                    <a:p>
                      <a:pPr algn="ctr" fontAlgn="b"/>
                      <a:endParaRPr lang="en-ZA" sz="1800" b="0" i="0" u="none" strike="noStrike" dirty="0">
                        <a:solidFill>
                          <a:srgbClr val="000000"/>
                        </a:solidFill>
                        <a:effectLst/>
                        <a:latin typeface="Calibri" panose="020F0502020204030204" pitchFamily="34" charset="0"/>
                      </a:endParaRPr>
                    </a:p>
                  </a:txBody>
                  <a:tcPr marL="3025" marR="3025" marT="3025" marB="0" anchor="b"/>
                </a:tc>
                <a:tc>
                  <a:txBody>
                    <a:bodyPr/>
                    <a:lstStyle/>
                    <a:p>
                      <a:pPr algn="l" fontAlgn="b"/>
                      <a:endParaRPr lang="en-ZA" sz="1800" b="0" i="0" u="none" strike="noStrike">
                        <a:solidFill>
                          <a:srgbClr val="000000"/>
                        </a:solidFill>
                        <a:effectLst/>
                        <a:latin typeface="Calibri" panose="020F0502020204030204" pitchFamily="34" charset="0"/>
                      </a:endParaRPr>
                    </a:p>
                  </a:txBody>
                  <a:tcPr marL="3025" marR="3025" marT="3025" marB="0" anchor="b"/>
                </a:tc>
                <a:tc>
                  <a:txBody>
                    <a:bodyPr/>
                    <a:lstStyle/>
                    <a:p>
                      <a:pPr algn="l" fontAlgn="b"/>
                      <a:endParaRPr lang="en-ZA" sz="1800" b="0" i="0" u="none" strike="noStrike">
                        <a:solidFill>
                          <a:srgbClr val="000000"/>
                        </a:solidFill>
                        <a:effectLst/>
                        <a:latin typeface="Calibri" panose="020F0502020204030204" pitchFamily="34" charset="0"/>
                      </a:endParaRPr>
                    </a:p>
                  </a:txBody>
                  <a:tcPr marL="3025" marR="3025" marT="3025" marB="0" anchor="b"/>
                </a:tc>
                <a:tc>
                  <a:txBody>
                    <a:bodyPr/>
                    <a:lstStyle/>
                    <a:p>
                      <a:pPr algn="l" fontAlgn="b"/>
                      <a:r>
                        <a:rPr lang="en-ZA" sz="1800" u="none" strike="noStrike">
                          <a:effectLst/>
                        </a:rPr>
                        <a:t> </a:t>
                      </a:r>
                      <a:endParaRPr lang="en-ZA" sz="1800" b="0" i="0" u="none" strike="noStrike">
                        <a:solidFill>
                          <a:srgbClr val="000000"/>
                        </a:solidFill>
                        <a:effectLst/>
                        <a:latin typeface="Calibri" panose="020F0502020204030204" pitchFamily="34" charset="0"/>
                      </a:endParaRPr>
                    </a:p>
                  </a:txBody>
                  <a:tcPr marL="3025" marR="3025" marT="3025" marB="0" anchor="b"/>
                </a:tc>
                <a:extLst>
                  <a:ext uri="{0D108BD9-81ED-4DB2-BD59-A6C34878D82A}">
                    <a16:rowId xmlns:a16="http://schemas.microsoft.com/office/drawing/2014/main" xmlns="" val="2638964978"/>
                  </a:ext>
                </a:extLst>
              </a:tr>
              <a:tr h="309086">
                <a:tc>
                  <a:txBody>
                    <a:bodyPr/>
                    <a:lstStyle/>
                    <a:p>
                      <a:pPr algn="l" fontAlgn="b"/>
                      <a:r>
                        <a:rPr lang="en-GB" sz="1800" u="none" strike="noStrike">
                          <a:effectLst/>
                        </a:rPr>
                        <a:t>Communicate to Ministers and MECs monthly</a:t>
                      </a:r>
                      <a:endParaRPr lang="en-GB" sz="1800" b="0" i="0" u="none" strike="noStrike">
                        <a:solidFill>
                          <a:srgbClr val="000000"/>
                        </a:solidFill>
                        <a:effectLst/>
                        <a:latin typeface="Calibri" panose="020F0502020204030204" pitchFamily="34" charset="0"/>
                      </a:endParaRPr>
                    </a:p>
                  </a:txBody>
                  <a:tcPr marL="3025" marR="3025" marT="3025" marB="0" anchor="b"/>
                </a:tc>
                <a:tc>
                  <a:txBody>
                    <a:bodyPr/>
                    <a:lstStyle/>
                    <a:p>
                      <a:pPr algn="ctr" fontAlgn="b"/>
                      <a:r>
                        <a:rPr lang="en-ZA" sz="1800" u="none" strike="noStrike">
                          <a:effectLst/>
                        </a:rPr>
                        <a:t>Ongoing</a:t>
                      </a:r>
                      <a:endParaRPr lang="en-ZA" sz="1800" b="0" i="0" u="none" strike="noStrike">
                        <a:solidFill>
                          <a:srgbClr val="000000"/>
                        </a:solidFill>
                        <a:effectLst/>
                        <a:latin typeface="Calibri" panose="020F0502020204030204" pitchFamily="34" charset="0"/>
                      </a:endParaRPr>
                    </a:p>
                  </a:txBody>
                  <a:tcPr marL="3025" marR="3025" marT="3025" marB="0" anchor="b"/>
                </a:tc>
                <a:tc>
                  <a:txBody>
                    <a:bodyPr/>
                    <a:lstStyle/>
                    <a:p>
                      <a:pPr algn="ctr" fontAlgn="b"/>
                      <a:endParaRPr lang="en-ZA" sz="1800" b="0" i="0" u="none" strike="noStrike" dirty="0">
                        <a:solidFill>
                          <a:srgbClr val="000000"/>
                        </a:solidFill>
                        <a:effectLst/>
                        <a:latin typeface="Calibri" panose="020F0502020204030204" pitchFamily="34" charset="0"/>
                      </a:endParaRPr>
                    </a:p>
                  </a:txBody>
                  <a:tcPr marL="3025" marR="3025" marT="3025" marB="0" anchor="b"/>
                </a:tc>
                <a:tc>
                  <a:txBody>
                    <a:bodyPr/>
                    <a:lstStyle/>
                    <a:p>
                      <a:pPr algn="l" fontAlgn="b"/>
                      <a:endParaRPr lang="en-ZA" sz="1800" b="0" i="0" u="none" strike="noStrike">
                        <a:solidFill>
                          <a:srgbClr val="000000"/>
                        </a:solidFill>
                        <a:effectLst/>
                        <a:latin typeface="Calibri" panose="020F0502020204030204" pitchFamily="34" charset="0"/>
                      </a:endParaRPr>
                    </a:p>
                  </a:txBody>
                  <a:tcPr marL="3025" marR="3025" marT="3025" marB="0" anchor="b"/>
                </a:tc>
                <a:tc>
                  <a:txBody>
                    <a:bodyPr/>
                    <a:lstStyle/>
                    <a:p>
                      <a:pPr algn="l" fontAlgn="b"/>
                      <a:endParaRPr lang="en-ZA" sz="1800" b="0" i="0" u="none" strike="noStrike">
                        <a:solidFill>
                          <a:srgbClr val="000000"/>
                        </a:solidFill>
                        <a:effectLst/>
                        <a:latin typeface="Calibri" panose="020F0502020204030204" pitchFamily="34" charset="0"/>
                      </a:endParaRPr>
                    </a:p>
                  </a:txBody>
                  <a:tcPr marL="3025" marR="3025" marT="3025" marB="0" anchor="b"/>
                </a:tc>
                <a:tc>
                  <a:txBody>
                    <a:bodyPr/>
                    <a:lstStyle/>
                    <a:p>
                      <a:pPr algn="l" fontAlgn="b"/>
                      <a:r>
                        <a:rPr lang="en-ZA" sz="1800" u="none" strike="noStrike">
                          <a:effectLst/>
                        </a:rPr>
                        <a:t> </a:t>
                      </a:r>
                      <a:endParaRPr lang="en-ZA" sz="1800" b="0" i="0" u="none" strike="noStrike">
                        <a:solidFill>
                          <a:srgbClr val="000000"/>
                        </a:solidFill>
                        <a:effectLst/>
                        <a:latin typeface="Calibri" panose="020F0502020204030204" pitchFamily="34" charset="0"/>
                      </a:endParaRPr>
                    </a:p>
                  </a:txBody>
                  <a:tcPr marL="3025" marR="3025" marT="3025" marB="0" anchor="b"/>
                </a:tc>
                <a:extLst>
                  <a:ext uri="{0D108BD9-81ED-4DB2-BD59-A6C34878D82A}">
                    <a16:rowId xmlns:a16="http://schemas.microsoft.com/office/drawing/2014/main" xmlns="" val="2360888809"/>
                  </a:ext>
                </a:extLst>
              </a:tr>
              <a:tr h="309086">
                <a:tc>
                  <a:txBody>
                    <a:bodyPr/>
                    <a:lstStyle/>
                    <a:p>
                      <a:pPr algn="l" fontAlgn="b"/>
                      <a:r>
                        <a:rPr lang="en-ZA" sz="1800" u="none" strike="noStrike">
                          <a:effectLst/>
                        </a:rPr>
                        <a:t>Communicate progress to portfolio committees </a:t>
                      </a:r>
                      <a:endParaRPr lang="en-ZA" sz="1800" b="0" i="0" u="none" strike="noStrike">
                        <a:solidFill>
                          <a:srgbClr val="000000"/>
                        </a:solidFill>
                        <a:effectLst/>
                        <a:latin typeface="Calibri" panose="020F0502020204030204" pitchFamily="34" charset="0"/>
                      </a:endParaRPr>
                    </a:p>
                  </a:txBody>
                  <a:tcPr marL="3025" marR="3025" marT="3025" marB="0" anchor="b"/>
                </a:tc>
                <a:tc>
                  <a:txBody>
                    <a:bodyPr/>
                    <a:lstStyle/>
                    <a:p>
                      <a:pPr algn="ctr" fontAlgn="b"/>
                      <a:r>
                        <a:rPr lang="en-ZA" sz="1800" u="none" strike="noStrike">
                          <a:effectLst/>
                        </a:rPr>
                        <a:t>Ongoing</a:t>
                      </a:r>
                      <a:endParaRPr lang="en-ZA" sz="1800" b="0" i="0" u="none" strike="noStrike">
                        <a:solidFill>
                          <a:srgbClr val="000000"/>
                        </a:solidFill>
                        <a:effectLst/>
                        <a:latin typeface="Calibri" panose="020F0502020204030204" pitchFamily="34" charset="0"/>
                      </a:endParaRPr>
                    </a:p>
                  </a:txBody>
                  <a:tcPr marL="3025" marR="3025" marT="3025" marB="0" anchor="b"/>
                </a:tc>
                <a:tc>
                  <a:txBody>
                    <a:bodyPr/>
                    <a:lstStyle/>
                    <a:p>
                      <a:pPr algn="ctr" fontAlgn="b"/>
                      <a:endParaRPr lang="en-ZA" sz="1800" b="0" i="0" u="none" strike="noStrike" dirty="0">
                        <a:solidFill>
                          <a:srgbClr val="000000"/>
                        </a:solidFill>
                        <a:effectLst/>
                        <a:latin typeface="Calibri" panose="020F0502020204030204" pitchFamily="34" charset="0"/>
                      </a:endParaRPr>
                    </a:p>
                  </a:txBody>
                  <a:tcPr marL="3025" marR="3025" marT="3025" marB="0" anchor="b"/>
                </a:tc>
                <a:tc>
                  <a:txBody>
                    <a:bodyPr/>
                    <a:lstStyle/>
                    <a:p>
                      <a:pPr algn="l" fontAlgn="b"/>
                      <a:endParaRPr lang="en-ZA" sz="1800" b="0" i="0" u="none" strike="noStrike">
                        <a:solidFill>
                          <a:srgbClr val="000000"/>
                        </a:solidFill>
                        <a:effectLst/>
                        <a:latin typeface="Calibri" panose="020F0502020204030204" pitchFamily="34" charset="0"/>
                      </a:endParaRPr>
                    </a:p>
                  </a:txBody>
                  <a:tcPr marL="3025" marR="3025" marT="3025" marB="0" anchor="b"/>
                </a:tc>
                <a:tc>
                  <a:txBody>
                    <a:bodyPr/>
                    <a:lstStyle/>
                    <a:p>
                      <a:pPr algn="l" fontAlgn="b"/>
                      <a:endParaRPr lang="en-ZA" sz="1800" b="0" i="0" u="none" strike="noStrike">
                        <a:solidFill>
                          <a:srgbClr val="000000"/>
                        </a:solidFill>
                        <a:effectLst/>
                        <a:latin typeface="Calibri" panose="020F0502020204030204" pitchFamily="34" charset="0"/>
                      </a:endParaRPr>
                    </a:p>
                  </a:txBody>
                  <a:tcPr marL="3025" marR="3025" marT="3025" marB="0" anchor="b"/>
                </a:tc>
                <a:tc>
                  <a:txBody>
                    <a:bodyPr/>
                    <a:lstStyle/>
                    <a:p>
                      <a:pPr algn="l" fontAlgn="b"/>
                      <a:r>
                        <a:rPr lang="en-ZA" sz="1800" u="none" strike="noStrike">
                          <a:effectLst/>
                        </a:rPr>
                        <a:t> </a:t>
                      </a:r>
                      <a:endParaRPr lang="en-ZA" sz="1800" b="0" i="0" u="none" strike="noStrike">
                        <a:solidFill>
                          <a:srgbClr val="000000"/>
                        </a:solidFill>
                        <a:effectLst/>
                        <a:latin typeface="Calibri" panose="020F0502020204030204" pitchFamily="34" charset="0"/>
                      </a:endParaRPr>
                    </a:p>
                  </a:txBody>
                  <a:tcPr marL="3025" marR="3025" marT="3025" marB="0" anchor="b"/>
                </a:tc>
                <a:extLst>
                  <a:ext uri="{0D108BD9-81ED-4DB2-BD59-A6C34878D82A}">
                    <a16:rowId xmlns:a16="http://schemas.microsoft.com/office/drawing/2014/main" xmlns="" val="3793258973"/>
                  </a:ext>
                </a:extLst>
              </a:tr>
              <a:tr h="309086">
                <a:tc>
                  <a:txBody>
                    <a:bodyPr/>
                    <a:lstStyle/>
                    <a:p>
                      <a:pPr algn="l" fontAlgn="b"/>
                      <a:r>
                        <a:rPr lang="en-GB" sz="1800" u="none" strike="noStrike">
                          <a:effectLst/>
                        </a:rPr>
                        <a:t>Communicate progress to the sector</a:t>
                      </a:r>
                      <a:endParaRPr lang="en-GB" sz="1800" b="0" i="0" u="none" strike="noStrike">
                        <a:solidFill>
                          <a:srgbClr val="000000"/>
                        </a:solidFill>
                        <a:effectLst/>
                        <a:latin typeface="Calibri" panose="020F0502020204030204" pitchFamily="34" charset="0"/>
                      </a:endParaRPr>
                    </a:p>
                  </a:txBody>
                  <a:tcPr marL="3025" marR="3025" marT="3025" marB="0" anchor="b"/>
                </a:tc>
                <a:tc>
                  <a:txBody>
                    <a:bodyPr/>
                    <a:lstStyle/>
                    <a:p>
                      <a:pPr algn="ctr" fontAlgn="b"/>
                      <a:r>
                        <a:rPr lang="en-ZA" sz="1800" u="none" strike="noStrike">
                          <a:effectLst/>
                        </a:rPr>
                        <a:t>Ongoing</a:t>
                      </a:r>
                      <a:endParaRPr lang="en-ZA" sz="1800" b="0" i="0" u="none" strike="noStrike">
                        <a:solidFill>
                          <a:srgbClr val="000000"/>
                        </a:solidFill>
                        <a:effectLst/>
                        <a:latin typeface="Calibri" panose="020F0502020204030204" pitchFamily="34" charset="0"/>
                      </a:endParaRPr>
                    </a:p>
                  </a:txBody>
                  <a:tcPr marL="3025" marR="3025" marT="3025" marB="0" anchor="b"/>
                </a:tc>
                <a:tc>
                  <a:txBody>
                    <a:bodyPr/>
                    <a:lstStyle/>
                    <a:p>
                      <a:pPr algn="ctr" fontAlgn="b"/>
                      <a:endParaRPr lang="en-ZA" sz="1800" b="0" i="0" u="none" strike="noStrike" dirty="0">
                        <a:solidFill>
                          <a:srgbClr val="000000"/>
                        </a:solidFill>
                        <a:effectLst/>
                        <a:latin typeface="Calibri" panose="020F0502020204030204" pitchFamily="34" charset="0"/>
                      </a:endParaRPr>
                    </a:p>
                  </a:txBody>
                  <a:tcPr marL="3025" marR="3025" marT="3025" marB="0" anchor="b"/>
                </a:tc>
                <a:tc>
                  <a:txBody>
                    <a:bodyPr/>
                    <a:lstStyle/>
                    <a:p>
                      <a:pPr algn="l" fontAlgn="b"/>
                      <a:endParaRPr lang="en-ZA" sz="1800" b="0" i="0" u="none" strike="noStrike">
                        <a:solidFill>
                          <a:srgbClr val="000000"/>
                        </a:solidFill>
                        <a:effectLst/>
                        <a:latin typeface="Calibri" panose="020F0502020204030204" pitchFamily="34" charset="0"/>
                      </a:endParaRPr>
                    </a:p>
                  </a:txBody>
                  <a:tcPr marL="3025" marR="3025" marT="3025" marB="0" anchor="b"/>
                </a:tc>
                <a:tc>
                  <a:txBody>
                    <a:bodyPr/>
                    <a:lstStyle/>
                    <a:p>
                      <a:pPr algn="l" fontAlgn="b"/>
                      <a:endParaRPr lang="en-ZA" sz="1800" b="0" i="0" u="none" strike="noStrike">
                        <a:solidFill>
                          <a:srgbClr val="000000"/>
                        </a:solidFill>
                        <a:effectLst/>
                        <a:latin typeface="Calibri" panose="020F0502020204030204" pitchFamily="34" charset="0"/>
                      </a:endParaRPr>
                    </a:p>
                  </a:txBody>
                  <a:tcPr marL="3025" marR="3025" marT="3025" marB="0" anchor="b"/>
                </a:tc>
                <a:tc>
                  <a:txBody>
                    <a:bodyPr/>
                    <a:lstStyle/>
                    <a:p>
                      <a:pPr algn="l" fontAlgn="b"/>
                      <a:r>
                        <a:rPr lang="en-ZA" sz="1800" u="none" strike="noStrike">
                          <a:effectLst/>
                        </a:rPr>
                        <a:t> </a:t>
                      </a:r>
                      <a:endParaRPr lang="en-ZA" sz="1800" b="0" i="0" u="none" strike="noStrike">
                        <a:solidFill>
                          <a:srgbClr val="000000"/>
                        </a:solidFill>
                        <a:effectLst/>
                        <a:latin typeface="Calibri" panose="020F0502020204030204" pitchFamily="34" charset="0"/>
                      </a:endParaRPr>
                    </a:p>
                  </a:txBody>
                  <a:tcPr marL="3025" marR="3025" marT="3025" marB="0" anchor="b"/>
                </a:tc>
                <a:extLst>
                  <a:ext uri="{0D108BD9-81ED-4DB2-BD59-A6C34878D82A}">
                    <a16:rowId xmlns:a16="http://schemas.microsoft.com/office/drawing/2014/main" xmlns="" val="1952195791"/>
                  </a:ext>
                </a:extLst>
              </a:tr>
              <a:tr h="614801">
                <a:tc>
                  <a:txBody>
                    <a:bodyPr/>
                    <a:lstStyle/>
                    <a:p>
                      <a:pPr algn="l" fontAlgn="b"/>
                      <a:r>
                        <a:rPr lang="en-GB" sz="1800" u="none" strike="noStrike" dirty="0">
                          <a:effectLst/>
                        </a:rPr>
                        <a:t>Communicate progress with organised </a:t>
                      </a:r>
                      <a:r>
                        <a:rPr lang="en-GB" sz="1800" u="none" strike="noStrike" dirty="0" smtClean="0">
                          <a:effectLst/>
                        </a:rPr>
                        <a:t>labour through the PSCBC</a:t>
                      </a:r>
                      <a:endParaRPr lang="en-GB" sz="1800" b="0" i="0" u="none" strike="noStrike" dirty="0">
                        <a:solidFill>
                          <a:srgbClr val="000000"/>
                        </a:solidFill>
                        <a:effectLst/>
                        <a:latin typeface="Calibri" panose="020F0502020204030204" pitchFamily="34" charset="0"/>
                      </a:endParaRPr>
                    </a:p>
                  </a:txBody>
                  <a:tcPr marL="3025" marR="3025" marT="3025" marB="0" anchor="b"/>
                </a:tc>
                <a:tc>
                  <a:txBody>
                    <a:bodyPr/>
                    <a:lstStyle/>
                    <a:p>
                      <a:pPr algn="ctr" fontAlgn="b"/>
                      <a:r>
                        <a:rPr lang="en-ZA" sz="1800" u="none" strike="noStrike">
                          <a:effectLst/>
                        </a:rPr>
                        <a:t>Ongoing</a:t>
                      </a:r>
                      <a:endParaRPr lang="en-ZA" sz="1800" b="0" i="0" u="none" strike="noStrike">
                        <a:solidFill>
                          <a:srgbClr val="000000"/>
                        </a:solidFill>
                        <a:effectLst/>
                        <a:latin typeface="Calibri" panose="020F0502020204030204" pitchFamily="34" charset="0"/>
                      </a:endParaRPr>
                    </a:p>
                  </a:txBody>
                  <a:tcPr marL="3025" marR="3025" marT="3025" marB="0" anchor="b"/>
                </a:tc>
                <a:tc>
                  <a:txBody>
                    <a:bodyPr/>
                    <a:lstStyle/>
                    <a:p>
                      <a:pPr algn="ctr" fontAlgn="b"/>
                      <a:endParaRPr lang="en-ZA" sz="1800" b="0" i="0" u="none" strike="noStrike" dirty="0">
                        <a:solidFill>
                          <a:srgbClr val="000000"/>
                        </a:solidFill>
                        <a:effectLst/>
                        <a:latin typeface="Calibri" panose="020F0502020204030204" pitchFamily="34" charset="0"/>
                      </a:endParaRPr>
                    </a:p>
                  </a:txBody>
                  <a:tcPr marL="3025" marR="3025" marT="3025" marB="0" anchor="b"/>
                </a:tc>
                <a:tc>
                  <a:txBody>
                    <a:bodyPr/>
                    <a:lstStyle/>
                    <a:p>
                      <a:pPr algn="l" fontAlgn="b"/>
                      <a:endParaRPr lang="en-ZA" sz="1800" b="0" i="0" u="none" strike="noStrike">
                        <a:solidFill>
                          <a:srgbClr val="000000"/>
                        </a:solidFill>
                        <a:effectLst/>
                        <a:latin typeface="Calibri" panose="020F0502020204030204" pitchFamily="34" charset="0"/>
                      </a:endParaRPr>
                    </a:p>
                  </a:txBody>
                  <a:tcPr marL="3025" marR="3025" marT="3025" marB="0" anchor="b"/>
                </a:tc>
                <a:tc>
                  <a:txBody>
                    <a:bodyPr/>
                    <a:lstStyle/>
                    <a:p>
                      <a:pPr algn="l" fontAlgn="b"/>
                      <a:endParaRPr lang="en-ZA" sz="1800" b="0" i="0" u="none" strike="noStrike" dirty="0">
                        <a:solidFill>
                          <a:srgbClr val="000000"/>
                        </a:solidFill>
                        <a:effectLst/>
                        <a:latin typeface="Calibri" panose="020F0502020204030204" pitchFamily="34" charset="0"/>
                      </a:endParaRPr>
                    </a:p>
                  </a:txBody>
                  <a:tcPr marL="3025" marR="3025" marT="3025" marB="0" anchor="b"/>
                </a:tc>
                <a:tc>
                  <a:txBody>
                    <a:bodyPr/>
                    <a:lstStyle/>
                    <a:p>
                      <a:pPr algn="l" fontAlgn="b"/>
                      <a:r>
                        <a:rPr lang="en-ZA" sz="1800" u="none" strike="noStrike" dirty="0">
                          <a:effectLst/>
                        </a:rPr>
                        <a:t> </a:t>
                      </a:r>
                      <a:endParaRPr lang="en-ZA" sz="1800" b="0" i="0" u="none" strike="noStrike" dirty="0">
                        <a:solidFill>
                          <a:srgbClr val="000000"/>
                        </a:solidFill>
                        <a:effectLst/>
                        <a:latin typeface="Calibri" panose="020F0502020204030204" pitchFamily="34" charset="0"/>
                      </a:endParaRPr>
                    </a:p>
                  </a:txBody>
                  <a:tcPr marL="3025" marR="3025" marT="3025" marB="0" anchor="b"/>
                </a:tc>
                <a:extLst>
                  <a:ext uri="{0D108BD9-81ED-4DB2-BD59-A6C34878D82A}">
                    <a16:rowId xmlns:a16="http://schemas.microsoft.com/office/drawing/2014/main" xmlns="" val="1354347776"/>
                  </a:ext>
                </a:extLst>
              </a:tr>
              <a:tr h="309086">
                <a:tc>
                  <a:txBody>
                    <a:bodyPr/>
                    <a:lstStyle/>
                    <a:p>
                      <a:pPr algn="l" fontAlgn="b"/>
                      <a:r>
                        <a:rPr lang="en-GB" sz="1800" u="none" strike="noStrike" dirty="0">
                          <a:effectLst/>
                        </a:rPr>
                        <a:t>Communicate monthly with affected employees</a:t>
                      </a:r>
                      <a:endParaRPr lang="en-GB" sz="1800" b="0" i="0" u="none" strike="noStrike" dirty="0">
                        <a:solidFill>
                          <a:srgbClr val="000000"/>
                        </a:solidFill>
                        <a:effectLst/>
                        <a:latin typeface="Calibri" panose="020F0502020204030204" pitchFamily="34" charset="0"/>
                      </a:endParaRPr>
                    </a:p>
                  </a:txBody>
                  <a:tcPr marL="3025" marR="3025" marT="3025" marB="0" anchor="b"/>
                </a:tc>
                <a:tc>
                  <a:txBody>
                    <a:bodyPr/>
                    <a:lstStyle/>
                    <a:p>
                      <a:pPr algn="ctr" fontAlgn="b"/>
                      <a:r>
                        <a:rPr lang="en-ZA" sz="1800" u="none" strike="noStrike">
                          <a:effectLst/>
                        </a:rPr>
                        <a:t>Ongoing</a:t>
                      </a:r>
                      <a:endParaRPr lang="en-ZA" sz="1800" b="0" i="0" u="none" strike="noStrike">
                        <a:solidFill>
                          <a:srgbClr val="000000"/>
                        </a:solidFill>
                        <a:effectLst/>
                        <a:latin typeface="Calibri" panose="020F0502020204030204" pitchFamily="34" charset="0"/>
                      </a:endParaRPr>
                    </a:p>
                  </a:txBody>
                  <a:tcPr marL="3025" marR="3025" marT="3025" marB="0" anchor="b"/>
                </a:tc>
                <a:tc>
                  <a:txBody>
                    <a:bodyPr/>
                    <a:lstStyle/>
                    <a:p>
                      <a:pPr algn="ctr" fontAlgn="b"/>
                      <a:r>
                        <a:rPr lang="en-ZA" sz="1800" u="none" strike="noStrike" dirty="0">
                          <a:effectLst/>
                        </a:rPr>
                        <a:t> </a:t>
                      </a:r>
                      <a:endParaRPr lang="en-ZA" sz="1800" b="0" i="0" u="none" strike="noStrike" dirty="0">
                        <a:solidFill>
                          <a:srgbClr val="000000"/>
                        </a:solidFill>
                        <a:effectLst/>
                        <a:latin typeface="Calibri" panose="020F0502020204030204" pitchFamily="34" charset="0"/>
                      </a:endParaRPr>
                    </a:p>
                  </a:txBody>
                  <a:tcPr marL="3025" marR="3025" marT="3025" marB="0" anchor="b"/>
                </a:tc>
                <a:tc>
                  <a:txBody>
                    <a:bodyPr/>
                    <a:lstStyle/>
                    <a:p>
                      <a:pPr algn="l" fontAlgn="b"/>
                      <a:r>
                        <a:rPr lang="en-ZA" sz="1800" u="none" strike="noStrike" dirty="0">
                          <a:effectLst/>
                        </a:rPr>
                        <a:t> </a:t>
                      </a:r>
                      <a:endParaRPr lang="en-ZA" sz="1800" b="0" i="0" u="none" strike="noStrike" dirty="0">
                        <a:solidFill>
                          <a:srgbClr val="000000"/>
                        </a:solidFill>
                        <a:effectLst/>
                        <a:latin typeface="Calibri" panose="020F0502020204030204" pitchFamily="34" charset="0"/>
                      </a:endParaRPr>
                    </a:p>
                  </a:txBody>
                  <a:tcPr marL="3025" marR="3025" marT="3025" marB="0" anchor="b"/>
                </a:tc>
                <a:tc>
                  <a:txBody>
                    <a:bodyPr/>
                    <a:lstStyle/>
                    <a:p>
                      <a:pPr algn="l" fontAlgn="b"/>
                      <a:r>
                        <a:rPr lang="en-ZA" sz="1800" u="none" strike="noStrike">
                          <a:effectLst/>
                        </a:rPr>
                        <a:t> </a:t>
                      </a:r>
                      <a:endParaRPr lang="en-ZA" sz="1800" b="0" i="0" u="none" strike="noStrike">
                        <a:solidFill>
                          <a:srgbClr val="000000"/>
                        </a:solidFill>
                        <a:effectLst/>
                        <a:latin typeface="Calibri" panose="020F0502020204030204" pitchFamily="34" charset="0"/>
                      </a:endParaRPr>
                    </a:p>
                  </a:txBody>
                  <a:tcPr marL="3025" marR="3025" marT="3025" marB="0" anchor="b"/>
                </a:tc>
                <a:tc>
                  <a:txBody>
                    <a:bodyPr/>
                    <a:lstStyle/>
                    <a:p>
                      <a:pPr algn="l" fontAlgn="b"/>
                      <a:r>
                        <a:rPr lang="en-ZA" sz="1800" u="none" strike="noStrike" dirty="0">
                          <a:effectLst/>
                        </a:rPr>
                        <a:t> </a:t>
                      </a:r>
                      <a:endParaRPr lang="en-ZA" sz="1800" b="0" i="0" u="none" strike="noStrike" dirty="0">
                        <a:solidFill>
                          <a:srgbClr val="000000"/>
                        </a:solidFill>
                        <a:effectLst/>
                        <a:latin typeface="Calibri" panose="020F0502020204030204" pitchFamily="34" charset="0"/>
                      </a:endParaRPr>
                    </a:p>
                  </a:txBody>
                  <a:tcPr marL="3025" marR="3025" marT="3025" marB="0" anchor="b"/>
                </a:tc>
                <a:extLst>
                  <a:ext uri="{0D108BD9-81ED-4DB2-BD59-A6C34878D82A}">
                    <a16:rowId xmlns:a16="http://schemas.microsoft.com/office/drawing/2014/main" xmlns="" val="3449821245"/>
                  </a:ext>
                </a:extLst>
              </a:tr>
              <a:tr h="309086">
                <a:tc>
                  <a:txBody>
                    <a:bodyPr/>
                    <a:lstStyle/>
                    <a:p>
                      <a:pPr algn="l" fontAlgn="b"/>
                      <a:r>
                        <a:rPr lang="en-GB" sz="1800" u="none" strike="noStrike" dirty="0" smtClean="0">
                          <a:effectLst/>
                        </a:rPr>
                        <a:t>National Treasury and Inter-</a:t>
                      </a:r>
                      <a:r>
                        <a:rPr lang="en-GB" sz="1800" u="none" strike="noStrike" dirty="0" err="1" smtClean="0">
                          <a:effectLst/>
                        </a:rPr>
                        <a:t>govt</a:t>
                      </a:r>
                      <a:r>
                        <a:rPr lang="en-GB" sz="1800" u="none" strike="noStrike" baseline="0" dirty="0" smtClean="0">
                          <a:effectLst/>
                        </a:rPr>
                        <a:t> relations</a:t>
                      </a:r>
                      <a:endParaRPr lang="en-GB" sz="1800" b="0" i="0" u="none" strike="noStrike" dirty="0">
                        <a:solidFill>
                          <a:srgbClr val="000000"/>
                        </a:solidFill>
                        <a:effectLst/>
                        <a:latin typeface="Calibri" panose="020F0502020204030204" pitchFamily="34" charset="0"/>
                      </a:endParaRPr>
                    </a:p>
                  </a:txBody>
                  <a:tcPr marL="3025" marR="3025" marT="3025" marB="0" anchor="b"/>
                </a:tc>
                <a:tc>
                  <a:txBody>
                    <a:bodyPr/>
                    <a:lstStyle/>
                    <a:p>
                      <a:pPr algn="ctr" fontAlgn="b"/>
                      <a:r>
                        <a:rPr lang="en-ZA" sz="1800" u="none" strike="noStrike" dirty="0" smtClean="0">
                          <a:effectLst/>
                        </a:rPr>
                        <a:t>Ongoing</a:t>
                      </a:r>
                      <a:endParaRPr lang="en-ZA" sz="1800" b="0" i="0" u="none" strike="noStrike" dirty="0">
                        <a:solidFill>
                          <a:srgbClr val="000000"/>
                        </a:solidFill>
                        <a:effectLst/>
                        <a:latin typeface="Calibri" panose="020F0502020204030204" pitchFamily="34" charset="0"/>
                      </a:endParaRPr>
                    </a:p>
                  </a:txBody>
                  <a:tcPr marL="3025" marR="3025" marT="3025" marB="0" anchor="b"/>
                </a:tc>
                <a:tc>
                  <a:txBody>
                    <a:bodyPr/>
                    <a:lstStyle/>
                    <a:p>
                      <a:pPr algn="ctr" fontAlgn="b"/>
                      <a:endParaRPr lang="en-ZA" sz="1800" b="0" i="0" u="none" strike="noStrike" dirty="0">
                        <a:solidFill>
                          <a:srgbClr val="000000"/>
                        </a:solidFill>
                        <a:effectLst/>
                        <a:latin typeface="Calibri" panose="020F0502020204030204" pitchFamily="34" charset="0"/>
                      </a:endParaRPr>
                    </a:p>
                  </a:txBody>
                  <a:tcPr marL="3025" marR="3025" marT="3025" marB="0" anchor="b"/>
                </a:tc>
                <a:tc>
                  <a:txBody>
                    <a:bodyPr/>
                    <a:lstStyle/>
                    <a:p>
                      <a:pPr algn="l" fontAlgn="b"/>
                      <a:endParaRPr lang="en-ZA" sz="1800" b="0" i="0" u="none" strike="noStrike" dirty="0">
                        <a:solidFill>
                          <a:srgbClr val="000000"/>
                        </a:solidFill>
                        <a:effectLst/>
                        <a:latin typeface="Calibri" panose="020F0502020204030204" pitchFamily="34" charset="0"/>
                      </a:endParaRPr>
                    </a:p>
                  </a:txBody>
                  <a:tcPr marL="3025" marR="3025" marT="3025" marB="0" anchor="b"/>
                </a:tc>
                <a:tc>
                  <a:txBody>
                    <a:bodyPr/>
                    <a:lstStyle/>
                    <a:p>
                      <a:pPr algn="l" fontAlgn="b"/>
                      <a:endParaRPr lang="en-ZA" sz="1800" b="0" i="0" u="none" strike="noStrike">
                        <a:solidFill>
                          <a:srgbClr val="000000"/>
                        </a:solidFill>
                        <a:effectLst/>
                        <a:latin typeface="Calibri" panose="020F0502020204030204" pitchFamily="34" charset="0"/>
                      </a:endParaRPr>
                    </a:p>
                  </a:txBody>
                  <a:tcPr marL="3025" marR="3025" marT="3025" marB="0" anchor="b"/>
                </a:tc>
                <a:tc>
                  <a:txBody>
                    <a:bodyPr/>
                    <a:lstStyle/>
                    <a:p>
                      <a:pPr algn="l" fontAlgn="b"/>
                      <a:endParaRPr lang="en-ZA" sz="1800" b="0" i="0" u="none" strike="noStrike" dirty="0">
                        <a:solidFill>
                          <a:srgbClr val="000000"/>
                        </a:solidFill>
                        <a:effectLst/>
                        <a:latin typeface="Calibri" panose="020F0502020204030204" pitchFamily="34" charset="0"/>
                      </a:endParaRPr>
                    </a:p>
                  </a:txBody>
                  <a:tcPr marL="3025" marR="3025" marT="3025" marB="0" anchor="b"/>
                </a:tc>
                <a:extLst>
                  <a:ext uri="{0D108BD9-81ED-4DB2-BD59-A6C34878D82A}">
                    <a16:rowId xmlns:a16="http://schemas.microsoft.com/office/drawing/2014/main" xmlns="" val="2802047549"/>
                  </a:ext>
                </a:extLst>
              </a:tr>
              <a:tr h="309086">
                <a:tc>
                  <a:txBody>
                    <a:bodyPr/>
                    <a:lstStyle/>
                    <a:p>
                      <a:pPr algn="l" fontAlgn="b"/>
                      <a:r>
                        <a:rPr lang="en-GB" sz="1800" u="none" strike="noStrike" dirty="0" smtClean="0">
                          <a:effectLst/>
                        </a:rPr>
                        <a:t>DPSA and other sector Departments</a:t>
                      </a:r>
                      <a:endParaRPr lang="en-GB" sz="1800" b="0" i="0" u="none" strike="noStrike" dirty="0">
                        <a:solidFill>
                          <a:srgbClr val="000000"/>
                        </a:solidFill>
                        <a:effectLst/>
                        <a:latin typeface="Calibri" panose="020F0502020204030204" pitchFamily="34" charset="0"/>
                      </a:endParaRPr>
                    </a:p>
                  </a:txBody>
                  <a:tcPr marL="3025" marR="3025" marT="3025" marB="0" anchor="b"/>
                </a:tc>
                <a:tc>
                  <a:txBody>
                    <a:bodyPr/>
                    <a:lstStyle/>
                    <a:p>
                      <a:pPr algn="ctr" fontAlgn="b"/>
                      <a:r>
                        <a:rPr lang="en-ZA" sz="1800" u="none" strike="noStrike" dirty="0" smtClean="0">
                          <a:effectLst/>
                        </a:rPr>
                        <a:t>Ongoing</a:t>
                      </a:r>
                      <a:endParaRPr lang="en-ZA" sz="1800" b="0" i="0" u="none" strike="noStrike" dirty="0">
                        <a:solidFill>
                          <a:srgbClr val="000000"/>
                        </a:solidFill>
                        <a:effectLst/>
                        <a:latin typeface="Calibri" panose="020F0502020204030204" pitchFamily="34" charset="0"/>
                      </a:endParaRPr>
                    </a:p>
                  </a:txBody>
                  <a:tcPr marL="3025" marR="3025" marT="3025" marB="0" anchor="b"/>
                </a:tc>
                <a:tc>
                  <a:txBody>
                    <a:bodyPr/>
                    <a:lstStyle/>
                    <a:p>
                      <a:pPr algn="ctr" fontAlgn="b"/>
                      <a:endParaRPr lang="en-ZA" sz="1800" b="0" i="0" u="none" strike="noStrike" dirty="0">
                        <a:solidFill>
                          <a:srgbClr val="000000"/>
                        </a:solidFill>
                        <a:effectLst/>
                        <a:latin typeface="Calibri" panose="020F0502020204030204" pitchFamily="34" charset="0"/>
                      </a:endParaRPr>
                    </a:p>
                  </a:txBody>
                  <a:tcPr marL="3025" marR="3025" marT="3025" marB="0" anchor="b"/>
                </a:tc>
                <a:tc>
                  <a:txBody>
                    <a:bodyPr/>
                    <a:lstStyle/>
                    <a:p>
                      <a:pPr algn="l" fontAlgn="b"/>
                      <a:endParaRPr lang="en-ZA" sz="1800" b="0" i="0" u="none" strike="noStrike" dirty="0">
                        <a:solidFill>
                          <a:srgbClr val="000000"/>
                        </a:solidFill>
                        <a:effectLst/>
                        <a:latin typeface="Calibri" panose="020F0502020204030204" pitchFamily="34" charset="0"/>
                      </a:endParaRPr>
                    </a:p>
                  </a:txBody>
                  <a:tcPr marL="3025" marR="3025" marT="3025" marB="0" anchor="b"/>
                </a:tc>
                <a:tc>
                  <a:txBody>
                    <a:bodyPr/>
                    <a:lstStyle/>
                    <a:p>
                      <a:pPr algn="l" fontAlgn="b"/>
                      <a:endParaRPr lang="en-ZA" sz="1800" b="0" i="0" u="none" strike="noStrike">
                        <a:solidFill>
                          <a:srgbClr val="000000"/>
                        </a:solidFill>
                        <a:effectLst/>
                        <a:latin typeface="Calibri" panose="020F0502020204030204" pitchFamily="34" charset="0"/>
                      </a:endParaRPr>
                    </a:p>
                  </a:txBody>
                  <a:tcPr marL="3025" marR="3025" marT="3025" marB="0" anchor="b"/>
                </a:tc>
                <a:tc>
                  <a:txBody>
                    <a:bodyPr/>
                    <a:lstStyle/>
                    <a:p>
                      <a:pPr algn="l" fontAlgn="b"/>
                      <a:endParaRPr lang="en-ZA" sz="1800" b="0" i="0" u="none" strike="noStrike" dirty="0">
                        <a:solidFill>
                          <a:srgbClr val="000000"/>
                        </a:solidFill>
                        <a:effectLst/>
                        <a:latin typeface="Calibri" panose="020F0502020204030204" pitchFamily="34" charset="0"/>
                      </a:endParaRPr>
                    </a:p>
                  </a:txBody>
                  <a:tcPr marL="3025" marR="3025" marT="3025" marB="0" anchor="b"/>
                </a:tc>
                <a:extLst>
                  <a:ext uri="{0D108BD9-81ED-4DB2-BD59-A6C34878D82A}">
                    <a16:rowId xmlns:a16="http://schemas.microsoft.com/office/drawing/2014/main" xmlns="" val="3797565184"/>
                  </a:ext>
                </a:extLst>
              </a:tr>
              <a:tr h="309086">
                <a:tc>
                  <a:txBody>
                    <a:bodyPr/>
                    <a:lstStyle/>
                    <a:p>
                      <a:pPr algn="l" fontAlgn="b"/>
                      <a:r>
                        <a:rPr lang="en-GB" sz="1800" u="none" strike="noStrike" dirty="0" smtClean="0">
                          <a:effectLst/>
                        </a:rPr>
                        <a:t>NPO’s and service providers</a:t>
                      </a:r>
                      <a:endParaRPr lang="en-GB" sz="1800" b="0" i="0" u="none" strike="noStrike" dirty="0">
                        <a:solidFill>
                          <a:srgbClr val="000000"/>
                        </a:solidFill>
                        <a:effectLst/>
                        <a:latin typeface="Calibri" panose="020F0502020204030204" pitchFamily="34" charset="0"/>
                      </a:endParaRPr>
                    </a:p>
                  </a:txBody>
                  <a:tcPr marL="3025" marR="3025" marT="3025" marB="0" anchor="b"/>
                </a:tc>
                <a:tc>
                  <a:txBody>
                    <a:bodyPr/>
                    <a:lstStyle/>
                    <a:p>
                      <a:pPr algn="ctr" fontAlgn="b"/>
                      <a:r>
                        <a:rPr lang="en-ZA" sz="1800" u="none" strike="noStrike" dirty="0" smtClean="0">
                          <a:effectLst/>
                        </a:rPr>
                        <a:t>Ongoing</a:t>
                      </a:r>
                      <a:endParaRPr lang="en-ZA" sz="1800" b="0" i="0" u="none" strike="noStrike" dirty="0">
                        <a:solidFill>
                          <a:srgbClr val="000000"/>
                        </a:solidFill>
                        <a:effectLst/>
                        <a:latin typeface="Calibri" panose="020F0502020204030204" pitchFamily="34" charset="0"/>
                      </a:endParaRPr>
                    </a:p>
                  </a:txBody>
                  <a:tcPr marL="3025" marR="3025" marT="3025" marB="0" anchor="b"/>
                </a:tc>
                <a:tc>
                  <a:txBody>
                    <a:bodyPr/>
                    <a:lstStyle/>
                    <a:p>
                      <a:pPr algn="ctr" fontAlgn="b"/>
                      <a:endParaRPr lang="en-ZA" sz="1800" b="0" i="0" u="none" strike="noStrike" dirty="0">
                        <a:solidFill>
                          <a:srgbClr val="000000"/>
                        </a:solidFill>
                        <a:effectLst/>
                        <a:latin typeface="Calibri" panose="020F0502020204030204" pitchFamily="34" charset="0"/>
                      </a:endParaRPr>
                    </a:p>
                  </a:txBody>
                  <a:tcPr marL="3025" marR="3025" marT="3025" marB="0" anchor="b"/>
                </a:tc>
                <a:tc>
                  <a:txBody>
                    <a:bodyPr/>
                    <a:lstStyle/>
                    <a:p>
                      <a:pPr algn="l" fontAlgn="b"/>
                      <a:endParaRPr lang="en-ZA" sz="1800" b="0" i="0" u="none" strike="noStrike" dirty="0">
                        <a:solidFill>
                          <a:srgbClr val="000000"/>
                        </a:solidFill>
                        <a:effectLst/>
                        <a:latin typeface="Calibri" panose="020F0502020204030204" pitchFamily="34" charset="0"/>
                      </a:endParaRPr>
                    </a:p>
                  </a:txBody>
                  <a:tcPr marL="3025" marR="3025" marT="3025" marB="0" anchor="b"/>
                </a:tc>
                <a:tc>
                  <a:txBody>
                    <a:bodyPr/>
                    <a:lstStyle/>
                    <a:p>
                      <a:pPr algn="l" fontAlgn="b"/>
                      <a:endParaRPr lang="en-ZA" sz="1800" b="0" i="0" u="none" strike="noStrike">
                        <a:solidFill>
                          <a:srgbClr val="000000"/>
                        </a:solidFill>
                        <a:effectLst/>
                        <a:latin typeface="Calibri" panose="020F0502020204030204" pitchFamily="34" charset="0"/>
                      </a:endParaRPr>
                    </a:p>
                  </a:txBody>
                  <a:tcPr marL="3025" marR="3025" marT="3025" marB="0" anchor="b"/>
                </a:tc>
                <a:tc>
                  <a:txBody>
                    <a:bodyPr/>
                    <a:lstStyle/>
                    <a:p>
                      <a:pPr algn="l" fontAlgn="b"/>
                      <a:endParaRPr lang="en-ZA" sz="1800" b="0" i="0" u="none" strike="noStrike" dirty="0">
                        <a:solidFill>
                          <a:srgbClr val="000000"/>
                        </a:solidFill>
                        <a:effectLst/>
                        <a:latin typeface="Calibri" panose="020F0502020204030204" pitchFamily="34" charset="0"/>
                      </a:endParaRPr>
                    </a:p>
                  </a:txBody>
                  <a:tcPr marL="3025" marR="3025" marT="3025" marB="0" anchor="b"/>
                </a:tc>
                <a:extLst>
                  <a:ext uri="{0D108BD9-81ED-4DB2-BD59-A6C34878D82A}">
                    <a16:rowId xmlns:a16="http://schemas.microsoft.com/office/drawing/2014/main" xmlns="" val="3535850216"/>
                  </a:ext>
                </a:extLst>
              </a:tr>
              <a:tr h="309086">
                <a:tc>
                  <a:txBody>
                    <a:bodyPr/>
                    <a:lstStyle/>
                    <a:p>
                      <a:pPr algn="l" fontAlgn="b"/>
                      <a:r>
                        <a:rPr lang="en-GB" sz="1800" u="none" strike="noStrike" dirty="0" smtClean="0">
                          <a:effectLst/>
                        </a:rPr>
                        <a:t>ECD Practitioners</a:t>
                      </a:r>
                      <a:endParaRPr lang="en-GB" sz="1800" b="0" i="0" u="none" strike="noStrike" dirty="0">
                        <a:solidFill>
                          <a:srgbClr val="000000"/>
                        </a:solidFill>
                        <a:effectLst/>
                        <a:latin typeface="Calibri" panose="020F0502020204030204" pitchFamily="34" charset="0"/>
                      </a:endParaRPr>
                    </a:p>
                  </a:txBody>
                  <a:tcPr marL="3025" marR="3025" marT="3025" marB="0" anchor="b"/>
                </a:tc>
                <a:tc>
                  <a:txBody>
                    <a:bodyPr/>
                    <a:lstStyle/>
                    <a:p>
                      <a:pPr algn="ctr" fontAlgn="b"/>
                      <a:r>
                        <a:rPr lang="en-ZA" sz="1800" u="none" strike="noStrike" dirty="0" smtClean="0">
                          <a:effectLst/>
                        </a:rPr>
                        <a:t>Ongoing</a:t>
                      </a:r>
                      <a:endParaRPr lang="en-ZA" sz="1800" b="0" i="0" u="none" strike="noStrike" dirty="0">
                        <a:solidFill>
                          <a:srgbClr val="000000"/>
                        </a:solidFill>
                        <a:effectLst/>
                        <a:latin typeface="Calibri" panose="020F0502020204030204" pitchFamily="34" charset="0"/>
                      </a:endParaRPr>
                    </a:p>
                  </a:txBody>
                  <a:tcPr marL="3025" marR="3025" marT="3025" marB="0" anchor="b"/>
                </a:tc>
                <a:tc>
                  <a:txBody>
                    <a:bodyPr/>
                    <a:lstStyle/>
                    <a:p>
                      <a:pPr algn="ctr" fontAlgn="b"/>
                      <a:endParaRPr lang="en-ZA" sz="1800" b="0" i="0" u="none" strike="noStrike" dirty="0">
                        <a:solidFill>
                          <a:srgbClr val="000000"/>
                        </a:solidFill>
                        <a:effectLst/>
                        <a:latin typeface="Calibri" panose="020F0502020204030204" pitchFamily="34" charset="0"/>
                      </a:endParaRPr>
                    </a:p>
                  </a:txBody>
                  <a:tcPr marL="3025" marR="3025" marT="3025" marB="0" anchor="b"/>
                </a:tc>
                <a:tc>
                  <a:txBody>
                    <a:bodyPr/>
                    <a:lstStyle/>
                    <a:p>
                      <a:pPr algn="l" fontAlgn="b"/>
                      <a:endParaRPr lang="en-ZA" sz="1800" b="0" i="0" u="none" strike="noStrike" dirty="0">
                        <a:solidFill>
                          <a:srgbClr val="000000"/>
                        </a:solidFill>
                        <a:effectLst/>
                        <a:latin typeface="Calibri" panose="020F0502020204030204" pitchFamily="34" charset="0"/>
                      </a:endParaRPr>
                    </a:p>
                  </a:txBody>
                  <a:tcPr marL="3025" marR="3025" marT="3025" marB="0" anchor="b"/>
                </a:tc>
                <a:tc>
                  <a:txBody>
                    <a:bodyPr/>
                    <a:lstStyle/>
                    <a:p>
                      <a:pPr algn="l" fontAlgn="b"/>
                      <a:endParaRPr lang="en-ZA" sz="1800" b="0" i="0" u="none" strike="noStrike" dirty="0">
                        <a:solidFill>
                          <a:srgbClr val="000000"/>
                        </a:solidFill>
                        <a:effectLst/>
                        <a:latin typeface="Calibri" panose="020F0502020204030204" pitchFamily="34" charset="0"/>
                      </a:endParaRPr>
                    </a:p>
                  </a:txBody>
                  <a:tcPr marL="3025" marR="3025" marT="3025" marB="0" anchor="b"/>
                </a:tc>
                <a:tc>
                  <a:txBody>
                    <a:bodyPr/>
                    <a:lstStyle/>
                    <a:p>
                      <a:pPr algn="l" fontAlgn="b"/>
                      <a:endParaRPr lang="en-ZA" sz="1800" b="0" i="0" u="none" strike="noStrike" dirty="0">
                        <a:solidFill>
                          <a:srgbClr val="000000"/>
                        </a:solidFill>
                        <a:effectLst/>
                        <a:latin typeface="Calibri" panose="020F0502020204030204" pitchFamily="34" charset="0"/>
                      </a:endParaRPr>
                    </a:p>
                  </a:txBody>
                  <a:tcPr marL="3025" marR="3025" marT="3025" marB="0" anchor="b"/>
                </a:tc>
                <a:extLst>
                  <a:ext uri="{0D108BD9-81ED-4DB2-BD59-A6C34878D82A}">
                    <a16:rowId xmlns:a16="http://schemas.microsoft.com/office/drawing/2014/main" xmlns="" val="2895230389"/>
                  </a:ext>
                </a:extLst>
              </a:tr>
              <a:tr h="309086">
                <a:tc>
                  <a:txBody>
                    <a:bodyPr/>
                    <a:lstStyle/>
                    <a:p>
                      <a:pPr algn="l" fontAlgn="b"/>
                      <a:r>
                        <a:rPr lang="en-GB" sz="1800" u="none" strike="noStrike" dirty="0" smtClean="0">
                          <a:effectLst/>
                        </a:rPr>
                        <a:t>Development partners</a:t>
                      </a:r>
                      <a:endParaRPr lang="en-GB" sz="1800" b="0" i="0" u="none" strike="noStrike" dirty="0">
                        <a:solidFill>
                          <a:srgbClr val="000000"/>
                        </a:solidFill>
                        <a:effectLst/>
                        <a:latin typeface="Calibri" panose="020F0502020204030204" pitchFamily="34" charset="0"/>
                      </a:endParaRPr>
                    </a:p>
                  </a:txBody>
                  <a:tcPr marL="3025" marR="3025" marT="3025" marB="0" anchor="b"/>
                </a:tc>
                <a:tc>
                  <a:txBody>
                    <a:bodyPr/>
                    <a:lstStyle/>
                    <a:p>
                      <a:pPr algn="ctr" fontAlgn="b"/>
                      <a:r>
                        <a:rPr lang="en-ZA" sz="1800" u="none" strike="noStrike" dirty="0" smtClean="0">
                          <a:effectLst/>
                        </a:rPr>
                        <a:t>Ongoing</a:t>
                      </a:r>
                      <a:endParaRPr lang="en-ZA" sz="1800" b="0" i="0" u="none" strike="noStrike" dirty="0">
                        <a:solidFill>
                          <a:srgbClr val="000000"/>
                        </a:solidFill>
                        <a:effectLst/>
                        <a:latin typeface="Calibri" panose="020F0502020204030204" pitchFamily="34" charset="0"/>
                      </a:endParaRPr>
                    </a:p>
                  </a:txBody>
                  <a:tcPr marL="3025" marR="3025" marT="3025" marB="0" anchor="b"/>
                </a:tc>
                <a:tc>
                  <a:txBody>
                    <a:bodyPr/>
                    <a:lstStyle/>
                    <a:p>
                      <a:pPr algn="ctr" fontAlgn="b"/>
                      <a:endParaRPr lang="en-ZA" sz="1800" b="0" i="0" u="none" strike="noStrike" dirty="0">
                        <a:solidFill>
                          <a:srgbClr val="000000"/>
                        </a:solidFill>
                        <a:effectLst/>
                        <a:latin typeface="Calibri" panose="020F0502020204030204" pitchFamily="34" charset="0"/>
                      </a:endParaRPr>
                    </a:p>
                  </a:txBody>
                  <a:tcPr marL="3025" marR="3025" marT="3025" marB="0" anchor="b"/>
                </a:tc>
                <a:tc>
                  <a:txBody>
                    <a:bodyPr/>
                    <a:lstStyle/>
                    <a:p>
                      <a:pPr algn="l" fontAlgn="b"/>
                      <a:endParaRPr lang="en-ZA" sz="1800" b="0" i="0" u="none" strike="noStrike" dirty="0">
                        <a:solidFill>
                          <a:srgbClr val="000000"/>
                        </a:solidFill>
                        <a:effectLst/>
                        <a:latin typeface="Calibri" panose="020F0502020204030204" pitchFamily="34" charset="0"/>
                      </a:endParaRPr>
                    </a:p>
                  </a:txBody>
                  <a:tcPr marL="3025" marR="3025" marT="3025" marB="0" anchor="b"/>
                </a:tc>
                <a:tc>
                  <a:txBody>
                    <a:bodyPr/>
                    <a:lstStyle/>
                    <a:p>
                      <a:pPr algn="l" fontAlgn="b"/>
                      <a:endParaRPr lang="en-ZA" sz="1800" b="0" i="0" u="none" strike="noStrike" dirty="0">
                        <a:solidFill>
                          <a:srgbClr val="000000"/>
                        </a:solidFill>
                        <a:effectLst/>
                        <a:latin typeface="Calibri" panose="020F0502020204030204" pitchFamily="34" charset="0"/>
                      </a:endParaRPr>
                    </a:p>
                  </a:txBody>
                  <a:tcPr marL="3025" marR="3025" marT="3025" marB="0" anchor="b"/>
                </a:tc>
                <a:tc>
                  <a:txBody>
                    <a:bodyPr/>
                    <a:lstStyle/>
                    <a:p>
                      <a:pPr algn="l" fontAlgn="b"/>
                      <a:endParaRPr lang="en-ZA" sz="1800" b="0" i="0" u="none" strike="noStrike" dirty="0">
                        <a:solidFill>
                          <a:srgbClr val="000000"/>
                        </a:solidFill>
                        <a:effectLst/>
                        <a:latin typeface="Calibri" panose="020F0502020204030204" pitchFamily="34" charset="0"/>
                      </a:endParaRPr>
                    </a:p>
                  </a:txBody>
                  <a:tcPr marL="3025" marR="3025" marT="3025" marB="0" anchor="b"/>
                </a:tc>
                <a:extLst>
                  <a:ext uri="{0D108BD9-81ED-4DB2-BD59-A6C34878D82A}">
                    <a16:rowId xmlns:a16="http://schemas.microsoft.com/office/drawing/2014/main" xmlns="" val="3349563772"/>
                  </a:ext>
                </a:extLst>
              </a:tr>
            </a:tbl>
          </a:graphicData>
        </a:graphic>
      </p:graphicFrame>
      <p:pic>
        <p:nvPicPr>
          <p:cNvPr id="4" name="Picture 3">
            <a:extLst>
              <a:ext uri="{FF2B5EF4-FFF2-40B4-BE49-F238E27FC236}">
                <a16:creationId xmlns:a16="http://schemas.microsoft.com/office/drawing/2014/main" xmlns="" id="{4286CB01-B585-4240-B905-635A8680C235}"/>
              </a:ext>
            </a:extLst>
          </p:cNvPr>
          <p:cNvPicPr>
            <a:picLocks noChangeAspect="1"/>
          </p:cNvPicPr>
          <p:nvPr/>
        </p:nvPicPr>
        <p:blipFill>
          <a:blip r:embed="rId2"/>
          <a:stretch>
            <a:fillRect/>
          </a:stretch>
        </p:blipFill>
        <p:spPr>
          <a:xfrm>
            <a:off x="107504" y="6240567"/>
            <a:ext cx="1694835" cy="584775"/>
          </a:xfrm>
          <a:prstGeom prst="rect">
            <a:avLst/>
          </a:prstGeom>
        </p:spPr>
      </p:pic>
      <p:sp>
        <p:nvSpPr>
          <p:cNvPr id="3" name="Rectangle 2"/>
          <p:cNvSpPr/>
          <p:nvPr/>
        </p:nvSpPr>
        <p:spPr>
          <a:xfrm>
            <a:off x="7236296" y="6510709"/>
            <a:ext cx="367408" cy="307777"/>
          </a:xfrm>
          <a:prstGeom prst="rect">
            <a:avLst/>
          </a:prstGeom>
        </p:spPr>
        <p:txBody>
          <a:bodyPr wrap="none">
            <a:spAutoFit/>
          </a:bodyPr>
          <a:lstStyle/>
          <a:p>
            <a:pPr lvl="0" algn="r">
              <a:defRPr/>
            </a:pPr>
            <a:r>
              <a:rPr lang="en-ZA" sz="1400" dirty="0" smtClean="0">
                <a:solidFill>
                  <a:prstClr val="black"/>
                </a:solidFill>
              </a:rPr>
              <a:t>47</a:t>
            </a:r>
            <a:endParaRPr lang="en-ZA" dirty="0">
              <a:solidFill>
                <a:prstClr val="black"/>
              </a:solidFill>
            </a:endParaRPr>
          </a:p>
        </p:txBody>
      </p:sp>
    </p:spTree>
    <p:extLst>
      <p:ext uri="{BB962C8B-B14F-4D97-AF65-F5344CB8AC3E}">
        <p14:creationId xmlns:p14="http://schemas.microsoft.com/office/powerpoint/2010/main" xmlns="" val="37165887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0275"/>
            <a:ext cx="9144000" cy="692697"/>
          </a:xfrm>
        </p:spPr>
        <p:txBody>
          <a:bodyPr>
            <a:noAutofit/>
          </a:bodyPr>
          <a:lstStyle/>
          <a:p>
            <a:r>
              <a:rPr lang="en-ZA" sz="4800" b="1" cap="small" dirty="0">
                <a:solidFill>
                  <a:schemeClr val="accent2">
                    <a:lumMod val="75000"/>
                  </a:schemeClr>
                </a:solidFill>
                <a:ea typeface="+mn-ea"/>
                <a:cs typeface="Arial" panose="020B0604020202020204" pitchFamily="34" charset="0"/>
              </a:rPr>
              <a:t>RECOMMENDATION </a:t>
            </a:r>
          </a:p>
        </p:txBody>
      </p:sp>
      <p:sp>
        <p:nvSpPr>
          <p:cNvPr id="3" name="Content Placeholder 2"/>
          <p:cNvSpPr>
            <a:spLocks noGrp="1"/>
          </p:cNvSpPr>
          <p:nvPr>
            <p:ph idx="1"/>
          </p:nvPr>
        </p:nvSpPr>
        <p:spPr>
          <a:xfrm>
            <a:off x="0" y="1009856"/>
            <a:ext cx="9108504" cy="5083440"/>
          </a:xfrm>
        </p:spPr>
        <p:txBody>
          <a:bodyPr>
            <a:noAutofit/>
          </a:bodyPr>
          <a:lstStyle/>
          <a:p>
            <a:pPr marL="0" indent="0" algn="just">
              <a:buNone/>
            </a:pPr>
            <a:r>
              <a:rPr lang="en-ZA" sz="5400" dirty="0">
                <a:cs typeface="Arial" panose="020B0604020202020204" pitchFamily="34" charset="0"/>
              </a:rPr>
              <a:t>It is recommended that the Portfolio Committee on Basic Education</a:t>
            </a:r>
            <a:r>
              <a:rPr lang="en-ZA" sz="5400" b="1" dirty="0">
                <a:cs typeface="Arial" panose="020B0604020202020204" pitchFamily="34" charset="0"/>
              </a:rPr>
              <a:t> notes the joint status report on </a:t>
            </a:r>
            <a:r>
              <a:rPr lang="en-US" sz="5400" b="1" dirty="0">
                <a:cs typeface="Arial" panose="020B0604020202020204" pitchFamily="34" charset="0"/>
              </a:rPr>
              <a:t>ECD Migration Process and Progress.</a:t>
            </a:r>
            <a:endParaRPr lang="en-ZA" sz="5400" b="1" dirty="0"/>
          </a:p>
        </p:txBody>
      </p:sp>
      <p:pic>
        <p:nvPicPr>
          <p:cNvPr id="5" name="Picture 4"/>
          <p:cNvPicPr>
            <a:picLocks noChangeAspect="1"/>
          </p:cNvPicPr>
          <p:nvPr/>
        </p:nvPicPr>
        <p:blipFill>
          <a:blip r:embed="rId2" cstate="print"/>
          <a:stretch>
            <a:fillRect/>
          </a:stretch>
        </p:blipFill>
        <p:spPr>
          <a:xfrm>
            <a:off x="0" y="6093296"/>
            <a:ext cx="1691680" cy="764704"/>
          </a:xfrm>
          <a:prstGeom prst="rect">
            <a:avLst/>
          </a:prstGeom>
        </p:spPr>
      </p:pic>
      <p:sp>
        <p:nvSpPr>
          <p:cNvPr id="6" name="Slide Number Placeholder 4">
            <a:extLst>
              <a:ext uri="{FF2B5EF4-FFF2-40B4-BE49-F238E27FC236}">
                <a16:creationId xmlns:a16="http://schemas.microsoft.com/office/drawing/2014/main" xmlns="" id="{519D8D1D-F36C-4EAF-B872-34263FD1A939}"/>
              </a:ext>
            </a:extLst>
          </p:cNvPr>
          <p:cNvSpPr txBox="1">
            <a:spLocks/>
          </p:cNvSpPr>
          <p:nvPr/>
        </p:nvSpPr>
        <p:spPr>
          <a:xfrm>
            <a:off x="5652120" y="6309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27EF771-2B50-4573-84B4-5C96B4F32DD9}" type="slidenum">
              <a:rPr kumimoji="0" lang="en-ZA" sz="14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8623093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286CB01-B585-4240-B905-635A8680C235}"/>
              </a:ext>
            </a:extLst>
          </p:cNvPr>
          <p:cNvPicPr>
            <a:picLocks noChangeAspect="1"/>
          </p:cNvPicPr>
          <p:nvPr/>
        </p:nvPicPr>
        <p:blipFill>
          <a:blip r:embed="rId3"/>
          <a:stretch>
            <a:fillRect/>
          </a:stretch>
        </p:blipFill>
        <p:spPr>
          <a:xfrm>
            <a:off x="107504" y="6130339"/>
            <a:ext cx="1694835" cy="695004"/>
          </a:xfrm>
          <a:prstGeom prst="rect">
            <a:avLst/>
          </a:prstGeom>
        </p:spPr>
      </p:pic>
    </p:spTree>
    <p:extLst>
      <p:ext uri="{BB962C8B-B14F-4D97-AF65-F5344CB8AC3E}">
        <p14:creationId xmlns:p14="http://schemas.microsoft.com/office/powerpoint/2010/main" xmlns="" val="965737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945763"/>
            <a:ext cx="8928992" cy="5184576"/>
          </a:xfrm>
        </p:spPr>
        <p:txBody>
          <a:bodyPr>
            <a:noAutofit/>
          </a:bodyPr>
          <a:lstStyle/>
          <a:p>
            <a:pPr marL="342900" lvl="1" indent="-342900" algn="just">
              <a:buFont typeface="Arial" panose="020B0604020202020204" pitchFamily="34" charset="0"/>
              <a:buChar char="•"/>
            </a:pPr>
            <a:r>
              <a:rPr lang="en-ZA" sz="2400" b="1" dirty="0"/>
              <a:t>SDG: Target 4.2 of SDG 4: </a:t>
            </a:r>
          </a:p>
          <a:p>
            <a:pPr marL="0" lvl="1" indent="0">
              <a:buNone/>
            </a:pPr>
            <a:r>
              <a:rPr lang="en-ZA" sz="2400" dirty="0"/>
              <a:t>	</a:t>
            </a:r>
            <a:r>
              <a:rPr lang="en-ZA" sz="2000" dirty="0"/>
              <a:t>“</a:t>
            </a:r>
            <a:r>
              <a:rPr lang="en-ZA" sz="2000" i="1" dirty="0"/>
              <a:t>by 2030, all girls and boys have </a:t>
            </a:r>
            <a:r>
              <a:rPr lang="en-ZA" sz="2000" b="1" i="1" dirty="0"/>
              <a:t>access to quality ECD</a:t>
            </a:r>
            <a:r>
              <a:rPr lang="en-ZA" sz="2000" i="1" dirty="0"/>
              <a:t>, care and pre-	primary education, so that they are [school] 	ready for primary 	education</a:t>
            </a:r>
            <a:r>
              <a:rPr lang="en-ZA" sz="2000" dirty="0"/>
              <a:t>”.</a:t>
            </a:r>
          </a:p>
          <a:p>
            <a:pPr algn="just"/>
            <a:r>
              <a:rPr lang="en-ZA" sz="2400" b="1" dirty="0"/>
              <a:t>The AU’s 2063 Agenda: </a:t>
            </a:r>
          </a:p>
          <a:p>
            <a:pPr marL="457200" lvl="1" indent="0" algn="just">
              <a:buNone/>
            </a:pPr>
            <a:r>
              <a:rPr lang="en-ZA" sz="2400" i="1" dirty="0"/>
              <a:t>	</a:t>
            </a:r>
            <a:r>
              <a:rPr lang="en-ZA" sz="2000" i="1" dirty="0"/>
              <a:t>“</a:t>
            </a:r>
            <a:r>
              <a:rPr lang="en-ZA" sz="2000" b="1" i="1" dirty="0"/>
              <a:t>Expand universal access to quality early childhood</a:t>
            </a:r>
            <a:r>
              <a:rPr lang="en-ZA" sz="2000" i="1" dirty="0"/>
              <a:t>, primary and 	secondary education”.</a:t>
            </a:r>
            <a:endParaRPr lang="en-ZA" sz="2400" i="1" dirty="0"/>
          </a:p>
          <a:p>
            <a:pPr algn="just"/>
            <a:r>
              <a:rPr lang="en-ZA" sz="2400" b="1" dirty="0"/>
              <a:t>National Development Plan:</a:t>
            </a:r>
            <a:r>
              <a:rPr lang="en-ZA" sz="2400" dirty="0"/>
              <a:t> </a:t>
            </a:r>
          </a:p>
          <a:p>
            <a:pPr marL="0" indent="0" algn="just">
              <a:buNone/>
            </a:pPr>
            <a:r>
              <a:rPr lang="en-ZA" sz="2400" dirty="0"/>
              <a:t>	</a:t>
            </a:r>
            <a:r>
              <a:rPr lang="en-ZA" sz="2000" i="1" dirty="0"/>
              <a:t>“make </a:t>
            </a:r>
            <a:r>
              <a:rPr lang="en-ZA" sz="2000" b="1" i="1" dirty="0"/>
              <a:t>ECD a top priority</a:t>
            </a:r>
            <a:r>
              <a:rPr lang="en-ZA" sz="2000" i="1" dirty="0"/>
              <a:t> among measures to improve quality 	education and long term prospects of future generations”</a:t>
            </a:r>
            <a:endParaRPr lang="en-ZA" sz="2400" i="1" dirty="0"/>
          </a:p>
          <a:p>
            <a:pPr algn="just"/>
            <a:r>
              <a:rPr lang="en-ZA" sz="2400" b="1" dirty="0"/>
              <a:t>Priority of the 6</a:t>
            </a:r>
            <a:r>
              <a:rPr lang="en-ZA" sz="2400" b="1" baseline="30000" dirty="0"/>
              <a:t>th</a:t>
            </a:r>
            <a:r>
              <a:rPr lang="en-ZA" sz="2400" b="1" dirty="0"/>
              <a:t> Administration.</a:t>
            </a:r>
          </a:p>
          <a:p>
            <a:pPr algn="just"/>
            <a:r>
              <a:rPr lang="en-ZA" sz="2400" b="1" dirty="0"/>
              <a:t>Priority in the Basic Education Sector plan and DSD MTSF.</a:t>
            </a:r>
          </a:p>
          <a:p>
            <a:pPr marL="0" indent="0">
              <a:buNone/>
            </a:pPr>
            <a:endParaRPr lang="en-ZA" sz="2400" dirty="0"/>
          </a:p>
        </p:txBody>
      </p:sp>
      <p:sp>
        <p:nvSpPr>
          <p:cNvPr id="5" name="Title 1"/>
          <p:cNvSpPr txBox="1">
            <a:spLocks/>
          </p:cNvSpPr>
          <p:nvPr/>
        </p:nvSpPr>
        <p:spPr>
          <a:xfrm>
            <a:off x="0" y="170275"/>
            <a:ext cx="9144000" cy="69269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6000" b="1" cap="small" dirty="0">
                <a:solidFill>
                  <a:schemeClr val="accent2">
                    <a:lumMod val="75000"/>
                  </a:schemeClr>
                </a:solidFill>
                <a:ea typeface="+mn-ea"/>
                <a:cs typeface="Arial" panose="020B0604020202020204" pitchFamily="34" charset="0"/>
              </a:rPr>
              <a:t>STRATEGIC FOCUS</a:t>
            </a:r>
          </a:p>
        </p:txBody>
      </p:sp>
      <p:pic>
        <p:nvPicPr>
          <p:cNvPr id="4" name="Picture 3">
            <a:extLst>
              <a:ext uri="{FF2B5EF4-FFF2-40B4-BE49-F238E27FC236}">
                <a16:creationId xmlns:a16="http://schemas.microsoft.com/office/drawing/2014/main" xmlns="" id="{4286CB01-B585-4240-B905-635A8680C235}"/>
              </a:ext>
            </a:extLst>
          </p:cNvPr>
          <p:cNvPicPr>
            <a:picLocks noChangeAspect="1"/>
          </p:cNvPicPr>
          <p:nvPr/>
        </p:nvPicPr>
        <p:blipFill>
          <a:blip r:embed="rId2"/>
          <a:stretch>
            <a:fillRect/>
          </a:stretch>
        </p:blipFill>
        <p:spPr>
          <a:xfrm>
            <a:off x="107504" y="6130339"/>
            <a:ext cx="1694835" cy="695004"/>
          </a:xfrm>
          <a:prstGeom prst="rect">
            <a:avLst/>
          </a:prstGeom>
        </p:spPr>
      </p:pic>
      <p:sp>
        <p:nvSpPr>
          <p:cNvPr id="6" name="Slide Number Placeholder 4">
            <a:extLst>
              <a:ext uri="{FF2B5EF4-FFF2-40B4-BE49-F238E27FC236}">
                <a16:creationId xmlns:a16="http://schemas.microsoft.com/office/drawing/2014/main" xmlns="" id="{9ACB44E5-3B4D-4C9D-BC99-FAAC33BCB0A2}"/>
              </a:ext>
            </a:extLst>
          </p:cNvPr>
          <p:cNvSpPr txBox="1">
            <a:spLocks/>
          </p:cNvSpPr>
          <p:nvPr/>
        </p:nvSpPr>
        <p:spPr>
          <a:xfrm>
            <a:off x="5652120" y="6309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dirty="0">
                <a:solidFill>
                  <a:prstClr val="black"/>
                </a:solidFill>
                <a:latin typeface="Calibri"/>
              </a:rPr>
              <a:t>5</a:t>
            </a: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4002098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9552" y="1628800"/>
            <a:ext cx="8229600" cy="2880320"/>
          </a:xfrm>
        </p:spPr>
        <p:txBody>
          <a:bodyPr>
            <a:normAutofit/>
          </a:bodyPr>
          <a:lstStyle/>
          <a:p>
            <a:r>
              <a:rPr lang="en-US" sz="6000" b="1" cap="small" dirty="0">
                <a:solidFill>
                  <a:schemeClr val="accent2">
                    <a:lumMod val="75000"/>
                  </a:schemeClr>
                </a:solidFill>
                <a:cs typeface="Arial" panose="020B0604020202020204" pitchFamily="34" charset="0"/>
              </a:rPr>
              <a:t>CURRENT LANDSCAPE</a:t>
            </a:r>
            <a:r>
              <a:rPr lang="en-US" b="1" dirty="0"/>
              <a:t/>
            </a:r>
            <a:br>
              <a:rPr lang="en-US" b="1" dirty="0"/>
            </a:br>
            <a:endParaRPr lang="en-US" b="1" dirty="0"/>
          </a:p>
        </p:txBody>
      </p:sp>
      <p:pic>
        <p:nvPicPr>
          <p:cNvPr id="3" name="Picture 2">
            <a:extLst>
              <a:ext uri="{FF2B5EF4-FFF2-40B4-BE49-F238E27FC236}">
                <a16:creationId xmlns:a16="http://schemas.microsoft.com/office/drawing/2014/main" xmlns="" id="{4286CB01-B585-4240-B905-635A8680C235}"/>
              </a:ext>
            </a:extLst>
          </p:cNvPr>
          <p:cNvPicPr>
            <a:picLocks noChangeAspect="1"/>
          </p:cNvPicPr>
          <p:nvPr/>
        </p:nvPicPr>
        <p:blipFill>
          <a:blip r:embed="rId2"/>
          <a:stretch>
            <a:fillRect/>
          </a:stretch>
        </p:blipFill>
        <p:spPr>
          <a:xfrm>
            <a:off x="107504" y="6130339"/>
            <a:ext cx="1694835" cy="695004"/>
          </a:xfrm>
          <a:prstGeom prst="rect">
            <a:avLst/>
          </a:prstGeom>
        </p:spPr>
      </p:pic>
      <p:sp>
        <p:nvSpPr>
          <p:cNvPr id="5" name="Slide Number Placeholder 4">
            <a:extLst>
              <a:ext uri="{FF2B5EF4-FFF2-40B4-BE49-F238E27FC236}">
                <a16:creationId xmlns:a16="http://schemas.microsoft.com/office/drawing/2014/main" xmlns="" id="{9ACB44E5-3B4D-4C9D-BC99-FAAC33BCB0A2}"/>
              </a:ext>
            </a:extLst>
          </p:cNvPr>
          <p:cNvSpPr txBox="1">
            <a:spLocks/>
          </p:cNvSpPr>
          <p:nvPr/>
        </p:nvSpPr>
        <p:spPr>
          <a:xfrm>
            <a:off x="5652120" y="6309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dirty="0">
                <a:solidFill>
                  <a:prstClr val="black"/>
                </a:solidFill>
                <a:latin typeface="Calibri"/>
              </a:rPr>
              <a:t>6</a:t>
            </a: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511163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388"/>
            <a:ext cx="8686800" cy="1143000"/>
          </a:xfrm>
        </p:spPr>
        <p:txBody>
          <a:bodyPr>
            <a:normAutofit/>
          </a:bodyPr>
          <a:lstStyle/>
          <a:p>
            <a:r>
              <a:rPr lang="en-ZA" sz="4000" b="1" dirty="0">
                <a:solidFill>
                  <a:schemeClr val="accent2">
                    <a:lumMod val="75000"/>
                  </a:schemeClr>
                </a:solidFill>
              </a:rPr>
              <a:t>INCREASED ACCESS TO GRADE R </a:t>
            </a:r>
          </a:p>
        </p:txBody>
      </p:sp>
      <p:pic>
        <p:nvPicPr>
          <p:cNvPr id="6" name="image6.png"/>
          <p:cNvPicPr/>
          <p:nvPr/>
        </p:nvPicPr>
        <p:blipFill>
          <a:blip r:embed="rId3"/>
          <a:srcRect/>
          <a:stretch>
            <a:fillRect/>
          </a:stretch>
        </p:blipFill>
        <p:spPr>
          <a:xfrm>
            <a:off x="539552" y="1992630"/>
            <a:ext cx="8147248" cy="4100666"/>
          </a:xfrm>
          <a:prstGeom prst="rect">
            <a:avLst/>
          </a:prstGeom>
          <a:ln/>
        </p:spPr>
      </p:pic>
      <p:sp>
        <p:nvSpPr>
          <p:cNvPr id="7" name="TextBox 6"/>
          <p:cNvSpPr txBox="1"/>
          <p:nvPr/>
        </p:nvSpPr>
        <p:spPr>
          <a:xfrm>
            <a:off x="996196" y="1321444"/>
            <a:ext cx="7233960" cy="537391"/>
          </a:xfrm>
          <a:prstGeom prst="rect">
            <a:avLst/>
          </a:prstGeom>
          <a:solidFill>
            <a:schemeClr val="bg1">
              <a:lumMod val="95000"/>
            </a:schemeClr>
          </a:solidFill>
        </p:spPr>
        <p:txBody>
          <a:bodyPr wrap="square" rtlCol="0">
            <a:spAutoFit/>
          </a:bodyPr>
          <a:lstStyle/>
          <a:p>
            <a:pPr algn="ctr"/>
            <a:r>
              <a:rPr lang="en-GB" sz="1600" b="1" dirty="0"/>
              <a:t>Percentage of 5 and 6-year-olds attending an educational institution</a:t>
            </a:r>
            <a:endParaRPr lang="en-ZA" sz="1600" b="1" dirty="0"/>
          </a:p>
          <a:p>
            <a:pPr algn="ctr"/>
            <a:r>
              <a:rPr lang="en-ZA" sz="1292" i="1" dirty="0"/>
              <a:t>Based on the 2002 - 2018 General Household Surveys</a:t>
            </a:r>
          </a:p>
        </p:txBody>
      </p:sp>
      <p:sp>
        <p:nvSpPr>
          <p:cNvPr id="8" name="TextBox 7"/>
          <p:cNvSpPr txBox="1"/>
          <p:nvPr/>
        </p:nvSpPr>
        <p:spPr>
          <a:xfrm>
            <a:off x="5106134" y="3717032"/>
            <a:ext cx="3580666" cy="1754326"/>
          </a:xfrm>
          <a:prstGeom prst="rect">
            <a:avLst/>
          </a:prstGeom>
          <a:solidFill>
            <a:schemeClr val="bg1">
              <a:lumMod val="95000"/>
            </a:schemeClr>
          </a:solidFill>
          <a:ln>
            <a:solidFill>
              <a:srgbClr val="0C3936"/>
            </a:solidFill>
          </a:ln>
        </p:spPr>
        <p:txBody>
          <a:bodyPr wrap="square" rtlCol="0">
            <a:spAutoFit/>
          </a:bodyPr>
          <a:lstStyle/>
          <a:p>
            <a:r>
              <a:rPr lang="af-ZA" b="1" dirty="0">
                <a:solidFill>
                  <a:srgbClr val="741202"/>
                </a:solidFill>
              </a:rPr>
              <a:t>Access to Grade R has increased dramatically over the past 15 years. In 2002 only 40% of 5-year-olds were attending an ELP and in 2018 this increased to 85% of 5-year olds.</a:t>
            </a:r>
            <a:endParaRPr lang="en-ZA" b="1" dirty="0">
              <a:solidFill>
                <a:srgbClr val="741202"/>
              </a:solidFill>
            </a:endParaRPr>
          </a:p>
        </p:txBody>
      </p:sp>
      <p:pic>
        <p:nvPicPr>
          <p:cNvPr id="9" name="Picture 8">
            <a:extLst>
              <a:ext uri="{FF2B5EF4-FFF2-40B4-BE49-F238E27FC236}">
                <a16:creationId xmlns:a16="http://schemas.microsoft.com/office/drawing/2014/main" xmlns="" id="{4286CB01-B585-4240-B905-635A8680C235}"/>
              </a:ext>
            </a:extLst>
          </p:cNvPr>
          <p:cNvPicPr>
            <a:picLocks noChangeAspect="1"/>
          </p:cNvPicPr>
          <p:nvPr/>
        </p:nvPicPr>
        <p:blipFill>
          <a:blip r:embed="rId4"/>
          <a:stretch>
            <a:fillRect/>
          </a:stretch>
        </p:blipFill>
        <p:spPr>
          <a:xfrm>
            <a:off x="107504" y="6130339"/>
            <a:ext cx="1694835" cy="695004"/>
          </a:xfrm>
          <a:prstGeom prst="rect">
            <a:avLst/>
          </a:prstGeom>
        </p:spPr>
      </p:pic>
      <p:sp>
        <p:nvSpPr>
          <p:cNvPr id="10" name="Slide Number Placeholder 4">
            <a:extLst>
              <a:ext uri="{FF2B5EF4-FFF2-40B4-BE49-F238E27FC236}">
                <a16:creationId xmlns:a16="http://schemas.microsoft.com/office/drawing/2014/main" xmlns="" id="{9ACB44E5-3B4D-4C9D-BC99-FAAC33BCB0A2}"/>
              </a:ext>
            </a:extLst>
          </p:cNvPr>
          <p:cNvSpPr txBox="1">
            <a:spLocks/>
          </p:cNvSpPr>
          <p:nvPr/>
        </p:nvSpPr>
        <p:spPr>
          <a:xfrm>
            <a:off x="5652120" y="6309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400" dirty="0">
                <a:solidFill>
                  <a:prstClr val="black"/>
                </a:solidFill>
                <a:latin typeface="Calibri"/>
              </a:rPr>
              <a:t>7</a:t>
            </a: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137043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560" y="185887"/>
            <a:ext cx="9036496" cy="954360"/>
          </a:xfrm>
        </p:spPr>
        <p:txBody>
          <a:bodyPr>
            <a:normAutofit/>
          </a:bodyPr>
          <a:lstStyle/>
          <a:p>
            <a:r>
              <a:rPr lang="en-ZA" sz="3600" b="1" dirty="0">
                <a:solidFill>
                  <a:schemeClr val="accent2">
                    <a:lumMod val="75000"/>
                  </a:schemeClr>
                </a:solidFill>
              </a:rPr>
              <a:t>NEAR UNIVERSAL ACCESS TO GRADE R</a:t>
            </a:r>
          </a:p>
        </p:txBody>
      </p:sp>
      <p:pic>
        <p:nvPicPr>
          <p:cNvPr id="4" name="image4.png"/>
          <p:cNvPicPr/>
          <p:nvPr/>
        </p:nvPicPr>
        <p:blipFill>
          <a:blip r:embed="rId2"/>
          <a:srcRect/>
          <a:stretch>
            <a:fillRect/>
          </a:stretch>
        </p:blipFill>
        <p:spPr>
          <a:xfrm>
            <a:off x="899592" y="2221230"/>
            <a:ext cx="7416823" cy="3656042"/>
          </a:xfrm>
          <a:prstGeom prst="rect">
            <a:avLst/>
          </a:prstGeom>
          <a:ln/>
        </p:spPr>
      </p:pic>
      <p:sp>
        <p:nvSpPr>
          <p:cNvPr id="6" name="TextBox 5"/>
          <p:cNvSpPr txBox="1"/>
          <p:nvPr/>
        </p:nvSpPr>
        <p:spPr>
          <a:xfrm>
            <a:off x="996196" y="1321444"/>
            <a:ext cx="7233960" cy="537391"/>
          </a:xfrm>
          <a:prstGeom prst="rect">
            <a:avLst/>
          </a:prstGeom>
          <a:solidFill>
            <a:schemeClr val="bg1">
              <a:lumMod val="95000"/>
            </a:schemeClr>
          </a:solidFill>
        </p:spPr>
        <p:txBody>
          <a:bodyPr wrap="square" rtlCol="0">
            <a:spAutoFit/>
          </a:bodyPr>
          <a:lstStyle/>
          <a:p>
            <a:pPr algn="ctr"/>
            <a:r>
              <a:rPr lang="en-GB" sz="1600" b="1" dirty="0"/>
              <a:t>Percentage of learners in Grade 1 who attended Grade R</a:t>
            </a:r>
          </a:p>
          <a:p>
            <a:pPr algn="ctr"/>
            <a:r>
              <a:rPr lang="en-ZA" sz="1292" i="1" dirty="0"/>
              <a:t>Based on the 2009 - 2018 General Household Surveys</a:t>
            </a:r>
          </a:p>
        </p:txBody>
      </p:sp>
      <p:pic>
        <p:nvPicPr>
          <p:cNvPr id="5" name="Picture 4">
            <a:extLst>
              <a:ext uri="{FF2B5EF4-FFF2-40B4-BE49-F238E27FC236}">
                <a16:creationId xmlns:a16="http://schemas.microsoft.com/office/drawing/2014/main" xmlns="" id="{4286CB01-B585-4240-B905-635A8680C235}"/>
              </a:ext>
            </a:extLst>
          </p:cNvPr>
          <p:cNvPicPr>
            <a:picLocks noChangeAspect="1"/>
          </p:cNvPicPr>
          <p:nvPr/>
        </p:nvPicPr>
        <p:blipFill>
          <a:blip r:embed="rId3"/>
          <a:stretch>
            <a:fillRect/>
          </a:stretch>
        </p:blipFill>
        <p:spPr>
          <a:xfrm>
            <a:off x="107504" y="6130339"/>
            <a:ext cx="1694835" cy="695004"/>
          </a:xfrm>
          <a:prstGeom prst="rect">
            <a:avLst/>
          </a:prstGeom>
        </p:spPr>
      </p:pic>
      <p:sp>
        <p:nvSpPr>
          <p:cNvPr id="7" name="Slide Number Placeholder 4">
            <a:extLst>
              <a:ext uri="{FF2B5EF4-FFF2-40B4-BE49-F238E27FC236}">
                <a16:creationId xmlns:a16="http://schemas.microsoft.com/office/drawing/2014/main" xmlns="" id="{9ACB44E5-3B4D-4C9D-BC99-FAAC33BCB0A2}"/>
              </a:ext>
            </a:extLst>
          </p:cNvPr>
          <p:cNvSpPr txBox="1">
            <a:spLocks/>
          </p:cNvSpPr>
          <p:nvPr/>
        </p:nvSpPr>
        <p:spPr>
          <a:xfrm>
            <a:off x="5652120" y="6309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8</a:t>
            </a: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727774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theme/theme1.xml><?xml version="1.0" encoding="utf-8"?>
<a:theme xmlns:a="http://schemas.openxmlformats.org/drawingml/2006/main" name="New DBE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New DBE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New DBE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New DBE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New DBE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New DBE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 DBE Presentation template</Template>
  <TotalTime>3238</TotalTime>
  <Words>3967</Words>
  <Application>Microsoft Office PowerPoint</Application>
  <PresentationFormat>On-screen Show (4:3)</PresentationFormat>
  <Paragraphs>686</Paragraphs>
  <Slides>49</Slides>
  <Notes>10</Notes>
  <HiddenSlides>0</HiddenSlides>
  <MMClips>0</MMClips>
  <ScaleCrop>false</ScaleCrop>
  <HeadingPairs>
    <vt:vector size="4" baseType="variant">
      <vt:variant>
        <vt:lpstr>Theme</vt:lpstr>
      </vt:variant>
      <vt:variant>
        <vt:i4>6</vt:i4>
      </vt:variant>
      <vt:variant>
        <vt:lpstr>Slide Titles</vt:lpstr>
      </vt:variant>
      <vt:variant>
        <vt:i4>49</vt:i4>
      </vt:variant>
    </vt:vector>
  </HeadingPairs>
  <TitlesOfParts>
    <vt:vector size="55" baseType="lpstr">
      <vt:lpstr>New DBE Presentation template</vt:lpstr>
      <vt:lpstr>1_New DBE Presentation template</vt:lpstr>
      <vt:lpstr>2_New DBE Presentation template</vt:lpstr>
      <vt:lpstr>3_New DBE Presentation template</vt:lpstr>
      <vt:lpstr>4_New DBE Presentation template</vt:lpstr>
      <vt:lpstr>5_New DBE Presentation template</vt:lpstr>
      <vt:lpstr>AN UPDATE ON THE MIGRATION OF EARLY CHILDHOOD DEVELOPMENT (ECD) FROM THE DEPARTMENT OF SOCIAL DEVELOPMENT TO THE DEPARTMENT OF BASIC EDUCATION  </vt:lpstr>
      <vt:lpstr>OUTLINE OF THE PRESENTATION</vt:lpstr>
      <vt:lpstr>PURPOSE OF THE PRESENTATION</vt:lpstr>
      <vt:lpstr>Slide 4</vt:lpstr>
      <vt:lpstr>Slide 5</vt:lpstr>
      <vt:lpstr>CURRENT LANDSCAPE </vt:lpstr>
      <vt:lpstr>INCREASED ACCESS TO GRADE R </vt:lpstr>
      <vt:lpstr>NEAR UNIVERSAL ACCESS TO GRADE R</vt:lpstr>
      <vt:lpstr>Slide 9</vt:lpstr>
      <vt:lpstr>ACCESS TO EARLY LEARNING OPPORTUNITIES</vt:lpstr>
      <vt:lpstr>Slide 11</vt:lpstr>
      <vt:lpstr>NATIONAL INTEGRATED  ECD POLICY</vt:lpstr>
      <vt:lpstr>NATIONAL INTEGRATED ECD POLICY PURPOSE</vt:lpstr>
      <vt:lpstr>National Integrated ECD Policy Roles and Responsibility</vt:lpstr>
      <vt:lpstr>NATIONAL INTEGRATED ECD POLICY Responsibilities of Key Departments</vt:lpstr>
      <vt:lpstr>NATIONAL INTEGRATED ECD POLICY LEADERSHIP STRUCTURES</vt:lpstr>
      <vt:lpstr>PROGRESS ON ECD  FUNCTION SHIFT</vt:lpstr>
      <vt:lpstr>Slide 18</vt:lpstr>
      <vt:lpstr>Slide 19</vt:lpstr>
      <vt:lpstr>Time Lines</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RECOMMENDATION </vt:lpstr>
      <vt:lpstr>Slide 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Enter Title here</dc:title>
  <dc:creator>Engenas Senona</dc:creator>
  <cp:lastModifiedBy>USER</cp:lastModifiedBy>
  <cp:revision>404</cp:revision>
  <cp:lastPrinted>2020-09-29T06:29:46Z</cp:lastPrinted>
  <dcterms:created xsi:type="dcterms:W3CDTF">2016-04-18T12:36:04Z</dcterms:created>
  <dcterms:modified xsi:type="dcterms:W3CDTF">2020-10-21T06:03:23Z</dcterms:modified>
</cp:coreProperties>
</file>