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Default Extension="xlsx" ContentType="application/vnd.openxmlformats-officedocument.spreadsheetml.sheet"/>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olors1.xml" ContentType="application/vnd.ms-office.chartcolorstyl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2"/>
  </p:notesMasterIdLst>
  <p:handoutMasterIdLst>
    <p:handoutMasterId r:id="rId53"/>
  </p:handoutMasterIdLst>
  <p:sldIdLst>
    <p:sldId id="562" r:id="rId2"/>
    <p:sldId id="257" r:id="rId3"/>
    <p:sldId id="618" r:id="rId4"/>
    <p:sldId id="714" r:id="rId5"/>
    <p:sldId id="688" r:id="rId6"/>
    <p:sldId id="621" r:id="rId7"/>
    <p:sldId id="732" r:id="rId8"/>
    <p:sldId id="701" r:id="rId9"/>
    <p:sldId id="742" r:id="rId10"/>
    <p:sldId id="743" r:id="rId11"/>
    <p:sldId id="746" r:id="rId12"/>
    <p:sldId id="703" r:id="rId13"/>
    <p:sldId id="690" r:id="rId14"/>
    <p:sldId id="751" r:id="rId15"/>
    <p:sldId id="748" r:id="rId16"/>
    <p:sldId id="734" r:id="rId17"/>
    <p:sldId id="749" r:id="rId18"/>
    <p:sldId id="750" r:id="rId19"/>
    <p:sldId id="735" r:id="rId20"/>
    <p:sldId id="737" r:id="rId21"/>
    <p:sldId id="738" r:id="rId22"/>
    <p:sldId id="639" r:id="rId23"/>
    <p:sldId id="715" r:id="rId24"/>
    <p:sldId id="777" r:id="rId25"/>
    <p:sldId id="753" r:id="rId26"/>
    <p:sldId id="752" r:id="rId27"/>
    <p:sldId id="754" r:id="rId28"/>
    <p:sldId id="755" r:id="rId29"/>
    <p:sldId id="756" r:id="rId30"/>
    <p:sldId id="757" r:id="rId31"/>
    <p:sldId id="758" r:id="rId32"/>
    <p:sldId id="760" r:id="rId33"/>
    <p:sldId id="761" r:id="rId34"/>
    <p:sldId id="762" r:id="rId35"/>
    <p:sldId id="763" r:id="rId36"/>
    <p:sldId id="765" r:id="rId37"/>
    <p:sldId id="766" r:id="rId38"/>
    <p:sldId id="767" r:id="rId39"/>
    <p:sldId id="768" r:id="rId40"/>
    <p:sldId id="769" r:id="rId41"/>
    <p:sldId id="770" r:id="rId42"/>
    <p:sldId id="771" r:id="rId43"/>
    <p:sldId id="772" r:id="rId44"/>
    <p:sldId id="773" r:id="rId45"/>
    <p:sldId id="774" r:id="rId46"/>
    <p:sldId id="775" r:id="rId47"/>
    <p:sldId id="776" r:id="rId48"/>
    <p:sldId id="779" r:id="rId49"/>
    <p:sldId id="778" r:id="rId50"/>
    <p:sldId id="729" r:id="rId51"/>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ato Thwane" initials="LT" lastIdx="4" clrIdx="0"/>
  <p:cmAuthor id="2" name="Chris Malehase" initials="C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AC93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662" autoAdjust="0"/>
    <p:restoredTop sz="94343" autoAdjust="0"/>
  </p:normalViewPr>
  <p:slideViewPr>
    <p:cSldViewPr>
      <p:cViewPr varScale="1">
        <p:scale>
          <a:sx n="74" d="100"/>
          <a:sy n="74" d="100"/>
        </p:scale>
        <p:origin x="-900" y="-90"/>
      </p:cViewPr>
      <p:guideLst>
        <p:guide orient="horz" pos="2160"/>
        <p:guide pos="2880"/>
      </p:guideLst>
    </p:cSldViewPr>
  </p:slideViewPr>
  <p:notesTextViewPr>
    <p:cViewPr>
      <p:scale>
        <a:sx n="1" d="1"/>
        <a:sy n="1" d="1"/>
      </p:scale>
      <p:origin x="0" y="0"/>
    </p:cViewPr>
  </p:notesTextViewPr>
  <p:sorterViewPr>
    <p:cViewPr>
      <p:scale>
        <a:sx n="100" d="100"/>
        <a:sy n="100" d="100"/>
      </p:scale>
      <p:origin x="0" y="-2049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view3D>
      <c:rotX val="5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dPt>
            <c:idx val="0"/>
            <c:spPr>
              <a:solidFill>
                <a:srgbClr val="00B050"/>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1A0E-4E28-838C-B109876FE1BE}"/>
              </c:ext>
            </c:extLst>
          </c:dPt>
          <c:dPt>
            <c:idx val="1"/>
            <c:spPr>
              <a:solidFill>
                <a:srgbClr val="FF0000"/>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1A0E-4E28-838C-B109876FE1BE}"/>
              </c:ext>
            </c:extLst>
          </c:dPt>
          <c:dLbls>
            <c:dLbl>
              <c:idx val="0"/>
              <c:layout>
                <c:manualLayout>
                  <c:x val="-6.8539151356080491E-2"/>
                  <c:y val="-0.2985177894429864"/>
                </c:manualLayout>
              </c:layout>
              <c:dLblPos val="bestFi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1A0E-4E28-838C-B109876FE1BE}"/>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lang="en-US" sz="1000" b="1" i="0" u="none" strike="noStrike" kern="1200" baseline="0">
                    <a:solidFill>
                      <a:schemeClr val="lt1"/>
                    </a:solidFill>
                    <a:latin typeface="+mn-lt"/>
                    <a:ea typeface="+mn-ea"/>
                    <a:cs typeface="+mn-cs"/>
                  </a:defRPr>
                </a:pPr>
                <a:endParaRPr lang="en-US"/>
              </a:p>
            </c:txPr>
            <c:dLblPos val="bestFit"/>
            <c:showVal val="1"/>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Sheet1!$A$2:$A$4</c:f>
              <c:strCache>
                <c:ptCount val="2"/>
                <c:pt idx="0">
                  <c:v>Achieved</c:v>
                </c:pt>
                <c:pt idx="1">
                  <c:v>Not Achieved</c:v>
                </c:pt>
              </c:strCache>
            </c:strRef>
          </c:cat>
          <c:val>
            <c:numRef>
              <c:f>Sheet1!$B$2:$B$4</c:f>
              <c:numCache>
                <c:formatCode>0%</c:formatCode>
                <c:ptCount val="2"/>
                <c:pt idx="0">
                  <c:v>0.94000000000000006</c:v>
                </c:pt>
                <c:pt idx="1">
                  <c:v>6.0000000000000012E-2</c:v>
                </c:pt>
              </c:numCache>
            </c:numRef>
          </c:val>
          <c:extLst xmlns:c16r2="http://schemas.microsoft.com/office/drawing/2015/06/chart">
            <c:ext xmlns:c16="http://schemas.microsoft.com/office/drawing/2014/chart" uri="{C3380CC4-5D6E-409C-BE32-E72D297353CC}">
              <c16:uniqueId val="{00000004-1A0E-4E28-838C-B109876FE1BE}"/>
            </c:ext>
          </c:extLst>
        </c:ser>
        <c:dLbls>
          <c:showPercent val="1"/>
        </c:dLbls>
      </c:pie3DChart>
      <c:spPr>
        <a:noFill/>
        <a:ln>
          <a:noFill/>
        </a:ln>
        <a:effectLst/>
      </c:spPr>
    </c:plotArea>
    <c:legend>
      <c:legendPos val="r"/>
      <c:layout>
        <c:manualLayout>
          <c:xMode val="edge"/>
          <c:yMode val="edge"/>
          <c:x val="0.77961962520326622"/>
          <c:y val="0.61168926800816581"/>
          <c:w val="0.20371379868303788"/>
          <c:h val="0.21643627879848354"/>
        </c:manualLayout>
      </c:layout>
      <c:spPr>
        <a:solidFill>
          <a:schemeClr val="lt1">
            <a:lumMod val="95000"/>
            <a:alpha val="39000"/>
          </a:schemeClr>
        </a:solidFill>
        <a:ln>
          <a:noFill/>
        </a:ln>
        <a:effectLst/>
      </c:spPr>
      <c:txPr>
        <a:bodyPr rot="0" spcFirstLastPara="1" vertOverflow="ellipsis" vert="horz" wrap="square" anchor="ctr" anchorCtr="1"/>
        <a:lstStyle/>
        <a:p>
          <a:pPr>
            <a:defRPr lang="en-US" sz="11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9E51AFC-F5F7-48DF-B695-C695495480D8}" type="datetimeFigureOut">
              <a:rPr lang="en-ZA" smtClean="0"/>
              <a:pPr/>
              <a:t>2020/10/19</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C68FA7D-0896-4C81-8885-B64A80E68CCF}" type="slidenum">
              <a:rPr lang="en-ZA" smtClean="0"/>
              <a:pPr/>
              <a:t>‹#›</a:t>
            </a:fld>
            <a:endParaRPr lang="en-ZA"/>
          </a:p>
        </p:txBody>
      </p:sp>
    </p:spTree>
    <p:extLst>
      <p:ext uri="{BB962C8B-B14F-4D97-AF65-F5344CB8AC3E}">
        <p14:creationId xmlns:p14="http://schemas.microsoft.com/office/powerpoint/2010/main" xmlns="" val="3900737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275" cy="498366"/>
          </a:xfrm>
          <a:prstGeom prst="rect">
            <a:avLst/>
          </a:prstGeom>
        </p:spPr>
        <p:txBody>
          <a:bodyPr vert="horz" lIns="91440" tIns="45720" rIns="91440" bIns="45720" rtlCol="0"/>
          <a:lstStyle>
            <a:lvl1pPr algn="l">
              <a:defRPr sz="1200"/>
            </a:lvl1pPr>
          </a:lstStyle>
          <a:p>
            <a:pPr>
              <a:defRPr/>
            </a:pPr>
            <a:endParaRPr lang="en-ZA"/>
          </a:p>
        </p:txBody>
      </p:sp>
      <p:sp>
        <p:nvSpPr>
          <p:cNvPr id="3" name="Date Placeholder 2"/>
          <p:cNvSpPr>
            <a:spLocks noGrp="1"/>
          </p:cNvSpPr>
          <p:nvPr>
            <p:ph type="dt" idx="1"/>
          </p:nvPr>
        </p:nvSpPr>
        <p:spPr>
          <a:xfrm>
            <a:off x="3849862" y="1"/>
            <a:ext cx="2946275" cy="498366"/>
          </a:xfrm>
          <a:prstGeom prst="rect">
            <a:avLst/>
          </a:prstGeom>
        </p:spPr>
        <p:txBody>
          <a:bodyPr vert="horz" lIns="91440" tIns="45720" rIns="91440" bIns="45720" rtlCol="0"/>
          <a:lstStyle>
            <a:lvl1pPr algn="r">
              <a:defRPr sz="1200"/>
            </a:lvl1pPr>
          </a:lstStyle>
          <a:p>
            <a:pPr>
              <a:defRPr/>
            </a:pPr>
            <a:fld id="{4F616C4D-728B-4552-9085-DCB3AB21A215}" type="datetimeFigureOut">
              <a:rPr lang="en-ZA"/>
              <a:pPr>
                <a:defRPr/>
              </a:pPr>
              <a:t>2020/10/19</a:t>
            </a:fld>
            <a:endParaRPr lang="en-ZA"/>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78845" y="4776856"/>
            <a:ext cx="5439987" cy="390895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p:cNvSpPr>
            <a:spLocks noGrp="1"/>
          </p:cNvSpPr>
          <p:nvPr>
            <p:ph type="ftr" sz="quarter" idx="4"/>
          </p:nvPr>
        </p:nvSpPr>
        <p:spPr>
          <a:xfrm>
            <a:off x="0" y="9428273"/>
            <a:ext cx="2946275" cy="498366"/>
          </a:xfrm>
          <a:prstGeom prst="rect">
            <a:avLst/>
          </a:prstGeom>
        </p:spPr>
        <p:txBody>
          <a:bodyPr vert="horz" lIns="91440" tIns="45720" rIns="91440" bIns="45720" rtlCol="0" anchor="b"/>
          <a:lstStyle>
            <a:lvl1pPr algn="l">
              <a:defRPr sz="1200"/>
            </a:lvl1pPr>
          </a:lstStyle>
          <a:p>
            <a:pPr>
              <a:defRPr/>
            </a:pPr>
            <a:endParaRPr lang="en-ZA"/>
          </a:p>
        </p:txBody>
      </p:sp>
      <p:sp>
        <p:nvSpPr>
          <p:cNvPr id="7" name="Slide Number Placeholder 6"/>
          <p:cNvSpPr>
            <a:spLocks noGrp="1"/>
          </p:cNvSpPr>
          <p:nvPr>
            <p:ph type="sldNum" sz="quarter" idx="5"/>
          </p:nvPr>
        </p:nvSpPr>
        <p:spPr>
          <a:xfrm>
            <a:off x="3849862" y="9428273"/>
            <a:ext cx="2946275" cy="498366"/>
          </a:xfrm>
          <a:prstGeom prst="rect">
            <a:avLst/>
          </a:prstGeom>
        </p:spPr>
        <p:txBody>
          <a:bodyPr vert="horz" lIns="91440" tIns="45720" rIns="91440" bIns="45720" rtlCol="0" anchor="b"/>
          <a:lstStyle>
            <a:lvl1pPr algn="r">
              <a:defRPr sz="1200"/>
            </a:lvl1pPr>
          </a:lstStyle>
          <a:p>
            <a:pPr>
              <a:defRPr/>
            </a:pPr>
            <a:fld id="{23783833-E169-4E42-B3E8-4263AFC1486D}" type="slidenum">
              <a:rPr lang="en-ZA"/>
              <a:pPr>
                <a:defRPr/>
              </a:pPr>
              <a:t>‹#›</a:t>
            </a:fld>
            <a:endParaRPr lang="en-ZA"/>
          </a:p>
        </p:txBody>
      </p:sp>
    </p:spTree>
    <p:extLst>
      <p:ext uri="{BB962C8B-B14F-4D97-AF65-F5344CB8AC3E}">
        <p14:creationId xmlns:p14="http://schemas.microsoft.com/office/powerpoint/2010/main" xmlns="" val="1439803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ZA"/>
          </a:p>
        </p:txBody>
      </p:sp>
      <p:sp>
        <p:nvSpPr>
          <p:cNvPr id="4" name="Slide Number Placeholder 3"/>
          <p:cNvSpPr txBox="1"/>
          <p:nvPr/>
        </p:nvSpPr>
        <p:spPr>
          <a:xfrm>
            <a:off x="3884608" y="8685208"/>
            <a:ext cx="2971800" cy="458791"/>
          </a:xfrm>
          <a:prstGeom prst="rect">
            <a:avLst/>
          </a:prstGeom>
          <a:noFill/>
          <a:ln>
            <a:noFill/>
          </a:ln>
          <a:effectLst>
            <a:outerShdw dist="22997" dir="5400000" algn="tl">
              <a:srgbClr val="000000">
                <a:alpha val="35000"/>
              </a:srgbClr>
            </a:outerShdw>
          </a:effectLst>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CC0FAA5-17C8-45AD-B9F1-3D38F917985E}"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a:t>
            </a:fld>
            <a:endParaRPr lang="en-ZA" sz="1200" b="0" i="0" u="none" strike="noStrike" kern="1200" cap="none" spc="0" baseline="0">
              <a:solidFill>
                <a:srgbClr val="000000"/>
              </a:solidFill>
              <a:uFillTx/>
              <a:latin typeface="Arial" pitchFamily="34"/>
              <a:cs typeface="Arial" pitchFamily="34"/>
            </a:endParaRPr>
          </a:p>
        </p:txBody>
      </p:sp>
    </p:spTree>
    <p:extLst>
      <p:ext uri="{BB962C8B-B14F-4D97-AF65-F5344CB8AC3E}">
        <p14:creationId xmlns:p14="http://schemas.microsoft.com/office/powerpoint/2010/main" xmlns="" val="3324043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3783833-E169-4E42-B3E8-4263AFC1486D}" type="slidenum">
              <a:rPr lang="en-ZA" smtClean="0"/>
              <a:pPr>
                <a:defRPr/>
              </a:pPr>
              <a:t>7</a:t>
            </a:fld>
            <a:endParaRPr lang="en-ZA"/>
          </a:p>
        </p:txBody>
      </p:sp>
    </p:spTree>
    <p:extLst>
      <p:ext uri="{BB962C8B-B14F-4D97-AF65-F5344CB8AC3E}">
        <p14:creationId xmlns:p14="http://schemas.microsoft.com/office/powerpoint/2010/main" xmlns="" val="1332149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3783833-E169-4E42-B3E8-4263AFC1486D}" type="slidenum">
              <a:rPr lang="en-ZA" smtClean="0"/>
              <a:pPr>
                <a:defRPr/>
              </a:pPr>
              <a:t>8</a:t>
            </a:fld>
            <a:endParaRPr lang="en-ZA"/>
          </a:p>
        </p:txBody>
      </p:sp>
    </p:spTree>
    <p:extLst>
      <p:ext uri="{BB962C8B-B14F-4D97-AF65-F5344CB8AC3E}">
        <p14:creationId xmlns:p14="http://schemas.microsoft.com/office/powerpoint/2010/main" xmlns="" val="109227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3783833-E169-4E42-B3E8-4263AFC1486D}" type="slidenum">
              <a:rPr lang="en-ZA" smtClean="0"/>
              <a:pPr>
                <a:defRPr/>
              </a:pPr>
              <a:t>9</a:t>
            </a:fld>
            <a:endParaRPr lang="en-ZA"/>
          </a:p>
        </p:txBody>
      </p:sp>
    </p:spTree>
    <p:extLst>
      <p:ext uri="{BB962C8B-B14F-4D97-AF65-F5344CB8AC3E}">
        <p14:creationId xmlns:p14="http://schemas.microsoft.com/office/powerpoint/2010/main" xmlns="" val="4186402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3783833-E169-4E42-B3E8-4263AFC1486D}" type="slidenum">
              <a:rPr lang="en-ZA" smtClean="0"/>
              <a:pPr>
                <a:defRPr/>
              </a:pPr>
              <a:t>10</a:t>
            </a:fld>
            <a:endParaRPr lang="en-ZA"/>
          </a:p>
        </p:txBody>
      </p:sp>
    </p:spTree>
    <p:extLst>
      <p:ext uri="{BB962C8B-B14F-4D97-AF65-F5344CB8AC3E}">
        <p14:creationId xmlns:p14="http://schemas.microsoft.com/office/powerpoint/2010/main" xmlns="" val="1368176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3783833-E169-4E42-B3E8-4263AFC1486D}" type="slidenum">
              <a:rPr lang="en-ZA" smtClean="0"/>
              <a:pPr>
                <a:defRPr/>
              </a:pPr>
              <a:t>11</a:t>
            </a:fld>
            <a:endParaRPr lang="en-ZA"/>
          </a:p>
        </p:txBody>
      </p:sp>
    </p:spTree>
    <p:extLst>
      <p:ext uri="{BB962C8B-B14F-4D97-AF65-F5344CB8AC3E}">
        <p14:creationId xmlns:p14="http://schemas.microsoft.com/office/powerpoint/2010/main" xmlns="" val="3992475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3783833-E169-4E42-B3E8-4263AFC1486D}" type="slidenum">
              <a:rPr lang="en-ZA" smtClean="0"/>
              <a:pPr>
                <a:defRPr/>
              </a:pPr>
              <a:t>24</a:t>
            </a:fld>
            <a:endParaRPr lang="en-ZA"/>
          </a:p>
        </p:txBody>
      </p:sp>
    </p:spTree>
    <p:extLst>
      <p:ext uri="{BB962C8B-B14F-4D97-AF65-F5344CB8AC3E}">
        <p14:creationId xmlns:p14="http://schemas.microsoft.com/office/powerpoint/2010/main" xmlns="" val="1356084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3783833-E169-4E42-B3E8-4263AFC1486D}" type="slidenum">
              <a:rPr lang="en-ZA" smtClean="0"/>
              <a:pPr>
                <a:defRPr/>
              </a:pPr>
              <a:t>26</a:t>
            </a:fld>
            <a:endParaRPr lang="en-ZA"/>
          </a:p>
        </p:txBody>
      </p:sp>
    </p:spTree>
    <p:extLst>
      <p:ext uri="{BB962C8B-B14F-4D97-AF65-F5344CB8AC3E}">
        <p14:creationId xmlns:p14="http://schemas.microsoft.com/office/powerpoint/2010/main" xmlns="" val="2702512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C9FE4F71-81D5-4443-8044-184E3B8179CD}" type="slidenum">
              <a:rPr lang="en-ZA" altLang="en-US"/>
              <a:pPr>
                <a:defRPr/>
              </a:pPr>
              <a:t>‹#›</a:t>
            </a:fld>
            <a:endParaRPr lang="en-ZA" altLang="en-US"/>
          </a:p>
        </p:txBody>
      </p:sp>
    </p:spTree>
    <p:extLst>
      <p:ext uri="{BB962C8B-B14F-4D97-AF65-F5344CB8AC3E}">
        <p14:creationId xmlns:p14="http://schemas.microsoft.com/office/powerpoint/2010/main" xmlns="" val="2399204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980729"/>
            <a:ext cx="8229600" cy="49685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E50A25F1-11BB-4B20-8470-5EC8DFA685E9}" type="slidenum">
              <a:rPr lang="en-ZA" altLang="en-US"/>
              <a:pPr>
                <a:defRPr/>
              </a:pPr>
              <a:t>‹#›</a:t>
            </a:fld>
            <a:endParaRPr lang="en-ZA" altLang="en-US"/>
          </a:p>
        </p:txBody>
      </p:sp>
    </p:spTree>
    <p:extLst>
      <p:ext uri="{BB962C8B-B14F-4D97-AF65-F5344CB8AC3E}">
        <p14:creationId xmlns:p14="http://schemas.microsoft.com/office/powerpoint/2010/main" xmlns="" val="2733037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7464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6746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FCB903EA-AF8F-4FDC-A749-6F282B99EEE0}" type="slidenum">
              <a:rPr lang="en-ZA" altLang="en-US"/>
              <a:pPr>
                <a:defRPr/>
              </a:pPr>
              <a:t>‹#›</a:t>
            </a:fld>
            <a:endParaRPr lang="en-ZA" altLang="en-US"/>
          </a:p>
        </p:txBody>
      </p:sp>
    </p:spTree>
    <p:extLst>
      <p:ext uri="{BB962C8B-B14F-4D97-AF65-F5344CB8AC3E}">
        <p14:creationId xmlns:p14="http://schemas.microsoft.com/office/powerpoint/2010/main" xmlns="" val="1808612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457200" y="908720"/>
            <a:ext cx="8229600" cy="5034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45CD2FF0-8A21-48D1-8860-A0D2A0A85CC4}" type="slidenum">
              <a:rPr lang="en-ZA" altLang="en-US"/>
              <a:pPr>
                <a:defRPr/>
              </a:pPr>
              <a:t>‹#›</a:t>
            </a:fld>
            <a:endParaRPr lang="en-ZA" altLang="en-US"/>
          </a:p>
        </p:txBody>
      </p:sp>
    </p:spTree>
    <p:extLst>
      <p:ext uri="{BB962C8B-B14F-4D97-AF65-F5344CB8AC3E}">
        <p14:creationId xmlns:p14="http://schemas.microsoft.com/office/powerpoint/2010/main" xmlns="" val="617727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01F693E4-2E38-4D62-924E-6B7BC7CE20ED}" type="slidenum">
              <a:rPr lang="en-ZA" altLang="en-US"/>
              <a:pPr>
                <a:defRPr/>
              </a:pPr>
              <a:t>‹#›</a:t>
            </a:fld>
            <a:endParaRPr lang="en-ZA" altLang="en-US"/>
          </a:p>
        </p:txBody>
      </p:sp>
    </p:spTree>
    <p:extLst>
      <p:ext uri="{BB962C8B-B14F-4D97-AF65-F5344CB8AC3E}">
        <p14:creationId xmlns:p14="http://schemas.microsoft.com/office/powerpoint/2010/main" xmlns="" val="367410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8720"/>
            <a:ext cx="40386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8720"/>
            <a:ext cx="40386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8145DFB7-2C67-49F2-88BB-9E01E3BD8A04}" type="slidenum">
              <a:rPr lang="en-ZA" altLang="en-US"/>
              <a:pPr>
                <a:defRPr/>
              </a:pPr>
              <a:t>‹#›</a:t>
            </a:fld>
            <a:endParaRPr lang="en-ZA" altLang="en-US"/>
          </a:p>
        </p:txBody>
      </p:sp>
    </p:spTree>
    <p:extLst>
      <p:ext uri="{BB962C8B-B14F-4D97-AF65-F5344CB8AC3E}">
        <p14:creationId xmlns:p14="http://schemas.microsoft.com/office/powerpoint/2010/main" xmlns="" val="8310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67544" y="90872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67544" y="1556792"/>
            <a:ext cx="4040188"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4008" y="90872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4008" y="1556792"/>
            <a:ext cx="4041775"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10"/>
          </p:nvPr>
        </p:nvSpPr>
        <p:spPr/>
        <p:txBody>
          <a:bodyPr/>
          <a:lstStyle>
            <a:lvl1pPr>
              <a:defRPr/>
            </a:lvl1pPr>
          </a:lstStyle>
          <a:p>
            <a:pPr>
              <a:defRPr/>
            </a:pPr>
            <a:endParaRPr lang="en-ZA"/>
          </a:p>
        </p:txBody>
      </p:sp>
      <p:sp>
        <p:nvSpPr>
          <p:cNvPr id="8" name="Slide Number Placeholder 5"/>
          <p:cNvSpPr>
            <a:spLocks noGrp="1"/>
          </p:cNvSpPr>
          <p:nvPr>
            <p:ph type="sldNum" sz="quarter" idx="11"/>
          </p:nvPr>
        </p:nvSpPr>
        <p:spPr/>
        <p:txBody>
          <a:bodyPr/>
          <a:lstStyle>
            <a:lvl1pPr>
              <a:defRPr/>
            </a:lvl1pPr>
          </a:lstStyle>
          <a:p>
            <a:pPr>
              <a:defRPr/>
            </a:pPr>
            <a:fld id="{E4474F73-9B1A-41D2-9407-4ECEDAF447E0}" type="slidenum">
              <a:rPr lang="en-ZA" altLang="en-US"/>
              <a:pPr>
                <a:defRPr/>
              </a:pPr>
              <a:t>‹#›</a:t>
            </a:fld>
            <a:endParaRPr lang="en-ZA" altLang="en-US"/>
          </a:p>
        </p:txBody>
      </p:sp>
    </p:spTree>
    <p:extLst>
      <p:ext uri="{BB962C8B-B14F-4D97-AF65-F5344CB8AC3E}">
        <p14:creationId xmlns:p14="http://schemas.microsoft.com/office/powerpoint/2010/main" xmlns="" val="957826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endParaRPr lang="en-ZA"/>
          </a:p>
        </p:txBody>
      </p:sp>
      <p:sp>
        <p:nvSpPr>
          <p:cNvPr id="4" name="Slide Number Placeholder 5"/>
          <p:cNvSpPr>
            <a:spLocks noGrp="1"/>
          </p:cNvSpPr>
          <p:nvPr>
            <p:ph type="sldNum" sz="quarter" idx="11"/>
          </p:nvPr>
        </p:nvSpPr>
        <p:spPr/>
        <p:txBody>
          <a:bodyPr/>
          <a:lstStyle>
            <a:lvl1pPr>
              <a:defRPr/>
            </a:lvl1pPr>
          </a:lstStyle>
          <a:p>
            <a:pPr>
              <a:defRPr/>
            </a:pPr>
            <a:fld id="{1573DAA0-0609-4F22-9394-B3B35071C387}" type="slidenum">
              <a:rPr lang="en-ZA" altLang="en-US"/>
              <a:pPr>
                <a:defRPr/>
              </a:pPr>
              <a:t>‹#›</a:t>
            </a:fld>
            <a:endParaRPr lang="en-ZA" altLang="en-US"/>
          </a:p>
        </p:txBody>
      </p:sp>
    </p:spTree>
    <p:extLst>
      <p:ext uri="{BB962C8B-B14F-4D97-AF65-F5344CB8AC3E}">
        <p14:creationId xmlns:p14="http://schemas.microsoft.com/office/powerpoint/2010/main" xmlns="" val="259605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ZA"/>
          </a:p>
        </p:txBody>
      </p:sp>
      <p:sp>
        <p:nvSpPr>
          <p:cNvPr id="3" name="Slide Number Placeholder 5"/>
          <p:cNvSpPr>
            <a:spLocks noGrp="1"/>
          </p:cNvSpPr>
          <p:nvPr>
            <p:ph type="sldNum" sz="quarter" idx="11"/>
          </p:nvPr>
        </p:nvSpPr>
        <p:spPr/>
        <p:txBody>
          <a:bodyPr/>
          <a:lstStyle>
            <a:lvl1pPr>
              <a:defRPr/>
            </a:lvl1pPr>
          </a:lstStyle>
          <a:p>
            <a:pPr>
              <a:defRPr/>
            </a:pPr>
            <a:fld id="{BD5F1248-BBD2-4A1D-8B8F-320F76C55B4A}" type="slidenum">
              <a:rPr lang="en-ZA" altLang="en-US"/>
              <a:pPr>
                <a:defRPr/>
              </a:pPr>
              <a:t>‹#›</a:t>
            </a:fld>
            <a:endParaRPr lang="en-ZA" altLang="en-US"/>
          </a:p>
        </p:txBody>
      </p:sp>
    </p:spTree>
    <p:extLst>
      <p:ext uri="{BB962C8B-B14F-4D97-AF65-F5344CB8AC3E}">
        <p14:creationId xmlns:p14="http://schemas.microsoft.com/office/powerpoint/2010/main" xmlns="" val="232963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6762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4514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1A37E19A-2840-4049-8265-67EC12F3C20B}" type="slidenum">
              <a:rPr lang="en-ZA" altLang="en-US"/>
              <a:pPr>
                <a:defRPr/>
              </a:pPr>
              <a:t>‹#›</a:t>
            </a:fld>
            <a:endParaRPr lang="en-ZA" altLang="en-US"/>
          </a:p>
        </p:txBody>
      </p:sp>
    </p:spTree>
    <p:extLst>
      <p:ext uri="{BB962C8B-B14F-4D97-AF65-F5344CB8AC3E}">
        <p14:creationId xmlns:p14="http://schemas.microsoft.com/office/powerpoint/2010/main" xmlns="" val="1589326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7259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B8C7D605-5B8A-416A-BEB0-7143E7632DF1}" type="slidenum">
              <a:rPr lang="en-ZA" altLang="en-US"/>
              <a:pPr>
                <a:defRPr/>
              </a:pPr>
              <a:t>‹#›</a:t>
            </a:fld>
            <a:endParaRPr lang="en-ZA" altLang="en-US"/>
          </a:p>
        </p:txBody>
      </p:sp>
    </p:spTree>
    <p:extLst>
      <p:ext uri="{BB962C8B-B14F-4D97-AF65-F5344CB8AC3E}">
        <p14:creationId xmlns:p14="http://schemas.microsoft.com/office/powerpoint/2010/main" xmlns="" val="321159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1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Text Placeholder 2"/>
          <p:cNvSpPr>
            <a:spLocks noGrp="1"/>
          </p:cNvSpPr>
          <p:nvPr>
            <p:ph type="body" idx="1"/>
          </p:nvPr>
        </p:nvSpPr>
        <p:spPr bwMode="auto">
          <a:xfrm>
            <a:off x="457200" y="908050"/>
            <a:ext cx="8229600" cy="5035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Calibri" charset="0"/>
                <a:ea typeface="ＭＳ Ｐゴシック" charset="-128"/>
                <a:cs typeface="+mn-cs"/>
              </a:defRPr>
            </a:lvl1pPr>
          </a:lstStyle>
          <a:p>
            <a:pPr>
              <a:defRPr/>
            </a:pP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ea typeface="ＭＳ Ｐゴシック" panose="020B0600070205080204" pitchFamily="34" charset="-128"/>
              </a:defRPr>
            </a:lvl1pPr>
          </a:lstStyle>
          <a:p>
            <a:pPr>
              <a:defRPr/>
            </a:pPr>
            <a:fld id="{F4686083-AD9C-4A24-989A-D667DD149215}" type="slidenum">
              <a:rPr lang="en-ZA" altLang="en-US"/>
              <a:pPr>
                <a:defRPr/>
              </a:pPr>
              <a:t>‹#›</a:t>
            </a:fld>
            <a:endParaRPr lang="en-ZA"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Arial" pitchFamily="34" charset="0"/>
          <a:ea typeface="ＭＳ Ｐゴシック" charset="-128"/>
          <a:cs typeface="Arial" pitchFamily="34"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ＭＳ Ｐゴシック" charset="-128"/>
          <a:cs typeface="Arial" pitchFamily="34"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ヒラギノ角ゴ Pro W3" charset="-128"/>
          <a:cs typeface="Arial" pitchFamily="34"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package" Target="../embeddings/Microsoft_Office_Excel_Worksheet2.xlsx"/><Relationship Id="rId4" Type="http://schemas.openxmlformats.org/officeDocument/2006/relationships/image" Target="../media/image5.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Excel_Worksheet3.xlsx"/></Relationships>
</file>

<file path=ppt/slides/_rels/slide4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p:nvPr/>
        </p:nvSpPr>
        <p:spPr>
          <a:xfrm>
            <a:off x="0" y="2132856"/>
            <a:ext cx="9144000" cy="3300904"/>
          </a:xfrm>
          <a:prstGeom prst="rect">
            <a:avLst/>
          </a:prstGeom>
          <a:noFill/>
          <a:ln>
            <a:noFill/>
            <a:prstDash val="solid"/>
          </a:ln>
          <a:effectLst>
            <a:outerShdw dist="22997" dir="5400000" algn="tl">
              <a:srgbClr val="000000">
                <a:alpha val="35000"/>
              </a:srgbClr>
            </a:outerShdw>
          </a:effectLst>
        </p:spPr>
        <p:txBody>
          <a:bodyPr vert="horz" wrap="square" lIns="68580" tIns="34290" rIns="68580" bIns="34290" anchor="t" anchorCtr="1" compatLnSpc="1">
            <a:spAutoFit/>
          </a:bodyPr>
          <a:lstStyle/>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r>
              <a:rPr lang="en-ZA" sz="2100" b="1" dirty="0">
                <a:latin typeface="Arial" pitchFamily="34"/>
                <a:ea typeface="ＭＳ Ｐゴシック" pitchFamily="34"/>
                <a:cs typeface="Arial" pitchFamily="34"/>
              </a:rPr>
              <a:t>DEPARTMENT OF TRADITIONAL AFFAIRS PERFORMANCE AND FINANCIAL REPORT FOR THE 2019/20 FINANCIAL YEAR</a:t>
            </a: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r>
              <a:rPr lang="en-ZA" sz="2100" b="1" smtClean="0">
                <a:latin typeface="Arial" pitchFamily="34"/>
                <a:ea typeface="ＭＳ Ｐゴシック" pitchFamily="34"/>
                <a:cs typeface="Arial" pitchFamily="34"/>
              </a:rPr>
              <a:t>20 </a:t>
            </a:r>
            <a:r>
              <a:rPr lang="en-ZA" sz="2100" b="1" dirty="0">
                <a:latin typeface="Arial" pitchFamily="34"/>
                <a:ea typeface="ＭＳ Ｐゴシック" pitchFamily="34"/>
                <a:cs typeface="Arial" pitchFamily="34"/>
              </a:rPr>
              <a:t>OCTOBER 2020</a:t>
            </a:r>
          </a:p>
        </p:txBody>
      </p:sp>
      <p:sp>
        <p:nvSpPr>
          <p:cNvPr id="2" name="TextBox 1"/>
          <p:cNvSpPr txBox="1"/>
          <p:nvPr/>
        </p:nvSpPr>
        <p:spPr>
          <a:xfrm>
            <a:off x="0" y="1412776"/>
            <a:ext cx="9144000" cy="1938992"/>
          </a:xfrm>
          <a:prstGeom prst="rect">
            <a:avLst/>
          </a:prstGeom>
          <a:noFill/>
        </p:spPr>
        <p:txBody>
          <a:bodyPr wrap="square" rtlCol="0">
            <a:spAutoFit/>
          </a:bodyPr>
          <a:lstStyle/>
          <a:p>
            <a:pPr algn="ctr"/>
            <a:endParaRPr lang="en-ZA" altLang="en-US" sz="2000" b="1" dirty="0">
              <a:effectLst>
                <a:outerShdw blurRad="38100" dist="38100" dir="2700000" algn="tl">
                  <a:srgbClr val="000000">
                    <a:alpha val="43137"/>
                  </a:srgbClr>
                </a:outerShdw>
              </a:effectLst>
            </a:endParaRPr>
          </a:p>
          <a:p>
            <a:pPr algn="ctr"/>
            <a:endParaRPr lang="en-ZA" altLang="en-US" sz="2000" b="1" dirty="0">
              <a:effectLst>
                <a:outerShdw blurRad="38100" dist="38100" dir="2700000" algn="tl">
                  <a:srgbClr val="000000">
                    <a:alpha val="43137"/>
                  </a:srgbClr>
                </a:outerShdw>
              </a:effectLst>
            </a:endParaRPr>
          </a:p>
          <a:p>
            <a:pPr algn="ctr"/>
            <a:endParaRPr lang="en-ZA" altLang="en-US" sz="2000" b="1" dirty="0">
              <a:effectLst>
                <a:outerShdw blurRad="38100" dist="38100" dir="2700000" algn="tl">
                  <a:srgbClr val="000000">
                    <a:alpha val="43137"/>
                  </a:srgbClr>
                </a:outerShdw>
              </a:effectLst>
            </a:endParaRPr>
          </a:p>
          <a:p>
            <a:pPr algn="ctr"/>
            <a:endParaRPr lang="en-ZA" altLang="en-US" sz="2000" b="1" dirty="0">
              <a:effectLst>
                <a:outerShdw blurRad="38100" dist="38100" dir="2700000" algn="tl">
                  <a:srgbClr val="000000">
                    <a:alpha val="43137"/>
                  </a:srgbClr>
                </a:outerShdw>
              </a:effectLst>
            </a:endParaRPr>
          </a:p>
          <a:p>
            <a:pPr algn="ctr"/>
            <a:r>
              <a:rPr lang="en-ZA" altLang="en-US" sz="2000" b="1" dirty="0">
                <a:effectLst>
                  <a:outerShdw blurRad="38100" dist="38100" dir="2700000" algn="tl">
                    <a:srgbClr val="000000">
                      <a:alpha val="43137"/>
                    </a:srgbClr>
                  </a:outerShdw>
                </a:effectLst>
              </a:rPr>
              <a:t>PORTFOLIO COMMITTEE ON COOPERATIVE GOVERNANCE AND TRADITIONAL AFFAIRS</a:t>
            </a:r>
            <a:endParaRPr lang="en-ZA" sz="2000" b="1" dirty="0">
              <a:effectLst>
                <a:outerShdw blurRad="38100" dist="38100" dir="2700000" algn="tl">
                  <a:srgbClr val="000000">
                    <a:alpha val="43137"/>
                  </a:srgbClr>
                </a:outerShdw>
              </a:effectLst>
            </a:endParaRPr>
          </a:p>
        </p:txBody>
      </p:sp>
      <p:pic>
        <p:nvPicPr>
          <p:cNvPr id="7" name="Picture 6" descr="dta 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512" y="6165304"/>
            <a:ext cx="1428750" cy="5274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5" descr="traditional affairs logo.jpg"/>
          <p:cNvPicPr/>
          <p:nvPr/>
        </p:nvPicPr>
        <p:blipFill>
          <a:blip r:embed="rId4" cstate="print"/>
          <a:srcRect/>
          <a:stretch>
            <a:fillRect/>
          </a:stretch>
        </p:blipFill>
        <p:spPr bwMode="auto">
          <a:xfrm>
            <a:off x="2483768" y="712585"/>
            <a:ext cx="4032448" cy="1420271"/>
          </a:xfrm>
          <a:prstGeom prst="rect">
            <a:avLst/>
          </a:prstGeom>
          <a:noFill/>
        </p:spPr>
      </p:pic>
    </p:spTree>
    <p:extLst>
      <p:ext uri="{BB962C8B-B14F-4D97-AF65-F5344CB8AC3E}">
        <p14:creationId xmlns:p14="http://schemas.microsoft.com/office/powerpoint/2010/main" xmlns="" val="3493868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2213968529"/>
              </p:ext>
            </p:extLst>
          </p:nvPr>
        </p:nvGraphicFramePr>
        <p:xfrm>
          <a:off x="2" y="836712"/>
          <a:ext cx="9143999" cy="5184576"/>
        </p:xfrm>
        <a:graphic>
          <a:graphicData uri="http://schemas.openxmlformats.org/drawingml/2006/table">
            <a:tbl>
              <a:tblPr firstRow="1" bandRow="1"/>
              <a:tblGrid>
                <a:gridCol w="1709853">
                  <a:extLst>
                    <a:ext uri="{9D8B030D-6E8A-4147-A177-3AD203B41FA5}">
                      <a16:colId xmlns:a16="http://schemas.microsoft.com/office/drawing/2014/main" xmlns="" val="528918618"/>
                    </a:ext>
                  </a:extLst>
                </a:gridCol>
                <a:gridCol w="1858537">
                  <a:extLst>
                    <a:ext uri="{9D8B030D-6E8A-4147-A177-3AD203B41FA5}">
                      <a16:colId xmlns:a16="http://schemas.microsoft.com/office/drawing/2014/main" xmlns="" val="20001"/>
                    </a:ext>
                  </a:extLst>
                </a:gridCol>
                <a:gridCol w="2230245">
                  <a:extLst>
                    <a:ext uri="{9D8B030D-6E8A-4147-A177-3AD203B41FA5}">
                      <a16:colId xmlns:a16="http://schemas.microsoft.com/office/drawing/2014/main" xmlns="" val="722548531"/>
                    </a:ext>
                  </a:extLst>
                </a:gridCol>
                <a:gridCol w="3345364">
                  <a:extLst>
                    <a:ext uri="{9D8B030D-6E8A-4147-A177-3AD203B41FA5}">
                      <a16:colId xmlns:a16="http://schemas.microsoft.com/office/drawing/2014/main" xmlns="" val="1875264713"/>
                    </a:ext>
                  </a:extLst>
                </a:gridCol>
              </a:tblGrid>
              <a:tr h="2736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Programme/Entity</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Strategic objectives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2019/20SOATs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 </a:t>
                      </a:r>
                    </a:p>
                  </a:txBody>
                  <a:tcPr marL="51435" marR="51435" marT="25725" marB="25725">
                    <a:solidFill>
                      <a:srgbClr val="92D050"/>
                    </a:solidFill>
                  </a:tcPr>
                </a:tc>
                <a:extLst>
                  <a:ext uri="{0D108BD9-81ED-4DB2-BD59-A6C34878D82A}">
                    <a16:rowId xmlns:a16="http://schemas.microsoft.com/office/drawing/2014/main" xmlns="" val="10000"/>
                  </a:ext>
                </a:extLst>
              </a:tr>
              <a:tr h="4910893">
                <a:tc>
                  <a:txBody>
                    <a:bodyPr/>
                    <a:lstStyle/>
                    <a:p>
                      <a:r>
                        <a:rPr lang="en-ZA" sz="1400" b="1" dirty="0">
                          <a:latin typeface="Arial" panose="020B0604020202020204" pitchFamily="34" charset="0"/>
                          <a:cs typeface="Arial" panose="020B0604020202020204" pitchFamily="34" charset="0"/>
                        </a:rPr>
                        <a:t>Institutional Support and Coordination (ISC)</a:t>
                      </a:r>
                    </a:p>
                  </a:txBody>
                  <a:tcPr marL="51435" marR="51435" marT="25725" marB="25725">
                    <a:solidFill>
                      <a:schemeClr val="bg1"/>
                    </a:solidFill>
                  </a:tcPr>
                </a:tc>
                <a:tc>
                  <a:txBody>
                    <a:bodyPr/>
                    <a:lstStyle/>
                    <a:p>
                      <a:r>
                        <a:rPr lang="en-ZA" sz="1400" b="0" i="0" u="none" strike="noStrike" baseline="0" dirty="0">
                          <a:solidFill>
                            <a:srgbClr val="000000"/>
                          </a:solidFill>
                          <a:latin typeface="Arial" panose="020B0604020202020204" pitchFamily="34" charset="0"/>
                          <a:cs typeface="Arial" panose="020B0604020202020204" pitchFamily="34" charset="0"/>
                        </a:rPr>
                        <a:t>To manage partnerships, Intergovernmental</a:t>
                      </a:r>
                    </a:p>
                    <a:p>
                      <a:r>
                        <a:rPr lang="en-ZA" sz="1400" b="0" i="0" u="none" strike="noStrike" baseline="0" dirty="0">
                          <a:solidFill>
                            <a:srgbClr val="000000"/>
                          </a:solidFill>
                          <a:latin typeface="Arial" panose="020B0604020202020204" pitchFamily="34" charset="0"/>
                          <a:cs typeface="Arial" panose="020B0604020202020204" pitchFamily="34" charset="0"/>
                        </a:rPr>
                        <a:t>and stakeholder relations</a:t>
                      </a:r>
                      <a:endParaRPr lang="en-ZA" sz="1400" b="0" i="0" u="none" strike="noStrike" baseline="0" dirty="0">
                        <a:solidFill>
                          <a:srgbClr val="000000"/>
                        </a:solidFill>
                        <a:latin typeface="Myriad Pro"/>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r>
                        <a:rPr lang="en-ZA" sz="1400" b="0" i="0" u="none" strike="noStrike" kern="1200" baseline="0" dirty="0">
                          <a:solidFill>
                            <a:schemeClr val="tx1"/>
                          </a:solidFill>
                          <a:latin typeface="+mn-lt"/>
                          <a:ea typeface="+mn-ea"/>
                          <a:cs typeface="+mn-cs"/>
                        </a:rPr>
                        <a:t>To improve</a:t>
                      </a:r>
                    </a:p>
                    <a:p>
                      <a:r>
                        <a:rPr lang="en-ZA" sz="1400" b="0" i="0" u="none" strike="noStrike" kern="1200" baseline="0" dirty="0">
                          <a:solidFill>
                            <a:schemeClr val="tx1"/>
                          </a:solidFill>
                          <a:latin typeface="+mn-lt"/>
                          <a:ea typeface="+mn-ea"/>
                          <a:cs typeface="+mn-cs"/>
                        </a:rPr>
                        <a:t>performance and</a:t>
                      </a:r>
                    </a:p>
                    <a:p>
                      <a:r>
                        <a:rPr lang="en-ZA" sz="1400" b="0" i="0" u="none" strike="noStrike" kern="1200" baseline="0" dirty="0">
                          <a:solidFill>
                            <a:schemeClr val="tx1"/>
                          </a:solidFill>
                          <a:latin typeface="+mn-lt"/>
                          <a:ea typeface="+mn-ea"/>
                          <a:cs typeface="+mn-cs"/>
                        </a:rPr>
                        <a:t>functionality of</a:t>
                      </a:r>
                    </a:p>
                    <a:p>
                      <a:r>
                        <a:rPr lang="en-ZA" sz="1400" b="0" i="0" u="none" strike="noStrike" kern="1200" baseline="0" dirty="0">
                          <a:solidFill>
                            <a:schemeClr val="tx1"/>
                          </a:solidFill>
                          <a:latin typeface="+mn-lt"/>
                          <a:ea typeface="+mn-ea"/>
                          <a:cs typeface="+mn-cs"/>
                        </a:rPr>
                        <a:t>traditional and</a:t>
                      </a:r>
                    </a:p>
                    <a:p>
                      <a:r>
                        <a:rPr lang="en-ZA" sz="1400" b="0" i="0" u="none" strike="noStrike" kern="1200" baseline="0" dirty="0" err="1">
                          <a:solidFill>
                            <a:schemeClr val="tx1"/>
                          </a:solidFill>
                          <a:latin typeface="+mn-lt"/>
                          <a:ea typeface="+mn-ea"/>
                          <a:cs typeface="+mn-cs"/>
                        </a:rPr>
                        <a:t>khoisan</a:t>
                      </a:r>
                      <a:r>
                        <a:rPr lang="en-ZA" sz="1400" b="0" i="0" u="none" strike="noStrike" kern="1200" baseline="0" dirty="0">
                          <a:solidFill>
                            <a:schemeClr val="tx1"/>
                          </a:solidFill>
                          <a:latin typeface="+mn-lt"/>
                          <a:ea typeface="+mn-ea"/>
                          <a:cs typeface="+mn-cs"/>
                        </a:rPr>
                        <a:t> leadership</a:t>
                      </a:r>
                    </a:p>
                    <a:p>
                      <a:r>
                        <a:rPr lang="en-ZA" sz="1400" b="0" i="0" u="none" strike="noStrike" kern="1200" baseline="0" dirty="0">
                          <a:solidFill>
                            <a:schemeClr val="tx1"/>
                          </a:solidFill>
                          <a:latin typeface="+mn-lt"/>
                          <a:ea typeface="+mn-ea"/>
                          <a:cs typeface="+mn-cs"/>
                        </a:rPr>
                        <a:t>structures</a:t>
                      </a:r>
                      <a:endParaRPr lang="en-ZA" sz="11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txBody>
                  <a:tcPr marL="51435" marR="51435" marT="0" marB="0">
                    <a:solidFill>
                      <a:schemeClr val="bg1"/>
                    </a:solidFill>
                  </a:tcPr>
                </a:tc>
                <a:tc>
                  <a:txBody>
                    <a:bodyPr/>
                    <a:lstStyle/>
                    <a:p>
                      <a:r>
                        <a:rPr lang="en-ZA" sz="1400" dirty="0">
                          <a:effectLst/>
                          <a:latin typeface="Arial" panose="020B0604020202020204" pitchFamily="34" charset="0"/>
                          <a:cs typeface="Arial" panose="020B0604020202020204" pitchFamily="34" charset="0"/>
                        </a:rPr>
                        <a:t>Cooperative</a:t>
                      </a:r>
                    </a:p>
                    <a:p>
                      <a:r>
                        <a:rPr lang="en-ZA" sz="1400" dirty="0">
                          <a:effectLst/>
                          <a:latin typeface="Arial" panose="020B0604020202020204" pitchFamily="34" charset="0"/>
                          <a:cs typeface="Arial" panose="020B0604020202020204" pitchFamily="34" charset="0"/>
                        </a:rPr>
                        <a:t>Governance</a:t>
                      </a:r>
                    </a:p>
                    <a:p>
                      <a:r>
                        <a:rPr lang="en-ZA" sz="1400" dirty="0">
                          <a:effectLst/>
                          <a:latin typeface="Arial" panose="020B0604020202020204" pitchFamily="34" charset="0"/>
                          <a:cs typeface="Arial" panose="020B0604020202020204" pitchFamily="34" charset="0"/>
                        </a:rPr>
                        <a:t>Framework</a:t>
                      </a:r>
                    </a:p>
                    <a:p>
                      <a:r>
                        <a:rPr lang="en-ZA" sz="1400" dirty="0">
                          <a:effectLst/>
                          <a:latin typeface="Arial" panose="020B0604020202020204" pitchFamily="34" charset="0"/>
                          <a:cs typeface="Arial" panose="020B0604020202020204" pitchFamily="34" charset="0"/>
                        </a:rPr>
                        <a:t>for Traditional</a:t>
                      </a:r>
                    </a:p>
                    <a:p>
                      <a:r>
                        <a:rPr lang="en-ZA" sz="1400" dirty="0">
                          <a:effectLst/>
                          <a:latin typeface="Arial" panose="020B0604020202020204" pitchFamily="34" charset="0"/>
                          <a:cs typeface="Arial" panose="020B0604020202020204" pitchFamily="34" charset="0"/>
                        </a:rPr>
                        <a:t>leadership</a:t>
                      </a:r>
                    </a:p>
                    <a:p>
                      <a:r>
                        <a:rPr lang="en-ZA" sz="1400" dirty="0">
                          <a:effectLst/>
                          <a:latin typeface="Arial" panose="020B0604020202020204" pitchFamily="34" charset="0"/>
                          <a:cs typeface="Arial" panose="020B0604020202020204" pitchFamily="34" charset="0"/>
                        </a:rPr>
                        <a:t>in local</a:t>
                      </a:r>
                    </a:p>
                    <a:p>
                      <a:r>
                        <a:rPr lang="en-ZA" sz="1400" dirty="0">
                          <a:effectLst/>
                          <a:latin typeface="Arial" panose="020B0604020202020204" pitchFamily="34" charset="0"/>
                          <a:cs typeface="Arial" panose="020B0604020202020204" pitchFamily="34" charset="0"/>
                        </a:rPr>
                        <a:t>Governance</a:t>
                      </a:r>
                    </a:p>
                    <a:p>
                      <a:r>
                        <a:rPr lang="en-ZA" sz="1400" dirty="0">
                          <a:effectLst/>
                          <a:latin typeface="Arial" panose="020B0604020202020204" pitchFamily="34" charset="0"/>
                          <a:cs typeface="Arial" panose="020B0604020202020204" pitchFamily="34" charset="0"/>
                        </a:rPr>
                        <a:t>reviewed</a:t>
                      </a:r>
                      <a:endParaRPr lang="en-US" sz="1400" dirty="0">
                        <a:effectLst/>
                        <a:latin typeface="Arial" panose="020B0604020202020204" pitchFamily="34" charset="0"/>
                        <a:cs typeface="Arial" panose="020B0604020202020204" pitchFamily="34" charset="0"/>
                      </a:endParaRPr>
                    </a:p>
                    <a:p>
                      <a:endParaRPr lang="en-US" sz="1400" dirty="0">
                        <a:effectLst/>
                        <a:latin typeface="Arial" panose="020B0604020202020204" pitchFamily="34" charset="0"/>
                        <a:cs typeface="Arial" panose="020B0604020202020204" pitchFamily="34" charset="0"/>
                      </a:endParaRPr>
                    </a:p>
                    <a:p>
                      <a:endParaRPr lang="en-US" sz="1400" dirty="0">
                        <a:effectLst/>
                        <a:latin typeface="Arial" panose="020B0604020202020204" pitchFamily="34" charset="0"/>
                        <a:cs typeface="Arial" panose="020B0604020202020204" pitchFamily="34" charset="0"/>
                      </a:endParaRPr>
                    </a:p>
                    <a:p>
                      <a:endParaRPr lang="en-US" sz="1400" dirty="0">
                        <a:effectLst/>
                        <a:latin typeface="Arial" panose="020B0604020202020204" pitchFamily="34" charset="0"/>
                        <a:cs typeface="Arial" panose="020B0604020202020204" pitchFamily="34" charset="0"/>
                      </a:endParaRPr>
                    </a:p>
                    <a:p>
                      <a:r>
                        <a:rPr lang="en-ZA" sz="1400" b="0" i="0" u="none" strike="noStrike" kern="1200" baseline="0" dirty="0">
                          <a:solidFill>
                            <a:schemeClr val="tx1"/>
                          </a:solidFill>
                          <a:latin typeface="+mn-lt"/>
                          <a:ea typeface="+mn-ea"/>
                          <a:cs typeface="+mn-cs"/>
                        </a:rPr>
                        <a:t>Integrated</a:t>
                      </a:r>
                    </a:p>
                    <a:p>
                      <a:r>
                        <a:rPr lang="en-ZA" sz="1400" b="0" i="0" u="none" strike="noStrike" kern="1200" baseline="0" dirty="0">
                          <a:solidFill>
                            <a:schemeClr val="tx1"/>
                          </a:solidFill>
                          <a:latin typeface="+mn-lt"/>
                          <a:ea typeface="+mn-ea"/>
                          <a:cs typeface="+mn-cs"/>
                        </a:rPr>
                        <a:t>Traditional</a:t>
                      </a:r>
                    </a:p>
                    <a:p>
                      <a:r>
                        <a:rPr lang="en-ZA" sz="1400" b="0" i="0" u="none" strike="noStrike" kern="1200" baseline="0" dirty="0">
                          <a:solidFill>
                            <a:schemeClr val="tx1"/>
                          </a:solidFill>
                          <a:latin typeface="+mn-lt"/>
                          <a:ea typeface="+mn-ea"/>
                          <a:cs typeface="+mn-cs"/>
                        </a:rPr>
                        <a:t>and Khoisan</a:t>
                      </a:r>
                    </a:p>
                    <a:p>
                      <a:r>
                        <a:rPr lang="en-ZA" sz="1400" b="0" i="0" u="none" strike="noStrike" kern="1200" baseline="0" dirty="0">
                          <a:solidFill>
                            <a:schemeClr val="tx1"/>
                          </a:solidFill>
                          <a:latin typeface="+mn-lt"/>
                          <a:ea typeface="+mn-ea"/>
                          <a:cs typeface="+mn-cs"/>
                        </a:rPr>
                        <a:t>Leadership</a:t>
                      </a:r>
                    </a:p>
                    <a:p>
                      <a:r>
                        <a:rPr lang="en-ZA" sz="1400" b="0" i="0" u="none" strike="noStrike" kern="1200" baseline="0" dirty="0">
                          <a:solidFill>
                            <a:schemeClr val="tx1"/>
                          </a:solidFill>
                          <a:latin typeface="+mn-lt"/>
                          <a:ea typeface="+mn-ea"/>
                          <a:cs typeface="+mn-cs"/>
                        </a:rPr>
                        <a:t>Support</a:t>
                      </a:r>
                    </a:p>
                    <a:p>
                      <a:r>
                        <a:rPr lang="en-ZA" sz="1400" b="0" i="0" u="none" strike="noStrike" kern="1200" baseline="0" dirty="0">
                          <a:solidFill>
                            <a:schemeClr val="tx1"/>
                          </a:solidFill>
                          <a:latin typeface="+mn-lt"/>
                          <a:ea typeface="+mn-ea"/>
                          <a:cs typeface="+mn-cs"/>
                        </a:rPr>
                        <a:t>Programme</a:t>
                      </a:r>
                    </a:p>
                    <a:p>
                      <a:r>
                        <a:rPr lang="en-ZA" sz="1400" b="0" i="0" u="none" strike="noStrike" kern="1200" baseline="0" dirty="0">
                          <a:solidFill>
                            <a:schemeClr val="tx1"/>
                          </a:solidFill>
                          <a:latin typeface="+mn-lt"/>
                          <a:ea typeface="+mn-ea"/>
                          <a:cs typeface="+mn-cs"/>
                        </a:rPr>
                        <a:t>developed</a:t>
                      </a:r>
                      <a:endParaRPr lang="en-US" sz="1100" dirty="0">
                        <a:effectLst/>
                        <a:latin typeface="Arial" panose="020B0604020202020204" pitchFamily="34" charset="0"/>
                        <a:cs typeface="Arial" panose="020B0604020202020204" pitchFamily="34" charset="0"/>
                      </a:endParaRPr>
                    </a:p>
                    <a:p>
                      <a:endParaRPr lang="en-US" sz="1400" dirty="0">
                        <a:effectLst/>
                        <a:latin typeface="Arial" panose="020B0604020202020204" pitchFamily="34" charset="0"/>
                        <a:cs typeface="Arial" panose="020B0604020202020204" pitchFamily="34" charset="0"/>
                      </a:endParaRPr>
                    </a:p>
                    <a:p>
                      <a:endParaRPr lang="en-US" sz="1400" dirty="0">
                        <a:effectLst/>
                        <a:latin typeface="Arial" panose="020B0604020202020204" pitchFamily="34" charset="0"/>
                        <a:cs typeface="Arial" panose="020B0604020202020204" pitchFamily="34" charset="0"/>
                      </a:endParaRPr>
                    </a:p>
                    <a:p>
                      <a:endParaRPr lang="en-US" sz="1400" dirty="0">
                        <a:effectLst/>
                        <a:latin typeface="Arial" panose="020B0604020202020204" pitchFamily="34" charset="0"/>
                        <a:cs typeface="Arial" panose="020B0604020202020204" pitchFamily="34" charset="0"/>
                      </a:endParaRPr>
                    </a:p>
                    <a:p>
                      <a:endParaRPr lang="en-US" sz="1400" dirty="0">
                        <a:effectLst/>
                        <a:latin typeface="Arial" panose="020B0604020202020204" pitchFamily="34" charset="0"/>
                        <a:cs typeface="Arial" panose="020B0604020202020204" pitchFamily="34" charset="0"/>
                      </a:endParaRPr>
                    </a:p>
                  </a:txBody>
                  <a:tcPr marL="51435" marR="51435" marT="0" marB="0">
                    <a:solidFill>
                      <a:schemeClr val="bg1"/>
                    </a:solidFill>
                  </a:tcPr>
                </a:tc>
                <a:tc>
                  <a:txBody>
                    <a:bodyPr/>
                    <a:lstStyle/>
                    <a:p>
                      <a:pPr marL="80010" indent="-80010" algn="l">
                        <a:lnSpc>
                          <a:spcPct val="115000"/>
                        </a:lnSpc>
                        <a:spcAft>
                          <a:spcPts val="0"/>
                        </a:spcAft>
                      </a:pPr>
                      <a:r>
                        <a:rPr lang="en-ZA" sz="14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marL="80010" algn="l">
                        <a:lnSpc>
                          <a:spcPct val="115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r>
                        <a:rPr lang="en-ZA" sz="1400" b="0" i="0" u="none" strike="noStrike" kern="1200" baseline="0" dirty="0">
                          <a:solidFill>
                            <a:schemeClr val="tx1"/>
                          </a:solidFill>
                          <a:latin typeface="+mn-lt"/>
                          <a:ea typeface="+mn-ea"/>
                          <a:cs typeface="+mn-cs"/>
                        </a:rPr>
                        <a:t>Cooperative  Governance </a:t>
                      </a:r>
                    </a:p>
                    <a:p>
                      <a:r>
                        <a:rPr lang="en-ZA" sz="1400" b="0" i="0" u="none" strike="noStrike" kern="1200" baseline="0" dirty="0">
                          <a:solidFill>
                            <a:schemeClr val="tx1"/>
                          </a:solidFill>
                          <a:latin typeface="+mn-lt"/>
                          <a:ea typeface="+mn-ea"/>
                          <a:cs typeface="+mn-cs"/>
                        </a:rPr>
                        <a:t>Framework for Traditional </a:t>
                      </a:r>
                    </a:p>
                    <a:p>
                      <a:r>
                        <a:rPr lang="en-ZA" sz="1400" b="0" i="0" u="none" strike="noStrike" kern="1200" baseline="0" dirty="0">
                          <a:solidFill>
                            <a:schemeClr val="tx1"/>
                          </a:solidFill>
                          <a:latin typeface="+mn-lt"/>
                          <a:ea typeface="+mn-ea"/>
                          <a:cs typeface="+mn-cs"/>
                        </a:rPr>
                        <a:t>leadership  in local Governance was </a:t>
                      </a:r>
                    </a:p>
                    <a:p>
                      <a:r>
                        <a:rPr lang="en-ZA" sz="1400" b="0" i="0" u="none" strike="noStrike" kern="1200" baseline="0" dirty="0">
                          <a:solidFill>
                            <a:schemeClr val="tx1"/>
                          </a:solidFill>
                          <a:latin typeface="+mn-lt"/>
                          <a:ea typeface="+mn-ea"/>
                          <a:cs typeface="+mn-cs"/>
                        </a:rPr>
                        <a:t>reviewed based on inputs received from workshops conducted in 8 (eight) provinces. </a:t>
                      </a:r>
                      <a:endParaRPr lang="en-ZA" sz="1400" b="0" i="0" u="none" strike="noStrike" baseline="0" dirty="0">
                        <a:solidFill>
                          <a:srgbClr val="000000"/>
                        </a:solidFill>
                        <a:latin typeface="Myriad Pro"/>
                      </a:endParaRPr>
                    </a:p>
                    <a:p>
                      <a:pPr marL="80010" indent="-80010" algn="l">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marL="80010" indent="-80010" algn="l">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r>
                        <a:rPr lang="en-ZA" sz="1400" b="1" i="0" u="none" strike="noStrike" kern="1200" baseline="0" dirty="0">
                          <a:solidFill>
                            <a:srgbClr val="00B050"/>
                          </a:solidFill>
                          <a:latin typeface="+mn-lt"/>
                          <a:ea typeface="+mn-ea"/>
                          <a:cs typeface="+mn-cs"/>
                        </a:rPr>
                        <a:t>Achieved </a:t>
                      </a:r>
                      <a:endParaRPr lang="en-ZA" sz="1400" b="0" i="0" u="none" strike="noStrike" kern="1200" baseline="0" dirty="0">
                        <a:solidFill>
                          <a:srgbClr val="00B050"/>
                        </a:solidFill>
                        <a:latin typeface="+mn-lt"/>
                        <a:ea typeface="+mn-ea"/>
                        <a:cs typeface="+mn-cs"/>
                      </a:endParaRPr>
                    </a:p>
                    <a:p>
                      <a:r>
                        <a:rPr lang="en-ZA" sz="1400" b="0" i="0" u="none" strike="noStrike" kern="1200" baseline="0" dirty="0">
                          <a:solidFill>
                            <a:schemeClr val="tx1"/>
                          </a:solidFill>
                          <a:latin typeface="+mn-lt"/>
                          <a:ea typeface="+mn-ea"/>
                          <a:cs typeface="+mn-cs"/>
                        </a:rPr>
                        <a:t>The Integrated Traditional </a:t>
                      </a:r>
                    </a:p>
                    <a:p>
                      <a:r>
                        <a:rPr lang="en-ZA" sz="1400" b="0" i="0" u="none" strike="noStrike" kern="1200" baseline="0" dirty="0">
                          <a:solidFill>
                            <a:schemeClr val="tx1"/>
                          </a:solidFill>
                          <a:latin typeface="+mn-lt"/>
                          <a:ea typeface="+mn-ea"/>
                          <a:cs typeface="+mn-cs"/>
                        </a:rPr>
                        <a:t>and Khoisan Leadership Support </a:t>
                      </a:r>
                    </a:p>
                    <a:p>
                      <a:r>
                        <a:rPr lang="en-ZA" sz="1400" b="0" i="0" u="none" strike="noStrike" kern="1200" baseline="0" dirty="0">
                          <a:solidFill>
                            <a:schemeClr val="tx1"/>
                          </a:solidFill>
                          <a:latin typeface="+mn-lt"/>
                          <a:ea typeface="+mn-ea"/>
                          <a:cs typeface="+mn-cs"/>
                        </a:rPr>
                        <a:t>Programme was developed	</a:t>
                      </a:r>
                    </a:p>
                    <a:p>
                      <a:pPr marL="80010" indent="-80010" algn="l">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solidFill>
                      <a:schemeClr val="bg1"/>
                    </a:solidFill>
                  </a:tcPr>
                </a:tc>
                <a:extLst>
                  <a:ext uri="{0D108BD9-81ED-4DB2-BD59-A6C34878D82A}">
                    <a16:rowId xmlns:a16="http://schemas.microsoft.com/office/drawing/2014/main" xmlns="" val="2712562523"/>
                  </a:ext>
                </a:extLst>
              </a:tr>
            </a:tbl>
          </a:graphicData>
        </a:graphic>
      </p:graphicFrame>
      <p:sp>
        <p:nvSpPr>
          <p:cNvPr id="8" name="Title 3"/>
          <p:cNvSpPr txBox="1">
            <a:spLocks/>
          </p:cNvSpPr>
          <p:nvPr/>
        </p:nvSpPr>
        <p:spPr bwMode="auto">
          <a:xfrm>
            <a:off x="683568" y="0"/>
            <a:ext cx="7704856" cy="544218"/>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lgn="ctr">
              <a:spcBef>
                <a:spcPct val="0"/>
              </a:spcBef>
              <a:buNone/>
            </a:pPr>
            <a:r>
              <a:rPr lang="en-US" altLang="en-US" sz="1800" b="1" dirty="0"/>
              <a:t>Performance on the 2019/2020 Strategic Objectives Annual Targets (SOATs) per programme</a:t>
            </a:r>
          </a:p>
        </p:txBody>
      </p:sp>
      <p:cxnSp>
        <p:nvCxnSpPr>
          <p:cNvPr id="12" name="Straight Connector 11"/>
          <p:cNvCxnSpPr/>
          <p:nvPr/>
        </p:nvCxnSpPr>
        <p:spPr>
          <a:xfrm>
            <a:off x="1691680" y="2996952"/>
            <a:ext cx="7452321"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10</a:t>
            </a:fld>
            <a:endParaRPr lang="en-ZA" altLang="en-US"/>
          </a:p>
        </p:txBody>
      </p:sp>
    </p:spTree>
    <p:extLst>
      <p:ext uri="{BB962C8B-B14F-4D97-AF65-F5344CB8AC3E}">
        <p14:creationId xmlns:p14="http://schemas.microsoft.com/office/powerpoint/2010/main" xmlns="" val="2606390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2207846312"/>
              </p:ext>
            </p:extLst>
          </p:nvPr>
        </p:nvGraphicFramePr>
        <p:xfrm>
          <a:off x="2" y="620687"/>
          <a:ext cx="9143999" cy="5054271"/>
        </p:xfrm>
        <a:graphic>
          <a:graphicData uri="http://schemas.openxmlformats.org/drawingml/2006/table">
            <a:tbl>
              <a:tblPr firstRow="1" bandRow="1"/>
              <a:tblGrid>
                <a:gridCol w="1709853">
                  <a:extLst>
                    <a:ext uri="{9D8B030D-6E8A-4147-A177-3AD203B41FA5}">
                      <a16:colId xmlns:a16="http://schemas.microsoft.com/office/drawing/2014/main" xmlns="" val="528918618"/>
                    </a:ext>
                  </a:extLst>
                </a:gridCol>
                <a:gridCol w="2155903">
                  <a:extLst>
                    <a:ext uri="{9D8B030D-6E8A-4147-A177-3AD203B41FA5}">
                      <a16:colId xmlns:a16="http://schemas.microsoft.com/office/drawing/2014/main" xmlns="" val="20001"/>
                    </a:ext>
                  </a:extLst>
                </a:gridCol>
                <a:gridCol w="2601952">
                  <a:extLst>
                    <a:ext uri="{9D8B030D-6E8A-4147-A177-3AD203B41FA5}">
                      <a16:colId xmlns:a16="http://schemas.microsoft.com/office/drawing/2014/main" xmlns="" val="722548531"/>
                    </a:ext>
                  </a:extLst>
                </a:gridCol>
                <a:gridCol w="2676291">
                  <a:extLst>
                    <a:ext uri="{9D8B030D-6E8A-4147-A177-3AD203B41FA5}">
                      <a16:colId xmlns:a16="http://schemas.microsoft.com/office/drawing/2014/main" xmlns="" val="1875264713"/>
                    </a:ext>
                  </a:extLst>
                </a:gridCol>
              </a:tblGrid>
              <a:tr h="2984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Programme/Entity</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Strategic objectives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2019/20SOATs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 </a:t>
                      </a:r>
                    </a:p>
                  </a:txBody>
                  <a:tcPr marL="51435" marR="51435" marT="25725" marB="25725">
                    <a:solidFill>
                      <a:srgbClr val="92D050"/>
                    </a:solidFill>
                  </a:tcPr>
                </a:tc>
                <a:extLst>
                  <a:ext uri="{0D108BD9-81ED-4DB2-BD59-A6C34878D82A}">
                    <a16:rowId xmlns:a16="http://schemas.microsoft.com/office/drawing/2014/main" xmlns="" val="10000"/>
                  </a:ext>
                </a:extLst>
              </a:tr>
              <a:tr h="2077776">
                <a:tc>
                  <a:txBody>
                    <a:bodyPr/>
                    <a:lstStyle/>
                    <a:p>
                      <a:r>
                        <a:rPr lang="en-ZA" sz="1400" b="1" dirty="0">
                          <a:latin typeface="Arial" panose="020B0604020202020204" pitchFamily="34" charset="0"/>
                          <a:cs typeface="Arial" panose="020B0604020202020204" pitchFamily="34" charset="0"/>
                        </a:rPr>
                        <a:t>Institutional Support and Coordination (ISC)</a:t>
                      </a:r>
                    </a:p>
                  </a:txBody>
                  <a:tcPr marL="51435" marR="51435" marT="25725" marB="25725">
                    <a:solidFill>
                      <a:schemeClr val="bg1"/>
                    </a:solidFill>
                  </a:tcPr>
                </a:tc>
                <a:tc>
                  <a:txBody>
                    <a:bodyPr/>
                    <a:lstStyle/>
                    <a:p>
                      <a:r>
                        <a:rPr lang="en-ZA" sz="1400" b="0" i="0" u="none" strike="noStrike" kern="1200" baseline="0" dirty="0">
                          <a:solidFill>
                            <a:schemeClr val="tx1"/>
                          </a:solidFill>
                          <a:latin typeface="+mn-lt"/>
                          <a:ea typeface="+mn-ea"/>
                          <a:cs typeface="Arial" panose="020B0604020202020204" pitchFamily="34" charset="0"/>
                        </a:rPr>
                        <a:t>To promote social </a:t>
                      </a:r>
                    </a:p>
                    <a:p>
                      <a:r>
                        <a:rPr lang="en-ZA" sz="1400" b="0" i="0" u="none" strike="noStrike" kern="1200" baseline="0" dirty="0">
                          <a:solidFill>
                            <a:schemeClr val="tx1"/>
                          </a:solidFill>
                          <a:latin typeface="+mn-lt"/>
                          <a:ea typeface="+mn-ea"/>
                          <a:cs typeface="Arial" panose="020B0604020202020204" pitchFamily="34" charset="0"/>
                        </a:rPr>
                        <a:t>cohesion within </a:t>
                      </a:r>
                    </a:p>
                    <a:p>
                      <a:r>
                        <a:rPr lang="en-ZA" sz="1400" b="0" i="0" u="none" strike="noStrike" kern="1200" baseline="0" dirty="0">
                          <a:solidFill>
                            <a:schemeClr val="tx1"/>
                          </a:solidFill>
                          <a:latin typeface="+mn-lt"/>
                          <a:ea typeface="+mn-ea"/>
                          <a:cs typeface="Arial" panose="020B0604020202020204" pitchFamily="34" charset="0"/>
                        </a:rPr>
                        <a:t>the Traditional </a:t>
                      </a:r>
                    </a:p>
                    <a:p>
                      <a:r>
                        <a:rPr lang="en-ZA" sz="1400" b="0" i="0" u="none" strike="noStrike" kern="1200" baseline="0" dirty="0">
                          <a:solidFill>
                            <a:schemeClr val="tx1"/>
                          </a:solidFill>
                          <a:latin typeface="+mn-lt"/>
                          <a:ea typeface="+mn-ea"/>
                          <a:cs typeface="Arial" panose="020B0604020202020204" pitchFamily="34" charset="0"/>
                        </a:rPr>
                        <a:t>Affairs sector </a:t>
                      </a:r>
                      <a:r>
                        <a:rPr lang="en-ZA" sz="1400" b="0" i="0" u="none" strike="noStrike" kern="1200" baseline="0" dirty="0">
                          <a:solidFill>
                            <a:schemeClr val="tx1"/>
                          </a:solidFill>
                          <a:latin typeface="+mn-lt"/>
                          <a:ea typeface="+mn-ea"/>
                          <a:cs typeface="+mn-cs"/>
                        </a:rPr>
                        <a:t>	</a:t>
                      </a:r>
                    </a:p>
                  </a:txBody>
                  <a:tcPr marL="51435" marR="51435" marT="0" marB="0">
                    <a:solidFill>
                      <a:schemeClr val="bg1"/>
                    </a:solidFill>
                  </a:tcPr>
                </a:tc>
                <a:tc>
                  <a:txBody>
                    <a:bodyPr/>
                    <a:lstStyle/>
                    <a:p>
                      <a:r>
                        <a:rPr lang="en-ZA" sz="1400" b="0" i="0" u="none" strike="noStrike" kern="1200" baseline="0" dirty="0">
                          <a:solidFill>
                            <a:schemeClr val="tx1"/>
                          </a:solidFill>
                          <a:latin typeface="+mn-lt"/>
                          <a:ea typeface="+mn-ea"/>
                          <a:cs typeface="+mn-cs"/>
                        </a:rPr>
                        <a:t>2 Projects in the SCC HP</a:t>
                      </a:r>
                    </a:p>
                    <a:p>
                      <a:r>
                        <a:rPr lang="en-ZA" sz="1400" b="0" i="0" u="none" strike="noStrike" kern="1200" baseline="0" dirty="0">
                          <a:solidFill>
                            <a:schemeClr val="tx1"/>
                          </a:solidFill>
                          <a:latin typeface="+mn-lt"/>
                          <a:ea typeface="+mn-ea"/>
                          <a:cs typeface="+mn-cs"/>
                        </a:rPr>
                        <a:t>Implemented:</a:t>
                      </a:r>
                    </a:p>
                    <a:p>
                      <a:endParaRPr lang="en-ZA" sz="1400" b="0" i="0" u="none" strike="noStrike" kern="1200" baseline="0" dirty="0">
                        <a:solidFill>
                          <a:schemeClr val="tx1"/>
                        </a:solidFill>
                        <a:latin typeface="+mn-lt"/>
                        <a:ea typeface="+mn-ea"/>
                        <a:cs typeface="+mn-cs"/>
                      </a:endParaRPr>
                    </a:p>
                    <a:p>
                      <a:r>
                        <a:rPr lang="en-ZA" sz="1400" b="0" i="0" u="none" strike="noStrike" kern="1200" baseline="0" dirty="0">
                          <a:solidFill>
                            <a:schemeClr val="tx1"/>
                          </a:solidFill>
                          <a:latin typeface="+mn-lt"/>
                          <a:ea typeface="+mn-ea"/>
                          <a:cs typeface="+mn-cs"/>
                        </a:rPr>
                        <a:t>• </a:t>
                      </a:r>
                      <a:r>
                        <a:rPr lang="en-ZA" sz="1400" b="0" i="0" u="none" strike="noStrike" kern="1200" baseline="0" dirty="0" err="1">
                          <a:solidFill>
                            <a:schemeClr val="tx1"/>
                          </a:solidFill>
                          <a:latin typeface="+mn-lt"/>
                          <a:ea typeface="+mn-ea"/>
                          <a:cs typeface="+mn-cs"/>
                        </a:rPr>
                        <a:t>Dialoque</a:t>
                      </a:r>
                      <a:r>
                        <a:rPr lang="en-ZA" sz="1400" b="0" i="0" u="none" strike="noStrike" kern="1200" baseline="0" dirty="0">
                          <a:solidFill>
                            <a:schemeClr val="tx1"/>
                          </a:solidFill>
                          <a:latin typeface="+mn-lt"/>
                          <a:ea typeface="+mn-ea"/>
                          <a:cs typeface="+mn-cs"/>
                        </a:rPr>
                        <a:t> for Women in</a:t>
                      </a:r>
                    </a:p>
                    <a:p>
                      <a:r>
                        <a:rPr lang="en-ZA" sz="1400" b="0" i="0" u="none" strike="noStrike" kern="1200" baseline="0" dirty="0">
                          <a:solidFill>
                            <a:schemeClr val="tx1"/>
                          </a:solidFill>
                          <a:latin typeface="+mn-lt"/>
                          <a:ea typeface="+mn-ea"/>
                          <a:cs typeface="+mn-cs"/>
                        </a:rPr>
                        <a:t>Traditional </a:t>
                      </a:r>
                      <a:r>
                        <a:rPr lang="en-ZA" sz="1400" b="0" i="0" u="none" strike="noStrike" kern="1200" baseline="0" dirty="0" smtClean="0">
                          <a:solidFill>
                            <a:schemeClr val="tx1"/>
                          </a:solidFill>
                          <a:latin typeface="+mn-lt"/>
                          <a:ea typeface="+mn-ea"/>
                          <a:cs typeface="+mn-cs"/>
                        </a:rPr>
                        <a:t>leadership</a:t>
                      </a:r>
                    </a:p>
                    <a:p>
                      <a:endParaRPr lang="en-ZA" sz="1400" b="0" i="0" u="none" strike="noStrike" kern="1200" baseline="0" dirty="0">
                        <a:solidFill>
                          <a:schemeClr val="tx1"/>
                        </a:solidFill>
                        <a:latin typeface="+mn-lt"/>
                        <a:ea typeface="+mn-ea"/>
                        <a:cs typeface="+mn-cs"/>
                      </a:endParaRPr>
                    </a:p>
                    <a:p>
                      <a:r>
                        <a:rPr lang="en-ZA" sz="1400" b="0" i="0" u="none" strike="noStrike" kern="1200" baseline="0" dirty="0">
                          <a:solidFill>
                            <a:schemeClr val="tx1"/>
                          </a:solidFill>
                          <a:latin typeface="+mn-lt"/>
                          <a:ea typeface="+mn-ea"/>
                          <a:cs typeface="+mn-cs"/>
                        </a:rPr>
                        <a:t>• Workshop on Gender-</a:t>
                      </a:r>
                    </a:p>
                    <a:p>
                      <a:r>
                        <a:rPr lang="en-ZA" sz="1400" b="0" i="0" u="none" strike="noStrike" kern="1200" baseline="0" dirty="0">
                          <a:solidFill>
                            <a:schemeClr val="tx1"/>
                          </a:solidFill>
                          <a:latin typeface="+mn-lt"/>
                          <a:ea typeface="+mn-ea"/>
                          <a:cs typeface="+mn-cs"/>
                        </a:rPr>
                        <a:t>Based Violence in traditional</a:t>
                      </a:r>
                    </a:p>
                    <a:p>
                      <a:r>
                        <a:rPr lang="en-ZA" sz="1400" b="0" i="0" u="none" strike="noStrike" kern="1200" baseline="0" dirty="0">
                          <a:solidFill>
                            <a:schemeClr val="tx1"/>
                          </a:solidFill>
                          <a:latin typeface="+mn-lt"/>
                          <a:ea typeface="+mn-ea"/>
                          <a:cs typeface="+mn-cs"/>
                        </a:rPr>
                        <a:t>leadership</a:t>
                      </a:r>
                      <a:endParaRPr lang="en-US" sz="1400" dirty="0">
                        <a:effectLst/>
                        <a:latin typeface="+mn-lt"/>
                        <a:cs typeface="Arial" panose="020B0604020202020204" pitchFamily="34" charset="0"/>
                      </a:endParaRPr>
                    </a:p>
                  </a:txBody>
                  <a:tcPr marL="51435" marR="51435" marT="0" marB="0">
                    <a:solidFill>
                      <a:schemeClr val="bg1"/>
                    </a:solidFill>
                  </a:tcPr>
                </a:tc>
                <a:tc>
                  <a:txBody>
                    <a:bodyPr/>
                    <a:lstStyle/>
                    <a:p>
                      <a:r>
                        <a:rPr lang="en-ZA" sz="1400" b="1" i="0" u="none" strike="noStrike" kern="1200" baseline="0" dirty="0">
                          <a:solidFill>
                            <a:srgbClr val="00B050"/>
                          </a:solidFill>
                          <a:latin typeface="+mn-lt"/>
                          <a:ea typeface="+mn-ea"/>
                          <a:cs typeface="+mn-cs"/>
                        </a:rPr>
                        <a:t>Achieved</a:t>
                      </a:r>
                    </a:p>
                    <a:p>
                      <a:r>
                        <a:rPr lang="en-ZA" sz="1400" b="1" i="0" u="none" strike="noStrike" kern="1200" baseline="0" dirty="0">
                          <a:solidFill>
                            <a:schemeClr val="tx1"/>
                          </a:solidFill>
                          <a:latin typeface="+mn-lt"/>
                          <a:ea typeface="+mn-ea"/>
                          <a:cs typeface="+mn-cs"/>
                        </a:rPr>
                        <a:t> </a:t>
                      </a:r>
                      <a:endParaRPr lang="en-ZA" sz="1400" b="0" i="0" u="none" strike="noStrike" kern="1200" baseline="0" dirty="0">
                        <a:solidFill>
                          <a:schemeClr val="tx1"/>
                        </a:solidFill>
                        <a:latin typeface="+mn-lt"/>
                        <a:ea typeface="+mn-ea"/>
                        <a:cs typeface="+mn-cs"/>
                      </a:endParaRPr>
                    </a:p>
                    <a:p>
                      <a:r>
                        <a:rPr lang="en-ZA" sz="1400" b="0" i="0" u="none" strike="noStrike" kern="1200" baseline="0" dirty="0">
                          <a:solidFill>
                            <a:schemeClr val="tx1"/>
                          </a:solidFill>
                          <a:latin typeface="+mn-lt"/>
                          <a:ea typeface="+mn-ea"/>
                          <a:cs typeface="+mn-cs"/>
                        </a:rPr>
                        <a:t>A dialogue for women in traditional leadership was held in Mpumalanga, and a Gender-based violence  workshop was held in Limpopo </a:t>
                      </a:r>
                      <a:r>
                        <a:rPr lang="en-ZA" sz="1800" b="0" i="0" u="none" strike="noStrike" kern="1200" baseline="0" dirty="0">
                          <a:solidFill>
                            <a:schemeClr val="tx1"/>
                          </a:solidFill>
                          <a:latin typeface="+mn-lt"/>
                          <a:ea typeface="+mn-ea"/>
                          <a:cs typeface="+mn-cs"/>
                        </a:rPr>
                        <a:t>	</a:t>
                      </a:r>
                    </a:p>
                  </a:txBody>
                  <a:tcPr marL="114300" marR="114300" marT="0" marB="0">
                    <a:solidFill>
                      <a:schemeClr val="bg1"/>
                    </a:solidFill>
                  </a:tcPr>
                </a:tc>
                <a:extLst>
                  <a:ext uri="{0D108BD9-81ED-4DB2-BD59-A6C34878D82A}">
                    <a16:rowId xmlns:a16="http://schemas.microsoft.com/office/drawing/2014/main" xmlns="" val="2712562523"/>
                  </a:ext>
                </a:extLst>
              </a:tr>
              <a:tr h="2678006">
                <a:tc>
                  <a:txBody>
                    <a:bodyPr/>
                    <a:lstStyle/>
                    <a:p>
                      <a:r>
                        <a:rPr lang="en-ZA" sz="1400" b="1" dirty="0">
                          <a:latin typeface="Arial" panose="020B0604020202020204" pitchFamily="34" charset="0"/>
                          <a:cs typeface="Arial" panose="020B0604020202020204" pitchFamily="34" charset="0"/>
                        </a:rPr>
                        <a:t>National</a:t>
                      </a:r>
                      <a:r>
                        <a:rPr lang="en-ZA" sz="1400" b="1" baseline="0" dirty="0">
                          <a:latin typeface="Arial" panose="020B0604020202020204" pitchFamily="34" charset="0"/>
                          <a:cs typeface="Arial" panose="020B0604020202020204" pitchFamily="34" charset="0"/>
                        </a:rPr>
                        <a:t> House of Traditional Leaders (NHTL)</a:t>
                      </a:r>
                      <a:endParaRPr lang="en-ZA" sz="1400" b="1" dirty="0">
                        <a:latin typeface="Arial" panose="020B0604020202020204" pitchFamily="34" charset="0"/>
                        <a:cs typeface="Arial" panose="020B0604020202020204" pitchFamily="34" charset="0"/>
                      </a:endParaRPr>
                    </a:p>
                  </a:txBody>
                  <a:tcPr marL="51435" marR="51435" marT="25725" marB="25725">
                    <a:solidFill>
                      <a:schemeClr val="bg1"/>
                    </a:solidFill>
                  </a:tcPr>
                </a:tc>
                <a:tc>
                  <a:txBody>
                    <a:bodyPr/>
                    <a:lstStyle/>
                    <a:p>
                      <a:r>
                        <a:rPr lang="en-ZA" sz="1400" b="0" i="0" u="none" strike="noStrike" baseline="0" dirty="0">
                          <a:solidFill>
                            <a:srgbClr val="000000"/>
                          </a:solidFill>
                          <a:latin typeface="Arial" panose="020B0604020202020204" pitchFamily="34" charset="0"/>
                          <a:cs typeface="Arial" panose="020B0604020202020204" pitchFamily="34" charset="0"/>
                        </a:rPr>
                        <a:t>To promote the </a:t>
                      </a:r>
                    </a:p>
                    <a:p>
                      <a:r>
                        <a:rPr lang="en-ZA" sz="1400" b="0" i="0" u="none" strike="noStrike" baseline="0" dirty="0">
                          <a:solidFill>
                            <a:srgbClr val="000000"/>
                          </a:solidFill>
                          <a:latin typeface="Arial" panose="020B0604020202020204" pitchFamily="34" charset="0"/>
                          <a:cs typeface="Arial" panose="020B0604020202020204" pitchFamily="34" charset="0"/>
                        </a:rPr>
                        <a:t>participation</a:t>
                      </a:r>
                    </a:p>
                    <a:p>
                      <a:r>
                        <a:rPr lang="en-ZA" sz="1400" b="0" i="0" u="none" strike="noStrike" baseline="0" dirty="0">
                          <a:solidFill>
                            <a:srgbClr val="000000"/>
                          </a:solidFill>
                          <a:latin typeface="Arial" panose="020B0604020202020204" pitchFamily="34" charset="0"/>
                          <a:cs typeface="Arial" panose="020B0604020202020204" pitchFamily="34" charset="0"/>
                        </a:rPr>
                        <a:t>of traditional</a:t>
                      </a:r>
                    </a:p>
                    <a:p>
                      <a:r>
                        <a:rPr lang="en-ZA" sz="1400" b="0" i="0" u="none" strike="noStrike" baseline="0" dirty="0">
                          <a:solidFill>
                            <a:srgbClr val="000000"/>
                          </a:solidFill>
                          <a:latin typeface="Arial" panose="020B0604020202020204" pitchFamily="34" charset="0"/>
                          <a:cs typeface="Arial" panose="020B0604020202020204" pitchFamily="34" charset="0"/>
                        </a:rPr>
                        <a:t>and Khoi-San</a:t>
                      </a:r>
                    </a:p>
                    <a:p>
                      <a:r>
                        <a:rPr lang="en-ZA" sz="1400" b="0" i="0" u="none" strike="noStrike" baseline="0" dirty="0">
                          <a:solidFill>
                            <a:srgbClr val="000000"/>
                          </a:solidFill>
                          <a:latin typeface="Arial" panose="020B0604020202020204" pitchFamily="34" charset="0"/>
                          <a:cs typeface="Arial" panose="020B0604020202020204" pitchFamily="34" charset="0"/>
                        </a:rPr>
                        <a:t>leadership in</a:t>
                      </a:r>
                    </a:p>
                    <a:p>
                      <a:r>
                        <a:rPr lang="en-ZA" sz="1400" b="0" i="0" u="none" strike="noStrike" baseline="0" dirty="0">
                          <a:solidFill>
                            <a:srgbClr val="000000"/>
                          </a:solidFill>
                          <a:latin typeface="Arial" panose="020B0604020202020204" pitchFamily="34" charset="0"/>
                          <a:cs typeface="Arial" panose="020B0604020202020204" pitchFamily="34" charset="0"/>
                        </a:rPr>
                        <a:t>socio-economic</a:t>
                      </a:r>
                    </a:p>
                    <a:p>
                      <a:r>
                        <a:rPr lang="en-ZA" sz="1400" b="0" i="0" u="none" strike="noStrike" baseline="0" dirty="0">
                          <a:solidFill>
                            <a:srgbClr val="000000"/>
                          </a:solidFill>
                          <a:latin typeface="Arial" panose="020B0604020202020204" pitchFamily="34" charset="0"/>
                          <a:cs typeface="Arial" panose="020B0604020202020204" pitchFamily="34" charset="0"/>
                        </a:rPr>
                        <a:t>development</a:t>
                      </a:r>
                    </a:p>
                  </a:txBody>
                  <a:tcPr marL="51435" marR="51435" marT="0" marB="0">
                    <a:solidFill>
                      <a:schemeClr val="bg1"/>
                    </a:solidFill>
                  </a:tcPr>
                </a:tc>
                <a:tc>
                  <a:txBody>
                    <a:bodyPr/>
                    <a:lstStyle/>
                    <a:p>
                      <a:r>
                        <a:rPr lang="en-ZA" sz="1400" b="1" i="0" u="none" strike="noStrike" baseline="0" dirty="0">
                          <a:solidFill>
                            <a:srgbClr val="00B050"/>
                          </a:solidFill>
                          <a:latin typeface="Arial" panose="020B0604020202020204" pitchFamily="34" charset="0"/>
                          <a:cs typeface="Arial" panose="020B0604020202020204" pitchFamily="34" charset="0"/>
                        </a:rPr>
                        <a:t> </a:t>
                      </a: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NHTL Transformation </a:t>
                      </a: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and Socio- Economic </a:t>
                      </a: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Development Programme </a:t>
                      </a: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reviewed 	</a:t>
                      </a:r>
                    </a:p>
                    <a:p>
                      <a:endParaRPr lang="en-ZA" sz="1400" b="0" i="0" u="none" strike="noStrike" baseline="0" dirty="0">
                        <a:solidFill>
                          <a:srgbClr val="000000"/>
                        </a:solidFill>
                        <a:latin typeface="Arial" panose="020B0604020202020204" pitchFamily="34" charset="0"/>
                        <a:cs typeface="Arial" panose="020B0604020202020204" pitchFamily="34" charset="0"/>
                      </a:endParaRPr>
                    </a:p>
                  </a:txBody>
                  <a:tcPr marL="51435" marR="51435" marT="0" marB="0">
                    <a:solidFill>
                      <a:schemeClr val="bg1"/>
                    </a:solidFill>
                  </a:tcPr>
                </a:tc>
                <a:tc>
                  <a:txBody>
                    <a:bodyPr/>
                    <a:lstStyle/>
                    <a:p>
                      <a:r>
                        <a:rPr lang="en-ZA" sz="1400" b="1" i="0" u="none" strike="noStrike" kern="1200" baseline="0" dirty="0">
                          <a:solidFill>
                            <a:srgbClr val="00B050"/>
                          </a:solidFill>
                          <a:latin typeface="Arial" panose="020B0604020202020204" pitchFamily="34" charset="0"/>
                          <a:ea typeface="+mn-ea"/>
                          <a:cs typeface="Arial" panose="020B0604020202020204" pitchFamily="34" charset="0"/>
                        </a:rPr>
                        <a:t>Achieved</a:t>
                      </a:r>
                    </a:p>
                    <a:p>
                      <a:r>
                        <a:rPr lang="en-ZA" sz="1400" b="1" i="0" u="none" strike="noStrike" kern="1200" baseline="0" dirty="0">
                          <a:solidFill>
                            <a:schemeClr val="tx1"/>
                          </a:solidFill>
                          <a:latin typeface="Arial" panose="020B0604020202020204" pitchFamily="34" charset="0"/>
                          <a:ea typeface="+mn-ea"/>
                          <a:cs typeface="Arial" panose="020B0604020202020204" pitchFamily="34" charset="0"/>
                        </a:rPr>
                        <a:t> </a:t>
                      </a:r>
                      <a:endParaRPr lang="en-ZA" sz="1400" b="0" i="0" u="none" strike="noStrike" kern="1200" baseline="0" dirty="0">
                        <a:solidFill>
                          <a:schemeClr val="tx1"/>
                        </a:solidFill>
                        <a:latin typeface="Arial" panose="020B0604020202020204" pitchFamily="34" charset="0"/>
                        <a:ea typeface="+mn-ea"/>
                        <a:cs typeface="Arial" panose="020B0604020202020204" pitchFamily="34" charset="0"/>
                      </a:endParaRP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The NHTL Transformation </a:t>
                      </a: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and Socio-Economic </a:t>
                      </a: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Development Programme was reviewed 	</a:t>
                      </a: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	</a:t>
                      </a:r>
                    </a:p>
                  </a:txBody>
                  <a:tcPr marL="114300" marR="114300" marT="0" marB="0">
                    <a:solidFill>
                      <a:schemeClr val="bg1"/>
                    </a:solidFill>
                  </a:tcPr>
                </a:tc>
                <a:extLst>
                  <a:ext uri="{0D108BD9-81ED-4DB2-BD59-A6C34878D82A}">
                    <a16:rowId xmlns:a16="http://schemas.microsoft.com/office/drawing/2014/main" xmlns="" val="1533594826"/>
                  </a:ext>
                </a:extLst>
              </a:tr>
            </a:tbl>
          </a:graphicData>
        </a:graphic>
      </p:graphicFrame>
      <p:sp>
        <p:nvSpPr>
          <p:cNvPr id="8" name="Title 3"/>
          <p:cNvSpPr txBox="1">
            <a:spLocks/>
          </p:cNvSpPr>
          <p:nvPr/>
        </p:nvSpPr>
        <p:spPr bwMode="auto">
          <a:xfrm>
            <a:off x="683568" y="0"/>
            <a:ext cx="7704856" cy="544218"/>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lgn="ctr">
              <a:spcBef>
                <a:spcPct val="0"/>
              </a:spcBef>
              <a:buNone/>
            </a:pPr>
            <a:r>
              <a:rPr lang="en-US" altLang="en-US" sz="1800" b="1" dirty="0"/>
              <a:t>Performance on the 2019/2020 Strategic Objectives Annual Targets (SOATs) per programme</a:t>
            </a:r>
          </a:p>
        </p:txBody>
      </p:sp>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11</a:t>
            </a:fld>
            <a:endParaRPr lang="en-ZA" altLang="en-US"/>
          </a:p>
        </p:txBody>
      </p:sp>
    </p:spTree>
    <p:extLst>
      <p:ext uri="{BB962C8B-B14F-4D97-AF65-F5344CB8AC3E}">
        <p14:creationId xmlns:p14="http://schemas.microsoft.com/office/powerpoint/2010/main" xmlns="" val="2052202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5"/>
          <p:cNvSpPr>
            <a:spLocks noGrp="1"/>
          </p:cNvSpPr>
          <p:nvPr>
            <p:ph type="title"/>
          </p:nvPr>
        </p:nvSpPr>
        <p:spPr>
          <a:xfrm>
            <a:off x="3326606" y="3508772"/>
            <a:ext cx="4371975" cy="361950"/>
          </a:xfrm>
        </p:spPr>
        <p:txBody>
          <a:bodyPr rtlCol="0">
            <a:normAutofit fontScale="90000"/>
          </a:bodyPr>
          <a:lstStyle/>
          <a:p>
            <a:pPr>
              <a:defRPr/>
            </a:pPr>
            <a:r>
              <a:rPr lang="en-US" sz="1575"/>
              <a:t/>
            </a:r>
            <a:br>
              <a:rPr lang="en-US" sz="1575"/>
            </a:br>
            <a:r>
              <a:rPr lang="en-US" sz="1575"/>
              <a:t/>
            </a:r>
            <a:br>
              <a:rPr lang="en-US" sz="1575"/>
            </a:br>
            <a:r>
              <a:rPr lang="en-US" sz="1575"/>
              <a:t/>
            </a:r>
            <a:br>
              <a:rPr lang="en-US" sz="1575"/>
            </a:br>
            <a:r>
              <a:rPr lang="en-US" sz="1575"/>
              <a:t/>
            </a:r>
            <a:br>
              <a:rPr lang="en-US" sz="1575"/>
            </a:br>
            <a:r>
              <a:rPr lang="en-US"/>
              <a:t/>
            </a:r>
            <a:br>
              <a:rPr lang="en-US"/>
            </a:br>
            <a:endParaRPr lang="en-US" sz="1575"/>
          </a:p>
        </p:txBody>
      </p:sp>
      <p:sp>
        <p:nvSpPr>
          <p:cNvPr id="41988" name="Slide Number Placeholder 3"/>
          <p:cNvSpPr>
            <a:spLocks noGrp="1"/>
          </p:cNvSpPr>
          <p:nvPr>
            <p:ph type="sldNum" sz="quarter" idx="11"/>
          </p:nvPr>
        </p:nvSpPr>
        <p:spPr bwMode="auto">
          <a:xfrm>
            <a:off x="2101454" y="5042297"/>
            <a:ext cx="257175" cy="25717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417910" indent="-160735">
              <a:spcBef>
                <a:spcPct val="20000"/>
              </a:spcBef>
              <a:buFont typeface="Arial" panose="020B0604020202020204" pitchFamily="34" charset="0"/>
              <a:buChar char="–"/>
              <a:defRPr sz="1575">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135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1125">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1125">
                <a:solidFill>
                  <a:schemeClr val="tx1"/>
                </a:solidFill>
                <a:latin typeface="Calibri" panose="020F0502020204030204" pitchFamily="34" charset="0"/>
              </a:defRPr>
            </a:lvl5pPr>
            <a:lvl6pPr marL="1414463"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671638"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928813"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2185988"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EB0631E-0C13-4F9A-82DD-D71FAD68211C}" type="slidenum">
              <a:rPr kumimoji="0" lang="en-US" altLang="en-US" sz="788"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788"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3603941095"/>
              </p:ext>
            </p:extLst>
          </p:nvPr>
        </p:nvGraphicFramePr>
        <p:xfrm>
          <a:off x="35494" y="899615"/>
          <a:ext cx="9108506" cy="5641308"/>
        </p:xfrm>
        <a:graphic>
          <a:graphicData uri="http://schemas.openxmlformats.org/drawingml/2006/table">
            <a:tbl>
              <a:tblPr>
                <a:tableStyleId>{5940675A-B579-460E-94D1-54222C63F5DA}</a:tableStyleId>
              </a:tblPr>
              <a:tblGrid>
                <a:gridCol w="1440160">
                  <a:extLst>
                    <a:ext uri="{9D8B030D-6E8A-4147-A177-3AD203B41FA5}">
                      <a16:colId xmlns:a16="http://schemas.microsoft.com/office/drawing/2014/main" xmlns="" val="20000"/>
                    </a:ext>
                  </a:extLst>
                </a:gridCol>
                <a:gridCol w="612068">
                  <a:extLst>
                    <a:ext uri="{9D8B030D-6E8A-4147-A177-3AD203B41FA5}">
                      <a16:colId xmlns:a16="http://schemas.microsoft.com/office/drawing/2014/main" xmlns="" val="20001"/>
                    </a:ext>
                  </a:extLst>
                </a:gridCol>
                <a:gridCol w="612068">
                  <a:extLst>
                    <a:ext uri="{9D8B030D-6E8A-4147-A177-3AD203B41FA5}">
                      <a16:colId xmlns:a16="http://schemas.microsoft.com/office/drawing/2014/main" xmlns="" val="3829813442"/>
                    </a:ext>
                  </a:extLst>
                </a:gridCol>
                <a:gridCol w="612068">
                  <a:extLst>
                    <a:ext uri="{9D8B030D-6E8A-4147-A177-3AD203B41FA5}">
                      <a16:colId xmlns:a16="http://schemas.microsoft.com/office/drawing/2014/main" xmlns="" val="2222853678"/>
                    </a:ext>
                  </a:extLst>
                </a:gridCol>
                <a:gridCol w="612068">
                  <a:extLst>
                    <a:ext uri="{9D8B030D-6E8A-4147-A177-3AD203B41FA5}">
                      <a16:colId xmlns:a16="http://schemas.microsoft.com/office/drawing/2014/main" xmlns="" val="548157865"/>
                    </a:ext>
                  </a:extLst>
                </a:gridCol>
                <a:gridCol w="629378">
                  <a:extLst>
                    <a:ext uri="{9D8B030D-6E8A-4147-A177-3AD203B41FA5}">
                      <a16:colId xmlns:a16="http://schemas.microsoft.com/office/drawing/2014/main" xmlns="" val="20002"/>
                    </a:ext>
                  </a:extLst>
                </a:gridCol>
                <a:gridCol w="629378">
                  <a:extLst>
                    <a:ext uri="{9D8B030D-6E8A-4147-A177-3AD203B41FA5}">
                      <a16:colId xmlns:a16="http://schemas.microsoft.com/office/drawing/2014/main" xmlns="" val="2290917607"/>
                    </a:ext>
                  </a:extLst>
                </a:gridCol>
                <a:gridCol w="629378">
                  <a:extLst>
                    <a:ext uri="{9D8B030D-6E8A-4147-A177-3AD203B41FA5}">
                      <a16:colId xmlns:a16="http://schemas.microsoft.com/office/drawing/2014/main" xmlns="" val="1816962097"/>
                    </a:ext>
                  </a:extLst>
                </a:gridCol>
                <a:gridCol w="629378">
                  <a:extLst>
                    <a:ext uri="{9D8B030D-6E8A-4147-A177-3AD203B41FA5}">
                      <a16:colId xmlns:a16="http://schemas.microsoft.com/office/drawing/2014/main" xmlns="" val="1402355581"/>
                    </a:ext>
                  </a:extLst>
                </a:gridCol>
                <a:gridCol w="675640">
                  <a:extLst>
                    <a:ext uri="{9D8B030D-6E8A-4147-A177-3AD203B41FA5}">
                      <a16:colId xmlns:a16="http://schemas.microsoft.com/office/drawing/2014/main" xmlns="" val="20004"/>
                    </a:ext>
                  </a:extLst>
                </a:gridCol>
                <a:gridCol w="675641">
                  <a:extLst>
                    <a:ext uri="{9D8B030D-6E8A-4147-A177-3AD203B41FA5}">
                      <a16:colId xmlns:a16="http://schemas.microsoft.com/office/drawing/2014/main" xmlns="" val="3219522351"/>
                    </a:ext>
                  </a:extLst>
                </a:gridCol>
                <a:gridCol w="675641">
                  <a:extLst>
                    <a:ext uri="{9D8B030D-6E8A-4147-A177-3AD203B41FA5}">
                      <a16:colId xmlns:a16="http://schemas.microsoft.com/office/drawing/2014/main" xmlns="" val="524928541"/>
                    </a:ext>
                  </a:extLst>
                </a:gridCol>
                <a:gridCol w="675640">
                  <a:extLst>
                    <a:ext uri="{9D8B030D-6E8A-4147-A177-3AD203B41FA5}">
                      <a16:colId xmlns:a16="http://schemas.microsoft.com/office/drawing/2014/main" xmlns="" val="136168329"/>
                    </a:ext>
                  </a:extLst>
                </a:gridCol>
              </a:tblGrid>
              <a:tr h="551673">
                <a:tc rowSpan="2">
                  <a:txBody>
                    <a:bodyPr/>
                    <a:lstStyle/>
                    <a:p>
                      <a:pPr algn="ctr">
                        <a:lnSpc>
                          <a:spcPct val="100000"/>
                        </a:lnSpc>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Programmes</a:t>
                      </a:r>
                      <a:r>
                        <a:rPr lang="en-US" sz="1600" b="1" baseline="0" dirty="0">
                          <a:effectLst/>
                          <a:latin typeface="Arial" panose="020B0604020202020204" pitchFamily="34" charset="0"/>
                          <a:ea typeface="Calibri" panose="020F0502020204030204" pitchFamily="34" charset="0"/>
                          <a:cs typeface="Arial" panose="020B0604020202020204" pitchFamily="34" charset="0"/>
                        </a:rPr>
                        <a:t> and </a:t>
                      </a:r>
                      <a:r>
                        <a:rPr lang="en-US" sz="1600" b="1" dirty="0">
                          <a:effectLst/>
                          <a:latin typeface="Arial" panose="020B0604020202020204" pitchFamily="34" charset="0"/>
                          <a:ea typeface="Calibri" panose="020F0502020204030204" pitchFamily="34" charset="0"/>
                          <a:cs typeface="Arial" panose="020B0604020202020204" pitchFamily="34" charset="0"/>
                        </a:rPr>
                        <a:t>Sub Programme</a:t>
                      </a:r>
                      <a:endParaRPr lang="en-US" sz="1600" dirty="0">
                        <a:effectLst/>
                        <a:latin typeface="Calibri" panose="020F0502020204030204" pitchFamily="34" charset="0"/>
                      </a:endParaRPr>
                    </a:p>
                  </a:txBody>
                  <a:tcPr marL="38576" marR="38576" marT="0" marB="0">
                    <a:solidFill>
                      <a:schemeClr val="accent3">
                        <a:lumMod val="60000"/>
                        <a:lumOff val="40000"/>
                      </a:schemeClr>
                    </a:solidFill>
                  </a:tcPr>
                </a:tc>
                <a:tc gridSpan="4">
                  <a:txBody>
                    <a:bodyPr/>
                    <a:lstStyle/>
                    <a:p>
                      <a:pPr>
                        <a:lnSpc>
                          <a:spcPct val="100000"/>
                        </a:lnSpc>
                      </a:pPr>
                      <a:r>
                        <a:rPr lang="en-US" sz="1600" b="1" kern="1200" dirty="0">
                          <a:solidFill>
                            <a:schemeClr val="tx1"/>
                          </a:solidFill>
                          <a:effectLst/>
                          <a:latin typeface="+mn-lt"/>
                          <a:ea typeface="+mn-ea"/>
                          <a:cs typeface="+mn-cs"/>
                        </a:rPr>
                        <a:t>Total number of 2019/20 annual targets</a:t>
                      </a:r>
                      <a:endParaRPr lang="en-US" sz="1600" dirty="0">
                        <a:effectLst/>
                        <a:latin typeface="Calibri" panose="020F0502020204030204" pitchFamily="34" charset="0"/>
                      </a:endParaRPr>
                    </a:p>
                  </a:txBody>
                  <a:tcPr marL="38576" marR="38576" marT="0" marB="0">
                    <a:solidFill>
                      <a:schemeClr val="accent3">
                        <a:lumMod val="60000"/>
                        <a:lumOff val="4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mn-lt"/>
                          <a:ea typeface="+mn-ea"/>
                          <a:cs typeface="+mn-cs"/>
                        </a:rPr>
                        <a:t>Number and % of targets </a:t>
                      </a:r>
                      <a:r>
                        <a:rPr kumimoji="0" lang="en-US" sz="1600" b="1" i="0" u="none" strike="noStrike" kern="1200" cap="none" spc="0" normalizeH="0" baseline="0" noProof="0" dirty="0">
                          <a:ln>
                            <a:noFill/>
                          </a:ln>
                          <a:solidFill>
                            <a:schemeClr val="tx1"/>
                          </a:solidFill>
                          <a:effectLst/>
                          <a:uLnTx/>
                          <a:uFillTx/>
                          <a:latin typeface="+mn-lt"/>
                          <a:ea typeface="+mn-ea"/>
                          <a:cs typeface="+mn-cs"/>
                        </a:rPr>
                        <a:t>achieved</a:t>
                      </a:r>
                      <a:endParaRPr lang="en-US" sz="1600" dirty="0">
                        <a:solidFill>
                          <a:schemeClr val="tx1"/>
                        </a:solidFill>
                        <a:effectLst/>
                        <a:latin typeface="Calibri" panose="020F0502020204030204" pitchFamily="34" charset="0"/>
                      </a:endParaRPr>
                    </a:p>
                  </a:txBody>
                  <a:tcPr marL="38576" marR="38576" marT="0" marB="0">
                    <a:solidFill>
                      <a:schemeClr val="accent3">
                        <a:lumMod val="60000"/>
                        <a:lumOff val="4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l">
                        <a:lnSpc>
                          <a:spcPct val="100000"/>
                        </a:lnSpc>
                        <a:spcAft>
                          <a:spcPts val="0"/>
                        </a:spcAft>
                      </a:pPr>
                      <a:r>
                        <a:rPr lang="en-US" sz="1600" b="1" dirty="0">
                          <a:solidFill>
                            <a:schemeClr val="tx1"/>
                          </a:solidFill>
                          <a:effectLst/>
                          <a:latin typeface="+mj-lt"/>
                        </a:rPr>
                        <a:t>Number and % of targets not achieved</a:t>
                      </a:r>
                    </a:p>
                  </a:txBody>
                  <a:tcPr marL="38576" marR="38576" marT="0" marB="0">
                    <a:solidFill>
                      <a:schemeClr val="accent3">
                        <a:lumMod val="60000"/>
                        <a:lumOff val="4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551673">
                <a:tc vMerge="1">
                  <a:txBody>
                    <a:bodyPr/>
                    <a:lstStyle/>
                    <a:p>
                      <a:endParaRPr lang="en-ZA"/>
                    </a:p>
                  </a:txBody>
                  <a:tcPr/>
                </a:tc>
                <a:tc>
                  <a:txBody>
                    <a:bodyPr/>
                    <a:lstStyle/>
                    <a:p>
                      <a:pPr algn="ctr">
                        <a:lnSpc>
                          <a:spcPct val="100000"/>
                        </a:lnSpc>
                      </a:pPr>
                      <a:r>
                        <a:rPr lang="en-US" sz="1600" b="1" dirty="0">
                          <a:effectLst/>
                          <a:latin typeface="Calibri" panose="020F0502020204030204" pitchFamily="34" charset="0"/>
                        </a:rPr>
                        <a:t>Q1</a:t>
                      </a:r>
                    </a:p>
                  </a:txBody>
                  <a:tcPr marL="38576" marR="38576" marT="0" marB="0">
                    <a:solidFill>
                      <a:schemeClr val="accent3">
                        <a:lumMod val="60000"/>
                        <a:lumOff val="40000"/>
                      </a:schemeClr>
                    </a:solidFill>
                  </a:tcPr>
                </a:tc>
                <a:tc>
                  <a:txBody>
                    <a:bodyPr/>
                    <a:lstStyle/>
                    <a:p>
                      <a:pPr algn="ctr">
                        <a:lnSpc>
                          <a:spcPct val="100000"/>
                        </a:lnSpc>
                      </a:pPr>
                      <a:r>
                        <a:rPr lang="en-US" sz="1600" b="1" dirty="0">
                          <a:effectLst/>
                          <a:latin typeface="Calibri" panose="020F0502020204030204" pitchFamily="34" charset="0"/>
                        </a:rPr>
                        <a:t>Q2</a:t>
                      </a:r>
                    </a:p>
                  </a:txBody>
                  <a:tcPr marL="38576" marR="38576" marT="0" marB="0">
                    <a:solidFill>
                      <a:schemeClr val="accent3">
                        <a:lumMod val="60000"/>
                        <a:lumOff val="40000"/>
                      </a:schemeClr>
                    </a:solidFill>
                  </a:tcPr>
                </a:tc>
                <a:tc>
                  <a:txBody>
                    <a:bodyPr/>
                    <a:lstStyle/>
                    <a:p>
                      <a:pPr algn="ctr">
                        <a:lnSpc>
                          <a:spcPct val="100000"/>
                        </a:lnSpc>
                      </a:pPr>
                      <a:r>
                        <a:rPr lang="en-US" sz="1600" b="1" dirty="0">
                          <a:effectLst/>
                          <a:latin typeface="Calibri" panose="020F0502020204030204" pitchFamily="34" charset="0"/>
                        </a:rPr>
                        <a:t>Q3</a:t>
                      </a:r>
                    </a:p>
                  </a:txBody>
                  <a:tcPr marL="38576" marR="38576" marT="0" marB="0">
                    <a:solidFill>
                      <a:schemeClr val="accent3">
                        <a:lumMod val="60000"/>
                        <a:lumOff val="40000"/>
                      </a:schemeClr>
                    </a:solidFill>
                  </a:tcPr>
                </a:tc>
                <a:tc>
                  <a:txBody>
                    <a:bodyPr/>
                    <a:lstStyle/>
                    <a:p>
                      <a:pPr algn="ctr">
                        <a:lnSpc>
                          <a:spcPct val="100000"/>
                        </a:lnSpc>
                      </a:pPr>
                      <a:r>
                        <a:rPr lang="en-US" sz="1600" b="1" dirty="0">
                          <a:effectLst/>
                          <a:latin typeface="Calibri" panose="020F0502020204030204" pitchFamily="34" charset="0"/>
                        </a:rPr>
                        <a:t>Q4</a:t>
                      </a:r>
                    </a:p>
                  </a:txBody>
                  <a:tcPr marL="38576" marR="38576" marT="0" marB="0">
                    <a:solidFill>
                      <a:schemeClr val="accent3">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effectLst/>
                          <a:latin typeface="Calibri" panose="020F0502020204030204" pitchFamily="34" charset="0"/>
                        </a:rPr>
                        <a:t>Q1</a:t>
                      </a:r>
                    </a:p>
                  </a:txBody>
                  <a:tcPr marL="38576" marR="38576" marT="0" marB="0">
                    <a:solidFill>
                      <a:schemeClr val="accent3">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effectLst/>
                          <a:latin typeface="Calibri" panose="020F0502020204030204" pitchFamily="34" charset="0"/>
                        </a:rPr>
                        <a:t>Q2</a:t>
                      </a:r>
                    </a:p>
                  </a:txBody>
                  <a:tcPr marL="38576" marR="38576" marT="0" marB="0">
                    <a:solidFill>
                      <a:schemeClr val="accent3">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effectLst/>
                          <a:latin typeface="Calibri" panose="020F0502020204030204" pitchFamily="34" charset="0"/>
                        </a:rPr>
                        <a:t>Q3</a:t>
                      </a:r>
                    </a:p>
                  </a:txBody>
                  <a:tcPr marL="38576" marR="38576" marT="0" marB="0">
                    <a:solidFill>
                      <a:schemeClr val="accent3">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effectLst/>
                          <a:latin typeface="Calibri" panose="020F0502020204030204" pitchFamily="34" charset="0"/>
                        </a:rPr>
                        <a:t>Q4</a:t>
                      </a:r>
                    </a:p>
                  </a:txBody>
                  <a:tcPr marL="38576" marR="38576" marT="0" marB="0">
                    <a:solidFill>
                      <a:schemeClr val="accent3">
                        <a:lumMod val="60000"/>
                        <a:lumOff val="40000"/>
                      </a:schemeClr>
                    </a:solidFill>
                  </a:tcPr>
                </a:tc>
                <a:tc>
                  <a:txBody>
                    <a:bodyPr/>
                    <a:lstStyle/>
                    <a:p>
                      <a:pPr marL="0" algn="ctr" defTabSz="457200" rtl="0" eaLnBrk="1" latinLnBrk="0" hangingPunct="1">
                        <a:lnSpc>
                          <a:spcPct val="100000"/>
                        </a:lnSpc>
                        <a:spcAft>
                          <a:spcPts val="0"/>
                        </a:spcAft>
                      </a:pPr>
                      <a:r>
                        <a:rPr lang="en-US" sz="1600" b="1" kern="1200" dirty="0">
                          <a:solidFill>
                            <a:schemeClr val="tx1"/>
                          </a:solidFill>
                          <a:effectLst/>
                          <a:latin typeface="Calibri" panose="020F0502020204030204" pitchFamily="34" charset="0"/>
                          <a:ea typeface="+mn-ea"/>
                          <a:cs typeface="+mn-cs"/>
                        </a:rPr>
                        <a:t>Q1</a:t>
                      </a:r>
                    </a:p>
                  </a:txBody>
                  <a:tcPr marL="38576" marR="38576" marT="0" marB="0">
                    <a:solidFill>
                      <a:schemeClr val="accent3">
                        <a:lumMod val="60000"/>
                        <a:lumOff val="40000"/>
                      </a:schemeClr>
                    </a:solidFill>
                  </a:tcPr>
                </a:tc>
                <a:tc>
                  <a:txBody>
                    <a:bodyPr/>
                    <a:lstStyle/>
                    <a:p>
                      <a:pPr marL="0" algn="ctr" defTabSz="457200" rtl="0" eaLnBrk="1" latinLnBrk="0" hangingPunct="1">
                        <a:lnSpc>
                          <a:spcPct val="100000"/>
                        </a:lnSpc>
                        <a:spcAft>
                          <a:spcPts val="0"/>
                        </a:spcAft>
                      </a:pPr>
                      <a:r>
                        <a:rPr lang="en-US" sz="1600" b="1" kern="1200" dirty="0">
                          <a:solidFill>
                            <a:schemeClr val="tx1"/>
                          </a:solidFill>
                          <a:effectLst/>
                          <a:latin typeface="Calibri" panose="020F0502020204030204" pitchFamily="34" charset="0"/>
                          <a:ea typeface="+mn-ea"/>
                          <a:cs typeface="+mn-cs"/>
                        </a:rPr>
                        <a:t>Q2</a:t>
                      </a:r>
                    </a:p>
                  </a:txBody>
                  <a:tcPr marL="38576" marR="38576" marT="0" marB="0">
                    <a:solidFill>
                      <a:schemeClr val="accent3">
                        <a:lumMod val="60000"/>
                        <a:lumOff val="40000"/>
                      </a:schemeClr>
                    </a:solidFill>
                  </a:tcPr>
                </a:tc>
                <a:tc>
                  <a:txBody>
                    <a:bodyPr/>
                    <a:lstStyle/>
                    <a:p>
                      <a:pPr marL="0" algn="ctr" defTabSz="457200" rtl="0" eaLnBrk="1" latinLnBrk="0" hangingPunct="1">
                        <a:lnSpc>
                          <a:spcPct val="100000"/>
                        </a:lnSpc>
                        <a:spcAft>
                          <a:spcPts val="0"/>
                        </a:spcAft>
                      </a:pPr>
                      <a:r>
                        <a:rPr lang="en-US" sz="1600" b="1" kern="1200" dirty="0">
                          <a:solidFill>
                            <a:schemeClr val="tx1"/>
                          </a:solidFill>
                          <a:effectLst/>
                          <a:latin typeface="Calibri" panose="020F0502020204030204" pitchFamily="34" charset="0"/>
                          <a:ea typeface="+mn-ea"/>
                          <a:cs typeface="+mn-cs"/>
                        </a:rPr>
                        <a:t>Q3</a:t>
                      </a:r>
                    </a:p>
                  </a:txBody>
                  <a:tcPr marL="38576" marR="38576" marT="0" marB="0">
                    <a:solidFill>
                      <a:schemeClr val="accent3">
                        <a:lumMod val="60000"/>
                        <a:lumOff val="40000"/>
                      </a:schemeClr>
                    </a:solidFill>
                  </a:tcPr>
                </a:tc>
                <a:tc>
                  <a:txBody>
                    <a:bodyPr/>
                    <a:lstStyle/>
                    <a:p>
                      <a:pPr marL="0" algn="ctr" defTabSz="457200" rtl="0" eaLnBrk="1" latinLnBrk="0" hangingPunct="1">
                        <a:lnSpc>
                          <a:spcPct val="100000"/>
                        </a:lnSpc>
                        <a:spcAft>
                          <a:spcPts val="0"/>
                        </a:spcAft>
                      </a:pPr>
                      <a:r>
                        <a:rPr lang="en-US" sz="1600" b="1" kern="1200" dirty="0">
                          <a:solidFill>
                            <a:schemeClr val="tx1"/>
                          </a:solidFill>
                          <a:effectLst/>
                          <a:latin typeface="Calibri" panose="020F0502020204030204" pitchFamily="34" charset="0"/>
                          <a:ea typeface="+mn-ea"/>
                          <a:cs typeface="+mn-cs"/>
                        </a:rPr>
                        <a:t>Q4</a:t>
                      </a:r>
                    </a:p>
                  </a:txBody>
                  <a:tcPr marL="38576" marR="38576" marT="0" marB="0">
                    <a:solidFill>
                      <a:schemeClr val="accent3">
                        <a:lumMod val="60000"/>
                        <a:lumOff val="40000"/>
                      </a:schemeClr>
                    </a:solidFill>
                  </a:tcPr>
                </a:tc>
                <a:extLst>
                  <a:ext uri="{0D108BD9-81ED-4DB2-BD59-A6C34878D82A}">
                    <a16:rowId xmlns:a16="http://schemas.microsoft.com/office/drawing/2014/main" xmlns="" val="519415975"/>
                  </a:ext>
                </a:extLst>
              </a:tr>
              <a:tr h="811599">
                <a:tc>
                  <a:txBody>
                    <a:bodyPr/>
                    <a:lstStyle/>
                    <a:p>
                      <a:pPr algn="just">
                        <a:lnSpc>
                          <a:spcPct val="150000"/>
                        </a:lnSpc>
                        <a:spcAft>
                          <a:spcPts val="0"/>
                        </a:spcAft>
                      </a:pPr>
                      <a:r>
                        <a:rPr lang="en-US" sz="1600" b="0" dirty="0">
                          <a:effectLst/>
                          <a:latin typeface="+mn-lt"/>
                          <a:cs typeface="Arial" panose="020B0604020202020204" pitchFamily="34" charset="0"/>
                        </a:rPr>
                        <a:t>Administration </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4</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2</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2</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2</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4</a:t>
                      </a:r>
                    </a:p>
                    <a:p>
                      <a:pPr algn="ctr">
                        <a:lnSpc>
                          <a:spcPct val="150000"/>
                        </a:lnSpc>
                        <a:spcAft>
                          <a:spcPts val="0"/>
                        </a:spcAft>
                      </a:pPr>
                      <a:endParaRPr lang="en-US" sz="1600" b="0" dirty="0">
                        <a:solidFill>
                          <a:schemeClr val="tx1"/>
                        </a:solidFill>
                        <a:effectLst/>
                        <a:latin typeface="+mn-lt"/>
                      </a:endParaRP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1</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2</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2</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0</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1</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0</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0</a:t>
                      </a:r>
                    </a:p>
                  </a:txBody>
                  <a:tcPr marL="38576" marR="38576" marT="0" marB="0">
                    <a:solidFill>
                      <a:schemeClr val="bg1"/>
                    </a:solidFill>
                  </a:tcPr>
                </a:tc>
                <a:extLst>
                  <a:ext uri="{0D108BD9-81ED-4DB2-BD59-A6C34878D82A}">
                    <a16:rowId xmlns:a16="http://schemas.microsoft.com/office/drawing/2014/main" xmlns="" val="10001"/>
                  </a:ext>
                </a:extLst>
              </a:tr>
              <a:tr h="788682">
                <a:tc>
                  <a:txBody>
                    <a:bodyPr/>
                    <a:lstStyle/>
                    <a:p>
                      <a:pPr algn="just">
                        <a:lnSpc>
                          <a:spcPct val="150000"/>
                        </a:lnSpc>
                        <a:spcAft>
                          <a:spcPts val="0"/>
                        </a:spcAft>
                      </a:pPr>
                      <a:r>
                        <a:rPr lang="en-US" sz="1600" b="0" dirty="0">
                          <a:effectLst/>
                          <a:latin typeface="+mn-lt"/>
                          <a:cs typeface="Arial" panose="020B0604020202020204" pitchFamily="34" charset="0"/>
                        </a:rPr>
                        <a:t>RPL</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1</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2</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4</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4</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1</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2</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4</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4</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0</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0</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0</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0</a:t>
                      </a:r>
                    </a:p>
                  </a:txBody>
                  <a:tcPr marL="38576" marR="38576" marT="0" marB="0">
                    <a:solidFill>
                      <a:schemeClr val="bg1"/>
                    </a:solidFill>
                  </a:tcPr>
                </a:tc>
                <a:extLst>
                  <a:ext uri="{0D108BD9-81ED-4DB2-BD59-A6C34878D82A}">
                    <a16:rowId xmlns:a16="http://schemas.microsoft.com/office/drawing/2014/main" xmlns="" val="10002"/>
                  </a:ext>
                </a:extLst>
              </a:tr>
              <a:tr h="788682">
                <a:tc>
                  <a:txBody>
                    <a:bodyPr/>
                    <a:lstStyle/>
                    <a:p>
                      <a:pPr algn="l">
                        <a:lnSpc>
                          <a:spcPct val="150000"/>
                        </a:lnSpc>
                        <a:spcAft>
                          <a:spcPts val="0"/>
                        </a:spcAft>
                      </a:pPr>
                      <a:r>
                        <a:rPr lang="en-US" sz="1600" b="0" dirty="0">
                          <a:solidFill>
                            <a:schemeClr val="tx1"/>
                          </a:solidFill>
                          <a:effectLst/>
                          <a:latin typeface="+mn-lt"/>
                          <a:cs typeface="Arial" panose="020B0604020202020204" pitchFamily="34" charset="0"/>
                        </a:rPr>
                        <a:t>ISC</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3</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4</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5</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5</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3</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4</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4</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5</a:t>
                      </a:r>
                    </a:p>
                  </a:txBody>
                  <a:tcPr marL="38576" marR="38576" marT="0" marB="0">
                    <a:solidFill>
                      <a:schemeClr val="bg1"/>
                    </a:solidFill>
                  </a:tcPr>
                </a:tc>
                <a:tc>
                  <a:txBody>
                    <a:bodyPr/>
                    <a:lstStyle/>
                    <a:p>
                      <a:pPr marL="0" marR="0" algn="ctr">
                        <a:lnSpc>
                          <a:spcPct val="115000"/>
                        </a:lnSpc>
                        <a:spcBef>
                          <a:spcPts val="0"/>
                        </a:spcBef>
                        <a:spcAft>
                          <a:spcPts val="0"/>
                        </a:spcAft>
                      </a:pPr>
                      <a:r>
                        <a:rPr lang="en-US" sz="1600" b="0" dirty="0">
                          <a:solidFill>
                            <a:schemeClr val="tx1"/>
                          </a:solidFill>
                          <a:effectLst/>
                          <a:latin typeface="+mn-lt"/>
                          <a:ea typeface="Calibri" panose="020F0502020204030204" pitchFamily="34" charset="0"/>
                          <a:cs typeface="Arial" panose="020B0604020202020204" pitchFamily="34" charset="0"/>
                        </a:rPr>
                        <a:t>0</a:t>
                      </a:r>
                    </a:p>
                  </a:txBody>
                  <a:tcPr marL="38576" marR="38576" marT="0" marB="0">
                    <a:solidFill>
                      <a:schemeClr val="bg1"/>
                    </a:solidFill>
                  </a:tcPr>
                </a:tc>
                <a:tc>
                  <a:txBody>
                    <a:bodyPr/>
                    <a:lstStyle/>
                    <a:p>
                      <a:pPr marL="0" marR="0" algn="ctr">
                        <a:lnSpc>
                          <a:spcPct val="115000"/>
                        </a:lnSpc>
                        <a:spcBef>
                          <a:spcPts val="0"/>
                        </a:spcBef>
                        <a:spcAft>
                          <a:spcPts val="0"/>
                        </a:spcAft>
                      </a:pPr>
                      <a:r>
                        <a:rPr lang="en-US" sz="1600" b="0" dirty="0">
                          <a:solidFill>
                            <a:schemeClr val="tx1"/>
                          </a:solidFill>
                          <a:effectLst/>
                          <a:latin typeface="+mn-lt"/>
                          <a:ea typeface="Calibri" panose="020F0502020204030204" pitchFamily="34" charset="0"/>
                          <a:cs typeface="Arial" panose="020B0604020202020204" pitchFamily="34" charset="0"/>
                        </a:rPr>
                        <a:t>0</a:t>
                      </a:r>
                    </a:p>
                  </a:txBody>
                  <a:tcPr marL="38576" marR="38576" marT="0" marB="0">
                    <a:solidFill>
                      <a:schemeClr val="bg1"/>
                    </a:solidFill>
                  </a:tcPr>
                </a:tc>
                <a:tc>
                  <a:txBody>
                    <a:bodyPr/>
                    <a:lstStyle/>
                    <a:p>
                      <a:pPr marL="0" marR="0" algn="ctr">
                        <a:lnSpc>
                          <a:spcPct val="115000"/>
                        </a:lnSpc>
                        <a:spcBef>
                          <a:spcPts val="0"/>
                        </a:spcBef>
                        <a:spcAft>
                          <a:spcPts val="0"/>
                        </a:spcAft>
                      </a:pPr>
                      <a:r>
                        <a:rPr lang="en-US" sz="1600" b="0" dirty="0">
                          <a:solidFill>
                            <a:schemeClr val="tx1"/>
                          </a:solidFill>
                          <a:effectLst/>
                          <a:latin typeface="+mn-lt"/>
                          <a:ea typeface="Calibri" panose="020F0502020204030204" pitchFamily="34" charset="0"/>
                          <a:cs typeface="Arial" panose="020B0604020202020204" pitchFamily="34" charset="0"/>
                        </a:rPr>
                        <a:t>1</a:t>
                      </a:r>
                    </a:p>
                  </a:txBody>
                  <a:tcPr marL="38576" marR="38576" marT="0" marB="0">
                    <a:solidFill>
                      <a:schemeClr val="bg1"/>
                    </a:solidFill>
                  </a:tcPr>
                </a:tc>
                <a:tc>
                  <a:txBody>
                    <a:bodyPr/>
                    <a:lstStyle/>
                    <a:p>
                      <a:pPr marL="0" marR="0" algn="ctr">
                        <a:lnSpc>
                          <a:spcPct val="115000"/>
                        </a:lnSpc>
                        <a:spcBef>
                          <a:spcPts val="0"/>
                        </a:spcBef>
                        <a:spcAft>
                          <a:spcPts val="0"/>
                        </a:spcAft>
                      </a:pPr>
                      <a:r>
                        <a:rPr lang="en-US" sz="1600" b="0" dirty="0">
                          <a:solidFill>
                            <a:schemeClr val="tx1"/>
                          </a:solidFill>
                          <a:effectLst/>
                          <a:latin typeface="+mn-lt"/>
                          <a:ea typeface="Calibri" panose="020F0502020204030204" pitchFamily="34" charset="0"/>
                          <a:cs typeface="Arial" panose="020B0604020202020204" pitchFamily="34" charset="0"/>
                        </a:rPr>
                        <a:t>0</a:t>
                      </a:r>
                    </a:p>
                  </a:txBody>
                  <a:tcPr marL="38576" marR="38576" marT="0" marB="0">
                    <a:solidFill>
                      <a:schemeClr val="bg1"/>
                    </a:solidFill>
                  </a:tcPr>
                </a:tc>
                <a:extLst>
                  <a:ext uri="{0D108BD9-81ED-4DB2-BD59-A6C34878D82A}">
                    <a16:rowId xmlns:a16="http://schemas.microsoft.com/office/drawing/2014/main" xmlns="" val="10003"/>
                  </a:ext>
                </a:extLst>
              </a:tr>
              <a:tr h="709814">
                <a:tc>
                  <a:txBody>
                    <a:bodyPr/>
                    <a:lstStyle/>
                    <a:p>
                      <a:pPr algn="just">
                        <a:lnSpc>
                          <a:spcPct val="150000"/>
                        </a:lnSpc>
                        <a:spcAft>
                          <a:spcPts val="0"/>
                        </a:spcAft>
                      </a:pPr>
                      <a:r>
                        <a:rPr lang="en-US" sz="1600" b="0" dirty="0">
                          <a:solidFill>
                            <a:schemeClr val="tx1"/>
                          </a:solidFill>
                          <a:effectLst/>
                          <a:latin typeface="+mn-lt"/>
                          <a:cs typeface="Arial" panose="020B0604020202020204" pitchFamily="34" charset="0"/>
                        </a:rPr>
                        <a:t>NHTL</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3</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3</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3</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2</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3</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3</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3</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2</a:t>
                      </a:r>
                    </a:p>
                  </a:txBody>
                  <a:tcPr marL="38576" marR="38576" marT="0" marB="0">
                    <a:solidFill>
                      <a:schemeClr val="bg1"/>
                    </a:solidFill>
                  </a:tcPr>
                </a:tc>
                <a:tc>
                  <a:txBody>
                    <a:bodyPr/>
                    <a:lstStyle/>
                    <a:p>
                      <a:pPr marL="0" marR="0" algn="ctr">
                        <a:lnSpc>
                          <a:spcPct val="115000"/>
                        </a:lnSpc>
                        <a:spcBef>
                          <a:spcPts val="0"/>
                        </a:spcBef>
                        <a:spcAft>
                          <a:spcPts val="0"/>
                        </a:spcAft>
                      </a:pPr>
                      <a:r>
                        <a:rPr lang="en-US" sz="1600" b="0" dirty="0">
                          <a:solidFill>
                            <a:schemeClr val="tx1"/>
                          </a:solidFill>
                          <a:effectLst/>
                          <a:latin typeface="+mn-lt"/>
                          <a:ea typeface="Calibri" panose="020F0502020204030204" pitchFamily="34" charset="0"/>
                          <a:cs typeface="Arial" panose="020B0604020202020204" pitchFamily="34" charset="0"/>
                        </a:rPr>
                        <a:t>0</a:t>
                      </a:r>
                    </a:p>
                  </a:txBody>
                  <a:tcPr marL="38576" marR="38576" marT="0" marB="0">
                    <a:solidFill>
                      <a:schemeClr val="bg1"/>
                    </a:solidFill>
                  </a:tcPr>
                </a:tc>
                <a:tc>
                  <a:txBody>
                    <a:bodyPr/>
                    <a:lstStyle/>
                    <a:p>
                      <a:pPr marL="0" marR="0" algn="ctr">
                        <a:lnSpc>
                          <a:spcPct val="115000"/>
                        </a:lnSpc>
                        <a:spcBef>
                          <a:spcPts val="0"/>
                        </a:spcBef>
                        <a:spcAft>
                          <a:spcPts val="0"/>
                        </a:spcAft>
                      </a:pPr>
                      <a:r>
                        <a:rPr lang="en-US" sz="1600" b="0" dirty="0">
                          <a:solidFill>
                            <a:schemeClr val="tx1"/>
                          </a:solidFill>
                          <a:effectLst/>
                          <a:latin typeface="+mn-lt"/>
                          <a:ea typeface="Calibri" panose="020F0502020204030204" pitchFamily="34" charset="0"/>
                          <a:cs typeface="Arial" panose="020B0604020202020204" pitchFamily="34" charset="0"/>
                        </a:rPr>
                        <a:t>0</a:t>
                      </a:r>
                    </a:p>
                  </a:txBody>
                  <a:tcPr marL="38576" marR="38576" marT="0" marB="0">
                    <a:solidFill>
                      <a:schemeClr val="bg1"/>
                    </a:solidFill>
                  </a:tcPr>
                </a:tc>
                <a:tc>
                  <a:txBody>
                    <a:bodyPr/>
                    <a:lstStyle/>
                    <a:p>
                      <a:pPr marL="0" marR="0" algn="ctr">
                        <a:lnSpc>
                          <a:spcPct val="115000"/>
                        </a:lnSpc>
                        <a:spcBef>
                          <a:spcPts val="0"/>
                        </a:spcBef>
                        <a:spcAft>
                          <a:spcPts val="0"/>
                        </a:spcAft>
                      </a:pPr>
                      <a:r>
                        <a:rPr lang="en-US" sz="1600" b="0" dirty="0">
                          <a:solidFill>
                            <a:schemeClr val="tx1"/>
                          </a:solidFill>
                          <a:effectLst/>
                          <a:latin typeface="+mn-lt"/>
                          <a:ea typeface="Calibri" panose="020F0502020204030204" pitchFamily="34" charset="0"/>
                          <a:cs typeface="Arial" panose="020B0604020202020204" pitchFamily="34" charset="0"/>
                        </a:rPr>
                        <a:t>0</a:t>
                      </a:r>
                    </a:p>
                  </a:txBody>
                  <a:tcPr marL="38576" marR="38576" marT="0" marB="0">
                    <a:solidFill>
                      <a:schemeClr val="bg1"/>
                    </a:solidFill>
                  </a:tcPr>
                </a:tc>
                <a:tc>
                  <a:txBody>
                    <a:bodyPr/>
                    <a:lstStyle/>
                    <a:p>
                      <a:pPr marL="0" marR="0" algn="ctr">
                        <a:lnSpc>
                          <a:spcPct val="115000"/>
                        </a:lnSpc>
                        <a:spcBef>
                          <a:spcPts val="0"/>
                        </a:spcBef>
                        <a:spcAft>
                          <a:spcPts val="0"/>
                        </a:spcAft>
                      </a:pPr>
                      <a:r>
                        <a:rPr lang="en-US" sz="1600" b="0" dirty="0">
                          <a:solidFill>
                            <a:schemeClr val="tx1"/>
                          </a:solidFill>
                          <a:effectLst/>
                          <a:latin typeface="+mn-lt"/>
                          <a:ea typeface="Calibri" panose="020F0502020204030204" pitchFamily="34" charset="0"/>
                          <a:cs typeface="Arial" panose="020B0604020202020204" pitchFamily="34" charset="0"/>
                        </a:rPr>
                        <a:t>0</a:t>
                      </a:r>
                    </a:p>
                  </a:txBody>
                  <a:tcPr marL="38576" marR="38576" marT="0" marB="0">
                    <a:solidFill>
                      <a:schemeClr val="bg1"/>
                    </a:solidFill>
                  </a:tcPr>
                </a:tc>
                <a:extLst>
                  <a:ext uri="{0D108BD9-81ED-4DB2-BD59-A6C34878D82A}">
                    <a16:rowId xmlns:a16="http://schemas.microsoft.com/office/drawing/2014/main" xmlns="" val="10004"/>
                  </a:ext>
                </a:extLst>
              </a:tr>
              <a:tr h="719593">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ZA" sz="1600" b="1" u="none" strike="noStrike" dirty="0">
                          <a:solidFill>
                            <a:schemeClr val="tx1"/>
                          </a:solidFill>
                          <a:effectLst/>
                          <a:latin typeface="+mn-lt"/>
                          <a:cs typeface="Arial" pitchFamily="34" charset="0"/>
                        </a:rPr>
                        <a:t>Total </a:t>
                      </a:r>
                      <a:endParaRPr lang="en-ZA" sz="1600" b="1" i="0" u="none" strike="noStrike" dirty="0">
                        <a:solidFill>
                          <a:schemeClr val="tx1"/>
                        </a:solidFill>
                        <a:effectLst/>
                        <a:latin typeface="+mn-lt"/>
                        <a:cs typeface="Arial" pitchFamily="34" charset="0"/>
                      </a:endParaRPr>
                    </a:p>
                    <a:p>
                      <a:pPr algn="l" rtl="0" fontAlgn="ctr"/>
                      <a:endParaRPr lang="en-ZA" sz="1600" b="1" i="0" u="none" strike="noStrike" dirty="0">
                        <a:solidFill>
                          <a:schemeClr val="tx1"/>
                        </a:solidFill>
                        <a:effectLst/>
                        <a:latin typeface="+mn-lt"/>
                        <a:cs typeface="Arial" pitchFamily="34" charset="0"/>
                      </a:endParaRPr>
                    </a:p>
                  </a:txBody>
                  <a:tcPr marL="0" marR="0" marT="0" marB="0" anchor="ctr">
                    <a:solidFill>
                      <a:schemeClr val="accent3">
                        <a:lumMod val="60000"/>
                        <a:lumOff val="40000"/>
                      </a:schemeClr>
                    </a:solidFill>
                  </a:tcPr>
                </a:tc>
                <a:tc>
                  <a:txBody>
                    <a:bodyPr/>
                    <a:lstStyle/>
                    <a:p>
                      <a:pPr algn="ctr">
                        <a:lnSpc>
                          <a:spcPct val="150000"/>
                        </a:lnSpc>
                        <a:spcAft>
                          <a:spcPts val="0"/>
                        </a:spcAft>
                      </a:pPr>
                      <a:r>
                        <a:rPr lang="en-US" sz="1600" b="1" dirty="0">
                          <a:solidFill>
                            <a:schemeClr val="tx1"/>
                          </a:solidFill>
                          <a:effectLst/>
                          <a:latin typeface="+mn-lt"/>
                        </a:rPr>
                        <a:t>11</a:t>
                      </a: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1" dirty="0">
                          <a:solidFill>
                            <a:schemeClr val="tx1"/>
                          </a:solidFill>
                          <a:effectLst/>
                          <a:latin typeface="+mn-lt"/>
                        </a:rPr>
                        <a:t>11</a:t>
                      </a: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1" dirty="0">
                          <a:solidFill>
                            <a:schemeClr val="tx1"/>
                          </a:solidFill>
                          <a:effectLst/>
                          <a:latin typeface="+mn-lt"/>
                        </a:rPr>
                        <a:t>14</a:t>
                      </a: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1" dirty="0">
                          <a:solidFill>
                            <a:schemeClr val="tx1"/>
                          </a:solidFill>
                          <a:effectLst/>
                          <a:latin typeface="+mn-lt"/>
                        </a:rPr>
                        <a:t>13</a:t>
                      </a: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1" dirty="0">
                          <a:solidFill>
                            <a:schemeClr val="tx1"/>
                          </a:solidFill>
                          <a:effectLst/>
                          <a:latin typeface="+mn-lt"/>
                        </a:rPr>
                        <a:t>11</a:t>
                      </a:r>
                    </a:p>
                    <a:p>
                      <a:pPr algn="ctr">
                        <a:lnSpc>
                          <a:spcPct val="150000"/>
                        </a:lnSpc>
                        <a:spcAft>
                          <a:spcPts val="0"/>
                        </a:spcAft>
                      </a:pPr>
                      <a:endParaRPr lang="en-US" sz="1600" b="1" dirty="0">
                        <a:solidFill>
                          <a:schemeClr val="tx1"/>
                        </a:solidFill>
                        <a:effectLst/>
                        <a:latin typeface="+mn-lt"/>
                      </a:endParaRP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1" dirty="0">
                          <a:solidFill>
                            <a:schemeClr val="tx1"/>
                          </a:solidFill>
                          <a:effectLst/>
                          <a:latin typeface="+mn-lt"/>
                        </a:rPr>
                        <a:t>10</a:t>
                      </a: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1" dirty="0">
                          <a:solidFill>
                            <a:schemeClr val="tx1"/>
                          </a:solidFill>
                          <a:effectLst/>
                          <a:latin typeface="+mn-lt"/>
                        </a:rPr>
                        <a:t>13</a:t>
                      </a: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1" dirty="0">
                          <a:solidFill>
                            <a:schemeClr val="tx1"/>
                          </a:solidFill>
                          <a:effectLst/>
                          <a:latin typeface="+mn-lt"/>
                        </a:rPr>
                        <a:t>13</a:t>
                      </a: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1" dirty="0">
                          <a:solidFill>
                            <a:schemeClr val="tx1"/>
                          </a:solidFill>
                          <a:effectLst/>
                          <a:latin typeface="+mn-lt"/>
                        </a:rPr>
                        <a:t>0</a:t>
                      </a: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1" dirty="0">
                          <a:solidFill>
                            <a:schemeClr val="tx1"/>
                          </a:solidFill>
                          <a:effectLst/>
                          <a:latin typeface="+mn-lt"/>
                        </a:rPr>
                        <a:t>1</a:t>
                      </a: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1" dirty="0">
                          <a:solidFill>
                            <a:schemeClr val="tx1"/>
                          </a:solidFill>
                          <a:effectLst/>
                          <a:latin typeface="+mn-lt"/>
                        </a:rPr>
                        <a:t>1</a:t>
                      </a: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1" dirty="0">
                          <a:solidFill>
                            <a:schemeClr val="tx1"/>
                          </a:solidFill>
                          <a:effectLst/>
                          <a:latin typeface="+mn-lt"/>
                        </a:rPr>
                        <a:t>0</a:t>
                      </a:r>
                    </a:p>
                  </a:txBody>
                  <a:tcPr marL="38576" marR="38576" marT="0" marB="0">
                    <a:solidFill>
                      <a:schemeClr val="accent3">
                        <a:lumMod val="60000"/>
                        <a:lumOff val="40000"/>
                      </a:schemeClr>
                    </a:solidFill>
                  </a:tcPr>
                </a:tc>
                <a:extLst>
                  <a:ext uri="{0D108BD9-81ED-4DB2-BD59-A6C34878D82A}">
                    <a16:rowId xmlns:a16="http://schemas.microsoft.com/office/drawing/2014/main" xmlns="" val="2871896726"/>
                  </a:ext>
                </a:extLst>
              </a:tr>
              <a:tr h="707665">
                <a:tc>
                  <a:txBody>
                    <a:bodyPr/>
                    <a:lstStyle/>
                    <a:p>
                      <a:pPr algn="l" rtl="0" fontAlgn="ctr"/>
                      <a:r>
                        <a:rPr lang="en-ZA" sz="1600" b="1" i="0" u="none" strike="noStrike" dirty="0">
                          <a:solidFill>
                            <a:schemeClr val="tx1"/>
                          </a:solidFill>
                          <a:effectLst/>
                          <a:latin typeface="+mn-lt"/>
                          <a:cs typeface="Arial" pitchFamily="34" charset="0"/>
                        </a:rPr>
                        <a:t>Percentage</a:t>
                      </a:r>
                    </a:p>
                  </a:txBody>
                  <a:tcPr marL="0" marR="0" marT="0" marB="0" anchor="ctr">
                    <a:solidFill>
                      <a:schemeClr val="accent3">
                        <a:lumMod val="60000"/>
                        <a:lumOff val="40000"/>
                      </a:schemeClr>
                    </a:solidFill>
                  </a:tcPr>
                </a:tc>
                <a:tc>
                  <a:txBody>
                    <a:bodyPr/>
                    <a:lstStyle/>
                    <a:p>
                      <a:r>
                        <a:rPr lang="en-ZA" sz="1600" b="1" dirty="0"/>
                        <a:t>100%</a:t>
                      </a:r>
                    </a:p>
                  </a:txBody>
                  <a:tcPr marL="38576" marR="38576" marT="0" marB="0">
                    <a:solidFill>
                      <a:schemeClr val="accent3">
                        <a:lumMod val="60000"/>
                        <a:lumOff val="40000"/>
                      </a:schemeClr>
                    </a:solidFill>
                  </a:tcPr>
                </a:tc>
                <a:tc>
                  <a:txBody>
                    <a:bodyPr/>
                    <a:lstStyle/>
                    <a:p>
                      <a:r>
                        <a:rPr lang="en-ZA" sz="1600" b="1" dirty="0"/>
                        <a:t>100%</a:t>
                      </a:r>
                    </a:p>
                  </a:txBody>
                  <a:tcPr marL="38576" marR="38576" marT="0" marB="0">
                    <a:solidFill>
                      <a:schemeClr val="accent3">
                        <a:lumMod val="60000"/>
                        <a:lumOff val="40000"/>
                      </a:schemeClr>
                    </a:solidFill>
                  </a:tcPr>
                </a:tc>
                <a:tc>
                  <a:txBody>
                    <a:bodyPr/>
                    <a:lstStyle/>
                    <a:p>
                      <a:r>
                        <a:rPr lang="en-ZA" sz="1600" b="1" dirty="0"/>
                        <a:t>100%</a:t>
                      </a:r>
                    </a:p>
                  </a:txBody>
                  <a:tcPr marL="38576" marR="38576" marT="0" marB="0">
                    <a:solidFill>
                      <a:schemeClr val="accent3">
                        <a:lumMod val="60000"/>
                        <a:lumOff val="40000"/>
                      </a:schemeClr>
                    </a:solidFill>
                  </a:tcPr>
                </a:tc>
                <a:tc>
                  <a:txBody>
                    <a:bodyPr/>
                    <a:lstStyle/>
                    <a:p>
                      <a:r>
                        <a:rPr lang="en-ZA" sz="1600" b="1" dirty="0"/>
                        <a:t>100%</a:t>
                      </a:r>
                    </a:p>
                  </a:txBody>
                  <a:tcPr marL="38576" marR="38576" marT="0" marB="0">
                    <a:solidFill>
                      <a:schemeClr val="accent3">
                        <a:lumMod val="60000"/>
                        <a:lumOff val="40000"/>
                      </a:schemeClr>
                    </a:solidFill>
                  </a:tcPr>
                </a:tc>
                <a:tc>
                  <a:txBody>
                    <a:bodyPr/>
                    <a:lstStyle/>
                    <a:p>
                      <a:r>
                        <a:rPr lang="en-ZA" sz="1600" b="1" dirty="0"/>
                        <a:t>100%</a:t>
                      </a:r>
                    </a:p>
                  </a:txBody>
                  <a:tcPr marL="38576" marR="38576" marT="0" marB="0">
                    <a:solidFill>
                      <a:schemeClr val="accent3">
                        <a:lumMod val="60000"/>
                        <a:lumOff val="40000"/>
                      </a:schemeClr>
                    </a:solidFill>
                  </a:tcPr>
                </a:tc>
                <a:tc>
                  <a:txBody>
                    <a:bodyPr/>
                    <a:lstStyle/>
                    <a:p>
                      <a:r>
                        <a:rPr lang="en-ZA" sz="1600" b="1" dirty="0"/>
                        <a:t>91%</a:t>
                      </a:r>
                    </a:p>
                  </a:txBody>
                  <a:tcPr marL="38576" marR="38576" marT="0" marB="0">
                    <a:solidFill>
                      <a:schemeClr val="accent3">
                        <a:lumMod val="60000"/>
                        <a:lumOff val="40000"/>
                      </a:schemeClr>
                    </a:solidFill>
                  </a:tcPr>
                </a:tc>
                <a:tc>
                  <a:txBody>
                    <a:bodyPr/>
                    <a:lstStyle/>
                    <a:p>
                      <a:r>
                        <a:rPr lang="en-ZA" sz="1600" b="1" dirty="0"/>
                        <a:t>93%</a:t>
                      </a:r>
                    </a:p>
                  </a:txBody>
                  <a:tcPr marL="38576" marR="38576" marT="0" marB="0">
                    <a:solidFill>
                      <a:schemeClr val="accent3">
                        <a:lumMod val="60000"/>
                        <a:lumOff val="40000"/>
                      </a:schemeClr>
                    </a:solidFill>
                  </a:tcPr>
                </a:tc>
                <a:tc>
                  <a:txBody>
                    <a:bodyPr/>
                    <a:lstStyle/>
                    <a:p>
                      <a:r>
                        <a:rPr lang="en-ZA" sz="1600" b="1" dirty="0"/>
                        <a:t>100%</a:t>
                      </a:r>
                    </a:p>
                  </a:txBody>
                  <a:tcPr marL="38576" marR="38576" marT="0" marB="0">
                    <a:solidFill>
                      <a:schemeClr val="accent3">
                        <a:lumMod val="60000"/>
                        <a:lumOff val="40000"/>
                      </a:schemeClr>
                    </a:solidFill>
                  </a:tcPr>
                </a:tc>
                <a:tc>
                  <a:txBody>
                    <a:bodyPr/>
                    <a:lstStyle/>
                    <a:p>
                      <a:pPr algn="ctr"/>
                      <a:r>
                        <a:rPr lang="en-ZA" sz="1600" b="1" dirty="0"/>
                        <a:t>0%</a:t>
                      </a:r>
                    </a:p>
                  </a:txBody>
                  <a:tcPr marL="38576" marR="38576" marT="0" marB="0">
                    <a:solidFill>
                      <a:schemeClr val="accent3">
                        <a:lumMod val="60000"/>
                        <a:lumOff val="40000"/>
                      </a:schemeClr>
                    </a:solidFill>
                  </a:tcPr>
                </a:tc>
                <a:tc>
                  <a:txBody>
                    <a:bodyPr/>
                    <a:lstStyle/>
                    <a:p>
                      <a:pPr algn="ctr"/>
                      <a:r>
                        <a:rPr lang="en-ZA" sz="1600" b="1" dirty="0"/>
                        <a:t>9%</a:t>
                      </a:r>
                    </a:p>
                  </a:txBody>
                  <a:tcPr marL="38576" marR="38576" marT="0" marB="0">
                    <a:solidFill>
                      <a:schemeClr val="accent3">
                        <a:lumMod val="60000"/>
                        <a:lumOff val="40000"/>
                      </a:schemeClr>
                    </a:solidFill>
                  </a:tcPr>
                </a:tc>
                <a:tc>
                  <a:txBody>
                    <a:bodyPr/>
                    <a:lstStyle/>
                    <a:p>
                      <a:pPr algn="ctr"/>
                      <a:r>
                        <a:rPr lang="en-ZA" sz="1600" b="1" dirty="0"/>
                        <a:t>7%</a:t>
                      </a:r>
                    </a:p>
                  </a:txBody>
                  <a:tcPr marL="38576" marR="38576" marT="0" marB="0">
                    <a:solidFill>
                      <a:schemeClr val="accent3">
                        <a:lumMod val="60000"/>
                        <a:lumOff val="40000"/>
                      </a:schemeClr>
                    </a:solidFill>
                  </a:tcPr>
                </a:tc>
                <a:tc>
                  <a:txBody>
                    <a:bodyPr/>
                    <a:lstStyle/>
                    <a:p>
                      <a:pPr algn="ctr"/>
                      <a:r>
                        <a:rPr lang="en-ZA" sz="1600" b="1" dirty="0"/>
                        <a:t>0%</a:t>
                      </a:r>
                    </a:p>
                  </a:txBody>
                  <a:tcPr marL="38576" marR="38576" marT="0" marB="0">
                    <a:solidFill>
                      <a:schemeClr val="accent3">
                        <a:lumMod val="60000"/>
                        <a:lumOff val="40000"/>
                      </a:schemeClr>
                    </a:solidFill>
                  </a:tcPr>
                </a:tc>
                <a:extLst>
                  <a:ext uri="{0D108BD9-81ED-4DB2-BD59-A6C34878D82A}">
                    <a16:rowId xmlns:a16="http://schemas.microsoft.com/office/drawing/2014/main" xmlns="" val="2375344458"/>
                  </a:ext>
                </a:extLst>
              </a:tr>
            </a:tbl>
          </a:graphicData>
        </a:graphic>
      </p:graphicFrame>
      <p:sp>
        <p:nvSpPr>
          <p:cNvPr id="9" name="Title 1"/>
          <p:cNvSpPr txBox="1">
            <a:spLocks/>
          </p:cNvSpPr>
          <p:nvPr/>
        </p:nvSpPr>
        <p:spPr bwMode="auto">
          <a:xfrm>
            <a:off x="0" y="0"/>
            <a:ext cx="9144000" cy="882637"/>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rmAutofit fontScale="97500"/>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ZA" sz="2000" dirty="0">
                <a:effectLst/>
                <a:ea typeface="MS PGothic" pitchFamily="34" charset="-128"/>
              </a:rPr>
              <a:t>Performance on the 2019/2020 Programme Performance Indicators (PPIs) targets per programme</a:t>
            </a:r>
          </a:p>
        </p:txBody>
      </p:sp>
    </p:spTree>
    <p:extLst>
      <p:ext uri="{BB962C8B-B14F-4D97-AF65-F5344CB8AC3E}">
        <p14:creationId xmlns:p14="http://schemas.microsoft.com/office/powerpoint/2010/main" xmlns="" val="2888057933"/>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4138012947"/>
              </p:ext>
            </p:extLst>
          </p:nvPr>
        </p:nvGraphicFramePr>
        <p:xfrm>
          <a:off x="2" y="700319"/>
          <a:ext cx="9143999" cy="5269966"/>
        </p:xfrm>
        <a:graphic>
          <a:graphicData uri="http://schemas.openxmlformats.org/drawingml/2006/table">
            <a:tbl>
              <a:tblPr firstRow="1" bandRow="1"/>
              <a:tblGrid>
                <a:gridCol w="2535730">
                  <a:extLst>
                    <a:ext uri="{9D8B030D-6E8A-4147-A177-3AD203B41FA5}">
                      <a16:colId xmlns:a16="http://schemas.microsoft.com/office/drawing/2014/main" xmlns="" val="20000"/>
                    </a:ext>
                  </a:extLst>
                </a:gridCol>
                <a:gridCol w="3243482">
                  <a:extLst>
                    <a:ext uri="{9D8B030D-6E8A-4147-A177-3AD203B41FA5}">
                      <a16:colId xmlns:a16="http://schemas.microsoft.com/office/drawing/2014/main" xmlns="" val="20001"/>
                    </a:ext>
                  </a:extLst>
                </a:gridCol>
                <a:gridCol w="3364787">
                  <a:extLst>
                    <a:ext uri="{9D8B030D-6E8A-4147-A177-3AD203B41FA5}">
                      <a16:colId xmlns:a16="http://schemas.microsoft.com/office/drawing/2014/main" xmlns="" val="20002"/>
                    </a:ext>
                  </a:extLst>
                </a:gridCol>
              </a:tblGrid>
              <a:tr h="447067">
                <a:tc gridSpan="3">
                  <a:txBody>
                    <a:bodyPr/>
                    <a:lstStyle/>
                    <a:p>
                      <a:pPr algn="l"/>
                      <a:r>
                        <a:rPr lang="en-ZA" sz="1400" b="1" kern="1200" dirty="0">
                          <a:solidFill>
                            <a:schemeClr val="tx1"/>
                          </a:solidFill>
                          <a:effectLst/>
                          <a:latin typeface="+mn-lt"/>
                          <a:ea typeface="+mn-ea"/>
                          <a:cs typeface="+mn-cs"/>
                        </a:rPr>
                        <a:t>PROGRAMME: ADMINISTRATION</a:t>
                      </a:r>
                    </a:p>
                  </a:txBody>
                  <a:tcPr marL="51435" marR="51435" marT="25725" marB="25725">
                    <a:solidFill>
                      <a:schemeClr val="bg2">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716989320"/>
                  </a:ext>
                </a:extLst>
              </a:tr>
              <a:tr h="579085">
                <a:tc gridSpan="3">
                  <a:txBody>
                    <a:bodyPr/>
                    <a:lstStyle/>
                    <a:p>
                      <a:r>
                        <a:rPr lang="en-ZA" sz="1800" b="1" dirty="0">
                          <a:solidFill>
                            <a:schemeClr val="tx1"/>
                          </a:solidFill>
                        </a:rPr>
                        <a:t>Strategic objective: </a:t>
                      </a:r>
                      <a:r>
                        <a:rPr lang="en-ZA" sz="1800" b="0" i="0" u="none" strike="noStrike" kern="1200" baseline="0" dirty="0">
                          <a:solidFill>
                            <a:schemeClr val="tx1"/>
                          </a:solidFill>
                          <a:latin typeface="+mn-lt"/>
                          <a:ea typeface="+mn-ea"/>
                          <a:cs typeface="+mn-cs"/>
                        </a:rPr>
                        <a:t>To promote sound business management and leadership </a:t>
                      </a:r>
                    </a:p>
                    <a:p>
                      <a:r>
                        <a:rPr lang="en-ZA" sz="1800" b="0" i="0" u="none" strike="noStrike" kern="1200" baseline="0" dirty="0">
                          <a:solidFill>
                            <a:schemeClr val="tx1"/>
                          </a:solidFill>
                          <a:latin typeface="+mn-lt"/>
                          <a:ea typeface="+mn-ea"/>
                          <a:cs typeface="+mn-cs"/>
                        </a:rPr>
                        <a:t>within the Department 	</a:t>
                      </a:r>
                    </a:p>
                  </a:txBody>
                  <a:tcPr marL="51435" marR="51435" marT="25725" marB="25725">
                    <a:solidFill>
                      <a:schemeClr val="bg1"/>
                    </a:solidFill>
                  </a:tcPr>
                </a:tc>
                <a:tc hMerge="1">
                  <a:txBody>
                    <a:bodyPr/>
                    <a:lstStyle/>
                    <a:p>
                      <a:endParaRPr lang="en-US"/>
                    </a:p>
                  </a:txBody>
                  <a:tcPr/>
                </a:tc>
                <a:tc hMerge="1">
                  <a:txBody>
                    <a:bodyPr/>
                    <a:lstStyle/>
                    <a:p>
                      <a:endParaRPr lang="en-ZA" sz="1500" b="1" dirty="0"/>
                    </a:p>
                  </a:txBody>
                  <a:tcPr marL="68580" marR="68580" marT="34300" marB="34300">
                    <a:solidFill>
                      <a:srgbClr val="FFC000"/>
                    </a:solidFill>
                  </a:tcPr>
                </a:tc>
                <a:extLst>
                  <a:ext uri="{0D108BD9-81ED-4DB2-BD59-A6C34878D82A}">
                    <a16:rowId xmlns:a16="http://schemas.microsoft.com/office/drawing/2014/main" xmlns="" val="10000"/>
                  </a:ext>
                </a:extLst>
              </a:tr>
              <a:tr h="643033">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Performance Indicators</a:t>
                      </a:r>
                    </a:p>
                  </a:txBody>
                  <a:tcPr marL="51435" marR="51435" marT="25725" marB="25725">
                    <a:solidFill>
                      <a:srgbClr val="92D050"/>
                    </a:solidFill>
                  </a:tcPr>
                </a:tc>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PPIs Annual Targets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a:t>
                      </a:r>
                    </a:p>
                  </a:txBody>
                  <a:tcPr marL="51435" marR="51435" marT="25725" marB="25725">
                    <a:solidFill>
                      <a:srgbClr val="92D050"/>
                    </a:solidFill>
                  </a:tcPr>
                </a:tc>
                <a:extLst>
                  <a:ext uri="{0D108BD9-81ED-4DB2-BD59-A6C34878D82A}">
                    <a16:rowId xmlns:a16="http://schemas.microsoft.com/office/drawing/2014/main" xmlns="" val="10001"/>
                  </a:ext>
                </a:extLst>
              </a:tr>
              <a:tr h="1677099">
                <a:tc>
                  <a:txBody>
                    <a:bodyPr/>
                    <a:lstStyle/>
                    <a:p>
                      <a:pPr algn="just"/>
                      <a:r>
                        <a:rPr lang="en-ZA" sz="1400" b="0" i="0" u="none" strike="noStrike" kern="1200" baseline="0" dirty="0">
                          <a:solidFill>
                            <a:schemeClr val="tx1"/>
                          </a:solidFill>
                          <a:latin typeface="+mn-lt"/>
                          <a:ea typeface="+mn-ea"/>
                          <a:cs typeface="+mn-cs"/>
                        </a:rPr>
                        <a:t>% of actions in the </a:t>
                      </a:r>
                    </a:p>
                    <a:p>
                      <a:pPr algn="just"/>
                      <a:r>
                        <a:rPr lang="en-ZA" sz="1400" b="0" i="0" u="none" strike="noStrike" kern="1200" baseline="0" dirty="0">
                          <a:solidFill>
                            <a:schemeClr val="tx1"/>
                          </a:solidFill>
                          <a:latin typeface="+mn-lt"/>
                          <a:ea typeface="+mn-ea"/>
                          <a:cs typeface="+mn-cs"/>
                        </a:rPr>
                        <a:t>Organisational Performance </a:t>
                      </a:r>
                    </a:p>
                    <a:p>
                      <a:pPr algn="just"/>
                      <a:r>
                        <a:rPr lang="en-ZA" sz="1400" b="0" i="0" u="none" strike="noStrike" kern="1200" baseline="0" dirty="0">
                          <a:solidFill>
                            <a:schemeClr val="tx1"/>
                          </a:solidFill>
                          <a:latin typeface="+mn-lt"/>
                          <a:ea typeface="+mn-ea"/>
                          <a:cs typeface="+mn-cs"/>
                        </a:rPr>
                        <a:t>Information Compliance </a:t>
                      </a:r>
                    </a:p>
                    <a:p>
                      <a:pPr algn="just"/>
                      <a:r>
                        <a:rPr lang="en-ZA" sz="1400" b="0" i="0" u="none" strike="noStrike" kern="1200" baseline="0" dirty="0">
                          <a:solidFill>
                            <a:schemeClr val="tx1"/>
                          </a:solidFill>
                          <a:latin typeface="+mn-lt"/>
                          <a:ea typeface="+mn-ea"/>
                          <a:cs typeface="+mn-cs"/>
                        </a:rPr>
                        <a:t>Management Plan </a:t>
                      </a:r>
                    </a:p>
                    <a:p>
                      <a:pPr algn="just"/>
                      <a:r>
                        <a:rPr lang="en-ZA" sz="1400" b="0" i="0" u="none" strike="noStrike" kern="1200" baseline="0" dirty="0">
                          <a:solidFill>
                            <a:schemeClr val="tx1"/>
                          </a:solidFill>
                          <a:latin typeface="+mn-lt"/>
                          <a:ea typeface="+mn-ea"/>
                          <a:cs typeface="+mn-cs"/>
                        </a:rPr>
                        <a:t>Implemented </a:t>
                      </a:r>
                      <a:r>
                        <a:rPr lang="en-ZA" sz="1800" b="0" i="0" u="none" strike="noStrike" kern="1200" baseline="0" dirty="0">
                          <a:solidFill>
                            <a:schemeClr val="tx1"/>
                          </a:solidFill>
                          <a:latin typeface="+mn-lt"/>
                          <a:ea typeface="+mn-ea"/>
                          <a:cs typeface="+mn-cs"/>
                        </a:rPr>
                        <a:t>	</a:t>
                      </a:r>
                    </a:p>
                  </a:txBody>
                  <a:tcPr marL="51435" marR="51435" marT="25725" marB="25725">
                    <a:solidFill>
                      <a:schemeClr val="bg1"/>
                    </a:solidFill>
                  </a:tcPr>
                </a:tc>
                <a:tc>
                  <a:txBody>
                    <a:bodyPr/>
                    <a:lstStyle/>
                    <a:p>
                      <a:pPr algn="just"/>
                      <a:r>
                        <a:rPr lang="en-ZA" sz="1400" dirty="0">
                          <a:solidFill>
                            <a:schemeClr val="tx1"/>
                          </a:solidFill>
                          <a:effectLst/>
                          <a:latin typeface="+mn-lt"/>
                          <a:ea typeface="Calibri" panose="020F0502020204030204" pitchFamily="34" charset="0"/>
                          <a:cs typeface="Times New Roman" panose="02020603050405020304" pitchFamily="18" charset="0"/>
                        </a:rPr>
                        <a:t>100% </a:t>
                      </a:r>
                      <a:r>
                        <a:rPr lang="en-ZA" sz="1400" b="0" i="0" u="none" strike="noStrike" kern="1200" baseline="0" dirty="0">
                          <a:solidFill>
                            <a:schemeClr val="tx1"/>
                          </a:solidFill>
                          <a:latin typeface="+mn-lt"/>
                          <a:ea typeface="+mn-ea"/>
                          <a:cs typeface="+mn-cs"/>
                        </a:rPr>
                        <a:t> of actions in the </a:t>
                      </a:r>
                    </a:p>
                    <a:p>
                      <a:pPr algn="just"/>
                      <a:r>
                        <a:rPr lang="en-ZA" sz="1400" b="0" i="0" u="none" strike="noStrike" kern="1200" baseline="0" dirty="0">
                          <a:solidFill>
                            <a:schemeClr val="tx1"/>
                          </a:solidFill>
                          <a:latin typeface="+mn-lt"/>
                          <a:ea typeface="+mn-ea"/>
                          <a:cs typeface="+mn-cs"/>
                        </a:rPr>
                        <a:t>Organisational Performance </a:t>
                      </a:r>
                    </a:p>
                    <a:p>
                      <a:pPr algn="just"/>
                      <a:r>
                        <a:rPr lang="en-ZA" sz="1400" b="0" i="0" u="none" strike="noStrike" kern="1200" baseline="0" dirty="0">
                          <a:solidFill>
                            <a:schemeClr val="tx1"/>
                          </a:solidFill>
                          <a:latin typeface="+mn-lt"/>
                          <a:ea typeface="+mn-ea"/>
                          <a:cs typeface="+mn-cs"/>
                        </a:rPr>
                        <a:t>Information Compliance </a:t>
                      </a:r>
                    </a:p>
                    <a:p>
                      <a:pPr algn="just"/>
                      <a:r>
                        <a:rPr lang="en-ZA" sz="1400" b="0" i="0" u="none" strike="noStrike" kern="1200" baseline="0" dirty="0">
                          <a:solidFill>
                            <a:schemeClr val="tx1"/>
                          </a:solidFill>
                          <a:latin typeface="+mn-lt"/>
                          <a:ea typeface="+mn-ea"/>
                          <a:cs typeface="+mn-cs"/>
                        </a:rPr>
                        <a:t>Management Plan </a:t>
                      </a:r>
                    </a:p>
                    <a:p>
                      <a:pPr algn="just"/>
                      <a:r>
                        <a:rPr lang="en-ZA" sz="1400" b="0" i="0" u="none" strike="noStrike" kern="1200" baseline="0" dirty="0">
                          <a:solidFill>
                            <a:schemeClr val="tx1"/>
                          </a:solidFill>
                          <a:latin typeface="+mn-lt"/>
                          <a:ea typeface="+mn-ea"/>
                          <a:cs typeface="+mn-cs"/>
                        </a:rPr>
                        <a:t>Implemented </a:t>
                      </a:r>
                      <a:r>
                        <a:rPr lang="en-ZA" sz="1800" b="0" i="0" u="none" strike="noStrike" kern="1200" baseline="0" dirty="0">
                          <a:solidFill>
                            <a:schemeClr val="tx1"/>
                          </a:solidFill>
                          <a:latin typeface="+mn-lt"/>
                          <a:ea typeface="+mn-ea"/>
                          <a:cs typeface="+mn-cs"/>
                        </a:rPr>
                        <a:t>	</a:t>
                      </a:r>
                    </a:p>
                  </a:txBody>
                  <a:tcPr marL="68580" marR="68580" marT="0" marB="0">
                    <a:solidFill>
                      <a:schemeClr val="bg1"/>
                    </a:solidFill>
                  </a:tcPr>
                </a:tc>
                <a:tc>
                  <a:txBody>
                    <a:bodyPr/>
                    <a:lstStyle/>
                    <a:p>
                      <a:pPr>
                        <a:lnSpc>
                          <a:spcPct val="115000"/>
                        </a:lnSpc>
                        <a:spcAft>
                          <a:spcPts val="0"/>
                        </a:spcAft>
                      </a:pPr>
                      <a:r>
                        <a:rPr lang="en-ZA" sz="1400" b="1" dirty="0">
                          <a:solidFill>
                            <a:srgbClr val="00B050"/>
                          </a:solidFill>
                          <a:effectLst/>
                          <a:latin typeface="+mj-lt"/>
                          <a:ea typeface="Calibri" panose="020F0502020204030204" pitchFamily="34" charset="0"/>
                          <a:cs typeface="Times New Roman" panose="02020603050405020304" pitchFamily="18" charset="0"/>
                        </a:rPr>
                        <a:t>Achieved </a:t>
                      </a:r>
                    </a:p>
                    <a:p>
                      <a:pPr>
                        <a:lnSpc>
                          <a:spcPct val="115000"/>
                        </a:lnSpc>
                        <a:spcAft>
                          <a:spcPts val="0"/>
                        </a:spcAft>
                      </a:pPr>
                      <a:endParaRPr lang="en-ZA" sz="1400" dirty="0">
                        <a:solidFill>
                          <a:srgbClr val="00B050"/>
                        </a:solidFill>
                        <a:effectLst/>
                        <a:latin typeface="+mj-lt"/>
                        <a:ea typeface="Calibri" panose="020F0502020204030204" pitchFamily="34" charset="0"/>
                        <a:cs typeface="Times New Roman" panose="02020603050405020304" pitchFamily="18" charset="0"/>
                      </a:endParaRPr>
                    </a:p>
                    <a:p>
                      <a:r>
                        <a:rPr lang="en-ZA" sz="1400" b="0" i="0" u="none" strike="noStrike" baseline="0" dirty="0">
                          <a:solidFill>
                            <a:schemeClr val="tx1"/>
                          </a:solidFill>
                          <a:latin typeface="Myriad Pro"/>
                        </a:rPr>
                        <a:t>100% of actions in the </a:t>
                      </a:r>
                    </a:p>
                    <a:p>
                      <a:r>
                        <a:rPr lang="en-ZA" sz="1400" b="0" i="0" u="none" strike="noStrike" baseline="0" dirty="0">
                          <a:solidFill>
                            <a:schemeClr val="tx1"/>
                          </a:solidFill>
                          <a:latin typeface="Myriad Pro"/>
                        </a:rPr>
                        <a:t>Organisational Performance </a:t>
                      </a:r>
                    </a:p>
                    <a:p>
                      <a:r>
                        <a:rPr lang="en-ZA" sz="1400" b="0" i="0" u="none" strike="noStrike" baseline="0" dirty="0">
                          <a:solidFill>
                            <a:schemeClr val="tx1"/>
                          </a:solidFill>
                          <a:latin typeface="Myriad Pro"/>
                        </a:rPr>
                        <a:t>Information Compliance </a:t>
                      </a:r>
                    </a:p>
                    <a:p>
                      <a:r>
                        <a:rPr lang="en-ZA" sz="1400" b="0" i="0" u="none" strike="noStrike" baseline="0" dirty="0">
                          <a:solidFill>
                            <a:schemeClr val="tx1"/>
                          </a:solidFill>
                          <a:latin typeface="Myriad Pro"/>
                        </a:rPr>
                        <a:t>Management Plan were implemented </a:t>
                      </a:r>
                      <a:r>
                        <a:rPr lang="en-ZA" sz="1400" b="0" i="0" u="none" strike="noStrike" baseline="0" dirty="0">
                          <a:solidFill>
                            <a:srgbClr val="00B050"/>
                          </a:solidFill>
                          <a:latin typeface="Myriad Pro"/>
                        </a:rPr>
                        <a:t>	</a:t>
                      </a:r>
                    </a:p>
                    <a:p>
                      <a:pPr>
                        <a:lnSpc>
                          <a:spcPct val="115000"/>
                        </a:lnSpc>
                        <a:spcAft>
                          <a:spcPts val="0"/>
                        </a:spcAft>
                      </a:pPr>
                      <a:endParaRPr lang="en-ZA" sz="1400" dirty="0">
                        <a:solidFill>
                          <a:srgbClr val="00B050"/>
                        </a:solidFill>
                        <a:effectLst/>
                        <a:latin typeface="+mj-lt"/>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10002"/>
                  </a:ext>
                </a:extLst>
              </a:tr>
              <a:tr h="1902677">
                <a:tc>
                  <a:txBody>
                    <a:bodyPr/>
                    <a:lstStyle/>
                    <a:p>
                      <a:r>
                        <a:rPr lang="en-ZA" sz="1400" b="0" i="0" u="none" strike="noStrike" kern="1200" baseline="0" dirty="0">
                          <a:solidFill>
                            <a:schemeClr val="tx1"/>
                          </a:solidFill>
                          <a:latin typeface="+mn-lt"/>
                          <a:ea typeface="+mn-ea"/>
                          <a:cs typeface="+mn-cs"/>
                        </a:rPr>
                        <a:t>% of actions in the Corporate and Financial</a:t>
                      </a:r>
                    </a:p>
                    <a:p>
                      <a:r>
                        <a:rPr lang="en-ZA" sz="1400" b="0" i="0" u="none" strike="noStrike" kern="1200" baseline="0" dirty="0">
                          <a:solidFill>
                            <a:schemeClr val="tx1"/>
                          </a:solidFill>
                          <a:latin typeface="+mn-lt"/>
                          <a:ea typeface="+mn-ea"/>
                          <a:cs typeface="+mn-cs"/>
                        </a:rPr>
                        <a:t>Management(CFM )</a:t>
                      </a:r>
                    </a:p>
                    <a:p>
                      <a:r>
                        <a:rPr lang="en-ZA" sz="1400" b="0" i="0" u="none" strike="noStrike" kern="1200" baseline="0" dirty="0">
                          <a:solidFill>
                            <a:schemeClr val="tx1"/>
                          </a:solidFill>
                          <a:latin typeface="+mn-lt"/>
                          <a:ea typeface="+mn-ea"/>
                          <a:cs typeface="+mn-cs"/>
                        </a:rPr>
                        <a:t>Compliance Management</a:t>
                      </a:r>
                    </a:p>
                    <a:p>
                      <a:r>
                        <a:rPr lang="en-ZA" sz="1400" b="0" i="0" u="none" strike="noStrike" kern="1200" baseline="0" dirty="0">
                          <a:solidFill>
                            <a:schemeClr val="tx1"/>
                          </a:solidFill>
                          <a:latin typeface="+mn-lt"/>
                          <a:ea typeface="+mn-ea"/>
                          <a:cs typeface="+mn-cs"/>
                        </a:rPr>
                        <a:t>Plan Implemented</a:t>
                      </a:r>
                      <a:endParaRPr lang="en-ZA" sz="1400" kern="1200" dirty="0">
                        <a:solidFill>
                          <a:schemeClr val="tx1"/>
                        </a:solidFill>
                        <a:effectLst/>
                        <a:latin typeface="+mn-lt"/>
                        <a:ea typeface="Calibri" panose="020F0502020204030204" pitchFamily="34" charset="0"/>
                        <a:cs typeface="Times New Roman" panose="02020603050405020304" pitchFamily="18" charset="0"/>
                      </a:endParaRPr>
                    </a:p>
                  </a:txBody>
                  <a:tcPr marL="51435" marR="51435" marT="25725" marB="25725">
                    <a:solidFill>
                      <a:schemeClr val="bg1"/>
                    </a:solidFill>
                  </a:tcPr>
                </a:tc>
                <a:tc>
                  <a:txBody>
                    <a:bodyPr/>
                    <a:lstStyle/>
                    <a:p>
                      <a:r>
                        <a:rPr lang="en-ZA" sz="1400" dirty="0">
                          <a:solidFill>
                            <a:schemeClr val="tx1"/>
                          </a:solidFill>
                          <a:effectLst/>
                          <a:latin typeface="+mn-lt"/>
                          <a:ea typeface="Calibri" panose="020F0502020204030204" pitchFamily="34" charset="0"/>
                          <a:cs typeface="Times New Roman" panose="02020603050405020304" pitchFamily="18" charset="0"/>
                        </a:rPr>
                        <a:t>100% of actions in the Corporate and Financial</a:t>
                      </a:r>
                      <a:r>
                        <a:rPr lang="en-ZA" sz="1400" baseline="0" dirty="0">
                          <a:solidFill>
                            <a:schemeClr val="tx1"/>
                          </a:solidFill>
                          <a:effectLst/>
                          <a:latin typeface="+mn-lt"/>
                          <a:ea typeface="Calibri" panose="020F0502020204030204" pitchFamily="34" charset="0"/>
                          <a:cs typeface="Times New Roman" panose="02020603050405020304" pitchFamily="18" charset="0"/>
                        </a:rPr>
                        <a:t> </a:t>
                      </a:r>
                      <a:r>
                        <a:rPr lang="en-ZA" sz="1400" dirty="0">
                          <a:solidFill>
                            <a:schemeClr val="tx1"/>
                          </a:solidFill>
                          <a:effectLst/>
                          <a:latin typeface="+mn-lt"/>
                          <a:ea typeface="Calibri" panose="020F0502020204030204" pitchFamily="34" charset="0"/>
                          <a:cs typeface="Times New Roman" panose="02020603050405020304" pitchFamily="18" charset="0"/>
                        </a:rPr>
                        <a:t>Management(CFM )</a:t>
                      </a:r>
                    </a:p>
                    <a:p>
                      <a:r>
                        <a:rPr lang="en-ZA" sz="1400" dirty="0">
                          <a:solidFill>
                            <a:schemeClr val="tx1"/>
                          </a:solidFill>
                          <a:effectLst/>
                          <a:latin typeface="+mn-lt"/>
                          <a:ea typeface="Calibri" panose="020F0502020204030204" pitchFamily="34" charset="0"/>
                          <a:cs typeface="Times New Roman" panose="02020603050405020304" pitchFamily="18" charset="0"/>
                        </a:rPr>
                        <a:t>Compliance Management</a:t>
                      </a:r>
                      <a:r>
                        <a:rPr lang="en-ZA" sz="1400" baseline="0" dirty="0">
                          <a:solidFill>
                            <a:schemeClr val="tx1"/>
                          </a:solidFill>
                          <a:effectLst/>
                          <a:latin typeface="+mn-lt"/>
                          <a:ea typeface="Calibri" panose="020F0502020204030204" pitchFamily="34" charset="0"/>
                          <a:cs typeface="Times New Roman" panose="02020603050405020304" pitchFamily="18" charset="0"/>
                        </a:rPr>
                        <a:t> </a:t>
                      </a:r>
                      <a:r>
                        <a:rPr lang="en-ZA" sz="1400" dirty="0">
                          <a:solidFill>
                            <a:schemeClr val="tx1"/>
                          </a:solidFill>
                          <a:effectLst/>
                          <a:latin typeface="+mn-lt"/>
                          <a:ea typeface="Calibri" panose="020F0502020204030204" pitchFamily="34" charset="0"/>
                          <a:cs typeface="Times New Roman" panose="02020603050405020304" pitchFamily="18" charset="0"/>
                        </a:rPr>
                        <a:t>Plan Implemented</a:t>
                      </a:r>
                    </a:p>
                    <a:p>
                      <a:endParaRPr lang="en-ZA" sz="1400" dirty="0">
                        <a:solidFill>
                          <a:schemeClr val="tx1"/>
                        </a:solidFill>
                        <a:effectLst/>
                        <a:latin typeface="+mn-lt"/>
                        <a:ea typeface="Calibri" panose="020F0502020204030204" pitchFamily="34" charset="0"/>
                        <a:cs typeface="Times New Roman" panose="02020603050405020304" pitchFamily="18" charset="0"/>
                      </a:endParaRPr>
                    </a:p>
                    <a:p>
                      <a:endParaRPr lang="en-ZA" sz="1400" dirty="0">
                        <a:solidFill>
                          <a:schemeClr val="tx1"/>
                        </a:solidFill>
                        <a:effectLst/>
                        <a:latin typeface="+mn-lt"/>
                        <a:ea typeface="Calibri" panose="020F0502020204030204" pitchFamily="34" charset="0"/>
                        <a:cs typeface="Times New Roman" panose="02020603050405020304" pitchFamily="18" charset="0"/>
                      </a:endParaRPr>
                    </a:p>
                    <a:p>
                      <a:endParaRPr lang="en-Z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15000"/>
                        </a:lnSpc>
                        <a:spcAft>
                          <a:spcPts val="0"/>
                        </a:spcAft>
                      </a:pPr>
                      <a:r>
                        <a:rPr lang="en-ZA" sz="14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Achieved </a:t>
                      </a:r>
                    </a:p>
                    <a:p>
                      <a:pPr>
                        <a:lnSpc>
                          <a:spcPct val="115000"/>
                        </a:lnSpc>
                        <a:spcAft>
                          <a:spcPts val="0"/>
                        </a:spcAft>
                      </a:pPr>
                      <a:endParaRPr lang="en-ZA" sz="14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endParaRPr>
                    </a:p>
                    <a:p>
                      <a:r>
                        <a:rPr lang="en-ZA" sz="1400" b="0" i="0" u="none" strike="noStrike" baseline="0" dirty="0">
                          <a:solidFill>
                            <a:schemeClr val="tx1"/>
                          </a:solidFill>
                          <a:latin typeface="Arial" panose="020B0604020202020204" pitchFamily="34" charset="0"/>
                          <a:cs typeface="Arial" panose="020B0604020202020204" pitchFamily="34" charset="0"/>
                        </a:rPr>
                        <a:t>100% of actions in the CFM Compliance Management Plan for the quarter implemented </a:t>
                      </a:r>
                      <a:r>
                        <a:rPr lang="en-ZA" sz="1400" b="0" i="0" u="none" strike="noStrike" baseline="0" dirty="0">
                          <a:solidFill>
                            <a:srgbClr val="00B050"/>
                          </a:solidFill>
                          <a:latin typeface="Arial" panose="020B0604020202020204" pitchFamily="34" charset="0"/>
                          <a:cs typeface="Arial" panose="020B0604020202020204" pitchFamily="34" charset="0"/>
                        </a:rPr>
                        <a:t>	</a:t>
                      </a:r>
                    </a:p>
                    <a:p>
                      <a:pPr>
                        <a:lnSpc>
                          <a:spcPct val="115000"/>
                        </a:lnSpc>
                        <a:spcAft>
                          <a:spcPts val="0"/>
                        </a:spcAft>
                      </a:pPr>
                      <a:endParaRPr lang="en-ZA"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3947663736"/>
                  </a:ext>
                </a:extLst>
              </a:tr>
            </a:tbl>
          </a:graphicData>
        </a:graphic>
      </p:graphicFrame>
      <p:sp>
        <p:nvSpPr>
          <p:cNvPr id="8" name="Title 1"/>
          <p:cNvSpPr txBox="1">
            <a:spLocks/>
          </p:cNvSpPr>
          <p:nvPr/>
        </p:nvSpPr>
        <p:spPr bwMode="auto">
          <a:xfrm>
            <a:off x="385646" y="126790"/>
            <a:ext cx="8280919" cy="573528"/>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rmAutofit fontScale="90000" lnSpcReduction="10000"/>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ZA" sz="1800" dirty="0">
                <a:effectLst/>
                <a:ea typeface="MS PGothic" pitchFamily="34" charset="-128"/>
              </a:rPr>
              <a:t>Performance on the 2019/2020 Programme Performance Indicators (PPIs) targets per programme</a:t>
            </a:r>
          </a:p>
        </p:txBody>
      </p:sp>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13</a:t>
            </a:fld>
            <a:endParaRPr lang="en-ZA" altLang="en-US"/>
          </a:p>
        </p:txBody>
      </p:sp>
    </p:spTree>
    <p:extLst>
      <p:ext uri="{BB962C8B-B14F-4D97-AF65-F5344CB8AC3E}">
        <p14:creationId xmlns:p14="http://schemas.microsoft.com/office/powerpoint/2010/main" xmlns="" val="165147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521725806"/>
              </p:ext>
            </p:extLst>
          </p:nvPr>
        </p:nvGraphicFramePr>
        <p:xfrm>
          <a:off x="-1" y="862515"/>
          <a:ext cx="9144001" cy="5381166"/>
        </p:xfrm>
        <a:graphic>
          <a:graphicData uri="http://schemas.openxmlformats.org/drawingml/2006/table">
            <a:tbl>
              <a:tblPr firstRow="1" bandRow="1"/>
              <a:tblGrid>
                <a:gridCol w="1979712">
                  <a:extLst>
                    <a:ext uri="{9D8B030D-6E8A-4147-A177-3AD203B41FA5}">
                      <a16:colId xmlns:a16="http://schemas.microsoft.com/office/drawing/2014/main" xmlns="" val="20000"/>
                    </a:ext>
                  </a:extLst>
                </a:gridCol>
                <a:gridCol w="1944216">
                  <a:extLst>
                    <a:ext uri="{9D8B030D-6E8A-4147-A177-3AD203B41FA5}">
                      <a16:colId xmlns:a16="http://schemas.microsoft.com/office/drawing/2014/main" xmlns="" val="20001"/>
                    </a:ext>
                  </a:extLst>
                </a:gridCol>
                <a:gridCol w="1944216">
                  <a:extLst>
                    <a:ext uri="{9D8B030D-6E8A-4147-A177-3AD203B41FA5}">
                      <a16:colId xmlns:a16="http://schemas.microsoft.com/office/drawing/2014/main" xmlns="" val="20002"/>
                    </a:ext>
                  </a:extLst>
                </a:gridCol>
                <a:gridCol w="3275857">
                  <a:extLst>
                    <a:ext uri="{9D8B030D-6E8A-4147-A177-3AD203B41FA5}">
                      <a16:colId xmlns:a16="http://schemas.microsoft.com/office/drawing/2014/main" xmlns="" val="4101713299"/>
                    </a:ext>
                  </a:extLst>
                </a:gridCol>
              </a:tblGrid>
              <a:tr h="310673">
                <a:tc gridSpan="4">
                  <a:txBody>
                    <a:bodyPr/>
                    <a:lstStyle/>
                    <a:p>
                      <a:pPr algn="l"/>
                      <a:r>
                        <a:rPr lang="en-ZA" sz="1400" b="1" kern="1200" dirty="0">
                          <a:solidFill>
                            <a:schemeClr val="tx1"/>
                          </a:solidFill>
                          <a:effectLst/>
                          <a:latin typeface="+mn-lt"/>
                          <a:ea typeface="+mn-ea"/>
                          <a:cs typeface="+mn-cs"/>
                        </a:rPr>
                        <a:t>PROGRAMME: RESEARCH</a:t>
                      </a:r>
                      <a:r>
                        <a:rPr lang="en-ZA" sz="1400" b="1" kern="1200" baseline="0" dirty="0">
                          <a:solidFill>
                            <a:schemeClr val="tx1"/>
                          </a:solidFill>
                          <a:effectLst/>
                          <a:latin typeface="+mn-lt"/>
                          <a:ea typeface="+mn-ea"/>
                          <a:cs typeface="+mn-cs"/>
                        </a:rPr>
                        <a:t>, POLICY AND LEGISLATION</a:t>
                      </a:r>
                      <a:endParaRPr lang="en-ZA" sz="1400" b="1" kern="1200" dirty="0">
                        <a:solidFill>
                          <a:schemeClr val="tx1"/>
                        </a:solidFill>
                        <a:effectLst/>
                        <a:latin typeface="+mn-lt"/>
                        <a:ea typeface="+mn-ea"/>
                        <a:cs typeface="+mn-cs"/>
                      </a:endParaRPr>
                    </a:p>
                  </a:txBody>
                  <a:tcPr marL="51435" marR="51435" marT="25725" marB="25725">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ZA"/>
                    </a:p>
                  </a:txBody>
                  <a:tcPr/>
                </a:tc>
                <a:extLst>
                  <a:ext uri="{0D108BD9-81ED-4DB2-BD59-A6C34878D82A}">
                    <a16:rowId xmlns:a16="http://schemas.microsoft.com/office/drawing/2014/main" xmlns="" val="1716989320"/>
                  </a:ext>
                </a:extLst>
              </a:tr>
              <a:tr h="697440">
                <a:tc gridSpan="4">
                  <a:txBody>
                    <a:bodyPr/>
                    <a:lstStyle/>
                    <a:p>
                      <a:r>
                        <a:rPr lang="en-ZA" sz="1800" b="1" dirty="0">
                          <a:solidFill>
                            <a:schemeClr val="tx1"/>
                          </a:solidFill>
                        </a:rPr>
                        <a:t>Strategic objective: </a:t>
                      </a:r>
                      <a:r>
                        <a:rPr lang="en-ZA" sz="1800" b="0" i="0" u="none" strike="noStrike" baseline="0" dirty="0">
                          <a:solidFill>
                            <a:srgbClr val="000000"/>
                          </a:solidFill>
                          <a:latin typeface="Myriad Pro"/>
                        </a:rPr>
                        <a:t>To manage traditional affairs information and research agenda 	</a:t>
                      </a:r>
                      <a:r>
                        <a:rPr lang="en-ZA" sz="1800" b="0" i="0" u="none" strike="noStrike" kern="1200" baseline="0" dirty="0">
                          <a:solidFill>
                            <a:schemeClr val="tx1"/>
                          </a:solidFill>
                          <a:latin typeface="+mn-lt"/>
                          <a:ea typeface="+mn-ea"/>
                          <a:cs typeface="+mn-cs"/>
                        </a:rPr>
                        <a:t>	</a:t>
                      </a:r>
                    </a:p>
                  </a:txBody>
                  <a:tcPr marL="51435" marR="51435" marT="25725" marB="25725">
                    <a:solidFill>
                      <a:schemeClr val="bg1"/>
                    </a:solidFill>
                  </a:tcPr>
                </a:tc>
                <a:tc hMerge="1">
                  <a:txBody>
                    <a:bodyPr/>
                    <a:lstStyle/>
                    <a:p>
                      <a:endParaRPr lang="en-US"/>
                    </a:p>
                  </a:txBody>
                  <a:tcPr/>
                </a:tc>
                <a:tc hMerge="1">
                  <a:txBody>
                    <a:bodyPr/>
                    <a:lstStyle/>
                    <a:p>
                      <a:endParaRPr lang="en-ZA" sz="1500" b="1" dirty="0"/>
                    </a:p>
                  </a:txBody>
                  <a:tcPr marL="68580" marR="68580" marT="34300" marB="34300">
                    <a:solidFill>
                      <a:srgbClr val="FFC000"/>
                    </a:solidFill>
                  </a:tcPr>
                </a:tc>
                <a:tc hMerge="1">
                  <a:txBody>
                    <a:bodyPr/>
                    <a:lstStyle/>
                    <a:p>
                      <a:endParaRPr lang="en-ZA"/>
                    </a:p>
                  </a:txBody>
                  <a:tcPr/>
                </a:tc>
                <a:extLst>
                  <a:ext uri="{0D108BD9-81ED-4DB2-BD59-A6C34878D82A}">
                    <a16:rowId xmlns:a16="http://schemas.microsoft.com/office/drawing/2014/main" xmlns="" val="10000"/>
                  </a:ext>
                </a:extLst>
              </a:tr>
              <a:tr h="643033">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Performance Indicators</a:t>
                      </a:r>
                    </a:p>
                  </a:txBody>
                  <a:tcPr marL="51435" marR="51435" marT="25725" marB="25725">
                    <a:solidFill>
                      <a:srgbClr val="92D050"/>
                    </a:solidFill>
                  </a:tcPr>
                </a:tc>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PPIs Annual Targets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a:t>
                      </a:r>
                    </a:p>
                  </a:txBody>
                  <a:tcPr marL="51435" marR="51435" marT="25725" marB="25725">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ZA" sz="1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Deviation from planned target to Actual Achievement 2019/2020</a:t>
                      </a:r>
                    </a:p>
                  </a:txBody>
                  <a:tcPr marL="51435" marR="51435" marT="25725" marB="25725">
                    <a:solidFill>
                      <a:srgbClr val="92D050"/>
                    </a:solidFill>
                  </a:tcPr>
                </a:tc>
                <a:extLst>
                  <a:ext uri="{0D108BD9-81ED-4DB2-BD59-A6C34878D82A}">
                    <a16:rowId xmlns:a16="http://schemas.microsoft.com/office/drawing/2014/main" xmlns="" val="10001"/>
                  </a:ext>
                </a:extLst>
              </a:tr>
              <a:tr h="1733231">
                <a:tc>
                  <a:txBody>
                    <a:bodyPr/>
                    <a:lstStyle/>
                    <a:p>
                      <a:r>
                        <a:rPr lang="en-ZA" sz="1400" b="0" i="0" u="none" strike="noStrike" baseline="0" dirty="0">
                          <a:solidFill>
                            <a:schemeClr val="tx1"/>
                          </a:solidFill>
                          <a:latin typeface="Myriad Pro"/>
                        </a:rPr>
                        <a:t>Approved Information Management Framework (IMF) for the institution of traditional leadership 	</a:t>
                      </a:r>
                    </a:p>
                  </a:txBody>
                  <a:tcPr marL="51435" marR="51435" marT="25725" marB="25725">
                    <a:solidFill>
                      <a:schemeClr val="bg1"/>
                    </a:solidFill>
                  </a:tcPr>
                </a:tc>
                <a:tc>
                  <a:txBody>
                    <a:bodyPr/>
                    <a:lstStyle/>
                    <a:p>
                      <a:r>
                        <a:rPr lang="en-ZA" sz="1400" b="0" i="0" u="none" strike="noStrike" baseline="0" dirty="0">
                          <a:solidFill>
                            <a:schemeClr val="tx1"/>
                          </a:solidFill>
                          <a:latin typeface="Myriad Pro"/>
                        </a:rPr>
                        <a:t>Information Management Framework for the institution of traditional leadership approved 	</a:t>
                      </a:r>
                    </a:p>
                  </a:txBody>
                  <a:tcPr marL="51435" marR="51435" marT="25725" marB="25725">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b="1" i="0" u="none" strike="noStrike" kern="1200" baseline="0" dirty="0">
                          <a:solidFill>
                            <a:srgbClr val="00B050"/>
                          </a:solidFill>
                          <a:latin typeface="+mj-lt"/>
                          <a:ea typeface="+mn-ea"/>
                          <a:cs typeface="Arial" panose="020B0604020202020204" pitchFamily="34" charset="0"/>
                        </a:rPr>
                        <a:t>Achieved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b="1" i="0" u="none" strike="noStrike" kern="1200" baseline="0" dirty="0">
                        <a:solidFill>
                          <a:srgbClr val="00B050"/>
                        </a:solidFill>
                        <a:latin typeface="+mj-lt"/>
                        <a:ea typeface="+mn-ea"/>
                        <a:cs typeface="Arial" panose="020B0604020202020204" pitchFamily="34" charset="0"/>
                      </a:endParaRPr>
                    </a:p>
                    <a:p>
                      <a:r>
                        <a:rPr lang="en-ZA" sz="1400" b="0" i="0" u="none" strike="noStrike" baseline="0" dirty="0">
                          <a:solidFill>
                            <a:schemeClr val="tx1"/>
                          </a:solidFill>
                          <a:latin typeface="Myriad Pro"/>
                        </a:rPr>
                        <a:t>Information Management Framework for the institution of traditional leadership was approved </a:t>
                      </a:r>
                      <a:r>
                        <a:rPr lang="en-ZA" sz="1400" b="0" i="0" u="none" strike="noStrike" baseline="0" dirty="0">
                          <a:solidFill>
                            <a:srgbClr val="00B050"/>
                          </a:solidFill>
                          <a:latin typeface="Myriad Pro"/>
                        </a:rPr>
                        <a:t>	</a:t>
                      </a:r>
                    </a:p>
                  </a:txBody>
                  <a:tcPr marL="51435" marR="51435" marT="25725" marB="25725">
                    <a:solidFill>
                      <a:schemeClr val="bg1"/>
                    </a:solidFill>
                  </a:tcPr>
                </a:tc>
                <a:tc>
                  <a:txBody>
                    <a:bodyPr/>
                    <a:lstStyle/>
                    <a:p>
                      <a:pPr>
                        <a:lnSpc>
                          <a:spcPct val="115000"/>
                        </a:lnSpc>
                        <a:spcAft>
                          <a:spcPts val="0"/>
                        </a:spcAft>
                      </a:pPr>
                      <a:r>
                        <a:rPr lang="en-ZA" sz="1400" dirty="0">
                          <a:solidFill>
                            <a:srgbClr val="00B050"/>
                          </a:solidFill>
                          <a:effectLst/>
                          <a:latin typeface="+mj-lt"/>
                          <a:ea typeface="Calibri" panose="020F0502020204030204" pitchFamily="34" charset="0"/>
                          <a:cs typeface="Times New Roman" panose="02020603050405020304" pitchFamily="18" charset="0"/>
                        </a:rPr>
                        <a:t>N/A</a:t>
                      </a:r>
                    </a:p>
                  </a:txBody>
                  <a:tcPr marL="68580" marR="68580" marT="0" marB="0">
                    <a:solidFill>
                      <a:schemeClr val="bg1"/>
                    </a:solidFill>
                  </a:tcPr>
                </a:tc>
                <a:extLst>
                  <a:ext uri="{0D108BD9-81ED-4DB2-BD59-A6C34878D82A}">
                    <a16:rowId xmlns:a16="http://schemas.microsoft.com/office/drawing/2014/main" xmlns="" val="10002"/>
                  </a:ext>
                </a:extLst>
              </a:tr>
              <a:tr h="1902677">
                <a:tc>
                  <a:txBody>
                    <a:bodyPr/>
                    <a:lstStyle/>
                    <a:p>
                      <a:r>
                        <a:rPr lang="en-ZA" sz="1400" b="0" i="0" u="none" strike="noStrike" baseline="0" dirty="0">
                          <a:solidFill>
                            <a:schemeClr val="tx1"/>
                          </a:solidFill>
                          <a:latin typeface="Myriad Pro"/>
                        </a:rPr>
                        <a:t>Number of districts profiled in support of the district development model with regard to legislation implementation and disputes and claims 	</a:t>
                      </a:r>
                    </a:p>
                  </a:txBody>
                  <a:tcPr marL="51435" marR="51435" marT="25725" marB="25725">
                    <a:solidFill>
                      <a:schemeClr val="bg1"/>
                    </a:solidFill>
                  </a:tcPr>
                </a:tc>
                <a:tc>
                  <a:txBody>
                    <a:bodyPr/>
                    <a:lstStyle/>
                    <a:p>
                      <a:r>
                        <a:rPr lang="en-ZA" sz="1400" b="0" i="0" u="none" strike="noStrike" baseline="0" dirty="0">
                          <a:solidFill>
                            <a:schemeClr val="tx1"/>
                          </a:solidFill>
                          <a:latin typeface="Myriad Pro"/>
                        </a:rPr>
                        <a:t>28 districts profiled in support of the district development with regard to legislation implementation and disputes and claims 	</a:t>
                      </a:r>
                    </a:p>
                  </a:txBody>
                  <a:tcPr marL="51435" marR="51435" marT="25725" marB="25725">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b="1" i="0" u="none" strike="noStrike" kern="1200" baseline="0" dirty="0">
                          <a:solidFill>
                            <a:srgbClr val="00B050"/>
                          </a:solidFill>
                          <a:latin typeface="+mj-lt"/>
                          <a:ea typeface="+mn-ea"/>
                          <a:cs typeface="Arial" panose="020B0604020202020204" pitchFamily="34" charset="0"/>
                        </a:rPr>
                        <a:t>Achieved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b="1" i="0" u="none" strike="noStrike" kern="1200" baseline="0" dirty="0">
                        <a:solidFill>
                          <a:srgbClr val="00B050"/>
                        </a:solidFill>
                        <a:latin typeface="+mj-lt"/>
                        <a:ea typeface="+mn-ea"/>
                        <a:cs typeface="Arial" panose="020B0604020202020204" pitchFamily="34" charset="0"/>
                      </a:endParaRPr>
                    </a:p>
                    <a:p>
                      <a:r>
                        <a:rPr lang="en-ZA" sz="1400" b="0" i="0" u="none" strike="noStrike" baseline="0" dirty="0">
                          <a:solidFill>
                            <a:schemeClr val="tx1"/>
                          </a:solidFill>
                          <a:latin typeface="Myriad Pro"/>
                        </a:rPr>
                        <a:t>30 districts profiled in support of the district development with regard to legislation implementation and disputes and claims were developed</a:t>
                      </a:r>
                    </a:p>
                  </a:txBody>
                  <a:tcPr marL="51435" marR="51435" marT="25725" marB="25725">
                    <a:solidFill>
                      <a:schemeClr val="bg1"/>
                    </a:solidFill>
                  </a:tcPr>
                </a:tc>
                <a:tc>
                  <a:txBody>
                    <a:bodyPr/>
                    <a:lstStyle/>
                    <a:p>
                      <a:pPr marL="0" marR="0" lvl="0" indent="0" algn="just" defTabSz="457200" rtl="0" eaLnBrk="1" fontAlgn="auto" latinLnBrk="0" hangingPunct="1">
                        <a:lnSpc>
                          <a:spcPct val="115000"/>
                        </a:lnSpc>
                        <a:spcBef>
                          <a:spcPts val="0"/>
                        </a:spcBef>
                        <a:spcAft>
                          <a:spcPts val="0"/>
                        </a:spcAft>
                        <a:buClrTx/>
                        <a:buSzTx/>
                        <a:buFontTx/>
                        <a:buNone/>
                        <a:tabLst/>
                        <a:defRPr/>
                      </a:pPr>
                      <a:r>
                        <a:rPr lang="en-ZA" sz="1400" b="0" i="0" u="none" strike="noStrike" kern="1200" baseline="0" noProof="0" dirty="0">
                          <a:solidFill>
                            <a:schemeClr val="tx1"/>
                          </a:solidFill>
                          <a:latin typeface="Myriad Pro"/>
                          <a:ea typeface="+mn-ea"/>
                          <a:cs typeface="+mn-cs"/>
                        </a:rPr>
                        <a:t>Mpumalanga and Eastern Cape Province submitted additional profiles for </a:t>
                      </a:r>
                      <a:r>
                        <a:rPr lang="en-ZA" sz="1400" b="0" i="0" u="none" strike="noStrike" kern="1200" baseline="0" noProof="0" dirty="0" err="1">
                          <a:solidFill>
                            <a:schemeClr val="tx1"/>
                          </a:solidFill>
                          <a:latin typeface="Myriad Pro"/>
                          <a:ea typeface="+mn-ea"/>
                          <a:cs typeface="+mn-cs"/>
                        </a:rPr>
                        <a:t>Ekangala</a:t>
                      </a:r>
                      <a:r>
                        <a:rPr lang="en-ZA" sz="1400" b="0" i="0" u="none" strike="noStrike" kern="1200" baseline="0" noProof="0" dirty="0">
                          <a:solidFill>
                            <a:schemeClr val="tx1"/>
                          </a:solidFill>
                          <a:latin typeface="Myriad Pro"/>
                          <a:ea typeface="+mn-ea"/>
                          <a:cs typeface="+mn-cs"/>
                        </a:rPr>
                        <a:t> and </a:t>
                      </a:r>
                      <a:r>
                        <a:rPr lang="en-ZA" sz="1400" b="0" i="0" u="none" strike="noStrike" kern="1200" baseline="0" noProof="0" dirty="0" err="1">
                          <a:solidFill>
                            <a:schemeClr val="tx1"/>
                          </a:solidFill>
                          <a:latin typeface="Myriad Pro"/>
                          <a:ea typeface="+mn-ea"/>
                          <a:cs typeface="+mn-cs"/>
                        </a:rPr>
                        <a:t>Amathole</a:t>
                      </a:r>
                      <a:r>
                        <a:rPr lang="en-ZA" sz="1400" b="0" i="0" u="none" strike="noStrike" kern="1200" baseline="0" noProof="0" dirty="0">
                          <a:solidFill>
                            <a:schemeClr val="tx1"/>
                          </a:solidFill>
                          <a:latin typeface="Myriad Pro"/>
                          <a:ea typeface="+mn-ea"/>
                          <a:cs typeface="+mn-cs"/>
                        </a:rPr>
                        <a:t> Districts respectively, which were not submitted in quarter three hence the over-achievement.        </a:t>
                      </a:r>
                    </a:p>
                    <a:p>
                      <a:pPr>
                        <a:lnSpc>
                          <a:spcPct val="115000"/>
                        </a:lnSpc>
                        <a:spcAft>
                          <a:spcPts val="0"/>
                        </a:spcAft>
                      </a:pPr>
                      <a:endParaRPr lang="en-ZA"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3947663736"/>
                  </a:ext>
                </a:extLst>
              </a:tr>
            </a:tbl>
          </a:graphicData>
        </a:graphic>
      </p:graphicFrame>
      <p:sp>
        <p:nvSpPr>
          <p:cNvPr id="8" name="Title 1"/>
          <p:cNvSpPr txBox="1">
            <a:spLocks/>
          </p:cNvSpPr>
          <p:nvPr/>
        </p:nvSpPr>
        <p:spPr bwMode="auto">
          <a:xfrm>
            <a:off x="385646" y="126790"/>
            <a:ext cx="8280919" cy="573528"/>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rmAutofit fontScale="90000" lnSpcReduction="10000"/>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ZA" sz="1800" dirty="0">
                <a:effectLst/>
                <a:ea typeface="MS PGothic" pitchFamily="34" charset="-128"/>
              </a:rPr>
              <a:t>Performance on the 2019/2020 Programme Performance Indicators (PPIs) targets per programme</a:t>
            </a:r>
          </a:p>
        </p:txBody>
      </p:sp>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14</a:t>
            </a:fld>
            <a:endParaRPr lang="en-ZA" altLang="en-US"/>
          </a:p>
        </p:txBody>
      </p:sp>
    </p:spTree>
    <p:extLst>
      <p:ext uri="{BB962C8B-B14F-4D97-AF65-F5344CB8AC3E}">
        <p14:creationId xmlns:p14="http://schemas.microsoft.com/office/powerpoint/2010/main" xmlns="" val="4132174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683568" y="123986"/>
            <a:ext cx="7775154" cy="573528"/>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Autofit/>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ZA" sz="1800" dirty="0">
                <a:effectLst/>
                <a:ea typeface="MS PGothic" pitchFamily="34" charset="-128"/>
              </a:rPr>
              <a:t>Performance on the 2019/2020 Programme Performance Indicators (PPIs) targets per programme</a:t>
            </a:r>
          </a:p>
        </p:txBody>
      </p:sp>
      <p:graphicFrame>
        <p:nvGraphicFramePr>
          <p:cNvPr id="7" name="Table 6"/>
          <p:cNvGraphicFramePr>
            <a:graphicFrameLocks noGrp="1"/>
          </p:cNvGraphicFramePr>
          <p:nvPr>
            <p:extLst>
              <p:ext uri="{D42A27DB-BD31-4B8C-83A1-F6EECF244321}">
                <p14:modId xmlns:p14="http://schemas.microsoft.com/office/powerpoint/2010/main" xmlns="" val="2035850644"/>
              </p:ext>
            </p:extLst>
          </p:nvPr>
        </p:nvGraphicFramePr>
        <p:xfrm>
          <a:off x="-2" y="1052736"/>
          <a:ext cx="9144001" cy="3488130"/>
        </p:xfrm>
        <a:graphic>
          <a:graphicData uri="http://schemas.openxmlformats.org/drawingml/2006/table">
            <a:tbl>
              <a:tblPr firstRow="1" bandRow="1"/>
              <a:tblGrid>
                <a:gridCol w="2923083">
                  <a:extLst>
                    <a:ext uri="{9D8B030D-6E8A-4147-A177-3AD203B41FA5}">
                      <a16:colId xmlns:a16="http://schemas.microsoft.com/office/drawing/2014/main" xmlns="" val="20000"/>
                    </a:ext>
                  </a:extLst>
                </a:gridCol>
                <a:gridCol w="2773181">
                  <a:extLst>
                    <a:ext uri="{9D8B030D-6E8A-4147-A177-3AD203B41FA5}">
                      <a16:colId xmlns:a16="http://schemas.microsoft.com/office/drawing/2014/main" xmlns="" val="20001"/>
                    </a:ext>
                  </a:extLst>
                </a:gridCol>
                <a:gridCol w="3447737">
                  <a:extLst>
                    <a:ext uri="{9D8B030D-6E8A-4147-A177-3AD203B41FA5}">
                      <a16:colId xmlns:a16="http://schemas.microsoft.com/office/drawing/2014/main" xmlns="" val="20002"/>
                    </a:ext>
                  </a:extLst>
                </a:gridCol>
              </a:tblGrid>
              <a:tr h="221448">
                <a:tc gridSpan="3">
                  <a:txBody>
                    <a:bodyPr/>
                    <a:lstStyle/>
                    <a:p>
                      <a:pPr algn="l"/>
                      <a:r>
                        <a:rPr lang="en-ZA" sz="1400" b="1" kern="1200" dirty="0">
                          <a:solidFill>
                            <a:schemeClr val="tx1"/>
                          </a:solidFill>
                          <a:effectLst/>
                          <a:latin typeface="+mn-lt"/>
                          <a:ea typeface="+mn-ea"/>
                          <a:cs typeface="+mn-cs"/>
                        </a:rPr>
                        <a:t>PROGRAMME: RESEARCH,</a:t>
                      </a:r>
                      <a:r>
                        <a:rPr lang="en-ZA" sz="1400" b="1" kern="1200" baseline="0" dirty="0">
                          <a:solidFill>
                            <a:schemeClr val="tx1"/>
                          </a:solidFill>
                          <a:effectLst/>
                          <a:latin typeface="+mn-lt"/>
                          <a:ea typeface="+mn-ea"/>
                          <a:cs typeface="+mn-cs"/>
                        </a:rPr>
                        <a:t> POLICY AND LEGISLATION</a:t>
                      </a:r>
                      <a:endParaRPr lang="en-ZA" sz="1400" b="1" kern="1200" dirty="0">
                        <a:solidFill>
                          <a:schemeClr val="tx1"/>
                        </a:solidFill>
                        <a:effectLst/>
                        <a:latin typeface="+mn-lt"/>
                        <a:ea typeface="+mn-ea"/>
                        <a:cs typeface="+mn-cs"/>
                      </a:endParaRPr>
                    </a:p>
                  </a:txBody>
                  <a:tcPr marL="51435" marR="51435" marT="25725" marB="25725">
                    <a:solidFill>
                      <a:schemeClr val="bg2">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716989320"/>
                  </a:ext>
                </a:extLst>
              </a:tr>
              <a:tr h="246937">
                <a:tc gridSpan="3">
                  <a:txBody>
                    <a:bodyPr/>
                    <a:lstStyle/>
                    <a:p>
                      <a:r>
                        <a:rPr lang="en-ZA" sz="1600" b="1" dirty="0"/>
                        <a:t>Strategic objective: </a:t>
                      </a:r>
                      <a:r>
                        <a:rPr lang="en-ZA" sz="1600" b="0" i="0" u="none" strike="noStrike" baseline="0" dirty="0">
                          <a:solidFill>
                            <a:srgbClr val="000000"/>
                          </a:solidFill>
                          <a:latin typeface="Myriad Pro"/>
                        </a:rPr>
                        <a:t>To manage traditional leadership disputes and claims 		</a:t>
                      </a:r>
                    </a:p>
                  </a:txBody>
                  <a:tcPr marL="51435" marR="51435" marT="25725" marB="25725">
                    <a:solidFill>
                      <a:schemeClr val="bg1"/>
                    </a:solidFill>
                  </a:tcPr>
                </a:tc>
                <a:tc hMerge="1">
                  <a:txBody>
                    <a:bodyPr/>
                    <a:lstStyle/>
                    <a:p>
                      <a:endParaRPr lang="en-US"/>
                    </a:p>
                  </a:txBody>
                  <a:tcPr/>
                </a:tc>
                <a:tc hMerge="1">
                  <a:txBody>
                    <a:bodyPr/>
                    <a:lstStyle/>
                    <a:p>
                      <a:endParaRPr lang="en-ZA" sz="1500" b="1" dirty="0"/>
                    </a:p>
                  </a:txBody>
                  <a:tcPr marL="68580" marR="68580" marT="34300" marB="34300">
                    <a:solidFill>
                      <a:srgbClr val="FFC000"/>
                    </a:solidFill>
                  </a:tcPr>
                </a:tc>
                <a:extLst>
                  <a:ext uri="{0D108BD9-81ED-4DB2-BD59-A6C34878D82A}">
                    <a16:rowId xmlns:a16="http://schemas.microsoft.com/office/drawing/2014/main" xmlns="" val="10000"/>
                  </a:ext>
                </a:extLst>
              </a:tr>
              <a:tr h="221448">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Performance Indicators</a:t>
                      </a:r>
                    </a:p>
                  </a:txBody>
                  <a:tcPr marL="51435" marR="51435" marT="25725" marB="25725">
                    <a:solidFill>
                      <a:srgbClr val="92D050"/>
                    </a:solidFill>
                  </a:tcPr>
                </a:tc>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PPIs Annual Targets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a:t>
                      </a:r>
                    </a:p>
                  </a:txBody>
                  <a:tcPr marL="51435" marR="51435" marT="25725" marB="25725">
                    <a:solidFill>
                      <a:srgbClr val="92D050"/>
                    </a:solidFill>
                  </a:tcPr>
                </a:tc>
                <a:extLst>
                  <a:ext uri="{0D108BD9-81ED-4DB2-BD59-A6C34878D82A}">
                    <a16:rowId xmlns:a16="http://schemas.microsoft.com/office/drawing/2014/main" xmlns="" val="10001"/>
                  </a:ext>
                </a:extLst>
              </a:tr>
              <a:tr h="735203">
                <a:tc>
                  <a:txBody>
                    <a:bodyPr/>
                    <a:lstStyle/>
                    <a:p>
                      <a:r>
                        <a:rPr lang="en-ZA" sz="1400" b="0" i="0" u="none" strike="noStrike" baseline="0" dirty="0">
                          <a:solidFill>
                            <a:schemeClr val="tx1"/>
                          </a:solidFill>
                          <a:latin typeface="Myriad Pro"/>
                        </a:rPr>
                        <a:t>Number of books on kingships the customary law of succession</a:t>
                      </a:r>
                    </a:p>
                    <a:p>
                      <a:r>
                        <a:rPr lang="en-ZA" sz="1400" b="0" i="0" u="none" strike="noStrike" baseline="0" dirty="0">
                          <a:solidFill>
                            <a:schemeClr val="tx1"/>
                          </a:solidFill>
                          <a:latin typeface="Myriad Pro"/>
                        </a:rPr>
                        <a:t>and genealogy developed</a:t>
                      </a:r>
                    </a:p>
                  </a:txBody>
                  <a:tcPr marL="51435" marR="51435" marT="25725" marB="25725">
                    <a:solidFill>
                      <a:schemeClr val="bg1"/>
                    </a:solidFill>
                  </a:tcPr>
                </a:tc>
                <a:tc>
                  <a:txBody>
                    <a:bodyPr/>
                    <a:lstStyle/>
                    <a:p>
                      <a:r>
                        <a:rPr lang="en-ZA" sz="1400" b="0" i="0" u="none" strike="noStrike" baseline="0" dirty="0">
                          <a:solidFill>
                            <a:schemeClr val="tx1"/>
                          </a:solidFill>
                          <a:latin typeface="Myriad Pro"/>
                        </a:rPr>
                        <a:t>1 book on kingship </a:t>
                      </a:r>
                    </a:p>
                    <a:p>
                      <a:r>
                        <a:rPr lang="en-ZA" sz="1400" b="0" i="0" u="none" strike="noStrike" baseline="0" dirty="0">
                          <a:solidFill>
                            <a:schemeClr val="tx1"/>
                          </a:solidFill>
                          <a:latin typeface="Myriad Pro"/>
                        </a:rPr>
                        <a:t>customary law of succession</a:t>
                      </a:r>
                    </a:p>
                    <a:p>
                      <a:r>
                        <a:rPr lang="en-ZA" sz="1400" b="0" i="0" u="none" strike="noStrike" baseline="0" dirty="0">
                          <a:solidFill>
                            <a:schemeClr val="tx1"/>
                          </a:solidFill>
                          <a:latin typeface="Myriad Pro"/>
                        </a:rPr>
                        <a:t>and genealogy developed</a:t>
                      </a:r>
                    </a:p>
                  </a:txBody>
                  <a:tcPr marL="51435" marR="51435" marT="25725" marB="25725">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b="1" i="0" u="none" strike="noStrike" kern="1200" baseline="0" dirty="0">
                          <a:solidFill>
                            <a:srgbClr val="00B050"/>
                          </a:solidFill>
                          <a:latin typeface="+mj-lt"/>
                          <a:ea typeface="+mn-ea"/>
                          <a:cs typeface="Arial" panose="020B0604020202020204" pitchFamily="34" charset="0"/>
                        </a:rPr>
                        <a:t>Achieved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b="1" i="0" u="none" strike="noStrike" kern="1200" baseline="0" dirty="0">
                        <a:solidFill>
                          <a:srgbClr val="00B050"/>
                        </a:solidFill>
                        <a:latin typeface="+mj-lt"/>
                        <a:ea typeface="+mn-ea"/>
                        <a:cs typeface="Arial" panose="020B0604020202020204" pitchFamily="34" charset="0"/>
                      </a:endParaRPr>
                    </a:p>
                    <a:p>
                      <a:r>
                        <a:rPr lang="en-ZA" sz="1400" b="0" i="0" u="none" strike="noStrike" baseline="0" dirty="0">
                          <a:solidFill>
                            <a:schemeClr val="tx1"/>
                          </a:solidFill>
                          <a:latin typeface="Myriad Pro"/>
                        </a:rPr>
                        <a:t>1 book on AbaThembu kingship the customary law of succession and genealogy was developed </a:t>
                      </a:r>
                      <a:r>
                        <a:rPr lang="en-ZA" sz="1400" b="0" i="0" u="none" strike="noStrike" baseline="0" dirty="0">
                          <a:solidFill>
                            <a:srgbClr val="00B050"/>
                          </a:solidFill>
                          <a:latin typeface="Myriad Pro"/>
                        </a:rPr>
                        <a:t>	</a:t>
                      </a:r>
                    </a:p>
                    <a:p>
                      <a:r>
                        <a:rPr lang="en-ZA" sz="1400" b="0" i="0" u="none" strike="noStrike" baseline="0" dirty="0">
                          <a:solidFill>
                            <a:srgbClr val="00B050"/>
                          </a:solidFill>
                          <a:latin typeface="Myriad Pro"/>
                        </a:rPr>
                        <a:t>	</a:t>
                      </a:r>
                    </a:p>
                  </a:txBody>
                  <a:tcPr marL="51435" marR="51435" marT="25725" marB="25725">
                    <a:solidFill>
                      <a:schemeClr val="bg1"/>
                    </a:solidFill>
                  </a:tcPr>
                </a:tc>
                <a:extLst>
                  <a:ext uri="{0D108BD9-81ED-4DB2-BD59-A6C34878D82A}">
                    <a16:rowId xmlns:a16="http://schemas.microsoft.com/office/drawing/2014/main" xmlns="" val="10002"/>
                  </a:ext>
                </a:extLst>
              </a:tr>
              <a:tr h="735203">
                <a:tc>
                  <a:txBody>
                    <a:bodyPr/>
                    <a:lstStyle/>
                    <a:p>
                      <a:r>
                        <a:rPr lang="en-ZA" sz="1400" b="0" i="0" u="none" strike="noStrike" baseline="0" dirty="0">
                          <a:solidFill>
                            <a:schemeClr val="tx1"/>
                          </a:solidFill>
                          <a:latin typeface="Myriad Pro"/>
                        </a:rPr>
                        <a:t>Section 81 of the Municipal Structures Act Draft Regulations 	</a:t>
                      </a:r>
                    </a:p>
                  </a:txBody>
                  <a:tcPr marL="51435" marR="51435" marT="25725" marB="25725">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b="0" i="0" u="none" strike="noStrike" kern="1200" baseline="0" dirty="0">
                          <a:solidFill>
                            <a:schemeClr val="tx1"/>
                          </a:solidFill>
                          <a:latin typeface="Myriad Pro"/>
                          <a:ea typeface="+mn-ea"/>
                          <a:cs typeface="+mn-cs"/>
                        </a:rPr>
                        <a:t>Draft Regulations on Section 81 of the Municipal Structures Act developed 	</a:t>
                      </a:r>
                    </a:p>
                  </a:txBody>
                  <a:tcPr marL="51435" marR="51435" marT="25725" marB="25725">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b="1" i="0" u="none" strike="noStrike" kern="1200" baseline="0" dirty="0">
                          <a:solidFill>
                            <a:srgbClr val="00B050"/>
                          </a:solidFill>
                          <a:latin typeface="Myriad Pro"/>
                          <a:ea typeface="+mn-ea"/>
                          <a:cs typeface="Arial" panose="020B0604020202020204" pitchFamily="34" charset="0"/>
                        </a:rPr>
                        <a:t>Achieved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b="1" i="0" u="none" strike="noStrike" kern="1200" baseline="0" dirty="0">
                        <a:solidFill>
                          <a:srgbClr val="00B050"/>
                        </a:solidFill>
                        <a:latin typeface="Myriad Pro"/>
                        <a:ea typeface="+mn-ea"/>
                        <a:cs typeface="Arial" panose="020B0604020202020204" pitchFamily="34" charset="0"/>
                      </a:endParaRPr>
                    </a:p>
                    <a:p>
                      <a:r>
                        <a:rPr lang="en-ZA" sz="1400" b="0" i="0" u="none" strike="noStrike" baseline="0" dirty="0">
                          <a:solidFill>
                            <a:schemeClr val="tx1"/>
                          </a:solidFill>
                          <a:latin typeface="Myriad Pro"/>
                        </a:rPr>
                        <a:t>Draft Regulations on Section 81 of the Municipal Structures Act were developed </a:t>
                      </a:r>
                      <a:r>
                        <a:rPr lang="en-ZA" sz="1400" b="0" i="0" u="none" strike="noStrike" baseline="0" dirty="0">
                          <a:solidFill>
                            <a:srgbClr val="00B050"/>
                          </a:solidFill>
                          <a:latin typeface="Myriad Pro"/>
                        </a:rPr>
                        <a:t>	</a:t>
                      </a:r>
                    </a:p>
                    <a:p>
                      <a:endParaRPr lang="en-ZA" sz="1400" b="0" i="0" u="none" strike="noStrike" baseline="0" dirty="0">
                        <a:solidFill>
                          <a:srgbClr val="00B050"/>
                        </a:solidFill>
                        <a:latin typeface="Myriad Pro"/>
                      </a:endParaRPr>
                    </a:p>
                  </a:txBody>
                  <a:tcPr marL="51435" marR="51435" marT="25725" marB="25725">
                    <a:solidFill>
                      <a:schemeClr val="bg1"/>
                    </a:solidFill>
                  </a:tcPr>
                </a:tc>
                <a:extLst>
                  <a:ext uri="{0D108BD9-81ED-4DB2-BD59-A6C34878D82A}">
                    <a16:rowId xmlns:a16="http://schemas.microsoft.com/office/drawing/2014/main" xmlns="" val="1487566026"/>
                  </a:ext>
                </a:extLst>
              </a:tr>
            </a:tbl>
          </a:graphicData>
        </a:graphic>
      </p:graphicFrame>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15</a:t>
            </a:fld>
            <a:endParaRPr lang="en-ZA" altLang="en-US"/>
          </a:p>
        </p:txBody>
      </p:sp>
    </p:spTree>
    <p:extLst>
      <p:ext uri="{BB962C8B-B14F-4D97-AF65-F5344CB8AC3E}">
        <p14:creationId xmlns:p14="http://schemas.microsoft.com/office/powerpoint/2010/main" xmlns="" val="774411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539552" y="234712"/>
            <a:ext cx="7775154" cy="573528"/>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rmAutofit fontScale="90000" lnSpcReduction="10000"/>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ZA" sz="1800" dirty="0">
                <a:effectLst/>
                <a:ea typeface="MS PGothic" pitchFamily="34" charset="-128"/>
              </a:rPr>
              <a:t>Performance on the 2019/2020 Programme Performance Indicators (PPIs) targets per programme</a:t>
            </a:r>
          </a:p>
        </p:txBody>
      </p:sp>
      <p:graphicFrame>
        <p:nvGraphicFramePr>
          <p:cNvPr id="9" name="Table 8"/>
          <p:cNvGraphicFramePr>
            <a:graphicFrameLocks noGrp="1"/>
          </p:cNvGraphicFramePr>
          <p:nvPr>
            <p:extLst>
              <p:ext uri="{D42A27DB-BD31-4B8C-83A1-F6EECF244321}">
                <p14:modId xmlns:p14="http://schemas.microsoft.com/office/powerpoint/2010/main" xmlns="" val="1927217098"/>
              </p:ext>
            </p:extLst>
          </p:nvPr>
        </p:nvGraphicFramePr>
        <p:xfrm>
          <a:off x="0" y="808240"/>
          <a:ext cx="9144000" cy="5068542"/>
        </p:xfrm>
        <a:graphic>
          <a:graphicData uri="http://schemas.openxmlformats.org/drawingml/2006/table">
            <a:tbl>
              <a:tblPr firstRow="1" bandRow="1"/>
              <a:tblGrid>
                <a:gridCol w="2919932">
                  <a:extLst>
                    <a:ext uri="{9D8B030D-6E8A-4147-A177-3AD203B41FA5}">
                      <a16:colId xmlns:a16="http://schemas.microsoft.com/office/drawing/2014/main" xmlns="" val="20000"/>
                    </a:ext>
                  </a:extLst>
                </a:gridCol>
                <a:gridCol w="3150454">
                  <a:extLst>
                    <a:ext uri="{9D8B030D-6E8A-4147-A177-3AD203B41FA5}">
                      <a16:colId xmlns:a16="http://schemas.microsoft.com/office/drawing/2014/main" xmlns="" val="20001"/>
                    </a:ext>
                  </a:extLst>
                </a:gridCol>
                <a:gridCol w="3073614">
                  <a:extLst>
                    <a:ext uri="{9D8B030D-6E8A-4147-A177-3AD203B41FA5}">
                      <a16:colId xmlns:a16="http://schemas.microsoft.com/office/drawing/2014/main" xmlns="" val="20002"/>
                    </a:ext>
                  </a:extLst>
                </a:gridCol>
              </a:tblGrid>
              <a:tr h="388512">
                <a:tc gridSpan="3">
                  <a:txBody>
                    <a:bodyPr/>
                    <a:lstStyle/>
                    <a:p>
                      <a:pPr algn="l"/>
                      <a:r>
                        <a:rPr lang="en-ZA" sz="1400" b="1" kern="1200" dirty="0">
                          <a:solidFill>
                            <a:schemeClr val="tx1"/>
                          </a:solidFill>
                          <a:effectLst/>
                          <a:latin typeface="+mn-lt"/>
                          <a:ea typeface="+mn-ea"/>
                          <a:cs typeface="+mn-cs"/>
                        </a:rPr>
                        <a:t>PROGRAMME: INSTITUTIONAL SUPPORT AND COORDINATION</a:t>
                      </a:r>
                    </a:p>
                  </a:txBody>
                  <a:tcPr marL="51435" marR="51435" marT="25725" marB="25725">
                    <a:solidFill>
                      <a:schemeClr val="bg2">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716989320"/>
                  </a:ext>
                </a:extLst>
              </a:tr>
              <a:tr h="351780">
                <a:tc grid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b="1" dirty="0">
                          <a:solidFill>
                            <a:schemeClr val="tx1"/>
                          </a:solidFill>
                        </a:rPr>
                        <a:t>Strategic objective: </a:t>
                      </a:r>
                      <a:r>
                        <a:rPr lang="en-ZA" sz="1600" b="0" dirty="0">
                          <a:solidFill>
                            <a:schemeClr val="tx1"/>
                          </a:solidFill>
                        </a:rPr>
                        <a:t>To manage</a:t>
                      </a:r>
                      <a:r>
                        <a:rPr lang="en-ZA" sz="1600" b="0" baseline="0" dirty="0">
                          <a:solidFill>
                            <a:schemeClr val="tx1"/>
                          </a:solidFill>
                        </a:rPr>
                        <a:t> </a:t>
                      </a:r>
                      <a:r>
                        <a:rPr lang="en-ZA" sz="1600" b="0" dirty="0">
                          <a:solidFill>
                            <a:schemeClr val="tx1"/>
                          </a:solidFill>
                        </a:rPr>
                        <a:t>partnerships, Intergovernmental</a:t>
                      </a:r>
                      <a:r>
                        <a:rPr lang="en-ZA" sz="1600" b="0" baseline="0" dirty="0">
                          <a:solidFill>
                            <a:schemeClr val="tx1"/>
                          </a:solidFill>
                        </a:rPr>
                        <a:t> </a:t>
                      </a:r>
                      <a:r>
                        <a:rPr lang="en-ZA" sz="1600" b="0" dirty="0">
                          <a:solidFill>
                            <a:schemeClr val="tx1"/>
                          </a:solidFill>
                        </a:rPr>
                        <a:t>and stakeholder</a:t>
                      </a:r>
                      <a:r>
                        <a:rPr lang="en-ZA" sz="1600" b="0" baseline="0" dirty="0">
                          <a:solidFill>
                            <a:schemeClr val="tx1"/>
                          </a:solidFill>
                        </a:rPr>
                        <a:t> </a:t>
                      </a:r>
                      <a:r>
                        <a:rPr lang="en-ZA" sz="1600" b="0" dirty="0">
                          <a:solidFill>
                            <a:schemeClr val="tx1"/>
                          </a:solidFill>
                        </a:rPr>
                        <a:t>relations</a:t>
                      </a:r>
                      <a:endParaRPr kumimoji="0" lang="en-ZA" sz="1600" b="0" i="0" u="none" strike="noStrike" kern="1200" cap="none" spc="0" normalizeH="0" baseline="0" noProof="0" dirty="0">
                        <a:ln>
                          <a:noFill/>
                        </a:ln>
                        <a:solidFill>
                          <a:schemeClr val="tx1"/>
                        </a:solidFill>
                        <a:effectLst/>
                        <a:uLnTx/>
                        <a:uFillTx/>
                        <a:latin typeface="+mn-lt"/>
                        <a:ea typeface="+mn-ea"/>
                        <a:cs typeface="+mn-cs"/>
                      </a:endParaRPr>
                    </a:p>
                  </a:txBody>
                  <a:tcPr marL="51435" marR="51435" marT="25725" marB="25725">
                    <a:solidFill>
                      <a:schemeClr val="bg1"/>
                    </a:solidFill>
                  </a:tcPr>
                </a:tc>
                <a:tc hMerge="1">
                  <a:txBody>
                    <a:bodyPr/>
                    <a:lstStyle/>
                    <a:p>
                      <a:endParaRPr lang="en-US"/>
                    </a:p>
                  </a:txBody>
                  <a:tcPr/>
                </a:tc>
                <a:tc hMerge="1">
                  <a:txBody>
                    <a:bodyPr/>
                    <a:lstStyle/>
                    <a:p>
                      <a:endParaRPr lang="en-ZA" sz="1500" b="1" dirty="0"/>
                    </a:p>
                  </a:txBody>
                  <a:tcPr marL="68580" marR="68580" marT="34300" marB="34300">
                    <a:solidFill>
                      <a:srgbClr val="FFC000"/>
                    </a:solidFill>
                  </a:tcPr>
                </a:tc>
                <a:extLst>
                  <a:ext uri="{0D108BD9-81ED-4DB2-BD59-A6C34878D82A}">
                    <a16:rowId xmlns:a16="http://schemas.microsoft.com/office/drawing/2014/main" xmlns="" val="10000"/>
                  </a:ext>
                </a:extLst>
              </a:tr>
              <a:tr h="777838">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Performance Indicators</a:t>
                      </a:r>
                    </a:p>
                  </a:txBody>
                  <a:tcPr marL="51435" marR="51435" marT="25725" marB="25725">
                    <a:solidFill>
                      <a:srgbClr val="92D050"/>
                    </a:solidFill>
                  </a:tcPr>
                </a:tc>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PPIs Annual Targets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a:t>
                      </a:r>
                    </a:p>
                  </a:txBody>
                  <a:tcPr marL="51435" marR="51435" marT="25725" marB="25725">
                    <a:solidFill>
                      <a:srgbClr val="92D050"/>
                    </a:solidFill>
                  </a:tcPr>
                </a:tc>
                <a:extLst>
                  <a:ext uri="{0D108BD9-81ED-4DB2-BD59-A6C34878D82A}">
                    <a16:rowId xmlns:a16="http://schemas.microsoft.com/office/drawing/2014/main" xmlns="" val="10001"/>
                  </a:ext>
                </a:extLst>
              </a:tr>
              <a:tr h="1693927">
                <a:tc>
                  <a:txBody>
                    <a:bodyPr/>
                    <a:lstStyle/>
                    <a:p>
                      <a:r>
                        <a:rPr lang="en-ZA" sz="1400" b="0" i="0" u="none" strike="noStrike" baseline="0" dirty="0">
                          <a:solidFill>
                            <a:schemeClr val="tx1"/>
                          </a:solidFill>
                          <a:latin typeface="Myriad Pro"/>
                        </a:rPr>
                        <a:t>Number of provinces monitored on the implementation of the Guidelines on the participation of traditional leadership in the municipal IDP processes </a:t>
                      </a:r>
                      <a:r>
                        <a:rPr lang="en-ZA" sz="1600" b="0" i="0" u="none" strike="noStrike" baseline="0" dirty="0">
                          <a:solidFill>
                            <a:schemeClr val="tx1"/>
                          </a:solidFill>
                          <a:latin typeface="Myriad Pro"/>
                        </a:rPr>
                        <a:t>	</a:t>
                      </a:r>
                    </a:p>
                    <a:p>
                      <a:pPr algn="l"/>
                      <a:endParaRPr lang="en-ZA" sz="1400" kern="1200" dirty="0">
                        <a:solidFill>
                          <a:schemeClr val="tx1"/>
                        </a:solidFill>
                        <a:effectLst/>
                        <a:latin typeface="Myriad Pro"/>
                        <a:ea typeface="+mn-ea"/>
                        <a:cs typeface="+mn-cs"/>
                      </a:endParaRPr>
                    </a:p>
                  </a:txBody>
                  <a:tcPr marL="51435" marR="51435" marT="25725" marB="25725">
                    <a:solidFill>
                      <a:schemeClr val="bg1"/>
                    </a:solidFill>
                  </a:tcPr>
                </a:tc>
                <a:tc>
                  <a:txBody>
                    <a:bodyPr/>
                    <a:lstStyle/>
                    <a:p>
                      <a:pPr algn="just"/>
                      <a:r>
                        <a:rPr lang="en-ZA" sz="1400" b="0" i="0" u="none" strike="noStrike" baseline="0" dirty="0">
                          <a:solidFill>
                            <a:schemeClr val="tx1"/>
                          </a:solidFill>
                          <a:latin typeface="Myriad Pro"/>
                        </a:rPr>
                        <a:t>8 Provinces monitored on the </a:t>
                      </a:r>
                    </a:p>
                    <a:p>
                      <a:pPr algn="just"/>
                      <a:r>
                        <a:rPr lang="en-ZA" sz="1400" b="0" i="0" u="none" strike="noStrike" baseline="0" dirty="0">
                          <a:solidFill>
                            <a:schemeClr val="tx1"/>
                          </a:solidFill>
                          <a:latin typeface="Myriad Pro"/>
                        </a:rPr>
                        <a:t>implementation of the guidelines </a:t>
                      </a:r>
                    </a:p>
                    <a:p>
                      <a:pPr algn="just"/>
                      <a:r>
                        <a:rPr lang="en-ZA" sz="1400" b="0" i="0" u="none" strike="noStrike" baseline="0" dirty="0">
                          <a:solidFill>
                            <a:schemeClr val="tx1"/>
                          </a:solidFill>
                          <a:latin typeface="Myriad Pro"/>
                        </a:rPr>
                        <a:t>on participation of traditional </a:t>
                      </a:r>
                    </a:p>
                    <a:p>
                      <a:pPr algn="just"/>
                      <a:r>
                        <a:rPr lang="en-ZA" sz="1400" b="0" i="0" u="none" strike="noStrike" baseline="0" dirty="0">
                          <a:solidFill>
                            <a:schemeClr val="tx1"/>
                          </a:solidFill>
                          <a:latin typeface="Myriad Pro"/>
                        </a:rPr>
                        <a:t>leadership in municipal IDP </a:t>
                      </a:r>
                    </a:p>
                    <a:p>
                      <a:pPr algn="just"/>
                      <a:r>
                        <a:rPr lang="en-ZA" sz="1400" b="0" i="0" u="none" strike="noStrike" baseline="0" dirty="0">
                          <a:solidFill>
                            <a:schemeClr val="tx1"/>
                          </a:solidFill>
                          <a:latin typeface="Myriad Pro"/>
                        </a:rPr>
                        <a:t>processes 	</a:t>
                      </a:r>
                    </a:p>
                    <a:p>
                      <a:pPr algn="just"/>
                      <a:endParaRPr lang="en-ZA" sz="1400" dirty="0">
                        <a:solidFill>
                          <a:schemeClr val="tx1"/>
                        </a:solidFill>
                        <a:effectLst/>
                        <a:latin typeface="Myriad Pro"/>
                        <a:ea typeface="PMingLiU" panose="02020500000000000000" pitchFamily="18" charset="-120"/>
                      </a:endParaRPr>
                    </a:p>
                  </a:txBody>
                  <a:tcPr marL="51435" marR="51435" marT="25725" marB="25725">
                    <a:solidFill>
                      <a:schemeClr val="bg1"/>
                    </a:solidFill>
                  </a:tcPr>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ZA" sz="1400" b="1" dirty="0">
                          <a:solidFill>
                            <a:srgbClr val="00B050"/>
                          </a:solidFill>
                          <a:effectLst/>
                          <a:latin typeface="+mj-lt"/>
                          <a:ea typeface="Calibri" panose="020F0502020204030204" pitchFamily="34" charset="0"/>
                          <a:cs typeface="Arial" panose="020B0604020202020204" pitchFamily="34" charset="0"/>
                        </a:rPr>
                        <a:t>Achieved</a:t>
                      </a:r>
                    </a:p>
                    <a:p>
                      <a:r>
                        <a:rPr lang="en-ZA" sz="1400" b="0" i="0" u="none" strike="noStrike" baseline="0" dirty="0">
                          <a:solidFill>
                            <a:schemeClr val="tx1"/>
                          </a:solidFill>
                          <a:latin typeface="Myriad Pro"/>
                        </a:rPr>
                        <a:t>All Eight (8) provinces were monitored on the implementation of the guidelines on participation </a:t>
                      </a:r>
                    </a:p>
                    <a:p>
                      <a:r>
                        <a:rPr lang="en-ZA" sz="1400" b="0" i="0" u="none" strike="noStrike" baseline="0" dirty="0">
                          <a:solidFill>
                            <a:schemeClr val="tx1"/>
                          </a:solidFill>
                          <a:latin typeface="Myriad Pro"/>
                        </a:rPr>
                        <a:t>of traditional leadership in </a:t>
                      </a:r>
                    </a:p>
                    <a:p>
                      <a:r>
                        <a:rPr lang="en-ZA" sz="1400" b="0" i="0" u="none" strike="noStrike" baseline="0" dirty="0">
                          <a:solidFill>
                            <a:schemeClr val="tx1"/>
                          </a:solidFill>
                          <a:latin typeface="Myriad Pro"/>
                        </a:rPr>
                        <a:t>municipal IDP processes </a:t>
                      </a:r>
                    </a:p>
                    <a:p>
                      <a:endParaRPr lang="en-ZA" sz="1400" b="0" i="0" u="none" strike="noStrike" baseline="0" dirty="0">
                        <a:solidFill>
                          <a:schemeClr val="tx1"/>
                        </a:solidFill>
                        <a:latin typeface="Myriad Pro"/>
                      </a:endParaRPr>
                    </a:p>
                    <a:p>
                      <a:r>
                        <a:rPr lang="en-ZA" sz="1400" b="0" i="0" u="none" strike="noStrike" baseline="0" dirty="0">
                          <a:solidFill>
                            <a:schemeClr val="tx1"/>
                          </a:solidFill>
                          <a:latin typeface="Myriad Pro"/>
                        </a:rPr>
                        <a:t>A monitoring tool was developed to assist in the monitoring process</a:t>
                      </a:r>
                      <a:r>
                        <a:rPr lang="en-ZA" sz="1400" b="0" i="0" u="none" strike="noStrike" baseline="0" dirty="0">
                          <a:solidFill>
                            <a:srgbClr val="00B050"/>
                          </a:solidFill>
                          <a:latin typeface="Myriad Pro"/>
                        </a:rPr>
                        <a:t>. 	</a:t>
                      </a:r>
                    </a:p>
                  </a:txBody>
                  <a:tcPr marL="51435" marR="51435" marT="0" marB="0">
                    <a:solidFill>
                      <a:schemeClr val="bg1"/>
                    </a:solidFill>
                  </a:tcPr>
                </a:tc>
                <a:extLst>
                  <a:ext uri="{0D108BD9-81ED-4DB2-BD59-A6C34878D82A}">
                    <a16:rowId xmlns:a16="http://schemas.microsoft.com/office/drawing/2014/main" xmlns="" val="3947663736"/>
                  </a:ext>
                </a:extLst>
              </a:tr>
              <a:tr h="1371674">
                <a:tc>
                  <a:txBody>
                    <a:bodyPr/>
                    <a:lstStyle/>
                    <a:p>
                      <a:pPr algn="l"/>
                      <a:r>
                        <a:rPr lang="en-ZA" sz="1400" dirty="0">
                          <a:solidFill>
                            <a:schemeClr val="tx1"/>
                          </a:solidFill>
                          <a:latin typeface="Myriad Pro"/>
                          <a:cs typeface="Arial" panose="020B0604020202020204" pitchFamily="34" charset="0"/>
                        </a:rPr>
                        <a:t>Number of</a:t>
                      </a:r>
                      <a:r>
                        <a:rPr lang="en-ZA" sz="1400" baseline="0" dirty="0">
                          <a:solidFill>
                            <a:schemeClr val="tx1"/>
                          </a:solidFill>
                          <a:latin typeface="Myriad Pro"/>
                          <a:cs typeface="Arial" panose="020B0604020202020204" pitchFamily="34" charset="0"/>
                        </a:rPr>
                        <a:t> </a:t>
                      </a:r>
                      <a:r>
                        <a:rPr lang="en-ZA" sz="1400" dirty="0">
                          <a:solidFill>
                            <a:schemeClr val="tx1"/>
                          </a:solidFill>
                          <a:latin typeface="Myriad Pro"/>
                          <a:cs typeface="Arial" panose="020B0604020202020204" pitchFamily="34" charset="0"/>
                        </a:rPr>
                        <a:t>provinces</a:t>
                      </a:r>
                    </a:p>
                    <a:p>
                      <a:pPr algn="l"/>
                      <a:r>
                        <a:rPr lang="en-ZA" sz="1400" dirty="0">
                          <a:solidFill>
                            <a:schemeClr val="tx1"/>
                          </a:solidFill>
                          <a:latin typeface="Myriad Pro"/>
                          <a:cs typeface="Arial" panose="020B0604020202020204" pitchFamily="34" charset="0"/>
                        </a:rPr>
                        <a:t>Workshopped</a:t>
                      </a:r>
                      <a:r>
                        <a:rPr lang="en-ZA" sz="1400" baseline="0" dirty="0">
                          <a:solidFill>
                            <a:schemeClr val="tx1"/>
                          </a:solidFill>
                          <a:latin typeface="Myriad Pro"/>
                          <a:cs typeface="Arial" panose="020B0604020202020204" pitchFamily="34" charset="0"/>
                        </a:rPr>
                        <a:t> </a:t>
                      </a:r>
                      <a:r>
                        <a:rPr lang="en-ZA" sz="1400" dirty="0">
                          <a:solidFill>
                            <a:schemeClr val="tx1"/>
                          </a:solidFill>
                          <a:latin typeface="Myriad Pro"/>
                          <a:cs typeface="Arial" panose="020B0604020202020204" pitchFamily="34" charset="0"/>
                        </a:rPr>
                        <a:t>on the</a:t>
                      </a:r>
                    </a:p>
                    <a:p>
                      <a:pPr algn="l"/>
                      <a:r>
                        <a:rPr lang="en-ZA" sz="1400" dirty="0">
                          <a:solidFill>
                            <a:schemeClr val="tx1"/>
                          </a:solidFill>
                          <a:latin typeface="Myriad Pro"/>
                          <a:cs typeface="Arial" panose="020B0604020202020204" pitchFamily="34" charset="0"/>
                        </a:rPr>
                        <a:t>Cooperative Governance</a:t>
                      </a:r>
                    </a:p>
                    <a:p>
                      <a:pPr algn="l"/>
                      <a:r>
                        <a:rPr lang="en-ZA" sz="1400" dirty="0">
                          <a:solidFill>
                            <a:schemeClr val="tx1"/>
                          </a:solidFill>
                          <a:latin typeface="Myriad Pro"/>
                          <a:cs typeface="Arial" panose="020B0604020202020204" pitchFamily="34" charset="0"/>
                        </a:rPr>
                        <a:t>Framework</a:t>
                      </a:r>
                      <a:r>
                        <a:rPr lang="en-ZA" sz="1400" baseline="0" dirty="0">
                          <a:solidFill>
                            <a:schemeClr val="tx1"/>
                          </a:solidFill>
                          <a:latin typeface="Myriad Pro"/>
                          <a:cs typeface="Arial" panose="020B0604020202020204" pitchFamily="34" charset="0"/>
                        </a:rPr>
                        <a:t> f</a:t>
                      </a:r>
                      <a:r>
                        <a:rPr lang="en-ZA" sz="1400" dirty="0">
                          <a:solidFill>
                            <a:schemeClr val="tx1"/>
                          </a:solidFill>
                          <a:latin typeface="Myriad Pro"/>
                          <a:cs typeface="Arial" panose="020B0604020202020204" pitchFamily="34" charset="0"/>
                        </a:rPr>
                        <a:t>or Traditional</a:t>
                      </a:r>
                    </a:p>
                    <a:p>
                      <a:pPr algn="l"/>
                      <a:r>
                        <a:rPr lang="en-ZA" sz="1400" dirty="0">
                          <a:solidFill>
                            <a:schemeClr val="tx1"/>
                          </a:solidFill>
                          <a:latin typeface="Myriad Pro"/>
                          <a:cs typeface="Arial" panose="020B0604020202020204" pitchFamily="34" charset="0"/>
                        </a:rPr>
                        <a:t>Leadership</a:t>
                      </a:r>
                    </a:p>
                  </a:txBody>
                  <a:tcPr marL="51435" marR="51435" marT="25725" marB="25725">
                    <a:solidFill>
                      <a:schemeClr val="bg1"/>
                    </a:solidFill>
                  </a:tcPr>
                </a:tc>
                <a:tc>
                  <a:txBody>
                    <a:bodyPr/>
                    <a:lstStyle/>
                    <a:p>
                      <a:pPr algn="just"/>
                      <a:r>
                        <a:rPr lang="en-ZA" sz="1400" b="0" i="0" u="none" strike="noStrike" baseline="0" dirty="0">
                          <a:solidFill>
                            <a:schemeClr val="tx1"/>
                          </a:solidFill>
                          <a:latin typeface="Myriad Pro"/>
                        </a:rPr>
                        <a:t>8 provinces workshopped on the Cooperative Governance </a:t>
                      </a:r>
                    </a:p>
                    <a:p>
                      <a:pPr algn="just"/>
                      <a:r>
                        <a:rPr lang="en-ZA" sz="1400" b="0" i="0" u="none" strike="noStrike" baseline="0" dirty="0">
                          <a:solidFill>
                            <a:schemeClr val="tx1"/>
                          </a:solidFill>
                          <a:latin typeface="Myriad Pro"/>
                        </a:rPr>
                        <a:t>Framework for Traditional </a:t>
                      </a:r>
                    </a:p>
                    <a:p>
                      <a:pPr algn="just"/>
                      <a:r>
                        <a:rPr lang="en-ZA" sz="1400" b="0" i="0" u="none" strike="noStrike" baseline="0" dirty="0">
                          <a:solidFill>
                            <a:schemeClr val="tx1"/>
                          </a:solidFill>
                          <a:latin typeface="Myriad Pro"/>
                        </a:rPr>
                        <a:t>leadership 	</a:t>
                      </a:r>
                    </a:p>
                    <a:p>
                      <a:pPr algn="just"/>
                      <a:endParaRPr lang="en-ZA" sz="1400" baseline="0" dirty="0">
                        <a:solidFill>
                          <a:schemeClr val="tx1"/>
                        </a:solidFill>
                        <a:effectLst/>
                        <a:latin typeface="Myriad Pro"/>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ZA" sz="1400" b="1" dirty="0">
                          <a:solidFill>
                            <a:srgbClr val="00B050"/>
                          </a:solidFill>
                          <a:effectLst/>
                          <a:latin typeface="+mj-lt"/>
                          <a:ea typeface="Calibri" panose="020F0502020204030204" pitchFamily="34" charset="0"/>
                          <a:cs typeface="Arial" panose="020B0604020202020204" pitchFamily="34" charset="0"/>
                        </a:rPr>
                        <a:t>Achieved</a:t>
                      </a:r>
                    </a:p>
                    <a:p>
                      <a:r>
                        <a:rPr lang="en-ZA" sz="1400" b="0" i="0" u="none" strike="noStrike" baseline="0" dirty="0">
                          <a:solidFill>
                            <a:schemeClr val="tx1"/>
                          </a:solidFill>
                          <a:latin typeface="Myriad Pro"/>
                        </a:rPr>
                        <a:t>All eight (8) provinces were workshopped on the Cooperative </a:t>
                      </a:r>
                    </a:p>
                    <a:p>
                      <a:r>
                        <a:rPr lang="en-ZA" sz="1400" b="0" i="0" u="none" strike="noStrike" baseline="0" dirty="0">
                          <a:solidFill>
                            <a:schemeClr val="tx1"/>
                          </a:solidFill>
                          <a:latin typeface="Myriad Pro"/>
                        </a:rPr>
                        <a:t>Governance Framework for Traditional leadership </a:t>
                      </a:r>
                      <a:r>
                        <a:rPr lang="en-ZA" sz="1400" b="0" i="0" u="none" strike="noStrike" baseline="0" dirty="0">
                          <a:solidFill>
                            <a:srgbClr val="00B050"/>
                          </a:solidFill>
                          <a:latin typeface="Myriad Pro"/>
                        </a:rPr>
                        <a:t>	</a:t>
                      </a:r>
                    </a:p>
                    <a:p>
                      <a:pPr marL="0" marR="0" lvl="0" indent="0" algn="l" defTabSz="457200" rtl="0" eaLnBrk="1" fontAlgn="auto" latinLnBrk="0" hangingPunct="1">
                        <a:lnSpc>
                          <a:spcPct val="115000"/>
                        </a:lnSpc>
                        <a:spcBef>
                          <a:spcPts val="0"/>
                        </a:spcBef>
                        <a:spcAft>
                          <a:spcPts val="1000"/>
                        </a:spcAft>
                        <a:buClrTx/>
                        <a:buSzTx/>
                        <a:buFontTx/>
                        <a:buNone/>
                        <a:tabLst/>
                        <a:defRPr/>
                      </a:pPr>
                      <a:endParaRPr lang="en-ZA" sz="1400" b="1" dirty="0">
                        <a:solidFill>
                          <a:srgbClr val="00B050"/>
                        </a:solidFill>
                        <a:effectLst/>
                        <a:latin typeface="+mj-lt"/>
                        <a:ea typeface="Calibri" panose="020F0502020204030204" pitchFamily="34" charset="0"/>
                        <a:cs typeface="Arial" panose="020B0604020202020204" pitchFamily="34" charset="0"/>
                      </a:endParaRPr>
                    </a:p>
                  </a:txBody>
                  <a:tcPr marL="51435" marR="51435" marT="0" marB="0">
                    <a:solidFill>
                      <a:schemeClr val="bg1"/>
                    </a:solidFill>
                  </a:tcPr>
                </a:tc>
                <a:extLst>
                  <a:ext uri="{0D108BD9-81ED-4DB2-BD59-A6C34878D82A}">
                    <a16:rowId xmlns:a16="http://schemas.microsoft.com/office/drawing/2014/main" xmlns="" val="2803949040"/>
                  </a:ext>
                </a:extLst>
              </a:tr>
            </a:tbl>
          </a:graphicData>
        </a:graphic>
      </p:graphicFrame>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16</a:t>
            </a:fld>
            <a:endParaRPr lang="en-ZA" altLang="en-US"/>
          </a:p>
        </p:txBody>
      </p:sp>
    </p:spTree>
    <p:extLst>
      <p:ext uri="{BB962C8B-B14F-4D97-AF65-F5344CB8AC3E}">
        <p14:creationId xmlns:p14="http://schemas.microsoft.com/office/powerpoint/2010/main" xmlns="" val="2997922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539552" y="234712"/>
            <a:ext cx="7775154" cy="573528"/>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rmAutofit fontScale="90000" lnSpcReduction="10000"/>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ZA" sz="1800" dirty="0">
                <a:effectLst/>
                <a:ea typeface="MS PGothic" pitchFamily="34" charset="-128"/>
              </a:rPr>
              <a:t>Performance on the 2019/2020 Programme Performance Indicators (PPIs) targets per programme</a:t>
            </a:r>
          </a:p>
        </p:txBody>
      </p:sp>
      <p:graphicFrame>
        <p:nvGraphicFramePr>
          <p:cNvPr id="9" name="Table 8"/>
          <p:cNvGraphicFramePr>
            <a:graphicFrameLocks noGrp="1"/>
          </p:cNvGraphicFramePr>
          <p:nvPr>
            <p:extLst>
              <p:ext uri="{D42A27DB-BD31-4B8C-83A1-F6EECF244321}">
                <p14:modId xmlns:p14="http://schemas.microsoft.com/office/powerpoint/2010/main" xmlns="" val="2702753936"/>
              </p:ext>
            </p:extLst>
          </p:nvPr>
        </p:nvGraphicFramePr>
        <p:xfrm>
          <a:off x="0" y="808240"/>
          <a:ext cx="9144000" cy="4670986"/>
        </p:xfrm>
        <a:graphic>
          <a:graphicData uri="http://schemas.openxmlformats.org/drawingml/2006/table">
            <a:tbl>
              <a:tblPr firstRow="1" bandRow="1"/>
              <a:tblGrid>
                <a:gridCol w="2555776">
                  <a:extLst>
                    <a:ext uri="{9D8B030D-6E8A-4147-A177-3AD203B41FA5}">
                      <a16:colId xmlns:a16="http://schemas.microsoft.com/office/drawing/2014/main" xmlns="" val="20000"/>
                    </a:ext>
                  </a:extLst>
                </a:gridCol>
                <a:gridCol w="2736304">
                  <a:extLst>
                    <a:ext uri="{9D8B030D-6E8A-4147-A177-3AD203B41FA5}">
                      <a16:colId xmlns:a16="http://schemas.microsoft.com/office/drawing/2014/main" xmlns="" val="20001"/>
                    </a:ext>
                  </a:extLst>
                </a:gridCol>
                <a:gridCol w="3851920">
                  <a:extLst>
                    <a:ext uri="{9D8B030D-6E8A-4147-A177-3AD203B41FA5}">
                      <a16:colId xmlns:a16="http://schemas.microsoft.com/office/drawing/2014/main" xmlns="" val="20002"/>
                    </a:ext>
                  </a:extLst>
                </a:gridCol>
              </a:tblGrid>
              <a:tr h="388512">
                <a:tc gridSpan="3">
                  <a:txBody>
                    <a:bodyPr/>
                    <a:lstStyle/>
                    <a:p>
                      <a:pPr algn="l"/>
                      <a:r>
                        <a:rPr lang="en-ZA" sz="1400" b="1" kern="1200" dirty="0">
                          <a:solidFill>
                            <a:schemeClr val="tx1"/>
                          </a:solidFill>
                          <a:effectLst/>
                          <a:latin typeface="+mn-lt"/>
                          <a:ea typeface="+mn-ea"/>
                          <a:cs typeface="+mn-cs"/>
                        </a:rPr>
                        <a:t>PROGRAMME: INSTITUTIONAL SUPPORT AND COORDINATION</a:t>
                      </a:r>
                    </a:p>
                  </a:txBody>
                  <a:tcPr marL="51435" marR="51435" marT="25725" marB="25725">
                    <a:solidFill>
                      <a:schemeClr val="bg2">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716989320"/>
                  </a:ext>
                </a:extLst>
              </a:tr>
              <a:tr h="351780">
                <a:tc grid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b="1" dirty="0">
                          <a:solidFill>
                            <a:schemeClr val="tx1"/>
                          </a:solidFill>
                        </a:rPr>
                        <a:t>Strategic objective:</a:t>
                      </a:r>
                      <a:r>
                        <a:rPr kumimoji="0" lang="en-ZA" sz="1600" b="0" i="0" u="none" strike="noStrike" kern="1200" cap="none" spc="0" normalizeH="0" baseline="0" noProof="0" dirty="0">
                          <a:ln>
                            <a:noFill/>
                          </a:ln>
                          <a:solidFill>
                            <a:schemeClr val="tx1"/>
                          </a:solidFill>
                          <a:effectLst/>
                          <a:uLnTx/>
                          <a:uFillTx/>
                          <a:latin typeface="+mn-lt"/>
                          <a:ea typeface="+mn-ea"/>
                          <a:cs typeface="+mn-cs"/>
                        </a:rPr>
                        <a:t>To improve performance and functionality of traditional and Khoisan leadership structures</a:t>
                      </a:r>
                    </a:p>
                  </a:txBody>
                  <a:tcPr marL="51435" marR="51435" marT="25725" marB="25725">
                    <a:solidFill>
                      <a:schemeClr val="bg1"/>
                    </a:solidFill>
                  </a:tcPr>
                </a:tc>
                <a:tc hMerge="1">
                  <a:txBody>
                    <a:bodyPr/>
                    <a:lstStyle/>
                    <a:p>
                      <a:endParaRPr lang="en-US"/>
                    </a:p>
                  </a:txBody>
                  <a:tcPr/>
                </a:tc>
                <a:tc hMerge="1">
                  <a:txBody>
                    <a:bodyPr/>
                    <a:lstStyle/>
                    <a:p>
                      <a:endParaRPr lang="en-ZA" sz="1500" b="1" dirty="0"/>
                    </a:p>
                  </a:txBody>
                  <a:tcPr marL="68580" marR="68580" marT="34300" marB="34300">
                    <a:solidFill>
                      <a:srgbClr val="FFC000"/>
                    </a:solidFill>
                  </a:tcPr>
                </a:tc>
                <a:extLst>
                  <a:ext uri="{0D108BD9-81ED-4DB2-BD59-A6C34878D82A}">
                    <a16:rowId xmlns:a16="http://schemas.microsoft.com/office/drawing/2014/main" xmlns="" val="10000"/>
                  </a:ext>
                </a:extLst>
              </a:tr>
              <a:tr h="777838">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Performance Indicators</a:t>
                      </a:r>
                    </a:p>
                  </a:txBody>
                  <a:tcPr marL="51435" marR="51435" marT="25725" marB="25725">
                    <a:solidFill>
                      <a:srgbClr val="92D050"/>
                    </a:solidFill>
                  </a:tcPr>
                </a:tc>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PPIs Annual Targets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a:t>
                      </a:r>
                    </a:p>
                  </a:txBody>
                  <a:tcPr marL="51435" marR="51435" marT="25725" marB="25725">
                    <a:solidFill>
                      <a:srgbClr val="92D050"/>
                    </a:solidFill>
                  </a:tcPr>
                </a:tc>
                <a:extLst>
                  <a:ext uri="{0D108BD9-81ED-4DB2-BD59-A6C34878D82A}">
                    <a16:rowId xmlns:a16="http://schemas.microsoft.com/office/drawing/2014/main" xmlns="" val="10001"/>
                  </a:ext>
                </a:extLst>
              </a:tr>
              <a:tr h="1593832">
                <a:tc>
                  <a:txBody>
                    <a:bodyPr/>
                    <a:lstStyle/>
                    <a:p>
                      <a:r>
                        <a:rPr lang="en-ZA" sz="1400" b="0" i="0" u="none" strike="noStrike" baseline="0" dirty="0">
                          <a:solidFill>
                            <a:schemeClr val="tx1"/>
                          </a:solidFill>
                          <a:latin typeface="Myriad Pro"/>
                        </a:rPr>
                        <a:t>Approved guidelines for the provisioning and maintenance </a:t>
                      </a:r>
                    </a:p>
                    <a:p>
                      <a:r>
                        <a:rPr lang="en-ZA" sz="1400" b="0" i="0" u="none" strike="noStrike" baseline="0" dirty="0">
                          <a:solidFill>
                            <a:schemeClr val="tx1"/>
                          </a:solidFill>
                          <a:latin typeface="Myriad Pro"/>
                        </a:rPr>
                        <a:t>of infrastructure for structures of Traditional leadership 	</a:t>
                      </a:r>
                    </a:p>
                    <a:p>
                      <a:pPr algn="l"/>
                      <a:endParaRPr lang="en-ZA" sz="1400" kern="1200" dirty="0">
                        <a:solidFill>
                          <a:schemeClr val="tx1"/>
                        </a:solidFill>
                        <a:effectLst/>
                        <a:latin typeface="Myriad Pro"/>
                        <a:ea typeface="+mn-ea"/>
                        <a:cs typeface="+mn-cs"/>
                      </a:endParaRPr>
                    </a:p>
                  </a:txBody>
                  <a:tcPr marL="51435" marR="51435" marT="25725" marB="25725">
                    <a:solidFill>
                      <a:schemeClr val="bg1"/>
                    </a:solidFill>
                  </a:tcPr>
                </a:tc>
                <a:tc>
                  <a:txBody>
                    <a:bodyPr/>
                    <a:lstStyle/>
                    <a:p>
                      <a:r>
                        <a:rPr lang="en-ZA" sz="1400" b="0" i="0" u="none" strike="noStrike" baseline="0" dirty="0">
                          <a:solidFill>
                            <a:schemeClr val="tx1"/>
                          </a:solidFill>
                          <a:latin typeface="Myriad Pro"/>
                        </a:rPr>
                        <a:t>Guidelines for the provisioning </a:t>
                      </a:r>
                    </a:p>
                    <a:p>
                      <a:r>
                        <a:rPr lang="en-ZA" sz="1400" b="0" i="0" u="none" strike="noStrike" baseline="0" dirty="0">
                          <a:solidFill>
                            <a:schemeClr val="tx1"/>
                          </a:solidFill>
                          <a:latin typeface="Myriad Pro"/>
                        </a:rPr>
                        <a:t>and maintenance of physical </a:t>
                      </a:r>
                    </a:p>
                    <a:p>
                      <a:r>
                        <a:rPr lang="en-ZA" sz="1400" b="0" i="0" u="none" strike="noStrike" baseline="0" dirty="0">
                          <a:solidFill>
                            <a:schemeClr val="tx1"/>
                          </a:solidFill>
                          <a:latin typeface="Myriad Pro"/>
                        </a:rPr>
                        <a:t>infrastructure for structures of Traditional leadership approved 	</a:t>
                      </a:r>
                    </a:p>
                    <a:p>
                      <a:pPr algn="l"/>
                      <a:endParaRPr lang="en-ZA" sz="1400" dirty="0">
                        <a:solidFill>
                          <a:schemeClr val="tx1"/>
                        </a:solidFill>
                        <a:effectLst/>
                        <a:latin typeface="Myriad Pro"/>
                        <a:ea typeface="PMingLiU" panose="02020500000000000000" pitchFamily="18" charset="-120"/>
                      </a:endParaRPr>
                    </a:p>
                  </a:txBody>
                  <a:tcPr marL="51435" marR="51435" marT="25725" marB="25725">
                    <a:solidFill>
                      <a:schemeClr val="bg1"/>
                    </a:solidFill>
                  </a:tcPr>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ZA" sz="1400" b="1" dirty="0">
                          <a:solidFill>
                            <a:srgbClr val="00B050"/>
                          </a:solidFill>
                          <a:effectLst/>
                          <a:latin typeface="+mj-lt"/>
                          <a:ea typeface="Calibri" panose="020F0502020204030204" pitchFamily="34" charset="0"/>
                          <a:cs typeface="Arial" panose="020B0604020202020204" pitchFamily="34" charset="0"/>
                        </a:rPr>
                        <a:t>Achieved</a:t>
                      </a:r>
                    </a:p>
                    <a:p>
                      <a:pPr algn="just"/>
                      <a:r>
                        <a:rPr lang="en-ZA" sz="1400" b="0" i="0" u="none" strike="noStrike" baseline="0" dirty="0">
                          <a:solidFill>
                            <a:schemeClr val="tx1"/>
                          </a:solidFill>
                          <a:latin typeface="Myriad Pro"/>
                        </a:rPr>
                        <a:t>The Guidelines for the provisioning and maintenance of physical infrastructure for structures of Traditional leadership were </a:t>
                      </a:r>
                    </a:p>
                    <a:p>
                      <a:pPr algn="just"/>
                      <a:r>
                        <a:rPr lang="en-ZA" sz="1400" b="0" i="0" u="none" strike="noStrike" baseline="0" dirty="0">
                          <a:solidFill>
                            <a:schemeClr val="tx1"/>
                          </a:solidFill>
                          <a:latin typeface="Myriad Pro"/>
                        </a:rPr>
                        <a:t>approved </a:t>
                      </a:r>
                      <a:r>
                        <a:rPr lang="en-ZA" sz="1400" b="0" i="0" u="none" strike="noStrike" baseline="0" dirty="0">
                          <a:solidFill>
                            <a:srgbClr val="00B050"/>
                          </a:solidFill>
                          <a:latin typeface="Myriad Pro"/>
                        </a:rPr>
                        <a:t>	</a:t>
                      </a:r>
                    </a:p>
                    <a:p>
                      <a:endParaRPr lang="en-ZA" sz="1400" b="0" i="0" u="none" strike="noStrike" baseline="0" dirty="0">
                        <a:solidFill>
                          <a:srgbClr val="00B050"/>
                        </a:solidFill>
                        <a:latin typeface="Myriad Pro"/>
                      </a:endParaRPr>
                    </a:p>
                  </a:txBody>
                  <a:tcPr marL="51435" marR="51435" marT="0" marB="0">
                    <a:solidFill>
                      <a:schemeClr val="bg1"/>
                    </a:solidFill>
                  </a:tcPr>
                </a:tc>
                <a:extLst>
                  <a:ext uri="{0D108BD9-81ED-4DB2-BD59-A6C34878D82A}">
                    <a16:rowId xmlns:a16="http://schemas.microsoft.com/office/drawing/2014/main" xmlns="" val="3947663736"/>
                  </a:ext>
                </a:extLst>
              </a:tr>
              <a:tr h="1371674">
                <a:tc>
                  <a:txBody>
                    <a:bodyPr/>
                    <a:lstStyle/>
                    <a:p>
                      <a:r>
                        <a:rPr lang="en-ZA" sz="1400" b="0" i="0" u="none" strike="noStrike" baseline="0" dirty="0">
                          <a:solidFill>
                            <a:schemeClr val="tx1"/>
                          </a:solidFill>
                          <a:latin typeface="Myriad Pro"/>
                        </a:rPr>
                        <a:t>Approved Proposed curriculum for traditional leadership 	</a:t>
                      </a:r>
                    </a:p>
                    <a:p>
                      <a:pPr algn="l"/>
                      <a:endParaRPr lang="en-ZA" sz="1400" dirty="0">
                        <a:solidFill>
                          <a:schemeClr val="tx1"/>
                        </a:solidFill>
                        <a:latin typeface="Myriad Pro"/>
                        <a:cs typeface="Arial" panose="020B0604020202020204" pitchFamily="34" charset="0"/>
                      </a:endParaRPr>
                    </a:p>
                  </a:txBody>
                  <a:tcPr marL="51435" marR="51435" marT="25725" marB="25725">
                    <a:solidFill>
                      <a:schemeClr val="bg1"/>
                    </a:solidFill>
                  </a:tcPr>
                </a:tc>
                <a:tc>
                  <a:txBody>
                    <a:bodyPr/>
                    <a:lstStyle/>
                    <a:p>
                      <a:r>
                        <a:rPr lang="en-US" sz="1400" dirty="0">
                          <a:solidFill>
                            <a:schemeClr val="tx1"/>
                          </a:solidFill>
                          <a:effectLst/>
                          <a:latin typeface="Myriad Pro"/>
                        </a:rPr>
                        <a:t>Proposed curriculum for traditional leadership approved</a:t>
                      </a:r>
                      <a:endParaRPr lang="en-ZA" sz="1400" dirty="0">
                        <a:solidFill>
                          <a:schemeClr val="tx1"/>
                        </a:solidFill>
                        <a:effectLst/>
                        <a:latin typeface="Myriad Pro"/>
                      </a:endParaRPr>
                    </a:p>
                    <a:p>
                      <a:pPr algn="l"/>
                      <a:endParaRPr lang="en-ZA" sz="1400" baseline="0" dirty="0">
                        <a:solidFill>
                          <a:schemeClr val="tx1"/>
                        </a:solidFill>
                        <a:effectLst/>
                        <a:latin typeface="Myriad Pro"/>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ZA" sz="1400" b="1" dirty="0">
                          <a:solidFill>
                            <a:srgbClr val="00B050"/>
                          </a:solidFill>
                          <a:effectLst/>
                          <a:latin typeface="+mj-lt"/>
                          <a:ea typeface="Calibri" panose="020F0502020204030204" pitchFamily="34" charset="0"/>
                          <a:cs typeface="Arial" panose="020B0604020202020204" pitchFamily="34" charset="0"/>
                        </a:rPr>
                        <a:t>Achieved</a:t>
                      </a:r>
                    </a:p>
                    <a:p>
                      <a:r>
                        <a:rPr lang="en-US" sz="1400" dirty="0">
                          <a:solidFill>
                            <a:schemeClr val="tx1"/>
                          </a:solidFill>
                          <a:effectLst/>
                          <a:latin typeface="Myriad Pro"/>
                        </a:rPr>
                        <a:t>Proposed curriculum for traditional leadership were approved</a:t>
                      </a:r>
                      <a:endParaRPr lang="en-ZA" sz="1400" dirty="0">
                        <a:solidFill>
                          <a:schemeClr val="tx1"/>
                        </a:solidFill>
                        <a:effectLst/>
                        <a:latin typeface="Myriad Pro"/>
                      </a:endParaRPr>
                    </a:p>
                    <a:p>
                      <a:pPr marL="0" marR="0" lvl="0" indent="0" algn="l" defTabSz="457200" rtl="0" eaLnBrk="1" fontAlgn="auto" latinLnBrk="0" hangingPunct="1">
                        <a:lnSpc>
                          <a:spcPct val="115000"/>
                        </a:lnSpc>
                        <a:spcBef>
                          <a:spcPts val="0"/>
                        </a:spcBef>
                        <a:spcAft>
                          <a:spcPts val="1000"/>
                        </a:spcAft>
                        <a:buClrTx/>
                        <a:buSzTx/>
                        <a:buFontTx/>
                        <a:buNone/>
                        <a:tabLst/>
                        <a:defRPr/>
                      </a:pPr>
                      <a:endParaRPr lang="en-ZA" sz="1400" b="1" dirty="0">
                        <a:solidFill>
                          <a:srgbClr val="00B050"/>
                        </a:solidFill>
                        <a:effectLst/>
                        <a:latin typeface="+mj-lt"/>
                        <a:ea typeface="Calibri" panose="020F0502020204030204" pitchFamily="34" charset="0"/>
                        <a:cs typeface="Arial" panose="020B0604020202020204" pitchFamily="34" charset="0"/>
                      </a:endParaRPr>
                    </a:p>
                  </a:txBody>
                  <a:tcPr marL="51435" marR="51435" marT="0" marB="0">
                    <a:solidFill>
                      <a:schemeClr val="bg1"/>
                    </a:solidFill>
                  </a:tcPr>
                </a:tc>
                <a:extLst>
                  <a:ext uri="{0D108BD9-81ED-4DB2-BD59-A6C34878D82A}">
                    <a16:rowId xmlns:a16="http://schemas.microsoft.com/office/drawing/2014/main" xmlns="" val="2803949040"/>
                  </a:ext>
                </a:extLst>
              </a:tr>
            </a:tbl>
          </a:graphicData>
        </a:graphic>
      </p:graphicFrame>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17</a:t>
            </a:fld>
            <a:endParaRPr lang="en-ZA" altLang="en-US"/>
          </a:p>
        </p:txBody>
      </p:sp>
    </p:spTree>
    <p:extLst>
      <p:ext uri="{BB962C8B-B14F-4D97-AF65-F5344CB8AC3E}">
        <p14:creationId xmlns:p14="http://schemas.microsoft.com/office/powerpoint/2010/main" xmlns="" val="1283359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539552" y="234712"/>
            <a:ext cx="7775154" cy="573528"/>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rmAutofit fontScale="90000" lnSpcReduction="10000"/>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ZA" sz="1800" dirty="0">
                <a:effectLst/>
                <a:ea typeface="MS PGothic" pitchFamily="34" charset="-128"/>
              </a:rPr>
              <a:t>Performance on the 2019/2020 Programme Performance Indicators (PPIs) targets per programme</a:t>
            </a:r>
          </a:p>
        </p:txBody>
      </p:sp>
      <p:graphicFrame>
        <p:nvGraphicFramePr>
          <p:cNvPr id="9" name="Table 8"/>
          <p:cNvGraphicFramePr>
            <a:graphicFrameLocks noGrp="1"/>
          </p:cNvGraphicFramePr>
          <p:nvPr>
            <p:extLst>
              <p:ext uri="{D42A27DB-BD31-4B8C-83A1-F6EECF244321}">
                <p14:modId xmlns:p14="http://schemas.microsoft.com/office/powerpoint/2010/main" xmlns="" val="3705585245"/>
              </p:ext>
            </p:extLst>
          </p:nvPr>
        </p:nvGraphicFramePr>
        <p:xfrm>
          <a:off x="0" y="808241"/>
          <a:ext cx="9144000" cy="3391040"/>
        </p:xfrm>
        <a:graphic>
          <a:graphicData uri="http://schemas.openxmlformats.org/drawingml/2006/table">
            <a:tbl>
              <a:tblPr firstRow="1" bandRow="1"/>
              <a:tblGrid>
                <a:gridCol w="2848131">
                  <a:extLst>
                    <a:ext uri="{9D8B030D-6E8A-4147-A177-3AD203B41FA5}">
                      <a16:colId xmlns:a16="http://schemas.microsoft.com/office/drawing/2014/main" xmlns="" val="20000"/>
                    </a:ext>
                  </a:extLst>
                </a:gridCol>
                <a:gridCol w="3222255">
                  <a:extLst>
                    <a:ext uri="{9D8B030D-6E8A-4147-A177-3AD203B41FA5}">
                      <a16:colId xmlns:a16="http://schemas.microsoft.com/office/drawing/2014/main" xmlns="" val="20001"/>
                    </a:ext>
                  </a:extLst>
                </a:gridCol>
                <a:gridCol w="3073614">
                  <a:extLst>
                    <a:ext uri="{9D8B030D-6E8A-4147-A177-3AD203B41FA5}">
                      <a16:colId xmlns:a16="http://schemas.microsoft.com/office/drawing/2014/main" xmlns="" val="20002"/>
                    </a:ext>
                  </a:extLst>
                </a:gridCol>
              </a:tblGrid>
              <a:tr h="327021">
                <a:tc gridSpan="3">
                  <a:txBody>
                    <a:bodyPr/>
                    <a:lstStyle/>
                    <a:p>
                      <a:pPr algn="l"/>
                      <a:r>
                        <a:rPr lang="en-ZA" sz="1400" b="1" kern="1200" dirty="0">
                          <a:solidFill>
                            <a:schemeClr val="tx1"/>
                          </a:solidFill>
                          <a:effectLst/>
                          <a:latin typeface="+mn-lt"/>
                          <a:ea typeface="+mn-ea"/>
                          <a:cs typeface="+mn-cs"/>
                        </a:rPr>
                        <a:t>PROGRAMME: INSTITUTIONAL SUPPORT AND COORDINATION</a:t>
                      </a:r>
                    </a:p>
                  </a:txBody>
                  <a:tcPr marL="51435" marR="51435" marT="25725" marB="25725">
                    <a:solidFill>
                      <a:schemeClr val="bg2">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716989320"/>
                  </a:ext>
                </a:extLst>
              </a:tr>
              <a:tr h="540089">
                <a:tc grid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b="1" dirty="0">
                          <a:solidFill>
                            <a:schemeClr val="tx1"/>
                          </a:solidFill>
                        </a:rPr>
                        <a:t>Strategic objective</a:t>
                      </a:r>
                      <a:r>
                        <a:rPr lang="en-ZA" sz="1600" b="0" dirty="0">
                          <a:solidFill>
                            <a:schemeClr val="tx1"/>
                          </a:solidFill>
                        </a:rPr>
                        <a:t>: To</a:t>
                      </a:r>
                      <a:r>
                        <a:rPr lang="en-ZA" sz="1600" b="0" baseline="0" dirty="0">
                          <a:solidFill>
                            <a:schemeClr val="tx1"/>
                          </a:solidFill>
                        </a:rPr>
                        <a:t> p</a:t>
                      </a:r>
                      <a:r>
                        <a:rPr lang="en-ZA" sz="1600" b="0" dirty="0">
                          <a:solidFill>
                            <a:schemeClr val="tx1"/>
                          </a:solidFill>
                        </a:rPr>
                        <a:t>romote participation</a:t>
                      </a:r>
                      <a:r>
                        <a:rPr lang="en-ZA" sz="1600" b="0" baseline="0" dirty="0">
                          <a:solidFill>
                            <a:schemeClr val="tx1"/>
                          </a:solidFill>
                        </a:rPr>
                        <a:t> of Traditional and Khoisan leadership in Socio-Economic Development </a:t>
                      </a:r>
                      <a:endParaRPr kumimoji="0" lang="en-ZA" sz="1400" b="0" i="0" u="none" strike="noStrike" kern="1200" cap="none" spc="0" normalizeH="0" baseline="0" noProof="0" dirty="0">
                        <a:ln>
                          <a:noFill/>
                        </a:ln>
                        <a:solidFill>
                          <a:schemeClr val="tx1"/>
                        </a:solidFill>
                        <a:effectLst/>
                        <a:uLnTx/>
                        <a:uFillTx/>
                        <a:latin typeface="+mn-lt"/>
                        <a:ea typeface="+mn-ea"/>
                        <a:cs typeface="+mn-cs"/>
                      </a:endParaRPr>
                    </a:p>
                  </a:txBody>
                  <a:tcPr marL="51435" marR="51435" marT="25725" marB="25725">
                    <a:solidFill>
                      <a:schemeClr val="bg1"/>
                    </a:solidFill>
                  </a:tcPr>
                </a:tc>
                <a:tc hMerge="1">
                  <a:txBody>
                    <a:bodyPr/>
                    <a:lstStyle/>
                    <a:p>
                      <a:endParaRPr lang="en-US"/>
                    </a:p>
                  </a:txBody>
                  <a:tcPr/>
                </a:tc>
                <a:tc hMerge="1">
                  <a:txBody>
                    <a:bodyPr/>
                    <a:lstStyle/>
                    <a:p>
                      <a:endParaRPr lang="en-ZA" sz="1500" b="1" dirty="0"/>
                    </a:p>
                  </a:txBody>
                  <a:tcPr marL="68580" marR="68580" marT="34300" marB="34300">
                    <a:solidFill>
                      <a:srgbClr val="FFC000"/>
                    </a:solidFill>
                  </a:tcPr>
                </a:tc>
                <a:extLst>
                  <a:ext uri="{0D108BD9-81ED-4DB2-BD59-A6C34878D82A}">
                    <a16:rowId xmlns:a16="http://schemas.microsoft.com/office/drawing/2014/main" xmlns="" val="10000"/>
                  </a:ext>
                </a:extLst>
              </a:tr>
              <a:tr h="654726">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Performance Indicators</a:t>
                      </a:r>
                    </a:p>
                  </a:txBody>
                  <a:tcPr marL="51435" marR="51435" marT="25725" marB="25725">
                    <a:solidFill>
                      <a:srgbClr val="92D050"/>
                    </a:solidFill>
                  </a:tcPr>
                </a:tc>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PPIs Annual Targets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a:t>
                      </a:r>
                    </a:p>
                  </a:txBody>
                  <a:tcPr marL="51435" marR="51435" marT="25725" marB="25725">
                    <a:solidFill>
                      <a:srgbClr val="92D050"/>
                    </a:solidFill>
                  </a:tcPr>
                </a:tc>
                <a:extLst>
                  <a:ext uri="{0D108BD9-81ED-4DB2-BD59-A6C34878D82A}">
                    <a16:rowId xmlns:a16="http://schemas.microsoft.com/office/drawing/2014/main" xmlns="" val="10001"/>
                  </a:ext>
                </a:extLst>
              </a:tr>
              <a:tr h="1869204">
                <a:tc>
                  <a:txBody>
                    <a:bodyPr/>
                    <a:lstStyle/>
                    <a:p>
                      <a:r>
                        <a:rPr lang="en-ZA" sz="1400" b="0" i="0" u="none" strike="noStrike" baseline="0" dirty="0">
                          <a:solidFill>
                            <a:schemeClr val="tx1"/>
                          </a:solidFill>
                          <a:latin typeface="Myriad Pro"/>
                        </a:rPr>
                        <a:t>Number of districts profiled in support of the district development model with regard to Socio-Economic Development, partnerships participation in IGR processes and infrastructure for traditional councils 	</a:t>
                      </a:r>
                    </a:p>
                    <a:p>
                      <a:pPr algn="l"/>
                      <a:endParaRPr lang="en-ZA" sz="1400" kern="1200" dirty="0">
                        <a:solidFill>
                          <a:schemeClr val="tx1"/>
                        </a:solidFill>
                        <a:effectLst/>
                        <a:latin typeface="+mj-lt"/>
                        <a:ea typeface="+mn-ea"/>
                        <a:cs typeface="+mn-cs"/>
                      </a:endParaRPr>
                    </a:p>
                  </a:txBody>
                  <a:tcPr marL="51435" marR="51435" marT="25725" marB="25725">
                    <a:solidFill>
                      <a:schemeClr val="bg1"/>
                    </a:solidFill>
                  </a:tcPr>
                </a:tc>
                <a:tc>
                  <a:txBody>
                    <a:bodyPr/>
                    <a:lstStyle/>
                    <a:p>
                      <a:pPr algn="l"/>
                      <a:r>
                        <a:rPr lang="en-ZA" sz="1400" b="0" i="0" u="none" strike="noStrike" baseline="0" dirty="0">
                          <a:solidFill>
                            <a:schemeClr val="tx1"/>
                          </a:solidFill>
                          <a:latin typeface="Myriad Pro"/>
                        </a:rPr>
                        <a:t>28 District profiled in support of the District Development model with regard to socio-economic development, partnerships, participation in IGR processes and infrastructure for traditional councils. </a:t>
                      </a:r>
                      <a:endParaRPr lang="en-ZA" sz="1400" dirty="0">
                        <a:solidFill>
                          <a:schemeClr val="tx1"/>
                        </a:solidFill>
                        <a:effectLst/>
                        <a:latin typeface="+mj-lt"/>
                        <a:ea typeface="PMingLiU" panose="02020500000000000000" pitchFamily="18" charset="-120"/>
                      </a:endParaRPr>
                    </a:p>
                  </a:txBody>
                  <a:tcPr marL="51435" marR="51435" marT="25725" marB="25725">
                    <a:solidFill>
                      <a:schemeClr val="bg1"/>
                    </a:solidFill>
                  </a:tcPr>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ZA" sz="1400" b="1" dirty="0">
                          <a:solidFill>
                            <a:srgbClr val="00B050"/>
                          </a:solidFill>
                          <a:effectLst/>
                          <a:latin typeface="+mj-lt"/>
                          <a:ea typeface="Calibri" panose="020F0502020204030204" pitchFamily="34" charset="0"/>
                          <a:cs typeface="Arial" panose="020B0604020202020204" pitchFamily="34" charset="0"/>
                        </a:rPr>
                        <a:t>Achieved</a:t>
                      </a:r>
                    </a:p>
                    <a:p>
                      <a:r>
                        <a:rPr lang="en-ZA" sz="1400" b="0" i="0" u="none" strike="noStrike" baseline="0" dirty="0">
                          <a:solidFill>
                            <a:schemeClr val="tx1"/>
                          </a:solidFill>
                          <a:latin typeface="Myriad Pro"/>
                        </a:rPr>
                        <a:t>28 District were profiled in support of the district development model with regard to Socio-Economic Development, partnerships, participation in IGR processes and infrastructure for traditional councils were developed and approved </a:t>
                      </a:r>
                      <a:r>
                        <a:rPr lang="en-ZA" sz="1400" b="0" i="0" u="none" strike="noStrike" baseline="0" dirty="0">
                          <a:solidFill>
                            <a:srgbClr val="00B050"/>
                          </a:solidFill>
                          <a:latin typeface="Myriad Pro"/>
                        </a:rPr>
                        <a:t>	</a:t>
                      </a:r>
                    </a:p>
                  </a:txBody>
                  <a:tcPr marL="51435" marR="51435" marT="0" marB="0">
                    <a:solidFill>
                      <a:schemeClr val="bg1"/>
                    </a:solidFill>
                  </a:tcPr>
                </a:tc>
                <a:extLst>
                  <a:ext uri="{0D108BD9-81ED-4DB2-BD59-A6C34878D82A}">
                    <a16:rowId xmlns:a16="http://schemas.microsoft.com/office/drawing/2014/main" xmlns="" val="3947663736"/>
                  </a:ext>
                </a:extLst>
              </a:tr>
            </a:tbl>
          </a:graphicData>
        </a:graphic>
      </p:graphicFrame>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18</a:t>
            </a:fld>
            <a:endParaRPr lang="en-ZA" altLang="en-US"/>
          </a:p>
        </p:txBody>
      </p:sp>
    </p:spTree>
    <p:extLst>
      <p:ext uri="{BB962C8B-B14F-4D97-AF65-F5344CB8AC3E}">
        <p14:creationId xmlns:p14="http://schemas.microsoft.com/office/powerpoint/2010/main" xmlns="" val="2950657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323529" y="188640"/>
            <a:ext cx="8429374" cy="573528"/>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rmAutofit fontScale="90000" lnSpcReduction="10000"/>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ZA" sz="1800" dirty="0">
                <a:effectLst/>
                <a:ea typeface="MS PGothic" pitchFamily="34" charset="-128"/>
              </a:rPr>
              <a:t>Performance on the 2019/2020 Programme Performance Indicators (PPIs) targets per programme</a:t>
            </a:r>
          </a:p>
        </p:txBody>
      </p:sp>
      <p:graphicFrame>
        <p:nvGraphicFramePr>
          <p:cNvPr id="9" name="Table 8"/>
          <p:cNvGraphicFramePr>
            <a:graphicFrameLocks noGrp="1"/>
          </p:cNvGraphicFramePr>
          <p:nvPr>
            <p:extLst>
              <p:ext uri="{D42A27DB-BD31-4B8C-83A1-F6EECF244321}">
                <p14:modId xmlns:p14="http://schemas.microsoft.com/office/powerpoint/2010/main" xmlns="" val="361478829"/>
              </p:ext>
            </p:extLst>
          </p:nvPr>
        </p:nvGraphicFramePr>
        <p:xfrm>
          <a:off x="0" y="908720"/>
          <a:ext cx="9144000" cy="5024000"/>
        </p:xfrm>
        <a:graphic>
          <a:graphicData uri="http://schemas.openxmlformats.org/drawingml/2006/table">
            <a:tbl>
              <a:tblPr firstRow="1" bandRow="1"/>
              <a:tblGrid>
                <a:gridCol w="2923082">
                  <a:extLst>
                    <a:ext uri="{9D8B030D-6E8A-4147-A177-3AD203B41FA5}">
                      <a16:colId xmlns:a16="http://schemas.microsoft.com/office/drawing/2014/main" xmlns="" val="20000"/>
                    </a:ext>
                  </a:extLst>
                </a:gridCol>
                <a:gridCol w="2773180">
                  <a:extLst>
                    <a:ext uri="{9D8B030D-6E8A-4147-A177-3AD203B41FA5}">
                      <a16:colId xmlns:a16="http://schemas.microsoft.com/office/drawing/2014/main" xmlns="" val="20001"/>
                    </a:ext>
                  </a:extLst>
                </a:gridCol>
                <a:gridCol w="3447738">
                  <a:extLst>
                    <a:ext uri="{9D8B030D-6E8A-4147-A177-3AD203B41FA5}">
                      <a16:colId xmlns:a16="http://schemas.microsoft.com/office/drawing/2014/main" xmlns="" val="20002"/>
                    </a:ext>
                  </a:extLst>
                </a:gridCol>
              </a:tblGrid>
              <a:tr h="440488">
                <a:tc gridSpan="3">
                  <a:txBody>
                    <a:bodyPr/>
                    <a:lstStyle/>
                    <a:p>
                      <a:r>
                        <a:rPr lang="en-ZA" sz="1400" b="1" dirty="0"/>
                        <a:t>SUB-PROGRAMME: NATIONAL HOUSE OF TRADITIONAL LEADERS (NHTL)</a:t>
                      </a:r>
                    </a:p>
                  </a:txBody>
                  <a:tcPr marL="51435" marR="51435" marT="25725" marB="25725">
                    <a:solidFill>
                      <a:schemeClr val="bg2">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716989320"/>
                  </a:ext>
                </a:extLst>
              </a:tr>
              <a:tr h="581052">
                <a:tc grid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b="1" dirty="0">
                          <a:solidFill>
                            <a:schemeClr val="tx1"/>
                          </a:solidFill>
                        </a:rPr>
                        <a:t>Strategic objective:</a:t>
                      </a:r>
                      <a:r>
                        <a:rPr kumimoji="0" lang="en-ZA" sz="1600" b="0" i="0" u="none" strike="noStrike" kern="1200" cap="none" spc="0" normalizeH="0" baseline="0" noProof="0" dirty="0">
                          <a:ln>
                            <a:noFill/>
                          </a:ln>
                          <a:solidFill>
                            <a:schemeClr val="tx1"/>
                          </a:solidFill>
                          <a:effectLst/>
                          <a:uLnTx/>
                          <a:uFillTx/>
                          <a:latin typeface="+mn-lt"/>
                          <a:ea typeface="+mn-ea"/>
                          <a:cs typeface="+mn-cs"/>
                        </a:rPr>
                        <a:t>To promote participation of Traditional and Khoisan leadership in Socio-Economic Development </a:t>
                      </a:r>
                      <a:endParaRPr kumimoji="0" lang="en-ZA" sz="1400" b="0" i="0" u="none" strike="noStrike" kern="1200" cap="none" spc="0" normalizeH="0" baseline="0" noProof="0" dirty="0">
                        <a:ln>
                          <a:noFill/>
                        </a:ln>
                        <a:solidFill>
                          <a:schemeClr val="tx1"/>
                        </a:solidFill>
                        <a:effectLst/>
                        <a:uLnTx/>
                        <a:uFillTx/>
                        <a:latin typeface="+mn-lt"/>
                        <a:ea typeface="+mn-ea"/>
                        <a:cs typeface="+mn-cs"/>
                      </a:endParaRPr>
                    </a:p>
                  </a:txBody>
                  <a:tcPr marL="51435" marR="51435" marT="25725" marB="25725">
                    <a:solidFill>
                      <a:schemeClr val="bg1"/>
                    </a:solidFill>
                  </a:tcPr>
                </a:tc>
                <a:tc hMerge="1">
                  <a:txBody>
                    <a:bodyPr/>
                    <a:lstStyle/>
                    <a:p>
                      <a:endParaRPr lang="en-US"/>
                    </a:p>
                  </a:txBody>
                  <a:tcPr/>
                </a:tc>
                <a:tc hMerge="1">
                  <a:txBody>
                    <a:bodyPr/>
                    <a:lstStyle/>
                    <a:p>
                      <a:endParaRPr lang="en-ZA" sz="1500" b="1" dirty="0"/>
                    </a:p>
                  </a:txBody>
                  <a:tcPr marL="68580" marR="68580" marT="34300" marB="34300">
                    <a:solidFill>
                      <a:srgbClr val="FFC000"/>
                    </a:solidFill>
                  </a:tcPr>
                </a:tc>
                <a:extLst>
                  <a:ext uri="{0D108BD9-81ED-4DB2-BD59-A6C34878D82A}">
                    <a16:rowId xmlns:a16="http://schemas.microsoft.com/office/drawing/2014/main" xmlns="" val="10000"/>
                  </a:ext>
                </a:extLst>
              </a:tr>
              <a:tr h="371770">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Performance Indicators</a:t>
                      </a:r>
                    </a:p>
                  </a:txBody>
                  <a:tcPr marL="51435" marR="51435" marT="25725" marB="25725">
                    <a:solidFill>
                      <a:srgbClr val="92D050"/>
                    </a:solidFill>
                  </a:tcPr>
                </a:tc>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PPIs Annual Targets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a:t>
                      </a:r>
                    </a:p>
                  </a:txBody>
                  <a:tcPr marL="51435" marR="51435" marT="25725" marB="25725">
                    <a:solidFill>
                      <a:srgbClr val="92D050"/>
                    </a:solidFill>
                  </a:tcPr>
                </a:tc>
                <a:extLst>
                  <a:ext uri="{0D108BD9-81ED-4DB2-BD59-A6C34878D82A}">
                    <a16:rowId xmlns:a16="http://schemas.microsoft.com/office/drawing/2014/main" xmlns="" val="10001"/>
                  </a:ext>
                </a:extLst>
              </a:tr>
              <a:tr h="1870978">
                <a:tc>
                  <a:txBody>
                    <a:bodyPr/>
                    <a:lstStyle/>
                    <a:p>
                      <a:r>
                        <a:rPr lang="en-ZA" sz="1400" b="0" i="0" u="none" strike="noStrike" baseline="0" dirty="0">
                          <a:solidFill>
                            <a:schemeClr val="tx1"/>
                          </a:solidFill>
                          <a:latin typeface="Myriad Pro"/>
                        </a:rPr>
                        <a:t>Number of HTL consulted on the district development model  	</a:t>
                      </a:r>
                    </a:p>
                  </a:txBody>
                  <a:tcPr marL="51435" marR="51435" marT="25725" marB="25725">
                    <a:solidFill>
                      <a:schemeClr val="bg1"/>
                    </a:solidFill>
                  </a:tcPr>
                </a:tc>
                <a:tc>
                  <a:txBody>
                    <a:bodyPr/>
                    <a:lstStyle/>
                    <a:p>
                      <a:r>
                        <a:rPr lang="en-ZA" sz="1400" b="0" i="0" u="none" strike="noStrike" baseline="0" dirty="0">
                          <a:solidFill>
                            <a:schemeClr val="tx1"/>
                          </a:solidFill>
                          <a:latin typeface="Myriad Pro"/>
                        </a:rPr>
                        <a:t>8 HTL consulted on the district development model 	</a:t>
                      </a:r>
                    </a:p>
                  </a:txBody>
                  <a:tcPr marL="68580" marR="68580" marT="0" marB="0">
                    <a:solidFill>
                      <a:schemeClr val="bg1"/>
                    </a:solidFill>
                  </a:tcPr>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ZA" sz="1600" b="1" dirty="0">
                          <a:solidFill>
                            <a:srgbClr val="00B050"/>
                          </a:solidFill>
                          <a:effectLst/>
                          <a:latin typeface="+mj-lt"/>
                          <a:ea typeface="Calibri" panose="020F0502020204030204" pitchFamily="34" charset="0"/>
                          <a:cs typeface="Arial" panose="020B0604020202020204" pitchFamily="34" charset="0"/>
                        </a:rPr>
                        <a:t>Achieved</a:t>
                      </a:r>
                    </a:p>
                    <a:p>
                      <a:pPr>
                        <a:spcAft>
                          <a:spcPts val="0"/>
                        </a:spcAft>
                      </a:pPr>
                      <a:r>
                        <a:rPr lang="en-US" sz="1400" dirty="0">
                          <a:solidFill>
                            <a:schemeClr val="tx1"/>
                          </a:solidFill>
                          <a:effectLst/>
                          <a:latin typeface="Myriad Pro"/>
                        </a:rPr>
                        <a:t>The NHTL met with all provincial houses on 26 February 2020 to discuss the </a:t>
                      </a:r>
                      <a:r>
                        <a:rPr lang="en-ZA" sz="1400" b="0" i="0" u="none" strike="noStrike" baseline="0" dirty="0">
                          <a:solidFill>
                            <a:schemeClr val="tx1"/>
                          </a:solidFill>
                          <a:latin typeface="Myriad Pro"/>
                        </a:rPr>
                        <a:t>district development model</a:t>
                      </a:r>
                      <a:r>
                        <a:rPr lang="en-US" sz="1400" dirty="0">
                          <a:solidFill>
                            <a:schemeClr val="tx1"/>
                          </a:solidFill>
                          <a:effectLst/>
                          <a:latin typeface="Myriad Pro"/>
                        </a:rPr>
                        <a:t> hence it was part of the debate document. Consultation with all provincial houses was done.</a:t>
                      </a:r>
                      <a:endParaRPr lang="en-ZA" sz="1400" dirty="0">
                        <a:solidFill>
                          <a:schemeClr val="tx1"/>
                        </a:solidFill>
                        <a:effectLst/>
                        <a:latin typeface="Myriad Pro"/>
                      </a:endParaRPr>
                    </a:p>
                  </a:txBody>
                  <a:tcPr marL="51435" marR="51435" marT="0" marB="0">
                    <a:solidFill>
                      <a:schemeClr val="bg1"/>
                    </a:solidFill>
                  </a:tcPr>
                </a:tc>
                <a:extLst>
                  <a:ext uri="{0D108BD9-81ED-4DB2-BD59-A6C34878D82A}">
                    <a16:rowId xmlns:a16="http://schemas.microsoft.com/office/drawing/2014/main" xmlns="" val="3947663736"/>
                  </a:ext>
                </a:extLst>
              </a:tr>
              <a:tr h="1632256">
                <a:tc>
                  <a:txBody>
                    <a:bodyPr/>
                    <a:lstStyle/>
                    <a:p>
                      <a:r>
                        <a:rPr lang="en-ZA" sz="1400" b="0" i="0" u="none" strike="noStrike" baseline="0" dirty="0">
                          <a:solidFill>
                            <a:schemeClr val="tx1"/>
                          </a:solidFill>
                          <a:latin typeface="Myriad Pro"/>
                        </a:rPr>
                        <a:t>Number of PHTLs monitored on the involvement of Traditional Leaders in agrarian revolution </a:t>
                      </a:r>
                      <a:r>
                        <a:rPr lang="en-ZA" sz="1600" b="0" i="0" u="none" strike="noStrike" baseline="0" dirty="0">
                          <a:solidFill>
                            <a:schemeClr val="tx1"/>
                          </a:solidFill>
                          <a:latin typeface="Myriad Pro"/>
                        </a:rPr>
                        <a:t>	</a:t>
                      </a:r>
                    </a:p>
                    <a:p>
                      <a:pPr algn="just"/>
                      <a:endParaRPr lang="en-ZA" sz="1600" dirty="0">
                        <a:solidFill>
                          <a:schemeClr val="tx1"/>
                        </a:solidFill>
                        <a:latin typeface="+mj-lt"/>
                        <a:cs typeface="Arial" panose="020B0604020202020204" pitchFamily="34" charset="0"/>
                      </a:endParaRPr>
                    </a:p>
                  </a:txBody>
                  <a:tcPr marL="51435" marR="51435" marT="25725" marB="25725">
                    <a:solidFill>
                      <a:schemeClr val="bg1"/>
                    </a:solidFill>
                  </a:tcPr>
                </a:tc>
                <a:tc>
                  <a:txBody>
                    <a:bodyPr/>
                    <a:lstStyle/>
                    <a:p>
                      <a:r>
                        <a:rPr lang="en-ZA" sz="1400" b="0" i="0" u="none" strike="noStrike" baseline="0" dirty="0">
                          <a:solidFill>
                            <a:schemeClr val="tx1"/>
                          </a:solidFill>
                          <a:latin typeface="Myriad Pro"/>
                        </a:rPr>
                        <a:t>7 PHTLs monitored on the involvement of traditional </a:t>
                      </a:r>
                    </a:p>
                    <a:p>
                      <a:r>
                        <a:rPr lang="en-ZA" sz="1400" b="0" i="0" u="none" strike="noStrike" baseline="0" dirty="0">
                          <a:solidFill>
                            <a:schemeClr val="tx1"/>
                          </a:solidFill>
                          <a:latin typeface="Myriad Pro"/>
                        </a:rPr>
                        <a:t>leaders in agrarian revolution </a:t>
                      </a:r>
                      <a:r>
                        <a:rPr lang="en-ZA" sz="1600" b="0" i="0" u="none" strike="noStrike" baseline="0" dirty="0">
                          <a:solidFill>
                            <a:schemeClr val="tx1"/>
                          </a:solidFill>
                          <a:latin typeface="Myriad Pro"/>
                        </a:rPr>
                        <a:t>	</a:t>
                      </a:r>
                    </a:p>
                    <a:p>
                      <a:pPr algn="just"/>
                      <a:endParaRPr lang="en-ZA" sz="1600" baseline="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ZA" sz="1600" b="1" dirty="0">
                          <a:solidFill>
                            <a:srgbClr val="00B050"/>
                          </a:solidFill>
                          <a:effectLst/>
                          <a:latin typeface="+mj-lt"/>
                          <a:ea typeface="Calibri" panose="020F0502020204030204" pitchFamily="34" charset="0"/>
                          <a:cs typeface="Arial" panose="020B0604020202020204" pitchFamily="34" charset="0"/>
                        </a:rPr>
                        <a:t>Achieved</a:t>
                      </a:r>
                    </a:p>
                    <a:p>
                      <a:pPr algn="just"/>
                      <a:r>
                        <a:rPr lang="en-ZA" sz="1400" b="0" i="0" u="none" strike="noStrike" kern="1200" baseline="0" dirty="0">
                          <a:solidFill>
                            <a:schemeClr val="tx1"/>
                          </a:solidFill>
                          <a:latin typeface="Myriad Pro"/>
                          <a:ea typeface="+mn-ea"/>
                          <a:cs typeface="+mn-cs"/>
                        </a:rPr>
                        <a:t>All seven (7) PHTLs were monitored on the involvement of traditional leaders in agrarian revolution </a:t>
                      </a:r>
                      <a:r>
                        <a:rPr lang="en-ZA" sz="1800" b="0" i="0" u="none" strike="noStrike" kern="1200" baseline="0" dirty="0">
                          <a:solidFill>
                            <a:schemeClr val="tx1"/>
                          </a:solidFill>
                          <a:latin typeface="+mn-lt"/>
                          <a:ea typeface="+mn-ea"/>
                          <a:cs typeface="+mn-cs"/>
                        </a:rPr>
                        <a:t>	</a:t>
                      </a:r>
                    </a:p>
                    <a:p>
                      <a:pPr marL="0" marR="0" lvl="0" indent="0" algn="l" defTabSz="457200" rtl="0" eaLnBrk="1" fontAlgn="auto" latinLnBrk="0" hangingPunct="1">
                        <a:lnSpc>
                          <a:spcPct val="115000"/>
                        </a:lnSpc>
                        <a:spcBef>
                          <a:spcPts val="0"/>
                        </a:spcBef>
                        <a:spcAft>
                          <a:spcPts val="1000"/>
                        </a:spcAft>
                        <a:buClrTx/>
                        <a:buSzTx/>
                        <a:buFontTx/>
                        <a:buNone/>
                        <a:tabLst/>
                        <a:defRPr/>
                      </a:pPr>
                      <a:endParaRPr lang="en-ZA" sz="1600" b="1" dirty="0">
                        <a:solidFill>
                          <a:srgbClr val="00B050"/>
                        </a:solidFill>
                        <a:effectLst/>
                        <a:latin typeface="+mj-lt"/>
                        <a:ea typeface="Calibri" panose="020F0502020204030204" pitchFamily="34" charset="0"/>
                        <a:cs typeface="Arial" panose="020B0604020202020204" pitchFamily="34" charset="0"/>
                      </a:endParaRPr>
                    </a:p>
                    <a:p>
                      <a:endParaRPr lang="en-ZA" sz="1600" b="0" i="0" u="none" strike="noStrike" kern="1200" baseline="0" dirty="0">
                        <a:solidFill>
                          <a:schemeClr val="tx1"/>
                        </a:solidFill>
                        <a:effectLst/>
                        <a:latin typeface="+mj-lt"/>
                        <a:ea typeface="+mn-ea"/>
                        <a:cs typeface="+mn-cs"/>
                      </a:endParaRPr>
                    </a:p>
                  </a:txBody>
                  <a:tcPr marL="51435" marR="51435" marT="0" marB="0">
                    <a:solidFill>
                      <a:schemeClr val="bg1"/>
                    </a:solidFill>
                  </a:tcPr>
                </a:tc>
                <a:extLst>
                  <a:ext uri="{0D108BD9-81ED-4DB2-BD59-A6C34878D82A}">
                    <a16:rowId xmlns:a16="http://schemas.microsoft.com/office/drawing/2014/main" xmlns="" val="2803949040"/>
                  </a:ext>
                </a:extLst>
              </a:tr>
            </a:tbl>
          </a:graphicData>
        </a:graphic>
      </p:graphicFrame>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19</a:t>
            </a:fld>
            <a:endParaRPr lang="en-ZA" altLang="en-US"/>
          </a:p>
        </p:txBody>
      </p:sp>
    </p:spTree>
    <p:extLst>
      <p:ext uri="{BB962C8B-B14F-4D97-AF65-F5344CB8AC3E}">
        <p14:creationId xmlns:p14="http://schemas.microsoft.com/office/powerpoint/2010/main" xmlns="" val="1804381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noGrp="1"/>
          </p:cNvSpPr>
          <p:nvPr>
            <p:ph type="title"/>
          </p:nvPr>
        </p:nvSpPr>
        <p:spPr>
          <a:xfrm>
            <a:off x="107504" y="44624"/>
            <a:ext cx="8928992" cy="336277"/>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lstStyle/>
          <a:p>
            <a:pPr>
              <a:defRPr/>
            </a:pPr>
            <a:r>
              <a:rPr lang="en-US" sz="1800" dirty="0">
                <a:effectLst/>
              </a:rPr>
              <a:t>PRESENTATION OUTLINE</a:t>
            </a:r>
          </a:p>
        </p:txBody>
      </p:sp>
      <p:sp>
        <p:nvSpPr>
          <p:cNvPr id="9" name="Content Placeholder 2"/>
          <p:cNvSpPr>
            <a:spLocks noGrp="1"/>
          </p:cNvSpPr>
          <p:nvPr>
            <p:ph idx="1"/>
          </p:nvPr>
        </p:nvSpPr>
        <p:spPr>
          <a:xfrm>
            <a:off x="0" y="380901"/>
            <a:ext cx="9144000" cy="5813127"/>
          </a:xfrm>
          <a:solidFill>
            <a:schemeClr val="bg1"/>
          </a:solidFill>
          <a:ln>
            <a:solidFill>
              <a:srgbClr val="FFC000"/>
            </a:solidFill>
          </a:ln>
        </p:spPr>
        <p:txBody>
          <a:bodyPr>
            <a:noAutofit/>
          </a:bodyPr>
          <a:lstStyle/>
          <a:p>
            <a:pPr>
              <a:lnSpc>
                <a:spcPct val="150000"/>
              </a:lnSpc>
              <a:defRPr/>
            </a:pPr>
            <a:r>
              <a:rPr lang="en-ZA" sz="1400" b="1" dirty="0"/>
              <a:t>Part A: </a:t>
            </a:r>
            <a:endParaRPr lang="en-ZA" sz="1400" dirty="0"/>
          </a:p>
          <a:p>
            <a:pPr lvl="1">
              <a:lnSpc>
                <a:spcPct val="150000"/>
              </a:lnSpc>
              <a:buFont typeface="Courier New" panose="02070309020205020404" pitchFamily="49" charset="0"/>
              <a:buChar char="o"/>
              <a:defRPr/>
            </a:pPr>
            <a:r>
              <a:rPr lang="en-US" sz="1400" dirty="0"/>
              <a:t>Vision</a:t>
            </a:r>
          </a:p>
          <a:p>
            <a:pPr lvl="1">
              <a:lnSpc>
                <a:spcPct val="150000"/>
              </a:lnSpc>
              <a:buFont typeface="Courier New" panose="02070309020205020404" pitchFamily="49" charset="0"/>
              <a:buChar char="o"/>
              <a:defRPr/>
            </a:pPr>
            <a:r>
              <a:rPr lang="en-US" sz="1400" dirty="0"/>
              <a:t>Mission</a:t>
            </a:r>
          </a:p>
          <a:p>
            <a:pPr lvl="1">
              <a:lnSpc>
                <a:spcPct val="150000"/>
              </a:lnSpc>
              <a:buFont typeface="Courier New" panose="02070309020205020404" pitchFamily="49" charset="0"/>
              <a:buChar char="o"/>
              <a:defRPr/>
            </a:pPr>
            <a:r>
              <a:rPr lang="en-US" sz="1400" dirty="0"/>
              <a:t>Strategic-outcome oriented goals</a:t>
            </a:r>
          </a:p>
          <a:p>
            <a:pPr lvl="1">
              <a:lnSpc>
                <a:spcPct val="150000"/>
              </a:lnSpc>
              <a:buFont typeface="Courier New" panose="02070309020205020404" pitchFamily="49" charset="0"/>
              <a:buChar char="o"/>
              <a:defRPr/>
            </a:pPr>
            <a:r>
              <a:rPr lang="en-US" sz="1400" dirty="0"/>
              <a:t>Strategic objectives </a:t>
            </a:r>
          </a:p>
          <a:p>
            <a:pPr lvl="1">
              <a:lnSpc>
                <a:spcPct val="150000"/>
              </a:lnSpc>
              <a:buFont typeface="Courier New" panose="02070309020205020404" pitchFamily="49" charset="0"/>
              <a:buChar char="o"/>
              <a:defRPr/>
            </a:pPr>
            <a:r>
              <a:rPr lang="en-US" sz="1400" dirty="0"/>
              <a:t>Performance on the 2019/2020 Strategic Objectives Annual Targets (SOATs) per programme</a:t>
            </a:r>
            <a:endParaRPr lang="en-ZA" sz="1400" dirty="0"/>
          </a:p>
          <a:p>
            <a:pPr lvl="1">
              <a:lnSpc>
                <a:spcPct val="150000"/>
              </a:lnSpc>
              <a:buFont typeface="Courier New" panose="02070309020205020404" pitchFamily="49" charset="0"/>
              <a:buChar char="o"/>
              <a:defRPr/>
            </a:pPr>
            <a:r>
              <a:rPr lang="en-US" sz="1400" dirty="0"/>
              <a:t>Performance on the 2019/2020 </a:t>
            </a:r>
            <a:r>
              <a:rPr lang="en-ZA" sz="1400" dirty="0"/>
              <a:t>Programme Performance Indicators (PPIs) targets per programme</a:t>
            </a:r>
          </a:p>
          <a:p>
            <a:pPr>
              <a:lnSpc>
                <a:spcPct val="150000"/>
              </a:lnSpc>
              <a:defRPr/>
            </a:pPr>
            <a:r>
              <a:rPr lang="en-ZA" sz="1400" b="1" dirty="0"/>
              <a:t>Part B: </a:t>
            </a:r>
            <a:r>
              <a:rPr lang="en-ZA" sz="1400" dirty="0"/>
              <a:t>2019/20 Financial Performance</a:t>
            </a:r>
          </a:p>
          <a:p>
            <a:pPr lvl="1">
              <a:lnSpc>
                <a:spcPct val="150000"/>
              </a:lnSpc>
              <a:buFont typeface="Courier New" panose="02070309020205020404" pitchFamily="49" charset="0"/>
              <a:buChar char="o"/>
            </a:pPr>
            <a:r>
              <a:rPr lang="en-ZA" altLang="en-US" sz="1400" dirty="0">
                <a:ea typeface="ＭＳ Ｐゴシック" panose="020B0600070205080204" pitchFamily="34" charset="-128"/>
              </a:rPr>
              <a:t>2019/20 Appropriation Statement per Programme and Economic Classification </a:t>
            </a:r>
          </a:p>
          <a:p>
            <a:pPr lvl="1">
              <a:lnSpc>
                <a:spcPct val="150000"/>
              </a:lnSpc>
              <a:buFont typeface="Courier New" panose="02070309020205020404" pitchFamily="49" charset="0"/>
              <a:buChar char="o"/>
            </a:pPr>
            <a:r>
              <a:rPr lang="en-ZA" altLang="en-US" sz="1400" dirty="0">
                <a:ea typeface="ＭＳ Ｐゴシック" panose="020B0600070205080204" pitchFamily="34" charset="-128"/>
              </a:rPr>
              <a:t>Reasons for underspending</a:t>
            </a:r>
          </a:p>
          <a:p>
            <a:pPr>
              <a:lnSpc>
                <a:spcPct val="150000"/>
              </a:lnSpc>
            </a:pPr>
            <a:r>
              <a:rPr lang="en-ZA" altLang="en-US" sz="1400" b="1" dirty="0">
                <a:ea typeface="ＭＳ Ｐゴシック" panose="020B0600070205080204" pitchFamily="34" charset="-128"/>
              </a:rPr>
              <a:t>Part C:</a:t>
            </a:r>
            <a:r>
              <a:rPr lang="en-ZA" altLang="en-US" sz="1400" dirty="0">
                <a:ea typeface="ＭＳ Ｐゴシック" panose="020B0600070205080204" pitchFamily="34" charset="-128"/>
              </a:rPr>
              <a:t> Performance of 2020/2021 quarter 1 and 2 targets</a:t>
            </a:r>
          </a:p>
          <a:p>
            <a:pPr>
              <a:lnSpc>
                <a:spcPct val="150000"/>
              </a:lnSpc>
            </a:pPr>
            <a:r>
              <a:rPr lang="en-ZA" altLang="en-US" sz="1400" b="1" dirty="0">
                <a:ea typeface="ＭＳ Ｐゴシック" panose="020B0600070205080204" pitchFamily="34" charset="-128"/>
              </a:rPr>
              <a:t>Part D: </a:t>
            </a:r>
            <a:r>
              <a:rPr lang="en-ZA" altLang="en-US" sz="1400" dirty="0">
                <a:ea typeface="ＭＳ Ｐゴシック" panose="020B0600070205080204" pitchFamily="34" charset="-128"/>
              </a:rPr>
              <a:t>2020/2021 Financial Performance for quarter 1 and 2</a:t>
            </a:r>
          </a:p>
          <a:p>
            <a:pPr>
              <a:lnSpc>
                <a:spcPct val="150000"/>
              </a:lnSpc>
            </a:pPr>
            <a:r>
              <a:rPr lang="en-ZA" altLang="en-US" sz="1400" b="1" dirty="0">
                <a:ea typeface="ＭＳ Ｐゴシック" panose="020B0600070205080204" pitchFamily="34" charset="-128"/>
              </a:rPr>
              <a:t>Recommendation</a:t>
            </a:r>
          </a:p>
          <a:p>
            <a:pPr>
              <a:lnSpc>
                <a:spcPct val="150000"/>
              </a:lnSpc>
              <a:defRPr/>
            </a:pPr>
            <a:endParaRPr lang="en-ZA" sz="2000" dirty="0"/>
          </a:p>
          <a:p>
            <a:pPr marL="0" indent="0">
              <a:lnSpc>
                <a:spcPct val="150000"/>
              </a:lnSpc>
              <a:buNone/>
              <a:defRPr/>
            </a:pPr>
            <a:endParaRPr lang="en-ZA" sz="2400" dirty="0"/>
          </a:p>
          <a:p>
            <a:pPr marL="0" indent="0">
              <a:buFont typeface="Arial" panose="020B0604020202020204" pitchFamily="34" charset="0"/>
              <a:buNone/>
              <a:defRPr/>
            </a:pPr>
            <a:endParaRPr lang="en-ZA" sz="2400" dirty="0"/>
          </a:p>
          <a:p>
            <a:pPr marL="0" indent="0">
              <a:buFont typeface="Arial" panose="020B0604020202020204" pitchFamily="34" charset="0"/>
              <a:buNone/>
              <a:defRPr/>
            </a:pPr>
            <a:endParaRPr lang="en-ZA" sz="2400" dirty="0"/>
          </a:p>
        </p:txBody>
      </p:sp>
      <p:pic>
        <p:nvPicPr>
          <p:cNvPr id="6" name="Picture 6" descr="dta logo.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6275188"/>
            <a:ext cx="1428750" cy="5274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2</a:t>
            </a:fld>
            <a:endParaRPr lang="en-ZA"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323529" y="188640"/>
            <a:ext cx="8429374" cy="573528"/>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Autofit/>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ZA" sz="1800" dirty="0">
                <a:solidFill>
                  <a:prstClr val="black"/>
                </a:solidFill>
                <a:effectLst/>
                <a:ea typeface="MS PGothic" pitchFamily="34" charset="-128"/>
              </a:rPr>
              <a:t>Performance on the 2019/2020 Programme Performance Indicators (PPIs) targets per </a:t>
            </a:r>
            <a:r>
              <a:rPr lang="en-ZA" sz="1800" dirty="0" err="1">
                <a:solidFill>
                  <a:prstClr val="black"/>
                </a:solidFill>
                <a:effectLst/>
                <a:ea typeface="MS PGothic" pitchFamily="34" charset="-128"/>
              </a:rPr>
              <a:t>programme..Cont</a:t>
            </a:r>
            <a:r>
              <a:rPr lang="en-ZA" sz="1800" dirty="0">
                <a:solidFill>
                  <a:prstClr val="black"/>
                </a:solidFill>
                <a:effectLst/>
                <a:ea typeface="MS PGothic" pitchFamily="34" charset="-128"/>
              </a:rPr>
              <a:t>..</a:t>
            </a:r>
          </a:p>
        </p:txBody>
      </p:sp>
      <p:graphicFrame>
        <p:nvGraphicFramePr>
          <p:cNvPr id="9" name="Table 8"/>
          <p:cNvGraphicFramePr>
            <a:graphicFrameLocks noGrp="1"/>
          </p:cNvGraphicFramePr>
          <p:nvPr>
            <p:extLst>
              <p:ext uri="{D42A27DB-BD31-4B8C-83A1-F6EECF244321}">
                <p14:modId xmlns:p14="http://schemas.microsoft.com/office/powerpoint/2010/main" xmlns="" val="1473908507"/>
              </p:ext>
            </p:extLst>
          </p:nvPr>
        </p:nvGraphicFramePr>
        <p:xfrm>
          <a:off x="0" y="908721"/>
          <a:ext cx="9144000" cy="2018137"/>
        </p:xfrm>
        <a:graphic>
          <a:graphicData uri="http://schemas.openxmlformats.org/drawingml/2006/table">
            <a:tbl>
              <a:tblPr firstRow="1" bandRow="1"/>
              <a:tblGrid>
                <a:gridCol w="2698230">
                  <a:extLst>
                    <a:ext uri="{9D8B030D-6E8A-4147-A177-3AD203B41FA5}">
                      <a16:colId xmlns:a16="http://schemas.microsoft.com/office/drawing/2014/main" xmlns="" val="20000"/>
                    </a:ext>
                  </a:extLst>
                </a:gridCol>
                <a:gridCol w="2998032">
                  <a:extLst>
                    <a:ext uri="{9D8B030D-6E8A-4147-A177-3AD203B41FA5}">
                      <a16:colId xmlns:a16="http://schemas.microsoft.com/office/drawing/2014/main" xmlns="" val="20001"/>
                    </a:ext>
                  </a:extLst>
                </a:gridCol>
                <a:gridCol w="3447738">
                  <a:extLst>
                    <a:ext uri="{9D8B030D-6E8A-4147-A177-3AD203B41FA5}">
                      <a16:colId xmlns:a16="http://schemas.microsoft.com/office/drawing/2014/main" xmlns="" val="20002"/>
                    </a:ext>
                  </a:extLst>
                </a:gridCol>
              </a:tblGrid>
              <a:tr h="234184">
                <a:tc gridSpan="3">
                  <a:txBody>
                    <a:bodyPr/>
                    <a:lstStyle/>
                    <a:p>
                      <a:r>
                        <a:rPr lang="en-ZA" sz="1400" b="1" dirty="0"/>
                        <a:t>SUB-PROGRAMME: NATIONAL HOUSE OF TRADITIONAL LEADERS (NHTL)</a:t>
                      </a:r>
                    </a:p>
                  </a:txBody>
                  <a:tcPr marL="51435" marR="51435" marT="25725" marB="25725">
                    <a:solidFill>
                      <a:schemeClr val="bg2">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716989320"/>
                  </a:ext>
                </a:extLst>
              </a:tr>
              <a:tr h="261138">
                <a:tc grid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chemeClr val="tx1"/>
                          </a:solidFill>
                          <a:effectLst/>
                          <a:uLnTx/>
                          <a:uFillTx/>
                          <a:latin typeface="+mn-lt"/>
                          <a:ea typeface="+mn-ea"/>
                          <a:cs typeface="+mn-cs"/>
                        </a:rPr>
                        <a:t>Strategic objective: </a:t>
                      </a:r>
                      <a:r>
                        <a:rPr kumimoji="0" lang="en-ZA" sz="1600" b="0" i="0" u="none" strike="noStrike" kern="1200" cap="none" spc="0" normalizeH="0" baseline="0" noProof="0" dirty="0">
                          <a:ln>
                            <a:noFill/>
                          </a:ln>
                          <a:solidFill>
                            <a:schemeClr val="tx1"/>
                          </a:solidFill>
                          <a:effectLst/>
                          <a:uLnTx/>
                          <a:uFillTx/>
                          <a:latin typeface="+mn-lt"/>
                          <a:ea typeface="+mn-ea"/>
                          <a:cs typeface="+mn-cs"/>
                        </a:rPr>
                        <a:t>To manage partnerships, Intergovernmental and stakeholder relations</a:t>
                      </a:r>
                    </a:p>
                  </a:txBody>
                  <a:tcPr marL="51435" marR="51435" marT="25725" marB="25725">
                    <a:solidFill>
                      <a:schemeClr val="bg1"/>
                    </a:solidFill>
                  </a:tcPr>
                </a:tc>
                <a:tc hMerge="1">
                  <a:txBody>
                    <a:bodyPr/>
                    <a:lstStyle/>
                    <a:p>
                      <a:endParaRPr lang="en-US"/>
                    </a:p>
                  </a:txBody>
                  <a:tcPr/>
                </a:tc>
                <a:tc hMerge="1">
                  <a:txBody>
                    <a:bodyPr/>
                    <a:lstStyle/>
                    <a:p>
                      <a:endParaRPr lang="en-ZA" sz="1500" b="1" dirty="0"/>
                    </a:p>
                  </a:txBody>
                  <a:tcPr marL="68580" marR="68580" marT="34300" marB="34300">
                    <a:solidFill>
                      <a:srgbClr val="FFC000"/>
                    </a:solidFill>
                  </a:tcPr>
                </a:tc>
                <a:extLst>
                  <a:ext uri="{0D108BD9-81ED-4DB2-BD59-A6C34878D82A}">
                    <a16:rowId xmlns:a16="http://schemas.microsoft.com/office/drawing/2014/main" xmlns="" val="10000"/>
                  </a:ext>
                </a:extLst>
              </a:tr>
              <a:tr h="255666">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Performance Indicators</a:t>
                      </a:r>
                    </a:p>
                  </a:txBody>
                  <a:tcPr marL="51435" marR="51435" marT="25725" marB="25725">
                    <a:solidFill>
                      <a:srgbClr val="92D050"/>
                    </a:solidFill>
                  </a:tcPr>
                </a:tc>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PPIs Annual Targets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a:t>
                      </a:r>
                    </a:p>
                  </a:txBody>
                  <a:tcPr marL="51435" marR="51435" marT="25725" marB="25725">
                    <a:solidFill>
                      <a:srgbClr val="92D050"/>
                    </a:solidFill>
                  </a:tcPr>
                </a:tc>
                <a:extLst>
                  <a:ext uri="{0D108BD9-81ED-4DB2-BD59-A6C34878D82A}">
                    <a16:rowId xmlns:a16="http://schemas.microsoft.com/office/drawing/2014/main" xmlns="" val="10001"/>
                  </a:ext>
                </a:extLst>
              </a:tr>
              <a:tr h="1193227">
                <a:tc>
                  <a:txBody>
                    <a:bodyPr/>
                    <a:lstStyle/>
                    <a:p>
                      <a:r>
                        <a:rPr lang="en-ZA" sz="1400" b="0" i="0" u="none" strike="noStrike" baseline="0" dirty="0">
                          <a:solidFill>
                            <a:schemeClr val="tx1"/>
                          </a:solidFill>
                          <a:latin typeface="Arial" panose="020B0604020202020204" pitchFamily="34" charset="0"/>
                          <a:cs typeface="Arial" panose="020B0604020202020204" pitchFamily="34" charset="0"/>
                        </a:rPr>
                        <a:t>Number of kings and queens engagements convened 	</a:t>
                      </a:r>
                    </a:p>
                    <a:p>
                      <a:pPr algn="just"/>
                      <a:endParaRPr lang="en-ZA" sz="1400" dirty="0">
                        <a:solidFill>
                          <a:schemeClr val="tx1"/>
                        </a:solidFill>
                        <a:latin typeface="Arial" panose="020B0604020202020204" pitchFamily="34" charset="0"/>
                        <a:cs typeface="Arial" panose="020B0604020202020204" pitchFamily="34" charset="0"/>
                      </a:endParaRPr>
                    </a:p>
                  </a:txBody>
                  <a:tcPr marL="51435" marR="51435" marT="25725" marB="25725">
                    <a:solidFill>
                      <a:schemeClr val="bg1"/>
                    </a:solidFill>
                  </a:tcPr>
                </a:tc>
                <a:tc>
                  <a:txBody>
                    <a:bodyPr/>
                    <a:lstStyle/>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2 kings and queens </a:t>
                      </a: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Engagement convened 	</a:t>
                      </a:r>
                    </a:p>
                    <a:p>
                      <a:pPr algn="just"/>
                      <a:endParaRPr lang="en-ZA" sz="1400" b="0" i="0" u="none" strike="noStrike" kern="1200" baseline="0" dirty="0">
                        <a:solidFill>
                          <a:schemeClr val="tx1"/>
                        </a:solidFill>
                        <a:effectLst/>
                        <a:latin typeface="Arial" panose="020B0604020202020204" pitchFamily="34" charset="0"/>
                        <a:ea typeface="+mn-ea"/>
                        <a:cs typeface="Arial" panose="020B0604020202020204" pitchFamily="34" charset="0"/>
                      </a:endParaRPr>
                    </a:p>
                  </a:txBody>
                  <a:tcPr marL="68580" marR="68580" marT="0" marB="0">
                    <a:solidFill>
                      <a:schemeClr val="bg1"/>
                    </a:solidFill>
                  </a:tcPr>
                </a:tc>
                <a:tc>
                  <a:txBody>
                    <a:bodyPr/>
                    <a:lstStyle/>
                    <a:p>
                      <a:r>
                        <a:rPr lang="en-ZA" sz="1400" b="1" i="0" u="none" strike="noStrike" kern="1200" baseline="0" dirty="0">
                          <a:solidFill>
                            <a:srgbClr val="00B050"/>
                          </a:solidFill>
                          <a:latin typeface="Arial" panose="020B0604020202020204" pitchFamily="34" charset="0"/>
                          <a:ea typeface="+mn-ea"/>
                          <a:cs typeface="Arial" panose="020B0604020202020204" pitchFamily="34" charset="0"/>
                        </a:rPr>
                        <a:t>Achieved </a:t>
                      </a:r>
                    </a:p>
                    <a:p>
                      <a:endParaRPr lang="en-ZA" sz="1400" b="0" i="0" u="none" strike="noStrike" kern="1200" baseline="0" dirty="0">
                        <a:solidFill>
                          <a:srgbClr val="00B050"/>
                        </a:solidFill>
                        <a:latin typeface="Arial" panose="020B0604020202020204" pitchFamily="34" charset="0"/>
                        <a:ea typeface="+mn-ea"/>
                        <a:cs typeface="Arial" panose="020B0604020202020204" pitchFamily="34" charset="0"/>
                      </a:endParaRP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2 Kings/queen were engaged </a:t>
                      </a:r>
                      <a:r>
                        <a:rPr lang="en-ZA" sz="1400" b="0" i="0" u="none" strike="noStrike" kern="1200" baseline="0" dirty="0">
                          <a:solidFill>
                            <a:srgbClr val="00B050"/>
                          </a:solidFill>
                          <a:latin typeface="Arial" panose="020B0604020202020204" pitchFamily="34" charset="0"/>
                          <a:ea typeface="+mn-ea"/>
                          <a:cs typeface="Arial" panose="020B0604020202020204" pitchFamily="34" charset="0"/>
                        </a:rPr>
                        <a:t>	</a:t>
                      </a:r>
                    </a:p>
                    <a:p>
                      <a:pPr marL="0" marR="0" lvl="0" indent="0" algn="just" defTabSz="457200" rtl="0" eaLnBrk="1" fontAlgn="auto" latinLnBrk="0" hangingPunct="1">
                        <a:lnSpc>
                          <a:spcPct val="115000"/>
                        </a:lnSpc>
                        <a:spcBef>
                          <a:spcPts val="0"/>
                        </a:spcBef>
                        <a:spcAft>
                          <a:spcPts val="1000"/>
                        </a:spcAft>
                        <a:buClrTx/>
                        <a:buSzTx/>
                        <a:buFontTx/>
                        <a:buNone/>
                        <a:tabLst/>
                        <a:defRPr/>
                      </a:pPr>
                      <a:endParaRPr lang="en-ZA" sz="1400" b="1" dirty="0">
                        <a:solidFill>
                          <a:srgbClr val="00B050"/>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bg1"/>
                    </a:solidFill>
                  </a:tcPr>
                </a:tc>
                <a:extLst>
                  <a:ext uri="{0D108BD9-81ED-4DB2-BD59-A6C34878D82A}">
                    <a16:rowId xmlns:a16="http://schemas.microsoft.com/office/drawing/2014/main" xmlns="" val="3947663736"/>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3755622104"/>
              </p:ext>
            </p:extLst>
          </p:nvPr>
        </p:nvGraphicFramePr>
        <p:xfrm>
          <a:off x="0" y="3210172"/>
          <a:ext cx="9144000" cy="2194707"/>
        </p:xfrm>
        <a:graphic>
          <a:graphicData uri="http://schemas.openxmlformats.org/drawingml/2006/table">
            <a:tbl>
              <a:tblPr firstRow="1" bandRow="1"/>
              <a:tblGrid>
                <a:gridCol w="2848131">
                  <a:extLst>
                    <a:ext uri="{9D8B030D-6E8A-4147-A177-3AD203B41FA5}">
                      <a16:colId xmlns:a16="http://schemas.microsoft.com/office/drawing/2014/main" xmlns="" val="20000"/>
                    </a:ext>
                  </a:extLst>
                </a:gridCol>
                <a:gridCol w="2998032">
                  <a:extLst>
                    <a:ext uri="{9D8B030D-6E8A-4147-A177-3AD203B41FA5}">
                      <a16:colId xmlns:a16="http://schemas.microsoft.com/office/drawing/2014/main" xmlns="" val="20001"/>
                    </a:ext>
                  </a:extLst>
                </a:gridCol>
                <a:gridCol w="3297837">
                  <a:extLst>
                    <a:ext uri="{9D8B030D-6E8A-4147-A177-3AD203B41FA5}">
                      <a16:colId xmlns:a16="http://schemas.microsoft.com/office/drawing/2014/main" xmlns="" val="20002"/>
                    </a:ext>
                  </a:extLst>
                </a:gridCol>
              </a:tblGrid>
              <a:tr h="293585">
                <a:tc gridSpan="3">
                  <a:txBody>
                    <a:bodyPr/>
                    <a:lstStyle/>
                    <a:p>
                      <a:r>
                        <a:rPr lang="en-ZA" sz="1400" b="1" dirty="0"/>
                        <a:t>SUB-PROGRAMME: NATIONAL HOUSE OF TRADITIONAL LEADERS (NHTL)</a:t>
                      </a:r>
                    </a:p>
                  </a:txBody>
                  <a:tcPr marL="51435" marR="51435" marT="25725" marB="25725">
                    <a:solidFill>
                      <a:schemeClr val="bg2">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716989320"/>
                  </a:ext>
                </a:extLst>
              </a:tr>
              <a:tr h="327377">
                <a:tc grid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chemeClr val="tx1"/>
                          </a:solidFill>
                          <a:effectLst/>
                          <a:uLnTx/>
                          <a:uFillTx/>
                          <a:latin typeface="+mn-lt"/>
                          <a:ea typeface="+mn-ea"/>
                          <a:cs typeface="+mn-cs"/>
                        </a:rPr>
                        <a:t>Strategic objective: </a:t>
                      </a:r>
                      <a:r>
                        <a:rPr kumimoji="0" lang="en-ZA" sz="1600" b="0" i="0" u="none" strike="noStrike" kern="1200" cap="none" spc="0" normalizeH="0" baseline="0" noProof="0" dirty="0">
                          <a:ln>
                            <a:noFill/>
                          </a:ln>
                          <a:solidFill>
                            <a:schemeClr val="tx1"/>
                          </a:solidFill>
                          <a:effectLst/>
                          <a:uLnTx/>
                          <a:uFillTx/>
                          <a:latin typeface="+mn-lt"/>
                          <a:ea typeface="+mn-ea"/>
                          <a:cs typeface="+mn-cs"/>
                        </a:rPr>
                        <a:t>To promote social cohesion within the Traditional Affairs sector</a:t>
                      </a:r>
                    </a:p>
                  </a:txBody>
                  <a:tcPr marL="51435" marR="51435" marT="25725" marB="25725">
                    <a:solidFill>
                      <a:schemeClr val="bg1"/>
                    </a:solidFill>
                  </a:tcPr>
                </a:tc>
                <a:tc hMerge="1">
                  <a:txBody>
                    <a:bodyPr/>
                    <a:lstStyle/>
                    <a:p>
                      <a:endParaRPr lang="en-US"/>
                    </a:p>
                  </a:txBody>
                  <a:tcPr/>
                </a:tc>
                <a:tc hMerge="1">
                  <a:txBody>
                    <a:bodyPr/>
                    <a:lstStyle/>
                    <a:p>
                      <a:endParaRPr lang="en-ZA" sz="1500" b="1" dirty="0"/>
                    </a:p>
                  </a:txBody>
                  <a:tcPr marL="68580" marR="68580" marT="34300" marB="34300">
                    <a:solidFill>
                      <a:srgbClr val="FFC000"/>
                    </a:solidFill>
                  </a:tcPr>
                </a:tc>
                <a:extLst>
                  <a:ext uri="{0D108BD9-81ED-4DB2-BD59-A6C34878D82A}">
                    <a16:rowId xmlns:a16="http://schemas.microsoft.com/office/drawing/2014/main" xmlns="" val="10000"/>
                  </a:ext>
                </a:extLst>
              </a:tr>
              <a:tr h="293585">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Performance Indicators</a:t>
                      </a:r>
                    </a:p>
                  </a:txBody>
                  <a:tcPr marL="51435" marR="51435" marT="25725" marB="25725">
                    <a:solidFill>
                      <a:srgbClr val="92D050"/>
                    </a:solidFill>
                  </a:tcPr>
                </a:tc>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PPIs Annual Targets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a:t>
                      </a:r>
                    </a:p>
                  </a:txBody>
                  <a:tcPr marL="51435" marR="51435" marT="25725" marB="25725">
                    <a:solidFill>
                      <a:srgbClr val="92D050"/>
                    </a:solidFill>
                  </a:tcPr>
                </a:tc>
                <a:extLst>
                  <a:ext uri="{0D108BD9-81ED-4DB2-BD59-A6C34878D82A}">
                    <a16:rowId xmlns:a16="http://schemas.microsoft.com/office/drawing/2014/main" xmlns="" val="10001"/>
                  </a:ext>
                </a:extLst>
              </a:tr>
              <a:tr h="1029671">
                <a:tc>
                  <a:txBody>
                    <a:bodyPr/>
                    <a:lstStyle/>
                    <a:p>
                      <a:r>
                        <a:rPr lang="en-ZA" sz="1400" b="0" i="0" u="none" strike="noStrike" baseline="0" dirty="0">
                          <a:solidFill>
                            <a:schemeClr val="tx1"/>
                          </a:solidFill>
                          <a:latin typeface="Arial" panose="020B0604020202020204" pitchFamily="34" charset="0"/>
                          <a:cs typeface="Arial" panose="020B0604020202020204" pitchFamily="34" charset="0"/>
                        </a:rPr>
                        <a:t>Number of Houses of Traditional Leaders implementing the NHTL </a:t>
                      </a:r>
                    </a:p>
                    <a:p>
                      <a:r>
                        <a:rPr lang="en-ZA" sz="1400" b="0" i="0" u="none" strike="noStrike" baseline="0" dirty="0">
                          <a:solidFill>
                            <a:schemeClr val="tx1"/>
                          </a:solidFill>
                          <a:latin typeface="Arial" panose="020B0604020202020204" pitchFamily="34" charset="0"/>
                          <a:cs typeface="Arial" panose="020B0604020202020204" pitchFamily="34" charset="0"/>
                        </a:rPr>
                        <a:t>women empowerment project 	</a:t>
                      </a:r>
                    </a:p>
                    <a:p>
                      <a:r>
                        <a:rPr lang="en-ZA" sz="1400" b="0" i="0" u="none" strike="noStrike" baseline="0" dirty="0">
                          <a:solidFill>
                            <a:schemeClr val="tx1"/>
                          </a:solidFill>
                          <a:latin typeface="Arial" panose="020B0604020202020204" pitchFamily="34" charset="0"/>
                          <a:cs typeface="Arial" panose="020B0604020202020204" pitchFamily="34" charset="0"/>
                        </a:rPr>
                        <a:t>	</a:t>
                      </a:r>
                    </a:p>
                    <a:p>
                      <a:pPr algn="just"/>
                      <a:endParaRPr lang="en-ZA" sz="1400" dirty="0">
                        <a:solidFill>
                          <a:schemeClr val="tx1"/>
                        </a:solidFill>
                        <a:latin typeface="Arial" panose="020B0604020202020204" pitchFamily="34" charset="0"/>
                        <a:cs typeface="Arial" panose="020B0604020202020204" pitchFamily="34" charset="0"/>
                      </a:endParaRPr>
                    </a:p>
                  </a:txBody>
                  <a:tcPr marL="51435" marR="51435" marT="25725" marB="25725">
                    <a:solidFill>
                      <a:schemeClr val="bg1"/>
                    </a:solidFill>
                  </a:tcPr>
                </a:tc>
                <a:tc>
                  <a:txBody>
                    <a:bodyPr/>
                    <a:lstStyle/>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5 provincial houses of </a:t>
                      </a: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traditional leaders implementing the NHTL Women Empowerment Project 	</a:t>
                      </a: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	</a:t>
                      </a:r>
                    </a:p>
                    <a:p>
                      <a:pPr algn="just"/>
                      <a:endParaRPr lang="en-ZA" sz="1400" b="0" i="0" u="none" strike="noStrike" kern="1200" baseline="0" dirty="0">
                        <a:solidFill>
                          <a:schemeClr val="tx1"/>
                        </a:solidFill>
                        <a:effectLst/>
                        <a:latin typeface="Arial" panose="020B0604020202020204" pitchFamily="34" charset="0"/>
                        <a:ea typeface="+mn-ea"/>
                        <a:cs typeface="Arial" panose="020B0604020202020204" pitchFamily="34" charset="0"/>
                      </a:endParaRPr>
                    </a:p>
                  </a:txBody>
                  <a:tcPr marL="68580" marR="68580" marT="0" marB="0">
                    <a:solidFill>
                      <a:schemeClr val="bg1"/>
                    </a:solidFill>
                  </a:tcPr>
                </a:tc>
                <a:tc>
                  <a:txBody>
                    <a:bodyPr/>
                    <a:lstStyle/>
                    <a:p>
                      <a:r>
                        <a:rPr lang="en-ZA" sz="1400" b="1" i="0" u="none" strike="noStrike" kern="1200" baseline="0" dirty="0">
                          <a:solidFill>
                            <a:srgbClr val="00B050"/>
                          </a:solidFill>
                          <a:latin typeface="Arial" panose="020B0604020202020204" pitchFamily="34" charset="0"/>
                          <a:ea typeface="+mn-ea"/>
                          <a:cs typeface="Arial" panose="020B0604020202020204" pitchFamily="34" charset="0"/>
                        </a:rPr>
                        <a:t>Achieved </a:t>
                      </a:r>
                    </a:p>
                    <a:p>
                      <a:endParaRPr lang="en-ZA" sz="1400" b="1" i="0" u="none" strike="noStrike" kern="1200" baseline="0" dirty="0">
                        <a:solidFill>
                          <a:srgbClr val="00B050"/>
                        </a:solidFill>
                        <a:latin typeface="Arial" panose="020B0604020202020204" pitchFamily="34" charset="0"/>
                        <a:ea typeface="+mn-ea"/>
                        <a:cs typeface="Arial" panose="020B0604020202020204" pitchFamily="34" charset="0"/>
                      </a:endParaRPr>
                    </a:p>
                    <a:p>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5 provincial houses of traditional leaders implemented the NHTL Women Empowerment Project </a:t>
                      </a:r>
                      <a:r>
                        <a:rPr lang="en-ZA" sz="1400" b="0" i="0" u="none" strike="noStrike" kern="1200" baseline="0" dirty="0">
                          <a:solidFill>
                            <a:srgbClr val="00B050"/>
                          </a:solidFill>
                          <a:latin typeface="Arial" panose="020B0604020202020204" pitchFamily="34" charset="0"/>
                          <a:ea typeface="+mn-ea"/>
                          <a:cs typeface="Arial" panose="020B0604020202020204" pitchFamily="34" charset="0"/>
                        </a:rPr>
                        <a:t>	</a:t>
                      </a:r>
                    </a:p>
                  </a:txBody>
                  <a:tcPr marL="51435" marR="51435" marT="0" marB="0">
                    <a:solidFill>
                      <a:schemeClr val="bg1"/>
                    </a:solidFill>
                  </a:tcPr>
                </a:tc>
                <a:extLst>
                  <a:ext uri="{0D108BD9-81ED-4DB2-BD59-A6C34878D82A}">
                    <a16:rowId xmlns:a16="http://schemas.microsoft.com/office/drawing/2014/main" xmlns="" val="3947663736"/>
                  </a:ext>
                </a:extLst>
              </a:tr>
            </a:tbl>
          </a:graphicData>
        </a:graphic>
      </p:graphicFrame>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20</a:t>
            </a:fld>
            <a:endParaRPr lang="en-ZA" altLang="en-US"/>
          </a:p>
        </p:txBody>
      </p:sp>
    </p:spTree>
    <p:extLst>
      <p:ext uri="{BB962C8B-B14F-4D97-AF65-F5344CB8AC3E}">
        <p14:creationId xmlns:p14="http://schemas.microsoft.com/office/powerpoint/2010/main" xmlns="" val="3245925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323529" y="188640"/>
            <a:ext cx="8429374" cy="792088"/>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rmAutofit fontScale="97500"/>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ZA" sz="1800" dirty="0">
                <a:effectLst/>
                <a:ea typeface="MS PGothic" pitchFamily="34" charset="-128"/>
              </a:rPr>
              <a:t>Performance on the 2019/2020 Programme Performance Indicators (PPIs) targets per </a:t>
            </a:r>
            <a:r>
              <a:rPr lang="en-ZA" sz="1800" dirty="0" err="1">
                <a:effectLst/>
                <a:ea typeface="MS PGothic" pitchFamily="34" charset="-128"/>
              </a:rPr>
              <a:t>programme..Cont</a:t>
            </a:r>
            <a:r>
              <a:rPr lang="en-ZA" sz="1800" dirty="0">
                <a:effectLst/>
                <a:ea typeface="MS PGothic" pitchFamily="34" charset="-128"/>
              </a:rPr>
              <a:t>..</a:t>
            </a:r>
          </a:p>
        </p:txBody>
      </p:sp>
      <p:graphicFrame>
        <p:nvGraphicFramePr>
          <p:cNvPr id="9" name="Table 8"/>
          <p:cNvGraphicFramePr>
            <a:graphicFrameLocks noGrp="1"/>
          </p:cNvGraphicFramePr>
          <p:nvPr>
            <p:extLst>
              <p:ext uri="{D42A27DB-BD31-4B8C-83A1-F6EECF244321}">
                <p14:modId xmlns:p14="http://schemas.microsoft.com/office/powerpoint/2010/main" xmlns="" val="545892288"/>
              </p:ext>
            </p:extLst>
          </p:nvPr>
        </p:nvGraphicFramePr>
        <p:xfrm>
          <a:off x="0" y="1340768"/>
          <a:ext cx="9144000" cy="2803846"/>
        </p:xfrm>
        <a:graphic>
          <a:graphicData uri="http://schemas.openxmlformats.org/drawingml/2006/table">
            <a:tbl>
              <a:tblPr firstRow="1" bandRow="1"/>
              <a:tblGrid>
                <a:gridCol w="2998032">
                  <a:extLst>
                    <a:ext uri="{9D8B030D-6E8A-4147-A177-3AD203B41FA5}">
                      <a16:colId xmlns:a16="http://schemas.microsoft.com/office/drawing/2014/main" xmlns="" val="20000"/>
                    </a:ext>
                  </a:extLst>
                </a:gridCol>
                <a:gridCol w="2698230">
                  <a:extLst>
                    <a:ext uri="{9D8B030D-6E8A-4147-A177-3AD203B41FA5}">
                      <a16:colId xmlns:a16="http://schemas.microsoft.com/office/drawing/2014/main" xmlns="" val="20001"/>
                    </a:ext>
                  </a:extLst>
                </a:gridCol>
                <a:gridCol w="3447738">
                  <a:extLst>
                    <a:ext uri="{9D8B030D-6E8A-4147-A177-3AD203B41FA5}">
                      <a16:colId xmlns:a16="http://schemas.microsoft.com/office/drawing/2014/main" xmlns="" val="20002"/>
                    </a:ext>
                  </a:extLst>
                </a:gridCol>
              </a:tblGrid>
              <a:tr h="432048">
                <a:tc gridSpan="3">
                  <a:txBody>
                    <a:bodyPr/>
                    <a:lstStyle/>
                    <a:p>
                      <a:r>
                        <a:rPr lang="en-ZA" sz="1400" b="1" dirty="0"/>
                        <a:t>SUB-PROGRAMME: NATIONAL HOUSE OF TRADITIONAL LEADERS (NHTL)</a:t>
                      </a:r>
                    </a:p>
                  </a:txBody>
                  <a:tcPr marL="51435" marR="51435" marT="25725" marB="25725">
                    <a:solidFill>
                      <a:schemeClr val="bg2">
                        <a:lumMod val="9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716989320"/>
                  </a:ext>
                </a:extLst>
              </a:tr>
              <a:tr h="576064">
                <a:tc gridSpan="3">
                  <a:txBody>
                    <a:bodyPr/>
                    <a:lstStyle/>
                    <a:p>
                      <a:r>
                        <a:rPr lang="en-ZA" sz="1600" b="1" dirty="0">
                          <a:solidFill>
                            <a:schemeClr val="tx1"/>
                          </a:solidFill>
                        </a:rPr>
                        <a:t>Strategic objective: </a:t>
                      </a:r>
                      <a:r>
                        <a:rPr lang="en-ZA" sz="1600" b="0" i="0" u="none" strike="noStrike" kern="1200" baseline="0" dirty="0">
                          <a:solidFill>
                            <a:schemeClr val="tx1"/>
                          </a:solidFill>
                          <a:latin typeface="+mn-lt"/>
                          <a:ea typeface="+mn-ea"/>
                          <a:cs typeface="+mn-cs"/>
                        </a:rPr>
                        <a:t>To reduce the number of deaths and injuries resulting from cultural</a:t>
                      </a:r>
                    </a:p>
                    <a:p>
                      <a:r>
                        <a:rPr lang="en-ZA" sz="1600" b="0" i="0" u="none" strike="noStrike" kern="1200" baseline="0" dirty="0">
                          <a:solidFill>
                            <a:schemeClr val="tx1"/>
                          </a:solidFill>
                          <a:latin typeface="+mn-lt"/>
                          <a:ea typeface="+mn-ea"/>
                          <a:cs typeface="+mn-cs"/>
                        </a:rPr>
                        <a:t>initiation practice</a:t>
                      </a:r>
                      <a:endParaRPr lang="en-US" sz="1600" dirty="0">
                        <a:solidFill>
                          <a:schemeClr val="tx1"/>
                        </a:solidFill>
                        <a:effectLst/>
                        <a:latin typeface="Calibri" panose="020F0502020204030204" pitchFamily="34" charset="0"/>
                      </a:endParaRPr>
                    </a:p>
                  </a:txBody>
                  <a:tcPr marL="51435" marR="51435" marT="25725" marB="25725">
                    <a:solidFill>
                      <a:schemeClr val="bg1"/>
                    </a:solidFill>
                  </a:tcPr>
                </a:tc>
                <a:tc hMerge="1">
                  <a:txBody>
                    <a:bodyPr/>
                    <a:lstStyle/>
                    <a:p>
                      <a:endParaRPr lang="en-US"/>
                    </a:p>
                  </a:txBody>
                  <a:tcPr/>
                </a:tc>
                <a:tc hMerge="1">
                  <a:txBody>
                    <a:bodyPr/>
                    <a:lstStyle/>
                    <a:p>
                      <a:endParaRPr lang="en-ZA" sz="1500" b="1" dirty="0"/>
                    </a:p>
                  </a:txBody>
                  <a:tcPr marL="68580" marR="68580" marT="34300" marB="34300">
                    <a:solidFill>
                      <a:srgbClr val="FFC000"/>
                    </a:solidFill>
                  </a:tcPr>
                </a:tc>
                <a:extLst>
                  <a:ext uri="{0D108BD9-81ED-4DB2-BD59-A6C34878D82A}">
                    <a16:rowId xmlns:a16="http://schemas.microsoft.com/office/drawing/2014/main" xmlns="" val="10000"/>
                  </a:ext>
                </a:extLst>
              </a:tr>
              <a:tr h="417527">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Performance Indicators</a:t>
                      </a:r>
                    </a:p>
                  </a:txBody>
                  <a:tcPr marL="51435" marR="51435" marT="25725" marB="25725">
                    <a:solidFill>
                      <a:srgbClr val="92D050"/>
                    </a:solidFill>
                  </a:tcPr>
                </a:tc>
                <a:tc>
                  <a:txBody>
                    <a:bodyPr/>
                    <a:lstStyle/>
                    <a:p>
                      <a:pPr marL="0" algn="l" defTabSz="914400" rtl="0" eaLnBrk="1" latinLnBrk="0" hangingPunct="1"/>
                      <a:r>
                        <a:rPr lang="en-ZA" sz="1400" b="1" u="none" strike="noStrike" kern="1200" baseline="0" dirty="0">
                          <a:solidFill>
                            <a:schemeClr val="tx1"/>
                          </a:solidFill>
                          <a:latin typeface="+mn-lt"/>
                          <a:ea typeface="+mn-ea"/>
                          <a:cs typeface="+mn-cs"/>
                        </a:rPr>
                        <a:t>PPIs Annual Targets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a:t>
                      </a:r>
                    </a:p>
                  </a:txBody>
                  <a:tcPr marL="51435" marR="51435" marT="25725" marB="25725">
                    <a:solidFill>
                      <a:srgbClr val="92D050"/>
                    </a:solidFill>
                  </a:tcPr>
                </a:tc>
                <a:extLst>
                  <a:ext uri="{0D108BD9-81ED-4DB2-BD59-A6C34878D82A}">
                    <a16:rowId xmlns:a16="http://schemas.microsoft.com/office/drawing/2014/main" xmlns="" val="10001"/>
                  </a:ext>
                </a:extLst>
              </a:tr>
              <a:tr h="1378207">
                <a:tc>
                  <a:txBody>
                    <a:bodyPr/>
                    <a:lstStyle/>
                    <a:p>
                      <a:pPr algn="just"/>
                      <a:r>
                        <a:rPr lang="en-ZA" sz="1400" b="0" i="0" u="none" strike="noStrike" kern="1200" baseline="0" dirty="0">
                          <a:solidFill>
                            <a:schemeClr val="tx1"/>
                          </a:solidFill>
                          <a:latin typeface="+mn-lt"/>
                          <a:ea typeface="+mn-ea"/>
                          <a:cs typeface="+mn-cs"/>
                        </a:rPr>
                        <a:t>Number of provinces monitored on implementation of the Initiation Schools Policy Guidelines</a:t>
                      </a:r>
                      <a:endParaRPr lang="en-ZA" sz="1400" dirty="0">
                        <a:solidFill>
                          <a:schemeClr val="tx1"/>
                        </a:solidFill>
                        <a:latin typeface="+mj-lt"/>
                        <a:cs typeface="Arial" panose="020B0604020202020204" pitchFamily="34" charset="0"/>
                      </a:endParaRPr>
                    </a:p>
                  </a:txBody>
                  <a:tcPr marL="51435" marR="51435" marT="25725" marB="25725">
                    <a:solidFill>
                      <a:schemeClr val="bg1"/>
                    </a:solidFill>
                  </a:tcPr>
                </a:tc>
                <a:tc>
                  <a:txBody>
                    <a:bodyPr/>
                    <a:lstStyle/>
                    <a:p>
                      <a:pPr algn="just"/>
                      <a:r>
                        <a:rPr lang="en-ZA" sz="1400" b="0" i="0" u="none" strike="noStrike" kern="1200" baseline="0" dirty="0">
                          <a:solidFill>
                            <a:schemeClr val="tx1"/>
                          </a:solidFill>
                          <a:latin typeface="+mn-lt"/>
                          <a:ea typeface="+mn-ea"/>
                          <a:cs typeface="+mn-cs"/>
                        </a:rPr>
                        <a:t>9 provinces monitored on</a:t>
                      </a:r>
                    </a:p>
                    <a:p>
                      <a:pPr algn="just"/>
                      <a:r>
                        <a:rPr lang="en-ZA" sz="1400" b="0" i="0" u="none" strike="noStrike" kern="1200" baseline="0" dirty="0">
                          <a:solidFill>
                            <a:schemeClr val="tx1"/>
                          </a:solidFill>
                          <a:latin typeface="+mn-lt"/>
                          <a:ea typeface="+mn-ea"/>
                          <a:cs typeface="+mn-cs"/>
                        </a:rPr>
                        <a:t>implementation of the Initiation Schools Policy Guidelines</a:t>
                      </a:r>
                      <a:endParaRPr lang="en-ZA" sz="1400" baseline="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ZA" sz="1400" b="1" kern="1200" dirty="0">
                          <a:solidFill>
                            <a:srgbClr val="00B050"/>
                          </a:solidFill>
                          <a:effectLst/>
                          <a:latin typeface="+mn-lt"/>
                          <a:ea typeface="Calibri" panose="020F0502020204030204" pitchFamily="34" charset="0"/>
                          <a:cs typeface="Arial" panose="020B0604020202020204" pitchFamily="34" charset="0"/>
                        </a:rPr>
                        <a:t>Achieved</a:t>
                      </a:r>
                    </a:p>
                    <a:p>
                      <a:pPr algn="just"/>
                      <a:r>
                        <a:rPr lang="en-ZA" sz="1400" b="0" i="0" u="none" strike="noStrike" kern="1200" baseline="0" dirty="0">
                          <a:solidFill>
                            <a:schemeClr val="tx1"/>
                          </a:solidFill>
                          <a:latin typeface="+mn-lt"/>
                          <a:ea typeface="+mn-ea"/>
                          <a:cs typeface="+mn-cs"/>
                        </a:rPr>
                        <a:t>9 provinces were monitored on the</a:t>
                      </a:r>
                    </a:p>
                    <a:p>
                      <a:pPr algn="just"/>
                      <a:r>
                        <a:rPr lang="en-ZA" sz="1400" b="0" i="0" u="none" strike="noStrike" kern="1200" baseline="0" dirty="0">
                          <a:solidFill>
                            <a:schemeClr val="tx1"/>
                          </a:solidFill>
                          <a:latin typeface="+mn-lt"/>
                          <a:ea typeface="+mn-ea"/>
                          <a:cs typeface="+mn-cs"/>
                        </a:rPr>
                        <a:t>implementation of the Initiation</a:t>
                      </a:r>
                    </a:p>
                    <a:p>
                      <a:pPr algn="just"/>
                      <a:r>
                        <a:rPr lang="en-ZA" sz="1400" b="0" i="0" u="none" strike="noStrike" kern="1200" baseline="0" dirty="0">
                          <a:solidFill>
                            <a:schemeClr val="tx1"/>
                          </a:solidFill>
                          <a:latin typeface="+mn-lt"/>
                          <a:ea typeface="+mn-ea"/>
                          <a:cs typeface="+mn-cs"/>
                        </a:rPr>
                        <a:t>Schools Policy Guidelines</a:t>
                      </a:r>
                      <a:endParaRPr lang="en-ZA" sz="1400" b="1" dirty="0">
                        <a:solidFill>
                          <a:schemeClr val="tx1"/>
                        </a:solidFill>
                        <a:effectLst/>
                        <a:latin typeface="+mj-lt"/>
                        <a:ea typeface="Calibri" panose="020F0502020204030204" pitchFamily="34" charset="0"/>
                        <a:cs typeface="Arial" panose="020B0604020202020204" pitchFamily="34" charset="0"/>
                      </a:endParaRPr>
                    </a:p>
                  </a:txBody>
                  <a:tcPr marL="51435" marR="51435" marT="0" marB="0">
                    <a:solidFill>
                      <a:schemeClr val="bg1"/>
                    </a:solidFill>
                  </a:tcPr>
                </a:tc>
                <a:extLst>
                  <a:ext uri="{0D108BD9-81ED-4DB2-BD59-A6C34878D82A}">
                    <a16:rowId xmlns:a16="http://schemas.microsoft.com/office/drawing/2014/main" xmlns="" val="2803949040"/>
                  </a:ext>
                </a:extLst>
              </a:tr>
            </a:tbl>
          </a:graphicData>
        </a:graphic>
      </p:graphicFrame>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21</a:t>
            </a:fld>
            <a:endParaRPr lang="en-ZA" altLang="en-US"/>
          </a:p>
        </p:txBody>
      </p:sp>
    </p:spTree>
    <p:extLst>
      <p:ext uri="{BB962C8B-B14F-4D97-AF65-F5344CB8AC3E}">
        <p14:creationId xmlns:p14="http://schemas.microsoft.com/office/powerpoint/2010/main" xmlns="" val="999882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xmlns="" val="805285195"/>
              </p:ext>
            </p:extLst>
          </p:nvPr>
        </p:nvGraphicFramePr>
        <p:xfrm>
          <a:off x="158044" y="171694"/>
          <a:ext cx="8806444" cy="678180"/>
        </p:xfrm>
        <a:graphic>
          <a:graphicData uri="http://schemas.openxmlformats.org/drawingml/2006/table">
            <a:tbl>
              <a:tblPr firstRow="1" bandRow="1">
                <a:tableStyleId>{5C22544A-7EE6-4342-B048-85BDC9FD1C3A}</a:tableStyleId>
              </a:tblPr>
              <a:tblGrid>
                <a:gridCol w="8806444">
                  <a:extLst>
                    <a:ext uri="{9D8B030D-6E8A-4147-A177-3AD203B41FA5}">
                      <a16:colId xmlns:a16="http://schemas.microsoft.com/office/drawing/2014/main" xmlns="" val="20000"/>
                    </a:ext>
                  </a:extLst>
                </a:gridCol>
              </a:tblGrid>
              <a:tr h="593009">
                <a:tc>
                  <a:txBody>
                    <a:bodyPr/>
                    <a:lstStyle/>
                    <a:p>
                      <a:pPr algn="ctr"/>
                      <a:r>
                        <a:rPr lang="en-ZA" sz="2000" dirty="0">
                          <a:solidFill>
                            <a:schemeClr val="tx1"/>
                          </a:solidFill>
                          <a:latin typeface="Arial" panose="020B0604020202020204" pitchFamily="34" charset="0"/>
                          <a:cs typeface="Arial" panose="020B0604020202020204" pitchFamily="34" charset="0"/>
                        </a:rPr>
                        <a:t>2019/2020</a:t>
                      </a:r>
                      <a:r>
                        <a:rPr lang="en-ZA" sz="2000" baseline="0" dirty="0">
                          <a:solidFill>
                            <a:schemeClr val="tx1"/>
                          </a:solidFill>
                          <a:latin typeface="Arial" panose="020B0604020202020204" pitchFamily="34" charset="0"/>
                          <a:cs typeface="Arial" panose="020B0604020202020204" pitchFamily="34" charset="0"/>
                        </a:rPr>
                        <a:t> </a:t>
                      </a:r>
                      <a:r>
                        <a:rPr lang="en-ZA" sz="2000" dirty="0">
                          <a:solidFill>
                            <a:schemeClr val="tx1"/>
                          </a:solidFill>
                          <a:latin typeface="Arial" panose="020B0604020202020204" pitchFamily="34" charset="0"/>
                          <a:cs typeface="Arial" panose="020B0604020202020204" pitchFamily="34" charset="0"/>
                        </a:rPr>
                        <a:t>OVERALL</a:t>
                      </a:r>
                      <a:r>
                        <a:rPr lang="en-ZA" sz="2000" baseline="0" dirty="0">
                          <a:solidFill>
                            <a:schemeClr val="tx1"/>
                          </a:solidFill>
                          <a:latin typeface="Arial" panose="020B0604020202020204" pitchFamily="34" charset="0"/>
                          <a:cs typeface="Arial" panose="020B0604020202020204" pitchFamily="34" charset="0"/>
                        </a:rPr>
                        <a:t> PERFORMANCE FOR BOTH SOATs and PPIs TARGETS</a:t>
                      </a:r>
                      <a:endParaRPr lang="en-ZA" sz="2000" dirty="0">
                        <a:solidFill>
                          <a:schemeClr val="tx1"/>
                        </a:solidFill>
                        <a:latin typeface="Arial" panose="020B0604020202020204" pitchFamily="34" charset="0"/>
                        <a:cs typeface="Arial" panose="020B0604020202020204" pitchFamily="34" charset="0"/>
                      </a:endParaRPr>
                    </a:p>
                  </a:txBody>
                  <a:tcPr marL="68580" marR="68580" marT="34290" marB="34290">
                    <a:solidFill>
                      <a:srgbClr val="FFC000"/>
                    </a:solidFill>
                  </a:tcPr>
                </a:tc>
                <a:extLst>
                  <a:ext uri="{0D108BD9-81ED-4DB2-BD59-A6C34878D82A}">
                    <a16:rowId xmlns:a16="http://schemas.microsoft.com/office/drawing/2014/main" xmlns="" val="10000"/>
                  </a:ext>
                </a:extLst>
              </a:tr>
            </a:tbl>
          </a:graphicData>
        </a:graphic>
      </p:graphicFrame>
      <p:sp>
        <p:nvSpPr>
          <p:cNvPr id="2" name="Content Placeholder 1"/>
          <p:cNvSpPr>
            <a:spLocks noGrp="1"/>
          </p:cNvSpPr>
          <p:nvPr>
            <p:ph sz="half" idx="2"/>
          </p:nvPr>
        </p:nvSpPr>
        <p:spPr>
          <a:xfrm>
            <a:off x="5076056" y="1438879"/>
            <a:ext cx="3610744" cy="2350162"/>
          </a:xfrm>
        </p:spPr>
        <p:txBody>
          <a:bodyPr/>
          <a:lstStyle/>
          <a:p>
            <a:endParaRPr lang="en-ZA" dirty="0"/>
          </a:p>
          <a:p>
            <a:endParaRPr lang="en-ZA" dirty="0"/>
          </a:p>
        </p:txBody>
      </p:sp>
      <p:sp>
        <p:nvSpPr>
          <p:cNvPr id="14" name="Content Placeholder 2"/>
          <p:cNvSpPr txBox="1">
            <a:spLocks/>
          </p:cNvSpPr>
          <p:nvPr/>
        </p:nvSpPr>
        <p:spPr bwMode="auto">
          <a:xfrm>
            <a:off x="5508103" y="927067"/>
            <a:ext cx="3456385" cy="27899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ＭＳ Ｐゴシック" charset="-128"/>
                <a:cs typeface="Arial" pitchFamily="34"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ＭＳ Ｐゴシック" charset="-128"/>
                <a:cs typeface="Arial" pitchFamily="34"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1800" kern="1200">
                <a:solidFill>
                  <a:schemeClr val="tx1"/>
                </a:solidFill>
                <a:latin typeface="Arial" pitchFamily="34" charset="0"/>
                <a:ea typeface="ヒラギノ角ゴ Pro W3" charset="-128"/>
                <a:cs typeface="Arial"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800" kern="1200">
                <a:solidFill>
                  <a:schemeClr val="tx1"/>
                </a:solidFill>
                <a:latin typeface="Arial" pitchFamily="34" charset="0"/>
                <a:ea typeface="ヒラギノ角ゴ Pro W3" charset="-128"/>
                <a:cs typeface="Arial" pitchFamily="34"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ZA" sz="2000" b="1" dirty="0">
                <a:ea typeface="MS PGothic" pitchFamily="34" charset="-128"/>
              </a:rPr>
              <a:t>The Department had 31 annual targets for 2019/2020 FY of which:</a:t>
            </a:r>
          </a:p>
          <a:p>
            <a:pPr>
              <a:buFont typeface="Wingdings" panose="05000000000000000000" pitchFamily="2" charset="2"/>
              <a:buChar char="Ø"/>
              <a:defRPr/>
            </a:pPr>
            <a:r>
              <a:rPr lang="en-US" sz="2000" b="1" dirty="0"/>
              <a:t>29/31 (94%) targets </a:t>
            </a:r>
            <a:r>
              <a:rPr lang="en-ZA" sz="2000" b="1" dirty="0">
                <a:ea typeface="MS PGothic" pitchFamily="34" charset="-128"/>
              </a:rPr>
              <a:t>were achieved; and</a:t>
            </a:r>
          </a:p>
          <a:p>
            <a:pPr>
              <a:buFont typeface="Wingdings" panose="05000000000000000000" pitchFamily="2" charset="2"/>
              <a:buChar char="Ø"/>
              <a:defRPr/>
            </a:pPr>
            <a:r>
              <a:rPr lang="en-ZA" sz="2000" b="1" dirty="0">
                <a:ea typeface="MS PGothic" pitchFamily="34" charset="-128"/>
              </a:rPr>
              <a:t>2/31 (6%) were not achieved</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xmlns="" val="684677740"/>
              </p:ext>
            </p:extLst>
          </p:nvPr>
        </p:nvGraphicFramePr>
        <p:xfrm>
          <a:off x="323529" y="4509121"/>
          <a:ext cx="8640960" cy="1496567"/>
        </p:xfrm>
        <a:graphic>
          <a:graphicData uri="http://schemas.openxmlformats.org/drawingml/2006/table">
            <a:tbl>
              <a:tblPr firstRow="1" firstCol="1" bandRow="1">
                <a:tableStyleId>{5C22544A-7EE6-4342-B048-85BDC9FD1C3A}</a:tableStyleId>
              </a:tblPr>
              <a:tblGrid>
                <a:gridCol w="1539683">
                  <a:extLst>
                    <a:ext uri="{9D8B030D-6E8A-4147-A177-3AD203B41FA5}">
                      <a16:colId xmlns:a16="http://schemas.microsoft.com/office/drawing/2014/main" xmlns="" val="2582748650"/>
                    </a:ext>
                  </a:extLst>
                </a:gridCol>
                <a:gridCol w="1544040">
                  <a:extLst>
                    <a:ext uri="{9D8B030D-6E8A-4147-A177-3AD203B41FA5}">
                      <a16:colId xmlns:a16="http://schemas.microsoft.com/office/drawing/2014/main" xmlns="" val="2527101781"/>
                    </a:ext>
                  </a:extLst>
                </a:gridCol>
                <a:gridCol w="1545130">
                  <a:extLst>
                    <a:ext uri="{9D8B030D-6E8A-4147-A177-3AD203B41FA5}">
                      <a16:colId xmlns:a16="http://schemas.microsoft.com/office/drawing/2014/main" xmlns="" val="2328728383"/>
                    </a:ext>
                  </a:extLst>
                </a:gridCol>
                <a:gridCol w="1544040">
                  <a:extLst>
                    <a:ext uri="{9D8B030D-6E8A-4147-A177-3AD203B41FA5}">
                      <a16:colId xmlns:a16="http://schemas.microsoft.com/office/drawing/2014/main" xmlns="" val="3866286973"/>
                    </a:ext>
                  </a:extLst>
                </a:gridCol>
                <a:gridCol w="2468067">
                  <a:extLst>
                    <a:ext uri="{9D8B030D-6E8A-4147-A177-3AD203B41FA5}">
                      <a16:colId xmlns:a16="http://schemas.microsoft.com/office/drawing/2014/main" xmlns="" val="887436439"/>
                    </a:ext>
                  </a:extLst>
                </a:gridCol>
              </a:tblGrid>
              <a:tr h="504055">
                <a:tc gridSpan="5">
                  <a:txBody>
                    <a:bodyPr/>
                    <a:lstStyle/>
                    <a:p>
                      <a:pPr>
                        <a:lnSpc>
                          <a:spcPct val="107000"/>
                        </a:lnSpc>
                        <a:spcAft>
                          <a:spcPts val="0"/>
                        </a:spcAft>
                      </a:pPr>
                      <a:r>
                        <a:rPr lang="en-ZA" sz="1100" dirty="0">
                          <a:effectLst/>
                        </a:rPr>
                        <a:t>                                </a:t>
                      </a:r>
                      <a:r>
                        <a:rPr lang="en-ZA" sz="1400" dirty="0">
                          <a:effectLst/>
                        </a:rPr>
                        <a:t>ACHIEVEMENT TRENDS OVER THE </a:t>
                      </a:r>
                      <a:r>
                        <a:rPr lang="en-ZA" sz="1400" dirty="0" smtClean="0">
                          <a:effectLst/>
                        </a:rPr>
                        <a:t>A FIVE PERIOD</a:t>
                      </a:r>
                      <a:endParaRPr lang="en-ZA" sz="1400" dirty="0">
                        <a:effectLst/>
                      </a:endParaRPr>
                    </a:p>
                    <a:p>
                      <a:pPr>
                        <a:lnSpc>
                          <a:spcPct val="107000"/>
                        </a:lnSpc>
                        <a:spcAft>
                          <a:spcPts val="0"/>
                        </a:spcAft>
                      </a:pPr>
                      <a:r>
                        <a:rPr lang="en-ZA"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3644143399"/>
                  </a:ext>
                </a:extLst>
              </a:tr>
              <a:tr h="496256">
                <a:tc>
                  <a:txBody>
                    <a:bodyPr/>
                    <a:lstStyle/>
                    <a:p>
                      <a:pPr>
                        <a:lnSpc>
                          <a:spcPct val="107000"/>
                        </a:lnSpc>
                        <a:spcAft>
                          <a:spcPts val="0"/>
                        </a:spcAft>
                      </a:pPr>
                      <a:r>
                        <a:rPr lang="en-ZA" sz="1400" b="1" dirty="0">
                          <a:effectLst/>
                        </a:rPr>
                        <a:t>2015/16 FY</a:t>
                      </a:r>
                    </a:p>
                    <a:p>
                      <a:pPr>
                        <a:lnSpc>
                          <a:spcPct val="107000"/>
                        </a:lnSpc>
                        <a:spcAft>
                          <a:spcPts val="0"/>
                        </a:spcAft>
                      </a:pPr>
                      <a:r>
                        <a:rPr lang="en-ZA" sz="1400" b="1" dirty="0">
                          <a:effectLst/>
                        </a:rPr>
                        <a:t> </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b="1" dirty="0">
                          <a:effectLst/>
                        </a:rPr>
                        <a:t>2016/17 FY</a:t>
                      </a:r>
                    </a:p>
                    <a:p>
                      <a:pPr>
                        <a:lnSpc>
                          <a:spcPct val="107000"/>
                        </a:lnSpc>
                        <a:spcAft>
                          <a:spcPts val="0"/>
                        </a:spcAft>
                      </a:pPr>
                      <a:r>
                        <a:rPr lang="en-ZA" sz="1400" b="1" dirty="0">
                          <a:effectLst/>
                        </a:rPr>
                        <a:t> </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b="1" dirty="0">
                          <a:effectLst/>
                        </a:rPr>
                        <a:t>2017/18 FY</a:t>
                      </a:r>
                    </a:p>
                    <a:p>
                      <a:pPr>
                        <a:lnSpc>
                          <a:spcPct val="107000"/>
                        </a:lnSpc>
                        <a:spcAft>
                          <a:spcPts val="0"/>
                        </a:spcAft>
                      </a:pPr>
                      <a:r>
                        <a:rPr lang="en-ZA" sz="1400" b="1" dirty="0">
                          <a:effectLst/>
                        </a:rPr>
                        <a:t> </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b="1" dirty="0">
                          <a:effectLst/>
                        </a:rPr>
                        <a:t>2018/19 FY</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ZA" sz="1400" b="1" dirty="0"/>
                        <a:t>2019/20 FY</a:t>
                      </a:r>
                    </a:p>
                  </a:txBody>
                  <a:tcPr marL="68580" marR="68580" marT="0" marB="0"/>
                </a:tc>
                <a:extLst>
                  <a:ext uri="{0D108BD9-81ED-4DB2-BD59-A6C34878D82A}">
                    <a16:rowId xmlns:a16="http://schemas.microsoft.com/office/drawing/2014/main" xmlns="" val="2274496400"/>
                  </a:ext>
                </a:extLst>
              </a:tr>
              <a:tr h="496256">
                <a:tc>
                  <a:txBody>
                    <a:bodyPr/>
                    <a:lstStyle/>
                    <a:p>
                      <a:pPr>
                        <a:lnSpc>
                          <a:spcPct val="107000"/>
                        </a:lnSpc>
                        <a:spcAft>
                          <a:spcPts val="0"/>
                        </a:spcAft>
                      </a:pPr>
                      <a:r>
                        <a:rPr lang="en-ZA" sz="1400" b="1" dirty="0">
                          <a:effectLst/>
                        </a:rPr>
                        <a:t>14/18 (78%)</a:t>
                      </a:r>
                    </a:p>
                    <a:p>
                      <a:pPr>
                        <a:lnSpc>
                          <a:spcPct val="107000"/>
                        </a:lnSpc>
                        <a:spcAft>
                          <a:spcPts val="0"/>
                        </a:spcAft>
                      </a:pPr>
                      <a:r>
                        <a:rPr lang="en-ZA" sz="1400" b="1" dirty="0">
                          <a:effectLst/>
                        </a:rPr>
                        <a:t> </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b="1" dirty="0">
                          <a:effectLst/>
                        </a:rPr>
                        <a:t>18/19 (95%)</a:t>
                      </a:r>
                    </a:p>
                    <a:p>
                      <a:pPr>
                        <a:lnSpc>
                          <a:spcPct val="107000"/>
                        </a:lnSpc>
                        <a:spcAft>
                          <a:spcPts val="0"/>
                        </a:spcAft>
                      </a:pPr>
                      <a:r>
                        <a:rPr lang="en-ZA" sz="1400" b="1" dirty="0">
                          <a:effectLst/>
                        </a:rPr>
                        <a:t> </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b="1" dirty="0">
                          <a:effectLst/>
                        </a:rPr>
                        <a:t>25/29 (86%)</a:t>
                      </a:r>
                      <a:endParaRPr lang="en-ZA" sz="1400" b="1" dirty="0">
                        <a:effectLst/>
                      </a:endParaRPr>
                    </a:p>
                    <a:p>
                      <a:pPr>
                        <a:lnSpc>
                          <a:spcPct val="107000"/>
                        </a:lnSpc>
                        <a:spcAft>
                          <a:spcPts val="0"/>
                        </a:spcAft>
                      </a:pPr>
                      <a:r>
                        <a:rPr lang="en-ZA" sz="1400" b="1" dirty="0">
                          <a:effectLst/>
                        </a:rPr>
                        <a:t> </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b="1" dirty="0">
                          <a:effectLst/>
                        </a:rPr>
                        <a:t>30/31 (97%)</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ZA" sz="1400" b="1" dirty="0"/>
                        <a:t>29/31 (94%)</a:t>
                      </a:r>
                    </a:p>
                  </a:txBody>
                  <a:tcPr marL="68580" marR="68580" marT="0" marB="0"/>
                </a:tc>
                <a:extLst>
                  <a:ext uri="{0D108BD9-81ED-4DB2-BD59-A6C34878D82A}">
                    <a16:rowId xmlns:a16="http://schemas.microsoft.com/office/drawing/2014/main" xmlns="" val="1615318809"/>
                  </a:ext>
                </a:extLst>
              </a:tr>
            </a:tbl>
          </a:graphicData>
        </a:graphic>
      </p:graphicFrame>
      <p:graphicFrame>
        <p:nvGraphicFramePr>
          <p:cNvPr id="12" name="Chart 11"/>
          <p:cNvGraphicFramePr>
            <a:graphicFrameLocks/>
          </p:cNvGraphicFramePr>
          <p:nvPr>
            <p:extLst>
              <p:ext uri="{D42A27DB-BD31-4B8C-83A1-F6EECF244321}">
                <p14:modId xmlns:p14="http://schemas.microsoft.com/office/powerpoint/2010/main" xmlns="" val="48958959"/>
              </p:ext>
            </p:extLst>
          </p:nvPr>
        </p:nvGraphicFramePr>
        <p:xfrm>
          <a:off x="323528" y="1438879"/>
          <a:ext cx="4969467" cy="2777089"/>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1"/>
          </p:nvPr>
        </p:nvSpPr>
        <p:spPr/>
        <p:txBody>
          <a:bodyPr/>
          <a:lstStyle/>
          <a:p>
            <a:pPr>
              <a:defRPr/>
            </a:pPr>
            <a:fld id="{8145DFB7-2C67-49F2-88BB-9E01E3BD8A04}" type="slidenum">
              <a:rPr lang="en-ZA" altLang="en-US" smtClean="0"/>
              <a:pPr>
                <a:defRPr/>
              </a:pPr>
              <a:t>22</a:t>
            </a:fld>
            <a:endParaRPr lang="en-ZA" altLang="en-US"/>
          </a:p>
        </p:txBody>
      </p:sp>
    </p:spTree>
    <p:extLst>
      <p:ext uri="{BB962C8B-B14F-4D97-AF65-F5344CB8AC3E}">
        <p14:creationId xmlns:p14="http://schemas.microsoft.com/office/powerpoint/2010/main" xmlns="" val="2517538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80728"/>
            <a:ext cx="7920880" cy="3214633"/>
          </a:xfrm>
          <a:noFill/>
        </p:spPr>
        <p:txBody>
          <a:bodyPr/>
          <a:lstStyle/>
          <a:p>
            <a:pPr>
              <a:defRPr/>
            </a:pPr>
            <a:r>
              <a:rPr lang="en-ZA" dirty="0">
                <a:solidFill>
                  <a:srgbClr val="FF0000"/>
                </a:solidFill>
              </a:rPr>
              <a:t>PART B </a:t>
            </a:r>
            <a:br>
              <a:rPr lang="en-ZA" dirty="0">
                <a:solidFill>
                  <a:srgbClr val="FF0000"/>
                </a:solidFill>
              </a:rPr>
            </a:br>
            <a:r>
              <a:rPr lang="en-ZA" dirty="0">
                <a:solidFill>
                  <a:srgbClr val="FF0000"/>
                </a:solidFill>
              </a:rPr>
              <a:t/>
            </a:r>
            <a:br>
              <a:rPr lang="en-ZA" dirty="0">
                <a:solidFill>
                  <a:srgbClr val="FF0000"/>
                </a:solidFill>
              </a:rPr>
            </a:br>
            <a:r>
              <a:rPr lang="en-ZA" dirty="0">
                <a:solidFill>
                  <a:srgbClr val="FF0000"/>
                </a:solidFill>
              </a:rPr>
              <a:t/>
            </a:r>
            <a:br>
              <a:rPr lang="en-ZA" dirty="0">
                <a:solidFill>
                  <a:srgbClr val="FF0000"/>
                </a:solidFill>
              </a:rPr>
            </a:br>
            <a:r>
              <a:rPr lang="en-ZA" dirty="0">
                <a:solidFill>
                  <a:srgbClr val="FF0000"/>
                </a:solidFill>
              </a:rPr>
              <a:t>2019/2020 Financial Performance</a:t>
            </a:r>
          </a:p>
        </p:txBody>
      </p:sp>
      <p:sp>
        <p:nvSpPr>
          <p:cNvPr id="3" name="Slide Number Placeholder 2"/>
          <p:cNvSpPr>
            <a:spLocks noGrp="1"/>
          </p:cNvSpPr>
          <p:nvPr>
            <p:ph type="sldNum" sz="quarter" idx="11"/>
          </p:nvPr>
        </p:nvSpPr>
        <p:spPr/>
        <p:txBody>
          <a:bodyPr/>
          <a:lstStyle/>
          <a:p>
            <a:pPr>
              <a:defRPr/>
            </a:pPr>
            <a:fld id="{45CD2FF0-8A21-48D1-8860-A0D2A0A85CC4}" type="slidenum">
              <a:rPr lang="en-ZA" altLang="en-US" smtClean="0"/>
              <a:pPr>
                <a:defRPr/>
              </a:pPr>
              <a:t>23</a:t>
            </a:fld>
            <a:endParaRPr lang="en-ZA" altLang="en-US"/>
          </a:p>
        </p:txBody>
      </p:sp>
    </p:spTree>
    <p:extLst>
      <p:ext uri="{BB962C8B-B14F-4D97-AF65-F5344CB8AC3E}">
        <p14:creationId xmlns:p14="http://schemas.microsoft.com/office/powerpoint/2010/main" xmlns="" val="3346192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pic>
        <p:nvPicPr>
          <p:cNvPr id="7171" name="Picture 6" descr="dta logo.jp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52400" y="6035675"/>
            <a:ext cx="1905000" cy="703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4" name="Title 1"/>
          <p:cNvSpPr>
            <a:spLocks noGrp="1"/>
          </p:cNvSpPr>
          <p:nvPr>
            <p:ph type="title"/>
          </p:nvPr>
        </p:nvSpPr>
        <p:spPr>
          <a:xfrm>
            <a:off x="152400" y="69850"/>
            <a:ext cx="8858250" cy="792163"/>
          </a:xfrm>
        </p:spPr>
        <p:txBody>
          <a:bodyPr/>
          <a:lstStyle/>
          <a:p>
            <a:pPr algn="l">
              <a:defRPr/>
            </a:pPr>
            <a:r>
              <a:rPr lang="en-ZA" altLang="en-US" sz="2800" b="1" dirty="0">
                <a:effectLst>
                  <a:outerShdw blurRad="38100" dist="38100" dir="2700000" algn="tl">
                    <a:srgbClr val="000000">
                      <a:alpha val="43137"/>
                    </a:srgbClr>
                  </a:outerShdw>
                </a:effectLst>
                <a:latin typeface="Arial" panose="020B0604020202020204" pitchFamily="34" charset="0"/>
                <a:ea typeface="ＭＳ Ｐゴシック" panose="020B0600070205080204" pitchFamily="34" charset="-128"/>
                <a:cs typeface="Arial" panose="020B0604020202020204" pitchFamily="34" charset="0"/>
              </a:rPr>
              <a:t>Appropriation Statement per Programme and Economic Classification</a:t>
            </a:r>
          </a:p>
        </p:txBody>
      </p:sp>
      <p:graphicFrame>
        <p:nvGraphicFramePr>
          <p:cNvPr id="7173" name="Object 1"/>
          <p:cNvGraphicFramePr>
            <a:graphicFrameLocks noChangeAspect="1"/>
          </p:cNvGraphicFramePr>
          <p:nvPr/>
        </p:nvGraphicFramePr>
        <p:xfrm>
          <a:off x="152400" y="1268413"/>
          <a:ext cx="8596313" cy="4537075"/>
        </p:xfrm>
        <a:graphic>
          <a:graphicData uri="http://schemas.openxmlformats.org/presentationml/2006/ole">
            <p:oleObj spid="_x0000_s1052" name="Worksheet" r:id="rId5" imgW="7419865" imgH="4924398" progId="Excel.Sheet.12">
              <p:embed/>
            </p:oleObj>
          </a:graphicData>
        </a:graphic>
      </p:graphicFrame>
      <p:sp>
        <p:nvSpPr>
          <p:cNvPr id="4" name="Slide Number Placeholder 3"/>
          <p:cNvSpPr>
            <a:spLocks noGrp="1"/>
          </p:cNvSpPr>
          <p:nvPr>
            <p:ph type="sldNum" sz="quarter" idx="11"/>
          </p:nvPr>
        </p:nvSpPr>
        <p:spPr/>
        <p:txBody>
          <a:bodyPr/>
          <a:lstStyle/>
          <a:p>
            <a:pPr>
              <a:defRPr/>
            </a:pPr>
            <a:fld id="{45CD2FF0-8A21-48D1-8860-A0D2A0A85CC4}" type="slidenum">
              <a:rPr lang="en-ZA" altLang="en-US" sz="1400" b="1" smtClean="0"/>
              <a:pPr>
                <a:defRPr/>
              </a:pPr>
              <a:t>24</a:t>
            </a:fld>
            <a:endParaRPr lang="en-ZA" altLang="en-US" sz="1400" b="1" dirty="0"/>
          </a:p>
        </p:txBody>
      </p:sp>
    </p:spTree>
    <p:extLst>
      <p:ext uri="{BB962C8B-B14F-4D97-AF65-F5344CB8AC3E}">
        <p14:creationId xmlns:p14="http://schemas.microsoft.com/office/powerpoint/2010/main" xmlns="" val="16075581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
        <p:nvSpPr>
          <p:cNvPr id="4" name="Rectangle 3"/>
          <p:cNvSpPr/>
          <p:nvPr/>
        </p:nvSpPr>
        <p:spPr>
          <a:xfrm>
            <a:off x="683568" y="1556792"/>
            <a:ext cx="8352928" cy="2062103"/>
          </a:xfrm>
          <a:prstGeom prst="rect">
            <a:avLst/>
          </a:prstGeom>
        </p:spPr>
        <p:txBody>
          <a:bodyPr wrap="square">
            <a:spAutoFit/>
          </a:bodyPr>
          <a:lstStyle/>
          <a:p>
            <a:pPr algn="ctr">
              <a:lnSpc>
                <a:spcPct val="150000"/>
              </a:lnSpc>
            </a:pPr>
            <a:r>
              <a:rPr lang="en-ZA" sz="3200" b="1" dirty="0">
                <a:effectLst>
                  <a:outerShdw blurRad="38100" dist="38100" dir="2700000" algn="tl">
                    <a:srgbClr val="000000">
                      <a:alpha val="43137"/>
                    </a:srgbClr>
                  </a:outerShdw>
                </a:effectLst>
              </a:rPr>
              <a:t>PART C</a:t>
            </a:r>
          </a:p>
          <a:p>
            <a:pPr lvl="0" algn="ctr">
              <a:defRPr/>
            </a:pPr>
            <a:r>
              <a:rPr lang="en-ZA" sz="3200" b="1" dirty="0"/>
              <a:t/>
            </a:r>
            <a:br>
              <a:rPr lang="en-ZA" sz="3200" b="1" dirty="0"/>
            </a:br>
            <a:r>
              <a:rPr lang="en-ZA" sz="2400" b="1" dirty="0">
                <a:effectLst>
                  <a:outerShdw blurRad="38100" dist="38100" dir="2700000" algn="tl">
                    <a:srgbClr val="000000">
                      <a:alpha val="43137"/>
                    </a:srgbClr>
                  </a:outerShdw>
                </a:effectLst>
              </a:rPr>
              <a:t>Performance on the 2020/2021 Quarter 1 and 2 Targets Per Programme</a:t>
            </a:r>
          </a:p>
        </p:txBody>
      </p:sp>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25</a:t>
            </a:fld>
            <a:endParaRPr lang="en-ZA" altLang="en-US"/>
          </a:p>
        </p:txBody>
      </p:sp>
    </p:spTree>
    <p:extLst>
      <p:ext uri="{BB962C8B-B14F-4D97-AF65-F5344CB8AC3E}">
        <p14:creationId xmlns:p14="http://schemas.microsoft.com/office/powerpoint/2010/main" xmlns="" val="2770105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5"/>
          <p:cNvSpPr>
            <a:spLocks noGrp="1"/>
          </p:cNvSpPr>
          <p:nvPr>
            <p:ph type="title"/>
          </p:nvPr>
        </p:nvSpPr>
        <p:spPr>
          <a:xfrm>
            <a:off x="3326606" y="3508772"/>
            <a:ext cx="4371975" cy="361950"/>
          </a:xfrm>
        </p:spPr>
        <p:txBody>
          <a:bodyPr rtlCol="0">
            <a:normAutofit fontScale="90000"/>
          </a:bodyPr>
          <a:lstStyle/>
          <a:p>
            <a:pPr>
              <a:defRPr/>
            </a:pPr>
            <a:r>
              <a:rPr lang="en-US" sz="1575"/>
              <a:t/>
            </a:r>
            <a:br>
              <a:rPr lang="en-US" sz="1575"/>
            </a:br>
            <a:r>
              <a:rPr lang="en-US" sz="1575"/>
              <a:t/>
            </a:r>
            <a:br>
              <a:rPr lang="en-US" sz="1575"/>
            </a:br>
            <a:r>
              <a:rPr lang="en-US" sz="1575"/>
              <a:t/>
            </a:r>
            <a:br>
              <a:rPr lang="en-US" sz="1575"/>
            </a:br>
            <a:r>
              <a:rPr lang="en-US" sz="1575"/>
              <a:t/>
            </a:r>
            <a:br>
              <a:rPr lang="en-US" sz="1575"/>
            </a:br>
            <a:r>
              <a:rPr lang="en-US"/>
              <a:t/>
            </a:r>
            <a:br>
              <a:rPr lang="en-US"/>
            </a:br>
            <a:endParaRPr lang="en-US" sz="1575"/>
          </a:p>
        </p:txBody>
      </p:sp>
      <p:sp>
        <p:nvSpPr>
          <p:cNvPr id="41988" name="Slide Number Placeholder 3"/>
          <p:cNvSpPr>
            <a:spLocks noGrp="1"/>
          </p:cNvSpPr>
          <p:nvPr>
            <p:ph type="sldNum" sz="quarter" idx="11"/>
          </p:nvPr>
        </p:nvSpPr>
        <p:spPr bwMode="auto">
          <a:xfrm>
            <a:off x="2101454" y="5042297"/>
            <a:ext cx="257175" cy="25717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417910" indent="-160735">
              <a:spcBef>
                <a:spcPct val="20000"/>
              </a:spcBef>
              <a:buFont typeface="Arial" panose="020B0604020202020204" pitchFamily="34" charset="0"/>
              <a:buChar char="–"/>
              <a:defRPr sz="1575">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135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1125">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1125">
                <a:solidFill>
                  <a:schemeClr val="tx1"/>
                </a:solidFill>
                <a:latin typeface="Calibri" panose="020F0502020204030204" pitchFamily="34" charset="0"/>
              </a:defRPr>
            </a:lvl5pPr>
            <a:lvl6pPr marL="1414463"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671638"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928813"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2185988"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EB0631E-0C13-4F9A-82DD-D71FAD68211C}" type="slidenum">
              <a:rPr kumimoji="0" lang="en-US" altLang="en-US" sz="788"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788"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471779017"/>
              </p:ext>
            </p:extLst>
          </p:nvPr>
        </p:nvGraphicFramePr>
        <p:xfrm>
          <a:off x="35494" y="899615"/>
          <a:ext cx="9108506" cy="5629381"/>
        </p:xfrm>
        <a:graphic>
          <a:graphicData uri="http://schemas.openxmlformats.org/drawingml/2006/table">
            <a:tbl>
              <a:tblPr>
                <a:tableStyleId>{5940675A-B579-460E-94D1-54222C63F5DA}</a:tableStyleId>
              </a:tblPr>
              <a:tblGrid>
                <a:gridCol w="1440160">
                  <a:extLst>
                    <a:ext uri="{9D8B030D-6E8A-4147-A177-3AD203B41FA5}">
                      <a16:colId xmlns:a16="http://schemas.microsoft.com/office/drawing/2014/main" xmlns="" val="20000"/>
                    </a:ext>
                  </a:extLst>
                </a:gridCol>
                <a:gridCol w="612068">
                  <a:extLst>
                    <a:ext uri="{9D8B030D-6E8A-4147-A177-3AD203B41FA5}">
                      <a16:colId xmlns:a16="http://schemas.microsoft.com/office/drawing/2014/main" xmlns="" val="20001"/>
                    </a:ext>
                  </a:extLst>
                </a:gridCol>
                <a:gridCol w="612068">
                  <a:extLst>
                    <a:ext uri="{9D8B030D-6E8A-4147-A177-3AD203B41FA5}">
                      <a16:colId xmlns:a16="http://schemas.microsoft.com/office/drawing/2014/main" xmlns="" val="3829813442"/>
                    </a:ext>
                  </a:extLst>
                </a:gridCol>
                <a:gridCol w="612068">
                  <a:extLst>
                    <a:ext uri="{9D8B030D-6E8A-4147-A177-3AD203B41FA5}">
                      <a16:colId xmlns:a16="http://schemas.microsoft.com/office/drawing/2014/main" xmlns="" val="2222853678"/>
                    </a:ext>
                  </a:extLst>
                </a:gridCol>
                <a:gridCol w="612068">
                  <a:extLst>
                    <a:ext uri="{9D8B030D-6E8A-4147-A177-3AD203B41FA5}">
                      <a16:colId xmlns:a16="http://schemas.microsoft.com/office/drawing/2014/main" xmlns="" val="548157865"/>
                    </a:ext>
                  </a:extLst>
                </a:gridCol>
                <a:gridCol w="629378">
                  <a:extLst>
                    <a:ext uri="{9D8B030D-6E8A-4147-A177-3AD203B41FA5}">
                      <a16:colId xmlns:a16="http://schemas.microsoft.com/office/drawing/2014/main" xmlns="" val="20002"/>
                    </a:ext>
                  </a:extLst>
                </a:gridCol>
                <a:gridCol w="629378">
                  <a:extLst>
                    <a:ext uri="{9D8B030D-6E8A-4147-A177-3AD203B41FA5}">
                      <a16:colId xmlns:a16="http://schemas.microsoft.com/office/drawing/2014/main" xmlns="" val="2290917607"/>
                    </a:ext>
                  </a:extLst>
                </a:gridCol>
                <a:gridCol w="629378">
                  <a:extLst>
                    <a:ext uri="{9D8B030D-6E8A-4147-A177-3AD203B41FA5}">
                      <a16:colId xmlns:a16="http://schemas.microsoft.com/office/drawing/2014/main" xmlns="" val="1816962097"/>
                    </a:ext>
                  </a:extLst>
                </a:gridCol>
                <a:gridCol w="629378">
                  <a:extLst>
                    <a:ext uri="{9D8B030D-6E8A-4147-A177-3AD203B41FA5}">
                      <a16:colId xmlns:a16="http://schemas.microsoft.com/office/drawing/2014/main" xmlns="" val="1402355581"/>
                    </a:ext>
                  </a:extLst>
                </a:gridCol>
                <a:gridCol w="675640">
                  <a:extLst>
                    <a:ext uri="{9D8B030D-6E8A-4147-A177-3AD203B41FA5}">
                      <a16:colId xmlns:a16="http://schemas.microsoft.com/office/drawing/2014/main" xmlns="" val="20004"/>
                    </a:ext>
                  </a:extLst>
                </a:gridCol>
                <a:gridCol w="675641">
                  <a:extLst>
                    <a:ext uri="{9D8B030D-6E8A-4147-A177-3AD203B41FA5}">
                      <a16:colId xmlns:a16="http://schemas.microsoft.com/office/drawing/2014/main" xmlns="" val="3219522351"/>
                    </a:ext>
                  </a:extLst>
                </a:gridCol>
                <a:gridCol w="675641">
                  <a:extLst>
                    <a:ext uri="{9D8B030D-6E8A-4147-A177-3AD203B41FA5}">
                      <a16:colId xmlns:a16="http://schemas.microsoft.com/office/drawing/2014/main" xmlns="" val="524928541"/>
                    </a:ext>
                  </a:extLst>
                </a:gridCol>
                <a:gridCol w="675640">
                  <a:extLst>
                    <a:ext uri="{9D8B030D-6E8A-4147-A177-3AD203B41FA5}">
                      <a16:colId xmlns:a16="http://schemas.microsoft.com/office/drawing/2014/main" xmlns="" val="136168329"/>
                    </a:ext>
                  </a:extLst>
                </a:gridCol>
              </a:tblGrid>
              <a:tr h="551673">
                <a:tc rowSpan="2">
                  <a:txBody>
                    <a:bodyPr/>
                    <a:lstStyle/>
                    <a:p>
                      <a:pPr algn="ctr">
                        <a:lnSpc>
                          <a:spcPct val="100000"/>
                        </a:lnSpc>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Programmes</a:t>
                      </a:r>
                      <a:r>
                        <a:rPr lang="en-US" sz="1600" b="1" baseline="0" dirty="0">
                          <a:effectLst/>
                          <a:latin typeface="Arial" panose="020B0604020202020204" pitchFamily="34" charset="0"/>
                          <a:ea typeface="Calibri" panose="020F0502020204030204" pitchFamily="34" charset="0"/>
                          <a:cs typeface="Arial" panose="020B0604020202020204" pitchFamily="34" charset="0"/>
                        </a:rPr>
                        <a:t> and </a:t>
                      </a:r>
                      <a:r>
                        <a:rPr lang="en-US" sz="1600" b="1" dirty="0">
                          <a:effectLst/>
                          <a:latin typeface="Arial" panose="020B0604020202020204" pitchFamily="34" charset="0"/>
                          <a:ea typeface="Calibri" panose="020F0502020204030204" pitchFamily="34" charset="0"/>
                          <a:cs typeface="Arial" panose="020B0604020202020204" pitchFamily="34" charset="0"/>
                        </a:rPr>
                        <a:t>Sub Programme</a:t>
                      </a:r>
                      <a:endParaRPr lang="en-US" sz="1600" dirty="0">
                        <a:effectLst/>
                        <a:latin typeface="Calibri" panose="020F0502020204030204" pitchFamily="34" charset="0"/>
                      </a:endParaRPr>
                    </a:p>
                  </a:txBody>
                  <a:tcPr marL="38576" marR="38576" marT="0" marB="0">
                    <a:solidFill>
                      <a:schemeClr val="accent3">
                        <a:lumMod val="60000"/>
                        <a:lumOff val="40000"/>
                      </a:schemeClr>
                    </a:solidFill>
                  </a:tcPr>
                </a:tc>
                <a:tc gridSpan="4">
                  <a:txBody>
                    <a:bodyPr/>
                    <a:lstStyle/>
                    <a:p>
                      <a:pPr>
                        <a:lnSpc>
                          <a:spcPct val="100000"/>
                        </a:lnSpc>
                      </a:pPr>
                      <a:r>
                        <a:rPr lang="en-US" sz="1600" b="1" kern="1200" dirty="0">
                          <a:solidFill>
                            <a:schemeClr val="tx1"/>
                          </a:solidFill>
                          <a:effectLst/>
                          <a:latin typeface="+mn-lt"/>
                          <a:ea typeface="+mn-ea"/>
                          <a:cs typeface="+mn-cs"/>
                        </a:rPr>
                        <a:t>Total number of </a:t>
                      </a:r>
                      <a:r>
                        <a:rPr lang="en-US" sz="1600" b="1" kern="1200" dirty="0" smtClean="0">
                          <a:solidFill>
                            <a:schemeClr val="tx1"/>
                          </a:solidFill>
                          <a:effectLst/>
                          <a:latin typeface="+mn-lt"/>
                          <a:ea typeface="+mn-ea"/>
                          <a:cs typeface="+mn-cs"/>
                        </a:rPr>
                        <a:t>2020/21 </a:t>
                      </a:r>
                      <a:r>
                        <a:rPr lang="en-US" sz="1600" b="1" kern="1200" dirty="0">
                          <a:solidFill>
                            <a:schemeClr val="tx1"/>
                          </a:solidFill>
                          <a:effectLst/>
                          <a:latin typeface="+mn-lt"/>
                          <a:ea typeface="+mn-ea"/>
                          <a:cs typeface="+mn-cs"/>
                        </a:rPr>
                        <a:t>annual targets</a:t>
                      </a:r>
                      <a:endParaRPr lang="en-US" sz="1600" dirty="0">
                        <a:effectLst/>
                        <a:latin typeface="Calibri" panose="020F0502020204030204" pitchFamily="34" charset="0"/>
                      </a:endParaRPr>
                    </a:p>
                  </a:txBody>
                  <a:tcPr marL="38576" marR="38576" marT="0" marB="0">
                    <a:solidFill>
                      <a:schemeClr val="accent3">
                        <a:lumMod val="60000"/>
                        <a:lumOff val="4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mn-lt"/>
                          <a:ea typeface="+mn-ea"/>
                          <a:cs typeface="+mn-cs"/>
                        </a:rPr>
                        <a:t>Number and % of targets </a:t>
                      </a:r>
                      <a:r>
                        <a:rPr kumimoji="0" lang="en-US" sz="1600" b="1" i="0" u="none" strike="noStrike" kern="1200" cap="none" spc="0" normalizeH="0" baseline="0" noProof="0" dirty="0">
                          <a:ln>
                            <a:noFill/>
                          </a:ln>
                          <a:solidFill>
                            <a:schemeClr val="tx1"/>
                          </a:solidFill>
                          <a:effectLst/>
                          <a:uLnTx/>
                          <a:uFillTx/>
                          <a:latin typeface="+mn-lt"/>
                          <a:ea typeface="+mn-ea"/>
                          <a:cs typeface="+mn-cs"/>
                        </a:rPr>
                        <a:t>achieved</a:t>
                      </a:r>
                      <a:endParaRPr lang="en-US" sz="1600" dirty="0">
                        <a:solidFill>
                          <a:schemeClr val="tx1"/>
                        </a:solidFill>
                        <a:effectLst/>
                        <a:latin typeface="Calibri" panose="020F0502020204030204" pitchFamily="34" charset="0"/>
                      </a:endParaRPr>
                    </a:p>
                  </a:txBody>
                  <a:tcPr marL="38576" marR="38576" marT="0" marB="0">
                    <a:solidFill>
                      <a:schemeClr val="accent3">
                        <a:lumMod val="60000"/>
                        <a:lumOff val="4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l">
                        <a:lnSpc>
                          <a:spcPct val="100000"/>
                        </a:lnSpc>
                        <a:spcAft>
                          <a:spcPts val="0"/>
                        </a:spcAft>
                      </a:pPr>
                      <a:r>
                        <a:rPr lang="en-US" sz="1600" b="1" dirty="0">
                          <a:solidFill>
                            <a:schemeClr val="tx1"/>
                          </a:solidFill>
                          <a:effectLst/>
                          <a:latin typeface="+mj-lt"/>
                        </a:rPr>
                        <a:t>Number and % of targets not achieved</a:t>
                      </a:r>
                    </a:p>
                  </a:txBody>
                  <a:tcPr marL="38576" marR="38576" marT="0" marB="0">
                    <a:solidFill>
                      <a:schemeClr val="accent3">
                        <a:lumMod val="60000"/>
                        <a:lumOff val="4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551673">
                <a:tc vMerge="1">
                  <a:txBody>
                    <a:bodyPr/>
                    <a:lstStyle/>
                    <a:p>
                      <a:endParaRPr lang="en-ZA"/>
                    </a:p>
                  </a:txBody>
                  <a:tcPr/>
                </a:tc>
                <a:tc>
                  <a:txBody>
                    <a:bodyPr/>
                    <a:lstStyle/>
                    <a:p>
                      <a:pPr algn="ctr">
                        <a:lnSpc>
                          <a:spcPct val="100000"/>
                        </a:lnSpc>
                      </a:pPr>
                      <a:r>
                        <a:rPr lang="en-US" sz="1600" b="1" dirty="0">
                          <a:effectLst/>
                          <a:latin typeface="Calibri" panose="020F0502020204030204" pitchFamily="34" charset="0"/>
                        </a:rPr>
                        <a:t>Q1</a:t>
                      </a:r>
                    </a:p>
                  </a:txBody>
                  <a:tcPr marL="38576" marR="38576" marT="0" marB="0">
                    <a:solidFill>
                      <a:schemeClr val="accent3">
                        <a:lumMod val="60000"/>
                        <a:lumOff val="40000"/>
                      </a:schemeClr>
                    </a:solidFill>
                  </a:tcPr>
                </a:tc>
                <a:tc>
                  <a:txBody>
                    <a:bodyPr/>
                    <a:lstStyle/>
                    <a:p>
                      <a:pPr algn="ctr">
                        <a:lnSpc>
                          <a:spcPct val="100000"/>
                        </a:lnSpc>
                      </a:pPr>
                      <a:r>
                        <a:rPr lang="en-US" sz="1600" b="1" dirty="0">
                          <a:effectLst/>
                          <a:latin typeface="Calibri" panose="020F0502020204030204" pitchFamily="34" charset="0"/>
                        </a:rPr>
                        <a:t>Q2</a:t>
                      </a:r>
                    </a:p>
                  </a:txBody>
                  <a:tcPr marL="38576" marR="38576" marT="0" marB="0">
                    <a:solidFill>
                      <a:schemeClr val="accent3">
                        <a:lumMod val="60000"/>
                        <a:lumOff val="40000"/>
                      </a:schemeClr>
                    </a:solidFill>
                  </a:tcPr>
                </a:tc>
                <a:tc>
                  <a:txBody>
                    <a:bodyPr/>
                    <a:lstStyle/>
                    <a:p>
                      <a:pPr algn="ctr">
                        <a:lnSpc>
                          <a:spcPct val="100000"/>
                        </a:lnSpc>
                      </a:pPr>
                      <a:r>
                        <a:rPr lang="en-US" sz="1600" b="1" dirty="0">
                          <a:effectLst/>
                          <a:latin typeface="Calibri" panose="020F0502020204030204" pitchFamily="34" charset="0"/>
                        </a:rPr>
                        <a:t>Q3</a:t>
                      </a:r>
                    </a:p>
                  </a:txBody>
                  <a:tcPr marL="38576" marR="38576" marT="0" marB="0">
                    <a:solidFill>
                      <a:schemeClr val="accent3">
                        <a:lumMod val="60000"/>
                        <a:lumOff val="40000"/>
                      </a:schemeClr>
                    </a:solidFill>
                  </a:tcPr>
                </a:tc>
                <a:tc>
                  <a:txBody>
                    <a:bodyPr/>
                    <a:lstStyle/>
                    <a:p>
                      <a:pPr algn="ctr">
                        <a:lnSpc>
                          <a:spcPct val="100000"/>
                        </a:lnSpc>
                      </a:pPr>
                      <a:r>
                        <a:rPr lang="en-US" sz="1600" b="1">
                          <a:effectLst/>
                          <a:latin typeface="Calibri" panose="020F0502020204030204" pitchFamily="34" charset="0"/>
                        </a:rPr>
                        <a:t>Q4</a:t>
                      </a:r>
                      <a:endParaRPr lang="en-US" sz="1600" b="1" dirty="0">
                        <a:effectLst/>
                        <a:latin typeface="Calibri" panose="020F0502020204030204" pitchFamily="34" charset="0"/>
                      </a:endParaRPr>
                    </a:p>
                  </a:txBody>
                  <a:tcPr marL="38576" marR="38576" marT="0" marB="0">
                    <a:solidFill>
                      <a:schemeClr val="accent3">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effectLst/>
                          <a:latin typeface="Calibri" panose="020F0502020204030204" pitchFamily="34" charset="0"/>
                        </a:rPr>
                        <a:t>Q1</a:t>
                      </a:r>
                    </a:p>
                  </a:txBody>
                  <a:tcPr marL="38576" marR="38576" marT="0" marB="0">
                    <a:solidFill>
                      <a:schemeClr val="accent3">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effectLst/>
                          <a:latin typeface="Calibri" panose="020F0502020204030204" pitchFamily="34" charset="0"/>
                        </a:rPr>
                        <a:t>Q2</a:t>
                      </a:r>
                    </a:p>
                  </a:txBody>
                  <a:tcPr marL="38576" marR="38576" marT="0" marB="0">
                    <a:solidFill>
                      <a:schemeClr val="accent3">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effectLst/>
                          <a:latin typeface="Calibri" panose="020F0502020204030204" pitchFamily="34" charset="0"/>
                        </a:rPr>
                        <a:t>Q3</a:t>
                      </a:r>
                    </a:p>
                  </a:txBody>
                  <a:tcPr marL="38576" marR="38576" marT="0" marB="0">
                    <a:solidFill>
                      <a:schemeClr val="accent3">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effectLst/>
                          <a:latin typeface="Calibri" panose="020F0502020204030204" pitchFamily="34" charset="0"/>
                        </a:rPr>
                        <a:t>Q4</a:t>
                      </a:r>
                    </a:p>
                  </a:txBody>
                  <a:tcPr marL="38576" marR="38576" marT="0" marB="0">
                    <a:solidFill>
                      <a:schemeClr val="accent3">
                        <a:lumMod val="60000"/>
                        <a:lumOff val="40000"/>
                      </a:schemeClr>
                    </a:solidFill>
                  </a:tcPr>
                </a:tc>
                <a:tc>
                  <a:txBody>
                    <a:bodyPr/>
                    <a:lstStyle/>
                    <a:p>
                      <a:pPr algn="ctr">
                        <a:lnSpc>
                          <a:spcPct val="100000"/>
                        </a:lnSpc>
                        <a:spcAft>
                          <a:spcPts val="0"/>
                        </a:spcAft>
                      </a:pPr>
                      <a:r>
                        <a:rPr lang="en-US" sz="1600" b="1" dirty="0">
                          <a:solidFill>
                            <a:schemeClr val="tx1"/>
                          </a:solidFill>
                          <a:effectLst/>
                          <a:latin typeface="+mj-lt"/>
                        </a:rPr>
                        <a:t>Q1</a:t>
                      </a:r>
                    </a:p>
                  </a:txBody>
                  <a:tcPr marL="38576" marR="38576" marT="0" marB="0">
                    <a:solidFill>
                      <a:schemeClr val="accent3">
                        <a:lumMod val="60000"/>
                        <a:lumOff val="40000"/>
                      </a:schemeClr>
                    </a:solidFill>
                  </a:tcPr>
                </a:tc>
                <a:tc>
                  <a:txBody>
                    <a:bodyPr/>
                    <a:lstStyle/>
                    <a:p>
                      <a:pPr algn="ctr">
                        <a:lnSpc>
                          <a:spcPct val="100000"/>
                        </a:lnSpc>
                        <a:spcAft>
                          <a:spcPts val="0"/>
                        </a:spcAft>
                      </a:pPr>
                      <a:r>
                        <a:rPr lang="en-US" sz="1600" b="1" dirty="0">
                          <a:solidFill>
                            <a:schemeClr val="tx1"/>
                          </a:solidFill>
                          <a:effectLst/>
                          <a:latin typeface="+mj-lt"/>
                        </a:rPr>
                        <a:t>Q2</a:t>
                      </a:r>
                    </a:p>
                  </a:txBody>
                  <a:tcPr marL="38576" marR="38576" marT="0" marB="0">
                    <a:solidFill>
                      <a:schemeClr val="accent3">
                        <a:lumMod val="60000"/>
                        <a:lumOff val="40000"/>
                      </a:schemeClr>
                    </a:solidFill>
                  </a:tcPr>
                </a:tc>
                <a:tc>
                  <a:txBody>
                    <a:bodyPr/>
                    <a:lstStyle/>
                    <a:p>
                      <a:pPr algn="ctr">
                        <a:lnSpc>
                          <a:spcPct val="100000"/>
                        </a:lnSpc>
                        <a:spcAft>
                          <a:spcPts val="0"/>
                        </a:spcAft>
                      </a:pPr>
                      <a:r>
                        <a:rPr lang="en-US" sz="1600" b="1" dirty="0">
                          <a:solidFill>
                            <a:schemeClr val="tx1"/>
                          </a:solidFill>
                          <a:effectLst/>
                          <a:latin typeface="+mj-lt"/>
                        </a:rPr>
                        <a:t>Q3</a:t>
                      </a:r>
                    </a:p>
                  </a:txBody>
                  <a:tcPr marL="38576" marR="38576" marT="0" marB="0">
                    <a:solidFill>
                      <a:schemeClr val="accent3">
                        <a:lumMod val="60000"/>
                        <a:lumOff val="40000"/>
                      </a:schemeClr>
                    </a:solidFill>
                  </a:tcPr>
                </a:tc>
                <a:tc>
                  <a:txBody>
                    <a:bodyPr/>
                    <a:lstStyle/>
                    <a:p>
                      <a:pPr algn="ctr">
                        <a:lnSpc>
                          <a:spcPct val="100000"/>
                        </a:lnSpc>
                        <a:spcAft>
                          <a:spcPts val="0"/>
                        </a:spcAft>
                      </a:pPr>
                      <a:r>
                        <a:rPr lang="en-US" sz="1600" b="1" dirty="0">
                          <a:solidFill>
                            <a:schemeClr val="tx1"/>
                          </a:solidFill>
                          <a:effectLst/>
                          <a:latin typeface="+mj-lt"/>
                        </a:rPr>
                        <a:t>Q4</a:t>
                      </a:r>
                    </a:p>
                  </a:txBody>
                  <a:tcPr marL="38576" marR="38576" marT="0" marB="0">
                    <a:solidFill>
                      <a:schemeClr val="accent3">
                        <a:lumMod val="60000"/>
                        <a:lumOff val="40000"/>
                      </a:schemeClr>
                    </a:solidFill>
                  </a:tcPr>
                </a:tc>
                <a:extLst>
                  <a:ext uri="{0D108BD9-81ED-4DB2-BD59-A6C34878D82A}">
                    <a16:rowId xmlns:a16="http://schemas.microsoft.com/office/drawing/2014/main" xmlns="" val="519415975"/>
                  </a:ext>
                </a:extLst>
              </a:tr>
              <a:tr h="811599">
                <a:tc>
                  <a:txBody>
                    <a:bodyPr/>
                    <a:lstStyle/>
                    <a:p>
                      <a:pPr algn="just">
                        <a:lnSpc>
                          <a:spcPct val="150000"/>
                        </a:lnSpc>
                        <a:spcAft>
                          <a:spcPts val="0"/>
                        </a:spcAft>
                      </a:pPr>
                      <a:r>
                        <a:rPr lang="en-US" sz="1600" b="0" dirty="0">
                          <a:effectLst/>
                          <a:latin typeface="+mn-lt"/>
                          <a:cs typeface="Arial" panose="020B0604020202020204" pitchFamily="34" charset="0"/>
                        </a:rPr>
                        <a:t>Administration </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0</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4</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N/A</a:t>
                      </a:r>
                    </a:p>
                  </a:txBody>
                  <a:tcPr marL="38576" marR="38576" marT="0" marB="0">
                    <a:solidFill>
                      <a:schemeClr val="bg1"/>
                    </a:solidFill>
                  </a:tcP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1600" b="0" dirty="0">
                          <a:solidFill>
                            <a:schemeClr val="tx1"/>
                          </a:solidFill>
                          <a:effectLst/>
                          <a:latin typeface="+mn-lt"/>
                        </a:rPr>
                        <a:t>N/A</a:t>
                      </a:r>
                    </a:p>
                    <a:p>
                      <a:pPr algn="ctr">
                        <a:lnSpc>
                          <a:spcPct val="150000"/>
                        </a:lnSpc>
                        <a:spcAft>
                          <a:spcPts val="0"/>
                        </a:spcAft>
                      </a:pPr>
                      <a:endParaRPr lang="en-US" sz="1600" b="0" dirty="0">
                        <a:solidFill>
                          <a:schemeClr val="tx1"/>
                        </a:solidFill>
                        <a:effectLst/>
                        <a:latin typeface="+mn-lt"/>
                      </a:endParaRP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0</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4</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N/A</a:t>
                      </a:r>
                    </a:p>
                  </a:txBody>
                  <a:tcPr marL="38576" marR="38576" marT="0" marB="0">
                    <a:solidFill>
                      <a:schemeClr val="bg1"/>
                    </a:solidFill>
                  </a:tcP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1600" b="0" dirty="0">
                          <a:solidFill>
                            <a:schemeClr val="tx1"/>
                          </a:solidFill>
                          <a:effectLst/>
                          <a:latin typeface="+mn-lt"/>
                        </a:rPr>
                        <a:t>N/A</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0</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0</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N/A</a:t>
                      </a:r>
                    </a:p>
                  </a:txBody>
                  <a:tcPr marL="38576" marR="38576" marT="0" marB="0">
                    <a:solidFill>
                      <a:schemeClr val="bg1"/>
                    </a:solidFill>
                  </a:tcP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1600" b="0" dirty="0">
                          <a:solidFill>
                            <a:schemeClr val="tx1"/>
                          </a:solidFill>
                          <a:effectLst/>
                          <a:latin typeface="+mn-lt"/>
                        </a:rPr>
                        <a:t>N/A</a:t>
                      </a:r>
                    </a:p>
                  </a:txBody>
                  <a:tcPr marL="38576" marR="38576" marT="0" marB="0">
                    <a:solidFill>
                      <a:schemeClr val="bg1"/>
                    </a:solidFill>
                  </a:tcPr>
                </a:tc>
                <a:extLst>
                  <a:ext uri="{0D108BD9-81ED-4DB2-BD59-A6C34878D82A}">
                    <a16:rowId xmlns:a16="http://schemas.microsoft.com/office/drawing/2014/main" xmlns="" val="10001"/>
                  </a:ext>
                </a:extLst>
              </a:tr>
              <a:tr h="788682">
                <a:tc>
                  <a:txBody>
                    <a:bodyPr/>
                    <a:lstStyle/>
                    <a:p>
                      <a:pPr algn="just">
                        <a:lnSpc>
                          <a:spcPct val="150000"/>
                        </a:lnSpc>
                        <a:spcAft>
                          <a:spcPts val="0"/>
                        </a:spcAft>
                      </a:pPr>
                      <a:r>
                        <a:rPr lang="en-US" sz="1600" b="0" dirty="0">
                          <a:effectLst/>
                          <a:latin typeface="+mn-lt"/>
                          <a:cs typeface="Arial" panose="020B0604020202020204" pitchFamily="34" charset="0"/>
                        </a:rPr>
                        <a:t>RPL</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6</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3</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N/A</a:t>
                      </a:r>
                    </a:p>
                  </a:txBody>
                  <a:tcPr marL="38576" marR="38576" marT="0" marB="0">
                    <a:solidFill>
                      <a:schemeClr val="bg1"/>
                    </a:solidFill>
                  </a:tcP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1600" b="0" dirty="0">
                          <a:solidFill>
                            <a:schemeClr val="tx1"/>
                          </a:solidFill>
                          <a:effectLst/>
                          <a:latin typeface="+mn-lt"/>
                        </a:rPr>
                        <a:t>N/A</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5</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3</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N/A</a:t>
                      </a:r>
                    </a:p>
                  </a:txBody>
                  <a:tcPr marL="38576" marR="38576" marT="0" marB="0">
                    <a:solidFill>
                      <a:schemeClr val="bg1"/>
                    </a:solidFill>
                  </a:tcP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1600" b="0" dirty="0">
                          <a:solidFill>
                            <a:schemeClr val="tx1"/>
                          </a:solidFill>
                          <a:effectLst/>
                          <a:latin typeface="+mn-lt"/>
                        </a:rPr>
                        <a:t>N/A</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1</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0</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N/A</a:t>
                      </a:r>
                    </a:p>
                  </a:txBody>
                  <a:tcPr marL="38576" marR="38576" marT="0" marB="0">
                    <a:solidFill>
                      <a:schemeClr val="bg1"/>
                    </a:solidFill>
                  </a:tcP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1600" b="0" dirty="0">
                          <a:solidFill>
                            <a:schemeClr val="tx1"/>
                          </a:solidFill>
                          <a:effectLst/>
                          <a:latin typeface="+mn-lt"/>
                        </a:rPr>
                        <a:t>N/A</a:t>
                      </a:r>
                    </a:p>
                  </a:txBody>
                  <a:tcPr marL="38576" marR="38576" marT="0" marB="0">
                    <a:solidFill>
                      <a:schemeClr val="bg1"/>
                    </a:solidFill>
                  </a:tcPr>
                </a:tc>
                <a:extLst>
                  <a:ext uri="{0D108BD9-81ED-4DB2-BD59-A6C34878D82A}">
                    <a16:rowId xmlns:a16="http://schemas.microsoft.com/office/drawing/2014/main" xmlns="" val="10002"/>
                  </a:ext>
                </a:extLst>
              </a:tr>
              <a:tr h="788682">
                <a:tc>
                  <a:txBody>
                    <a:bodyPr/>
                    <a:lstStyle/>
                    <a:p>
                      <a:pPr algn="l">
                        <a:lnSpc>
                          <a:spcPct val="150000"/>
                        </a:lnSpc>
                        <a:spcAft>
                          <a:spcPts val="0"/>
                        </a:spcAft>
                      </a:pPr>
                      <a:r>
                        <a:rPr lang="en-US" sz="1600" b="0" dirty="0">
                          <a:solidFill>
                            <a:schemeClr val="tx1"/>
                          </a:solidFill>
                          <a:effectLst/>
                          <a:latin typeface="+mn-lt"/>
                          <a:cs typeface="Arial" panose="020B0604020202020204" pitchFamily="34" charset="0"/>
                        </a:rPr>
                        <a:t>ISC</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2</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8</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N/A</a:t>
                      </a:r>
                    </a:p>
                  </a:txBody>
                  <a:tcPr marL="38576" marR="38576" marT="0" marB="0">
                    <a:solidFill>
                      <a:schemeClr val="bg1"/>
                    </a:solidFill>
                  </a:tcP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1600" b="0" dirty="0">
                          <a:solidFill>
                            <a:schemeClr val="tx1"/>
                          </a:solidFill>
                          <a:effectLst/>
                          <a:latin typeface="+mn-lt"/>
                        </a:rPr>
                        <a:t>N/A</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1</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8</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N/A</a:t>
                      </a:r>
                    </a:p>
                  </a:txBody>
                  <a:tcPr marL="38576" marR="38576" marT="0" marB="0">
                    <a:solidFill>
                      <a:schemeClr val="bg1"/>
                    </a:solidFill>
                  </a:tcP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1600" b="0" dirty="0">
                          <a:solidFill>
                            <a:schemeClr val="tx1"/>
                          </a:solidFill>
                          <a:effectLst/>
                          <a:latin typeface="+mn-lt"/>
                        </a:rPr>
                        <a:t>N/A</a:t>
                      </a:r>
                    </a:p>
                  </a:txBody>
                  <a:tcPr marL="38576" marR="38576" marT="0" marB="0">
                    <a:solidFill>
                      <a:schemeClr val="bg1"/>
                    </a:solidFill>
                  </a:tcPr>
                </a:tc>
                <a:tc>
                  <a:txBody>
                    <a:bodyPr/>
                    <a:lstStyle/>
                    <a:p>
                      <a:pPr marL="0" marR="0" algn="ctr">
                        <a:lnSpc>
                          <a:spcPct val="115000"/>
                        </a:lnSpc>
                        <a:spcBef>
                          <a:spcPts val="0"/>
                        </a:spcBef>
                        <a:spcAft>
                          <a:spcPts val="0"/>
                        </a:spcAft>
                      </a:pPr>
                      <a:r>
                        <a:rPr lang="en-US" sz="1600" b="0" dirty="0">
                          <a:solidFill>
                            <a:schemeClr val="tx1"/>
                          </a:solidFill>
                          <a:effectLst/>
                          <a:latin typeface="+mn-lt"/>
                          <a:ea typeface="Calibri" panose="020F0502020204030204" pitchFamily="34" charset="0"/>
                          <a:cs typeface="Arial" panose="020B0604020202020204" pitchFamily="34" charset="0"/>
                        </a:rPr>
                        <a:t>1</a:t>
                      </a:r>
                    </a:p>
                  </a:txBody>
                  <a:tcPr marL="38576" marR="38576" marT="0" marB="0">
                    <a:solidFill>
                      <a:schemeClr val="bg1"/>
                    </a:solidFill>
                  </a:tcPr>
                </a:tc>
                <a:tc>
                  <a:txBody>
                    <a:bodyPr/>
                    <a:lstStyle/>
                    <a:p>
                      <a:pPr marL="0" marR="0" algn="ctr">
                        <a:lnSpc>
                          <a:spcPct val="115000"/>
                        </a:lnSpc>
                        <a:spcBef>
                          <a:spcPts val="0"/>
                        </a:spcBef>
                        <a:spcAft>
                          <a:spcPts val="0"/>
                        </a:spcAft>
                      </a:pPr>
                      <a:r>
                        <a:rPr lang="en-US" sz="1600" b="0" dirty="0">
                          <a:solidFill>
                            <a:schemeClr val="tx1"/>
                          </a:solidFill>
                          <a:effectLst/>
                          <a:latin typeface="+mn-lt"/>
                          <a:ea typeface="Calibri" panose="020F0502020204030204" pitchFamily="34" charset="0"/>
                          <a:cs typeface="Arial" panose="020B0604020202020204" pitchFamily="34" charset="0"/>
                        </a:rPr>
                        <a:t>0</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N/A</a:t>
                      </a:r>
                    </a:p>
                  </a:txBody>
                  <a:tcPr marL="38576" marR="38576" marT="0" marB="0">
                    <a:solidFill>
                      <a:schemeClr val="bg1"/>
                    </a:solidFill>
                  </a:tcP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1600" b="0" dirty="0">
                          <a:solidFill>
                            <a:schemeClr val="tx1"/>
                          </a:solidFill>
                          <a:effectLst/>
                          <a:latin typeface="+mn-lt"/>
                        </a:rPr>
                        <a:t>N/A</a:t>
                      </a:r>
                    </a:p>
                  </a:txBody>
                  <a:tcPr marL="38576" marR="38576" marT="0" marB="0">
                    <a:solidFill>
                      <a:schemeClr val="bg1"/>
                    </a:solidFill>
                  </a:tcPr>
                </a:tc>
                <a:extLst>
                  <a:ext uri="{0D108BD9-81ED-4DB2-BD59-A6C34878D82A}">
                    <a16:rowId xmlns:a16="http://schemas.microsoft.com/office/drawing/2014/main" xmlns="" val="10003"/>
                  </a:ext>
                </a:extLst>
              </a:tr>
              <a:tr h="709814">
                <a:tc>
                  <a:txBody>
                    <a:bodyPr/>
                    <a:lstStyle/>
                    <a:p>
                      <a:pPr algn="just">
                        <a:lnSpc>
                          <a:spcPct val="150000"/>
                        </a:lnSpc>
                        <a:spcAft>
                          <a:spcPts val="0"/>
                        </a:spcAft>
                      </a:pPr>
                      <a:r>
                        <a:rPr lang="en-US" sz="1600" b="0" dirty="0">
                          <a:solidFill>
                            <a:schemeClr val="tx1"/>
                          </a:solidFill>
                          <a:effectLst/>
                          <a:latin typeface="+mn-lt"/>
                          <a:cs typeface="Arial" panose="020B0604020202020204" pitchFamily="34" charset="0"/>
                        </a:rPr>
                        <a:t>NHTL</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2</a:t>
                      </a:r>
                    </a:p>
                  </a:txBody>
                  <a:tcPr marL="38576" marR="38576" marT="0" marB="0">
                    <a:solidFill>
                      <a:schemeClr val="bg1"/>
                    </a:solidFill>
                  </a:tcPr>
                </a:tc>
                <a:tc>
                  <a:txBody>
                    <a:bodyPr/>
                    <a:lstStyle/>
                    <a:p>
                      <a:pPr algn="ctr">
                        <a:lnSpc>
                          <a:spcPct val="150000"/>
                        </a:lnSpc>
                        <a:spcAft>
                          <a:spcPts val="0"/>
                        </a:spcAft>
                      </a:pPr>
                      <a:r>
                        <a:rPr lang="en-US" sz="1600" b="0" dirty="0" smtClean="0">
                          <a:solidFill>
                            <a:schemeClr val="tx1"/>
                          </a:solidFill>
                          <a:effectLst/>
                          <a:latin typeface="+mn-lt"/>
                        </a:rPr>
                        <a:t>2</a:t>
                      </a:r>
                      <a:endParaRPr lang="en-US" sz="1600" b="0" dirty="0">
                        <a:solidFill>
                          <a:schemeClr val="tx1"/>
                        </a:solidFill>
                        <a:effectLst/>
                        <a:latin typeface="+mn-lt"/>
                      </a:endParaRP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N/A</a:t>
                      </a:r>
                    </a:p>
                  </a:txBody>
                  <a:tcPr marL="38576" marR="38576" marT="0" marB="0">
                    <a:solidFill>
                      <a:schemeClr val="bg1"/>
                    </a:solidFill>
                  </a:tcP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1600" b="0" dirty="0">
                          <a:solidFill>
                            <a:schemeClr val="tx1"/>
                          </a:solidFill>
                          <a:effectLst/>
                          <a:latin typeface="+mn-lt"/>
                        </a:rPr>
                        <a:t>N/A</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2</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2</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N/A</a:t>
                      </a:r>
                    </a:p>
                  </a:txBody>
                  <a:tcPr marL="38576" marR="38576" marT="0" marB="0">
                    <a:solidFill>
                      <a:schemeClr val="bg1"/>
                    </a:solidFill>
                  </a:tcP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1600" b="0" dirty="0">
                          <a:solidFill>
                            <a:schemeClr val="tx1"/>
                          </a:solidFill>
                          <a:effectLst/>
                          <a:latin typeface="+mn-lt"/>
                        </a:rPr>
                        <a:t>N/A</a:t>
                      </a:r>
                    </a:p>
                  </a:txBody>
                  <a:tcPr marL="38576" marR="38576" marT="0" marB="0">
                    <a:solidFill>
                      <a:schemeClr val="bg1"/>
                    </a:solidFill>
                  </a:tcPr>
                </a:tc>
                <a:tc>
                  <a:txBody>
                    <a:bodyPr/>
                    <a:lstStyle/>
                    <a:p>
                      <a:pPr marL="0" marR="0" algn="ctr">
                        <a:lnSpc>
                          <a:spcPct val="115000"/>
                        </a:lnSpc>
                        <a:spcBef>
                          <a:spcPts val="0"/>
                        </a:spcBef>
                        <a:spcAft>
                          <a:spcPts val="0"/>
                        </a:spcAft>
                      </a:pPr>
                      <a:r>
                        <a:rPr lang="en-US" sz="1600" b="0" dirty="0">
                          <a:solidFill>
                            <a:schemeClr val="tx1"/>
                          </a:solidFill>
                          <a:effectLst/>
                          <a:latin typeface="+mn-lt"/>
                          <a:ea typeface="Calibri" panose="020F0502020204030204" pitchFamily="34" charset="0"/>
                          <a:cs typeface="Arial" panose="020B0604020202020204" pitchFamily="34" charset="0"/>
                        </a:rPr>
                        <a:t>0</a:t>
                      </a:r>
                    </a:p>
                  </a:txBody>
                  <a:tcPr marL="38576" marR="38576" marT="0" marB="0">
                    <a:solidFill>
                      <a:schemeClr val="bg1"/>
                    </a:solidFill>
                  </a:tcPr>
                </a:tc>
                <a:tc>
                  <a:txBody>
                    <a:bodyPr/>
                    <a:lstStyle/>
                    <a:p>
                      <a:pPr marL="0" marR="0" algn="ctr">
                        <a:lnSpc>
                          <a:spcPct val="115000"/>
                        </a:lnSpc>
                        <a:spcBef>
                          <a:spcPts val="0"/>
                        </a:spcBef>
                        <a:spcAft>
                          <a:spcPts val="0"/>
                        </a:spcAft>
                      </a:pPr>
                      <a:r>
                        <a:rPr lang="en-US" sz="1600" b="0" dirty="0">
                          <a:solidFill>
                            <a:schemeClr val="tx1"/>
                          </a:solidFill>
                          <a:effectLst/>
                          <a:latin typeface="+mn-lt"/>
                          <a:ea typeface="Calibri" panose="020F0502020204030204" pitchFamily="34" charset="0"/>
                          <a:cs typeface="Arial" panose="020B0604020202020204" pitchFamily="34" charset="0"/>
                        </a:rPr>
                        <a:t>0</a:t>
                      </a:r>
                    </a:p>
                  </a:txBody>
                  <a:tcPr marL="38576" marR="38576" marT="0" marB="0">
                    <a:solidFill>
                      <a:schemeClr val="bg1"/>
                    </a:solidFill>
                  </a:tcPr>
                </a:tc>
                <a:tc>
                  <a:txBody>
                    <a:bodyPr/>
                    <a:lstStyle/>
                    <a:p>
                      <a:pPr algn="ctr">
                        <a:lnSpc>
                          <a:spcPct val="150000"/>
                        </a:lnSpc>
                        <a:spcAft>
                          <a:spcPts val="0"/>
                        </a:spcAft>
                      </a:pPr>
                      <a:r>
                        <a:rPr lang="en-US" sz="1600" b="0" dirty="0">
                          <a:solidFill>
                            <a:schemeClr val="tx1"/>
                          </a:solidFill>
                          <a:effectLst/>
                          <a:latin typeface="+mn-lt"/>
                        </a:rPr>
                        <a:t>N/A</a:t>
                      </a:r>
                    </a:p>
                  </a:txBody>
                  <a:tcPr marL="38576" marR="38576" marT="0" marB="0">
                    <a:solidFill>
                      <a:schemeClr val="bg1"/>
                    </a:solidFill>
                  </a:tcP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1600" b="0" dirty="0">
                          <a:solidFill>
                            <a:schemeClr val="tx1"/>
                          </a:solidFill>
                          <a:effectLst/>
                          <a:latin typeface="+mn-lt"/>
                        </a:rPr>
                        <a:t>N/A</a:t>
                      </a:r>
                    </a:p>
                  </a:txBody>
                  <a:tcPr marL="38576" marR="38576" marT="0" marB="0">
                    <a:solidFill>
                      <a:schemeClr val="bg1"/>
                    </a:solidFill>
                  </a:tcPr>
                </a:tc>
                <a:extLst>
                  <a:ext uri="{0D108BD9-81ED-4DB2-BD59-A6C34878D82A}">
                    <a16:rowId xmlns:a16="http://schemas.microsoft.com/office/drawing/2014/main" xmlns="" val="10004"/>
                  </a:ext>
                </a:extLst>
              </a:tr>
              <a:tr h="719593">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ZA" sz="1600" b="1" u="none" strike="noStrike" dirty="0">
                          <a:solidFill>
                            <a:schemeClr val="tx1"/>
                          </a:solidFill>
                          <a:effectLst/>
                          <a:latin typeface="+mn-lt"/>
                          <a:cs typeface="Arial" pitchFamily="34" charset="0"/>
                        </a:rPr>
                        <a:t>Total </a:t>
                      </a:r>
                      <a:endParaRPr lang="en-ZA" sz="1600" b="1" i="0" u="none" strike="noStrike" dirty="0">
                        <a:solidFill>
                          <a:schemeClr val="tx1"/>
                        </a:solidFill>
                        <a:effectLst/>
                        <a:latin typeface="+mn-lt"/>
                        <a:cs typeface="Arial" pitchFamily="34" charset="0"/>
                      </a:endParaRPr>
                    </a:p>
                    <a:p>
                      <a:pPr algn="l" rtl="0" fontAlgn="ctr"/>
                      <a:endParaRPr lang="en-ZA" sz="1600" b="1" i="0" u="none" strike="noStrike" dirty="0">
                        <a:solidFill>
                          <a:schemeClr val="tx1"/>
                        </a:solidFill>
                        <a:effectLst/>
                        <a:latin typeface="+mn-lt"/>
                        <a:cs typeface="Arial" pitchFamily="34" charset="0"/>
                      </a:endParaRPr>
                    </a:p>
                  </a:txBody>
                  <a:tcPr marL="0" marR="0" marT="0" marB="0" anchor="ctr">
                    <a:solidFill>
                      <a:schemeClr val="accent3">
                        <a:lumMod val="60000"/>
                        <a:lumOff val="40000"/>
                      </a:schemeClr>
                    </a:solidFill>
                  </a:tcPr>
                </a:tc>
                <a:tc>
                  <a:txBody>
                    <a:bodyPr/>
                    <a:lstStyle/>
                    <a:p>
                      <a:pPr algn="ctr">
                        <a:lnSpc>
                          <a:spcPct val="150000"/>
                        </a:lnSpc>
                        <a:spcAft>
                          <a:spcPts val="0"/>
                        </a:spcAft>
                      </a:pPr>
                      <a:r>
                        <a:rPr lang="en-US" sz="1600" b="1" dirty="0">
                          <a:solidFill>
                            <a:schemeClr val="tx1"/>
                          </a:solidFill>
                          <a:effectLst/>
                          <a:latin typeface="+mn-lt"/>
                        </a:rPr>
                        <a:t>10</a:t>
                      </a: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1" dirty="0">
                          <a:solidFill>
                            <a:schemeClr val="tx1"/>
                          </a:solidFill>
                          <a:effectLst/>
                          <a:latin typeface="+mn-lt"/>
                        </a:rPr>
                        <a:t>17</a:t>
                      </a: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0" dirty="0">
                          <a:solidFill>
                            <a:schemeClr val="tx1"/>
                          </a:solidFill>
                          <a:effectLst/>
                          <a:latin typeface="+mn-lt"/>
                        </a:rPr>
                        <a:t>N/A</a:t>
                      </a:r>
                    </a:p>
                  </a:txBody>
                  <a:tcPr marL="38576" marR="38576" marT="0" marB="0">
                    <a:solidFill>
                      <a:schemeClr val="accent3">
                        <a:lumMod val="60000"/>
                        <a:lumOff val="40000"/>
                      </a:schemeClr>
                    </a:solidFill>
                  </a:tcP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1600" b="0" dirty="0">
                          <a:solidFill>
                            <a:schemeClr val="tx1"/>
                          </a:solidFill>
                          <a:effectLst/>
                          <a:latin typeface="+mn-lt"/>
                        </a:rPr>
                        <a:t>N/A</a:t>
                      </a: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1" dirty="0">
                          <a:solidFill>
                            <a:schemeClr val="tx1"/>
                          </a:solidFill>
                          <a:effectLst/>
                          <a:latin typeface="+mn-lt"/>
                        </a:rPr>
                        <a:t>8</a:t>
                      </a: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1" dirty="0">
                          <a:solidFill>
                            <a:schemeClr val="tx1"/>
                          </a:solidFill>
                          <a:effectLst/>
                          <a:latin typeface="+mn-lt"/>
                        </a:rPr>
                        <a:t>17</a:t>
                      </a: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0" dirty="0">
                          <a:solidFill>
                            <a:schemeClr val="tx1"/>
                          </a:solidFill>
                          <a:effectLst/>
                          <a:latin typeface="+mn-lt"/>
                        </a:rPr>
                        <a:t>N/A</a:t>
                      </a:r>
                    </a:p>
                  </a:txBody>
                  <a:tcPr marL="38576" marR="38576" marT="0" marB="0">
                    <a:solidFill>
                      <a:schemeClr val="accent3">
                        <a:lumMod val="60000"/>
                        <a:lumOff val="40000"/>
                      </a:schemeClr>
                    </a:solidFill>
                  </a:tcP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1600" b="0" dirty="0">
                          <a:solidFill>
                            <a:schemeClr val="tx1"/>
                          </a:solidFill>
                          <a:effectLst/>
                          <a:latin typeface="+mn-lt"/>
                        </a:rPr>
                        <a:t>N/A</a:t>
                      </a: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1" dirty="0">
                          <a:solidFill>
                            <a:schemeClr val="tx1"/>
                          </a:solidFill>
                          <a:effectLst/>
                          <a:latin typeface="+mn-lt"/>
                        </a:rPr>
                        <a:t>2</a:t>
                      </a: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1" dirty="0">
                          <a:solidFill>
                            <a:schemeClr val="tx1"/>
                          </a:solidFill>
                          <a:effectLst/>
                          <a:latin typeface="+mn-lt"/>
                        </a:rPr>
                        <a:t>0</a:t>
                      </a: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0" dirty="0">
                          <a:solidFill>
                            <a:schemeClr val="tx1"/>
                          </a:solidFill>
                          <a:effectLst/>
                          <a:latin typeface="+mn-lt"/>
                        </a:rPr>
                        <a:t>N/A</a:t>
                      </a:r>
                    </a:p>
                  </a:txBody>
                  <a:tcPr marL="38576" marR="38576" marT="0" marB="0">
                    <a:solidFill>
                      <a:schemeClr val="accent3">
                        <a:lumMod val="60000"/>
                        <a:lumOff val="40000"/>
                      </a:schemeClr>
                    </a:solidFill>
                  </a:tcP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1600" b="0" dirty="0">
                          <a:solidFill>
                            <a:schemeClr val="tx1"/>
                          </a:solidFill>
                          <a:effectLst/>
                          <a:latin typeface="+mn-lt"/>
                        </a:rPr>
                        <a:t>N/A</a:t>
                      </a:r>
                    </a:p>
                  </a:txBody>
                  <a:tcPr marL="38576" marR="38576" marT="0" marB="0">
                    <a:solidFill>
                      <a:schemeClr val="accent3">
                        <a:lumMod val="60000"/>
                        <a:lumOff val="40000"/>
                      </a:schemeClr>
                    </a:solidFill>
                  </a:tcPr>
                </a:tc>
                <a:extLst>
                  <a:ext uri="{0D108BD9-81ED-4DB2-BD59-A6C34878D82A}">
                    <a16:rowId xmlns:a16="http://schemas.microsoft.com/office/drawing/2014/main" xmlns="" val="2871896726"/>
                  </a:ext>
                </a:extLst>
              </a:tr>
              <a:tr h="707665">
                <a:tc>
                  <a:txBody>
                    <a:bodyPr/>
                    <a:lstStyle/>
                    <a:p>
                      <a:pPr algn="l" rtl="0" fontAlgn="ctr"/>
                      <a:r>
                        <a:rPr lang="en-ZA" sz="1600" b="1" i="0" u="none" strike="noStrike" dirty="0">
                          <a:solidFill>
                            <a:schemeClr val="tx1"/>
                          </a:solidFill>
                          <a:effectLst/>
                          <a:latin typeface="+mn-lt"/>
                          <a:cs typeface="Arial" pitchFamily="34" charset="0"/>
                        </a:rPr>
                        <a:t>Percentage</a:t>
                      </a:r>
                    </a:p>
                  </a:txBody>
                  <a:tcPr marL="0" marR="0" marT="0" marB="0" anchor="ctr">
                    <a:solidFill>
                      <a:schemeClr val="accent3">
                        <a:lumMod val="60000"/>
                        <a:lumOff val="40000"/>
                      </a:schemeClr>
                    </a:solidFill>
                  </a:tcPr>
                </a:tc>
                <a:tc>
                  <a:txBody>
                    <a:bodyPr/>
                    <a:lstStyle/>
                    <a:p>
                      <a:r>
                        <a:rPr lang="en-ZA" sz="1600" b="1" dirty="0"/>
                        <a:t>100%</a:t>
                      </a:r>
                    </a:p>
                  </a:txBody>
                  <a:tcPr marL="38576" marR="38576" marT="0" marB="0">
                    <a:solidFill>
                      <a:schemeClr val="accent3">
                        <a:lumMod val="60000"/>
                        <a:lumOff val="40000"/>
                      </a:schemeClr>
                    </a:solidFill>
                  </a:tcPr>
                </a:tc>
                <a:tc>
                  <a:txBody>
                    <a:bodyPr/>
                    <a:lstStyle/>
                    <a:p>
                      <a:r>
                        <a:rPr lang="en-ZA" sz="1600" b="1" dirty="0"/>
                        <a:t>100%</a:t>
                      </a: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0" dirty="0">
                          <a:solidFill>
                            <a:schemeClr val="tx1"/>
                          </a:solidFill>
                          <a:effectLst/>
                          <a:latin typeface="+mn-lt"/>
                        </a:rPr>
                        <a:t>N/A</a:t>
                      </a:r>
                    </a:p>
                  </a:txBody>
                  <a:tcPr marL="38576" marR="38576" marT="0" marB="0">
                    <a:solidFill>
                      <a:schemeClr val="accent3">
                        <a:lumMod val="60000"/>
                        <a:lumOff val="40000"/>
                      </a:schemeClr>
                    </a:solidFill>
                  </a:tcP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1600" b="0" dirty="0">
                          <a:solidFill>
                            <a:schemeClr val="tx1"/>
                          </a:solidFill>
                          <a:effectLst/>
                          <a:latin typeface="+mn-lt"/>
                        </a:rPr>
                        <a:t>N/A</a:t>
                      </a:r>
                    </a:p>
                  </a:txBody>
                  <a:tcPr marL="38576" marR="38576" marT="0" marB="0">
                    <a:solidFill>
                      <a:schemeClr val="accent3">
                        <a:lumMod val="60000"/>
                        <a:lumOff val="40000"/>
                      </a:schemeClr>
                    </a:solidFill>
                  </a:tcPr>
                </a:tc>
                <a:tc>
                  <a:txBody>
                    <a:bodyPr/>
                    <a:lstStyle/>
                    <a:p>
                      <a:r>
                        <a:rPr lang="en-ZA" sz="1600" b="1" dirty="0"/>
                        <a:t>80%</a:t>
                      </a:r>
                    </a:p>
                  </a:txBody>
                  <a:tcPr marL="38576" marR="38576" marT="0" marB="0">
                    <a:solidFill>
                      <a:schemeClr val="accent3">
                        <a:lumMod val="60000"/>
                        <a:lumOff val="40000"/>
                      </a:schemeClr>
                    </a:solidFill>
                  </a:tcPr>
                </a:tc>
                <a:tc>
                  <a:txBody>
                    <a:bodyPr/>
                    <a:lstStyle/>
                    <a:p>
                      <a:r>
                        <a:rPr lang="en-ZA" sz="1600" b="1" dirty="0"/>
                        <a:t>100%</a:t>
                      </a: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0" dirty="0">
                          <a:solidFill>
                            <a:schemeClr val="tx1"/>
                          </a:solidFill>
                          <a:effectLst/>
                          <a:latin typeface="+mn-lt"/>
                        </a:rPr>
                        <a:t>N/A</a:t>
                      </a:r>
                    </a:p>
                  </a:txBody>
                  <a:tcPr marL="38576" marR="38576" marT="0" marB="0">
                    <a:solidFill>
                      <a:schemeClr val="accent3">
                        <a:lumMod val="60000"/>
                        <a:lumOff val="40000"/>
                      </a:schemeClr>
                    </a:solidFill>
                  </a:tcP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1600" b="0" dirty="0">
                          <a:solidFill>
                            <a:schemeClr val="tx1"/>
                          </a:solidFill>
                          <a:effectLst/>
                          <a:latin typeface="+mn-lt"/>
                        </a:rPr>
                        <a:t>N/A</a:t>
                      </a:r>
                    </a:p>
                  </a:txBody>
                  <a:tcPr marL="38576" marR="38576" marT="0" marB="0">
                    <a:solidFill>
                      <a:schemeClr val="accent3">
                        <a:lumMod val="60000"/>
                        <a:lumOff val="40000"/>
                      </a:schemeClr>
                    </a:solidFill>
                  </a:tcPr>
                </a:tc>
                <a:tc>
                  <a:txBody>
                    <a:bodyPr/>
                    <a:lstStyle/>
                    <a:p>
                      <a:pPr algn="ctr"/>
                      <a:r>
                        <a:rPr lang="en-ZA" sz="1600" b="1" dirty="0"/>
                        <a:t>20%</a:t>
                      </a:r>
                    </a:p>
                  </a:txBody>
                  <a:tcPr marL="38576" marR="38576" marT="0" marB="0">
                    <a:solidFill>
                      <a:schemeClr val="accent3">
                        <a:lumMod val="60000"/>
                        <a:lumOff val="40000"/>
                      </a:schemeClr>
                    </a:solidFill>
                  </a:tcPr>
                </a:tc>
                <a:tc>
                  <a:txBody>
                    <a:bodyPr/>
                    <a:lstStyle/>
                    <a:p>
                      <a:pPr algn="ctr"/>
                      <a:r>
                        <a:rPr lang="en-ZA" sz="1600" b="1" dirty="0"/>
                        <a:t>0%</a:t>
                      </a:r>
                    </a:p>
                  </a:txBody>
                  <a:tcPr marL="38576" marR="38576" marT="0" marB="0">
                    <a:solidFill>
                      <a:schemeClr val="accent3">
                        <a:lumMod val="60000"/>
                        <a:lumOff val="40000"/>
                      </a:schemeClr>
                    </a:solidFill>
                  </a:tcPr>
                </a:tc>
                <a:tc>
                  <a:txBody>
                    <a:bodyPr/>
                    <a:lstStyle/>
                    <a:p>
                      <a:pPr algn="ctr">
                        <a:lnSpc>
                          <a:spcPct val="150000"/>
                        </a:lnSpc>
                        <a:spcAft>
                          <a:spcPts val="0"/>
                        </a:spcAft>
                      </a:pPr>
                      <a:r>
                        <a:rPr lang="en-US" sz="1600" b="0" dirty="0">
                          <a:solidFill>
                            <a:schemeClr val="tx1"/>
                          </a:solidFill>
                          <a:effectLst/>
                          <a:latin typeface="+mn-lt"/>
                        </a:rPr>
                        <a:t>N/A</a:t>
                      </a:r>
                    </a:p>
                  </a:txBody>
                  <a:tcPr marL="38576" marR="38576" marT="0" marB="0">
                    <a:solidFill>
                      <a:schemeClr val="accent3">
                        <a:lumMod val="60000"/>
                        <a:lumOff val="40000"/>
                      </a:schemeClr>
                    </a:solidFill>
                  </a:tcP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1600" b="0" dirty="0">
                          <a:solidFill>
                            <a:schemeClr val="tx1"/>
                          </a:solidFill>
                          <a:effectLst/>
                          <a:latin typeface="+mn-lt"/>
                        </a:rPr>
                        <a:t>N/A</a:t>
                      </a:r>
                    </a:p>
                  </a:txBody>
                  <a:tcPr marL="38576" marR="38576" marT="0" marB="0">
                    <a:solidFill>
                      <a:schemeClr val="accent3">
                        <a:lumMod val="60000"/>
                        <a:lumOff val="40000"/>
                      </a:schemeClr>
                    </a:solidFill>
                  </a:tcPr>
                </a:tc>
                <a:extLst>
                  <a:ext uri="{0D108BD9-81ED-4DB2-BD59-A6C34878D82A}">
                    <a16:rowId xmlns:a16="http://schemas.microsoft.com/office/drawing/2014/main" xmlns="" val="2375344458"/>
                  </a:ext>
                </a:extLst>
              </a:tr>
            </a:tbl>
          </a:graphicData>
        </a:graphic>
      </p:graphicFrame>
      <p:sp>
        <p:nvSpPr>
          <p:cNvPr id="9" name="Title 1"/>
          <p:cNvSpPr txBox="1">
            <a:spLocks/>
          </p:cNvSpPr>
          <p:nvPr/>
        </p:nvSpPr>
        <p:spPr bwMode="auto">
          <a:xfrm>
            <a:off x="35494" y="0"/>
            <a:ext cx="9144000" cy="882637"/>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rmAutofit fontScale="97500"/>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ZA" sz="2000" dirty="0">
                <a:effectLst/>
                <a:ea typeface="MS PGothic" pitchFamily="34" charset="-128"/>
              </a:rPr>
              <a:t>Performance on the 2020/2021 Targets Per Programme</a:t>
            </a:r>
          </a:p>
        </p:txBody>
      </p:sp>
    </p:spTree>
    <p:extLst>
      <p:ext uri="{BB962C8B-B14F-4D97-AF65-F5344CB8AC3E}">
        <p14:creationId xmlns:p14="http://schemas.microsoft.com/office/powerpoint/2010/main" xmlns="" val="143978179"/>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CEAB11A0-0268-43E3-A920-E97242BD7C75}" type="slidenum">
              <a:rPr lang="en-ZA" altLang="en-US" sz="2000" b="1" smtClean="0"/>
              <a:pPr>
                <a:spcBef>
                  <a:spcPct val="0"/>
                </a:spcBef>
                <a:buFontTx/>
                <a:buNone/>
              </a:pPr>
              <a:t>27</a:t>
            </a:fld>
            <a:endParaRPr lang="en-ZA" altLang="en-US" sz="2000" b="1"/>
          </a:p>
        </p:txBody>
      </p:sp>
      <p:sp>
        <p:nvSpPr>
          <p:cNvPr id="5" name="Title 1"/>
          <p:cNvSpPr txBox="1">
            <a:spLocks noGrp="1"/>
          </p:cNvSpPr>
          <p:nvPr>
            <p:ph type="title"/>
          </p:nvPr>
        </p:nvSpPr>
        <p:spPr>
          <a:xfrm>
            <a:off x="179512" y="133070"/>
            <a:ext cx="8875588" cy="985994"/>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r>
              <a:rPr lang="en-US" sz="2400" b="1" dirty="0"/>
              <a:t/>
            </a:r>
            <a:br>
              <a:rPr lang="en-US" sz="2400" b="1" dirty="0"/>
            </a:br>
            <a:r>
              <a:rPr lang="en-US" sz="2400" b="1" dirty="0"/>
              <a:t>1</a:t>
            </a:r>
            <a:r>
              <a:rPr lang="en-US" sz="2400" b="1" baseline="30000" dirty="0"/>
              <a:t>st </a:t>
            </a:r>
            <a:r>
              <a:rPr lang="en-US" sz="2400" b="1" dirty="0"/>
              <a:t> quarter performance for </a:t>
            </a:r>
            <a:r>
              <a:rPr lang="en-US" sz="2400" b="1" dirty="0" err="1"/>
              <a:t>programme</a:t>
            </a:r>
            <a:r>
              <a:rPr lang="en-US" sz="2400" b="1" dirty="0"/>
              <a:t> 2: Research, Policy and Legislation </a:t>
            </a:r>
            <a:r>
              <a:rPr lang="en-ZA" sz="2800" dirty="0"/>
              <a:t/>
            </a:r>
            <a:br>
              <a:rPr lang="en-ZA" sz="2800" dirty="0"/>
            </a:br>
            <a:endParaRPr lang="en-US" sz="2800" b="1" dirty="0">
              <a:effectLst/>
            </a:endParaRPr>
          </a:p>
        </p:txBody>
      </p:sp>
      <p:sp>
        <p:nvSpPr>
          <p:cNvPr id="6" name="Content Placeholder 2"/>
          <p:cNvSpPr txBox="1">
            <a:spLocks/>
          </p:cNvSpPr>
          <p:nvPr/>
        </p:nvSpPr>
        <p:spPr>
          <a:xfrm>
            <a:off x="251520" y="980728"/>
            <a:ext cx="8712968" cy="5803329"/>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0" algn="just">
              <a:buNone/>
              <a:tabLst>
                <a:tab pos="635000" algn="l"/>
              </a:tabLst>
            </a:pPr>
            <a:endParaRPr lang="en-US" sz="2000" dirty="0">
              <a:solidFill>
                <a:srgbClr val="002060"/>
              </a:solidFill>
              <a:latin typeface="Arial" pitchFamily="34" charset="0"/>
              <a:cs typeface="Arial" pitchFamily="34" charset="0"/>
            </a:endParaRPr>
          </a:p>
          <a:p>
            <a:pPr marL="228600" indent="0">
              <a:buNone/>
              <a:tabLst>
                <a:tab pos="635000" algn="l"/>
              </a:tabLst>
            </a:pPr>
            <a:endParaRPr lang="en-US" sz="2000" dirty="0">
              <a:solidFill>
                <a:srgbClr val="002060"/>
              </a:solidFill>
              <a:latin typeface="Arial" pitchFamily="34" charset="0"/>
              <a:cs typeface="Arial" pitchFamily="34" charset="0"/>
            </a:endParaRPr>
          </a:p>
          <a:p>
            <a:pPr marL="571500">
              <a:buFont typeface="Wingdings" panose="05000000000000000000" pitchFamily="2" charset="2"/>
              <a:buChar char="ü"/>
              <a:tabLst>
                <a:tab pos="635000" algn="l"/>
              </a:tabLst>
            </a:pPr>
            <a:endParaRPr lang="en-US" sz="2000" dirty="0">
              <a:latin typeface="Arial" pitchFamily="34" charset="0"/>
              <a:cs typeface="Arial" pitchFamily="34" charset="0"/>
            </a:endParaRPr>
          </a:p>
          <a:p>
            <a:pPr marL="571500">
              <a:buFont typeface="Wingdings" panose="05000000000000000000" pitchFamily="2" charset="2"/>
              <a:buChar char="ü"/>
              <a:tabLst>
                <a:tab pos="635000" algn="l"/>
              </a:tabLst>
            </a:pPr>
            <a:endParaRPr lang="en-US" sz="2000" dirty="0">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r>
              <a:rPr lang="en-US" sz="2400" dirty="0">
                <a:solidFill>
                  <a:schemeClr val="tx2">
                    <a:lumMod val="75000"/>
                  </a:schemeClr>
                </a:solidFill>
                <a:latin typeface="Arial" pitchFamily="34" charset="0"/>
                <a:cs typeface="Arial" pitchFamily="34" charset="0"/>
              </a:rPr>
              <a:t>									</a:t>
            </a: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r>
              <a:rPr lang="en-US" sz="2400" b="1" dirty="0">
                <a:solidFill>
                  <a:schemeClr val="tx2">
                    <a:lumMod val="75000"/>
                  </a:schemeClr>
                </a:solidFill>
                <a:latin typeface="Arial" pitchFamily="34" charset="0"/>
                <a:cs typeface="Arial" pitchFamily="34" charset="0"/>
              </a:rPr>
              <a:t>									</a:t>
            </a:r>
          </a:p>
          <a:p>
            <a:pPr marL="228600" indent="0">
              <a:buNone/>
              <a:tabLst>
                <a:tab pos="635000" algn="l"/>
              </a:tabLst>
            </a:pPr>
            <a:r>
              <a:rPr lang="en-US" sz="2400" b="1" dirty="0">
                <a:solidFill>
                  <a:schemeClr val="tx2">
                    <a:lumMod val="75000"/>
                  </a:schemeClr>
                </a:solidFill>
                <a:latin typeface="Arial" pitchFamily="34" charset="0"/>
                <a:cs typeface="Arial" pitchFamily="34" charset="0"/>
              </a:rPr>
              <a:t>										</a:t>
            </a:r>
            <a:endParaRPr lang="en-US" sz="2000" b="1" dirty="0">
              <a:solidFill>
                <a:schemeClr val="tx2">
                  <a:lumMod val="75000"/>
                </a:schemeClr>
              </a:solidFill>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4230960308"/>
              </p:ext>
            </p:extLst>
          </p:nvPr>
        </p:nvGraphicFramePr>
        <p:xfrm>
          <a:off x="0" y="1124745"/>
          <a:ext cx="9144000" cy="4956050"/>
        </p:xfrm>
        <a:graphic>
          <a:graphicData uri="http://schemas.openxmlformats.org/drawingml/2006/table">
            <a:tbl>
              <a:tblPr firstRow="1" bandRow="1">
                <a:tableStyleId>{5C22544A-7EE6-4342-B048-85BDC9FD1C3A}</a:tableStyleId>
              </a:tblPr>
              <a:tblGrid>
                <a:gridCol w="1524001">
                  <a:extLst>
                    <a:ext uri="{9D8B030D-6E8A-4147-A177-3AD203B41FA5}">
                      <a16:colId xmlns:a16="http://schemas.microsoft.com/office/drawing/2014/main" xmlns="" val="1582720757"/>
                    </a:ext>
                  </a:extLst>
                </a:gridCol>
                <a:gridCol w="1632230">
                  <a:extLst>
                    <a:ext uri="{9D8B030D-6E8A-4147-A177-3AD203B41FA5}">
                      <a16:colId xmlns:a16="http://schemas.microsoft.com/office/drawing/2014/main" xmlns="" val="1296379088"/>
                    </a:ext>
                  </a:extLst>
                </a:gridCol>
                <a:gridCol w="1198343">
                  <a:extLst>
                    <a:ext uri="{9D8B030D-6E8A-4147-A177-3AD203B41FA5}">
                      <a16:colId xmlns:a16="http://schemas.microsoft.com/office/drawing/2014/main" xmlns="" val="766531964"/>
                    </a:ext>
                  </a:extLst>
                </a:gridCol>
                <a:gridCol w="1741425">
                  <a:extLst>
                    <a:ext uri="{9D8B030D-6E8A-4147-A177-3AD203B41FA5}">
                      <a16:colId xmlns:a16="http://schemas.microsoft.com/office/drawing/2014/main" xmlns="" val="2985933248"/>
                    </a:ext>
                  </a:extLst>
                </a:gridCol>
                <a:gridCol w="1970976">
                  <a:extLst>
                    <a:ext uri="{9D8B030D-6E8A-4147-A177-3AD203B41FA5}">
                      <a16:colId xmlns:a16="http://schemas.microsoft.com/office/drawing/2014/main" xmlns="" val="1266867216"/>
                    </a:ext>
                  </a:extLst>
                </a:gridCol>
                <a:gridCol w="1077025">
                  <a:extLst>
                    <a:ext uri="{9D8B030D-6E8A-4147-A177-3AD203B41FA5}">
                      <a16:colId xmlns:a16="http://schemas.microsoft.com/office/drawing/2014/main" xmlns="" val="492690724"/>
                    </a:ext>
                  </a:extLst>
                </a:gridCol>
              </a:tblGrid>
              <a:tr h="903261">
                <a:tc>
                  <a:txBody>
                    <a:bodyPr/>
                    <a:lstStyle/>
                    <a:p>
                      <a:pPr>
                        <a:lnSpc>
                          <a:spcPct val="115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Outputs</a:t>
                      </a:r>
                      <a:endParaRPr lang="en-ZA" sz="110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a:effectLst/>
                        <a:latin typeface="Calibri" panose="020F0502020204030204" pitchFamily="34" charset="0"/>
                        <a:cs typeface="Arial" panose="020B0604020202020204" pitchFamily="34" charset="0"/>
                      </a:endParaRPr>
                    </a:p>
                    <a:p>
                      <a:pPr>
                        <a:lnSpc>
                          <a:spcPct val="115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2020-2021</a:t>
                      </a:r>
                      <a:endParaRPr lang="en-ZA" sz="110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1</a:t>
                      </a:r>
                      <a:r>
                        <a:rPr lang="en-ZA" sz="1200" b="1" baseline="30000" dirty="0">
                          <a:effectLst/>
                          <a:latin typeface="Arial" panose="020B0604020202020204" pitchFamily="34" charset="0"/>
                          <a:ea typeface="Times New Roman" panose="02020603050405020304" pitchFamily="18" charset="0"/>
                          <a:cs typeface="Arial" panose="020B0604020202020204" pitchFamily="34" charset="0"/>
                        </a:rPr>
                        <a:t>st</a:t>
                      </a:r>
                      <a:r>
                        <a:rPr lang="en-ZA" sz="1200" b="1" dirty="0">
                          <a:effectLst/>
                          <a:latin typeface="Arial" panose="020B0604020202020204" pitchFamily="34" charset="0"/>
                          <a:ea typeface="Times New Roman" panose="02020603050405020304" pitchFamily="18" charset="0"/>
                          <a:cs typeface="Arial" panose="020B0604020202020204" pitchFamily="34" charset="0"/>
                        </a:rPr>
                        <a:t>   Quarter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US" sz="1200" b="1">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2028184783"/>
                  </a:ext>
                </a:extLst>
              </a:tr>
              <a:tr h="4052789">
                <a:tc>
                  <a:txBody>
                    <a:bodyPr/>
                    <a:lstStyle/>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Capacity created</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for Queenships, kingships or principal</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traditional leadership</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communities to document the Roles and functions of their royal family members per year</a:t>
                      </a:r>
                    </a:p>
                  </a:txBody>
                  <a:tcPr marL="73025" marR="73025" marT="91440" marB="0"/>
                </a:tc>
                <a:tc>
                  <a:txBody>
                    <a:bodyPr/>
                    <a:lstStyle/>
                    <a:p>
                      <a:pPr algn="just">
                        <a:lnSpc>
                          <a:spcPct val="115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Number of </a:t>
                      </a:r>
                      <a:r>
                        <a:rPr lang="en-US" sz="1200" dirty="0" err="1">
                          <a:effectLst/>
                          <a:latin typeface="Arial" panose="020B0604020202020204" pitchFamily="34" charset="0"/>
                          <a:ea typeface="Calibri" panose="020F0502020204030204" pitchFamily="34" charset="0"/>
                          <a:cs typeface="Arial" panose="020B0604020202020204" pitchFamily="34" charset="0"/>
                        </a:rPr>
                        <a:t>queenships</a:t>
                      </a:r>
                      <a:r>
                        <a:rPr lang="en-US" sz="1200" dirty="0">
                          <a:effectLst/>
                          <a:latin typeface="Arial" panose="020B0604020202020204" pitchFamily="34" charset="0"/>
                          <a:ea typeface="Calibri" panose="020F0502020204030204" pitchFamily="34" charset="0"/>
                          <a:cs typeface="Arial" panose="020B0604020202020204" pitchFamily="34" charset="0"/>
                        </a:rPr>
                        <a:t>, kingships or principal traditional leadership communities for which capacity is created to</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marL="471805" indent="-471805" algn="just">
                        <a:lnSpc>
                          <a:spcPct val="115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Document the roles and</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functions of royal family members per year</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algn="just">
                        <a:lnSpc>
                          <a:spcPct val="115000"/>
                        </a:lnSpc>
                        <a:spcAft>
                          <a:spcPts val="0"/>
                        </a:spcAft>
                      </a:pPr>
                      <a:r>
                        <a:rPr lang="en-US"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4 Queenships, Kingships or Principal Traditional Communities for which capacity is created to document the roles and functions of royal family members per year.</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1 </a:t>
                      </a:r>
                      <a:r>
                        <a:rPr lang="en-ZA" sz="1200" dirty="0" err="1">
                          <a:effectLst/>
                          <a:latin typeface="Arial" panose="020B0604020202020204" pitchFamily="34" charset="0"/>
                          <a:ea typeface="Calibri" panose="020F0502020204030204" pitchFamily="34" charset="0"/>
                          <a:cs typeface="Arial" panose="020B0604020202020204" pitchFamily="34" charset="0"/>
                        </a:rPr>
                        <a:t>queenship</a:t>
                      </a:r>
                      <a:r>
                        <a:rPr lang="en-ZA" sz="1200" dirty="0">
                          <a:effectLst/>
                          <a:latin typeface="Arial" panose="020B0604020202020204" pitchFamily="34" charset="0"/>
                          <a:ea typeface="Calibri" panose="020F0502020204030204" pitchFamily="34" charset="0"/>
                          <a:cs typeface="Arial" panose="020B0604020202020204" pitchFamily="34" charset="0"/>
                        </a:rPr>
                        <a:t>, kingship</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or principal traditional</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leadership communities for which capacity is created to document the roles and functions of royal family members per year</a:t>
                      </a:r>
                    </a:p>
                  </a:txBody>
                  <a:tcPr marL="73025" marR="73025" marT="91440" marB="0"/>
                </a:tc>
                <a:tc>
                  <a:txBody>
                    <a:bodyPr/>
                    <a:lstStyle/>
                    <a:p>
                      <a:pPr algn="just">
                        <a:lnSpc>
                          <a:spcPct val="115000"/>
                        </a:lnSpc>
                        <a:spcAft>
                          <a:spcPts val="0"/>
                        </a:spcAft>
                      </a:pPr>
                      <a:r>
                        <a:rPr lang="en-US" sz="1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Not Achieved</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sz="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Guidelines on roles and functions of royal family members and traditional communities were developed as preparatory work towards implementation of the target</a:t>
                      </a:r>
                      <a:r>
                        <a:rPr lang="en-US"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algn="just">
                        <a:lnSpc>
                          <a:spcPct val="115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The capacity building sessions required face-to-face meetings with the </a:t>
                      </a:r>
                      <a:r>
                        <a:rPr lang="en-US" sz="1200" dirty="0" err="1">
                          <a:effectLst/>
                          <a:latin typeface="Arial" panose="020B0604020202020204" pitchFamily="34" charset="0"/>
                          <a:ea typeface="Calibri" panose="020F0502020204030204" pitchFamily="34" charset="0"/>
                          <a:cs typeface="Arial" panose="020B0604020202020204" pitchFamily="34" charset="0"/>
                        </a:rPr>
                        <a:t>Bapedi</a:t>
                      </a:r>
                      <a:r>
                        <a:rPr lang="en-US" sz="1200" dirty="0">
                          <a:effectLst/>
                          <a:latin typeface="Arial" panose="020B0604020202020204" pitchFamily="34" charset="0"/>
                          <a:ea typeface="Calibri" panose="020F0502020204030204" pitchFamily="34" charset="0"/>
                          <a:cs typeface="Arial" panose="020B0604020202020204" pitchFamily="34" charset="0"/>
                        </a:rPr>
                        <a:t> royal families and communities, and the sessions could not be convened due to COVID-19 travel restrictions.</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1777602546"/>
                  </a:ext>
                </a:extLst>
              </a:tr>
            </a:tbl>
          </a:graphicData>
        </a:graphic>
      </p:graphicFrame>
    </p:spTree>
    <p:extLst>
      <p:ext uri="{BB962C8B-B14F-4D97-AF65-F5344CB8AC3E}">
        <p14:creationId xmlns:p14="http://schemas.microsoft.com/office/powerpoint/2010/main" xmlns="" val="3639443653"/>
      </p:ext>
    </p:extLst>
  </p:cSld>
  <p:clrMapOvr>
    <a:masterClrMapping/>
  </p:clrMapOvr>
  <p:transition spd="slow">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CEAB11A0-0268-43E3-A920-E97242BD7C75}" type="slidenum">
              <a:rPr lang="en-ZA" altLang="en-US" sz="2000" b="1" smtClean="0"/>
              <a:pPr>
                <a:spcBef>
                  <a:spcPct val="0"/>
                </a:spcBef>
                <a:buFontTx/>
                <a:buNone/>
              </a:pPr>
              <a:t>28</a:t>
            </a:fld>
            <a:endParaRPr lang="en-ZA" altLang="en-US" sz="2000" b="1"/>
          </a:p>
        </p:txBody>
      </p:sp>
      <p:sp>
        <p:nvSpPr>
          <p:cNvPr id="5" name="Title 1"/>
          <p:cNvSpPr txBox="1">
            <a:spLocks noGrp="1"/>
          </p:cNvSpPr>
          <p:nvPr>
            <p:ph type="title"/>
          </p:nvPr>
        </p:nvSpPr>
        <p:spPr>
          <a:xfrm>
            <a:off x="179512" y="133070"/>
            <a:ext cx="8875588" cy="985994"/>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r>
              <a:rPr lang="en-US" sz="2400" b="1" dirty="0"/>
              <a:t/>
            </a:r>
            <a:br>
              <a:rPr lang="en-US" sz="2400" b="1" dirty="0"/>
            </a:br>
            <a:r>
              <a:rPr lang="en-US" sz="2400" b="1" dirty="0"/>
              <a:t>1</a:t>
            </a:r>
            <a:r>
              <a:rPr lang="en-US" sz="2400" b="1" baseline="30000" dirty="0"/>
              <a:t>st </a:t>
            </a:r>
            <a:r>
              <a:rPr lang="en-US" sz="2400" b="1" dirty="0"/>
              <a:t> quarter performance for </a:t>
            </a:r>
            <a:r>
              <a:rPr lang="en-US" sz="2400" b="1" dirty="0" err="1"/>
              <a:t>programme</a:t>
            </a:r>
            <a:r>
              <a:rPr lang="en-US" sz="2400" b="1" dirty="0"/>
              <a:t> 2: Research, Policy and Legislation…Cont… </a:t>
            </a:r>
            <a:r>
              <a:rPr lang="en-ZA" sz="2800" dirty="0"/>
              <a:t/>
            </a:r>
            <a:br>
              <a:rPr lang="en-ZA" sz="2800" dirty="0"/>
            </a:br>
            <a:endParaRPr lang="en-US" sz="2800" b="1" dirty="0">
              <a:effectLst/>
            </a:endParaRPr>
          </a:p>
        </p:txBody>
      </p:sp>
      <p:sp>
        <p:nvSpPr>
          <p:cNvPr id="6" name="Content Placeholder 2"/>
          <p:cNvSpPr txBox="1">
            <a:spLocks/>
          </p:cNvSpPr>
          <p:nvPr/>
        </p:nvSpPr>
        <p:spPr>
          <a:xfrm>
            <a:off x="179512" y="980728"/>
            <a:ext cx="8784976" cy="5803329"/>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0" algn="just">
              <a:buNone/>
              <a:tabLst>
                <a:tab pos="635000" algn="l"/>
              </a:tabLst>
            </a:pPr>
            <a:endParaRPr lang="en-US" sz="2000" dirty="0">
              <a:solidFill>
                <a:srgbClr val="002060"/>
              </a:solidFill>
              <a:latin typeface="Arial" pitchFamily="34" charset="0"/>
              <a:cs typeface="Arial" pitchFamily="34" charset="0"/>
            </a:endParaRPr>
          </a:p>
          <a:p>
            <a:pPr marL="228600" indent="0">
              <a:buNone/>
              <a:tabLst>
                <a:tab pos="635000" algn="l"/>
              </a:tabLst>
            </a:pPr>
            <a:endParaRPr lang="en-US" sz="2000" dirty="0">
              <a:solidFill>
                <a:srgbClr val="002060"/>
              </a:solidFill>
              <a:latin typeface="Arial" pitchFamily="34" charset="0"/>
              <a:cs typeface="Arial" pitchFamily="34" charset="0"/>
            </a:endParaRPr>
          </a:p>
          <a:p>
            <a:pPr marL="571500">
              <a:buFont typeface="Wingdings" panose="05000000000000000000" pitchFamily="2" charset="2"/>
              <a:buChar char="ü"/>
              <a:tabLst>
                <a:tab pos="635000" algn="l"/>
              </a:tabLst>
            </a:pPr>
            <a:endParaRPr lang="en-US" sz="2000" dirty="0">
              <a:latin typeface="Arial" pitchFamily="34" charset="0"/>
              <a:cs typeface="Arial" pitchFamily="34" charset="0"/>
            </a:endParaRPr>
          </a:p>
          <a:p>
            <a:pPr marL="571500">
              <a:buFont typeface="Wingdings" panose="05000000000000000000" pitchFamily="2" charset="2"/>
              <a:buChar char="ü"/>
              <a:tabLst>
                <a:tab pos="635000" algn="l"/>
              </a:tabLst>
            </a:pPr>
            <a:endParaRPr lang="en-US" sz="2000" dirty="0">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r>
              <a:rPr lang="en-US" sz="2400" dirty="0">
                <a:solidFill>
                  <a:schemeClr val="tx2">
                    <a:lumMod val="75000"/>
                  </a:schemeClr>
                </a:solidFill>
                <a:latin typeface="Arial" pitchFamily="34" charset="0"/>
                <a:cs typeface="Arial" pitchFamily="34" charset="0"/>
              </a:rPr>
              <a:t>									</a:t>
            </a: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r>
              <a:rPr lang="en-US" sz="2400" b="1" dirty="0">
                <a:solidFill>
                  <a:schemeClr val="tx2">
                    <a:lumMod val="75000"/>
                  </a:schemeClr>
                </a:solidFill>
                <a:latin typeface="Arial" pitchFamily="34" charset="0"/>
                <a:cs typeface="Arial" pitchFamily="34" charset="0"/>
              </a:rPr>
              <a:t>									</a:t>
            </a:r>
          </a:p>
          <a:p>
            <a:pPr marL="228600" indent="0">
              <a:buNone/>
              <a:tabLst>
                <a:tab pos="635000" algn="l"/>
              </a:tabLst>
            </a:pPr>
            <a:r>
              <a:rPr lang="en-US" sz="2400" b="1" dirty="0">
                <a:solidFill>
                  <a:schemeClr val="tx2">
                    <a:lumMod val="75000"/>
                  </a:schemeClr>
                </a:solidFill>
                <a:latin typeface="Arial" pitchFamily="34" charset="0"/>
                <a:cs typeface="Arial" pitchFamily="34" charset="0"/>
              </a:rPr>
              <a:t>										</a:t>
            </a:r>
            <a:endParaRPr lang="en-US" sz="2000" b="1" dirty="0">
              <a:solidFill>
                <a:schemeClr val="tx2">
                  <a:lumMod val="75000"/>
                </a:schemeClr>
              </a:solidFill>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1410880773"/>
              </p:ext>
            </p:extLst>
          </p:nvPr>
        </p:nvGraphicFramePr>
        <p:xfrm>
          <a:off x="179512" y="1124745"/>
          <a:ext cx="8964489" cy="4974430"/>
        </p:xfrm>
        <a:graphic>
          <a:graphicData uri="http://schemas.openxmlformats.org/drawingml/2006/table">
            <a:tbl>
              <a:tblPr firstRow="1" bandRow="1">
                <a:tableStyleId>{5C22544A-7EE6-4342-B048-85BDC9FD1C3A}</a:tableStyleId>
              </a:tblPr>
              <a:tblGrid>
                <a:gridCol w="1322629">
                  <a:extLst>
                    <a:ext uri="{9D8B030D-6E8A-4147-A177-3AD203B41FA5}">
                      <a16:colId xmlns:a16="http://schemas.microsoft.com/office/drawing/2014/main" xmlns="" val="1582720757"/>
                    </a:ext>
                  </a:extLst>
                </a:gridCol>
                <a:gridCol w="1543068">
                  <a:extLst>
                    <a:ext uri="{9D8B030D-6E8A-4147-A177-3AD203B41FA5}">
                      <a16:colId xmlns:a16="http://schemas.microsoft.com/office/drawing/2014/main" xmlns="" val="1296379088"/>
                    </a:ext>
                  </a:extLst>
                </a:gridCol>
                <a:gridCol w="1543068">
                  <a:extLst>
                    <a:ext uri="{9D8B030D-6E8A-4147-A177-3AD203B41FA5}">
                      <a16:colId xmlns:a16="http://schemas.microsoft.com/office/drawing/2014/main" xmlns="" val="766531964"/>
                    </a:ext>
                  </a:extLst>
                </a:gridCol>
                <a:gridCol w="1763506">
                  <a:extLst>
                    <a:ext uri="{9D8B030D-6E8A-4147-A177-3AD203B41FA5}">
                      <a16:colId xmlns:a16="http://schemas.microsoft.com/office/drawing/2014/main" xmlns="" val="2985933248"/>
                    </a:ext>
                  </a:extLst>
                </a:gridCol>
                <a:gridCol w="1736337">
                  <a:extLst>
                    <a:ext uri="{9D8B030D-6E8A-4147-A177-3AD203B41FA5}">
                      <a16:colId xmlns:a16="http://schemas.microsoft.com/office/drawing/2014/main" xmlns="" val="1266867216"/>
                    </a:ext>
                  </a:extLst>
                </a:gridCol>
                <a:gridCol w="1055881">
                  <a:extLst>
                    <a:ext uri="{9D8B030D-6E8A-4147-A177-3AD203B41FA5}">
                      <a16:colId xmlns:a16="http://schemas.microsoft.com/office/drawing/2014/main" xmlns="" val="492690724"/>
                    </a:ext>
                  </a:extLst>
                </a:gridCol>
              </a:tblGrid>
              <a:tr h="1573992">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a:effectLst/>
                        <a:latin typeface="Calibri" panose="020F0502020204030204" pitchFamily="34" charset="0"/>
                        <a:cs typeface="Arial" panose="020B0604020202020204" pitchFamily="34" charset="0"/>
                      </a:endParaRPr>
                    </a:p>
                    <a:p>
                      <a:pPr>
                        <a:lnSpc>
                          <a:spcPct val="115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2020-2021</a:t>
                      </a:r>
                      <a:endParaRPr lang="en-ZA" sz="110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1</a:t>
                      </a:r>
                      <a:r>
                        <a:rPr lang="en-ZA" sz="1200" b="1" baseline="30000" dirty="0">
                          <a:effectLst/>
                          <a:latin typeface="Arial" panose="020B0604020202020204" pitchFamily="34" charset="0"/>
                          <a:ea typeface="Times New Roman" panose="02020603050405020304" pitchFamily="18" charset="0"/>
                          <a:cs typeface="Arial" panose="020B0604020202020204" pitchFamily="34" charset="0"/>
                        </a:rPr>
                        <a:t>st</a:t>
                      </a:r>
                      <a:r>
                        <a:rPr lang="en-ZA" sz="1200" b="1" dirty="0">
                          <a:effectLst/>
                          <a:latin typeface="Arial" panose="020B0604020202020204" pitchFamily="34" charset="0"/>
                          <a:ea typeface="Times New Roman" panose="02020603050405020304" pitchFamily="18" charset="0"/>
                          <a:cs typeface="Arial" panose="020B0604020202020204" pitchFamily="34" charset="0"/>
                        </a:rPr>
                        <a:t>   Quarter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US" sz="1200" b="1">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2028184783"/>
                  </a:ext>
                </a:extLst>
              </a:tr>
              <a:tr h="3400438">
                <a:tc>
                  <a:txBody>
                    <a:bodyPr/>
                    <a:lstStyle/>
                    <a:p>
                      <a:pPr algn="l">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Capacity created for Provinces on the implementation of the Information Management Framework for the institution of traditional</a:t>
                      </a:r>
                    </a:p>
                    <a:p>
                      <a:pPr algn="l">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leadership per year</a:t>
                      </a:r>
                    </a:p>
                  </a:txBody>
                  <a:tcPr marL="73025" marR="73025" marT="91440" marB="0"/>
                </a:tc>
                <a:tc>
                  <a:txBody>
                    <a:bodyPr/>
                    <a:lstStyle/>
                    <a:p>
                      <a:pPr marL="457200" indent="-457200" algn="l">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Number of</a:t>
                      </a:r>
                      <a:r>
                        <a:rPr lang="en-ZA" sz="1200" baseline="0" dirty="0">
                          <a:effectLst/>
                          <a:latin typeface="Arial" panose="020B0604020202020204" pitchFamily="34" charset="0"/>
                          <a:ea typeface="Calibri" panose="020F0502020204030204" pitchFamily="34" charset="0"/>
                          <a:cs typeface="Arial" panose="020B0604020202020204" pitchFamily="34" charset="0"/>
                        </a:rPr>
                        <a:t> </a:t>
                      </a:r>
                    </a:p>
                    <a:p>
                      <a:pPr marL="457200" indent="-457200" algn="l">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provinces for</a:t>
                      </a:r>
                    </a:p>
                    <a:p>
                      <a:pPr algn="l">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which capacity is created for implementation of the</a:t>
                      </a:r>
                    </a:p>
                    <a:p>
                      <a:pPr algn="l">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Information Management</a:t>
                      </a:r>
                    </a:p>
                    <a:p>
                      <a:pPr algn="l">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Framework for the institution of traditional</a:t>
                      </a:r>
                    </a:p>
                    <a:p>
                      <a:pPr marL="457200" indent="-457200" algn="l">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leadership per year</a:t>
                      </a:r>
                    </a:p>
                  </a:txBody>
                  <a:tcPr marL="73025" marR="73025" marT="91440" marB="0"/>
                </a:tc>
                <a:tc>
                  <a:txBody>
                    <a:bodyPr/>
                    <a:lstStyle/>
                    <a:p>
                      <a:pPr algn="l">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8 provinces for which capacity is created for</a:t>
                      </a:r>
                    </a:p>
                    <a:p>
                      <a:pPr algn="l">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Implementation of the</a:t>
                      </a:r>
                    </a:p>
                    <a:p>
                      <a:pPr algn="l">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Information Management</a:t>
                      </a:r>
                    </a:p>
                    <a:p>
                      <a:pPr algn="l">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Framework for the institution of traditional</a:t>
                      </a:r>
                    </a:p>
                    <a:p>
                      <a:pPr algn="l">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leadership per year</a:t>
                      </a:r>
                    </a:p>
                  </a:txBody>
                  <a:tcPr marL="73025" marR="73025" marT="91440" marB="0"/>
                </a:tc>
                <a:tc>
                  <a:txBody>
                    <a:bodyPr/>
                    <a:lstStyle/>
                    <a:p>
                      <a:pPr algn="l">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4 provinces for which capacity is created for implementation of the Information Management Framework (IMF) for the institution of traditional leadership</a:t>
                      </a:r>
                    </a:p>
                  </a:txBody>
                  <a:tcPr marL="73025" marR="73025" marT="91440" marB="0"/>
                </a:tc>
                <a:tc>
                  <a:txBody>
                    <a:bodyPr/>
                    <a:lstStyle/>
                    <a:p>
                      <a:pPr algn="l">
                        <a:lnSpc>
                          <a:spcPct val="115000"/>
                        </a:lnSpc>
                        <a:spcAft>
                          <a:spcPts val="0"/>
                        </a:spcAft>
                      </a:pPr>
                      <a:r>
                        <a:rPr lang="en-US"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 </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l">
                        <a:lnSpc>
                          <a:spcPct val="115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l">
                        <a:lnSpc>
                          <a:spcPct val="115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4 provinces were capacitated on implementation of the Information Management Framework (IMF) for the institution of traditional leadership</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algn="l">
                        <a:lnSpc>
                          <a:spcPct val="115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l">
                        <a:lnSpc>
                          <a:spcPct val="115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l">
                        <a:lnSpc>
                          <a:spcPct val="115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N/A</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1777602546"/>
                  </a:ext>
                </a:extLst>
              </a:tr>
            </a:tbl>
          </a:graphicData>
        </a:graphic>
      </p:graphicFrame>
    </p:spTree>
    <p:extLst>
      <p:ext uri="{BB962C8B-B14F-4D97-AF65-F5344CB8AC3E}">
        <p14:creationId xmlns:p14="http://schemas.microsoft.com/office/powerpoint/2010/main" xmlns="" val="732161662"/>
      </p:ext>
    </p:extLst>
  </p:cSld>
  <p:clrMapOvr>
    <a:masterClrMapping/>
  </p:clrMapOvr>
  <p:transition spd="slow">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CEAB11A0-0268-43E3-A920-E97242BD7C75}" type="slidenum">
              <a:rPr lang="en-ZA" altLang="en-US" sz="2000" b="1" smtClean="0"/>
              <a:pPr>
                <a:spcBef>
                  <a:spcPct val="0"/>
                </a:spcBef>
                <a:buFontTx/>
                <a:buNone/>
              </a:pPr>
              <a:t>29</a:t>
            </a:fld>
            <a:endParaRPr lang="en-ZA" altLang="en-US" sz="2000" b="1"/>
          </a:p>
        </p:txBody>
      </p:sp>
      <p:sp>
        <p:nvSpPr>
          <p:cNvPr id="5" name="Title 1"/>
          <p:cNvSpPr txBox="1">
            <a:spLocks noGrp="1"/>
          </p:cNvSpPr>
          <p:nvPr>
            <p:ph type="title"/>
          </p:nvPr>
        </p:nvSpPr>
        <p:spPr>
          <a:xfrm>
            <a:off x="179512" y="133070"/>
            <a:ext cx="8875588" cy="985994"/>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r>
              <a:rPr lang="en-US" sz="2400" b="1" dirty="0"/>
              <a:t/>
            </a:r>
            <a:br>
              <a:rPr lang="en-US" sz="2400" b="1" dirty="0"/>
            </a:br>
            <a:r>
              <a:rPr lang="en-US" sz="2400" b="1" dirty="0"/>
              <a:t>1</a:t>
            </a:r>
            <a:r>
              <a:rPr lang="en-US" sz="2400" b="1" baseline="30000" dirty="0"/>
              <a:t>st </a:t>
            </a:r>
            <a:r>
              <a:rPr lang="en-US" sz="2400" b="1" dirty="0"/>
              <a:t> quarter performance for </a:t>
            </a:r>
            <a:r>
              <a:rPr lang="en-US" sz="2400" b="1" dirty="0" err="1"/>
              <a:t>programme</a:t>
            </a:r>
            <a:r>
              <a:rPr lang="en-US" sz="2400" b="1" dirty="0"/>
              <a:t> 2: Research, Policy and Legislation (</a:t>
            </a:r>
            <a:r>
              <a:rPr lang="en-US" sz="2400" b="1" dirty="0" err="1"/>
              <a:t>RPL</a:t>
            </a:r>
            <a:r>
              <a:rPr lang="en-US" sz="2400" b="1" dirty="0"/>
              <a:t>)…Cont… </a:t>
            </a:r>
            <a:r>
              <a:rPr lang="en-ZA" sz="2800" dirty="0"/>
              <a:t/>
            </a:r>
            <a:br>
              <a:rPr lang="en-ZA" sz="2800" dirty="0"/>
            </a:br>
            <a:endParaRPr lang="en-US" sz="2800" b="1" dirty="0">
              <a:effectLst/>
            </a:endParaRPr>
          </a:p>
        </p:txBody>
      </p:sp>
      <p:sp>
        <p:nvSpPr>
          <p:cNvPr id="6" name="Content Placeholder 2"/>
          <p:cNvSpPr txBox="1">
            <a:spLocks/>
          </p:cNvSpPr>
          <p:nvPr/>
        </p:nvSpPr>
        <p:spPr>
          <a:xfrm>
            <a:off x="179512" y="980728"/>
            <a:ext cx="8784976" cy="5803329"/>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0" algn="just">
              <a:buNone/>
              <a:tabLst>
                <a:tab pos="635000" algn="l"/>
              </a:tabLst>
            </a:pPr>
            <a:endParaRPr lang="en-US" sz="2000" dirty="0">
              <a:solidFill>
                <a:srgbClr val="002060"/>
              </a:solidFill>
              <a:latin typeface="Arial" pitchFamily="34" charset="0"/>
              <a:cs typeface="Arial" pitchFamily="34" charset="0"/>
            </a:endParaRPr>
          </a:p>
          <a:p>
            <a:pPr marL="228600" indent="0">
              <a:buNone/>
              <a:tabLst>
                <a:tab pos="635000" algn="l"/>
              </a:tabLst>
            </a:pPr>
            <a:endParaRPr lang="en-US" sz="2000" dirty="0">
              <a:solidFill>
                <a:srgbClr val="002060"/>
              </a:solidFill>
              <a:latin typeface="Arial" pitchFamily="34" charset="0"/>
              <a:cs typeface="Arial" pitchFamily="34" charset="0"/>
            </a:endParaRPr>
          </a:p>
          <a:p>
            <a:pPr marL="571500">
              <a:buFont typeface="Wingdings" panose="05000000000000000000" pitchFamily="2" charset="2"/>
              <a:buChar char="ü"/>
              <a:tabLst>
                <a:tab pos="635000" algn="l"/>
              </a:tabLst>
            </a:pPr>
            <a:endParaRPr lang="en-US" sz="2000" dirty="0">
              <a:latin typeface="Arial" pitchFamily="34" charset="0"/>
              <a:cs typeface="Arial" pitchFamily="34" charset="0"/>
            </a:endParaRPr>
          </a:p>
          <a:p>
            <a:pPr marL="571500">
              <a:buFont typeface="Wingdings" panose="05000000000000000000" pitchFamily="2" charset="2"/>
              <a:buChar char="ü"/>
              <a:tabLst>
                <a:tab pos="635000" algn="l"/>
              </a:tabLst>
            </a:pPr>
            <a:endParaRPr lang="en-US" sz="2000" dirty="0">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r>
              <a:rPr lang="en-US" sz="2400" dirty="0">
                <a:solidFill>
                  <a:schemeClr val="tx2">
                    <a:lumMod val="75000"/>
                  </a:schemeClr>
                </a:solidFill>
                <a:latin typeface="Arial" pitchFamily="34" charset="0"/>
                <a:cs typeface="Arial" pitchFamily="34" charset="0"/>
              </a:rPr>
              <a:t>									</a:t>
            </a: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r>
              <a:rPr lang="en-US" sz="2400" b="1" dirty="0">
                <a:solidFill>
                  <a:schemeClr val="tx2">
                    <a:lumMod val="75000"/>
                  </a:schemeClr>
                </a:solidFill>
                <a:latin typeface="Arial" pitchFamily="34" charset="0"/>
                <a:cs typeface="Arial" pitchFamily="34" charset="0"/>
              </a:rPr>
              <a:t>									</a:t>
            </a:r>
          </a:p>
          <a:p>
            <a:pPr marL="228600" indent="0">
              <a:buNone/>
              <a:tabLst>
                <a:tab pos="635000" algn="l"/>
              </a:tabLst>
            </a:pPr>
            <a:r>
              <a:rPr lang="en-US" sz="2400" b="1" dirty="0">
                <a:solidFill>
                  <a:schemeClr val="tx2">
                    <a:lumMod val="75000"/>
                  </a:schemeClr>
                </a:solidFill>
                <a:latin typeface="Arial" pitchFamily="34" charset="0"/>
                <a:cs typeface="Arial" pitchFamily="34" charset="0"/>
              </a:rPr>
              <a:t>										</a:t>
            </a:r>
            <a:endParaRPr lang="en-US" sz="2000" b="1" dirty="0">
              <a:solidFill>
                <a:schemeClr val="tx2">
                  <a:lumMod val="75000"/>
                </a:schemeClr>
              </a:solidFill>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1901188364"/>
              </p:ext>
            </p:extLst>
          </p:nvPr>
        </p:nvGraphicFramePr>
        <p:xfrm>
          <a:off x="179512" y="1124745"/>
          <a:ext cx="8784976" cy="4896543"/>
        </p:xfrm>
        <a:graphic>
          <a:graphicData uri="http://schemas.openxmlformats.org/drawingml/2006/table">
            <a:tbl>
              <a:tblPr firstRow="1" bandRow="1">
                <a:tableStyleId>{5C22544A-7EE6-4342-B048-85BDC9FD1C3A}</a:tableStyleId>
              </a:tblPr>
              <a:tblGrid>
                <a:gridCol w="1464163">
                  <a:extLst>
                    <a:ext uri="{9D8B030D-6E8A-4147-A177-3AD203B41FA5}">
                      <a16:colId xmlns:a16="http://schemas.microsoft.com/office/drawing/2014/main" xmlns="" val="1582720757"/>
                    </a:ext>
                  </a:extLst>
                </a:gridCol>
                <a:gridCol w="1568144">
                  <a:extLst>
                    <a:ext uri="{9D8B030D-6E8A-4147-A177-3AD203B41FA5}">
                      <a16:colId xmlns:a16="http://schemas.microsoft.com/office/drawing/2014/main" xmlns="" val="1296379088"/>
                    </a:ext>
                  </a:extLst>
                </a:gridCol>
                <a:gridCol w="1288173">
                  <a:extLst>
                    <a:ext uri="{9D8B030D-6E8A-4147-A177-3AD203B41FA5}">
                      <a16:colId xmlns:a16="http://schemas.microsoft.com/office/drawing/2014/main" xmlns="" val="766531964"/>
                    </a:ext>
                  </a:extLst>
                </a:gridCol>
                <a:gridCol w="1536171">
                  <a:extLst>
                    <a:ext uri="{9D8B030D-6E8A-4147-A177-3AD203B41FA5}">
                      <a16:colId xmlns:a16="http://schemas.microsoft.com/office/drawing/2014/main" xmlns="" val="2985933248"/>
                    </a:ext>
                  </a:extLst>
                </a:gridCol>
                <a:gridCol w="1893588">
                  <a:extLst>
                    <a:ext uri="{9D8B030D-6E8A-4147-A177-3AD203B41FA5}">
                      <a16:colId xmlns:a16="http://schemas.microsoft.com/office/drawing/2014/main" xmlns="" val="1266867216"/>
                    </a:ext>
                  </a:extLst>
                </a:gridCol>
                <a:gridCol w="1034737">
                  <a:extLst>
                    <a:ext uri="{9D8B030D-6E8A-4147-A177-3AD203B41FA5}">
                      <a16:colId xmlns:a16="http://schemas.microsoft.com/office/drawing/2014/main" xmlns="" val="492690724"/>
                    </a:ext>
                  </a:extLst>
                </a:gridCol>
              </a:tblGrid>
              <a:tr h="925096">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a:effectLst/>
                        <a:latin typeface="Calibri" panose="020F0502020204030204" pitchFamily="34" charset="0"/>
                        <a:cs typeface="Arial" panose="020B0604020202020204" pitchFamily="34" charset="0"/>
                      </a:endParaRPr>
                    </a:p>
                    <a:p>
                      <a:pPr>
                        <a:lnSpc>
                          <a:spcPct val="115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2020-2021</a:t>
                      </a:r>
                      <a:endParaRPr lang="en-ZA" sz="110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1</a:t>
                      </a:r>
                      <a:r>
                        <a:rPr lang="en-ZA" sz="1200" b="1" baseline="30000" dirty="0">
                          <a:effectLst/>
                          <a:latin typeface="Arial" panose="020B0604020202020204" pitchFamily="34" charset="0"/>
                          <a:ea typeface="Times New Roman" panose="02020603050405020304" pitchFamily="18" charset="0"/>
                          <a:cs typeface="Arial" panose="020B0604020202020204" pitchFamily="34" charset="0"/>
                        </a:rPr>
                        <a:t>st</a:t>
                      </a:r>
                      <a:r>
                        <a:rPr lang="en-ZA" sz="1200" b="1" dirty="0">
                          <a:effectLst/>
                          <a:latin typeface="Arial" panose="020B0604020202020204" pitchFamily="34" charset="0"/>
                          <a:ea typeface="Times New Roman" panose="02020603050405020304" pitchFamily="18" charset="0"/>
                          <a:cs typeface="Arial" panose="020B0604020202020204" pitchFamily="34" charset="0"/>
                        </a:rPr>
                        <a:t>   Quarter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US" sz="1200" b="1">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2028184783"/>
                  </a:ext>
                </a:extLst>
              </a:tr>
              <a:tr h="3971447">
                <a:tc>
                  <a:txBody>
                    <a:bodyPr/>
                    <a:lstStyle/>
                    <a:p>
                      <a:pPr algn="just">
                        <a:lnSpc>
                          <a:spcPct val="115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Provinces</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monitored on</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implementation</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of the National</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Framework</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for Resolution</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of Traditional</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Leadership</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Disputes and</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Claims</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Number of</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provinces</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monitored on</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implementation</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of the National</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Framework</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for Resolution</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of Traditional</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Leadership</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Disputes and</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Claims</a:t>
                      </a:r>
                    </a:p>
                  </a:txBody>
                  <a:tcPr marL="73025" marR="73025" marT="91440" marB="0"/>
                </a:tc>
                <a:tc>
                  <a:txBody>
                    <a:bodyPr/>
                    <a:lstStyle/>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8 provinces monitored on</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Implementation of the National Framework for Resolution of Traditional</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Leadership Disputes and</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Claims</a:t>
                      </a:r>
                    </a:p>
                  </a:txBody>
                  <a:tcPr marL="73025" marR="73025" marT="91440" marB="0"/>
                </a:tc>
                <a:tc>
                  <a:txBody>
                    <a:bodyPr/>
                    <a:lstStyle/>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2 provinces monitored Implementation of the National Framework</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for Resolution of Traditional Leadership</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Disputes and Claims</a:t>
                      </a:r>
                    </a:p>
                  </a:txBody>
                  <a:tcPr marL="73025" marR="73025" marT="91440" marB="0"/>
                </a:tc>
                <a:tc>
                  <a:txBody>
                    <a:bodyPr/>
                    <a:lstStyle/>
                    <a:p>
                      <a:pPr algn="just">
                        <a:lnSpc>
                          <a:spcPct val="115000"/>
                        </a:lnSpc>
                        <a:spcAft>
                          <a:spcPts val="0"/>
                        </a:spcAft>
                      </a:pPr>
                      <a:r>
                        <a:rPr lang="en-US"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sz="1200" dirty="0">
                          <a:solidFill>
                            <a:srgbClr val="00B050"/>
                          </a:solidFill>
                          <a:effectLst/>
                          <a:latin typeface="Arial" panose="020B0604020202020204" pitchFamily="34" charset="0"/>
                          <a:ea typeface="Calibri" panose="020F050202020403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2 provinces were monitored on implementation of the National Framework for Resolution of Traditional Leadership Disputes and Claim</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algn="just">
                        <a:lnSpc>
                          <a:spcPct val="115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N/A</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1777602546"/>
                  </a:ext>
                </a:extLst>
              </a:tr>
            </a:tbl>
          </a:graphicData>
        </a:graphic>
      </p:graphicFrame>
    </p:spTree>
    <p:extLst>
      <p:ext uri="{BB962C8B-B14F-4D97-AF65-F5344CB8AC3E}">
        <p14:creationId xmlns:p14="http://schemas.microsoft.com/office/powerpoint/2010/main" xmlns="" val="4069078542"/>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21288"/>
          </a:xfrm>
          <a:noFill/>
        </p:spPr>
        <p:txBody>
          <a:bodyPr/>
          <a:lstStyle/>
          <a:p>
            <a:pPr marL="285750" lvl="0" indent="-285750" algn="l">
              <a:spcBef>
                <a:spcPts val="2400"/>
              </a:spcBef>
              <a:spcAft>
                <a:spcPts val="0"/>
              </a:spcAft>
              <a:tabLst>
                <a:tab pos="285750" algn="l"/>
                <a:tab pos="457200" algn="l"/>
              </a:tabLst>
              <a:defRPr/>
            </a:pPr>
            <a:r>
              <a:rPr lang="en-ZA" dirty="0"/>
              <a:t>								</a:t>
            </a:r>
            <a:br>
              <a:rPr lang="en-ZA" dirty="0"/>
            </a:br>
            <a:r>
              <a:rPr lang="en-ZA" dirty="0"/>
              <a:t>								PART A</a:t>
            </a:r>
            <a:br>
              <a:rPr lang="en-ZA" dirty="0"/>
            </a:br>
            <a:r>
              <a:rPr lang="en-ZA" dirty="0"/>
              <a:t/>
            </a:r>
            <a:br>
              <a:rPr lang="en-ZA" dirty="0"/>
            </a:br>
            <a:r>
              <a:rPr lang="en-ZA" sz="1800" dirty="0"/>
              <a:t>Vision;</a:t>
            </a:r>
            <a:br>
              <a:rPr lang="en-ZA" sz="1800" dirty="0"/>
            </a:br>
            <a:r>
              <a:rPr lang="en-ZA" sz="1800" dirty="0"/>
              <a:t/>
            </a:r>
            <a:br>
              <a:rPr lang="en-ZA" sz="1800" dirty="0"/>
            </a:br>
            <a:r>
              <a:rPr lang="en-ZA" sz="1800" b="0" dirty="0"/>
              <a:t>A community development-oriented institution of traditional leadership</a:t>
            </a:r>
            <a:r>
              <a:rPr lang="en-ZA" sz="1800" dirty="0"/>
              <a:t/>
            </a:r>
            <a:br>
              <a:rPr lang="en-ZA" sz="1800" dirty="0"/>
            </a:br>
            <a:r>
              <a:rPr lang="en-ZA" sz="1800" dirty="0"/>
              <a:t/>
            </a:r>
            <a:br>
              <a:rPr lang="en-ZA" sz="1800" dirty="0"/>
            </a:br>
            <a:r>
              <a:rPr lang="en-ZA" sz="1800" dirty="0"/>
              <a:t>Mission;</a:t>
            </a:r>
            <a:br>
              <a:rPr lang="en-ZA" sz="1800" dirty="0"/>
            </a:br>
            <a:r>
              <a:rPr lang="en-ZA" sz="1800" dirty="0"/>
              <a:t/>
            </a:r>
            <a:br>
              <a:rPr lang="en-ZA" sz="1800" dirty="0"/>
            </a:br>
            <a:r>
              <a:rPr lang="en-ZA" sz="1800" b="0" dirty="0"/>
              <a:t>To provide a national traditional affairs governance system in support of cooperative governance for an improved quality of life of South Africans</a:t>
            </a:r>
            <a:br>
              <a:rPr lang="en-ZA" sz="1800" b="0" dirty="0"/>
            </a:br>
            <a:r>
              <a:rPr lang="en-ZA" sz="1800" b="0" dirty="0"/>
              <a:t/>
            </a:r>
            <a:br>
              <a:rPr lang="en-ZA" sz="1800" b="0" dirty="0"/>
            </a:br>
            <a:r>
              <a:rPr lang="en-ZA" sz="1800" dirty="0"/>
              <a:t>S</a:t>
            </a:r>
            <a:r>
              <a:rPr lang="en-ZA" altLang="en-US" sz="1800" dirty="0">
                <a:solidFill>
                  <a:prstClr val="black"/>
                </a:solidFill>
                <a:effectLst/>
                <a:ea typeface="ＭＳ Ｐゴシック" panose="020B0600070205080204" pitchFamily="34" charset="-128"/>
              </a:rPr>
              <a:t>trategic outcome-oriented goals;</a:t>
            </a:r>
            <a:br>
              <a:rPr lang="en-ZA" altLang="en-US" sz="1800" dirty="0">
                <a:solidFill>
                  <a:prstClr val="black"/>
                </a:solidFill>
                <a:effectLst/>
                <a:ea typeface="ＭＳ Ｐゴシック" panose="020B0600070205080204" pitchFamily="34" charset="-128"/>
              </a:rPr>
            </a:br>
            <a:r>
              <a:rPr lang="en-ZA" altLang="en-US" sz="1800" dirty="0">
                <a:solidFill>
                  <a:prstClr val="black"/>
                </a:solidFill>
                <a:effectLst/>
                <a:ea typeface="ＭＳ Ｐゴシック" panose="020B0600070205080204" pitchFamily="34" charset="-128"/>
              </a:rPr>
              <a:t/>
            </a:r>
            <a:br>
              <a:rPr lang="en-ZA" altLang="en-US" sz="1800" dirty="0">
                <a:solidFill>
                  <a:prstClr val="black"/>
                </a:solidFill>
                <a:effectLst/>
                <a:ea typeface="ＭＳ Ｐゴシック" panose="020B0600070205080204" pitchFamily="34" charset="-128"/>
              </a:rPr>
            </a:br>
            <a:r>
              <a:rPr lang="en-ZA" altLang="en-US" sz="1800" dirty="0">
                <a:solidFill>
                  <a:prstClr val="black"/>
                </a:solidFill>
                <a:effectLst/>
                <a:ea typeface="ＭＳ Ｐゴシック" panose="020B0600070205080204" pitchFamily="34" charset="-128"/>
              </a:rPr>
              <a:t>-</a:t>
            </a:r>
            <a:r>
              <a:rPr lang="en-ZA" sz="1800" b="0" dirty="0">
                <a:ea typeface="Calibri" panose="020F0502020204030204" pitchFamily="34" charset="0"/>
                <a:cs typeface="Times New Roman" panose="02020603050405020304" pitchFamily="18" charset="0"/>
              </a:rPr>
              <a:t>Institution of traditional leadership promoting community development;</a:t>
            </a:r>
            <a:br>
              <a:rPr lang="en-ZA" sz="1800" b="0" dirty="0">
                <a:ea typeface="Calibri" panose="020F0502020204030204" pitchFamily="34" charset="0"/>
                <a:cs typeface="Times New Roman" panose="02020603050405020304" pitchFamily="18" charset="0"/>
              </a:rPr>
            </a:br>
            <a:r>
              <a:rPr lang="en-ZA" sz="1800" b="0" dirty="0">
                <a:ea typeface="Calibri" panose="020F0502020204030204" pitchFamily="34" charset="0"/>
                <a:cs typeface="Times New Roman" panose="02020603050405020304" pitchFamily="18" charset="0"/>
              </a:rPr>
              <a:t>-Cohesive traditional and Khoisan communities</a:t>
            </a:r>
            <a:br>
              <a:rPr lang="en-ZA" sz="1800" b="0" dirty="0">
                <a:ea typeface="Calibri" panose="020F0502020204030204" pitchFamily="34" charset="0"/>
                <a:cs typeface="Times New Roman" panose="02020603050405020304" pitchFamily="18" charset="0"/>
              </a:rPr>
            </a:br>
            <a:r>
              <a:rPr lang="en-ZA" sz="1800" b="0" dirty="0">
                <a:ea typeface="Calibri" panose="020F0502020204030204" pitchFamily="34" charset="0"/>
                <a:cs typeface="Times New Roman" panose="02020603050405020304" pitchFamily="18" charset="0"/>
              </a:rPr>
              <a:t>-Functional institution of traditional leadership; and</a:t>
            </a:r>
            <a:br>
              <a:rPr lang="en-ZA" sz="1800" b="0" dirty="0">
                <a:ea typeface="Calibri" panose="020F0502020204030204" pitchFamily="34" charset="0"/>
                <a:cs typeface="Times New Roman" panose="02020603050405020304" pitchFamily="18" charset="0"/>
              </a:rPr>
            </a:br>
            <a:r>
              <a:rPr lang="en-ZA" sz="1800" b="0" dirty="0">
                <a:ea typeface="Calibri" panose="020F0502020204030204" pitchFamily="34" charset="0"/>
                <a:cs typeface="Times New Roman" panose="02020603050405020304" pitchFamily="18" charset="0"/>
              </a:rPr>
              <a:t>-Cultural practices conforming to the Bill of Rights</a:t>
            </a:r>
            <a:r>
              <a:rPr lang="en-US" altLang="en-US" sz="1800" b="0" dirty="0">
                <a:effectLst/>
              </a:rPr>
              <a:t/>
            </a:r>
            <a:br>
              <a:rPr lang="en-US" altLang="en-US" sz="1800" b="0" dirty="0">
                <a:effectLst/>
              </a:rPr>
            </a:br>
            <a:endParaRPr lang="en-ZA" sz="1800" dirty="0"/>
          </a:p>
        </p:txBody>
      </p:sp>
      <p:sp>
        <p:nvSpPr>
          <p:cNvPr id="3" name="Slide Number Placeholder 2"/>
          <p:cNvSpPr>
            <a:spLocks noGrp="1"/>
          </p:cNvSpPr>
          <p:nvPr>
            <p:ph type="sldNum" sz="quarter" idx="11"/>
          </p:nvPr>
        </p:nvSpPr>
        <p:spPr/>
        <p:txBody>
          <a:bodyPr/>
          <a:lstStyle/>
          <a:p>
            <a:pPr>
              <a:defRPr/>
            </a:pPr>
            <a:fld id="{45CD2FF0-8A21-48D1-8860-A0D2A0A85CC4}" type="slidenum">
              <a:rPr lang="en-ZA" altLang="en-US" smtClean="0"/>
              <a:pPr>
                <a:defRPr/>
              </a:pPr>
              <a:t>3</a:t>
            </a:fld>
            <a:endParaRPr lang="en-ZA" altLang="en-US"/>
          </a:p>
        </p:txBody>
      </p:sp>
    </p:spTree>
    <p:extLst>
      <p:ext uri="{BB962C8B-B14F-4D97-AF65-F5344CB8AC3E}">
        <p14:creationId xmlns:p14="http://schemas.microsoft.com/office/powerpoint/2010/main" xmlns="" val="28917196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CEAB11A0-0268-43E3-A920-E97242BD7C75}" type="slidenum">
              <a:rPr lang="en-ZA" altLang="en-US" sz="2000" b="1" smtClean="0"/>
              <a:pPr>
                <a:spcBef>
                  <a:spcPct val="0"/>
                </a:spcBef>
                <a:buFontTx/>
                <a:buNone/>
              </a:pPr>
              <a:t>30</a:t>
            </a:fld>
            <a:endParaRPr lang="en-ZA" altLang="en-US" sz="2000" b="1"/>
          </a:p>
        </p:txBody>
      </p:sp>
      <p:sp>
        <p:nvSpPr>
          <p:cNvPr id="5" name="Title 1"/>
          <p:cNvSpPr txBox="1">
            <a:spLocks noGrp="1"/>
          </p:cNvSpPr>
          <p:nvPr>
            <p:ph type="title"/>
          </p:nvPr>
        </p:nvSpPr>
        <p:spPr>
          <a:xfrm>
            <a:off x="179512" y="133070"/>
            <a:ext cx="8875588" cy="985994"/>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r>
              <a:rPr lang="en-US" sz="2400" b="1" dirty="0"/>
              <a:t/>
            </a:r>
            <a:br>
              <a:rPr lang="en-US" sz="2400" b="1" dirty="0"/>
            </a:br>
            <a:r>
              <a:rPr lang="en-US" sz="2400" b="1" dirty="0"/>
              <a:t>1</a:t>
            </a:r>
            <a:r>
              <a:rPr lang="en-US" sz="2400" b="1" baseline="30000" dirty="0"/>
              <a:t>st </a:t>
            </a:r>
            <a:r>
              <a:rPr lang="en-US" sz="2400" b="1" dirty="0"/>
              <a:t> quarter performance for </a:t>
            </a:r>
            <a:r>
              <a:rPr lang="en-US" sz="2400" b="1" dirty="0" err="1"/>
              <a:t>programme</a:t>
            </a:r>
            <a:r>
              <a:rPr lang="en-US" sz="2400" b="1" dirty="0"/>
              <a:t> 2: Research, Policy and Legislation…Cont… </a:t>
            </a:r>
            <a:r>
              <a:rPr lang="en-ZA" sz="2800" dirty="0"/>
              <a:t/>
            </a:r>
            <a:br>
              <a:rPr lang="en-ZA" sz="2800" dirty="0"/>
            </a:br>
            <a:endParaRPr lang="en-US" sz="2800" b="1" dirty="0">
              <a:effectLst/>
            </a:endParaRPr>
          </a:p>
        </p:txBody>
      </p:sp>
      <p:sp>
        <p:nvSpPr>
          <p:cNvPr id="6" name="Content Placeholder 2"/>
          <p:cNvSpPr txBox="1">
            <a:spLocks/>
          </p:cNvSpPr>
          <p:nvPr/>
        </p:nvSpPr>
        <p:spPr>
          <a:xfrm>
            <a:off x="151652" y="1006096"/>
            <a:ext cx="8784976" cy="5803329"/>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0" algn="just">
              <a:buNone/>
              <a:tabLst>
                <a:tab pos="635000" algn="l"/>
              </a:tabLst>
            </a:pPr>
            <a:endParaRPr lang="en-US" sz="2000" dirty="0">
              <a:solidFill>
                <a:srgbClr val="002060"/>
              </a:solidFill>
              <a:latin typeface="Arial" pitchFamily="34" charset="0"/>
              <a:cs typeface="Arial" pitchFamily="34" charset="0"/>
            </a:endParaRPr>
          </a:p>
          <a:p>
            <a:pPr marL="228600" indent="0">
              <a:buNone/>
              <a:tabLst>
                <a:tab pos="635000" algn="l"/>
              </a:tabLst>
            </a:pPr>
            <a:endParaRPr lang="en-US" sz="2000" dirty="0">
              <a:solidFill>
                <a:srgbClr val="002060"/>
              </a:solidFill>
              <a:latin typeface="Arial" pitchFamily="34" charset="0"/>
              <a:cs typeface="Arial" pitchFamily="34" charset="0"/>
            </a:endParaRPr>
          </a:p>
          <a:p>
            <a:pPr marL="571500">
              <a:buFont typeface="Wingdings" panose="05000000000000000000" pitchFamily="2" charset="2"/>
              <a:buChar char="ü"/>
              <a:tabLst>
                <a:tab pos="635000" algn="l"/>
              </a:tabLst>
            </a:pPr>
            <a:endParaRPr lang="en-US" sz="2000" dirty="0">
              <a:latin typeface="Arial" pitchFamily="34" charset="0"/>
              <a:cs typeface="Arial" pitchFamily="34" charset="0"/>
            </a:endParaRPr>
          </a:p>
          <a:p>
            <a:pPr marL="571500">
              <a:buFont typeface="Wingdings" panose="05000000000000000000" pitchFamily="2" charset="2"/>
              <a:buChar char="ü"/>
              <a:tabLst>
                <a:tab pos="635000" algn="l"/>
              </a:tabLst>
            </a:pPr>
            <a:endParaRPr lang="en-US" sz="2000" dirty="0">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r>
              <a:rPr lang="en-US" sz="2400" dirty="0">
                <a:solidFill>
                  <a:schemeClr val="tx2">
                    <a:lumMod val="75000"/>
                  </a:schemeClr>
                </a:solidFill>
                <a:latin typeface="Arial" pitchFamily="34" charset="0"/>
                <a:cs typeface="Arial" pitchFamily="34" charset="0"/>
              </a:rPr>
              <a:t>									</a:t>
            </a: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r>
              <a:rPr lang="en-US" sz="2400" b="1" dirty="0">
                <a:solidFill>
                  <a:schemeClr val="tx2">
                    <a:lumMod val="75000"/>
                  </a:schemeClr>
                </a:solidFill>
                <a:latin typeface="Arial" pitchFamily="34" charset="0"/>
                <a:cs typeface="Arial" pitchFamily="34" charset="0"/>
              </a:rPr>
              <a:t>									</a:t>
            </a:r>
          </a:p>
          <a:p>
            <a:pPr marL="228600" indent="0">
              <a:buNone/>
              <a:tabLst>
                <a:tab pos="635000" algn="l"/>
              </a:tabLst>
            </a:pPr>
            <a:r>
              <a:rPr lang="en-US" sz="2400" b="1" dirty="0">
                <a:solidFill>
                  <a:schemeClr val="tx2">
                    <a:lumMod val="75000"/>
                  </a:schemeClr>
                </a:solidFill>
                <a:latin typeface="Arial" pitchFamily="34" charset="0"/>
                <a:cs typeface="Arial" pitchFamily="34" charset="0"/>
              </a:rPr>
              <a:t>										</a:t>
            </a:r>
            <a:endParaRPr lang="en-US" sz="2000" b="1" dirty="0">
              <a:solidFill>
                <a:schemeClr val="tx2">
                  <a:lumMod val="75000"/>
                </a:schemeClr>
              </a:solidFill>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615883879"/>
              </p:ext>
            </p:extLst>
          </p:nvPr>
        </p:nvGraphicFramePr>
        <p:xfrm>
          <a:off x="179512" y="1124746"/>
          <a:ext cx="8784976" cy="5039456"/>
        </p:xfrm>
        <a:graphic>
          <a:graphicData uri="http://schemas.openxmlformats.org/drawingml/2006/table">
            <a:tbl>
              <a:tblPr firstRow="1" bandRow="1">
                <a:tableStyleId>{5C22544A-7EE6-4342-B048-85BDC9FD1C3A}</a:tableStyleId>
              </a:tblPr>
              <a:tblGrid>
                <a:gridCol w="1464163">
                  <a:extLst>
                    <a:ext uri="{9D8B030D-6E8A-4147-A177-3AD203B41FA5}">
                      <a16:colId xmlns:a16="http://schemas.microsoft.com/office/drawing/2014/main" xmlns="" val="1582720757"/>
                    </a:ext>
                  </a:extLst>
                </a:gridCol>
                <a:gridCol w="1568144">
                  <a:extLst>
                    <a:ext uri="{9D8B030D-6E8A-4147-A177-3AD203B41FA5}">
                      <a16:colId xmlns:a16="http://schemas.microsoft.com/office/drawing/2014/main" xmlns="" val="1296379088"/>
                    </a:ext>
                  </a:extLst>
                </a:gridCol>
                <a:gridCol w="1151293">
                  <a:extLst>
                    <a:ext uri="{9D8B030D-6E8A-4147-A177-3AD203B41FA5}">
                      <a16:colId xmlns:a16="http://schemas.microsoft.com/office/drawing/2014/main" xmlns="" val="766531964"/>
                    </a:ext>
                  </a:extLst>
                </a:gridCol>
                <a:gridCol w="1673051">
                  <a:extLst>
                    <a:ext uri="{9D8B030D-6E8A-4147-A177-3AD203B41FA5}">
                      <a16:colId xmlns:a16="http://schemas.microsoft.com/office/drawing/2014/main" xmlns="" val="2985933248"/>
                    </a:ext>
                  </a:extLst>
                </a:gridCol>
                <a:gridCol w="1893588">
                  <a:extLst>
                    <a:ext uri="{9D8B030D-6E8A-4147-A177-3AD203B41FA5}">
                      <a16:colId xmlns:a16="http://schemas.microsoft.com/office/drawing/2014/main" xmlns="" val="1266867216"/>
                    </a:ext>
                  </a:extLst>
                </a:gridCol>
                <a:gridCol w="1034737">
                  <a:extLst>
                    <a:ext uri="{9D8B030D-6E8A-4147-A177-3AD203B41FA5}">
                      <a16:colId xmlns:a16="http://schemas.microsoft.com/office/drawing/2014/main" xmlns="" val="492690724"/>
                    </a:ext>
                  </a:extLst>
                </a:gridCol>
              </a:tblGrid>
              <a:tr h="726323">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a:effectLst/>
                        <a:latin typeface="Calibri" panose="020F0502020204030204" pitchFamily="34" charset="0"/>
                        <a:cs typeface="Arial" panose="020B0604020202020204" pitchFamily="34" charset="0"/>
                      </a:endParaRPr>
                    </a:p>
                    <a:p>
                      <a:pPr>
                        <a:lnSpc>
                          <a:spcPct val="115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2020-2021</a:t>
                      </a:r>
                      <a:endParaRPr lang="en-ZA" sz="110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1</a:t>
                      </a:r>
                      <a:r>
                        <a:rPr lang="en-ZA" sz="1200" b="1" baseline="30000" dirty="0">
                          <a:effectLst/>
                          <a:latin typeface="Arial" panose="020B0604020202020204" pitchFamily="34" charset="0"/>
                          <a:ea typeface="Times New Roman" panose="02020603050405020304" pitchFamily="18" charset="0"/>
                          <a:cs typeface="Arial" panose="020B0604020202020204" pitchFamily="34" charset="0"/>
                        </a:rPr>
                        <a:t>st</a:t>
                      </a:r>
                      <a:r>
                        <a:rPr lang="en-ZA" sz="1200" b="1" dirty="0">
                          <a:effectLst/>
                          <a:latin typeface="Arial" panose="020B0604020202020204" pitchFamily="34" charset="0"/>
                          <a:ea typeface="Times New Roman" panose="02020603050405020304" pitchFamily="18" charset="0"/>
                          <a:cs typeface="Arial" panose="020B0604020202020204" pitchFamily="34" charset="0"/>
                        </a:rPr>
                        <a:t>   Quarter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US" sz="1200" b="1">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2028184783"/>
                  </a:ext>
                </a:extLst>
              </a:tr>
              <a:tr h="2483774">
                <a:tc rowSpan="2">
                  <a:txBody>
                    <a:bodyPr/>
                    <a:lstStyle/>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Handbook for</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Traditional</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Leadership</a:t>
                      </a:r>
                    </a:p>
                    <a:p>
                      <a:pPr algn="just">
                        <a:lnSpc>
                          <a:spcPct val="115000"/>
                        </a:lnSpc>
                        <a:spcAft>
                          <a:spcPts val="0"/>
                        </a:spcAft>
                      </a:pP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rowSpan="2">
                  <a:txBody>
                    <a:bodyPr/>
                    <a:lstStyle/>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Approved</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Handbook for</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Traditional</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Leadership</a:t>
                      </a:r>
                    </a:p>
                    <a:p>
                      <a:pPr algn="just">
                        <a:lnSpc>
                          <a:spcPct val="115000"/>
                        </a:lnSpc>
                        <a:spcAft>
                          <a:spcPts val="0"/>
                        </a:spcAft>
                      </a:pP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rowSpan="2">
                  <a:txBody>
                    <a:bodyPr/>
                    <a:lstStyle/>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Handbook for Traditional Leadership approved</a:t>
                      </a:r>
                    </a:p>
                  </a:txBody>
                  <a:tcPr marL="73025" marR="73025" marT="91440" marB="0"/>
                </a:tc>
                <a:tc>
                  <a:txBody>
                    <a:bodyPr/>
                    <a:lstStyle/>
                    <a:p>
                      <a:pPr algn="just">
                        <a:lnSpc>
                          <a:spcPct val="115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Draft Handbook for</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Traditional Leadership revised</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 </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draft Traditional Leadership Handbook was revised to align it with the latest Guide for Members of the Executive (Ministerial Handbook) and to incorporated inputs received from the principals.</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N/A</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777602546"/>
                  </a:ext>
                </a:extLst>
              </a:tr>
              <a:tr h="1697949">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just">
                        <a:lnSpc>
                          <a:spcPct val="115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Draft revised Handbook for</a:t>
                      </a:r>
                      <a:r>
                        <a:rPr lang="en-ZA" sz="1200" baseline="0" dirty="0">
                          <a:effectLst/>
                          <a:latin typeface="Arial" panose="020B0604020202020204" pitchFamily="34" charset="0"/>
                          <a:ea typeface="Calibri" panose="020F0502020204030204" pitchFamily="34" charset="0"/>
                          <a:cs typeface="Arial" panose="020B0604020202020204" pitchFamily="34" charset="0"/>
                        </a:rPr>
                        <a:t> </a:t>
                      </a:r>
                      <a:r>
                        <a:rPr lang="en-US" sz="1200" dirty="0">
                          <a:effectLst/>
                          <a:latin typeface="Arial" panose="020B0604020202020204" pitchFamily="34" charset="0"/>
                          <a:ea typeface="Calibri" panose="020F0502020204030204" pitchFamily="34" charset="0"/>
                          <a:cs typeface="Arial" panose="020B0604020202020204" pitchFamily="34" charset="0"/>
                        </a:rPr>
                        <a:t>Traditional Leadership consulted upon</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T w="12700" cap="flat" cmpd="sng" algn="ctr">
                      <a:solidFill>
                        <a:schemeClr val="tx1"/>
                      </a:solidFill>
                      <a:prstDash val="solid"/>
                      <a:round/>
                      <a:headEnd type="none" w="med" len="med"/>
                      <a:tailEnd type="none" w="med" len="med"/>
                    </a:lnT>
                  </a:tcPr>
                </a:tc>
                <a:tc>
                  <a:txBody>
                    <a:bodyPr/>
                    <a:lstStyle/>
                    <a:p>
                      <a:pPr algn="just">
                        <a:lnSpc>
                          <a:spcPct val="115000"/>
                        </a:lnSpc>
                        <a:spcAft>
                          <a:spcPts val="0"/>
                        </a:spcAft>
                      </a:pPr>
                      <a:r>
                        <a:rPr lang="en-US"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 </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The draft Handbook was consulted upon with the DTA SMS members for inputs</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T w="12700" cap="flat" cmpd="sng" algn="ctr">
                      <a:solidFill>
                        <a:schemeClr val="tx1"/>
                      </a:solidFill>
                      <a:prstDash val="solid"/>
                      <a:round/>
                      <a:headEnd type="none" w="med" len="med"/>
                      <a:tailEnd type="none" w="med" len="med"/>
                    </a:lnT>
                  </a:tcPr>
                </a:tc>
                <a:tc>
                  <a:txBody>
                    <a:bodyPr/>
                    <a:lstStyle/>
                    <a:p>
                      <a:pPr algn="just">
                        <a:lnSpc>
                          <a:spcPct val="115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N/A</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3051169882"/>
                  </a:ext>
                </a:extLst>
              </a:tr>
            </a:tbl>
          </a:graphicData>
        </a:graphic>
      </p:graphicFrame>
    </p:spTree>
    <p:extLst>
      <p:ext uri="{BB962C8B-B14F-4D97-AF65-F5344CB8AC3E}">
        <p14:creationId xmlns:p14="http://schemas.microsoft.com/office/powerpoint/2010/main" xmlns="" val="4198568045"/>
      </p:ext>
    </p:extLst>
  </p:cSld>
  <p:clrMapOvr>
    <a:masterClrMapping/>
  </p:clrMapOvr>
  <p:transition spd="slow">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31</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179512" y="133070"/>
            <a:ext cx="8875588" cy="985994"/>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r>
              <a:rPr lang="en-US" sz="2400" b="1" dirty="0"/>
              <a:t/>
            </a:r>
            <a:br>
              <a:rPr lang="en-US" sz="2400" b="1" dirty="0"/>
            </a:br>
            <a:r>
              <a:rPr lang="en-US" sz="2400" b="1" dirty="0"/>
              <a:t>1</a:t>
            </a:r>
            <a:r>
              <a:rPr lang="en-US" sz="2400" b="1" baseline="30000" dirty="0"/>
              <a:t>st </a:t>
            </a:r>
            <a:r>
              <a:rPr lang="en-US" sz="2400" b="1" dirty="0"/>
              <a:t> quarter performance for </a:t>
            </a:r>
            <a:r>
              <a:rPr lang="en-US" sz="2400" b="1" dirty="0" err="1"/>
              <a:t>programme</a:t>
            </a:r>
            <a:r>
              <a:rPr lang="en-US" sz="2400" b="1" dirty="0"/>
              <a:t> 2: Research, Policy and Legislation…Cont… </a:t>
            </a:r>
            <a:r>
              <a:rPr lang="en-ZA" sz="2800" dirty="0"/>
              <a:t/>
            </a:r>
            <a:br>
              <a:rPr lang="en-ZA" sz="2800" dirty="0"/>
            </a:br>
            <a:endParaRPr lang="en-US" sz="2800" b="1" dirty="0">
              <a:effectLst/>
            </a:endParaRPr>
          </a:p>
        </p:txBody>
      </p:sp>
      <p:sp>
        <p:nvSpPr>
          <p:cNvPr id="6" name="Content Placeholder 2"/>
          <p:cNvSpPr txBox="1">
            <a:spLocks/>
          </p:cNvSpPr>
          <p:nvPr/>
        </p:nvSpPr>
        <p:spPr>
          <a:xfrm>
            <a:off x="194984" y="1052736"/>
            <a:ext cx="8784976" cy="5523670"/>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lvl="0" indent="0">
              <a:buNone/>
              <a:tabLst>
                <a:tab pos="635000" algn="l"/>
              </a:tabLst>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r>
              <a:rPr lang="en-US" sz="2400" b="1" dirty="0">
                <a:solidFill>
                  <a:srgbClr val="1F497D">
                    <a:lumMod val="75000"/>
                  </a:srgbClr>
                </a:solidFill>
                <a:latin typeface="Arial" pitchFamily="34" charset="0"/>
                <a:cs typeface="Arial" pitchFamily="34" charset="0"/>
              </a:rPr>
              <a:t>	       </a:t>
            </a: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lang="en-US" sz="2400" b="1" dirty="0">
                <a:solidFill>
                  <a:srgbClr val="1F497D">
                    <a:lumMod val="75000"/>
                  </a:srgbClr>
                </a:solidFill>
                <a:latin typeface="Arial" pitchFamily="34" charset="0"/>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p:txBody>
      </p:sp>
      <p:graphicFrame>
        <p:nvGraphicFramePr>
          <p:cNvPr id="4" name="Table 3"/>
          <p:cNvGraphicFramePr>
            <a:graphicFrameLocks noGrp="1"/>
          </p:cNvGraphicFramePr>
          <p:nvPr/>
        </p:nvGraphicFramePr>
        <p:xfrm>
          <a:off x="179512" y="1124746"/>
          <a:ext cx="8784976" cy="4392486"/>
        </p:xfrm>
        <a:graphic>
          <a:graphicData uri="http://schemas.openxmlformats.org/drawingml/2006/table">
            <a:tbl>
              <a:tblPr firstRow="1" bandRow="1">
                <a:tableStyleId>{5C22544A-7EE6-4342-B048-85BDC9FD1C3A}</a:tableStyleId>
              </a:tblPr>
              <a:tblGrid>
                <a:gridCol w="1464163">
                  <a:extLst>
                    <a:ext uri="{9D8B030D-6E8A-4147-A177-3AD203B41FA5}">
                      <a16:colId xmlns:a16="http://schemas.microsoft.com/office/drawing/2014/main" xmlns="" val="1582720757"/>
                    </a:ext>
                  </a:extLst>
                </a:gridCol>
                <a:gridCol w="1568144">
                  <a:extLst>
                    <a:ext uri="{9D8B030D-6E8A-4147-A177-3AD203B41FA5}">
                      <a16:colId xmlns:a16="http://schemas.microsoft.com/office/drawing/2014/main" xmlns="" val="1296379088"/>
                    </a:ext>
                  </a:extLst>
                </a:gridCol>
                <a:gridCol w="1151293">
                  <a:extLst>
                    <a:ext uri="{9D8B030D-6E8A-4147-A177-3AD203B41FA5}">
                      <a16:colId xmlns:a16="http://schemas.microsoft.com/office/drawing/2014/main" xmlns="" val="766531964"/>
                    </a:ext>
                  </a:extLst>
                </a:gridCol>
                <a:gridCol w="1673051">
                  <a:extLst>
                    <a:ext uri="{9D8B030D-6E8A-4147-A177-3AD203B41FA5}">
                      <a16:colId xmlns:a16="http://schemas.microsoft.com/office/drawing/2014/main" xmlns="" val="2985933248"/>
                    </a:ext>
                  </a:extLst>
                </a:gridCol>
                <a:gridCol w="1893588">
                  <a:extLst>
                    <a:ext uri="{9D8B030D-6E8A-4147-A177-3AD203B41FA5}">
                      <a16:colId xmlns:a16="http://schemas.microsoft.com/office/drawing/2014/main" xmlns="" val="1266867216"/>
                    </a:ext>
                  </a:extLst>
                </a:gridCol>
                <a:gridCol w="1034737">
                  <a:extLst>
                    <a:ext uri="{9D8B030D-6E8A-4147-A177-3AD203B41FA5}">
                      <a16:colId xmlns:a16="http://schemas.microsoft.com/office/drawing/2014/main" xmlns="" val="492690724"/>
                    </a:ext>
                  </a:extLst>
                </a:gridCol>
              </a:tblGrid>
              <a:tr h="842815">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dirty="0">
                        <a:effectLst/>
                        <a:latin typeface="Calibri" panose="020F0502020204030204" pitchFamily="34" charset="0"/>
                        <a:cs typeface="Arial" panose="020B0604020202020204" pitchFamily="34" charset="0"/>
                      </a:endParaRPr>
                    </a:p>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2020-2021</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1</a:t>
                      </a:r>
                      <a:r>
                        <a:rPr lang="en-ZA" sz="1200" b="1" baseline="30000" dirty="0">
                          <a:effectLst/>
                          <a:latin typeface="Arial" panose="020B0604020202020204" pitchFamily="34" charset="0"/>
                          <a:ea typeface="Times New Roman" panose="02020603050405020304" pitchFamily="18" charset="0"/>
                          <a:cs typeface="Arial" panose="020B0604020202020204" pitchFamily="34" charset="0"/>
                        </a:rPr>
                        <a:t>st</a:t>
                      </a:r>
                      <a:r>
                        <a:rPr lang="en-ZA" sz="1200" b="1" dirty="0">
                          <a:effectLst/>
                          <a:latin typeface="Arial" panose="020B0604020202020204" pitchFamily="34" charset="0"/>
                          <a:ea typeface="Times New Roman" panose="02020603050405020304" pitchFamily="18" charset="0"/>
                          <a:cs typeface="Arial" panose="020B0604020202020204" pitchFamily="34" charset="0"/>
                        </a:rPr>
                        <a:t>   Quarter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US" sz="1200" b="1">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2028184783"/>
                  </a:ext>
                </a:extLst>
              </a:tr>
              <a:tr h="3549671">
                <a:tc>
                  <a:txBody>
                    <a:bodyPr/>
                    <a:lstStyle/>
                    <a:p>
                      <a:pPr algn="just">
                        <a:lnSpc>
                          <a:spcPct val="115000"/>
                        </a:lnSpc>
                        <a:spcAft>
                          <a:spcPts val="0"/>
                        </a:spcAft>
                      </a:pPr>
                      <a:r>
                        <a:rPr lang="en-ZA" sz="1400" dirty="0">
                          <a:effectLst/>
                          <a:latin typeface="Arial" panose="020B0604020202020204" pitchFamily="34" charset="0"/>
                          <a:ea typeface="Times New Roman" panose="02020603050405020304" pitchFamily="18" charset="0"/>
                          <a:cs typeface="Arial" panose="020B0604020202020204" pitchFamily="34" charset="0"/>
                        </a:rPr>
                        <a:t>Framework on roles and functions of</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400" dirty="0">
                          <a:effectLst/>
                          <a:latin typeface="Arial" panose="020B0604020202020204" pitchFamily="34" charset="0"/>
                          <a:ea typeface="Times New Roman" panose="02020603050405020304" pitchFamily="18" charset="0"/>
                          <a:cs typeface="Arial" panose="020B0604020202020204" pitchFamily="34" charset="0"/>
                        </a:rPr>
                        <a:t>Traditional leadership</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Approved</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Framework</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on roles and</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functions of</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traditional</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leadership</a:t>
                      </a:r>
                    </a:p>
                  </a:txBody>
                  <a:tcPr marL="73025" marR="73025" marT="91440" marB="0"/>
                </a:tc>
                <a:tc>
                  <a:txBody>
                    <a:bodyPr/>
                    <a:lstStyle/>
                    <a:p>
                      <a:pPr algn="just">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Framework</a:t>
                      </a:r>
                    </a:p>
                    <a:p>
                      <a:pPr algn="just">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on roles and</a:t>
                      </a:r>
                    </a:p>
                    <a:p>
                      <a:pPr algn="just">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functions of</a:t>
                      </a:r>
                    </a:p>
                    <a:p>
                      <a:pPr algn="just">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traditional</a:t>
                      </a:r>
                    </a:p>
                    <a:p>
                      <a:pPr algn="just">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leadership approved</a:t>
                      </a:r>
                    </a:p>
                    <a:p>
                      <a:pPr algn="just">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 </a:t>
                      </a:r>
                    </a:p>
                  </a:txBody>
                  <a:tcPr marL="73025" marR="73025" marT="91440" marB="0"/>
                </a:tc>
                <a:tc>
                  <a:txBody>
                    <a:bodyPr/>
                    <a:lstStyle/>
                    <a:p>
                      <a:pPr algn="just">
                        <a:lnSpc>
                          <a:spcPct val="115000"/>
                        </a:lnSpc>
                      </a:pPr>
                      <a:r>
                        <a:rPr lang="en-US" sz="1400" dirty="0">
                          <a:effectLst/>
                          <a:latin typeface="Arial" panose="020B0604020202020204" pitchFamily="34" charset="0"/>
                          <a:cs typeface="Arial" panose="020B0604020202020204" pitchFamily="34" charset="0"/>
                        </a:rPr>
                        <a:t>Draft Framework</a:t>
                      </a:r>
                      <a:endParaRPr lang="en-ZA" sz="1400" dirty="0">
                        <a:effectLst/>
                        <a:latin typeface="Arial" panose="020B0604020202020204" pitchFamily="34" charset="0"/>
                        <a:cs typeface="Arial" panose="020B0604020202020204" pitchFamily="34" charset="0"/>
                      </a:endParaRPr>
                    </a:p>
                    <a:p>
                      <a:pPr algn="just">
                        <a:lnSpc>
                          <a:spcPct val="115000"/>
                        </a:lnSpc>
                      </a:pPr>
                      <a:r>
                        <a:rPr lang="en-US" sz="1400" dirty="0">
                          <a:effectLst/>
                          <a:latin typeface="Arial" panose="020B0604020202020204" pitchFamily="34" charset="0"/>
                          <a:cs typeface="Arial" panose="020B0604020202020204" pitchFamily="34" charset="0"/>
                        </a:rPr>
                        <a:t>on roles and</a:t>
                      </a:r>
                      <a:endParaRPr lang="en-ZA" sz="1400" dirty="0">
                        <a:effectLst/>
                        <a:latin typeface="Arial" panose="020B0604020202020204" pitchFamily="34" charset="0"/>
                        <a:cs typeface="Arial" panose="020B0604020202020204" pitchFamily="34" charset="0"/>
                      </a:endParaRPr>
                    </a:p>
                    <a:p>
                      <a:pPr algn="just">
                        <a:lnSpc>
                          <a:spcPct val="115000"/>
                        </a:lnSpc>
                      </a:pPr>
                      <a:r>
                        <a:rPr lang="en-US" sz="1400" dirty="0">
                          <a:effectLst/>
                          <a:latin typeface="Arial" panose="020B0604020202020204" pitchFamily="34" charset="0"/>
                          <a:cs typeface="Arial" panose="020B0604020202020204" pitchFamily="34" charset="0"/>
                        </a:rPr>
                        <a:t>functions of</a:t>
                      </a:r>
                      <a:endParaRPr lang="en-ZA" sz="1400" dirty="0">
                        <a:effectLst/>
                        <a:latin typeface="Arial" panose="020B0604020202020204" pitchFamily="34" charset="0"/>
                        <a:cs typeface="Arial" panose="020B0604020202020204" pitchFamily="34" charset="0"/>
                      </a:endParaRPr>
                    </a:p>
                    <a:p>
                      <a:pPr algn="just">
                        <a:lnSpc>
                          <a:spcPct val="115000"/>
                        </a:lnSpc>
                      </a:pPr>
                      <a:r>
                        <a:rPr lang="en-US" sz="1400" dirty="0">
                          <a:effectLst/>
                          <a:latin typeface="Arial" panose="020B0604020202020204" pitchFamily="34" charset="0"/>
                          <a:cs typeface="Arial" panose="020B0604020202020204" pitchFamily="34" charset="0"/>
                        </a:rPr>
                        <a:t>traditional</a:t>
                      </a:r>
                      <a:endParaRPr lang="en-ZA" sz="1400" dirty="0">
                        <a:effectLst/>
                        <a:latin typeface="Arial" panose="020B0604020202020204" pitchFamily="34" charset="0"/>
                        <a:cs typeface="Arial" panose="020B0604020202020204" pitchFamily="34" charset="0"/>
                      </a:endParaRPr>
                    </a:p>
                    <a:p>
                      <a:pPr algn="just">
                        <a:lnSpc>
                          <a:spcPct val="115000"/>
                        </a:lnSpc>
                      </a:pPr>
                      <a:r>
                        <a:rPr lang="en-US" sz="1400" dirty="0">
                          <a:effectLst/>
                          <a:latin typeface="Arial" panose="020B0604020202020204" pitchFamily="34" charset="0"/>
                          <a:cs typeface="Arial" panose="020B0604020202020204" pitchFamily="34" charset="0"/>
                        </a:rPr>
                        <a:t>leadership developed</a:t>
                      </a:r>
                      <a:endParaRPr lang="en-ZA" sz="1400" dirty="0">
                        <a:effectLst/>
                        <a:latin typeface="Arial" panose="020B0604020202020204" pitchFamily="34" charset="0"/>
                        <a:cs typeface="Arial" panose="020B0604020202020204" pitchFamily="34" charset="0"/>
                      </a:endParaRPr>
                    </a:p>
                  </a:txBody>
                  <a:tcPr marL="73025" marR="73025" marT="91440" marB="0"/>
                </a:tc>
                <a:tc>
                  <a:txBody>
                    <a:bodyPr/>
                    <a:lstStyle/>
                    <a:p>
                      <a:pPr algn="just">
                        <a:lnSpc>
                          <a:spcPct val="115000"/>
                        </a:lnSpc>
                      </a:pPr>
                      <a:r>
                        <a:rPr lang="en-US" sz="1400" b="1" dirty="0">
                          <a:solidFill>
                            <a:srgbClr val="00B050"/>
                          </a:solidFill>
                          <a:effectLst/>
                          <a:latin typeface="Arial" panose="020B0604020202020204" pitchFamily="34" charset="0"/>
                          <a:cs typeface="Arial" panose="020B0604020202020204" pitchFamily="34" charset="0"/>
                        </a:rPr>
                        <a:t>Achieved</a:t>
                      </a:r>
                      <a:endParaRPr lang="en-ZA" sz="1400" dirty="0">
                        <a:effectLst/>
                        <a:latin typeface="Arial" panose="020B0604020202020204" pitchFamily="34" charset="0"/>
                        <a:cs typeface="Arial" panose="020B0604020202020204" pitchFamily="34" charset="0"/>
                      </a:endParaRPr>
                    </a:p>
                    <a:p>
                      <a:pPr algn="just">
                        <a:lnSpc>
                          <a:spcPct val="115000"/>
                        </a:lnSpc>
                      </a:pPr>
                      <a:r>
                        <a:rPr lang="en-US" sz="1400" b="1" dirty="0">
                          <a:solidFill>
                            <a:srgbClr val="00B050"/>
                          </a:solidFill>
                          <a:effectLst/>
                          <a:latin typeface="Arial" panose="020B0604020202020204" pitchFamily="34" charset="0"/>
                          <a:cs typeface="Arial" panose="020B0604020202020204" pitchFamily="34" charset="0"/>
                        </a:rPr>
                        <a:t> </a:t>
                      </a:r>
                      <a:endParaRPr lang="en-ZA" sz="1400" dirty="0">
                        <a:effectLst/>
                        <a:latin typeface="Arial" panose="020B0604020202020204" pitchFamily="34" charset="0"/>
                        <a:cs typeface="Arial" panose="020B0604020202020204" pitchFamily="34" charset="0"/>
                      </a:endParaRPr>
                    </a:p>
                    <a:p>
                      <a:pPr>
                        <a:lnSpc>
                          <a:spcPct val="115000"/>
                        </a:lnSpc>
                        <a:spcAft>
                          <a:spcPts val="1000"/>
                        </a:spcAft>
                      </a:pPr>
                      <a:r>
                        <a:rPr lang="en-US" sz="1400" dirty="0">
                          <a:effectLst/>
                          <a:latin typeface="Arial" panose="020B0604020202020204" pitchFamily="34" charset="0"/>
                          <a:ea typeface="Calibri" panose="020F0502020204030204" pitchFamily="34" charset="0"/>
                          <a:cs typeface="Arial" panose="020B0604020202020204" pitchFamily="34" charset="0"/>
                        </a:rPr>
                        <a:t>The Draft Framework on roles and functions of traditional leaders was developed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US" sz="1400" dirty="0">
                          <a:solidFill>
                            <a:srgbClr val="000000"/>
                          </a:solidFill>
                          <a:effectLst/>
                          <a:latin typeface="Arial" panose="020B0604020202020204" pitchFamily="34" charset="0"/>
                          <a:cs typeface="Arial" panose="020B0604020202020204" pitchFamily="34" charset="0"/>
                        </a:rPr>
                        <a:t> </a:t>
                      </a:r>
                      <a:endParaRPr lang="en-ZA" sz="1400" dirty="0">
                        <a:effectLst/>
                        <a:latin typeface="Arial" panose="020B0604020202020204" pitchFamily="34" charset="0"/>
                        <a:cs typeface="Arial" panose="020B0604020202020204" pitchFamily="34" charset="0"/>
                      </a:endParaRPr>
                    </a:p>
                    <a:p>
                      <a:pPr>
                        <a:lnSpc>
                          <a:spcPct val="115000"/>
                        </a:lnSpc>
                        <a:spcAft>
                          <a:spcPts val="0"/>
                        </a:spcAft>
                      </a:pPr>
                      <a:r>
                        <a:rPr lang="en-US" sz="1400" dirty="0">
                          <a:solidFill>
                            <a:srgbClr val="000000"/>
                          </a:solidFill>
                          <a:effectLst/>
                          <a:latin typeface="Arial" panose="020B0604020202020204" pitchFamily="34" charset="0"/>
                          <a:cs typeface="Arial" panose="020B0604020202020204" pitchFamily="34" charset="0"/>
                        </a:rPr>
                        <a:t> </a:t>
                      </a:r>
                      <a:endParaRPr lang="en-ZA" sz="1400" dirty="0">
                        <a:effectLst/>
                        <a:latin typeface="Arial" panose="020B0604020202020204" pitchFamily="34" charset="0"/>
                        <a:cs typeface="Arial" panose="020B0604020202020204" pitchFamily="34" charset="0"/>
                      </a:endParaRPr>
                    </a:p>
                    <a:p>
                      <a:pPr>
                        <a:lnSpc>
                          <a:spcPct val="115000"/>
                        </a:lnSpc>
                        <a:spcAft>
                          <a:spcPts val="0"/>
                        </a:spcAft>
                      </a:pPr>
                      <a:r>
                        <a:rPr lang="en-US" sz="1400" dirty="0">
                          <a:solidFill>
                            <a:srgbClr val="000000"/>
                          </a:solidFill>
                          <a:effectLst/>
                          <a:latin typeface="Arial" panose="020B0604020202020204" pitchFamily="34" charset="0"/>
                          <a:cs typeface="Arial" panose="020B0604020202020204" pitchFamily="34" charset="0"/>
                        </a:rPr>
                        <a:t>N/A</a:t>
                      </a:r>
                      <a:endParaRPr lang="en-ZA" sz="1400" dirty="0">
                        <a:effectLst/>
                        <a:latin typeface="Arial" panose="020B060402020202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1777602546"/>
                  </a:ext>
                </a:extLst>
              </a:tr>
            </a:tbl>
          </a:graphicData>
        </a:graphic>
      </p:graphicFrame>
    </p:spTree>
    <p:extLst>
      <p:ext uri="{BB962C8B-B14F-4D97-AF65-F5344CB8AC3E}">
        <p14:creationId xmlns:p14="http://schemas.microsoft.com/office/powerpoint/2010/main" xmlns="" val="2358438430"/>
      </p:ext>
    </p:extLst>
  </p:cSld>
  <p:clrMapOvr>
    <a:masterClrMapping/>
  </p:clrMapOvr>
  <p:transition spd="slow">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32</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179512" y="133070"/>
            <a:ext cx="8875588" cy="985994"/>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r>
              <a:rPr lang="en-US" sz="2400" b="1" dirty="0"/>
              <a:t/>
            </a:r>
            <a:br>
              <a:rPr lang="en-US" sz="2400" b="1" dirty="0"/>
            </a:br>
            <a:r>
              <a:rPr lang="en-US" sz="2400" b="1" dirty="0"/>
              <a:t>1</a:t>
            </a:r>
            <a:r>
              <a:rPr lang="en-US" sz="2400" b="1" baseline="30000" dirty="0"/>
              <a:t>st </a:t>
            </a:r>
            <a:r>
              <a:rPr lang="en-US" sz="2400" b="1" dirty="0"/>
              <a:t> quarter performance for </a:t>
            </a:r>
            <a:r>
              <a:rPr lang="en-US" sz="2400" b="1" dirty="0" err="1"/>
              <a:t>programme</a:t>
            </a:r>
            <a:r>
              <a:rPr lang="en-US" sz="2400" b="1" dirty="0"/>
              <a:t> 3: Institutional Support and Coordination (</a:t>
            </a:r>
            <a:r>
              <a:rPr lang="en-US" sz="2400" b="1" dirty="0" err="1"/>
              <a:t>ISC</a:t>
            </a:r>
            <a:r>
              <a:rPr lang="en-US" sz="2400" b="1" dirty="0"/>
              <a:t>)…Cont…. </a:t>
            </a:r>
            <a:r>
              <a:rPr lang="en-ZA" sz="2800" dirty="0"/>
              <a:t/>
            </a:r>
            <a:br>
              <a:rPr lang="en-ZA" sz="2800" dirty="0"/>
            </a:br>
            <a:endParaRPr lang="en-US" sz="2800" b="1" dirty="0">
              <a:effectLst/>
            </a:endParaRPr>
          </a:p>
        </p:txBody>
      </p:sp>
      <p:sp>
        <p:nvSpPr>
          <p:cNvPr id="6" name="Content Placeholder 2"/>
          <p:cNvSpPr txBox="1">
            <a:spLocks/>
          </p:cNvSpPr>
          <p:nvPr/>
        </p:nvSpPr>
        <p:spPr>
          <a:xfrm>
            <a:off x="179512" y="980728"/>
            <a:ext cx="8784976" cy="5544616"/>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lang="en-US" sz="2400" b="1" dirty="0">
                <a:solidFill>
                  <a:srgbClr val="1F497D">
                    <a:lumMod val="75000"/>
                  </a:srgbClr>
                </a:solidFill>
                <a:latin typeface="Arial" pitchFamily="34" charset="0"/>
                <a:cs typeface="Arial" pitchFamily="34" charset="0"/>
              </a:rPr>
              <a:t>										</a:t>
            </a:r>
            <a:endParaRPr kumimoji="0" lang="en-US" sz="20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860772723"/>
              </p:ext>
            </p:extLst>
          </p:nvPr>
        </p:nvGraphicFramePr>
        <p:xfrm>
          <a:off x="0" y="980728"/>
          <a:ext cx="9144000" cy="5957551"/>
        </p:xfrm>
        <a:graphic>
          <a:graphicData uri="http://schemas.openxmlformats.org/drawingml/2006/table">
            <a:tbl>
              <a:tblPr firstRow="1" bandRow="1">
                <a:tableStyleId>{5C22544A-7EE6-4342-B048-85BDC9FD1C3A}</a:tableStyleId>
              </a:tblPr>
              <a:tblGrid>
                <a:gridCol w="1619672">
                  <a:extLst>
                    <a:ext uri="{9D8B030D-6E8A-4147-A177-3AD203B41FA5}">
                      <a16:colId xmlns:a16="http://schemas.microsoft.com/office/drawing/2014/main" xmlns="" val="1582720757"/>
                    </a:ext>
                  </a:extLst>
                </a:gridCol>
                <a:gridCol w="1656184">
                  <a:extLst>
                    <a:ext uri="{9D8B030D-6E8A-4147-A177-3AD203B41FA5}">
                      <a16:colId xmlns:a16="http://schemas.microsoft.com/office/drawing/2014/main" xmlns="" val="1296379088"/>
                    </a:ext>
                  </a:extLst>
                </a:gridCol>
                <a:gridCol w="1728192">
                  <a:extLst>
                    <a:ext uri="{9D8B030D-6E8A-4147-A177-3AD203B41FA5}">
                      <a16:colId xmlns:a16="http://schemas.microsoft.com/office/drawing/2014/main" xmlns="" val="766531964"/>
                    </a:ext>
                  </a:extLst>
                </a:gridCol>
                <a:gridCol w="1512168">
                  <a:extLst>
                    <a:ext uri="{9D8B030D-6E8A-4147-A177-3AD203B41FA5}">
                      <a16:colId xmlns:a16="http://schemas.microsoft.com/office/drawing/2014/main" xmlns="" val="2985933248"/>
                    </a:ext>
                  </a:extLst>
                </a:gridCol>
                <a:gridCol w="1728192">
                  <a:extLst>
                    <a:ext uri="{9D8B030D-6E8A-4147-A177-3AD203B41FA5}">
                      <a16:colId xmlns:a16="http://schemas.microsoft.com/office/drawing/2014/main" xmlns="" val="1266867216"/>
                    </a:ext>
                  </a:extLst>
                </a:gridCol>
                <a:gridCol w="899592">
                  <a:extLst>
                    <a:ext uri="{9D8B030D-6E8A-4147-A177-3AD203B41FA5}">
                      <a16:colId xmlns:a16="http://schemas.microsoft.com/office/drawing/2014/main" xmlns="" val="492690724"/>
                    </a:ext>
                  </a:extLst>
                </a:gridCol>
              </a:tblGrid>
              <a:tr h="792088">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dirty="0">
                        <a:effectLst/>
                        <a:latin typeface="Calibri" panose="020F0502020204030204" pitchFamily="34" charset="0"/>
                        <a:cs typeface="Arial" panose="020B0604020202020204" pitchFamily="34" charset="0"/>
                      </a:endParaRPr>
                    </a:p>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2020-2021</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1</a:t>
                      </a:r>
                      <a:r>
                        <a:rPr lang="en-ZA" sz="1200" b="1" baseline="30000" dirty="0">
                          <a:effectLst/>
                          <a:latin typeface="Arial" panose="020B0604020202020204" pitchFamily="34" charset="0"/>
                          <a:ea typeface="Times New Roman" panose="02020603050405020304" pitchFamily="18" charset="0"/>
                          <a:cs typeface="Arial" panose="020B0604020202020204" pitchFamily="34" charset="0"/>
                        </a:rPr>
                        <a:t>st</a:t>
                      </a:r>
                      <a:r>
                        <a:rPr lang="en-ZA" sz="1200" b="1" dirty="0">
                          <a:effectLst/>
                          <a:latin typeface="Arial" panose="020B0604020202020204" pitchFamily="34" charset="0"/>
                          <a:ea typeface="Times New Roman" panose="02020603050405020304" pitchFamily="18" charset="0"/>
                          <a:cs typeface="Arial" panose="020B0604020202020204" pitchFamily="34" charset="0"/>
                        </a:rPr>
                        <a:t>   Quarter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2028184783"/>
                  </a:ext>
                </a:extLst>
              </a:tr>
              <a:tr h="1656184">
                <a:tc>
                  <a:txBody>
                    <a:bodyPr/>
                    <a:lstStyle/>
                    <a:p>
                      <a:pPr marL="0" algn="just" defTabSz="457200" rtl="0" eaLnBrk="1" latinLnBrk="0" hangingPunct="1">
                        <a:lnSpc>
                          <a:spcPct val="115000"/>
                        </a:lnSpc>
                        <a:spcAft>
                          <a:spcPts val="0"/>
                        </a:spcAft>
                      </a:pPr>
                      <a:r>
                        <a:rPr lang="en-ZA"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Projects in the re-modelled Agrarian Revolution Programme implemented</a:t>
                      </a:r>
                    </a:p>
                  </a:txBody>
                  <a:tcPr marL="73025" marR="73025" marT="91440" marB="0"/>
                </a:tc>
                <a:tc>
                  <a:txBody>
                    <a:bodyPr/>
                    <a:lstStyle/>
                    <a:p>
                      <a:pPr marL="0" algn="just" defTabSz="457200" rtl="0" eaLnBrk="1" latinLnBrk="0" hangingPunct="1">
                        <a:lnSpc>
                          <a:spcPct val="115000"/>
                        </a:lnSpc>
                        <a:spcAft>
                          <a:spcPts val="0"/>
                        </a:spcAft>
                      </a:pP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Number of projects</a:t>
                      </a:r>
                      <a:endParaRPr lang="en-ZA"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0" algn="just" defTabSz="457200" rtl="0" eaLnBrk="1" latinLnBrk="0" hangingPunct="1">
                        <a:lnSpc>
                          <a:spcPct val="115000"/>
                        </a:lnSpc>
                        <a:spcAft>
                          <a:spcPts val="0"/>
                        </a:spcAft>
                      </a:pP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in the re-modelled</a:t>
                      </a:r>
                      <a:endParaRPr lang="en-ZA"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0" algn="just" defTabSz="457200" rtl="0" eaLnBrk="1" latinLnBrk="0" hangingPunct="1">
                        <a:lnSpc>
                          <a:spcPct val="115000"/>
                        </a:lnSpc>
                        <a:spcAft>
                          <a:spcPts val="0"/>
                        </a:spcAft>
                      </a:pP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Agrarian Revolution</a:t>
                      </a:r>
                      <a:endParaRPr lang="en-ZA"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0" algn="just" defTabSz="457200" rtl="0" eaLnBrk="1" latinLnBrk="0" hangingPunct="1">
                        <a:lnSpc>
                          <a:spcPct val="115000"/>
                        </a:lnSpc>
                        <a:spcAft>
                          <a:spcPts val="0"/>
                        </a:spcAft>
                      </a:pP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Programme</a:t>
                      </a:r>
                      <a:endParaRPr lang="en-ZA"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0" algn="just" defTabSz="457200" rtl="0" eaLnBrk="1" latinLnBrk="0" hangingPunct="1">
                        <a:lnSpc>
                          <a:spcPct val="115000"/>
                        </a:lnSpc>
                        <a:spcAft>
                          <a:spcPts val="0"/>
                        </a:spcAft>
                      </a:pP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implemented</a:t>
                      </a:r>
                      <a:endParaRPr lang="en-ZA"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marL="0" algn="just" defTabSz="457200" rtl="0" eaLnBrk="1" latinLnBrk="0" hangingPunct="1">
                        <a:lnSpc>
                          <a:spcPct val="115000"/>
                        </a:lnSpc>
                        <a:spcAft>
                          <a:spcPts val="0"/>
                        </a:spcAft>
                      </a:pPr>
                      <a:r>
                        <a:rPr lang="en-ZA"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Participation of Traditional Leaders in the re-modelling of the Agrarian Revolution</a:t>
                      </a:r>
                    </a:p>
                    <a:p>
                      <a:pPr marL="0" algn="just" defTabSz="457200" rtl="0" eaLnBrk="1" latinLnBrk="0" hangingPunct="1">
                        <a:lnSpc>
                          <a:spcPct val="115000"/>
                        </a:lnSpc>
                        <a:spcAft>
                          <a:spcPts val="0"/>
                        </a:spcAft>
                      </a:pPr>
                      <a:r>
                        <a:rPr lang="en-ZA"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Programme</a:t>
                      </a:r>
                    </a:p>
                    <a:p>
                      <a:pPr marL="0" algn="just" defTabSz="457200" rtl="0" eaLnBrk="1" latinLnBrk="0" hangingPunct="1">
                        <a:lnSpc>
                          <a:spcPct val="115000"/>
                        </a:lnSpc>
                        <a:spcAft>
                          <a:spcPts val="0"/>
                        </a:spcAft>
                      </a:pPr>
                      <a:r>
                        <a:rPr lang="en-ZA"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 </a:t>
                      </a:r>
                    </a:p>
                  </a:txBody>
                  <a:tcPr marL="73025" marR="73025" marT="91440" marB="0"/>
                </a:tc>
                <a:tc>
                  <a:txBody>
                    <a:bodyPr/>
                    <a:lstStyle/>
                    <a:p>
                      <a:pPr marL="0" algn="just" defTabSz="457200" rtl="0" eaLnBrk="1" latinLnBrk="0" hangingPunct="1">
                        <a:lnSpc>
                          <a:spcPct val="115000"/>
                        </a:lnSpc>
                        <a:spcAft>
                          <a:spcPts val="0"/>
                        </a:spcAft>
                      </a:pP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Re-modelling of the</a:t>
                      </a:r>
                      <a:r>
                        <a:rPr lang="en-ZA"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 </a:t>
                      </a: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Agrarian Revolution</a:t>
                      </a:r>
                      <a:endParaRPr lang="en-ZA"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0" algn="just" defTabSz="457200" rtl="0" eaLnBrk="1" latinLnBrk="0" hangingPunct="1">
                        <a:lnSpc>
                          <a:spcPct val="115000"/>
                        </a:lnSpc>
                        <a:spcAft>
                          <a:spcPts val="0"/>
                        </a:spcAft>
                      </a:pP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Programme</a:t>
                      </a:r>
                      <a:endParaRPr lang="en-ZA"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marL="0" algn="just" defTabSz="457200" rtl="0" eaLnBrk="1" latinLnBrk="0" hangingPunct="1">
                        <a:lnSpc>
                          <a:spcPct val="115000"/>
                        </a:lnSpc>
                        <a:spcAft>
                          <a:spcPts val="1000"/>
                        </a:spcAft>
                      </a:pPr>
                      <a:r>
                        <a:rPr lang="en-US" sz="1600" b="1" kern="1200"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Achieved</a:t>
                      </a:r>
                    </a:p>
                    <a:p>
                      <a:pPr marL="0" algn="just" defTabSz="457200" rtl="0" eaLnBrk="1" latinLnBrk="0" hangingPunct="1">
                        <a:lnSpc>
                          <a:spcPct val="115000"/>
                        </a:lnSpc>
                        <a:spcAft>
                          <a:spcPts val="1000"/>
                        </a:spcAft>
                      </a:pP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Report</a:t>
                      </a:r>
                      <a:r>
                        <a:rPr lang="en-US" sz="1400" kern="1200" baseline="0" dirty="0">
                          <a:solidFill>
                            <a:schemeClr val="dk1"/>
                          </a:solidFill>
                          <a:effectLst/>
                          <a:latin typeface="Arial" panose="020B0604020202020204" pitchFamily="34" charset="0"/>
                          <a:ea typeface="Calibri" panose="020F0502020204030204" pitchFamily="34" charset="0"/>
                          <a:cs typeface="Arial" panose="020B0604020202020204" pitchFamily="34" charset="0"/>
                        </a:rPr>
                        <a:t> on the r</a:t>
                      </a: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e-modelling of the</a:t>
                      </a:r>
                      <a:r>
                        <a:rPr lang="en-ZA"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 </a:t>
                      </a: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agrarian  revolution </a:t>
                      </a:r>
                      <a:r>
                        <a:rPr lang="en-US" sz="1400" kern="1200" dirty="0" err="1">
                          <a:solidFill>
                            <a:schemeClr val="dk1"/>
                          </a:solidFill>
                          <a:effectLst/>
                          <a:latin typeface="Arial" panose="020B0604020202020204" pitchFamily="34" charset="0"/>
                          <a:ea typeface="Calibri" panose="020F0502020204030204" pitchFamily="34" charset="0"/>
                          <a:cs typeface="Arial" panose="020B0604020202020204" pitchFamily="34" charset="0"/>
                        </a:rPr>
                        <a:t>programme</a:t>
                      </a: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 was developed</a:t>
                      </a:r>
                      <a:endParaRPr lang="en-ZA"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marL="0" algn="just" defTabSz="457200" rtl="0" eaLnBrk="1" latinLnBrk="0" hangingPunct="1">
                        <a:lnSpc>
                          <a:spcPct val="115000"/>
                        </a:lnSpc>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 </a:t>
                      </a:r>
                      <a:endParaRPr lang="en-ZA"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0" algn="just" defTabSz="457200" rtl="0" eaLnBrk="1" latinLnBrk="0" hangingPunct="1">
                        <a:lnSpc>
                          <a:spcPct val="115000"/>
                        </a:lnSpc>
                        <a:spcAft>
                          <a:spcPts val="0"/>
                        </a:spcAft>
                      </a:pP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N/A</a:t>
                      </a:r>
                      <a:endParaRPr lang="en-ZA"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1777602546"/>
                  </a:ext>
                </a:extLst>
              </a:tr>
              <a:tr h="3356475">
                <a:tc>
                  <a:txBody>
                    <a:bodyPr/>
                    <a:lstStyle/>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30 Local Houses of</a:t>
                      </a: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Traditional Leaders</a:t>
                      </a: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Workshopped on the implementation of the socio- economic development programmes</a:t>
                      </a: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in traditional communities</a:t>
                      </a:r>
                    </a:p>
                  </a:txBody>
                  <a:tcPr marL="73025" marR="73025" marT="91440" marB="0"/>
                </a:tc>
                <a:tc>
                  <a:txBody>
                    <a:bodyPr/>
                    <a:lstStyle/>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Number of Local Houses of Traditional Leaders</a:t>
                      </a: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workshopped on the</a:t>
                      </a: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implementation of the socio-economic development</a:t>
                      </a: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programmes in</a:t>
                      </a: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traditional communities</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30 Local Houses of Traditional Leaders</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workshopped on the</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implementation of the</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socio-economic development</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programmes in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traditional communities</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7 Local Houses</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of Traditional Leaders</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workshopped on the</a:t>
                      </a:r>
                      <a:r>
                        <a:rPr lang="en-ZA" sz="1400" baseline="0" dirty="0">
                          <a:effectLst/>
                          <a:latin typeface="Arial" panose="020B0604020202020204" pitchFamily="34" charset="0"/>
                          <a:ea typeface="Calibri" panose="020F0502020204030204" pitchFamily="34" charset="0"/>
                          <a:cs typeface="Arial" panose="020B0604020202020204" pitchFamily="34" charset="0"/>
                        </a:rPr>
                        <a:t> </a:t>
                      </a:r>
                      <a:r>
                        <a:rPr lang="en-ZA" sz="1400" dirty="0">
                          <a:effectLst/>
                          <a:latin typeface="Arial" panose="020B0604020202020204" pitchFamily="34" charset="0"/>
                          <a:ea typeface="Calibri" panose="020F0502020204030204" pitchFamily="34" charset="0"/>
                          <a:cs typeface="Arial" panose="020B0604020202020204" pitchFamily="34" charset="0"/>
                        </a:rPr>
                        <a:t>implementation of the</a:t>
                      </a:r>
                      <a:r>
                        <a:rPr lang="en-ZA" sz="1400" baseline="0" dirty="0">
                          <a:effectLst/>
                          <a:latin typeface="Arial" panose="020B0604020202020204" pitchFamily="34" charset="0"/>
                          <a:ea typeface="Calibri" panose="020F0502020204030204" pitchFamily="34" charset="0"/>
                          <a:cs typeface="Arial" panose="020B0604020202020204" pitchFamily="34" charset="0"/>
                        </a:rPr>
                        <a:t> </a:t>
                      </a:r>
                      <a:r>
                        <a:rPr lang="en-ZA" sz="1400" dirty="0">
                          <a:effectLst/>
                          <a:latin typeface="Arial" panose="020B0604020202020204" pitchFamily="34" charset="0"/>
                          <a:ea typeface="Calibri" panose="020F0502020204030204" pitchFamily="34" charset="0"/>
                          <a:cs typeface="Arial" panose="020B0604020202020204" pitchFamily="34" charset="0"/>
                        </a:rPr>
                        <a:t>socio-economic development</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programmes in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traditional communities</a:t>
                      </a:r>
                    </a:p>
                  </a:txBody>
                  <a:tcPr marL="73025" marR="73025" marT="91440" marB="0"/>
                </a:tc>
                <a:tc>
                  <a:txBody>
                    <a:bodyPr/>
                    <a:lstStyle/>
                    <a:p>
                      <a:pPr algn="just">
                        <a:lnSpc>
                          <a:spcPct val="115000"/>
                        </a:lnSpc>
                      </a:pPr>
                      <a:r>
                        <a:rPr lang="en-US"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Not Achieved</a:t>
                      </a:r>
                      <a:endParaRPr lang="en-ZA" sz="1400" dirty="0">
                        <a:effectLst/>
                        <a:latin typeface="Arial" panose="020B0604020202020204" pitchFamily="34" charset="0"/>
                        <a:cs typeface="Arial" panose="020B0604020202020204" pitchFamily="34" charset="0"/>
                      </a:endParaRPr>
                    </a:p>
                    <a:p>
                      <a:pPr algn="just">
                        <a:lnSpc>
                          <a:spcPct val="115000"/>
                        </a:lnSpc>
                      </a:pPr>
                      <a:r>
                        <a:rPr lang="en-US"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endParaRPr lang="en-ZA" sz="1400" dirty="0">
                        <a:effectLst/>
                        <a:latin typeface="Arial" panose="020B0604020202020204" pitchFamily="34" charset="0"/>
                        <a:cs typeface="Arial" panose="020B0604020202020204" pitchFamily="34" charset="0"/>
                      </a:endParaRPr>
                    </a:p>
                    <a:p>
                      <a:pPr algn="just">
                        <a:lnSpc>
                          <a:spcPct val="115000"/>
                        </a:lnSpc>
                      </a:pPr>
                      <a:r>
                        <a:rPr lang="en-US" sz="1400" dirty="0">
                          <a:effectLst/>
                          <a:latin typeface="Arial" panose="020B0604020202020204" pitchFamily="34" charset="0"/>
                          <a:ea typeface="Calibri" panose="020F0502020204030204" pitchFamily="34" charset="0"/>
                          <a:cs typeface="Arial" panose="020B0604020202020204" pitchFamily="34" charset="0"/>
                        </a:rPr>
                        <a:t>Workshops were not conducted.</a:t>
                      </a:r>
                      <a:endParaRPr lang="en-ZA" sz="1400" dirty="0">
                        <a:effectLst/>
                        <a:latin typeface="Arial" panose="020B0604020202020204" pitchFamily="34" charset="0"/>
                        <a:cs typeface="Arial" panose="020B0604020202020204" pitchFamily="34" charset="0"/>
                      </a:endParaRPr>
                    </a:p>
                    <a:p>
                      <a:pPr algn="just">
                        <a:lnSpc>
                          <a:spcPct val="115000"/>
                        </a:lnSpc>
                      </a:pPr>
                      <a:r>
                        <a:rPr lang="en-ZA" sz="1400" b="1"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effectLst/>
                        <a:latin typeface="Arial" panose="020B0604020202020204" pitchFamily="34" charset="0"/>
                        <a:cs typeface="Arial" panose="020B0604020202020204" pitchFamily="34" charset="0"/>
                      </a:endParaRPr>
                    </a:p>
                  </a:txBody>
                  <a:tcPr marL="73025" marR="73025" marT="91440" marB="0"/>
                </a:tc>
                <a:tc>
                  <a:txBody>
                    <a:bodyPr/>
                    <a:lstStyle/>
                    <a:p>
                      <a:pPr algn="just">
                        <a:lnSpc>
                          <a:spcPct val="115000"/>
                        </a:lnSpc>
                      </a:pPr>
                      <a:r>
                        <a:rPr lang="en-US" sz="1400" dirty="0">
                          <a:effectLst/>
                          <a:latin typeface="Arial" panose="020B0604020202020204" pitchFamily="34" charset="0"/>
                          <a:ea typeface="Calibri" panose="020F0502020204030204" pitchFamily="34" charset="0"/>
                          <a:cs typeface="Arial" panose="020B0604020202020204" pitchFamily="34" charset="0"/>
                        </a:rPr>
                        <a:t>This target could not be achieved due to COVID-19 travel restrictions.</a:t>
                      </a:r>
                      <a:endParaRPr lang="en-ZA" sz="1400" dirty="0">
                        <a:effectLst/>
                        <a:latin typeface="Arial" panose="020B0604020202020204" pitchFamily="34" charset="0"/>
                        <a:cs typeface="Arial" panose="020B0604020202020204" pitchFamily="34" charset="0"/>
                      </a:endParaRPr>
                    </a:p>
                    <a:p>
                      <a:pPr algn="just">
                        <a:lnSpc>
                          <a:spcPct val="115000"/>
                        </a:lnSpc>
                      </a:pPr>
                      <a:r>
                        <a:rPr lang="en-US" sz="1400" dirty="0">
                          <a:effectLst/>
                          <a:latin typeface="Arial" panose="020B0604020202020204" pitchFamily="34" charset="0"/>
                          <a:cs typeface="Arial" panose="020B0604020202020204" pitchFamily="34" charset="0"/>
                        </a:rPr>
                        <a:t> </a:t>
                      </a:r>
                      <a:endParaRPr lang="en-ZA" sz="1400" dirty="0">
                        <a:effectLst/>
                        <a:latin typeface="Arial" panose="020B060402020202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4247131840"/>
                  </a:ext>
                </a:extLst>
              </a:tr>
            </a:tbl>
          </a:graphicData>
        </a:graphic>
      </p:graphicFrame>
    </p:spTree>
    <p:extLst>
      <p:ext uri="{BB962C8B-B14F-4D97-AF65-F5344CB8AC3E}">
        <p14:creationId xmlns:p14="http://schemas.microsoft.com/office/powerpoint/2010/main" xmlns="" val="2399042160"/>
      </p:ext>
    </p:extLst>
  </p:cSld>
  <p:clrMapOvr>
    <a:masterClrMapping/>
  </p:clrMapOvr>
  <p:transition spd="slow">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33</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93376" y="188641"/>
            <a:ext cx="8875588" cy="504056"/>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r>
              <a:rPr lang="en-ZA" sz="1800" b="1" dirty="0">
                <a:latin typeface="Arial" panose="020B0604020202020204" pitchFamily="34" charset="0"/>
                <a:cs typeface="Arial" panose="020B0604020202020204" pitchFamily="34" charset="0"/>
              </a:rPr>
              <a:t>1</a:t>
            </a:r>
            <a:r>
              <a:rPr lang="en-ZA" sz="1800" b="1" baseline="30000" dirty="0">
                <a:latin typeface="Arial" panose="020B0604020202020204" pitchFamily="34" charset="0"/>
                <a:cs typeface="Arial" panose="020B0604020202020204" pitchFamily="34" charset="0"/>
              </a:rPr>
              <a:t>st</a:t>
            </a:r>
            <a:r>
              <a:rPr lang="en-ZA" sz="1800" b="1" dirty="0">
                <a:latin typeface="Arial" panose="020B0604020202020204" pitchFamily="34" charset="0"/>
                <a:cs typeface="Arial" panose="020B0604020202020204" pitchFamily="34" charset="0"/>
              </a:rPr>
              <a:t> Quarter Performance for </a:t>
            </a:r>
            <a:r>
              <a:rPr lang="en-ZA" sz="1800" b="1" dirty="0" err="1">
                <a:latin typeface="Arial" panose="020B0604020202020204" pitchFamily="34" charset="0"/>
                <a:cs typeface="Arial" panose="020B0604020202020204" pitchFamily="34" charset="0"/>
              </a:rPr>
              <a:t>ISC</a:t>
            </a:r>
            <a:r>
              <a:rPr lang="en-ZA" sz="1800" b="1" dirty="0">
                <a:latin typeface="Arial" panose="020B0604020202020204" pitchFamily="34" charset="0"/>
                <a:cs typeface="Arial" panose="020B0604020202020204" pitchFamily="34" charset="0"/>
              </a:rPr>
              <a:t> sub-programme: National House of Traditional Leaders</a:t>
            </a:r>
          </a:p>
        </p:txBody>
      </p:sp>
      <p:sp>
        <p:nvSpPr>
          <p:cNvPr id="6" name="Content Placeholder 2"/>
          <p:cNvSpPr txBox="1">
            <a:spLocks/>
          </p:cNvSpPr>
          <p:nvPr/>
        </p:nvSpPr>
        <p:spPr>
          <a:xfrm>
            <a:off x="179512" y="980728"/>
            <a:ext cx="8784976" cy="6168454"/>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lvl="0" indent="0" algn="just">
              <a:buNone/>
              <a:tabLst>
                <a:tab pos="635000" algn="l"/>
              </a:tabLst>
            </a:pPr>
            <a:r>
              <a:rPr kumimoji="0" lang="en-US" sz="20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15</a:t>
            </a:r>
          </a:p>
        </p:txBody>
      </p:sp>
      <p:graphicFrame>
        <p:nvGraphicFramePr>
          <p:cNvPr id="4" name="Table 3"/>
          <p:cNvGraphicFramePr>
            <a:graphicFrameLocks noGrp="1"/>
          </p:cNvGraphicFramePr>
          <p:nvPr>
            <p:extLst>
              <p:ext uri="{D42A27DB-BD31-4B8C-83A1-F6EECF244321}">
                <p14:modId xmlns:p14="http://schemas.microsoft.com/office/powerpoint/2010/main" xmlns="" val="1886317925"/>
              </p:ext>
            </p:extLst>
          </p:nvPr>
        </p:nvGraphicFramePr>
        <p:xfrm>
          <a:off x="93374" y="687158"/>
          <a:ext cx="8871114" cy="5702603"/>
        </p:xfrm>
        <a:graphic>
          <a:graphicData uri="http://schemas.openxmlformats.org/drawingml/2006/table">
            <a:tbl>
              <a:tblPr firstRow="1" bandRow="1">
                <a:tableStyleId>{5C22544A-7EE6-4342-B048-85BDC9FD1C3A}</a:tableStyleId>
              </a:tblPr>
              <a:tblGrid>
                <a:gridCol w="1022242">
                  <a:extLst>
                    <a:ext uri="{9D8B030D-6E8A-4147-A177-3AD203B41FA5}">
                      <a16:colId xmlns:a16="http://schemas.microsoft.com/office/drawing/2014/main" xmlns="" val="1582720757"/>
                    </a:ext>
                  </a:extLst>
                </a:gridCol>
                <a:gridCol w="1224136">
                  <a:extLst>
                    <a:ext uri="{9D8B030D-6E8A-4147-A177-3AD203B41FA5}">
                      <a16:colId xmlns:a16="http://schemas.microsoft.com/office/drawing/2014/main" xmlns="" val="1296379088"/>
                    </a:ext>
                  </a:extLst>
                </a:gridCol>
                <a:gridCol w="1296144">
                  <a:extLst>
                    <a:ext uri="{9D8B030D-6E8A-4147-A177-3AD203B41FA5}">
                      <a16:colId xmlns:a16="http://schemas.microsoft.com/office/drawing/2014/main" xmlns="" val="766531964"/>
                    </a:ext>
                  </a:extLst>
                </a:gridCol>
                <a:gridCol w="1080120">
                  <a:extLst>
                    <a:ext uri="{9D8B030D-6E8A-4147-A177-3AD203B41FA5}">
                      <a16:colId xmlns:a16="http://schemas.microsoft.com/office/drawing/2014/main" xmlns="" val="2985933248"/>
                    </a:ext>
                  </a:extLst>
                </a:gridCol>
                <a:gridCol w="1728192">
                  <a:extLst>
                    <a:ext uri="{9D8B030D-6E8A-4147-A177-3AD203B41FA5}">
                      <a16:colId xmlns:a16="http://schemas.microsoft.com/office/drawing/2014/main" xmlns="" val="1266867216"/>
                    </a:ext>
                  </a:extLst>
                </a:gridCol>
                <a:gridCol w="2520280">
                  <a:extLst>
                    <a:ext uri="{9D8B030D-6E8A-4147-A177-3AD203B41FA5}">
                      <a16:colId xmlns:a16="http://schemas.microsoft.com/office/drawing/2014/main" xmlns="" val="492690724"/>
                    </a:ext>
                  </a:extLst>
                </a:gridCol>
              </a:tblGrid>
              <a:tr h="701750">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dirty="0">
                        <a:effectLst/>
                        <a:latin typeface="Calibri" panose="020F0502020204030204" pitchFamily="34" charset="0"/>
                        <a:cs typeface="Arial" panose="020B0604020202020204" pitchFamily="34" charset="0"/>
                      </a:endParaRPr>
                    </a:p>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2020-2021</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1</a:t>
                      </a:r>
                      <a:r>
                        <a:rPr lang="en-ZA" sz="1200" b="1" baseline="30000" dirty="0">
                          <a:effectLst/>
                          <a:latin typeface="Arial" panose="020B0604020202020204" pitchFamily="34" charset="0"/>
                          <a:ea typeface="Times New Roman" panose="02020603050405020304" pitchFamily="18" charset="0"/>
                          <a:cs typeface="Arial" panose="020B0604020202020204" pitchFamily="34" charset="0"/>
                        </a:rPr>
                        <a:t>st</a:t>
                      </a:r>
                      <a:r>
                        <a:rPr lang="en-ZA" sz="1200" b="1" dirty="0">
                          <a:effectLst/>
                          <a:latin typeface="Arial" panose="020B0604020202020204" pitchFamily="34" charset="0"/>
                          <a:ea typeface="Times New Roman" panose="02020603050405020304" pitchFamily="18" charset="0"/>
                          <a:cs typeface="Arial" panose="020B0604020202020204" pitchFamily="34" charset="0"/>
                        </a:rPr>
                        <a:t>   Quarter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2028184783"/>
                  </a:ext>
                </a:extLst>
              </a:tr>
              <a:tr h="4980227">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Awareness campaigns 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the customary initiation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practice</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Number of awareness</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campaigns on the</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customary initiation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practice conducted</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4 awareness</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campaigns on the</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customary initiation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practice conducted</a:t>
                      </a:r>
                    </a:p>
                  </a:txBody>
                  <a:tcPr marL="73025" marR="73025" marT="91440" marB="0"/>
                </a:tc>
                <a:tc>
                  <a:txBody>
                    <a:bodyPr/>
                    <a:lstStyle/>
                    <a:p>
                      <a:pPr>
                        <a:lnSpc>
                          <a:spcPct val="115000"/>
                        </a:lnSpc>
                      </a:pPr>
                      <a:r>
                        <a:rPr lang="en-US" sz="1400" dirty="0">
                          <a:effectLst/>
                          <a:latin typeface="Arial" panose="020B0604020202020204" pitchFamily="34" charset="0"/>
                          <a:cs typeface="Arial" panose="020B0604020202020204" pitchFamily="34" charset="0"/>
                        </a:rPr>
                        <a:t>2 awareness</a:t>
                      </a:r>
                      <a:endParaRPr lang="en-ZA" sz="1400" dirty="0">
                        <a:effectLst/>
                        <a:latin typeface="Arial" panose="020B0604020202020204" pitchFamily="34" charset="0"/>
                        <a:cs typeface="Arial" panose="020B0604020202020204" pitchFamily="34" charset="0"/>
                      </a:endParaRPr>
                    </a:p>
                    <a:p>
                      <a:pPr>
                        <a:lnSpc>
                          <a:spcPct val="115000"/>
                        </a:lnSpc>
                      </a:pPr>
                      <a:r>
                        <a:rPr lang="en-US" sz="1400" dirty="0">
                          <a:effectLst/>
                          <a:latin typeface="Arial" panose="020B0604020202020204" pitchFamily="34" charset="0"/>
                          <a:cs typeface="Arial" panose="020B0604020202020204" pitchFamily="34" charset="0"/>
                        </a:rPr>
                        <a:t>campaigns on the</a:t>
                      </a:r>
                      <a:endParaRPr lang="en-ZA" sz="1400" dirty="0">
                        <a:effectLst/>
                        <a:latin typeface="Arial" panose="020B0604020202020204" pitchFamily="34" charset="0"/>
                        <a:cs typeface="Arial" panose="020B0604020202020204" pitchFamily="34" charset="0"/>
                      </a:endParaRPr>
                    </a:p>
                    <a:p>
                      <a:pPr>
                        <a:lnSpc>
                          <a:spcPct val="115000"/>
                        </a:lnSpc>
                      </a:pPr>
                      <a:r>
                        <a:rPr lang="en-US" sz="1400" dirty="0">
                          <a:effectLst/>
                          <a:latin typeface="Arial" panose="020B0604020202020204" pitchFamily="34" charset="0"/>
                          <a:cs typeface="Arial" panose="020B0604020202020204" pitchFamily="34" charset="0"/>
                        </a:rPr>
                        <a:t>customary initiation</a:t>
                      </a:r>
                      <a:endParaRPr lang="en-ZA" sz="1400" dirty="0">
                        <a:effectLst/>
                        <a:latin typeface="Arial" panose="020B0604020202020204" pitchFamily="34" charset="0"/>
                        <a:cs typeface="Arial" panose="020B0604020202020204" pitchFamily="34" charset="0"/>
                      </a:endParaRPr>
                    </a:p>
                    <a:p>
                      <a:pPr>
                        <a:lnSpc>
                          <a:spcPct val="115000"/>
                        </a:lnSpc>
                      </a:pPr>
                      <a:r>
                        <a:rPr lang="en-US" sz="1400" dirty="0">
                          <a:effectLst/>
                          <a:latin typeface="Arial" panose="020B0604020202020204" pitchFamily="34" charset="0"/>
                          <a:cs typeface="Arial" panose="020B0604020202020204" pitchFamily="34" charset="0"/>
                        </a:rPr>
                        <a:t>practice conducted</a:t>
                      </a:r>
                      <a:endParaRPr lang="en-ZA" sz="1400" dirty="0">
                        <a:effectLst/>
                        <a:latin typeface="Arial" panose="020B0604020202020204" pitchFamily="34" charset="0"/>
                        <a:cs typeface="Arial" panose="020B0604020202020204" pitchFamily="34" charset="0"/>
                      </a:endParaRPr>
                    </a:p>
                  </a:txBody>
                  <a:tcPr marL="73025" marR="73025" marT="91440" marB="0"/>
                </a:tc>
                <a:tc>
                  <a:txBody>
                    <a:bodyPr/>
                    <a:lstStyle/>
                    <a:p>
                      <a:pPr algn="just">
                        <a:lnSpc>
                          <a:spcPct val="115000"/>
                        </a:lnSpc>
                        <a:spcAft>
                          <a:spcPts val="1000"/>
                        </a:spcAft>
                      </a:pPr>
                      <a:r>
                        <a:rPr lang="en-US" sz="14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n-US" sz="1400" dirty="0">
                          <a:solidFill>
                            <a:srgbClr val="231F20"/>
                          </a:solidFill>
                          <a:effectLst/>
                          <a:latin typeface="Arial" panose="020B0604020202020204" pitchFamily="34" charset="0"/>
                          <a:ea typeface="Calibri" panose="020F0502020204030204" pitchFamily="34" charset="0"/>
                          <a:cs typeface="Arial" panose="020B0604020202020204" pitchFamily="34" charset="0"/>
                        </a:rPr>
                        <a:t>4 Awareness campaigns in all Provinces regarding the suspension of customary initiation schools have been continuing, with illegal schools being closed down.</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algn="just">
                        <a:lnSpc>
                          <a:spcPct val="115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The National House of Traditional Leaders</a:t>
                      </a:r>
                      <a:r>
                        <a:rPr lang="en-US" sz="1400" baseline="0" dirty="0">
                          <a:effectLst/>
                          <a:latin typeface="Arial" panose="020B0604020202020204" pitchFamily="34" charset="0"/>
                          <a:ea typeface="Calibri" panose="020F0502020204030204" pitchFamily="34" charset="0"/>
                          <a:cs typeface="Arial" panose="020B0604020202020204" pitchFamily="34" charset="0"/>
                        </a:rPr>
                        <a:t> </a:t>
                      </a:r>
                      <a:r>
                        <a:rPr lang="en-US" sz="1400" dirty="0">
                          <a:effectLst/>
                          <a:latin typeface="Arial" panose="020B0604020202020204" pitchFamily="34" charset="0"/>
                          <a:ea typeface="Calibri" panose="020F0502020204030204" pitchFamily="34" charset="0"/>
                          <a:cs typeface="Arial" panose="020B0604020202020204" pitchFamily="34" charset="0"/>
                        </a:rPr>
                        <a:t>(</a:t>
                      </a:r>
                      <a:r>
                        <a:rPr lang="en-US" sz="1400" dirty="0" err="1">
                          <a:effectLst/>
                          <a:latin typeface="Arial" panose="020B0604020202020204" pitchFamily="34" charset="0"/>
                          <a:ea typeface="Calibri" panose="020F0502020204030204" pitchFamily="34" charset="0"/>
                          <a:cs typeface="Arial" panose="020B0604020202020204" pitchFamily="34" charset="0"/>
                        </a:rPr>
                        <a:t>NHTL</a:t>
                      </a:r>
                      <a:r>
                        <a:rPr lang="en-US" sz="1400" dirty="0">
                          <a:effectLst/>
                          <a:latin typeface="Arial" panose="020B0604020202020204" pitchFamily="34" charset="0"/>
                          <a:ea typeface="Calibri" panose="020F0502020204030204" pitchFamily="34" charset="0"/>
                          <a:cs typeface="Arial" panose="020B0604020202020204" pitchFamily="34" charset="0"/>
                        </a:rPr>
                        <a:t>) had to go on an offensive due to the Covid-19 pandemic that resulted in the issuing of regulations on the suspension of the initiation season. Thus, the number of campaigns were exceeded due to the need to popularize the regulations and to ensure that the customary initiation practice did not take place and that everybody was aware of the regulations and the COVID-19 protocol.</a:t>
                      </a: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1777602546"/>
                  </a:ext>
                </a:extLst>
              </a:tr>
            </a:tbl>
          </a:graphicData>
        </a:graphic>
      </p:graphicFrame>
    </p:spTree>
    <p:extLst>
      <p:ext uri="{BB962C8B-B14F-4D97-AF65-F5344CB8AC3E}">
        <p14:creationId xmlns:p14="http://schemas.microsoft.com/office/powerpoint/2010/main" xmlns="" val="121823345"/>
      </p:ext>
    </p:extLst>
  </p:cSld>
  <p:clrMapOvr>
    <a:masterClrMapping/>
  </p:clrMapOvr>
  <p:transition spd="slow">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a:xfrm>
            <a:off x="93376" y="188641"/>
            <a:ext cx="8875588" cy="504056"/>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r>
              <a:rPr lang="en-ZA" sz="1800" b="1" dirty="0">
                <a:latin typeface="Arial" panose="020B0604020202020204" pitchFamily="34" charset="0"/>
                <a:cs typeface="Arial" panose="020B0604020202020204" pitchFamily="34" charset="0"/>
              </a:rPr>
              <a:t>1</a:t>
            </a:r>
            <a:r>
              <a:rPr lang="en-ZA" sz="1800" b="1" baseline="30000" dirty="0">
                <a:latin typeface="Arial" panose="020B0604020202020204" pitchFamily="34" charset="0"/>
                <a:cs typeface="Arial" panose="020B0604020202020204" pitchFamily="34" charset="0"/>
              </a:rPr>
              <a:t>st</a:t>
            </a:r>
            <a:r>
              <a:rPr lang="en-ZA" sz="1800" b="1" dirty="0">
                <a:latin typeface="Arial" panose="020B0604020202020204" pitchFamily="34" charset="0"/>
                <a:cs typeface="Arial" panose="020B0604020202020204" pitchFamily="34" charset="0"/>
              </a:rPr>
              <a:t> Quarter Performance for </a:t>
            </a:r>
            <a:r>
              <a:rPr lang="en-ZA" sz="1800" b="1" dirty="0" err="1">
                <a:latin typeface="Arial" panose="020B0604020202020204" pitchFamily="34" charset="0"/>
                <a:cs typeface="Arial" panose="020B0604020202020204" pitchFamily="34" charset="0"/>
              </a:rPr>
              <a:t>ISC</a:t>
            </a:r>
            <a:r>
              <a:rPr lang="en-ZA" sz="1800" b="1" dirty="0">
                <a:latin typeface="Arial" panose="020B0604020202020204" pitchFamily="34" charset="0"/>
                <a:cs typeface="Arial" panose="020B0604020202020204" pitchFamily="34" charset="0"/>
              </a:rPr>
              <a:t> sub-programme: National House of Traditional Leaders</a:t>
            </a:r>
          </a:p>
        </p:txBody>
      </p:sp>
      <p:sp>
        <p:nvSpPr>
          <p:cNvPr id="6" name="Content Placeholder 2"/>
          <p:cNvSpPr txBox="1">
            <a:spLocks/>
          </p:cNvSpPr>
          <p:nvPr/>
        </p:nvSpPr>
        <p:spPr>
          <a:xfrm>
            <a:off x="93374" y="980729"/>
            <a:ext cx="8871114" cy="4608512"/>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lvl="0" indent="0" algn="just">
              <a:buNone/>
              <a:tabLst>
                <a:tab pos="635000" algn="l"/>
              </a:tabLst>
            </a:pPr>
            <a:endParaRPr kumimoji="0" lang="en-US" sz="20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397805906"/>
              </p:ext>
            </p:extLst>
          </p:nvPr>
        </p:nvGraphicFramePr>
        <p:xfrm>
          <a:off x="93374" y="764705"/>
          <a:ext cx="8871114" cy="3704593"/>
        </p:xfrm>
        <a:graphic>
          <a:graphicData uri="http://schemas.openxmlformats.org/drawingml/2006/table">
            <a:tbl>
              <a:tblPr firstRow="1" bandRow="1">
                <a:tableStyleId>{5C22544A-7EE6-4342-B048-85BDC9FD1C3A}</a:tableStyleId>
              </a:tblPr>
              <a:tblGrid>
                <a:gridCol w="1236139">
                  <a:extLst>
                    <a:ext uri="{9D8B030D-6E8A-4147-A177-3AD203B41FA5}">
                      <a16:colId xmlns:a16="http://schemas.microsoft.com/office/drawing/2014/main" xmlns="" val="1582720757"/>
                    </a:ext>
                  </a:extLst>
                </a:gridCol>
                <a:gridCol w="1526995">
                  <a:extLst>
                    <a:ext uri="{9D8B030D-6E8A-4147-A177-3AD203B41FA5}">
                      <a16:colId xmlns:a16="http://schemas.microsoft.com/office/drawing/2014/main" xmlns="" val="1296379088"/>
                    </a:ext>
                  </a:extLst>
                </a:gridCol>
                <a:gridCol w="1461487">
                  <a:extLst>
                    <a:ext uri="{9D8B030D-6E8A-4147-A177-3AD203B41FA5}">
                      <a16:colId xmlns:a16="http://schemas.microsoft.com/office/drawing/2014/main" xmlns="" val="766531964"/>
                    </a:ext>
                  </a:extLst>
                </a:gridCol>
                <a:gridCol w="1374361">
                  <a:extLst>
                    <a:ext uri="{9D8B030D-6E8A-4147-A177-3AD203B41FA5}">
                      <a16:colId xmlns:a16="http://schemas.microsoft.com/office/drawing/2014/main" xmlns="" val="2985933248"/>
                    </a:ext>
                  </a:extLst>
                </a:gridCol>
                <a:gridCol w="1817851">
                  <a:extLst>
                    <a:ext uri="{9D8B030D-6E8A-4147-A177-3AD203B41FA5}">
                      <a16:colId xmlns:a16="http://schemas.microsoft.com/office/drawing/2014/main" xmlns="" val="1266867216"/>
                    </a:ext>
                  </a:extLst>
                </a:gridCol>
                <a:gridCol w="1454281">
                  <a:extLst>
                    <a:ext uri="{9D8B030D-6E8A-4147-A177-3AD203B41FA5}">
                      <a16:colId xmlns:a16="http://schemas.microsoft.com/office/drawing/2014/main" xmlns="" val="492690724"/>
                    </a:ext>
                  </a:extLst>
                </a:gridCol>
              </a:tblGrid>
              <a:tr h="652131">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dirty="0">
                        <a:effectLst/>
                        <a:latin typeface="Calibri" panose="020F0502020204030204" pitchFamily="34" charset="0"/>
                        <a:cs typeface="Arial" panose="020B0604020202020204" pitchFamily="34" charset="0"/>
                      </a:endParaRPr>
                    </a:p>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2020-2021</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1</a:t>
                      </a:r>
                      <a:r>
                        <a:rPr lang="en-ZA" sz="1200" b="1" baseline="30000" dirty="0">
                          <a:effectLst/>
                          <a:latin typeface="Arial" panose="020B0604020202020204" pitchFamily="34" charset="0"/>
                          <a:ea typeface="Times New Roman" panose="02020603050405020304" pitchFamily="18" charset="0"/>
                          <a:cs typeface="Arial" panose="020B0604020202020204" pitchFamily="34" charset="0"/>
                        </a:rPr>
                        <a:t>st</a:t>
                      </a:r>
                      <a:r>
                        <a:rPr lang="en-ZA" sz="1200" b="1" dirty="0">
                          <a:effectLst/>
                          <a:latin typeface="Arial" panose="020B0604020202020204" pitchFamily="34" charset="0"/>
                          <a:ea typeface="Times New Roman" panose="02020603050405020304" pitchFamily="18" charset="0"/>
                          <a:cs typeface="Arial" panose="020B0604020202020204" pitchFamily="34" charset="0"/>
                        </a:rPr>
                        <a:t>   Quarter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2028184783"/>
                  </a:ext>
                </a:extLst>
              </a:tr>
              <a:tr h="2982217">
                <a:tc>
                  <a:txBody>
                    <a:bodyPr/>
                    <a:lstStyle/>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Implementation of the social cohesion programme</a:t>
                      </a:r>
                    </a:p>
                  </a:txBody>
                  <a:tcPr marL="73025" marR="73025" marT="91440" marB="0"/>
                </a:tc>
                <a:tc>
                  <a:txBody>
                    <a:bodyPr/>
                    <a:lstStyle/>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Number of Provincial</a:t>
                      </a: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Houses of Traditional Leaders’ implementing the Social Cohesion</a:t>
                      </a: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programme</a:t>
                      </a:r>
                    </a:p>
                  </a:txBody>
                  <a:tcPr marL="73025" marR="73025" marT="91440" marB="0"/>
                </a:tc>
                <a:tc>
                  <a:txBody>
                    <a:bodyPr/>
                    <a:lstStyle/>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7  Provincial Houses of Traditional Leaders’ implementing the Social Cohesion programme</a:t>
                      </a:r>
                    </a:p>
                  </a:txBody>
                  <a:tcPr marL="73025" marR="73025" marT="91440" marB="0"/>
                </a:tc>
                <a:tc>
                  <a:txBody>
                    <a:bodyPr/>
                    <a:lstStyle/>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2 Provincial Houses of Traditional Leaders’ implementing the Social Cohesion programme</a:t>
                      </a:r>
                    </a:p>
                  </a:txBody>
                  <a:tcPr marL="73025" marR="73025" marT="91440" marB="0"/>
                </a:tc>
                <a:tc>
                  <a:txBody>
                    <a:bodyPr/>
                    <a:lstStyle/>
                    <a:p>
                      <a:pPr algn="just">
                        <a:lnSpc>
                          <a:spcPct val="115000"/>
                        </a:lnSpc>
                        <a:spcAft>
                          <a:spcPts val="0"/>
                        </a:spcAft>
                      </a:pPr>
                      <a:r>
                        <a:rPr lang="en-ZA" sz="1400" b="1" dirty="0">
                          <a:solidFill>
                            <a:srgbClr val="00B050"/>
                          </a:solidFill>
                          <a:effectLst/>
                          <a:latin typeface="Arial" panose="020B0604020202020204" pitchFamily="34" charset="0"/>
                          <a:ea typeface="Arial" panose="020B0604020202020204" pitchFamily="34" charset="0"/>
                          <a:cs typeface="Arial" panose="020B0604020202020204" pitchFamily="34" charset="0"/>
                        </a:rPr>
                        <a:t>Achieved</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400" b="1" dirty="0">
                          <a:solidFill>
                            <a:srgbClr val="00B050"/>
                          </a:solidFill>
                          <a:effectLst/>
                          <a:latin typeface="Arial" panose="020B0604020202020204" pitchFamily="34" charset="0"/>
                          <a:ea typeface="Arial" panose="020B0604020202020204" pitchFamily="34" charset="0"/>
                          <a:cs typeface="Arial" panose="020B0604020202020204" pitchFamily="34" charset="0"/>
                        </a:rPr>
                        <a:t> </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The NHTL proposed initiatives to ensure members from various traditional communities are assisted through food relief programmes beyond COVID-19.</a:t>
                      </a:r>
                      <a:endParaRPr lang="en-ZA" sz="1400" dirty="0">
                        <a:effectLst/>
                        <a:latin typeface="Arial" panose="020B0604020202020204" pitchFamily="34" charset="0"/>
                        <a:cs typeface="Arial" panose="020B0604020202020204" pitchFamily="34" charset="0"/>
                      </a:endParaRPr>
                    </a:p>
                  </a:txBody>
                  <a:tcPr marL="73025" marR="73025" marT="91440" marB="0"/>
                </a:tc>
                <a:tc>
                  <a:txBody>
                    <a:bodyPr/>
                    <a:lstStyle/>
                    <a:p>
                      <a:pPr>
                        <a:lnSpc>
                          <a:spcPct val="115000"/>
                        </a:lnSpc>
                      </a:pPr>
                      <a:r>
                        <a:rPr lang="en-US" sz="1400" dirty="0">
                          <a:effectLst/>
                          <a:latin typeface="Arial" panose="020B0604020202020204" pitchFamily="34" charset="0"/>
                          <a:cs typeface="Arial" panose="020B0604020202020204" pitchFamily="34" charset="0"/>
                        </a:rPr>
                        <a:t> </a:t>
                      </a:r>
                      <a:endParaRPr lang="en-ZA" sz="1400" dirty="0">
                        <a:effectLst/>
                        <a:latin typeface="Arial" panose="020B0604020202020204" pitchFamily="34" charset="0"/>
                        <a:cs typeface="Arial" panose="020B0604020202020204" pitchFamily="34" charset="0"/>
                      </a:endParaRPr>
                    </a:p>
                    <a:p>
                      <a:pPr>
                        <a:lnSpc>
                          <a:spcPct val="115000"/>
                        </a:lnSpc>
                      </a:pPr>
                      <a:r>
                        <a:rPr lang="en-US" sz="1400" dirty="0">
                          <a:effectLst/>
                          <a:latin typeface="Arial" panose="020B0604020202020204" pitchFamily="34" charset="0"/>
                          <a:cs typeface="Arial" panose="020B0604020202020204" pitchFamily="34" charset="0"/>
                        </a:rPr>
                        <a:t> </a:t>
                      </a:r>
                      <a:endParaRPr lang="en-ZA" sz="1400" dirty="0">
                        <a:effectLst/>
                        <a:latin typeface="Arial" panose="020B0604020202020204" pitchFamily="34" charset="0"/>
                        <a:cs typeface="Arial" panose="020B0604020202020204" pitchFamily="34" charset="0"/>
                      </a:endParaRPr>
                    </a:p>
                    <a:p>
                      <a:pPr>
                        <a:lnSpc>
                          <a:spcPct val="115000"/>
                        </a:lnSpc>
                      </a:pPr>
                      <a:r>
                        <a:rPr lang="en-US" sz="1400" dirty="0">
                          <a:effectLst/>
                          <a:latin typeface="Arial" panose="020B0604020202020204" pitchFamily="34" charset="0"/>
                          <a:cs typeface="Arial" panose="020B0604020202020204" pitchFamily="34" charset="0"/>
                        </a:rPr>
                        <a:t>N/A</a:t>
                      </a:r>
                      <a:endParaRPr lang="en-ZA" sz="1400" dirty="0">
                        <a:effectLst/>
                        <a:latin typeface="Arial" panose="020B060402020202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1777602546"/>
                  </a:ext>
                </a:extLst>
              </a:tr>
            </a:tbl>
          </a:graphicData>
        </a:graphic>
      </p:graphicFrame>
      <p:sp>
        <p:nvSpPr>
          <p:cNvPr id="2" name="Slide Number Placeholder 1"/>
          <p:cNvSpPr>
            <a:spLocks noGrp="1"/>
          </p:cNvSpPr>
          <p:nvPr>
            <p:ph type="sldNum" sz="quarter" idx="11"/>
          </p:nvPr>
        </p:nvSpPr>
        <p:spPr/>
        <p:txBody>
          <a:bodyPr/>
          <a:lstStyle/>
          <a:p>
            <a:pPr>
              <a:defRPr/>
            </a:pPr>
            <a:fld id="{1573DAA0-0609-4F22-9394-B3B35071C387}" type="slidenum">
              <a:rPr lang="en-ZA" altLang="en-US" smtClean="0"/>
              <a:pPr>
                <a:defRPr/>
              </a:pPr>
              <a:t>34</a:t>
            </a:fld>
            <a:endParaRPr lang="en-ZA" altLang="en-US"/>
          </a:p>
        </p:txBody>
      </p:sp>
    </p:spTree>
    <p:extLst>
      <p:ext uri="{BB962C8B-B14F-4D97-AF65-F5344CB8AC3E}">
        <p14:creationId xmlns:p14="http://schemas.microsoft.com/office/powerpoint/2010/main" xmlns="" val="3528465618"/>
      </p:ext>
    </p:extLst>
  </p:cSld>
  <p:clrMapOvr>
    <a:masterClrMapping/>
  </p:clrMapOvr>
  <p:transition spd="slow">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a:xfrm>
            <a:off x="93376" y="188641"/>
            <a:ext cx="8875588" cy="504056"/>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r>
              <a:rPr lang="en-ZA" sz="1800" b="1" dirty="0">
                <a:latin typeface="Arial" panose="020B0604020202020204" pitchFamily="34" charset="0"/>
                <a:cs typeface="Arial" panose="020B0604020202020204" pitchFamily="34" charset="0"/>
              </a:rPr>
              <a:t>CORRECTIVE ACTION PLANS FOR QUARTER ONE TARGETS NOT ACHIEVED </a:t>
            </a:r>
          </a:p>
        </p:txBody>
      </p:sp>
      <p:graphicFrame>
        <p:nvGraphicFramePr>
          <p:cNvPr id="4" name="Table 3"/>
          <p:cNvGraphicFramePr>
            <a:graphicFrameLocks noGrp="1"/>
          </p:cNvGraphicFramePr>
          <p:nvPr>
            <p:extLst>
              <p:ext uri="{D42A27DB-BD31-4B8C-83A1-F6EECF244321}">
                <p14:modId xmlns:p14="http://schemas.microsoft.com/office/powerpoint/2010/main" xmlns="" val="4236044679"/>
              </p:ext>
            </p:extLst>
          </p:nvPr>
        </p:nvGraphicFramePr>
        <p:xfrm>
          <a:off x="0" y="879402"/>
          <a:ext cx="9143999" cy="4909342"/>
        </p:xfrm>
        <a:graphic>
          <a:graphicData uri="http://schemas.openxmlformats.org/drawingml/2006/table">
            <a:tbl>
              <a:tblPr firstRow="1" bandRow="1">
                <a:tableStyleId>{5C22544A-7EE6-4342-B048-85BDC9FD1C3A}</a:tableStyleId>
              </a:tblPr>
              <a:tblGrid>
                <a:gridCol w="2560556">
                  <a:extLst>
                    <a:ext uri="{9D8B030D-6E8A-4147-A177-3AD203B41FA5}">
                      <a16:colId xmlns:a16="http://schemas.microsoft.com/office/drawing/2014/main" xmlns="" val="1582720757"/>
                    </a:ext>
                  </a:extLst>
                </a:gridCol>
                <a:gridCol w="3201040">
                  <a:extLst>
                    <a:ext uri="{9D8B030D-6E8A-4147-A177-3AD203B41FA5}">
                      <a16:colId xmlns:a16="http://schemas.microsoft.com/office/drawing/2014/main" xmlns="" val="1296379088"/>
                    </a:ext>
                  </a:extLst>
                </a:gridCol>
                <a:gridCol w="1891524">
                  <a:extLst>
                    <a:ext uri="{9D8B030D-6E8A-4147-A177-3AD203B41FA5}">
                      <a16:colId xmlns:a16="http://schemas.microsoft.com/office/drawing/2014/main" xmlns="" val="766531964"/>
                    </a:ext>
                  </a:extLst>
                </a:gridCol>
                <a:gridCol w="1490879">
                  <a:extLst>
                    <a:ext uri="{9D8B030D-6E8A-4147-A177-3AD203B41FA5}">
                      <a16:colId xmlns:a16="http://schemas.microsoft.com/office/drawing/2014/main" xmlns="" val="2985933248"/>
                    </a:ext>
                  </a:extLst>
                </a:gridCol>
              </a:tblGrid>
              <a:tr h="399558">
                <a:tc>
                  <a:txBody>
                    <a:bodyPr/>
                    <a:lstStyle/>
                    <a:p>
                      <a:pPr algn="just">
                        <a:spcAft>
                          <a:spcPts val="0"/>
                        </a:spcAft>
                      </a:pPr>
                      <a:r>
                        <a:rPr lang="en-US" sz="1400" b="1" dirty="0">
                          <a:solidFill>
                            <a:srgbClr val="000000"/>
                          </a:solidFill>
                          <a:effectLst/>
                          <a:latin typeface="Arial" panose="020B0604020202020204" pitchFamily="34" charset="0"/>
                          <a:cs typeface="Arial" panose="020B0604020202020204" pitchFamily="34" charset="0"/>
                        </a:rPr>
                        <a:t>Targets not Achieved</a:t>
                      </a:r>
                      <a:endParaRPr lang="en-ZA" sz="1400" dirty="0">
                        <a:effectLst/>
                        <a:latin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400" b="1" dirty="0">
                          <a:solidFill>
                            <a:srgbClr val="000000"/>
                          </a:solidFill>
                          <a:effectLst/>
                          <a:latin typeface="Arial" panose="020B0604020202020204" pitchFamily="34" charset="0"/>
                          <a:cs typeface="Arial" panose="020B0604020202020204" pitchFamily="34" charset="0"/>
                        </a:rPr>
                        <a:t>Actual Achievement</a:t>
                      </a:r>
                      <a:endParaRPr lang="en-ZA" sz="1400" dirty="0">
                        <a:effectLst/>
                        <a:latin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400" b="1" dirty="0">
                          <a:solidFill>
                            <a:srgbClr val="000000"/>
                          </a:solidFill>
                          <a:effectLst/>
                          <a:latin typeface="Arial" panose="020B0604020202020204" pitchFamily="34" charset="0"/>
                          <a:cs typeface="Arial" panose="020B0604020202020204" pitchFamily="34" charset="0"/>
                        </a:rPr>
                        <a:t>Corrective Action Plans</a:t>
                      </a:r>
                      <a:endParaRPr lang="en-ZA" sz="1400" dirty="0">
                        <a:effectLst/>
                        <a:latin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US" sz="1400" b="1" dirty="0">
                          <a:solidFill>
                            <a:srgbClr val="000000"/>
                          </a:solidFill>
                          <a:effectLst/>
                          <a:latin typeface="Arial" panose="020B0604020202020204" pitchFamily="34" charset="0"/>
                          <a:cs typeface="Arial" panose="020B0604020202020204" pitchFamily="34" charset="0"/>
                        </a:rPr>
                        <a:t>Timeframes</a:t>
                      </a:r>
                      <a:endParaRPr lang="en-ZA" sz="1400" dirty="0">
                        <a:effectLst/>
                        <a:latin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028184783"/>
                  </a:ext>
                </a:extLst>
              </a:tr>
              <a:tr h="4482622">
                <a:tc>
                  <a:txBody>
                    <a:bodyPr/>
                    <a:lstStyle/>
                    <a:p>
                      <a:pPr algn="just">
                        <a:spcAft>
                          <a:spcPts val="0"/>
                        </a:spcAft>
                      </a:pPr>
                      <a:r>
                        <a:rPr lang="en-ZA" sz="1400" dirty="0">
                          <a:solidFill>
                            <a:srgbClr val="000000"/>
                          </a:solidFill>
                          <a:effectLst/>
                          <a:latin typeface="Arial" panose="020B0604020202020204" pitchFamily="34" charset="0"/>
                          <a:cs typeface="Arial" panose="020B0604020202020204" pitchFamily="34" charset="0"/>
                        </a:rPr>
                        <a:t>1 </a:t>
                      </a:r>
                      <a:r>
                        <a:rPr lang="en-ZA" sz="1400" dirty="0" err="1">
                          <a:solidFill>
                            <a:srgbClr val="000000"/>
                          </a:solidFill>
                          <a:effectLst/>
                          <a:latin typeface="Arial" panose="020B0604020202020204" pitchFamily="34" charset="0"/>
                          <a:cs typeface="Arial" panose="020B0604020202020204" pitchFamily="34" charset="0"/>
                        </a:rPr>
                        <a:t>Queenship</a:t>
                      </a:r>
                      <a:r>
                        <a:rPr lang="en-ZA" sz="1400" dirty="0">
                          <a:solidFill>
                            <a:srgbClr val="000000"/>
                          </a:solidFill>
                          <a:effectLst/>
                          <a:latin typeface="Arial" panose="020B0604020202020204" pitchFamily="34" charset="0"/>
                          <a:cs typeface="Arial" panose="020B0604020202020204" pitchFamily="34" charset="0"/>
                        </a:rPr>
                        <a:t>, Kingship or Principal Traditional Communities for which capacity is created to document the roles and functions of royal family members </a:t>
                      </a:r>
                      <a:endParaRPr lang="en-ZA" sz="1400" dirty="0">
                        <a:effectLst/>
                        <a:latin typeface="Arial" panose="020B0604020202020204" pitchFamily="34" charset="0"/>
                        <a:cs typeface="Arial" panose="020B0604020202020204" pitchFamily="34" charset="0"/>
                      </a:endParaRPr>
                    </a:p>
                    <a:p>
                      <a:pPr algn="just">
                        <a:spcAft>
                          <a:spcPts val="0"/>
                        </a:spcAft>
                      </a:pPr>
                      <a:r>
                        <a:rPr lang="en-US" sz="1400" dirty="0">
                          <a:solidFill>
                            <a:srgbClr val="000000"/>
                          </a:solidFill>
                          <a:effectLst/>
                          <a:latin typeface="Arial" panose="020B0604020202020204" pitchFamily="34" charset="0"/>
                          <a:cs typeface="Arial" panose="020B0604020202020204" pitchFamily="34" charset="0"/>
                        </a:rPr>
                        <a:t> </a:t>
                      </a:r>
                    </a:p>
                    <a:p>
                      <a:pPr algn="just">
                        <a:spcAft>
                          <a:spcPts val="0"/>
                        </a:spcAft>
                      </a:pPr>
                      <a:endParaRPr lang="en-US" sz="1400" dirty="0" smtClean="0">
                        <a:solidFill>
                          <a:srgbClr val="000000"/>
                        </a:solidFill>
                        <a:effectLst/>
                        <a:latin typeface="Arial" panose="020B0604020202020204" pitchFamily="34" charset="0"/>
                        <a:cs typeface="Arial" panose="020B0604020202020204" pitchFamily="34" charset="0"/>
                      </a:endParaRPr>
                    </a:p>
                    <a:p>
                      <a:pPr algn="just">
                        <a:spcAft>
                          <a:spcPts val="0"/>
                        </a:spcAft>
                      </a:pPr>
                      <a:endParaRPr lang="en-US" sz="1400" dirty="0" smtClean="0">
                        <a:solidFill>
                          <a:srgbClr val="000000"/>
                        </a:solidFill>
                        <a:effectLst/>
                        <a:latin typeface="Arial" panose="020B0604020202020204" pitchFamily="34" charset="0"/>
                        <a:cs typeface="Arial" panose="020B0604020202020204" pitchFamily="34" charset="0"/>
                      </a:endParaRPr>
                    </a:p>
                    <a:p>
                      <a:pPr algn="just">
                        <a:spcAft>
                          <a:spcPts val="0"/>
                        </a:spcAft>
                      </a:pPr>
                      <a:endParaRPr lang="en-US" sz="1400" dirty="0">
                        <a:solidFill>
                          <a:srgbClr val="000000"/>
                        </a:solidFill>
                        <a:effectLst/>
                        <a:latin typeface="Arial" panose="020B0604020202020204" pitchFamily="34" charset="0"/>
                        <a:cs typeface="Arial" panose="020B0604020202020204" pitchFamily="34" charset="0"/>
                      </a:endParaRPr>
                    </a:p>
                    <a:p>
                      <a:pPr algn="just">
                        <a:spcAft>
                          <a:spcPts val="0"/>
                        </a:spcAft>
                      </a:pPr>
                      <a:endParaRPr lang="en-ZA" sz="1400" dirty="0" smtClean="0">
                        <a:solidFill>
                          <a:srgbClr val="000000"/>
                        </a:solidFill>
                        <a:effectLst/>
                        <a:latin typeface="Arial" panose="020B0604020202020204" pitchFamily="34" charset="0"/>
                        <a:cs typeface="Arial" panose="020B0604020202020204" pitchFamily="34" charset="0"/>
                      </a:endParaRPr>
                    </a:p>
                    <a:p>
                      <a:pPr algn="just">
                        <a:spcAft>
                          <a:spcPts val="0"/>
                        </a:spcAft>
                      </a:pPr>
                      <a:r>
                        <a:rPr lang="en-ZA" sz="1400" dirty="0" smtClean="0">
                          <a:solidFill>
                            <a:srgbClr val="000000"/>
                          </a:solidFill>
                          <a:effectLst/>
                          <a:latin typeface="Arial" panose="020B0604020202020204" pitchFamily="34" charset="0"/>
                          <a:cs typeface="Arial" panose="020B0604020202020204" pitchFamily="34" charset="0"/>
                        </a:rPr>
                        <a:t>7 </a:t>
                      </a:r>
                      <a:r>
                        <a:rPr lang="en-ZA" sz="1400" dirty="0">
                          <a:solidFill>
                            <a:srgbClr val="000000"/>
                          </a:solidFill>
                          <a:effectLst/>
                          <a:latin typeface="Arial" panose="020B0604020202020204" pitchFamily="34" charset="0"/>
                          <a:cs typeface="Arial" panose="020B0604020202020204" pitchFamily="34" charset="0"/>
                        </a:rPr>
                        <a:t>Local Houses</a:t>
                      </a:r>
                    </a:p>
                    <a:p>
                      <a:pPr algn="just">
                        <a:spcAft>
                          <a:spcPts val="0"/>
                        </a:spcAft>
                      </a:pPr>
                      <a:r>
                        <a:rPr lang="en-ZA" sz="1400" dirty="0">
                          <a:solidFill>
                            <a:srgbClr val="000000"/>
                          </a:solidFill>
                          <a:effectLst/>
                          <a:latin typeface="Arial" panose="020B0604020202020204" pitchFamily="34" charset="0"/>
                          <a:cs typeface="Arial" panose="020B0604020202020204" pitchFamily="34" charset="0"/>
                        </a:rPr>
                        <a:t>of Traditional </a:t>
                      </a:r>
                      <a:r>
                        <a:rPr lang="en-ZA" sz="1400" dirty="0" smtClean="0">
                          <a:solidFill>
                            <a:srgbClr val="000000"/>
                          </a:solidFill>
                          <a:effectLst/>
                          <a:latin typeface="Arial" panose="020B0604020202020204" pitchFamily="34" charset="0"/>
                          <a:cs typeface="Arial" panose="020B0604020202020204" pitchFamily="34" charset="0"/>
                        </a:rPr>
                        <a:t>Leaders workshopped </a:t>
                      </a:r>
                      <a:r>
                        <a:rPr lang="en-ZA" sz="1400" dirty="0">
                          <a:solidFill>
                            <a:srgbClr val="000000"/>
                          </a:solidFill>
                          <a:effectLst/>
                          <a:latin typeface="Arial" panose="020B0604020202020204" pitchFamily="34" charset="0"/>
                          <a:cs typeface="Arial" panose="020B0604020202020204" pitchFamily="34" charset="0"/>
                        </a:rPr>
                        <a:t>on the</a:t>
                      </a:r>
                    </a:p>
                    <a:p>
                      <a:pPr algn="just">
                        <a:spcAft>
                          <a:spcPts val="0"/>
                        </a:spcAft>
                      </a:pPr>
                      <a:r>
                        <a:rPr lang="en-ZA" sz="1400" dirty="0">
                          <a:solidFill>
                            <a:srgbClr val="000000"/>
                          </a:solidFill>
                          <a:effectLst/>
                          <a:latin typeface="Arial" panose="020B0604020202020204" pitchFamily="34" charset="0"/>
                          <a:cs typeface="Arial" panose="020B0604020202020204" pitchFamily="34" charset="0"/>
                        </a:rPr>
                        <a:t>implementation of the</a:t>
                      </a:r>
                    </a:p>
                    <a:p>
                      <a:pPr algn="just">
                        <a:spcAft>
                          <a:spcPts val="0"/>
                        </a:spcAft>
                      </a:pPr>
                      <a:r>
                        <a:rPr lang="en-ZA" sz="1400" dirty="0">
                          <a:solidFill>
                            <a:srgbClr val="000000"/>
                          </a:solidFill>
                          <a:effectLst/>
                          <a:latin typeface="Arial" panose="020B0604020202020204" pitchFamily="34" charset="0"/>
                          <a:cs typeface="Arial" panose="020B0604020202020204" pitchFamily="34" charset="0"/>
                        </a:rPr>
                        <a:t>Socio-economic development</a:t>
                      </a:r>
                    </a:p>
                    <a:p>
                      <a:pPr algn="just">
                        <a:spcAft>
                          <a:spcPts val="0"/>
                        </a:spcAft>
                      </a:pPr>
                      <a:r>
                        <a:rPr lang="en-ZA" sz="1400" dirty="0">
                          <a:solidFill>
                            <a:srgbClr val="000000"/>
                          </a:solidFill>
                          <a:effectLst/>
                          <a:latin typeface="Arial" panose="020B0604020202020204" pitchFamily="34" charset="0"/>
                          <a:cs typeface="Arial" panose="020B0604020202020204" pitchFamily="34" charset="0"/>
                        </a:rPr>
                        <a:t>programmes in</a:t>
                      </a:r>
                    </a:p>
                    <a:p>
                      <a:pPr algn="just">
                        <a:spcAft>
                          <a:spcPts val="0"/>
                        </a:spcAft>
                      </a:pPr>
                      <a:r>
                        <a:rPr lang="en-ZA" sz="1400" dirty="0">
                          <a:solidFill>
                            <a:srgbClr val="000000"/>
                          </a:solidFill>
                          <a:effectLst/>
                          <a:latin typeface="Arial" panose="020B0604020202020204" pitchFamily="34" charset="0"/>
                          <a:cs typeface="Arial" panose="020B0604020202020204" pitchFamily="34" charset="0"/>
                        </a:rPr>
                        <a:t>traditional communities</a:t>
                      </a:r>
                    </a:p>
                    <a:p>
                      <a:pPr algn="just">
                        <a:spcAft>
                          <a:spcPts val="0"/>
                        </a:spcAft>
                      </a:pPr>
                      <a:endParaRPr lang="en-US" sz="1400" dirty="0">
                        <a:solidFill>
                          <a:srgbClr val="000000"/>
                        </a:solidFill>
                        <a:effectLst/>
                        <a:latin typeface="Arial" panose="020B0604020202020204" pitchFamily="34" charset="0"/>
                        <a:cs typeface="Arial" panose="020B0604020202020204" pitchFamily="34" charset="0"/>
                      </a:endParaRPr>
                    </a:p>
                    <a:p>
                      <a:pPr algn="just">
                        <a:spcAft>
                          <a:spcPts val="0"/>
                        </a:spcAft>
                      </a:pPr>
                      <a:endParaRPr lang="en-US" sz="1400" dirty="0">
                        <a:solidFill>
                          <a:srgbClr val="000000"/>
                        </a:solidFill>
                        <a:effectLst/>
                        <a:latin typeface="Arial" panose="020B0604020202020204" pitchFamily="34" charset="0"/>
                        <a:cs typeface="Arial" panose="020B0604020202020204" pitchFamily="34" charset="0"/>
                      </a:endParaRPr>
                    </a:p>
                  </a:txBody>
                  <a:tcPr marL="68580" marR="68580" marT="0" marB="0"/>
                </a:tc>
                <a:tc>
                  <a:txBody>
                    <a:bodyPr/>
                    <a:lstStyle/>
                    <a:p>
                      <a:pPr algn="just">
                        <a:spcAft>
                          <a:spcPts val="0"/>
                        </a:spcAft>
                      </a:pPr>
                      <a:r>
                        <a:rPr lang="en-US" sz="1400" dirty="0">
                          <a:solidFill>
                            <a:srgbClr val="000000"/>
                          </a:solidFill>
                          <a:effectLst/>
                          <a:latin typeface="Arial" panose="020B0604020202020204" pitchFamily="34" charset="0"/>
                          <a:cs typeface="Arial" panose="020B0604020202020204" pitchFamily="34" charset="0"/>
                        </a:rPr>
                        <a:t>Guidelines on roles and functions of royal family members and traditional communities were developed as preparatory work towards implementation of the target. However, due to COVID-19 travel restrictions this target could not be achieved.</a:t>
                      </a:r>
                    </a:p>
                    <a:p>
                      <a:pPr algn="just">
                        <a:spcAft>
                          <a:spcPts val="0"/>
                        </a:spcAft>
                      </a:pPr>
                      <a:r>
                        <a:rPr lang="en-ZA" sz="1400" dirty="0">
                          <a:effectLst/>
                          <a:latin typeface="Arial" panose="020B0604020202020204" pitchFamily="34" charset="0"/>
                          <a:cs typeface="Arial" panose="020B0604020202020204" pitchFamily="34" charset="0"/>
                        </a:rPr>
                        <a:t>Workshops were not conducted. This target could not be achieved due to COVID-19 travel </a:t>
                      </a:r>
                      <a:r>
                        <a:rPr lang="en-ZA" sz="1400" dirty="0" smtClean="0">
                          <a:effectLst/>
                          <a:latin typeface="Arial" panose="020B0604020202020204" pitchFamily="34" charset="0"/>
                          <a:cs typeface="Arial" panose="020B0604020202020204" pitchFamily="34" charset="0"/>
                        </a:rPr>
                        <a:t>restrictions</a:t>
                      </a:r>
                    </a:p>
                    <a:p>
                      <a:pPr algn="just">
                        <a:spcAft>
                          <a:spcPts val="0"/>
                        </a:spcAft>
                      </a:pPr>
                      <a:endParaRPr lang="en-ZA" sz="1400" dirty="0" smtClean="0">
                        <a:effectLst/>
                        <a:latin typeface="Arial" panose="020B0604020202020204" pitchFamily="34" charset="0"/>
                        <a:cs typeface="Arial" panose="020B0604020202020204" pitchFamily="34" charset="0"/>
                      </a:endParaRPr>
                    </a:p>
                    <a:p>
                      <a:pPr algn="just">
                        <a:spcAft>
                          <a:spcPts val="0"/>
                        </a:spcAft>
                      </a:pPr>
                      <a:endParaRPr lang="en-ZA" sz="1400" dirty="0" smtClean="0">
                        <a:effectLst/>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cs typeface="Arial" panose="020B0604020202020204" pitchFamily="34" charset="0"/>
                        </a:rPr>
                        <a:t>Workshops were not conducted. This target could not be achieved due to COVID-19 travel restrictions.</a:t>
                      </a:r>
                      <a:endParaRPr lang="en-ZA" sz="1400" dirty="0" smtClean="0">
                        <a:effectLst/>
                        <a:latin typeface="Arial" panose="020B0604020202020204" pitchFamily="34" charset="0"/>
                        <a:cs typeface="Arial" panose="020B0604020202020204" pitchFamily="34" charset="0"/>
                      </a:endParaRPr>
                    </a:p>
                    <a:p>
                      <a:pPr algn="just">
                        <a:spcAft>
                          <a:spcPts val="0"/>
                        </a:spcAft>
                      </a:pPr>
                      <a:endParaRPr lang="en-ZA" sz="1400" dirty="0">
                        <a:effectLst/>
                        <a:latin typeface="Arial" panose="020B0604020202020204" pitchFamily="34" charset="0"/>
                        <a:cs typeface="Arial" panose="020B0604020202020204" pitchFamily="34" charset="0"/>
                      </a:endParaRPr>
                    </a:p>
                  </a:txBody>
                  <a:tcPr marL="68580" marR="68580" marT="0" marB="0"/>
                </a:tc>
                <a:tc>
                  <a:txBody>
                    <a:bodyPr/>
                    <a:lstStyle/>
                    <a:p>
                      <a:pPr algn="just">
                        <a:spcAft>
                          <a:spcPts val="0"/>
                        </a:spcAft>
                      </a:pPr>
                      <a:r>
                        <a:rPr lang="en-US" sz="1400" dirty="0">
                          <a:solidFill>
                            <a:srgbClr val="000000"/>
                          </a:solidFill>
                          <a:effectLst/>
                          <a:latin typeface="Arial" panose="020B0604020202020204" pitchFamily="34" charset="0"/>
                          <a:cs typeface="Arial" panose="020B0604020202020204" pitchFamily="34" charset="0"/>
                        </a:rPr>
                        <a:t>The target will be implemented in the next financial year </a:t>
                      </a:r>
                      <a:endParaRPr lang="en-ZA" sz="1400" dirty="0">
                        <a:effectLst/>
                        <a:latin typeface="Arial" panose="020B0604020202020204" pitchFamily="34" charset="0"/>
                        <a:cs typeface="Arial" panose="020B0604020202020204" pitchFamily="34" charset="0"/>
                      </a:endParaRPr>
                    </a:p>
                    <a:p>
                      <a:pPr algn="just">
                        <a:spcAft>
                          <a:spcPts val="0"/>
                        </a:spcAft>
                      </a:pPr>
                      <a:r>
                        <a:rPr lang="en-US" sz="1400" dirty="0">
                          <a:solidFill>
                            <a:srgbClr val="000000"/>
                          </a:solidFill>
                          <a:effectLst/>
                          <a:latin typeface="Arial" panose="020B0604020202020204" pitchFamily="34" charset="0"/>
                          <a:cs typeface="Arial" panose="020B0604020202020204" pitchFamily="34" charset="0"/>
                        </a:rPr>
                        <a:t> </a:t>
                      </a:r>
                    </a:p>
                    <a:p>
                      <a:pPr algn="just">
                        <a:spcAft>
                          <a:spcPts val="0"/>
                        </a:spcAft>
                      </a:pPr>
                      <a:endParaRPr lang="en-US" sz="1400" dirty="0">
                        <a:solidFill>
                          <a:srgbClr val="000000"/>
                        </a:solidFill>
                        <a:effectLst/>
                        <a:latin typeface="Arial" panose="020B0604020202020204" pitchFamily="34" charset="0"/>
                        <a:cs typeface="Arial" panose="020B0604020202020204" pitchFamily="34" charset="0"/>
                      </a:endParaRPr>
                    </a:p>
                    <a:p>
                      <a:pPr algn="just">
                        <a:spcAft>
                          <a:spcPts val="0"/>
                        </a:spcAft>
                      </a:pPr>
                      <a:endParaRPr lang="en-US" sz="1400" dirty="0">
                        <a:solidFill>
                          <a:srgbClr val="000000"/>
                        </a:solidFill>
                        <a:effectLst/>
                        <a:latin typeface="Arial" panose="020B0604020202020204" pitchFamily="34" charset="0"/>
                        <a:cs typeface="Arial" panose="020B0604020202020204" pitchFamily="34" charset="0"/>
                      </a:endParaRPr>
                    </a:p>
                    <a:p>
                      <a:pPr algn="just">
                        <a:spcAft>
                          <a:spcPts val="0"/>
                        </a:spcAft>
                      </a:pPr>
                      <a:endParaRPr lang="en-US" sz="1400" dirty="0">
                        <a:solidFill>
                          <a:srgbClr val="000000"/>
                        </a:solidFill>
                        <a:effectLst/>
                        <a:latin typeface="Arial" panose="020B0604020202020204" pitchFamily="34" charset="0"/>
                        <a:cs typeface="Arial" panose="020B0604020202020204" pitchFamily="34" charset="0"/>
                      </a:endParaRPr>
                    </a:p>
                    <a:p>
                      <a:pPr algn="just">
                        <a:spcAft>
                          <a:spcPts val="0"/>
                        </a:spcAft>
                      </a:pPr>
                      <a:endParaRPr lang="en-US" sz="1400" dirty="0">
                        <a:solidFill>
                          <a:srgbClr val="000000"/>
                        </a:solidFill>
                        <a:effectLst/>
                        <a:latin typeface="Arial" panose="020B0604020202020204" pitchFamily="34" charset="0"/>
                        <a:cs typeface="Arial" panose="020B0604020202020204" pitchFamily="34" charset="0"/>
                      </a:endParaRPr>
                    </a:p>
                    <a:p>
                      <a:pPr algn="just">
                        <a:spcAft>
                          <a:spcPts val="0"/>
                        </a:spcAft>
                      </a:pPr>
                      <a:endParaRPr lang="en-US" sz="1400" dirty="0">
                        <a:solidFill>
                          <a:srgbClr val="000000"/>
                        </a:solidFill>
                        <a:effectLst/>
                        <a:latin typeface="Arial" panose="020B0604020202020204" pitchFamily="34" charset="0"/>
                        <a:cs typeface="Arial" panose="020B0604020202020204" pitchFamily="34" charset="0"/>
                      </a:endParaRPr>
                    </a:p>
                    <a:p>
                      <a:pPr algn="just">
                        <a:spcAft>
                          <a:spcPts val="0"/>
                        </a:spcAft>
                      </a:pPr>
                      <a:endParaRPr lang="en-US" sz="1400" dirty="0">
                        <a:solidFill>
                          <a:srgbClr val="000000"/>
                        </a:solidFill>
                        <a:effectLst/>
                        <a:latin typeface="Arial" panose="020B0604020202020204" pitchFamily="34" charset="0"/>
                        <a:cs typeface="Arial" panose="020B0604020202020204" pitchFamily="34" charset="0"/>
                      </a:endParaRPr>
                    </a:p>
                    <a:p>
                      <a:pPr algn="just">
                        <a:spcAft>
                          <a:spcPts val="0"/>
                        </a:spcAft>
                      </a:pPr>
                      <a:endParaRPr lang="en-US" sz="1400" dirty="0">
                        <a:solidFill>
                          <a:srgbClr val="000000"/>
                        </a:solidFill>
                        <a:effectLst/>
                        <a:latin typeface="Arial" panose="020B0604020202020204" pitchFamily="34" charset="0"/>
                        <a:cs typeface="Arial" panose="020B0604020202020204" pitchFamily="34" charset="0"/>
                      </a:endParaRPr>
                    </a:p>
                    <a:p>
                      <a:pPr algn="just">
                        <a:spcAft>
                          <a:spcPts val="0"/>
                        </a:spcAft>
                      </a:pPr>
                      <a:endParaRPr lang="en-US" sz="1400" kern="1200" dirty="0">
                        <a:solidFill>
                          <a:schemeClr val="dk1"/>
                        </a:solidFill>
                        <a:effectLst/>
                        <a:latin typeface="Arial" panose="020B0604020202020204" pitchFamily="34" charset="0"/>
                        <a:ea typeface="+mn-ea"/>
                        <a:cs typeface="Arial" panose="020B0604020202020204" pitchFamily="34" charset="0"/>
                      </a:endParaRPr>
                    </a:p>
                    <a:p>
                      <a:pPr algn="just">
                        <a:spcAft>
                          <a:spcPts val="0"/>
                        </a:spcAft>
                      </a:pPr>
                      <a:r>
                        <a:rPr lang="en-US" sz="1400" kern="1200" dirty="0">
                          <a:solidFill>
                            <a:schemeClr val="dk1"/>
                          </a:solidFill>
                          <a:effectLst/>
                          <a:latin typeface="Arial" panose="020B0604020202020204" pitchFamily="34" charset="0"/>
                          <a:ea typeface="+mn-ea"/>
                          <a:cs typeface="Arial" panose="020B0604020202020204" pitchFamily="34" charset="0"/>
                        </a:rPr>
                        <a:t>The target will be implemented in the next financial year</a:t>
                      </a:r>
                      <a:endParaRPr lang="en-ZA" sz="1400" dirty="0">
                        <a:effectLst/>
                        <a:latin typeface="Arial" panose="020B0604020202020204" pitchFamily="34" charset="0"/>
                        <a:cs typeface="Arial" panose="020B0604020202020204" pitchFamily="34" charset="0"/>
                      </a:endParaRPr>
                    </a:p>
                  </a:txBody>
                  <a:tcPr marL="68580" marR="68580" marT="0" marB="0"/>
                </a:tc>
                <a:tc>
                  <a:txBody>
                    <a:bodyPr/>
                    <a:lstStyle/>
                    <a:p>
                      <a:pPr algn="just">
                        <a:spcAft>
                          <a:spcPts val="0"/>
                        </a:spcAft>
                      </a:pPr>
                      <a:r>
                        <a:rPr lang="en-US" sz="1400" dirty="0">
                          <a:solidFill>
                            <a:srgbClr val="000000"/>
                          </a:solidFill>
                          <a:effectLst/>
                          <a:latin typeface="Arial" panose="020B0604020202020204" pitchFamily="34" charset="0"/>
                          <a:cs typeface="Arial" panose="020B0604020202020204" pitchFamily="34" charset="0"/>
                        </a:rPr>
                        <a:t>2021/2022</a:t>
                      </a:r>
                    </a:p>
                    <a:p>
                      <a:pPr algn="just">
                        <a:spcAft>
                          <a:spcPts val="0"/>
                        </a:spcAft>
                      </a:pPr>
                      <a:endParaRPr lang="en-US" sz="1400" dirty="0">
                        <a:solidFill>
                          <a:srgbClr val="000000"/>
                        </a:solidFill>
                        <a:effectLst/>
                        <a:latin typeface="Arial" panose="020B0604020202020204" pitchFamily="34" charset="0"/>
                        <a:cs typeface="Arial" panose="020B0604020202020204" pitchFamily="34" charset="0"/>
                      </a:endParaRPr>
                    </a:p>
                    <a:p>
                      <a:pPr algn="just">
                        <a:spcAft>
                          <a:spcPts val="0"/>
                        </a:spcAft>
                      </a:pPr>
                      <a:endParaRPr lang="en-US" sz="1400" dirty="0">
                        <a:solidFill>
                          <a:srgbClr val="000000"/>
                        </a:solidFill>
                        <a:effectLst/>
                        <a:latin typeface="Arial" panose="020B0604020202020204" pitchFamily="34" charset="0"/>
                        <a:cs typeface="Arial" panose="020B0604020202020204" pitchFamily="34" charset="0"/>
                      </a:endParaRPr>
                    </a:p>
                    <a:p>
                      <a:pPr algn="just">
                        <a:spcAft>
                          <a:spcPts val="0"/>
                        </a:spcAft>
                      </a:pPr>
                      <a:endParaRPr lang="en-US" sz="1400" dirty="0">
                        <a:solidFill>
                          <a:srgbClr val="000000"/>
                        </a:solidFill>
                        <a:effectLst/>
                        <a:latin typeface="Arial" panose="020B0604020202020204" pitchFamily="34" charset="0"/>
                        <a:cs typeface="Arial" panose="020B0604020202020204" pitchFamily="34" charset="0"/>
                      </a:endParaRPr>
                    </a:p>
                    <a:p>
                      <a:pPr algn="just">
                        <a:spcAft>
                          <a:spcPts val="0"/>
                        </a:spcAft>
                      </a:pPr>
                      <a:endParaRPr lang="en-US" sz="1400" dirty="0">
                        <a:solidFill>
                          <a:srgbClr val="000000"/>
                        </a:solidFill>
                        <a:effectLst/>
                        <a:latin typeface="Arial" panose="020B0604020202020204" pitchFamily="34" charset="0"/>
                        <a:cs typeface="Arial" panose="020B0604020202020204" pitchFamily="34" charset="0"/>
                      </a:endParaRPr>
                    </a:p>
                    <a:p>
                      <a:pPr algn="just">
                        <a:spcAft>
                          <a:spcPts val="0"/>
                        </a:spcAft>
                      </a:pPr>
                      <a:endParaRPr lang="en-US" sz="1400" dirty="0">
                        <a:solidFill>
                          <a:srgbClr val="000000"/>
                        </a:solidFill>
                        <a:effectLst/>
                        <a:latin typeface="Arial" panose="020B0604020202020204" pitchFamily="34" charset="0"/>
                        <a:cs typeface="Arial" panose="020B0604020202020204" pitchFamily="34" charset="0"/>
                      </a:endParaRPr>
                    </a:p>
                    <a:p>
                      <a:pPr algn="just">
                        <a:spcAft>
                          <a:spcPts val="0"/>
                        </a:spcAft>
                      </a:pPr>
                      <a:endParaRPr lang="en-US" sz="1400" dirty="0">
                        <a:solidFill>
                          <a:srgbClr val="000000"/>
                        </a:solidFill>
                        <a:effectLst/>
                        <a:latin typeface="Arial" panose="020B0604020202020204" pitchFamily="34" charset="0"/>
                        <a:cs typeface="Arial" panose="020B0604020202020204" pitchFamily="34" charset="0"/>
                      </a:endParaRPr>
                    </a:p>
                    <a:p>
                      <a:pPr algn="just">
                        <a:spcAft>
                          <a:spcPts val="0"/>
                        </a:spcAft>
                      </a:pPr>
                      <a:endParaRPr lang="en-US" sz="1400" dirty="0">
                        <a:solidFill>
                          <a:srgbClr val="000000"/>
                        </a:solidFill>
                        <a:effectLst/>
                        <a:latin typeface="Arial" panose="020B0604020202020204" pitchFamily="34" charset="0"/>
                        <a:cs typeface="Arial" panose="020B0604020202020204" pitchFamily="34" charset="0"/>
                      </a:endParaRPr>
                    </a:p>
                    <a:p>
                      <a:pPr algn="just">
                        <a:spcAft>
                          <a:spcPts val="0"/>
                        </a:spcAft>
                      </a:pPr>
                      <a:endParaRPr lang="en-US" sz="1400" dirty="0">
                        <a:solidFill>
                          <a:srgbClr val="000000"/>
                        </a:solidFill>
                        <a:effectLst/>
                        <a:latin typeface="Arial" panose="020B0604020202020204" pitchFamily="34" charset="0"/>
                        <a:cs typeface="Arial" panose="020B0604020202020204" pitchFamily="34" charset="0"/>
                      </a:endParaRPr>
                    </a:p>
                    <a:p>
                      <a:pPr algn="just">
                        <a:spcAft>
                          <a:spcPts val="0"/>
                        </a:spcAft>
                      </a:pPr>
                      <a:endParaRPr lang="en-US" sz="1400" dirty="0">
                        <a:solidFill>
                          <a:srgbClr val="000000"/>
                        </a:solidFill>
                        <a:effectLst/>
                        <a:latin typeface="Arial" panose="020B0604020202020204" pitchFamily="34" charset="0"/>
                        <a:cs typeface="Arial" panose="020B0604020202020204" pitchFamily="34" charset="0"/>
                      </a:endParaRPr>
                    </a:p>
                    <a:p>
                      <a:pPr algn="just">
                        <a:spcAft>
                          <a:spcPts val="0"/>
                        </a:spcAft>
                      </a:pPr>
                      <a:endParaRPr lang="en-US" sz="1400" dirty="0">
                        <a:solidFill>
                          <a:srgbClr val="000000"/>
                        </a:solidFill>
                        <a:effectLst/>
                        <a:latin typeface="Arial" panose="020B0604020202020204" pitchFamily="34" charset="0"/>
                        <a:cs typeface="Arial" panose="020B0604020202020204" pitchFamily="34" charset="0"/>
                      </a:endParaRPr>
                    </a:p>
                    <a:p>
                      <a:pPr algn="just">
                        <a:spcAft>
                          <a:spcPts val="0"/>
                        </a:spcAft>
                      </a:pPr>
                      <a:endParaRPr lang="en-US" sz="1400" dirty="0">
                        <a:solidFill>
                          <a:srgbClr val="000000"/>
                        </a:solidFill>
                        <a:effectLst/>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effectLst/>
                          <a:latin typeface="Arial" panose="020B0604020202020204" pitchFamily="34" charset="0"/>
                          <a:cs typeface="Arial" panose="020B0604020202020204" pitchFamily="34" charset="0"/>
                        </a:rPr>
                        <a:t>2021/2022</a:t>
                      </a:r>
                      <a:endParaRPr lang="en-ZA" sz="1400" dirty="0">
                        <a:effectLst/>
                        <a:latin typeface="Arial" panose="020B0604020202020204" pitchFamily="34" charset="0"/>
                        <a:cs typeface="Arial" panose="020B0604020202020204" pitchFamily="34" charset="0"/>
                      </a:endParaRPr>
                    </a:p>
                    <a:p>
                      <a:pPr algn="just">
                        <a:spcAft>
                          <a:spcPts val="0"/>
                        </a:spcAft>
                      </a:pPr>
                      <a:endParaRPr lang="en-ZA" sz="1400" dirty="0">
                        <a:effectLst/>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777602546"/>
                  </a:ext>
                </a:extLst>
              </a:tr>
            </a:tbl>
          </a:graphicData>
        </a:graphic>
      </p:graphicFrame>
      <p:cxnSp>
        <p:nvCxnSpPr>
          <p:cNvPr id="19" name="Straight Connector 18"/>
          <p:cNvCxnSpPr/>
          <p:nvPr/>
        </p:nvCxnSpPr>
        <p:spPr>
          <a:xfrm flipH="1">
            <a:off x="93376" y="3645024"/>
            <a:ext cx="8871112"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pPr>
              <a:defRPr/>
            </a:pPr>
            <a:fld id="{1573DAA0-0609-4F22-9394-B3B35071C387}" type="slidenum">
              <a:rPr lang="en-ZA" altLang="en-US" smtClean="0"/>
              <a:pPr>
                <a:defRPr/>
              </a:pPr>
              <a:t>35</a:t>
            </a:fld>
            <a:endParaRPr lang="en-ZA" altLang="en-US"/>
          </a:p>
        </p:txBody>
      </p:sp>
    </p:spTree>
    <p:extLst>
      <p:ext uri="{BB962C8B-B14F-4D97-AF65-F5344CB8AC3E}">
        <p14:creationId xmlns:p14="http://schemas.microsoft.com/office/powerpoint/2010/main" xmlns="" val="3845455285"/>
      </p:ext>
    </p:extLst>
  </p:cSld>
  <p:clrMapOvr>
    <a:masterClrMapping/>
  </p:clrMapOvr>
  <p:transition spd="slow">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CEAB11A0-0268-43E3-A920-E97242BD7C75}" type="slidenum">
              <a:rPr lang="en-ZA" altLang="en-US" sz="2000" b="1" smtClean="0"/>
              <a:pPr>
                <a:spcBef>
                  <a:spcPct val="0"/>
                </a:spcBef>
                <a:buFontTx/>
                <a:buNone/>
              </a:pPr>
              <a:t>36</a:t>
            </a:fld>
            <a:endParaRPr lang="en-ZA" altLang="en-US" sz="2000" b="1"/>
          </a:p>
        </p:txBody>
      </p:sp>
      <p:sp>
        <p:nvSpPr>
          <p:cNvPr id="5" name="Title 1"/>
          <p:cNvSpPr txBox="1">
            <a:spLocks noGrp="1"/>
          </p:cNvSpPr>
          <p:nvPr>
            <p:ph type="title"/>
          </p:nvPr>
        </p:nvSpPr>
        <p:spPr>
          <a:xfrm>
            <a:off x="179512" y="133070"/>
            <a:ext cx="8875588" cy="669292"/>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r>
              <a:rPr lang="en-US" sz="2400" b="1" dirty="0"/>
              <a:t/>
            </a:r>
            <a:br>
              <a:rPr lang="en-US" sz="2400" b="1" dirty="0"/>
            </a:br>
            <a:r>
              <a:rPr lang="en-US" sz="2400" b="1" dirty="0"/>
              <a:t>2</a:t>
            </a:r>
            <a:r>
              <a:rPr lang="en-US" sz="2400" b="1" baseline="30000" dirty="0"/>
              <a:t>nd</a:t>
            </a:r>
            <a:r>
              <a:rPr lang="en-US" sz="2400" b="1" dirty="0"/>
              <a:t> quarter performance for </a:t>
            </a:r>
            <a:r>
              <a:rPr lang="en-US" sz="2400" b="1" dirty="0" err="1"/>
              <a:t>programme</a:t>
            </a:r>
            <a:r>
              <a:rPr lang="en-US" sz="2400" b="1" dirty="0"/>
              <a:t> 1:Administration </a:t>
            </a:r>
            <a:r>
              <a:rPr lang="en-ZA" sz="2800" dirty="0"/>
              <a:t/>
            </a:r>
            <a:br>
              <a:rPr lang="en-ZA" sz="2800" dirty="0"/>
            </a:br>
            <a:endParaRPr lang="en-US" sz="2800" b="1" dirty="0">
              <a:effectLst/>
            </a:endParaRPr>
          </a:p>
        </p:txBody>
      </p:sp>
      <p:sp>
        <p:nvSpPr>
          <p:cNvPr id="6" name="Content Placeholder 2"/>
          <p:cNvSpPr txBox="1">
            <a:spLocks/>
          </p:cNvSpPr>
          <p:nvPr/>
        </p:nvSpPr>
        <p:spPr>
          <a:xfrm>
            <a:off x="251520" y="980728"/>
            <a:ext cx="8712968" cy="6048672"/>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0" algn="just">
              <a:buNone/>
              <a:tabLst>
                <a:tab pos="635000" algn="l"/>
              </a:tabLst>
            </a:pPr>
            <a:endParaRPr lang="en-US" sz="2000" dirty="0">
              <a:solidFill>
                <a:srgbClr val="002060"/>
              </a:solidFill>
              <a:latin typeface="Arial" pitchFamily="34" charset="0"/>
              <a:cs typeface="Arial" pitchFamily="34" charset="0"/>
            </a:endParaRPr>
          </a:p>
          <a:p>
            <a:pPr marL="228600" indent="0">
              <a:buNone/>
              <a:tabLst>
                <a:tab pos="635000" algn="l"/>
              </a:tabLst>
            </a:pPr>
            <a:endParaRPr lang="en-US" sz="2000" dirty="0">
              <a:solidFill>
                <a:srgbClr val="002060"/>
              </a:solidFill>
              <a:latin typeface="Arial" pitchFamily="34" charset="0"/>
              <a:cs typeface="Arial" pitchFamily="34" charset="0"/>
            </a:endParaRPr>
          </a:p>
          <a:p>
            <a:pPr marL="571500">
              <a:buFont typeface="Wingdings" panose="05000000000000000000" pitchFamily="2" charset="2"/>
              <a:buChar char="ü"/>
              <a:tabLst>
                <a:tab pos="635000" algn="l"/>
              </a:tabLst>
            </a:pPr>
            <a:endParaRPr lang="en-US" sz="2000" dirty="0">
              <a:latin typeface="Arial" pitchFamily="34" charset="0"/>
              <a:cs typeface="Arial" pitchFamily="34" charset="0"/>
            </a:endParaRPr>
          </a:p>
          <a:p>
            <a:pPr marL="571500">
              <a:buFont typeface="Wingdings" panose="05000000000000000000" pitchFamily="2" charset="2"/>
              <a:buChar char="ü"/>
              <a:tabLst>
                <a:tab pos="635000" algn="l"/>
              </a:tabLst>
            </a:pPr>
            <a:endParaRPr lang="en-US" sz="2000" dirty="0">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r>
              <a:rPr lang="en-US" sz="2400" dirty="0">
                <a:solidFill>
                  <a:schemeClr val="tx2">
                    <a:lumMod val="75000"/>
                  </a:schemeClr>
                </a:solidFill>
                <a:latin typeface="Arial" pitchFamily="34" charset="0"/>
                <a:cs typeface="Arial" pitchFamily="34" charset="0"/>
              </a:rPr>
              <a:t>									</a:t>
            </a: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r>
              <a:rPr lang="en-US" sz="2400" b="1" dirty="0">
                <a:solidFill>
                  <a:schemeClr val="tx2">
                    <a:lumMod val="75000"/>
                  </a:schemeClr>
                </a:solidFill>
                <a:latin typeface="Arial" pitchFamily="34" charset="0"/>
                <a:cs typeface="Arial" pitchFamily="34" charset="0"/>
              </a:rPr>
              <a:t>									</a:t>
            </a:r>
          </a:p>
          <a:p>
            <a:pPr marL="228600" indent="0">
              <a:buNone/>
              <a:tabLst>
                <a:tab pos="635000" algn="l"/>
              </a:tabLst>
            </a:pPr>
            <a:r>
              <a:rPr lang="en-US" sz="2400" b="1" dirty="0">
                <a:solidFill>
                  <a:schemeClr val="tx2">
                    <a:lumMod val="75000"/>
                  </a:schemeClr>
                </a:solidFill>
                <a:latin typeface="Arial" pitchFamily="34" charset="0"/>
                <a:cs typeface="Arial" pitchFamily="34" charset="0"/>
              </a:rPr>
              <a:t>										</a:t>
            </a:r>
            <a:endParaRPr lang="en-US" sz="2000" b="1" dirty="0">
              <a:solidFill>
                <a:schemeClr val="tx2">
                  <a:lumMod val="75000"/>
                </a:schemeClr>
              </a:solidFill>
              <a:latin typeface="Arial" pitchFamily="34" charset="0"/>
              <a:cs typeface="Arial" pitchFamily="34" charset="0"/>
            </a:endParaRPr>
          </a:p>
        </p:txBody>
      </p:sp>
      <p:graphicFrame>
        <p:nvGraphicFramePr>
          <p:cNvPr id="4" name="Table 3"/>
          <p:cNvGraphicFramePr>
            <a:graphicFrameLocks noGrp="1"/>
          </p:cNvGraphicFramePr>
          <p:nvPr/>
        </p:nvGraphicFramePr>
        <p:xfrm>
          <a:off x="179512" y="975047"/>
          <a:ext cx="8875589" cy="5346869"/>
        </p:xfrm>
        <a:graphic>
          <a:graphicData uri="http://schemas.openxmlformats.org/drawingml/2006/table">
            <a:tbl>
              <a:tblPr firstRow="1" bandRow="1">
                <a:tableStyleId>{5C22544A-7EE6-4342-B048-85BDC9FD1C3A}</a:tableStyleId>
              </a:tblPr>
              <a:tblGrid>
                <a:gridCol w="1382264">
                  <a:extLst>
                    <a:ext uri="{9D8B030D-6E8A-4147-A177-3AD203B41FA5}">
                      <a16:colId xmlns:a16="http://schemas.microsoft.com/office/drawing/2014/main" xmlns="" val="1582720757"/>
                    </a:ext>
                  </a:extLst>
                </a:gridCol>
                <a:gridCol w="1681320">
                  <a:extLst>
                    <a:ext uri="{9D8B030D-6E8A-4147-A177-3AD203B41FA5}">
                      <a16:colId xmlns:a16="http://schemas.microsoft.com/office/drawing/2014/main" xmlns="" val="1296379088"/>
                    </a:ext>
                  </a:extLst>
                </a:gridCol>
                <a:gridCol w="1301460">
                  <a:extLst>
                    <a:ext uri="{9D8B030D-6E8A-4147-A177-3AD203B41FA5}">
                      <a16:colId xmlns:a16="http://schemas.microsoft.com/office/drawing/2014/main" xmlns="" val="766531964"/>
                    </a:ext>
                  </a:extLst>
                </a:gridCol>
                <a:gridCol w="1600516">
                  <a:extLst>
                    <a:ext uri="{9D8B030D-6E8A-4147-A177-3AD203B41FA5}">
                      <a16:colId xmlns:a16="http://schemas.microsoft.com/office/drawing/2014/main" xmlns="" val="2985933248"/>
                    </a:ext>
                  </a:extLst>
                </a:gridCol>
                <a:gridCol w="1864619">
                  <a:extLst>
                    <a:ext uri="{9D8B030D-6E8A-4147-A177-3AD203B41FA5}">
                      <a16:colId xmlns:a16="http://schemas.microsoft.com/office/drawing/2014/main" xmlns="" val="1266867216"/>
                    </a:ext>
                  </a:extLst>
                </a:gridCol>
                <a:gridCol w="1045410">
                  <a:extLst>
                    <a:ext uri="{9D8B030D-6E8A-4147-A177-3AD203B41FA5}">
                      <a16:colId xmlns:a16="http://schemas.microsoft.com/office/drawing/2014/main" xmlns="" val="492690724"/>
                    </a:ext>
                  </a:extLst>
                </a:gridCol>
              </a:tblGrid>
              <a:tr h="889677">
                <a:tc>
                  <a:txBody>
                    <a:bodyPr/>
                    <a:lstStyle/>
                    <a:p>
                      <a:pPr>
                        <a:lnSpc>
                          <a:spcPct val="115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Outputs</a:t>
                      </a:r>
                      <a:endParaRPr lang="en-ZA" sz="110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dirty="0">
                        <a:effectLst/>
                        <a:latin typeface="Calibri" panose="020F0502020204030204" pitchFamily="34" charset="0"/>
                        <a:cs typeface="Arial" panose="020B0604020202020204" pitchFamily="34" charset="0"/>
                      </a:endParaRPr>
                    </a:p>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2020-2021</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a:t>
                      </a:r>
                      <a:r>
                        <a:rPr lang="en-ZA" sz="1200" b="1" baseline="30000" dirty="0">
                          <a:effectLst/>
                          <a:latin typeface="Arial" panose="020B0604020202020204" pitchFamily="34" charset="0"/>
                          <a:ea typeface="Times New Roman" panose="02020603050405020304" pitchFamily="18" charset="0"/>
                          <a:cs typeface="Arial" panose="020B0604020202020204" pitchFamily="34" charset="0"/>
                        </a:rPr>
                        <a:t>nd</a:t>
                      </a:r>
                      <a:r>
                        <a:rPr lang="en-ZA" sz="1200" b="1" baseline="0" dirty="0">
                          <a:effectLst/>
                          <a:latin typeface="Arial" panose="020B0604020202020204" pitchFamily="34" charset="0"/>
                          <a:ea typeface="Times New Roman" panose="02020603050405020304" pitchFamily="18" charset="0"/>
                          <a:cs typeface="Arial" panose="020B0604020202020204" pitchFamily="34" charset="0"/>
                        </a:rPr>
                        <a:t> </a:t>
                      </a:r>
                      <a:r>
                        <a:rPr lang="en-ZA" sz="1200" b="1" dirty="0">
                          <a:effectLst/>
                          <a:latin typeface="Arial" panose="020B0604020202020204" pitchFamily="34" charset="0"/>
                          <a:ea typeface="Times New Roman" panose="02020603050405020304" pitchFamily="18" charset="0"/>
                          <a:cs typeface="Arial" panose="020B0604020202020204" pitchFamily="34" charset="0"/>
                        </a:rPr>
                        <a:t> Quarter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US" sz="1200" b="1">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2028184783"/>
                  </a:ext>
                </a:extLst>
              </a:tr>
              <a:tr h="4372588">
                <a:tc>
                  <a:txBody>
                    <a:bodyPr/>
                    <a:lstStyle/>
                    <a:p>
                      <a:pPr algn="l"/>
                      <a:r>
                        <a:rPr lang="en-ZA" sz="1400" b="0" i="0" u="none" strike="noStrike" baseline="0" dirty="0">
                          <a:latin typeface="Arial" panose="020B0604020202020204" pitchFamily="34" charset="0"/>
                          <a:cs typeface="Arial" panose="020B0604020202020204" pitchFamily="34" charset="0"/>
                        </a:rPr>
                        <a:t>Performance</a:t>
                      </a:r>
                    </a:p>
                    <a:p>
                      <a:pPr algn="l"/>
                      <a:r>
                        <a:rPr lang="en-ZA" sz="1400" b="0" i="0" u="none" strike="noStrike" baseline="0" dirty="0">
                          <a:latin typeface="Arial" panose="020B0604020202020204" pitchFamily="34" charset="0"/>
                          <a:cs typeface="Arial" panose="020B0604020202020204" pitchFamily="34" charset="0"/>
                        </a:rPr>
                        <a:t>against</a:t>
                      </a:r>
                    </a:p>
                    <a:p>
                      <a:pPr algn="l"/>
                      <a:r>
                        <a:rPr lang="en-ZA" sz="1400" b="0" i="0" u="none" strike="noStrike" baseline="0" dirty="0">
                          <a:latin typeface="Arial" panose="020B0604020202020204" pitchFamily="34" charset="0"/>
                          <a:cs typeface="Arial" panose="020B0604020202020204" pitchFamily="34" charset="0"/>
                        </a:rPr>
                        <a:t>organisational</a:t>
                      </a:r>
                    </a:p>
                    <a:p>
                      <a:pPr algn="l"/>
                      <a:r>
                        <a:rPr lang="en-ZA" sz="1400" b="0" i="0" u="none" strike="noStrike" baseline="0" dirty="0">
                          <a:latin typeface="Arial" panose="020B0604020202020204" pitchFamily="34" charset="0"/>
                          <a:cs typeface="Arial" panose="020B0604020202020204" pitchFamily="34" charset="0"/>
                        </a:rPr>
                        <a:t>performance</a:t>
                      </a:r>
                    </a:p>
                    <a:p>
                      <a:pPr algn="l"/>
                      <a:r>
                        <a:rPr lang="en-ZA" sz="1400" b="0" i="0" u="none" strike="noStrike" baseline="0" dirty="0">
                          <a:latin typeface="Arial" panose="020B0604020202020204" pitchFamily="34" charset="0"/>
                          <a:cs typeface="Arial" panose="020B0604020202020204" pitchFamily="34" charset="0"/>
                        </a:rPr>
                        <a:t>information</a:t>
                      </a:r>
                    </a:p>
                    <a:p>
                      <a:pPr algn="l"/>
                      <a:r>
                        <a:rPr lang="en-ZA" sz="1400" b="0" i="0" u="none" strike="noStrike" baseline="0" dirty="0">
                          <a:latin typeface="Arial" panose="020B0604020202020204" pitchFamily="34" charset="0"/>
                          <a:cs typeface="Arial" panose="020B0604020202020204" pitchFamily="34" charset="0"/>
                        </a:rPr>
                        <a:t>(</a:t>
                      </a:r>
                      <a:r>
                        <a:rPr lang="en-ZA" sz="1400" b="0" i="0" u="none" strike="noStrike" baseline="0" dirty="0" err="1">
                          <a:latin typeface="Arial" panose="020B0604020202020204" pitchFamily="34" charset="0"/>
                          <a:cs typeface="Arial" panose="020B0604020202020204" pitchFamily="34" charset="0"/>
                        </a:rPr>
                        <a:t>OPIM</a:t>
                      </a:r>
                      <a:r>
                        <a:rPr lang="en-ZA" sz="1400" b="0" i="0" u="none" strike="noStrike" baseline="0" dirty="0">
                          <a:latin typeface="Arial" panose="020B0604020202020204" pitchFamily="34" charset="0"/>
                          <a:cs typeface="Arial" panose="020B0604020202020204" pitchFamily="34" charset="0"/>
                        </a:rPr>
                        <a:t>)</a:t>
                      </a:r>
                    </a:p>
                    <a:p>
                      <a:pPr algn="l"/>
                      <a:r>
                        <a:rPr lang="en-ZA" sz="1400" b="0" i="0" u="none" strike="noStrike" baseline="0" dirty="0">
                          <a:latin typeface="Arial" panose="020B0604020202020204" pitchFamily="34" charset="0"/>
                          <a:cs typeface="Arial" panose="020B0604020202020204" pitchFamily="34" charset="0"/>
                        </a:rPr>
                        <a:t>Compliance</a:t>
                      </a:r>
                    </a:p>
                    <a:p>
                      <a:pPr algn="l"/>
                      <a:r>
                        <a:rPr lang="en-ZA" sz="1400" b="0" i="0" u="none" strike="noStrike" baseline="0" dirty="0">
                          <a:latin typeface="Arial" panose="020B0604020202020204" pitchFamily="34" charset="0"/>
                          <a:cs typeface="Arial" panose="020B0604020202020204" pitchFamily="34" charset="0"/>
                        </a:rPr>
                        <a:t>Management</a:t>
                      </a:r>
                    </a:p>
                    <a:p>
                      <a:pPr algn="l"/>
                      <a:r>
                        <a:rPr lang="en-ZA" sz="1400" b="0" i="0" u="none" strike="noStrike" baseline="0" dirty="0">
                          <a:latin typeface="Arial" panose="020B0604020202020204" pitchFamily="34" charset="0"/>
                          <a:cs typeface="Arial" panose="020B0604020202020204" pitchFamily="34" charset="0"/>
                        </a:rPr>
                        <a:t>Plan</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algn="l"/>
                      <a:r>
                        <a:rPr lang="en-ZA" sz="1400" b="0" i="0" u="none" strike="noStrike" baseline="0" dirty="0">
                          <a:latin typeface="Arial" panose="020B0604020202020204" pitchFamily="34" charset="0"/>
                          <a:cs typeface="Arial" panose="020B0604020202020204" pitchFamily="34" charset="0"/>
                        </a:rPr>
                        <a:t>% performance</a:t>
                      </a:r>
                    </a:p>
                    <a:p>
                      <a:pPr algn="l"/>
                      <a:r>
                        <a:rPr lang="en-ZA" sz="1400" b="0" i="0" u="none" strike="noStrike" baseline="0" dirty="0">
                          <a:latin typeface="Arial" panose="020B0604020202020204" pitchFamily="34" charset="0"/>
                          <a:cs typeface="Arial" panose="020B0604020202020204" pitchFamily="34" charset="0"/>
                        </a:rPr>
                        <a:t>against</a:t>
                      </a:r>
                    </a:p>
                    <a:p>
                      <a:pPr algn="l"/>
                      <a:r>
                        <a:rPr lang="en-ZA" sz="1400" b="0" i="0" u="none" strike="noStrike" baseline="0" dirty="0">
                          <a:latin typeface="Arial" panose="020B0604020202020204" pitchFamily="34" charset="0"/>
                          <a:cs typeface="Arial" panose="020B0604020202020204" pitchFamily="34" charset="0"/>
                        </a:rPr>
                        <a:t>organisational</a:t>
                      </a:r>
                    </a:p>
                    <a:p>
                      <a:pPr algn="l"/>
                      <a:r>
                        <a:rPr lang="en-ZA" sz="1400" b="0" i="0" u="none" strike="noStrike" baseline="0" dirty="0">
                          <a:latin typeface="Arial" panose="020B0604020202020204" pitchFamily="34" charset="0"/>
                          <a:cs typeface="Arial" panose="020B0604020202020204" pitchFamily="34" charset="0"/>
                        </a:rPr>
                        <a:t>performance</a:t>
                      </a:r>
                    </a:p>
                    <a:p>
                      <a:pPr algn="l"/>
                      <a:r>
                        <a:rPr lang="en-ZA" sz="1400" b="0" i="0" u="none" strike="noStrike" baseline="0" dirty="0">
                          <a:latin typeface="Arial" panose="020B0604020202020204" pitchFamily="34" charset="0"/>
                          <a:cs typeface="Arial" panose="020B0604020202020204" pitchFamily="34" charset="0"/>
                        </a:rPr>
                        <a:t>information (</a:t>
                      </a:r>
                      <a:r>
                        <a:rPr lang="en-ZA" sz="1400" b="0" i="0" u="none" strike="noStrike" baseline="0" dirty="0" err="1">
                          <a:latin typeface="Arial" panose="020B0604020202020204" pitchFamily="34" charset="0"/>
                          <a:cs typeface="Arial" panose="020B0604020202020204" pitchFamily="34" charset="0"/>
                        </a:rPr>
                        <a:t>OPIM</a:t>
                      </a:r>
                      <a:r>
                        <a:rPr lang="en-ZA" sz="1400" b="0" i="0" u="none" strike="noStrike" baseline="0" dirty="0">
                          <a:latin typeface="Arial" panose="020B0604020202020204" pitchFamily="34" charset="0"/>
                          <a:cs typeface="Arial" panose="020B0604020202020204" pitchFamily="34" charset="0"/>
                        </a:rPr>
                        <a:t>)</a:t>
                      </a:r>
                    </a:p>
                    <a:p>
                      <a:pPr algn="l"/>
                      <a:r>
                        <a:rPr lang="en-ZA" sz="1400" b="0" i="0" u="none" strike="noStrike" baseline="0" dirty="0">
                          <a:latin typeface="Arial" panose="020B0604020202020204" pitchFamily="34" charset="0"/>
                          <a:cs typeface="Arial" panose="020B0604020202020204" pitchFamily="34" charset="0"/>
                        </a:rPr>
                        <a:t>Compliance Management</a:t>
                      </a:r>
                    </a:p>
                    <a:p>
                      <a:pPr algn="l"/>
                      <a:r>
                        <a:rPr lang="en-ZA" sz="1400" b="0" i="0" u="none" strike="noStrike" baseline="0" dirty="0">
                          <a:latin typeface="Arial" panose="020B0604020202020204" pitchFamily="34" charset="0"/>
                          <a:cs typeface="Arial" panose="020B0604020202020204" pitchFamily="34" charset="0"/>
                        </a:rPr>
                        <a:t>Plan</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algn="l"/>
                      <a:r>
                        <a:rPr lang="en-ZA" sz="1400" b="0" i="0" u="none" strike="noStrike" baseline="0" dirty="0">
                          <a:latin typeface="Arial" panose="020B0604020202020204" pitchFamily="34" charset="0"/>
                          <a:cs typeface="Arial" panose="020B0604020202020204" pitchFamily="34" charset="0"/>
                        </a:rPr>
                        <a:t>80% performance</a:t>
                      </a:r>
                    </a:p>
                    <a:p>
                      <a:pPr algn="l"/>
                      <a:r>
                        <a:rPr lang="en-ZA" sz="1400" b="0" i="0" u="none" strike="noStrike" baseline="0" dirty="0">
                          <a:latin typeface="Arial" panose="020B0604020202020204" pitchFamily="34" charset="0"/>
                          <a:cs typeface="Arial" panose="020B0604020202020204" pitchFamily="34" charset="0"/>
                        </a:rPr>
                        <a:t>against</a:t>
                      </a:r>
                    </a:p>
                    <a:p>
                      <a:pPr algn="l"/>
                      <a:r>
                        <a:rPr lang="en-ZA" sz="1400" b="0" i="0" u="none" strike="noStrike" baseline="0" dirty="0">
                          <a:latin typeface="Arial" panose="020B0604020202020204" pitchFamily="34" charset="0"/>
                          <a:cs typeface="Arial" panose="020B0604020202020204" pitchFamily="34" charset="0"/>
                        </a:rPr>
                        <a:t>organisational</a:t>
                      </a:r>
                    </a:p>
                    <a:p>
                      <a:pPr algn="l"/>
                      <a:r>
                        <a:rPr lang="en-ZA" sz="1400" b="0" i="0" u="none" strike="noStrike" baseline="0" dirty="0">
                          <a:latin typeface="Arial" panose="020B0604020202020204" pitchFamily="34" charset="0"/>
                          <a:cs typeface="Arial" panose="020B0604020202020204" pitchFamily="34" charset="0"/>
                        </a:rPr>
                        <a:t>performance</a:t>
                      </a:r>
                    </a:p>
                    <a:p>
                      <a:pPr algn="l"/>
                      <a:r>
                        <a:rPr lang="en-ZA" sz="1400" b="0" i="0" u="none" strike="noStrike" baseline="0" dirty="0">
                          <a:latin typeface="Arial" panose="020B0604020202020204" pitchFamily="34" charset="0"/>
                          <a:cs typeface="Arial" panose="020B0604020202020204" pitchFamily="34" charset="0"/>
                        </a:rPr>
                        <a:t>information (</a:t>
                      </a:r>
                      <a:r>
                        <a:rPr lang="en-ZA" sz="1400" b="0" i="0" u="none" strike="noStrike" baseline="0" dirty="0" err="1">
                          <a:latin typeface="Arial" panose="020B0604020202020204" pitchFamily="34" charset="0"/>
                          <a:cs typeface="Arial" panose="020B0604020202020204" pitchFamily="34" charset="0"/>
                        </a:rPr>
                        <a:t>OPIM</a:t>
                      </a:r>
                      <a:r>
                        <a:rPr lang="en-ZA" sz="1400" b="0" i="0" u="none" strike="noStrike" baseline="0" dirty="0">
                          <a:latin typeface="Arial" panose="020B0604020202020204" pitchFamily="34" charset="0"/>
                          <a:cs typeface="Arial" panose="020B0604020202020204" pitchFamily="34" charset="0"/>
                        </a:rPr>
                        <a:t>)</a:t>
                      </a:r>
                    </a:p>
                    <a:p>
                      <a:pPr algn="l"/>
                      <a:r>
                        <a:rPr lang="en-ZA" sz="1400" b="0" i="0" u="none" strike="noStrike" baseline="0" dirty="0">
                          <a:latin typeface="Arial" panose="020B0604020202020204" pitchFamily="34" charset="0"/>
                          <a:cs typeface="Arial" panose="020B0604020202020204" pitchFamily="34" charset="0"/>
                        </a:rPr>
                        <a:t>Compliance Management</a:t>
                      </a:r>
                    </a:p>
                    <a:p>
                      <a:pPr algn="l"/>
                      <a:r>
                        <a:rPr lang="en-ZA" sz="1400" b="0" i="0" u="none" strike="noStrike" baseline="0" dirty="0">
                          <a:latin typeface="Arial" panose="020B0604020202020204" pitchFamily="34" charset="0"/>
                          <a:cs typeface="Arial" panose="020B0604020202020204" pitchFamily="34" charset="0"/>
                        </a:rPr>
                        <a:t>Plan</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algn="l"/>
                      <a:r>
                        <a:rPr lang="en-ZA" sz="1400" b="0" i="0" u="none" strike="noStrike" baseline="0" dirty="0">
                          <a:latin typeface="Arial" panose="020B0604020202020204" pitchFamily="34" charset="0"/>
                          <a:cs typeface="Arial" panose="020B0604020202020204" pitchFamily="34" charset="0"/>
                        </a:rPr>
                        <a:t>Organisational</a:t>
                      </a:r>
                    </a:p>
                    <a:p>
                      <a:pPr algn="l"/>
                      <a:r>
                        <a:rPr lang="en-ZA" sz="1400" b="0" i="0" u="none" strike="noStrike" baseline="0" dirty="0">
                          <a:latin typeface="Arial" panose="020B0604020202020204" pitchFamily="34" charset="0"/>
                          <a:cs typeface="Arial" panose="020B0604020202020204" pitchFamily="34" charset="0"/>
                        </a:rPr>
                        <a:t>Performance Information</a:t>
                      </a:r>
                    </a:p>
                    <a:p>
                      <a:pPr algn="l"/>
                      <a:r>
                        <a:rPr lang="en-ZA" sz="1400" b="0" i="0" u="none" strike="noStrike" baseline="0" dirty="0">
                          <a:latin typeface="Arial" panose="020B0604020202020204" pitchFamily="34" charset="0"/>
                          <a:cs typeface="Arial" panose="020B0604020202020204" pitchFamily="34" charset="0"/>
                        </a:rPr>
                        <a:t>Compliance Management</a:t>
                      </a:r>
                    </a:p>
                    <a:p>
                      <a:pPr algn="l"/>
                      <a:r>
                        <a:rPr lang="en-ZA" sz="1400" b="0" i="0" u="none" strike="noStrike" baseline="0" dirty="0">
                          <a:latin typeface="Arial" panose="020B0604020202020204" pitchFamily="34" charset="0"/>
                          <a:cs typeface="Arial" panose="020B0604020202020204" pitchFamily="34" charset="0"/>
                        </a:rPr>
                        <a:t>Plan approved</a:t>
                      </a:r>
                    </a:p>
                    <a:p>
                      <a:pPr algn="l"/>
                      <a:endParaRPr lang="en-ZA" sz="1400" b="0" i="0" u="none" strike="noStrike" baseline="0" dirty="0">
                        <a:latin typeface="Arial" panose="020B0604020202020204" pitchFamily="34" charset="0"/>
                        <a:cs typeface="Arial" panose="020B0604020202020204" pitchFamily="34" charset="0"/>
                      </a:endParaRPr>
                    </a:p>
                    <a:p>
                      <a:pPr algn="l"/>
                      <a:endParaRPr lang="en-ZA" sz="1400" b="0" i="0" u="none" strike="noStrike" baseline="0" dirty="0">
                        <a:latin typeface="Arial" panose="020B0604020202020204" pitchFamily="34" charset="0"/>
                        <a:cs typeface="Arial" panose="020B0604020202020204" pitchFamily="34" charset="0"/>
                      </a:endParaRPr>
                    </a:p>
                    <a:p>
                      <a:pPr algn="l"/>
                      <a:r>
                        <a:rPr lang="en-ZA" sz="1400" b="0" i="0" u="none" strike="noStrike" baseline="0" dirty="0">
                          <a:latin typeface="Arial" panose="020B0604020202020204" pitchFamily="34" charset="0"/>
                          <a:cs typeface="Arial" panose="020B0604020202020204" pitchFamily="34" charset="0"/>
                        </a:rPr>
                        <a:t>80% of</a:t>
                      </a:r>
                    </a:p>
                    <a:p>
                      <a:pPr algn="l"/>
                      <a:r>
                        <a:rPr lang="en-ZA" sz="1400" b="0" i="0" u="none" strike="noStrike" baseline="0" dirty="0">
                          <a:latin typeface="Arial" panose="020B0604020202020204" pitchFamily="34" charset="0"/>
                          <a:cs typeface="Arial" panose="020B0604020202020204" pitchFamily="34" charset="0"/>
                        </a:rPr>
                        <a:t>actions in the organisational</a:t>
                      </a:r>
                    </a:p>
                    <a:p>
                      <a:pPr algn="l"/>
                      <a:r>
                        <a:rPr lang="en-ZA" sz="1400" b="0" i="0" u="none" strike="noStrike" baseline="0" dirty="0">
                          <a:latin typeface="Arial" panose="020B0604020202020204" pitchFamily="34" charset="0"/>
                          <a:cs typeface="Arial" panose="020B0604020202020204" pitchFamily="34" charset="0"/>
                        </a:rPr>
                        <a:t>performance</a:t>
                      </a:r>
                    </a:p>
                    <a:p>
                      <a:pPr algn="l"/>
                      <a:r>
                        <a:rPr lang="en-ZA" sz="1400" b="0" i="0" u="none" strike="noStrike" baseline="0" dirty="0">
                          <a:latin typeface="Arial" panose="020B0604020202020204" pitchFamily="34" charset="0"/>
                          <a:cs typeface="Arial" panose="020B0604020202020204" pitchFamily="34" charset="0"/>
                        </a:rPr>
                        <a:t>information</a:t>
                      </a:r>
                    </a:p>
                    <a:p>
                      <a:pPr algn="l"/>
                      <a:r>
                        <a:rPr lang="en-ZA" sz="1400" b="0" i="0" u="none" strike="noStrike" baseline="0" dirty="0">
                          <a:latin typeface="Arial" panose="020B0604020202020204" pitchFamily="34" charset="0"/>
                          <a:cs typeface="Arial" panose="020B0604020202020204" pitchFamily="34" charset="0"/>
                        </a:rPr>
                        <a:t>Compliance</a:t>
                      </a:r>
                    </a:p>
                    <a:p>
                      <a:pPr algn="l"/>
                      <a:r>
                        <a:rPr lang="en-ZA" sz="1400" b="0" i="0" u="none" strike="noStrike" baseline="0" dirty="0">
                          <a:latin typeface="Arial" panose="020B0604020202020204" pitchFamily="34" charset="0"/>
                          <a:cs typeface="Arial" panose="020B0604020202020204" pitchFamily="34" charset="0"/>
                        </a:rPr>
                        <a:t>Management</a:t>
                      </a:r>
                    </a:p>
                    <a:p>
                      <a:pPr algn="l"/>
                      <a:r>
                        <a:rPr lang="en-ZA" sz="1400" b="0" i="0" u="none" strike="noStrike" baseline="0" dirty="0">
                          <a:latin typeface="Arial" panose="020B0604020202020204" pitchFamily="34" charset="0"/>
                          <a:cs typeface="Arial" panose="020B0604020202020204" pitchFamily="34" charset="0"/>
                        </a:rPr>
                        <a:t>Plan for the quarter</a:t>
                      </a:r>
                    </a:p>
                    <a:p>
                      <a:pPr algn="l"/>
                      <a:r>
                        <a:rPr lang="en-ZA" sz="1400" b="0" i="0" u="none" strike="noStrike" baseline="0" dirty="0">
                          <a:latin typeface="Arial" panose="020B0604020202020204" pitchFamily="34" charset="0"/>
                          <a:cs typeface="Arial" panose="020B0604020202020204" pitchFamily="34" charset="0"/>
                        </a:rPr>
                        <a:t>implemented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Calibri" panose="020F0502020204030204" pitchFamily="34" charset="0"/>
                          <a:cs typeface="Arial" panose="020B0604020202020204" pitchFamily="34" charset="0"/>
                        </a:rPr>
                        <a:t>Achieved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Organisational</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Information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Compliance Management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 was approved</a:t>
                      </a:r>
                    </a:p>
                    <a:p>
                      <a:pPr algn="just">
                        <a:lnSpc>
                          <a:spcPct val="115000"/>
                        </a:lnSpc>
                        <a:spcAft>
                          <a:spcPts val="0"/>
                        </a:spcAft>
                      </a:pP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457200" rtl="0" eaLnBrk="1" fontAlgn="auto" latinLnBrk="0" hangingPunct="1">
                        <a:lnSpc>
                          <a:spcPct val="115000"/>
                        </a:lnSpc>
                        <a:spcBef>
                          <a:spcPts val="0"/>
                        </a:spcBef>
                        <a:spcAft>
                          <a:spcPts val="100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Calibri" panose="020F0502020204030204" pitchFamily="34" charset="0"/>
                          <a:cs typeface="Arial" panose="020B0604020202020204" pitchFamily="34" charset="0"/>
                        </a:rPr>
                        <a:t>Achieved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80% of</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actions in the organisational</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Compliance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Management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 for the quarter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were implemented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None</a:t>
                      </a: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None</a:t>
                      </a:r>
                    </a:p>
                  </a:txBody>
                  <a:tcPr marL="73025" marR="73025" marT="91440" marB="0"/>
                </a:tc>
                <a:extLst>
                  <a:ext uri="{0D108BD9-81ED-4DB2-BD59-A6C34878D82A}">
                    <a16:rowId xmlns:a16="http://schemas.microsoft.com/office/drawing/2014/main" xmlns="" val="1777602546"/>
                  </a:ext>
                </a:extLst>
              </a:tr>
            </a:tbl>
          </a:graphicData>
        </a:graphic>
      </p:graphicFrame>
    </p:spTree>
    <p:extLst>
      <p:ext uri="{BB962C8B-B14F-4D97-AF65-F5344CB8AC3E}">
        <p14:creationId xmlns:p14="http://schemas.microsoft.com/office/powerpoint/2010/main" xmlns="" val="3330464803"/>
      </p:ext>
    </p:extLst>
  </p:cSld>
  <p:clrMapOvr>
    <a:masterClrMapping/>
  </p:clrMapOvr>
  <p:transition spd="slow">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CEAB11A0-0268-43E3-A920-E97242BD7C75}" type="slidenum">
              <a:rPr lang="en-ZA" altLang="en-US" sz="2000" b="1" smtClean="0"/>
              <a:pPr>
                <a:spcBef>
                  <a:spcPct val="0"/>
                </a:spcBef>
                <a:buFontTx/>
                <a:buNone/>
              </a:pPr>
              <a:t>37</a:t>
            </a:fld>
            <a:endParaRPr lang="en-ZA" altLang="en-US" sz="2000" b="1"/>
          </a:p>
        </p:txBody>
      </p:sp>
      <p:sp>
        <p:nvSpPr>
          <p:cNvPr id="5" name="Title 1"/>
          <p:cNvSpPr txBox="1">
            <a:spLocks noGrp="1"/>
          </p:cNvSpPr>
          <p:nvPr>
            <p:ph type="title"/>
          </p:nvPr>
        </p:nvSpPr>
        <p:spPr>
          <a:xfrm>
            <a:off x="179512" y="133070"/>
            <a:ext cx="8875588" cy="359753"/>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r>
              <a:rPr lang="en-US" sz="2400" b="1" dirty="0"/>
              <a:t/>
            </a:r>
            <a:br>
              <a:rPr lang="en-US" sz="2400" b="1" dirty="0"/>
            </a:br>
            <a:r>
              <a:rPr lang="en-US" sz="2000" b="1" dirty="0"/>
              <a:t>2</a:t>
            </a:r>
            <a:r>
              <a:rPr lang="en-US" sz="2000" b="1" baseline="30000" dirty="0"/>
              <a:t>nd</a:t>
            </a:r>
            <a:r>
              <a:rPr lang="en-US" sz="2000" b="1" dirty="0"/>
              <a:t> quarter performance for </a:t>
            </a:r>
            <a:r>
              <a:rPr lang="en-US" sz="2000" b="1" dirty="0" err="1"/>
              <a:t>programme</a:t>
            </a:r>
            <a:r>
              <a:rPr lang="en-US" sz="2000" b="1" dirty="0"/>
              <a:t> 1: Administration </a:t>
            </a:r>
            <a:r>
              <a:rPr lang="en-ZA" sz="2800" dirty="0"/>
              <a:t/>
            </a:r>
            <a:br>
              <a:rPr lang="en-ZA" sz="2800" dirty="0"/>
            </a:br>
            <a:endParaRPr lang="en-US" sz="2800" b="1" dirty="0">
              <a:effectLst/>
            </a:endParaRPr>
          </a:p>
        </p:txBody>
      </p:sp>
      <p:sp>
        <p:nvSpPr>
          <p:cNvPr id="6" name="Content Placeholder 2"/>
          <p:cNvSpPr txBox="1">
            <a:spLocks/>
          </p:cNvSpPr>
          <p:nvPr/>
        </p:nvSpPr>
        <p:spPr>
          <a:xfrm>
            <a:off x="251520" y="1163290"/>
            <a:ext cx="8712968" cy="5869594"/>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0" algn="just">
              <a:buNone/>
              <a:tabLst>
                <a:tab pos="635000" algn="l"/>
              </a:tabLst>
            </a:pPr>
            <a:endParaRPr lang="en-US" sz="2000" dirty="0">
              <a:solidFill>
                <a:srgbClr val="002060"/>
              </a:solidFill>
              <a:latin typeface="Arial" pitchFamily="34" charset="0"/>
              <a:cs typeface="Arial" pitchFamily="34" charset="0"/>
            </a:endParaRPr>
          </a:p>
          <a:p>
            <a:pPr marL="228600" indent="0">
              <a:buNone/>
              <a:tabLst>
                <a:tab pos="635000" algn="l"/>
              </a:tabLst>
            </a:pPr>
            <a:endParaRPr lang="en-US" sz="2000" dirty="0">
              <a:solidFill>
                <a:srgbClr val="002060"/>
              </a:solidFill>
              <a:latin typeface="Arial" pitchFamily="34" charset="0"/>
              <a:cs typeface="Arial" pitchFamily="34" charset="0"/>
            </a:endParaRPr>
          </a:p>
          <a:p>
            <a:pPr marL="571500">
              <a:buFont typeface="Wingdings" panose="05000000000000000000" pitchFamily="2" charset="2"/>
              <a:buChar char="ü"/>
              <a:tabLst>
                <a:tab pos="635000" algn="l"/>
              </a:tabLst>
            </a:pPr>
            <a:endParaRPr lang="en-US" sz="2000" dirty="0">
              <a:latin typeface="Arial" pitchFamily="34" charset="0"/>
              <a:cs typeface="Arial" pitchFamily="34" charset="0"/>
            </a:endParaRPr>
          </a:p>
          <a:p>
            <a:pPr marL="571500">
              <a:buFont typeface="Wingdings" panose="05000000000000000000" pitchFamily="2" charset="2"/>
              <a:buChar char="ü"/>
              <a:tabLst>
                <a:tab pos="635000" algn="l"/>
              </a:tabLst>
            </a:pPr>
            <a:endParaRPr lang="en-US" sz="2000" dirty="0">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r>
              <a:rPr lang="en-US" sz="2400" dirty="0">
                <a:solidFill>
                  <a:schemeClr val="tx2">
                    <a:lumMod val="75000"/>
                  </a:schemeClr>
                </a:solidFill>
                <a:latin typeface="Arial" pitchFamily="34" charset="0"/>
                <a:cs typeface="Arial" pitchFamily="34" charset="0"/>
              </a:rPr>
              <a:t>									</a:t>
            </a: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r>
              <a:rPr lang="en-US" sz="2400" b="1" dirty="0">
                <a:solidFill>
                  <a:schemeClr val="tx2">
                    <a:lumMod val="75000"/>
                  </a:schemeClr>
                </a:solidFill>
                <a:latin typeface="Arial" pitchFamily="34" charset="0"/>
                <a:cs typeface="Arial" pitchFamily="34" charset="0"/>
              </a:rPr>
              <a:t>									</a:t>
            </a:r>
          </a:p>
          <a:p>
            <a:pPr marL="228600" indent="0">
              <a:buNone/>
              <a:tabLst>
                <a:tab pos="635000" algn="l"/>
              </a:tabLst>
            </a:pPr>
            <a:r>
              <a:rPr lang="en-US" sz="2400" b="1" dirty="0">
                <a:solidFill>
                  <a:schemeClr val="tx2">
                    <a:lumMod val="75000"/>
                  </a:schemeClr>
                </a:solidFill>
                <a:latin typeface="Arial" pitchFamily="34" charset="0"/>
                <a:cs typeface="Arial" pitchFamily="34" charset="0"/>
              </a:rPr>
              <a:t>										</a:t>
            </a:r>
            <a:endParaRPr lang="en-US" sz="1800" b="1" dirty="0">
              <a:solidFill>
                <a:schemeClr val="tx2">
                  <a:lumMod val="75000"/>
                </a:schemeClr>
              </a:solidFill>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2507180387"/>
              </p:ext>
            </p:extLst>
          </p:nvPr>
        </p:nvGraphicFramePr>
        <p:xfrm>
          <a:off x="179511" y="620687"/>
          <a:ext cx="8784976" cy="5666822"/>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xmlns="" val="1582720757"/>
                    </a:ext>
                  </a:extLst>
                </a:gridCol>
                <a:gridCol w="1808171">
                  <a:extLst>
                    <a:ext uri="{9D8B030D-6E8A-4147-A177-3AD203B41FA5}">
                      <a16:colId xmlns:a16="http://schemas.microsoft.com/office/drawing/2014/main" xmlns="" val="1296379088"/>
                    </a:ext>
                  </a:extLst>
                </a:gridCol>
                <a:gridCol w="1288173">
                  <a:extLst>
                    <a:ext uri="{9D8B030D-6E8A-4147-A177-3AD203B41FA5}">
                      <a16:colId xmlns:a16="http://schemas.microsoft.com/office/drawing/2014/main" xmlns="" val="766531964"/>
                    </a:ext>
                  </a:extLst>
                </a:gridCol>
                <a:gridCol w="1512168">
                  <a:extLst>
                    <a:ext uri="{9D8B030D-6E8A-4147-A177-3AD203B41FA5}">
                      <a16:colId xmlns:a16="http://schemas.microsoft.com/office/drawing/2014/main" xmlns="" val="2985933248"/>
                    </a:ext>
                  </a:extLst>
                </a:gridCol>
                <a:gridCol w="1656184">
                  <a:extLst>
                    <a:ext uri="{9D8B030D-6E8A-4147-A177-3AD203B41FA5}">
                      <a16:colId xmlns:a16="http://schemas.microsoft.com/office/drawing/2014/main" xmlns="" val="1266867216"/>
                    </a:ext>
                  </a:extLst>
                </a:gridCol>
                <a:gridCol w="1296144">
                  <a:extLst>
                    <a:ext uri="{9D8B030D-6E8A-4147-A177-3AD203B41FA5}">
                      <a16:colId xmlns:a16="http://schemas.microsoft.com/office/drawing/2014/main" xmlns="" val="492690724"/>
                    </a:ext>
                  </a:extLst>
                </a:gridCol>
              </a:tblGrid>
              <a:tr h="648191">
                <a:tc>
                  <a:txBody>
                    <a:bodyPr/>
                    <a:lstStyle/>
                    <a:p>
                      <a:pPr>
                        <a:lnSpc>
                          <a:spcPct val="115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Outputs</a:t>
                      </a:r>
                      <a:endParaRPr lang="en-ZA" sz="110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a:effectLst/>
                        <a:latin typeface="Calibri" panose="020F0502020204030204" pitchFamily="34" charset="0"/>
                        <a:cs typeface="Arial" panose="020B0604020202020204" pitchFamily="34" charset="0"/>
                      </a:endParaRPr>
                    </a:p>
                    <a:p>
                      <a:pPr>
                        <a:lnSpc>
                          <a:spcPct val="115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2020-2021</a:t>
                      </a:r>
                      <a:endParaRPr lang="en-ZA" sz="110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a:t>
                      </a:r>
                      <a:r>
                        <a:rPr lang="en-ZA" sz="1200" b="1" baseline="30000" dirty="0">
                          <a:effectLst/>
                          <a:latin typeface="Arial" panose="020B0604020202020204" pitchFamily="34" charset="0"/>
                          <a:ea typeface="Times New Roman" panose="02020603050405020304" pitchFamily="18" charset="0"/>
                          <a:cs typeface="Arial" panose="020B0604020202020204" pitchFamily="34" charset="0"/>
                        </a:rPr>
                        <a:t>nd</a:t>
                      </a:r>
                      <a:r>
                        <a:rPr lang="en-ZA" sz="1200" b="1" baseline="0" dirty="0">
                          <a:effectLst/>
                          <a:latin typeface="Arial" panose="020B0604020202020204" pitchFamily="34" charset="0"/>
                          <a:ea typeface="Times New Roman" panose="02020603050405020304" pitchFamily="18" charset="0"/>
                          <a:cs typeface="Arial" panose="020B0604020202020204" pitchFamily="34" charset="0"/>
                        </a:rPr>
                        <a:t> </a:t>
                      </a:r>
                      <a:r>
                        <a:rPr lang="en-ZA" sz="1200" b="1" dirty="0">
                          <a:effectLst/>
                          <a:latin typeface="Arial" panose="020B0604020202020204" pitchFamily="34" charset="0"/>
                          <a:ea typeface="Times New Roman" panose="02020603050405020304" pitchFamily="18" charset="0"/>
                          <a:cs typeface="Arial" panose="020B0604020202020204" pitchFamily="34" charset="0"/>
                        </a:rPr>
                        <a:t> Quarter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US" sz="1200" b="1">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2028184783"/>
                  </a:ext>
                </a:extLst>
              </a:tr>
              <a:tr h="4944446">
                <a:tc>
                  <a:txBody>
                    <a:bodyPr/>
                    <a:lstStyle/>
                    <a:p>
                      <a:pPr algn="l"/>
                      <a:r>
                        <a:rPr lang="en-ZA" sz="1400" b="0" i="0" u="none" strike="noStrike" baseline="0" dirty="0">
                          <a:latin typeface="Arial" panose="020B0604020202020204" pitchFamily="34" charset="0"/>
                          <a:cs typeface="Arial" panose="020B0604020202020204" pitchFamily="34" charset="0"/>
                        </a:rPr>
                        <a:t>Actions in</a:t>
                      </a:r>
                    </a:p>
                    <a:p>
                      <a:pPr algn="l"/>
                      <a:r>
                        <a:rPr lang="en-ZA" sz="1400" b="0" i="0" u="none" strike="noStrike" baseline="0" dirty="0">
                          <a:latin typeface="Arial" panose="020B0604020202020204" pitchFamily="34" charset="0"/>
                          <a:cs typeface="Arial" panose="020B0604020202020204" pitchFamily="34" charset="0"/>
                        </a:rPr>
                        <a:t>the Corporate</a:t>
                      </a:r>
                    </a:p>
                    <a:p>
                      <a:pPr algn="l"/>
                      <a:r>
                        <a:rPr lang="en-ZA" sz="1400" b="0" i="0" u="none" strike="noStrike" baseline="0" dirty="0">
                          <a:latin typeface="Arial" panose="020B0604020202020204" pitchFamily="34" charset="0"/>
                          <a:cs typeface="Arial" panose="020B0604020202020204" pitchFamily="34" charset="0"/>
                        </a:rPr>
                        <a:t>and Financial</a:t>
                      </a:r>
                    </a:p>
                    <a:p>
                      <a:pPr algn="l"/>
                      <a:r>
                        <a:rPr lang="en-ZA" sz="1400" b="0" i="0" u="none" strike="noStrike" baseline="0" dirty="0">
                          <a:latin typeface="Arial" panose="020B0604020202020204" pitchFamily="34" charset="0"/>
                          <a:cs typeface="Arial" panose="020B0604020202020204" pitchFamily="34" charset="0"/>
                        </a:rPr>
                        <a:t>Management</a:t>
                      </a:r>
                    </a:p>
                    <a:p>
                      <a:pPr algn="l"/>
                      <a:r>
                        <a:rPr lang="en-ZA" sz="1400" b="0" i="0" u="none" strike="noStrike" baseline="0" dirty="0">
                          <a:latin typeface="Arial" panose="020B0604020202020204" pitchFamily="34" charset="0"/>
                          <a:cs typeface="Arial" panose="020B0604020202020204" pitchFamily="34" charset="0"/>
                        </a:rPr>
                        <a:t>(CFM )</a:t>
                      </a:r>
                    </a:p>
                    <a:p>
                      <a:pPr algn="l"/>
                      <a:r>
                        <a:rPr lang="en-ZA" sz="1400" b="0" i="0" u="none" strike="noStrike" baseline="0" dirty="0">
                          <a:latin typeface="Arial" panose="020B0604020202020204" pitchFamily="34" charset="0"/>
                          <a:cs typeface="Arial" panose="020B0604020202020204" pitchFamily="34" charset="0"/>
                        </a:rPr>
                        <a:t>Compliance</a:t>
                      </a:r>
                    </a:p>
                    <a:p>
                      <a:pPr algn="l"/>
                      <a:r>
                        <a:rPr lang="en-ZA" sz="1400" b="0" i="0" u="none" strike="noStrike" baseline="0" dirty="0">
                          <a:latin typeface="Arial" panose="020B0604020202020204" pitchFamily="34" charset="0"/>
                          <a:cs typeface="Arial" panose="020B0604020202020204" pitchFamily="34" charset="0"/>
                        </a:rPr>
                        <a:t>Management</a:t>
                      </a:r>
                    </a:p>
                    <a:p>
                      <a:pPr algn="l"/>
                      <a:r>
                        <a:rPr lang="en-ZA" sz="1400" b="0" i="0" u="none" strike="noStrike" baseline="0" dirty="0">
                          <a:latin typeface="Arial" panose="020B0604020202020204" pitchFamily="34" charset="0"/>
                          <a:cs typeface="Arial" panose="020B0604020202020204" pitchFamily="34" charset="0"/>
                        </a:rPr>
                        <a:t>Plan</a:t>
                      </a:r>
                    </a:p>
                    <a:p>
                      <a:pPr algn="l"/>
                      <a:r>
                        <a:rPr lang="en-ZA" sz="1400" b="0" i="0" u="none" strike="noStrike" baseline="0" dirty="0">
                          <a:latin typeface="Arial" panose="020B0604020202020204" pitchFamily="34" charset="0"/>
                          <a:cs typeface="Arial" panose="020B0604020202020204" pitchFamily="34" charset="0"/>
                        </a:rPr>
                        <a:t>implemented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algn="l"/>
                      <a:r>
                        <a:rPr lang="en-ZA" sz="1400" b="0" i="0" u="none" strike="noStrike" baseline="0" dirty="0">
                          <a:latin typeface="Arial" panose="020B0604020202020204" pitchFamily="34" charset="0"/>
                          <a:cs typeface="Arial" panose="020B0604020202020204" pitchFamily="34" charset="0"/>
                        </a:rPr>
                        <a:t>% of actions in</a:t>
                      </a:r>
                    </a:p>
                    <a:p>
                      <a:pPr algn="l"/>
                      <a:r>
                        <a:rPr lang="en-ZA" sz="1400" b="0" i="0" u="none" strike="noStrike" baseline="0" dirty="0">
                          <a:latin typeface="Arial" panose="020B0604020202020204" pitchFamily="34" charset="0"/>
                          <a:cs typeface="Arial" panose="020B0604020202020204" pitchFamily="34" charset="0"/>
                        </a:rPr>
                        <a:t>the Corporate</a:t>
                      </a:r>
                    </a:p>
                    <a:p>
                      <a:pPr algn="l"/>
                      <a:r>
                        <a:rPr lang="en-ZA" sz="1400" b="0" i="0" u="none" strike="noStrike" baseline="0" dirty="0">
                          <a:latin typeface="Arial" panose="020B0604020202020204" pitchFamily="34" charset="0"/>
                          <a:cs typeface="Arial" panose="020B0604020202020204" pitchFamily="34" charset="0"/>
                        </a:rPr>
                        <a:t>and Financial</a:t>
                      </a:r>
                    </a:p>
                    <a:p>
                      <a:pPr algn="l"/>
                      <a:r>
                        <a:rPr lang="en-ZA" sz="1400" b="0" i="0" u="none" strike="noStrike" baseline="0" dirty="0">
                          <a:latin typeface="Arial" panose="020B0604020202020204" pitchFamily="34" charset="0"/>
                          <a:cs typeface="Arial" panose="020B0604020202020204" pitchFamily="34" charset="0"/>
                        </a:rPr>
                        <a:t>Management</a:t>
                      </a:r>
                    </a:p>
                    <a:p>
                      <a:pPr algn="l"/>
                      <a:r>
                        <a:rPr lang="en-ZA" sz="1400" b="0" i="0" u="none" strike="noStrike" baseline="0" dirty="0">
                          <a:latin typeface="Arial" panose="020B0604020202020204" pitchFamily="34" charset="0"/>
                          <a:cs typeface="Arial" panose="020B0604020202020204" pitchFamily="34" charset="0"/>
                        </a:rPr>
                        <a:t>(CFM ) Compliance</a:t>
                      </a:r>
                    </a:p>
                    <a:p>
                      <a:pPr algn="l"/>
                      <a:r>
                        <a:rPr lang="en-ZA" sz="1400" b="0" i="0" u="none" strike="noStrike" baseline="0" dirty="0">
                          <a:latin typeface="Arial" panose="020B0604020202020204" pitchFamily="34" charset="0"/>
                          <a:cs typeface="Arial" panose="020B0604020202020204" pitchFamily="34" charset="0"/>
                        </a:rPr>
                        <a:t>Management Plan</a:t>
                      </a:r>
                    </a:p>
                    <a:p>
                      <a:pPr algn="l"/>
                      <a:r>
                        <a:rPr lang="en-ZA" sz="1400" b="0" i="0" u="none" strike="noStrike" baseline="0" dirty="0">
                          <a:latin typeface="Arial" panose="020B0604020202020204" pitchFamily="34" charset="0"/>
                          <a:cs typeface="Arial" panose="020B0604020202020204" pitchFamily="34" charset="0"/>
                        </a:rPr>
                        <a:t>implemented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algn="l"/>
                      <a:r>
                        <a:rPr lang="en-ZA" sz="1400" b="0" i="0" u="none" strike="noStrike" baseline="0" dirty="0">
                          <a:latin typeface="Arial" panose="020B0604020202020204" pitchFamily="34" charset="0"/>
                          <a:cs typeface="Arial" panose="020B0604020202020204" pitchFamily="34" charset="0"/>
                        </a:rPr>
                        <a:t>80% of actions in</a:t>
                      </a:r>
                    </a:p>
                    <a:p>
                      <a:pPr algn="l"/>
                      <a:r>
                        <a:rPr lang="en-ZA" sz="1400" b="0" i="0" u="none" strike="noStrike" baseline="0" dirty="0">
                          <a:latin typeface="Arial" panose="020B0604020202020204" pitchFamily="34" charset="0"/>
                          <a:cs typeface="Arial" panose="020B0604020202020204" pitchFamily="34" charset="0"/>
                        </a:rPr>
                        <a:t>the Corporate</a:t>
                      </a:r>
                    </a:p>
                    <a:p>
                      <a:pPr algn="l"/>
                      <a:r>
                        <a:rPr lang="en-ZA" sz="1400" b="0" i="0" u="none" strike="noStrike" baseline="0" dirty="0">
                          <a:latin typeface="Arial" panose="020B0604020202020204" pitchFamily="34" charset="0"/>
                          <a:cs typeface="Arial" panose="020B0604020202020204" pitchFamily="34" charset="0"/>
                        </a:rPr>
                        <a:t>and Financial</a:t>
                      </a:r>
                    </a:p>
                    <a:p>
                      <a:pPr algn="l"/>
                      <a:r>
                        <a:rPr lang="en-ZA" sz="1400" b="0" i="0" u="none" strike="noStrike" baseline="0" dirty="0">
                          <a:latin typeface="Arial" panose="020B0604020202020204" pitchFamily="34" charset="0"/>
                          <a:cs typeface="Arial" panose="020B0604020202020204" pitchFamily="34" charset="0"/>
                        </a:rPr>
                        <a:t>Management</a:t>
                      </a:r>
                    </a:p>
                    <a:p>
                      <a:pPr algn="l"/>
                      <a:r>
                        <a:rPr lang="en-ZA" sz="1400" b="0" i="0" u="none" strike="noStrike" baseline="0" dirty="0">
                          <a:latin typeface="Arial" panose="020B0604020202020204" pitchFamily="34" charset="0"/>
                          <a:cs typeface="Arial" panose="020B0604020202020204" pitchFamily="34" charset="0"/>
                        </a:rPr>
                        <a:t>(CFM ) Compliance</a:t>
                      </a:r>
                    </a:p>
                    <a:p>
                      <a:pPr algn="l"/>
                      <a:r>
                        <a:rPr lang="en-ZA" sz="1400" b="0" i="0" u="none" strike="noStrike" baseline="0" dirty="0">
                          <a:latin typeface="Arial" panose="020B0604020202020204" pitchFamily="34" charset="0"/>
                          <a:cs typeface="Arial" panose="020B0604020202020204" pitchFamily="34" charset="0"/>
                        </a:rPr>
                        <a:t>Management Plan</a:t>
                      </a:r>
                    </a:p>
                    <a:p>
                      <a:pPr algn="l"/>
                      <a:r>
                        <a:rPr lang="en-ZA" sz="1400" b="0" i="0" u="none" strike="noStrike" baseline="0" dirty="0">
                          <a:latin typeface="Arial" panose="020B0604020202020204" pitchFamily="34" charset="0"/>
                          <a:cs typeface="Arial" panose="020B0604020202020204" pitchFamily="34" charset="0"/>
                        </a:rPr>
                        <a:t>implemented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algn="l"/>
                      <a:r>
                        <a:rPr lang="en-ZA" sz="1400" b="0" i="0" u="none" strike="noStrike" baseline="0" dirty="0">
                          <a:latin typeface="Arial" panose="020B0604020202020204" pitchFamily="34" charset="0"/>
                          <a:cs typeface="Arial" panose="020B0604020202020204" pitchFamily="34" charset="0"/>
                        </a:rPr>
                        <a:t>CFM Compliance</a:t>
                      </a:r>
                    </a:p>
                    <a:p>
                      <a:pPr algn="l"/>
                      <a:r>
                        <a:rPr lang="en-ZA" sz="1400" b="0" i="0" u="none" strike="noStrike" baseline="0" dirty="0">
                          <a:latin typeface="Arial" panose="020B0604020202020204" pitchFamily="34" charset="0"/>
                          <a:cs typeface="Arial" panose="020B0604020202020204" pitchFamily="34" charset="0"/>
                        </a:rPr>
                        <a:t>Management Plan</a:t>
                      </a:r>
                    </a:p>
                    <a:p>
                      <a:pPr algn="l"/>
                      <a:r>
                        <a:rPr lang="en-ZA" sz="1400" b="0" i="0" u="none" strike="noStrike" baseline="0" dirty="0">
                          <a:latin typeface="Arial" panose="020B0604020202020204" pitchFamily="34" charset="0"/>
                          <a:cs typeface="Arial" panose="020B0604020202020204" pitchFamily="34" charset="0"/>
                        </a:rPr>
                        <a:t>Approved</a:t>
                      </a:r>
                    </a:p>
                    <a:p>
                      <a:pPr algn="l"/>
                      <a:endParaRPr lang="en-ZA" sz="1400" b="0" i="0" u="none" strike="noStrike" baseline="0" dirty="0">
                        <a:latin typeface="Arial" panose="020B0604020202020204" pitchFamily="34" charset="0"/>
                        <a:cs typeface="Arial" panose="020B0604020202020204" pitchFamily="34" charset="0"/>
                      </a:endParaRPr>
                    </a:p>
                    <a:p>
                      <a:pPr algn="l"/>
                      <a:endParaRPr lang="en-ZA" sz="1400" b="0" i="0" u="none" strike="noStrike" baseline="0" dirty="0">
                        <a:latin typeface="Arial" panose="020B0604020202020204" pitchFamily="34" charset="0"/>
                        <a:cs typeface="Arial" panose="020B0604020202020204" pitchFamily="34" charset="0"/>
                      </a:endParaRPr>
                    </a:p>
                    <a:p>
                      <a:pPr algn="l"/>
                      <a:endParaRPr lang="en-ZA" sz="1400" b="0" i="0" u="none" strike="noStrike" baseline="0" dirty="0">
                        <a:latin typeface="Arial" panose="020B0604020202020204" pitchFamily="34" charset="0"/>
                        <a:cs typeface="Arial" panose="020B0604020202020204" pitchFamily="34" charset="0"/>
                      </a:endParaRPr>
                    </a:p>
                    <a:p>
                      <a:pPr algn="l"/>
                      <a:endParaRPr lang="en-ZA" sz="1400" b="0" i="0" u="none" strike="noStrike" baseline="0" dirty="0">
                        <a:latin typeface="Arial" panose="020B0604020202020204" pitchFamily="34" charset="0"/>
                        <a:cs typeface="Arial" panose="020B0604020202020204" pitchFamily="34" charset="0"/>
                      </a:endParaRPr>
                    </a:p>
                    <a:p>
                      <a:pPr algn="l"/>
                      <a:endParaRPr lang="en-ZA" sz="1400" b="0" i="0" u="none" strike="noStrike" baseline="0" dirty="0">
                        <a:latin typeface="Arial" panose="020B0604020202020204" pitchFamily="34" charset="0"/>
                        <a:cs typeface="Arial" panose="020B0604020202020204" pitchFamily="34" charset="0"/>
                      </a:endParaRPr>
                    </a:p>
                    <a:p>
                      <a:pPr algn="l"/>
                      <a:r>
                        <a:rPr lang="en-ZA" sz="1400" b="0" i="0" u="none" strike="noStrike" baseline="0" dirty="0">
                          <a:latin typeface="Arial" panose="020B0604020202020204" pitchFamily="34" charset="0"/>
                          <a:cs typeface="Arial" panose="020B0604020202020204" pitchFamily="34" charset="0"/>
                        </a:rPr>
                        <a:t>80% of actions in</a:t>
                      </a:r>
                    </a:p>
                    <a:p>
                      <a:pPr algn="l"/>
                      <a:r>
                        <a:rPr lang="en-ZA" sz="1400" b="0" i="0" u="none" strike="noStrike" baseline="0" dirty="0">
                          <a:latin typeface="Arial" panose="020B0604020202020204" pitchFamily="34" charset="0"/>
                          <a:cs typeface="Arial" panose="020B0604020202020204" pitchFamily="34" charset="0"/>
                        </a:rPr>
                        <a:t>the CFM Compliance</a:t>
                      </a:r>
                    </a:p>
                    <a:p>
                      <a:pPr algn="l"/>
                      <a:r>
                        <a:rPr lang="en-ZA" sz="1400" b="0" i="0" u="none" strike="noStrike" baseline="0" dirty="0">
                          <a:latin typeface="Arial" panose="020B0604020202020204" pitchFamily="34" charset="0"/>
                          <a:cs typeface="Arial" panose="020B0604020202020204" pitchFamily="34" charset="0"/>
                        </a:rPr>
                        <a:t>Management Plan for</a:t>
                      </a:r>
                    </a:p>
                    <a:p>
                      <a:pPr algn="l"/>
                      <a:r>
                        <a:rPr lang="en-ZA" sz="1400" b="0" i="0" u="none" strike="noStrike" baseline="0" dirty="0">
                          <a:latin typeface="Arial" panose="020B0604020202020204" pitchFamily="34" charset="0"/>
                          <a:cs typeface="Arial" panose="020B0604020202020204" pitchFamily="34" charset="0"/>
                        </a:rPr>
                        <a:t>the quarter implemented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Calibri" panose="020F0502020204030204" pitchFamily="34" charset="0"/>
                          <a:cs typeface="Arial" panose="020B0604020202020204" pitchFamily="34" charset="0"/>
                        </a:rPr>
                        <a:t>Achieved</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Compliance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Management Plan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was developed and approved</a:t>
                      </a: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457200" rtl="0" eaLnBrk="1" fontAlgn="auto" latinLnBrk="0" hangingPunct="1">
                        <a:lnSpc>
                          <a:spcPct val="115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Calibri" panose="020F0502020204030204" pitchFamily="34" charset="0"/>
                          <a:cs typeface="Arial" panose="020B0604020202020204" pitchFamily="34" charset="0"/>
                        </a:rPr>
                        <a:t>Achieved</a:t>
                      </a:r>
                    </a:p>
                    <a:p>
                      <a:pPr marL="0" marR="0" lvl="0" indent="0" algn="just" defTabSz="457200" rtl="0" eaLnBrk="1" fontAlgn="auto" latinLnBrk="0" hangingPunct="1">
                        <a:lnSpc>
                          <a:spcPct val="115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just" defTabSz="457200" rtl="0" eaLnBrk="1" fontAlgn="auto" latinLnBrk="0" hangingPunct="1">
                        <a:lnSpc>
                          <a:spcPct val="115000"/>
                        </a:lnSpc>
                        <a:spcBef>
                          <a:spcPts val="0"/>
                        </a:spcBef>
                        <a:spcAft>
                          <a:spcPts val="0"/>
                        </a:spcAft>
                        <a:buClrTx/>
                        <a:buSzTx/>
                        <a:buFontTx/>
                        <a:buNone/>
                        <a:tabLst/>
                        <a:defRPr/>
                      </a:pPr>
                      <a:r>
                        <a:rPr lang="en-US" sz="1400" dirty="0">
                          <a:effectLst/>
                          <a:latin typeface="Arial" panose="020B0604020202020204" pitchFamily="34" charset="0"/>
                          <a:ea typeface="Calibri" panose="020F0502020204030204" pitchFamily="34" charset="0"/>
                          <a:cs typeface="Arial" panose="020B0604020202020204" pitchFamily="34" charset="0"/>
                        </a:rPr>
                        <a:t>100% of all Compliance requirements were achieved</a:t>
                      </a:r>
                      <a:endPar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just" defTabSz="457200" rtl="0" eaLnBrk="1" fontAlgn="auto" latinLnBrk="0" hangingPunct="1">
                        <a:lnSpc>
                          <a:spcPct val="115000"/>
                        </a:lnSpc>
                        <a:spcBef>
                          <a:spcPts val="0"/>
                        </a:spcBef>
                        <a:spcAft>
                          <a:spcPts val="0"/>
                        </a:spcAft>
                        <a:buClrTx/>
                        <a:buSzTx/>
                        <a:buFontTx/>
                        <a:buNone/>
                        <a:tabLst/>
                        <a:defRPr/>
                      </a:pP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None</a:t>
                      </a: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r>
                        <a:rPr lang="en-US" sz="1400" dirty="0">
                          <a:solidFill>
                            <a:schemeClr val="tx1"/>
                          </a:solidFill>
                          <a:effectLst/>
                          <a:latin typeface="Arial" panose="020B0604020202020204" pitchFamily="34" charset="0"/>
                          <a:cs typeface="Arial" panose="020B0604020202020204" pitchFamily="34" charset="0"/>
                        </a:rPr>
                        <a:t>Corporate &amp;Financial</a:t>
                      </a:r>
                      <a:r>
                        <a:rPr lang="en-US" sz="1400" baseline="0" dirty="0">
                          <a:solidFill>
                            <a:schemeClr val="tx1"/>
                          </a:solidFill>
                          <a:effectLst/>
                          <a:latin typeface="Arial" panose="020B0604020202020204" pitchFamily="34" charset="0"/>
                          <a:cs typeface="Arial" panose="020B0604020202020204" pitchFamily="34" charset="0"/>
                        </a:rPr>
                        <a:t> </a:t>
                      </a:r>
                      <a:r>
                        <a:rPr lang="en-US" sz="1400" dirty="0">
                          <a:solidFill>
                            <a:schemeClr val="tx1"/>
                          </a:solidFill>
                          <a:effectLst/>
                          <a:latin typeface="Arial" panose="020B0604020202020204" pitchFamily="34" charset="0"/>
                          <a:cs typeface="Arial" panose="020B0604020202020204" pitchFamily="34" charset="0"/>
                        </a:rPr>
                        <a:t>Services  deals with compliance requirements on a monthly basis and therefore must comply 100% with all National</a:t>
                      </a:r>
                      <a:r>
                        <a:rPr lang="en-US" sz="1400" baseline="0" dirty="0">
                          <a:solidFill>
                            <a:schemeClr val="tx1"/>
                          </a:solidFill>
                          <a:effectLst/>
                          <a:latin typeface="Arial" panose="020B0604020202020204" pitchFamily="34" charset="0"/>
                          <a:cs typeface="Arial" panose="020B0604020202020204" pitchFamily="34" charset="0"/>
                        </a:rPr>
                        <a:t> </a:t>
                      </a:r>
                      <a:r>
                        <a:rPr lang="en-US" sz="1400" dirty="0">
                          <a:solidFill>
                            <a:schemeClr val="tx1"/>
                          </a:solidFill>
                          <a:effectLst/>
                          <a:latin typeface="Arial" panose="020B0604020202020204" pitchFamily="34" charset="0"/>
                          <a:cs typeface="Arial" panose="020B0604020202020204" pitchFamily="34" charset="0"/>
                        </a:rPr>
                        <a:t>Treasury requirements</a:t>
                      </a:r>
                      <a:r>
                        <a:rPr lang="en-US" sz="1400" dirty="0">
                          <a:solidFill>
                            <a:srgbClr val="00B050"/>
                          </a:solidFill>
                          <a:effectLst/>
                          <a:latin typeface="Arial" panose="020B0604020202020204" pitchFamily="34" charset="0"/>
                          <a:cs typeface="Arial" panose="020B0604020202020204" pitchFamily="34" charset="0"/>
                        </a:rPr>
                        <a:t>.</a:t>
                      </a:r>
                      <a:endParaRPr lang="en-ZA" sz="1400" dirty="0">
                        <a:effectLst/>
                        <a:latin typeface="Arial" panose="020B060402020202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1777602546"/>
                  </a:ext>
                </a:extLst>
              </a:tr>
            </a:tbl>
          </a:graphicData>
        </a:graphic>
      </p:graphicFrame>
      <p:cxnSp>
        <p:nvCxnSpPr>
          <p:cNvPr id="12" name="Straight Connector 11"/>
          <p:cNvCxnSpPr/>
          <p:nvPr/>
        </p:nvCxnSpPr>
        <p:spPr>
          <a:xfrm>
            <a:off x="4571999" y="2852936"/>
            <a:ext cx="439248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40993507"/>
      </p:ext>
    </p:extLst>
  </p:cSld>
  <p:clrMapOvr>
    <a:masterClrMapping/>
  </p:clrMapOvr>
  <p:transition spd="slow">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CEAB11A0-0268-43E3-A920-E97242BD7C75}" type="slidenum">
              <a:rPr lang="en-ZA" altLang="en-US" sz="2000" b="1" smtClean="0"/>
              <a:pPr>
                <a:spcBef>
                  <a:spcPct val="0"/>
                </a:spcBef>
                <a:buFontTx/>
                <a:buNone/>
              </a:pPr>
              <a:t>38</a:t>
            </a:fld>
            <a:endParaRPr lang="en-ZA" altLang="en-US" sz="2000" b="1"/>
          </a:p>
        </p:txBody>
      </p:sp>
      <p:sp>
        <p:nvSpPr>
          <p:cNvPr id="5" name="Title 1"/>
          <p:cNvSpPr txBox="1">
            <a:spLocks noGrp="1"/>
          </p:cNvSpPr>
          <p:nvPr>
            <p:ph type="title"/>
          </p:nvPr>
        </p:nvSpPr>
        <p:spPr>
          <a:xfrm>
            <a:off x="179512" y="133070"/>
            <a:ext cx="8875588" cy="574830"/>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r>
              <a:rPr lang="en-US" sz="2400" b="1" dirty="0"/>
              <a:t/>
            </a:r>
            <a:br>
              <a:rPr lang="en-US" sz="2400" b="1" dirty="0"/>
            </a:br>
            <a:r>
              <a:rPr lang="en-US" sz="2000" b="1" dirty="0"/>
              <a:t>2</a:t>
            </a:r>
            <a:r>
              <a:rPr lang="en-US" sz="2000" b="1" baseline="30000" dirty="0"/>
              <a:t>nd</a:t>
            </a:r>
            <a:r>
              <a:rPr lang="en-US" sz="2000" b="1" dirty="0"/>
              <a:t> quarter performance for </a:t>
            </a:r>
            <a:r>
              <a:rPr lang="en-US" sz="2000" b="1" dirty="0" err="1"/>
              <a:t>programme</a:t>
            </a:r>
            <a:r>
              <a:rPr lang="en-US" sz="2000" b="1" dirty="0"/>
              <a:t> 2: Research, Policy and Legislation </a:t>
            </a:r>
            <a:r>
              <a:rPr lang="en-ZA" sz="2000" dirty="0"/>
              <a:t/>
            </a:r>
            <a:br>
              <a:rPr lang="en-ZA" sz="2000" dirty="0"/>
            </a:br>
            <a:endParaRPr lang="en-US" sz="2000" b="1" dirty="0">
              <a:effectLst/>
            </a:endParaRPr>
          </a:p>
        </p:txBody>
      </p:sp>
      <p:sp>
        <p:nvSpPr>
          <p:cNvPr id="6" name="Content Placeholder 2"/>
          <p:cNvSpPr txBox="1">
            <a:spLocks/>
          </p:cNvSpPr>
          <p:nvPr/>
        </p:nvSpPr>
        <p:spPr>
          <a:xfrm>
            <a:off x="251520" y="1119063"/>
            <a:ext cx="8712968" cy="5670675"/>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0" algn="just">
              <a:buNone/>
              <a:tabLst>
                <a:tab pos="635000" algn="l"/>
              </a:tabLst>
            </a:pPr>
            <a:endParaRPr lang="en-US" sz="2000" dirty="0">
              <a:solidFill>
                <a:srgbClr val="002060"/>
              </a:solidFill>
              <a:latin typeface="Arial" pitchFamily="34" charset="0"/>
              <a:cs typeface="Arial" pitchFamily="34" charset="0"/>
            </a:endParaRPr>
          </a:p>
          <a:p>
            <a:pPr marL="228600" indent="0">
              <a:buNone/>
              <a:tabLst>
                <a:tab pos="635000" algn="l"/>
              </a:tabLst>
            </a:pPr>
            <a:endParaRPr lang="en-US" sz="2000" dirty="0">
              <a:solidFill>
                <a:srgbClr val="002060"/>
              </a:solidFill>
              <a:latin typeface="Arial" pitchFamily="34" charset="0"/>
              <a:cs typeface="Arial" pitchFamily="34" charset="0"/>
            </a:endParaRPr>
          </a:p>
          <a:p>
            <a:pPr marL="571500">
              <a:buFont typeface="Wingdings" panose="05000000000000000000" pitchFamily="2" charset="2"/>
              <a:buChar char="ü"/>
              <a:tabLst>
                <a:tab pos="635000" algn="l"/>
              </a:tabLst>
            </a:pPr>
            <a:endParaRPr lang="en-US" sz="2000" dirty="0">
              <a:latin typeface="Arial" pitchFamily="34" charset="0"/>
              <a:cs typeface="Arial" pitchFamily="34" charset="0"/>
            </a:endParaRPr>
          </a:p>
          <a:p>
            <a:pPr marL="571500">
              <a:buFont typeface="Wingdings" panose="05000000000000000000" pitchFamily="2" charset="2"/>
              <a:buChar char="ü"/>
              <a:tabLst>
                <a:tab pos="635000" algn="l"/>
              </a:tabLst>
            </a:pPr>
            <a:endParaRPr lang="en-US" sz="2000" dirty="0">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r>
              <a:rPr lang="en-US" sz="2400" dirty="0">
                <a:solidFill>
                  <a:schemeClr val="tx2">
                    <a:lumMod val="75000"/>
                  </a:schemeClr>
                </a:solidFill>
                <a:latin typeface="Arial" pitchFamily="34" charset="0"/>
                <a:cs typeface="Arial" pitchFamily="34" charset="0"/>
              </a:rPr>
              <a:t>									</a:t>
            </a: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r>
              <a:rPr lang="en-US" sz="2400" b="1" dirty="0">
                <a:solidFill>
                  <a:schemeClr val="tx2">
                    <a:lumMod val="75000"/>
                  </a:schemeClr>
                </a:solidFill>
                <a:latin typeface="Arial" pitchFamily="34" charset="0"/>
                <a:cs typeface="Arial" pitchFamily="34" charset="0"/>
              </a:rPr>
              <a:t>									    </a:t>
            </a:r>
            <a:endParaRPr lang="en-US" sz="1800" b="1" dirty="0">
              <a:solidFill>
                <a:schemeClr val="tx2">
                  <a:lumMod val="75000"/>
                </a:schemeClr>
              </a:solidFill>
              <a:latin typeface="Arial" pitchFamily="34" charset="0"/>
              <a:cs typeface="Arial" pitchFamily="34" charset="0"/>
            </a:endParaRPr>
          </a:p>
          <a:p>
            <a:pPr marL="228600" indent="0">
              <a:buNone/>
              <a:tabLst>
                <a:tab pos="635000" algn="l"/>
              </a:tabLst>
            </a:pPr>
            <a:r>
              <a:rPr lang="en-US" sz="2400" b="1" dirty="0">
                <a:solidFill>
                  <a:schemeClr val="tx2">
                    <a:lumMod val="75000"/>
                  </a:schemeClr>
                </a:solidFill>
                <a:latin typeface="Arial" pitchFamily="34" charset="0"/>
                <a:cs typeface="Arial" pitchFamily="34" charset="0"/>
              </a:rPr>
              <a:t>										</a:t>
            </a:r>
            <a:endParaRPr lang="en-US" sz="2000" b="1" dirty="0">
              <a:solidFill>
                <a:schemeClr val="tx2">
                  <a:lumMod val="75000"/>
                </a:schemeClr>
              </a:solidFill>
              <a:latin typeface="Arial" pitchFamily="34" charset="0"/>
              <a:cs typeface="Arial" pitchFamily="34" charset="0"/>
            </a:endParaRPr>
          </a:p>
        </p:txBody>
      </p:sp>
      <p:graphicFrame>
        <p:nvGraphicFramePr>
          <p:cNvPr id="4" name="Table 3"/>
          <p:cNvGraphicFramePr>
            <a:graphicFrameLocks noGrp="1"/>
          </p:cNvGraphicFramePr>
          <p:nvPr/>
        </p:nvGraphicFramePr>
        <p:xfrm>
          <a:off x="179512" y="769900"/>
          <a:ext cx="8875588" cy="5343587"/>
        </p:xfrm>
        <a:graphic>
          <a:graphicData uri="http://schemas.openxmlformats.org/drawingml/2006/table">
            <a:tbl>
              <a:tblPr firstRow="1" bandRow="1">
                <a:tableStyleId>{5C22544A-7EE6-4342-B048-85BDC9FD1C3A}</a:tableStyleId>
              </a:tblPr>
              <a:tblGrid>
                <a:gridCol w="1309513">
                  <a:extLst>
                    <a:ext uri="{9D8B030D-6E8A-4147-A177-3AD203B41FA5}">
                      <a16:colId xmlns:a16="http://schemas.microsoft.com/office/drawing/2014/main" xmlns="" val="1582720757"/>
                    </a:ext>
                  </a:extLst>
                </a:gridCol>
                <a:gridCol w="1498799">
                  <a:extLst>
                    <a:ext uri="{9D8B030D-6E8A-4147-A177-3AD203B41FA5}">
                      <a16:colId xmlns:a16="http://schemas.microsoft.com/office/drawing/2014/main" xmlns="" val="1296379088"/>
                    </a:ext>
                  </a:extLst>
                </a:gridCol>
                <a:gridCol w="1512168">
                  <a:extLst>
                    <a:ext uri="{9D8B030D-6E8A-4147-A177-3AD203B41FA5}">
                      <a16:colId xmlns:a16="http://schemas.microsoft.com/office/drawing/2014/main" xmlns="" val="766531964"/>
                    </a:ext>
                  </a:extLst>
                </a:gridCol>
                <a:gridCol w="1512168">
                  <a:extLst>
                    <a:ext uri="{9D8B030D-6E8A-4147-A177-3AD203B41FA5}">
                      <a16:colId xmlns:a16="http://schemas.microsoft.com/office/drawing/2014/main" xmlns="" val="2985933248"/>
                    </a:ext>
                  </a:extLst>
                </a:gridCol>
                <a:gridCol w="1800200">
                  <a:extLst>
                    <a:ext uri="{9D8B030D-6E8A-4147-A177-3AD203B41FA5}">
                      <a16:colId xmlns:a16="http://schemas.microsoft.com/office/drawing/2014/main" xmlns="" val="1266867216"/>
                    </a:ext>
                  </a:extLst>
                </a:gridCol>
                <a:gridCol w="1242740">
                  <a:extLst>
                    <a:ext uri="{9D8B030D-6E8A-4147-A177-3AD203B41FA5}">
                      <a16:colId xmlns:a16="http://schemas.microsoft.com/office/drawing/2014/main" xmlns="" val="492690724"/>
                    </a:ext>
                  </a:extLst>
                </a:gridCol>
              </a:tblGrid>
              <a:tr h="708064">
                <a:tc>
                  <a:txBody>
                    <a:bodyPr/>
                    <a:lstStyle/>
                    <a:p>
                      <a:pPr>
                        <a:lnSpc>
                          <a:spcPct val="115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Outputs</a:t>
                      </a:r>
                      <a:endParaRPr lang="en-ZA" sz="110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a:effectLst/>
                        <a:latin typeface="Calibri" panose="020F0502020204030204" pitchFamily="34" charset="0"/>
                        <a:cs typeface="Arial" panose="020B0604020202020204" pitchFamily="34" charset="0"/>
                      </a:endParaRPr>
                    </a:p>
                    <a:p>
                      <a:pPr>
                        <a:lnSpc>
                          <a:spcPct val="115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2020-2021</a:t>
                      </a:r>
                      <a:endParaRPr lang="en-ZA" sz="110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a:t>
                      </a:r>
                      <a:r>
                        <a:rPr lang="en-ZA" sz="1200" b="1" baseline="30000" dirty="0">
                          <a:effectLst/>
                          <a:latin typeface="Arial" panose="020B0604020202020204" pitchFamily="34" charset="0"/>
                          <a:ea typeface="Times New Roman" panose="02020603050405020304" pitchFamily="18" charset="0"/>
                          <a:cs typeface="Arial" panose="020B0604020202020204" pitchFamily="34" charset="0"/>
                        </a:rPr>
                        <a:t>nd</a:t>
                      </a:r>
                      <a:r>
                        <a:rPr lang="en-ZA" sz="1200" b="1" baseline="0" dirty="0">
                          <a:effectLst/>
                          <a:latin typeface="Arial" panose="020B0604020202020204" pitchFamily="34" charset="0"/>
                          <a:ea typeface="Times New Roman" panose="02020603050405020304" pitchFamily="18" charset="0"/>
                          <a:cs typeface="Arial" panose="020B0604020202020204" pitchFamily="34" charset="0"/>
                        </a:rPr>
                        <a:t> </a:t>
                      </a:r>
                      <a:r>
                        <a:rPr lang="en-ZA" sz="1200" b="1" dirty="0">
                          <a:effectLst/>
                          <a:latin typeface="Arial" panose="020B0604020202020204" pitchFamily="34" charset="0"/>
                          <a:ea typeface="Times New Roman" panose="02020603050405020304" pitchFamily="18" charset="0"/>
                          <a:cs typeface="Arial" panose="020B0604020202020204" pitchFamily="34" charset="0"/>
                        </a:rPr>
                        <a:t> Quarter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US" sz="1200" b="1">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2028184783"/>
                  </a:ext>
                </a:extLst>
              </a:tr>
              <a:tr h="4621211">
                <a:tc>
                  <a:txBody>
                    <a:bodyPr/>
                    <a:lstStyle/>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Capacity created</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for provinces on</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implementation</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of the</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Information</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Management</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Framework for</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the Institution</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of Traditional</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Leadership per</a:t>
                      </a:r>
                    </a:p>
                    <a:p>
                      <a:pPr>
                        <a:lnSpc>
                          <a:spcPct val="115000"/>
                        </a:lnSpc>
                        <a:spcAft>
                          <a:spcPts val="1000"/>
                        </a:spcAft>
                      </a:pPr>
                      <a:r>
                        <a:rPr lang="en-ZA" sz="1400">
                          <a:effectLst/>
                          <a:latin typeface="Arial" panose="020B0604020202020204" pitchFamily="34" charset="0"/>
                          <a:ea typeface="Calibri" panose="020F0502020204030204" pitchFamily="34" charset="0"/>
                          <a:cs typeface="Arial" panose="020B0604020202020204" pitchFamily="34" charset="0"/>
                        </a:rPr>
                        <a:t>year</a:t>
                      </a:r>
                    </a:p>
                  </a:txBody>
                  <a:tcPr marL="73025" marR="73025" marT="91440" marB="0"/>
                </a:tc>
                <a:tc>
                  <a:txBody>
                    <a:bodyPr/>
                    <a:lstStyle/>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Number of</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provinces for</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which capacity</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is created for</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implementation</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of the</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Information</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Management</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Framework for</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the Institution</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of Traditional</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Leadership per</a:t>
                      </a:r>
                    </a:p>
                    <a:p>
                      <a:pPr>
                        <a:lnSpc>
                          <a:spcPct val="115000"/>
                        </a:lnSpc>
                      </a:pPr>
                      <a:r>
                        <a:rPr lang="en-ZA" sz="1400">
                          <a:effectLst/>
                          <a:latin typeface="Arial" panose="020B0604020202020204" pitchFamily="34" charset="0"/>
                          <a:cs typeface="Arial" panose="020B0604020202020204" pitchFamily="34" charset="0"/>
                        </a:rPr>
                        <a:t>year</a:t>
                      </a:r>
                    </a:p>
                  </a:txBody>
                  <a:tcPr marL="73025" marR="73025" marT="91440" marB="0"/>
                </a:tc>
                <a:tc>
                  <a:txBody>
                    <a:bodyPr/>
                    <a:lstStyle/>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8</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provinces for</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which capacity</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is created for</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implementation</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of the</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Information</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Management</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Framework for</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the Institution</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of Traditional</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Leadership per</a:t>
                      </a:r>
                    </a:p>
                    <a:p>
                      <a:pPr>
                        <a:lnSpc>
                          <a:spcPct val="115000"/>
                        </a:lnSpc>
                      </a:pPr>
                      <a:r>
                        <a:rPr lang="en-ZA" sz="1400">
                          <a:effectLst/>
                          <a:latin typeface="Arial" panose="020B0604020202020204" pitchFamily="34" charset="0"/>
                          <a:cs typeface="Arial" panose="020B0604020202020204" pitchFamily="34" charset="0"/>
                        </a:rPr>
                        <a:t>year</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2</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provinces for</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which capacity</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is created for</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implementation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of the</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Information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Management</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Framework for</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the Institution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of Traditional</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Leadership</a:t>
                      </a:r>
                      <a:endParaRPr lang="en-ZA" sz="1400" dirty="0">
                        <a:effectLst/>
                        <a:latin typeface="Arial" panose="020B0604020202020204" pitchFamily="34" charset="0"/>
                        <a:cs typeface="Arial" panose="020B0604020202020204" pitchFamily="34" charset="0"/>
                      </a:endParaRPr>
                    </a:p>
                  </a:txBody>
                  <a:tcPr marL="73025" marR="73025" marT="91440" marB="0"/>
                </a:tc>
                <a:tc>
                  <a:txBody>
                    <a:bodyPr/>
                    <a:lstStyle/>
                    <a:p>
                      <a:pPr>
                        <a:lnSpc>
                          <a:spcPct val="115000"/>
                        </a:lnSpc>
                        <a:spcAft>
                          <a:spcPts val="1000"/>
                        </a:spcAft>
                      </a:pPr>
                      <a:r>
                        <a:rPr lang="en-US" sz="14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Capacity was created for four (4)</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provinces (</a:t>
                      </a:r>
                      <a:r>
                        <a:rPr lang="en-ZA" sz="1400" dirty="0" err="1">
                          <a:effectLst/>
                          <a:latin typeface="Arial" panose="020B0604020202020204" pitchFamily="34" charset="0"/>
                          <a:ea typeface="Calibri" panose="020F0502020204030204" pitchFamily="34" charset="0"/>
                          <a:cs typeface="Arial" panose="020B0604020202020204" pitchFamily="34" charset="0"/>
                        </a:rPr>
                        <a:t>KwaZulu</a:t>
                      </a:r>
                      <a:r>
                        <a:rPr lang="en-ZA" sz="1400" dirty="0">
                          <a:effectLst/>
                          <a:latin typeface="Arial" panose="020B0604020202020204" pitchFamily="34" charset="0"/>
                          <a:ea typeface="Calibri" panose="020F0502020204030204" pitchFamily="34" charset="0"/>
                          <a:cs typeface="Arial" panose="020B0604020202020204" pitchFamily="34" charset="0"/>
                        </a:rPr>
                        <a:t> Natal, Free State, Eastern Cape and Limpopo) for</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implementation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of the</a:t>
                      </a:r>
                      <a:r>
                        <a:rPr lang="en-ZA" sz="1400" baseline="0" dirty="0">
                          <a:effectLst/>
                          <a:latin typeface="Arial" panose="020B0604020202020204" pitchFamily="34" charset="0"/>
                          <a:ea typeface="Calibri" panose="020F0502020204030204" pitchFamily="34" charset="0"/>
                          <a:cs typeface="Arial" panose="020B0604020202020204" pitchFamily="34" charset="0"/>
                        </a:rPr>
                        <a:t> </a:t>
                      </a:r>
                      <a:r>
                        <a:rPr lang="en-ZA" sz="1400" dirty="0">
                          <a:effectLst/>
                          <a:latin typeface="Arial" panose="020B0604020202020204" pitchFamily="34" charset="0"/>
                          <a:ea typeface="Calibri" panose="020F0502020204030204" pitchFamily="34" charset="0"/>
                          <a:cs typeface="Arial" panose="020B0604020202020204" pitchFamily="34" charset="0"/>
                        </a:rPr>
                        <a:t>Information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Management</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Framework for</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the Institution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of Traditional</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Leadership </a:t>
                      </a:r>
                    </a:p>
                    <a:p>
                      <a:pPr>
                        <a:lnSpc>
                          <a:spcPct val="115000"/>
                        </a:lnSpc>
                        <a:spcAft>
                          <a:spcPts val="100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a:lnSpc>
                          <a:spcPct val="115000"/>
                        </a:lnSpc>
                      </a:pPr>
                      <a:r>
                        <a:rPr lang="en-US" sz="1400" dirty="0">
                          <a:effectLst/>
                          <a:latin typeface="Arial" panose="020B0604020202020204" pitchFamily="34" charset="0"/>
                          <a:cs typeface="Arial" panose="020B0604020202020204" pitchFamily="34" charset="0"/>
                        </a:rPr>
                        <a:t>The overachievement is due to the other two provinces being available for the capacity building sessions during the quarter under review and not being available in the other quarters</a:t>
                      </a:r>
                      <a:endParaRPr lang="en-ZA" sz="1400" dirty="0">
                        <a:effectLst/>
                        <a:latin typeface="Arial" panose="020B060402020202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1777602546"/>
                  </a:ext>
                </a:extLst>
              </a:tr>
            </a:tbl>
          </a:graphicData>
        </a:graphic>
      </p:graphicFrame>
    </p:spTree>
    <p:extLst>
      <p:ext uri="{BB962C8B-B14F-4D97-AF65-F5344CB8AC3E}">
        <p14:creationId xmlns:p14="http://schemas.microsoft.com/office/powerpoint/2010/main" xmlns="" val="59434567"/>
      </p:ext>
    </p:extLst>
  </p:cSld>
  <p:clrMapOvr>
    <a:masterClrMapping/>
  </p:clrMapOvr>
  <p:transition spd="slow">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CEAB11A0-0268-43E3-A920-E97242BD7C75}" type="slidenum">
              <a:rPr lang="en-ZA" altLang="en-US" sz="2000" b="1" smtClean="0"/>
              <a:pPr>
                <a:spcBef>
                  <a:spcPct val="0"/>
                </a:spcBef>
                <a:buFontTx/>
                <a:buNone/>
              </a:pPr>
              <a:t>39</a:t>
            </a:fld>
            <a:endParaRPr lang="en-ZA" altLang="en-US" sz="2000" b="1"/>
          </a:p>
        </p:txBody>
      </p:sp>
      <p:sp>
        <p:nvSpPr>
          <p:cNvPr id="5" name="Title 1"/>
          <p:cNvSpPr txBox="1">
            <a:spLocks noGrp="1"/>
          </p:cNvSpPr>
          <p:nvPr>
            <p:ph type="title"/>
          </p:nvPr>
        </p:nvSpPr>
        <p:spPr>
          <a:xfrm>
            <a:off x="179512" y="133070"/>
            <a:ext cx="8875588" cy="985994"/>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r>
              <a:rPr lang="en-US" sz="2400" b="1" dirty="0"/>
              <a:t/>
            </a:r>
            <a:br>
              <a:rPr lang="en-US" sz="2400" b="1" dirty="0"/>
            </a:br>
            <a:r>
              <a:rPr lang="en-US" sz="2400" b="1" dirty="0"/>
              <a:t>2</a:t>
            </a:r>
            <a:r>
              <a:rPr lang="en-US" sz="2400" b="1" baseline="30000" dirty="0"/>
              <a:t>nd</a:t>
            </a:r>
            <a:r>
              <a:rPr lang="en-US" sz="2400" b="1" dirty="0"/>
              <a:t>  quarter </a:t>
            </a:r>
            <a:r>
              <a:rPr lang="en-US" sz="2000" b="1" dirty="0"/>
              <a:t>performance</a:t>
            </a:r>
            <a:r>
              <a:rPr lang="en-US" sz="2400" b="1" dirty="0"/>
              <a:t> for </a:t>
            </a:r>
            <a:r>
              <a:rPr lang="en-US" sz="2400" b="1" dirty="0" err="1"/>
              <a:t>programme</a:t>
            </a:r>
            <a:r>
              <a:rPr lang="en-US" sz="2400" b="1" dirty="0"/>
              <a:t> 2: Research, Policy and Legislation…Cont… </a:t>
            </a:r>
            <a:r>
              <a:rPr lang="en-ZA" sz="2800" dirty="0"/>
              <a:t/>
            </a:r>
            <a:br>
              <a:rPr lang="en-ZA" sz="2800" dirty="0"/>
            </a:br>
            <a:endParaRPr lang="en-US" sz="2800" b="1" dirty="0">
              <a:effectLst/>
            </a:endParaRPr>
          </a:p>
        </p:txBody>
      </p:sp>
      <p:sp>
        <p:nvSpPr>
          <p:cNvPr id="6" name="Content Placeholder 2"/>
          <p:cNvSpPr txBox="1">
            <a:spLocks/>
          </p:cNvSpPr>
          <p:nvPr/>
        </p:nvSpPr>
        <p:spPr>
          <a:xfrm>
            <a:off x="179512" y="980728"/>
            <a:ext cx="8875588" cy="5803329"/>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0" algn="just">
              <a:buNone/>
              <a:tabLst>
                <a:tab pos="635000" algn="l"/>
              </a:tabLst>
            </a:pPr>
            <a:endParaRPr lang="en-US" sz="2000" dirty="0">
              <a:solidFill>
                <a:srgbClr val="002060"/>
              </a:solidFill>
              <a:latin typeface="Arial" pitchFamily="34" charset="0"/>
              <a:cs typeface="Arial" pitchFamily="34" charset="0"/>
            </a:endParaRPr>
          </a:p>
          <a:p>
            <a:pPr marL="228600" indent="0">
              <a:buNone/>
              <a:tabLst>
                <a:tab pos="635000" algn="l"/>
              </a:tabLst>
            </a:pPr>
            <a:endParaRPr lang="en-US" sz="2000" dirty="0">
              <a:solidFill>
                <a:srgbClr val="002060"/>
              </a:solidFill>
              <a:latin typeface="Arial" pitchFamily="34" charset="0"/>
              <a:cs typeface="Arial" pitchFamily="34" charset="0"/>
            </a:endParaRPr>
          </a:p>
          <a:p>
            <a:pPr marL="571500">
              <a:buFont typeface="Wingdings" panose="05000000000000000000" pitchFamily="2" charset="2"/>
              <a:buChar char="ü"/>
              <a:tabLst>
                <a:tab pos="635000" algn="l"/>
              </a:tabLst>
            </a:pPr>
            <a:endParaRPr lang="en-US" sz="2000" dirty="0">
              <a:latin typeface="Arial" pitchFamily="34" charset="0"/>
              <a:cs typeface="Arial" pitchFamily="34" charset="0"/>
            </a:endParaRPr>
          </a:p>
          <a:p>
            <a:pPr marL="571500">
              <a:buFont typeface="Wingdings" panose="05000000000000000000" pitchFamily="2" charset="2"/>
              <a:buChar char="ü"/>
              <a:tabLst>
                <a:tab pos="635000" algn="l"/>
              </a:tabLst>
            </a:pPr>
            <a:endParaRPr lang="en-US" sz="2000" dirty="0">
              <a:latin typeface="Arial" pitchFamily="34" charset="0"/>
              <a:cs typeface="Arial" pitchFamily="34" charset="0"/>
            </a:endParaRPr>
          </a:p>
          <a:p>
            <a:pPr marL="228600" indent="0">
              <a:buNone/>
              <a:tabLst>
                <a:tab pos="635000" algn="l"/>
              </a:tabLst>
            </a:pPr>
            <a:endParaRPr lang="en-US" sz="2000" dirty="0">
              <a:solidFill>
                <a:schemeClr val="tx2">
                  <a:lumMod val="75000"/>
                </a:schemeClr>
              </a:solidFill>
              <a:latin typeface="Arial" pitchFamily="34" charset="0"/>
              <a:cs typeface="Arial" pitchFamily="34" charset="0"/>
            </a:endParaRPr>
          </a:p>
          <a:p>
            <a:pPr marL="228600" indent="0">
              <a:buNone/>
              <a:tabLst>
                <a:tab pos="635000" algn="l"/>
              </a:tabLst>
            </a:pPr>
            <a:endParaRPr lang="en-US" sz="2000" dirty="0">
              <a:solidFill>
                <a:schemeClr val="tx2">
                  <a:lumMod val="75000"/>
                </a:schemeClr>
              </a:solidFill>
              <a:latin typeface="Arial" pitchFamily="34" charset="0"/>
              <a:cs typeface="Arial" pitchFamily="34" charset="0"/>
            </a:endParaRPr>
          </a:p>
          <a:p>
            <a:pPr marL="228600" indent="0">
              <a:buNone/>
              <a:tabLst>
                <a:tab pos="635000" algn="l"/>
              </a:tabLst>
            </a:pPr>
            <a:endParaRPr lang="en-US" sz="2000" dirty="0">
              <a:solidFill>
                <a:schemeClr val="tx2">
                  <a:lumMod val="75000"/>
                </a:schemeClr>
              </a:solidFill>
              <a:latin typeface="Arial" pitchFamily="34" charset="0"/>
              <a:cs typeface="Arial" pitchFamily="34" charset="0"/>
            </a:endParaRPr>
          </a:p>
          <a:p>
            <a:pPr marL="228600" indent="0">
              <a:buNone/>
              <a:tabLst>
                <a:tab pos="635000" algn="l"/>
              </a:tabLst>
            </a:pPr>
            <a:r>
              <a:rPr lang="en-US" sz="2000" dirty="0">
                <a:solidFill>
                  <a:schemeClr val="tx2">
                    <a:lumMod val="75000"/>
                  </a:schemeClr>
                </a:solidFill>
                <a:latin typeface="Arial" pitchFamily="34" charset="0"/>
                <a:cs typeface="Arial" pitchFamily="34" charset="0"/>
              </a:rPr>
              <a:t>									</a:t>
            </a:r>
          </a:p>
          <a:p>
            <a:pPr marL="228600" indent="0">
              <a:buNone/>
              <a:tabLst>
                <a:tab pos="635000" algn="l"/>
              </a:tabLst>
            </a:pPr>
            <a:endParaRPr lang="en-US" sz="20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0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0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000" b="1" dirty="0">
              <a:solidFill>
                <a:schemeClr val="tx2">
                  <a:lumMod val="75000"/>
                </a:schemeClr>
              </a:solidFill>
              <a:latin typeface="Arial" pitchFamily="34" charset="0"/>
              <a:cs typeface="Arial" pitchFamily="34" charset="0"/>
            </a:endParaRPr>
          </a:p>
          <a:p>
            <a:pPr marL="228600" indent="0">
              <a:buNone/>
              <a:tabLst>
                <a:tab pos="635000" algn="l"/>
              </a:tabLst>
            </a:pPr>
            <a:r>
              <a:rPr lang="en-US" sz="2000" b="1" dirty="0">
                <a:solidFill>
                  <a:schemeClr val="tx2">
                    <a:lumMod val="75000"/>
                  </a:schemeClr>
                </a:solidFill>
                <a:latin typeface="Arial" pitchFamily="34" charset="0"/>
                <a:cs typeface="Arial" pitchFamily="34" charset="0"/>
              </a:rPr>
              <a:t>									</a:t>
            </a:r>
          </a:p>
          <a:p>
            <a:pPr marL="228600" indent="0">
              <a:buNone/>
              <a:tabLst>
                <a:tab pos="635000" algn="l"/>
              </a:tabLst>
            </a:pPr>
            <a:r>
              <a:rPr lang="en-US" sz="2000" b="1" dirty="0">
                <a:solidFill>
                  <a:schemeClr val="tx2">
                    <a:lumMod val="75000"/>
                  </a:schemeClr>
                </a:solidFill>
                <a:latin typeface="Arial" pitchFamily="34" charset="0"/>
                <a:cs typeface="Arial" pitchFamily="34" charset="0"/>
              </a:rPr>
              <a:t>										</a:t>
            </a:r>
            <a:endParaRPr lang="en-US" sz="1800" b="1" dirty="0">
              <a:solidFill>
                <a:schemeClr val="tx2">
                  <a:lumMod val="75000"/>
                </a:schemeClr>
              </a:solidFill>
              <a:latin typeface="Arial" pitchFamily="34" charset="0"/>
              <a:cs typeface="Arial" pitchFamily="34" charset="0"/>
            </a:endParaRPr>
          </a:p>
        </p:txBody>
      </p:sp>
      <p:graphicFrame>
        <p:nvGraphicFramePr>
          <p:cNvPr id="4" name="Table 3"/>
          <p:cNvGraphicFramePr>
            <a:graphicFrameLocks noGrp="1"/>
          </p:cNvGraphicFramePr>
          <p:nvPr/>
        </p:nvGraphicFramePr>
        <p:xfrm>
          <a:off x="134471" y="1124745"/>
          <a:ext cx="8920629" cy="4130548"/>
        </p:xfrm>
        <a:graphic>
          <a:graphicData uri="http://schemas.openxmlformats.org/drawingml/2006/table">
            <a:tbl>
              <a:tblPr firstRow="1" bandRow="1">
                <a:tableStyleId>{5C22544A-7EE6-4342-B048-85BDC9FD1C3A}</a:tableStyleId>
              </a:tblPr>
              <a:tblGrid>
                <a:gridCol w="1316158">
                  <a:extLst>
                    <a:ext uri="{9D8B030D-6E8A-4147-A177-3AD203B41FA5}">
                      <a16:colId xmlns:a16="http://schemas.microsoft.com/office/drawing/2014/main" xmlns="" val="1582720757"/>
                    </a:ext>
                  </a:extLst>
                </a:gridCol>
                <a:gridCol w="1393179">
                  <a:extLst>
                    <a:ext uri="{9D8B030D-6E8A-4147-A177-3AD203B41FA5}">
                      <a16:colId xmlns:a16="http://schemas.microsoft.com/office/drawing/2014/main" xmlns="" val="1296379088"/>
                    </a:ext>
                  </a:extLst>
                </a:gridCol>
                <a:gridCol w="1440160">
                  <a:extLst>
                    <a:ext uri="{9D8B030D-6E8A-4147-A177-3AD203B41FA5}">
                      <a16:colId xmlns:a16="http://schemas.microsoft.com/office/drawing/2014/main" xmlns="" val="766531964"/>
                    </a:ext>
                  </a:extLst>
                </a:gridCol>
                <a:gridCol w="1368152">
                  <a:extLst>
                    <a:ext uri="{9D8B030D-6E8A-4147-A177-3AD203B41FA5}">
                      <a16:colId xmlns:a16="http://schemas.microsoft.com/office/drawing/2014/main" xmlns="" val="2985933248"/>
                    </a:ext>
                  </a:extLst>
                </a:gridCol>
                <a:gridCol w="1872208">
                  <a:extLst>
                    <a:ext uri="{9D8B030D-6E8A-4147-A177-3AD203B41FA5}">
                      <a16:colId xmlns:a16="http://schemas.microsoft.com/office/drawing/2014/main" xmlns="" val="1266867216"/>
                    </a:ext>
                  </a:extLst>
                </a:gridCol>
                <a:gridCol w="1530772">
                  <a:extLst>
                    <a:ext uri="{9D8B030D-6E8A-4147-A177-3AD203B41FA5}">
                      <a16:colId xmlns:a16="http://schemas.microsoft.com/office/drawing/2014/main" xmlns="" val="492690724"/>
                    </a:ext>
                  </a:extLst>
                </a:gridCol>
              </a:tblGrid>
              <a:tr h="720079">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a:effectLst/>
                        <a:latin typeface="Calibri" panose="020F0502020204030204" pitchFamily="34" charset="0"/>
                        <a:cs typeface="Arial" panose="020B0604020202020204" pitchFamily="34" charset="0"/>
                      </a:endParaRPr>
                    </a:p>
                    <a:p>
                      <a:pPr>
                        <a:lnSpc>
                          <a:spcPct val="115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2020-2021</a:t>
                      </a:r>
                      <a:endParaRPr lang="en-ZA" sz="110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a:t>
                      </a:r>
                      <a:r>
                        <a:rPr lang="en-ZA" sz="1200" b="1" baseline="30000" dirty="0">
                          <a:effectLst/>
                          <a:latin typeface="Arial" panose="020B0604020202020204" pitchFamily="34" charset="0"/>
                          <a:ea typeface="Times New Roman" panose="02020603050405020304" pitchFamily="18" charset="0"/>
                          <a:cs typeface="Arial" panose="020B0604020202020204" pitchFamily="34" charset="0"/>
                        </a:rPr>
                        <a:t>nd</a:t>
                      </a:r>
                      <a:r>
                        <a:rPr lang="en-ZA" sz="1200" b="1" baseline="0" dirty="0">
                          <a:effectLst/>
                          <a:latin typeface="Arial" panose="020B0604020202020204" pitchFamily="34" charset="0"/>
                          <a:ea typeface="Times New Roman" panose="02020603050405020304" pitchFamily="18" charset="0"/>
                          <a:cs typeface="Arial" panose="020B0604020202020204" pitchFamily="34" charset="0"/>
                        </a:rPr>
                        <a:t> </a:t>
                      </a:r>
                      <a:r>
                        <a:rPr lang="en-ZA" sz="1200" b="1" dirty="0">
                          <a:effectLst/>
                          <a:latin typeface="Arial" panose="020B0604020202020204" pitchFamily="34" charset="0"/>
                          <a:ea typeface="Times New Roman" panose="02020603050405020304" pitchFamily="18" charset="0"/>
                          <a:cs typeface="Arial" panose="020B0604020202020204" pitchFamily="34" charset="0"/>
                        </a:rPr>
                        <a:t> Quarter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US" sz="1200" b="1">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2028184783"/>
                  </a:ext>
                </a:extLst>
              </a:tr>
              <a:tr h="3400438">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Provinces</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monitored 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implementation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of the National</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Framework</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for Resolution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of Traditional</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Leadership</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Disputes and</a:t>
                      </a:r>
                    </a:p>
                    <a:p>
                      <a:pPr>
                        <a:lnSpc>
                          <a:spcPct val="115000"/>
                        </a:lnSpc>
                        <a:spcAft>
                          <a:spcPts val="1000"/>
                        </a:spcAft>
                      </a:pPr>
                      <a:r>
                        <a:rPr lang="en-ZA" sz="1400" dirty="0">
                          <a:effectLst/>
                          <a:latin typeface="Arial" panose="020B0604020202020204" pitchFamily="34" charset="0"/>
                          <a:ea typeface="Calibri" panose="020F0502020204030204" pitchFamily="34" charset="0"/>
                          <a:cs typeface="Arial" panose="020B0604020202020204" pitchFamily="34" charset="0"/>
                        </a:rPr>
                        <a:t>Claims</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Number of</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provinces</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monitored 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implementation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of the National</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Framework</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for Resolution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of Traditional</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Leadership</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Disputes and</a:t>
                      </a:r>
                    </a:p>
                    <a:p>
                      <a:pPr>
                        <a:lnSpc>
                          <a:spcPct val="115000"/>
                        </a:lnSpc>
                      </a:pPr>
                      <a:r>
                        <a:rPr lang="en-ZA" sz="1400" dirty="0">
                          <a:effectLst/>
                          <a:latin typeface="Arial" panose="020B0604020202020204" pitchFamily="34" charset="0"/>
                          <a:cs typeface="Arial" panose="020B0604020202020204" pitchFamily="34" charset="0"/>
                        </a:rPr>
                        <a:t>Claims</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8 provinces</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monitored 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implementation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of the National</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Framework</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for Resolution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of Traditional</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Leadership</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Disputes and</a:t>
                      </a:r>
                    </a:p>
                    <a:p>
                      <a:pPr>
                        <a:lnSpc>
                          <a:spcPct val="115000"/>
                        </a:lnSpc>
                      </a:pPr>
                      <a:r>
                        <a:rPr lang="en-ZA" sz="1400" dirty="0">
                          <a:effectLst/>
                          <a:latin typeface="Arial" panose="020B0604020202020204" pitchFamily="34" charset="0"/>
                          <a:cs typeface="Arial" panose="020B0604020202020204" pitchFamily="34" charset="0"/>
                        </a:rPr>
                        <a:t>Claims</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2</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provinces</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monitored 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implementation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of the National</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Framework</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for Resolution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of Traditional</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Leadership</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Disputes and</a:t>
                      </a:r>
                    </a:p>
                    <a:p>
                      <a:pPr>
                        <a:lnSpc>
                          <a:spcPct val="115000"/>
                        </a:lnSpc>
                      </a:pPr>
                      <a:r>
                        <a:rPr lang="en-ZA" sz="1400" dirty="0">
                          <a:effectLst/>
                          <a:latin typeface="Arial" panose="020B0604020202020204" pitchFamily="34" charset="0"/>
                          <a:cs typeface="Arial" panose="020B0604020202020204" pitchFamily="34" charset="0"/>
                        </a:rPr>
                        <a:t>Claims</a:t>
                      </a:r>
                    </a:p>
                  </a:txBody>
                  <a:tcPr marL="73025" marR="73025" marT="91440" marB="0"/>
                </a:tc>
                <a:tc>
                  <a:txBody>
                    <a:bodyPr/>
                    <a:lstStyle/>
                    <a:p>
                      <a:pPr>
                        <a:lnSpc>
                          <a:spcPct val="115000"/>
                        </a:lnSpc>
                        <a:spcAft>
                          <a:spcPts val="1000"/>
                        </a:spcAft>
                      </a:pPr>
                      <a:r>
                        <a:rPr lang="en-US" sz="14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3</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Provinces (</a:t>
                      </a:r>
                      <a:r>
                        <a:rPr lang="en-ZA" sz="1400" dirty="0" err="1">
                          <a:effectLst/>
                          <a:latin typeface="Arial" panose="020B0604020202020204" pitchFamily="34" charset="0"/>
                          <a:ea typeface="Calibri" panose="020F0502020204030204" pitchFamily="34" charset="0"/>
                          <a:cs typeface="Arial" panose="020B0604020202020204" pitchFamily="34" charset="0"/>
                        </a:rPr>
                        <a:t>KwaZulu</a:t>
                      </a:r>
                      <a:r>
                        <a:rPr lang="en-ZA" sz="1400" dirty="0">
                          <a:effectLst/>
                          <a:latin typeface="Arial" panose="020B0604020202020204" pitchFamily="34" charset="0"/>
                          <a:ea typeface="Calibri" panose="020F0502020204030204" pitchFamily="34" charset="0"/>
                          <a:cs typeface="Arial" panose="020B0604020202020204" pitchFamily="34" charset="0"/>
                        </a:rPr>
                        <a:t> Natal, Northern Cape and Free State) were</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monitored 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implementation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of the National</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Framework</a:t>
                      </a:r>
                      <a:r>
                        <a:rPr lang="en-ZA" sz="1400" baseline="0" dirty="0">
                          <a:effectLst/>
                          <a:latin typeface="Arial" panose="020B0604020202020204" pitchFamily="34" charset="0"/>
                          <a:ea typeface="Calibri" panose="020F0502020204030204" pitchFamily="34" charset="0"/>
                          <a:cs typeface="Arial" panose="020B0604020202020204" pitchFamily="34" charset="0"/>
                        </a:rPr>
                        <a:t> </a:t>
                      </a:r>
                      <a:r>
                        <a:rPr lang="en-ZA" sz="1400" dirty="0">
                          <a:effectLst/>
                          <a:latin typeface="Arial" panose="020B0604020202020204" pitchFamily="34" charset="0"/>
                          <a:ea typeface="Calibri" panose="020F0502020204030204" pitchFamily="34" charset="0"/>
                          <a:cs typeface="Arial" panose="020B0604020202020204" pitchFamily="34" charset="0"/>
                        </a:rPr>
                        <a:t>for Resolution</a:t>
                      </a:r>
                      <a:r>
                        <a:rPr lang="en-ZA" sz="1400" baseline="0" dirty="0">
                          <a:effectLst/>
                          <a:latin typeface="Arial" panose="020B0604020202020204" pitchFamily="34" charset="0"/>
                          <a:ea typeface="Calibri" panose="020F0502020204030204" pitchFamily="34" charset="0"/>
                          <a:cs typeface="Arial" panose="020B0604020202020204" pitchFamily="34" charset="0"/>
                        </a:rPr>
                        <a:t> </a:t>
                      </a:r>
                      <a:r>
                        <a:rPr lang="en-ZA" sz="1400" dirty="0">
                          <a:effectLst/>
                          <a:latin typeface="Arial" panose="020B0604020202020204" pitchFamily="34" charset="0"/>
                          <a:ea typeface="Calibri" panose="020F0502020204030204" pitchFamily="34" charset="0"/>
                          <a:cs typeface="Arial" panose="020B0604020202020204" pitchFamily="34" charset="0"/>
                        </a:rPr>
                        <a:t>of Traditional</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Leadership</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Disputes and Claims</a:t>
                      </a:r>
                    </a:p>
                  </a:txBody>
                  <a:tcPr marL="73025" marR="73025" marT="91440" marB="0"/>
                </a:tc>
                <a:tc>
                  <a:txBody>
                    <a:bodyPr/>
                    <a:lstStyle/>
                    <a:p>
                      <a:pPr>
                        <a:lnSpc>
                          <a:spcPct val="115000"/>
                        </a:lnSpc>
                      </a:pPr>
                      <a:r>
                        <a:rPr lang="en-US" sz="1400" dirty="0">
                          <a:effectLst/>
                          <a:latin typeface="Arial" panose="020B0604020202020204" pitchFamily="34" charset="0"/>
                          <a:cs typeface="Arial" panose="020B0604020202020204" pitchFamily="34" charset="0"/>
                        </a:rPr>
                        <a:t>The over-achievement is due to the third province being available for the monitoring meetings during the quarter under review and not being available in the other quarters.</a:t>
                      </a:r>
                      <a:endParaRPr lang="en-ZA" sz="1400" dirty="0">
                        <a:effectLst/>
                        <a:latin typeface="Arial" panose="020B060402020202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1777602546"/>
                  </a:ext>
                </a:extLst>
              </a:tr>
            </a:tbl>
          </a:graphicData>
        </a:graphic>
      </p:graphicFrame>
    </p:spTree>
    <p:extLst>
      <p:ext uri="{BB962C8B-B14F-4D97-AF65-F5344CB8AC3E}">
        <p14:creationId xmlns:p14="http://schemas.microsoft.com/office/powerpoint/2010/main" xmlns="" val="2884782225"/>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5"/>
          <p:cNvSpPr>
            <a:spLocks noChangeArrowheads="1"/>
          </p:cNvSpPr>
          <p:nvPr/>
        </p:nvSpPr>
        <p:spPr bwMode="auto">
          <a:xfrm>
            <a:off x="1494236" y="1484710"/>
            <a:ext cx="6101953" cy="323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 </a:t>
            </a:r>
            <a:endParaRPr kumimoji="0" lang="en-ZA" altLang="en-US" sz="15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23556" name="Title 3"/>
          <p:cNvSpPr txBox="1">
            <a:spLocks/>
          </p:cNvSpPr>
          <p:nvPr/>
        </p:nvSpPr>
        <p:spPr bwMode="auto">
          <a:xfrm>
            <a:off x="0" y="77192"/>
            <a:ext cx="9143999" cy="471488"/>
          </a:xfrm>
          <a:prstGeom prst="rect">
            <a:avLst/>
          </a:prstGeom>
          <a:solidFill>
            <a:schemeClr val="bg1"/>
          </a:solid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ZA" alt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 STRATEGIC OBJECTIVES</a:t>
            </a:r>
          </a:p>
        </p:txBody>
      </p:sp>
      <p:graphicFrame>
        <p:nvGraphicFramePr>
          <p:cNvPr id="2" name="Table 1"/>
          <p:cNvGraphicFramePr>
            <a:graphicFrameLocks noGrp="1"/>
          </p:cNvGraphicFramePr>
          <p:nvPr>
            <p:extLst>
              <p:ext uri="{D42A27DB-BD31-4B8C-83A1-F6EECF244321}">
                <p14:modId xmlns:p14="http://schemas.microsoft.com/office/powerpoint/2010/main" xmlns="" val="1869542174"/>
              </p:ext>
            </p:extLst>
          </p:nvPr>
        </p:nvGraphicFramePr>
        <p:xfrm>
          <a:off x="0" y="692697"/>
          <a:ext cx="9144000" cy="5247700"/>
        </p:xfrm>
        <a:graphic>
          <a:graphicData uri="http://schemas.openxmlformats.org/drawingml/2006/table">
            <a:tbl>
              <a:tblPr firstRow="1" firstCol="1" bandRow="1">
                <a:tableStyleId>{5C22544A-7EE6-4342-B048-85BDC9FD1C3A}</a:tableStyleId>
              </a:tblPr>
              <a:tblGrid>
                <a:gridCol w="611560">
                  <a:extLst>
                    <a:ext uri="{9D8B030D-6E8A-4147-A177-3AD203B41FA5}">
                      <a16:colId xmlns:a16="http://schemas.microsoft.com/office/drawing/2014/main" xmlns="" val="2644646503"/>
                    </a:ext>
                  </a:extLst>
                </a:gridCol>
                <a:gridCol w="8532440">
                  <a:extLst>
                    <a:ext uri="{9D8B030D-6E8A-4147-A177-3AD203B41FA5}">
                      <a16:colId xmlns:a16="http://schemas.microsoft.com/office/drawing/2014/main" xmlns="" val="2083715012"/>
                    </a:ext>
                  </a:extLst>
                </a:gridCol>
              </a:tblGrid>
              <a:tr h="363352">
                <a:tc>
                  <a:txBody>
                    <a:bodyPr/>
                    <a:lstStyle/>
                    <a:p>
                      <a:pPr algn="just">
                        <a:spcAft>
                          <a:spcPts val="0"/>
                        </a:spcAft>
                      </a:pPr>
                      <a:r>
                        <a:rPr lang="en-ZA" sz="1800" dirty="0">
                          <a:solidFill>
                            <a:schemeClr val="bg1"/>
                          </a:solidFill>
                          <a:effectLst/>
                          <a:latin typeface="Arial" panose="020B0604020202020204" pitchFamily="34" charset="0"/>
                          <a:cs typeface="Arial" panose="020B0604020202020204" pitchFamily="34" charset="0"/>
                        </a:rPr>
                        <a:t>No</a:t>
                      </a:r>
                      <a:endParaRPr lang="en-US" sz="1800" dirty="0">
                        <a:solidFill>
                          <a:schemeClr val="bg1"/>
                        </a:solidFill>
                        <a:effectLst/>
                        <a:latin typeface="Arial" panose="020B0604020202020204" pitchFamily="34" charset="0"/>
                        <a:cs typeface="Arial" panose="020B0604020202020204" pitchFamily="34" charset="0"/>
                      </a:endParaRPr>
                    </a:p>
                  </a:txBody>
                  <a:tcPr marL="68580" marR="68580" marT="0" marB="0">
                    <a:solidFill>
                      <a:schemeClr val="bg2">
                        <a:lumMod val="50000"/>
                      </a:schemeClr>
                    </a:solidFill>
                  </a:tcPr>
                </a:tc>
                <a:tc>
                  <a:txBody>
                    <a:bodyPr/>
                    <a:lstStyle/>
                    <a:p>
                      <a:pPr algn="just">
                        <a:spcAft>
                          <a:spcPts val="0"/>
                        </a:spcAft>
                      </a:pPr>
                      <a:r>
                        <a:rPr lang="en-ZA" sz="1800" dirty="0">
                          <a:solidFill>
                            <a:schemeClr val="bg1"/>
                          </a:solidFill>
                          <a:effectLst/>
                          <a:latin typeface="Arial" panose="020B0604020202020204" pitchFamily="34" charset="0"/>
                          <a:cs typeface="Arial" panose="020B0604020202020204" pitchFamily="34" charset="0"/>
                        </a:rPr>
                        <a:t>Strategic Objectives</a:t>
                      </a:r>
                      <a:endParaRPr lang="en-US" sz="1800" dirty="0">
                        <a:solidFill>
                          <a:schemeClr val="bg1"/>
                        </a:solidFill>
                        <a:effectLst/>
                        <a:latin typeface="Arial" panose="020B0604020202020204" pitchFamily="34" charset="0"/>
                        <a:cs typeface="Arial" panose="020B0604020202020204" pitchFamily="34" charset="0"/>
                      </a:endParaRPr>
                    </a:p>
                  </a:txBody>
                  <a:tcPr marL="68580" marR="68580" marT="0" marB="0">
                    <a:solidFill>
                      <a:schemeClr val="bg2">
                        <a:lumMod val="50000"/>
                      </a:schemeClr>
                    </a:solidFill>
                  </a:tcPr>
                </a:tc>
                <a:extLst>
                  <a:ext uri="{0D108BD9-81ED-4DB2-BD59-A6C34878D82A}">
                    <a16:rowId xmlns:a16="http://schemas.microsoft.com/office/drawing/2014/main" xmlns="" val="3561310918"/>
                  </a:ext>
                </a:extLst>
              </a:tr>
              <a:tr h="466179">
                <a:tc>
                  <a:txBody>
                    <a:bodyPr/>
                    <a:lstStyle/>
                    <a:p>
                      <a:pPr algn="just">
                        <a:spcAft>
                          <a:spcPts val="0"/>
                        </a:spcAft>
                      </a:pPr>
                      <a:r>
                        <a:rPr lang="en-ZA" sz="1800">
                          <a:solidFill>
                            <a:schemeClr val="tx1"/>
                          </a:solidFill>
                          <a:effectLst/>
                          <a:latin typeface="Arial" panose="020B0604020202020204" pitchFamily="34" charset="0"/>
                          <a:cs typeface="Arial" panose="020B0604020202020204" pitchFamily="34" charset="0"/>
                        </a:rPr>
                        <a:t>1</a:t>
                      </a:r>
                      <a:endParaRPr lang="en-US" sz="1800">
                        <a:solidFill>
                          <a:schemeClr val="tx1"/>
                        </a:solidFill>
                        <a:effectLst/>
                        <a:latin typeface="Arial" panose="020B0604020202020204" pitchFamily="34" charset="0"/>
                        <a:cs typeface="Arial" panose="020B0604020202020204" pitchFamily="34" charset="0"/>
                      </a:endParaRPr>
                    </a:p>
                  </a:txBody>
                  <a:tcPr marL="68580" marR="68580" marT="0" marB="0">
                    <a:solidFill>
                      <a:schemeClr val="bg2">
                        <a:lumMod val="90000"/>
                      </a:schemeClr>
                    </a:solidFill>
                  </a:tcPr>
                </a:tc>
                <a:tc>
                  <a:txBody>
                    <a:bodyPr/>
                    <a:lstStyle/>
                    <a:p>
                      <a:pPr algn="just"/>
                      <a:r>
                        <a:rPr lang="en-ZA" sz="1800" b="0" i="0" u="none" strike="noStrike" baseline="0" dirty="0">
                          <a:solidFill>
                            <a:schemeClr val="tx1"/>
                          </a:solidFill>
                          <a:latin typeface="Arial" panose="020B0604020202020204" pitchFamily="34" charset="0"/>
                          <a:cs typeface="Arial" panose="020B0604020202020204" pitchFamily="34" charset="0"/>
                        </a:rPr>
                        <a:t>To promote sound business management and leadership within the Department 	</a:t>
                      </a:r>
                    </a:p>
                  </a:txBody>
                  <a:tcPr marL="68580" marR="68580" marT="0" marB="0">
                    <a:solidFill>
                      <a:schemeClr val="bg2">
                        <a:lumMod val="90000"/>
                      </a:schemeClr>
                    </a:solidFill>
                  </a:tcPr>
                </a:tc>
                <a:extLst>
                  <a:ext uri="{0D108BD9-81ED-4DB2-BD59-A6C34878D82A}">
                    <a16:rowId xmlns:a16="http://schemas.microsoft.com/office/drawing/2014/main" xmlns="" val="1098676985"/>
                  </a:ext>
                </a:extLst>
              </a:tr>
              <a:tr h="553021">
                <a:tc>
                  <a:txBody>
                    <a:bodyPr/>
                    <a:lstStyle/>
                    <a:p>
                      <a:pPr algn="just">
                        <a:spcAft>
                          <a:spcPts val="0"/>
                        </a:spcAft>
                      </a:pPr>
                      <a:r>
                        <a:rPr lang="en-ZA" sz="1800" dirty="0">
                          <a:solidFill>
                            <a:schemeClr val="tx1"/>
                          </a:solidFill>
                          <a:effectLst/>
                          <a:latin typeface="Arial" panose="020B0604020202020204" pitchFamily="34" charset="0"/>
                          <a:cs typeface="Arial" panose="020B0604020202020204" pitchFamily="34" charset="0"/>
                        </a:rPr>
                        <a:t>2</a:t>
                      </a:r>
                      <a:endParaRPr lang="en-US" sz="1800" dirty="0">
                        <a:solidFill>
                          <a:schemeClr val="tx1"/>
                        </a:solidFill>
                        <a:effectLst/>
                        <a:latin typeface="Arial" panose="020B0604020202020204" pitchFamily="34" charset="0"/>
                        <a:cs typeface="Arial" panose="020B0604020202020204" pitchFamily="34" charset="0"/>
                      </a:endParaRPr>
                    </a:p>
                  </a:txBody>
                  <a:tcPr marL="68580" marR="68580" marT="0" marB="0">
                    <a:solidFill>
                      <a:schemeClr val="bg2">
                        <a:lumMod val="90000"/>
                      </a:schemeClr>
                    </a:solidFill>
                  </a:tcPr>
                </a:tc>
                <a:tc>
                  <a:txBody>
                    <a:bodyPr/>
                    <a:lstStyle/>
                    <a:p>
                      <a:pPr algn="just"/>
                      <a:r>
                        <a:rPr lang="en-ZA" sz="1800" b="0" i="0" u="none" strike="noStrike" baseline="0" dirty="0">
                          <a:solidFill>
                            <a:schemeClr val="tx1"/>
                          </a:solidFill>
                          <a:latin typeface="Arial" panose="020B0604020202020204" pitchFamily="34" charset="0"/>
                          <a:cs typeface="Arial" panose="020B0604020202020204" pitchFamily="34" charset="0"/>
                        </a:rPr>
                        <a:t>To promote the participation of traditional and khoisan leadership in socio-economic development 	</a:t>
                      </a:r>
                    </a:p>
                  </a:txBody>
                  <a:tcPr marL="68580" marR="68580" marT="0" marB="0">
                    <a:solidFill>
                      <a:schemeClr val="bg2">
                        <a:lumMod val="90000"/>
                      </a:schemeClr>
                    </a:solidFill>
                  </a:tcPr>
                </a:tc>
                <a:extLst>
                  <a:ext uri="{0D108BD9-81ED-4DB2-BD59-A6C34878D82A}">
                    <a16:rowId xmlns:a16="http://schemas.microsoft.com/office/drawing/2014/main" xmlns="" val="339829328"/>
                  </a:ext>
                </a:extLst>
              </a:tr>
              <a:tr h="553021">
                <a:tc>
                  <a:txBody>
                    <a:bodyPr/>
                    <a:lstStyle/>
                    <a:p>
                      <a:pPr algn="just">
                        <a:spcAft>
                          <a:spcPts val="0"/>
                        </a:spcAft>
                      </a:pPr>
                      <a:r>
                        <a:rPr lang="en-ZA" sz="1800" dirty="0">
                          <a:solidFill>
                            <a:schemeClr val="tx1"/>
                          </a:solidFill>
                          <a:effectLst/>
                          <a:latin typeface="Arial" panose="020B0604020202020204" pitchFamily="34" charset="0"/>
                          <a:cs typeface="Arial" panose="020B0604020202020204" pitchFamily="34" charset="0"/>
                        </a:rPr>
                        <a:t>3</a:t>
                      </a:r>
                      <a:endParaRPr lang="en-US" sz="1800" dirty="0">
                        <a:solidFill>
                          <a:schemeClr val="tx1"/>
                        </a:solidFill>
                        <a:effectLst/>
                        <a:latin typeface="Arial" panose="020B0604020202020204" pitchFamily="34" charset="0"/>
                        <a:cs typeface="Arial" panose="020B0604020202020204" pitchFamily="34" charset="0"/>
                      </a:endParaRPr>
                    </a:p>
                  </a:txBody>
                  <a:tcPr marL="68580" marR="68580" marT="0" marB="0">
                    <a:solidFill>
                      <a:schemeClr val="bg2">
                        <a:lumMod val="90000"/>
                      </a:schemeClr>
                    </a:solidFill>
                  </a:tcPr>
                </a:tc>
                <a:tc>
                  <a:txBody>
                    <a:bodyPr/>
                    <a:lstStyle/>
                    <a:p>
                      <a:pPr algn="just"/>
                      <a:r>
                        <a:rPr lang="en-ZA" sz="1800" b="0" i="0" u="none" strike="noStrike" baseline="0" dirty="0">
                          <a:solidFill>
                            <a:schemeClr val="tx1"/>
                          </a:solidFill>
                          <a:latin typeface="Arial" panose="020B0604020202020204" pitchFamily="34" charset="0"/>
                          <a:cs typeface="Arial" panose="020B0604020202020204" pitchFamily="34" charset="0"/>
                        </a:rPr>
                        <a:t>To improve performance and functionality of traditional and Khoisan leadership structures 	</a:t>
                      </a:r>
                    </a:p>
                  </a:txBody>
                  <a:tcPr marL="68580" marR="68580" marT="0" marB="0">
                    <a:solidFill>
                      <a:schemeClr val="bg2">
                        <a:lumMod val="90000"/>
                      </a:schemeClr>
                    </a:solidFill>
                  </a:tcPr>
                </a:tc>
                <a:extLst>
                  <a:ext uri="{0D108BD9-81ED-4DB2-BD59-A6C34878D82A}">
                    <a16:rowId xmlns:a16="http://schemas.microsoft.com/office/drawing/2014/main" xmlns="" val="2064200443"/>
                  </a:ext>
                </a:extLst>
              </a:tr>
              <a:tr h="531798">
                <a:tc>
                  <a:txBody>
                    <a:bodyPr/>
                    <a:lstStyle/>
                    <a:p>
                      <a:pPr algn="just">
                        <a:spcAft>
                          <a:spcPts val="0"/>
                        </a:spcAft>
                      </a:pPr>
                      <a:r>
                        <a:rPr lang="en-ZA" sz="1800" dirty="0">
                          <a:solidFill>
                            <a:schemeClr val="tx1"/>
                          </a:solidFill>
                          <a:effectLst/>
                          <a:latin typeface="Arial" panose="020B0604020202020204" pitchFamily="34" charset="0"/>
                          <a:cs typeface="Arial" panose="020B0604020202020204" pitchFamily="34" charset="0"/>
                        </a:rPr>
                        <a:t>4</a:t>
                      </a:r>
                      <a:endParaRPr lang="en-US" sz="1800" dirty="0">
                        <a:solidFill>
                          <a:schemeClr val="tx1"/>
                        </a:solidFill>
                        <a:effectLst/>
                        <a:latin typeface="Arial" panose="020B0604020202020204" pitchFamily="34" charset="0"/>
                        <a:cs typeface="Arial" panose="020B0604020202020204" pitchFamily="34" charset="0"/>
                      </a:endParaRPr>
                    </a:p>
                  </a:txBody>
                  <a:tcPr marL="68580" marR="68580" marT="0" marB="0">
                    <a:solidFill>
                      <a:schemeClr val="bg2">
                        <a:lumMod val="90000"/>
                      </a:schemeClr>
                    </a:solidFill>
                  </a:tcPr>
                </a:tc>
                <a:tc>
                  <a:txBody>
                    <a:bodyPr/>
                    <a:lstStyle/>
                    <a:p>
                      <a:pPr algn="just"/>
                      <a:r>
                        <a:rPr lang="en-ZA" sz="1800" b="0" i="0" u="none" strike="noStrike" baseline="0" dirty="0">
                          <a:solidFill>
                            <a:schemeClr val="tx1"/>
                          </a:solidFill>
                          <a:latin typeface="Arial" panose="020B0604020202020204" pitchFamily="34" charset="0"/>
                          <a:cs typeface="Arial" panose="020B0604020202020204" pitchFamily="34" charset="0"/>
                        </a:rPr>
                        <a:t>To manage partnerships, intergovernmental and stakeholder relations 	</a:t>
                      </a:r>
                    </a:p>
                  </a:txBody>
                  <a:tcPr marL="68580" marR="68580" marT="0" marB="0">
                    <a:solidFill>
                      <a:schemeClr val="bg2">
                        <a:lumMod val="90000"/>
                      </a:schemeClr>
                    </a:solidFill>
                  </a:tcPr>
                </a:tc>
                <a:extLst>
                  <a:ext uri="{0D108BD9-81ED-4DB2-BD59-A6C34878D82A}">
                    <a16:rowId xmlns:a16="http://schemas.microsoft.com/office/drawing/2014/main" xmlns="" val="23744978"/>
                  </a:ext>
                </a:extLst>
              </a:tr>
              <a:tr h="531798">
                <a:tc>
                  <a:txBody>
                    <a:bodyPr/>
                    <a:lstStyle/>
                    <a:p>
                      <a:pPr algn="just">
                        <a:spcAft>
                          <a:spcPts val="0"/>
                        </a:spcAft>
                      </a:pPr>
                      <a:r>
                        <a:rPr lang="en-ZA" sz="1800" dirty="0">
                          <a:solidFill>
                            <a:schemeClr val="tx1"/>
                          </a:solidFill>
                          <a:effectLst/>
                          <a:latin typeface="Arial" panose="020B0604020202020204" pitchFamily="34" charset="0"/>
                          <a:cs typeface="Arial" panose="020B0604020202020204" pitchFamily="34" charset="0"/>
                        </a:rPr>
                        <a:t>5</a:t>
                      </a:r>
                      <a:endParaRPr lang="en-US" sz="1800" dirty="0">
                        <a:solidFill>
                          <a:schemeClr val="tx1"/>
                        </a:solidFill>
                        <a:effectLst/>
                        <a:latin typeface="Arial" panose="020B0604020202020204" pitchFamily="34" charset="0"/>
                        <a:cs typeface="Arial" panose="020B0604020202020204" pitchFamily="34" charset="0"/>
                      </a:endParaRPr>
                    </a:p>
                  </a:txBody>
                  <a:tcPr marL="68580" marR="68580" marT="0" marB="0">
                    <a:solidFill>
                      <a:schemeClr val="bg2">
                        <a:lumMod val="90000"/>
                      </a:schemeClr>
                    </a:solidFill>
                  </a:tcPr>
                </a:tc>
                <a:tc>
                  <a:txBody>
                    <a:bodyPr/>
                    <a:lstStyle/>
                    <a:p>
                      <a:pPr algn="just"/>
                      <a:r>
                        <a:rPr lang="en-ZA" sz="1800" b="0" i="0" u="none" strike="noStrike" baseline="0" dirty="0">
                          <a:solidFill>
                            <a:schemeClr val="tx1"/>
                          </a:solidFill>
                          <a:latin typeface="Arial" panose="020B0604020202020204" pitchFamily="34" charset="0"/>
                          <a:cs typeface="Arial" panose="020B0604020202020204" pitchFamily="34" charset="0"/>
                        </a:rPr>
                        <a:t>To promote social cohesion within the traditional affairs sector 	</a:t>
                      </a:r>
                    </a:p>
                  </a:txBody>
                  <a:tcPr marL="68580" marR="68580" marT="0" marB="0">
                    <a:solidFill>
                      <a:schemeClr val="bg2">
                        <a:lumMod val="90000"/>
                      </a:schemeClr>
                    </a:solidFill>
                  </a:tcPr>
                </a:tc>
                <a:extLst>
                  <a:ext uri="{0D108BD9-81ED-4DB2-BD59-A6C34878D82A}">
                    <a16:rowId xmlns:a16="http://schemas.microsoft.com/office/drawing/2014/main" xmlns="" val="517334233"/>
                  </a:ext>
                </a:extLst>
              </a:tr>
              <a:tr h="601230">
                <a:tc>
                  <a:txBody>
                    <a:bodyPr/>
                    <a:lstStyle/>
                    <a:p>
                      <a:pPr algn="just">
                        <a:spcAft>
                          <a:spcPts val="0"/>
                        </a:spcAft>
                      </a:pPr>
                      <a:r>
                        <a:rPr lang="en-ZA" sz="1800" dirty="0">
                          <a:solidFill>
                            <a:schemeClr val="tx1"/>
                          </a:solidFill>
                          <a:effectLst/>
                          <a:latin typeface="Arial" panose="020B0604020202020204" pitchFamily="34" charset="0"/>
                          <a:cs typeface="Arial" panose="020B0604020202020204" pitchFamily="34" charset="0"/>
                        </a:rPr>
                        <a:t>6</a:t>
                      </a:r>
                      <a:endParaRPr lang="en-US" sz="1800" dirty="0">
                        <a:solidFill>
                          <a:schemeClr val="tx1"/>
                        </a:solidFill>
                        <a:effectLst/>
                        <a:latin typeface="Arial" panose="020B0604020202020204" pitchFamily="34" charset="0"/>
                        <a:cs typeface="Arial" panose="020B0604020202020204" pitchFamily="34" charset="0"/>
                      </a:endParaRPr>
                    </a:p>
                  </a:txBody>
                  <a:tcPr marL="68580" marR="68580" marT="0" marB="0">
                    <a:solidFill>
                      <a:schemeClr val="bg2">
                        <a:lumMod val="90000"/>
                      </a:schemeClr>
                    </a:solidFill>
                  </a:tcPr>
                </a:tc>
                <a:tc>
                  <a:txBody>
                    <a:bodyPr/>
                    <a:lstStyle/>
                    <a:p>
                      <a:pPr algn="just"/>
                      <a:r>
                        <a:rPr lang="en-ZA" sz="1800" b="0" i="0" u="none" strike="noStrike" baseline="0" dirty="0">
                          <a:solidFill>
                            <a:schemeClr val="tx1"/>
                          </a:solidFill>
                          <a:latin typeface="Arial" panose="020B0604020202020204" pitchFamily="34" charset="0"/>
                          <a:cs typeface="Arial" panose="020B0604020202020204" pitchFamily="34" charset="0"/>
                        </a:rPr>
                        <a:t>To reduce the number of deaths and injuries resulting from cultural initiation practice 	</a:t>
                      </a:r>
                    </a:p>
                  </a:txBody>
                  <a:tcPr marL="68580" marR="68580" marT="0" marB="0">
                    <a:solidFill>
                      <a:schemeClr val="bg2">
                        <a:lumMod val="90000"/>
                      </a:schemeClr>
                    </a:solidFill>
                  </a:tcPr>
                </a:tc>
                <a:extLst>
                  <a:ext uri="{0D108BD9-81ED-4DB2-BD59-A6C34878D82A}">
                    <a16:rowId xmlns:a16="http://schemas.microsoft.com/office/drawing/2014/main" xmlns="" val="4053975735"/>
                  </a:ext>
                </a:extLst>
              </a:tr>
              <a:tr h="526694">
                <a:tc>
                  <a:txBody>
                    <a:bodyPr/>
                    <a:lstStyle/>
                    <a:p>
                      <a:pPr algn="just">
                        <a:spcAft>
                          <a:spcPts val="0"/>
                        </a:spcAft>
                      </a:pPr>
                      <a:r>
                        <a:rPr lang="en-US" sz="1800" dirty="0">
                          <a:solidFill>
                            <a:schemeClr val="tx1"/>
                          </a:solidFill>
                          <a:effectLst/>
                          <a:latin typeface="Arial" panose="020B0604020202020204" pitchFamily="34" charset="0"/>
                          <a:cs typeface="Arial" panose="020B0604020202020204" pitchFamily="34" charset="0"/>
                        </a:rPr>
                        <a:t>7</a:t>
                      </a:r>
                    </a:p>
                  </a:txBody>
                  <a:tcPr marL="68580" marR="68580" marT="0" marB="0">
                    <a:solidFill>
                      <a:schemeClr val="bg2">
                        <a:lumMod val="90000"/>
                      </a:schemeClr>
                    </a:solidFill>
                  </a:tcPr>
                </a:tc>
                <a:tc>
                  <a:txBody>
                    <a:bodyPr/>
                    <a:lstStyle/>
                    <a:p>
                      <a:pPr algn="just"/>
                      <a:r>
                        <a:rPr lang="en-ZA" sz="1800" b="0" i="0" u="none" strike="noStrike" baseline="0" dirty="0">
                          <a:solidFill>
                            <a:schemeClr val="tx1"/>
                          </a:solidFill>
                          <a:latin typeface="Arial" panose="020B0604020202020204" pitchFamily="34" charset="0"/>
                          <a:cs typeface="Arial" panose="020B0604020202020204" pitchFamily="34" charset="0"/>
                        </a:rPr>
                        <a:t>To manage traditional affairs information and research agenda 	</a:t>
                      </a:r>
                    </a:p>
                    <a:p>
                      <a:pPr algn="just"/>
                      <a:endParaRPr lang="en-US" sz="1800" dirty="0">
                        <a:solidFill>
                          <a:schemeClr val="tx1"/>
                        </a:solidFill>
                        <a:effectLst/>
                        <a:latin typeface="Arial" panose="020B0604020202020204" pitchFamily="34" charset="0"/>
                        <a:cs typeface="Arial" panose="020B0604020202020204" pitchFamily="34" charset="0"/>
                      </a:endParaRPr>
                    </a:p>
                  </a:txBody>
                  <a:tcPr marL="68580" marR="68580" marT="0" marB="0">
                    <a:solidFill>
                      <a:schemeClr val="bg2">
                        <a:lumMod val="90000"/>
                      </a:schemeClr>
                    </a:solidFill>
                  </a:tcPr>
                </a:tc>
                <a:extLst>
                  <a:ext uri="{0D108BD9-81ED-4DB2-BD59-A6C34878D82A}">
                    <a16:rowId xmlns:a16="http://schemas.microsoft.com/office/drawing/2014/main" xmlns="" val="2204883286"/>
                  </a:ext>
                </a:extLst>
              </a:tr>
              <a:tr h="550021">
                <a:tc>
                  <a:txBody>
                    <a:bodyPr/>
                    <a:lstStyle/>
                    <a:p>
                      <a:pPr algn="just">
                        <a:spcAft>
                          <a:spcPts val="0"/>
                        </a:spcAft>
                      </a:pPr>
                      <a:r>
                        <a:rPr lang="en-ZA" sz="1800" dirty="0">
                          <a:solidFill>
                            <a:schemeClr val="tx1"/>
                          </a:solidFill>
                          <a:effectLst/>
                          <a:latin typeface="Arial" panose="020B0604020202020204" pitchFamily="34" charset="0"/>
                          <a:cs typeface="Arial" panose="020B0604020202020204" pitchFamily="34" charset="0"/>
                        </a:rPr>
                        <a:t>8</a:t>
                      </a:r>
                      <a:endParaRPr lang="en-US" sz="1800" dirty="0">
                        <a:solidFill>
                          <a:schemeClr val="tx1"/>
                        </a:solidFill>
                        <a:effectLst/>
                        <a:latin typeface="Arial" panose="020B0604020202020204" pitchFamily="34" charset="0"/>
                        <a:cs typeface="Arial" panose="020B0604020202020204" pitchFamily="34" charset="0"/>
                      </a:endParaRPr>
                    </a:p>
                  </a:txBody>
                  <a:tcPr marL="68580" marR="68580" marT="0" marB="0">
                    <a:solidFill>
                      <a:schemeClr val="bg2">
                        <a:lumMod val="90000"/>
                      </a:schemeClr>
                    </a:solidFill>
                  </a:tcPr>
                </a:tc>
                <a:tc>
                  <a:txBody>
                    <a:bodyPr/>
                    <a:lstStyle/>
                    <a:p>
                      <a:pPr algn="just"/>
                      <a:r>
                        <a:rPr lang="en-ZA" sz="1800" b="0" i="0" u="none" strike="noStrike" baseline="0" dirty="0">
                          <a:solidFill>
                            <a:schemeClr val="tx1"/>
                          </a:solidFill>
                          <a:latin typeface="Arial" panose="020B0604020202020204" pitchFamily="34" charset="0"/>
                          <a:cs typeface="Arial" panose="020B0604020202020204" pitchFamily="34" charset="0"/>
                        </a:rPr>
                        <a:t>To manage traditional leadership disputes and claims 	</a:t>
                      </a:r>
                    </a:p>
                  </a:txBody>
                  <a:tcPr marL="68580" marR="68580" marT="0" marB="0">
                    <a:solidFill>
                      <a:schemeClr val="bg2">
                        <a:lumMod val="90000"/>
                      </a:schemeClr>
                    </a:solidFill>
                  </a:tcPr>
                </a:tc>
                <a:extLst>
                  <a:ext uri="{0D108BD9-81ED-4DB2-BD59-A6C34878D82A}">
                    <a16:rowId xmlns:a16="http://schemas.microsoft.com/office/drawing/2014/main" xmlns="" val="3914682112"/>
                  </a:ext>
                </a:extLst>
              </a:tr>
              <a:tr h="526694">
                <a:tc>
                  <a:txBody>
                    <a:bodyPr/>
                    <a:lstStyle/>
                    <a:p>
                      <a:pPr algn="just">
                        <a:spcAft>
                          <a:spcPts val="0"/>
                        </a:spcAft>
                      </a:pPr>
                      <a:r>
                        <a:rPr lang="en-ZA" sz="1800" dirty="0">
                          <a:solidFill>
                            <a:schemeClr val="tx1"/>
                          </a:solidFill>
                          <a:effectLst/>
                          <a:latin typeface="Arial" panose="020B0604020202020204" pitchFamily="34" charset="0"/>
                          <a:cs typeface="Arial" panose="020B0604020202020204" pitchFamily="34" charset="0"/>
                        </a:rPr>
                        <a:t>9</a:t>
                      </a:r>
                      <a:endParaRPr lang="en-US" sz="1800" dirty="0">
                        <a:solidFill>
                          <a:schemeClr val="tx1"/>
                        </a:solidFill>
                        <a:effectLst/>
                        <a:latin typeface="Arial" panose="020B0604020202020204" pitchFamily="34" charset="0"/>
                        <a:cs typeface="Arial" panose="020B0604020202020204" pitchFamily="34" charset="0"/>
                      </a:endParaRPr>
                    </a:p>
                  </a:txBody>
                  <a:tcPr marL="68580" marR="68580" marT="0" marB="0">
                    <a:solidFill>
                      <a:schemeClr val="bg2">
                        <a:lumMod val="90000"/>
                      </a:schemeClr>
                    </a:solidFill>
                  </a:tcPr>
                </a:tc>
                <a:tc>
                  <a:txBody>
                    <a:bodyPr/>
                    <a:lstStyle/>
                    <a:p>
                      <a:pPr algn="just"/>
                      <a:r>
                        <a:rPr lang="en-ZA" sz="1800" b="0" i="0" u="none" strike="noStrike" baseline="0" dirty="0">
                          <a:solidFill>
                            <a:schemeClr val="tx1"/>
                          </a:solidFill>
                          <a:latin typeface="Arial" panose="020B0604020202020204" pitchFamily="34" charset="0"/>
                          <a:cs typeface="Arial" panose="020B0604020202020204" pitchFamily="34" charset="0"/>
                        </a:rPr>
                        <a:t>To develop, implement, monitor and review traditional affairs policies and legislation 	</a:t>
                      </a:r>
                    </a:p>
                  </a:txBody>
                  <a:tcPr marL="68580" marR="68580" marT="0" marB="0">
                    <a:solidFill>
                      <a:schemeClr val="bg2">
                        <a:lumMod val="90000"/>
                      </a:schemeClr>
                    </a:solidFill>
                  </a:tcPr>
                </a:tc>
                <a:extLst>
                  <a:ext uri="{0D108BD9-81ED-4DB2-BD59-A6C34878D82A}">
                    <a16:rowId xmlns:a16="http://schemas.microsoft.com/office/drawing/2014/main" xmlns="" val="1737538234"/>
                  </a:ext>
                </a:extLst>
              </a:tr>
            </a:tbl>
          </a:graphicData>
        </a:graphic>
      </p:graphicFrame>
      <p:sp>
        <p:nvSpPr>
          <p:cNvPr id="3" name="Slide Number Placeholder 2"/>
          <p:cNvSpPr>
            <a:spLocks noGrp="1"/>
          </p:cNvSpPr>
          <p:nvPr>
            <p:ph type="sldNum" sz="quarter" idx="11"/>
          </p:nvPr>
        </p:nvSpPr>
        <p:spPr/>
        <p:txBody>
          <a:bodyPr/>
          <a:lstStyle/>
          <a:p>
            <a:pPr>
              <a:defRPr/>
            </a:pPr>
            <a:fld id="{1573DAA0-0609-4F22-9394-B3B35071C387}" type="slidenum">
              <a:rPr lang="en-ZA" altLang="en-US" smtClean="0"/>
              <a:pPr>
                <a:defRPr/>
              </a:pPr>
              <a:t>4</a:t>
            </a:fld>
            <a:endParaRPr lang="en-ZA" altLang="en-US"/>
          </a:p>
        </p:txBody>
      </p:sp>
    </p:spTree>
    <p:extLst>
      <p:ext uri="{BB962C8B-B14F-4D97-AF65-F5344CB8AC3E}">
        <p14:creationId xmlns:p14="http://schemas.microsoft.com/office/powerpoint/2010/main" xmlns="" val="3111410143"/>
      </p:ext>
    </p:extLst>
  </p:cSld>
  <p:clrMapOvr>
    <a:masterClrMapping/>
  </p:clrMapOvr>
  <p:transition spd="slow">
    <p:wipe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CEAB11A0-0268-43E3-A920-E97242BD7C75}" type="slidenum">
              <a:rPr lang="en-ZA" altLang="en-US" sz="2000" b="1" smtClean="0"/>
              <a:pPr>
                <a:spcBef>
                  <a:spcPct val="0"/>
                </a:spcBef>
                <a:buFontTx/>
                <a:buNone/>
              </a:pPr>
              <a:t>40</a:t>
            </a:fld>
            <a:endParaRPr lang="en-ZA" altLang="en-US" sz="2000" b="1"/>
          </a:p>
        </p:txBody>
      </p:sp>
      <p:sp>
        <p:nvSpPr>
          <p:cNvPr id="5" name="Title 1"/>
          <p:cNvSpPr txBox="1">
            <a:spLocks noGrp="1"/>
          </p:cNvSpPr>
          <p:nvPr>
            <p:ph type="title"/>
          </p:nvPr>
        </p:nvSpPr>
        <p:spPr>
          <a:xfrm>
            <a:off x="179512" y="133070"/>
            <a:ext cx="8875588" cy="985994"/>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r>
              <a:rPr lang="en-US" sz="2400" b="1" dirty="0"/>
              <a:t/>
            </a:r>
            <a:br>
              <a:rPr lang="en-US" sz="2400" b="1" dirty="0"/>
            </a:br>
            <a:r>
              <a:rPr lang="en-US" sz="2400" b="1" dirty="0"/>
              <a:t>2</a:t>
            </a:r>
            <a:r>
              <a:rPr lang="en-US" sz="2400" b="1" baseline="30000" dirty="0"/>
              <a:t>nd</a:t>
            </a:r>
            <a:r>
              <a:rPr lang="en-US" sz="2400" b="1" dirty="0"/>
              <a:t> quarter performance for </a:t>
            </a:r>
            <a:r>
              <a:rPr lang="en-US" sz="2400" b="1" dirty="0" err="1"/>
              <a:t>programme</a:t>
            </a:r>
            <a:r>
              <a:rPr lang="en-US" sz="2400" b="1" dirty="0"/>
              <a:t> 2: Research, Policy and Legislation (</a:t>
            </a:r>
            <a:r>
              <a:rPr lang="en-US" sz="2400" b="1" dirty="0" err="1"/>
              <a:t>RPL</a:t>
            </a:r>
            <a:r>
              <a:rPr lang="en-US" sz="2400" b="1" dirty="0"/>
              <a:t>)…Cont… </a:t>
            </a:r>
            <a:r>
              <a:rPr lang="en-ZA" sz="2800" dirty="0"/>
              <a:t/>
            </a:r>
            <a:br>
              <a:rPr lang="en-ZA" sz="2800" dirty="0"/>
            </a:br>
            <a:endParaRPr lang="en-US" sz="2800" b="1" dirty="0">
              <a:effectLst/>
            </a:endParaRPr>
          </a:p>
        </p:txBody>
      </p:sp>
      <p:sp>
        <p:nvSpPr>
          <p:cNvPr id="6" name="Content Placeholder 2"/>
          <p:cNvSpPr txBox="1">
            <a:spLocks/>
          </p:cNvSpPr>
          <p:nvPr/>
        </p:nvSpPr>
        <p:spPr>
          <a:xfrm>
            <a:off x="0" y="980728"/>
            <a:ext cx="9144000" cy="5803329"/>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0" algn="just">
              <a:buNone/>
              <a:tabLst>
                <a:tab pos="635000" algn="l"/>
              </a:tabLst>
            </a:pPr>
            <a:endParaRPr lang="en-US" sz="2000" dirty="0">
              <a:solidFill>
                <a:srgbClr val="002060"/>
              </a:solidFill>
              <a:latin typeface="Arial" pitchFamily="34" charset="0"/>
              <a:cs typeface="Arial" pitchFamily="34" charset="0"/>
            </a:endParaRPr>
          </a:p>
          <a:p>
            <a:pPr marL="228600" indent="0">
              <a:buNone/>
              <a:tabLst>
                <a:tab pos="635000" algn="l"/>
              </a:tabLst>
            </a:pPr>
            <a:endParaRPr lang="en-US" sz="2000" dirty="0">
              <a:solidFill>
                <a:srgbClr val="002060"/>
              </a:solidFill>
              <a:latin typeface="Arial" pitchFamily="34" charset="0"/>
              <a:cs typeface="Arial" pitchFamily="34" charset="0"/>
            </a:endParaRPr>
          </a:p>
          <a:p>
            <a:pPr marL="571500">
              <a:buFont typeface="Wingdings" panose="05000000000000000000" pitchFamily="2" charset="2"/>
              <a:buChar char="ü"/>
              <a:tabLst>
                <a:tab pos="635000" algn="l"/>
              </a:tabLst>
            </a:pPr>
            <a:endParaRPr lang="en-US" sz="2000" dirty="0">
              <a:latin typeface="Arial" pitchFamily="34" charset="0"/>
              <a:cs typeface="Arial" pitchFamily="34" charset="0"/>
            </a:endParaRPr>
          </a:p>
          <a:p>
            <a:pPr marL="571500">
              <a:buFont typeface="Wingdings" panose="05000000000000000000" pitchFamily="2" charset="2"/>
              <a:buChar char="ü"/>
              <a:tabLst>
                <a:tab pos="635000" algn="l"/>
              </a:tabLst>
            </a:pPr>
            <a:endParaRPr lang="en-US" sz="2000" dirty="0">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dirty="0">
              <a:solidFill>
                <a:schemeClr val="tx2">
                  <a:lumMod val="75000"/>
                </a:schemeClr>
              </a:solidFill>
              <a:latin typeface="Arial" pitchFamily="34" charset="0"/>
              <a:cs typeface="Arial" pitchFamily="34" charset="0"/>
            </a:endParaRPr>
          </a:p>
          <a:p>
            <a:pPr marL="228600" indent="0">
              <a:buNone/>
              <a:tabLst>
                <a:tab pos="635000" algn="l"/>
              </a:tabLst>
            </a:pPr>
            <a:r>
              <a:rPr lang="en-US" sz="2400" dirty="0">
                <a:solidFill>
                  <a:schemeClr val="tx2">
                    <a:lumMod val="75000"/>
                  </a:schemeClr>
                </a:solidFill>
                <a:latin typeface="Arial" pitchFamily="34" charset="0"/>
                <a:cs typeface="Arial" pitchFamily="34" charset="0"/>
              </a:rPr>
              <a:t>									</a:t>
            </a: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endParaRPr lang="en-US" sz="2400" b="1" dirty="0">
              <a:solidFill>
                <a:schemeClr val="tx2">
                  <a:lumMod val="75000"/>
                </a:schemeClr>
              </a:solidFill>
              <a:latin typeface="Arial" pitchFamily="34" charset="0"/>
              <a:cs typeface="Arial" pitchFamily="34" charset="0"/>
            </a:endParaRPr>
          </a:p>
          <a:p>
            <a:pPr marL="228600" indent="0">
              <a:buNone/>
              <a:tabLst>
                <a:tab pos="635000" algn="l"/>
              </a:tabLst>
            </a:pPr>
            <a:r>
              <a:rPr lang="en-US" sz="2400" b="1" dirty="0">
                <a:solidFill>
                  <a:schemeClr val="tx2">
                    <a:lumMod val="75000"/>
                  </a:schemeClr>
                </a:solidFill>
                <a:latin typeface="Arial" pitchFamily="34" charset="0"/>
                <a:cs typeface="Arial" pitchFamily="34" charset="0"/>
              </a:rPr>
              <a:t>									</a:t>
            </a:r>
          </a:p>
          <a:p>
            <a:pPr marL="228600" indent="0">
              <a:buNone/>
              <a:tabLst>
                <a:tab pos="635000" algn="l"/>
              </a:tabLst>
            </a:pPr>
            <a:r>
              <a:rPr lang="en-US" sz="2400" b="1" dirty="0">
                <a:solidFill>
                  <a:schemeClr val="tx2">
                    <a:lumMod val="75000"/>
                  </a:schemeClr>
                </a:solidFill>
                <a:latin typeface="Arial" pitchFamily="34" charset="0"/>
                <a:cs typeface="Arial" pitchFamily="34" charset="0"/>
              </a:rPr>
              <a:t>										</a:t>
            </a:r>
            <a:endParaRPr lang="en-US" sz="1800" b="1" dirty="0">
              <a:solidFill>
                <a:schemeClr val="tx2">
                  <a:lumMod val="75000"/>
                </a:schemeClr>
              </a:solidFill>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4281183978"/>
              </p:ext>
            </p:extLst>
          </p:nvPr>
        </p:nvGraphicFramePr>
        <p:xfrm>
          <a:off x="179512" y="1124745"/>
          <a:ext cx="8784976" cy="4896543"/>
        </p:xfrm>
        <a:graphic>
          <a:graphicData uri="http://schemas.openxmlformats.org/drawingml/2006/table">
            <a:tbl>
              <a:tblPr firstRow="1" bandRow="1">
                <a:tableStyleId>{5C22544A-7EE6-4342-B048-85BDC9FD1C3A}</a:tableStyleId>
              </a:tblPr>
              <a:tblGrid>
                <a:gridCol w="1464163">
                  <a:extLst>
                    <a:ext uri="{9D8B030D-6E8A-4147-A177-3AD203B41FA5}">
                      <a16:colId xmlns:a16="http://schemas.microsoft.com/office/drawing/2014/main" xmlns="" val="1582720757"/>
                    </a:ext>
                  </a:extLst>
                </a:gridCol>
                <a:gridCol w="1568144">
                  <a:extLst>
                    <a:ext uri="{9D8B030D-6E8A-4147-A177-3AD203B41FA5}">
                      <a16:colId xmlns:a16="http://schemas.microsoft.com/office/drawing/2014/main" xmlns="" val="1296379088"/>
                    </a:ext>
                  </a:extLst>
                </a:gridCol>
                <a:gridCol w="1151293">
                  <a:extLst>
                    <a:ext uri="{9D8B030D-6E8A-4147-A177-3AD203B41FA5}">
                      <a16:colId xmlns:a16="http://schemas.microsoft.com/office/drawing/2014/main" xmlns="" val="766531964"/>
                    </a:ext>
                  </a:extLst>
                </a:gridCol>
                <a:gridCol w="1673051">
                  <a:extLst>
                    <a:ext uri="{9D8B030D-6E8A-4147-A177-3AD203B41FA5}">
                      <a16:colId xmlns:a16="http://schemas.microsoft.com/office/drawing/2014/main" xmlns="" val="2985933248"/>
                    </a:ext>
                  </a:extLst>
                </a:gridCol>
                <a:gridCol w="1893588">
                  <a:extLst>
                    <a:ext uri="{9D8B030D-6E8A-4147-A177-3AD203B41FA5}">
                      <a16:colId xmlns:a16="http://schemas.microsoft.com/office/drawing/2014/main" xmlns="" val="1266867216"/>
                    </a:ext>
                  </a:extLst>
                </a:gridCol>
                <a:gridCol w="1034737">
                  <a:extLst>
                    <a:ext uri="{9D8B030D-6E8A-4147-A177-3AD203B41FA5}">
                      <a16:colId xmlns:a16="http://schemas.microsoft.com/office/drawing/2014/main" xmlns="" val="492690724"/>
                    </a:ext>
                  </a:extLst>
                </a:gridCol>
              </a:tblGrid>
              <a:tr h="925096">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a:effectLst/>
                        <a:latin typeface="Calibri" panose="020F0502020204030204" pitchFamily="34" charset="0"/>
                        <a:cs typeface="Arial" panose="020B0604020202020204" pitchFamily="34" charset="0"/>
                      </a:endParaRPr>
                    </a:p>
                    <a:p>
                      <a:pPr>
                        <a:lnSpc>
                          <a:spcPct val="115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2020-2021</a:t>
                      </a:r>
                      <a:endParaRPr lang="en-ZA" sz="110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a:t>
                      </a:r>
                      <a:r>
                        <a:rPr lang="en-ZA" sz="1200" b="1" baseline="30000" dirty="0">
                          <a:effectLst/>
                          <a:latin typeface="Arial" panose="020B0604020202020204" pitchFamily="34" charset="0"/>
                          <a:ea typeface="Times New Roman" panose="02020603050405020304" pitchFamily="18" charset="0"/>
                          <a:cs typeface="Arial" panose="020B0604020202020204" pitchFamily="34" charset="0"/>
                        </a:rPr>
                        <a:t>nd</a:t>
                      </a:r>
                      <a:r>
                        <a:rPr lang="en-ZA" sz="1200" b="1" baseline="0" dirty="0">
                          <a:effectLst/>
                          <a:latin typeface="Arial" panose="020B0604020202020204" pitchFamily="34" charset="0"/>
                          <a:ea typeface="Times New Roman" panose="02020603050405020304" pitchFamily="18" charset="0"/>
                          <a:cs typeface="Arial" panose="020B0604020202020204" pitchFamily="34" charset="0"/>
                        </a:rPr>
                        <a:t> </a:t>
                      </a:r>
                      <a:r>
                        <a:rPr lang="en-ZA" sz="1200" b="1" dirty="0">
                          <a:effectLst/>
                          <a:latin typeface="Arial" panose="020B0604020202020204" pitchFamily="34" charset="0"/>
                          <a:ea typeface="Times New Roman" panose="02020603050405020304" pitchFamily="18" charset="0"/>
                          <a:cs typeface="Arial" panose="020B0604020202020204" pitchFamily="34" charset="0"/>
                        </a:rPr>
                        <a:t>Quarter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US" sz="1200" b="1">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2028184783"/>
                  </a:ext>
                </a:extLst>
              </a:tr>
              <a:tr h="3971447">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Discussion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Document</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on roles and</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functions of</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traditional</a:t>
                      </a:r>
                    </a:p>
                    <a:p>
                      <a:pPr>
                        <a:lnSpc>
                          <a:spcPct val="115000"/>
                        </a:lnSpc>
                        <a:spcAft>
                          <a:spcPts val="1000"/>
                        </a:spcAft>
                      </a:pPr>
                      <a:r>
                        <a:rPr lang="en-ZA" sz="1400" dirty="0">
                          <a:effectLst/>
                          <a:latin typeface="Arial" panose="020B0604020202020204" pitchFamily="34" charset="0"/>
                          <a:ea typeface="Calibri" panose="020F0502020204030204" pitchFamily="34" charset="0"/>
                          <a:cs typeface="Arial" panose="020B0604020202020204" pitchFamily="34" charset="0"/>
                        </a:rPr>
                        <a:t>leadership</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Discussion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Document</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on roles and</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functions of</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traditional</a:t>
                      </a:r>
                    </a:p>
                    <a:p>
                      <a:pPr>
                        <a:lnSpc>
                          <a:spcPct val="115000"/>
                        </a:lnSpc>
                      </a:pPr>
                      <a:r>
                        <a:rPr lang="en-ZA" sz="1400" dirty="0">
                          <a:effectLst/>
                          <a:latin typeface="Arial" panose="020B0604020202020204" pitchFamily="34" charset="0"/>
                          <a:cs typeface="Arial" panose="020B0604020202020204" pitchFamily="34" charset="0"/>
                        </a:rPr>
                        <a:t>leadership</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Discussion Document 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roles and functions of traditional</a:t>
                      </a:r>
                    </a:p>
                    <a:p>
                      <a:pPr>
                        <a:lnSpc>
                          <a:spcPct val="115000"/>
                        </a:lnSpc>
                      </a:pPr>
                      <a:r>
                        <a:rPr lang="en-ZA" sz="1400" dirty="0">
                          <a:effectLst/>
                          <a:latin typeface="Arial" panose="020B0604020202020204" pitchFamily="34" charset="0"/>
                          <a:cs typeface="Arial" panose="020B0604020202020204" pitchFamily="34" charset="0"/>
                        </a:rPr>
                        <a:t>leadership developed.</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Draft Discussion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Document on roles and</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functions of traditional</a:t>
                      </a:r>
                    </a:p>
                    <a:p>
                      <a:pPr>
                        <a:lnSpc>
                          <a:spcPct val="115000"/>
                        </a:lnSpc>
                      </a:pPr>
                      <a:r>
                        <a:rPr lang="en-ZA" sz="1400" dirty="0">
                          <a:effectLst/>
                          <a:latin typeface="Arial" panose="020B0604020202020204" pitchFamily="34" charset="0"/>
                          <a:cs typeface="Arial" panose="020B0604020202020204" pitchFamily="34" charset="0"/>
                        </a:rPr>
                        <a:t>leadership developed.</a:t>
                      </a:r>
                    </a:p>
                  </a:txBody>
                  <a:tcPr marL="73025" marR="73025" marT="91440" marB="0"/>
                </a:tc>
                <a:tc>
                  <a:txBody>
                    <a:bodyPr/>
                    <a:lstStyle/>
                    <a:p>
                      <a:pPr>
                        <a:lnSpc>
                          <a:spcPct val="115000"/>
                        </a:lnSpc>
                        <a:spcAft>
                          <a:spcPts val="1000"/>
                        </a:spcAft>
                      </a:pPr>
                      <a:r>
                        <a:rPr lang="en-US" sz="14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Draft Discussion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Document on roles and</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functions of traditional</a:t>
                      </a:r>
                    </a:p>
                    <a:p>
                      <a:pPr>
                        <a:lnSpc>
                          <a:spcPct val="115000"/>
                        </a:lnSpc>
                        <a:spcAft>
                          <a:spcPts val="1000"/>
                        </a:spcAft>
                      </a:pPr>
                      <a:r>
                        <a:rPr lang="en-ZA" sz="1400" dirty="0">
                          <a:effectLst/>
                          <a:latin typeface="Arial" panose="020B0604020202020204" pitchFamily="34" charset="0"/>
                          <a:ea typeface="Calibri" panose="020F0502020204030204" pitchFamily="34" charset="0"/>
                          <a:cs typeface="Arial" panose="020B0604020202020204" pitchFamily="34" charset="0"/>
                        </a:rPr>
                        <a:t>leadership was developed.</a:t>
                      </a:r>
                    </a:p>
                    <a:p>
                      <a:pPr>
                        <a:lnSpc>
                          <a:spcPct val="115000"/>
                        </a:lnSpc>
                        <a:spcAft>
                          <a:spcPts val="100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a:lnSpc>
                          <a:spcPct val="115000"/>
                        </a:lnSpc>
                      </a:pPr>
                      <a:r>
                        <a:rPr lang="en-US" sz="1400" dirty="0">
                          <a:effectLst/>
                          <a:latin typeface="Arial" panose="020B0604020202020204" pitchFamily="34" charset="0"/>
                          <a:cs typeface="Arial" panose="020B0604020202020204" pitchFamily="34" charset="0"/>
                        </a:rPr>
                        <a:t>None</a:t>
                      </a:r>
                      <a:endParaRPr lang="en-ZA" sz="1400" dirty="0">
                        <a:effectLst/>
                        <a:latin typeface="Arial" panose="020B060402020202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1777602546"/>
                  </a:ext>
                </a:extLst>
              </a:tr>
            </a:tbl>
          </a:graphicData>
        </a:graphic>
      </p:graphicFrame>
    </p:spTree>
    <p:extLst>
      <p:ext uri="{BB962C8B-B14F-4D97-AF65-F5344CB8AC3E}">
        <p14:creationId xmlns:p14="http://schemas.microsoft.com/office/powerpoint/2010/main" xmlns="" val="2683670296"/>
      </p:ext>
    </p:extLst>
  </p:cSld>
  <p:clrMapOvr>
    <a:masterClrMapping/>
  </p:clrMapOvr>
  <p:transition spd="slow">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41</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0" y="0"/>
            <a:ext cx="9055100" cy="722977"/>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r>
              <a:rPr lang="en-US" sz="2400" b="1" dirty="0"/>
              <a:t/>
            </a:r>
            <a:br>
              <a:rPr lang="en-US" sz="2400" b="1" dirty="0"/>
            </a:br>
            <a:r>
              <a:rPr lang="en-US" sz="2000" b="1" dirty="0"/>
              <a:t>2</a:t>
            </a:r>
            <a:r>
              <a:rPr lang="en-US" sz="2000" b="1" baseline="30000" dirty="0"/>
              <a:t>nd</a:t>
            </a:r>
            <a:r>
              <a:rPr lang="en-US" sz="2000" b="1" dirty="0"/>
              <a:t> quarter performance for </a:t>
            </a:r>
            <a:r>
              <a:rPr lang="en-US" sz="2000" b="1" dirty="0" err="1"/>
              <a:t>programme</a:t>
            </a:r>
            <a:r>
              <a:rPr lang="en-US" sz="2000" b="1" dirty="0"/>
              <a:t> 3: Institutional Support and Coordination (</a:t>
            </a:r>
            <a:r>
              <a:rPr lang="en-US" sz="2000" b="1" dirty="0" err="1"/>
              <a:t>ISC</a:t>
            </a:r>
            <a:r>
              <a:rPr lang="en-US" sz="2000" b="1" dirty="0"/>
              <a:t>) </a:t>
            </a:r>
            <a:r>
              <a:rPr lang="en-ZA" sz="2000" dirty="0"/>
              <a:t/>
            </a:r>
            <a:br>
              <a:rPr lang="en-ZA" sz="2000" dirty="0"/>
            </a:br>
            <a:endParaRPr lang="en-US" sz="2000" b="1" dirty="0">
              <a:effectLst/>
            </a:endParaRPr>
          </a:p>
        </p:txBody>
      </p:sp>
      <p:sp>
        <p:nvSpPr>
          <p:cNvPr id="6" name="Content Placeholder 2"/>
          <p:cNvSpPr txBox="1">
            <a:spLocks/>
          </p:cNvSpPr>
          <p:nvPr/>
        </p:nvSpPr>
        <p:spPr>
          <a:xfrm>
            <a:off x="179512" y="980728"/>
            <a:ext cx="8784976" cy="5803329"/>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endParaRPr kumimoji="0" lang="en-US" sz="18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lang="en-US" sz="2400" b="1" dirty="0">
                <a:solidFill>
                  <a:srgbClr val="1F497D">
                    <a:lumMod val="75000"/>
                  </a:srgbClr>
                </a:solidFill>
                <a:latin typeface="Arial" pitchFamily="34" charset="0"/>
                <a:cs typeface="Arial" pitchFamily="34" charset="0"/>
              </a:rPr>
              <a:t>						</a:t>
            </a:r>
            <a:endParaRPr kumimoji="0" lang="en-US" sz="20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494732585"/>
              </p:ext>
            </p:extLst>
          </p:nvPr>
        </p:nvGraphicFramePr>
        <p:xfrm>
          <a:off x="179511" y="722979"/>
          <a:ext cx="8830283" cy="5207195"/>
        </p:xfrm>
        <a:graphic>
          <a:graphicData uri="http://schemas.openxmlformats.org/drawingml/2006/table">
            <a:tbl>
              <a:tblPr firstRow="1" bandRow="1">
                <a:tableStyleId>{5C22544A-7EE6-4342-B048-85BDC9FD1C3A}</a:tableStyleId>
              </a:tblPr>
              <a:tblGrid>
                <a:gridCol w="1471714">
                  <a:extLst>
                    <a:ext uri="{9D8B030D-6E8A-4147-A177-3AD203B41FA5}">
                      <a16:colId xmlns:a16="http://schemas.microsoft.com/office/drawing/2014/main" xmlns="" val="1582720757"/>
                    </a:ext>
                  </a:extLst>
                </a:gridCol>
                <a:gridCol w="1480615">
                  <a:extLst>
                    <a:ext uri="{9D8B030D-6E8A-4147-A177-3AD203B41FA5}">
                      <a16:colId xmlns:a16="http://schemas.microsoft.com/office/drawing/2014/main" xmlns="" val="1296379088"/>
                    </a:ext>
                  </a:extLst>
                </a:gridCol>
                <a:gridCol w="1252848">
                  <a:extLst>
                    <a:ext uri="{9D8B030D-6E8A-4147-A177-3AD203B41FA5}">
                      <a16:colId xmlns:a16="http://schemas.microsoft.com/office/drawing/2014/main" xmlns="" val="766531964"/>
                    </a:ext>
                  </a:extLst>
                </a:gridCol>
                <a:gridCol w="1267432">
                  <a:extLst>
                    <a:ext uri="{9D8B030D-6E8A-4147-A177-3AD203B41FA5}">
                      <a16:colId xmlns:a16="http://schemas.microsoft.com/office/drawing/2014/main" xmlns="" val="2985933248"/>
                    </a:ext>
                  </a:extLst>
                </a:gridCol>
                <a:gridCol w="1800200">
                  <a:extLst>
                    <a:ext uri="{9D8B030D-6E8A-4147-A177-3AD203B41FA5}">
                      <a16:colId xmlns:a16="http://schemas.microsoft.com/office/drawing/2014/main" xmlns="" val="1266867216"/>
                    </a:ext>
                  </a:extLst>
                </a:gridCol>
                <a:gridCol w="1557474">
                  <a:extLst>
                    <a:ext uri="{9D8B030D-6E8A-4147-A177-3AD203B41FA5}">
                      <a16:colId xmlns:a16="http://schemas.microsoft.com/office/drawing/2014/main" xmlns="" val="492690724"/>
                    </a:ext>
                  </a:extLst>
                </a:gridCol>
              </a:tblGrid>
              <a:tr h="633626">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dirty="0">
                        <a:effectLst/>
                        <a:latin typeface="Calibri" panose="020F0502020204030204" pitchFamily="34" charset="0"/>
                        <a:cs typeface="Arial" panose="020B0604020202020204" pitchFamily="34" charset="0"/>
                      </a:endParaRPr>
                    </a:p>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2020-2021</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a:t>
                      </a:r>
                      <a:r>
                        <a:rPr lang="en-ZA" sz="1200" b="1" baseline="30000" dirty="0">
                          <a:effectLst/>
                          <a:latin typeface="Arial" panose="020B0604020202020204" pitchFamily="34" charset="0"/>
                          <a:ea typeface="Times New Roman" panose="02020603050405020304" pitchFamily="18" charset="0"/>
                          <a:cs typeface="Arial" panose="020B0604020202020204" pitchFamily="34" charset="0"/>
                        </a:rPr>
                        <a:t>nd</a:t>
                      </a:r>
                      <a:r>
                        <a:rPr lang="en-ZA" sz="1200" b="1" baseline="0" dirty="0">
                          <a:effectLst/>
                          <a:latin typeface="Arial" panose="020B0604020202020204" pitchFamily="34" charset="0"/>
                          <a:ea typeface="Times New Roman" panose="02020603050405020304" pitchFamily="18" charset="0"/>
                          <a:cs typeface="Arial" panose="020B0604020202020204" pitchFamily="34" charset="0"/>
                        </a:rPr>
                        <a:t> </a:t>
                      </a:r>
                      <a:r>
                        <a:rPr lang="en-ZA" sz="1200" b="1" dirty="0">
                          <a:effectLst/>
                          <a:latin typeface="Arial" panose="020B0604020202020204" pitchFamily="34" charset="0"/>
                          <a:ea typeface="Times New Roman" panose="02020603050405020304" pitchFamily="18" charset="0"/>
                          <a:cs typeface="Arial" panose="020B0604020202020204" pitchFamily="34" charset="0"/>
                        </a:rPr>
                        <a:t>Quarter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2028184783"/>
                  </a:ext>
                </a:extLst>
              </a:tr>
              <a:tr h="4484819">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Concept</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document 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the remodelling</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of the Agrarian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Revolution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Programme</a:t>
                      </a:r>
                    </a:p>
                    <a:p>
                      <a:pPr>
                        <a:lnSpc>
                          <a:spcPct val="115000"/>
                        </a:lnSpc>
                        <a:spcAft>
                          <a:spcPts val="1000"/>
                        </a:spcAft>
                      </a:pPr>
                      <a:r>
                        <a:rPr lang="en-ZA" sz="1400" dirty="0">
                          <a:effectLst/>
                          <a:latin typeface="Arial" panose="020B0604020202020204" pitchFamily="34" charset="0"/>
                          <a:ea typeface="Calibri" panose="020F0502020204030204" pitchFamily="34" charset="0"/>
                          <a:cs typeface="Arial" panose="020B0604020202020204" pitchFamily="34" charset="0"/>
                        </a:rPr>
                        <a:t>developed</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Concept document</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developed on the remodelling</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of the Agrarian</a:t>
                      </a:r>
                    </a:p>
                    <a:p>
                      <a:pPr>
                        <a:lnSpc>
                          <a:spcPct val="115000"/>
                        </a:lnSpc>
                      </a:pPr>
                      <a:r>
                        <a:rPr lang="en-ZA" sz="1400" dirty="0">
                          <a:effectLst/>
                          <a:latin typeface="Arial" panose="020B0604020202020204" pitchFamily="34" charset="0"/>
                          <a:cs typeface="Arial" panose="020B0604020202020204" pitchFamily="34" charset="0"/>
                        </a:rPr>
                        <a:t>Revolution Programme.</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Concept document on the</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remodelling of the Agrarian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Revolution Programme</a:t>
                      </a:r>
                    </a:p>
                    <a:p>
                      <a:pPr>
                        <a:lnSpc>
                          <a:spcPct val="115000"/>
                        </a:lnSpc>
                      </a:pPr>
                      <a:r>
                        <a:rPr lang="en-ZA" sz="1400" dirty="0">
                          <a:effectLst/>
                          <a:latin typeface="Arial" panose="020B0604020202020204" pitchFamily="34" charset="0"/>
                          <a:cs typeface="Arial" panose="020B0604020202020204" pitchFamily="34" charset="0"/>
                        </a:rPr>
                        <a:t>developed.</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Develop a draft</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concept document on the remodelling of the Agrarian Revolution</a:t>
                      </a:r>
                    </a:p>
                    <a:p>
                      <a:pPr>
                        <a:lnSpc>
                          <a:spcPct val="115000"/>
                        </a:lnSpc>
                      </a:pPr>
                      <a:r>
                        <a:rPr lang="en-ZA" sz="1400" dirty="0">
                          <a:effectLst/>
                          <a:latin typeface="Arial" panose="020B0604020202020204" pitchFamily="34" charset="0"/>
                          <a:cs typeface="Arial" panose="020B0604020202020204" pitchFamily="34" charset="0"/>
                        </a:rPr>
                        <a:t>Programme.</a:t>
                      </a:r>
                    </a:p>
                  </a:txBody>
                  <a:tcPr marL="73025" marR="73025" marT="9144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Calibri" panose="020F0502020204030204" pitchFamily="34" charset="0"/>
                          <a:cs typeface="Arial" panose="020B0604020202020204" pitchFamily="34" charset="0"/>
                        </a:rPr>
                        <a:t>Achieved</a:t>
                      </a:r>
                    </a:p>
                    <a:p>
                      <a:pPr marL="0" marR="0" lvl="0" indent="0" algn="l" defTabSz="457200"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A draft </a:t>
                      </a:r>
                      <a:r>
                        <a:rPr kumimoji="0" lang="en-ZA" sz="14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concept document on the remodelling of the Agrarian Revolution</a:t>
                      </a:r>
                    </a:p>
                    <a:p>
                      <a:pPr marL="0" marR="0" lvl="0" indent="0" algn="l"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Programme was developed.</a:t>
                      </a:r>
                    </a:p>
                    <a:p>
                      <a:pPr marL="0" marR="0" lvl="0" indent="0" algn="l" defTabSz="457200" rtl="0" eaLnBrk="1" fontAlgn="auto" latinLnBrk="0" hangingPunct="1">
                        <a:lnSpc>
                          <a:spcPct val="115000"/>
                        </a:lnSpc>
                        <a:spcBef>
                          <a:spcPts val="0"/>
                        </a:spcBef>
                        <a:spcAft>
                          <a:spcPts val="0"/>
                        </a:spcAft>
                        <a:buClrTx/>
                        <a:buSzTx/>
                        <a:buFontTx/>
                        <a:buNone/>
                        <a:tabLst/>
                        <a:defRPr/>
                      </a:pPr>
                      <a:endParaRPr kumimoji="0" lang="en-ZA" sz="1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15000"/>
                        </a:lnSpc>
                        <a:spcBef>
                          <a:spcPts val="0"/>
                        </a:spcBef>
                        <a:spcAft>
                          <a:spcPts val="0"/>
                        </a:spcAft>
                        <a:buClrTx/>
                        <a:buSzTx/>
                        <a:buFontTx/>
                        <a:buNone/>
                        <a:tabLst/>
                        <a:defRPr/>
                      </a:pPr>
                      <a:endParaRPr kumimoji="0" lang="en-ZA" sz="1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15000"/>
                        </a:lnSpc>
                        <a:spcBef>
                          <a:spcPts val="0"/>
                        </a:spcBef>
                        <a:spcAft>
                          <a:spcPts val="0"/>
                        </a:spcAft>
                        <a:buClrTx/>
                        <a:buSzTx/>
                        <a:buFontTx/>
                        <a:buNone/>
                        <a:tabLst/>
                        <a:defRPr/>
                      </a:pPr>
                      <a:r>
                        <a:rPr lang="en-US" sz="1400" dirty="0">
                          <a:effectLst/>
                          <a:latin typeface="Arial" panose="020B0604020202020204" pitchFamily="34" charset="0"/>
                          <a:ea typeface="Calibri" panose="020F0502020204030204" pitchFamily="34" charset="0"/>
                          <a:cs typeface="Arial" panose="020B0604020202020204" pitchFamily="34" charset="0"/>
                        </a:rPr>
                        <a:t>This target was achieved in the first quarter</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400" kern="1200" dirty="0">
                          <a:solidFill>
                            <a:schemeClr val="dk1"/>
                          </a:solidFill>
                          <a:effectLst/>
                          <a:latin typeface="Arial" panose="020B0604020202020204" pitchFamily="34" charset="0"/>
                          <a:ea typeface="+mn-ea"/>
                          <a:cs typeface="Arial" panose="020B0604020202020204" pitchFamily="34" charset="0"/>
                        </a:rPr>
                        <a:t>The draft concept document was developed in Q1</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1777602546"/>
                  </a:ext>
                </a:extLst>
              </a:tr>
            </a:tbl>
          </a:graphicData>
        </a:graphic>
      </p:graphicFrame>
      <p:sp>
        <p:nvSpPr>
          <p:cNvPr id="9" name="TextBox 8"/>
          <p:cNvSpPr txBox="1"/>
          <p:nvPr/>
        </p:nvSpPr>
        <p:spPr>
          <a:xfrm>
            <a:off x="8280400" y="7500263"/>
            <a:ext cx="540072" cy="1477328"/>
          </a:xfrm>
          <a:prstGeom prst="rect">
            <a:avLst/>
          </a:prstGeom>
          <a:noFill/>
        </p:spPr>
        <p:txBody>
          <a:bodyPr wrap="square" rtlCol="0">
            <a:spAutoFit/>
          </a:bodyPr>
          <a:lstStyle/>
          <a:p>
            <a:endParaRPr lang="en-ZA" b="1" dirty="0">
              <a:solidFill>
                <a:schemeClr val="tx2"/>
              </a:solidFill>
            </a:endParaRPr>
          </a:p>
          <a:p>
            <a:endParaRPr lang="en-ZA" b="1" dirty="0">
              <a:solidFill>
                <a:schemeClr val="tx2"/>
              </a:solidFill>
            </a:endParaRPr>
          </a:p>
          <a:p>
            <a:endParaRPr lang="en-ZA" b="1" dirty="0">
              <a:solidFill>
                <a:schemeClr val="tx2"/>
              </a:solidFill>
            </a:endParaRPr>
          </a:p>
          <a:p>
            <a:endParaRPr lang="en-ZA" b="1" dirty="0">
              <a:solidFill>
                <a:schemeClr val="tx2"/>
              </a:solidFill>
            </a:endParaRPr>
          </a:p>
          <a:p>
            <a:endParaRPr lang="en-ZA" b="1" dirty="0">
              <a:solidFill>
                <a:schemeClr val="tx2"/>
              </a:solidFill>
            </a:endParaRPr>
          </a:p>
        </p:txBody>
      </p:sp>
    </p:spTree>
    <p:extLst>
      <p:ext uri="{BB962C8B-B14F-4D97-AF65-F5344CB8AC3E}">
        <p14:creationId xmlns:p14="http://schemas.microsoft.com/office/powerpoint/2010/main" xmlns="" val="1993431191"/>
      </p:ext>
    </p:extLst>
  </p:cSld>
  <p:clrMapOvr>
    <a:masterClrMapping/>
  </p:clrMapOvr>
  <p:transition spd="slow">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42</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179512" y="133070"/>
            <a:ext cx="8875588" cy="985994"/>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r>
              <a:rPr lang="en-US" sz="2400" b="1" dirty="0"/>
              <a:t/>
            </a:r>
            <a:br>
              <a:rPr lang="en-US" sz="2400" b="1" dirty="0"/>
            </a:br>
            <a:r>
              <a:rPr lang="en-US" sz="2400" b="1" dirty="0"/>
              <a:t>2</a:t>
            </a:r>
            <a:r>
              <a:rPr lang="en-US" sz="2400" b="1" baseline="30000" dirty="0"/>
              <a:t>nd</a:t>
            </a:r>
            <a:r>
              <a:rPr lang="en-US" sz="2400" b="1" dirty="0"/>
              <a:t> quarter performance for </a:t>
            </a:r>
            <a:r>
              <a:rPr lang="en-US" sz="2400" b="1" dirty="0" err="1"/>
              <a:t>programme</a:t>
            </a:r>
            <a:r>
              <a:rPr lang="en-US" sz="2400" b="1" dirty="0"/>
              <a:t> 3: Institutional Support and Coordination (</a:t>
            </a:r>
            <a:r>
              <a:rPr lang="en-US" sz="2400" b="1" dirty="0" err="1"/>
              <a:t>ISC</a:t>
            </a:r>
            <a:r>
              <a:rPr lang="en-US" sz="2400" b="1" dirty="0"/>
              <a:t>)…Cont…. </a:t>
            </a:r>
            <a:r>
              <a:rPr lang="en-ZA" sz="2400" dirty="0"/>
              <a:t/>
            </a:r>
            <a:br>
              <a:rPr lang="en-ZA" sz="2400" dirty="0"/>
            </a:br>
            <a:endParaRPr lang="en-US" sz="2400" b="1" dirty="0">
              <a:effectLst/>
            </a:endParaRPr>
          </a:p>
        </p:txBody>
      </p:sp>
      <p:sp>
        <p:nvSpPr>
          <p:cNvPr id="6" name="Content Placeholder 2"/>
          <p:cNvSpPr txBox="1">
            <a:spLocks/>
          </p:cNvSpPr>
          <p:nvPr/>
        </p:nvSpPr>
        <p:spPr>
          <a:xfrm>
            <a:off x="179512" y="980728"/>
            <a:ext cx="8784976" cy="5544616"/>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lang="en-US" sz="2400" b="1" dirty="0">
                <a:solidFill>
                  <a:srgbClr val="1F497D">
                    <a:lumMod val="75000"/>
                  </a:srgbClr>
                </a:solidFill>
                <a:latin typeface="Arial" pitchFamily="34" charset="0"/>
                <a:cs typeface="Arial" pitchFamily="34" charset="0"/>
              </a:rPr>
              <a:t>										</a:t>
            </a:r>
            <a:endParaRPr kumimoji="0" lang="en-US" sz="20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p:txBody>
      </p:sp>
      <p:graphicFrame>
        <p:nvGraphicFramePr>
          <p:cNvPr id="4" name="Table 3"/>
          <p:cNvGraphicFramePr>
            <a:graphicFrameLocks noGrp="1"/>
          </p:cNvGraphicFramePr>
          <p:nvPr/>
        </p:nvGraphicFramePr>
        <p:xfrm>
          <a:off x="179512" y="1124747"/>
          <a:ext cx="8784976" cy="4392485"/>
        </p:xfrm>
        <a:graphic>
          <a:graphicData uri="http://schemas.openxmlformats.org/drawingml/2006/table">
            <a:tbl>
              <a:tblPr firstRow="1" bandRow="1">
                <a:tableStyleId>{5C22544A-7EE6-4342-B048-85BDC9FD1C3A}</a:tableStyleId>
              </a:tblPr>
              <a:tblGrid>
                <a:gridCol w="1464163">
                  <a:extLst>
                    <a:ext uri="{9D8B030D-6E8A-4147-A177-3AD203B41FA5}">
                      <a16:colId xmlns:a16="http://schemas.microsoft.com/office/drawing/2014/main" xmlns="" val="1582720757"/>
                    </a:ext>
                  </a:extLst>
                </a:gridCol>
                <a:gridCol w="1568144">
                  <a:extLst>
                    <a:ext uri="{9D8B030D-6E8A-4147-A177-3AD203B41FA5}">
                      <a16:colId xmlns:a16="http://schemas.microsoft.com/office/drawing/2014/main" xmlns="" val="1296379088"/>
                    </a:ext>
                  </a:extLst>
                </a:gridCol>
                <a:gridCol w="1216165">
                  <a:extLst>
                    <a:ext uri="{9D8B030D-6E8A-4147-A177-3AD203B41FA5}">
                      <a16:colId xmlns:a16="http://schemas.microsoft.com/office/drawing/2014/main" xmlns="" val="766531964"/>
                    </a:ext>
                  </a:extLst>
                </a:gridCol>
                <a:gridCol w="1608179">
                  <a:extLst>
                    <a:ext uri="{9D8B030D-6E8A-4147-A177-3AD203B41FA5}">
                      <a16:colId xmlns:a16="http://schemas.microsoft.com/office/drawing/2014/main" xmlns="" val="2985933248"/>
                    </a:ext>
                  </a:extLst>
                </a:gridCol>
                <a:gridCol w="1893588">
                  <a:extLst>
                    <a:ext uri="{9D8B030D-6E8A-4147-A177-3AD203B41FA5}">
                      <a16:colId xmlns:a16="http://schemas.microsoft.com/office/drawing/2014/main" xmlns="" val="1266867216"/>
                    </a:ext>
                  </a:extLst>
                </a:gridCol>
                <a:gridCol w="1034737">
                  <a:extLst>
                    <a:ext uri="{9D8B030D-6E8A-4147-A177-3AD203B41FA5}">
                      <a16:colId xmlns:a16="http://schemas.microsoft.com/office/drawing/2014/main" xmlns="" val="492690724"/>
                    </a:ext>
                  </a:extLst>
                </a:gridCol>
              </a:tblGrid>
              <a:tr h="659623">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dirty="0">
                        <a:effectLst/>
                        <a:latin typeface="Calibri" panose="020F0502020204030204" pitchFamily="34" charset="0"/>
                        <a:cs typeface="Arial" panose="020B0604020202020204" pitchFamily="34" charset="0"/>
                      </a:endParaRPr>
                    </a:p>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2020-2021</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a:t>
                      </a:r>
                      <a:r>
                        <a:rPr lang="en-ZA" sz="1200" b="1" baseline="30000" dirty="0">
                          <a:effectLst/>
                          <a:latin typeface="Arial" panose="020B0604020202020204" pitchFamily="34" charset="0"/>
                          <a:ea typeface="Times New Roman" panose="02020603050405020304" pitchFamily="18" charset="0"/>
                          <a:cs typeface="Arial" panose="020B0604020202020204" pitchFamily="34" charset="0"/>
                        </a:rPr>
                        <a:t>nd</a:t>
                      </a:r>
                      <a:r>
                        <a:rPr lang="en-ZA" sz="1200" b="1" baseline="0" dirty="0">
                          <a:effectLst/>
                          <a:latin typeface="Arial" panose="020B0604020202020204" pitchFamily="34" charset="0"/>
                          <a:ea typeface="Times New Roman" panose="02020603050405020304" pitchFamily="18" charset="0"/>
                          <a:cs typeface="Arial" panose="020B0604020202020204" pitchFamily="34" charset="0"/>
                        </a:rPr>
                        <a:t> </a:t>
                      </a:r>
                      <a:r>
                        <a:rPr lang="en-ZA" sz="1200" b="1" dirty="0">
                          <a:effectLst/>
                          <a:latin typeface="Arial" panose="020B0604020202020204" pitchFamily="34" charset="0"/>
                          <a:ea typeface="Times New Roman" panose="02020603050405020304" pitchFamily="18" charset="0"/>
                          <a:cs typeface="Arial" panose="020B0604020202020204" pitchFamily="34" charset="0"/>
                        </a:rPr>
                        <a:t>Quarter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2028184783"/>
                  </a:ext>
                </a:extLst>
              </a:tr>
              <a:tr h="3670109">
                <a:tc>
                  <a:txBody>
                    <a:bodyPr/>
                    <a:lstStyle/>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Participation</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of traditional</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communities</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in the</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implementation</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of socioeconomic</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development</a:t>
                      </a:r>
                    </a:p>
                    <a:p>
                      <a:pPr>
                        <a:lnSpc>
                          <a:spcPct val="115000"/>
                        </a:lnSpc>
                        <a:spcAft>
                          <a:spcPts val="1000"/>
                        </a:spcAft>
                      </a:pPr>
                      <a:r>
                        <a:rPr lang="en-ZA" sz="1400">
                          <a:effectLst/>
                          <a:latin typeface="Arial" panose="020B0604020202020204" pitchFamily="34" charset="0"/>
                          <a:ea typeface="Calibri" panose="020F0502020204030204" pitchFamily="34" charset="0"/>
                          <a:cs typeface="Arial" panose="020B0604020202020204" pitchFamily="34" charset="0"/>
                        </a:rPr>
                        <a:t>programmes</a:t>
                      </a:r>
                    </a:p>
                  </a:txBody>
                  <a:tcPr marL="73025" marR="73025" marT="91440" marB="0"/>
                </a:tc>
                <a:tc>
                  <a:txBody>
                    <a:bodyPr/>
                    <a:lstStyle/>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Number of traditional</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communities participating</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in the implementation</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of socio-economic</a:t>
                      </a:r>
                    </a:p>
                    <a:p>
                      <a:pPr>
                        <a:lnSpc>
                          <a:spcPct val="115000"/>
                        </a:lnSpc>
                      </a:pPr>
                      <a:r>
                        <a:rPr lang="en-ZA" sz="1400">
                          <a:effectLst/>
                          <a:latin typeface="Arial" panose="020B0604020202020204" pitchFamily="34" charset="0"/>
                          <a:cs typeface="Arial" panose="020B0604020202020204" pitchFamily="34" charset="0"/>
                        </a:rPr>
                        <a:t>development progammes.</a:t>
                      </a:r>
                    </a:p>
                  </a:txBody>
                  <a:tcPr marL="73025" marR="73025" marT="91440" marB="0"/>
                </a:tc>
                <a:tc>
                  <a:txBody>
                    <a:bodyPr/>
                    <a:lstStyle/>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10 traditional communities</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monitored on their</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participation in the socio</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economic development</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programme in traditional</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communities:</a:t>
                      </a:r>
                    </a:p>
                    <a:p>
                      <a:pPr>
                        <a:lnSpc>
                          <a:spcPct val="115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a) Food Security</a:t>
                      </a:r>
                    </a:p>
                    <a:p>
                      <a:pPr>
                        <a:lnSpc>
                          <a:spcPct val="115000"/>
                        </a:lnSpc>
                      </a:pPr>
                      <a:r>
                        <a:rPr lang="en-ZA" sz="1400">
                          <a:effectLst/>
                          <a:latin typeface="Arial" panose="020B0604020202020204" pitchFamily="34" charset="0"/>
                          <a:cs typeface="Arial" panose="020B0604020202020204" pitchFamily="34" charset="0"/>
                        </a:rPr>
                        <a:t>Programme.</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Identification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of traditional</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communities</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participating in the</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Socio-economic</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development</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programme in relation to the Food Security</a:t>
                      </a:r>
                    </a:p>
                    <a:p>
                      <a:pPr>
                        <a:lnSpc>
                          <a:spcPct val="115000"/>
                        </a:lnSpc>
                      </a:pPr>
                      <a:r>
                        <a:rPr lang="en-ZA" sz="1400" dirty="0">
                          <a:effectLst/>
                          <a:latin typeface="Arial" panose="020B0604020202020204" pitchFamily="34" charset="0"/>
                          <a:cs typeface="Arial" panose="020B0604020202020204" pitchFamily="34" charset="0"/>
                        </a:rPr>
                        <a:t>Programme.</a:t>
                      </a:r>
                    </a:p>
                  </a:txBody>
                  <a:tcPr marL="73025" marR="73025" marT="9144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Calibri" panose="020F0502020204030204" pitchFamily="34" charset="0"/>
                          <a:cs typeface="Arial" panose="020B0604020202020204" pitchFamily="34" charset="0"/>
                        </a:rPr>
                        <a:t>Achieved</a:t>
                      </a:r>
                    </a:p>
                    <a:p>
                      <a:pPr algn="just"/>
                      <a:r>
                        <a:rPr lang="en-US" sz="1400" dirty="0">
                          <a:effectLst/>
                          <a:latin typeface="Arial" panose="020B0604020202020204" pitchFamily="34" charset="0"/>
                          <a:ea typeface="Calibri" panose="020F0502020204030204" pitchFamily="34" charset="0"/>
                          <a:cs typeface="Arial" panose="020B0604020202020204" pitchFamily="34" charset="0"/>
                        </a:rPr>
                        <a:t>Two projects, Food Vouchers Project and Farming Input Vouchers Scheme targeted at all traditional communities were identified and the process of registration of beneficiaries in all communities is at an advanced stage.  </a:t>
                      </a: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txBody>
                  <a:tcPr marL="73025" marR="73025" marT="91440" marB="0"/>
                </a:tc>
                <a:tc>
                  <a:txBody>
                    <a:bodyPr/>
                    <a:lstStyle/>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r>
                        <a:rPr lang="en-ZA" sz="1400" dirty="0">
                          <a:effectLst/>
                          <a:latin typeface="Arial" panose="020B0604020202020204" pitchFamily="34" charset="0"/>
                          <a:cs typeface="Arial" panose="020B0604020202020204" pitchFamily="34" charset="0"/>
                        </a:rPr>
                        <a:t>None</a:t>
                      </a:r>
                    </a:p>
                  </a:txBody>
                  <a:tcPr marL="73025" marR="73025" marT="91440" marB="0"/>
                </a:tc>
                <a:extLst>
                  <a:ext uri="{0D108BD9-81ED-4DB2-BD59-A6C34878D82A}">
                    <a16:rowId xmlns:a16="http://schemas.microsoft.com/office/drawing/2014/main" xmlns="" val="1777602546"/>
                  </a:ext>
                </a:extLst>
              </a:tr>
            </a:tbl>
          </a:graphicData>
        </a:graphic>
      </p:graphicFrame>
    </p:spTree>
    <p:extLst>
      <p:ext uri="{BB962C8B-B14F-4D97-AF65-F5344CB8AC3E}">
        <p14:creationId xmlns:p14="http://schemas.microsoft.com/office/powerpoint/2010/main" xmlns="" val="1388074174"/>
      </p:ext>
    </p:extLst>
  </p:cSld>
  <p:clrMapOvr>
    <a:masterClrMapping/>
  </p:clrMapOvr>
  <p:transition spd="slow">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43</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179512" y="0"/>
            <a:ext cx="8875588" cy="752139"/>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r>
              <a:rPr lang="en-US" sz="2400" b="1" dirty="0"/>
              <a:t/>
            </a:r>
            <a:br>
              <a:rPr lang="en-US" sz="2400" b="1" dirty="0"/>
            </a:br>
            <a:r>
              <a:rPr lang="en-US" sz="2000" b="1" dirty="0"/>
              <a:t>2</a:t>
            </a:r>
            <a:r>
              <a:rPr lang="en-US" sz="2000" b="1" baseline="30000" dirty="0"/>
              <a:t>nd</a:t>
            </a:r>
            <a:r>
              <a:rPr lang="en-US" sz="2000" b="1" dirty="0"/>
              <a:t> quarter performance for </a:t>
            </a:r>
            <a:r>
              <a:rPr lang="en-US" sz="2000" b="1" dirty="0" err="1"/>
              <a:t>programme</a:t>
            </a:r>
            <a:r>
              <a:rPr lang="en-US" sz="2000" b="1" dirty="0"/>
              <a:t> 3: Institutional Support and Coordination (</a:t>
            </a:r>
            <a:r>
              <a:rPr lang="en-US" sz="2000" b="1" dirty="0" err="1"/>
              <a:t>ISC</a:t>
            </a:r>
            <a:r>
              <a:rPr lang="en-US" sz="2000" b="1" dirty="0"/>
              <a:t>)…Cont…. </a:t>
            </a:r>
            <a:r>
              <a:rPr lang="en-ZA" sz="2000" dirty="0"/>
              <a:t/>
            </a:r>
            <a:br>
              <a:rPr lang="en-ZA" sz="2000" dirty="0"/>
            </a:br>
            <a:endParaRPr lang="en-US" sz="2000" b="1" dirty="0">
              <a:effectLst/>
            </a:endParaRPr>
          </a:p>
        </p:txBody>
      </p:sp>
      <p:sp>
        <p:nvSpPr>
          <p:cNvPr id="6" name="Content Placeholder 2"/>
          <p:cNvSpPr txBox="1">
            <a:spLocks/>
          </p:cNvSpPr>
          <p:nvPr/>
        </p:nvSpPr>
        <p:spPr>
          <a:xfrm>
            <a:off x="179512" y="1083840"/>
            <a:ext cx="8784976" cy="5774159"/>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lang="en-US" sz="2400" b="1" dirty="0">
                <a:solidFill>
                  <a:srgbClr val="1F497D">
                    <a:lumMod val="75000"/>
                  </a:srgbClr>
                </a:solidFill>
                <a:latin typeface="Arial" pitchFamily="34" charset="0"/>
                <a:cs typeface="Arial" pitchFamily="34" charset="0"/>
              </a:rPr>
              <a:t>										</a:t>
            </a:r>
            <a:endParaRPr kumimoji="0" lang="en-US" sz="20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1873551550"/>
              </p:ext>
            </p:extLst>
          </p:nvPr>
        </p:nvGraphicFramePr>
        <p:xfrm>
          <a:off x="179512" y="774213"/>
          <a:ext cx="8964489" cy="5463099"/>
        </p:xfrm>
        <a:graphic>
          <a:graphicData uri="http://schemas.openxmlformats.org/drawingml/2006/table">
            <a:tbl>
              <a:tblPr firstRow="1" bandRow="1">
                <a:tableStyleId>{5C22544A-7EE6-4342-B048-85BDC9FD1C3A}</a:tableStyleId>
              </a:tblPr>
              <a:tblGrid>
                <a:gridCol w="1175671">
                  <a:extLst>
                    <a:ext uri="{9D8B030D-6E8A-4147-A177-3AD203B41FA5}">
                      <a16:colId xmlns:a16="http://schemas.microsoft.com/office/drawing/2014/main" xmlns="" val="1582720757"/>
                    </a:ext>
                  </a:extLst>
                </a:gridCol>
                <a:gridCol w="1175671">
                  <a:extLst>
                    <a:ext uri="{9D8B030D-6E8A-4147-A177-3AD203B41FA5}">
                      <a16:colId xmlns:a16="http://schemas.microsoft.com/office/drawing/2014/main" xmlns="" val="1296379088"/>
                    </a:ext>
                  </a:extLst>
                </a:gridCol>
                <a:gridCol w="1249150">
                  <a:extLst>
                    <a:ext uri="{9D8B030D-6E8A-4147-A177-3AD203B41FA5}">
                      <a16:colId xmlns:a16="http://schemas.microsoft.com/office/drawing/2014/main" xmlns="" val="766531964"/>
                    </a:ext>
                  </a:extLst>
                </a:gridCol>
                <a:gridCol w="1836985">
                  <a:extLst>
                    <a:ext uri="{9D8B030D-6E8A-4147-A177-3AD203B41FA5}">
                      <a16:colId xmlns:a16="http://schemas.microsoft.com/office/drawing/2014/main" xmlns="" val="2985933248"/>
                    </a:ext>
                  </a:extLst>
                </a:gridCol>
                <a:gridCol w="2498300">
                  <a:extLst>
                    <a:ext uri="{9D8B030D-6E8A-4147-A177-3AD203B41FA5}">
                      <a16:colId xmlns:a16="http://schemas.microsoft.com/office/drawing/2014/main" xmlns="" val="1266867216"/>
                    </a:ext>
                  </a:extLst>
                </a:gridCol>
                <a:gridCol w="1028712">
                  <a:extLst>
                    <a:ext uri="{9D8B030D-6E8A-4147-A177-3AD203B41FA5}">
                      <a16:colId xmlns:a16="http://schemas.microsoft.com/office/drawing/2014/main" xmlns="" val="492690724"/>
                    </a:ext>
                  </a:extLst>
                </a:gridCol>
              </a:tblGrid>
              <a:tr h="690105">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dirty="0">
                        <a:effectLst/>
                        <a:latin typeface="Calibri" panose="020F0502020204030204" pitchFamily="34" charset="0"/>
                        <a:cs typeface="Arial" panose="020B0604020202020204" pitchFamily="34" charset="0"/>
                      </a:endParaRPr>
                    </a:p>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2020-2021</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a:t>
                      </a:r>
                      <a:r>
                        <a:rPr lang="en-ZA" sz="1200" b="1" baseline="30000" dirty="0">
                          <a:effectLst/>
                          <a:latin typeface="Arial" panose="020B0604020202020204" pitchFamily="34" charset="0"/>
                          <a:ea typeface="Times New Roman" panose="02020603050405020304" pitchFamily="18" charset="0"/>
                          <a:cs typeface="Arial" panose="020B0604020202020204" pitchFamily="34" charset="0"/>
                        </a:rPr>
                        <a:t>nd</a:t>
                      </a:r>
                      <a:r>
                        <a:rPr lang="en-ZA" sz="1200" b="1" baseline="0" dirty="0">
                          <a:effectLst/>
                          <a:latin typeface="Arial" panose="020B0604020202020204" pitchFamily="34" charset="0"/>
                          <a:ea typeface="Times New Roman" panose="02020603050405020304" pitchFamily="18" charset="0"/>
                          <a:cs typeface="Arial" panose="020B0604020202020204" pitchFamily="34" charset="0"/>
                        </a:rPr>
                        <a:t> </a:t>
                      </a:r>
                      <a:r>
                        <a:rPr lang="en-ZA" sz="1200" b="1" dirty="0">
                          <a:effectLst/>
                          <a:latin typeface="Arial" panose="020B0604020202020204" pitchFamily="34" charset="0"/>
                          <a:ea typeface="Times New Roman" panose="02020603050405020304" pitchFamily="18" charset="0"/>
                          <a:cs typeface="Arial" panose="020B0604020202020204" pitchFamily="34" charset="0"/>
                        </a:rPr>
                        <a:t>Quarter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2028184783"/>
                  </a:ext>
                </a:extLst>
              </a:tr>
              <a:tr h="4772994">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Local Houses</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monitored</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on their</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participation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in the District</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Development</a:t>
                      </a:r>
                    </a:p>
                    <a:p>
                      <a:pPr>
                        <a:lnSpc>
                          <a:spcPct val="115000"/>
                        </a:lnSpc>
                        <a:spcAft>
                          <a:spcPts val="1000"/>
                        </a:spcAft>
                      </a:pPr>
                      <a:r>
                        <a:rPr lang="en-ZA" sz="1400" dirty="0">
                          <a:effectLst/>
                          <a:latin typeface="Arial" panose="020B0604020202020204" pitchFamily="34" charset="0"/>
                          <a:ea typeface="Calibri" panose="020F0502020204030204" pitchFamily="34" charset="0"/>
                          <a:cs typeface="Arial" panose="020B0604020202020204" pitchFamily="34" charset="0"/>
                        </a:rPr>
                        <a:t>Model</a:t>
                      </a:r>
                      <a:r>
                        <a:rPr lang="en-ZA" sz="1400" baseline="0" dirty="0">
                          <a:effectLst/>
                          <a:latin typeface="Arial" panose="020B0604020202020204" pitchFamily="34" charset="0"/>
                          <a:ea typeface="Calibri" panose="020F0502020204030204" pitchFamily="34" charset="0"/>
                          <a:cs typeface="Arial" panose="020B0604020202020204" pitchFamily="34" charset="0"/>
                        </a:rPr>
                        <a:t> (</a:t>
                      </a:r>
                      <a:r>
                        <a:rPr lang="en-ZA" sz="1400" baseline="0" dirty="0" err="1">
                          <a:effectLst/>
                          <a:latin typeface="Arial" panose="020B0604020202020204" pitchFamily="34" charset="0"/>
                          <a:ea typeface="Calibri" panose="020F0502020204030204" pitchFamily="34" charset="0"/>
                          <a:cs typeface="Arial" panose="020B0604020202020204" pitchFamily="34" charset="0"/>
                        </a:rPr>
                        <a:t>DDM</a:t>
                      </a:r>
                      <a:r>
                        <a:rPr lang="en-ZA" sz="1400" baseline="0" dirty="0">
                          <a:effectLst/>
                          <a:latin typeface="Arial" panose="020B0604020202020204" pitchFamily="34" charset="0"/>
                          <a:ea typeface="Calibri" panose="020F0502020204030204" pitchFamily="34" charset="0"/>
                          <a:cs typeface="Arial" panose="020B0604020202020204" pitchFamily="34" charset="0"/>
                        </a:rPr>
                        <a:t>)</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Number of Local Houses</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monitored on their</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participation in the District</a:t>
                      </a:r>
                    </a:p>
                    <a:p>
                      <a:pPr>
                        <a:lnSpc>
                          <a:spcPct val="115000"/>
                        </a:lnSpc>
                      </a:pPr>
                      <a:r>
                        <a:rPr lang="en-ZA" sz="1400" dirty="0">
                          <a:effectLst/>
                          <a:latin typeface="Arial" panose="020B0604020202020204" pitchFamily="34" charset="0"/>
                          <a:cs typeface="Arial" panose="020B0604020202020204" pitchFamily="34" charset="0"/>
                        </a:rPr>
                        <a:t>Development Model.</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30 Local Houses</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monitored on their</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participation in the District</a:t>
                      </a:r>
                    </a:p>
                    <a:p>
                      <a:pPr>
                        <a:lnSpc>
                          <a:spcPct val="115000"/>
                        </a:lnSpc>
                      </a:pPr>
                      <a:r>
                        <a:rPr lang="en-ZA" sz="1400" dirty="0">
                          <a:effectLst/>
                          <a:latin typeface="Arial" panose="020B0604020202020204" pitchFamily="34" charset="0"/>
                          <a:cs typeface="Arial" panose="020B0604020202020204" pitchFamily="34" charset="0"/>
                        </a:rPr>
                        <a:t>Development Model.</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Consult the NHTL</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on the envisaged</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participation of Local</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Houses in the </a:t>
                      </a:r>
                      <a:r>
                        <a:rPr lang="en-ZA" sz="1400" dirty="0" err="1">
                          <a:effectLst/>
                          <a:latin typeface="Arial" panose="020B0604020202020204" pitchFamily="34" charset="0"/>
                          <a:ea typeface="Calibri" panose="020F0502020204030204" pitchFamily="34" charset="0"/>
                          <a:cs typeface="Arial" panose="020B0604020202020204" pitchFamily="34" charset="0"/>
                        </a:rPr>
                        <a:t>DDM</a:t>
                      </a:r>
                      <a:r>
                        <a:rPr lang="en-ZA" sz="1400" dirty="0">
                          <a:effectLst/>
                          <a:latin typeface="Arial" panose="020B0604020202020204" pitchFamily="34" charset="0"/>
                          <a:ea typeface="Calibri" panose="020F0502020204030204" pitchFamily="34" charset="0"/>
                          <a:cs typeface="Arial" panose="020B0604020202020204" pitchFamily="34" charset="0"/>
                        </a:rPr>
                        <a:t>.</a:t>
                      </a:r>
                    </a:p>
                    <a:p>
                      <a:pPr>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Engage provinces</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and </a:t>
                      </a:r>
                      <a:r>
                        <a:rPr lang="en-ZA" sz="1400" dirty="0" err="1">
                          <a:effectLst/>
                          <a:latin typeface="Arial" panose="020B0604020202020204" pitchFamily="34" charset="0"/>
                          <a:ea typeface="Calibri" panose="020F0502020204030204" pitchFamily="34" charset="0"/>
                          <a:cs typeface="Arial" panose="020B0604020202020204" pitchFamily="34" charset="0"/>
                        </a:rPr>
                        <a:t>DCOG</a:t>
                      </a:r>
                      <a:r>
                        <a:rPr lang="en-ZA" sz="1400" dirty="0">
                          <a:effectLst/>
                          <a:latin typeface="Arial" panose="020B0604020202020204" pitchFamily="34" charset="0"/>
                          <a:ea typeface="Calibri" panose="020F0502020204030204" pitchFamily="34" charset="0"/>
                          <a:cs typeface="Arial" panose="020B0604020202020204" pitchFamily="34" charset="0"/>
                        </a:rPr>
                        <a:t> on the</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participation of Local</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Houses in the </a:t>
                      </a:r>
                      <a:r>
                        <a:rPr lang="en-ZA" sz="1400" dirty="0" err="1">
                          <a:effectLst/>
                          <a:latin typeface="Arial" panose="020B0604020202020204" pitchFamily="34" charset="0"/>
                          <a:ea typeface="Calibri" panose="020F0502020204030204" pitchFamily="34" charset="0"/>
                          <a:cs typeface="Arial" panose="020B0604020202020204" pitchFamily="34" charset="0"/>
                        </a:rPr>
                        <a:t>DDM</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Develop a guide on the participation of Local </a:t>
                      </a:r>
                      <a:r>
                        <a:rPr lang="en-ZA" sz="1400" dirty="0">
                          <a:effectLst/>
                          <a:latin typeface="Arial" panose="020B0604020202020204" pitchFamily="34" charset="0"/>
                          <a:cs typeface="Arial" panose="020B0604020202020204" pitchFamily="34" charset="0"/>
                        </a:rPr>
                        <a:t>Houses in the DDM.</a:t>
                      </a:r>
                    </a:p>
                  </a:txBody>
                  <a:tcPr marL="73025" marR="73025" marT="9144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Calibri" panose="020F0502020204030204" pitchFamily="34" charset="0"/>
                          <a:cs typeface="Arial" panose="020B0604020202020204" pitchFamily="34" charset="0"/>
                        </a:rPr>
                        <a:t>Achieved</a:t>
                      </a:r>
                    </a:p>
                    <a:p>
                      <a:pPr lvl="0"/>
                      <a:r>
                        <a:rPr lang="en-US" sz="1400" kern="1200" dirty="0">
                          <a:solidFill>
                            <a:schemeClr val="dk1"/>
                          </a:solidFill>
                          <a:effectLst/>
                          <a:latin typeface="Arial" panose="020B0604020202020204" pitchFamily="34" charset="0"/>
                          <a:ea typeface="+mn-ea"/>
                          <a:cs typeface="Arial" panose="020B0604020202020204" pitchFamily="34" charset="0"/>
                        </a:rPr>
                        <a:t>Consulted the NHTL  on the participation of Local Houses and traditional leadership broadly in the DDM.</a:t>
                      </a:r>
                    </a:p>
                    <a:p>
                      <a:pPr lvl="0"/>
                      <a:endParaRPr lang="en-ZA" sz="1400" kern="1200" dirty="0">
                        <a:solidFill>
                          <a:schemeClr val="dk1"/>
                        </a:solidFill>
                        <a:effectLst/>
                        <a:latin typeface="Arial" panose="020B0604020202020204" pitchFamily="34" charset="0"/>
                        <a:ea typeface="+mn-ea"/>
                        <a:cs typeface="Arial" panose="020B0604020202020204" pitchFamily="34" charset="0"/>
                      </a:endParaRPr>
                    </a:p>
                    <a:p>
                      <a:pPr marL="0" marR="0" lvl="0" indent="0" algn="just" defTabSz="457200" rtl="0" eaLnBrk="1" fontAlgn="auto" latinLnBrk="0" hangingPunct="1">
                        <a:lnSpc>
                          <a:spcPct val="115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Calibri" panose="020F0502020204030204" pitchFamily="34" charset="0"/>
                          <a:cs typeface="Arial" panose="020B0604020202020204" pitchFamily="34" charset="0"/>
                        </a:rPr>
                        <a:t>Achieved</a:t>
                      </a:r>
                    </a:p>
                    <a:p>
                      <a:pPr algn="just">
                        <a:lnSpc>
                          <a:spcPct val="115000"/>
                        </a:lnSpc>
                        <a:spcAft>
                          <a:spcPts val="1000"/>
                        </a:spcAft>
                      </a:pPr>
                      <a:r>
                        <a:rPr lang="en-US" sz="1400" dirty="0">
                          <a:effectLst/>
                          <a:latin typeface="Arial" panose="020B0604020202020204" pitchFamily="34" charset="0"/>
                          <a:ea typeface="Calibri" panose="020F0502020204030204" pitchFamily="34" charset="0"/>
                          <a:cs typeface="Arial" panose="020B0604020202020204" pitchFamily="34" charset="0"/>
                        </a:rPr>
                        <a:t>Engaged </a:t>
                      </a:r>
                      <a:r>
                        <a:rPr lang="en-US" sz="1400" dirty="0" err="1">
                          <a:effectLst/>
                          <a:latin typeface="Arial" panose="020B0604020202020204" pitchFamily="34" charset="0"/>
                          <a:ea typeface="Calibri" panose="020F0502020204030204" pitchFamily="34" charset="0"/>
                          <a:cs typeface="Arial" panose="020B0604020202020204" pitchFamily="34" charset="0"/>
                        </a:rPr>
                        <a:t>DCoG</a:t>
                      </a:r>
                      <a:r>
                        <a:rPr lang="en-US" sz="1400" dirty="0">
                          <a:effectLst/>
                          <a:latin typeface="Arial" panose="020B0604020202020204" pitchFamily="34" charset="0"/>
                          <a:ea typeface="Calibri" panose="020F0502020204030204" pitchFamily="34" charset="0"/>
                          <a:cs typeface="Arial" panose="020B0604020202020204" pitchFamily="34" charset="0"/>
                        </a:rPr>
                        <a:t>  and provinces on the participation of Local Houses and traditional leadership broadly in the DDM.</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15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Calibri" panose="020F0502020204030204" pitchFamily="34" charset="0"/>
                          <a:cs typeface="Arial" panose="020B0604020202020204" pitchFamily="34" charset="0"/>
                        </a:rPr>
                        <a:t>Achieved</a:t>
                      </a:r>
                    </a:p>
                    <a:p>
                      <a:pPr marL="0" marR="0" lvl="0" indent="0" algn="l" defTabSz="457200" rtl="0" eaLnBrk="1" fontAlgn="auto" latinLnBrk="0" hangingPunct="1">
                        <a:lnSpc>
                          <a:spcPct val="115000"/>
                        </a:lnSpc>
                        <a:spcBef>
                          <a:spcPts val="0"/>
                        </a:spcBef>
                        <a:spcAft>
                          <a:spcPts val="0"/>
                        </a:spcAft>
                        <a:buClrTx/>
                        <a:buSzTx/>
                        <a:buFontTx/>
                        <a:buNone/>
                        <a:tabLst/>
                        <a:defRPr/>
                      </a:pP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Developed the Guide on the participation of traditional leadership in the </a:t>
                      </a:r>
                      <a:r>
                        <a:rPr lang="en-US" sz="1400" kern="1200" dirty="0" err="1">
                          <a:solidFill>
                            <a:schemeClr val="dk1"/>
                          </a:solidFill>
                          <a:effectLst/>
                          <a:latin typeface="Arial" panose="020B0604020202020204" pitchFamily="34" charset="0"/>
                          <a:ea typeface="Calibri" panose="020F0502020204030204" pitchFamily="34" charset="0"/>
                          <a:cs typeface="Arial" panose="020B0604020202020204" pitchFamily="34" charset="0"/>
                        </a:rPr>
                        <a:t>DDM</a:t>
                      </a:r>
                      <a:r>
                        <a:rPr lang="en-US" sz="14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t>
                      </a:r>
                      <a:endParaRPr lang="en-US" sz="1400" kern="1200" noProof="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txBody>
                  <a:tcPr marL="73025" marR="73025" marT="91440" marB="0"/>
                </a:tc>
                <a:tc>
                  <a:txBody>
                    <a:bodyPr/>
                    <a:lstStyle/>
                    <a:p>
                      <a:pPr algn="just">
                        <a:lnSpc>
                          <a:spcPct val="115000"/>
                        </a:lnSpc>
                      </a:pPr>
                      <a:r>
                        <a:rPr lang="en-ZA" sz="1400" dirty="0">
                          <a:effectLst/>
                          <a:latin typeface="Arial" panose="020B0604020202020204" pitchFamily="34" charset="0"/>
                          <a:cs typeface="Arial" panose="020B0604020202020204" pitchFamily="34" charset="0"/>
                        </a:rPr>
                        <a:t>None</a:t>
                      </a: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r>
                        <a:rPr lang="en-ZA" sz="1400" dirty="0">
                          <a:effectLst/>
                          <a:latin typeface="Arial" panose="020B0604020202020204" pitchFamily="34" charset="0"/>
                          <a:cs typeface="Arial" panose="020B0604020202020204" pitchFamily="34" charset="0"/>
                        </a:rPr>
                        <a:t>None</a:t>
                      </a: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r>
                        <a:rPr lang="en-ZA" sz="1400" dirty="0">
                          <a:effectLst/>
                          <a:latin typeface="Arial" panose="020B0604020202020204" pitchFamily="34" charset="0"/>
                          <a:cs typeface="Arial" panose="020B0604020202020204" pitchFamily="34" charset="0"/>
                        </a:rPr>
                        <a:t>None</a:t>
                      </a:r>
                    </a:p>
                  </a:txBody>
                  <a:tcPr marL="73025" marR="73025" marT="91440" marB="0"/>
                </a:tc>
                <a:extLst>
                  <a:ext uri="{0D108BD9-81ED-4DB2-BD59-A6C34878D82A}">
                    <a16:rowId xmlns:a16="http://schemas.microsoft.com/office/drawing/2014/main" xmlns="" val="1777602546"/>
                  </a:ext>
                </a:extLst>
              </a:tr>
            </a:tbl>
          </a:graphicData>
        </a:graphic>
      </p:graphicFrame>
    </p:spTree>
    <p:extLst>
      <p:ext uri="{BB962C8B-B14F-4D97-AF65-F5344CB8AC3E}">
        <p14:creationId xmlns:p14="http://schemas.microsoft.com/office/powerpoint/2010/main" xmlns="" val="3481757715"/>
      </p:ext>
    </p:extLst>
  </p:cSld>
  <p:clrMapOvr>
    <a:masterClrMapping/>
  </p:clrMapOvr>
  <p:transition spd="slow">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44</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179512" y="0"/>
            <a:ext cx="8875588" cy="678359"/>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r>
              <a:rPr lang="en-US" sz="2400" b="1" dirty="0"/>
              <a:t/>
            </a:r>
            <a:br>
              <a:rPr lang="en-US" sz="2400" b="1" dirty="0"/>
            </a:br>
            <a:r>
              <a:rPr lang="en-US" sz="2000" b="1" dirty="0"/>
              <a:t>2</a:t>
            </a:r>
            <a:r>
              <a:rPr lang="en-US" sz="2000" b="1" baseline="30000" dirty="0"/>
              <a:t>nd</a:t>
            </a:r>
            <a:r>
              <a:rPr lang="en-US" sz="2000" b="1" dirty="0"/>
              <a:t> quarter performance for </a:t>
            </a:r>
            <a:r>
              <a:rPr lang="en-US" sz="2000" b="1" dirty="0" err="1"/>
              <a:t>programme</a:t>
            </a:r>
            <a:r>
              <a:rPr lang="en-US" sz="2000" b="1" dirty="0"/>
              <a:t> 3: Institutional Support and Coordination (</a:t>
            </a:r>
            <a:r>
              <a:rPr lang="en-US" sz="2000" b="1" dirty="0" err="1"/>
              <a:t>ISC</a:t>
            </a:r>
            <a:r>
              <a:rPr lang="en-US" sz="2000" b="1" dirty="0"/>
              <a:t>)…Cont…. </a:t>
            </a:r>
            <a:r>
              <a:rPr lang="en-ZA" sz="2000" dirty="0"/>
              <a:t/>
            </a:r>
            <a:br>
              <a:rPr lang="en-ZA" sz="2000" dirty="0"/>
            </a:br>
            <a:endParaRPr lang="en-US" sz="2000" b="1" dirty="0">
              <a:effectLst/>
            </a:endParaRPr>
          </a:p>
        </p:txBody>
      </p:sp>
      <p:sp>
        <p:nvSpPr>
          <p:cNvPr id="6" name="Content Placeholder 2"/>
          <p:cNvSpPr txBox="1">
            <a:spLocks/>
          </p:cNvSpPr>
          <p:nvPr/>
        </p:nvSpPr>
        <p:spPr>
          <a:xfrm>
            <a:off x="45306" y="475766"/>
            <a:ext cx="9144000" cy="6351720"/>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r>
              <a:rPr kumimoji="0" lang="en-US" sz="18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35</a:t>
            </a: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lang="en-US" sz="2400" b="1" dirty="0">
                <a:solidFill>
                  <a:srgbClr val="1F497D">
                    <a:lumMod val="75000"/>
                  </a:srgbClr>
                </a:solidFill>
                <a:latin typeface="Arial" pitchFamily="34" charset="0"/>
                <a:cs typeface="Arial" pitchFamily="34" charset="0"/>
              </a:rPr>
              <a:t>										</a:t>
            </a:r>
            <a:endParaRPr kumimoji="0" lang="en-US" sz="20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2990276464"/>
              </p:ext>
            </p:extLst>
          </p:nvPr>
        </p:nvGraphicFramePr>
        <p:xfrm>
          <a:off x="0" y="759806"/>
          <a:ext cx="9143999" cy="6102096"/>
        </p:xfrm>
        <a:graphic>
          <a:graphicData uri="http://schemas.openxmlformats.org/drawingml/2006/table">
            <a:tbl>
              <a:tblPr firstRow="1" bandRow="1">
                <a:tableStyleId>{5C22544A-7EE6-4342-B048-85BDC9FD1C3A}</a:tableStyleId>
              </a:tblPr>
              <a:tblGrid>
                <a:gridCol w="1028299">
                  <a:extLst>
                    <a:ext uri="{9D8B030D-6E8A-4147-A177-3AD203B41FA5}">
                      <a16:colId xmlns:a16="http://schemas.microsoft.com/office/drawing/2014/main" xmlns="" val="1582720757"/>
                    </a:ext>
                  </a:extLst>
                </a:gridCol>
                <a:gridCol w="1175199">
                  <a:extLst>
                    <a:ext uri="{9D8B030D-6E8A-4147-A177-3AD203B41FA5}">
                      <a16:colId xmlns:a16="http://schemas.microsoft.com/office/drawing/2014/main" xmlns="" val="1296379088"/>
                    </a:ext>
                  </a:extLst>
                </a:gridCol>
                <a:gridCol w="1248649">
                  <a:extLst>
                    <a:ext uri="{9D8B030D-6E8A-4147-A177-3AD203B41FA5}">
                      <a16:colId xmlns:a16="http://schemas.microsoft.com/office/drawing/2014/main" xmlns="" val="766531964"/>
                    </a:ext>
                  </a:extLst>
                </a:gridCol>
                <a:gridCol w="1689349">
                  <a:extLst>
                    <a:ext uri="{9D8B030D-6E8A-4147-A177-3AD203B41FA5}">
                      <a16:colId xmlns:a16="http://schemas.microsoft.com/office/drawing/2014/main" xmlns="" val="2985933248"/>
                    </a:ext>
                  </a:extLst>
                </a:gridCol>
                <a:gridCol w="3103093">
                  <a:extLst>
                    <a:ext uri="{9D8B030D-6E8A-4147-A177-3AD203B41FA5}">
                      <a16:colId xmlns:a16="http://schemas.microsoft.com/office/drawing/2014/main" xmlns="" val="1266867216"/>
                    </a:ext>
                  </a:extLst>
                </a:gridCol>
                <a:gridCol w="899410">
                  <a:extLst>
                    <a:ext uri="{9D8B030D-6E8A-4147-A177-3AD203B41FA5}">
                      <a16:colId xmlns:a16="http://schemas.microsoft.com/office/drawing/2014/main" xmlns="" val="492690724"/>
                    </a:ext>
                  </a:extLst>
                </a:gridCol>
              </a:tblGrid>
              <a:tr h="673554">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dirty="0">
                        <a:effectLst/>
                        <a:latin typeface="Calibri" panose="020F0502020204030204" pitchFamily="34" charset="0"/>
                        <a:cs typeface="Arial" panose="020B0604020202020204" pitchFamily="34" charset="0"/>
                      </a:endParaRPr>
                    </a:p>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2020-2021</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a:t>
                      </a:r>
                      <a:r>
                        <a:rPr lang="en-ZA" sz="1200" b="1" baseline="30000" dirty="0">
                          <a:effectLst/>
                          <a:latin typeface="Arial" panose="020B0604020202020204" pitchFamily="34" charset="0"/>
                          <a:ea typeface="Times New Roman" panose="02020603050405020304" pitchFamily="18" charset="0"/>
                          <a:cs typeface="Arial" panose="020B0604020202020204" pitchFamily="34" charset="0"/>
                        </a:rPr>
                        <a:t>nd</a:t>
                      </a:r>
                      <a:r>
                        <a:rPr lang="en-ZA" sz="1200" b="1" baseline="0" dirty="0">
                          <a:effectLst/>
                          <a:latin typeface="Arial" panose="020B0604020202020204" pitchFamily="34" charset="0"/>
                          <a:ea typeface="Times New Roman" panose="02020603050405020304" pitchFamily="18" charset="0"/>
                          <a:cs typeface="Arial" panose="020B0604020202020204" pitchFamily="34" charset="0"/>
                        </a:rPr>
                        <a:t> </a:t>
                      </a:r>
                      <a:r>
                        <a:rPr lang="en-ZA" sz="1200" b="1" dirty="0">
                          <a:effectLst/>
                          <a:latin typeface="Arial" panose="020B0604020202020204" pitchFamily="34" charset="0"/>
                          <a:ea typeface="Times New Roman" panose="02020603050405020304" pitchFamily="18" charset="0"/>
                          <a:cs typeface="Arial" panose="020B0604020202020204" pitchFamily="34" charset="0"/>
                        </a:rPr>
                        <a:t>Quarter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2028184783"/>
                  </a:ext>
                </a:extLst>
              </a:tr>
              <a:tr h="5091984">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Capacity</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building</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programme for</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the Institution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of Traditional</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leadership</a:t>
                      </a:r>
                    </a:p>
                    <a:p>
                      <a:pPr>
                        <a:lnSpc>
                          <a:spcPct val="115000"/>
                        </a:lnSpc>
                        <a:spcAft>
                          <a:spcPts val="1000"/>
                        </a:spcAft>
                      </a:pPr>
                      <a:r>
                        <a:rPr lang="en-ZA" sz="1400" dirty="0">
                          <a:effectLst/>
                          <a:latin typeface="Arial" panose="020B0604020202020204" pitchFamily="34" charset="0"/>
                          <a:ea typeface="Calibri" panose="020F0502020204030204" pitchFamily="34" charset="0"/>
                          <a:cs typeface="Arial" panose="020B0604020202020204" pitchFamily="34" charset="0"/>
                        </a:rPr>
                        <a:t>developed</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Capacity building</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programme developed for</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the Institution of Traditional</a:t>
                      </a:r>
                    </a:p>
                    <a:p>
                      <a:pPr>
                        <a:lnSpc>
                          <a:spcPct val="115000"/>
                        </a:lnSpc>
                      </a:pPr>
                      <a:r>
                        <a:rPr lang="en-ZA" sz="1400" dirty="0">
                          <a:effectLst/>
                          <a:latin typeface="Arial" panose="020B0604020202020204" pitchFamily="34" charset="0"/>
                          <a:cs typeface="Arial" panose="020B0604020202020204" pitchFamily="34" charset="0"/>
                        </a:rPr>
                        <a:t>Leadership.</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Capacity building</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programme for the</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Institution of Traditional</a:t>
                      </a:r>
                    </a:p>
                    <a:p>
                      <a:pPr>
                        <a:lnSpc>
                          <a:spcPct val="115000"/>
                        </a:lnSpc>
                      </a:pPr>
                      <a:r>
                        <a:rPr lang="en-ZA" sz="1400" dirty="0">
                          <a:effectLst/>
                          <a:latin typeface="Arial" panose="020B0604020202020204" pitchFamily="34" charset="0"/>
                          <a:cs typeface="Arial" panose="020B0604020202020204" pitchFamily="34" charset="0"/>
                        </a:rPr>
                        <a:t>Leadership developed.</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Undertake skills</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gap analysis 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the Institution of</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Traditional leadership</a:t>
                      </a:r>
                    </a:p>
                    <a:p>
                      <a:pPr>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Engagement with</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various stakeholders</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on the development</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of capacity building</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Programme</a:t>
                      </a:r>
                    </a:p>
                    <a:p>
                      <a:pPr>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Develop a draft </a:t>
                      </a:r>
                      <a:r>
                        <a:rPr lang="en-ZA" sz="1400" dirty="0" smtClean="0">
                          <a:effectLst/>
                          <a:latin typeface="Arial" panose="020B0604020202020204" pitchFamily="34" charset="0"/>
                          <a:ea typeface="Calibri" panose="020F0502020204030204" pitchFamily="34" charset="0"/>
                          <a:cs typeface="Arial" panose="020B0604020202020204" pitchFamily="34" charset="0"/>
                        </a:rPr>
                        <a:t>manual on </a:t>
                      </a:r>
                      <a:r>
                        <a:rPr lang="en-ZA" sz="1400" dirty="0">
                          <a:effectLst/>
                          <a:latin typeface="Arial" panose="020B0604020202020204" pitchFamily="34" charset="0"/>
                          <a:ea typeface="Calibri" panose="020F0502020204030204" pitchFamily="34" charset="0"/>
                          <a:cs typeface="Arial" panose="020B0604020202020204" pitchFamily="34" charset="0"/>
                        </a:rPr>
                        <a:t>the implementation</a:t>
                      </a:r>
                    </a:p>
                    <a:p>
                      <a:pPr>
                        <a:lnSpc>
                          <a:spcPct val="115000"/>
                        </a:lnSpc>
                      </a:pPr>
                      <a:r>
                        <a:rPr lang="en-ZA" sz="1400" dirty="0">
                          <a:effectLst/>
                          <a:latin typeface="Arial" panose="020B0604020202020204" pitchFamily="34" charset="0"/>
                          <a:cs typeface="Arial" panose="020B0604020202020204" pitchFamily="34" charset="0"/>
                        </a:rPr>
                        <a:t>of  the TKLA.</a:t>
                      </a:r>
                    </a:p>
                  </a:txBody>
                  <a:tcPr marL="73025" marR="73025" marT="9144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Calibri" panose="020F0502020204030204" pitchFamily="34" charset="0"/>
                          <a:cs typeface="Arial" panose="020B0604020202020204" pitchFamily="34" charset="0"/>
                        </a:rPr>
                        <a:t>Achieved</a:t>
                      </a:r>
                    </a:p>
                    <a:p>
                      <a:pPr marL="29210" algn="just">
                        <a:lnSpc>
                          <a:spcPct val="115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Skills audit was  conducted for members of Free State Provincial House from 18</a:t>
                      </a:r>
                      <a:r>
                        <a:rPr lang="en-US" sz="1400" baseline="0" dirty="0">
                          <a:effectLst/>
                          <a:latin typeface="Arial" panose="020B0604020202020204" pitchFamily="34" charset="0"/>
                          <a:ea typeface="Calibri" panose="020F0502020204030204" pitchFamily="34" charset="0"/>
                          <a:cs typeface="Arial" panose="020B0604020202020204" pitchFamily="34" charset="0"/>
                        </a:rPr>
                        <a:t> to </a:t>
                      </a:r>
                      <a:r>
                        <a:rPr lang="en-US" sz="1400" dirty="0">
                          <a:effectLst/>
                          <a:latin typeface="Arial" panose="020B0604020202020204" pitchFamily="34" charset="0"/>
                          <a:ea typeface="Calibri" panose="020F0502020204030204" pitchFamily="34" charset="0"/>
                          <a:cs typeface="Arial" panose="020B0604020202020204" pitchFamily="34" charset="0"/>
                        </a:rPr>
                        <a:t>19 March 2020</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15000"/>
                        </a:lnSpc>
                        <a:spcBef>
                          <a:spcPts val="0"/>
                        </a:spcBef>
                        <a:spcAft>
                          <a:spcPts val="1000"/>
                        </a:spcAft>
                        <a:buClrTx/>
                        <a:buSzTx/>
                        <a:buFontTx/>
                        <a:buNone/>
                        <a:tabLst/>
                        <a:defRPr/>
                      </a:pPr>
                      <a:r>
                        <a:rPr kumimoji="0" lang="en-US" sz="1400" b="1" i="0" u="none" strike="noStrike" kern="1200" cap="none" spc="0" normalizeH="0" baseline="0" noProof="0" dirty="0" smtClean="0">
                          <a:ln>
                            <a:noFill/>
                          </a:ln>
                          <a:solidFill>
                            <a:srgbClr val="00B050"/>
                          </a:solidFill>
                          <a:effectLst/>
                          <a:uLnTx/>
                          <a:uFillTx/>
                          <a:latin typeface="Arial" panose="020B0604020202020204" pitchFamily="34" charset="0"/>
                          <a:ea typeface="Calibri" panose="020F0502020204030204" pitchFamily="34" charset="0"/>
                          <a:cs typeface="Arial" panose="020B0604020202020204" pitchFamily="34" charset="0"/>
                        </a:rPr>
                        <a:t>Achieved</a:t>
                      </a:r>
                      <a:endPar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Three consultation session held:</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marL="171450" lvl="0" indent="-171450">
                        <a:lnSpc>
                          <a:spcPct val="115000"/>
                        </a:lnSpc>
                        <a:spcAft>
                          <a:spcPts val="0"/>
                        </a:spcAft>
                        <a:buFont typeface="Arial" panose="020B0604020202020204" pitchFamily="34" charset="0"/>
                        <a:buChar char="•"/>
                      </a:pPr>
                      <a:r>
                        <a:rPr lang="en-US" sz="1400" dirty="0">
                          <a:effectLst/>
                          <a:latin typeface="Arial" panose="020B0604020202020204" pitchFamily="34" charset="0"/>
                          <a:ea typeface="Calibri" panose="020F0502020204030204" pitchFamily="34" charset="0"/>
                          <a:cs typeface="Arial" panose="020B0604020202020204" pitchFamily="34" charset="0"/>
                        </a:rPr>
                        <a:t>09 Sep 2020-MANCO;</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marL="171450" lvl="0" indent="-171450">
                        <a:lnSpc>
                          <a:spcPct val="115000"/>
                        </a:lnSpc>
                        <a:spcAft>
                          <a:spcPts val="0"/>
                        </a:spcAft>
                        <a:buFont typeface="Arial" panose="020B0604020202020204" pitchFamily="34" charset="0"/>
                        <a:buChar char="•"/>
                      </a:pPr>
                      <a:r>
                        <a:rPr lang="en-US" sz="1400" dirty="0">
                          <a:effectLst/>
                          <a:latin typeface="Arial" panose="020B0604020202020204" pitchFamily="34" charset="0"/>
                          <a:ea typeface="Calibri" panose="020F0502020204030204" pitchFamily="34" charset="0"/>
                          <a:cs typeface="Arial" panose="020B0604020202020204" pitchFamily="34" charset="0"/>
                        </a:rPr>
                        <a:t>15 Sep 2020-Planning and Cooperative Governance Committee meeting of the NHTL;</a:t>
                      </a:r>
                      <a:r>
                        <a:rPr lang="en-US" sz="1400" baseline="0" dirty="0">
                          <a:effectLst/>
                          <a:latin typeface="Arial" panose="020B0604020202020204" pitchFamily="34" charset="0"/>
                          <a:ea typeface="Calibri" panose="020F0502020204030204" pitchFamily="34" charset="0"/>
                          <a:cs typeface="Arial" panose="020B0604020202020204" pitchFamily="34" charset="0"/>
                        </a:rPr>
                        <a:t> and</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marL="171450" lvl="0" indent="-171450">
                        <a:lnSpc>
                          <a:spcPct val="115000"/>
                        </a:lnSpc>
                        <a:spcAft>
                          <a:spcPts val="0"/>
                        </a:spcAft>
                        <a:buFont typeface="Arial" panose="020B0604020202020204" pitchFamily="34" charset="0"/>
                        <a:buChar char="•"/>
                      </a:pPr>
                      <a:r>
                        <a:rPr lang="en-US" sz="1400" dirty="0">
                          <a:effectLst/>
                          <a:latin typeface="Arial" panose="020B0604020202020204" pitchFamily="34" charset="0"/>
                          <a:ea typeface="Calibri" panose="020F0502020204030204" pitchFamily="34" charset="0"/>
                          <a:cs typeface="Arial" panose="020B0604020202020204" pitchFamily="34" charset="0"/>
                        </a:rPr>
                        <a:t>16 Sep 2020-TATGOF</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endParaRPr lang="en-ZA" sz="1400" dirty="0" smtClean="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15000"/>
                        </a:lnSpc>
                        <a:spcBef>
                          <a:spcPts val="0"/>
                        </a:spcBef>
                        <a:spcAft>
                          <a:spcPts val="100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Arial" panose="020B0604020202020204" pitchFamily="34" charset="0"/>
                          <a:ea typeface="Calibri" panose="020F0502020204030204" pitchFamily="34" charset="0"/>
                          <a:cs typeface="Arial" panose="020B0604020202020204" pitchFamily="34" charset="0"/>
                        </a:rPr>
                        <a:t>Achieved</a:t>
                      </a:r>
                    </a:p>
                    <a:p>
                      <a:pPr algn="just">
                        <a:lnSpc>
                          <a:spcPct val="115000"/>
                        </a:lnSpc>
                      </a:pPr>
                      <a:r>
                        <a:rPr lang="en-US" sz="1400" dirty="0">
                          <a:effectLst/>
                          <a:latin typeface="Arial" panose="020B0604020202020204" pitchFamily="34" charset="0"/>
                          <a:ea typeface="Calibri" panose="020F0502020204030204" pitchFamily="34" charset="0"/>
                          <a:cs typeface="Arial" panose="020B0604020202020204" pitchFamily="34" charset="0"/>
                        </a:rPr>
                        <a:t>A draft TKLA manual was developed in the quarter under review.</a:t>
                      </a: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txBody>
                  <a:tcPr marL="73025" marR="73025" marT="91440" marB="0"/>
                </a:tc>
                <a:tc>
                  <a:txBody>
                    <a:bodyPr/>
                    <a:lstStyle/>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r>
                        <a:rPr lang="en-ZA" sz="1400" dirty="0">
                          <a:effectLst/>
                          <a:latin typeface="Arial" panose="020B0604020202020204" pitchFamily="34" charset="0"/>
                          <a:cs typeface="Arial" panose="020B0604020202020204" pitchFamily="34" charset="0"/>
                        </a:rPr>
                        <a:t>None</a:t>
                      </a: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r>
                        <a:rPr lang="en-ZA" sz="1400" dirty="0">
                          <a:effectLst/>
                          <a:latin typeface="Arial" panose="020B0604020202020204" pitchFamily="34" charset="0"/>
                          <a:cs typeface="Arial" panose="020B0604020202020204" pitchFamily="34" charset="0"/>
                        </a:rPr>
                        <a:t>None</a:t>
                      </a: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r>
                        <a:rPr lang="en-ZA" sz="1400" dirty="0">
                          <a:effectLst/>
                          <a:latin typeface="Arial" panose="020B0604020202020204" pitchFamily="34" charset="0"/>
                          <a:cs typeface="Arial" panose="020B0604020202020204" pitchFamily="34" charset="0"/>
                        </a:rPr>
                        <a:t>None</a:t>
                      </a:r>
                    </a:p>
                  </a:txBody>
                  <a:tcPr marL="73025" marR="73025" marT="91440" marB="0"/>
                </a:tc>
                <a:extLst>
                  <a:ext uri="{0D108BD9-81ED-4DB2-BD59-A6C34878D82A}">
                    <a16:rowId xmlns:a16="http://schemas.microsoft.com/office/drawing/2014/main" xmlns="" val="1777602546"/>
                  </a:ext>
                </a:extLst>
              </a:tr>
            </a:tbl>
          </a:graphicData>
        </a:graphic>
      </p:graphicFrame>
    </p:spTree>
    <p:extLst>
      <p:ext uri="{BB962C8B-B14F-4D97-AF65-F5344CB8AC3E}">
        <p14:creationId xmlns:p14="http://schemas.microsoft.com/office/powerpoint/2010/main" xmlns="" val="4114335630"/>
      </p:ext>
    </p:extLst>
  </p:cSld>
  <p:clrMapOvr>
    <a:masterClrMapping/>
  </p:clrMapOvr>
  <p:transition spd="slow">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45</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179512" y="0"/>
            <a:ext cx="8875588" cy="526406"/>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r>
              <a:rPr lang="en-US" sz="2400" b="1" dirty="0"/>
              <a:t/>
            </a:r>
            <a:br>
              <a:rPr lang="en-US" sz="2400" b="1" dirty="0"/>
            </a:br>
            <a:r>
              <a:rPr lang="en-US" sz="1800" b="1" dirty="0"/>
              <a:t>2</a:t>
            </a:r>
            <a:r>
              <a:rPr lang="en-US" sz="1800" b="1" baseline="30000" dirty="0"/>
              <a:t>nd</a:t>
            </a:r>
            <a:r>
              <a:rPr lang="en-US" sz="1800" b="1" dirty="0"/>
              <a:t> quarter performance for </a:t>
            </a:r>
            <a:r>
              <a:rPr lang="en-US" sz="1800" b="1" dirty="0" err="1"/>
              <a:t>ISC</a:t>
            </a:r>
            <a:r>
              <a:rPr lang="en-US" sz="1800" b="1" dirty="0"/>
              <a:t> Sub-</a:t>
            </a:r>
            <a:r>
              <a:rPr lang="en-US" sz="1800" b="1" dirty="0" err="1"/>
              <a:t>Programme</a:t>
            </a:r>
            <a:r>
              <a:rPr lang="en-US" sz="1800" b="1" dirty="0"/>
              <a:t>: National House of Traditional Leaders  (NHTL)</a:t>
            </a:r>
            <a:r>
              <a:rPr lang="en-ZA" sz="1800" dirty="0"/>
              <a:t/>
            </a:r>
            <a:br>
              <a:rPr lang="en-ZA" sz="1800" dirty="0"/>
            </a:br>
            <a:endParaRPr lang="en-US" sz="1800" b="1" dirty="0">
              <a:effectLst/>
            </a:endParaRPr>
          </a:p>
        </p:txBody>
      </p:sp>
      <p:sp>
        <p:nvSpPr>
          <p:cNvPr id="6" name="Content Placeholder 2"/>
          <p:cNvSpPr txBox="1">
            <a:spLocks/>
          </p:cNvSpPr>
          <p:nvPr/>
        </p:nvSpPr>
        <p:spPr>
          <a:xfrm>
            <a:off x="179512" y="526406"/>
            <a:ext cx="8784976" cy="6935042"/>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lang="en-US" sz="2400" b="1" dirty="0">
                <a:solidFill>
                  <a:srgbClr val="1F497D">
                    <a:lumMod val="75000"/>
                  </a:srgbClr>
                </a:solidFill>
                <a:latin typeface="Arial" pitchFamily="34" charset="0"/>
                <a:cs typeface="Arial" pitchFamily="34" charset="0"/>
              </a:rPr>
              <a:t>										</a:t>
            </a:r>
            <a:endParaRPr kumimoji="0" lang="en-US" sz="20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2284210728"/>
              </p:ext>
            </p:extLst>
          </p:nvPr>
        </p:nvGraphicFramePr>
        <p:xfrm>
          <a:off x="2" y="712218"/>
          <a:ext cx="9143997" cy="6846169"/>
        </p:xfrm>
        <a:graphic>
          <a:graphicData uri="http://schemas.openxmlformats.org/drawingml/2006/table">
            <a:tbl>
              <a:tblPr firstRow="1" bandRow="1">
                <a:tableStyleId>{5C22544A-7EE6-4342-B048-85BDC9FD1C3A}</a:tableStyleId>
              </a:tblPr>
              <a:tblGrid>
                <a:gridCol w="908422">
                  <a:extLst>
                    <a:ext uri="{9D8B030D-6E8A-4147-A177-3AD203B41FA5}">
                      <a16:colId xmlns:a16="http://schemas.microsoft.com/office/drawing/2014/main" xmlns="" val="1582720757"/>
                    </a:ext>
                  </a:extLst>
                </a:gridCol>
                <a:gridCol w="945294">
                  <a:extLst>
                    <a:ext uri="{9D8B030D-6E8A-4147-A177-3AD203B41FA5}">
                      <a16:colId xmlns:a16="http://schemas.microsoft.com/office/drawing/2014/main" xmlns="" val="1296379088"/>
                    </a:ext>
                  </a:extLst>
                </a:gridCol>
                <a:gridCol w="1018009">
                  <a:extLst>
                    <a:ext uri="{9D8B030D-6E8A-4147-A177-3AD203B41FA5}">
                      <a16:colId xmlns:a16="http://schemas.microsoft.com/office/drawing/2014/main" xmlns="" val="766531964"/>
                    </a:ext>
                  </a:extLst>
                </a:gridCol>
                <a:gridCol w="1236154">
                  <a:extLst>
                    <a:ext uri="{9D8B030D-6E8A-4147-A177-3AD203B41FA5}">
                      <a16:colId xmlns:a16="http://schemas.microsoft.com/office/drawing/2014/main" xmlns="" val="2985933248"/>
                    </a:ext>
                  </a:extLst>
                </a:gridCol>
                <a:gridCol w="4208535">
                  <a:extLst>
                    <a:ext uri="{9D8B030D-6E8A-4147-A177-3AD203B41FA5}">
                      <a16:colId xmlns:a16="http://schemas.microsoft.com/office/drawing/2014/main" xmlns="" val="1266867216"/>
                    </a:ext>
                  </a:extLst>
                </a:gridCol>
                <a:gridCol w="827583">
                  <a:extLst>
                    <a:ext uri="{9D8B030D-6E8A-4147-A177-3AD203B41FA5}">
                      <a16:colId xmlns:a16="http://schemas.microsoft.com/office/drawing/2014/main" xmlns="" val="492690724"/>
                    </a:ext>
                  </a:extLst>
                </a:gridCol>
              </a:tblGrid>
              <a:tr h="930001">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dirty="0">
                        <a:effectLst/>
                        <a:latin typeface="Calibri" panose="020F0502020204030204" pitchFamily="34" charset="0"/>
                        <a:cs typeface="Arial" panose="020B0604020202020204" pitchFamily="34" charset="0"/>
                      </a:endParaRPr>
                    </a:p>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2020-2021</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a:t>
                      </a:r>
                      <a:r>
                        <a:rPr lang="en-ZA" sz="1200" b="1" baseline="30000" dirty="0">
                          <a:effectLst/>
                          <a:latin typeface="Arial" panose="020B0604020202020204" pitchFamily="34" charset="0"/>
                          <a:ea typeface="Times New Roman" panose="02020603050405020304" pitchFamily="18" charset="0"/>
                          <a:cs typeface="Arial" panose="020B0604020202020204" pitchFamily="34" charset="0"/>
                        </a:rPr>
                        <a:t>nd</a:t>
                      </a:r>
                      <a:r>
                        <a:rPr lang="en-ZA" sz="1200" b="1" baseline="0" dirty="0">
                          <a:effectLst/>
                          <a:latin typeface="Arial" panose="020B0604020202020204" pitchFamily="34" charset="0"/>
                          <a:ea typeface="Times New Roman" panose="02020603050405020304" pitchFamily="18" charset="0"/>
                          <a:cs typeface="Arial" panose="020B0604020202020204" pitchFamily="34" charset="0"/>
                        </a:rPr>
                        <a:t> </a:t>
                      </a:r>
                      <a:r>
                        <a:rPr lang="en-ZA" sz="1200" b="1" dirty="0">
                          <a:effectLst/>
                          <a:latin typeface="Arial" panose="020B0604020202020204" pitchFamily="34" charset="0"/>
                          <a:ea typeface="Times New Roman" panose="02020603050405020304" pitchFamily="18" charset="0"/>
                          <a:cs typeface="Arial" panose="020B0604020202020204" pitchFamily="34" charset="0"/>
                        </a:rPr>
                        <a:t>Quarter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2028184783"/>
                  </a:ext>
                </a:extLst>
              </a:tr>
              <a:tr h="5827118">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Implementation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of the social</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cohesion</a:t>
                      </a:r>
                    </a:p>
                    <a:p>
                      <a:pPr>
                        <a:lnSpc>
                          <a:spcPct val="115000"/>
                        </a:lnSpc>
                        <a:spcAft>
                          <a:spcPts val="1000"/>
                        </a:spcAft>
                      </a:pPr>
                      <a:r>
                        <a:rPr lang="en-ZA" sz="1400" dirty="0">
                          <a:effectLst/>
                          <a:latin typeface="Arial" panose="020B0604020202020204" pitchFamily="34" charset="0"/>
                          <a:ea typeface="Calibri" panose="020F0502020204030204" pitchFamily="34" charset="0"/>
                          <a:cs typeface="Arial" panose="020B0604020202020204" pitchFamily="34" charset="0"/>
                        </a:rPr>
                        <a:t>programme</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Number of Provinces</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monitored on the</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implementation of the Social</a:t>
                      </a:r>
                    </a:p>
                    <a:p>
                      <a:pPr>
                        <a:lnSpc>
                          <a:spcPct val="115000"/>
                        </a:lnSpc>
                      </a:pPr>
                      <a:r>
                        <a:rPr lang="en-ZA" sz="1400" dirty="0">
                          <a:effectLst/>
                          <a:latin typeface="Arial" panose="020B0604020202020204" pitchFamily="34" charset="0"/>
                          <a:cs typeface="Arial" panose="020B0604020202020204" pitchFamily="34" charset="0"/>
                        </a:rPr>
                        <a:t>Cohesion programme.</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8 Provinces</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monitored on the</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implementation of the Social Cohesion programme.</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2 Provinces monitored</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on the implementation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of the Social Cohesion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programme:</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 </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 Funerals and cultural events adhering to COVID -19 regulations</a:t>
                      </a:r>
                    </a:p>
                    <a:p>
                      <a:pPr>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 Awareness</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programmes on the COVID -19</a:t>
                      </a:r>
                    </a:p>
                    <a:p>
                      <a:pPr>
                        <a:lnSpc>
                          <a:spcPct val="115000"/>
                        </a:lnSpc>
                      </a:pPr>
                      <a:r>
                        <a:rPr lang="en-ZA" sz="1400" dirty="0">
                          <a:effectLst/>
                          <a:latin typeface="Arial" panose="020B0604020202020204" pitchFamily="34" charset="0"/>
                          <a:cs typeface="Arial" panose="020B0604020202020204" pitchFamily="34" charset="0"/>
                        </a:rPr>
                        <a:t>stigmatization</a:t>
                      </a:r>
                    </a:p>
                  </a:txBody>
                  <a:tcPr marL="73025" marR="73025" marT="91440" marB="0"/>
                </a:tc>
                <a:tc>
                  <a:txBody>
                    <a:bodyPr/>
                    <a:lstStyle/>
                    <a:p>
                      <a:pPr algn="just">
                        <a:lnSpc>
                          <a:spcPct val="115000"/>
                        </a:lnSpc>
                        <a:spcAft>
                          <a:spcPts val="0"/>
                        </a:spcAft>
                      </a:pPr>
                      <a:r>
                        <a:rPr lang="en-ZA" sz="1400" b="1" dirty="0">
                          <a:solidFill>
                            <a:srgbClr val="00B050"/>
                          </a:solidFill>
                          <a:effectLst/>
                          <a:latin typeface="Arial" panose="020B0604020202020204" pitchFamily="34" charset="0"/>
                          <a:ea typeface="Arial" panose="020B0604020202020204" pitchFamily="34" charset="0"/>
                          <a:cs typeface="Arial" panose="020B0604020202020204" pitchFamily="34" charset="0"/>
                        </a:rPr>
                        <a:t>Achieved</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spcAft>
                          <a:spcPts val="0"/>
                        </a:spcAft>
                      </a:pPr>
                      <a:r>
                        <a:rPr lang="en-ZA"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n-ZA" sz="1400" dirty="0">
                        <a:effectLst/>
                        <a:latin typeface="Arial" panose="020B0604020202020204" pitchFamily="34" charset="0"/>
                        <a:cs typeface="Arial" panose="020B0604020202020204" pitchFamily="34" charset="0"/>
                      </a:endParaRPr>
                    </a:p>
                    <a:p>
                      <a:pPr algn="just">
                        <a:spcAft>
                          <a:spcPts val="0"/>
                        </a:spcAft>
                      </a:pPr>
                      <a:r>
                        <a:rPr lang="en-ZA"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The NHTL hosted the Women in Traditional Leadership dialogue on the 31 August 2020. The purpose of the </a:t>
                      </a:r>
                      <a:r>
                        <a:rPr lang="en-US" sz="14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dialogue was to discuss the issues that are discriminating against women with the intention of correcting them thus encouraging Social Cohesion. All provinces participated in the webinar.</a:t>
                      </a:r>
                      <a:endParaRPr lang="en-ZA" sz="1400" dirty="0">
                        <a:effectLst/>
                        <a:latin typeface="Arial" panose="020B0604020202020204" pitchFamily="34" charset="0"/>
                        <a:cs typeface="Arial" panose="020B0604020202020204" pitchFamily="34" charset="0"/>
                      </a:endParaRPr>
                    </a:p>
                    <a:p>
                      <a:pPr algn="just">
                        <a:spcAft>
                          <a:spcPts val="0"/>
                        </a:spcAft>
                      </a:pPr>
                      <a:r>
                        <a:rPr lang="en-ZA"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n-ZA" sz="1400" dirty="0">
                        <a:effectLst/>
                        <a:latin typeface="Arial" panose="020B0604020202020204" pitchFamily="34" charset="0"/>
                        <a:cs typeface="Arial" panose="020B0604020202020204" pitchFamily="34" charset="0"/>
                      </a:endParaRPr>
                    </a:p>
                    <a:p>
                      <a:pPr algn="just">
                        <a:spcAft>
                          <a:spcPts val="0"/>
                        </a:spcAft>
                      </a:pPr>
                      <a:r>
                        <a:rPr lang="en-ZA"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The NHTL proposed initiatives to ensure that Traditional Leaders engaged community members with </a:t>
                      </a:r>
                      <a:r>
                        <a:rPr lang="en-ZA" sz="140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CGE</a:t>
                      </a:r>
                      <a:r>
                        <a:rPr lang="en-ZA"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 on </a:t>
                      </a:r>
                      <a:r>
                        <a:rPr lang="en-ZA" sz="140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GBVF</a:t>
                      </a:r>
                      <a:r>
                        <a:rPr lang="en-ZA"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 The following goods were distributed:</a:t>
                      </a:r>
                      <a:endParaRPr lang="en-ZA" sz="1400" dirty="0">
                        <a:effectLst/>
                        <a:latin typeface="Arial" panose="020B0604020202020204" pitchFamily="34" charset="0"/>
                        <a:cs typeface="Arial" panose="020B0604020202020204" pitchFamily="34" charset="0"/>
                      </a:endParaRPr>
                    </a:p>
                    <a:p>
                      <a:pPr algn="just">
                        <a:spcAft>
                          <a:spcPts val="0"/>
                        </a:spcAft>
                      </a:pPr>
                      <a:r>
                        <a:rPr lang="en-ZA"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n-ZA" sz="1400" dirty="0">
                        <a:effectLst/>
                        <a:latin typeface="Arial" panose="020B0604020202020204" pitchFamily="34" charset="0"/>
                        <a:cs typeface="Arial" panose="020B0604020202020204" pitchFamily="34" charset="0"/>
                      </a:endParaRPr>
                    </a:p>
                    <a:p>
                      <a:pPr marL="342900" lvl="0" indent="-342900" algn="just">
                        <a:spcAft>
                          <a:spcPts val="0"/>
                        </a:spcAft>
                        <a:buFont typeface="Wingdings" panose="05000000000000000000" pitchFamily="2" charset="2"/>
                        <a:buChar char=""/>
                      </a:pPr>
                      <a:r>
                        <a:rPr lang="en-ZA"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Food parcels to the vulnerable groups in </a:t>
                      </a:r>
                      <a:r>
                        <a:rPr lang="en-ZA" sz="140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Barolong</a:t>
                      </a:r>
                      <a:r>
                        <a:rPr lang="en-ZA"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 Boo </a:t>
                      </a:r>
                      <a:r>
                        <a:rPr lang="en-ZA" sz="140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Seleka</a:t>
                      </a:r>
                      <a:r>
                        <a:rPr lang="en-ZA"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 in Free State</a:t>
                      </a:r>
                      <a:endParaRPr lang="en-ZA" sz="1400" dirty="0">
                        <a:effectLst/>
                        <a:latin typeface="Arial" panose="020B0604020202020204" pitchFamily="34" charset="0"/>
                        <a:cs typeface="Arial" panose="020B0604020202020204" pitchFamily="34" charset="0"/>
                      </a:endParaRPr>
                    </a:p>
                    <a:p>
                      <a:pPr marL="342900" lvl="0" indent="-342900" algn="just">
                        <a:spcAft>
                          <a:spcPts val="0"/>
                        </a:spcAft>
                        <a:buFont typeface="Wingdings" panose="05000000000000000000" pitchFamily="2" charset="2"/>
                        <a:buChar char=""/>
                      </a:pPr>
                      <a:r>
                        <a:rPr lang="en-ZA"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Sanitary towels donated to school girls in the same Province.</a:t>
                      </a:r>
                    </a:p>
                    <a:p>
                      <a:pPr marL="342900" lvl="0" indent="-342900" algn="just">
                        <a:spcAft>
                          <a:spcPts val="0"/>
                        </a:spcAft>
                        <a:buFont typeface="Wingdings" panose="05000000000000000000" pitchFamily="2" charset="2"/>
                        <a:buChar char=""/>
                      </a:pPr>
                      <a:r>
                        <a:rPr lang="en-ZA"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PPE’s donated to </a:t>
                      </a:r>
                      <a:r>
                        <a:rPr lang="en-ZA" sz="140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Emakhosikati</a:t>
                      </a:r>
                      <a:r>
                        <a:rPr lang="en-ZA"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 to distribute to communities in Mpumalanga.</a:t>
                      </a:r>
                    </a:p>
                    <a:p>
                      <a:pPr marL="342900" lvl="0" indent="-342900" algn="just">
                        <a:spcAft>
                          <a:spcPts val="0"/>
                        </a:spcAft>
                        <a:buFont typeface="Wingdings" panose="05000000000000000000" pitchFamily="2" charset="2"/>
                        <a:buChar char=""/>
                      </a:pPr>
                      <a:r>
                        <a:rPr lang="en-ZA"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The NHTL issued a media statement on the </a:t>
                      </a:r>
                      <a:r>
                        <a:rPr lang="en-ZA" sz="140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adherance</a:t>
                      </a:r>
                      <a:r>
                        <a:rPr lang="en-ZA"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 to </a:t>
                      </a:r>
                      <a:r>
                        <a:rPr lang="en-ZA" sz="140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Covid</a:t>
                      </a:r>
                      <a:r>
                        <a:rPr lang="en-ZA"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 19 whereby 14 Radio Stations were addressed regarding Covid-19 Protocol, funerals and customary functions. </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r>
                        <a:rPr lang="en-US" sz="1400" dirty="0">
                          <a:effectLst/>
                          <a:latin typeface="Arial" panose="020B0604020202020204" pitchFamily="34" charset="0"/>
                          <a:ea typeface="Calibri" panose="020F0502020204030204" pitchFamily="34" charset="0"/>
                          <a:cs typeface="Arial" panose="020B0604020202020204" pitchFamily="34" charset="0"/>
                        </a:rPr>
                        <a:t> </a:t>
                      </a: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txBody>
                  <a:tcPr marL="73025" marR="73025" marT="91440" marB="0"/>
                </a:tc>
                <a:tc>
                  <a:txBody>
                    <a:bodyPr/>
                    <a:lstStyle/>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endParaRPr lang="en-ZA" sz="1400" dirty="0">
                        <a:effectLst/>
                        <a:latin typeface="Arial" panose="020B0604020202020204" pitchFamily="34" charset="0"/>
                        <a:cs typeface="Arial" panose="020B0604020202020204" pitchFamily="34" charset="0"/>
                      </a:endParaRPr>
                    </a:p>
                    <a:p>
                      <a:pPr algn="just">
                        <a:lnSpc>
                          <a:spcPct val="115000"/>
                        </a:lnSpc>
                      </a:pPr>
                      <a:r>
                        <a:rPr lang="en-ZA" sz="1400" dirty="0">
                          <a:effectLst/>
                          <a:latin typeface="Arial" panose="020B0604020202020204" pitchFamily="34" charset="0"/>
                          <a:cs typeface="Arial" panose="020B0604020202020204" pitchFamily="34" charset="0"/>
                        </a:rPr>
                        <a:t>None</a:t>
                      </a:r>
                    </a:p>
                  </a:txBody>
                  <a:tcPr marL="73025" marR="73025" marT="91440" marB="0"/>
                </a:tc>
                <a:extLst>
                  <a:ext uri="{0D108BD9-81ED-4DB2-BD59-A6C34878D82A}">
                    <a16:rowId xmlns:a16="http://schemas.microsoft.com/office/drawing/2014/main" xmlns="" val="1777602546"/>
                  </a:ext>
                </a:extLst>
              </a:tr>
            </a:tbl>
          </a:graphicData>
        </a:graphic>
      </p:graphicFrame>
    </p:spTree>
    <p:extLst>
      <p:ext uri="{BB962C8B-B14F-4D97-AF65-F5344CB8AC3E}">
        <p14:creationId xmlns:p14="http://schemas.microsoft.com/office/powerpoint/2010/main" xmlns="" val="174585165"/>
      </p:ext>
    </p:extLst>
  </p:cSld>
  <p:clrMapOvr>
    <a:masterClrMapping/>
  </p:clrMapOvr>
  <p:transition spd="slow">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46</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93376" y="188641"/>
            <a:ext cx="8875588" cy="504056"/>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r>
              <a:rPr lang="en-ZA" sz="1800" b="1" dirty="0">
                <a:latin typeface="Arial" panose="020B0604020202020204" pitchFamily="34" charset="0"/>
                <a:cs typeface="Arial" panose="020B0604020202020204" pitchFamily="34" charset="0"/>
              </a:rPr>
              <a:t>2</a:t>
            </a:r>
            <a:r>
              <a:rPr lang="en-ZA" sz="1800" b="1" baseline="30000" dirty="0">
                <a:latin typeface="Arial" panose="020B0604020202020204" pitchFamily="34" charset="0"/>
                <a:cs typeface="Arial" panose="020B0604020202020204" pitchFamily="34" charset="0"/>
              </a:rPr>
              <a:t>nd</a:t>
            </a:r>
            <a:r>
              <a:rPr lang="en-ZA" sz="1800" b="1" dirty="0">
                <a:latin typeface="Arial" panose="020B0604020202020204" pitchFamily="34" charset="0"/>
                <a:cs typeface="Arial" panose="020B0604020202020204" pitchFamily="34" charset="0"/>
              </a:rPr>
              <a:t> Quarter Performance for </a:t>
            </a:r>
            <a:r>
              <a:rPr lang="en-ZA" sz="1800" b="1" dirty="0" err="1">
                <a:latin typeface="Arial" panose="020B0604020202020204" pitchFamily="34" charset="0"/>
                <a:cs typeface="Arial" panose="020B0604020202020204" pitchFamily="34" charset="0"/>
              </a:rPr>
              <a:t>ISC</a:t>
            </a:r>
            <a:r>
              <a:rPr lang="en-ZA" sz="1800" b="1" dirty="0">
                <a:latin typeface="Arial" panose="020B0604020202020204" pitchFamily="34" charset="0"/>
                <a:cs typeface="Arial" panose="020B0604020202020204" pitchFamily="34" charset="0"/>
              </a:rPr>
              <a:t> sub-programme: National House of Traditional </a:t>
            </a:r>
            <a:r>
              <a:rPr lang="en-ZA" sz="1800" b="1" dirty="0" err="1">
                <a:latin typeface="Arial" panose="020B0604020202020204" pitchFamily="34" charset="0"/>
                <a:cs typeface="Arial" panose="020B0604020202020204" pitchFamily="34" charset="0"/>
              </a:rPr>
              <a:t>Leaders..Cont</a:t>
            </a:r>
            <a:r>
              <a:rPr lang="en-ZA" sz="1800" b="1" dirty="0">
                <a:latin typeface="Arial" panose="020B0604020202020204" pitchFamily="34" charset="0"/>
                <a:cs typeface="Arial" panose="020B0604020202020204" pitchFamily="34" charset="0"/>
              </a:rPr>
              <a:t>…</a:t>
            </a:r>
          </a:p>
        </p:txBody>
      </p:sp>
      <p:sp>
        <p:nvSpPr>
          <p:cNvPr id="6" name="Content Placeholder 2"/>
          <p:cNvSpPr txBox="1">
            <a:spLocks/>
          </p:cNvSpPr>
          <p:nvPr/>
        </p:nvSpPr>
        <p:spPr>
          <a:xfrm>
            <a:off x="179512" y="980728"/>
            <a:ext cx="8784976" cy="6168454"/>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lvl="0" indent="0" algn="just">
              <a:buNone/>
              <a:tabLst>
                <a:tab pos="635000" algn="l"/>
              </a:tabLst>
            </a:pPr>
            <a:r>
              <a:rPr kumimoji="0" lang="en-US" sz="20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15</a:t>
            </a:r>
          </a:p>
        </p:txBody>
      </p:sp>
      <p:graphicFrame>
        <p:nvGraphicFramePr>
          <p:cNvPr id="4" name="Table 3"/>
          <p:cNvGraphicFramePr>
            <a:graphicFrameLocks noGrp="1"/>
          </p:cNvGraphicFramePr>
          <p:nvPr>
            <p:extLst>
              <p:ext uri="{D42A27DB-BD31-4B8C-83A1-F6EECF244321}">
                <p14:modId xmlns:p14="http://schemas.microsoft.com/office/powerpoint/2010/main" xmlns="" val="1346240454"/>
              </p:ext>
            </p:extLst>
          </p:nvPr>
        </p:nvGraphicFramePr>
        <p:xfrm>
          <a:off x="93374" y="836711"/>
          <a:ext cx="9050626" cy="5974014"/>
        </p:xfrm>
        <a:graphic>
          <a:graphicData uri="http://schemas.openxmlformats.org/drawingml/2006/table">
            <a:tbl>
              <a:tblPr firstRow="1" bandRow="1">
                <a:tableStyleId>{5C22544A-7EE6-4342-B048-85BDC9FD1C3A}</a:tableStyleId>
              </a:tblPr>
              <a:tblGrid>
                <a:gridCol w="969463">
                  <a:extLst>
                    <a:ext uri="{9D8B030D-6E8A-4147-A177-3AD203B41FA5}">
                      <a16:colId xmlns:a16="http://schemas.microsoft.com/office/drawing/2014/main" xmlns="" val="1582720757"/>
                    </a:ext>
                  </a:extLst>
                </a:gridCol>
                <a:gridCol w="1395837">
                  <a:extLst>
                    <a:ext uri="{9D8B030D-6E8A-4147-A177-3AD203B41FA5}">
                      <a16:colId xmlns:a16="http://schemas.microsoft.com/office/drawing/2014/main" xmlns="" val="1296379088"/>
                    </a:ext>
                  </a:extLst>
                </a:gridCol>
                <a:gridCol w="1248907">
                  <a:extLst>
                    <a:ext uri="{9D8B030D-6E8A-4147-A177-3AD203B41FA5}">
                      <a16:colId xmlns:a16="http://schemas.microsoft.com/office/drawing/2014/main" xmlns="" val="766531964"/>
                    </a:ext>
                  </a:extLst>
                </a:gridCol>
                <a:gridCol w="1322372">
                  <a:extLst>
                    <a:ext uri="{9D8B030D-6E8A-4147-A177-3AD203B41FA5}">
                      <a16:colId xmlns:a16="http://schemas.microsoft.com/office/drawing/2014/main" xmlns="" val="2985933248"/>
                    </a:ext>
                  </a:extLst>
                </a:gridCol>
                <a:gridCol w="3159000">
                  <a:extLst>
                    <a:ext uri="{9D8B030D-6E8A-4147-A177-3AD203B41FA5}">
                      <a16:colId xmlns:a16="http://schemas.microsoft.com/office/drawing/2014/main" xmlns="" val="1266867216"/>
                    </a:ext>
                  </a:extLst>
                </a:gridCol>
                <a:gridCol w="955047">
                  <a:extLst>
                    <a:ext uri="{9D8B030D-6E8A-4147-A177-3AD203B41FA5}">
                      <a16:colId xmlns:a16="http://schemas.microsoft.com/office/drawing/2014/main" xmlns="" val="492690724"/>
                    </a:ext>
                  </a:extLst>
                </a:gridCol>
              </a:tblGrid>
              <a:tr h="729930">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dirty="0">
                        <a:effectLst/>
                        <a:latin typeface="Calibri" panose="020F0502020204030204" pitchFamily="34" charset="0"/>
                        <a:cs typeface="Arial" panose="020B0604020202020204" pitchFamily="34" charset="0"/>
                      </a:endParaRPr>
                    </a:p>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2020-2021</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a:t>
                      </a:r>
                      <a:r>
                        <a:rPr lang="en-ZA" sz="1200" b="1" baseline="30000" dirty="0">
                          <a:effectLst/>
                          <a:latin typeface="Arial" panose="020B0604020202020204" pitchFamily="34" charset="0"/>
                          <a:ea typeface="Times New Roman" panose="02020603050405020304" pitchFamily="18" charset="0"/>
                          <a:cs typeface="Arial" panose="020B0604020202020204" pitchFamily="34" charset="0"/>
                        </a:rPr>
                        <a:t>nd</a:t>
                      </a:r>
                      <a:r>
                        <a:rPr lang="en-ZA" sz="1200" b="1" baseline="0" dirty="0">
                          <a:effectLst/>
                          <a:latin typeface="Arial" panose="020B0604020202020204" pitchFamily="34" charset="0"/>
                          <a:ea typeface="Times New Roman" panose="02020603050405020304" pitchFamily="18" charset="0"/>
                          <a:cs typeface="Arial" panose="020B0604020202020204" pitchFamily="34" charset="0"/>
                        </a:rPr>
                        <a:t> </a:t>
                      </a:r>
                      <a:r>
                        <a:rPr lang="en-ZA" sz="1200" b="1" dirty="0">
                          <a:effectLst/>
                          <a:latin typeface="Arial" panose="020B0604020202020204" pitchFamily="34" charset="0"/>
                          <a:ea typeface="Times New Roman" panose="02020603050405020304" pitchFamily="18" charset="0"/>
                          <a:cs typeface="Arial" panose="020B0604020202020204" pitchFamily="34" charset="0"/>
                        </a:rPr>
                        <a:t> Quarter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dirty="0">
                        <a:effectLst/>
                        <a:latin typeface="Calibri" panose="020F0502020204030204" pitchFamily="34" charset="0"/>
                        <a:cs typeface="Arial" panose="020B0604020202020204" pitchFamily="34" charset="0"/>
                      </a:endParaRPr>
                    </a:p>
                  </a:txBody>
                  <a:tcPr marL="73025" marR="73025" marT="91440" marB="0"/>
                </a:tc>
                <a:tc>
                  <a:txBody>
                    <a:bodyPr/>
                    <a:lstStyle/>
                    <a:p>
                      <a:pPr>
                        <a:lnSpc>
                          <a:spcPct val="115000"/>
                        </a:lnSpc>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Calibri" panose="020F0502020204030204" pitchFamily="34" charset="0"/>
                        <a:cs typeface="Arial" panose="020B0604020202020204" pitchFamily="34" charset="0"/>
                      </a:endParaRPr>
                    </a:p>
                  </a:txBody>
                  <a:tcPr marL="73025" marR="73025" marT="91440" marB="0"/>
                </a:tc>
                <a:extLst>
                  <a:ext uri="{0D108BD9-81ED-4DB2-BD59-A6C34878D82A}">
                    <a16:rowId xmlns:a16="http://schemas.microsoft.com/office/drawing/2014/main" xmlns="" val="2028184783"/>
                  </a:ext>
                </a:extLst>
              </a:tr>
              <a:tr h="4623674">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Awareness</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campaigns 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the customary</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initiation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practice</a:t>
                      </a:r>
                    </a:p>
                    <a:p>
                      <a:pPr>
                        <a:lnSpc>
                          <a:spcPct val="115000"/>
                        </a:lnSpc>
                        <a:spcAft>
                          <a:spcPts val="1000"/>
                        </a:spcAft>
                      </a:pPr>
                      <a:r>
                        <a:rPr lang="en-ZA" sz="1400" dirty="0">
                          <a:effectLst/>
                          <a:latin typeface="Arial" panose="020B0604020202020204" pitchFamily="34" charset="0"/>
                          <a:ea typeface="Calibri" panose="020F0502020204030204" pitchFamily="34" charset="0"/>
                          <a:cs typeface="Arial" panose="020B0604020202020204" pitchFamily="34" charset="0"/>
                        </a:rPr>
                        <a:t>conducted</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Number of awareness</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campaigns conducted 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the customary initiation</a:t>
                      </a:r>
                    </a:p>
                    <a:p>
                      <a:pPr>
                        <a:lnSpc>
                          <a:spcPct val="115000"/>
                        </a:lnSpc>
                      </a:pPr>
                      <a:r>
                        <a:rPr lang="en-ZA" sz="1400" dirty="0">
                          <a:effectLst/>
                          <a:latin typeface="Arial" panose="020B0604020202020204" pitchFamily="34" charset="0"/>
                          <a:cs typeface="Arial" panose="020B0604020202020204" pitchFamily="34" charset="0"/>
                        </a:rPr>
                        <a:t>practice</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9 awareness</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campaigns conducted on</a:t>
                      </a:r>
                    </a:p>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the customary initiation</a:t>
                      </a:r>
                    </a:p>
                    <a:p>
                      <a:pPr>
                        <a:lnSpc>
                          <a:spcPct val="115000"/>
                        </a:lnSpc>
                      </a:pPr>
                      <a:r>
                        <a:rPr lang="en-ZA" sz="1400" dirty="0">
                          <a:effectLst/>
                          <a:latin typeface="Arial" panose="020B0604020202020204" pitchFamily="34" charset="0"/>
                          <a:cs typeface="Arial" panose="020B0604020202020204" pitchFamily="34" charset="0"/>
                        </a:rPr>
                        <a:t>practice</a:t>
                      </a:r>
                    </a:p>
                  </a:txBody>
                  <a:tcPr marL="73025" marR="73025" marT="91440" marB="0"/>
                </a:tc>
                <a:tc>
                  <a:txBody>
                    <a:bodyPr/>
                    <a:lstStyle/>
                    <a:p>
                      <a:pPr>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6 campaigns on</a:t>
                      </a:r>
                    </a:p>
                    <a:p>
                      <a:pPr>
                        <a:lnSpc>
                          <a:spcPct val="115000"/>
                        </a:lnSpc>
                      </a:pPr>
                      <a:r>
                        <a:rPr lang="en-ZA" sz="1400" dirty="0">
                          <a:effectLst/>
                          <a:latin typeface="Arial" panose="020B0604020202020204" pitchFamily="34" charset="0"/>
                          <a:cs typeface="Arial" panose="020B0604020202020204" pitchFamily="34" charset="0"/>
                        </a:rPr>
                        <a:t>Initiation awareness.</a:t>
                      </a:r>
                    </a:p>
                  </a:txBody>
                  <a:tcPr marL="73025" marR="73025" marT="91440" marB="0"/>
                </a:tc>
                <a:tc>
                  <a:txBody>
                    <a:bodyPr/>
                    <a:lstStyle/>
                    <a:p>
                      <a:pPr marL="0" marR="0" lvl="0" indent="0" algn="just" defTabSz="457200" rtl="0" eaLnBrk="1" fontAlgn="auto" latinLnBrk="0" hangingPunct="1">
                        <a:lnSpc>
                          <a:spcPct val="115000"/>
                        </a:lnSpc>
                        <a:spcBef>
                          <a:spcPts val="0"/>
                        </a:spcBef>
                        <a:spcAft>
                          <a:spcPts val="0"/>
                        </a:spcAft>
                        <a:buClrTx/>
                        <a:buSzTx/>
                        <a:buFontTx/>
                        <a:buNone/>
                        <a:tabLst/>
                        <a:defRPr/>
                      </a:pPr>
                      <a:r>
                        <a:rPr kumimoji="0" lang="en-ZA" sz="1400" b="1" i="0" u="none" strike="noStrike" kern="1200" cap="none" spc="0" normalizeH="0" baseline="0" noProof="0" dirty="0">
                          <a:ln>
                            <a:noFill/>
                          </a:ln>
                          <a:solidFill>
                            <a:srgbClr val="00B050"/>
                          </a:solidFill>
                          <a:effectLst/>
                          <a:uLnTx/>
                          <a:uFillTx/>
                          <a:latin typeface="Arial" panose="020B0604020202020204" pitchFamily="34" charset="0"/>
                          <a:ea typeface="Arial" panose="020B0604020202020204" pitchFamily="34" charset="0"/>
                          <a:cs typeface="Arial" panose="020B0604020202020204" pitchFamily="34" charset="0"/>
                        </a:rPr>
                        <a:t>Achieved</a:t>
                      </a:r>
                    </a:p>
                    <a:p>
                      <a:pPr marL="0" marR="0" lvl="0" indent="0" algn="just" defTabSz="457200" rtl="0" eaLnBrk="1" fontAlgn="auto" latinLnBrk="0" hangingPunct="1">
                        <a:lnSpc>
                          <a:spcPct val="115000"/>
                        </a:lnSpc>
                        <a:spcBef>
                          <a:spcPts val="0"/>
                        </a:spcBef>
                        <a:spcAft>
                          <a:spcPts val="0"/>
                        </a:spcAft>
                        <a:buClrTx/>
                        <a:buSzTx/>
                        <a:buFontTx/>
                        <a:buNone/>
                        <a:tabLst/>
                        <a:defRPr/>
                      </a:pP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171450" lvl="0" indent="-171450" algn="just">
                        <a:lnSpc>
                          <a:spcPct val="115000"/>
                        </a:lnSpc>
                        <a:spcAft>
                          <a:spcPts val="0"/>
                        </a:spcAft>
                        <a:buFont typeface="Arial" panose="020B0604020202020204" pitchFamily="34" charset="0"/>
                        <a:buChar char="•"/>
                      </a:pPr>
                      <a:r>
                        <a:rPr lang="en-US" sz="1400" dirty="0">
                          <a:effectLst/>
                          <a:latin typeface="Arial" panose="020B0604020202020204" pitchFamily="34" charset="0"/>
                          <a:ea typeface="Arial" panose="020B0604020202020204" pitchFamily="34" charset="0"/>
                          <a:cs typeface="Arial" panose="020B0604020202020204" pitchFamily="34" charset="0"/>
                        </a:rPr>
                        <a:t>6</a:t>
                      </a:r>
                      <a:r>
                        <a:rPr lang="en-US"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 Awareness campaigns in Provinces regarding the suspension of customary initiation schools have been continuing, with illegal schools being closed down. </a:t>
                      </a:r>
                      <a:endParaRPr lang="en-ZA" sz="1400" dirty="0">
                        <a:solidFill>
                          <a:schemeClr val="dk1"/>
                        </a:solidFill>
                        <a:effectLst/>
                        <a:latin typeface="Arial" panose="020B0604020202020204" pitchFamily="34" charset="0"/>
                        <a:ea typeface="Arial" panose="020B0604020202020204" pitchFamily="34" charset="0"/>
                        <a:cs typeface="Arial" panose="020B0604020202020204" pitchFamily="34" charset="0"/>
                      </a:endParaRPr>
                    </a:p>
                    <a:p>
                      <a:pPr marL="171450" lvl="0" indent="-171450" algn="just">
                        <a:lnSpc>
                          <a:spcPct val="115000"/>
                        </a:lnSpc>
                        <a:spcAft>
                          <a:spcPts val="0"/>
                        </a:spcAft>
                        <a:buFont typeface="Arial" panose="020B0604020202020204" pitchFamily="34" charset="0"/>
                        <a:buChar char="•"/>
                      </a:pPr>
                      <a:r>
                        <a:rPr lang="en-US"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The Department of </a:t>
                      </a:r>
                      <a:r>
                        <a:rPr lang="en-US" sz="140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CoGTA</a:t>
                      </a:r>
                      <a:r>
                        <a:rPr lang="en-US"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 Regulations have been amended to explicitly indicate that customary initiation still cannot continue during the COVID-19 pandemic.  </a:t>
                      </a:r>
                      <a:endParaRPr lang="en-ZA" sz="1400" dirty="0">
                        <a:solidFill>
                          <a:schemeClr val="dk1"/>
                        </a:solidFill>
                        <a:effectLst/>
                        <a:latin typeface="Arial" panose="020B0604020202020204" pitchFamily="34" charset="0"/>
                        <a:ea typeface="Arial" panose="020B0604020202020204" pitchFamily="34" charset="0"/>
                        <a:cs typeface="Arial" panose="020B0604020202020204" pitchFamily="34" charset="0"/>
                      </a:endParaRPr>
                    </a:p>
                    <a:p>
                      <a:pPr marL="171450" lvl="0" indent="-171450" algn="just">
                        <a:lnSpc>
                          <a:spcPct val="115000"/>
                        </a:lnSpc>
                        <a:spcAft>
                          <a:spcPts val="0"/>
                        </a:spcAft>
                        <a:buFont typeface="Arial" panose="020B0604020202020204" pitchFamily="34" charset="0"/>
                        <a:buChar char="•"/>
                      </a:pPr>
                      <a:r>
                        <a:rPr lang="en-US"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Media statements issued on the suspension of initiation in line with the Regulations.</a:t>
                      </a:r>
                    </a:p>
                    <a:p>
                      <a:pPr marL="171450" lvl="0" indent="-171450" algn="just">
                        <a:lnSpc>
                          <a:spcPct val="115000"/>
                        </a:lnSpc>
                        <a:spcAft>
                          <a:spcPts val="0"/>
                        </a:spcAft>
                        <a:buFont typeface="Arial" panose="020B0604020202020204" pitchFamily="34" charset="0"/>
                        <a:buChar char="•"/>
                      </a:pPr>
                      <a:r>
                        <a:rPr lang="en-US"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Chairpersons’ Forum meeting was held on 29 September 2020 to continue to encourage the adherence to the COVID-19 Regulations on the suspension of the initiation seasons.</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tc>
                <a:tc>
                  <a:txBody>
                    <a:bodyPr/>
                    <a:lstStyle/>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None</a:t>
                      </a:r>
                    </a:p>
                  </a:txBody>
                  <a:tcPr marL="73025" marR="73025" marT="91440" marB="0"/>
                </a:tc>
                <a:extLst>
                  <a:ext uri="{0D108BD9-81ED-4DB2-BD59-A6C34878D82A}">
                    <a16:rowId xmlns:a16="http://schemas.microsoft.com/office/drawing/2014/main" xmlns="" val="1777602546"/>
                  </a:ext>
                </a:extLst>
              </a:tr>
            </a:tbl>
          </a:graphicData>
        </a:graphic>
      </p:graphicFrame>
    </p:spTree>
    <p:extLst>
      <p:ext uri="{BB962C8B-B14F-4D97-AF65-F5344CB8AC3E}">
        <p14:creationId xmlns:p14="http://schemas.microsoft.com/office/powerpoint/2010/main" xmlns="" val="2824514123"/>
      </p:ext>
    </p:extLst>
  </p:cSld>
  <p:clrMapOvr>
    <a:masterClrMapping/>
  </p:clrMapOvr>
  <p:transition spd="slow">
    <p:wipe di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80728"/>
            <a:ext cx="7920880" cy="3214633"/>
          </a:xfrm>
          <a:noFill/>
        </p:spPr>
        <p:txBody>
          <a:bodyPr/>
          <a:lstStyle/>
          <a:p>
            <a:pPr>
              <a:defRPr/>
            </a:pPr>
            <a:r>
              <a:rPr lang="en-ZA" dirty="0">
                <a:solidFill>
                  <a:srgbClr val="FF0000"/>
                </a:solidFill>
              </a:rPr>
              <a:t>PART D </a:t>
            </a:r>
            <a:br>
              <a:rPr lang="en-ZA" dirty="0">
                <a:solidFill>
                  <a:srgbClr val="FF0000"/>
                </a:solidFill>
              </a:rPr>
            </a:br>
            <a:r>
              <a:rPr lang="en-ZA" dirty="0">
                <a:solidFill>
                  <a:srgbClr val="FF0000"/>
                </a:solidFill>
              </a:rPr>
              <a:t/>
            </a:r>
            <a:br>
              <a:rPr lang="en-ZA" dirty="0">
                <a:solidFill>
                  <a:srgbClr val="FF0000"/>
                </a:solidFill>
              </a:rPr>
            </a:br>
            <a:r>
              <a:rPr lang="en-ZA" dirty="0">
                <a:solidFill>
                  <a:srgbClr val="FF0000"/>
                </a:solidFill>
              </a:rPr>
              <a:t/>
            </a:r>
            <a:br>
              <a:rPr lang="en-ZA" dirty="0">
                <a:solidFill>
                  <a:srgbClr val="FF0000"/>
                </a:solidFill>
              </a:rPr>
            </a:br>
            <a:r>
              <a:rPr lang="en-ZA" dirty="0">
                <a:solidFill>
                  <a:srgbClr val="FF0000"/>
                </a:solidFill>
              </a:rPr>
              <a:t>2020/2021 Financial Performance for Quarter 1 and 2</a:t>
            </a:r>
          </a:p>
        </p:txBody>
      </p:sp>
      <p:sp>
        <p:nvSpPr>
          <p:cNvPr id="3" name="Slide Number Placeholder 2"/>
          <p:cNvSpPr>
            <a:spLocks noGrp="1"/>
          </p:cNvSpPr>
          <p:nvPr>
            <p:ph type="sldNum" sz="quarter" idx="11"/>
          </p:nvPr>
        </p:nvSpPr>
        <p:spPr/>
        <p:txBody>
          <a:bodyPr/>
          <a:lstStyle/>
          <a:p>
            <a:pPr>
              <a:defRPr/>
            </a:pPr>
            <a:fld id="{45CD2FF0-8A21-48D1-8860-A0D2A0A85CC4}" type="slidenum">
              <a:rPr lang="en-ZA" altLang="en-US" smtClean="0"/>
              <a:pPr>
                <a:defRPr/>
              </a:pPr>
              <a:t>47</a:t>
            </a:fld>
            <a:endParaRPr lang="en-ZA" altLang="en-US"/>
          </a:p>
        </p:txBody>
      </p:sp>
    </p:spTree>
    <p:extLst>
      <p:ext uri="{BB962C8B-B14F-4D97-AF65-F5344CB8AC3E}">
        <p14:creationId xmlns:p14="http://schemas.microsoft.com/office/powerpoint/2010/main" xmlns="" val="4323494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BF103DB6-7663-4469-85DE-EEE3912FF831}"/>
              </a:ext>
            </a:extLst>
          </p:cNvPr>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pic>
        <p:nvPicPr>
          <p:cNvPr id="7171" name="Picture 6"/>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2400" y="6035675"/>
            <a:ext cx="1905000" cy="703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4" name="Title 1">
            <a:extLst>
              <a:ext uri="{FF2B5EF4-FFF2-40B4-BE49-F238E27FC236}">
                <a16:creationId xmlns:a16="http://schemas.microsoft.com/office/drawing/2014/main" xmlns="" id="{767BCB10-6D30-4500-BACE-31F490FBD736}"/>
              </a:ext>
            </a:extLst>
          </p:cNvPr>
          <p:cNvSpPr>
            <a:spLocks noGrp="1"/>
          </p:cNvSpPr>
          <p:nvPr>
            <p:ph type="title"/>
          </p:nvPr>
        </p:nvSpPr>
        <p:spPr>
          <a:xfrm>
            <a:off x="0" y="23813"/>
            <a:ext cx="9144000" cy="792162"/>
          </a:xfrm>
        </p:spPr>
        <p:txBody>
          <a:bodyPr/>
          <a:lstStyle/>
          <a:p>
            <a:pPr algn="l">
              <a:defRPr/>
            </a:pPr>
            <a:r>
              <a:rPr lang="en-ZA" altLang="en-US" sz="2400" b="1" dirty="0">
                <a:effectLst>
                  <a:outerShdw blurRad="38100" dist="38100" dir="2700000" algn="tl">
                    <a:srgbClr val="000000">
                      <a:alpha val="43137"/>
                    </a:srgbClr>
                  </a:outerShdw>
                </a:effectLst>
                <a:latin typeface="Arial" panose="020B0604020202020204" pitchFamily="34" charset="0"/>
                <a:ea typeface="ＭＳ Ｐゴシック" panose="020B0600070205080204" pitchFamily="34" charset="-128"/>
                <a:cs typeface="Arial" panose="020B0604020202020204" pitchFamily="34" charset="0"/>
              </a:rPr>
              <a:t>Cumulative Expenditure report as at 30 September 2020</a:t>
            </a:r>
          </a:p>
        </p:txBody>
      </p:sp>
      <p:sp>
        <p:nvSpPr>
          <p:cNvPr id="7173" name="Slide Number Placeholder 2"/>
          <p:cNvSpPr>
            <a:spLocks noGrp="1"/>
          </p:cNvSpPr>
          <p:nvPr>
            <p:ph type="sldNum" sz="quarter" idx="429496729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5079AD54-755E-4317-82F7-4A0D80DE3BE2}"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S PGothic" panose="020B0600070205080204" pitchFamily="34" charset="-128"/>
              <a:cs typeface="+mn-cs"/>
            </a:endParaRPr>
          </a:p>
        </p:txBody>
      </p:sp>
      <p:graphicFrame>
        <p:nvGraphicFramePr>
          <p:cNvPr id="2" name="Object 1">
            <a:extLst>
              <a:ext uri="{FF2B5EF4-FFF2-40B4-BE49-F238E27FC236}">
                <a16:creationId xmlns:a16="http://schemas.microsoft.com/office/drawing/2014/main" xmlns="" id="{F5223E9C-7A03-493F-8F6F-F3013FE517CF}"/>
              </a:ext>
            </a:extLst>
          </p:cNvPr>
          <p:cNvGraphicFramePr>
            <a:graphicFrameLocks noChangeAspect="1"/>
          </p:cNvGraphicFramePr>
          <p:nvPr/>
        </p:nvGraphicFramePr>
        <p:xfrm>
          <a:off x="152400" y="908050"/>
          <a:ext cx="8884096" cy="5035550"/>
        </p:xfrm>
        <a:graphic>
          <a:graphicData uri="http://schemas.openxmlformats.org/presentationml/2006/ole">
            <p:oleObj spid="_x0000_s3096" name="Worksheet" r:id="rId4" imgW="8267610" imgH="8543792" progId="Excel.Sheet.12">
              <p:embed/>
            </p:oleObj>
          </a:graphicData>
        </a:graphic>
      </p:graphicFrame>
      <p:sp>
        <p:nvSpPr>
          <p:cNvPr id="3" name="Date Placeholder 2"/>
          <p:cNvSpPr>
            <a:spLocks noGrp="1"/>
          </p:cNvSpPr>
          <p:nvPr>
            <p:ph type="dt" sz="half" idx="10"/>
          </p:nvPr>
        </p:nvSpPr>
        <p:spPr/>
        <p:txBody>
          <a:bodyPr/>
          <a:lstStyle/>
          <a:p>
            <a:pPr>
              <a:defRPr/>
            </a:pPr>
            <a:fld id="{D3D91691-AD58-49C1-B4E2-796EDBD57D94}" type="datetime3">
              <a:rPr lang="en-US" altLang="en-US" smtClean="0"/>
              <a:pPr>
                <a:defRPr/>
              </a:pPr>
              <a:t>19 October 2020</a:t>
            </a:fld>
            <a:endParaRPr lang="en-US" altLang="en-US"/>
          </a:p>
        </p:txBody>
      </p:sp>
    </p:spTree>
    <p:extLst>
      <p:ext uri="{BB962C8B-B14F-4D97-AF65-F5344CB8AC3E}">
        <p14:creationId xmlns:p14="http://schemas.microsoft.com/office/powerpoint/2010/main" xmlns="" val="35642109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pic>
        <p:nvPicPr>
          <p:cNvPr id="11267" name="Picture 6" descr="dta logo.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6035675"/>
            <a:ext cx="1905000" cy="703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4" name="Title 1"/>
          <p:cNvSpPr>
            <a:spLocks noGrp="1"/>
          </p:cNvSpPr>
          <p:nvPr>
            <p:ph type="title"/>
          </p:nvPr>
        </p:nvSpPr>
        <p:spPr>
          <a:xfrm>
            <a:off x="152400" y="69850"/>
            <a:ext cx="8858250" cy="792163"/>
          </a:xfrm>
          <a:solidFill>
            <a:srgbClr val="FFC000"/>
          </a:solidFill>
        </p:spPr>
        <p:txBody>
          <a:bodyPr/>
          <a:lstStyle/>
          <a:p>
            <a:pPr algn="l">
              <a:defRPr/>
            </a:pPr>
            <a:r>
              <a:rPr lang="en-ZA" altLang="en-US" sz="2800" dirty="0">
                <a:ea typeface="ＭＳ Ｐゴシック" panose="020B0600070205080204" pitchFamily="34" charset="-128"/>
              </a:rPr>
              <a:t>Important matters for the Committee to note</a:t>
            </a:r>
            <a:r>
              <a:rPr lang="en-ZA" altLang="en-US" sz="2800" b="1" dirty="0">
                <a:effectLst>
                  <a:outerShdw blurRad="38100" dist="38100" dir="2700000" algn="tl">
                    <a:srgbClr val="000000">
                      <a:alpha val="43137"/>
                    </a:srgbClr>
                  </a:outerShdw>
                </a:effectLst>
                <a:latin typeface="Arial" panose="020B0604020202020204" pitchFamily="34" charset="0"/>
                <a:ea typeface="ＭＳ Ｐゴシック" panose="020B0600070205080204" pitchFamily="34" charset="-128"/>
                <a:cs typeface="Arial" panose="020B0604020202020204" pitchFamily="34" charset="0"/>
              </a:rPr>
              <a:t> </a:t>
            </a:r>
          </a:p>
        </p:txBody>
      </p:sp>
      <p:sp>
        <p:nvSpPr>
          <p:cNvPr id="11269" name="Content Placeholder 5"/>
          <p:cNvSpPr>
            <a:spLocks noGrp="1"/>
          </p:cNvSpPr>
          <p:nvPr>
            <p:ph idx="1"/>
          </p:nvPr>
        </p:nvSpPr>
        <p:spPr>
          <a:xfrm>
            <a:off x="127000" y="862013"/>
            <a:ext cx="8534400" cy="5081587"/>
          </a:xfrm>
        </p:spPr>
        <p:txBody>
          <a:bodyPr/>
          <a:lstStyle/>
          <a:p>
            <a:pPr marL="0" indent="0">
              <a:buNone/>
            </a:pPr>
            <a:endParaRPr lang="en-ZA" altLang="en-US" sz="1800" dirty="0">
              <a:ea typeface="ＭＳ Ｐゴシック" panose="020B0600070205080204" pitchFamily="34" charset="-128"/>
            </a:endParaRPr>
          </a:p>
          <a:p>
            <a:r>
              <a:rPr lang="en-ZA" altLang="en-US" sz="2400" dirty="0">
                <a:ea typeface="ＭＳ Ｐゴシック" panose="020B0600070205080204" pitchFamily="34" charset="-128"/>
              </a:rPr>
              <a:t>For 2020/21 the Department has been allocated a Vote number (Vote 15) and the implications of this development is that </a:t>
            </a:r>
          </a:p>
          <a:p>
            <a:pPr marL="0" indent="0">
              <a:buNone/>
            </a:pPr>
            <a:r>
              <a:rPr lang="en-ZA" altLang="en-US" sz="2400" dirty="0">
                <a:ea typeface="ＭＳ Ｐゴシック" panose="020B0600070205080204" pitchFamily="34" charset="-128"/>
              </a:rPr>
              <a:t>	-   There won’t be any transfer payment from DCoG and 			therefore in the event that DTA is not able to meet 				some of its contractual obligations because of 					inadequate funding, the won’t be any VIREMENT from 		Vote 4</a:t>
            </a:r>
          </a:p>
          <a:p>
            <a:pPr marL="0" indent="0">
              <a:buNone/>
            </a:pPr>
            <a:r>
              <a:rPr lang="en-ZA" altLang="en-US" sz="2400" dirty="0">
                <a:ea typeface="ＭＳ Ｐゴシック" panose="020B0600070205080204" pitchFamily="34" charset="-128"/>
              </a:rPr>
              <a:t>	-  Furthermore, in the likelihood that the 2014/15 				   Unauthorised Expenditure is approved without funding, 	    	   it will be funded from future allocations of DTA.   </a:t>
            </a:r>
          </a:p>
        </p:txBody>
      </p:sp>
      <p:sp>
        <p:nvSpPr>
          <p:cNvPr id="4" name="Slide Number Placeholder 3"/>
          <p:cNvSpPr>
            <a:spLocks noGrp="1"/>
          </p:cNvSpPr>
          <p:nvPr>
            <p:ph type="sldNum" sz="quarter" idx="11"/>
          </p:nvPr>
        </p:nvSpPr>
        <p:spPr>
          <a:xfrm>
            <a:off x="8100392" y="6356350"/>
            <a:ext cx="586408" cy="365125"/>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5CD2FF0-8A21-48D1-8860-A0D2A0A85CC4}" type="slidenum">
              <a:rPr kumimoji="0" lang="en-ZA" altLang="en-US" sz="14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49</a:t>
            </a:fld>
            <a:endParaRPr kumimoji="0" lang="en-ZA" alt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1294061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5"/>
          <p:cNvSpPr>
            <a:spLocks noGrp="1"/>
          </p:cNvSpPr>
          <p:nvPr>
            <p:ph type="title"/>
          </p:nvPr>
        </p:nvSpPr>
        <p:spPr>
          <a:xfrm>
            <a:off x="3326606" y="3508772"/>
            <a:ext cx="4371975" cy="361950"/>
          </a:xfrm>
        </p:spPr>
        <p:txBody>
          <a:bodyPr rtlCol="0">
            <a:normAutofit fontScale="90000"/>
          </a:bodyPr>
          <a:lstStyle/>
          <a:p>
            <a:pPr>
              <a:defRPr/>
            </a:pPr>
            <a:r>
              <a:rPr lang="en-US" sz="1575"/>
              <a:t/>
            </a:r>
            <a:br>
              <a:rPr lang="en-US" sz="1575"/>
            </a:br>
            <a:r>
              <a:rPr lang="en-US" sz="1575"/>
              <a:t/>
            </a:r>
            <a:br>
              <a:rPr lang="en-US" sz="1575"/>
            </a:br>
            <a:r>
              <a:rPr lang="en-US" sz="1575"/>
              <a:t/>
            </a:r>
            <a:br>
              <a:rPr lang="en-US" sz="1575"/>
            </a:br>
            <a:r>
              <a:rPr lang="en-US" sz="1575"/>
              <a:t/>
            </a:r>
            <a:br>
              <a:rPr lang="en-US" sz="1575"/>
            </a:br>
            <a:r>
              <a:rPr lang="en-US"/>
              <a:t/>
            </a:r>
            <a:br>
              <a:rPr lang="en-US"/>
            </a:br>
            <a:endParaRPr lang="en-US" sz="1575"/>
          </a:p>
        </p:txBody>
      </p:sp>
      <p:sp>
        <p:nvSpPr>
          <p:cNvPr id="41988" name="Slide Number Placeholder 3"/>
          <p:cNvSpPr>
            <a:spLocks noGrp="1"/>
          </p:cNvSpPr>
          <p:nvPr>
            <p:ph type="sldNum" sz="quarter" idx="11"/>
          </p:nvPr>
        </p:nvSpPr>
        <p:spPr bwMode="auto">
          <a:xfrm>
            <a:off x="2101454" y="5042297"/>
            <a:ext cx="257175" cy="25717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417910" indent="-160735">
              <a:spcBef>
                <a:spcPct val="20000"/>
              </a:spcBef>
              <a:buFont typeface="Arial" panose="020B0604020202020204" pitchFamily="34" charset="0"/>
              <a:buChar char="–"/>
              <a:defRPr sz="1575">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135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1125">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1125">
                <a:solidFill>
                  <a:schemeClr val="tx1"/>
                </a:solidFill>
                <a:latin typeface="Calibri" panose="020F0502020204030204" pitchFamily="34" charset="0"/>
              </a:defRPr>
            </a:lvl5pPr>
            <a:lvl6pPr marL="1414463"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671638"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928813"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2185988"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EB0631E-0C13-4F9A-82DD-D71FAD68211C}" type="slidenum">
              <a:rPr kumimoji="0" lang="en-US" altLang="en-US" sz="788"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788"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3922322558"/>
              </p:ext>
            </p:extLst>
          </p:nvPr>
        </p:nvGraphicFramePr>
        <p:xfrm>
          <a:off x="0" y="1483438"/>
          <a:ext cx="9144000" cy="3558859"/>
        </p:xfrm>
        <a:graphic>
          <a:graphicData uri="http://schemas.openxmlformats.org/drawingml/2006/table">
            <a:tbl>
              <a:tblPr>
                <a:tableStyleId>{5940675A-B579-460E-94D1-54222C63F5DA}</a:tableStyleId>
              </a:tblPr>
              <a:tblGrid>
                <a:gridCol w="2149334">
                  <a:extLst>
                    <a:ext uri="{9D8B030D-6E8A-4147-A177-3AD203B41FA5}">
                      <a16:colId xmlns:a16="http://schemas.microsoft.com/office/drawing/2014/main" xmlns="" val="20000"/>
                    </a:ext>
                  </a:extLst>
                </a:gridCol>
                <a:gridCol w="2045490">
                  <a:extLst>
                    <a:ext uri="{9D8B030D-6E8A-4147-A177-3AD203B41FA5}">
                      <a16:colId xmlns:a16="http://schemas.microsoft.com/office/drawing/2014/main" xmlns="" val="20001"/>
                    </a:ext>
                  </a:extLst>
                </a:gridCol>
                <a:gridCol w="2215947">
                  <a:extLst>
                    <a:ext uri="{9D8B030D-6E8A-4147-A177-3AD203B41FA5}">
                      <a16:colId xmlns:a16="http://schemas.microsoft.com/office/drawing/2014/main" xmlns="" val="20002"/>
                    </a:ext>
                  </a:extLst>
                </a:gridCol>
                <a:gridCol w="2733229">
                  <a:extLst>
                    <a:ext uri="{9D8B030D-6E8A-4147-A177-3AD203B41FA5}">
                      <a16:colId xmlns:a16="http://schemas.microsoft.com/office/drawing/2014/main" xmlns="" val="20004"/>
                    </a:ext>
                  </a:extLst>
                </a:gridCol>
              </a:tblGrid>
              <a:tr h="659274">
                <a:tc>
                  <a:txBody>
                    <a:bodyPr/>
                    <a:lstStyle/>
                    <a:p>
                      <a:pPr algn="ctr">
                        <a:lnSpc>
                          <a:spcPct val="100000"/>
                        </a:lnSpc>
                        <a:spcAft>
                          <a:spcPts val="0"/>
                        </a:spcAft>
                      </a:pPr>
                      <a:r>
                        <a:rPr lang="en-US" sz="1400" b="1" dirty="0">
                          <a:solidFill>
                            <a:schemeClr val="tx1"/>
                          </a:solidFill>
                          <a:effectLst/>
                          <a:latin typeface="+mn-lt"/>
                          <a:ea typeface="Calibri" panose="020F0502020204030204" pitchFamily="34" charset="0"/>
                          <a:cs typeface="Arial" panose="020B0604020202020204" pitchFamily="34" charset="0"/>
                        </a:rPr>
                        <a:t>Programmes and</a:t>
                      </a:r>
                      <a:r>
                        <a:rPr lang="en-US" sz="1400" b="1" baseline="0" dirty="0">
                          <a:solidFill>
                            <a:schemeClr val="tx1"/>
                          </a:solidFill>
                          <a:effectLst/>
                          <a:latin typeface="+mn-lt"/>
                          <a:ea typeface="Calibri" panose="020F0502020204030204" pitchFamily="34" charset="0"/>
                          <a:cs typeface="Arial" panose="020B0604020202020204" pitchFamily="34" charset="0"/>
                        </a:rPr>
                        <a:t> Sub-Programme</a:t>
                      </a:r>
                      <a:endParaRPr lang="en-US" sz="1400" dirty="0">
                        <a:solidFill>
                          <a:schemeClr val="tx1"/>
                        </a:solidFill>
                        <a:effectLst/>
                        <a:latin typeface="+mn-lt"/>
                      </a:endParaRPr>
                    </a:p>
                  </a:txBody>
                  <a:tcPr marL="38576" marR="38576" marT="0" marB="0">
                    <a:solidFill>
                      <a:schemeClr val="accent3">
                        <a:lumMod val="60000"/>
                        <a:lumOff val="40000"/>
                      </a:schemeClr>
                    </a:solidFill>
                  </a:tcPr>
                </a:tc>
                <a:tc>
                  <a:txBody>
                    <a:bodyPr/>
                    <a:lstStyle/>
                    <a:p>
                      <a:pPr>
                        <a:lnSpc>
                          <a:spcPct val="100000"/>
                        </a:lnSpc>
                      </a:pPr>
                      <a:r>
                        <a:rPr lang="en-US" sz="1400" b="1" kern="1200" dirty="0">
                          <a:solidFill>
                            <a:schemeClr val="tx1"/>
                          </a:solidFill>
                          <a:effectLst/>
                          <a:latin typeface="+mn-lt"/>
                          <a:ea typeface="+mn-ea"/>
                          <a:cs typeface="+mn-cs"/>
                        </a:rPr>
                        <a:t>Total number of 2019/20</a:t>
                      </a:r>
                      <a:r>
                        <a:rPr lang="en-US" sz="1400" b="1" kern="1200" baseline="0" dirty="0">
                          <a:solidFill>
                            <a:schemeClr val="tx1"/>
                          </a:solidFill>
                          <a:effectLst/>
                          <a:latin typeface="+mn-lt"/>
                          <a:ea typeface="+mn-ea"/>
                          <a:cs typeface="+mn-cs"/>
                        </a:rPr>
                        <a:t> </a:t>
                      </a:r>
                      <a:r>
                        <a:rPr lang="en-US" sz="1400" b="1" kern="1200" dirty="0" err="1">
                          <a:solidFill>
                            <a:schemeClr val="tx1"/>
                          </a:solidFill>
                          <a:effectLst/>
                          <a:latin typeface="+mn-lt"/>
                          <a:ea typeface="+mn-ea"/>
                          <a:cs typeface="+mn-cs"/>
                        </a:rPr>
                        <a:t>SOATs</a:t>
                      </a:r>
                      <a:endParaRPr lang="en-US" sz="1400" dirty="0">
                        <a:solidFill>
                          <a:schemeClr val="tx1"/>
                        </a:solidFill>
                        <a:effectLst/>
                        <a:latin typeface="+mn-lt"/>
                      </a:endParaRPr>
                    </a:p>
                  </a:txBody>
                  <a:tcPr marL="38576" marR="38576" marT="0" marB="0">
                    <a:solidFill>
                      <a:schemeClr val="accent3">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mn-lt"/>
                          <a:ea typeface="+mn-ea"/>
                          <a:cs typeface="+mn-cs"/>
                        </a:rPr>
                        <a:t>Number and % of SOATs achieved</a:t>
                      </a:r>
                      <a:endParaRPr lang="en-US" sz="1400" dirty="0">
                        <a:solidFill>
                          <a:schemeClr val="tx1"/>
                        </a:solidFill>
                        <a:effectLst/>
                        <a:latin typeface="+mn-lt"/>
                      </a:endParaRPr>
                    </a:p>
                  </a:txBody>
                  <a:tcPr marL="38576" marR="38576" marT="0" marB="0">
                    <a:solidFill>
                      <a:schemeClr val="accent3">
                        <a:lumMod val="60000"/>
                        <a:lumOff val="40000"/>
                      </a:schemeClr>
                    </a:solidFill>
                  </a:tcPr>
                </a:tc>
                <a:tc>
                  <a:txBody>
                    <a:bodyPr/>
                    <a:lstStyle/>
                    <a:p>
                      <a:pPr algn="l">
                        <a:lnSpc>
                          <a:spcPct val="100000"/>
                        </a:lnSpc>
                        <a:spcAft>
                          <a:spcPts val="0"/>
                        </a:spcAft>
                      </a:pPr>
                      <a:r>
                        <a:rPr lang="en-US" sz="1400" b="1" dirty="0">
                          <a:solidFill>
                            <a:schemeClr val="tx1"/>
                          </a:solidFill>
                          <a:effectLst/>
                          <a:latin typeface="+mn-lt"/>
                        </a:rPr>
                        <a:t>Number and % of SOATs</a:t>
                      </a:r>
                      <a:r>
                        <a:rPr lang="en-US" sz="1400" b="1" baseline="0" dirty="0">
                          <a:solidFill>
                            <a:schemeClr val="tx1"/>
                          </a:solidFill>
                          <a:effectLst/>
                          <a:latin typeface="+mn-lt"/>
                        </a:rPr>
                        <a:t> </a:t>
                      </a:r>
                      <a:r>
                        <a:rPr lang="en-US" sz="1400" b="1" dirty="0">
                          <a:solidFill>
                            <a:schemeClr val="tx1"/>
                          </a:solidFill>
                          <a:effectLst/>
                          <a:latin typeface="+mn-lt"/>
                        </a:rPr>
                        <a:t>targets not achieved</a:t>
                      </a:r>
                    </a:p>
                  </a:txBody>
                  <a:tcPr marL="38576" marR="38576" marT="0" marB="0">
                    <a:solidFill>
                      <a:schemeClr val="accent3">
                        <a:lumMod val="60000"/>
                        <a:lumOff val="40000"/>
                      </a:schemeClr>
                    </a:solidFill>
                  </a:tcPr>
                </a:tc>
                <a:extLst>
                  <a:ext uri="{0D108BD9-81ED-4DB2-BD59-A6C34878D82A}">
                    <a16:rowId xmlns:a16="http://schemas.microsoft.com/office/drawing/2014/main" xmlns="" val="10000"/>
                  </a:ext>
                </a:extLst>
              </a:tr>
              <a:tr h="400855">
                <a:tc>
                  <a:txBody>
                    <a:bodyPr/>
                    <a:lstStyle/>
                    <a:p>
                      <a:pPr algn="l">
                        <a:lnSpc>
                          <a:spcPct val="150000"/>
                        </a:lnSpc>
                        <a:spcAft>
                          <a:spcPts val="0"/>
                        </a:spcAft>
                      </a:pPr>
                      <a:r>
                        <a:rPr lang="en-US" sz="1400" b="0" dirty="0">
                          <a:solidFill>
                            <a:schemeClr val="tx1"/>
                          </a:solidFill>
                          <a:effectLst/>
                          <a:latin typeface="+mn-lt"/>
                          <a:cs typeface="Arial" panose="020B0604020202020204" pitchFamily="34" charset="0"/>
                        </a:rPr>
                        <a:t>Administration </a:t>
                      </a:r>
                    </a:p>
                  </a:txBody>
                  <a:tcPr marL="38576" marR="38576" marT="0"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cs typeface="Arial" panose="020B0604020202020204" pitchFamily="34" charset="0"/>
                        </a:rPr>
                        <a:t>3 </a:t>
                      </a:r>
                    </a:p>
                  </a:txBody>
                  <a:tcPr marL="68580" marR="68580" marT="9525"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cs typeface="Arial" panose="020B0604020202020204" pitchFamily="34" charset="0"/>
                        </a:rPr>
                        <a:t>3 (100%)</a:t>
                      </a:r>
                    </a:p>
                  </a:txBody>
                  <a:tcPr marL="68580" marR="68580" marT="9525"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0 (0%)</a:t>
                      </a:r>
                      <a:endParaRPr lang="en-US" sz="1600" dirty="0">
                        <a:solidFill>
                          <a:schemeClr val="tx1"/>
                        </a:solidFill>
                        <a:effectLst/>
                        <a:latin typeface="Arial" panose="020B0604020202020204" pitchFamily="34" charset="0"/>
                        <a:cs typeface="Arial" panose="020B0604020202020204" pitchFamily="34" charset="0"/>
                      </a:endParaRPr>
                    </a:p>
                  </a:txBody>
                  <a:tcPr marL="0" marR="0" marT="0" marB="0">
                    <a:solidFill>
                      <a:schemeClr val="bg1"/>
                    </a:solidFill>
                  </a:tcPr>
                </a:tc>
                <a:extLst>
                  <a:ext uri="{0D108BD9-81ED-4DB2-BD59-A6C34878D82A}">
                    <a16:rowId xmlns:a16="http://schemas.microsoft.com/office/drawing/2014/main" xmlns="" val="10001"/>
                  </a:ext>
                </a:extLst>
              </a:tr>
              <a:tr h="659274">
                <a:tc>
                  <a:txBody>
                    <a:bodyPr/>
                    <a:lstStyle/>
                    <a:p>
                      <a:pPr algn="l">
                        <a:lnSpc>
                          <a:spcPct val="150000"/>
                        </a:lnSpc>
                        <a:spcAft>
                          <a:spcPts val="0"/>
                        </a:spcAft>
                      </a:pPr>
                      <a:r>
                        <a:rPr lang="en-US" sz="1400" b="0" dirty="0">
                          <a:solidFill>
                            <a:schemeClr val="tx1"/>
                          </a:solidFill>
                          <a:effectLst/>
                          <a:latin typeface="+mn-lt"/>
                          <a:cs typeface="Arial" panose="020B0604020202020204" pitchFamily="34" charset="0"/>
                        </a:rPr>
                        <a:t>Research, Policy and Legislation</a:t>
                      </a:r>
                    </a:p>
                  </a:txBody>
                  <a:tcPr marL="38576" marR="38576" marT="0"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cs typeface="Arial" panose="020B0604020202020204" pitchFamily="34" charset="0"/>
                        </a:rPr>
                        <a:t>3</a:t>
                      </a:r>
                    </a:p>
                  </a:txBody>
                  <a:tcPr marL="68580" marR="68580" marT="9525"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cs typeface="Arial" panose="020B0604020202020204" pitchFamily="34" charset="0"/>
                        </a:rPr>
                        <a:t>3 (100%)</a:t>
                      </a:r>
                    </a:p>
                  </a:txBody>
                  <a:tcPr marL="68580" marR="68580" marT="9525"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0 (0%)</a:t>
                      </a:r>
                      <a:endParaRPr lang="en-US" sz="1600" dirty="0">
                        <a:solidFill>
                          <a:schemeClr val="tx1"/>
                        </a:solidFill>
                        <a:effectLst/>
                        <a:latin typeface="Arial" panose="020B0604020202020204" pitchFamily="34" charset="0"/>
                        <a:cs typeface="Arial" panose="020B0604020202020204" pitchFamily="34" charset="0"/>
                      </a:endParaRPr>
                    </a:p>
                  </a:txBody>
                  <a:tcPr marL="0" marR="0" marT="0" marB="0">
                    <a:solidFill>
                      <a:schemeClr val="bg1"/>
                    </a:solidFill>
                  </a:tcPr>
                </a:tc>
                <a:extLst>
                  <a:ext uri="{0D108BD9-81ED-4DB2-BD59-A6C34878D82A}">
                    <a16:rowId xmlns:a16="http://schemas.microsoft.com/office/drawing/2014/main" xmlns="" val="10002"/>
                  </a:ext>
                </a:extLst>
              </a:tr>
              <a:tr h="659274">
                <a:tc>
                  <a:txBody>
                    <a:bodyPr/>
                    <a:lstStyle/>
                    <a:p>
                      <a:pPr algn="l">
                        <a:lnSpc>
                          <a:spcPct val="150000"/>
                        </a:lnSpc>
                        <a:spcAft>
                          <a:spcPts val="0"/>
                        </a:spcAft>
                      </a:pPr>
                      <a:r>
                        <a:rPr lang="en-US" sz="1400" b="0" dirty="0">
                          <a:solidFill>
                            <a:schemeClr val="tx1"/>
                          </a:solidFill>
                          <a:effectLst/>
                          <a:latin typeface="+mn-lt"/>
                          <a:cs typeface="Arial" panose="020B0604020202020204" pitchFamily="34" charset="0"/>
                        </a:rPr>
                        <a:t>Institutional Support and Coordination</a:t>
                      </a:r>
                    </a:p>
                  </a:txBody>
                  <a:tcPr marL="38576" marR="38576" marT="0"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cs typeface="Arial" panose="020B0604020202020204" pitchFamily="34" charset="0"/>
                        </a:rPr>
                        <a:t>7</a:t>
                      </a:r>
                    </a:p>
                  </a:txBody>
                  <a:tcPr marL="68580" marR="68580" marT="9525"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cs typeface="Arial" panose="020B0604020202020204" pitchFamily="34" charset="0"/>
                        </a:rPr>
                        <a:t>5 (71%)</a:t>
                      </a:r>
                    </a:p>
                  </a:txBody>
                  <a:tcPr marL="68580" marR="68580" marT="9525"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cs typeface="Arial" panose="020B0604020202020204" pitchFamily="34" charset="0"/>
                        </a:rPr>
                        <a:t>2 (29%)</a:t>
                      </a:r>
                    </a:p>
                  </a:txBody>
                  <a:tcPr marL="0" marR="0" marT="0" marB="0">
                    <a:solidFill>
                      <a:schemeClr val="bg1"/>
                    </a:solidFill>
                  </a:tcPr>
                </a:tc>
                <a:extLst>
                  <a:ext uri="{0D108BD9-81ED-4DB2-BD59-A6C34878D82A}">
                    <a16:rowId xmlns:a16="http://schemas.microsoft.com/office/drawing/2014/main" xmlns="" val="10003"/>
                  </a:ext>
                </a:extLst>
              </a:tr>
              <a:tr h="659274">
                <a:tc>
                  <a:txBody>
                    <a:bodyPr/>
                    <a:lstStyle/>
                    <a:p>
                      <a:pPr algn="l">
                        <a:lnSpc>
                          <a:spcPct val="150000"/>
                        </a:lnSpc>
                        <a:spcAft>
                          <a:spcPts val="0"/>
                        </a:spcAft>
                      </a:pPr>
                      <a:r>
                        <a:rPr lang="en-US" sz="1400" b="0" dirty="0">
                          <a:solidFill>
                            <a:schemeClr val="tx1"/>
                          </a:solidFill>
                          <a:effectLst/>
                          <a:latin typeface="+mn-lt"/>
                          <a:cs typeface="Arial" panose="020B0604020202020204" pitchFamily="34" charset="0"/>
                        </a:rPr>
                        <a:t>National House of Traditional Leaders</a:t>
                      </a:r>
                    </a:p>
                  </a:txBody>
                  <a:tcPr marL="38576" marR="38576" marT="0"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cs typeface="Arial" panose="020B0604020202020204" pitchFamily="34" charset="0"/>
                        </a:rPr>
                        <a:t>1</a:t>
                      </a:r>
                    </a:p>
                  </a:txBody>
                  <a:tcPr marL="68580" marR="68580" marT="9525"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cs typeface="Arial" panose="020B0604020202020204" pitchFamily="34" charset="0"/>
                        </a:rPr>
                        <a:t>1 (100%)</a:t>
                      </a:r>
                    </a:p>
                  </a:txBody>
                  <a:tcPr marL="68580" marR="68580" marT="9525" marB="0">
                    <a:solidFill>
                      <a:schemeClr val="bg1"/>
                    </a:solidFill>
                  </a:tcPr>
                </a:tc>
                <a:tc>
                  <a:txBody>
                    <a:bodyPr/>
                    <a:lstStyle/>
                    <a:p>
                      <a:pPr algn="ctr">
                        <a:lnSpc>
                          <a:spcPct val="150000"/>
                        </a:lnSpc>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0 (0%)</a:t>
                      </a:r>
                      <a:endParaRPr lang="en-US" sz="1600" dirty="0">
                        <a:solidFill>
                          <a:schemeClr val="tx1"/>
                        </a:solidFill>
                        <a:effectLst/>
                        <a:latin typeface="Arial" panose="020B0604020202020204" pitchFamily="34" charset="0"/>
                        <a:cs typeface="Arial" panose="020B0604020202020204" pitchFamily="34" charset="0"/>
                      </a:endParaRPr>
                    </a:p>
                  </a:txBody>
                  <a:tcPr marL="0" marR="0" marT="0" marB="0">
                    <a:solidFill>
                      <a:schemeClr val="bg1"/>
                    </a:solidFill>
                  </a:tcPr>
                </a:tc>
                <a:extLst>
                  <a:ext uri="{0D108BD9-81ED-4DB2-BD59-A6C34878D82A}">
                    <a16:rowId xmlns:a16="http://schemas.microsoft.com/office/drawing/2014/main" xmlns="" val="10004"/>
                  </a:ext>
                </a:extLst>
              </a:tr>
              <a:tr h="520908">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ZA" sz="1600" b="1" u="none" strike="noStrike" dirty="0">
                          <a:solidFill>
                            <a:schemeClr val="tx1"/>
                          </a:solidFill>
                          <a:effectLst/>
                          <a:latin typeface="Arial" pitchFamily="34" charset="0"/>
                          <a:cs typeface="Arial" pitchFamily="34" charset="0"/>
                        </a:rPr>
                        <a:t>Total </a:t>
                      </a:r>
                      <a:endParaRPr lang="en-ZA" sz="1600" b="1" i="0" u="none" strike="noStrike" dirty="0">
                        <a:solidFill>
                          <a:schemeClr val="tx1"/>
                        </a:solidFill>
                        <a:effectLst/>
                        <a:latin typeface="Arial" pitchFamily="34" charset="0"/>
                        <a:cs typeface="Arial" pitchFamily="34" charset="0"/>
                      </a:endParaRPr>
                    </a:p>
                    <a:p>
                      <a:pPr algn="l" rtl="0" fontAlgn="ctr"/>
                      <a:endParaRPr lang="en-ZA" sz="1600" b="1" i="0" u="none" strike="noStrike" dirty="0">
                        <a:solidFill>
                          <a:schemeClr val="tx1"/>
                        </a:solidFill>
                        <a:effectLst/>
                        <a:latin typeface="+mn-lt"/>
                        <a:cs typeface="Arial" pitchFamily="34" charset="0"/>
                      </a:endParaRPr>
                    </a:p>
                  </a:txBody>
                  <a:tcPr marL="0" marR="0" marT="0" marB="0" anchor="ctr">
                    <a:solidFill>
                      <a:schemeClr val="accent3">
                        <a:lumMod val="60000"/>
                        <a:lumOff val="40000"/>
                      </a:schemeClr>
                    </a:solidFill>
                  </a:tcPr>
                </a:tc>
                <a:tc>
                  <a:txBody>
                    <a:bodyPr/>
                    <a:lstStyle/>
                    <a:p>
                      <a:pPr algn="ctr">
                        <a:lnSpc>
                          <a:spcPct val="150000"/>
                        </a:lnSpc>
                      </a:pPr>
                      <a:r>
                        <a:rPr lang="en-US" sz="1600" b="1" dirty="0">
                          <a:solidFill>
                            <a:schemeClr val="tx1"/>
                          </a:solidFill>
                          <a:effectLst/>
                          <a:latin typeface="Arial" panose="020B0604020202020204" pitchFamily="34" charset="0"/>
                          <a:cs typeface="Arial" panose="020B0604020202020204" pitchFamily="34" charset="0"/>
                        </a:rPr>
                        <a:t>14</a:t>
                      </a:r>
                    </a:p>
                  </a:txBody>
                  <a:tcPr marL="68580" marR="68580" marT="9525" marB="0">
                    <a:solidFill>
                      <a:schemeClr val="accent3">
                        <a:lumMod val="60000"/>
                        <a:lumOff val="40000"/>
                      </a:schemeClr>
                    </a:solidFill>
                  </a:tcPr>
                </a:tc>
                <a:tc>
                  <a:txBody>
                    <a:bodyPr/>
                    <a:lstStyle/>
                    <a:p>
                      <a:pPr algn="ctr">
                        <a:lnSpc>
                          <a:spcPct val="150000"/>
                        </a:lnSpc>
                      </a:pPr>
                      <a:r>
                        <a:rPr lang="en-US" sz="1600" b="1" dirty="0">
                          <a:solidFill>
                            <a:schemeClr val="tx1"/>
                          </a:solidFill>
                          <a:effectLst/>
                          <a:latin typeface="Arial" panose="020B0604020202020204" pitchFamily="34" charset="0"/>
                          <a:cs typeface="Arial" panose="020B0604020202020204" pitchFamily="34" charset="0"/>
                        </a:rPr>
                        <a:t>12 (86%)</a:t>
                      </a:r>
                    </a:p>
                  </a:txBody>
                  <a:tcPr marL="68580" marR="68580" marT="9525" marB="0">
                    <a:solidFill>
                      <a:schemeClr val="accent3">
                        <a:lumMod val="60000"/>
                        <a:lumOff val="40000"/>
                      </a:schemeClr>
                    </a:solidFill>
                  </a:tcPr>
                </a:tc>
                <a:tc>
                  <a:txBody>
                    <a:bodyPr/>
                    <a:lstStyle/>
                    <a:p>
                      <a:pPr algn="ctr">
                        <a:lnSpc>
                          <a:spcPct val="150000"/>
                        </a:lnSpc>
                      </a:pP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2 (14%)</a:t>
                      </a:r>
                      <a:endParaRPr lang="en-US" sz="1600" b="1" dirty="0">
                        <a:solidFill>
                          <a:schemeClr val="tx1"/>
                        </a:solidFill>
                        <a:effectLst/>
                        <a:latin typeface="Arial" panose="020B0604020202020204" pitchFamily="34" charset="0"/>
                        <a:cs typeface="Arial" panose="020B0604020202020204" pitchFamily="34" charset="0"/>
                      </a:endParaRPr>
                    </a:p>
                  </a:txBody>
                  <a:tcPr marL="0" marR="0" marT="0" marB="0">
                    <a:solidFill>
                      <a:schemeClr val="accent3">
                        <a:lumMod val="60000"/>
                        <a:lumOff val="40000"/>
                      </a:schemeClr>
                    </a:solidFill>
                  </a:tcPr>
                </a:tc>
                <a:extLst>
                  <a:ext uri="{0D108BD9-81ED-4DB2-BD59-A6C34878D82A}">
                    <a16:rowId xmlns:a16="http://schemas.microsoft.com/office/drawing/2014/main" xmlns="" val="2871896726"/>
                  </a:ext>
                </a:extLst>
              </a:tr>
            </a:tbl>
          </a:graphicData>
        </a:graphic>
      </p:graphicFrame>
      <p:sp>
        <p:nvSpPr>
          <p:cNvPr id="9" name="Title 1"/>
          <p:cNvSpPr txBox="1">
            <a:spLocks/>
          </p:cNvSpPr>
          <p:nvPr/>
        </p:nvSpPr>
        <p:spPr bwMode="auto">
          <a:xfrm>
            <a:off x="791966" y="533320"/>
            <a:ext cx="7775154" cy="573528"/>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Autofit/>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lang="en-US" sz="2000" dirty="0">
                <a:effectLst/>
                <a:ea typeface="MS PGothic" pitchFamily="34" charset="-128"/>
              </a:rPr>
              <a:t>Performance on the 2019/2020 Strategic Objectives Annual Targets (SOATs) per programme</a:t>
            </a:r>
          </a:p>
        </p:txBody>
      </p:sp>
    </p:spTree>
    <p:extLst>
      <p:ext uri="{BB962C8B-B14F-4D97-AF65-F5344CB8AC3E}">
        <p14:creationId xmlns:p14="http://schemas.microsoft.com/office/powerpoint/2010/main" xmlns="" val="3768304789"/>
      </p:ext>
    </p:extLst>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
        <p:nvSpPr>
          <p:cNvPr id="15364" name="Title 1"/>
          <p:cNvSpPr>
            <a:spLocks noGrp="1"/>
          </p:cNvSpPr>
          <p:nvPr>
            <p:ph type="title"/>
          </p:nvPr>
        </p:nvSpPr>
        <p:spPr>
          <a:xfrm>
            <a:off x="152400" y="69850"/>
            <a:ext cx="8858250" cy="792163"/>
          </a:xfrm>
          <a:solidFill>
            <a:srgbClr val="FFC000"/>
          </a:solidFill>
        </p:spPr>
        <p:txBody>
          <a:bodyPr/>
          <a:lstStyle/>
          <a:p>
            <a:pPr algn="l">
              <a:defRPr/>
            </a:pPr>
            <a:r>
              <a:rPr lang="en-ZA" altLang="en-US" sz="2800" dirty="0">
                <a:ea typeface="ＭＳ Ｐゴシック" panose="020B0600070205080204" pitchFamily="34" charset="-128"/>
              </a:rPr>
              <a:t>RECOMMENDATION</a:t>
            </a:r>
            <a:r>
              <a:rPr lang="en-ZA" altLang="en-US" sz="2800" b="1" dirty="0">
                <a:effectLst>
                  <a:outerShdw blurRad="38100" dist="38100" dir="2700000" algn="tl">
                    <a:srgbClr val="000000">
                      <a:alpha val="43137"/>
                    </a:srgbClr>
                  </a:outerShdw>
                </a:effectLst>
                <a:latin typeface="Arial" panose="020B0604020202020204" pitchFamily="34" charset="0"/>
                <a:ea typeface="ＭＳ Ｐゴシック" panose="020B0600070205080204" pitchFamily="34" charset="-128"/>
                <a:cs typeface="Arial" panose="020B0604020202020204" pitchFamily="34" charset="0"/>
              </a:rPr>
              <a:t> </a:t>
            </a:r>
          </a:p>
        </p:txBody>
      </p:sp>
      <p:sp>
        <p:nvSpPr>
          <p:cNvPr id="12293" name="Content Placeholder 5"/>
          <p:cNvSpPr>
            <a:spLocks noGrp="1"/>
          </p:cNvSpPr>
          <p:nvPr>
            <p:ph idx="1"/>
          </p:nvPr>
        </p:nvSpPr>
        <p:spPr>
          <a:xfrm>
            <a:off x="0" y="954088"/>
            <a:ext cx="9144000" cy="5081587"/>
          </a:xfrm>
        </p:spPr>
        <p:txBody>
          <a:bodyPr/>
          <a:lstStyle/>
          <a:p>
            <a:pPr marL="0" indent="0" algn="just">
              <a:buFont typeface="Arial" panose="020B0604020202020204" pitchFamily="34" charset="0"/>
              <a:buNone/>
              <a:defRPr/>
            </a:pPr>
            <a:r>
              <a:rPr lang="en-ZA" altLang="en-US" sz="2400" dirty="0">
                <a:ea typeface="ＭＳ Ｐゴシック" panose="020B0600070205080204" pitchFamily="34" charset="-128"/>
              </a:rPr>
              <a:t>It is recommended that the Portfolio Committee notes the Department of Traditional Affairs 2019/2020 and 2020/2021 Quarter 1 and 2 performance.</a:t>
            </a:r>
          </a:p>
          <a:p>
            <a:pPr marL="0" indent="0" algn="just">
              <a:buFont typeface="Arial" panose="020B0604020202020204" pitchFamily="34" charset="0"/>
              <a:buNone/>
              <a:defRPr/>
            </a:pPr>
            <a:endParaRPr lang="en-ZA" altLang="en-US" sz="2400" dirty="0">
              <a:ea typeface="ＭＳ Ｐゴシック" panose="020B0600070205080204" pitchFamily="34" charset="-128"/>
            </a:endParaRPr>
          </a:p>
          <a:p>
            <a:pPr marL="0" indent="0" algn="just">
              <a:buFont typeface="Arial" panose="020B0604020202020204" pitchFamily="34" charset="0"/>
              <a:buNone/>
              <a:defRPr/>
            </a:pPr>
            <a:endParaRPr lang="en-ZA" altLang="en-US" sz="2400" dirty="0">
              <a:ea typeface="ＭＳ Ｐゴシック" panose="020B0600070205080204" pitchFamily="34" charset="-128"/>
            </a:endParaRPr>
          </a:p>
          <a:p>
            <a:pPr marL="0" indent="0" algn="just">
              <a:buFont typeface="Arial" panose="020B0604020202020204" pitchFamily="34" charset="0"/>
              <a:buNone/>
              <a:defRPr/>
            </a:pPr>
            <a:r>
              <a:rPr lang="en-ZA" altLang="en-US" sz="2400" dirty="0">
                <a:ea typeface="ＭＳ Ｐゴシック" panose="020B0600070205080204" pitchFamily="34" charset="-128"/>
              </a:rPr>
              <a:t>Thank You.</a:t>
            </a:r>
          </a:p>
          <a:p>
            <a:pPr marL="0" indent="0" algn="just">
              <a:buFont typeface="Arial" panose="020B0604020202020204" pitchFamily="34" charset="0"/>
              <a:buNone/>
              <a:defRPr/>
            </a:pPr>
            <a:endParaRPr lang="en-ZA" altLang="en-US" sz="2400" dirty="0">
              <a:ea typeface="ＭＳ Ｐゴシック" panose="020B0600070205080204" pitchFamily="34" charset="-128"/>
            </a:endParaRPr>
          </a:p>
          <a:p>
            <a:pPr marL="0" indent="0" algn="just">
              <a:buFont typeface="Arial" panose="020B0604020202020204" pitchFamily="34" charset="0"/>
              <a:buNone/>
              <a:defRPr/>
            </a:pPr>
            <a:endParaRPr lang="en-ZA" altLang="en-US" sz="2400" dirty="0">
              <a:ea typeface="ＭＳ Ｐゴシック" panose="020B0600070205080204" pitchFamily="34" charset="-128"/>
            </a:endParaRPr>
          </a:p>
          <a:p>
            <a:pPr marL="0" indent="0" algn="just">
              <a:buFont typeface="Arial" panose="020B0604020202020204" pitchFamily="34" charset="0"/>
              <a:buNone/>
              <a:defRPr/>
            </a:pPr>
            <a:endParaRPr lang="en-ZA" altLang="en-US" sz="2400" dirty="0">
              <a:ea typeface="ＭＳ Ｐゴシック" panose="020B0600070205080204" pitchFamily="34" charset="-128"/>
            </a:endParaRPr>
          </a:p>
          <a:p>
            <a:pPr marL="0" indent="0" algn="just">
              <a:buFont typeface="Arial" panose="020B0604020202020204" pitchFamily="34" charset="0"/>
              <a:buNone/>
              <a:defRPr/>
            </a:pPr>
            <a:r>
              <a:rPr lang="en-ZA" altLang="en-US" sz="2400" dirty="0">
                <a:ea typeface="ＭＳ Ｐゴシック" panose="020B0600070205080204" pitchFamily="34" charset="-128"/>
              </a:rPr>
              <a:t>END</a:t>
            </a:r>
          </a:p>
          <a:p>
            <a:pPr marL="0" indent="0">
              <a:buNone/>
              <a:defRPr/>
            </a:pPr>
            <a:endParaRPr lang="en-ZA" altLang="en-US" sz="1800" dirty="0">
              <a:ea typeface="ＭＳ Ｐゴシック" panose="020B0600070205080204" pitchFamily="34" charset="-128"/>
            </a:endParaRPr>
          </a:p>
        </p:txBody>
      </p:sp>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50</a:t>
            </a:fld>
            <a:endParaRPr lang="en-ZA" altLang="en-US"/>
          </a:p>
        </p:txBody>
      </p:sp>
    </p:spTree>
    <p:extLst>
      <p:ext uri="{BB962C8B-B14F-4D97-AF65-F5344CB8AC3E}">
        <p14:creationId xmlns:p14="http://schemas.microsoft.com/office/powerpoint/2010/main" xmlns="" val="289581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4128527309"/>
              </p:ext>
            </p:extLst>
          </p:nvPr>
        </p:nvGraphicFramePr>
        <p:xfrm>
          <a:off x="0" y="944395"/>
          <a:ext cx="9144000" cy="4069685"/>
        </p:xfrm>
        <a:graphic>
          <a:graphicData uri="http://schemas.openxmlformats.org/drawingml/2006/table">
            <a:tbl>
              <a:tblPr firstRow="1" bandRow="1"/>
              <a:tblGrid>
                <a:gridCol w="1738115">
                  <a:extLst>
                    <a:ext uri="{9D8B030D-6E8A-4147-A177-3AD203B41FA5}">
                      <a16:colId xmlns:a16="http://schemas.microsoft.com/office/drawing/2014/main" xmlns="" val="528918618"/>
                    </a:ext>
                  </a:extLst>
                </a:gridCol>
                <a:gridCol w="2244642">
                  <a:extLst>
                    <a:ext uri="{9D8B030D-6E8A-4147-A177-3AD203B41FA5}">
                      <a16:colId xmlns:a16="http://schemas.microsoft.com/office/drawing/2014/main" xmlns="" val="20001"/>
                    </a:ext>
                  </a:extLst>
                </a:gridCol>
                <a:gridCol w="2440714">
                  <a:extLst>
                    <a:ext uri="{9D8B030D-6E8A-4147-A177-3AD203B41FA5}">
                      <a16:colId xmlns:a16="http://schemas.microsoft.com/office/drawing/2014/main" xmlns="" val="722548531"/>
                    </a:ext>
                  </a:extLst>
                </a:gridCol>
                <a:gridCol w="2720529">
                  <a:extLst>
                    <a:ext uri="{9D8B030D-6E8A-4147-A177-3AD203B41FA5}">
                      <a16:colId xmlns:a16="http://schemas.microsoft.com/office/drawing/2014/main" xmlns="" val="1875264713"/>
                    </a:ext>
                  </a:extLst>
                </a:gridCol>
              </a:tblGrid>
              <a:tr h="4406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Programme/Entity</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Strategic objectives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2019/20 SOATs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 </a:t>
                      </a:r>
                    </a:p>
                  </a:txBody>
                  <a:tcPr marL="51435" marR="51435" marT="25725" marB="25725">
                    <a:solidFill>
                      <a:srgbClr val="92D050"/>
                    </a:solidFill>
                  </a:tcPr>
                </a:tc>
                <a:extLst>
                  <a:ext uri="{0D108BD9-81ED-4DB2-BD59-A6C34878D82A}">
                    <a16:rowId xmlns:a16="http://schemas.microsoft.com/office/drawing/2014/main" xmlns="" val="10000"/>
                  </a:ext>
                </a:extLst>
              </a:tr>
              <a:tr h="681791">
                <a:tc rowSpan="3">
                  <a:txBody>
                    <a:bodyPr/>
                    <a:lstStyle/>
                    <a:p>
                      <a:r>
                        <a:rPr lang="en-ZA" sz="1400" b="1" dirty="0">
                          <a:latin typeface="+mj-lt"/>
                        </a:rPr>
                        <a:t>Administration</a:t>
                      </a:r>
                    </a:p>
                  </a:txBody>
                  <a:tcPr marL="51435" marR="51435" marT="25725" marB="25725">
                    <a:solidFill>
                      <a:schemeClr val="bg1"/>
                    </a:solidFill>
                  </a:tcPr>
                </a:tc>
                <a:tc rowSpan="3">
                  <a:txBody>
                    <a:bodyPr/>
                    <a:lstStyle/>
                    <a:p>
                      <a:pPr algn="just"/>
                      <a:r>
                        <a:rPr lang="en-ZA" sz="1400" kern="1200" dirty="0">
                          <a:solidFill>
                            <a:schemeClr val="tx1"/>
                          </a:solidFill>
                          <a:effectLst/>
                          <a:latin typeface="+mn-lt"/>
                          <a:ea typeface="+mn-ea"/>
                          <a:cs typeface="+mn-cs"/>
                        </a:rPr>
                        <a:t>To promote</a:t>
                      </a:r>
                      <a:r>
                        <a:rPr lang="en-ZA" sz="1400" kern="1200" baseline="0" dirty="0">
                          <a:solidFill>
                            <a:schemeClr val="tx1"/>
                          </a:solidFill>
                          <a:effectLst/>
                          <a:latin typeface="+mn-lt"/>
                          <a:ea typeface="+mn-ea"/>
                          <a:cs typeface="+mn-cs"/>
                        </a:rPr>
                        <a:t> </a:t>
                      </a:r>
                      <a:r>
                        <a:rPr lang="en-ZA" sz="1400" kern="1200" dirty="0">
                          <a:solidFill>
                            <a:schemeClr val="tx1"/>
                          </a:solidFill>
                          <a:effectLst/>
                          <a:latin typeface="+mn-lt"/>
                          <a:ea typeface="+mn-ea"/>
                          <a:cs typeface="+mn-cs"/>
                        </a:rPr>
                        <a:t>sound business</a:t>
                      </a:r>
                      <a:r>
                        <a:rPr lang="en-ZA" sz="1400" kern="1200" baseline="0" dirty="0">
                          <a:solidFill>
                            <a:schemeClr val="tx1"/>
                          </a:solidFill>
                          <a:effectLst/>
                          <a:latin typeface="+mn-lt"/>
                          <a:ea typeface="+mn-ea"/>
                          <a:cs typeface="+mn-cs"/>
                        </a:rPr>
                        <a:t> </a:t>
                      </a:r>
                      <a:r>
                        <a:rPr lang="en-ZA" sz="1400" kern="1200" dirty="0">
                          <a:solidFill>
                            <a:schemeClr val="tx1"/>
                          </a:solidFill>
                          <a:effectLst/>
                          <a:latin typeface="+mn-lt"/>
                          <a:ea typeface="+mn-ea"/>
                          <a:cs typeface="+mn-cs"/>
                        </a:rPr>
                        <a:t>management</a:t>
                      </a:r>
                    </a:p>
                    <a:p>
                      <a:pPr algn="just"/>
                      <a:r>
                        <a:rPr lang="en-ZA" sz="1400" kern="1200" dirty="0">
                          <a:solidFill>
                            <a:schemeClr val="tx1"/>
                          </a:solidFill>
                          <a:effectLst/>
                          <a:latin typeface="+mn-lt"/>
                          <a:ea typeface="+mn-ea"/>
                          <a:cs typeface="+mn-cs"/>
                        </a:rPr>
                        <a:t>and leadership</a:t>
                      </a:r>
                      <a:r>
                        <a:rPr lang="en-ZA" sz="1400" kern="1200" baseline="0" dirty="0">
                          <a:solidFill>
                            <a:schemeClr val="tx1"/>
                          </a:solidFill>
                          <a:effectLst/>
                          <a:latin typeface="+mn-lt"/>
                          <a:ea typeface="+mn-ea"/>
                          <a:cs typeface="+mn-cs"/>
                        </a:rPr>
                        <a:t> </a:t>
                      </a:r>
                      <a:r>
                        <a:rPr lang="en-ZA" sz="1400" kern="1200" dirty="0">
                          <a:solidFill>
                            <a:schemeClr val="tx1"/>
                          </a:solidFill>
                          <a:effectLst/>
                          <a:latin typeface="+mn-lt"/>
                          <a:ea typeface="+mn-ea"/>
                          <a:cs typeface="+mn-cs"/>
                        </a:rPr>
                        <a:t>within the</a:t>
                      </a:r>
                    </a:p>
                    <a:p>
                      <a:pPr algn="just"/>
                      <a:r>
                        <a:rPr lang="en-ZA" sz="1400" kern="1200" dirty="0">
                          <a:solidFill>
                            <a:schemeClr val="tx1"/>
                          </a:solidFill>
                          <a:effectLst/>
                          <a:latin typeface="+mn-lt"/>
                          <a:ea typeface="+mn-ea"/>
                          <a:cs typeface="+mn-cs"/>
                        </a:rPr>
                        <a:t>Department</a:t>
                      </a:r>
                      <a:endParaRPr lang="en-ZA" sz="1400" dirty="0">
                        <a:latin typeface="+mn-lt"/>
                      </a:endParaRPr>
                    </a:p>
                  </a:txBody>
                  <a:tcPr marL="51435" marR="51435" marT="25725" marB="25725">
                    <a:solidFill>
                      <a:schemeClr val="bg1"/>
                    </a:solidFill>
                  </a:tcPr>
                </a:tc>
                <a:tc>
                  <a:txBody>
                    <a:bodyPr/>
                    <a:lstStyle/>
                    <a:p>
                      <a:r>
                        <a:rPr lang="en-ZA" sz="1400" b="0" i="0" u="none" strike="noStrike" kern="1200" baseline="0" dirty="0">
                          <a:solidFill>
                            <a:schemeClr val="tx1"/>
                          </a:solidFill>
                          <a:latin typeface="+mj-lt"/>
                          <a:ea typeface="+mn-ea"/>
                          <a:cs typeface="+mn-cs"/>
                        </a:rPr>
                        <a:t>Unqualified audit outcome</a:t>
                      </a:r>
                    </a:p>
                    <a:p>
                      <a:pPr marL="0" marR="0" lvl="0" indent="0" algn="l" defTabSz="457200" rtl="0" eaLnBrk="1" fontAlgn="auto" latinLnBrk="0" hangingPunct="1">
                        <a:lnSpc>
                          <a:spcPct val="100000"/>
                        </a:lnSpc>
                        <a:spcBef>
                          <a:spcPts val="0"/>
                        </a:spcBef>
                        <a:spcAft>
                          <a:spcPts val="0"/>
                        </a:spcAft>
                        <a:buClrTx/>
                        <a:buSzTx/>
                        <a:buFontTx/>
                        <a:buNone/>
                        <a:tabLst/>
                        <a:defRPr/>
                      </a:pPr>
                      <a:r>
                        <a:rPr lang="en-ZA" sz="1400" b="0" i="0" u="none" strike="noStrike" kern="1200" baseline="0" dirty="0">
                          <a:solidFill>
                            <a:schemeClr val="tx1"/>
                          </a:solidFill>
                          <a:latin typeface="+mj-lt"/>
                          <a:ea typeface="+mn-ea"/>
                          <a:cs typeface="+mn-cs"/>
                        </a:rPr>
                        <a:t>for both financial and predetermined performance</a:t>
                      </a:r>
                      <a:endParaRPr lang="en-US" sz="1400" dirty="0">
                        <a:solidFill>
                          <a:schemeClr val="tx1"/>
                        </a:solidFill>
                        <a:latin typeface="+mj-lt"/>
                      </a:endParaRPr>
                    </a:p>
                    <a:p>
                      <a:r>
                        <a:rPr lang="en-ZA" sz="1400" b="0" i="0" u="none" strike="noStrike" kern="1200" baseline="0" dirty="0">
                          <a:solidFill>
                            <a:schemeClr val="tx1"/>
                          </a:solidFill>
                          <a:latin typeface="+mj-lt"/>
                          <a:ea typeface="+mn-ea"/>
                          <a:cs typeface="+mn-cs"/>
                        </a:rPr>
                        <a:t>Objectives</a:t>
                      </a:r>
                      <a:endParaRPr lang="en-US" sz="1400" dirty="0">
                        <a:solidFill>
                          <a:schemeClr val="tx1"/>
                        </a:solidFill>
                        <a:latin typeface="+mj-lt"/>
                      </a:endParaRPr>
                    </a:p>
                  </a:txBody>
                  <a:tcPr marL="51435" marR="51435" marT="25725" marB="25725">
                    <a:solidFill>
                      <a:schemeClr val="bg1"/>
                    </a:solidFill>
                  </a:tcPr>
                </a:tc>
                <a:tc>
                  <a:txBody>
                    <a:bodyPr/>
                    <a:lstStyle/>
                    <a:p>
                      <a:pPr marL="0" indent="0">
                        <a:buFont typeface="Arial" panose="020B0604020202020204" pitchFamily="34" charset="0"/>
                        <a:buNone/>
                      </a:pPr>
                      <a:r>
                        <a:rPr lang="en-US" sz="1400" b="1" kern="1200" dirty="0">
                          <a:solidFill>
                            <a:srgbClr val="00B050"/>
                          </a:solidFill>
                          <a:latin typeface="+mn-lt"/>
                          <a:ea typeface="+mn-ea"/>
                          <a:cs typeface="+mn-cs"/>
                        </a:rPr>
                        <a:t>Achieved</a:t>
                      </a:r>
                    </a:p>
                    <a:p>
                      <a:pPr marL="0" indent="0">
                        <a:buFont typeface="Arial" panose="020B0604020202020204" pitchFamily="34" charset="0"/>
                        <a:buNone/>
                      </a:pPr>
                      <a:endParaRPr lang="en-US" sz="1400" b="1" kern="1200" dirty="0">
                        <a:solidFill>
                          <a:srgbClr val="FF0000"/>
                        </a:solidFill>
                        <a:latin typeface="+mn-lt"/>
                        <a:ea typeface="+mn-ea"/>
                        <a:cs typeface="+mn-cs"/>
                      </a:endParaRPr>
                    </a:p>
                    <a:p>
                      <a:r>
                        <a:rPr lang="en-ZA" sz="1400" b="0" i="0" u="none" strike="noStrike" kern="1200" baseline="0" dirty="0">
                          <a:solidFill>
                            <a:schemeClr val="tx1"/>
                          </a:solidFill>
                          <a:latin typeface="+mn-lt"/>
                          <a:ea typeface="+mn-ea"/>
                          <a:cs typeface="+mn-cs"/>
                        </a:rPr>
                        <a:t>Unqualified audit outcome</a:t>
                      </a:r>
                    </a:p>
                    <a:p>
                      <a:pPr marL="0" marR="0" lvl="0" indent="0" algn="l" defTabSz="457200" rtl="0" eaLnBrk="1" fontAlgn="auto" latinLnBrk="0" hangingPunct="1">
                        <a:lnSpc>
                          <a:spcPct val="100000"/>
                        </a:lnSpc>
                        <a:spcBef>
                          <a:spcPts val="0"/>
                        </a:spcBef>
                        <a:spcAft>
                          <a:spcPts val="0"/>
                        </a:spcAft>
                        <a:buClrTx/>
                        <a:buSzTx/>
                        <a:buFontTx/>
                        <a:buNone/>
                        <a:tabLst/>
                        <a:defRPr/>
                      </a:pPr>
                      <a:r>
                        <a:rPr lang="en-ZA" sz="1400" b="0" i="0" u="none" strike="noStrike" kern="1200" baseline="0" dirty="0">
                          <a:solidFill>
                            <a:schemeClr val="tx1"/>
                          </a:solidFill>
                          <a:latin typeface="+mn-lt"/>
                          <a:ea typeface="+mn-ea"/>
                          <a:cs typeface="+mn-cs"/>
                        </a:rPr>
                        <a:t>for both financial and predetermined performance</a:t>
                      </a:r>
                      <a:endParaRPr lang="en-US" sz="1400" kern="1200" dirty="0">
                        <a:solidFill>
                          <a:schemeClr val="tx1"/>
                        </a:solidFill>
                        <a:latin typeface="+mn-lt"/>
                        <a:ea typeface="+mn-ea"/>
                        <a:cs typeface="+mn-cs"/>
                      </a:endParaRPr>
                    </a:p>
                    <a:p>
                      <a:r>
                        <a:rPr lang="en-ZA" sz="1400" b="0" i="0" u="none" strike="noStrike" kern="1200" baseline="0" dirty="0">
                          <a:solidFill>
                            <a:schemeClr val="tx1"/>
                          </a:solidFill>
                          <a:latin typeface="+mn-lt"/>
                          <a:ea typeface="+mn-ea"/>
                          <a:cs typeface="+mn-cs"/>
                        </a:rPr>
                        <a:t>objectives</a:t>
                      </a:r>
                      <a:endParaRPr lang="en-US" sz="1400" baseline="0" dirty="0">
                        <a:solidFill>
                          <a:schemeClr val="tx1"/>
                        </a:solidFill>
                        <a:latin typeface="+mj-lt"/>
                      </a:endParaRPr>
                    </a:p>
                  </a:txBody>
                  <a:tcPr marL="51435" marR="51435" marT="25725" marB="25725">
                    <a:solidFill>
                      <a:schemeClr val="bg1"/>
                    </a:solidFill>
                  </a:tcPr>
                </a:tc>
                <a:extLst>
                  <a:ext uri="{0D108BD9-81ED-4DB2-BD59-A6C34878D82A}">
                    <a16:rowId xmlns:a16="http://schemas.microsoft.com/office/drawing/2014/main" xmlns="" val="10001"/>
                  </a:ext>
                </a:extLst>
              </a:tr>
              <a:tr h="357594">
                <a:tc vMerge="1">
                  <a:txBody>
                    <a:bodyPr/>
                    <a:lstStyle/>
                    <a:p>
                      <a:endParaRPr lang="en-US"/>
                    </a:p>
                  </a:txBody>
                  <a:tcPr/>
                </a:tc>
                <a:tc vMerge="1">
                  <a:txBody>
                    <a:bodyPr/>
                    <a:lstStyle/>
                    <a:p>
                      <a:endParaRPr lang="en-ZA" sz="1400" dirty="0">
                        <a:latin typeface="+mj-lt"/>
                      </a:endParaRPr>
                    </a:p>
                  </a:txBody>
                  <a:tcPr marL="51435" marR="51435" marT="25725" marB="25725">
                    <a:solidFill>
                      <a:schemeClr val="bg1"/>
                    </a:solidFill>
                  </a:tcPr>
                </a:tc>
                <a:tc>
                  <a:txBody>
                    <a:bodyPr/>
                    <a:lstStyle/>
                    <a:p>
                      <a:r>
                        <a:rPr lang="en-ZA" sz="1400" b="0" i="0" u="none" strike="noStrike" kern="1200" baseline="0" dirty="0">
                          <a:solidFill>
                            <a:schemeClr val="tx1"/>
                          </a:solidFill>
                          <a:latin typeface="+mj-lt"/>
                          <a:ea typeface="+mn-ea"/>
                          <a:cs typeface="+mn-cs"/>
                        </a:rPr>
                        <a:t>80% average performance/</a:t>
                      </a:r>
                    </a:p>
                    <a:p>
                      <a:r>
                        <a:rPr lang="en-ZA" sz="1400" b="0" i="0" u="none" strike="noStrike" kern="1200" baseline="0" dirty="0">
                          <a:solidFill>
                            <a:schemeClr val="tx1"/>
                          </a:solidFill>
                          <a:latin typeface="+mj-lt"/>
                          <a:ea typeface="+mn-ea"/>
                          <a:cs typeface="+mn-cs"/>
                        </a:rPr>
                        <a:t>achievement of the DTA targets set over the MTSF period</a:t>
                      </a:r>
                      <a:endParaRPr lang="en-US" sz="1400" dirty="0">
                        <a:latin typeface="+mj-lt"/>
                      </a:endParaRPr>
                    </a:p>
                  </a:txBody>
                  <a:tcPr marL="51435" marR="51435" marT="25725" marB="25725">
                    <a:solidFill>
                      <a:schemeClr val="bg1"/>
                    </a:solidFill>
                  </a:tcPr>
                </a:tc>
                <a:tc>
                  <a:txBody>
                    <a:bodyPr/>
                    <a:lstStyle/>
                    <a:p>
                      <a:pPr marL="0" indent="0">
                        <a:buFont typeface="Arial" panose="020B0604020202020204" pitchFamily="34" charset="0"/>
                        <a:buNone/>
                      </a:pPr>
                      <a:r>
                        <a:rPr lang="en-US" sz="1400" b="1" dirty="0">
                          <a:solidFill>
                            <a:srgbClr val="00B050"/>
                          </a:solidFill>
                          <a:latin typeface="+mj-lt"/>
                        </a:rPr>
                        <a:t>Achieved</a:t>
                      </a:r>
                    </a:p>
                    <a:p>
                      <a:pPr marL="0" indent="0">
                        <a:buFont typeface="Arial" panose="020B0604020202020204" pitchFamily="34" charset="0"/>
                        <a:buNone/>
                      </a:pPr>
                      <a:endParaRPr lang="en-US" sz="1400" b="1" dirty="0">
                        <a:solidFill>
                          <a:srgbClr val="00B050"/>
                        </a:solidFill>
                        <a:latin typeface="+mj-lt"/>
                      </a:endParaRPr>
                    </a:p>
                    <a:p>
                      <a:r>
                        <a:rPr lang="en-ZA" sz="1400" b="0" i="0" u="none" strike="noStrike" baseline="0" dirty="0">
                          <a:solidFill>
                            <a:schemeClr val="tx1"/>
                          </a:solidFill>
                          <a:latin typeface="Myriad Pro"/>
                        </a:rPr>
                        <a:t>The Department achieved 94% of its Strategic Objectives Annual Targets </a:t>
                      </a:r>
                      <a:r>
                        <a:rPr lang="en-ZA" sz="1400" b="0" i="0" u="none" strike="noStrike" baseline="0" dirty="0">
                          <a:solidFill>
                            <a:srgbClr val="000000"/>
                          </a:solidFill>
                          <a:latin typeface="Myriad Pro"/>
                        </a:rPr>
                        <a:t>	</a:t>
                      </a:r>
                    </a:p>
                  </a:txBody>
                  <a:tcPr marL="51435" marR="51435" marT="25725" marB="25725">
                    <a:solidFill>
                      <a:schemeClr val="bg1"/>
                    </a:solidFill>
                  </a:tcPr>
                </a:tc>
                <a:extLst>
                  <a:ext uri="{0D108BD9-81ED-4DB2-BD59-A6C34878D82A}">
                    <a16:rowId xmlns:a16="http://schemas.microsoft.com/office/drawing/2014/main" xmlns="" val="22816928"/>
                  </a:ext>
                </a:extLst>
              </a:tr>
              <a:tr h="715188">
                <a:tc vMerge="1">
                  <a:txBody>
                    <a:bodyPr/>
                    <a:lstStyle/>
                    <a:p>
                      <a:endParaRPr lang="en-ZA" sz="1400" b="1" dirty="0">
                        <a:latin typeface="+mj-lt"/>
                      </a:endParaRPr>
                    </a:p>
                  </a:txBody>
                  <a:tcPr marL="51435" marR="51435" marT="25725" marB="25725">
                    <a:solidFill>
                      <a:schemeClr val="bg1"/>
                    </a:solidFill>
                  </a:tcPr>
                </a:tc>
                <a:tc vMerge="1">
                  <a:txBody>
                    <a:bodyPr/>
                    <a:lstStyle/>
                    <a:p>
                      <a:pPr algn="just"/>
                      <a:endParaRPr lang="en-ZA" sz="1400" dirty="0">
                        <a:latin typeface="+mn-lt"/>
                      </a:endParaRPr>
                    </a:p>
                  </a:txBody>
                  <a:tcPr marL="51435" marR="51435" marT="25725" marB="25725">
                    <a:solidFill>
                      <a:schemeClr val="bg1"/>
                    </a:solidFill>
                  </a:tcPr>
                </a:tc>
                <a:tc>
                  <a:txBody>
                    <a:bodyPr/>
                    <a:lstStyle/>
                    <a:p>
                      <a:r>
                        <a:rPr lang="en-US" sz="1400" dirty="0">
                          <a:latin typeface="+mj-lt"/>
                        </a:rPr>
                        <a:t>Districts’ Development</a:t>
                      </a:r>
                    </a:p>
                    <a:p>
                      <a:r>
                        <a:rPr lang="en-US" sz="1400" dirty="0">
                          <a:latin typeface="+mj-lt"/>
                        </a:rPr>
                        <a:t>Plans monitored</a:t>
                      </a:r>
                    </a:p>
                  </a:txBody>
                  <a:tcPr marL="51435" marR="51435" marT="25725" marB="25725">
                    <a:solidFill>
                      <a:schemeClr val="bg1"/>
                    </a:solidFill>
                  </a:tcPr>
                </a:tc>
                <a:tc>
                  <a:txBody>
                    <a:bodyPr/>
                    <a:lstStyle/>
                    <a:p>
                      <a:r>
                        <a:rPr lang="en-US" sz="1400" b="1" kern="1200" dirty="0">
                          <a:solidFill>
                            <a:srgbClr val="00B050"/>
                          </a:solidFill>
                          <a:latin typeface="+mj-lt"/>
                          <a:ea typeface="+mn-ea"/>
                          <a:cs typeface="+mn-cs"/>
                        </a:rPr>
                        <a:t>Achieved</a:t>
                      </a:r>
                    </a:p>
                    <a:p>
                      <a:endParaRPr lang="en-US" sz="1400" b="1" kern="1200" dirty="0">
                        <a:solidFill>
                          <a:srgbClr val="00B050"/>
                        </a:solidFill>
                        <a:latin typeface="+mj-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ZA" sz="1400" b="0" i="0" u="none" strike="noStrike" kern="1200" baseline="0" dirty="0">
                          <a:solidFill>
                            <a:schemeClr val="tx1"/>
                          </a:solidFill>
                          <a:latin typeface="+mn-lt"/>
                          <a:ea typeface="+mn-ea"/>
                          <a:cs typeface="+mn-cs"/>
                        </a:rPr>
                        <a:t>District profiles for OR Tambo eThekwini and Waterberg districts were developed </a:t>
                      </a:r>
                      <a:r>
                        <a:rPr lang="en-ZA" sz="1800" b="0" i="0" u="none" strike="noStrike" kern="1200" baseline="0" dirty="0">
                          <a:solidFill>
                            <a:schemeClr val="tx1"/>
                          </a:solidFill>
                          <a:latin typeface="+mn-lt"/>
                          <a:ea typeface="+mn-ea"/>
                          <a:cs typeface="+mn-cs"/>
                        </a:rPr>
                        <a:t>	</a:t>
                      </a:r>
                    </a:p>
                  </a:txBody>
                  <a:tcPr marL="51435" marR="51435" marT="25725" marB="25725">
                    <a:solidFill>
                      <a:schemeClr val="bg1"/>
                    </a:solidFill>
                  </a:tcPr>
                </a:tc>
                <a:extLst>
                  <a:ext uri="{0D108BD9-81ED-4DB2-BD59-A6C34878D82A}">
                    <a16:rowId xmlns:a16="http://schemas.microsoft.com/office/drawing/2014/main" xmlns="" val="470780481"/>
                  </a:ext>
                </a:extLst>
              </a:tr>
            </a:tbl>
          </a:graphicData>
        </a:graphic>
      </p:graphicFrame>
      <p:sp>
        <p:nvSpPr>
          <p:cNvPr id="7" name="Title 3"/>
          <p:cNvSpPr txBox="1">
            <a:spLocks/>
          </p:cNvSpPr>
          <p:nvPr/>
        </p:nvSpPr>
        <p:spPr bwMode="auto">
          <a:xfrm>
            <a:off x="755575" y="138292"/>
            <a:ext cx="7704856" cy="626411"/>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lgn="ctr">
              <a:spcBef>
                <a:spcPct val="0"/>
              </a:spcBef>
              <a:buNone/>
            </a:pPr>
            <a:r>
              <a:rPr lang="en-US" altLang="en-US" sz="1800" b="1" dirty="0"/>
              <a:t>Performance on the 2019/2020 Strategic Objectives Annual Targets (SOATs) per programme</a:t>
            </a:r>
          </a:p>
        </p:txBody>
      </p:sp>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6</a:t>
            </a:fld>
            <a:endParaRPr lang="en-ZA" altLang="en-US"/>
          </a:p>
        </p:txBody>
      </p:sp>
    </p:spTree>
    <p:extLst>
      <p:ext uri="{BB962C8B-B14F-4D97-AF65-F5344CB8AC3E}">
        <p14:creationId xmlns:p14="http://schemas.microsoft.com/office/powerpoint/2010/main" xmlns="" val="3415419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3250111231"/>
              </p:ext>
            </p:extLst>
          </p:nvPr>
        </p:nvGraphicFramePr>
        <p:xfrm>
          <a:off x="0" y="620689"/>
          <a:ext cx="9144000" cy="6341182"/>
        </p:xfrm>
        <a:graphic>
          <a:graphicData uri="http://schemas.openxmlformats.org/drawingml/2006/table">
            <a:tbl>
              <a:tblPr firstRow="1" bandRow="1"/>
              <a:tblGrid>
                <a:gridCol w="1179870">
                  <a:extLst>
                    <a:ext uri="{9D8B030D-6E8A-4147-A177-3AD203B41FA5}">
                      <a16:colId xmlns:a16="http://schemas.microsoft.com/office/drawing/2014/main" xmlns="" val="528918618"/>
                    </a:ext>
                  </a:extLst>
                </a:gridCol>
                <a:gridCol w="2138517">
                  <a:extLst>
                    <a:ext uri="{9D8B030D-6E8A-4147-A177-3AD203B41FA5}">
                      <a16:colId xmlns:a16="http://schemas.microsoft.com/office/drawing/2014/main" xmlns="" val="20001"/>
                    </a:ext>
                  </a:extLst>
                </a:gridCol>
                <a:gridCol w="2580969">
                  <a:extLst>
                    <a:ext uri="{9D8B030D-6E8A-4147-A177-3AD203B41FA5}">
                      <a16:colId xmlns:a16="http://schemas.microsoft.com/office/drawing/2014/main" xmlns="" val="722548531"/>
                    </a:ext>
                  </a:extLst>
                </a:gridCol>
                <a:gridCol w="3244644">
                  <a:extLst>
                    <a:ext uri="{9D8B030D-6E8A-4147-A177-3AD203B41FA5}">
                      <a16:colId xmlns:a16="http://schemas.microsoft.com/office/drawing/2014/main" xmlns="" val="1875264713"/>
                    </a:ext>
                  </a:extLst>
                </a:gridCol>
              </a:tblGrid>
              <a:tr h="4775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j-lt"/>
                          <a:ea typeface="+mn-ea"/>
                          <a:cs typeface="+mn-cs"/>
                        </a:rPr>
                        <a:t>Programme/Entity</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j-lt"/>
                          <a:ea typeface="+mn-ea"/>
                          <a:cs typeface="+mn-cs"/>
                        </a:rPr>
                        <a:t>Strategic objectives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j-lt"/>
                          <a:ea typeface="+mn-ea"/>
                          <a:cs typeface="+mn-cs"/>
                        </a:rPr>
                        <a:t>2019/20 SOATs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j-lt"/>
                          <a:ea typeface="+mn-ea"/>
                          <a:cs typeface="+mn-cs"/>
                        </a:rPr>
                        <a:t>Actual Performance </a:t>
                      </a:r>
                    </a:p>
                  </a:txBody>
                  <a:tcPr marL="51435" marR="51435" marT="25725" marB="25725">
                    <a:solidFill>
                      <a:srgbClr val="92D050"/>
                    </a:solidFill>
                  </a:tcPr>
                </a:tc>
                <a:extLst>
                  <a:ext uri="{0D108BD9-81ED-4DB2-BD59-A6C34878D82A}">
                    <a16:rowId xmlns:a16="http://schemas.microsoft.com/office/drawing/2014/main" xmlns="" val="10000"/>
                  </a:ext>
                </a:extLst>
              </a:tr>
              <a:tr h="3358679">
                <a:tc rowSpan="3">
                  <a:txBody>
                    <a:bodyPr/>
                    <a:lstStyle/>
                    <a:p>
                      <a:pPr algn="just"/>
                      <a:r>
                        <a:rPr lang="en-ZA" sz="1400" b="1" dirty="0">
                          <a:latin typeface="+mj-lt"/>
                        </a:rPr>
                        <a:t>Research,</a:t>
                      </a:r>
                      <a:r>
                        <a:rPr lang="en-ZA" sz="1400" b="1" baseline="0" dirty="0">
                          <a:latin typeface="+mj-lt"/>
                        </a:rPr>
                        <a:t> Policy and Legislation (RPL)</a:t>
                      </a:r>
                      <a:endParaRPr lang="en-ZA" sz="1400" b="1" dirty="0">
                        <a:latin typeface="+mj-lt"/>
                      </a:endParaRPr>
                    </a:p>
                  </a:txBody>
                  <a:tcPr marL="51435" marR="51435" marT="25725" marB="25725">
                    <a:solidFill>
                      <a:schemeClr val="bg1"/>
                    </a:solidFill>
                  </a:tcPr>
                </a:tc>
                <a:tc>
                  <a:txBody>
                    <a:bodyPr/>
                    <a:lstStyle/>
                    <a:p>
                      <a:pPr algn="just"/>
                      <a:r>
                        <a:rPr lang="en-ZA" sz="1400" b="0" i="0" u="none" strike="noStrike" kern="1200" baseline="0" dirty="0">
                          <a:solidFill>
                            <a:schemeClr val="tx1"/>
                          </a:solidFill>
                          <a:latin typeface="+mj-lt"/>
                          <a:ea typeface="+mn-ea"/>
                          <a:cs typeface="+mn-cs"/>
                        </a:rPr>
                        <a:t>To manage traditional affairs information and</a:t>
                      </a:r>
                    </a:p>
                    <a:p>
                      <a:pPr algn="just"/>
                      <a:r>
                        <a:rPr lang="en-ZA" sz="1400" b="0" i="0" u="none" strike="noStrike" kern="1200" baseline="0" dirty="0">
                          <a:solidFill>
                            <a:schemeClr val="tx1"/>
                          </a:solidFill>
                          <a:latin typeface="+mj-lt"/>
                          <a:ea typeface="+mn-ea"/>
                          <a:cs typeface="+mn-cs"/>
                        </a:rPr>
                        <a:t>research agenda</a:t>
                      </a:r>
                      <a:endParaRPr lang="en-ZA" sz="1400" kern="1200" dirty="0">
                        <a:solidFill>
                          <a:schemeClr val="tx1"/>
                        </a:solidFill>
                        <a:effectLst/>
                        <a:latin typeface="+mj-lt"/>
                        <a:ea typeface="+mn-ea"/>
                        <a:cs typeface="+mn-cs"/>
                      </a:endParaRPr>
                    </a:p>
                  </a:txBody>
                  <a:tcPr marL="51435" marR="51435" marT="0" marB="0">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400" dirty="0">
                          <a:solidFill>
                            <a:schemeClr val="tx1"/>
                          </a:solidFill>
                          <a:effectLst/>
                          <a:latin typeface="+mj-lt"/>
                        </a:rPr>
                        <a:t>Research Agenda reviewed</a:t>
                      </a:r>
                    </a:p>
                    <a:p>
                      <a:pPr algn="l"/>
                      <a:endParaRPr lang="en-US" sz="1400" dirty="0">
                        <a:solidFill>
                          <a:schemeClr val="tx1"/>
                        </a:solidFill>
                        <a:effectLst/>
                        <a:latin typeface="+mj-lt"/>
                      </a:endParaRPr>
                    </a:p>
                    <a:p>
                      <a:pPr algn="l"/>
                      <a:endParaRPr lang="en-US" sz="1400" dirty="0">
                        <a:effectLst/>
                        <a:latin typeface="+mj-lt"/>
                      </a:endParaRPr>
                    </a:p>
                    <a:p>
                      <a:endParaRPr lang="en-ZA" sz="1400" b="0" i="0" u="none" strike="noStrike" baseline="0" dirty="0">
                        <a:solidFill>
                          <a:srgbClr val="000000"/>
                        </a:solidFill>
                        <a:latin typeface="Myriad Pro"/>
                      </a:endParaRPr>
                    </a:p>
                    <a:p>
                      <a:endParaRPr lang="en-ZA" sz="1400" b="0" i="0" u="none" strike="noStrike" baseline="0" dirty="0">
                        <a:solidFill>
                          <a:srgbClr val="000000"/>
                        </a:solidFill>
                        <a:latin typeface="Myriad Pro"/>
                      </a:endParaRPr>
                    </a:p>
                    <a:p>
                      <a:r>
                        <a:rPr lang="en-ZA" sz="1400" b="0" i="0" u="none" strike="noStrike" baseline="0" dirty="0">
                          <a:solidFill>
                            <a:srgbClr val="000000"/>
                          </a:solidFill>
                          <a:latin typeface="Myriad Pro"/>
                        </a:rPr>
                        <a:t>2 research studies in the research agenda completed: </a:t>
                      </a:r>
                    </a:p>
                    <a:p>
                      <a:endParaRPr lang="en-ZA" sz="1400" b="0" i="0" u="none" strike="noStrike" baseline="0" dirty="0">
                        <a:solidFill>
                          <a:srgbClr val="000000"/>
                        </a:solidFill>
                        <a:latin typeface="Myriad Pro"/>
                      </a:endParaRPr>
                    </a:p>
                    <a:p>
                      <a:pPr marL="285750" indent="-285750">
                        <a:buFont typeface="Arial" panose="020B0604020202020204" pitchFamily="34" charset="0"/>
                        <a:buChar char="•"/>
                      </a:pPr>
                      <a:r>
                        <a:rPr lang="en-ZA" sz="1400" b="0" i="0" u="none" strike="noStrike" baseline="0" dirty="0">
                          <a:solidFill>
                            <a:srgbClr val="000000"/>
                          </a:solidFill>
                          <a:latin typeface="Myriad Pro"/>
                        </a:rPr>
                        <a:t>Research on the prevailing forms of stigma and prejudices against Khoi- San people </a:t>
                      </a:r>
                    </a:p>
                    <a:p>
                      <a:pPr marL="0" indent="0">
                        <a:buFont typeface="Arial" panose="020B0604020202020204" pitchFamily="34" charset="0"/>
                        <a:buNone/>
                      </a:pPr>
                      <a:endParaRPr lang="en-ZA" sz="1400" b="0" i="0" u="none" strike="noStrike" baseline="0" dirty="0">
                        <a:solidFill>
                          <a:srgbClr val="000000"/>
                        </a:solidFill>
                        <a:latin typeface="Myriad Pro"/>
                      </a:endParaRPr>
                    </a:p>
                    <a:p>
                      <a:pPr marL="285750" indent="-285750">
                        <a:buFont typeface="Arial" panose="020B0604020202020204" pitchFamily="34" charset="0"/>
                        <a:buChar char="•"/>
                      </a:pPr>
                      <a:r>
                        <a:rPr lang="en-ZA" sz="1400" b="0" i="0" u="none" strike="noStrike" baseline="0" dirty="0">
                          <a:solidFill>
                            <a:srgbClr val="000000"/>
                          </a:solidFill>
                          <a:latin typeface="Myriad Pro"/>
                        </a:rPr>
                        <a:t>Research on the promotion of socio-economic participation and development of Khoisan Communities </a:t>
                      </a:r>
                    </a:p>
                  </a:txBody>
                  <a:tcPr marL="51435" marR="51435" marT="0" marB="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0B050"/>
                          </a:solidFill>
                          <a:effectLst/>
                          <a:uLnTx/>
                          <a:uFillTx/>
                          <a:latin typeface="+mj-lt"/>
                          <a:ea typeface="+mn-ea"/>
                          <a:cs typeface="+mn-cs"/>
                        </a:rPr>
                        <a:t>Achieved</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400" b="1" i="0" u="none" strike="noStrike" kern="1200" cap="none" spc="0" normalizeH="0" baseline="0" noProof="0" dirty="0">
                        <a:ln>
                          <a:noFill/>
                        </a:ln>
                        <a:solidFill>
                          <a:srgbClr val="00B050"/>
                        </a:solidFill>
                        <a:effectLst/>
                        <a:uLnTx/>
                        <a:uFillTx/>
                        <a:latin typeface="+mj-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chemeClr val="tx1"/>
                          </a:solidFill>
                          <a:effectLst/>
                          <a:uLnTx/>
                          <a:uFillTx/>
                          <a:latin typeface="Myriad Pro"/>
                          <a:ea typeface="+mn-ea"/>
                          <a:cs typeface="+mn-cs"/>
                        </a:rPr>
                        <a:t>The Research Agenda was reviewed and approved by the DG</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0B050"/>
                          </a:solidFill>
                          <a:effectLst/>
                          <a:uLnTx/>
                          <a:uFillTx/>
                          <a:latin typeface="+mj-lt"/>
                          <a:ea typeface="+mn-ea"/>
                          <a:cs typeface="+mn-cs"/>
                        </a:rPr>
                        <a:t>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0B050"/>
                          </a:solidFill>
                          <a:effectLst/>
                          <a:uLnTx/>
                          <a:uFillTx/>
                          <a:latin typeface="+mn-lt"/>
                          <a:ea typeface="+mn-ea"/>
                          <a:cs typeface="+mn-cs"/>
                        </a:rPr>
                        <a:t>Achieved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400" b="1" i="0" u="none" strike="noStrike" kern="1200" cap="none" spc="0" normalizeH="0" baseline="0" noProof="0" dirty="0">
                        <a:ln>
                          <a:noFill/>
                        </a:ln>
                        <a:solidFill>
                          <a:srgbClr val="00B050"/>
                        </a:solidFill>
                        <a:effectLst/>
                        <a:uLnTx/>
                        <a:uFillTx/>
                        <a:latin typeface="+mj-lt"/>
                        <a:ea typeface="+mn-ea"/>
                        <a:cs typeface="+mn-cs"/>
                      </a:endParaRPr>
                    </a:p>
                    <a:p>
                      <a:r>
                        <a:rPr lang="en-ZA" sz="1400" b="0" i="0" u="none" strike="noStrike" baseline="0" dirty="0">
                          <a:solidFill>
                            <a:srgbClr val="000000"/>
                          </a:solidFill>
                          <a:latin typeface="Myriad Pro"/>
                        </a:rPr>
                        <a:t>The following 2 research studies in the research agenda were completed: </a:t>
                      </a:r>
                    </a:p>
                    <a:p>
                      <a:endParaRPr lang="en-ZA" sz="1400" b="0" i="0" u="none" strike="noStrike" baseline="0" dirty="0">
                        <a:solidFill>
                          <a:srgbClr val="000000"/>
                        </a:solidFill>
                        <a:latin typeface="Myriad Pro"/>
                      </a:endParaRPr>
                    </a:p>
                    <a:p>
                      <a:pPr marL="285750" indent="-285750">
                        <a:buFont typeface="Arial" panose="020B0604020202020204" pitchFamily="34" charset="0"/>
                        <a:buChar char="•"/>
                      </a:pPr>
                      <a:r>
                        <a:rPr lang="en-ZA" sz="1400" b="0" i="0" u="none" strike="noStrike" baseline="0" dirty="0">
                          <a:solidFill>
                            <a:srgbClr val="000000"/>
                          </a:solidFill>
                          <a:latin typeface="Myriad Pro"/>
                        </a:rPr>
                        <a:t>Research on the prevailing forms of stigma and prejudices against Khoi-San people </a:t>
                      </a:r>
                    </a:p>
                    <a:p>
                      <a:pPr marL="0" indent="0">
                        <a:buFont typeface="Arial" panose="020B0604020202020204" pitchFamily="34" charset="0"/>
                        <a:buNone/>
                      </a:pPr>
                      <a:endParaRPr lang="en-ZA" sz="1400" b="0" i="0" u="none" strike="noStrike" baseline="0" dirty="0">
                        <a:solidFill>
                          <a:srgbClr val="000000"/>
                        </a:solidFill>
                        <a:latin typeface="Myriad Pro"/>
                      </a:endParaRPr>
                    </a:p>
                    <a:p>
                      <a:pPr marL="285750" indent="-285750">
                        <a:buFont typeface="Arial" panose="020B0604020202020204" pitchFamily="34" charset="0"/>
                        <a:buChar char="•"/>
                      </a:pPr>
                      <a:r>
                        <a:rPr lang="en-ZA" sz="1400" b="0" i="0" u="none" strike="noStrike" baseline="0" dirty="0">
                          <a:solidFill>
                            <a:srgbClr val="000000"/>
                          </a:solidFill>
                          <a:latin typeface="Myriad Pro"/>
                        </a:rPr>
                        <a:t>Research on the promotion of socio-economic participation and development of Khoisan Communities </a:t>
                      </a:r>
                    </a:p>
                  </a:txBody>
                  <a:tcPr marL="51435" marR="51435" marT="25725" marB="25725">
                    <a:solidFill>
                      <a:schemeClr val="bg1"/>
                    </a:solidFill>
                  </a:tcPr>
                </a:tc>
                <a:extLst>
                  <a:ext uri="{0D108BD9-81ED-4DB2-BD59-A6C34878D82A}">
                    <a16:rowId xmlns:a16="http://schemas.microsoft.com/office/drawing/2014/main" xmlns="" val="3584127817"/>
                  </a:ext>
                </a:extLst>
              </a:tr>
              <a:tr h="1673243">
                <a:tc vMerge="1">
                  <a:txBody>
                    <a:bodyPr/>
                    <a:lstStyle/>
                    <a:p>
                      <a:pPr algn="just"/>
                      <a:endParaRPr lang="en-ZA" sz="1400" b="1" dirty="0">
                        <a:latin typeface="+mj-lt"/>
                      </a:endParaRPr>
                    </a:p>
                  </a:txBody>
                  <a:tcPr marL="51435" marR="51435" marT="25725" marB="25725">
                    <a:lnT w="12700" cap="flat" cmpd="sng" algn="ctr">
                      <a:solidFill>
                        <a:schemeClr val="tx1"/>
                      </a:solidFill>
                      <a:prstDash val="solid"/>
                      <a:round/>
                      <a:headEnd type="none" w="med" len="med"/>
                      <a:tailEnd type="none" w="med" len="med"/>
                    </a:lnT>
                    <a:solidFill>
                      <a:schemeClr val="bg1"/>
                    </a:solidFill>
                  </a:tcPr>
                </a:tc>
                <a:tc>
                  <a:txBody>
                    <a:bodyPr/>
                    <a:lstStyle/>
                    <a:p>
                      <a:pPr algn="l"/>
                      <a:r>
                        <a:rPr lang="en-ZA" sz="1400" kern="1200" dirty="0">
                          <a:solidFill>
                            <a:schemeClr val="tx1"/>
                          </a:solidFill>
                          <a:effectLst/>
                          <a:latin typeface="+mj-lt"/>
                          <a:ea typeface="+mn-ea"/>
                          <a:cs typeface="+mn-cs"/>
                        </a:rPr>
                        <a:t>To manage</a:t>
                      </a:r>
                      <a:r>
                        <a:rPr lang="en-ZA" sz="1400" kern="1200" baseline="0" dirty="0">
                          <a:solidFill>
                            <a:schemeClr val="tx1"/>
                          </a:solidFill>
                          <a:effectLst/>
                          <a:latin typeface="+mj-lt"/>
                          <a:ea typeface="+mn-ea"/>
                          <a:cs typeface="+mn-cs"/>
                        </a:rPr>
                        <a:t> </a:t>
                      </a:r>
                      <a:r>
                        <a:rPr lang="en-ZA" sz="1400" kern="1200" dirty="0">
                          <a:solidFill>
                            <a:schemeClr val="tx1"/>
                          </a:solidFill>
                          <a:effectLst/>
                          <a:latin typeface="+mj-lt"/>
                          <a:ea typeface="+mn-ea"/>
                          <a:cs typeface="+mn-cs"/>
                        </a:rPr>
                        <a:t>traditional</a:t>
                      </a:r>
                    </a:p>
                    <a:p>
                      <a:pPr algn="l"/>
                      <a:r>
                        <a:rPr lang="en-ZA" sz="1400" kern="1200" dirty="0">
                          <a:solidFill>
                            <a:schemeClr val="tx1"/>
                          </a:solidFill>
                          <a:effectLst/>
                          <a:latin typeface="+mj-lt"/>
                          <a:ea typeface="+mn-ea"/>
                          <a:cs typeface="+mn-cs"/>
                        </a:rPr>
                        <a:t>leadership disputes</a:t>
                      </a:r>
                    </a:p>
                    <a:p>
                      <a:pPr algn="l"/>
                      <a:r>
                        <a:rPr lang="en-ZA" sz="1400" kern="1200" dirty="0">
                          <a:solidFill>
                            <a:schemeClr val="tx1"/>
                          </a:solidFill>
                          <a:effectLst/>
                          <a:latin typeface="+mj-lt"/>
                          <a:ea typeface="+mn-ea"/>
                          <a:cs typeface="+mn-cs"/>
                        </a:rPr>
                        <a:t>and claims</a:t>
                      </a:r>
                    </a:p>
                  </a:txBody>
                  <a:tcPr marL="51435" marR="51435" marT="0" marB="0">
                    <a:lnT w="12700" cap="flat" cmpd="sng" algn="ctr">
                      <a:solidFill>
                        <a:schemeClr val="tx1"/>
                      </a:solidFill>
                      <a:prstDash val="solid"/>
                      <a:round/>
                      <a:headEnd type="none" w="med" len="med"/>
                      <a:tailEnd type="none" w="med" len="med"/>
                    </a:lnT>
                    <a:solidFill>
                      <a:schemeClr val="bg1"/>
                    </a:solidFill>
                  </a:tcPr>
                </a:tc>
                <a:tc>
                  <a:txBody>
                    <a:bodyPr/>
                    <a:lstStyle/>
                    <a:p>
                      <a:pPr algn="just"/>
                      <a:r>
                        <a:rPr lang="en-ZA" sz="1400" dirty="0">
                          <a:effectLst/>
                          <a:latin typeface="+mj-lt"/>
                        </a:rPr>
                        <a:t>Framework for</a:t>
                      </a:r>
                      <a:r>
                        <a:rPr lang="en-ZA" sz="1400" baseline="0" dirty="0">
                          <a:effectLst/>
                          <a:latin typeface="+mj-lt"/>
                        </a:rPr>
                        <a:t> </a:t>
                      </a:r>
                      <a:r>
                        <a:rPr lang="en-ZA" sz="1400" dirty="0">
                          <a:effectLst/>
                          <a:latin typeface="+mj-lt"/>
                        </a:rPr>
                        <a:t>the Resolution</a:t>
                      </a:r>
                    </a:p>
                    <a:p>
                      <a:pPr algn="just"/>
                      <a:r>
                        <a:rPr lang="en-ZA" sz="1400" dirty="0">
                          <a:effectLst/>
                          <a:latin typeface="+mj-lt"/>
                        </a:rPr>
                        <a:t>of Traditional</a:t>
                      </a:r>
                      <a:r>
                        <a:rPr lang="en-ZA" sz="1400" baseline="0" dirty="0">
                          <a:effectLst/>
                          <a:latin typeface="+mj-lt"/>
                        </a:rPr>
                        <a:t> </a:t>
                      </a:r>
                      <a:r>
                        <a:rPr lang="en-ZA" sz="1400" dirty="0">
                          <a:effectLst/>
                          <a:latin typeface="+mj-lt"/>
                        </a:rPr>
                        <a:t>Leadership</a:t>
                      </a:r>
                    </a:p>
                    <a:p>
                      <a:pPr algn="just"/>
                      <a:r>
                        <a:rPr lang="en-ZA" sz="1400" dirty="0">
                          <a:effectLst/>
                          <a:latin typeface="+mj-lt"/>
                        </a:rPr>
                        <a:t>Disputes and</a:t>
                      </a:r>
                      <a:r>
                        <a:rPr lang="en-ZA" sz="1400" baseline="0" dirty="0">
                          <a:effectLst/>
                          <a:latin typeface="+mj-lt"/>
                        </a:rPr>
                        <a:t> </a:t>
                      </a:r>
                      <a:r>
                        <a:rPr lang="en-ZA" sz="1400" dirty="0">
                          <a:effectLst/>
                          <a:latin typeface="+mj-lt"/>
                        </a:rPr>
                        <a:t>Claims reviewed</a:t>
                      </a:r>
                      <a:endParaRPr lang="en-US" sz="1400" dirty="0">
                        <a:effectLst/>
                        <a:latin typeface="+mj-lt"/>
                      </a:endParaRPr>
                    </a:p>
                  </a:txBody>
                  <a:tcPr marL="51435" marR="51435" marT="0" marB="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0B050"/>
                          </a:solidFill>
                          <a:effectLst/>
                          <a:uLnTx/>
                          <a:uFillTx/>
                          <a:latin typeface="+mj-lt"/>
                          <a:ea typeface="+mn-ea"/>
                          <a:cs typeface="+mn-cs"/>
                        </a:rPr>
                        <a:t>Achieved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400" b="1" i="0" u="none" strike="noStrike" kern="1200" cap="none" spc="0" normalizeH="0" baseline="0" noProof="0" dirty="0">
                        <a:ln>
                          <a:noFill/>
                        </a:ln>
                        <a:solidFill>
                          <a:srgbClr val="00B050"/>
                        </a:solidFill>
                        <a:effectLst/>
                        <a:uLnTx/>
                        <a:uFillTx/>
                        <a:latin typeface="+mj-lt"/>
                        <a:ea typeface="+mn-ea"/>
                        <a:cs typeface="+mn-cs"/>
                      </a:endParaRPr>
                    </a:p>
                    <a:p>
                      <a:r>
                        <a:rPr lang="en-ZA" sz="1400" b="0" i="0" u="none" strike="noStrike" baseline="0" dirty="0">
                          <a:solidFill>
                            <a:srgbClr val="000000"/>
                          </a:solidFill>
                          <a:latin typeface="Myriad Pro"/>
                        </a:rPr>
                        <a:t>Framework for the Resolution of Traditional Leadership Disputes and Claims was reviewed 	</a:t>
                      </a:r>
                    </a:p>
                    <a:p>
                      <a:endParaRPr kumimoji="0" lang="en-US" sz="1400" b="0" i="0" u="none" strike="noStrike" kern="1200" cap="none" spc="0" normalizeH="0" baseline="0" noProof="0" dirty="0">
                        <a:ln>
                          <a:noFill/>
                        </a:ln>
                        <a:solidFill>
                          <a:prstClr val="black"/>
                        </a:solidFill>
                        <a:effectLst/>
                        <a:uLnTx/>
                        <a:uFillTx/>
                        <a:latin typeface="+mj-lt"/>
                        <a:ea typeface="+mn-ea"/>
                        <a:cs typeface="+mn-cs"/>
                      </a:endParaRPr>
                    </a:p>
                  </a:txBody>
                  <a:tcPr marL="51435" marR="51435" marT="25725" marB="25725">
                    <a:solidFill>
                      <a:schemeClr val="bg1"/>
                    </a:solidFill>
                  </a:tcPr>
                </a:tc>
                <a:extLst>
                  <a:ext uri="{0D108BD9-81ED-4DB2-BD59-A6C34878D82A}">
                    <a16:rowId xmlns:a16="http://schemas.microsoft.com/office/drawing/2014/main" xmlns="" val="158035941"/>
                  </a:ext>
                </a:extLst>
              </a:tr>
              <a:tr h="297839">
                <a:tc vMerge="1">
                  <a:txBody>
                    <a:bodyPr/>
                    <a:lstStyle/>
                    <a:p>
                      <a:endParaRPr lang="en-ZA" sz="1400" dirty="0">
                        <a:latin typeface="+mj-lt"/>
                      </a:endParaRPr>
                    </a:p>
                  </a:txBody>
                  <a:tcPr marL="51435" marR="51435" marT="25725" marB="25725">
                    <a:solidFill>
                      <a:schemeClr val="bg1"/>
                    </a:solidFill>
                  </a:tcPr>
                </a:tc>
                <a:tc gridSpan="3">
                  <a:txBody>
                    <a:bodyPr/>
                    <a:lstStyle/>
                    <a:p>
                      <a:endParaRPr lang="en-ZA" dirty="0"/>
                    </a:p>
                  </a:txBody>
                  <a:tcPr marL="51435" marR="51435" marT="0" marB="0">
                    <a:solidFill>
                      <a:schemeClr val="bg1"/>
                    </a:solidFill>
                  </a:tcPr>
                </a:tc>
                <a:tc hMerge="1">
                  <a:txBody>
                    <a:bodyPr/>
                    <a:lstStyle/>
                    <a:p>
                      <a:endParaRPr lang="en-ZA" dirty="0"/>
                    </a:p>
                  </a:txBody>
                  <a:tcPr marL="51435" marR="51435" marT="0" marB="0">
                    <a:solidFill>
                      <a:schemeClr val="bg1"/>
                    </a:solidFill>
                  </a:tcPr>
                </a:tc>
                <a:tc hMerge="1">
                  <a:txBody>
                    <a:bodyPr/>
                    <a:lstStyle/>
                    <a:p>
                      <a:endParaRPr lang="en-ZA" dirty="0"/>
                    </a:p>
                  </a:txBody>
                  <a:tcPr marL="51435" marR="51435" marT="25725" marB="25725">
                    <a:solidFill>
                      <a:schemeClr val="bg1"/>
                    </a:solidFill>
                  </a:tcPr>
                </a:tc>
                <a:extLst>
                  <a:ext uri="{0D108BD9-81ED-4DB2-BD59-A6C34878D82A}">
                    <a16:rowId xmlns:a16="http://schemas.microsoft.com/office/drawing/2014/main" xmlns="" val="981745572"/>
                  </a:ext>
                </a:extLst>
              </a:tr>
            </a:tbl>
          </a:graphicData>
        </a:graphic>
      </p:graphicFrame>
      <p:sp>
        <p:nvSpPr>
          <p:cNvPr id="8" name="Title 3"/>
          <p:cNvSpPr txBox="1">
            <a:spLocks/>
          </p:cNvSpPr>
          <p:nvPr/>
        </p:nvSpPr>
        <p:spPr bwMode="auto">
          <a:xfrm>
            <a:off x="104503" y="39805"/>
            <a:ext cx="8931991" cy="436867"/>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lvl="0" algn="ctr" defTabSz="914400">
              <a:spcBef>
                <a:spcPct val="0"/>
              </a:spcBef>
              <a:buNone/>
            </a:pPr>
            <a:r>
              <a:rPr lang="en-US" altLang="en-US" sz="1800" b="1" dirty="0">
                <a:ea typeface="+mn-ea"/>
              </a:rPr>
              <a:t>Performance on the 2019/2020 Strategic Objectives Annual Targets (SOATs) per programme</a:t>
            </a:r>
          </a:p>
        </p:txBody>
      </p:sp>
      <p:cxnSp>
        <p:nvCxnSpPr>
          <p:cNvPr id="3" name="Straight Connector 2"/>
          <p:cNvCxnSpPr/>
          <p:nvPr/>
        </p:nvCxnSpPr>
        <p:spPr>
          <a:xfrm>
            <a:off x="3347864" y="2060848"/>
            <a:ext cx="568863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7</a:t>
            </a:fld>
            <a:endParaRPr lang="en-ZA" altLang="en-US"/>
          </a:p>
        </p:txBody>
      </p:sp>
    </p:spTree>
    <p:extLst>
      <p:ext uri="{BB962C8B-B14F-4D97-AF65-F5344CB8AC3E}">
        <p14:creationId xmlns:p14="http://schemas.microsoft.com/office/powerpoint/2010/main" xmlns="" val="61299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2116548243"/>
              </p:ext>
            </p:extLst>
          </p:nvPr>
        </p:nvGraphicFramePr>
        <p:xfrm>
          <a:off x="-1" y="711679"/>
          <a:ext cx="9144002" cy="5424460"/>
        </p:xfrm>
        <a:graphic>
          <a:graphicData uri="http://schemas.openxmlformats.org/drawingml/2006/table">
            <a:tbl>
              <a:tblPr firstRow="1" bandRow="1"/>
              <a:tblGrid>
                <a:gridCol w="1709854">
                  <a:extLst>
                    <a:ext uri="{9D8B030D-6E8A-4147-A177-3AD203B41FA5}">
                      <a16:colId xmlns:a16="http://schemas.microsoft.com/office/drawing/2014/main" xmlns="" val="528918618"/>
                    </a:ext>
                  </a:extLst>
                </a:gridCol>
                <a:gridCol w="2007221">
                  <a:extLst>
                    <a:ext uri="{9D8B030D-6E8A-4147-A177-3AD203B41FA5}">
                      <a16:colId xmlns:a16="http://schemas.microsoft.com/office/drawing/2014/main" xmlns="" val="20001"/>
                    </a:ext>
                  </a:extLst>
                </a:gridCol>
                <a:gridCol w="2676294">
                  <a:extLst>
                    <a:ext uri="{9D8B030D-6E8A-4147-A177-3AD203B41FA5}">
                      <a16:colId xmlns:a16="http://schemas.microsoft.com/office/drawing/2014/main" xmlns="" val="722548531"/>
                    </a:ext>
                  </a:extLst>
                </a:gridCol>
                <a:gridCol w="2750633">
                  <a:extLst>
                    <a:ext uri="{9D8B030D-6E8A-4147-A177-3AD203B41FA5}">
                      <a16:colId xmlns:a16="http://schemas.microsoft.com/office/drawing/2014/main" xmlns="" val="1875264713"/>
                    </a:ext>
                  </a:extLst>
                </a:gridCol>
              </a:tblGrid>
              <a:tr h="2789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Programme/Entity</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Strategic objectives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2019/20SOATs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 </a:t>
                      </a:r>
                    </a:p>
                  </a:txBody>
                  <a:tcPr marL="51435" marR="51435" marT="25725" marB="25725">
                    <a:solidFill>
                      <a:srgbClr val="92D050"/>
                    </a:solidFill>
                  </a:tcPr>
                </a:tc>
                <a:extLst>
                  <a:ext uri="{0D108BD9-81ED-4DB2-BD59-A6C34878D82A}">
                    <a16:rowId xmlns:a16="http://schemas.microsoft.com/office/drawing/2014/main" xmlns="" val="10000"/>
                  </a:ext>
                </a:extLst>
              </a:tr>
              <a:tr h="1643479">
                <a:tc rowSpan="2">
                  <a:txBody>
                    <a:bodyPr/>
                    <a:lstStyle/>
                    <a:p>
                      <a:r>
                        <a:rPr lang="en-ZA" sz="1400" b="1" dirty="0">
                          <a:latin typeface="+mj-lt"/>
                        </a:rPr>
                        <a:t>Institutional Support and Coordination (ISC)</a:t>
                      </a:r>
                    </a:p>
                  </a:txBody>
                  <a:tcPr marL="51435" marR="51435" marT="25725" marB="25725">
                    <a:solidFill>
                      <a:schemeClr val="bg1"/>
                    </a:solidFill>
                  </a:tcPr>
                </a:tc>
                <a:tc rowSpan="2">
                  <a:txBody>
                    <a:bodyPr/>
                    <a:lstStyle/>
                    <a:p>
                      <a:r>
                        <a:rPr lang="en-ZA" sz="1400" b="0" i="0" u="none" strike="noStrike" baseline="0" dirty="0">
                          <a:solidFill>
                            <a:srgbClr val="000000"/>
                          </a:solidFill>
                          <a:latin typeface="Myriad Pro"/>
                        </a:rPr>
                        <a:t>To promote participation of traditional and Khoi-San leadership in socio-economic development 	</a:t>
                      </a:r>
                    </a:p>
                  </a:txBody>
                  <a:tcPr marL="51435" marR="51435" marT="0" marB="0">
                    <a:solidFill>
                      <a:schemeClr val="bg1"/>
                    </a:solidFill>
                  </a:tcPr>
                </a:tc>
                <a:tc>
                  <a:txBody>
                    <a:bodyPr/>
                    <a:lstStyle/>
                    <a:p>
                      <a:r>
                        <a:rPr lang="en-ZA" sz="1400" dirty="0">
                          <a:effectLst/>
                        </a:rPr>
                        <a:t>3 provinces</a:t>
                      </a:r>
                      <a:r>
                        <a:rPr lang="en-ZA" sz="1400" baseline="0" dirty="0">
                          <a:effectLst/>
                        </a:rPr>
                        <a:t> </a:t>
                      </a:r>
                      <a:r>
                        <a:rPr lang="en-ZA" sz="1400" dirty="0">
                          <a:effectLst/>
                        </a:rPr>
                        <a:t>monitored on</a:t>
                      </a:r>
                    </a:p>
                    <a:p>
                      <a:r>
                        <a:rPr lang="en-ZA" sz="1400" dirty="0">
                          <a:effectLst/>
                        </a:rPr>
                        <a:t>the participation</a:t>
                      </a:r>
                      <a:r>
                        <a:rPr lang="en-ZA" sz="1400" baseline="0" dirty="0">
                          <a:effectLst/>
                        </a:rPr>
                        <a:t> </a:t>
                      </a:r>
                      <a:r>
                        <a:rPr lang="en-ZA" sz="1400" dirty="0">
                          <a:effectLst/>
                        </a:rPr>
                        <a:t>of traditional</a:t>
                      </a:r>
                    </a:p>
                    <a:p>
                      <a:r>
                        <a:rPr lang="en-ZA" sz="1400" dirty="0">
                          <a:effectLst/>
                        </a:rPr>
                        <a:t>leadership in the</a:t>
                      </a:r>
                      <a:r>
                        <a:rPr lang="en-ZA" sz="1400" baseline="0" dirty="0">
                          <a:effectLst/>
                        </a:rPr>
                        <a:t> </a:t>
                      </a:r>
                      <a:r>
                        <a:rPr lang="en-ZA" sz="1400" dirty="0">
                          <a:effectLst/>
                        </a:rPr>
                        <a:t>implementation</a:t>
                      </a:r>
                      <a:r>
                        <a:rPr lang="en-ZA" sz="1400" baseline="0" dirty="0">
                          <a:effectLst/>
                        </a:rPr>
                        <a:t> </a:t>
                      </a:r>
                      <a:r>
                        <a:rPr lang="en-ZA" sz="1400" dirty="0">
                          <a:effectLst/>
                        </a:rPr>
                        <a:t>of the Agrarian</a:t>
                      </a:r>
                      <a:r>
                        <a:rPr lang="en-ZA" sz="1400" baseline="0" dirty="0">
                          <a:effectLst/>
                        </a:rPr>
                        <a:t> </a:t>
                      </a:r>
                      <a:r>
                        <a:rPr lang="en-ZA" sz="1400" dirty="0">
                          <a:effectLst/>
                        </a:rPr>
                        <a:t>Revolution</a:t>
                      </a:r>
                      <a:r>
                        <a:rPr lang="en-ZA" sz="1400" baseline="0" dirty="0">
                          <a:effectLst/>
                        </a:rPr>
                        <a:t> </a:t>
                      </a:r>
                      <a:r>
                        <a:rPr lang="en-ZA" sz="1400" dirty="0">
                          <a:effectLst/>
                        </a:rPr>
                        <a:t>Programme</a:t>
                      </a:r>
                      <a:endParaRPr lang="en-US" sz="1400" dirty="0">
                        <a:effectLst/>
                      </a:endParaRPr>
                    </a:p>
                  </a:txBody>
                  <a:tcPr marL="51435" marR="51435" marT="0" marB="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0B050"/>
                          </a:solidFill>
                          <a:effectLst/>
                          <a:uLnTx/>
                          <a:uFillTx/>
                          <a:latin typeface="+mn-lt"/>
                          <a:ea typeface="+mn-ea"/>
                          <a:cs typeface="+mn-cs"/>
                        </a:rPr>
                        <a:t>Achieved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400" b="1" i="0" u="none" strike="noStrike" kern="1200" cap="none" spc="0" normalizeH="0" baseline="0" noProof="0" dirty="0">
                        <a:ln>
                          <a:noFill/>
                        </a:ln>
                        <a:solidFill>
                          <a:srgbClr val="00B050"/>
                        </a:solidFill>
                        <a:effectLst/>
                        <a:uLnTx/>
                        <a:uFillTx/>
                        <a:latin typeface="+mn-lt"/>
                        <a:ea typeface="+mn-ea"/>
                        <a:cs typeface="+mn-cs"/>
                      </a:endParaRPr>
                    </a:p>
                    <a:p>
                      <a:r>
                        <a:rPr lang="en-ZA" sz="1400" b="0" i="0" u="none" strike="noStrike" baseline="0" dirty="0">
                          <a:solidFill>
                            <a:srgbClr val="000000"/>
                          </a:solidFill>
                          <a:latin typeface="Myriad Pro"/>
                        </a:rPr>
                        <a:t>3 provinces were monitored (</a:t>
                      </a:r>
                      <a:r>
                        <a:rPr lang="en-ZA" sz="1400" b="0" i="0" u="none" strike="noStrike" baseline="0" dirty="0" err="1">
                          <a:solidFill>
                            <a:srgbClr val="000000"/>
                          </a:solidFill>
                          <a:latin typeface="Myriad Pro"/>
                        </a:rPr>
                        <a:t>KZN</a:t>
                      </a:r>
                      <a:r>
                        <a:rPr lang="en-ZA" sz="1400" b="0" i="0" u="none" strike="noStrike" baseline="0" dirty="0">
                          <a:solidFill>
                            <a:srgbClr val="000000"/>
                          </a:solidFill>
                          <a:latin typeface="Myriad Pro"/>
                        </a:rPr>
                        <a:t>, Limpopo and EC) on </a:t>
                      </a:r>
                    </a:p>
                    <a:p>
                      <a:r>
                        <a:rPr lang="en-ZA" sz="1400" b="0" i="0" u="none" strike="noStrike" baseline="0" dirty="0">
                          <a:solidFill>
                            <a:srgbClr val="000000"/>
                          </a:solidFill>
                          <a:latin typeface="Myriad Pro"/>
                        </a:rPr>
                        <a:t>the participation  of traditional </a:t>
                      </a:r>
                    </a:p>
                    <a:p>
                      <a:r>
                        <a:rPr lang="en-ZA" sz="1400" b="0" i="0" u="none" strike="noStrike" baseline="0" dirty="0">
                          <a:solidFill>
                            <a:srgbClr val="000000"/>
                          </a:solidFill>
                          <a:latin typeface="Myriad Pro"/>
                        </a:rPr>
                        <a:t>leadership in the implementation </a:t>
                      </a:r>
                    </a:p>
                    <a:p>
                      <a:r>
                        <a:rPr lang="en-ZA" sz="1400" b="0" i="0" u="none" strike="noStrike" baseline="0" dirty="0">
                          <a:solidFill>
                            <a:srgbClr val="000000"/>
                          </a:solidFill>
                          <a:latin typeface="Myriad Pro"/>
                        </a:rPr>
                        <a:t>of the Agrarian Revolution </a:t>
                      </a:r>
                    </a:p>
                    <a:p>
                      <a:r>
                        <a:rPr lang="en-ZA" sz="1400" b="0" i="0" u="none" strike="noStrike" baseline="0" dirty="0">
                          <a:solidFill>
                            <a:srgbClr val="000000"/>
                          </a:solidFill>
                          <a:latin typeface="Myriad Pro"/>
                        </a:rPr>
                        <a:t>Programme 	</a:t>
                      </a:r>
                    </a:p>
                  </a:txBody>
                  <a:tcPr marL="51435" marR="51435" marT="25725" marB="25725">
                    <a:solidFill>
                      <a:schemeClr val="bg1"/>
                    </a:solidFill>
                  </a:tcPr>
                </a:tc>
                <a:extLst>
                  <a:ext uri="{0D108BD9-81ED-4DB2-BD59-A6C34878D82A}">
                    <a16:rowId xmlns:a16="http://schemas.microsoft.com/office/drawing/2014/main" xmlns="" val="2712562523"/>
                  </a:ext>
                </a:extLst>
              </a:tr>
              <a:tr h="3387138">
                <a:tc vMerge="1">
                  <a:txBody>
                    <a:bodyPr/>
                    <a:lstStyle/>
                    <a:p>
                      <a:endParaRPr lang="en-ZA" sz="1400" b="1" dirty="0">
                        <a:latin typeface="+mj-lt"/>
                      </a:endParaRPr>
                    </a:p>
                  </a:txBody>
                  <a:tcPr marL="51435" marR="51435" marT="25725" marB="25725">
                    <a:solidFill>
                      <a:schemeClr val="bg1"/>
                    </a:solidFill>
                  </a:tcPr>
                </a:tc>
                <a:tc vMerge="1">
                  <a:txBody>
                    <a:bodyPr/>
                    <a:lstStyle/>
                    <a:p>
                      <a:pPr algn="just"/>
                      <a:endParaRPr lang="en-ZA" sz="1400" kern="1200" dirty="0">
                        <a:solidFill>
                          <a:schemeClr val="tx1"/>
                        </a:solidFill>
                        <a:effectLst/>
                        <a:latin typeface="+mj-lt"/>
                        <a:ea typeface="+mn-ea"/>
                        <a:cs typeface="+mn-cs"/>
                      </a:endParaRPr>
                    </a:p>
                  </a:txBody>
                  <a:tcPr marL="51435" marR="51435" marT="0" marB="0">
                    <a:solidFill>
                      <a:schemeClr val="bg1"/>
                    </a:solidFill>
                  </a:tcPr>
                </a:tc>
                <a:tc>
                  <a:txBody>
                    <a:bodyPr/>
                    <a:lstStyle/>
                    <a:p>
                      <a:pPr algn="just"/>
                      <a:r>
                        <a:rPr lang="en-ZA" sz="1400" dirty="0">
                          <a:effectLst/>
                        </a:rPr>
                        <a:t>Good practices</a:t>
                      </a:r>
                      <a:r>
                        <a:rPr lang="en-ZA" sz="1400" baseline="0" dirty="0">
                          <a:effectLst/>
                        </a:rPr>
                        <a:t> </a:t>
                      </a:r>
                      <a:r>
                        <a:rPr lang="en-ZA" sz="1400" dirty="0">
                          <a:effectLst/>
                        </a:rPr>
                        <a:t>on socio-economic</a:t>
                      </a:r>
                      <a:r>
                        <a:rPr lang="en-ZA" sz="1400" baseline="0" dirty="0">
                          <a:effectLst/>
                        </a:rPr>
                        <a:t> </a:t>
                      </a:r>
                      <a:r>
                        <a:rPr lang="en-ZA" sz="1400" dirty="0">
                          <a:effectLst/>
                        </a:rPr>
                        <a:t>development</a:t>
                      </a:r>
                    </a:p>
                    <a:p>
                      <a:pPr algn="just"/>
                      <a:r>
                        <a:rPr lang="en-ZA" sz="1400" dirty="0">
                          <a:effectLst/>
                        </a:rPr>
                        <a:t>documented</a:t>
                      </a:r>
                      <a:r>
                        <a:rPr lang="en-ZA" sz="1400" baseline="0" dirty="0">
                          <a:effectLst/>
                        </a:rPr>
                        <a:t> </a:t>
                      </a:r>
                      <a:r>
                        <a:rPr lang="en-ZA" sz="1400" dirty="0">
                          <a:effectLst/>
                        </a:rPr>
                        <a:t>and promoted</a:t>
                      </a:r>
                    </a:p>
                    <a:p>
                      <a:pPr algn="just"/>
                      <a:r>
                        <a:rPr lang="en-ZA" sz="1400" dirty="0">
                          <a:effectLst/>
                        </a:rPr>
                        <a:t>in the</a:t>
                      </a:r>
                      <a:r>
                        <a:rPr lang="en-ZA" sz="1400" baseline="0" dirty="0">
                          <a:effectLst/>
                        </a:rPr>
                        <a:t> </a:t>
                      </a:r>
                      <a:r>
                        <a:rPr lang="en-ZA" sz="1400" dirty="0">
                          <a:effectLst/>
                        </a:rPr>
                        <a:t>bioprospecting,</a:t>
                      </a:r>
                      <a:r>
                        <a:rPr lang="en-ZA" sz="1400" baseline="0" dirty="0">
                          <a:effectLst/>
                        </a:rPr>
                        <a:t> </a:t>
                      </a:r>
                      <a:r>
                        <a:rPr lang="en-ZA" sz="1400" dirty="0">
                          <a:effectLst/>
                        </a:rPr>
                        <a:t>forestry and</a:t>
                      </a:r>
                      <a:r>
                        <a:rPr lang="en-ZA" sz="1400" baseline="0" dirty="0">
                          <a:effectLst/>
                        </a:rPr>
                        <a:t> </a:t>
                      </a:r>
                      <a:r>
                        <a:rPr lang="en-ZA" sz="1400" dirty="0">
                          <a:effectLst/>
                        </a:rPr>
                        <a:t>mining sectors</a:t>
                      </a:r>
                      <a:r>
                        <a:rPr lang="en-ZA" sz="1400" baseline="0" dirty="0">
                          <a:effectLst/>
                        </a:rPr>
                        <a:t> </a:t>
                      </a:r>
                      <a:r>
                        <a:rPr lang="en-ZA" sz="1400" dirty="0">
                          <a:effectLst/>
                        </a:rPr>
                        <a:t>in Limpopo,</a:t>
                      </a:r>
                    </a:p>
                    <a:p>
                      <a:pPr algn="just"/>
                      <a:r>
                        <a:rPr lang="en-ZA" sz="1400" dirty="0">
                          <a:effectLst/>
                        </a:rPr>
                        <a:t>Kwazulu-Natal and North</a:t>
                      </a:r>
                    </a:p>
                    <a:p>
                      <a:pPr algn="just"/>
                      <a:r>
                        <a:rPr lang="en-ZA" sz="1400" dirty="0">
                          <a:effectLst/>
                        </a:rPr>
                        <a:t>West Provinces</a:t>
                      </a:r>
                      <a:endParaRPr lang="en-US" sz="1400" dirty="0">
                        <a:effectLst/>
                      </a:endParaRPr>
                    </a:p>
                  </a:txBody>
                  <a:tcPr marL="51435" marR="51435" marT="0" marB="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0B050"/>
                          </a:solidFill>
                          <a:effectLst/>
                          <a:uLnTx/>
                          <a:uFillTx/>
                          <a:latin typeface="+mn-lt"/>
                          <a:ea typeface="+mn-ea"/>
                          <a:cs typeface="+mn-cs"/>
                        </a:rPr>
                        <a:t>Achieved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400" b="1" i="0" u="none" strike="noStrike" kern="1200" cap="none" spc="0" normalizeH="0" baseline="0" noProof="0" dirty="0">
                        <a:ln>
                          <a:noFill/>
                        </a:ln>
                        <a:solidFill>
                          <a:srgbClr val="00B050"/>
                        </a:solidFill>
                        <a:effectLst/>
                        <a:uLnTx/>
                        <a:uFillTx/>
                        <a:latin typeface="+mn-lt"/>
                        <a:ea typeface="+mn-ea"/>
                        <a:cs typeface="+mn-cs"/>
                      </a:endParaRPr>
                    </a:p>
                    <a:p>
                      <a:r>
                        <a:rPr lang="en-ZA" sz="1400" b="0" i="0" u="none" strike="noStrike" baseline="0" dirty="0">
                          <a:solidFill>
                            <a:srgbClr val="000000"/>
                          </a:solidFill>
                          <a:latin typeface="Myriad Pro"/>
                        </a:rPr>
                        <a:t>Good practices on socio-</a:t>
                      </a:r>
                    </a:p>
                    <a:p>
                      <a:r>
                        <a:rPr lang="en-ZA" sz="1400" b="0" i="0" u="none" strike="noStrike" baseline="0" dirty="0">
                          <a:solidFill>
                            <a:srgbClr val="000000"/>
                          </a:solidFill>
                          <a:latin typeface="Myriad Pro"/>
                        </a:rPr>
                        <a:t>economic development were </a:t>
                      </a:r>
                    </a:p>
                    <a:p>
                      <a:r>
                        <a:rPr lang="en-ZA" sz="1400" b="0" i="0" u="none" strike="noStrike" baseline="0" dirty="0">
                          <a:solidFill>
                            <a:srgbClr val="000000"/>
                          </a:solidFill>
                          <a:latin typeface="Myriad Pro"/>
                        </a:rPr>
                        <a:t>documented and promoted </a:t>
                      </a:r>
                    </a:p>
                    <a:p>
                      <a:r>
                        <a:rPr lang="en-ZA" sz="1400" b="0" i="0" u="none" strike="noStrike" baseline="0" dirty="0">
                          <a:solidFill>
                            <a:srgbClr val="000000"/>
                          </a:solidFill>
                          <a:latin typeface="Myriad Pro"/>
                        </a:rPr>
                        <a:t>in the bioprospecting,  forestry and  mining sectors in Limpopo, </a:t>
                      </a:r>
                    </a:p>
                    <a:p>
                      <a:r>
                        <a:rPr lang="en-ZA" sz="1400" b="0" i="0" u="none" strike="noStrike" baseline="0" dirty="0">
                          <a:solidFill>
                            <a:srgbClr val="000000"/>
                          </a:solidFill>
                          <a:latin typeface="Myriad Pro"/>
                        </a:rPr>
                        <a:t>Kwazulu-Natal  and North West Provinces 	</a:t>
                      </a:r>
                    </a:p>
                    <a:p>
                      <a:endParaRPr kumimoji="0" lang="en-ZA" sz="1400" b="0" i="0" u="none" strike="noStrike" kern="1200" cap="none" spc="0" normalizeH="0" baseline="0" noProof="0" dirty="0">
                        <a:ln>
                          <a:noFill/>
                        </a:ln>
                        <a:solidFill>
                          <a:schemeClr val="tx1"/>
                        </a:solidFill>
                        <a:effectLst/>
                        <a:uLnTx/>
                        <a:uFillTx/>
                        <a:latin typeface="+mn-lt"/>
                        <a:ea typeface="+mn-ea"/>
                        <a:cs typeface="+mn-cs"/>
                      </a:endParaRPr>
                    </a:p>
                  </a:txBody>
                  <a:tcPr marL="51435" marR="51435" marT="25725" marB="25725">
                    <a:solidFill>
                      <a:schemeClr val="bg1"/>
                    </a:solidFill>
                  </a:tcPr>
                </a:tc>
                <a:extLst>
                  <a:ext uri="{0D108BD9-81ED-4DB2-BD59-A6C34878D82A}">
                    <a16:rowId xmlns:a16="http://schemas.microsoft.com/office/drawing/2014/main" xmlns="" val="1677590940"/>
                  </a:ext>
                </a:extLst>
              </a:tr>
            </a:tbl>
          </a:graphicData>
        </a:graphic>
      </p:graphicFrame>
      <p:sp>
        <p:nvSpPr>
          <p:cNvPr id="8" name="Title 3"/>
          <p:cNvSpPr txBox="1">
            <a:spLocks/>
          </p:cNvSpPr>
          <p:nvPr/>
        </p:nvSpPr>
        <p:spPr bwMode="auto">
          <a:xfrm>
            <a:off x="683568" y="0"/>
            <a:ext cx="7704856" cy="544218"/>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lgn="ctr">
              <a:spcBef>
                <a:spcPct val="0"/>
              </a:spcBef>
              <a:buNone/>
            </a:pPr>
            <a:r>
              <a:rPr lang="en-US" altLang="en-US" sz="1800" b="1" dirty="0"/>
              <a:t>Performance on the 2019/2020 Strategic Objectives Annual Targets (SOATs) per programme</a:t>
            </a:r>
          </a:p>
        </p:txBody>
      </p:sp>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8</a:t>
            </a:fld>
            <a:endParaRPr lang="en-ZA" altLang="en-US"/>
          </a:p>
        </p:txBody>
      </p:sp>
    </p:spTree>
    <p:extLst>
      <p:ext uri="{BB962C8B-B14F-4D97-AF65-F5344CB8AC3E}">
        <p14:creationId xmlns:p14="http://schemas.microsoft.com/office/powerpoint/2010/main" xmlns="" val="3514746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4038312330"/>
              </p:ext>
            </p:extLst>
          </p:nvPr>
        </p:nvGraphicFramePr>
        <p:xfrm>
          <a:off x="71501" y="524953"/>
          <a:ext cx="8928990" cy="6076980"/>
        </p:xfrm>
        <a:graphic>
          <a:graphicData uri="http://schemas.openxmlformats.org/drawingml/2006/table">
            <a:tbl>
              <a:tblPr firstRow="1" bandRow="1"/>
              <a:tblGrid>
                <a:gridCol w="1728192">
                  <a:extLst>
                    <a:ext uri="{9D8B030D-6E8A-4147-A177-3AD203B41FA5}">
                      <a16:colId xmlns:a16="http://schemas.microsoft.com/office/drawing/2014/main" xmlns="" val="528918618"/>
                    </a:ext>
                  </a:extLst>
                </a:gridCol>
                <a:gridCol w="1944216">
                  <a:extLst>
                    <a:ext uri="{9D8B030D-6E8A-4147-A177-3AD203B41FA5}">
                      <a16:colId xmlns:a16="http://schemas.microsoft.com/office/drawing/2014/main" xmlns="" val="20001"/>
                    </a:ext>
                  </a:extLst>
                </a:gridCol>
                <a:gridCol w="2232247">
                  <a:extLst>
                    <a:ext uri="{9D8B030D-6E8A-4147-A177-3AD203B41FA5}">
                      <a16:colId xmlns:a16="http://schemas.microsoft.com/office/drawing/2014/main" xmlns="" val="722548531"/>
                    </a:ext>
                  </a:extLst>
                </a:gridCol>
                <a:gridCol w="3024335">
                  <a:extLst>
                    <a:ext uri="{9D8B030D-6E8A-4147-A177-3AD203B41FA5}">
                      <a16:colId xmlns:a16="http://schemas.microsoft.com/office/drawing/2014/main" xmlns="" val="1875264713"/>
                    </a:ext>
                  </a:extLst>
                </a:gridCol>
              </a:tblGrid>
              <a:tr h="259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Programme/Entity</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Strategic objectives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2019/20SOATs</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 </a:t>
                      </a:r>
                    </a:p>
                  </a:txBody>
                  <a:tcPr marL="51435" marR="51435" marT="25725" marB="25725">
                    <a:solidFill>
                      <a:srgbClr val="92D050"/>
                    </a:solidFill>
                  </a:tcPr>
                </a:tc>
                <a:extLst>
                  <a:ext uri="{0D108BD9-81ED-4DB2-BD59-A6C34878D82A}">
                    <a16:rowId xmlns:a16="http://schemas.microsoft.com/office/drawing/2014/main" xmlns="" val="10000"/>
                  </a:ext>
                </a:extLst>
              </a:tr>
              <a:tr h="5649618">
                <a:tc>
                  <a:txBody>
                    <a:bodyPr/>
                    <a:lstStyle/>
                    <a:p>
                      <a:r>
                        <a:rPr lang="en-ZA" sz="1400" b="1" dirty="0">
                          <a:latin typeface="Arial" panose="020B0604020202020204" pitchFamily="34" charset="0"/>
                          <a:cs typeface="Arial" panose="020B0604020202020204" pitchFamily="34" charset="0"/>
                        </a:rPr>
                        <a:t>Institutional Support and Coordination (ISC)</a:t>
                      </a:r>
                    </a:p>
                  </a:txBody>
                  <a:tcPr marL="51435" marR="51435" marT="25725" marB="25725">
                    <a:solidFill>
                      <a:schemeClr val="bg1"/>
                    </a:solidFill>
                  </a:tcPr>
                </a:tc>
                <a:tc>
                  <a:txBody>
                    <a:bodyPr/>
                    <a:lstStyle/>
                    <a:p>
                      <a:r>
                        <a:rPr lang="en-ZA" sz="1400" b="0" i="0" u="none" strike="noStrike" baseline="0" dirty="0">
                          <a:solidFill>
                            <a:srgbClr val="000000"/>
                          </a:solidFill>
                          <a:latin typeface="Arial" panose="020B0604020202020204" pitchFamily="34" charset="0"/>
                          <a:cs typeface="Arial" panose="020B0604020202020204" pitchFamily="34" charset="0"/>
                        </a:rPr>
                        <a:t>To promote participation of traditional and Khoi-San leadership in socio-economic development 	</a:t>
                      </a: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p>
                      <a:endParaRPr lang="en-ZA" sz="1400" b="0" i="0" u="none" strike="noStrike" baseline="0" dirty="0">
                        <a:solidFill>
                          <a:srgbClr val="000000"/>
                        </a:solidFill>
                        <a:latin typeface="Arial" panose="020B0604020202020204" pitchFamily="34" charset="0"/>
                        <a:cs typeface="Arial" panose="020B0604020202020204" pitchFamily="34" charset="0"/>
                      </a:endParaRPr>
                    </a:p>
                  </a:txBody>
                  <a:tcPr marL="51435" marR="51435" marT="0" marB="0">
                    <a:solidFill>
                      <a:schemeClr val="bg1"/>
                    </a:solidFill>
                  </a:tcPr>
                </a:tc>
                <a:tc>
                  <a:txBody>
                    <a:bodyPr/>
                    <a:lstStyle/>
                    <a:p>
                      <a:r>
                        <a:rPr lang="en-ZA" sz="1400" dirty="0">
                          <a:effectLst/>
                          <a:latin typeface="Arial" panose="020B0604020202020204" pitchFamily="34" charset="0"/>
                          <a:cs typeface="Arial" panose="020B0604020202020204" pitchFamily="34" charset="0"/>
                        </a:rPr>
                        <a:t>Traditional</a:t>
                      </a:r>
                      <a:r>
                        <a:rPr lang="en-ZA" sz="1400" baseline="0" dirty="0">
                          <a:effectLst/>
                          <a:latin typeface="Arial" panose="020B0604020202020204" pitchFamily="34" charset="0"/>
                          <a:cs typeface="Arial" panose="020B0604020202020204" pitchFamily="34" charset="0"/>
                        </a:rPr>
                        <a:t> </a:t>
                      </a:r>
                      <a:r>
                        <a:rPr lang="en-ZA" sz="1400" dirty="0">
                          <a:effectLst/>
                          <a:latin typeface="Arial" panose="020B0604020202020204" pitchFamily="34" charset="0"/>
                          <a:cs typeface="Arial" panose="020B0604020202020204" pitchFamily="34" charset="0"/>
                        </a:rPr>
                        <a:t>Leadership</a:t>
                      </a:r>
                    </a:p>
                    <a:p>
                      <a:r>
                        <a:rPr lang="en-ZA" sz="1400" dirty="0">
                          <a:effectLst/>
                          <a:latin typeface="Arial" panose="020B0604020202020204" pitchFamily="34" charset="0"/>
                          <a:cs typeface="Arial" panose="020B0604020202020204" pitchFamily="34" charset="0"/>
                        </a:rPr>
                        <a:t>Land Summit</a:t>
                      </a:r>
                      <a:r>
                        <a:rPr lang="en-ZA" sz="1400" baseline="0" dirty="0">
                          <a:effectLst/>
                          <a:latin typeface="Arial" panose="020B0604020202020204" pitchFamily="34" charset="0"/>
                          <a:cs typeface="Arial" panose="020B0604020202020204" pitchFamily="34" charset="0"/>
                        </a:rPr>
                        <a:t> </a:t>
                      </a:r>
                      <a:r>
                        <a:rPr lang="en-ZA" sz="1400" dirty="0">
                          <a:effectLst/>
                          <a:latin typeface="Arial" panose="020B0604020202020204" pitchFamily="34" charset="0"/>
                          <a:cs typeface="Arial" panose="020B0604020202020204" pitchFamily="34" charset="0"/>
                        </a:rPr>
                        <a:t>Hosted</a:t>
                      </a: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p>
                      <a:r>
                        <a:rPr lang="en-ZA" sz="1400" dirty="0">
                          <a:effectLst/>
                          <a:latin typeface="Arial" panose="020B0604020202020204" pitchFamily="34" charset="0"/>
                          <a:cs typeface="Arial" panose="020B0604020202020204" pitchFamily="34" charset="0"/>
                        </a:rPr>
                        <a:t>Implementation</a:t>
                      </a:r>
                      <a:r>
                        <a:rPr lang="en-ZA" sz="1400" baseline="0" dirty="0">
                          <a:effectLst/>
                          <a:latin typeface="Arial" panose="020B0604020202020204" pitchFamily="34" charset="0"/>
                          <a:cs typeface="Arial" panose="020B0604020202020204" pitchFamily="34" charset="0"/>
                        </a:rPr>
                        <a:t> </a:t>
                      </a:r>
                      <a:r>
                        <a:rPr lang="en-ZA" sz="1400" dirty="0">
                          <a:effectLst/>
                          <a:latin typeface="Arial" panose="020B0604020202020204" pitchFamily="34" charset="0"/>
                          <a:cs typeface="Arial" panose="020B0604020202020204" pitchFamily="34" charset="0"/>
                        </a:rPr>
                        <a:t>of</a:t>
                      </a:r>
                      <a:r>
                        <a:rPr lang="en-ZA" sz="1400" baseline="0" dirty="0">
                          <a:effectLst/>
                          <a:latin typeface="Arial" panose="020B0604020202020204" pitchFamily="34" charset="0"/>
                          <a:cs typeface="Arial" panose="020B0604020202020204" pitchFamily="34" charset="0"/>
                        </a:rPr>
                        <a:t> </a:t>
                      </a:r>
                      <a:r>
                        <a:rPr lang="en-ZA" sz="1400" dirty="0" err="1">
                          <a:effectLst/>
                          <a:latin typeface="Arial" panose="020B0604020202020204" pitchFamily="34" charset="0"/>
                          <a:cs typeface="Arial" panose="020B0604020202020204" pitchFamily="34" charset="0"/>
                        </a:rPr>
                        <a:t>Programmme</a:t>
                      </a:r>
                      <a:r>
                        <a:rPr lang="en-ZA" sz="1400" baseline="0" dirty="0">
                          <a:effectLst/>
                          <a:latin typeface="Arial" panose="020B0604020202020204" pitchFamily="34" charset="0"/>
                          <a:cs typeface="Arial" panose="020B0604020202020204" pitchFamily="34" charset="0"/>
                        </a:rPr>
                        <a:t> </a:t>
                      </a:r>
                      <a:r>
                        <a:rPr lang="en-ZA" sz="1400" dirty="0">
                          <a:effectLst/>
                          <a:latin typeface="Arial" panose="020B0604020202020204" pitchFamily="34" charset="0"/>
                          <a:cs typeface="Arial" panose="020B0604020202020204" pitchFamily="34" charset="0"/>
                        </a:rPr>
                        <a:t>of Action (</a:t>
                      </a:r>
                      <a:r>
                        <a:rPr lang="en-ZA" sz="1400" dirty="0" err="1">
                          <a:effectLst/>
                          <a:latin typeface="Arial" panose="020B0604020202020204" pitchFamily="34" charset="0"/>
                          <a:cs typeface="Arial" panose="020B0604020202020204" pitchFamily="34" charset="0"/>
                        </a:rPr>
                        <a:t>PoA</a:t>
                      </a:r>
                      <a:r>
                        <a:rPr lang="en-ZA" sz="1400" dirty="0">
                          <a:effectLst/>
                          <a:latin typeface="Arial" panose="020B0604020202020204" pitchFamily="34" charset="0"/>
                          <a:cs typeface="Arial" panose="020B0604020202020204" pitchFamily="34" charset="0"/>
                        </a:rPr>
                        <a:t>)</a:t>
                      </a:r>
                      <a:r>
                        <a:rPr lang="en-ZA" sz="1400" baseline="0" dirty="0">
                          <a:effectLst/>
                          <a:latin typeface="Arial" panose="020B0604020202020204" pitchFamily="34" charset="0"/>
                          <a:cs typeface="Arial" panose="020B0604020202020204" pitchFamily="34" charset="0"/>
                        </a:rPr>
                        <a:t> </a:t>
                      </a:r>
                      <a:r>
                        <a:rPr lang="en-ZA" sz="1400" dirty="0">
                          <a:effectLst/>
                          <a:latin typeface="Arial" panose="020B0604020202020204" pitchFamily="34" charset="0"/>
                          <a:cs typeface="Arial" panose="020B0604020202020204" pitchFamily="34" charset="0"/>
                        </a:rPr>
                        <a:t>coordinated</a:t>
                      </a:r>
                      <a:r>
                        <a:rPr lang="en-ZA" sz="1400" baseline="0" dirty="0">
                          <a:effectLst/>
                          <a:latin typeface="Arial" panose="020B0604020202020204" pitchFamily="34" charset="0"/>
                          <a:cs typeface="Arial" panose="020B0604020202020204" pitchFamily="34" charset="0"/>
                        </a:rPr>
                        <a:t> </a:t>
                      </a:r>
                      <a:r>
                        <a:rPr lang="en-ZA" sz="1400" dirty="0">
                          <a:effectLst/>
                          <a:latin typeface="Arial" panose="020B0604020202020204" pitchFamily="34" charset="0"/>
                          <a:cs typeface="Arial" panose="020B0604020202020204" pitchFamily="34" charset="0"/>
                        </a:rPr>
                        <a:t>and monitored</a:t>
                      </a:r>
                    </a:p>
                  </a:txBody>
                  <a:tcPr marL="51435" marR="51435" marT="0" marB="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400" b="1" i="0" u="none" strike="noStrike" baseline="0" dirty="0">
                          <a:solidFill>
                            <a:srgbClr val="FF0000"/>
                          </a:solidFill>
                          <a:latin typeface="Arial" panose="020B0604020202020204" pitchFamily="34" charset="0"/>
                          <a:cs typeface="Arial" panose="020B0604020202020204" pitchFamily="34" charset="0"/>
                        </a:rPr>
                        <a:t>Not Achieved</a:t>
                      </a:r>
                      <a:r>
                        <a:rPr lang="en-ZA" sz="1400" b="0" i="0" u="none" strike="noStrike" baseline="0" dirty="0">
                          <a:solidFill>
                            <a:srgbClr val="000000"/>
                          </a:solidFill>
                          <a:latin typeface="Arial" panose="020B0604020202020204" pitchFamily="34" charset="0"/>
                          <a:cs typeface="Arial" panose="020B0604020202020204" pitchFamily="34" charset="0"/>
                        </a:rPr>
                        <a:t>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400" b="0" i="0" u="none" strike="noStrike" baseline="0" dirty="0">
                        <a:solidFill>
                          <a:srgbClr val="000000"/>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The Cabinet meeting held in December 2019 resolved that the DALRRD should lead the hosting of the summit, supported by DTA and that the summit be held in the middle of the June 2020. This was to allow government and the Institution of Traditional Leadership to undertake visits to benchmark with other countries, on best practices, in relation to land administration, tenure and </a:t>
                      </a:r>
                      <a:r>
                        <a:rPr lang="en-ZA" sz="1400" b="0" i="0" u="none" strike="noStrike" kern="1200" baseline="0" dirty="0" err="1">
                          <a:solidFill>
                            <a:schemeClr val="tx1"/>
                          </a:solidFill>
                          <a:latin typeface="Arial" panose="020B0604020202020204" pitchFamily="34" charset="0"/>
                          <a:ea typeface="+mn-ea"/>
                          <a:cs typeface="Arial" panose="020B0604020202020204" pitchFamily="34" charset="0"/>
                        </a:rPr>
                        <a:t>recordal</a:t>
                      </a:r>
                      <a:r>
                        <a:rPr lang="en-ZA" sz="1400" b="0" i="0" u="none" strike="noStrike" kern="1200" baseline="0" dirty="0">
                          <a:solidFill>
                            <a:schemeClr val="tx1"/>
                          </a:solidFill>
                          <a:latin typeface="Arial" panose="020B0604020202020204" pitchFamily="34" charset="0"/>
                          <a:ea typeface="+mn-ea"/>
                          <a:cs typeface="Arial" panose="020B0604020202020204" pitchFamily="34" charset="0"/>
                        </a:rPr>
                        <a:t> system. Subsequently, the benchmarking visits were conducted to Uganda on 25 to 28 February and Botswana on 3 to 6 March 2020. Based on the resolution taken by Cabinet, the target was not achieved.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400" b="0" i="0" u="none" strike="noStrike" baseline="0" dirty="0">
                        <a:solidFill>
                          <a:srgbClr val="000000"/>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400" b="1" i="0" u="none" strike="noStrike" baseline="0" dirty="0">
                          <a:solidFill>
                            <a:srgbClr val="FF0000"/>
                          </a:solidFill>
                          <a:latin typeface="Arial" panose="020B0604020202020204" pitchFamily="34" charset="0"/>
                          <a:cs typeface="Arial" panose="020B0604020202020204" pitchFamily="34" charset="0"/>
                        </a:rPr>
                        <a:t>Not Achieved</a:t>
                      </a:r>
                      <a:r>
                        <a:rPr lang="en-ZA" sz="1400" b="0" i="0" u="none" strike="noStrike" baseline="0" dirty="0">
                          <a:solidFill>
                            <a:srgbClr val="000000"/>
                          </a:solidFill>
                          <a:latin typeface="Arial" panose="020B0604020202020204" pitchFamily="34" charset="0"/>
                          <a:cs typeface="Arial" panose="020B0604020202020204" pitchFamily="34" charset="0"/>
                        </a:rPr>
                        <a:t>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400" b="0" i="0" u="none" strike="noStrike" baseline="0" dirty="0">
                        <a:solidFill>
                          <a:srgbClr val="000000"/>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400" b="0" i="0" u="none" strike="noStrike" baseline="0" dirty="0">
                          <a:solidFill>
                            <a:srgbClr val="000000"/>
                          </a:solidFill>
                          <a:latin typeface="Arial" panose="020B0604020202020204" pitchFamily="34" charset="0"/>
                          <a:cs typeface="Arial" panose="020B0604020202020204" pitchFamily="34" charset="0"/>
                        </a:rPr>
                        <a:t>The </a:t>
                      </a:r>
                      <a:r>
                        <a:rPr lang="en-ZA" sz="1400" b="0" i="0" u="none" strike="noStrike" baseline="0" dirty="0" err="1">
                          <a:solidFill>
                            <a:srgbClr val="000000"/>
                          </a:solidFill>
                          <a:latin typeface="Arial" panose="020B0604020202020204" pitchFamily="34" charset="0"/>
                          <a:cs typeface="Arial" panose="020B0604020202020204" pitchFamily="34" charset="0"/>
                        </a:rPr>
                        <a:t>PoA</a:t>
                      </a:r>
                      <a:r>
                        <a:rPr lang="en-ZA" sz="1400" b="0" i="0" u="none" strike="noStrike" baseline="0" dirty="0">
                          <a:solidFill>
                            <a:srgbClr val="000000"/>
                          </a:solidFill>
                          <a:latin typeface="Arial" panose="020B0604020202020204" pitchFamily="34" charset="0"/>
                          <a:cs typeface="Arial" panose="020B0604020202020204" pitchFamily="34" charset="0"/>
                        </a:rPr>
                        <a:t> was supposed to emanate from the discussions of the Land Summit.</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400" b="0" i="0" u="none" strike="noStrike" baseline="0" dirty="0">
                        <a:solidFill>
                          <a:srgbClr val="000000"/>
                        </a:solidFill>
                        <a:latin typeface="Arial" panose="020B0604020202020204" pitchFamily="34" charset="0"/>
                        <a:cs typeface="Arial" panose="020B0604020202020204" pitchFamily="34" charset="0"/>
                      </a:endParaRPr>
                    </a:p>
                  </a:txBody>
                  <a:tcPr marL="51435" marR="51435" marT="25725" marB="25725">
                    <a:solidFill>
                      <a:schemeClr val="bg1"/>
                    </a:solidFill>
                  </a:tcPr>
                </a:tc>
                <a:extLst>
                  <a:ext uri="{0D108BD9-81ED-4DB2-BD59-A6C34878D82A}">
                    <a16:rowId xmlns:a16="http://schemas.microsoft.com/office/drawing/2014/main" xmlns="" val="2712562523"/>
                  </a:ext>
                </a:extLst>
              </a:tr>
            </a:tbl>
          </a:graphicData>
        </a:graphic>
      </p:graphicFrame>
      <p:sp>
        <p:nvSpPr>
          <p:cNvPr id="8" name="Title 3"/>
          <p:cNvSpPr txBox="1">
            <a:spLocks/>
          </p:cNvSpPr>
          <p:nvPr/>
        </p:nvSpPr>
        <p:spPr bwMode="auto">
          <a:xfrm>
            <a:off x="683568" y="0"/>
            <a:ext cx="7704856" cy="544218"/>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lgn="ctr">
              <a:spcBef>
                <a:spcPct val="0"/>
              </a:spcBef>
              <a:buNone/>
            </a:pPr>
            <a:r>
              <a:rPr lang="en-US" altLang="en-US" sz="1600" b="1" dirty="0"/>
              <a:t>Performance on the 2019/2020 Strategic Objectives Annual Targets (SOATs) per programme</a:t>
            </a:r>
          </a:p>
        </p:txBody>
      </p:sp>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9</a:t>
            </a:fld>
            <a:endParaRPr lang="en-ZA" altLang="en-US"/>
          </a:p>
        </p:txBody>
      </p:sp>
    </p:spTree>
    <p:extLst>
      <p:ext uri="{BB962C8B-B14F-4D97-AF65-F5344CB8AC3E}">
        <p14:creationId xmlns:p14="http://schemas.microsoft.com/office/powerpoint/2010/main" xmlns="" val="3226794660"/>
      </p:ext>
    </p:extLst>
  </p:cSld>
  <p:clrMapOvr>
    <a:masterClrMapping/>
  </p:clrMapOvr>
</p:sld>
</file>

<file path=ppt/theme/theme1.xml><?xml version="1.0" encoding="utf-8"?>
<a:theme xmlns:a="http://schemas.openxmlformats.org/drawingml/2006/main" name="Theme 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 DCoG</Template>
  <TotalTime>14675</TotalTime>
  <Words>4953</Words>
  <Application>Microsoft Office PowerPoint</Application>
  <PresentationFormat>On-screen Show (4:3)</PresentationFormat>
  <Paragraphs>1897</Paragraphs>
  <Slides>50</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Theme DCoG</vt:lpstr>
      <vt:lpstr>Worksheet</vt:lpstr>
      <vt:lpstr>Slide 1</vt:lpstr>
      <vt:lpstr>PRESENTATION OUTLINE</vt:lpstr>
      <vt:lpstr>                 PART A  Vision;  A community development-oriented institution of traditional leadership  Mission;  To provide a national traditional affairs governance system in support of cooperative governance for an improved quality of life of South Africans  Strategic outcome-oriented goals;  -Institution of traditional leadership promoting community development; -Cohesive traditional and Khoisan communities -Functional institution of traditional leadership; and -Cultural practices conforming to the Bill of Rights </vt:lpstr>
      <vt:lpstr>Slide 4</vt:lpstr>
      <vt:lpstr>     </vt:lpstr>
      <vt:lpstr>Slide 6</vt:lpstr>
      <vt:lpstr>Slide 7</vt:lpstr>
      <vt:lpstr>Slide 8</vt:lpstr>
      <vt:lpstr>Slide 9</vt:lpstr>
      <vt:lpstr>Slide 10</vt:lpstr>
      <vt:lpstr>Slide 11</vt:lpstr>
      <vt:lpstr>     </vt:lpstr>
      <vt:lpstr>Slide 13</vt:lpstr>
      <vt:lpstr>Slide 14</vt:lpstr>
      <vt:lpstr>Slide 15</vt:lpstr>
      <vt:lpstr>Slide 16</vt:lpstr>
      <vt:lpstr>Slide 17</vt:lpstr>
      <vt:lpstr>Slide 18</vt:lpstr>
      <vt:lpstr>Slide 19</vt:lpstr>
      <vt:lpstr>Slide 20</vt:lpstr>
      <vt:lpstr>Slide 21</vt:lpstr>
      <vt:lpstr>Slide 22</vt:lpstr>
      <vt:lpstr>PART B    2019/2020 Financial Performance</vt:lpstr>
      <vt:lpstr>Appropriation Statement per Programme and Economic Classification</vt:lpstr>
      <vt:lpstr>Slide 25</vt:lpstr>
      <vt:lpstr>     </vt:lpstr>
      <vt:lpstr> 1st  quarter performance for programme 2: Research, Policy and Legislation  </vt:lpstr>
      <vt:lpstr> 1st  quarter performance for programme 2: Research, Policy and Legislation…Cont…  </vt:lpstr>
      <vt:lpstr> 1st  quarter performance for programme 2: Research, Policy and Legislation (RPL)…Cont…  </vt:lpstr>
      <vt:lpstr> 1st  quarter performance for programme 2: Research, Policy and Legislation…Cont…  </vt:lpstr>
      <vt:lpstr> 1st  quarter performance for programme 2: Research, Policy and Legislation…Cont…  </vt:lpstr>
      <vt:lpstr> 1st  quarter performance for programme 3: Institutional Support and Coordination (ISC)…Cont….  </vt:lpstr>
      <vt:lpstr>1st Quarter Performance for ISC sub-programme: National House of Traditional Leaders</vt:lpstr>
      <vt:lpstr>1st Quarter Performance for ISC sub-programme: National House of Traditional Leaders</vt:lpstr>
      <vt:lpstr>CORRECTIVE ACTION PLANS FOR QUARTER ONE TARGETS NOT ACHIEVED </vt:lpstr>
      <vt:lpstr> 2nd quarter performance for programme 1:Administration  </vt:lpstr>
      <vt:lpstr> 2nd quarter performance for programme 1: Administration  </vt:lpstr>
      <vt:lpstr> 2nd quarter performance for programme 2: Research, Policy and Legislation  </vt:lpstr>
      <vt:lpstr> 2nd  quarter performance for programme 2: Research, Policy and Legislation…Cont…  </vt:lpstr>
      <vt:lpstr> 2nd quarter performance for programme 2: Research, Policy and Legislation (RPL)…Cont…  </vt:lpstr>
      <vt:lpstr> 2nd quarter performance for programme 3: Institutional Support and Coordination (ISC)  </vt:lpstr>
      <vt:lpstr> 2nd quarter performance for programme 3: Institutional Support and Coordination (ISC)…Cont….  </vt:lpstr>
      <vt:lpstr> 2nd quarter performance for programme 3: Institutional Support and Coordination (ISC)…Cont….  </vt:lpstr>
      <vt:lpstr> 2nd quarter performance for programme 3: Institutional Support and Coordination (ISC)…Cont….  </vt:lpstr>
      <vt:lpstr> 2nd quarter performance for ISC Sub-Programme: National House of Traditional Leaders  (NHTL) </vt:lpstr>
      <vt:lpstr>2nd Quarter Performance for ISC sub-programme: National House of Traditional Leaders..Cont…</vt:lpstr>
      <vt:lpstr>PART D    2020/2021 Financial Performance for Quarter 1 and 2</vt:lpstr>
      <vt:lpstr>Cumulative Expenditure report as at 30 September 2020</vt:lpstr>
      <vt:lpstr>Important matters for the Committee to note </vt:lpstr>
      <vt:lpstr>RECOMMENDATION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Marnak</dc:creator>
  <cp:lastModifiedBy>USER</cp:lastModifiedBy>
  <cp:revision>814</cp:revision>
  <cp:lastPrinted>2020-10-09T10:35:05Z</cp:lastPrinted>
  <dcterms:created xsi:type="dcterms:W3CDTF">2013-07-25T08:21:36Z</dcterms:created>
  <dcterms:modified xsi:type="dcterms:W3CDTF">2020-10-19T14:59:28Z</dcterms:modified>
</cp:coreProperties>
</file>