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6.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7384" r:id="rId2"/>
    <p:sldId id="7482" r:id="rId3"/>
    <p:sldId id="7518" r:id="rId4"/>
    <p:sldId id="7494" r:id="rId5"/>
    <p:sldId id="7514" r:id="rId6"/>
    <p:sldId id="7502" r:id="rId7"/>
    <p:sldId id="7519" r:id="rId8"/>
    <p:sldId id="7408" r:id="rId9"/>
    <p:sldId id="7436" r:id="rId10"/>
    <p:sldId id="73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7" d="100"/>
          <a:sy n="37" d="100"/>
        </p:scale>
        <p:origin x="-96"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F7987-7279-40D6-AF70-272EDB45FA7B}" type="datetimeFigureOut">
              <a:rPr lang="en-ZA" smtClean="0"/>
              <a:pPr/>
              <a:t>2020/10/19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2D5DF-3870-4A52-ABAA-F0DD801A2AFA}" type="slidenum">
              <a:rPr lang="en-ZA" smtClean="0"/>
              <a:pPr/>
              <a:t>‹#›</a:t>
            </a:fld>
            <a:endParaRPr lang="en-ZA"/>
          </a:p>
        </p:txBody>
      </p:sp>
    </p:spTree>
    <p:extLst>
      <p:ext uri="{BB962C8B-B14F-4D97-AF65-F5344CB8AC3E}">
        <p14:creationId xmlns:p14="http://schemas.microsoft.com/office/powerpoint/2010/main" xmlns="" val="38126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F5E96-354D-C942-BB89-89737BD2E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95024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 descr="PPT Presentation_8.9.2016.jpg">
            <a:extLst>
              <a:ext uri="{FF2B5EF4-FFF2-40B4-BE49-F238E27FC236}">
                <a16:creationId xmlns="" xmlns:a16="http://schemas.microsoft.com/office/drawing/2014/main" id="{E1AF3B3B-8B11-6146-81F2-98BAD963B93B}"/>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b="27138"/>
          <a:stretch/>
        </p:blipFill>
        <p:spPr bwMode="auto">
          <a:xfrm>
            <a:off x="0" y="0"/>
            <a:ext cx="12538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a:extLst>
              <a:ext uri="{FF2B5EF4-FFF2-40B4-BE49-F238E27FC236}">
                <a16:creationId xmlns="" xmlns:a16="http://schemas.microsoft.com/office/drawing/2014/main" id="{6BF00F38-3FCA-314F-99B7-5AFFEF40F506}"/>
              </a:ext>
            </a:extLst>
          </p:cNvPr>
          <p:cNvSpPr/>
          <p:nvPr userDrawn="1"/>
        </p:nvSpPr>
        <p:spPr>
          <a:xfrm rot="5400000">
            <a:off x="7834611" y="1813472"/>
            <a:ext cx="1164922" cy="8540260"/>
          </a:xfrm>
          <a:prstGeom prst="rect">
            <a:avLst/>
          </a:prstGeom>
          <a:solidFill>
            <a:srgbClr val="183064">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EF4492BA-3BB9-3243-8D43-43942C464ED3}"/>
              </a:ext>
            </a:extLst>
          </p:cNvPr>
          <p:cNvSpPr>
            <a:spLocks noGrp="1"/>
          </p:cNvSpPr>
          <p:nvPr>
            <p:ph type="subTitle" idx="1" hasCustomPrompt="1"/>
          </p:nvPr>
        </p:nvSpPr>
        <p:spPr>
          <a:xfrm>
            <a:off x="4227626" y="6113148"/>
            <a:ext cx="8540259" cy="399807"/>
          </a:xfrm>
        </p:spPr>
        <p:txBody>
          <a:bodyPr>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description goes here</a:t>
            </a:r>
          </a:p>
        </p:txBody>
      </p:sp>
      <p:sp>
        <p:nvSpPr>
          <p:cNvPr id="2" name="Title 1">
            <a:extLst>
              <a:ext uri="{FF2B5EF4-FFF2-40B4-BE49-F238E27FC236}">
                <a16:creationId xmlns="" xmlns:a16="http://schemas.microsoft.com/office/drawing/2014/main" id="{E59E620A-9A8B-4341-B32B-9C9C837087D8}"/>
              </a:ext>
            </a:extLst>
          </p:cNvPr>
          <p:cNvSpPr>
            <a:spLocks noGrp="1"/>
          </p:cNvSpPr>
          <p:nvPr>
            <p:ph type="ctrTitle" hasCustomPrompt="1"/>
          </p:nvPr>
        </p:nvSpPr>
        <p:spPr>
          <a:xfrm>
            <a:off x="4227625" y="5733586"/>
            <a:ext cx="8540259" cy="379562"/>
          </a:xfrm>
        </p:spPr>
        <p:txBody>
          <a:bodyPr anchor="b">
            <a:noAutofit/>
          </a:bodyPr>
          <a:lstStyle>
            <a:lvl1pPr algn="l">
              <a:defRPr sz="3200" b="1">
                <a:solidFill>
                  <a:schemeClr val="bg1"/>
                </a:solidFill>
                <a:latin typeface="+mn-lt"/>
              </a:defRPr>
            </a:lvl1pPr>
          </a:lstStyle>
          <a:p>
            <a:r>
              <a:rPr lang="en-US" dirty="0"/>
              <a:t>PRESENTATION NAME GOES HERE</a:t>
            </a:r>
          </a:p>
        </p:txBody>
      </p:sp>
    </p:spTree>
    <p:extLst>
      <p:ext uri="{BB962C8B-B14F-4D97-AF65-F5344CB8AC3E}">
        <p14:creationId xmlns:p14="http://schemas.microsoft.com/office/powerpoint/2010/main" xmlns="" val="13314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50047-FE80-3541-BD03-72AA05FDF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5DEB08-10F6-724C-90EA-E1D76CC8A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50EFEA9-40ED-5D4D-91AB-092F96C34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C196E17-C367-AE45-8176-344289DB5D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5626EB61-44B6-CB4A-9E81-E970D7E91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61DEF8-FF8F-9440-85F8-DAFFD6B09CA9}"/>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49043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7652C-19CD-6947-BEA6-02C08A456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B532339-0B45-9040-8329-1AA3C6C32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DB23810-10DD-694C-9E47-51E8D07B2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4ACDF03-380E-5B4F-8568-E7B978436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C86FA6F-8775-404C-8377-724A5D9E9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690B80B-5CF0-4C42-B7A0-1276EC33B87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040FF078-6667-7B47-8AD9-50150838B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8BCC93-9327-0C4A-BC1D-28F12EC419DB}"/>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19192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F968C-A937-EF4A-BE2C-E63996DA5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191E6B-7B01-684C-AC4F-AE69BF61116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9370A708-0B95-A04E-AF22-8A47A9CCE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57971C9-85DE-E345-A684-0E241B9B30A6}"/>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17468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1366B6-7F91-5B41-AE1C-4FE08A5EB7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AE5345FE-60B2-E845-8E4D-521C23BC52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0BF29C8-4455-C049-81D2-0A33114D0156}"/>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78448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FEE268-1D03-4B4A-93C7-9713CB655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45C69DC-A654-9747-8F14-2D5535D68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C4B1493-5B9C-C24F-82C7-9D2E013BA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75F946-4902-F74D-A572-E66FBCF582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9A7F21F2-7721-E842-9C67-1308DAA0C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2A7EF42-F906-7942-8245-9812F7CB93D0}"/>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81537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FB1717-082C-6A48-86EA-CA7181359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4812694-59B3-8B40-AF0F-175F210E1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CC8B96A4-E737-2F4A-948E-20DA6DAD5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8542B34-DF64-7042-A786-7596ACBE43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44FC53A7-C7C9-4444-96E0-86CF139FF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97BDB3-1414-3946-921A-1BCD4EE9108F}"/>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01560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FA7EB-D2C1-384D-B5D0-0A8C7C33C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A40C3D5-5CF9-D543-8BB7-89D9A41A2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0E30EE-3A51-D24A-89A0-647693A48F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1A2B7E96-9B60-3242-AAA0-5EBE4E0CE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F965520-E265-E94D-A1B7-D8E875DFC42A}"/>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425799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117FD3A-C3AF-2A48-A2DD-F32EA9A62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98AB3C1-A167-6C4F-A9F7-819D11758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C5B8DA-8C49-C64E-B861-21D7E51D6A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E5F330C5-3E65-2F47-AC4B-402FDD86D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AD6878-826D-A247-994B-F4C4C4CE34D8}"/>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292131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31252-FE90-6045-B23E-94DA7C8AD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8A7A58E-19E9-034E-8A8C-4B6794DA2C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546A1CC1-1278-474B-AE9C-FEEBE3E2D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528C1C8-5D5D-8B48-8279-E4DEC11BF16F}"/>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22289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461C3E0-C8E4-734E-B7D0-E7AE323F4318}"/>
              </a:ext>
            </a:extLst>
          </p:cNvPr>
          <p:cNvCxnSpPr>
            <a:cxnSpLocks/>
          </p:cNvCxnSpPr>
          <p:nvPr userDrawn="1"/>
        </p:nvCxnSpPr>
        <p:spPr>
          <a:xfrm>
            <a:off x="1104403" y="1283785"/>
            <a:ext cx="11087597" cy="0"/>
          </a:xfrm>
          <a:prstGeom prst="line">
            <a:avLst/>
          </a:prstGeom>
          <a:ln w="47625">
            <a:solidFill>
              <a:srgbClr val="00549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rgbClr val="005493"/>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3" name="Picture 2">
            <a:extLst>
              <a:ext uri="{FF2B5EF4-FFF2-40B4-BE49-F238E27FC236}">
                <a16:creationId xmlns="" xmlns:a16="http://schemas.microsoft.com/office/drawing/2014/main" id="{C3D18D3F-F97F-AB46-BC54-DAD1E6E7D386}"/>
              </a:ext>
            </a:extLst>
          </p:cNvPr>
          <p:cNvPicPr>
            <a:picLocks noChangeAspect="1"/>
          </p:cNvPicPr>
          <p:nvPr userDrawn="1"/>
        </p:nvPicPr>
        <p:blipFill>
          <a:blip r:embed="rId2" cstate="print"/>
          <a:stretch>
            <a:fillRect/>
          </a:stretch>
        </p:blipFill>
        <p:spPr>
          <a:xfrm>
            <a:off x="131561" y="218188"/>
            <a:ext cx="691073" cy="902909"/>
          </a:xfrm>
          <a:prstGeom prst="rect">
            <a:avLst/>
          </a:prstGeom>
        </p:spPr>
      </p:pic>
      <p:sp>
        <p:nvSpPr>
          <p:cNvPr id="15" name="Text Placeholder 2">
            <a:extLst>
              <a:ext uri="{FF2B5EF4-FFF2-40B4-BE49-F238E27FC236}">
                <a16:creationId xmlns="" xmlns:a16="http://schemas.microsoft.com/office/drawing/2014/main" id="{8662E77D-A635-4C45-BD90-8C9FB9DCCE28}"/>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55904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461C3E0-C8E4-734E-B7D0-E7AE323F4318}"/>
              </a:ext>
            </a:extLst>
          </p:cNvPr>
          <p:cNvCxnSpPr>
            <a:cxnSpLocks/>
          </p:cNvCxnSpPr>
          <p:nvPr userDrawn="1"/>
        </p:nvCxnSpPr>
        <p:spPr>
          <a:xfrm>
            <a:off x="1104403" y="1283785"/>
            <a:ext cx="11087597" cy="0"/>
          </a:xfrm>
          <a:prstGeom prst="line">
            <a:avLst/>
          </a:prstGeom>
          <a:ln w="47625">
            <a:solidFill>
              <a:srgbClr val="00549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rgbClr val="005493"/>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3" name="Picture 2">
            <a:extLst>
              <a:ext uri="{FF2B5EF4-FFF2-40B4-BE49-F238E27FC236}">
                <a16:creationId xmlns="" xmlns:a16="http://schemas.microsoft.com/office/drawing/2014/main" id="{C3D18D3F-F97F-AB46-BC54-DAD1E6E7D386}"/>
              </a:ext>
            </a:extLst>
          </p:cNvPr>
          <p:cNvPicPr>
            <a:picLocks noChangeAspect="1"/>
          </p:cNvPicPr>
          <p:nvPr userDrawn="1"/>
        </p:nvPicPr>
        <p:blipFill>
          <a:blip r:embed="rId2" cstate="print"/>
          <a:stretch>
            <a:fillRect/>
          </a:stretch>
        </p:blipFill>
        <p:spPr>
          <a:xfrm>
            <a:off x="131561" y="218188"/>
            <a:ext cx="691073" cy="902909"/>
          </a:xfrm>
          <a:prstGeom prst="rect">
            <a:avLst/>
          </a:prstGeom>
        </p:spPr>
      </p:pic>
      <p:sp>
        <p:nvSpPr>
          <p:cNvPr id="15" name="Text Placeholder 2">
            <a:extLst>
              <a:ext uri="{FF2B5EF4-FFF2-40B4-BE49-F238E27FC236}">
                <a16:creationId xmlns="" xmlns:a16="http://schemas.microsoft.com/office/drawing/2014/main" id="{8662E77D-A635-4C45-BD90-8C9FB9DCCE28}"/>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216817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5" name="Picture 4">
            <a:extLst>
              <a:ext uri="{FF2B5EF4-FFF2-40B4-BE49-F238E27FC236}">
                <a16:creationId xmlns="" xmlns:a16="http://schemas.microsoft.com/office/drawing/2014/main" id="{E5A0D5B1-AABF-5C4D-BBB3-0FCDE9AB1C2C}"/>
              </a:ext>
            </a:extLst>
          </p:cNvPr>
          <p:cNvPicPr>
            <a:picLocks noChangeAspect="1"/>
          </p:cNvPicPr>
          <p:nvPr userDrawn="1"/>
        </p:nvPicPr>
        <p:blipFill>
          <a:blip r:embed="rId3" cstate="print">
            <a:duotone>
              <a:prstClr val="black"/>
              <a:schemeClr val="bg1">
                <a:tint val="45000"/>
                <a:satMod val="400000"/>
              </a:schemeClr>
            </a:duotone>
          </a:blip>
          <a:stretch>
            <a:fillRect/>
          </a:stretch>
        </p:blipFill>
        <p:spPr>
          <a:xfrm>
            <a:off x="193288" y="243279"/>
            <a:ext cx="633769" cy="828040"/>
          </a:xfrm>
          <a:prstGeom prst="rect">
            <a:avLst/>
          </a:prstGeom>
        </p:spPr>
      </p:pic>
      <p:sp>
        <p:nvSpPr>
          <p:cNvPr id="15" name="Text Placeholder 2">
            <a:extLst>
              <a:ext uri="{FF2B5EF4-FFF2-40B4-BE49-F238E27FC236}">
                <a16:creationId xmlns="" xmlns:a16="http://schemas.microsoft.com/office/drawing/2014/main" id="{7D65F490-992A-8345-8721-B1AEE1EB7CDF}"/>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36206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E620A-9A8B-4341-B32B-9C9C837087D8}"/>
              </a:ext>
            </a:extLst>
          </p:cNvPr>
          <p:cNvSpPr>
            <a:spLocks noGrp="1"/>
          </p:cNvSpPr>
          <p:nvPr>
            <p:ph type="ctrTitle" hasCustomPrompt="1"/>
          </p:nvPr>
        </p:nvSpPr>
        <p:spPr>
          <a:xfrm>
            <a:off x="4376271" y="2808434"/>
            <a:ext cx="6568253" cy="720533"/>
          </a:xfrm>
        </p:spPr>
        <p:txBody>
          <a:bodyPr anchor="t">
            <a:noAutofit/>
          </a:bodyPr>
          <a:lstStyle>
            <a:lvl1pPr algn="ctr">
              <a:defRPr sz="3200" b="1">
                <a:solidFill>
                  <a:schemeClr val="bg1"/>
                </a:solidFill>
                <a:latin typeface="+mn-lt"/>
              </a:defRPr>
            </a:lvl1pPr>
          </a:lstStyle>
          <a:p>
            <a:r>
              <a:rPr lang="en-US" dirty="0"/>
              <a:t>This is an example of a page break or big title to introduce a new section…</a:t>
            </a:r>
          </a:p>
        </p:txBody>
      </p:sp>
      <p:sp>
        <p:nvSpPr>
          <p:cNvPr id="17" name="Subtitle 2">
            <a:extLst>
              <a:ext uri="{FF2B5EF4-FFF2-40B4-BE49-F238E27FC236}">
                <a16:creationId xmlns="" xmlns:a16="http://schemas.microsoft.com/office/drawing/2014/main" id="{E42028BE-6CC2-3848-BDE5-B1D3B376CAF0}"/>
              </a:ext>
            </a:extLst>
          </p:cNvPr>
          <p:cNvSpPr>
            <a:spLocks noGrp="1"/>
          </p:cNvSpPr>
          <p:nvPr>
            <p:ph type="subTitle" idx="1" hasCustomPrompt="1"/>
          </p:nvPr>
        </p:nvSpPr>
        <p:spPr>
          <a:xfrm>
            <a:off x="4538012" y="4115687"/>
            <a:ext cx="4790227" cy="399807"/>
          </a:xfrm>
        </p:spPr>
        <p:txBody>
          <a:bodyPr>
            <a:normAutofit/>
          </a:bodyPr>
          <a:lstStyle>
            <a:lvl1pPr marL="0" indent="0" algn="ctr">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example to explain the section or give a description of the section we are about to enter</a:t>
            </a:r>
          </a:p>
        </p:txBody>
      </p:sp>
      <p:pic>
        <p:nvPicPr>
          <p:cNvPr id="7" name="Picture 6">
            <a:extLst>
              <a:ext uri="{FF2B5EF4-FFF2-40B4-BE49-F238E27FC236}">
                <a16:creationId xmlns="" xmlns:a16="http://schemas.microsoft.com/office/drawing/2014/main" id="{37E0FCEE-B1AA-C344-B2F7-CCC426D76B2F}"/>
              </a:ext>
            </a:extLst>
          </p:cNvPr>
          <p:cNvPicPr>
            <a:picLocks noChangeAspect="1"/>
          </p:cNvPicPr>
          <p:nvPr userDrawn="1"/>
        </p:nvPicPr>
        <p:blipFill>
          <a:blip r:embed="rId2" cstate="print"/>
          <a:stretch>
            <a:fillRect/>
          </a:stretch>
        </p:blipFill>
        <p:spPr>
          <a:xfrm>
            <a:off x="1133568" y="1946234"/>
            <a:ext cx="2269774" cy="2965532"/>
          </a:xfrm>
          <a:prstGeom prst="rect">
            <a:avLst/>
          </a:prstGeom>
        </p:spPr>
      </p:pic>
    </p:spTree>
    <p:extLst>
      <p:ext uri="{BB962C8B-B14F-4D97-AF65-F5344CB8AC3E}">
        <p14:creationId xmlns:p14="http://schemas.microsoft.com/office/powerpoint/2010/main" xmlns="" val="332612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1" name="Picture Placeholder 11">
            <a:extLst>
              <a:ext uri="{FF2B5EF4-FFF2-40B4-BE49-F238E27FC236}">
                <a16:creationId xmlns="" xmlns:a16="http://schemas.microsoft.com/office/drawing/2014/main" id="{E33CCF59-32FB-CE4E-BA17-64EB8FA49483}"/>
              </a:ext>
            </a:extLst>
          </p:cNvPr>
          <p:cNvSpPr>
            <a:spLocks noGrp="1"/>
          </p:cNvSpPr>
          <p:nvPr>
            <p:ph type="pic" sz="quarter" idx="11" hasCustomPrompt="1"/>
          </p:nvPr>
        </p:nvSpPr>
        <p:spPr>
          <a:xfrm>
            <a:off x="5577842" y="243841"/>
            <a:ext cx="6614159" cy="6614160"/>
          </a:xfrm>
          <a:custGeom>
            <a:avLst/>
            <a:gdLst>
              <a:gd name="connsiteX0" fmla="*/ 6614159 w 6614159"/>
              <a:gd name="connsiteY0" fmla="*/ 0 h 6614160"/>
              <a:gd name="connsiteX1" fmla="*/ 6614159 w 6614159"/>
              <a:gd name="connsiteY1" fmla="*/ 3418065 h 6614160"/>
              <a:gd name="connsiteX2" fmla="*/ 3418064 w 6614159"/>
              <a:gd name="connsiteY2" fmla="*/ 6614160 h 6614160"/>
              <a:gd name="connsiteX3" fmla="*/ 0 w 6614159"/>
              <a:gd name="connsiteY3" fmla="*/ 6614160 h 6614160"/>
              <a:gd name="connsiteX4" fmla="*/ 6614159 w 6614159"/>
              <a:gd name="connsiteY4" fmla="*/ 0 h 661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4159" h="6614160">
                <a:moveTo>
                  <a:pt x="6614159" y="0"/>
                </a:moveTo>
                <a:lnTo>
                  <a:pt x="6614159" y="3418065"/>
                </a:lnTo>
                <a:cubicBezTo>
                  <a:pt x="4849004" y="3418065"/>
                  <a:pt x="3418064" y="4849006"/>
                  <a:pt x="3418064" y="6614160"/>
                </a:cubicBezTo>
                <a:lnTo>
                  <a:pt x="0" y="6614160"/>
                </a:lnTo>
                <a:cubicBezTo>
                  <a:pt x="0" y="2961260"/>
                  <a:pt x="2961259" y="0"/>
                  <a:pt x="6614159" y="0"/>
                </a:cubicBezTo>
                <a:close/>
              </a:path>
            </a:pathLst>
          </a:custGeom>
          <a:pattFill prst="pct10">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xmlns="" val="239474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2683564" y="258810"/>
            <a:ext cx="9130011"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2683563" y="721291"/>
            <a:ext cx="9130013" cy="308883"/>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sp>
        <p:nvSpPr>
          <p:cNvPr id="15" name="Text Placeholder 2">
            <a:extLst>
              <a:ext uri="{FF2B5EF4-FFF2-40B4-BE49-F238E27FC236}">
                <a16:creationId xmlns="" xmlns:a16="http://schemas.microsoft.com/office/drawing/2014/main" id="{7D65F490-992A-8345-8721-B1AEE1EB7CDF}"/>
              </a:ext>
            </a:extLst>
          </p:cNvPr>
          <p:cNvSpPr>
            <a:spLocks noGrp="1"/>
          </p:cNvSpPr>
          <p:nvPr>
            <p:ph type="body" sz="quarter" idx="17" hasCustomPrompt="1"/>
          </p:nvPr>
        </p:nvSpPr>
        <p:spPr>
          <a:xfrm>
            <a:off x="741413" y="1622773"/>
            <a:ext cx="10709173" cy="4631961"/>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pic>
        <p:nvPicPr>
          <p:cNvPr id="8" name="Picture 7">
            <a:extLst>
              <a:ext uri="{FF2B5EF4-FFF2-40B4-BE49-F238E27FC236}">
                <a16:creationId xmlns="" xmlns:a16="http://schemas.microsoft.com/office/drawing/2014/main" id="{F0B4AF26-55DD-6446-8D7C-D9F0BD62EBB7}"/>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harpenSoften amount="100000"/>
                    </a14:imgEffect>
                    <a14:imgEffect>
                      <a14:brightnessContrast bright="100000" contrast="100000"/>
                    </a14:imgEffect>
                  </a14:imgLayer>
                </a14:imgProps>
              </a:ext>
            </a:extLst>
          </a:blip>
          <a:stretch>
            <a:fillRect/>
          </a:stretch>
        </p:blipFill>
        <p:spPr>
          <a:xfrm>
            <a:off x="241390" y="307107"/>
            <a:ext cx="2203633" cy="723067"/>
          </a:xfrm>
          <a:prstGeom prst="rect">
            <a:avLst/>
          </a:prstGeom>
          <a:noFill/>
        </p:spPr>
      </p:pic>
    </p:spTree>
    <p:extLst>
      <p:ext uri="{BB962C8B-B14F-4D97-AF65-F5344CB8AC3E}">
        <p14:creationId xmlns:p14="http://schemas.microsoft.com/office/powerpoint/2010/main" xmlns="" val="220096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5" name="Picture 4">
            <a:extLst>
              <a:ext uri="{FF2B5EF4-FFF2-40B4-BE49-F238E27FC236}">
                <a16:creationId xmlns="" xmlns:a16="http://schemas.microsoft.com/office/drawing/2014/main" id="{E5A0D5B1-AABF-5C4D-BBB3-0FCDE9AB1C2C}"/>
              </a:ext>
            </a:extLst>
          </p:cNvPr>
          <p:cNvPicPr>
            <a:picLocks noChangeAspect="1"/>
          </p:cNvPicPr>
          <p:nvPr userDrawn="1"/>
        </p:nvPicPr>
        <p:blipFill>
          <a:blip r:embed="rId3" cstate="print">
            <a:duotone>
              <a:prstClr val="black"/>
              <a:schemeClr val="bg1">
                <a:tint val="45000"/>
                <a:satMod val="400000"/>
              </a:schemeClr>
            </a:duotone>
          </a:blip>
          <a:stretch>
            <a:fillRect/>
          </a:stretch>
        </p:blipFill>
        <p:spPr>
          <a:xfrm>
            <a:off x="193288" y="243279"/>
            <a:ext cx="633769" cy="828040"/>
          </a:xfrm>
          <a:prstGeom prst="rect">
            <a:avLst/>
          </a:prstGeom>
        </p:spPr>
      </p:pic>
      <p:sp>
        <p:nvSpPr>
          <p:cNvPr id="15" name="Text Placeholder 2">
            <a:extLst>
              <a:ext uri="{FF2B5EF4-FFF2-40B4-BE49-F238E27FC236}">
                <a16:creationId xmlns="" xmlns:a16="http://schemas.microsoft.com/office/drawing/2014/main" id="{7D65F490-992A-8345-8721-B1AEE1EB7CDF}"/>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21716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2683564" y="258810"/>
            <a:ext cx="9130011"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2683563" y="721291"/>
            <a:ext cx="9130013" cy="308883"/>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sp>
        <p:nvSpPr>
          <p:cNvPr id="15" name="Text Placeholder 2">
            <a:extLst>
              <a:ext uri="{FF2B5EF4-FFF2-40B4-BE49-F238E27FC236}">
                <a16:creationId xmlns="" xmlns:a16="http://schemas.microsoft.com/office/drawing/2014/main" id="{7D65F490-992A-8345-8721-B1AEE1EB7CDF}"/>
              </a:ext>
            </a:extLst>
          </p:cNvPr>
          <p:cNvSpPr>
            <a:spLocks noGrp="1"/>
          </p:cNvSpPr>
          <p:nvPr>
            <p:ph type="body" sz="quarter" idx="17" hasCustomPrompt="1"/>
          </p:nvPr>
        </p:nvSpPr>
        <p:spPr>
          <a:xfrm>
            <a:off x="470098" y="1741298"/>
            <a:ext cx="6871961" cy="4631961"/>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pic>
        <p:nvPicPr>
          <p:cNvPr id="8" name="Picture 7">
            <a:extLst>
              <a:ext uri="{FF2B5EF4-FFF2-40B4-BE49-F238E27FC236}">
                <a16:creationId xmlns="" xmlns:a16="http://schemas.microsoft.com/office/drawing/2014/main" id="{F0B4AF26-55DD-6446-8D7C-D9F0BD62EBB7}"/>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harpenSoften amount="100000"/>
                    </a14:imgEffect>
                    <a14:imgEffect>
                      <a14:brightnessContrast bright="100000" contrast="100000"/>
                    </a14:imgEffect>
                  </a14:imgLayer>
                </a14:imgProps>
              </a:ext>
            </a:extLst>
          </a:blip>
          <a:stretch>
            <a:fillRect/>
          </a:stretch>
        </p:blipFill>
        <p:spPr>
          <a:xfrm>
            <a:off x="241390" y="307107"/>
            <a:ext cx="2203633" cy="723067"/>
          </a:xfrm>
          <a:prstGeom prst="rect">
            <a:avLst/>
          </a:prstGeom>
          <a:noFill/>
        </p:spPr>
      </p:pic>
      <p:sp>
        <p:nvSpPr>
          <p:cNvPr id="3" name="Rectangle 2">
            <a:extLst>
              <a:ext uri="{FF2B5EF4-FFF2-40B4-BE49-F238E27FC236}">
                <a16:creationId xmlns="" xmlns:a16="http://schemas.microsoft.com/office/drawing/2014/main" id="{9BBED921-EAD9-064E-894E-2B4C36C81386}"/>
              </a:ext>
            </a:extLst>
          </p:cNvPr>
          <p:cNvSpPr/>
          <p:nvPr userDrawn="1"/>
        </p:nvSpPr>
        <p:spPr>
          <a:xfrm>
            <a:off x="7812157" y="1311349"/>
            <a:ext cx="4379843" cy="554340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6694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E620A-9A8B-4341-B32B-9C9C837087D8}"/>
              </a:ext>
            </a:extLst>
          </p:cNvPr>
          <p:cNvSpPr>
            <a:spLocks noGrp="1"/>
          </p:cNvSpPr>
          <p:nvPr>
            <p:ph type="ctrTitle" hasCustomPrompt="1"/>
          </p:nvPr>
        </p:nvSpPr>
        <p:spPr>
          <a:xfrm>
            <a:off x="3143294" y="3395154"/>
            <a:ext cx="6568253" cy="720533"/>
          </a:xfrm>
        </p:spPr>
        <p:txBody>
          <a:bodyPr anchor="t">
            <a:noAutofit/>
          </a:bodyPr>
          <a:lstStyle>
            <a:lvl1pPr algn="ctr">
              <a:defRPr sz="3200" b="1">
                <a:solidFill>
                  <a:schemeClr val="bg1"/>
                </a:solidFill>
                <a:latin typeface="+mn-lt"/>
              </a:defRPr>
            </a:lvl1pPr>
          </a:lstStyle>
          <a:p>
            <a:r>
              <a:rPr lang="en-US" dirty="0"/>
              <a:t>This is an example of a page break or big title to introduce a new section…</a:t>
            </a:r>
          </a:p>
        </p:txBody>
      </p:sp>
      <p:sp>
        <p:nvSpPr>
          <p:cNvPr id="17" name="Subtitle 2">
            <a:extLst>
              <a:ext uri="{FF2B5EF4-FFF2-40B4-BE49-F238E27FC236}">
                <a16:creationId xmlns="" xmlns:a16="http://schemas.microsoft.com/office/drawing/2014/main" id="{E42028BE-6CC2-3848-BDE5-B1D3B376CAF0}"/>
              </a:ext>
            </a:extLst>
          </p:cNvPr>
          <p:cNvSpPr>
            <a:spLocks noGrp="1"/>
          </p:cNvSpPr>
          <p:nvPr>
            <p:ph type="subTitle" idx="1" hasCustomPrompt="1"/>
          </p:nvPr>
        </p:nvSpPr>
        <p:spPr>
          <a:xfrm>
            <a:off x="3882029" y="5089722"/>
            <a:ext cx="4790227" cy="399807"/>
          </a:xfrm>
        </p:spPr>
        <p:txBody>
          <a:bodyPr>
            <a:normAutofit/>
          </a:bodyPr>
          <a:lstStyle>
            <a:lvl1pPr marL="0" indent="0" algn="ctr">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example to explain the section or give a description of the section we are about to enter</a:t>
            </a:r>
          </a:p>
        </p:txBody>
      </p:sp>
      <p:pic>
        <p:nvPicPr>
          <p:cNvPr id="4" name="Picture 3">
            <a:extLst>
              <a:ext uri="{FF2B5EF4-FFF2-40B4-BE49-F238E27FC236}">
                <a16:creationId xmlns="" xmlns:a16="http://schemas.microsoft.com/office/drawing/2014/main" id="{AFAA940C-6AFB-4647-9BC5-D634B91D9DE0}"/>
              </a:ext>
            </a:extLst>
          </p:cNvPr>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100000"/>
                    </a14:imgEffect>
                    <a14:imgEffect>
                      <a14:brightnessContrast bright="100000" contrast="100000"/>
                    </a14:imgEffect>
                  </a14:imgLayer>
                </a14:imgProps>
              </a:ext>
            </a:extLst>
          </a:blip>
          <a:stretch>
            <a:fillRect/>
          </a:stretch>
        </p:blipFill>
        <p:spPr>
          <a:xfrm>
            <a:off x="3143294" y="701445"/>
            <a:ext cx="5905412" cy="1937713"/>
          </a:xfrm>
          <a:prstGeom prst="rect">
            <a:avLst/>
          </a:prstGeom>
          <a:noFill/>
        </p:spPr>
      </p:pic>
    </p:spTree>
    <p:extLst>
      <p:ext uri="{BB962C8B-B14F-4D97-AF65-F5344CB8AC3E}">
        <p14:creationId xmlns:p14="http://schemas.microsoft.com/office/powerpoint/2010/main" xmlns="" val="259090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B926A6-D6DF-A64B-AB57-139F27784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A095A32-D000-6F42-8971-2E2F9A9FF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4FF3273-B632-7442-9C47-910C06E41A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252E60B5-D8BF-244D-819D-F661773D5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355C57-F190-BF44-B4E2-C4B6DA36F6AC}"/>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93529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6EAE9B-BD86-3148-ADB1-F770F2E5A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4313909-30D3-F449-A0A4-1A552DA41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1121A4-822E-3C45-B8ED-3405E99F7D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32AC0831-31B5-6546-A298-83111D8E7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B1CADE-AE78-5842-87D9-3DCA80FE8954}"/>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46600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C1628-BFB2-C94B-AF02-EE461E47A9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C33AEED-20F1-A647-87AC-9C3C2069E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54789AE-6C63-0741-AB0C-A77A032EDA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A1BB89D0-8CE4-4F40-B4E1-9DBAAEA08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8AB8C-1356-3F42-A6EF-1C785E0974D8}"/>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6828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9D8B173-C308-2141-B182-485A50317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AFD9669-B1AD-EA4B-8D03-D23CAEFBF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3508FD-F4FB-654A-A2FC-22AC0E531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A00C9CB7-EAE9-7C42-87D3-55203324D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ED6A2CA-65FB-2D45-98A2-9244C5141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451776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slideLayout" Target="../slideLayouts/slideLayout2.xml"/><Relationship Id="rId4" Type="http://schemas.openxmlformats.org/officeDocument/2006/relationships/tags" Target="../tags/tag11.xml"/><Relationship Id="rId9"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09820" y="2061481"/>
            <a:ext cx="7691605" cy="1244427"/>
          </a:xfrm>
        </p:spPr>
        <p:txBody>
          <a:bodyPr/>
          <a:lstStyle/>
          <a:p>
            <a:pPr algn="l">
              <a:lnSpc>
                <a:spcPct val="100000"/>
              </a:lnSpc>
            </a:pPr>
            <a:r>
              <a:rPr lang="en-US" dirty="0">
                <a:effectLst>
                  <a:outerShdw blurRad="38100" dist="38100" dir="2700000" algn="tl">
                    <a:srgbClr val="000000">
                      <a:alpha val="43137"/>
                    </a:srgbClr>
                  </a:outerShdw>
                </a:effectLst>
              </a:rPr>
              <a:t>SA’S I</a:t>
            </a:r>
            <a:r>
              <a:rPr lang="en-ZA" dirty="0">
                <a:effectLst>
                  <a:outerShdw blurRad="38100" dist="38100" dir="2700000" algn="tl">
                    <a:srgbClr val="000000">
                      <a:alpha val="43137"/>
                    </a:srgbClr>
                  </a:outerShdw>
                </a:effectLst>
              </a:rPr>
              <a:t>NFRASTRUCTURE INVESTMENT PLAN</a:t>
            </a:r>
            <a:br>
              <a:rPr lang="en-ZA" dirty="0">
                <a:effectLst>
                  <a:outerShdw blurRad="38100" dist="38100" dir="2700000" algn="tl">
                    <a:srgbClr val="000000">
                      <a:alpha val="43137"/>
                    </a:srgbClr>
                  </a:outerShdw>
                </a:effectLst>
              </a:rPr>
            </a:br>
            <a:r>
              <a:rPr lang="en-ZA" dirty="0">
                <a:effectLst>
                  <a:outerShdw blurRad="38100" dist="38100" dir="2700000" algn="tl">
                    <a:srgbClr val="000000">
                      <a:alpha val="43137"/>
                    </a:srgbClr>
                  </a:outerShdw>
                </a:effectLst>
              </a:rPr>
              <a:t>UPDATE REPORT</a:t>
            </a:r>
          </a:p>
        </p:txBody>
      </p:sp>
      <p:sp>
        <p:nvSpPr>
          <p:cNvPr id="7" name="Rectangle 6"/>
          <p:cNvSpPr/>
          <p:nvPr/>
        </p:nvSpPr>
        <p:spPr>
          <a:xfrm>
            <a:off x="3709819" y="5493432"/>
            <a:ext cx="3655623" cy="421654"/>
          </a:xfrm>
          <a:prstGeom prst="rect">
            <a:avLst/>
          </a:prstGeom>
        </p:spPr>
        <p:txBody>
          <a:bodyPr wrap="square">
            <a:spAutoFit/>
          </a:bodyPr>
          <a:lstStyle/>
          <a:p>
            <a:pPr marL="0" marR="556895" lvl="0" indent="0" algn="l" defTabSz="914377" rtl="0" eaLnBrk="1" fontAlgn="auto" latinLnBrk="0" hangingPunct="1">
              <a:lnSpc>
                <a:spcPct val="107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Times New Roman" panose="02020603050405020304" pitchFamily="18" charset="0"/>
              </a:rPr>
              <a:t>10 October 2020</a:t>
            </a:r>
            <a:endParaRPr kumimoji="0" lang="en-ZA"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704860" y="756573"/>
            <a:ext cx="3004959" cy="887621"/>
            <a:chOff x="185916" y="109106"/>
            <a:chExt cx="3004959" cy="887621"/>
          </a:xfrm>
        </p:grpSpPr>
        <p:sp>
          <p:nvSpPr>
            <p:cNvPr id="10" name="TextBox 9"/>
            <p:cNvSpPr txBox="1"/>
            <p:nvPr/>
          </p:nvSpPr>
          <p:spPr>
            <a:xfrm>
              <a:off x="800100" y="109106"/>
              <a:ext cx="239077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white"/>
                  </a:solidFill>
                  <a:effectLst/>
                  <a:uLnTx/>
                  <a:uFillTx/>
                  <a:latin typeface="Calibri" panose="020F0502020204030204"/>
                  <a:ea typeface="+mn-ea"/>
                  <a:cs typeface="+mn-cs"/>
                </a:rPr>
                <a:t>Department of Public Works  </a:t>
              </a:r>
              <a:r>
                <a:rPr kumimoji="0" lang="en-ZA" sz="1100" b="1" i="0" u="none" strike="noStrike" kern="1200" cap="none" spc="0" normalizeH="0" baseline="0" noProof="0" dirty="0">
                  <a:ln>
                    <a:noFill/>
                  </a:ln>
                  <a:solidFill>
                    <a:prstClr val="white"/>
                  </a:solidFill>
                  <a:effectLst/>
                  <a:uLnTx/>
                  <a:uFillTx/>
                  <a:latin typeface="Calibri" panose="020F0502020204030204"/>
                  <a:ea typeface="+mn-ea"/>
                  <a:cs typeface="+mn-cs"/>
                </a:rPr>
                <a:t>REPUBLIC OF SOUTH AFRICA</a:t>
              </a:r>
            </a:p>
          </p:txBody>
        </p:sp>
        <p:pic>
          <p:nvPicPr>
            <p:cNvPr id="11"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916" y="184114"/>
              <a:ext cx="614184" cy="8126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Rectangle 1"/>
          <p:cNvSpPr/>
          <p:nvPr/>
        </p:nvSpPr>
        <p:spPr>
          <a:xfrm>
            <a:off x="3637899" y="3004141"/>
            <a:ext cx="6941433"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Detailed Implementation Modalities to Support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Economic Reconstruction and Recovery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FFC000">
                    <a:lumMod val="40000"/>
                    <a:lumOff val="60000"/>
                  </a:srgbClr>
                </a:solidFill>
                <a:effectLst>
                  <a:outerShdw blurRad="38100" dist="38100" dir="2700000" algn="tl">
                    <a:srgbClr val="000000">
                      <a:alpha val="43137"/>
                    </a:srgbClr>
                  </a:outerShdw>
                </a:effectLst>
                <a:uLnTx/>
                <a:uFillTx/>
                <a:latin typeface="Calibri" panose="020F0502020204030204"/>
                <a:ea typeface="+mn-ea"/>
                <a:cs typeface="+mn-cs"/>
              </a:rPr>
              <a:t>Additional Information Emanating from the Cabinet Lekgotla of 8 October 2020 and Implementation Plans for the Special Projects gazetted as SIPs</a:t>
            </a:r>
            <a:endParaRPr kumimoji="0" lang="en-ZA" sz="2400" b="1"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2235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20809" y="277860"/>
            <a:ext cx="10792767" cy="490190"/>
          </a:xfrm>
        </p:spPr>
        <p:txBody>
          <a:bodyPr/>
          <a:lstStyle/>
          <a:p>
            <a:r>
              <a:rPr lang="en-US" dirty="0"/>
              <a:t>Institutionalisation of Governance Models </a:t>
            </a:r>
            <a:br>
              <a:rPr lang="en-US" dirty="0"/>
            </a:br>
            <a:r>
              <a:rPr lang="en-US" sz="2800" b="0" i="1" dirty="0"/>
              <a:t>Whole of Government-Approach and effective private sector participation</a:t>
            </a:r>
          </a:p>
        </p:txBody>
      </p:sp>
      <p:grpSp>
        <p:nvGrpSpPr>
          <p:cNvPr id="6" name="btfpRowHeaderBox242046">
            <a:extLst>
              <a:ext uri="{FF2B5EF4-FFF2-40B4-BE49-F238E27FC236}">
                <a16:creationId xmlns="" xmlns:a16="http://schemas.microsoft.com/office/drawing/2014/main" id="{705DEBEA-17BD-4829-AD68-BE3B1710BB60}"/>
              </a:ext>
            </a:extLst>
          </p:cNvPr>
          <p:cNvGrpSpPr/>
          <p:nvPr>
            <p:custDataLst>
              <p:tags r:id="rId1"/>
            </p:custDataLst>
          </p:nvPr>
        </p:nvGrpSpPr>
        <p:grpSpPr>
          <a:xfrm>
            <a:off x="920658" y="1561828"/>
            <a:ext cx="2037793" cy="1217073"/>
            <a:chOff x="330200" y="7056892"/>
            <a:chExt cx="2540000" cy="972979"/>
          </a:xfrm>
        </p:grpSpPr>
        <p:sp>
          <p:nvSpPr>
            <p:cNvPr id="7" name="btfpRowHeaderBoxText242046">
              <a:extLst>
                <a:ext uri="{FF2B5EF4-FFF2-40B4-BE49-F238E27FC236}">
                  <a16:creationId xmlns="" xmlns:a16="http://schemas.microsoft.com/office/drawing/2014/main" id="{FCC0E624-4113-4211-B442-FC2309EA40C0}"/>
                </a:ext>
              </a:extLst>
            </p:cNvPr>
            <p:cNvSpPr txBox="1"/>
            <p:nvPr/>
          </p:nvSpPr>
          <p:spPr bwMode="gray">
            <a:xfrm>
              <a:off x="330200" y="7056892"/>
              <a:ext cx="2540000"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National Infrastructure Plan 2045</a:t>
              </a:r>
            </a:p>
          </p:txBody>
        </p:sp>
        <p:cxnSp>
          <p:nvCxnSpPr>
            <p:cNvPr id="8" name="btfpRowHeaderBoxLine242046">
              <a:extLst>
                <a:ext uri="{FF2B5EF4-FFF2-40B4-BE49-F238E27FC236}">
                  <a16:creationId xmlns="" xmlns:a16="http://schemas.microsoft.com/office/drawing/2014/main" id="{D09C1646-F1C4-40F2-9375-6B72529A3DF5}"/>
                </a:ext>
              </a:extLst>
            </p:cNvPr>
            <p:cNvCxnSpPr/>
            <p:nvPr/>
          </p:nvCxnSpPr>
          <p:spPr bwMode="gray">
            <a:xfrm flipH="1">
              <a:off x="2870200" y="7056892"/>
              <a:ext cx="0" cy="972979"/>
            </a:xfrm>
            <a:prstGeom prst="line">
              <a:avLst/>
            </a:prstGeom>
            <a:noFill/>
            <a:ln w="152400" cap="flat" cmpd="sng" algn="ctr">
              <a:solidFill>
                <a:srgbClr val="2D475A"/>
              </a:solidFill>
              <a:prstDash val="solid"/>
              <a:miter lim="800000"/>
              <a:tailEnd type="none" w="med" len="lg"/>
            </a:ln>
            <a:effectLst/>
          </p:spPr>
        </p:cxnSp>
      </p:grpSp>
      <p:sp>
        <p:nvSpPr>
          <p:cNvPr id="9" name="btfpBulletedList484790">
            <a:extLst>
              <a:ext uri="{FF2B5EF4-FFF2-40B4-BE49-F238E27FC236}">
                <a16:creationId xmlns="" xmlns:a16="http://schemas.microsoft.com/office/drawing/2014/main" id="{F4491824-9B7D-4079-B7CA-D1F485164F55}"/>
              </a:ext>
            </a:extLst>
          </p:cNvPr>
          <p:cNvSpPr txBox="1"/>
          <p:nvPr>
            <p:custDataLst>
              <p:tags r:id="rId2"/>
            </p:custDataLst>
          </p:nvPr>
        </p:nvSpPr>
        <p:spPr bwMode="gray">
          <a:xfrm>
            <a:off x="3047432" y="1650418"/>
            <a:ext cx="2954099" cy="888311"/>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Reference Group Established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Comprised of Public and Private sector- infrastructure SOEs, key industry bodies such as BBC and BUSA </a:t>
            </a:r>
          </a:p>
        </p:txBody>
      </p:sp>
      <p:sp>
        <p:nvSpPr>
          <p:cNvPr id="10" name="btfpBulletedList484790">
            <a:extLst>
              <a:ext uri="{FF2B5EF4-FFF2-40B4-BE49-F238E27FC236}">
                <a16:creationId xmlns="" xmlns:a16="http://schemas.microsoft.com/office/drawing/2014/main" id="{C88F8F6D-17E4-46B5-95E5-F3E6D2F1D0DA}"/>
              </a:ext>
            </a:extLst>
          </p:cNvPr>
          <p:cNvSpPr txBox="1"/>
          <p:nvPr>
            <p:custDataLst>
              <p:tags r:id="rId3"/>
            </p:custDataLst>
          </p:nvPr>
        </p:nvSpPr>
        <p:spPr bwMode="gray">
          <a:xfrm>
            <a:off x="6012700" y="1614348"/>
            <a:ext cx="2954099" cy="888311"/>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ESEID SOE Infrastructure Sub-Committee Established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CEOs of major Infrastructure SOEs, supported by  ESEID Cluster co-chairs </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cxnSp>
        <p:nvCxnSpPr>
          <p:cNvPr id="12" name="Straight Connector 11">
            <a:extLst>
              <a:ext uri="{FF2B5EF4-FFF2-40B4-BE49-F238E27FC236}">
                <a16:creationId xmlns="" xmlns:a16="http://schemas.microsoft.com/office/drawing/2014/main" id="{49A110D3-24FC-4F81-AD8B-C831F63FC8E4}"/>
              </a:ext>
            </a:extLst>
          </p:cNvPr>
          <p:cNvCxnSpPr>
            <a:cxnSpLocks/>
          </p:cNvCxnSpPr>
          <p:nvPr/>
        </p:nvCxnSpPr>
        <p:spPr bwMode="gray">
          <a:xfrm>
            <a:off x="749828" y="2926993"/>
            <a:ext cx="11442171" cy="0"/>
          </a:xfrm>
          <a:prstGeom prst="line">
            <a:avLst/>
          </a:prstGeom>
          <a:noFill/>
          <a:ln w="9525" cap="flat" cmpd="sng" algn="ctr">
            <a:solidFill>
              <a:srgbClr val="858585"/>
            </a:solidFill>
            <a:prstDash val="dash"/>
            <a:miter lim="800000"/>
            <a:headEnd type="none" w="med" len="med"/>
            <a:tailEnd type="none" w="med" len="lg"/>
          </a:ln>
          <a:effectLst/>
        </p:spPr>
      </p:cxnSp>
      <p:cxnSp>
        <p:nvCxnSpPr>
          <p:cNvPr id="13" name="Straight Connector 12">
            <a:extLst>
              <a:ext uri="{FF2B5EF4-FFF2-40B4-BE49-F238E27FC236}">
                <a16:creationId xmlns="" xmlns:a16="http://schemas.microsoft.com/office/drawing/2014/main" id="{8E5496C2-BB78-4B91-B581-F085D43A48FB}"/>
              </a:ext>
            </a:extLst>
          </p:cNvPr>
          <p:cNvCxnSpPr>
            <a:cxnSpLocks/>
          </p:cNvCxnSpPr>
          <p:nvPr/>
        </p:nvCxnSpPr>
        <p:spPr>
          <a:xfrm>
            <a:off x="1020809" y="1513485"/>
            <a:ext cx="1097089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btfpRowHeaderBoxText242046">
            <a:extLst>
              <a:ext uri="{FF2B5EF4-FFF2-40B4-BE49-F238E27FC236}">
                <a16:creationId xmlns="" xmlns:a16="http://schemas.microsoft.com/office/drawing/2014/main" id="{2DE636B6-64BB-458C-9CAC-0A319379FFE5}"/>
              </a:ext>
            </a:extLst>
          </p:cNvPr>
          <p:cNvSpPr txBox="1"/>
          <p:nvPr/>
        </p:nvSpPr>
        <p:spPr bwMode="gray">
          <a:xfrm>
            <a:off x="823067" y="3022714"/>
            <a:ext cx="2037793" cy="1217073"/>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Strategic Integrated Infrastructure Projects </a:t>
            </a:r>
          </a:p>
        </p:txBody>
      </p:sp>
      <p:cxnSp>
        <p:nvCxnSpPr>
          <p:cNvPr id="18" name="btfpRowHeaderBoxLine242046">
            <a:extLst>
              <a:ext uri="{FF2B5EF4-FFF2-40B4-BE49-F238E27FC236}">
                <a16:creationId xmlns="" xmlns:a16="http://schemas.microsoft.com/office/drawing/2014/main" id="{F5629FC2-C046-4004-9A49-E8156A580D59}"/>
              </a:ext>
            </a:extLst>
          </p:cNvPr>
          <p:cNvCxnSpPr/>
          <p:nvPr/>
        </p:nvCxnSpPr>
        <p:spPr bwMode="gray">
          <a:xfrm flipH="1">
            <a:off x="2958451" y="3022713"/>
            <a:ext cx="0" cy="1217073"/>
          </a:xfrm>
          <a:prstGeom prst="line">
            <a:avLst/>
          </a:prstGeom>
          <a:noFill/>
          <a:ln w="152400" cap="flat" cmpd="sng" algn="ctr">
            <a:solidFill>
              <a:srgbClr val="2D475A"/>
            </a:solidFill>
            <a:prstDash val="solid"/>
            <a:miter lim="800000"/>
            <a:tailEnd type="none" w="med" len="lg"/>
          </a:ln>
          <a:effectLst/>
        </p:spPr>
      </p:cxnSp>
      <p:sp>
        <p:nvSpPr>
          <p:cNvPr id="19" name="btfpRowHeaderBoxText242046">
            <a:extLst>
              <a:ext uri="{FF2B5EF4-FFF2-40B4-BE49-F238E27FC236}">
                <a16:creationId xmlns="" xmlns:a16="http://schemas.microsoft.com/office/drawing/2014/main" id="{6D4EAE68-5C99-43D2-A032-F8567A7226E8}"/>
              </a:ext>
            </a:extLst>
          </p:cNvPr>
          <p:cNvSpPr txBox="1"/>
          <p:nvPr/>
        </p:nvSpPr>
        <p:spPr bwMode="gray">
          <a:xfrm>
            <a:off x="839142" y="4451822"/>
            <a:ext cx="2037793" cy="1217073"/>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Development of robust infrastructure project pipeline </a:t>
            </a:r>
          </a:p>
        </p:txBody>
      </p:sp>
      <p:cxnSp>
        <p:nvCxnSpPr>
          <p:cNvPr id="20" name="btfpRowHeaderBoxLine242046">
            <a:extLst>
              <a:ext uri="{FF2B5EF4-FFF2-40B4-BE49-F238E27FC236}">
                <a16:creationId xmlns="" xmlns:a16="http://schemas.microsoft.com/office/drawing/2014/main" id="{D52C6CA4-3884-4A32-851A-A2C70CCE688F}"/>
              </a:ext>
            </a:extLst>
          </p:cNvPr>
          <p:cNvCxnSpPr/>
          <p:nvPr/>
        </p:nvCxnSpPr>
        <p:spPr bwMode="gray">
          <a:xfrm flipH="1">
            <a:off x="2958451" y="4451822"/>
            <a:ext cx="0" cy="1217073"/>
          </a:xfrm>
          <a:prstGeom prst="line">
            <a:avLst/>
          </a:prstGeom>
          <a:noFill/>
          <a:ln w="152400" cap="flat" cmpd="sng" algn="ctr">
            <a:solidFill>
              <a:srgbClr val="2D475A"/>
            </a:solidFill>
            <a:prstDash val="solid"/>
            <a:miter lim="800000"/>
            <a:tailEnd type="none" w="med" len="lg"/>
          </a:ln>
          <a:effectLst/>
        </p:spPr>
      </p:cxnSp>
      <p:sp>
        <p:nvSpPr>
          <p:cNvPr id="21" name="btfpRowHeaderBoxText242046">
            <a:extLst>
              <a:ext uri="{FF2B5EF4-FFF2-40B4-BE49-F238E27FC236}">
                <a16:creationId xmlns="" xmlns:a16="http://schemas.microsoft.com/office/drawing/2014/main" id="{252C79FE-D0A9-43FA-8D85-58A196B26559}"/>
              </a:ext>
            </a:extLst>
          </p:cNvPr>
          <p:cNvSpPr txBox="1"/>
          <p:nvPr/>
        </p:nvSpPr>
        <p:spPr bwMode="gray">
          <a:xfrm>
            <a:off x="801619" y="6019775"/>
            <a:ext cx="2037793" cy="726272"/>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Operationalisation of the Infrastructure Fund </a:t>
            </a:r>
          </a:p>
        </p:txBody>
      </p:sp>
      <p:cxnSp>
        <p:nvCxnSpPr>
          <p:cNvPr id="22" name="btfpRowHeaderBoxLine242046">
            <a:extLst>
              <a:ext uri="{FF2B5EF4-FFF2-40B4-BE49-F238E27FC236}">
                <a16:creationId xmlns="" xmlns:a16="http://schemas.microsoft.com/office/drawing/2014/main" id="{82F72FE9-8D62-46DB-93EC-0CE7AF466171}"/>
              </a:ext>
            </a:extLst>
          </p:cNvPr>
          <p:cNvCxnSpPr>
            <a:cxnSpLocks/>
          </p:cNvCxnSpPr>
          <p:nvPr/>
        </p:nvCxnSpPr>
        <p:spPr bwMode="gray">
          <a:xfrm>
            <a:off x="2941130" y="6146767"/>
            <a:ext cx="0" cy="619794"/>
          </a:xfrm>
          <a:prstGeom prst="line">
            <a:avLst/>
          </a:prstGeom>
          <a:noFill/>
          <a:ln w="152400" cap="flat" cmpd="sng" algn="ctr">
            <a:solidFill>
              <a:srgbClr val="2D475A"/>
            </a:solidFill>
            <a:prstDash val="solid"/>
            <a:miter lim="800000"/>
            <a:tailEnd type="none" w="med" len="lg"/>
          </a:ln>
          <a:effectLst/>
        </p:spPr>
      </p:cxnSp>
      <p:cxnSp>
        <p:nvCxnSpPr>
          <p:cNvPr id="25" name="Straight Connector 24">
            <a:extLst>
              <a:ext uri="{FF2B5EF4-FFF2-40B4-BE49-F238E27FC236}">
                <a16:creationId xmlns="" xmlns:a16="http://schemas.microsoft.com/office/drawing/2014/main" id="{30FE9F67-9E32-4566-A73C-E4F5F3682223}"/>
              </a:ext>
            </a:extLst>
          </p:cNvPr>
          <p:cNvCxnSpPr>
            <a:cxnSpLocks/>
          </p:cNvCxnSpPr>
          <p:nvPr/>
        </p:nvCxnSpPr>
        <p:spPr bwMode="gray">
          <a:xfrm>
            <a:off x="494361" y="4329309"/>
            <a:ext cx="11442171" cy="0"/>
          </a:xfrm>
          <a:prstGeom prst="line">
            <a:avLst/>
          </a:prstGeom>
          <a:noFill/>
          <a:ln w="9525" cap="flat" cmpd="sng" algn="ctr">
            <a:solidFill>
              <a:srgbClr val="858585"/>
            </a:solidFill>
            <a:prstDash val="dash"/>
            <a:miter lim="800000"/>
            <a:headEnd type="none" w="med" len="med"/>
            <a:tailEnd type="none" w="med" len="lg"/>
          </a:ln>
          <a:effectLst/>
        </p:spPr>
      </p:cxnSp>
      <p:cxnSp>
        <p:nvCxnSpPr>
          <p:cNvPr id="26" name="Straight Connector 25">
            <a:extLst>
              <a:ext uri="{FF2B5EF4-FFF2-40B4-BE49-F238E27FC236}">
                <a16:creationId xmlns="" xmlns:a16="http://schemas.microsoft.com/office/drawing/2014/main" id="{615A9EB3-DD61-4CB2-9E42-981E2E006672}"/>
              </a:ext>
            </a:extLst>
          </p:cNvPr>
          <p:cNvCxnSpPr>
            <a:cxnSpLocks/>
          </p:cNvCxnSpPr>
          <p:nvPr/>
        </p:nvCxnSpPr>
        <p:spPr bwMode="gray">
          <a:xfrm>
            <a:off x="645327" y="5953050"/>
            <a:ext cx="11442171" cy="0"/>
          </a:xfrm>
          <a:prstGeom prst="line">
            <a:avLst/>
          </a:prstGeom>
          <a:noFill/>
          <a:ln w="9525" cap="flat" cmpd="sng" algn="ctr">
            <a:solidFill>
              <a:srgbClr val="858585"/>
            </a:solidFill>
            <a:prstDash val="dash"/>
            <a:miter lim="800000"/>
            <a:headEnd type="none" w="med" len="med"/>
            <a:tailEnd type="none" w="med" len="lg"/>
          </a:ln>
          <a:effectLst/>
        </p:spPr>
      </p:cxnSp>
      <p:sp>
        <p:nvSpPr>
          <p:cNvPr id="27" name="btfpBulletedList484790">
            <a:extLst>
              <a:ext uri="{FF2B5EF4-FFF2-40B4-BE49-F238E27FC236}">
                <a16:creationId xmlns="" xmlns:a16="http://schemas.microsoft.com/office/drawing/2014/main" id="{71F6E12D-5745-4C26-A7E0-E7D7DFD3E266}"/>
              </a:ext>
            </a:extLst>
          </p:cNvPr>
          <p:cNvSpPr txBox="1"/>
          <p:nvPr>
            <p:custDataLst>
              <p:tags r:id="rId4"/>
            </p:custDataLst>
          </p:nvPr>
        </p:nvSpPr>
        <p:spPr bwMode="gray">
          <a:xfrm>
            <a:off x="3037489" y="3042055"/>
            <a:ext cx="3611028" cy="1257643"/>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SIP Implementation Committee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Committee in place. All nominations received. Expanded to include implementing agencies such as Coega Development Corporation, IPP Office and DBSA. All Departments critical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Arial"/>
              </a:rPr>
              <a:t>ito</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 Infrastructure Development Act included  </a:t>
            </a:r>
          </a:p>
        </p:txBody>
      </p:sp>
      <p:sp>
        <p:nvSpPr>
          <p:cNvPr id="28" name="btfpBulletedList484790">
            <a:extLst>
              <a:ext uri="{FF2B5EF4-FFF2-40B4-BE49-F238E27FC236}">
                <a16:creationId xmlns="" xmlns:a16="http://schemas.microsoft.com/office/drawing/2014/main" id="{BCA9517F-5EFA-4B5D-8402-1A83B614C600}"/>
              </a:ext>
            </a:extLst>
          </p:cNvPr>
          <p:cNvSpPr txBox="1"/>
          <p:nvPr>
            <p:custDataLst>
              <p:tags r:id="rId5"/>
            </p:custDataLst>
          </p:nvPr>
        </p:nvSpPr>
        <p:spPr bwMode="gray">
          <a:xfrm>
            <a:off x="6947455" y="3069618"/>
            <a:ext cx="4590742" cy="881514"/>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Development Act governance structures activated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Secretariat </a:t>
            </a: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Management Committee </a:t>
            </a: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Council </a:t>
            </a:r>
          </a:p>
        </p:txBody>
      </p:sp>
      <p:sp>
        <p:nvSpPr>
          <p:cNvPr id="29" name="btfpBulletedList484790">
            <a:extLst>
              <a:ext uri="{FF2B5EF4-FFF2-40B4-BE49-F238E27FC236}">
                <a16:creationId xmlns="" xmlns:a16="http://schemas.microsoft.com/office/drawing/2014/main" id="{2ECAD55B-B6D2-44D0-8B4E-6BA0581F0B84}"/>
              </a:ext>
            </a:extLst>
          </p:cNvPr>
          <p:cNvSpPr txBox="1"/>
          <p:nvPr>
            <p:custDataLst>
              <p:tags r:id="rId6"/>
            </p:custDataLst>
          </p:nvPr>
        </p:nvSpPr>
        <p:spPr bwMode="gray">
          <a:xfrm>
            <a:off x="2223055" y="4396034"/>
            <a:ext cx="5666247" cy="1663780"/>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srgbClr val="C00000"/>
                </a:solidFill>
                <a:effectLst/>
                <a:uLnTx/>
                <a:uFillTx/>
                <a:latin typeface="Calibri" panose="020F0502020204030204"/>
                <a:ea typeface="+mn-ea"/>
                <a:cs typeface="Arial"/>
              </a:rPr>
              <a:t>Eight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Technical Working Groups established:</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Social Infrastructure: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GTAC, Coega Development Corporation </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Municipal Infrastructure Finance: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MISA, National Treasury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Agriculture &amp; Agro-Processing: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IDC, Land Bank</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Human Settlements: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DHS,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Digital Infrastructure: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DCDT,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Transport: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Transnet,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Arial"/>
              </a:rPr>
              <a:t>Sanral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 </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Water: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DWS,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Energy: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DMRE, DBSA</a:t>
            </a:r>
          </a:p>
          <a:p>
            <a:pPr marL="0" marR="0" lvl="0" indent="0" algn="ctr" defTabSz="711200" rtl="0" eaLnBrk="1" fontAlgn="auto" latinLnBrk="0" hangingPunct="1">
              <a:lnSpc>
                <a:spcPts val="600"/>
              </a:lnSpc>
              <a:spcBef>
                <a:spcPts val="60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0" name="btfpBulletedList484790">
            <a:extLst>
              <a:ext uri="{FF2B5EF4-FFF2-40B4-BE49-F238E27FC236}">
                <a16:creationId xmlns="" xmlns:a16="http://schemas.microsoft.com/office/drawing/2014/main" id="{F6BB98C7-44BA-402F-A2BF-59A37BF45895}"/>
              </a:ext>
            </a:extLst>
          </p:cNvPr>
          <p:cNvSpPr txBox="1"/>
          <p:nvPr>
            <p:custDataLst>
              <p:tags r:id="rId7"/>
            </p:custDataLst>
          </p:nvPr>
        </p:nvSpPr>
        <p:spPr bwMode="gray">
          <a:xfrm>
            <a:off x="8210288" y="4405219"/>
            <a:ext cx="2954099" cy="703645"/>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SIDS Steering Committee </a:t>
            </a: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Multilateral Development Banks, DFIs, Line Function DGs </a:t>
            </a:r>
          </a:p>
        </p:txBody>
      </p:sp>
      <p:sp>
        <p:nvSpPr>
          <p:cNvPr id="31" name="btfpBulletedList484790">
            <a:extLst>
              <a:ext uri="{FF2B5EF4-FFF2-40B4-BE49-F238E27FC236}">
                <a16:creationId xmlns="" xmlns:a16="http://schemas.microsoft.com/office/drawing/2014/main" id="{82F38F8D-9C7B-4415-A3F5-C81391DDB43A}"/>
              </a:ext>
            </a:extLst>
          </p:cNvPr>
          <p:cNvSpPr txBox="1"/>
          <p:nvPr>
            <p:custDataLst>
              <p:tags r:id="rId8"/>
            </p:custDataLst>
          </p:nvPr>
        </p:nvSpPr>
        <p:spPr bwMode="gray">
          <a:xfrm>
            <a:off x="3138834" y="6114601"/>
            <a:ext cx="3556014" cy="631446"/>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Investment Committee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8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Public Sector: DPWI, NT, DTIC, DPE, ISA, MISA</a:t>
            </a:r>
          </a:p>
          <a:p>
            <a:pPr marL="0" marR="0" lvl="0" indent="0" algn="ctr" defTabSz="711200" rtl="0" eaLnBrk="1" fontAlgn="auto" latinLnBrk="0" hangingPunct="1">
              <a:lnSpc>
                <a:spcPts val="8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Private Sector: BASA, BATSETA, ASISA, MDB Forum rep</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2" name="btfpBulletedList484790">
            <a:extLst>
              <a:ext uri="{FF2B5EF4-FFF2-40B4-BE49-F238E27FC236}">
                <a16:creationId xmlns="" xmlns:a16="http://schemas.microsoft.com/office/drawing/2014/main" id="{2D8E3013-BC56-409A-B3B1-314C9614431E}"/>
              </a:ext>
            </a:extLst>
          </p:cNvPr>
          <p:cNvSpPr txBox="1"/>
          <p:nvPr>
            <p:custDataLst>
              <p:tags r:id="rId9"/>
            </p:custDataLst>
          </p:nvPr>
        </p:nvSpPr>
        <p:spPr bwMode="gray">
          <a:xfrm>
            <a:off x="7706424" y="6040289"/>
            <a:ext cx="3788889" cy="653888"/>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Fund Strategic Advisory Committee </a:t>
            </a:r>
          </a:p>
          <a:p>
            <a:pPr marL="0" marR="0" lvl="0" indent="0" algn="ctr" defTabSz="711200" rtl="0" eaLnBrk="1" fontAlgn="auto" latinLnBrk="0" hangingPunct="1">
              <a:lnSpc>
                <a:spcPts val="9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Public Sector: DBSA, NT, ISA</a:t>
            </a:r>
          </a:p>
          <a:p>
            <a:pPr marL="0" marR="0" lvl="0" indent="0" algn="ctr" defTabSz="711200" rtl="0" eaLnBrk="1" fontAlgn="auto" latinLnBrk="0" hangingPunct="1">
              <a:lnSpc>
                <a:spcPts val="9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 Private Sector: BASA, ASISA, BATSETA, SAICA</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xmlns="" val="29278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 xmlns:a16="http://schemas.microsoft.com/office/drawing/2014/main" id="{10B6B08B-86C8-4613-92B5-35F997C714F4}"/>
              </a:ext>
            </a:extLst>
          </p:cNvPr>
          <p:cNvSpPr txBox="1">
            <a:spLocks/>
          </p:cNvSpPr>
          <p:nvPr/>
        </p:nvSpPr>
        <p:spPr>
          <a:xfrm>
            <a:off x="1116876" y="494758"/>
            <a:ext cx="10600592" cy="4901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493"/>
                </a:solidFill>
                <a:effectLst>
                  <a:outerShdw blurRad="38100" dist="38100" dir="2700000" algn="tl">
                    <a:srgbClr val="000000">
                      <a:alpha val="43137"/>
                    </a:srgbClr>
                  </a:outerShdw>
                </a:effectLst>
                <a:uLnTx/>
                <a:uFillTx/>
                <a:latin typeface="Calibri" panose="020F0502020204030204"/>
                <a:ea typeface="+mj-ea"/>
                <a:cs typeface="+mj-cs"/>
              </a:rPr>
              <a:t>OUTLINE</a:t>
            </a:r>
            <a:endParaRPr kumimoji="0" lang="en-US" sz="3200" b="1" i="1" u="none" strike="noStrike" kern="1200" cap="none" spc="0" normalizeH="0" baseline="0" noProof="0" dirty="0">
              <a:ln>
                <a:noFill/>
              </a:ln>
              <a:solidFill>
                <a:srgbClr val="005493"/>
              </a:solidFill>
              <a:effectLst>
                <a:outerShdw blurRad="38100" dist="38100" dir="2700000" algn="tl">
                  <a:srgbClr val="000000">
                    <a:alpha val="43137"/>
                  </a:srgbClr>
                </a:outerShdw>
              </a:effectLst>
              <a:uLnTx/>
              <a:uFillTx/>
              <a:latin typeface="Calibri" panose="020F0502020204030204"/>
              <a:ea typeface="+mj-ea"/>
              <a:cs typeface="+mj-cs"/>
            </a:endParaRPr>
          </a:p>
        </p:txBody>
      </p:sp>
      <p:sp>
        <p:nvSpPr>
          <p:cNvPr id="9" name="Title 4">
            <a:extLst>
              <a:ext uri="{FF2B5EF4-FFF2-40B4-BE49-F238E27FC236}">
                <a16:creationId xmlns="" xmlns:a16="http://schemas.microsoft.com/office/drawing/2014/main" id="{9BCF5D3D-C1B5-4EE2-9C1A-30C3732B2E2E}"/>
              </a:ext>
            </a:extLst>
          </p:cNvPr>
          <p:cNvSpPr txBox="1">
            <a:spLocks/>
          </p:cNvSpPr>
          <p:nvPr/>
        </p:nvSpPr>
        <p:spPr>
          <a:xfrm>
            <a:off x="1876424" y="1444146"/>
            <a:ext cx="10227399" cy="633131"/>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
                <a:srgbClr val="5B9BD5">
                  <a:lumMod val="50000"/>
                </a:srgbClr>
              </a:buClr>
              <a:buSzPct val="140000"/>
              <a:buFontTx/>
              <a:buNone/>
              <a:tabLst/>
              <a:defRPr/>
            </a:pPr>
            <a:r>
              <a:rPr kumimoji="0" lang="en-ZA" sz="20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Infrastructure Implementation and Localisation</a:t>
            </a:r>
          </a:p>
        </p:txBody>
      </p:sp>
      <p:sp>
        <p:nvSpPr>
          <p:cNvPr id="12" name="Title 4">
            <a:extLst>
              <a:ext uri="{FF2B5EF4-FFF2-40B4-BE49-F238E27FC236}">
                <a16:creationId xmlns="" xmlns:a16="http://schemas.microsoft.com/office/drawing/2014/main" id="{D16953E1-DCA7-4B97-B269-8D4A21A806B0}"/>
              </a:ext>
            </a:extLst>
          </p:cNvPr>
          <p:cNvSpPr txBox="1">
            <a:spLocks/>
          </p:cNvSpPr>
          <p:nvPr/>
        </p:nvSpPr>
        <p:spPr>
          <a:xfrm>
            <a:off x="1876424" y="2219909"/>
            <a:ext cx="10227399" cy="1970254"/>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
                <a:srgbClr val="5B9BD5">
                  <a:lumMod val="50000"/>
                </a:srgbClr>
              </a:buClr>
              <a:buSzPct val="140000"/>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Infrastructure and the Mass Public Employment Programmes:</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Special Projects that have been gazetted as SIPs Implementation Plans and Social Facilitation</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DPWI Presidential Employment Programme</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Immediate Term Infrastructure Maintenance Projects</a:t>
            </a:r>
          </a:p>
          <a:p>
            <a:pPr marL="800100" marR="0" lvl="1" indent="-342900" algn="l" defTabSz="914400" rtl="0" eaLnBrk="1" fontAlgn="auto" latinLnBrk="0" hangingPunct="1">
              <a:lnSpc>
                <a:spcPct val="100000"/>
              </a:lnSpc>
              <a:spcBef>
                <a:spcPts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Women Maintenance Teams</a:t>
            </a:r>
          </a:p>
          <a:p>
            <a:pPr marL="800100" marR="0" lvl="1" indent="-342900" algn="l" defTabSz="914400" rtl="0" eaLnBrk="1" fontAlgn="auto" latinLnBrk="0" hangingPunct="1">
              <a:lnSpc>
                <a:spcPct val="100000"/>
              </a:lnSpc>
              <a:spcBef>
                <a:spcPts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Handymen Programme</a:t>
            </a:r>
          </a:p>
        </p:txBody>
      </p:sp>
      <p:sp>
        <p:nvSpPr>
          <p:cNvPr id="14" name="Rectangle 17">
            <a:extLst>
              <a:ext uri="{FF2B5EF4-FFF2-40B4-BE49-F238E27FC236}">
                <a16:creationId xmlns="" xmlns:a16="http://schemas.microsoft.com/office/drawing/2014/main" id="{98C05001-FED4-4026-925A-E048B5A3A9A2}"/>
              </a:ext>
            </a:extLst>
          </p:cNvPr>
          <p:cNvSpPr>
            <a:spLocks noChangeArrowheads="1"/>
          </p:cNvSpPr>
          <p:nvPr>
            <p:custDataLst>
              <p:tags r:id="rId1"/>
            </p:custDataLst>
          </p:nvPr>
        </p:nvSpPr>
        <p:spPr bwMode="gray">
          <a:xfrm>
            <a:off x="1116876" y="1414328"/>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a:t>
            </a:r>
          </a:p>
        </p:txBody>
      </p:sp>
      <p:sp>
        <p:nvSpPr>
          <p:cNvPr id="15" name="Rectangle 17">
            <a:extLst>
              <a:ext uri="{FF2B5EF4-FFF2-40B4-BE49-F238E27FC236}">
                <a16:creationId xmlns="" xmlns:a16="http://schemas.microsoft.com/office/drawing/2014/main" id="{DA0E1217-D03A-461F-AE67-1B17CBCCE137}"/>
              </a:ext>
            </a:extLst>
          </p:cNvPr>
          <p:cNvSpPr>
            <a:spLocks noChangeArrowheads="1"/>
          </p:cNvSpPr>
          <p:nvPr>
            <p:custDataLst>
              <p:tags r:id="rId2"/>
            </p:custDataLst>
          </p:nvPr>
        </p:nvSpPr>
        <p:spPr bwMode="gray">
          <a:xfrm>
            <a:off x="1116876" y="2213451"/>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2</a:t>
            </a:r>
          </a:p>
        </p:txBody>
      </p:sp>
      <p:sp>
        <p:nvSpPr>
          <p:cNvPr id="13" name="Title 4">
            <a:extLst>
              <a:ext uri="{FF2B5EF4-FFF2-40B4-BE49-F238E27FC236}">
                <a16:creationId xmlns="" xmlns:a16="http://schemas.microsoft.com/office/drawing/2014/main" id="{D16953E1-DCA7-4B97-B269-8D4A21A806B0}"/>
              </a:ext>
            </a:extLst>
          </p:cNvPr>
          <p:cNvSpPr txBox="1">
            <a:spLocks/>
          </p:cNvSpPr>
          <p:nvPr/>
        </p:nvSpPr>
        <p:spPr>
          <a:xfrm>
            <a:off x="1881455" y="4314980"/>
            <a:ext cx="10227399" cy="1965240"/>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
                <a:srgbClr val="5B9BD5">
                  <a:lumMod val="50000"/>
                </a:srgbClr>
              </a:buClr>
              <a:buSzPct val="140000"/>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Optimisation of State Land, Building and Property Assets further Unpacked</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Proposed Partnership between ISA and DIRCO</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DBSA and COEGA process and MoA Unpacked</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Land/Buildings for Student Accommodation</a:t>
            </a:r>
          </a:p>
          <a:p>
            <a:pPr marL="342900" marR="0" lvl="0" indent="-342900" algn="l" defTabSz="914400" rtl="0" eaLnBrk="1" fontAlgn="auto" latinLnBrk="0" hangingPunct="1">
              <a:lnSpc>
                <a:spcPct val="90000"/>
              </a:lnSpc>
              <a:spcBef>
                <a:spcPct val="0"/>
              </a:spcBef>
              <a:spcAft>
                <a:spcPts val="0"/>
              </a:spcAft>
              <a:buClr>
                <a:srgbClr val="5B9BD5">
                  <a:lumMod val="50000"/>
                </a:srgbClr>
              </a:buClr>
              <a:buSzPct val="140000"/>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Identified Properties for Release, Redevelopment and/or Optimisation</a:t>
            </a:r>
          </a:p>
        </p:txBody>
      </p:sp>
      <p:sp>
        <p:nvSpPr>
          <p:cNvPr id="16" name="Rectangle 17">
            <a:extLst>
              <a:ext uri="{FF2B5EF4-FFF2-40B4-BE49-F238E27FC236}">
                <a16:creationId xmlns="" xmlns:a16="http://schemas.microsoft.com/office/drawing/2014/main" id="{DA0E1217-D03A-461F-AE67-1B17CBCCE137}"/>
              </a:ext>
            </a:extLst>
          </p:cNvPr>
          <p:cNvSpPr>
            <a:spLocks noChangeArrowheads="1"/>
          </p:cNvSpPr>
          <p:nvPr>
            <p:custDataLst>
              <p:tags r:id="rId3"/>
            </p:custDataLst>
          </p:nvPr>
        </p:nvSpPr>
        <p:spPr bwMode="gray">
          <a:xfrm>
            <a:off x="1121907" y="4308522"/>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3.</a:t>
            </a:r>
          </a:p>
        </p:txBody>
      </p:sp>
    </p:spTree>
    <p:extLst>
      <p:ext uri="{BB962C8B-B14F-4D97-AF65-F5344CB8AC3E}">
        <p14:creationId xmlns:p14="http://schemas.microsoft.com/office/powerpoint/2010/main" xmlns="" val="126430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sp>
        <p:nvSpPr>
          <p:cNvPr id="5" name="Rectangle 4"/>
          <p:cNvSpPr/>
          <p:nvPr/>
        </p:nvSpPr>
        <p:spPr>
          <a:xfrm>
            <a:off x="2705100" y="2906412"/>
            <a:ext cx="7734300" cy="1431319"/>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r>
              <a:rPr kumimoji="0" lang="en-ZA" sz="2400" b="1"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rPr>
              <a:t>SPECIAL PROJECTS FOR MASS EMPLOYMENT GAZETTED AS STRATEGIC INTEGRATED PROJECTS </a:t>
            </a:r>
          </a:p>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endParaRPr kumimoji="0" lang="en-ZA" sz="2400" b="0" i="1"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2705100" y="3852823"/>
            <a:ext cx="24943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r>
              <a:rPr kumimoji="0" lang="en-ZA" sz="1800" b="1" i="1"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Focus on SIPs 25 and 26 </a:t>
            </a:r>
            <a:endParaRPr kumimoji="0" lang="en-ZA" sz="1800" b="1" i="1" u="none" strike="noStrike" kern="1200" cap="none" spc="0" normalizeH="0" baseline="30000" noProof="0" dirty="0">
              <a:ln>
                <a:noFill/>
              </a:ln>
              <a:solidFill>
                <a:srgbClr val="44546A">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0507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25 Welisizwe Rural Bridges Programme 1/2</a:t>
            </a:r>
          </a:p>
        </p:txBody>
      </p:sp>
      <p:sp>
        <p:nvSpPr>
          <p:cNvPr id="9" name="Rectangle 8"/>
          <p:cNvSpPr/>
          <p:nvPr/>
        </p:nvSpPr>
        <p:spPr>
          <a:xfrm>
            <a:off x="1091147" y="1903592"/>
            <a:ext cx="7422435" cy="3797963"/>
          </a:xfrm>
          <a:prstGeom prst="rect">
            <a:avLst/>
          </a:prstGeom>
        </p:spPr>
        <p:txBody>
          <a:bodyPr wrap="square">
            <a:spAutoFit/>
          </a:bodyPr>
          <a:lstStyle/>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Department of Defence has committed capacity to deploy 2 160 members for the implementation of the Welisizwe Programme.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erection of each bridge requires a team of up to 50 SANDF members.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This number is augmented by approximately 60 to 90 members from the communities through EPWP.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SANDF has capacity to implement 43 bridges concurrently.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average duration for the implementation of each bridge from establishment to handover is about three months, thus each team is capable of rolling out four bridges per year.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In total, there is capacity to implement 172 bridges per year.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short term requirement (by the end of the 2020/21 financial year) is to construct 14 bridges during this financial year.</a:t>
            </a:r>
            <a:endParaRPr kumimoji="0" lang="en-ZA"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endParaRPr>
          </a:p>
        </p:txBody>
      </p:sp>
      <p:pic>
        <p:nvPicPr>
          <p:cNvPr id="22" name="Picture 21">
            <a:extLst>
              <a:ext uri="{FF2B5EF4-FFF2-40B4-BE49-F238E27FC236}">
                <a16:creationId xmlns="" xmlns:a16="http://schemas.microsoft.com/office/drawing/2014/main" id="{5A3C6030-A101-4A21-9705-D665DD58AC83}"/>
              </a:ext>
            </a:extLst>
          </p:cNvPr>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733624" y="2161789"/>
            <a:ext cx="2852342" cy="114870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 xmlns:a16="http://schemas.microsoft.com/office/drawing/2014/main" id="{2F6142D4-98E2-4F88-9797-53A341439F8D}"/>
              </a:ext>
            </a:extLst>
          </p:cNvPr>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700119" y="3471571"/>
            <a:ext cx="2885847" cy="1901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974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25 Welisizwe Rural Bridges Programme 2/2</a:t>
            </a:r>
          </a:p>
        </p:txBody>
      </p:sp>
      <p:graphicFrame>
        <p:nvGraphicFramePr>
          <p:cNvPr id="24" name="btfpTable338988">
            <a:extLst>
              <a:ext uri="{FF2B5EF4-FFF2-40B4-BE49-F238E27FC236}">
                <a16:creationId xmlns="" xmlns:a16="http://schemas.microsoft.com/office/drawing/2014/main" id="{B11D02B4-2B1D-4AAB-94A8-0AF09AB9072C}"/>
              </a:ext>
            </a:extLst>
          </p:cNvPr>
          <p:cNvGraphicFramePr>
            <a:graphicFrameLocks noGrp="1"/>
          </p:cNvGraphicFramePr>
          <p:nvPr>
            <p:custDataLst>
              <p:tags r:id="rId1"/>
            </p:custDataLst>
          </p:nvPr>
        </p:nvGraphicFramePr>
        <p:xfrm>
          <a:off x="582306" y="1352107"/>
          <a:ext cx="11515908" cy="4922520"/>
        </p:xfrm>
        <a:graphic>
          <a:graphicData uri="http://schemas.openxmlformats.org/drawingml/2006/table">
            <a:tbl>
              <a:tblPr firstRow="1" firstCol="1"/>
              <a:tblGrid>
                <a:gridCol w="997015">
                  <a:extLst>
                    <a:ext uri="{9D8B030D-6E8A-4147-A177-3AD203B41FA5}">
                      <a16:colId xmlns="" xmlns:a16="http://schemas.microsoft.com/office/drawing/2014/main" val="2773002634"/>
                    </a:ext>
                  </a:extLst>
                </a:gridCol>
                <a:gridCol w="997624">
                  <a:extLst>
                    <a:ext uri="{9D8B030D-6E8A-4147-A177-3AD203B41FA5}">
                      <a16:colId xmlns="" xmlns:a16="http://schemas.microsoft.com/office/drawing/2014/main" val="2505996147"/>
                    </a:ext>
                  </a:extLst>
                </a:gridCol>
                <a:gridCol w="1000268">
                  <a:extLst>
                    <a:ext uri="{9D8B030D-6E8A-4147-A177-3AD203B41FA5}">
                      <a16:colId xmlns="" xmlns:a16="http://schemas.microsoft.com/office/drawing/2014/main" val="4175593556"/>
                    </a:ext>
                  </a:extLst>
                </a:gridCol>
                <a:gridCol w="1062818">
                  <a:extLst>
                    <a:ext uri="{9D8B030D-6E8A-4147-A177-3AD203B41FA5}">
                      <a16:colId xmlns="" xmlns:a16="http://schemas.microsoft.com/office/drawing/2014/main" val="323502650"/>
                    </a:ext>
                  </a:extLst>
                </a:gridCol>
                <a:gridCol w="1962515">
                  <a:extLst>
                    <a:ext uri="{9D8B030D-6E8A-4147-A177-3AD203B41FA5}">
                      <a16:colId xmlns="" xmlns:a16="http://schemas.microsoft.com/office/drawing/2014/main" val="2019912413"/>
                    </a:ext>
                  </a:extLst>
                </a:gridCol>
                <a:gridCol w="1128700">
                  <a:extLst>
                    <a:ext uri="{9D8B030D-6E8A-4147-A177-3AD203B41FA5}">
                      <a16:colId xmlns="" xmlns:a16="http://schemas.microsoft.com/office/drawing/2014/main" val="1021296958"/>
                    </a:ext>
                  </a:extLst>
                </a:gridCol>
                <a:gridCol w="1010820">
                  <a:extLst>
                    <a:ext uri="{9D8B030D-6E8A-4147-A177-3AD203B41FA5}">
                      <a16:colId xmlns="" xmlns:a16="http://schemas.microsoft.com/office/drawing/2014/main" val="20006"/>
                    </a:ext>
                  </a:extLst>
                </a:gridCol>
                <a:gridCol w="1713485">
                  <a:extLst>
                    <a:ext uri="{9D8B030D-6E8A-4147-A177-3AD203B41FA5}">
                      <a16:colId xmlns="" xmlns:a16="http://schemas.microsoft.com/office/drawing/2014/main" val="20007"/>
                    </a:ext>
                  </a:extLst>
                </a:gridCol>
                <a:gridCol w="118237">
                  <a:extLst>
                    <a:ext uri="{9D8B030D-6E8A-4147-A177-3AD203B41FA5}">
                      <a16:colId xmlns="" xmlns:a16="http://schemas.microsoft.com/office/drawing/2014/main" val="20008"/>
                    </a:ext>
                  </a:extLst>
                </a:gridCol>
                <a:gridCol w="1524426">
                  <a:extLst>
                    <a:ext uri="{9D8B030D-6E8A-4147-A177-3AD203B41FA5}">
                      <a16:colId xmlns="" xmlns:a16="http://schemas.microsoft.com/office/drawing/2014/main" val="20009"/>
                    </a:ext>
                  </a:extLst>
                </a:gridCol>
              </a:tblGrid>
              <a:tr h="446548">
                <a:tc gridSpan="3">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r>
                        <a:rPr lang="en-GB" sz="1100" dirty="0">
                          <a:solidFill>
                            <a:schemeClr val="tx1"/>
                          </a:solidFill>
                        </a:rPr>
                        <a:t>                                                                   Budget                                       </a:t>
                      </a:r>
                    </a:p>
                    <a:p>
                      <a:pPr marL="0" indent="0">
                        <a:spcBef>
                          <a:spcPct val="0"/>
                        </a:spcBef>
                        <a:buFontTx/>
                        <a:buNone/>
                      </a:pPr>
                      <a:r>
                        <a:rPr lang="en-GB" sz="1100" dirty="0">
                          <a:solidFill>
                            <a:schemeClr val="tx1"/>
                          </a:solidFill>
                        </a:rPr>
                        <a:t>                                    Jobs                 (2020/21 FY)</a:t>
                      </a: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endParaRPr lang="en-GB" sz="1100" dirty="0">
                        <a:solidFill>
                          <a:schemeClr val="tx1"/>
                        </a:solidFill>
                      </a:endParaRPr>
                    </a:p>
                  </a:txBody>
                  <a:tcPr anchor="b">
                    <a:lnL>
                      <a:noFill/>
                    </a:lnL>
                    <a:lnR>
                      <a:noFill/>
                    </a:lnR>
                    <a:lnT w="12700" cmpd="sng">
                      <a:solidFill>
                        <a:srgbClr val="A32020"/>
                      </a:solidFill>
                    </a:lnT>
                    <a:lnB w="12700" cmpd="sng">
                      <a:solidFill>
                        <a:srgbClr val="A32020"/>
                      </a:solidFill>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US" sz="1100" b="1" dirty="0">
                          <a:solidFill>
                            <a:schemeClr val="tx1"/>
                          </a:solidFill>
                        </a:rPr>
                        <a:t>Geographic</a:t>
                      </a:r>
                    </a:p>
                    <a:p>
                      <a:pPr marL="0" indent="0">
                        <a:spcBef>
                          <a:spcPct val="0"/>
                        </a:spcBef>
                        <a:buFontTx/>
                        <a:buNone/>
                      </a:pPr>
                      <a:r>
                        <a:rPr lang="en-US" sz="1100" b="1" dirty="0">
                          <a:solidFill>
                            <a:schemeClr val="tx1"/>
                          </a:solidFill>
                        </a:rPr>
                        <a:t>Spread                    Programme </a:t>
                      </a:r>
                    </a:p>
                    <a:p>
                      <a:pPr marL="0" indent="0">
                        <a:spcBef>
                          <a:spcPct val="0"/>
                        </a:spcBef>
                        <a:buFontTx/>
                        <a:buNone/>
                      </a:pPr>
                      <a:r>
                        <a:rPr lang="en-US" sz="1100" b="1" dirty="0">
                          <a:solidFill>
                            <a:schemeClr val="tx1"/>
                          </a:solidFill>
                        </a:rPr>
                        <a:t>                                 Description                                                                                                                                                                                                              </a:t>
                      </a:r>
                      <a:endParaRPr lang="en-GB" sz="1100" b="1" dirty="0">
                        <a:solidFill>
                          <a:schemeClr val="tx1"/>
                        </a:solidFill>
                      </a:endParaRP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Presidential Job Creation &amp; Protection Initiative Submission </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Timelines</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Action Items</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Social Facilitation / Localisation</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 xmlns:a16="http://schemas.microsoft.com/office/drawing/2014/main" val="2869351904"/>
                  </a:ext>
                </a:extLst>
              </a:tr>
              <a:tr h="910497">
                <a:tc>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buFontTx/>
                        <a:buNone/>
                      </a:pPr>
                      <a:r>
                        <a:rPr lang="en-US" sz="1100" dirty="0"/>
                        <a:t>SIP 25</a:t>
                      </a:r>
                    </a:p>
                    <a:p>
                      <a:pPr marL="0" indent="0">
                        <a:buFontTx/>
                        <a:buNone/>
                      </a:pPr>
                      <a:r>
                        <a:rPr lang="en-US" sz="1100" dirty="0"/>
                        <a:t>Welisizwe </a:t>
                      </a:r>
                    </a:p>
                    <a:p>
                      <a:pPr marL="0" indent="0">
                        <a:buFontTx/>
                        <a:buNone/>
                      </a:pPr>
                      <a:r>
                        <a:rPr lang="en-US" sz="1100" dirty="0"/>
                        <a:t>Rural Bridges Programme </a:t>
                      </a:r>
                      <a:endParaRPr lang="en-GB" sz="1100" dirty="0"/>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1280</a:t>
                      </a:r>
                      <a:r>
                        <a:rPr lang="en-ZA" sz="1100" kern="1200" baseline="0" noProof="0" dirty="0">
                          <a:solidFill>
                            <a:schemeClr val="tx1"/>
                          </a:solidFill>
                          <a:latin typeface="Calibri"/>
                          <a:ea typeface="+mn-ea"/>
                          <a:cs typeface="Arial"/>
                        </a:rPr>
                        <a:t> construction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100" kern="1200" baseline="0" noProof="0" dirty="0">
                        <a:solidFill>
                          <a:schemeClr val="tx1"/>
                        </a:solidFill>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3840</a:t>
                      </a:r>
                      <a:r>
                        <a:rPr lang="en-ZA" sz="1100" kern="1200" baseline="0" noProof="0" dirty="0">
                          <a:solidFill>
                            <a:schemeClr val="tx1"/>
                          </a:solidFill>
                          <a:latin typeface="Calibri"/>
                          <a:ea typeface="+mn-ea"/>
                          <a:cs typeface="Arial"/>
                        </a:rPr>
                        <a:t> operational jobs </a:t>
                      </a:r>
                      <a:endParaRPr lang="en-US" sz="1100" kern="1200" baseline="0" noProof="0" dirty="0">
                        <a:solidFill>
                          <a:schemeClr val="tx1"/>
                        </a:solidFill>
                        <a:latin typeface="Calibri"/>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A3BCD3"/>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R151,12 million</a:t>
                      </a:r>
                      <a:r>
                        <a:rPr lang="en-GB" sz="1100" b="1" kern="1200" baseline="0" noProof="0" dirty="0">
                          <a:solidFill>
                            <a:schemeClr val="tx1"/>
                          </a:solidFill>
                          <a:latin typeface="Calibri"/>
                          <a:ea typeface="+mn-ea"/>
                          <a:cs typeface="Arial"/>
                        </a:rPr>
                        <a:t> </a:t>
                      </a:r>
                      <a:endParaRPr lang="en-US" sz="1100" b="1" kern="1200" baseline="0" noProof="0" dirty="0">
                        <a:solidFill>
                          <a:schemeClr val="tx1"/>
                        </a:solidFill>
                        <a:latin typeface="Calibri"/>
                        <a:ea typeface="+mn-ea"/>
                        <a:cs typeface="Arial"/>
                      </a:endParaRPr>
                    </a:p>
                  </a:txBody>
                  <a:tcPr anchor="ct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BBCABA"/>
                    </a:solidFill>
                  </a:tcPr>
                </a:tc>
                <a:tc>
                  <a:txBody>
                    <a:bodyPr/>
                    <a:lstStyle/>
                    <a:p>
                      <a:pPr marL="0" indent="0" algn="l">
                        <a:spcBef>
                          <a:spcPts val="600"/>
                        </a:spcBef>
                      </a:pPr>
                      <a:r>
                        <a:rPr lang="en-ZA" sz="1100" b="1" kern="1200" noProof="0" dirty="0">
                          <a:solidFill>
                            <a:schemeClr val="tx1"/>
                          </a:solidFill>
                          <a:latin typeface="Calibri"/>
                          <a:ea typeface="+mn-ea"/>
                          <a:cs typeface="Arial"/>
                        </a:rPr>
                        <a:t>Eastern Cape, Free State and KwaZulu Natal </a:t>
                      </a:r>
                    </a:p>
                    <a:p>
                      <a:pPr marL="177800" indent="-177800" algn="l">
                        <a:spcBef>
                          <a:spcPts val="600"/>
                        </a:spcBef>
                      </a:pPr>
                      <a:endParaRPr lang="en-ZA" sz="1100" b="1" kern="1200" noProof="0" dirty="0">
                        <a:solidFill>
                          <a:schemeClr val="tx1"/>
                        </a:solidFill>
                        <a:latin typeface="Calibri"/>
                        <a:ea typeface="+mn-ea"/>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Improvement of safe river crossings to schools and other social facilities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by building bridges.</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bridges erected in the rural areas provide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communities with access to social infrastructure and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opportunities.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dirty="0">
                          <a:latin typeface="Arial" panose="020B0604020202020204" pitchFamily="34" charset="0"/>
                          <a:cs typeface="Arial" panose="020B0604020202020204" pitchFamily="34" charset="0"/>
                        </a:rPr>
                        <a:t>400 bridges will be built over the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latin typeface="Arial" panose="020B0604020202020204" pitchFamily="34" charset="0"/>
                          <a:cs typeface="Arial" panose="020B0604020202020204" pitchFamily="34" charset="0"/>
                        </a:rPr>
                        <a:t>MTEF period. Responsibility: DPWI, DOD </a:t>
                      </a:r>
                    </a:p>
                  </a:txBody>
                  <a:tcP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171450" indent="-171450">
                        <a:spcBef>
                          <a:spcPts val="600"/>
                        </a:spcBef>
                        <a:buFont typeface="Arial" panose="020B0604020202020204" pitchFamily="34" charset="0"/>
                        <a:buChar char="•"/>
                      </a:pPr>
                      <a:r>
                        <a:rPr lang="en-GB" sz="1100" b="1" dirty="0">
                          <a:solidFill>
                            <a:srgbClr val="FF0000"/>
                          </a:solidFill>
                        </a:rPr>
                        <a:t>R151.12m</a:t>
                      </a:r>
                      <a:r>
                        <a:rPr lang="en-GB" sz="1100" b="1" baseline="0" dirty="0">
                          <a:solidFill>
                            <a:srgbClr val="FF0000"/>
                          </a:solidFill>
                        </a:rPr>
                        <a:t> applied for and approval awaited for 2020/21 FY</a:t>
                      </a:r>
                    </a:p>
                    <a:p>
                      <a:pPr marL="171450" indent="-171450">
                        <a:spcBef>
                          <a:spcPts val="600"/>
                        </a:spcBef>
                        <a:buFont typeface="Arial" panose="020B0604020202020204" pitchFamily="34" charset="0"/>
                        <a:buChar char="•"/>
                      </a:pPr>
                      <a:r>
                        <a:rPr lang="en-GB" sz="1100" b="1" baseline="0" dirty="0">
                          <a:solidFill>
                            <a:srgbClr val="FF0000"/>
                          </a:solidFill>
                        </a:rPr>
                        <a:t>Estimated for 28 September 2020</a:t>
                      </a:r>
                    </a:p>
                    <a:p>
                      <a:pPr marL="0" indent="0">
                        <a:spcBef>
                          <a:spcPts val="600"/>
                        </a:spcBef>
                        <a:buFont typeface="Arial" panose="020B0604020202020204" pitchFamily="34" charset="0"/>
                        <a:buNone/>
                      </a:pPr>
                      <a:endParaRPr lang="en-GB" sz="1100" b="1"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indent="-177800">
                        <a:lnSpc>
                          <a:spcPct val="100000"/>
                        </a:lnSpc>
                        <a:spcBef>
                          <a:spcPts val="600"/>
                        </a:spcBef>
                        <a:spcAft>
                          <a:spcPct val="0"/>
                        </a:spcAft>
                        <a:buFont typeface="Arial" panose="020B0604020202020204" pitchFamily="34" charset="0"/>
                        <a:buChar char="•"/>
                      </a:pPr>
                      <a:r>
                        <a:rPr lang="de-DE" sz="1100" kern="1200" dirty="0">
                          <a:solidFill>
                            <a:schemeClr val="tx1"/>
                          </a:solidFill>
                          <a:effectLst/>
                          <a:latin typeface="+mn-lt"/>
                          <a:ea typeface="+mn-ea"/>
                          <a:cs typeface="+mn-cs"/>
                        </a:rPr>
                        <a:t>The Modular Steel Bridges Technical Committee chaired by DPWI, consisting of DoT, COGTA and SANDF is evisaged to manage the process. The structure will be supported by the ISA</a:t>
                      </a:r>
                    </a:p>
                    <a:p>
                      <a:pPr marL="177800" indent="-177800">
                        <a:lnSpc>
                          <a:spcPct val="100000"/>
                        </a:lnSpc>
                        <a:spcBef>
                          <a:spcPts val="600"/>
                        </a:spcBef>
                        <a:spcAft>
                          <a:spcPct val="0"/>
                        </a:spcAft>
                        <a:buFont typeface="Arial" panose="020B0604020202020204" pitchFamily="34" charset="0"/>
                        <a:buChar char="•"/>
                      </a:pPr>
                      <a:r>
                        <a:rPr lang="de-DE" sz="1100" b="0" kern="1200" dirty="0">
                          <a:solidFill>
                            <a:schemeClr val="tx1"/>
                          </a:solidFill>
                          <a:effectLst/>
                          <a:latin typeface="+mn-lt"/>
                          <a:ea typeface="+mn-ea"/>
                          <a:cs typeface="+mn-cs"/>
                        </a:rPr>
                        <a:t>Construction of 14 bridges by</a:t>
                      </a:r>
                      <a:r>
                        <a:rPr lang="de-DE" sz="1100" b="0" kern="1200" baseline="0" dirty="0">
                          <a:solidFill>
                            <a:schemeClr val="tx1"/>
                          </a:solidFill>
                          <a:effectLst/>
                          <a:latin typeface="+mn-lt"/>
                          <a:ea typeface="+mn-ea"/>
                          <a:cs typeface="+mn-cs"/>
                        </a:rPr>
                        <a:t> end March 2021</a:t>
                      </a: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500 Personnel from the Artisan Programme</a:t>
                      </a: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Construction of 172 Bridges</a:t>
                      </a:r>
                      <a:br>
                        <a:rPr lang="de-DE" sz="1100" b="0" kern="1200" baseline="0" dirty="0">
                          <a:solidFill>
                            <a:schemeClr val="tx1"/>
                          </a:solidFill>
                          <a:effectLst/>
                          <a:latin typeface="+mn-lt"/>
                          <a:ea typeface="+mn-ea"/>
                          <a:cs typeface="+mn-cs"/>
                        </a:rPr>
                      </a:br>
                      <a:endParaRPr lang="de-DE" sz="1100" b="0" kern="1200" baseline="0" dirty="0">
                        <a:solidFill>
                          <a:schemeClr val="tx1"/>
                        </a:solidFill>
                        <a:effectLst/>
                        <a:latin typeface="+mn-lt"/>
                        <a:ea typeface="+mn-ea"/>
                        <a:cs typeface="+mn-cs"/>
                      </a:endParaRP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Construction of 400 Bridges within 3 Years</a:t>
                      </a:r>
                    </a:p>
                    <a:p>
                      <a:pPr marL="177800" indent="-177800">
                        <a:lnSpc>
                          <a:spcPct val="100000"/>
                        </a:lnSpc>
                        <a:spcBef>
                          <a:spcPts val="600"/>
                        </a:spcBef>
                        <a:spcAft>
                          <a:spcPct val="0"/>
                        </a:spcAft>
                        <a:buFont typeface="Arial" panose="020B0604020202020204" pitchFamily="34" charset="0"/>
                        <a:buChar char="•"/>
                      </a:pPr>
                      <a:r>
                        <a:rPr lang="en-ZA" sz="1100" kern="1200" dirty="0">
                          <a:solidFill>
                            <a:schemeClr val="tx1"/>
                          </a:solidFill>
                          <a:effectLst/>
                          <a:latin typeface="+mn-lt"/>
                          <a:ea typeface="+mn-ea"/>
                          <a:cs typeface="+mn-cs"/>
                        </a:rPr>
                        <a:t>Bridge maintenance programmes</a:t>
                      </a:r>
                      <a:endParaRPr lang="en-GB" sz="1100" b="0"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As soon as the specific locations for the bridge have been determined, the stakeholder profiling will be undertaken.</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Identify the District and Local Champions</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Establishment of the Project Steering Committee as detailed</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Regular progress reporting to the SIP Steering Committee</a:t>
                      </a: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36603903"/>
                  </a:ext>
                </a:extLst>
              </a:tr>
            </a:tbl>
          </a:graphicData>
        </a:graphic>
      </p:graphicFrame>
      <p:sp>
        <p:nvSpPr>
          <p:cNvPr id="8" name="Rectangle 7"/>
          <p:cNvSpPr/>
          <p:nvPr/>
        </p:nvSpPr>
        <p:spPr>
          <a:xfrm>
            <a:off x="7787473" y="2454116"/>
            <a:ext cx="931335" cy="479442"/>
          </a:xfrm>
          <a:prstGeom prst="rect">
            <a:avLst/>
          </a:prstGeom>
          <a:solidFill>
            <a:srgbClr val="FF99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0-6 MONTHS</a:t>
            </a:r>
          </a:p>
        </p:txBody>
      </p:sp>
      <p:sp>
        <p:nvSpPr>
          <p:cNvPr id="12" name="Rectangle 11"/>
          <p:cNvSpPr/>
          <p:nvPr/>
        </p:nvSpPr>
        <p:spPr>
          <a:xfrm>
            <a:off x="7787473" y="4853051"/>
            <a:ext cx="931335" cy="47944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6-12 MONTHS</a:t>
            </a:r>
          </a:p>
        </p:txBody>
      </p:sp>
      <p:sp>
        <p:nvSpPr>
          <p:cNvPr id="13" name="Rectangle 12"/>
          <p:cNvSpPr/>
          <p:nvPr/>
        </p:nvSpPr>
        <p:spPr>
          <a:xfrm>
            <a:off x="7787473" y="5530164"/>
            <a:ext cx="931335" cy="479442"/>
          </a:xfrm>
          <a:prstGeom prst="rect">
            <a:avLst/>
          </a:prstGeom>
          <a:solidFill>
            <a:srgbClr val="CC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+ 12 MONTHS</a:t>
            </a:r>
          </a:p>
        </p:txBody>
      </p:sp>
      <p:grpSp>
        <p:nvGrpSpPr>
          <p:cNvPr id="18" name="btfpIcon269786">
            <a:extLst>
              <a:ext uri="{FF2B5EF4-FFF2-40B4-BE49-F238E27FC236}">
                <a16:creationId xmlns="" xmlns:a16="http://schemas.microsoft.com/office/drawing/2014/main" id="{C6770E45-69C8-42A4-B525-0E19625E6B90}"/>
              </a:ext>
            </a:extLst>
          </p:cNvPr>
          <p:cNvGrpSpPr/>
          <p:nvPr>
            <p:custDataLst>
              <p:tags r:id="rId2"/>
            </p:custDataLst>
          </p:nvPr>
        </p:nvGrpSpPr>
        <p:grpSpPr>
          <a:xfrm>
            <a:off x="6807556" y="2454116"/>
            <a:ext cx="540544" cy="540544"/>
            <a:chOff x="6275860" y="5223862"/>
            <a:chExt cx="540544" cy="540544"/>
          </a:xfrm>
        </p:grpSpPr>
        <p:sp>
          <p:nvSpPr>
            <p:cNvPr id="19" name="btfpIconCircle269786">
              <a:extLst>
                <a:ext uri="{FF2B5EF4-FFF2-40B4-BE49-F238E27FC236}">
                  <a16:creationId xmlns="" xmlns:a16="http://schemas.microsoft.com/office/drawing/2014/main" id="{3578DD80-45D1-48E2-9A67-478502B7EF8B}"/>
                </a:ext>
              </a:extLst>
            </p:cNvPr>
            <p:cNvSpPr/>
            <p:nvPr/>
          </p:nvSpPr>
          <p:spPr bwMode="gray">
            <a:xfrm>
              <a:off x="6275860" y="5223862"/>
              <a:ext cx="540544" cy="540544"/>
            </a:xfrm>
            <a:prstGeom prst="ellipse">
              <a:avLst/>
            </a:prstGeom>
            <a:solidFill>
              <a:srgbClr val="2D475A"/>
            </a:solidFill>
            <a:ln w="9525" cap="flat" cmpd="sng" algn="ctr">
              <a:noFill/>
              <a:prstDash val="solid"/>
              <a:miter lim="800000"/>
            </a:ln>
            <a:effectLst/>
            <a:extLst>
              <a:ext uri="{91240B29-F687-4F45-9708-019B960494DF}">
                <a14:hiddenLine xmlns:a14="http://schemas.microsoft.com/office/drawing/2010/main" xmlns="" w="9525" cap="flat" cmpd="sng" algn="ctr">
                  <a:solidFill>
                    <a:schemeClr val="tx1"/>
                  </a:solidFill>
                  <a:prstDash val="solid"/>
                  <a:miter lim="800000"/>
                </a14:hiddenLine>
              </a:ext>
            </a:ex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pic>
          <p:nvPicPr>
            <p:cNvPr id="20" name="btfpIconLines269786">
              <a:extLst>
                <a:ext uri="{FF2B5EF4-FFF2-40B4-BE49-F238E27FC236}">
                  <a16:creationId xmlns="" xmlns:a16="http://schemas.microsoft.com/office/drawing/2014/main" id="{8C3DBC2E-F28C-4A34-9391-38BA1071577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275860" y="5223862"/>
              <a:ext cx="540544" cy="540544"/>
            </a:xfrm>
            <a:prstGeom prst="rect">
              <a:avLst/>
            </a:prstGeom>
          </p:spPr>
        </p:pic>
      </p:grpSp>
    </p:spTree>
    <p:extLst>
      <p:ext uri="{BB962C8B-B14F-4D97-AF65-F5344CB8AC3E}">
        <p14:creationId xmlns:p14="http://schemas.microsoft.com/office/powerpoint/2010/main" xmlns="" val="209076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26 Rural Roads Programme</a:t>
            </a:r>
          </a:p>
        </p:txBody>
      </p:sp>
      <p:graphicFrame>
        <p:nvGraphicFramePr>
          <p:cNvPr id="24" name="btfpTable338988">
            <a:extLst>
              <a:ext uri="{FF2B5EF4-FFF2-40B4-BE49-F238E27FC236}">
                <a16:creationId xmlns="" xmlns:a16="http://schemas.microsoft.com/office/drawing/2014/main" id="{B11D02B4-2B1D-4AAB-94A8-0AF09AB9072C}"/>
              </a:ext>
            </a:extLst>
          </p:cNvPr>
          <p:cNvGraphicFramePr>
            <a:graphicFrameLocks noGrp="1"/>
          </p:cNvGraphicFramePr>
          <p:nvPr>
            <p:custDataLst>
              <p:tags r:id="rId1"/>
            </p:custDataLst>
          </p:nvPr>
        </p:nvGraphicFramePr>
        <p:xfrm>
          <a:off x="582306" y="1352107"/>
          <a:ext cx="11515908" cy="3931920"/>
        </p:xfrm>
        <a:graphic>
          <a:graphicData uri="http://schemas.openxmlformats.org/drawingml/2006/table">
            <a:tbl>
              <a:tblPr firstRow="1" firstCol="1"/>
              <a:tblGrid>
                <a:gridCol w="997015">
                  <a:extLst>
                    <a:ext uri="{9D8B030D-6E8A-4147-A177-3AD203B41FA5}">
                      <a16:colId xmlns="" xmlns:a16="http://schemas.microsoft.com/office/drawing/2014/main" val="2773002634"/>
                    </a:ext>
                  </a:extLst>
                </a:gridCol>
                <a:gridCol w="997624">
                  <a:extLst>
                    <a:ext uri="{9D8B030D-6E8A-4147-A177-3AD203B41FA5}">
                      <a16:colId xmlns="" xmlns:a16="http://schemas.microsoft.com/office/drawing/2014/main" val="2505996147"/>
                    </a:ext>
                  </a:extLst>
                </a:gridCol>
                <a:gridCol w="1000268">
                  <a:extLst>
                    <a:ext uri="{9D8B030D-6E8A-4147-A177-3AD203B41FA5}">
                      <a16:colId xmlns="" xmlns:a16="http://schemas.microsoft.com/office/drawing/2014/main" val="4175593556"/>
                    </a:ext>
                  </a:extLst>
                </a:gridCol>
                <a:gridCol w="1062818">
                  <a:extLst>
                    <a:ext uri="{9D8B030D-6E8A-4147-A177-3AD203B41FA5}">
                      <a16:colId xmlns="" xmlns:a16="http://schemas.microsoft.com/office/drawing/2014/main" val="323502650"/>
                    </a:ext>
                  </a:extLst>
                </a:gridCol>
                <a:gridCol w="1962515">
                  <a:extLst>
                    <a:ext uri="{9D8B030D-6E8A-4147-A177-3AD203B41FA5}">
                      <a16:colId xmlns="" xmlns:a16="http://schemas.microsoft.com/office/drawing/2014/main" val="2019912413"/>
                    </a:ext>
                  </a:extLst>
                </a:gridCol>
                <a:gridCol w="1128700">
                  <a:extLst>
                    <a:ext uri="{9D8B030D-6E8A-4147-A177-3AD203B41FA5}">
                      <a16:colId xmlns="" xmlns:a16="http://schemas.microsoft.com/office/drawing/2014/main" val="1021296958"/>
                    </a:ext>
                  </a:extLst>
                </a:gridCol>
                <a:gridCol w="1010820">
                  <a:extLst>
                    <a:ext uri="{9D8B030D-6E8A-4147-A177-3AD203B41FA5}">
                      <a16:colId xmlns="" xmlns:a16="http://schemas.microsoft.com/office/drawing/2014/main" val="20006"/>
                    </a:ext>
                  </a:extLst>
                </a:gridCol>
                <a:gridCol w="1713485">
                  <a:extLst>
                    <a:ext uri="{9D8B030D-6E8A-4147-A177-3AD203B41FA5}">
                      <a16:colId xmlns="" xmlns:a16="http://schemas.microsoft.com/office/drawing/2014/main" val="20007"/>
                    </a:ext>
                  </a:extLst>
                </a:gridCol>
                <a:gridCol w="118237">
                  <a:extLst>
                    <a:ext uri="{9D8B030D-6E8A-4147-A177-3AD203B41FA5}">
                      <a16:colId xmlns="" xmlns:a16="http://schemas.microsoft.com/office/drawing/2014/main" val="20008"/>
                    </a:ext>
                  </a:extLst>
                </a:gridCol>
                <a:gridCol w="1524426">
                  <a:extLst>
                    <a:ext uri="{9D8B030D-6E8A-4147-A177-3AD203B41FA5}">
                      <a16:colId xmlns="" xmlns:a16="http://schemas.microsoft.com/office/drawing/2014/main" val="20009"/>
                    </a:ext>
                  </a:extLst>
                </a:gridCol>
              </a:tblGrid>
              <a:tr h="446548">
                <a:tc gridSpan="3">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r>
                        <a:rPr lang="en-GB" sz="1100" dirty="0">
                          <a:solidFill>
                            <a:schemeClr val="tx1"/>
                          </a:solidFill>
                        </a:rPr>
                        <a:t>                                                                   Budget                                       </a:t>
                      </a:r>
                    </a:p>
                    <a:p>
                      <a:pPr marL="0" indent="0">
                        <a:spcBef>
                          <a:spcPct val="0"/>
                        </a:spcBef>
                        <a:buFontTx/>
                        <a:buNone/>
                      </a:pPr>
                      <a:r>
                        <a:rPr lang="en-GB" sz="1100" dirty="0">
                          <a:solidFill>
                            <a:schemeClr val="tx1"/>
                          </a:solidFill>
                        </a:rPr>
                        <a:t>                                    Jobs                 (2020/21 FY)</a:t>
                      </a: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endParaRPr lang="en-GB" sz="1100" dirty="0">
                        <a:solidFill>
                          <a:schemeClr val="tx1"/>
                        </a:solidFill>
                      </a:endParaRPr>
                    </a:p>
                  </a:txBody>
                  <a:tcPr anchor="b">
                    <a:lnL>
                      <a:noFill/>
                    </a:lnL>
                    <a:lnR>
                      <a:noFill/>
                    </a:lnR>
                    <a:lnT w="12700" cmpd="sng">
                      <a:solidFill>
                        <a:srgbClr val="A32020"/>
                      </a:solidFill>
                    </a:lnT>
                    <a:lnB w="12700" cmpd="sng">
                      <a:solidFill>
                        <a:srgbClr val="A32020"/>
                      </a:solidFill>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US" sz="1100" b="1" dirty="0">
                          <a:solidFill>
                            <a:schemeClr val="tx1"/>
                          </a:solidFill>
                        </a:rPr>
                        <a:t>Geographic</a:t>
                      </a:r>
                    </a:p>
                    <a:p>
                      <a:pPr marL="0" indent="0">
                        <a:spcBef>
                          <a:spcPct val="0"/>
                        </a:spcBef>
                        <a:buFontTx/>
                        <a:buNone/>
                      </a:pPr>
                      <a:r>
                        <a:rPr lang="en-US" sz="1100" b="1" dirty="0">
                          <a:solidFill>
                            <a:schemeClr val="tx1"/>
                          </a:solidFill>
                        </a:rPr>
                        <a:t>Spread                    Programme </a:t>
                      </a:r>
                    </a:p>
                    <a:p>
                      <a:pPr marL="0" indent="0">
                        <a:spcBef>
                          <a:spcPct val="0"/>
                        </a:spcBef>
                        <a:buFontTx/>
                        <a:buNone/>
                      </a:pPr>
                      <a:r>
                        <a:rPr lang="en-US" sz="1100" b="1" dirty="0">
                          <a:solidFill>
                            <a:schemeClr val="tx1"/>
                          </a:solidFill>
                        </a:rPr>
                        <a:t>                                 Description                                                                                                                                                                                                              </a:t>
                      </a:r>
                      <a:endParaRPr lang="en-GB" sz="1100" b="1" dirty="0">
                        <a:solidFill>
                          <a:schemeClr val="tx1"/>
                        </a:solidFill>
                      </a:endParaRP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Presidential Job Creation &amp; Protection Initiative Submission </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Timelines</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Action Items</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Social Facilitation / Localisation</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 xmlns:a16="http://schemas.microsoft.com/office/drawing/2014/main" val="2869351904"/>
                  </a:ext>
                </a:extLst>
              </a:tr>
              <a:tr h="910497">
                <a:tc>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buFontTx/>
                        <a:buNone/>
                      </a:pPr>
                      <a:r>
                        <a:rPr lang="en-US" sz="1100" dirty="0"/>
                        <a:t>SIP 26</a:t>
                      </a:r>
                    </a:p>
                    <a:p>
                      <a:pPr marL="0" indent="0">
                        <a:buFontTx/>
                        <a:buNone/>
                      </a:pPr>
                      <a:r>
                        <a:rPr lang="en-US" sz="1100" dirty="0"/>
                        <a:t>Rural Roads Programme </a:t>
                      </a:r>
                      <a:endParaRPr lang="en-GB" sz="1100" dirty="0"/>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4000</a:t>
                      </a:r>
                      <a:r>
                        <a:rPr kumimoji="0" lang="en-ZA" sz="1100" b="0" i="0" u="none" strike="noStrike" kern="1200" cap="none" spc="0" normalizeH="0" baseline="0" noProof="0" dirty="0">
                          <a:ln>
                            <a:noFill/>
                          </a:ln>
                          <a:solidFill>
                            <a:prstClr val="black"/>
                          </a:solidFill>
                          <a:effectLst/>
                          <a:uLnTx/>
                          <a:uFillTx/>
                          <a:latin typeface="Calibri"/>
                          <a:ea typeface="+mn-ea"/>
                          <a:cs typeface="Arial"/>
                        </a:rPr>
                        <a:t> construction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80 </a:t>
                      </a:r>
                      <a:r>
                        <a:rPr kumimoji="0" lang="en-ZA" sz="1100" b="0" i="0" u="none" strike="noStrike" kern="1200" cap="none" spc="0" normalizeH="0" baseline="0" noProof="0" dirty="0">
                          <a:ln>
                            <a:noFill/>
                          </a:ln>
                          <a:solidFill>
                            <a:prstClr val="black"/>
                          </a:solidFill>
                          <a:effectLst/>
                          <a:uLnTx/>
                          <a:uFillTx/>
                          <a:latin typeface="Calibri"/>
                          <a:ea typeface="+mn-ea"/>
                          <a:cs typeface="Arial"/>
                        </a:rPr>
                        <a:t>operational jobs </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A3BCD3"/>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Calibri"/>
                          <a:ea typeface="+mn-ea"/>
                          <a:cs typeface="Arial"/>
                        </a:rPr>
                        <a:t>R701,5 million </a:t>
                      </a:r>
                    </a:p>
                  </a:txBody>
                  <a:tcPr anchor="ct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BBCABA"/>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Eastern Cape, Free State, Limpopo, North West and KwaZulu Natal </a:t>
                      </a: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This is a programme for the development of a structure approach towards the improvement and upgrading of rural roads in South Africa. </a:t>
                      </a:r>
                    </a:p>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The five most suitable roads will initially be selected for implementation. After the pilot phase, the project will be implemented on a national basis. Responsibility- </a:t>
                      </a:r>
                      <a:r>
                        <a:rPr kumimoji="0" lang="en-ZA" sz="1100" b="0" i="0" u="none" strike="noStrike" kern="1200" cap="none" spc="0" normalizeH="0" baseline="0" noProof="0" dirty="0" err="1">
                          <a:ln>
                            <a:noFill/>
                          </a:ln>
                          <a:solidFill>
                            <a:prstClr val="black"/>
                          </a:solidFill>
                          <a:effectLst/>
                          <a:uLnTx/>
                          <a:uFillTx/>
                          <a:latin typeface="Arial"/>
                          <a:ea typeface="+mn-ea"/>
                          <a:cs typeface="Arial"/>
                        </a:rPr>
                        <a:t>NDoT</a:t>
                      </a:r>
                      <a:r>
                        <a:rPr kumimoji="0" lang="en-ZA" sz="1100" b="0" i="0" u="none" strike="noStrike" kern="1200" cap="none" spc="0" normalizeH="0" baseline="0" noProof="0" dirty="0">
                          <a:ln>
                            <a:noFill/>
                          </a:ln>
                          <a:solidFill>
                            <a:prstClr val="black"/>
                          </a:solidFill>
                          <a:effectLst/>
                          <a:uLnTx/>
                          <a:uFillTx/>
                          <a:latin typeface="Arial"/>
                          <a:ea typeface="+mn-ea"/>
                          <a:cs typeface="Arial"/>
                        </a:rPr>
                        <a:t>, COGTA and MISA</a:t>
                      </a:r>
                    </a:p>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ISA is Coordinating the Project</a:t>
                      </a:r>
                      <a:endParaRPr kumimoji="0" lang="en-GB" sz="1100" b="0" i="0" u="none" strike="noStrike" kern="1200" cap="none" spc="0" normalizeH="0" baseline="0" dirty="0">
                        <a:ln>
                          <a:noFill/>
                        </a:ln>
                        <a:solidFill>
                          <a:prstClr val="black"/>
                        </a:solidFill>
                        <a:effectLst/>
                        <a:uLnTx/>
                        <a:uFillTx/>
                        <a:latin typeface="Arial"/>
                        <a:ea typeface="+mn-ea"/>
                        <a:cs typeface="Arial"/>
                      </a:endParaRPr>
                    </a:p>
                  </a:txBody>
                  <a:tcP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171450" indent="-171450">
                        <a:spcBef>
                          <a:spcPts val="600"/>
                        </a:spcBef>
                        <a:buFont typeface="Arial" panose="020B0604020202020204" pitchFamily="34" charset="0"/>
                        <a:buChar char="•"/>
                      </a:pPr>
                      <a:r>
                        <a:rPr lang="en-GB" sz="1100" b="1" dirty="0">
                          <a:solidFill>
                            <a:srgbClr val="FF0000"/>
                          </a:solidFill>
                        </a:rPr>
                        <a:t>R701.5m</a:t>
                      </a:r>
                      <a:r>
                        <a:rPr lang="en-GB" sz="1100" b="1" baseline="0" dirty="0">
                          <a:solidFill>
                            <a:srgbClr val="FF0000"/>
                          </a:solidFill>
                        </a:rPr>
                        <a:t> applied for and approval awaited for 2020/21 FY</a:t>
                      </a:r>
                    </a:p>
                    <a:p>
                      <a:pPr marL="171450" indent="-171450">
                        <a:spcBef>
                          <a:spcPts val="600"/>
                        </a:spcBef>
                        <a:buFont typeface="Arial" panose="020B0604020202020204" pitchFamily="34" charset="0"/>
                        <a:buChar char="•"/>
                      </a:pPr>
                      <a:r>
                        <a:rPr lang="en-GB" sz="1100" b="1" baseline="0" dirty="0">
                          <a:solidFill>
                            <a:srgbClr val="FF0000"/>
                          </a:solidFill>
                        </a:rPr>
                        <a:t>Estimated for 28 September 2020</a:t>
                      </a:r>
                    </a:p>
                    <a:p>
                      <a:pPr marL="0" indent="0">
                        <a:spcBef>
                          <a:spcPts val="600"/>
                        </a:spcBef>
                        <a:buFont typeface="Arial" panose="020B0604020202020204" pitchFamily="34" charset="0"/>
                        <a:buNone/>
                      </a:pPr>
                      <a:endParaRPr lang="en-GB" sz="1100" b="1"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indent="-177800">
                        <a:lnSpc>
                          <a:spcPct val="100000"/>
                        </a:lnSpc>
                        <a:spcBef>
                          <a:spcPts val="600"/>
                        </a:spcBef>
                        <a:spcAft>
                          <a:spcPct val="0"/>
                        </a:spcAft>
                        <a:buFont typeface="Arial" panose="020B0604020202020204" pitchFamily="34" charset="0"/>
                        <a:buChar char="•"/>
                      </a:pPr>
                      <a:r>
                        <a:rPr lang="en-GB" sz="1100" b="0" dirty="0">
                          <a:solidFill>
                            <a:schemeClr val="tx1"/>
                          </a:solidFill>
                        </a:rPr>
                        <a:t>With University of Stellenbosch, develop</a:t>
                      </a:r>
                      <a:r>
                        <a:rPr lang="en-GB" sz="1100" b="0" baseline="0" dirty="0">
                          <a:solidFill>
                            <a:schemeClr val="tx1"/>
                          </a:solidFill>
                        </a:rPr>
                        <a:t> &amp; finalise business case and specifications per area</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Determination and finalisation of the roads for upgrading</a:t>
                      </a:r>
                      <a:endParaRPr lang="en-GB" sz="1100" b="0"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As soon as the roads have been determined, the stakeholder profiling will be undertaken.</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Identify the District and Local Champions</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Establishment of the Project Steering Committee as detailed</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Regular progress reporting to the SIP Steering Committee</a:t>
                      </a: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36603903"/>
                  </a:ext>
                </a:extLst>
              </a:tr>
            </a:tbl>
          </a:graphicData>
        </a:graphic>
      </p:graphicFrame>
      <p:sp>
        <p:nvSpPr>
          <p:cNvPr id="8" name="Rectangle 7"/>
          <p:cNvSpPr/>
          <p:nvPr/>
        </p:nvSpPr>
        <p:spPr>
          <a:xfrm>
            <a:off x="7787473" y="2454116"/>
            <a:ext cx="931335" cy="479442"/>
          </a:xfrm>
          <a:prstGeom prst="rect">
            <a:avLst/>
          </a:prstGeom>
          <a:solidFill>
            <a:srgbClr val="FF99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0-6 MONTHS</a:t>
            </a:r>
          </a:p>
        </p:txBody>
      </p:sp>
      <p:sp>
        <p:nvSpPr>
          <p:cNvPr id="12" name="Rectangle 11"/>
          <p:cNvSpPr/>
          <p:nvPr/>
        </p:nvSpPr>
        <p:spPr>
          <a:xfrm>
            <a:off x="7787472" y="3192477"/>
            <a:ext cx="931335" cy="47944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6-12 MONTHS</a:t>
            </a:r>
          </a:p>
        </p:txBody>
      </p:sp>
      <p:sp>
        <p:nvSpPr>
          <p:cNvPr id="13" name="Rectangle 12"/>
          <p:cNvSpPr/>
          <p:nvPr/>
        </p:nvSpPr>
        <p:spPr>
          <a:xfrm>
            <a:off x="7787472" y="4410281"/>
            <a:ext cx="931335" cy="479442"/>
          </a:xfrm>
          <a:prstGeom prst="rect">
            <a:avLst/>
          </a:prstGeom>
          <a:solidFill>
            <a:srgbClr val="CC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+ 12 MONTHS</a:t>
            </a:r>
          </a:p>
        </p:txBody>
      </p:sp>
      <p:grpSp>
        <p:nvGrpSpPr>
          <p:cNvPr id="18" name="btfpIcon269786">
            <a:extLst>
              <a:ext uri="{FF2B5EF4-FFF2-40B4-BE49-F238E27FC236}">
                <a16:creationId xmlns="" xmlns:a16="http://schemas.microsoft.com/office/drawing/2014/main" id="{C6770E45-69C8-42A4-B525-0E19625E6B90}"/>
              </a:ext>
            </a:extLst>
          </p:cNvPr>
          <p:cNvGrpSpPr/>
          <p:nvPr>
            <p:custDataLst>
              <p:tags r:id="rId2"/>
            </p:custDataLst>
          </p:nvPr>
        </p:nvGrpSpPr>
        <p:grpSpPr>
          <a:xfrm>
            <a:off x="6807556" y="2454116"/>
            <a:ext cx="540544" cy="540544"/>
            <a:chOff x="6275860" y="5223862"/>
            <a:chExt cx="540544" cy="540544"/>
          </a:xfrm>
        </p:grpSpPr>
        <p:sp>
          <p:nvSpPr>
            <p:cNvPr id="19" name="btfpIconCircle269786">
              <a:extLst>
                <a:ext uri="{FF2B5EF4-FFF2-40B4-BE49-F238E27FC236}">
                  <a16:creationId xmlns="" xmlns:a16="http://schemas.microsoft.com/office/drawing/2014/main" id="{3578DD80-45D1-48E2-9A67-478502B7EF8B}"/>
                </a:ext>
              </a:extLst>
            </p:cNvPr>
            <p:cNvSpPr/>
            <p:nvPr/>
          </p:nvSpPr>
          <p:spPr bwMode="gray">
            <a:xfrm>
              <a:off x="6275860" y="5223862"/>
              <a:ext cx="540544" cy="540544"/>
            </a:xfrm>
            <a:prstGeom prst="ellipse">
              <a:avLst/>
            </a:prstGeom>
            <a:solidFill>
              <a:srgbClr val="2D475A"/>
            </a:solidFill>
            <a:ln w="9525" cap="flat" cmpd="sng" algn="ctr">
              <a:noFill/>
              <a:prstDash val="solid"/>
              <a:miter lim="800000"/>
            </a:ln>
            <a:effectLst/>
            <a:extLst>
              <a:ext uri="{91240B29-F687-4F45-9708-019B960494DF}">
                <a14:hiddenLine xmlns:a14="http://schemas.microsoft.com/office/drawing/2010/main" xmlns="" w="9525" cap="flat" cmpd="sng" algn="ctr">
                  <a:solidFill>
                    <a:schemeClr val="tx1"/>
                  </a:solidFill>
                  <a:prstDash val="solid"/>
                  <a:miter lim="800000"/>
                </a14:hiddenLine>
              </a:ext>
            </a:ex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pic>
          <p:nvPicPr>
            <p:cNvPr id="20" name="btfpIconLines269786">
              <a:extLst>
                <a:ext uri="{FF2B5EF4-FFF2-40B4-BE49-F238E27FC236}">
                  <a16:creationId xmlns="" xmlns:a16="http://schemas.microsoft.com/office/drawing/2014/main" id="{8C3DBC2E-F28C-4A34-9391-38BA1071577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275860" y="5223862"/>
              <a:ext cx="540544" cy="540544"/>
            </a:xfrm>
            <a:prstGeom prst="rect">
              <a:avLst/>
            </a:prstGeom>
          </p:spPr>
        </p:pic>
      </p:grpSp>
      <p:sp>
        <p:nvSpPr>
          <p:cNvPr id="3" name="Rectangle 2"/>
          <p:cNvSpPr/>
          <p:nvPr/>
        </p:nvSpPr>
        <p:spPr>
          <a:xfrm>
            <a:off x="516533" y="5348748"/>
            <a:ext cx="985009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LOCALISATION IS CRITICAL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The specifications described above were developed over a wide range of materials, climate and traffic conditions and can be applied generally. It has, however, been found that they can be fine-tuned for local conditions but this can only be done with experience in certain areas. It is more important to ensure that certain aspects such as material homogeneity, stoniness, compaction and drainage are carefully controlled and supervised, during both construction and </a:t>
            </a:r>
            <a:r>
              <a:rPr kumimoji="0" lang="en-ZA"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maintenance.</a:t>
            </a:r>
          </a:p>
        </p:txBody>
      </p:sp>
    </p:spTree>
    <p:extLst>
      <p:ext uri="{BB962C8B-B14F-4D97-AF65-F5344CB8AC3E}">
        <p14:creationId xmlns:p14="http://schemas.microsoft.com/office/powerpoint/2010/main" xmlns="" val="13988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sp>
        <p:nvSpPr>
          <p:cNvPr id="5" name="Rectangle 4"/>
          <p:cNvSpPr/>
          <p:nvPr/>
        </p:nvSpPr>
        <p:spPr>
          <a:xfrm>
            <a:off x="2705099" y="2906412"/>
            <a:ext cx="7979557" cy="1431319"/>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r>
              <a:rPr kumimoji="0" lang="en-ZA" sz="2400" b="1" i="0"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rPr>
              <a:t>INFRASTRUCTURE SOUTH AFRICA </a:t>
            </a:r>
          </a:p>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endParaRPr kumimoji="0" lang="en-ZA" sz="2400" b="0" i="1" u="none" strike="noStrike" kern="1200" cap="none" spc="0" normalizeH="0" baseline="0" noProof="0" dirty="0">
              <a:ln>
                <a:noFill/>
              </a:ln>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2705100" y="3852823"/>
            <a:ext cx="79795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4472C4">
                  <a:lumMod val="50000"/>
                </a:srgbClr>
              </a:buClr>
              <a:buSzPct val="140000"/>
              <a:buFontTx/>
              <a:buNone/>
              <a:tabLst/>
              <a:defRPr/>
            </a:pPr>
            <a:r>
              <a:rPr kumimoji="0" lang="en-ZA" sz="1800" b="1" i="1"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Embedding the Sustainable </a:t>
            </a:r>
            <a:r>
              <a:rPr lang="en-ZA" b="1" i="1" dirty="0">
                <a:solidFill>
                  <a:srgbClr val="44546A">
                    <a:lumMod val="75000"/>
                  </a:srgbClr>
                </a:solidFill>
                <a:latin typeface="Calibri" panose="020F0502020204030204"/>
              </a:rPr>
              <a:t>Infrastructure Development Symposium methodology</a:t>
            </a:r>
            <a:endParaRPr kumimoji="0" lang="en-ZA" sz="1800" b="1" i="1" u="none" strike="noStrike" kern="1200" cap="none" spc="0" normalizeH="0" baseline="30000" noProof="0" dirty="0">
              <a:ln>
                <a:noFill/>
              </a:ln>
              <a:solidFill>
                <a:srgbClr val="44546A">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0071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20809" y="344535"/>
            <a:ext cx="10792767" cy="531765"/>
          </a:xfrm>
        </p:spPr>
        <p:txBody>
          <a:bodyPr/>
          <a:lstStyle/>
          <a:p>
            <a:r>
              <a:rPr lang="en-US" dirty="0"/>
              <a:t>Infrastructure South Africa</a:t>
            </a:r>
            <a:br>
              <a:rPr lang="en-US" dirty="0"/>
            </a:br>
            <a:r>
              <a:rPr lang="en-US" sz="1800" b="0" i="1" dirty="0">
                <a:latin typeface="Calibri" panose="020F0502020204030204"/>
                <a:cs typeface="Times New Roman" panose="02020603050405020304" pitchFamily="18" charset="0"/>
              </a:rPr>
              <a:t>The</a:t>
            </a:r>
            <a:r>
              <a:rPr lang="en-US" sz="2800" b="0" i="1" dirty="0">
                <a:solidFill>
                  <a:schemeClr val="accent2"/>
                </a:solidFill>
              </a:rPr>
              <a:t> </a:t>
            </a:r>
            <a:r>
              <a:rPr lang="en-US" sz="1800" b="0" i="1" dirty="0">
                <a:latin typeface="Calibri" panose="020F0502020204030204"/>
                <a:cs typeface="Times New Roman" panose="02020603050405020304" pitchFamily="18" charset="0"/>
              </a:rPr>
              <a:t>Single-Entry Point for Infrastructure Investment &amp; Implementation</a:t>
            </a:r>
          </a:p>
        </p:txBody>
      </p:sp>
      <p:cxnSp>
        <p:nvCxnSpPr>
          <p:cNvPr id="8" name="Straight Connector 7"/>
          <p:cNvCxnSpPr/>
          <p:nvPr/>
        </p:nvCxnSpPr>
        <p:spPr>
          <a:xfrm>
            <a:off x="5981701" y="2487857"/>
            <a:ext cx="0" cy="5856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52614" y="3219449"/>
            <a:ext cx="2991662" cy="344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3"/>
          <p:cNvSpPr>
            <a:spLocks noGrp="1"/>
          </p:cNvSpPr>
          <p:nvPr>
            <p:ph type="body" sz="quarter" idx="17"/>
          </p:nvPr>
        </p:nvSpPr>
        <p:spPr>
          <a:xfrm>
            <a:off x="8455100" y="3324467"/>
            <a:ext cx="2842328" cy="3283397"/>
          </a:xfrm>
        </p:spPr>
        <p:txBody>
          <a:bodyPr>
            <a:noAutofit/>
          </a:bodyPr>
          <a:lstStyle/>
          <a:p>
            <a:pPr marL="0" indent="0">
              <a:spcBef>
                <a:spcPts val="600"/>
              </a:spcBef>
              <a:buNone/>
            </a:pPr>
            <a:r>
              <a:rPr lang="en-ZA" b="1" dirty="0">
                <a:effectLst>
                  <a:outerShdw blurRad="38100" dist="38100" dir="2700000" algn="tl">
                    <a:srgbClr val="000000">
                      <a:alpha val="43137"/>
                    </a:srgbClr>
                  </a:outerShdw>
                </a:effectLst>
                <a:cs typeface="Arial" panose="020B0604020202020204" pitchFamily="34" charset="0"/>
              </a:rPr>
              <a:t>TECHNICAL FOCAL POINT</a:t>
            </a:r>
          </a:p>
          <a:p>
            <a:pPr marL="342900" indent="-342900">
              <a:spcBef>
                <a:spcPts val="600"/>
              </a:spcBef>
            </a:pPr>
            <a:r>
              <a:rPr lang="en-ZA" b="1" dirty="0">
                <a:cs typeface="Arial" panose="020B0604020202020204" pitchFamily="34" charset="0"/>
              </a:rPr>
              <a:t>Central point of reference for strategic infrastructure planning, infrastructure and alignment.</a:t>
            </a:r>
          </a:p>
          <a:p>
            <a:pPr marL="342900" indent="-342900">
              <a:spcBef>
                <a:spcPts val="600"/>
              </a:spcBef>
            </a:pPr>
            <a:r>
              <a:rPr lang="en-ZA" b="1" dirty="0">
                <a:cs typeface="Arial" panose="020B0604020202020204" pitchFamily="34" charset="0"/>
              </a:rPr>
              <a:t>Coordinate and align </a:t>
            </a:r>
            <a:r>
              <a:rPr lang="en-ZA" dirty="0">
                <a:cs typeface="Arial" panose="020B0604020202020204" pitchFamily="34" charset="0"/>
              </a:rPr>
              <a:t>the work of the various structures responsible for both economic and social infrastructure.</a:t>
            </a:r>
          </a:p>
          <a:p>
            <a:pPr marL="342900" indent="-342900">
              <a:spcBef>
                <a:spcPts val="600"/>
              </a:spcBef>
            </a:pPr>
            <a:r>
              <a:rPr lang="en-ZA" dirty="0">
                <a:cs typeface="Arial" panose="020B0604020202020204" pitchFamily="34" charset="0"/>
              </a:rPr>
              <a:t>Oversee the IF aimed at achieving </a:t>
            </a:r>
            <a:r>
              <a:rPr lang="en-ZA" b="1" dirty="0">
                <a:cs typeface="Arial" panose="020B0604020202020204" pitchFamily="34" charset="0"/>
              </a:rPr>
              <a:t>blended financing of infrastructure.</a:t>
            </a:r>
          </a:p>
          <a:p>
            <a:pPr marL="342900" indent="-342900">
              <a:spcBef>
                <a:spcPts val="600"/>
              </a:spcBef>
            </a:pPr>
            <a:r>
              <a:rPr lang="en-ZA" b="1" dirty="0">
                <a:cs typeface="Arial" panose="020B0604020202020204" pitchFamily="34" charset="0"/>
              </a:rPr>
              <a:t>Coordination </a:t>
            </a:r>
            <a:r>
              <a:rPr lang="en-ZA" dirty="0">
                <a:cs typeface="Arial" panose="020B0604020202020204" pitchFamily="34" charset="0"/>
              </a:rPr>
              <a:t>of the monitoring and evaluation infrastructure development dashboard</a:t>
            </a:r>
          </a:p>
        </p:txBody>
      </p:sp>
      <p:sp>
        <p:nvSpPr>
          <p:cNvPr id="11" name="Rectangle 10"/>
          <p:cNvSpPr/>
          <p:nvPr/>
        </p:nvSpPr>
        <p:spPr>
          <a:xfrm>
            <a:off x="1828800" y="1380950"/>
            <a:ext cx="8734425" cy="523220"/>
          </a:xfrm>
          <a:prstGeom prst="rect">
            <a:avLst/>
          </a:prstGeom>
        </p:spPr>
        <p:txBody>
          <a:bodyPr wrap="square">
            <a:spAutoFit/>
          </a:bodyPr>
          <a:lstStyle/>
          <a:p>
            <a:pPr marL="0" marR="0" lvl="0" indent="0" algn="ctr" defTabSz="914377" rtl="0" eaLnBrk="1" fontAlgn="auto" latinLnBrk="0" hangingPunct="1">
              <a:lnSpc>
                <a:spcPct val="100000"/>
              </a:lnSpc>
              <a:spcBef>
                <a:spcPts val="600"/>
              </a:spcBef>
              <a:spcAft>
                <a:spcPts val="0"/>
              </a:spcAft>
              <a:buClrTx/>
              <a:buSzTx/>
              <a:buFontTx/>
              <a:buNone/>
              <a:tabLst/>
              <a:defRPr/>
            </a:pPr>
            <a:r>
              <a:rPr kumimoji="0" lang="en-ZA" sz="1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The intent of the President in the 6</a:t>
            </a:r>
            <a:r>
              <a:rPr kumimoji="0" lang="en-ZA" sz="1400" b="1" i="1" u="none" strike="noStrike" kern="1200" cap="none" spc="0" normalizeH="0" baseline="30000" noProof="0" dirty="0">
                <a:ln>
                  <a:noFill/>
                </a:ln>
                <a:solidFill>
                  <a:srgbClr val="4472C4">
                    <a:lumMod val="75000"/>
                  </a:srgbClr>
                </a:solidFill>
                <a:effectLst/>
                <a:uLnTx/>
                <a:uFillTx/>
                <a:latin typeface="Calibri" panose="020F0502020204030204"/>
                <a:ea typeface="+mn-ea"/>
                <a:cs typeface="Arial" panose="020B0604020202020204" pitchFamily="34" charset="0"/>
              </a:rPr>
              <a:t>th</a:t>
            </a:r>
            <a:r>
              <a:rPr kumimoji="0" lang="en-ZA" sz="1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Administration is to centralise all infrastructure aspects under one banner and to ensure that there is consolidated capacity to drive infrastructure-led economic growth for South Africa. </a:t>
            </a:r>
          </a:p>
        </p:txBody>
      </p:sp>
      <p:sp>
        <p:nvSpPr>
          <p:cNvPr id="12" name="Rectangle 11"/>
          <p:cNvSpPr/>
          <p:nvPr/>
        </p:nvSpPr>
        <p:spPr>
          <a:xfrm>
            <a:off x="1914525" y="1361071"/>
            <a:ext cx="8648700" cy="58019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4162424" y="2879275"/>
            <a:ext cx="3810001" cy="2197550"/>
          </a:xfrm>
          <a:prstGeom prst="rect">
            <a:avLst/>
          </a:prstGeom>
          <a:solidFill>
            <a:srgbClr val="73569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4374904" y="2988668"/>
            <a:ext cx="3480289" cy="905767"/>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Minister: Public Works &amp; Infrastructure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Ms Patricia De Lille, MP</a:t>
            </a:r>
          </a:p>
        </p:txBody>
      </p:sp>
      <p:sp>
        <p:nvSpPr>
          <p:cNvPr id="15" name="Rounded Rectangle 14"/>
          <p:cNvSpPr/>
          <p:nvPr/>
        </p:nvSpPr>
        <p:spPr>
          <a:xfrm>
            <a:off x="4320686" y="4034757"/>
            <a:ext cx="3480289" cy="89148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Head: Infrastructure South Africa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Elbow Connector 15"/>
          <p:cNvCxnSpPr/>
          <p:nvPr/>
        </p:nvCxnSpPr>
        <p:spPr>
          <a:xfrm>
            <a:off x="7578622" y="4510388"/>
            <a:ext cx="986737" cy="272526"/>
          </a:xfrm>
          <a:prstGeom prst="bentConnector3">
            <a:avLst>
              <a:gd name="adj1" fmla="val 50000"/>
            </a:avLst>
          </a:prstGeom>
          <a:ln w="57150">
            <a:solidFill>
              <a:srgbClr val="FF0000"/>
            </a:solidFill>
            <a:headEnd type="oval" w="med" len="sm"/>
            <a:tailEnd type="triangle" w="lg" len="lg"/>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542925" y="3293408"/>
            <a:ext cx="2865631" cy="3345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Placeholder 3"/>
          <p:cNvSpPr txBox="1">
            <a:spLocks/>
          </p:cNvSpPr>
          <p:nvPr/>
        </p:nvSpPr>
        <p:spPr>
          <a:xfrm>
            <a:off x="612857" y="3385703"/>
            <a:ext cx="2838528" cy="3206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ZA"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EXECUTIVE FOCAL POINT</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Regulations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for the Infrastructure Development Act, No 23 of 2014</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Ensure the formulation of the </a:t>
            </a: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National Infrastructure Plan</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Oversight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of the Strategic Infrastructure Project Pipeline and the IF in terms of the Presidential Proclamation.</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Oversight and reporting of infrastructure development implementation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targets – achievements, best practices, blockages, interventions, etc.</a:t>
            </a:r>
          </a:p>
        </p:txBody>
      </p:sp>
      <p:cxnSp>
        <p:nvCxnSpPr>
          <p:cNvPr id="19" name="Elbow Connector 18"/>
          <p:cNvCxnSpPr/>
          <p:nvPr/>
        </p:nvCxnSpPr>
        <p:spPr>
          <a:xfrm rot="10800000" flipV="1">
            <a:off x="3408557" y="3385703"/>
            <a:ext cx="1133268" cy="445740"/>
          </a:xfrm>
          <a:prstGeom prst="bentConnector3">
            <a:avLst/>
          </a:prstGeom>
          <a:ln w="53975">
            <a:solidFill>
              <a:srgbClr val="FF0000"/>
            </a:solidFill>
            <a:headEnd type="oval" w="med" len="sm"/>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28948" y="2144581"/>
            <a:ext cx="6076951" cy="610126"/>
          </a:xfrm>
          <a:prstGeom prst="rect">
            <a:avLst/>
          </a:prstGeom>
          <a:solidFill>
            <a:srgbClr val="9999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Presidential Infrastructure Coordinating Commission (PICC) Council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Chaired by the President</a:t>
            </a:r>
            <a:endPar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4123907" y="5851889"/>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GTAC</a:t>
            </a:r>
          </a:p>
        </p:txBody>
      </p:sp>
      <p:sp>
        <p:nvSpPr>
          <p:cNvPr id="23" name="Rectangle 22"/>
          <p:cNvSpPr/>
          <p:nvPr/>
        </p:nvSpPr>
        <p:spPr>
          <a:xfrm>
            <a:off x="5247051" y="5871500"/>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BFI</a:t>
            </a:r>
          </a:p>
        </p:txBody>
      </p:sp>
      <p:sp>
        <p:nvSpPr>
          <p:cNvPr id="24" name="Rectangle 23"/>
          <p:cNvSpPr/>
          <p:nvPr/>
        </p:nvSpPr>
        <p:spPr>
          <a:xfrm>
            <a:off x="6274779" y="5862522"/>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DBSA</a:t>
            </a:r>
          </a:p>
        </p:txBody>
      </p:sp>
      <p:sp>
        <p:nvSpPr>
          <p:cNvPr id="25" name="Rectangle 24"/>
          <p:cNvSpPr/>
          <p:nvPr/>
        </p:nvSpPr>
        <p:spPr>
          <a:xfrm>
            <a:off x="3936405" y="5436581"/>
            <a:ext cx="3974307" cy="31386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Infrastructure Role-players</a:t>
            </a:r>
          </a:p>
        </p:txBody>
      </p:sp>
      <p:sp>
        <p:nvSpPr>
          <p:cNvPr id="26" name="Rectangle 25"/>
          <p:cNvSpPr/>
          <p:nvPr/>
        </p:nvSpPr>
        <p:spPr>
          <a:xfrm>
            <a:off x="7238001" y="5871500"/>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IFIU</a:t>
            </a:r>
          </a:p>
        </p:txBody>
      </p:sp>
      <p:sp>
        <p:nvSpPr>
          <p:cNvPr id="27" name="Isosceles Triangle 26"/>
          <p:cNvSpPr/>
          <p:nvPr/>
        </p:nvSpPr>
        <p:spPr>
          <a:xfrm>
            <a:off x="4766244" y="5135132"/>
            <a:ext cx="2274294" cy="22736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5209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20809" y="363585"/>
            <a:ext cx="10792767" cy="531765"/>
          </a:xfrm>
        </p:spPr>
        <p:txBody>
          <a:bodyPr/>
          <a:lstStyle/>
          <a:p>
            <a:r>
              <a:rPr lang="en-US" dirty="0"/>
              <a:t>Infrastructure South Africa</a:t>
            </a:r>
            <a:br>
              <a:rPr lang="en-US" dirty="0"/>
            </a:br>
            <a:r>
              <a:rPr lang="en-US" sz="2800" b="0" i="1" dirty="0">
                <a:solidFill>
                  <a:schemeClr val="accent2"/>
                </a:solidFill>
              </a:rPr>
              <a:t>The Single-Entry Point for Infrastructure Investment &amp; Implementation</a:t>
            </a:r>
          </a:p>
        </p:txBody>
      </p:sp>
      <p:sp>
        <p:nvSpPr>
          <p:cNvPr id="5" name="Rectangle 4"/>
          <p:cNvSpPr/>
          <p:nvPr/>
        </p:nvSpPr>
        <p:spPr>
          <a:xfrm>
            <a:off x="1041493" y="1442189"/>
            <a:ext cx="10792767" cy="5078313"/>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This Infrastructure-Led Economic Growth and Recovery Plan has been developed within the context that Infrastructure South Africa or ISA will take up the responsibility of its overall co-ordination to ensure implementation. ISA has been envisaged within the context of the Infrastructure Development Act and so has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SA’s Infrastructure Investment Plan, in order to expedite delivery, job creation and to immediately kick-start our economy through infrastructure implementation and investment.</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 executing </a:t>
            </a:r>
            <a:r>
              <a:rPr kumimoji="0" lang="en-ZA"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SA’s Infrastructure Investment Plan, ISA will:</a:t>
            </a: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Work across all spheres of Government</a:t>
            </a: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Ensure that all projects: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Have undertaken a comprehensive needs </a:t>
            </a: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analysis;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Interlinking and interdependent infrastructure networks are modelled, not individual projects;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Infrastructure and related network resilience has been factored in;</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Infrastructure interdependencies (between assets and between networks) have been costed;</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Monitoring and identifying learnings.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Maintain good performance through planned maintenance and smarter use of assets.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Transform large-scale capital projects in terms of their planning, governance, financial management, investment, implementation and lifecycle management.</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Facilitate long-term investment in infrastructure across the public and private sectors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CA6A8392-E033-4785-9FDC-8E3C37E81599}"/>
              </a:ext>
            </a:extLst>
          </p:cNvPr>
          <p:cNvSpPr/>
          <p:nvPr/>
        </p:nvSpPr>
        <p:spPr bwMode="gray">
          <a:xfrm>
            <a:off x="667718" y="1442189"/>
            <a:ext cx="11410867" cy="5245689"/>
          </a:xfrm>
          <a:prstGeom prst="rect">
            <a:avLst/>
          </a:prstGeom>
          <a:noFill/>
          <a:ln w="28575" cap="flat" cmpd="sng" algn="ctr">
            <a:solidFill>
              <a:srgbClr val="A32020"/>
            </a:solidFill>
            <a:prstDash val="dash"/>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xmlns="" val="946974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10.xml><?xml version="1.0" encoding="utf-8"?>
<p:tagLst xmlns:a="http://schemas.openxmlformats.org/drawingml/2006/main" xmlns:r="http://schemas.openxmlformats.org/officeDocument/2006/relationships" xmlns:p="http://schemas.openxmlformats.org/presentationml/2006/main">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BTFPLAYOUTENABLED" val="0"/>
</p:tagLst>
</file>

<file path=ppt/tags/tag12.xml><?xml version="1.0" encoding="utf-8"?>
<p:tagLst xmlns:a="http://schemas.openxmlformats.org/drawingml/2006/main" xmlns:r="http://schemas.openxmlformats.org/officeDocument/2006/relationships" xmlns:p="http://schemas.openxmlformats.org/presentationml/2006/main">
  <p:tag name="BTFPLAYOUTENABLED" val="0"/>
</p:tagLst>
</file>

<file path=ppt/tags/tag13.xml><?xml version="1.0" encoding="utf-8"?>
<p:tagLst xmlns:a="http://schemas.openxmlformats.org/drawingml/2006/main" xmlns:r="http://schemas.openxmlformats.org/officeDocument/2006/relationships" xmlns:p="http://schemas.openxmlformats.org/presentationml/2006/main">
  <p:tag name="BTFPLAYOUTENABLED" val="0"/>
</p:tagLst>
</file>

<file path=ppt/tags/tag14.xml><?xml version="1.0" encoding="utf-8"?>
<p:tagLst xmlns:a="http://schemas.openxmlformats.org/drawingml/2006/main" xmlns:r="http://schemas.openxmlformats.org/officeDocument/2006/relationships" xmlns:p="http://schemas.openxmlformats.org/presentationml/2006/main">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ENABLED" val="0"/>
</p:tagLst>
</file>

<file path=ppt/tags/tag16.xml><?xml version="1.0" encoding="utf-8"?>
<p:tagLst xmlns:a="http://schemas.openxmlformats.org/drawingml/2006/main" xmlns:r="http://schemas.openxmlformats.org/officeDocument/2006/relationships" xmlns:p="http://schemas.openxmlformats.org/presentationml/2006/main">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4.xml><?xml version="1.0" encoding="utf-8"?>
<p:tagLst xmlns:a="http://schemas.openxmlformats.org/drawingml/2006/main" xmlns:r="http://schemas.openxmlformats.org/officeDocument/2006/relationships" xmlns:p="http://schemas.openxmlformats.org/presentationml/2006/main">
  <p:tag name="BTFPBAINBULLETS" val="1"/>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BAINBULLETS" val="1"/>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Lst>
</file>

<file path=ppt/tags/tag9.xml><?xml version="1.0" encoding="utf-8"?>
<p:tagLst xmlns:a="http://schemas.openxmlformats.org/drawingml/2006/main" xmlns:r="http://schemas.openxmlformats.org/officeDocument/2006/relationships" xmlns:p="http://schemas.openxmlformats.org/presentationml/2006/main">
  <p:tag name="BTFPLAYOUTENABLED"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8" id="{FAAD3FBA-B420-B549-8155-F06A417F3123}" vid="{F309669D-4237-614E-9962-4B587BF21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1293</Words>
  <Application>Microsoft Office PowerPoint</Application>
  <PresentationFormat>Custom</PresentationFormat>
  <Paragraphs>190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SA’S INFRASTRUCTURE INVESTMENT PLAN UPDATE REPORT</vt:lpstr>
      <vt:lpstr>Slide 2</vt:lpstr>
      <vt:lpstr>Slide 3</vt:lpstr>
      <vt:lpstr>SPECIAL PROGRAMMES – GAZETTED ON 24 JULY 2020  Programmes for Immediate Job Creation: SIP 25 Welisizwe Rural Bridges Programme 1/2</vt:lpstr>
      <vt:lpstr>SPECIAL PROGRAMMES – GAZETTED ON 24 JULY 2020  Programmes for Immediate Job Creation: SIP 25 Welisizwe Rural Bridges Programme 2/2</vt:lpstr>
      <vt:lpstr>SPECIAL PROGRAMMES – GAZETTED ON 24 JULY 2020  Programmes for Immediate Job Creation: SIP 26 Rural Roads Programme</vt:lpstr>
      <vt:lpstr>Slide 7</vt:lpstr>
      <vt:lpstr>Infrastructure South Africa The Single-Entry Point for Infrastructure Investment &amp; Implementation</vt:lpstr>
      <vt:lpstr>Infrastructure South Africa The Single-Entry Point for Infrastructure Investment &amp; Implementation</vt:lpstr>
      <vt:lpstr>Institutionalisation of Governance Models  Whole of Government-Approach and effective private sector participation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Mameetse Masemola</dc:creator>
  <cp:lastModifiedBy>Monique</cp:lastModifiedBy>
  <cp:revision>3</cp:revision>
  <dcterms:created xsi:type="dcterms:W3CDTF">2020-10-15T14:49:49Z</dcterms:created>
  <dcterms:modified xsi:type="dcterms:W3CDTF">2020-10-19T16:28:05Z</dcterms:modified>
</cp:coreProperties>
</file>