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charts/style1.xml" ContentType="application/vnd.ms-office.chart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70" r:id="rId2"/>
    <p:sldId id="532" r:id="rId3"/>
    <p:sldId id="538" r:id="rId4"/>
    <p:sldId id="539" r:id="rId5"/>
    <p:sldId id="548" r:id="rId6"/>
    <p:sldId id="546" r:id="rId7"/>
    <p:sldId id="545" r:id="rId8"/>
    <p:sldId id="543" r:id="rId9"/>
    <p:sldId id="544"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4BD69B22-E45E-4AAD-BDC1-A652CE5F90BC}">
          <p14:sldIdLst/>
        </p14:section>
        <p14:section name="Untitled Section" id="{D39C9E56-5FCE-4531-8934-D7126E7E210E}">
          <p14:sldIdLst>
            <p14:sldId id="270"/>
            <p14:sldId id="532"/>
            <p14:sldId id="538"/>
            <p14:sldId id="539"/>
            <p14:sldId id="548"/>
            <p14:sldId id="546"/>
            <p14:sldId id="545"/>
            <p14:sldId id="543"/>
            <p14:sldId id="54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799" autoAdjust="0"/>
    <p:restoredTop sz="82859"/>
  </p:normalViewPr>
  <p:slideViewPr>
    <p:cSldViewPr snapToGrid="0" snapToObjects="1">
      <p:cViewPr varScale="1">
        <p:scale>
          <a:sx n="64" d="100"/>
          <a:sy n="64" d="100"/>
        </p:scale>
        <p:origin x="-1776" y="-108"/>
      </p:cViewPr>
      <p:guideLst>
        <p:guide orient="horz" pos="2160"/>
        <p:guide pos="2880"/>
      </p:guideLst>
    </p:cSldViewPr>
  </p:slideViewPr>
  <p:notesTextViewPr>
    <p:cViewPr>
      <p:scale>
        <a:sx n="75" d="100"/>
        <a:sy n="75"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PHAHLELE.S\Downloads\Ministerial_Submissions\Certification%20Backlog\14%20October%202020\Copy%20of%20PCHEST%20Oct%202020%20Report%20Graph%20onl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DHET!$A$2</c:f>
              <c:strCache>
                <c:ptCount val="1"/>
                <c:pt idx="0">
                  <c:v>1. GETC:ABET L4</c:v>
                </c:pt>
              </c:strCache>
            </c:strRef>
          </c:tx>
          <c:spPr>
            <a:solidFill>
              <a:schemeClr val="accent1"/>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DHET!$B$2:$J$2</c:f>
              <c:numCache>
                <c:formatCode>#,##0</c:formatCode>
                <c:ptCount val="9"/>
                <c:pt idx="0">
                  <c:v>65890</c:v>
                </c:pt>
                <c:pt idx="1">
                  <c:v>38493</c:v>
                </c:pt>
                <c:pt idx="2">
                  <c:v>20408</c:v>
                </c:pt>
                <c:pt idx="3">
                  <c:v>13600</c:v>
                </c:pt>
                <c:pt idx="4">
                  <c:v>11697</c:v>
                </c:pt>
                <c:pt idx="5">
                  <c:v>11289</c:v>
                </c:pt>
                <c:pt idx="6">
                  <c:v>10517</c:v>
                </c:pt>
                <c:pt idx="7">
                  <c:v>10517</c:v>
                </c:pt>
                <c:pt idx="8" formatCode="0%">
                  <c:v>0.84000000000000008</c:v>
                </c:pt>
              </c:numCache>
            </c:numRef>
          </c:val>
          <c:extLst xmlns:c16r2="http://schemas.microsoft.com/office/drawing/2015/06/chart">
            <c:ext xmlns:c16="http://schemas.microsoft.com/office/drawing/2014/chart" uri="{C3380CC4-5D6E-409C-BE32-E72D297353CC}">
              <c16:uniqueId val="{00000000-2252-409F-8A2F-03987693A672}"/>
            </c:ext>
          </c:extLst>
        </c:ser>
        <c:ser>
          <c:idx val="1"/>
          <c:order val="1"/>
          <c:tx>
            <c:strRef>
              <c:f>DHET!$A$3</c:f>
              <c:strCache>
                <c:ptCount val="1"/>
                <c:pt idx="0">
                  <c:v>2. Business Studies</c:v>
                </c:pt>
              </c:strCache>
            </c:strRef>
          </c:tx>
          <c:spPr>
            <a:solidFill>
              <a:schemeClr val="accent2"/>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DHET!$B$3:$J$3</c:f>
              <c:numCache>
                <c:formatCode>#,##0</c:formatCode>
                <c:ptCount val="9"/>
                <c:pt idx="0">
                  <c:v>29473</c:v>
                </c:pt>
                <c:pt idx="1">
                  <c:v>29473</c:v>
                </c:pt>
                <c:pt idx="2">
                  <c:v>29260</c:v>
                </c:pt>
                <c:pt idx="3">
                  <c:v>20884</c:v>
                </c:pt>
                <c:pt idx="4">
                  <c:v>14269</c:v>
                </c:pt>
                <c:pt idx="5">
                  <c:v>14104</c:v>
                </c:pt>
                <c:pt idx="6">
                  <c:v>12832</c:v>
                </c:pt>
                <c:pt idx="7">
                  <c:v>7691</c:v>
                </c:pt>
                <c:pt idx="8" formatCode="0%">
                  <c:v>0.7400000000000001</c:v>
                </c:pt>
              </c:numCache>
            </c:numRef>
          </c:val>
          <c:extLst xmlns:c16r2="http://schemas.microsoft.com/office/drawing/2015/06/chart">
            <c:ext xmlns:c16="http://schemas.microsoft.com/office/drawing/2014/chart" uri="{C3380CC4-5D6E-409C-BE32-E72D297353CC}">
              <c16:uniqueId val="{00000001-2252-409F-8A2F-03987693A672}"/>
            </c:ext>
          </c:extLst>
        </c:ser>
        <c:ser>
          <c:idx val="2"/>
          <c:order val="2"/>
          <c:tx>
            <c:strRef>
              <c:f>DHET!$A$4</c:f>
              <c:strCache>
                <c:ptCount val="1"/>
                <c:pt idx="0">
                  <c:v>3. Engineering Studies</c:v>
                </c:pt>
              </c:strCache>
            </c:strRef>
          </c:tx>
          <c:spPr>
            <a:solidFill>
              <a:schemeClr val="accent3"/>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DHET!$B$4:$J$4</c:f>
              <c:numCache>
                <c:formatCode>#,##0</c:formatCode>
                <c:ptCount val="9"/>
                <c:pt idx="0">
                  <c:v>21638</c:v>
                </c:pt>
                <c:pt idx="1">
                  <c:v>22114</c:v>
                </c:pt>
                <c:pt idx="2">
                  <c:v>20540</c:v>
                </c:pt>
                <c:pt idx="3">
                  <c:v>20472</c:v>
                </c:pt>
                <c:pt idx="4">
                  <c:v>19884</c:v>
                </c:pt>
                <c:pt idx="5">
                  <c:v>19265</c:v>
                </c:pt>
                <c:pt idx="6">
                  <c:v>19327</c:v>
                </c:pt>
                <c:pt idx="7">
                  <c:v>19327</c:v>
                </c:pt>
                <c:pt idx="8" formatCode="0%">
                  <c:v>0.11000000000000001</c:v>
                </c:pt>
              </c:numCache>
            </c:numRef>
          </c:val>
          <c:extLst xmlns:c16r2="http://schemas.microsoft.com/office/drawing/2015/06/chart">
            <c:ext xmlns:c16="http://schemas.microsoft.com/office/drawing/2014/chart" uri="{C3380CC4-5D6E-409C-BE32-E72D297353CC}">
              <c16:uniqueId val="{00000002-2252-409F-8A2F-03987693A672}"/>
            </c:ext>
          </c:extLst>
        </c:ser>
        <c:ser>
          <c:idx val="3"/>
          <c:order val="3"/>
          <c:tx>
            <c:strRef>
              <c:f>DHET!$A$5</c:f>
              <c:strCache>
                <c:ptCount val="1"/>
                <c:pt idx="0">
                  <c:v>4. NC(V) First Issues</c:v>
                </c:pt>
              </c:strCache>
            </c:strRef>
          </c:tx>
          <c:spPr>
            <a:solidFill>
              <a:schemeClr val="accent4"/>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DHET!$B$5:$J$5</c:f>
              <c:numCache>
                <c:formatCode>#,##0</c:formatCode>
                <c:ptCount val="9"/>
                <c:pt idx="0">
                  <c:v>410</c:v>
                </c:pt>
                <c:pt idx="1">
                  <c:v>313</c:v>
                </c:pt>
                <c:pt idx="2">
                  <c:v>151</c:v>
                </c:pt>
                <c:pt idx="3">
                  <c:v>64</c:v>
                </c:pt>
                <c:pt idx="4">
                  <c:v>46</c:v>
                </c:pt>
                <c:pt idx="5">
                  <c:v>12</c:v>
                </c:pt>
                <c:pt idx="6">
                  <c:v>9</c:v>
                </c:pt>
                <c:pt idx="7">
                  <c:v>7</c:v>
                </c:pt>
                <c:pt idx="8" formatCode="0%">
                  <c:v>0.98</c:v>
                </c:pt>
              </c:numCache>
            </c:numRef>
          </c:val>
          <c:extLst xmlns:c16r2="http://schemas.microsoft.com/office/drawing/2015/06/chart">
            <c:ext xmlns:c16="http://schemas.microsoft.com/office/drawing/2014/chart" uri="{C3380CC4-5D6E-409C-BE32-E72D297353CC}">
              <c16:uniqueId val="{00000003-2252-409F-8A2F-03987693A672}"/>
            </c:ext>
          </c:extLst>
        </c:ser>
        <c:ser>
          <c:idx val="4"/>
          <c:order val="4"/>
          <c:tx>
            <c:strRef>
              <c:f>DHET!$A$6</c:f>
              <c:strCache>
                <c:ptCount val="1"/>
                <c:pt idx="0">
                  <c:v>5. NC(V) Full Certificates</c:v>
                </c:pt>
              </c:strCache>
            </c:strRef>
          </c:tx>
          <c:spPr>
            <a:solidFill>
              <a:schemeClr val="accent5"/>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DHET!$B$6:$J$6</c:f>
              <c:numCache>
                <c:formatCode>#,##0</c:formatCode>
                <c:ptCount val="9"/>
                <c:pt idx="0">
                  <c:v>7866</c:v>
                </c:pt>
                <c:pt idx="1">
                  <c:v>7850</c:v>
                </c:pt>
                <c:pt idx="2">
                  <c:v>7262</c:v>
                </c:pt>
                <c:pt idx="3">
                  <c:v>6734</c:v>
                </c:pt>
                <c:pt idx="4">
                  <c:v>5978</c:v>
                </c:pt>
                <c:pt idx="5">
                  <c:v>4273</c:v>
                </c:pt>
                <c:pt idx="6">
                  <c:v>3236</c:v>
                </c:pt>
                <c:pt idx="7">
                  <c:v>2542</c:v>
                </c:pt>
                <c:pt idx="8" formatCode="0%">
                  <c:v>0.68000000000000016</c:v>
                </c:pt>
              </c:numCache>
            </c:numRef>
          </c:val>
          <c:extLst xmlns:c16r2="http://schemas.microsoft.com/office/drawing/2015/06/chart">
            <c:ext xmlns:c16="http://schemas.microsoft.com/office/drawing/2014/chart" uri="{C3380CC4-5D6E-409C-BE32-E72D297353CC}">
              <c16:uniqueId val="{00000004-2252-409F-8A2F-03987693A672}"/>
            </c:ext>
          </c:extLst>
        </c:ser>
        <c:ser>
          <c:idx val="5"/>
          <c:order val="5"/>
          <c:tx>
            <c:strRef>
              <c:f>DHET!$A$7</c:f>
              <c:strCache>
                <c:ptCount val="1"/>
                <c:pt idx="0">
                  <c:v>Total</c:v>
                </c:pt>
              </c:strCache>
            </c:strRef>
          </c:tx>
          <c:spPr>
            <a:solidFill>
              <a:schemeClr val="accent6"/>
            </a:solidFill>
            <a:ln>
              <a:noFill/>
            </a:ln>
            <a:effectLst/>
          </c:spPr>
          <c:cat>
            <c:strRef>
              <c:f>DHET!$B$1:$J$1</c:f>
              <c:strCache>
                <c:ptCount val="9"/>
                <c:pt idx="0">
                  <c:v>18-Feb-20</c:v>
                </c:pt>
                <c:pt idx="1">
                  <c:v>18-Mar-20</c:v>
                </c:pt>
                <c:pt idx="2">
                  <c:v>17-Apr-20</c:v>
                </c:pt>
                <c:pt idx="3">
                  <c:v>18-May-20</c:v>
                </c:pt>
                <c:pt idx="4">
                  <c:v>19-Jun-20</c:v>
                </c:pt>
                <c:pt idx="5">
                  <c:v>27-Jul-20</c:v>
                </c:pt>
                <c:pt idx="6">
                  <c:v>9-Sep-20</c:v>
                </c:pt>
                <c:pt idx="7">
                  <c:v>14-Oct-20</c:v>
                </c:pt>
                <c:pt idx="8">
                  <c:v> Reduction %</c:v>
                </c:pt>
              </c:strCache>
            </c:strRef>
          </c:cat>
          <c:val>
            <c:numRef>
              <c:f>DHET!$B$7:$J$7</c:f>
              <c:numCache>
                <c:formatCode>#,##0</c:formatCode>
                <c:ptCount val="9"/>
                <c:pt idx="0">
                  <c:v>125277</c:v>
                </c:pt>
                <c:pt idx="1">
                  <c:v>98243</c:v>
                </c:pt>
                <c:pt idx="2">
                  <c:v>77621</c:v>
                </c:pt>
                <c:pt idx="3">
                  <c:v>61754</c:v>
                </c:pt>
                <c:pt idx="4">
                  <c:v>51874</c:v>
                </c:pt>
                <c:pt idx="5">
                  <c:v>48943</c:v>
                </c:pt>
                <c:pt idx="6">
                  <c:v>45921</c:v>
                </c:pt>
                <c:pt idx="7">
                  <c:v>40084</c:v>
                </c:pt>
                <c:pt idx="8" formatCode="0%">
                  <c:v>0.68000000000000016</c:v>
                </c:pt>
              </c:numCache>
            </c:numRef>
          </c:val>
          <c:extLst xmlns:c16r2="http://schemas.microsoft.com/office/drawing/2015/06/chart">
            <c:ext xmlns:c16="http://schemas.microsoft.com/office/drawing/2014/chart" uri="{C3380CC4-5D6E-409C-BE32-E72D297353CC}">
              <c16:uniqueId val="{00000005-2252-409F-8A2F-03987693A672}"/>
            </c:ext>
          </c:extLst>
        </c:ser>
        <c:dLbls/>
        <c:gapWidth val="219"/>
        <c:overlap val="-27"/>
        <c:axId val="61504896"/>
        <c:axId val="61523072"/>
      </c:barChart>
      <c:catAx>
        <c:axId val="6150489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1523072"/>
        <c:crosses val="autoZero"/>
        <c:auto val="1"/>
        <c:lblAlgn val="ctr"/>
        <c:lblOffset val="100"/>
      </c:catAx>
      <c:valAx>
        <c:axId val="61523072"/>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crossAx val="615048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lang="en-US"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31C4E80-C1BF-4B01-9645-601E2AE64647}" type="datetimeFigureOut">
              <a:rPr lang="en-GB" smtClean="0"/>
              <a:pPr/>
              <a:t>20/10/2020</a:t>
            </a:fld>
            <a:endParaRPr lang="en-GB" dirty="0"/>
          </a:p>
        </p:txBody>
      </p:sp>
      <p:sp>
        <p:nvSpPr>
          <p:cNvPr id="4" name="Footer Placeholder 3"/>
          <p:cNvSpPr>
            <a:spLocks noGrp="1"/>
          </p:cNvSpPr>
          <p:nvPr>
            <p:ph type="ftr" sz="quarter" idx="2"/>
          </p:nvPr>
        </p:nvSpPr>
        <p:spPr>
          <a:xfrm>
            <a:off x="0" y="9429752"/>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9752"/>
            <a:ext cx="2946400" cy="496888"/>
          </a:xfrm>
          <a:prstGeom prst="rect">
            <a:avLst/>
          </a:prstGeom>
        </p:spPr>
        <p:txBody>
          <a:bodyPr vert="horz" lIns="91440" tIns="45720" rIns="91440" bIns="45720" rtlCol="0" anchor="b"/>
          <a:lstStyle>
            <a:lvl1pPr algn="r">
              <a:defRPr sz="1200"/>
            </a:lvl1pPr>
          </a:lstStyle>
          <a:p>
            <a:fld id="{B462D869-37DD-48E3-B24B-0F3058FD8C9A}" type="slidenum">
              <a:rPr lang="en-GB" smtClean="0"/>
              <a:pPr/>
              <a:t>‹#›</a:t>
            </a:fld>
            <a:endParaRPr lang="en-GB" dirty="0"/>
          </a:p>
        </p:txBody>
      </p:sp>
    </p:spTree>
    <p:extLst>
      <p:ext uri="{BB962C8B-B14F-4D97-AF65-F5344CB8AC3E}">
        <p14:creationId xmlns:p14="http://schemas.microsoft.com/office/powerpoint/2010/main" xmlns="" val="1410154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270313B-0406-CB48-8D0A-134627A44831}" type="datetimeFigureOut">
              <a:rPr lang="en-GB" smtClean="0"/>
              <a:pPr/>
              <a:t>20/10/2020</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2" y="4776790"/>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2"/>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2"/>
            <a:ext cx="2946400" cy="496888"/>
          </a:xfrm>
          <a:prstGeom prst="rect">
            <a:avLst/>
          </a:prstGeom>
        </p:spPr>
        <p:txBody>
          <a:bodyPr vert="horz" lIns="91440" tIns="45720" rIns="91440" bIns="45720" rtlCol="0" anchor="b"/>
          <a:lstStyle>
            <a:lvl1pPr algn="r">
              <a:defRPr sz="1200"/>
            </a:lvl1pPr>
          </a:lstStyle>
          <a:p>
            <a:fld id="{C0F4429B-EC2C-3642-9DB6-00F7E6639859}" type="slidenum">
              <a:rPr lang="en-GB" smtClean="0"/>
              <a:pPr/>
              <a:t>‹#›</a:t>
            </a:fld>
            <a:endParaRPr lang="en-GB" dirty="0"/>
          </a:p>
        </p:txBody>
      </p:sp>
    </p:spTree>
    <p:extLst>
      <p:ext uri="{BB962C8B-B14F-4D97-AF65-F5344CB8AC3E}">
        <p14:creationId xmlns:p14="http://schemas.microsoft.com/office/powerpoint/2010/main" xmlns="" val="122761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F4429B-EC2C-3642-9DB6-00F7E6639859}" type="slidenum">
              <a:rPr lang="en-GB" smtClean="0"/>
              <a:pPr/>
              <a:t>4</a:t>
            </a:fld>
            <a:endParaRPr lang="en-GB" dirty="0"/>
          </a:p>
        </p:txBody>
      </p:sp>
    </p:spTree>
    <p:extLst>
      <p:ext uri="{BB962C8B-B14F-4D97-AF65-F5344CB8AC3E}">
        <p14:creationId xmlns:p14="http://schemas.microsoft.com/office/powerpoint/2010/main" xmlns="" val="2691761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F40310-EC2D-4CE5-8FF3-40FDDC67FB58}" type="datetime1">
              <a:rPr lang="en-ZA" smtClean="0"/>
              <a:pPr/>
              <a:t>2020/10/20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428562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B1B7A1-43CC-45B3-9292-8DFD3C2CC1EC}" type="datetime1">
              <a:rPr lang="en-ZA" smtClean="0"/>
              <a:pPr/>
              <a:t>2020/10/20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2580711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0D9ED9-1136-4BAE-A162-CE1522344C21}" type="datetime1">
              <a:rPr lang="en-ZA" smtClean="0"/>
              <a:pPr/>
              <a:t>2020/10/20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426292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7EAB7C-9427-463C-A000-F06CDBF6047C}" type="datetime1">
              <a:rPr lang="en-ZA" smtClean="0"/>
              <a:pPr/>
              <a:t>2020/10/20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163778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AA2259-1FE4-435E-8C01-DD0ADC3B1CC8}" type="datetime1">
              <a:rPr lang="en-ZA" smtClean="0"/>
              <a:pPr/>
              <a:t>2020/10/20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367944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299575-DCB7-43A0-ABB6-CDE1CD10C5B7}" type="datetime1">
              <a:rPr lang="en-ZA" smtClean="0"/>
              <a:pPr/>
              <a:t>2020/10/20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2141826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517314-7610-4A82-A4BA-6EA96226694A}" type="datetime1">
              <a:rPr lang="en-ZA" smtClean="0"/>
              <a:pPr/>
              <a:t>2020/10/20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35183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B7FFD0-D8EF-42D6-86E1-83D7C75FF84A}" type="datetime1">
              <a:rPr lang="en-ZA" smtClean="0"/>
              <a:pPr/>
              <a:t>2020/10/20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378814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B537C-5EBE-43D5-B4A2-C29A5B8EC5F5}" type="datetime1">
              <a:rPr lang="en-ZA" smtClean="0"/>
              <a:pPr/>
              <a:t>2020/10/20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92439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DC7F6B-51DD-4493-8B69-523665CF41FB}" type="datetime1">
              <a:rPr lang="en-ZA" smtClean="0"/>
              <a:pPr/>
              <a:t>2020/10/20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1061036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22A904-DBD8-4289-8884-EC9E73A2C1D2}" type="datetime1">
              <a:rPr lang="en-ZA" smtClean="0"/>
              <a:pPr/>
              <a:t>2020/10/20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260160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12643-C38C-4063-9A71-858879DB17B7}" type="datetime1">
              <a:rPr lang="en-ZA" smtClean="0"/>
              <a:pPr/>
              <a:t>2020/10/20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A62B0-44DF-3E46-B4FA-1EC087BE418B}" type="slidenum">
              <a:rPr lang="en-US" smtClean="0"/>
              <a:pPr/>
              <a:t>‹#›</a:t>
            </a:fld>
            <a:endParaRPr lang="en-US" dirty="0"/>
          </a:p>
        </p:txBody>
      </p:sp>
    </p:spTree>
    <p:extLst>
      <p:ext uri="{BB962C8B-B14F-4D97-AF65-F5344CB8AC3E}">
        <p14:creationId xmlns:p14="http://schemas.microsoft.com/office/powerpoint/2010/main" xmlns="" val="14101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40308" y="673377"/>
            <a:ext cx="8542421" cy="5696605"/>
          </a:xfrm>
        </p:spPr>
        <p:txBody>
          <a:bodyPr>
            <a:normAutofit/>
          </a:bodyPr>
          <a:lstStyle/>
          <a:p>
            <a:pPr marL="0" indent="0" algn="just">
              <a:buNone/>
            </a:pPr>
            <a:endParaRPr lang="en-US" sz="300" dirty="0">
              <a:latin typeface="Arial Narrow" panose="020B0606020202030204" pitchFamily="34" charset="0"/>
              <a:cs typeface="Arial" panose="020B0604020202020204" pitchFamily="34" charset="0"/>
            </a:endParaRPr>
          </a:p>
          <a:p>
            <a:endParaRPr lang="en-ZA" sz="2400" dirty="0" smtClean="0"/>
          </a:p>
          <a:p>
            <a:pPr marL="0" indent="0" algn="ctr">
              <a:buNone/>
            </a:pPr>
            <a:r>
              <a:rPr lang="en-ZA" sz="2800" b="1" dirty="0" smtClean="0">
                <a:latin typeface="Arial" panose="020B0604020202020204" pitchFamily="34" charset="0"/>
                <a:cs typeface="Arial" panose="020B0604020202020204" pitchFamily="34" charset="0"/>
              </a:rPr>
              <a:t>Briefing </a:t>
            </a:r>
            <a:r>
              <a:rPr lang="en-ZA" sz="2800" b="1" dirty="0">
                <a:latin typeface="Arial" panose="020B0604020202020204" pitchFamily="34" charset="0"/>
                <a:cs typeface="Arial" panose="020B0604020202020204" pitchFamily="34" charset="0"/>
              </a:rPr>
              <a:t>by the Department of Higher </a:t>
            </a:r>
            <a:r>
              <a:rPr lang="en-ZA" sz="2800" b="1" dirty="0" smtClean="0">
                <a:latin typeface="Arial" panose="020B0604020202020204" pitchFamily="34" charset="0"/>
                <a:cs typeface="Arial" panose="020B0604020202020204" pitchFamily="34" charset="0"/>
              </a:rPr>
              <a:t>Education </a:t>
            </a:r>
            <a:r>
              <a:rPr lang="en-ZA" sz="2800" b="1" dirty="0">
                <a:latin typeface="Arial" panose="020B0604020202020204" pitchFamily="34" charset="0"/>
                <a:cs typeface="Arial" panose="020B0604020202020204" pitchFamily="34" charset="0"/>
              </a:rPr>
              <a:t>and </a:t>
            </a:r>
            <a:r>
              <a:rPr lang="en-ZA" sz="2800" b="1" dirty="0" smtClean="0">
                <a:latin typeface="Arial" panose="020B0604020202020204" pitchFamily="34" charset="0"/>
                <a:cs typeface="Arial" panose="020B0604020202020204" pitchFamily="34" charset="0"/>
              </a:rPr>
              <a:t>Training (DHET), </a:t>
            </a:r>
          </a:p>
          <a:p>
            <a:pPr marL="0" indent="0" algn="ctr">
              <a:buNone/>
            </a:pPr>
            <a:r>
              <a:rPr lang="en-ZA" sz="2800" b="1" dirty="0" smtClean="0">
                <a:latin typeface="Arial" panose="020B0604020202020204" pitchFamily="34" charset="0"/>
                <a:cs typeface="Arial" panose="020B0604020202020204" pitchFamily="34" charset="0"/>
              </a:rPr>
              <a:t>State </a:t>
            </a:r>
            <a:r>
              <a:rPr lang="en-ZA" sz="2800" b="1" dirty="0">
                <a:latin typeface="Arial" panose="020B0604020202020204" pitchFamily="34" charset="0"/>
                <a:cs typeface="Arial" panose="020B0604020202020204" pitchFamily="34" charset="0"/>
              </a:rPr>
              <a:t>Information Technology Agency </a:t>
            </a:r>
            <a:r>
              <a:rPr lang="en-ZA" sz="2800" b="1" dirty="0" smtClean="0">
                <a:latin typeface="Arial" panose="020B0604020202020204" pitchFamily="34" charset="0"/>
                <a:cs typeface="Arial" panose="020B0604020202020204" pitchFamily="34" charset="0"/>
              </a:rPr>
              <a:t>(SITA) and Council for Quality Assurance in General and Further Education and Training (</a:t>
            </a:r>
            <a:r>
              <a:rPr lang="en-ZA" sz="2800" b="1" dirty="0" err="1" smtClean="0">
                <a:latin typeface="Arial" panose="020B0604020202020204" pitchFamily="34" charset="0"/>
                <a:cs typeface="Arial" panose="020B0604020202020204" pitchFamily="34" charset="0"/>
              </a:rPr>
              <a:t>Umalusi</a:t>
            </a:r>
            <a:r>
              <a:rPr lang="en-ZA" sz="2800" b="1" dirty="0" smtClean="0">
                <a:latin typeface="Arial" panose="020B0604020202020204" pitchFamily="34" charset="0"/>
                <a:cs typeface="Arial" panose="020B0604020202020204" pitchFamily="34" charset="0"/>
              </a:rPr>
              <a:t>)</a:t>
            </a:r>
          </a:p>
          <a:p>
            <a:pPr marL="0" indent="0" algn="ctr">
              <a:buNone/>
            </a:pPr>
            <a:r>
              <a:rPr lang="en-ZA" sz="2800" b="1" dirty="0" smtClean="0">
                <a:latin typeface="Arial" panose="020B0604020202020204" pitchFamily="34" charset="0"/>
                <a:cs typeface="Arial" panose="020B0604020202020204" pitchFamily="34" charset="0"/>
              </a:rPr>
              <a:t> </a:t>
            </a:r>
            <a:r>
              <a:rPr lang="en-ZA" sz="2800" b="1" dirty="0">
                <a:latin typeface="Arial" panose="020B0604020202020204" pitchFamily="34" charset="0"/>
                <a:cs typeface="Arial" panose="020B0604020202020204" pitchFamily="34" charset="0"/>
              </a:rPr>
              <a:t>on p</a:t>
            </a:r>
            <a:r>
              <a:rPr lang="en-ZA" sz="2800" b="1" dirty="0" smtClean="0">
                <a:latin typeface="Arial" panose="020B0604020202020204" pitchFamily="34" charset="0"/>
                <a:cs typeface="Arial" panose="020B0604020202020204" pitchFamily="34" charset="0"/>
              </a:rPr>
              <a:t>rogress report in </a:t>
            </a:r>
            <a:r>
              <a:rPr lang="en-ZA" sz="2800" b="1" dirty="0">
                <a:latin typeface="Arial" panose="020B0604020202020204" pitchFamily="34" charset="0"/>
                <a:cs typeface="Arial" panose="020B0604020202020204" pitchFamily="34" charset="0"/>
              </a:rPr>
              <a:t>the e</a:t>
            </a:r>
            <a:r>
              <a:rPr lang="en-ZA" sz="2800" b="1" dirty="0" smtClean="0">
                <a:latin typeface="Arial" panose="020B0604020202020204" pitchFamily="34" charset="0"/>
                <a:cs typeface="Arial" panose="020B0604020202020204" pitchFamily="34" charset="0"/>
              </a:rPr>
              <a:t>radication </a:t>
            </a:r>
            <a:r>
              <a:rPr lang="en-ZA" sz="2800" b="1" dirty="0">
                <a:latin typeface="Arial" panose="020B0604020202020204" pitchFamily="34" charset="0"/>
                <a:cs typeface="Arial" panose="020B0604020202020204" pitchFamily="34" charset="0"/>
              </a:rPr>
              <a:t>of the c</a:t>
            </a:r>
            <a:r>
              <a:rPr lang="en-ZA" sz="2800" b="1" dirty="0" smtClean="0">
                <a:latin typeface="Arial" panose="020B0604020202020204" pitchFamily="34" charset="0"/>
                <a:cs typeface="Arial" panose="020B0604020202020204" pitchFamily="34" charset="0"/>
              </a:rPr>
              <a:t>ertification backlog</a:t>
            </a:r>
          </a:p>
          <a:p>
            <a:pPr marL="0" indent="0" algn="ctr">
              <a:buNone/>
            </a:pPr>
            <a:endParaRPr lang="en-ZA" sz="2000" b="1" dirty="0" smtClean="0">
              <a:solidFill>
                <a:srgbClr val="FF0000"/>
              </a:solidFill>
              <a:latin typeface="Arial" panose="020B0604020202020204" pitchFamily="34" charset="0"/>
              <a:cs typeface="Arial" panose="020B0604020202020204" pitchFamily="34" charset="0"/>
            </a:endParaRPr>
          </a:p>
          <a:p>
            <a:pPr marL="0" indent="0" algn="ctr">
              <a:buNone/>
            </a:pPr>
            <a:endParaRPr lang="en-ZA" sz="2000" b="1" dirty="0" smtClean="0">
              <a:solidFill>
                <a:srgbClr val="FF0000"/>
              </a:solidFill>
              <a:latin typeface="Arial" panose="020B0604020202020204" pitchFamily="34" charset="0"/>
              <a:cs typeface="Arial" panose="020B0604020202020204" pitchFamily="34" charset="0"/>
            </a:endParaRPr>
          </a:p>
          <a:p>
            <a:pPr marL="0" indent="0" algn="ctr">
              <a:buNone/>
            </a:pPr>
            <a:r>
              <a:rPr lang="en-ZA" sz="2000" b="1" dirty="0" smtClean="0">
                <a:solidFill>
                  <a:srgbClr val="FF0000"/>
                </a:solidFill>
                <a:latin typeface="Arial" panose="020B0604020202020204" pitchFamily="34" charset="0"/>
                <a:cs typeface="Arial" panose="020B0604020202020204" pitchFamily="34" charset="0"/>
              </a:rPr>
              <a:t>20 October 2020</a:t>
            </a:r>
            <a:endParaRPr lang="en-US" sz="2000" b="1" dirty="0">
              <a:solidFill>
                <a:srgbClr val="FF0000"/>
              </a:solidFill>
              <a:latin typeface="Arial" panose="020B0604020202020204" pitchFamily="34" charset="0"/>
              <a:cs typeface="Arial" panose="020B0604020202020204" pitchFamily="34" charset="0"/>
            </a:endParaRPr>
          </a:p>
          <a:p>
            <a:pPr marL="0" indent="0" algn="just">
              <a:buNone/>
            </a:pPr>
            <a:endParaRPr lang="en-US" sz="2400" dirty="0" smtClean="0">
              <a:latin typeface="Arial Narrow" panose="020B0606020202030204" pitchFamily="34" charset="0"/>
              <a:cs typeface="Arial" panose="020B0604020202020204" pitchFamily="34" charset="0"/>
            </a:endParaRPr>
          </a:p>
          <a:p>
            <a:pPr marL="0" indent="0" algn="just">
              <a:buNone/>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30778"/>
            <a:ext cx="9144000" cy="461665"/>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l"/>
            <a:r>
              <a:rPr lang="en-US" sz="2400" b="1" dirty="0" smtClean="0">
                <a:solidFill>
                  <a:schemeClr val="bg1"/>
                </a:solidFill>
                <a:latin typeface="Arial Narrow" panose="020B0606020202030204" pitchFamily="34" charset="0"/>
                <a:cs typeface="Arial" panose="020B0604020202020204" pitchFamily="34" charset="0"/>
              </a:rPr>
              <a:t> </a:t>
            </a: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1</a:t>
            </a:fld>
            <a:endParaRPr lang="en-US" dirty="0"/>
          </a:p>
        </p:txBody>
      </p:sp>
    </p:spTree>
    <p:extLst>
      <p:ext uri="{BB962C8B-B14F-4D97-AF65-F5344CB8AC3E}">
        <p14:creationId xmlns:p14="http://schemas.microsoft.com/office/powerpoint/2010/main" xmlns="" val="19972981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fontScale="25000" lnSpcReduction="20000"/>
          </a:bodyPr>
          <a:lstStyle/>
          <a:p>
            <a:pPr marL="0" indent="0" algn="just">
              <a:buNone/>
            </a:pPr>
            <a:endParaRPr lang="en-US" sz="300" dirty="0">
              <a:latin typeface="Arial Narrow" panose="020B0606020202030204" pitchFamily="34" charset="0"/>
              <a:cs typeface="Arial" panose="020B0604020202020204" pitchFamily="34" charset="0"/>
            </a:endParaRPr>
          </a:p>
          <a:p>
            <a:pPr algn="just"/>
            <a:r>
              <a:rPr lang="en-US" sz="7200" dirty="0">
                <a:cs typeface="Arial" panose="020B0604020202020204" pitchFamily="34" charset="0"/>
              </a:rPr>
              <a:t>The purpose of this presentation is to provide the Portfolio Committee on Higher </a:t>
            </a:r>
            <a:r>
              <a:rPr lang="en-US" sz="7200" dirty="0" smtClean="0">
                <a:cs typeface="Arial" panose="020B0604020202020204" pitchFamily="34" charset="0"/>
              </a:rPr>
              <a:t>Education, </a:t>
            </a:r>
            <a:r>
              <a:rPr lang="en-US" sz="7200" dirty="0">
                <a:cs typeface="Arial" panose="020B0604020202020204" pitchFamily="34" charset="0"/>
              </a:rPr>
              <a:t>Science and Technology (</a:t>
            </a:r>
            <a:r>
              <a:rPr lang="en-US" sz="7200" dirty="0" smtClean="0">
                <a:cs typeface="Arial" panose="020B0604020202020204" pitchFamily="34" charset="0"/>
              </a:rPr>
              <a:t>PCHEST</a:t>
            </a:r>
            <a:r>
              <a:rPr lang="en-US" sz="7200" dirty="0">
                <a:cs typeface="Arial" panose="020B0604020202020204" pitchFamily="34" charset="0"/>
              </a:rPr>
              <a:t>) with progress that the Department of Higher Education and Training (DHET), State Information Technology Agency (SITA) and the Council for Quality Assurance in General and Further Education and Training (</a:t>
            </a:r>
            <a:r>
              <a:rPr lang="en-US" sz="7200" dirty="0" err="1">
                <a:cs typeface="Arial" panose="020B0604020202020204" pitchFamily="34" charset="0"/>
              </a:rPr>
              <a:t>Umalusi</a:t>
            </a:r>
            <a:r>
              <a:rPr lang="en-US" sz="7200" dirty="0">
                <a:cs typeface="Arial" panose="020B0604020202020204" pitchFamily="34" charset="0"/>
              </a:rPr>
              <a:t>) have made to eliminate the certificates backlog since February 2020.</a:t>
            </a:r>
          </a:p>
          <a:p>
            <a:pPr algn="just"/>
            <a:r>
              <a:rPr lang="en-US" sz="7200" dirty="0">
                <a:cs typeface="Arial" panose="020B0604020202020204" pitchFamily="34" charset="0"/>
              </a:rPr>
              <a:t> </a:t>
            </a:r>
            <a:r>
              <a:rPr lang="en-US" sz="7200" dirty="0" smtClean="0">
                <a:cs typeface="Arial" panose="020B0604020202020204" pitchFamily="34" charset="0"/>
              </a:rPr>
              <a:t>The </a:t>
            </a:r>
            <a:r>
              <a:rPr lang="en-US" sz="7200" dirty="0">
                <a:cs typeface="Arial" panose="020B0604020202020204" pitchFamily="34" charset="0"/>
              </a:rPr>
              <a:t>presentation will further highlight intervention strategies that are put in place to reduce the backlog of certificates</a:t>
            </a:r>
            <a:r>
              <a:rPr lang="en-US" sz="7200" dirty="0" smtClean="0">
                <a:cs typeface="Arial" panose="020B0604020202020204" pitchFamily="34" charset="0"/>
              </a:rPr>
              <a:t>.</a:t>
            </a:r>
            <a:endParaRPr lang="en-US" sz="7200" dirty="0">
              <a:cs typeface="Arial" panose="020B0604020202020204" pitchFamily="34" charset="0"/>
            </a:endParaRPr>
          </a:p>
          <a:p>
            <a:pPr algn="just"/>
            <a:r>
              <a:rPr lang="en-ZA" sz="7200" dirty="0">
                <a:cs typeface="Arial" panose="020B0604020202020204" pitchFamily="34" charset="0"/>
              </a:rPr>
              <a:t>In the context of Covid-19 and </a:t>
            </a:r>
            <a:r>
              <a:rPr lang="en-ZA" sz="7200" dirty="0" smtClean="0">
                <a:cs typeface="Arial" panose="020B0604020202020204" pitchFamily="34" charset="0"/>
              </a:rPr>
              <a:t>the associated </a:t>
            </a:r>
            <a:r>
              <a:rPr lang="en-ZA" sz="7200" dirty="0">
                <a:cs typeface="Arial" panose="020B0604020202020204" pitchFamily="34" charset="0"/>
              </a:rPr>
              <a:t>lockdown </a:t>
            </a:r>
            <a:r>
              <a:rPr lang="en-ZA" sz="7200" dirty="0" smtClean="0">
                <a:cs typeface="Arial" panose="020B0604020202020204" pitchFamily="34" charset="0"/>
              </a:rPr>
              <a:t>periods which hampered progress in meeting the set target of 80% reduction rate by end of June as previously planned, there </a:t>
            </a:r>
            <a:r>
              <a:rPr lang="en-ZA" sz="7200" dirty="0">
                <a:cs typeface="Arial" panose="020B0604020202020204" pitchFamily="34" charset="0"/>
              </a:rPr>
              <a:t>are also other variables beyond the control of the Certification Task Team (CTT) that could still have an impact in addressing the certification backlog. For example, the limited supply of the NATED N1 to N2 and N4 to N6 pre-printed certificates with embedded security features by Government Printing Works (GPW</a:t>
            </a:r>
            <a:r>
              <a:rPr lang="en-ZA" sz="7200" dirty="0" smtClean="0">
                <a:cs typeface="Arial" panose="020B0604020202020204" pitchFamily="34" charset="0"/>
              </a:rPr>
              <a:t>). </a:t>
            </a:r>
          </a:p>
          <a:p>
            <a:pPr algn="just"/>
            <a:r>
              <a:rPr lang="en-ZA" sz="7200" dirty="0" smtClean="0">
                <a:cs typeface="Arial" panose="020B0604020202020204" pitchFamily="34" charset="0"/>
              </a:rPr>
              <a:t>The </a:t>
            </a:r>
            <a:r>
              <a:rPr lang="en-ZA" sz="7200" dirty="0">
                <a:cs typeface="Arial" panose="020B0604020202020204" pitchFamily="34" charset="0"/>
              </a:rPr>
              <a:t>certification backlog refers to candidate records that have met all certification requirements </a:t>
            </a:r>
            <a:r>
              <a:rPr lang="en-ZA" sz="7200" dirty="0" smtClean="0">
                <a:cs typeface="Arial" panose="020B0604020202020204" pitchFamily="34" charset="0"/>
              </a:rPr>
              <a:t>but </a:t>
            </a:r>
            <a:r>
              <a:rPr lang="en-ZA" sz="7200" dirty="0">
                <a:cs typeface="Arial" panose="020B0604020202020204" pitchFamily="34" charset="0"/>
              </a:rPr>
              <a:t>a certificate </a:t>
            </a:r>
            <a:r>
              <a:rPr lang="en-ZA" sz="7200" dirty="0" smtClean="0">
                <a:cs typeface="Arial" panose="020B0604020202020204" pitchFamily="34" charset="0"/>
              </a:rPr>
              <a:t>is not </a:t>
            </a:r>
            <a:r>
              <a:rPr lang="en-ZA" sz="7200" dirty="0">
                <a:cs typeface="Arial" panose="020B0604020202020204" pitchFamily="34" charset="0"/>
              </a:rPr>
              <a:t>issued </a:t>
            </a:r>
            <a:r>
              <a:rPr lang="en-ZA" sz="7200" dirty="0" smtClean="0">
                <a:cs typeface="Arial" panose="020B0604020202020204" pitchFamily="34" charset="0"/>
              </a:rPr>
              <a:t>after 90 </a:t>
            </a:r>
            <a:r>
              <a:rPr lang="en-ZA" sz="7200" dirty="0">
                <a:cs typeface="Arial" panose="020B0604020202020204" pitchFamily="34" charset="0"/>
              </a:rPr>
              <a:t>working days after release of results.</a:t>
            </a:r>
          </a:p>
          <a:p>
            <a:pPr algn="just"/>
            <a:r>
              <a:rPr lang="en-ZA" sz="7200" dirty="0" smtClean="0">
                <a:cs typeface="Arial" panose="020B0604020202020204" pitchFamily="34" charset="0"/>
              </a:rPr>
              <a:t>The key challenge is the examination IT system which cannot </a:t>
            </a:r>
            <a:r>
              <a:rPr lang="en-ZA" sz="7200" dirty="0">
                <a:cs typeface="Arial" panose="020B0604020202020204" pitchFamily="34" charset="0"/>
              </a:rPr>
              <a:t>adequately condone and reconcile candidates’ achievement records across different examinations when students meet qualification requirements over multiple examination cycles. </a:t>
            </a:r>
          </a:p>
          <a:p>
            <a:pPr algn="just"/>
            <a:r>
              <a:rPr lang="en-ZA" sz="7200" dirty="0" smtClean="0">
                <a:cs typeface="Arial" panose="020B0604020202020204" pitchFamily="34" charset="0"/>
              </a:rPr>
              <a:t>The CTT </a:t>
            </a:r>
            <a:r>
              <a:rPr lang="en-ZA" sz="7200" dirty="0">
                <a:cs typeface="Arial" panose="020B0604020202020204" pitchFamily="34" charset="0"/>
              </a:rPr>
              <a:t>laid out a certificates backlog elimination plan which was approved and it is being executed accordingly.</a:t>
            </a:r>
          </a:p>
          <a:p>
            <a:pPr algn="just"/>
            <a:endParaRPr lang="en-ZA" sz="6400" dirty="0">
              <a:cs typeface="Arial" panose="020B0604020202020204" pitchFamily="34" charset="0"/>
            </a:endParaRPr>
          </a:p>
          <a:p>
            <a:pPr marL="0" indent="0" algn="just">
              <a:buNone/>
            </a:pPr>
            <a:r>
              <a:rPr lang="en-US" sz="6400" dirty="0"/>
              <a:t/>
            </a:r>
            <a:br>
              <a:rPr lang="en-US" sz="6400" dirty="0"/>
            </a:br>
            <a:endParaRPr lang="en-US" sz="6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30778"/>
            <a:ext cx="9144000" cy="461665"/>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l"/>
            <a:r>
              <a:rPr lang="en-US" sz="2400" b="1" dirty="0"/>
              <a:t>Introduction</a:t>
            </a: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2</a:t>
            </a:fld>
            <a:endParaRPr lang="en-US" dirty="0"/>
          </a:p>
        </p:txBody>
      </p:sp>
    </p:spTree>
    <p:extLst>
      <p:ext uri="{BB962C8B-B14F-4D97-AF65-F5344CB8AC3E}">
        <p14:creationId xmlns:p14="http://schemas.microsoft.com/office/powerpoint/2010/main" xmlns="" val="105716120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fontScale="77500" lnSpcReduction="20000"/>
          </a:bodyPr>
          <a:lstStyle/>
          <a:p>
            <a:pPr marL="0" indent="0" algn="just">
              <a:buNone/>
            </a:pPr>
            <a:endParaRPr lang="en-US" sz="300" dirty="0">
              <a:latin typeface="Arial Narrow" panose="020B0606020202030204" pitchFamily="34" charset="0"/>
              <a:cs typeface="Arial" panose="020B0604020202020204" pitchFamily="34" charset="0"/>
            </a:endParaRPr>
          </a:p>
          <a:p>
            <a:pPr marL="0" indent="0">
              <a:buNone/>
            </a:pPr>
            <a:r>
              <a:rPr lang="en-ZA" sz="2600" b="1" dirty="0" smtClean="0">
                <a:cs typeface="Arial" panose="020B0604020202020204" pitchFamily="34" charset="0"/>
              </a:rPr>
              <a:t>This presentation covers the certification backlog for the following qualifications and examination cycles:</a:t>
            </a:r>
            <a:endParaRPr lang="en-ZA" sz="2600" b="1" dirty="0">
              <a:cs typeface="Arial" panose="020B0604020202020204" pitchFamily="34" charset="0"/>
            </a:endParaRPr>
          </a:p>
          <a:p>
            <a:endParaRPr lang="en-ZA" sz="2600" dirty="0">
              <a:cs typeface="Arial" panose="020B0604020202020204" pitchFamily="34" charset="0"/>
            </a:endParaRPr>
          </a:p>
          <a:p>
            <a:pPr lvl="1"/>
            <a:r>
              <a:rPr lang="en-ZA" sz="2000" b="1" dirty="0" smtClean="0"/>
              <a:t>National </a:t>
            </a:r>
            <a:r>
              <a:rPr lang="en-ZA" sz="2000" b="1" dirty="0"/>
              <a:t>Certificate Vocational [NC (V)] </a:t>
            </a:r>
            <a:r>
              <a:rPr lang="en-ZA" sz="2000" b="1" dirty="0" smtClean="0"/>
              <a:t>Levels </a:t>
            </a:r>
            <a:r>
              <a:rPr lang="en-ZA" sz="2000" b="1" dirty="0"/>
              <a:t>2-4 dating </a:t>
            </a:r>
            <a:r>
              <a:rPr lang="en-ZA" sz="2000" dirty="0"/>
              <a:t>back from November 2007 to March </a:t>
            </a:r>
            <a:r>
              <a:rPr lang="en-ZA" sz="2000" dirty="0" smtClean="0"/>
              <a:t>2019; </a:t>
            </a:r>
            <a:r>
              <a:rPr lang="en-ZA" sz="2000" dirty="0"/>
              <a:t>The NC (V) certificates backlog has </a:t>
            </a:r>
            <a:r>
              <a:rPr lang="en-ZA" sz="2000" dirty="0" smtClean="0"/>
              <a:t>been </a:t>
            </a:r>
            <a:r>
              <a:rPr lang="en-ZA" sz="2000" dirty="0"/>
              <a:t>broken </a:t>
            </a:r>
            <a:r>
              <a:rPr lang="en-ZA" sz="2000" dirty="0" smtClean="0"/>
              <a:t>into two categories </a:t>
            </a:r>
            <a:r>
              <a:rPr lang="en-ZA" sz="2000" dirty="0"/>
              <a:t>(i.e. </a:t>
            </a:r>
            <a:r>
              <a:rPr lang="en-ZA" sz="2000" b="1" dirty="0"/>
              <a:t>NC (V) first issue and NC (V) full </a:t>
            </a:r>
            <a:r>
              <a:rPr lang="en-ZA" sz="2000" b="1" dirty="0" smtClean="0"/>
              <a:t>certificates)</a:t>
            </a:r>
            <a:r>
              <a:rPr lang="en-ZA" sz="2000" dirty="0" smtClean="0"/>
              <a:t>.</a:t>
            </a:r>
          </a:p>
          <a:p>
            <a:pPr lvl="1"/>
            <a:endParaRPr lang="en-US" sz="2000" dirty="0"/>
          </a:p>
          <a:p>
            <a:pPr lvl="1"/>
            <a:r>
              <a:rPr lang="en-ZA" sz="2000" b="1" dirty="0" smtClean="0"/>
              <a:t>GETC</a:t>
            </a:r>
            <a:r>
              <a:rPr lang="en-ZA" sz="2000" b="1" dirty="0"/>
              <a:t>: ABET Level 4 </a:t>
            </a:r>
            <a:r>
              <a:rPr lang="en-ZA" sz="2000" dirty="0" smtClean="0"/>
              <a:t>for </a:t>
            </a:r>
            <a:r>
              <a:rPr lang="en-ZA" sz="2000" dirty="0"/>
              <a:t>the period October 2001 to June </a:t>
            </a:r>
            <a:r>
              <a:rPr lang="en-ZA" sz="2000" dirty="0" smtClean="0"/>
              <a:t>2019.</a:t>
            </a:r>
          </a:p>
          <a:p>
            <a:pPr lvl="1"/>
            <a:endParaRPr lang="en-ZA" sz="2000" dirty="0" smtClean="0"/>
          </a:p>
          <a:p>
            <a:pPr lvl="1"/>
            <a:r>
              <a:rPr lang="en-ZA" sz="2000" b="1" dirty="0"/>
              <a:t>NATED Report 190/1 N1-6 </a:t>
            </a:r>
            <a:r>
              <a:rPr lang="en-ZA" sz="2000" dirty="0"/>
              <a:t>dating from November 1992 to August </a:t>
            </a:r>
            <a:r>
              <a:rPr lang="en-ZA" sz="2000" dirty="0" smtClean="0"/>
              <a:t>2019.</a:t>
            </a:r>
            <a:endParaRPr lang="en-ZA" sz="2000" dirty="0"/>
          </a:p>
          <a:p>
            <a:endParaRPr lang="en-US" sz="2400" dirty="0" smtClean="0"/>
          </a:p>
          <a:p>
            <a:pPr marL="0" indent="0" algn="just">
              <a:buNone/>
            </a:pPr>
            <a:r>
              <a:rPr lang="en-ZA" sz="2400" dirty="0"/>
              <a:t>The </a:t>
            </a:r>
            <a:r>
              <a:rPr lang="en-ZA" sz="2400" b="1" dirty="0"/>
              <a:t>first-issue certificates </a:t>
            </a:r>
            <a:r>
              <a:rPr lang="en-ZA" sz="2400" dirty="0"/>
              <a:t>are conceptualised as </a:t>
            </a:r>
            <a:r>
              <a:rPr lang="en-ZA" sz="2400" dirty="0" smtClean="0"/>
              <a:t>certificates whereby </a:t>
            </a:r>
            <a:r>
              <a:rPr lang="en-ZA" sz="2400" dirty="0"/>
              <a:t>a </a:t>
            </a:r>
            <a:r>
              <a:rPr lang="en-ZA" sz="2400" dirty="0" smtClean="0"/>
              <a:t>candidate has  </a:t>
            </a:r>
            <a:r>
              <a:rPr lang="en-ZA" sz="2400" dirty="0"/>
              <a:t>met </a:t>
            </a:r>
            <a:r>
              <a:rPr lang="en-ZA" sz="2400" dirty="0" smtClean="0"/>
              <a:t>part </a:t>
            </a:r>
            <a:r>
              <a:rPr lang="en-ZA" sz="2400" dirty="0"/>
              <a:t>or </a:t>
            </a:r>
            <a:r>
              <a:rPr lang="en-ZA" sz="2400" dirty="0" smtClean="0"/>
              <a:t>full </a:t>
            </a:r>
            <a:r>
              <a:rPr lang="en-ZA" sz="2400" dirty="0"/>
              <a:t>certification requirements in one examination cycle (e.g. November 2019) including subject statements. Whereas, </a:t>
            </a:r>
            <a:r>
              <a:rPr lang="en-ZA" sz="2400" b="1" dirty="0"/>
              <a:t>the full certificates </a:t>
            </a:r>
            <a:r>
              <a:rPr lang="en-ZA" sz="2400" dirty="0"/>
              <a:t>are w</a:t>
            </a:r>
            <a:r>
              <a:rPr lang="en-ZA" sz="2400" dirty="0" smtClean="0"/>
              <a:t>hereby a candidate has  </a:t>
            </a:r>
            <a:r>
              <a:rPr lang="en-ZA" sz="2400" dirty="0"/>
              <a:t>met all qualification certification requirements (passed all the required seven (7) subjects) </a:t>
            </a:r>
            <a:r>
              <a:rPr lang="en-ZA" sz="2400" dirty="0" smtClean="0"/>
              <a:t>in multiple </a:t>
            </a:r>
            <a:r>
              <a:rPr lang="en-ZA" sz="2400" dirty="0"/>
              <a:t>examination cycles. </a:t>
            </a:r>
            <a:endParaRPr lang="en-US" sz="2400" dirty="0"/>
          </a:p>
          <a:p>
            <a:endParaRPr lang="en-US" sz="24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30778"/>
            <a:ext cx="9144000" cy="461665"/>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algn="l"/>
            <a:r>
              <a:rPr lang="en-US" sz="2400" b="1" dirty="0"/>
              <a:t>Scope</a:t>
            </a: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3</a:t>
            </a:fld>
            <a:endParaRPr lang="en-US" dirty="0"/>
          </a:p>
        </p:txBody>
      </p:sp>
    </p:spTree>
    <p:extLst>
      <p:ext uri="{BB962C8B-B14F-4D97-AF65-F5344CB8AC3E}">
        <p14:creationId xmlns:p14="http://schemas.microsoft.com/office/powerpoint/2010/main" xmlns="" val="2750750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fontScale="62500" lnSpcReduction="20000"/>
          </a:bodyPr>
          <a:lstStyle/>
          <a:p>
            <a:endParaRPr lang="en-US" sz="2800" dirty="0" smtClean="0"/>
          </a:p>
          <a:p>
            <a:pPr algn="just">
              <a:buFont typeface="Arial" panose="020B0604020202020204" pitchFamily="34" charset="0"/>
              <a:buChar char="•"/>
            </a:pPr>
            <a:r>
              <a:rPr lang="en-US" sz="2800" dirty="0" smtClean="0"/>
              <a:t>As </a:t>
            </a:r>
            <a:r>
              <a:rPr lang="en-US" sz="2800" dirty="0"/>
              <a:t>at </a:t>
            </a:r>
            <a:r>
              <a:rPr lang="en-US" sz="2800" dirty="0" smtClean="0"/>
              <a:t>14 October 2020</a:t>
            </a:r>
            <a:r>
              <a:rPr lang="en-US" sz="2800" dirty="0"/>
              <a:t>, </a:t>
            </a:r>
            <a:r>
              <a:rPr lang="en-US" sz="2800" dirty="0" smtClean="0"/>
              <a:t>the certification </a:t>
            </a:r>
            <a:r>
              <a:rPr lang="en-US" sz="2800" dirty="0"/>
              <a:t>backlog has </a:t>
            </a:r>
            <a:r>
              <a:rPr lang="en-US" sz="2800" dirty="0" smtClean="0"/>
              <a:t>been reduced </a:t>
            </a:r>
            <a:r>
              <a:rPr lang="en-US" sz="2800" dirty="0"/>
              <a:t>by </a:t>
            </a:r>
            <a:r>
              <a:rPr lang="en-US" sz="2800" b="1" dirty="0" smtClean="0"/>
              <a:t>85 193 </a:t>
            </a:r>
            <a:r>
              <a:rPr lang="en-US" sz="2800" dirty="0"/>
              <a:t>certificates. </a:t>
            </a:r>
            <a:endParaRPr lang="en-US" sz="2800" dirty="0" smtClean="0"/>
          </a:p>
          <a:p>
            <a:pPr marL="0" indent="0" algn="just">
              <a:buNone/>
            </a:pPr>
            <a:endParaRPr lang="en-US" sz="2800" dirty="0"/>
          </a:p>
          <a:p>
            <a:pPr algn="just"/>
            <a:r>
              <a:rPr lang="en-US" sz="2800" dirty="0" smtClean="0"/>
              <a:t>The </a:t>
            </a:r>
            <a:r>
              <a:rPr lang="en-US" sz="2800" dirty="0"/>
              <a:t>team continued to make significant progress despite Covid-19 and </a:t>
            </a:r>
            <a:r>
              <a:rPr lang="en-US" sz="2800" dirty="0" smtClean="0"/>
              <a:t>the associated </a:t>
            </a:r>
            <a:r>
              <a:rPr lang="en-US" sz="2800" dirty="0"/>
              <a:t>lockdown </a:t>
            </a:r>
            <a:r>
              <a:rPr lang="en-US" sz="2800" dirty="0" smtClean="0"/>
              <a:t>periods</a:t>
            </a:r>
            <a:r>
              <a:rPr lang="en-US" sz="2800" dirty="0"/>
              <a:t> </a:t>
            </a:r>
            <a:r>
              <a:rPr lang="en-US" sz="2800" dirty="0" smtClean="0"/>
              <a:t>as they worked remotely and communicated largely through online platforms.</a:t>
            </a:r>
          </a:p>
          <a:p>
            <a:pPr marL="0" indent="0">
              <a:buNone/>
            </a:pPr>
            <a:endParaRPr lang="en-US" sz="2800" dirty="0" smtClean="0"/>
          </a:p>
          <a:p>
            <a:r>
              <a:rPr lang="en-US" sz="2800" dirty="0" smtClean="0"/>
              <a:t>Although the 80% target by June 2020 as set out in February 2020 was not met, the backlog has diminished with </a:t>
            </a:r>
            <a:r>
              <a:rPr lang="en-US" sz="2800" dirty="0"/>
              <a:t>approximately </a:t>
            </a:r>
            <a:r>
              <a:rPr lang="en-US" sz="2800" b="1" dirty="0"/>
              <a:t>10 000 </a:t>
            </a:r>
            <a:r>
              <a:rPr lang="en-US" sz="2800" dirty="0"/>
              <a:t>certificates </a:t>
            </a:r>
            <a:r>
              <a:rPr lang="en-US" sz="2800" dirty="0" smtClean="0"/>
              <a:t>being processed per month across qualifications. </a:t>
            </a:r>
            <a:endParaRPr lang="en-US" sz="2800" dirty="0"/>
          </a:p>
          <a:p>
            <a:pPr marL="0" indent="0">
              <a:buNone/>
            </a:pPr>
            <a:endParaRPr lang="en-US" sz="2800" dirty="0" smtClean="0"/>
          </a:p>
          <a:p>
            <a:r>
              <a:rPr lang="en-US" sz="2800" dirty="0" smtClean="0"/>
              <a:t>The team focused first on the highest outstanding which was the GETC qualification and NC(V) and is then currently on Business Studies which when completed, the Engineering will benefit from the process. </a:t>
            </a:r>
          </a:p>
          <a:p>
            <a:endParaRPr lang="en-US" sz="2800" dirty="0"/>
          </a:p>
          <a:p>
            <a:r>
              <a:rPr lang="en-US" sz="2800" dirty="0" smtClean="0"/>
              <a:t>From a baseline </a:t>
            </a:r>
            <a:r>
              <a:rPr lang="en-US" sz="2800" dirty="0"/>
              <a:t>number of </a:t>
            </a:r>
            <a:r>
              <a:rPr lang="en-US" sz="2800" b="1" dirty="0"/>
              <a:t>125 277</a:t>
            </a:r>
            <a:r>
              <a:rPr lang="en-US" sz="2800" dirty="0"/>
              <a:t> in February 2020, a reduction of </a:t>
            </a:r>
            <a:r>
              <a:rPr lang="en-US" sz="2800" b="1" dirty="0" smtClean="0"/>
              <a:t>68%</a:t>
            </a:r>
            <a:r>
              <a:rPr lang="en-US" sz="2800" dirty="0" smtClean="0"/>
              <a:t> </a:t>
            </a:r>
            <a:r>
              <a:rPr lang="en-US" sz="2800" dirty="0"/>
              <a:t>has been recorded on the </a:t>
            </a:r>
            <a:r>
              <a:rPr lang="en-US" sz="2800" dirty="0" smtClean="0"/>
              <a:t>certification backlog</a:t>
            </a:r>
            <a:r>
              <a:rPr lang="en-US" sz="2800" dirty="0"/>
              <a:t> </a:t>
            </a:r>
            <a:r>
              <a:rPr lang="en-US" sz="2800" dirty="0" smtClean="0"/>
              <a:t>by 14 October 2020 (85 193).</a:t>
            </a:r>
          </a:p>
          <a:p>
            <a:r>
              <a:rPr lang="en-US" sz="2800" dirty="0" smtClean="0"/>
              <a:t>The trend analysis graph below represents progress made for February 2020.</a:t>
            </a:r>
            <a:endParaRPr lang="en-US" sz="28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338554"/>
            <a:ext cx="9144000" cy="1200329"/>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lvl="0" algn="l"/>
            <a:r>
              <a:rPr lang="en-ZA" sz="2400" b="1" dirty="0"/>
              <a:t>PROGRESS UPDATE FOR THE PERIOD 18 FEBRUARY TO 09 SEPTEMBER 2020</a:t>
            </a:r>
            <a:r>
              <a:rPr lang="en-US" sz="2400" b="1" dirty="0"/>
              <a:t/>
            </a:r>
            <a:br>
              <a:rPr lang="en-US" sz="2400" b="1" dirty="0"/>
            </a:b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4</a:t>
            </a:fld>
            <a:endParaRPr lang="en-US" dirty="0"/>
          </a:p>
        </p:txBody>
      </p:sp>
    </p:spTree>
    <p:extLst>
      <p:ext uri="{BB962C8B-B14F-4D97-AF65-F5344CB8AC3E}">
        <p14:creationId xmlns:p14="http://schemas.microsoft.com/office/powerpoint/2010/main" xmlns="" val="118613002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a:bodyPr>
          <a:lstStyle/>
          <a:p>
            <a:pPr marL="0" indent="0" algn="just">
              <a:buNone/>
            </a:pPr>
            <a:endParaRPr lang="en-US" sz="300" dirty="0">
              <a:latin typeface="Arial Narrow" panose="020B0606020202030204" pitchFamily="34" charset="0"/>
              <a:cs typeface="Arial" panose="020B0604020202020204" pitchFamily="34" charset="0"/>
            </a:endParaRPr>
          </a:p>
          <a:p>
            <a:pPr marL="0" indent="0">
              <a:buNone/>
            </a:pPr>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3000" dirty="0" smtClean="0">
              <a:latin typeface="Arial" panose="020B0604020202020204" pitchFamily="34" charset="0"/>
              <a:cs typeface="Arial" panose="020B0604020202020204" pitchFamily="34" charset="0"/>
            </a:endParaRPr>
          </a:p>
          <a:p>
            <a:pPr marL="0" indent="0">
              <a:buNone/>
            </a:pPr>
            <a:endParaRPr lang="en-ZA" sz="1000" i="1" dirty="0" smtClean="0"/>
          </a:p>
          <a:p>
            <a:pPr marL="0" indent="0">
              <a:buNone/>
            </a:pPr>
            <a:endParaRPr lang="en-ZA" sz="1000" i="1" dirty="0"/>
          </a:p>
          <a:p>
            <a:pPr marL="0" indent="0">
              <a:buNone/>
            </a:pPr>
            <a:r>
              <a:rPr lang="en-ZA" sz="1000" i="1" dirty="0" err="1" smtClean="0"/>
              <a:t>Infographic</a:t>
            </a:r>
            <a:r>
              <a:rPr lang="en-ZA" sz="1000" i="1" dirty="0"/>
              <a:t>: GETC: ABET Level4, NATED (Business and Engineering Studies N1-N6) and NC (V) Level 2-4) qualifications progress and potential outstanding certificates (Source: SITA outstanding certificates report, </a:t>
            </a:r>
            <a:r>
              <a:rPr lang="en-ZA" sz="1000" i="1" dirty="0" smtClean="0"/>
              <a:t>14 October </a:t>
            </a:r>
            <a:r>
              <a:rPr lang="en-ZA" sz="1000" i="1" dirty="0"/>
              <a:t>2020</a:t>
            </a:r>
            <a:r>
              <a:rPr lang="en-ZA" sz="1000" b="1" i="1" dirty="0"/>
              <a:t>)</a:t>
            </a:r>
            <a:endParaRPr lang="en-US" sz="1000" dirty="0"/>
          </a:p>
          <a:p>
            <a:pPr marL="0" indent="0">
              <a:buNone/>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61555"/>
            <a:ext cx="9144000" cy="646331"/>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b">
            <a:spAutoFit/>
          </a:bodyPr>
          <a:lstStyle/>
          <a:p>
            <a:pPr lvl="0" algn="l"/>
            <a:r>
              <a:rPr lang="en-ZA" sz="1800" b="1" dirty="0"/>
              <a:t>PROGRESS UPDATE FOR THE PERIOD 18 FEBRUARY TO </a:t>
            </a:r>
            <a:r>
              <a:rPr lang="en-ZA" sz="1800" b="1" dirty="0" smtClean="0"/>
              <a:t>14 OCTOBER 2020</a:t>
            </a:r>
            <a:r>
              <a:rPr lang="en-US" sz="1800" b="1" dirty="0"/>
              <a:t/>
            </a:r>
            <a:br>
              <a:rPr lang="en-US" sz="1800" b="1" dirty="0"/>
            </a:br>
            <a:endParaRPr lang="en-US" sz="18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5</a:t>
            </a:fld>
            <a:endParaRPr lang="en-US" dirty="0"/>
          </a:p>
        </p:txBody>
      </p:sp>
      <p:graphicFrame>
        <p:nvGraphicFramePr>
          <p:cNvPr id="8" name="Chart 7"/>
          <p:cNvGraphicFramePr>
            <a:graphicFrameLocks/>
          </p:cNvGraphicFramePr>
          <p:nvPr>
            <p:extLst/>
          </p:nvPr>
        </p:nvGraphicFramePr>
        <p:xfrm>
          <a:off x="16042" y="861775"/>
          <a:ext cx="9127958" cy="46337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47882006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fontScale="25000" lnSpcReduction="20000"/>
          </a:bodyPr>
          <a:lstStyle/>
          <a:p>
            <a:pPr marL="0" indent="0" algn="just">
              <a:buNone/>
            </a:pPr>
            <a:endParaRPr lang="en-US" sz="300" dirty="0">
              <a:latin typeface="Arial Narrow" panose="020B0606020202030204" pitchFamily="34" charset="0"/>
              <a:cs typeface="Arial" panose="020B0604020202020204" pitchFamily="34" charset="0"/>
            </a:endParaRPr>
          </a:p>
          <a:p>
            <a:endParaRPr lang="en-ZA" sz="2800" dirty="0" smtClean="0"/>
          </a:p>
          <a:p>
            <a:pPr algn="just"/>
            <a:r>
              <a:rPr lang="en-ZA" sz="7200" dirty="0"/>
              <a:t>The interventions that were presented to the </a:t>
            </a:r>
            <a:r>
              <a:rPr lang="en-ZA" sz="7200" dirty="0" smtClean="0"/>
              <a:t>PCHEST </a:t>
            </a:r>
            <a:r>
              <a:rPr lang="en-ZA" sz="7200" dirty="0"/>
              <a:t>in February 2020 remain in place to address the challenges experienced in the reduction of the certification backlog of respective TVET and CET </a:t>
            </a:r>
            <a:r>
              <a:rPr lang="en-ZA" sz="7200" dirty="0" smtClean="0"/>
              <a:t>qualifications.</a:t>
            </a:r>
          </a:p>
          <a:p>
            <a:pPr algn="just"/>
            <a:r>
              <a:rPr lang="en-ZA" sz="7200" dirty="0" smtClean="0"/>
              <a:t>DHET on boarded three more team members to assist in manually going through each of the records reported in the SITA outstanding certificates reports and query lists from Colleges. In addition, approximately 10 more human resources from the business study unit will be repurposed to assist in reducing the certificate backlog.</a:t>
            </a:r>
            <a:endParaRPr lang="en-US" sz="7200" dirty="0" smtClean="0"/>
          </a:p>
          <a:p>
            <a:pPr algn="just"/>
            <a:r>
              <a:rPr lang="en-ZA" sz="7200" dirty="0" smtClean="0"/>
              <a:t>Auditing </a:t>
            </a:r>
            <a:r>
              <a:rPr lang="en-ZA" sz="7200" dirty="0"/>
              <a:t>of TVET College certification processes and collection of any outstanding certificates </a:t>
            </a:r>
            <a:r>
              <a:rPr lang="en-ZA" sz="7200" dirty="0" smtClean="0"/>
              <a:t>lists </a:t>
            </a:r>
            <a:r>
              <a:rPr lang="en-ZA" sz="7200" dirty="0"/>
              <a:t>during monitoring of </a:t>
            </a:r>
            <a:r>
              <a:rPr lang="en-ZA" sz="7200" dirty="0" smtClean="0"/>
              <a:t>examinations as manual (human) and technical (SITA)  analysis of outstanding certificates queries revealed that a high proportion of certificates are already sent to colleges or that candidates are not eligible for certification.</a:t>
            </a:r>
            <a:endParaRPr lang="en-ZA" sz="7200" dirty="0"/>
          </a:p>
          <a:p>
            <a:pPr algn="just"/>
            <a:r>
              <a:rPr lang="en-ZA" sz="7200" dirty="0"/>
              <a:t>Refresher training will be conducted on all qualification certificates requirements in all regions  in the first quarter of 2021</a:t>
            </a:r>
            <a:r>
              <a:rPr lang="en-ZA" sz="7200" dirty="0" smtClean="0"/>
              <a:t>.</a:t>
            </a:r>
            <a:endParaRPr lang="en-US" sz="7200" dirty="0"/>
          </a:p>
          <a:p>
            <a:pPr lvl="0" algn="just"/>
            <a:r>
              <a:rPr lang="en-ZA" sz="7200" dirty="0" smtClean="0"/>
              <a:t>DHET and </a:t>
            </a:r>
            <a:r>
              <a:rPr lang="en-ZA" sz="7200" dirty="0" err="1" smtClean="0"/>
              <a:t>Umalusi</a:t>
            </a:r>
            <a:r>
              <a:rPr lang="en-ZA" sz="7200" dirty="0" smtClean="0"/>
              <a:t> are implementing a </a:t>
            </a:r>
            <a:r>
              <a:rPr lang="en-ZA" sz="7200" dirty="0"/>
              <a:t>model to track and </a:t>
            </a:r>
            <a:r>
              <a:rPr lang="en-ZA" sz="7200" dirty="0" smtClean="0"/>
              <a:t>attend </a:t>
            </a:r>
            <a:r>
              <a:rPr lang="en-ZA" sz="7200" dirty="0"/>
              <a:t>to all outstanding </a:t>
            </a:r>
            <a:r>
              <a:rPr lang="en-ZA" sz="7200" dirty="0" smtClean="0"/>
              <a:t>certificates using the examination results data as at the release date </a:t>
            </a:r>
            <a:r>
              <a:rPr lang="en-ZA" sz="7200" dirty="0"/>
              <a:t>on </a:t>
            </a:r>
            <a:r>
              <a:rPr lang="en-ZA" sz="7200" dirty="0" smtClean="0"/>
              <a:t>a monthly </a:t>
            </a:r>
            <a:r>
              <a:rPr lang="en-ZA" sz="7200" dirty="0"/>
              <a:t>basis as part of the certification task team activity with a view of replicating the same to every TVET College</a:t>
            </a:r>
            <a:r>
              <a:rPr lang="en-ZA" sz="7200" dirty="0" smtClean="0"/>
              <a:t>.</a:t>
            </a:r>
          </a:p>
          <a:p>
            <a:pPr algn="just"/>
            <a:r>
              <a:rPr lang="en-US" sz="7200" dirty="0"/>
              <a:t>SITA also on boarded a functional application support specialist who previously worked on the DHET examination systems onto the team at the </a:t>
            </a:r>
            <a:r>
              <a:rPr lang="en-US" sz="7200" dirty="0" smtClean="0"/>
              <a:t>end </a:t>
            </a:r>
            <a:r>
              <a:rPr lang="en-US" sz="7200" dirty="0"/>
              <a:t>of August 2020 to assist </a:t>
            </a:r>
            <a:r>
              <a:rPr lang="en-US" sz="7200" dirty="0" smtClean="0"/>
              <a:t>the SITA </a:t>
            </a:r>
            <a:r>
              <a:rPr lang="en-US" sz="7200" dirty="0"/>
              <a:t>team </a:t>
            </a:r>
            <a:r>
              <a:rPr lang="en-US" sz="7200" dirty="0" smtClean="0"/>
              <a:t>knowledge </a:t>
            </a:r>
            <a:r>
              <a:rPr lang="en-US" sz="7200" dirty="0"/>
              <a:t>on NATED qualifications. These interventions are to ensure </a:t>
            </a:r>
            <a:r>
              <a:rPr lang="en-US" sz="7200" dirty="0" smtClean="0"/>
              <a:t>focus on </a:t>
            </a:r>
            <a:r>
              <a:rPr lang="en-US" sz="7200" dirty="0"/>
              <a:t>all qualifications certificates </a:t>
            </a:r>
            <a:r>
              <a:rPr lang="en-US" sz="7200" dirty="0" smtClean="0"/>
              <a:t>backlogs.</a:t>
            </a:r>
            <a:endParaRPr lang="en-ZA" sz="7200" dirty="0" smtClean="0"/>
          </a:p>
          <a:p>
            <a:pPr marL="0" indent="0">
              <a:buNone/>
            </a:pPr>
            <a:endParaRPr lang="en-ZA" sz="2600" dirty="0" smtClean="0"/>
          </a:p>
          <a:p>
            <a:pPr marL="0" indent="0">
              <a:buNone/>
            </a:pPr>
            <a:endParaRPr lang="en-US" sz="26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153888"/>
            <a:ext cx="9144000" cy="830997"/>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lvl="0" algn="l"/>
            <a:r>
              <a:rPr lang="en-ZA" sz="2400" b="1" dirty="0" smtClean="0"/>
              <a:t>Key Interventions</a:t>
            </a:r>
            <a:r>
              <a:rPr lang="en-US" sz="2400" b="1" dirty="0"/>
              <a:t/>
            </a:r>
            <a:br>
              <a:rPr lang="en-US" sz="2400" b="1" dirty="0"/>
            </a:b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6</a:t>
            </a:fld>
            <a:endParaRPr lang="en-US" dirty="0"/>
          </a:p>
        </p:txBody>
      </p:sp>
    </p:spTree>
    <p:extLst>
      <p:ext uri="{BB962C8B-B14F-4D97-AF65-F5344CB8AC3E}">
        <p14:creationId xmlns:p14="http://schemas.microsoft.com/office/powerpoint/2010/main" xmlns="" val="70010267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a:bodyPr>
          <a:lstStyle/>
          <a:p>
            <a:pPr marL="0" indent="0" algn="just">
              <a:buNone/>
            </a:pPr>
            <a:endParaRPr lang="en-US" sz="300" dirty="0">
              <a:latin typeface="Arial Narrow" panose="020B0606020202030204" pitchFamily="34" charset="0"/>
              <a:cs typeface="Arial" panose="020B0604020202020204" pitchFamily="34" charset="0"/>
            </a:endParaRPr>
          </a:p>
          <a:p>
            <a:pPr marL="0" lvl="0" indent="0" algn="just">
              <a:buNone/>
            </a:pPr>
            <a:r>
              <a:rPr lang="en-ZA" sz="1800" dirty="0"/>
              <a:t>Development of new IT </a:t>
            </a:r>
            <a:r>
              <a:rPr lang="en-ZA" sz="1800" dirty="0" smtClean="0"/>
              <a:t>system:</a:t>
            </a:r>
          </a:p>
          <a:p>
            <a:pPr marL="0" lvl="0" indent="0" algn="just">
              <a:buNone/>
            </a:pPr>
            <a:endParaRPr lang="en-ZA" sz="1800" dirty="0" smtClean="0"/>
          </a:p>
          <a:p>
            <a:pPr algn="just"/>
            <a:r>
              <a:rPr lang="en-ZA" sz="1800" dirty="0" smtClean="0"/>
              <a:t> </a:t>
            </a:r>
            <a:r>
              <a:rPr lang="en-US" sz="1800" dirty="0"/>
              <a:t>A</a:t>
            </a:r>
            <a:r>
              <a:rPr lang="en-US" sz="1800" dirty="0" smtClean="0"/>
              <a:t>s </a:t>
            </a:r>
            <a:r>
              <a:rPr lang="en-US" sz="1800" dirty="0"/>
              <a:t>at 26 March 2020 the overall completion rate was 61% . Similar to </a:t>
            </a:r>
            <a:r>
              <a:rPr lang="en-US" sz="1800" dirty="0" smtClean="0"/>
              <a:t>the certificate </a:t>
            </a:r>
            <a:r>
              <a:rPr lang="en-US" sz="1800" dirty="0"/>
              <a:t>backlog project, Covid-19 pandemic  and related lockdown periods stymied progress on the new IT system </a:t>
            </a:r>
            <a:r>
              <a:rPr lang="en-US" sz="1800" dirty="0" smtClean="0"/>
              <a:t>project.</a:t>
            </a:r>
            <a:endParaRPr lang="en-US" sz="1800" dirty="0"/>
          </a:p>
          <a:p>
            <a:pPr lvl="0" algn="just"/>
            <a:endParaRPr lang="en-US" sz="1800" dirty="0"/>
          </a:p>
          <a:p>
            <a:pPr algn="just"/>
            <a:r>
              <a:rPr lang="en-US" sz="1800" dirty="0" smtClean="0"/>
              <a:t>The </a:t>
            </a:r>
            <a:r>
              <a:rPr lang="en-US" sz="1800" dirty="0"/>
              <a:t>service provider has requested a project extension which is being processed. </a:t>
            </a:r>
          </a:p>
          <a:p>
            <a:pPr lvl="0" algn="just"/>
            <a:endParaRPr lang="en-US" sz="1600" dirty="0"/>
          </a:p>
          <a:p>
            <a:endParaRPr lang="en-ZA" sz="2600" dirty="0" smtClean="0"/>
          </a:p>
          <a:p>
            <a:pPr marL="0" indent="0">
              <a:buNone/>
            </a:pPr>
            <a:endParaRPr lang="en-US" sz="26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153888"/>
            <a:ext cx="9144000" cy="830997"/>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lvl="0" algn="l"/>
            <a:r>
              <a:rPr lang="en-ZA" sz="2400" b="1" dirty="0" smtClean="0"/>
              <a:t>Progress on the development of New IT System</a:t>
            </a:r>
            <a:r>
              <a:rPr lang="en-US" sz="2400" b="1" dirty="0"/>
              <a:t/>
            </a:r>
            <a:br>
              <a:rPr lang="en-US" sz="2400" b="1" dirty="0"/>
            </a:b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7</a:t>
            </a:fld>
            <a:endParaRPr lang="en-US" dirty="0"/>
          </a:p>
        </p:txBody>
      </p:sp>
    </p:spTree>
    <p:extLst>
      <p:ext uri="{BB962C8B-B14F-4D97-AF65-F5344CB8AC3E}">
        <p14:creationId xmlns:p14="http://schemas.microsoft.com/office/powerpoint/2010/main" xmlns="" val="35683635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a:bodyPr>
          <a:lstStyle/>
          <a:p>
            <a:pPr marL="0" indent="0" algn="just">
              <a:buNone/>
            </a:pPr>
            <a:endParaRPr lang="en-US" sz="300" dirty="0">
              <a:latin typeface="Arial Narrow" panose="020B0606020202030204" pitchFamily="34" charset="0"/>
              <a:cs typeface="Arial" panose="020B0604020202020204" pitchFamily="34" charset="0"/>
            </a:endParaRPr>
          </a:p>
          <a:p>
            <a:pPr algn="just"/>
            <a:r>
              <a:rPr lang="en-ZA" sz="1800" dirty="0" smtClean="0"/>
              <a:t>Notwithstanding Covid-19 and related </a:t>
            </a:r>
            <a:r>
              <a:rPr lang="en-ZA" sz="1800" dirty="0"/>
              <a:t>lockdown periods and examination IT system batch certification functionality </a:t>
            </a:r>
            <a:r>
              <a:rPr lang="en-ZA" sz="1800" dirty="0" smtClean="0"/>
              <a:t>inconsistency, significant </a:t>
            </a:r>
            <a:r>
              <a:rPr lang="en-ZA" sz="1800" dirty="0"/>
              <a:t>progress continues to be made in the reduction of </a:t>
            </a:r>
            <a:r>
              <a:rPr lang="en-ZA" sz="1800" dirty="0" smtClean="0"/>
              <a:t>the certificates </a:t>
            </a:r>
            <a:r>
              <a:rPr lang="en-ZA" sz="1800" dirty="0"/>
              <a:t>backlog.</a:t>
            </a:r>
            <a:endParaRPr lang="en-US" sz="1800" dirty="0"/>
          </a:p>
          <a:p>
            <a:pPr marL="0" indent="0" algn="just">
              <a:buNone/>
            </a:pPr>
            <a:endParaRPr lang="en-US" sz="1800" dirty="0"/>
          </a:p>
          <a:p>
            <a:pPr algn="just"/>
            <a:r>
              <a:rPr lang="en-ZA" sz="1800" dirty="0"/>
              <a:t>Therefore, with the easing of Covid-19 lockdown </a:t>
            </a:r>
            <a:r>
              <a:rPr lang="en-ZA" sz="1800" dirty="0" smtClean="0"/>
              <a:t>restrictions </a:t>
            </a:r>
            <a:r>
              <a:rPr lang="en-ZA" sz="1800" dirty="0"/>
              <a:t>and a combination of the heightened interventions going forward to March </a:t>
            </a:r>
            <a:r>
              <a:rPr lang="en-ZA" sz="1800" dirty="0" smtClean="0"/>
              <a:t>2021, </a:t>
            </a:r>
            <a:r>
              <a:rPr lang="en-ZA" sz="1800" dirty="0"/>
              <a:t>an improvement in </a:t>
            </a:r>
            <a:r>
              <a:rPr lang="en-ZA" sz="1800" dirty="0" smtClean="0"/>
              <a:t>the reduction is expected, especially </a:t>
            </a:r>
            <a:r>
              <a:rPr lang="en-ZA" sz="1800" dirty="0"/>
              <a:t>in the NATED programmes.</a:t>
            </a:r>
            <a:endParaRPr lang="en-US" sz="18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153888"/>
            <a:ext cx="9144000" cy="830997"/>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lvl="0" algn="l"/>
            <a:r>
              <a:rPr lang="en-ZA" sz="2400" b="1" dirty="0" smtClean="0"/>
              <a:t>Conclusion</a:t>
            </a:r>
            <a:r>
              <a:rPr lang="en-US" sz="2400" b="1" dirty="0"/>
              <a:t/>
            </a:r>
            <a:br>
              <a:rPr lang="en-US" sz="2400" b="1" dirty="0"/>
            </a:b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8</a:t>
            </a:fld>
            <a:endParaRPr lang="en-US" dirty="0"/>
          </a:p>
        </p:txBody>
      </p:sp>
    </p:spTree>
    <p:extLst>
      <p:ext uri="{BB962C8B-B14F-4D97-AF65-F5344CB8AC3E}">
        <p14:creationId xmlns:p14="http://schemas.microsoft.com/office/powerpoint/2010/main" xmlns="" val="32560806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 footer-02.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5830994"/>
            <a:ext cx="9144000" cy="1027006"/>
          </a:xfrm>
          <a:prstGeom prst="rect">
            <a:avLst/>
          </a:prstGeom>
        </p:spPr>
      </p:pic>
      <p:sp>
        <p:nvSpPr>
          <p:cNvPr id="4" name="Content Placeholder 3"/>
          <p:cNvSpPr>
            <a:spLocks noGrp="1"/>
          </p:cNvSpPr>
          <p:nvPr>
            <p:ph idx="1"/>
          </p:nvPr>
        </p:nvSpPr>
        <p:spPr>
          <a:xfrm>
            <a:off x="316831" y="673377"/>
            <a:ext cx="8542421" cy="5696605"/>
          </a:xfrm>
        </p:spPr>
        <p:txBody>
          <a:bodyPr>
            <a:normAutofit/>
          </a:bodyPr>
          <a:lstStyle/>
          <a:p>
            <a:pPr marL="0" indent="0" algn="just">
              <a:buNone/>
            </a:pPr>
            <a:endParaRPr lang="en-US" sz="300" dirty="0">
              <a:latin typeface="Arial Narrow" panose="020B0606020202030204" pitchFamily="34" charset="0"/>
              <a:cs typeface="Arial" panose="020B0604020202020204" pitchFamily="34" charset="0"/>
            </a:endParaRPr>
          </a:p>
          <a:p>
            <a:pPr marL="0" indent="0" algn="ctr">
              <a:buNone/>
            </a:pPr>
            <a:endParaRPr lang="en-US" sz="2400" dirty="0" smtClean="0"/>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endParaRPr lang="en-US" sz="2400" dirty="0" smtClean="0"/>
          </a:p>
          <a:p>
            <a:pPr marL="0" indent="0" algn="ctr">
              <a:buNone/>
            </a:pPr>
            <a:r>
              <a:rPr lang="en-US" sz="6600" dirty="0" smtClean="0"/>
              <a:t>Thank You</a:t>
            </a:r>
            <a:endParaRPr lang="en-US" sz="6600" dirty="0"/>
          </a:p>
          <a:p>
            <a:endParaRPr lang="en-ZA" sz="2600" dirty="0" smtClean="0">
              <a:cs typeface="Arial" panose="020B0604020202020204" pitchFamily="34" charset="0"/>
            </a:endParaRPr>
          </a:p>
          <a:p>
            <a:pPr marL="0" indent="0">
              <a:buNone/>
            </a:pPr>
            <a:r>
              <a:rPr lang="en-US" sz="1800" dirty="0"/>
              <a:t/>
            </a:r>
            <a:br>
              <a:rPr lang="en-US" sz="1800" dirty="0"/>
            </a:b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GB"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514350" indent="-514350" algn="just">
              <a:buFont typeface="+mj-lt"/>
              <a:buAutoNum type="alphaLcParenR"/>
            </a:pPr>
            <a:endParaRPr lang="en-US" sz="2400" dirty="0">
              <a:latin typeface="Arial Narrow" panose="020B060602020203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514350" indent="-514350">
              <a:buFont typeface="+mj-lt"/>
              <a:buAutoNum type="arabicPeriod"/>
            </a:pPr>
            <a:endParaRPr lang="en-US" sz="3000" dirty="0">
              <a:latin typeface="Arial" panose="020B0604020202020204" pitchFamily="34" charset="0"/>
              <a:cs typeface="Arial" panose="020B0604020202020204" pitchFamily="34" charset="0"/>
            </a:endParaRPr>
          </a:p>
          <a:p>
            <a:pPr marL="400050" lvl="1" indent="0">
              <a:buNone/>
            </a:pPr>
            <a:endParaRPr lang="en-US" dirty="0">
              <a:latin typeface="Times New Roman" panose="02020603050405020304" pitchFamily="18" charset="0"/>
              <a:cs typeface="Times New Roman" panose="02020603050405020304" pitchFamily="18" charset="0"/>
            </a:endParaRPr>
          </a:p>
          <a:p>
            <a:pPr marL="914400" lvl="1" indent="-514350">
              <a:buFont typeface="+mj-lt"/>
              <a:buAutoNum type="alphaLcParenR"/>
            </a:pPr>
            <a:endParaRPr lang="en-US"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5" name="Title 4"/>
          <p:cNvSpPr txBox="1">
            <a:spLocks noGrp="1"/>
          </p:cNvSpPr>
          <p:nvPr>
            <p:ph type="title"/>
          </p:nvPr>
        </p:nvSpPr>
        <p:spPr>
          <a:xfrm>
            <a:off x="16042" y="-153888"/>
            <a:ext cx="9144000" cy="830997"/>
          </a:xfrm>
          <a:prstGeom prst="rect">
            <a:avLst/>
          </a:prstGeom>
          <a:solidFill>
            <a:schemeClr val="accent2">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p>
            <a:pPr lvl="0" algn="l"/>
            <a:r>
              <a:rPr lang="en-ZA" sz="2400" b="1" dirty="0" smtClean="0"/>
              <a:t>End</a:t>
            </a:r>
            <a:r>
              <a:rPr lang="en-US" sz="2400" b="1" dirty="0"/>
              <a:t/>
            </a:r>
            <a:br>
              <a:rPr lang="en-US" sz="2400" b="1" dirty="0"/>
            </a:br>
            <a:endParaRPr lang="en-US" sz="2400" b="1" dirty="0">
              <a:solidFill>
                <a:schemeClr val="bg1"/>
              </a:solidFill>
              <a:latin typeface="Arial Narrow" panose="020B0606020202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xmlns="" id="{46356123-E011-0C49-8BC3-4BECCD2FE629}"/>
              </a:ext>
            </a:extLst>
          </p:cNvPr>
          <p:cNvSpPr>
            <a:spLocks noGrp="1"/>
          </p:cNvSpPr>
          <p:nvPr>
            <p:ph type="sldNum" sz="quarter" idx="12"/>
          </p:nvPr>
        </p:nvSpPr>
        <p:spPr/>
        <p:txBody>
          <a:bodyPr/>
          <a:lstStyle/>
          <a:p>
            <a:fld id="{C03A62B0-44DF-3E46-B4FA-1EC087BE418B}" type="slidenum">
              <a:rPr lang="en-US" smtClean="0"/>
              <a:pPr/>
              <a:t>9</a:t>
            </a:fld>
            <a:endParaRPr lang="en-US" dirty="0"/>
          </a:p>
        </p:txBody>
      </p:sp>
    </p:spTree>
    <p:extLst>
      <p:ext uri="{BB962C8B-B14F-4D97-AF65-F5344CB8AC3E}">
        <p14:creationId xmlns:p14="http://schemas.microsoft.com/office/powerpoint/2010/main" xmlns="" val="43505994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8985</TotalTime>
  <Words>1033</Words>
  <Application>Microsoft Office PowerPoint</Application>
  <PresentationFormat>On-screen Show (4:3)</PresentationFormat>
  <Paragraphs>177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t:lpstr>
      <vt:lpstr>Introduction</vt:lpstr>
      <vt:lpstr>Scope</vt:lpstr>
      <vt:lpstr>PROGRESS UPDATE FOR THE PERIOD 18 FEBRUARY TO 09 SEPTEMBER 2020 </vt:lpstr>
      <vt:lpstr>PROGRESS UPDATE FOR THE PERIOD 18 FEBRUARY TO 14 OCTOBER 2020 </vt:lpstr>
      <vt:lpstr>Key Interventions </vt:lpstr>
      <vt:lpstr>Progress on the development of New IT System </vt:lpstr>
      <vt:lpstr>Conclusion </vt:lpstr>
      <vt:lpstr>End </vt:lpstr>
    </vt:vector>
  </TitlesOfParts>
  <Company>DHET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Mntambo N</dc:creator>
  <cp:lastModifiedBy>USER</cp:lastModifiedBy>
  <cp:revision>548</cp:revision>
  <cp:lastPrinted>2020-10-19T13:34:06Z</cp:lastPrinted>
  <dcterms:created xsi:type="dcterms:W3CDTF">2017-10-10T11:54:29Z</dcterms:created>
  <dcterms:modified xsi:type="dcterms:W3CDTF">2020-10-20T12:11:27Z</dcterms:modified>
</cp:coreProperties>
</file>