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4.xml" ContentType="application/vnd.openxmlformats-officedocument.presentationml.notesSlid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6047" r:id="rId1"/>
  </p:sldMasterIdLst>
  <p:notesMasterIdLst>
    <p:notesMasterId r:id="rId23"/>
  </p:notesMasterIdLst>
  <p:handoutMasterIdLst>
    <p:handoutMasterId r:id="rId24"/>
  </p:handoutMasterIdLst>
  <p:sldIdLst>
    <p:sldId id="445" r:id="rId2"/>
    <p:sldId id="936" r:id="rId3"/>
    <p:sldId id="871" r:id="rId4"/>
    <p:sldId id="926" r:id="rId5"/>
    <p:sldId id="904" r:id="rId6"/>
    <p:sldId id="925" r:id="rId7"/>
    <p:sldId id="935" r:id="rId8"/>
    <p:sldId id="927" r:id="rId9"/>
    <p:sldId id="930" r:id="rId10"/>
    <p:sldId id="931" r:id="rId11"/>
    <p:sldId id="860" r:id="rId12"/>
    <p:sldId id="934" r:id="rId13"/>
    <p:sldId id="895" r:id="rId14"/>
    <p:sldId id="529" r:id="rId15"/>
    <p:sldId id="530" r:id="rId16"/>
    <p:sldId id="531" r:id="rId17"/>
    <p:sldId id="532" r:id="rId18"/>
    <p:sldId id="533" r:id="rId19"/>
    <p:sldId id="534" r:id="rId20"/>
    <p:sldId id="907" r:id="rId21"/>
    <p:sldId id="477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efi Seabelo" initials="MS" lastIdx="1" clrIdx="0">
    <p:extLst>
      <p:ext uri="{19B8F6BF-5375-455C-9EA6-DF929625EA0E}">
        <p15:presenceInfo xmlns:p15="http://schemas.microsoft.com/office/powerpoint/2012/main" xmlns="" userId="S::MolefiS@cogta.gov.za::66bbc96a-ea15-4362-bc46-53f16d2af5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9200"/>
    <a:srgbClr val="FC400E"/>
    <a:srgbClr val="008A3E"/>
    <a:srgbClr val="EA8D04"/>
    <a:srgbClr val="EEB500"/>
    <a:srgbClr val="DDDA56"/>
    <a:srgbClr val="E24E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09" autoAdjust="0"/>
    <p:restoredTop sz="94249" autoAdjust="0"/>
  </p:normalViewPr>
  <p:slideViewPr>
    <p:cSldViewPr>
      <p:cViewPr varScale="1">
        <p:scale>
          <a:sx n="74" d="100"/>
          <a:sy n="74" d="100"/>
        </p:scale>
        <p:origin x="-4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MolefiS\Desktop\ANNUAL%20REPORT%201920\dashboard%20q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ZA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Sheet2!$E$8</c:f>
              <c:strCache>
                <c:ptCount val="1"/>
                <c:pt idx="0">
                  <c:v> Achieved 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cat>
            <c:strRef>
              <c:f>Sheet2!$D$9:$D$12</c:f>
              <c:strCache>
                <c:ptCount val="4"/>
                <c:pt idx="0">
                  <c:v> Quarter 1 </c:v>
                </c:pt>
                <c:pt idx="1">
                  <c:v> Quarter 2 </c:v>
                </c:pt>
                <c:pt idx="2">
                  <c:v> Quarter 3 </c:v>
                </c:pt>
                <c:pt idx="3">
                  <c:v> Quarter 4 </c:v>
                </c:pt>
              </c:strCache>
            </c:strRef>
          </c:cat>
          <c:val>
            <c:numRef>
              <c:f>Sheet2!$E$9:$E$12</c:f>
              <c:numCache>
                <c:formatCode>0%</c:formatCode>
                <c:ptCount val="4"/>
                <c:pt idx="0">
                  <c:v>0.58000000000000007</c:v>
                </c:pt>
                <c:pt idx="1">
                  <c:v>0.67000000000000015</c:v>
                </c:pt>
                <c:pt idx="2">
                  <c:v>0.68</c:v>
                </c:pt>
                <c:pt idx="3">
                  <c:v>0.78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AC-45F4-8A72-9A715C866BC2}"/>
            </c:ext>
          </c:extLst>
        </c:ser>
        <c:ser>
          <c:idx val="1"/>
          <c:order val="1"/>
          <c:tx>
            <c:strRef>
              <c:f>Sheet2!$F$8</c:f>
              <c:strCache>
                <c:ptCount val="1"/>
                <c:pt idx="0">
                  <c:v> Not Achieved 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cat>
            <c:strRef>
              <c:f>Sheet2!$D$9:$D$12</c:f>
              <c:strCache>
                <c:ptCount val="4"/>
                <c:pt idx="0">
                  <c:v> Quarter 1 </c:v>
                </c:pt>
                <c:pt idx="1">
                  <c:v> Quarter 2 </c:v>
                </c:pt>
                <c:pt idx="2">
                  <c:v> Quarter 3 </c:v>
                </c:pt>
                <c:pt idx="3">
                  <c:v> Quarter 4 </c:v>
                </c:pt>
              </c:strCache>
            </c:strRef>
          </c:cat>
          <c:val>
            <c:numRef>
              <c:f>Sheet2!$F$9:$F$12</c:f>
              <c:numCache>
                <c:formatCode>0%</c:formatCode>
                <c:ptCount val="4"/>
                <c:pt idx="0">
                  <c:v>0.42000000000000004</c:v>
                </c:pt>
                <c:pt idx="1">
                  <c:v>0.33000000000000007</c:v>
                </c:pt>
                <c:pt idx="2">
                  <c:v>0.32000000000000006</c:v>
                </c:pt>
                <c:pt idx="3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AC-45F4-8A72-9A715C866BC2}"/>
            </c:ext>
          </c:extLst>
        </c:ser>
        <c:dLbls/>
        <c:gapWidth val="95"/>
        <c:overlap val="100"/>
        <c:axId val="91298816"/>
        <c:axId val="91312896"/>
      </c:barChart>
      <c:catAx>
        <c:axId val="91298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312896"/>
        <c:crosses val="autoZero"/>
        <c:auto val="1"/>
        <c:lblAlgn val="ctr"/>
        <c:lblOffset val="100"/>
      </c:catAx>
      <c:valAx>
        <c:axId val="91312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/>
                  <a:t>Level of Performance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988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en-US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80DDAE-8B64-4ADF-967D-96A9FA04AD78}" type="doc">
      <dgm:prSet loTypeId="urn:microsoft.com/office/officeart/2005/8/layout/equation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3B936EA-1B24-4ABD-ABF4-920E2D7F77B6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gm:t>
    </dgm:pt>
    <dgm:pt modelId="{89454FE0-AF16-45EF-B1B9-7155C5F1C33F}" type="parTrans" cxnId="{3FF73172-E090-40C8-8C25-7CCA33DC1458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D74755-E2A3-4958-9615-5A9A6F0C3682}" type="sibTrans" cxnId="{3FF73172-E090-40C8-8C25-7CCA33DC1458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B1BB7-2E5F-42B2-8FC8-2AE66EF0BFC3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gm:t>
    </dgm:pt>
    <dgm:pt modelId="{808056A8-EFAB-4B49-A68A-61226C5C69A2}" type="parTrans" cxnId="{C839A2A1-DBD9-4738-8E46-6F7AC743D0F5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3D7E95-BF11-4415-89A8-AE75D772D589}" type="sibTrans" cxnId="{C839A2A1-DBD9-4738-8E46-6F7AC743D0F5}">
      <dgm:prSet custT="1"/>
      <dgm:spPr/>
      <dgm:t>
        <a:bodyPr/>
        <a:lstStyle/>
        <a:p>
          <a:endParaRPr lang="en-US" sz="18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055D0-F7A8-4033-A2D8-2B1905A0AFEF}">
      <dgm:prSet phldrT="[Text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gm:t>
    </dgm:pt>
    <dgm:pt modelId="{E97EED50-4564-4395-8841-65004115C702}" type="parTrans" cxnId="{2D4C118E-C885-4DD3-A10C-BD66428342B3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7F1E24-2678-470B-87D2-3B78FE83BDA3}" type="sibTrans" cxnId="{2D4C118E-C885-4DD3-A10C-BD66428342B3}">
      <dgm:prSet custT="1"/>
      <dgm:spPr/>
      <dgm:t>
        <a:bodyPr/>
        <a:lstStyle/>
        <a:p>
          <a:endParaRPr lang="en-US" sz="300" b="1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8BB4BA-7FE2-4EE0-9B6E-DE757519699D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gm:t>
    </dgm:pt>
    <dgm:pt modelId="{5188A91A-F222-42D2-AA48-DDEA3123E518}" type="sib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5F0CC-9D1E-4D95-91CE-34D79BB79B1E}" type="parTrans" cxnId="{746ACDB7-25F1-4202-B9CA-6A3FA2EAADBC}">
      <dgm:prSet/>
      <dgm:spPr/>
      <dgm:t>
        <a:bodyPr/>
        <a:lstStyle/>
        <a:p>
          <a:endParaRPr lang="en-US" sz="1600" b="1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A0CA0-25CB-4C53-8554-479C182BCB3F}" type="pres">
      <dgm:prSet presAssocID="{E080DDAE-8B64-4ADF-967D-96A9FA04AD7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D790-A79D-4339-AE0D-9F15705EAC89}" type="pres">
      <dgm:prSet presAssocID="{43B936EA-1B24-4ABD-ABF4-920E2D7F77B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E0BAD-2EFC-473C-9C25-159073009BC1}" type="pres">
      <dgm:prSet presAssocID="{3BD74755-E2A3-4958-9615-5A9A6F0C3682}" presName="spacerL" presStyleCnt="0"/>
      <dgm:spPr/>
    </dgm:pt>
    <dgm:pt modelId="{282F50B7-8A0B-4856-993F-286A818715C5}" type="pres">
      <dgm:prSet presAssocID="{3BD74755-E2A3-4958-9615-5A9A6F0C368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CD1121C-8241-4C60-8875-38ADFE563F21}" type="pres">
      <dgm:prSet presAssocID="{3BD74755-E2A3-4958-9615-5A9A6F0C3682}" presName="spacerR" presStyleCnt="0"/>
      <dgm:spPr/>
    </dgm:pt>
    <dgm:pt modelId="{C8183B35-7D69-4C3C-A292-7E9880C6E5AF}" type="pres">
      <dgm:prSet presAssocID="{0DEB1BB7-2E5F-42B2-8FC8-2AE66EF0BFC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F9C06-94EC-4806-A35E-B0C7F53B2C61}" type="pres">
      <dgm:prSet presAssocID="{373D7E95-BF11-4415-89A8-AE75D772D589}" presName="spacerL" presStyleCnt="0"/>
      <dgm:spPr/>
    </dgm:pt>
    <dgm:pt modelId="{6B070BA9-15FE-4D1D-85B1-DF4451D301EB}" type="pres">
      <dgm:prSet presAssocID="{373D7E95-BF11-4415-89A8-AE75D772D589}" presName="sibTrans" presStyleLbl="sibTrans2D1" presStyleIdx="1" presStyleCnt="3" custScaleX="92547" custScaleY="93258"/>
      <dgm:spPr/>
      <dgm:t>
        <a:bodyPr/>
        <a:lstStyle/>
        <a:p>
          <a:endParaRPr lang="en-US"/>
        </a:p>
      </dgm:t>
    </dgm:pt>
    <dgm:pt modelId="{A6FEA8E0-F376-4F8F-92D2-DA9451A61314}" type="pres">
      <dgm:prSet presAssocID="{373D7E95-BF11-4415-89A8-AE75D772D589}" presName="spacerR" presStyleCnt="0"/>
      <dgm:spPr/>
    </dgm:pt>
    <dgm:pt modelId="{1A3FD676-7F81-4B27-AAA4-23B513C340BA}" type="pres">
      <dgm:prSet presAssocID="{164055D0-F7A8-4033-A2D8-2B1905A0AF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4C2FC-4B5C-46B6-802F-997A307BA26F}" type="pres">
      <dgm:prSet presAssocID="{B17F1E24-2678-470B-87D2-3B78FE83BDA3}" presName="spacerL" presStyleCnt="0"/>
      <dgm:spPr/>
    </dgm:pt>
    <dgm:pt modelId="{0D07E796-8533-409B-9CAB-3D254C43205D}" type="pres">
      <dgm:prSet presAssocID="{B17F1E24-2678-470B-87D2-3B78FE83BDA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E5AD23A-FA66-494F-AEB0-C3BEEE8015B6}" type="pres">
      <dgm:prSet presAssocID="{B17F1E24-2678-470B-87D2-3B78FE83BDA3}" presName="spacerR" presStyleCnt="0"/>
      <dgm:spPr/>
    </dgm:pt>
    <dgm:pt modelId="{67BEC0F1-404D-4744-9E61-2B45887D5AFB}" type="pres">
      <dgm:prSet presAssocID="{988BB4BA-7FE2-4EE0-9B6E-DE75751969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8A0C49-1F1D-49D4-BBF2-B08B312EE917}" type="presOf" srcId="{E080DDAE-8B64-4ADF-967D-96A9FA04AD78}" destId="{06EA0CA0-25CB-4C53-8554-479C182BCB3F}" srcOrd="0" destOrd="0" presId="urn:microsoft.com/office/officeart/2005/8/layout/equation1"/>
    <dgm:cxn modelId="{81E4E791-A951-49D6-A90E-A536264BE7F0}" type="presOf" srcId="{988BB4BA-7FE2-4EE0-9B6E-DE757519699D}" destId="{67BEC0F1-404D-4744-9E61-2B45887D5AFB}" srcOrd="0" destOrd="0" presId="urn:microsoft.com/office/officeart/2005/8/layout/equation1"/>
    <dgm:cxn modelId="{6C1A4829-CFD9-4A8C-ACAF-AD204216F509}" type="presOf" srcId="{0DEB1BB7-2E5F-42B2-8FC8-2AE66EF0BFC3}" destId="{C8183B35-7D69-4C3C-A292-7E9880C6E5AF}" srcOrd="0" destOrd="0" presId="urn:microsoft.com/office/officeart/2005/8/layout/equation1"/>
    <dgm:cxn modelId="{C839A2A1-DBD9-4738-8E46-6F7AC743D0F5}" srcId="{E080DDAE-8B64-4ADF-967D-96A9FA04AD78}" destId="{0DEB1BB7-2E5F-42B2-8FC8-2AE66EF0BFC3}" srcOrd="1" destOrd="0" parTransId="{808056A8-EFAB-4B49-A68A-61226C5C69A2}" sibTransId="{373D7E95-BF11-4415-89A8-AE75D772D589}"/>
    <dgm:cxn modelId="{8B9723D9-89E2-4E7A-9147-FC8CD42D6028}" type="presOf" srcId="{164055D0-F7A8-4033-A2D8-2B1905A0AFEF}" destId="{1A3FD676-7F81-4B27-AAA4-23B513C340BA}" srcOrd="0" destOrd="0" presId="urn:microsoft.com/office/officeart/2005/8/layout/equation1"/>
    <dgm:cxn modelId="{746ACDB7-25F1-4202-B9CA-6A3FA2EAADBC}" srcId="{E080DDAE-8B64-4ADF-967D-96A9FA04AD78}" destId="{988BB4BA-7FE2-4EE0-9B6E-DE757519699D}" srcOrd="3" destOrd="0" parTransId="{19B5F0CC-9D1E-4D95-91CE-34D79BB79B1E}" sibTransId="{5188A91A-F222-42D2-AA48-DDEA3123E518}"/>
    <dgm:cxn modelId="{008DBD12-32C5-4C11-A993-603E1B2FCF37}" type="presOf" srcId="{373D7E95-BF11-4415-89A8-AE75D772D589}" destId="{6B070BA9-15FE-4D1D-85B1-DF4451D301EB}" srcOrd="0" destOrd="0" presId="urn:microsoft.com/office/officeart/2005/8/layout/equation1"/>
    <dgm:cxn modelId="{B5E1F16C-D824-44A4-B26D-850BCE1F7105}" type="presOf" srcId="{3BD74755-E2A3-4958-9615-5A9A6F0C3682}" destId="{282F50B7-8A0B-4856-993F-286A818715C5}" srcOrd="0" destOrd="0" presId="urn:microsoft.com/office/officeart/2005/8/layout/equation1"/>
    <dgm:cxn modelId="{81DD628B-6553-4FB3-A636-C6F28D5D4267}" type="presOf" srcId="{B17F1E24-2678-470B-87D2-3B78FE83BDA3}" destId="{0D07E796-8533-409B-9CAB-3D254C43205D}" srcOrd="0" destOrd="0" presId="urn:microsoft.com/office/officeart/2005/8/layout/equation1"/>
    <dgm:cxn modelId="{DA2DED4F-9214-46E7-9D10-34CC56160883}" type="presOf" srcId="{43B936EA-1B24-4ABD-ABF4-920E2D7F77B6}" destId="{630CD790-A79D-4339-AE0D-9F15705EAC89}" srcOrd="0" destOrd="0" presId="urn:microsoft.com/office/officeart/2005/8/layout/equation1"/>
    <dgm:cxn modelId="{2D4C118E-C885-4DD3-A10C-BD66428342B3}" srcId="{E080DDAE-8B64-4ADF-967D-96A9FA04AD78}" destId="{164055D0-F7A8-4033-A2D8-2B1905A0AFEF}" srcOrd="2" destOrd="0" parTransId="{E97EED50-4564-4395-8841-65004115C702}" sibTransId="{B17F1E24-2678-470B-87D2-3B78FE83BDA3}"/>
    <dgm:cxn modelId="{3FF73172-E090-40C8-8C25-7CCA33DC1458}" srcId="{E080DDAE-8B64-4ADF-967D-96A9FA04AD78}" destId="{43B936EA-1B24-4ABD-ABF4-920E2D7F77B6}" srcOrd="0" destOrd="0" parTransId="{89454FE0-AF16-45EF-B1B9-7155C5F1C33F}" sibTransId="{3BD74755-E2A3-4958-9615-5A9A6F0C3682}"/>
    <dgm:cxn modelId="{CD3A899A-0363-4229-A1AF-9AB14FFB259C}" type="presParOf" srcId="{06EA0CA0-25CB-4C53-8554-479C182BCB3F}" destId="{630CD790-A79D-4339-AE0D-9F15705EAC89}" srcOrd="0" destOrd="0" presId="urn:microsoft.com/office/officeart/2005/8/layout/equation1"/>
    <dgm:cxn modelId="{C766F356-C186-4F03-9F8B-69EB1728E22D}" type="presParOf" srcId="{06EA0CA0-25CB-4C53-8554-479C182BCB3F}" destId="{100E0BAD-2EFC-473C-9C25-159073009BC1}" srcOrd="1" destOrd="0" presId="urn:microsoft.com/office/officeart/2005/8/layout/equation1"/>
    <dgm:cxn modelId="{1674BCE0-A118-4A19-9CF6-899409A1AE87}" type="presParOf" srcId="{06EA0CA0-25CB-4C53-8554-479C182BCB3F}" destId="{282F50B7-8A0B-4856-993F-286A818715C5}" srcOrd="2" destOrd="0" presId="urn:microsoft.com/office/officeart/2005/8/layout/equation1"/>
    <dgm:cxn modelId="{C45D78A8-8C55-4D32-BC7F-A04C03403844}" type="presParOf" srcId="{06EA0CA0-25CB-4C53-8554-479C182BCB3F}" destId="{2CD1121C-8241-4C60-8875-38ADFE563F21}" srcOrd="3" destOrd="0" presId="urn:microsoft.com/office/officeart/2005/8/layout/equation1"/>
    <dgm:cxn modelId="{6936A5B5-6C60-4588-BDB5-1094824C8DA8}" type="presParOf" srcId="{06EA0CA0-25CB-4C53-8554-479C182BCB3F}" destId="{C8183B35-7D69-4C3C-A292-7E9880C6E5AF}" srcOrd="4" destOrd="0" presId="urn:microsoft.com/office/officeart/2005/8/layout/equation1"/>
    <dgm:cxn modelId="{43831D1D-025C-402C-B74D-7B75C588DF7E}" type="presParOf" srcId="{06EA0CA0-25CB-4C53-8554-479C182BCB3F}" destId="{3C9F9C06-94EC-4806-A35E-B0C7F53B2C61}" srcOrd="5" destOrd="0" presId="urn:microsoft.com/office/officeart/2005/8/layout/equation1"/>
    <dgm:cxn modelId="{927D7AE8-7C41-49F4-85AB-2320B4FEF090}" type="presParOf" srcId="{06EA0CA0-25CB-4C53-8554-479C182BCB3F}" destId="{6B070BA9-15FE-4D1D-85B1-DF4451D301EB}" srcOrd="6" destOrd="0" presId="urn:microsoft.com/office/officeart/2005/8/layout/equation1"/>
    <dgm:cxn modelId="{60143883-C141-415C-823E-D9955D633B77}" type="presParOf" srcId="{06EA0CA0-25CB-4C53-8554-479C182BCB3F}" destId="{A6FEA8E0-F376-4F8F-92D2-DA9451A61314}" srcOrd="7" destOrd="0" presId="urn:microsoft.com/office/officeart/2005/8/layout/equation1"/>
    <dgm:cxn modelId="{0311F878-8DAA-44AD-9C76-C6EC8C66931E}" type="presParOf" srcId="{06EA0CA0-25CB-4C53-8554-479C182BCB3F}" destId="{1A3FD676-7F81-4B27-AAA4-23B513C340BA}" srcOrd="8" destOrd="0" presId="urn:microsoft.com/office/officeart/2005/8/layout/equation1"/>
    <dgm:cxn modelId="{1BD43F0E-F238-43EC-BAC9-1E8BEDD12970}" type="presParOf" srcId="{06EA0CA0-25CB-4C53-8554-479C182BCB3F}" destId="{7FE4C2FC-4B5C-46B6-802F-997A307BA26F}" srcOrd="9" destOrd="0" presId="urn:microsoft.com/office/officeart/2005/8/layout/equation1"/>
    <dgm:cxn modelId="{188D663C-1657-4A6F-A183-8170949753C8}" type="presParOf" srcId="{06EA0CA0-25CB-4C53-8554-479C182BCB3F}" destId="{0D07E796-8533-409B-9CAB-3D254C43205D}" srcOrd="10" destOrd="0" presId="urn:microsoft.com/office/officeart/2005/8/layout/equation1"/>
    <dgm:cxn modelId="{75405AD7-14E4-431F-ACFF-B6EEECAE85B2}" type="presParOf" srcId="{06EA0CA0-25CB-4C53-8554-479C182BCB3F}" destId="{2E5AD23A-FA66-494F-AEB0-C3BEEE8015B6}" srcOrd="11" destOrd="0" presId="urn:microsoft.com/office/officeart/2005/8/layout/equation1"/>
    <dgm:cxn modelId="{58DFE3EF-E5A4-451E-A9AB-711849069F42}" type="presParOf" srcId="{06EA0CA0-25CB-4C53-8554-479C182BCB3F}" destId="{67BEC0F1-404D-4744-9E61-2B45887D5AF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D790-A79D-4339-AE0D-9F15705EAC89}">
      <dsp:nvSpPr>
        <dsp:cNvPr id="0" name=""/>
        <dsp:cNvSpPr/>
      </dsp:nvSpPr>
      <dsp:spPr>
        <a:xfrm>
          <a:off x="59973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Plan</a:t>
          </a:r>
        </a:p>
      </dsp:txBody>
      <dsp:txXfrm>
        <a:off x="653180" y="53523"/>
        <a:ext cx="258068" cy="258068"/>
      </dsp:txXfrm>
    </dsp:sp>
    <dsp:sp modelId="{282F50B7-8A0B-4856-993F-286A818715C5}">
      <dsp:nvSpPr>
        <dsp:cNvPr id="0" name=""/>
        <dsp:cNvSpPr/>
      </dsp:nvSpPr>
      <dsp:spPr>
        <a:xfrm>
          <a:off x="994330" y="76718"/>
          <a:ext cx="211678" cy="211678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2388" y="157664"/>
        <a:ext cx="155562" cy="49786"/>
      </dsp:txXfrm>
    </dsp:sp>
    <dsp:sp modelId="{C8183B35-7D69-4C3C-A292-7E9880C6E5AF}">
      <dsp:nvSpPr>
        <dsp:cNvPr id="0" name=""/>
        <dsp:cNvSpPr/>
      </dsp:nvSpPr>
      <dsp:spPr>
        <a:xfrm>
          <a:off x="1235643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Budget</a:t>
          </a:r>
        </a:p>
      </dsp:txBody>
      <dsp:txXfrm>
        <a:off x="1289090" y="53523"/>
        <a:ext cx="258068" cy="258068"/>
      </dsp:txXfrm>
    </dsp:sp>
    <dsp:sp modelId="{6B070BA9-15FE-4D1D-85B1-DF4451D301EB}">
      <dsp:nvSpPr>
        <dsp:cNvPr id="0" name=""/>
        <dsp:cNvSpPr/>
      </dsp:nvSpPr>
      <dsp:spPr>
        <a:xfrm>
          <a:off x="1630241" y="83854"/>
          <a:ext cx="195901" cy="197406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208" y="159519"/>
        <a:ext cx="143967" cy="46076"/>
      </dsp:txXfrm>
    </dsp:sp>
    <dsp:sp modelId="{1A3FD676-7F81-4B27-AAA4-23B513C340BA}">
      <dsp:nvSpPr>
        <dsp:cNvPr id="0" name=""/>
        <dsp:cNvSpPr/>
      </dsp:nvSpPr>
      <dsp:spPr>
        <a:xfrm>
          <a:off x="1855777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One District</a:t>
          </a:r>
        </a:p>
      </dsp:txBody>
      <dsp:txXfrm>
        <a:off x="1909224" y="53523"/>
        <a:ext cx="258068" cy="258068"/>
      </dsp:txXfrm>
    </dsp:sp>
    <dsp:sp modelId="{0D07E796-8533-409B-9CAB-3D254C43205D}">
      <dsp:nvSpPr>
        <dsp:cNvPr id="0" name=""/>
        <dsp:cNvSpPr/>
      </dsp:nvSpPr>
      <dsp:spPr>
        <a:xfrm>
          <a:off x="2250375" y="76718"/>
          <a:ext cx="211678" cy="211678"/>
        </a:xfrm>
        <a:prstGeom prst="mathEqual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" b="1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78433" y="120324"/>
        <a:ext cx="155562" cy="124466"/>
      </dsp:txXfrm>
    </dsp:sp>
    <dsp:sp modelId="{67BEC0F1-404D-4744-9E61-2B45887D5AFB}">
      <dsp:nvSpPr>
        <dsp:cNvPr id="0" name=""/>
        <dsp:cNvSpPr/>
      </dsp:nvSpPr>
      <dsp:spPr>
        <a:xfrm>
          <a:off x="2491688" y="76"/>
          <a:ext cx="364962" cy="3649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" b="1" kern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DDM</a:t>
          </a:r>
        </a:p>
      </dsp:txBody>
      <dsp:txXfrm>
        <a:off x="2545135" y="53523"/>
        <a:ext cx="258068" cy="25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F8854D5-0024-4D81-83FE-2BA50B2E81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A0D371-4459-423B-887C-4D03C6A4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28CEE0-2176-4FBD-B024-C64016FA99A7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DB18DDE-4DA8-4A06-A0B7-A80AE4024D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41878A9-7C9A-4F49-8623-D80BEB7CB5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272C29-4ABA-459D-A041-0D1FE044A5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58FC668-143A-4BC9-B040-FD4A10A11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A73C0B0-CBC6-442F-B440-B8A961FDF8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22DBE5-072B-4130-961F-EE3D1CED36A1}" type="datetimeFigureOut">
              <a:rPr lang="en-US"/>
              <a:pPr>
                <a:defRPr/>
              </a:pPr>
              <a:t>10/19/2020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A644C96E-9BA7-42FE-BD6A-3F6FBA5BB7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0D46900C-B9F5-4D02-88DF-5B78AD8F7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76788"/>
            <a:ext cx="54356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2831C9-57ED-4266-8787-CC5AEEEC0D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FE5BCFC-4709-41F2-8AFE-4EEFF128F0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91FE0-E883-471A-8ACD-41F338EDBB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7DF116BB-1A61-4D75-8B63-DAB8D8D87A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2275" y="1241425"/>
            <a:ext cx="59531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5B2E43A5-0E35-4FD8-816B-7BD40B6A33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38FE5A64-149D-4A06-A8EC-81FCAD14B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F2078CA-BE9B-4ADA-ACA6-6B627BC5C034}" type="slidenum">
              <a:rPr lang="en-ZA" altLang="en-US" smtClean="0"/>
              <a:pPr/>
              <a:t>1</a:t>
            </a:fld>
            <a:endParaRPr lang="en-ZA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Project management fees (prior year project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Deceased participants still on payroll (Ex 70)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Pre- payment and advances -  Advances to Non - Profit Institutions not supported (Ex 72)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91FE0-E883-471A-8ACD-41F338EDBBD1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62057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Project management fees (prior year project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Deceased participants still on payroll (Ex 70)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Pre- payment and advances -  Advances to Non - Profit Institutions not supported (Ex 72)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91FE0-E883-471A-8ACD-41F338EDBBD1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3289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Project management fees (prior year project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Deceased participants still on payroll (Ex 70)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Pre- payment and advances -  Advances to Non - Profit Institutions not supported (Ex 72)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391FE0-E883-471A-8ACD-41F338EDBBD1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7022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E57D4-8AAA-4C62-B9BE-84C017FEB232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2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5F9AB-08D7-41CF-BEB7-E3F565E94E01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871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0EDA9-AE29-41C0-B37A-95636DB98E50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84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>
            <a:extLst>
              <a:ext uri="{FF2B5EF4-FFF2-40B4-BE49-F238E27FC236}">
                <a16:creationId xmlns:a16="http://schemas.microsoft.com/office/drawing/2014/main" xmlns="" id="{704B6F5F-75C0-4A1A-BD0C-8CBB572DBAB1}"/>
              </a:ext>
            </a:extLst>
          </p:cNvPr>
          <p:cNvSpPr txBox="1">
            <a:spLocks/>
          </p:cNvSpPr>
          <p:nvPr userDrawn="1"/>
        </p:nvSpPr>
        <p:spPr>
          <a:xfrm>
            <a:off x="99484" y="4746625"/>
            <a:ext cx="3462867" cy="444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1400" dirty="0">
              <a:solidFill>
                <a:srgbClr val="005D28"/>
              </a:solidFill>
              <a:effectLst/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xmlns="" id="{448B3B1C-97C2-4FD8-928F-021D9177972A}"/>
              </a:ext>
            </a:extLst>
          </p:cNvPr>
          <p:cNvSpPr txBox="1">
            <a:spLocks/>
          </p:cNvSpPr>
          <p:nvPr userDrawn="1"/>
        </p:nvSpPr>
        <p:spPr>
          <a:xfrm>
            <a:off x="-16934" y="4581525"/>
            <a:ext cx="3462867" cy="4445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ZA" sz="1400" dirty="0">
              <a:solidFill>
                <a:sysClr val="window" lastClr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3" y="836712"/>
            <a:ext cx="5802875" cy="2088232"/>
          </a:xfrm>
        </p:spPr>
        <p:txBody>
          <a:bodyPr/>
          <a:lstStyle>
            <a:lvl1pPr algn="ctr">
              <a:defRPr sz="24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099" y="3068960"/>
            <a:ext cx="5825067" cy="1368152"/>
          </a:xfrm>
        </p:spPr>
        <p:txBody>
          <a:bodyPr anchor="ctr"/>
          <a:lstStyle>
            <a:lvl1pPr marL="0" indent="0" algn="ctr">
              <a:buNone/>
              <a:defRPr sz="20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9195" y="4717119"/>
            <a:ext cx="4550635" cy="448816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rgbClr val="005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FFE4697-1646-4F66-8C0F-9A95F533DA1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59317" y="6205539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F7471D6-D56D-4B35-924B-B38F64D8CB6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F7B6D51-6F1F-4C83-81FD-EB071FCFC5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2E58E841-8B1D-447E-B56C-E98CC9BED4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5046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648F42-1323-422F-A522-E02EDC2B3A7E}"/>
              </a:ext>
            </a:extLst>
          </p:cNvPr>
          <p:cNvSpPr txBox="1"/>
          <p:nvPr userDrawn="1"/>
        </p:nvSpPr>
        <p:spPr>
          <a:xfrm>
            <a:off x="626534" y="3151189"/>
            <a:ext cx="5086351" cy="522287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ZA" sz="2800" b="1" dirty="0">
                <a:solidFill>
                  <a:srgbClr val="F9671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A7DE56-2B63-4015-8551-980871BB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FB8B11-4CFD-40D3-8920-9263BEC8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373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14F03-D453-4035-B351-0D3F5A2AFD1C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13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625EC-1441-4E6C-AAD8-F423588FD77E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97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1699B-09F2-4BD1-969F-76E5B60A3ADF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56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0A94F-9B59-478A-A611-C78186FB790D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66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4F995-2071-4DBD-82BF-85D0603BEB1F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14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83F53-9686-48A2-9086-5AC1C5375D66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35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868B-FEA7-44AC-AC9B-66655C7EF988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42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0A16B-B6AC-4206-80E2-6F83C26A297B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84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5B833A-C76E-41E8-ABC5-1827894FD8E3}" type="slidenum">
              <a:rPr lang="en-US" altLang="en-US" smtClean="0"/>
              <a:pPr>
                <a:defRPr/>
              </a:pPr>
              <a:t>‹#›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05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48" r:id="rId1"/>
    <p:sldLayoutId id="2147486049" r:id="rId2"/>
    <p:sldLayoutId id="2147486050" r:id="rId3"/>
    <p:sldLayoutId id="2147486051" r:id="rId4"/>
    <p:sldLayoutId id="2147486052" r:id="rId5"/>
    <p:sldLayoutId id="2147486053" r:id="rId6"/>
    <p:sldLayoutId id="2147486054" r:id="rId7"/>
    <p:sldLayoutId id="2147486055" r:id="rId8"/>
    <p:sldLayoutId id="2147486056" r:id="rId9"/>
    <p:sldLayoutId id="2147486057" r:id="rId10"/>
    <p:sldLayoutId id="2147486058" r:id="rId11"/>
    <p:sldLayoutId id="2147486059" r:id="rId12"/>
    <p:sldLayoutId id="214748606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>
            <a:extLst>
              <a:ext uri="{FF2B5EF4-FFF2-40B4-BE49-F238E27FC236}">
                <a16:creationId xmlns:a16="http://schemas.microsoft.com/office/drawing/2014/main" xmlns="" id="{3C3804D1-69C7-49A4-BDAD-67D9AB7925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6252" y="1700808"/>
            <a:ext cx="8136904" cy="237626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ZA" altLang="en-US" sz="2000" dirty="0"/>
              <a:t/>
            </a:r>
            <a:br>
              <a:rPr lang="en-ZA" altLang="en-US" sz="2000" dirty="0"/>
            </a:br>
            <a:r>
              <a:rPr lang="en-ZA" altLang="en-US" sz="2000" dirty="0"/>
              <a:t> </a:t>
            </a:r>
            <a:br>
              <a:rPr lang="en-ZA" altLang="en-US" sz="2000" dirty="0"/>
            </a:br>
            <a:r>
              <a:rPr lang="en-ZA" altLang="en-US" sz="2000" dirty="0"/>
              <a:t>DEPARTMENT OF COOPERATIVE GOVERNANCE  </a:t>
            </a:r>
            <a:br>
              <a:rPr lang="en-ZA" altLang="en-US" sz="2000" dirty="0"/>
            </a:br>
            <a:r>
              <a:rPr lang="en-ZA" altLang="en-US" sz="2000" dirty="0"/>
              <a:t/>
            </a:r>
            <a:br>
              <a:rPr lang="en-ZA" altLang="en-US" sz="2000" dirty="0"/>
            </a:br>
            <a:r>
              <a:rPr lang="en-ZA" altLang="en-US" sz="2000" dirty="0"/>
              <a:t>QUARTERLY FINANCIAL AND NON-FINANCIAL PERFORMANCE PROGRESS (QUARTER 1 TO QUARTER 4 FY 2019/2020)</a:t>
            </a:r>
            <a:br>
              <a:rPr lang="en-ZA" altLang="en-US" sz="2000" dirty="0"/>
            </a:br>
            <a:r>
              <a:rPr lang="en-ZA" altLang="en-US" sz="2000" dirty="0"/>
              <a:t/>
            </a:r>
            <a:br>
              <a:rPr lang="en-ZA" altLang="en-US" sz="2000" dirty="0"/>
            </a:br>
            <a:r>
              <a:rPr lang="en-ZA" altLang="en-US" sz="2000" dirty="0"/>
              <a:t/>
            </a:r>
            <a:br>
              <a:rPr lang="en-ZA" altLang="en-US" sz="2000" dirty="0"/>
            </a:br>
            <a:r>
              <a:rPr lang="en-US" altLang="en-US" sz="2000" dirty="0"/>
              <a:t>PORTFOLIO COMMITTEES ON COOPERATIVE GOVERNANCE AND TRADITIONAL AFFAIRS </a:t>
            </a:r>
            <a:endParaRPr lang="en-ZA" altLang="en-US" sz="2000" dirty="0"/>
          </a:p>
        </p:txBody>
      </p:sp>
      <p:sp>
        <p:nvSpPr>
          <p:cNvPr id="18436" name="Content Placeholder 8">
            <a:extLst>
              <a:ext uri="{FF2B5EF4-FFF2-40B4-BE49-F238E27FC236}">
                <a16:creationId xmlns:a16="http://schemas.microsoft.com/office/drawing/2014/main" xmlns="" id="{7A80109B-324D-4E34-9C87-B2D7B472ECF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2567608" y="4365662"/>
            <a:ext cx="3413125" cy="449262"/>
          </a:xfrm>
        </p:spPr>
        <p:txBody>
          <a:bodyPr>
            <a:normAutofit/>
          </a:bodyPr>
          <a:lstStyle/>
          <a:p>
            <a:r>
              <a:rPr lang="en-ZA" altLang="en-US" sz="2000" smtClean="0"/>
              <a:t>20 </a:t>
            </a:r>
            <a:r>
              <a:rPr lang="en-ZA" altLang="en-US" sz="2000" dirty="0"/>
              <a:t>OCTOBER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4945E9-B57B-42A2-8FB5-6933D2900898}"/>
              </a:ext>
            </a:extLst>
          </p:cNvPr>
          <p:cNvGrpSpPr/>
          <p:nvPr/>
        </p:nvGrpSpPr>
        <p:grpSpPr>
          <a:xfrm>
            <a:off x="-528736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EA5748F2-534C-4DE0-9915-136DA2A3DCEC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7FEF49F-36CB-4D59-8EA1-D07A442EEB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F5AC010-6808-44BD-B131-6CC756C10C9B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012E772B-3EE3-490B-8EF4-3B6F2E7D472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10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0767F8-9D3F-4272-94FA-F138C8CBC4DC}"/>
              </a:ext>
            </a:extLst>
          </p:cNvPr>
          <p:cNvSpPr/>
          <p:nvPr/>
        </p:nvSpPr>
        <p:spPr>
          <a:xfrm>
            <a:off x="6683185" y="5551351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/>
              <a:t>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54801059-71BF-47EA-88EC-8904EDDC1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3463887"/>
              </p:ext>
            </p:extLst>
          </p:nvPr>
        </p:nvGraphicFramePr>
        <p:xfrm>
          <a:off x="212235" y="764068"/>
          <a:ext cx="11809312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xmlns="" val="350857065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xmlns="" val="161353863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r>
                        <a:rPr lang="en-US" sz="1600" b="1" dirty="0"/>
                        <a:t>Annual Target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Status by end March 2020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625304"/>
                  </a:ext>
                </a:extLst>
              </a:tr>
              <a:tr h="81939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 municipal-specific revenue plan implemented in selected municipalities to increase revenue base, revenue collection rates and payment of creditors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 municipal-specific revenue plan was implemented in 35 municipalities to increase revenue base, revenue collection rates and payment of creditors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4327291"/>
                  </a:ext>
                </a:extLst>
              </a:tr>
              <a:tr h="89931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Municipal Systems Amendment Bill introduced to Parliament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Parliament was supported during the stakeholder engagements with provinces, organised local government (SALGA) and organised labour (SAMWU and IMATU). 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983000"/>
                  </a:ext>
                </a:extLst>
              </a:tr>
              <a:tr h="89931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Training on local government anticorruption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Strategy rolled out to 13 District 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Training on local government Anti-Corruption Strategy was rolled out to 13 District and their locals 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79626976"/>
                  </a:ext>
                </a:extLst>
              </a:tr>
              <a:tr h="81939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113 municipalities supported to have functional ward committees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113 municipalities including 2 DDM pilot sites supported to have functional ward committees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236305"/>
                  </a:ext>
                </a:extLst>
              </a:tr>
              <a:tr h="819395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71 municipalities assessed in terms of compliance with the rating aspects of the MPRA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Achieved 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Compliance assessment for 71 municipalities was done in December 2019 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644448"/>
                  </a:ext>
                </a:extLst>
              </a:tr>
            </a:tbl>
          </a:graphicData>
        </a:graphic>
      </p:graphicFrame>
      <p:sp>
        <p:nvSpPr>
          <p:cNvPr id="16" name="Text Placeholder 3">
            <a:extLst>
              <a:ext uri="{FF2B5EF4-FFF2-40B4-BE49-F238E27FC236}">
                <a16:creationId xmlns:a16="http://schemas.microsoft.com/office/drawing/2014/main" xmlns="" id="{7D69A379-ACCD-4E24-931B-22B4B5611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4664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3: INSTITUTIONAL DEVELOPMENT </a:t>
            </a:r>
            <a:endParaRPr lang="en-ZA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Placeholder 3">
            <a:extLst>
              <a:ext uri="{FF2B5EF4-FFF2-40B4-BE49-F238E27FC236}">
                <a16:creationId xmlns:a16="http://schemas.microsoft.com/office/drawing/2014/main" xmlns="" id="{6EBF405D-B35E-4C11-824D-44CA863C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568" y="103186"/>
            <a:ext cx="7981950" cy="388150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ZA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DISASTER MANAGEMENT CENTRE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7831C26-0AFA-41C3-B158-F224BDA4C917}"/>
              </a:ext>
            </a:extLst>
          </p:cNvPr>
          <p:cNvGrpSpPr/>
          <p:nvPr/>
        </p:nvGrpSpPr>
        <p:grpSpPr>
          <a:xfrm>
            <a:off x="-384720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B81F50E7-E329-4FD3-BF9C-6AB303B1548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1641899381"/>
                </p:ext>
              </p:extLst>
            </p:nvPr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EF7548F-AB3C-4ABE-957B-CC1FE688CB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591F964-A377-4D36-ABE5-5AAC7CD20B43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A9FC705C-1401-435F-B5F9-9F5386CD53D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11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xmlns="" id="{8C326A88-A70F-4D22-8096-93DF21ED6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4210319"/>
              </p:ext>
            </p:extLst>
          </p:nvPr>
        </p:nvGraphicFramePr>
        <p:xfrm>
          <a:off x="191344" y="908720"/>
          <a:ext cx="11881320" cy="4853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350857065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xmlns="" val="161353863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r>
                        <a:rPr lang="en-US" sz="1800" b="1" dirty="0"/>
                        <a:t>Annual Target</a:t>
                      </a:r>
                      <a:endParaRPr lang="en-Z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Status by End March 2020</a:t>
                      </a:r>
                      <a:endParaRPr lang="en-Z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625304"/>
                  </a:ext>
                </a:extLst>
              </a:tr>
              <a:tr h="565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Disaster management priority guidelines approved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Achieved </a:t>
                      </a:r>
                    </a:p>
                    <a:p>
                      <a:pPr lvl="0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Priority Guidelines were developed and approved by the NDMC by 31 March 2020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299402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Integrated advocacy and awareness programmes successfully held in partnership with municipalities to promote and advance for Disaster Risk Reduction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 report on integrated advocacy and awareness programmes signed by the Head of NDMC by 31 March 2020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116323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Report on integrated advocacy and awareness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programmes signed by the Head of NDMC by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31 March 2020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 report on integrated advocacy and awareness programmes signed by the Head of NDMC by 31 March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256575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Twelve Municipalities assessed on the capacity to implement the National Fire Safety and Prevention Strategy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All 12 targeted municipalities were assessed on the capacity to implement the National Fire Safety and Prevention Strategy by 31 March 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822221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Report on the capacity assessment conducted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by 31 March 2020.</a:t>
                      </a:r>
                      <a:endParaRPr lang="en-ZA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A national Report on the capacity assessment was prepared.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48503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Text Placeholder 3">
            <a:extLst>
              <a:ext uri="{FF2B5EF4-FFF2-40B4-BE49-F238E27FC236}">
                <a16:creationId xmlns:a16="http://schemas.microsoft.com/office/drawing/2014/main" xmlns="" id="{6EBF405D-B35E-4C11-824D-44CA863C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44672" cy="491336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ZA" alt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6: COMMUNITY WORK PROGRAMME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67831C26-0AFA-41C3-B158-F224BDA4C917}"/>
              </a:ext>
            </a:extLst>
          </p:cNvPr>
          <p:cNvGrpSpPr/>
          <p:nvPr/>
        </p:nvGrpSpPr>
        <p:grpSpPr>
          <a:xfrm>
            <a:off x="-384720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B81F50E7-E329-4FD3-BF9C-6AB303B1548D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5EF7548F-AB3C-4ABE-957B-CC1FE688CB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591F964-A377-4D36-ABE5-5AAC7CD20B43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A9FC705C-1401-435F-B5F9-9F5386CD53DB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12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xmlns="" id="{8C326A88-A70F-4D22-8096-93DF21ED6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5783272"/>
              </p:ext>
            </p:extLst>
          </p:nvPr>
        </p:nvGraphicFramePr>
        <p:xfrm>
          <a:off x="191344" y="987342"/>
          <a:ext cx="11809312" cy="4808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9426">
                  <a:extLst>
                    <a:ext uri="{9D8B030D-6E8A-4147-A177-3AD203B41FA5}">
                      <a16:colId xmlns:a16="http://schemas.microsoft.com/office/drawing/2014/main" xmlns="" val="3508570650"/>
                    </a:ext>
                  </a:extLst>
                </a:gridCol>
                <a:gridCol w="7039886">
                  <a:extLst>
                    <a:ext uri="{9D8B030D-6E8A-4147-A177-3AD203B41FA5}">
                      <a16:colId xmlns:a16="http://schemas.microsoft.com/office/drawing/2014/main" xmlns="" val="161353863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Target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by end March 2020</a:t>
                      </a:r>
                      <a:endParaRPr lang="en-ZA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625304"/>
                  </a:ext>
                </a:extLst>
              </a:tr>
              <a:tr h="450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 opportunities provided to CWP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Achieved</a:t>
                      </a:r>
                    </a:p>
                    <a:p>
                      <a:pPr lv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285 277 work opportunities provided to CWP participants by 31 March 2020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6387674"/>
                  </a:ext>
                </a:extLst>
              </a:tr>
              <a:tr h="436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CWP participants trained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Achieved</a:t>
                      </a:r>
                    </a:p>
                    <a:p>
                      <a:pPr lvl="0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16621 CWP participants trained by 31 March 2020</a:t>
                      </a:r>
                      <a:endParaRPr lang="en-ZA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299402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ZA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partnerships established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partnership established by 31 March 2020 with the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Department of Agriculture and Rural Development in KwaZulu Natal to support the Agrarian Revolution.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256575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CWP District and Metro Plans developed through facilitation by target date</a:t>
                      </a:r>
                      <a:endParaRPr lang="en-ZA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 Achieved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CWP facilitated the development of 12 District and 1 Metro (eThekwini Metro) municipal plans. This aim of the target was to ensure integrated planning and  coordination of CWP site business plans into one Plan in each of the municipalities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82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3884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74D22-3CEB-403E-B278-AA0971D3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766218"/>
            <a:ext cx="11292878" cy="1310851"/>
          </a:xfrm>
          <a:solidFill>
            <a:srgbClr val="C092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 B: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DCoG Section 32 Report </a:t>
            </a:r>
            <a:r>
              <a:rPr lang="en-ZA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(QUARTER 1 TO QUARTER 4 FY 2019/20)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8DB1A7C-A932-456E-A355-B0075651A2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92060482"/>
              </p:ext>
            </p:extLst>
          </p:nvPr>
        </p:nvGraphicFramePr>
        <p:xfrm>
          <a:off x="-528736" y="6485737"/>
          <a:ext cx="3456384" cy="36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AAE27D0-25B4-4461-B486-BAE6726C2C59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754813"/>
            <a:ext cx="74888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30D23B-02AB-4C70-8BF8-994217916751}"/>
              </a:ext>
            </a:extLst>
          </p:cNvPr>
          <p:cNvSpPr txBox="1"/>
          <p:nvPr/>
        </p:nvSpPr>
        <p:spPr>
          <a:xfrm>
            <a:off x="9696450" y="6546642"/>
            <a:ext cx="1800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</a:rPr>
              <a:t>Cooperative Governance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xmlns="" id="{944B9587-08D5-4C3A-9EEE-87C3132138A2}"/>
              </a:ext>
            </a:extLst>
          </p:cNvPr>
          <p:cNvSpPr txBox="1">
            <a:spLocks noChangeArrowheads="1"/>
          </p:cNvSpPr>
          <p:nvPr/>
        </p:nvSpPr>
        <p:spPr>
          <a:xfrm>
            <a:off x="11568608" y="6496422"/>
            <a:ext cx="347662" cy="293688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13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75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48679"/>
          </a:xfrm>
          <a:solidFill>
            <a:srgbClr val="C09200"/>
          </a:solidFill>
        </p:spPr>
        <p:txBody>
          <a:bodyPr>
            <a:noAutofit/>
          </a:bodyPr>
          <a:lstStyle/>
          <a:p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FINAL STATE OF EXPENDITURE PER PROGRAMME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54" y="836712"/>
            <a:ext cx="10541838" cy="5472608"/>
          </a:xfrm>
          <a:prstGeom prst="rect">
            <a:avLst/>
          </a:prstGeom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0222BE88-039A-45B9-BED0-3ACC5AFED72E}"/>
              </a:ext>
            </a:extLst>
          </p:cNvPr>
          <p:cNvSpPr txBox="1">
            <a:spLocks noChangeArrowheads="1"/>
          </p:cNvSpPr>
          <p:nvPr/>
        </p:nvSpPr>
        <p:spPr>
          <a:xfrm>
            <a:off x="11424592" y="6500366"/>
            <a:ext cx="491678" cy="289744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14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958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6"/>
            <a:ext cx="12192000" cy="463026"/>
          </a:xfrm>
          <a:solidFill>
            <a:srgbClr val="C09200"/>
          </a:solidFill>
        </p:spPr>
        <p:txBody>
          <a:bodyPr>
            <a:noAutofit/>
          </a:bodyPr>
          <a:lstStyle/>
          <a:p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FINAL STATE OF EXPENDITURE PER ECONOMIC CLASSIFICATION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7" y="692696"/>
            <a:ext cx="10873208" cy="5803725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4B8EFAF7-CE23-427F-8B47-1A975ED626A0}"/>
              </a:ext>
            </a:extLst>
          </p:cNvPr>
          <p:cNvSpPr txBox="1">
            <a:spLocks noChangeArrowheads="1"/>
          </p:cNvSpPr>
          <p:nvPr/>
        </p:nvSpPr>
        <p:spPr>
          <a:xfrm>
            <a:off x="11424592" y="6496422"/>
            <a:ext cx="491678" cy="216023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15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049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46"/>
            <a:ext cx="12192000" cy="494354"/>
          </a:xfrm>
          <a:solidFill>
            <a:srgbClr val="C09200"/>
          </a:solidFill>
        </p:spPr>
        <p:txBody>
          <a:bodyPr>
            <a:noAutofit/>
          </a:bodyPr>
          <a:lstStyle/>
          <a:p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FINAL STATE OF EXPENDITURE PER PROGRAMME AND  ECONOMIC 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C9634C8-74A5-40CB-934A-CD2A3BFAA19A}" type="slidenum">
              <a:rPr lang="en-US" altLang="en-US" sz="1050" b="1">
                <a:solidFill>
                  <a:prstClr val="black"/>
                </a:solidFill>
                <a:latin typeface="Arial" panose="020B0604020202020204" pitchFamily="34" charset="0"/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en-US" sz="1050" b="1" dirty="0">
              <a:solidFill>
                <a:prstClr val="black"/>
              </a:solidFill>
              <a:latin typeface="Arial" panose="020B0604020202020204" pitchFamily="34" charset="0"/>
              <a:ea typeface="ＭＳ Ｐゴシック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507999"/>
            <a:ext cx="11089232" cy="6213475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6972DFFD-D8A5-4FE5-89F2-73D7C097902E}"/>
              </a:ext>
            </a:extLst>
          </p:cNvPr>
          <p:cNvSpPr txBox="1">
            <a:spLocks noChangeArrowheads="1"/>
          </p:cNvSpPr>
          <p:nvPr/>
        </p:nvSpPr>
        <p:spPr>
          <a:xfrm>
            <a:off x="11568608" y="6424985"/>
            <a:ext cx="623392" cy="365125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16</a:t>
            </a:fld>
            <a:endParaRPr lang="en-GB" alt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944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88"/>
            <a:ext cx="12192000" cy="679050"/>
          </a:xfrm>
          <a:solidFill>
            <a:srgbClr val="C09200"/>
          </a:solidFill>
        </p:spPr>
        <p:txBody>
          <a:bodyPr>
            <a:normAutofit/>
          </a:bodyPr>
          <a:lstStyle/>
          <a:p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FINAL STATE OF EXPENDITURE PER PROGRAMME AND  ECONOMIC CLASSIFICATION (Cont.)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798511"/>
            <a:ext cx="11737304" cy="5557839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8A839F2A-9EB2-423B-BE92-8EC6D7FD1A68}"/>
              </a:ext>
            </a:extLst>
          </p:cNvPr>
          <p:cNvSpPr txBox="1">
            <a:spLocks noChangeArrowheads="1"/>
          </p:cNvSpPr>
          <p:nvPr/>
        </p:nvSpPr>
        <p:spPr>
          <a:xfrm>
            <a:off x="11424592" y="6496422"/>
            <a:ext cx="491678" cy="324490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17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88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66"/>
            <a:ext cx="12192000" cy="478483"/>
          </a:xfrm>
          <a:solidFill>
            <a:srgbClr val="C09200"/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2019/20 FINAL STATE OF EXPENDITURE</a:t>
            </a:r>
            <a:r>
              <a:rPr lang="en-US" alt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AT 31 MARCH 2020</a:t>
            </a:r>
            <a:r>
              <a:rPr lang="en-ZA" alt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TRANSFERS</a:t>
            </a:r>
            <a:endParaRPr lang="en-ZA" altLang="en-US" sz="20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676226"/>
            <a:ext cx="11089232" cy="5680124"/>
          </a:xfrm>
          <a:prstGeom prst="rect">
            <a:avLst/>
          </a:prstGeom>
        </p:spPr>
      </p:pic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4C3839CF-0BBE-416B-ADD8-D8DAD12FBB0F}"/>
              </a:ext>
            </a:extLst>
          </p:cNvPr>
          <p:cNvSpPr txBox="1">
            <a:spLocks noChangeArrowheads="1"/>
          </p:cNvSpPr>
          <p:nvPr/>
        </p:nvSpPr>
        <p:spPr>
          <a:xfrm>
            <a:off x="11424592" y="6496422"/>
            <a:ext cx="491678" cy="361578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18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78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6"/>
            <a:ext cx="12072664" cy="504054"/>
          </a:xfrm>
          <a:solidFill>
            <a:srgbClr val="C09200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EXPENDITURE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ANALYSIS AS AT  31 MARCH 2020</a:t>
            </a:r>
            <a:endParaRPr lang="en-ZA" sz="2000" b="1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Content Placeholder 3"/>
          <p:cNvSpPr>
            <a:spLocks noGrp="1"/>
          </p:cNvSpPr>
          <p:nvPr>
            <p:ph idx="1"/>
          </p:nvPr>
        </p:nvSpPr>
        <p:spPr>
          <a:xfrm>
            <a:off x="191344" y="897815"/>
            <a:ext cx="11593288" cy="54115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ZA" alt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EXPENDITURE</a:t>
            </a:r>
          </a:p>
          <a:p>
            <a:pPr marL="342900" lvl="1" indent="-34290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Summary of the Status of Final Expenditure as at the end of March 2020.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total expenditure of the Department amounts to R86 950 billion at the end of March 2020. The total amount spent represents a 96.2 per cent spending rate of the total appropriation. The total expenditure of the Department (excluding the Grants and Departmental Agencies) is R4 432 billion at the end of March 2020 </a:t>
            </a: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main reasons for the under spending of 3.8 per cent against the projections for the 2019/20 financial year up to the end of March 2020 are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68580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685800">
              <a:buNone/>
            </a:pPr>
            <a:r>
              <a:rPr lang="x-none" sz="1600" b="1" dirty="0">
                <a:latin typeface="Arial" panose="020B0604020202020204" pitchFamily="34" charset="0"/>
                <a:cs typeface="Arial" panose="020B0604020202020204" pitchFamily="34" charset="0"/>
              </a:rPr>
              <a:t>Compensation of employees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Delays in the filling of vacant funded posts and staff turnover.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685800">
              <a:buNone/>
            </a:pPr>
            <a:r>
              <a:rPr lang="x-none" sz="1600" b="1" dirty="0">
                <a:latin typeface="Arial" panose="020B0604020202020204" pitchFamily="34" charset="0"/>
                <a:cs typeface="Arial" panose="020B0604020202020204" pitchFamily="34" charset="0"/>
              </a:rPr>
              <a:t>Goods and Services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The slow start with the implementation of the departmental Procurement Plan of the 2019/20 financial year.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Municipal Systems Improvement Grant, which is an indirect grant and spending did not start as planned according to the cash flow.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Recording of expenditure incurred by the Non-profit Institutions for the Community Works Programme still to be finalised for the 2019/20 financial year was recorded on the suspense account.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685800">
              <a:buNone/>
            </a:pPr>
            <a:r>
              <a:rPr lang="x-none" sz="1600" b="1" dirty="0">
                <a:latin typeface="Arial" panose="020B0604020202020204" pitchFamily="34" charset="0"/>
                <a:cs typeface="Arial" panose="020B0604020202020204" pitchFamily="34" charset="0"/>
              </a:rPr>
              <a:t>Transfer payments and subsidies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Withholding of the funding due to non-compliance of DORA act</a:t>
            </a: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34817"/>
              </a:buClr>
              <a:buSzPct val="85000"/>
              <a:buNone/>
              <a:defRPr/>
            </a:pPr>
            <a:endParaRPr lang="en-US" alt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1" indent="-2651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34817"/>
              </a:buClr>
              <a:buSzPct val="85000"/>
              <a:buNone/>
              <a:defRPr/>
            </a:pPr>
            <a:endParaRPr lang="en-ZA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CA58F98F-21CA-4529-BD84-566D1AF2FAF0}"/>
              </a:ext>
            </a:extLst>
          </p:cNvPr>
          <p:cNvSpPr txBox="1">
            <a:spLocks noChangeArrowheads="1"/>
          </p:cNvSpPr>
          <p:nvPr/>
        </p:nvSpPr>
        <p:spPr>
          <a:xfrm>
            <a:off x="11424592" y="6442429"/>
            <a:ext cx="491678" cy="347681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19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01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E64CF8-D8D3-4B35-A4C0-4D50A63BF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609" y="908720"/>
            <a:ext cx="10515600" cy="30435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altLang="en-US" b="1" dirty="0">
                <a:cs typeface="Arial" panose="020B0604020202020204" pitchFamily="34" charset="0"/>
              </a:rPr>
              <a:t>Introduction and Purpose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alibri" pitchFamily="34" charset="0"/>
                <a:cs typeface="Arial" charset="0"/>
              </a:rPr>
              <a:t>Part A: Summary of 2019/20 Non-Financial Performance </a:t>
            </a:r>
            <a:endParaRPr lang="en-ZA" b="1" dirty="0">
              <a:latin typeface="Calibri" pitchFamily="34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Part B: Status of Performance per Programme as at the end of  Quarter 4 2019/20 Financial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Calibri" pitchFamily="34" charset="0"/>
                <a:cs typeface="Arial" charset="0"/>
              </a:rPr>
              <a:t>Summary of 2019/20 Financial Performance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b="1" dirty="0">
                <a:latin typeface="Calibri" pitchFamily="34" charset="0"/>
                <a:cs typeface="Arial" charset="0"/>
              </a:rPr>
              <a:t>Recommendations</a:t>
            </a:r>
          </a:p>
          <a:p>
            <a:endParaRPr lang="en-ZA" b="1" dirty="0">
              <a:latin typeface="Calibri" pitchFamily="34" charset="0"/>
              <a:cs typeface="Arial" charset="0"/>
            </a:endParaRPr>
          </a:p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A17B0A7-0B80-4CC6-A9FA-2C93667D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14F03-D453-4035-B351-0D3F5A2AFD1C}" type="slidenum">
              <a:rPr lang="en-US" altLang="en-US" smtClean="0"/>
              <a:pPr>
                <a:defRPr/>
              </a:pPr>
              <a:t>2</a:t>
            </a:fld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2104337-BBF8-46B8-B79F-A6C2C0B20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0527"/>
            <a:ext cx="12192000" cy="461665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P</a:t>
            </a:r>
            <a:r>
              <a:rPr lang="en-ZA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RESENTATION OUTLINE </a:t>
            </a:r>
          </a:p>
        </p:txBody>
      </p:sp>
    </p:spTree>
    <p:extLst>
      <p:ext uri="{BB962C8B-B14F-4D97-AF65-F5344CB8AC3E}">
        <p14:creationId xmlns:p14="http://schemas.microsoft.com/office/powerpoint/2010/main" xmlns="" val="757630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D5BB17F7-E558-4D4D-91DB-97AFDAF37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68" y="1346100"/>
            <a:ext cx="12072663" cy="33070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recommended that 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Portfolio Committees on Cooperative Governance and Traditional Affairs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notes 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Summary of financial and non-financial quarterly performance (Quarter 1 to Quarter 4) for the 2019/20 financial year as a contribution to the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2019/20 BRRR recommendations.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400" b="1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400" b="1" dirty="0"/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400" b="1" dirty="0"/>
          </a:p>
        </p:txBody>
      </p:sp>
      <p:sp>
        <p:nvSpPr>
          <p:cNvPr id="36871" name="Rectangle 2">
            <a:extLst>
              <a:ext uri="{FF2B5EF4-FFF2-40B4-BE49-F238E27FC236}">
                <a16:creationId xmlns:a16="http://schemas.microsoft.com/office/drawing/2014/main" xmlns="" id="{1D1DA32E-F996-45AD-8CCD-1E3ADC29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319"/>
            <a:ext cx="12210366" cy="523220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ZA" altLang="en-US" sz="2800" b="1" dirty="0">
                <a:solidFill>
                  <a:schemeClr val="bg1"/>
                </a:solidFill>
              </a:rPr>
              <a:t>RECOMMENDATIONS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252271E6-BE07-4191-9BAF-331E7FFAEE04}"/>
              </a:ext>
            </a:extLst>
          </p:cNvPr>
          <p:cNvGrpSpPr/>
          <p:nvPr/>
        </p:nvGrpSpPr>
        <p:grpSpPr>
          <a:xfrm>
            <a:off x="-384720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F483D618-910E-4ECE-9324-FA1C47194855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77F14F9-10CF-4183-8592-83EDB4F0FE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2491A5E-8FE9-4AD5-96A1-4C42E686A93F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AB11D7AD-A756-4510-B2A1-32BF1AE3E038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20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09036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xmlns="" id="{D5BB17F7-E558-4D4D-91DB-97AFDAF37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4018"/>
            <a:ext cx="12192000" cy="619522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process of finalizing the DCOG Annual Report for the period 2019/20 FY was delayed due to the COVID-19 Lockdown. This situation had an impact on the overall process as follows: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DPME extended the dates for submission of reports to oversight bodies from 31 May to 31 July 2020.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Audit process commenced in August 2020 and is still in progress. </a:t>
            </a:r>
          </a:p>
          <a:p>
            <a:pPr lvl="1" algn="just">
              <a:lnSpc>
                <a:spcPct val="10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tabling of the Annual Reports and Annual Financial Statements in Parliament has been extended to 16 November 2020.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purpose of the presentation is to upraise the Portfolio Committee about the financial and non-financial quarterly performance (Quarter 1 to Quarter 4) of the Department for the 2019/20 financial year as a contribution to the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 2019/20 BRRR recommendations. </a:t>
            </a:r>
            <a:endParaRPr lang="en-US" alt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71" name="Rectangle 2">
            <a:extLst>
              <a:ext uri="{FF2B5EF4-FFF2-40B4-BE49-F238E27FC236}">
                <a16:creationId xmlns:a16="http://schemas.microsoft.com/office/drawing/2014/main" xmlns="" id="{1D1DA32E-F996-45AD-8CCD-1E3ADC29C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865" y="80527"/>
            <a:ext cx="5234269" cy="461665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ZA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Introduction</a:t>
            </a: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xmlns="" id="{5C6C441F-B171-49A2-9F49-EB495B9887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192060482"/>
              </p:ext>
            </p:extLst>
          </p:nvPr>
        </p:nvGraphicFramePr>
        <p:xfrm>
          <a:off x="-528736" y="6485737"/>
          <a:ext cx="3456384" cy="36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9B981146-1EB9-4A42-BFEC-1EDD8222287B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754813"/>
            <a:ext cx="74888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E761964-3643-4887-98BC-AEBF566F4722}"/>
              </a:ext>
            </a:extLst>
          </p:cNvPr>
          <p:cNvSpPr txBox="1"/>
          <p:nvPr/>
        </p:nvSpPr>
        <p:spPr>
          <a:xfrm>
            <a:off x="9696450" y="6546642"/>
            <a:ext cx="1800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</a:rPr>
              <a:t>Cooperative Governance</a:t>
            </a:r>
          </a:p>
        </p:txBody>
      </p:sp>
      <p:sp>
        <p:nvSpPr>
          <p:cNvPr id="18" name="Slide Number Placeholder 1">
            <a:extLst>
              <a:ext uri="{FF2B5EF4-FFF2-40B4-BE49-F238E27FC236}">
                <a16:creationId xmlns:a16="http://schemas.microsoft.com/office/drawing/2014/main" xmlns="" id="{78D84BC1-83D5-4249-9FED-78E96001F10A}"/>
              </a:ext>
            </a:extLst>
          </p:cNvPr>
          <p:cNvSpPr txBox="1">
            <a:spLocks noChangeArrowheads="1"/>
          </p:cNvSpPr>
          <p:nvPr/>
        </p:nvSpPr>
        <p:spPr>
          <a:xfrm>
            <a:off x="11568608" y="6496422"/>
            <a:ext cx="347662" cy="293688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3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B5A95D39-7DAB-4B41-B2B6-E394121A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864" y="3741630"/>
            <a:ext cx="5234269" cy="461665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ZA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Purpose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74D22-3CEB-403E-B278-AA0971D3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492904"/>
            <a:ext cx="11292878" cy="1584154"/>
          </a:xfrm>
          <a:solidFill>
            <a:srgbClr val="C092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PART A:</a:t>
            </a:r>
            <a:b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Summary of non-Financial  Performance Over The 4 Quarters Of 2019/20 Financial Year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8DB1A7C-A932-456E-A355-B0075651A27B}"/>
              </a:ext>
            </a:extLst>
          </p:cNvPr>
          <p:cNvGraphicFramePr/>
          <p:nvPr/>
        </p:nvGraphicFramePr>
        <p:xfrm>
          <a:off x="-528736" y="6485737"/>
          <a:ext cx="3456384" cy="36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AAE27D0-25B4-4461-B486-BAE6726C2C59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754813"/>
            <a:ext cx="74888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30D23B-02AB-4C70-8BF8-994217916751}"/>
              </a:ext>
            </a:extLst>
          </p:cNvPr>
          <p:cNvSpPr txBox="1"/>
          <p:nvPr/>
        </p:nvSpPr>
        <p:spPr>
          <a:xfrm>
            <a:off x="9696450" y="6546642"/>
            <a:ext cx="1800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</a:rPr>
              <a:t>Cooperative Governance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xmlns="" id="{944B9587-08D5-4C3A-9EEE-87C3132138A2}"/>
              </a:ext>
            </a:extLst>
          </p:cNvPr>
          <p:cNvSpPr txBox="1">
            <a:spLocks noChangeArrowheads="1"/>
          </p:cNvSpPr>
          <p:nvPr/>
        </p:nvSpPr>
        <p:spPr>
          <a:xfrm>
            <a:off x="11496675" y="6496422"/>
            <a:ext cx="419595" cy="293688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4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173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F6793-2E77-4A0C-B012-26D8EA904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65115"/>
          </a:xfrm>
          <a:solidFill>
            <a:srgbClr val="C09200"/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SUMMARY OF QUARTERLY PERFORMANCE FOR 2019/20 FY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C87B6BF-A426-4946-AA4B-3103F43F219A}"/>
              </a:ext>
            </a:extLst>
          </p:cNvPr>
          <p:cNvGrpSpPr/>
          <p:nvPr/>
        </p:nvGrpSpPr>
        <p:grpSpPr>
          <a:xfrm>
            <a:off x="-528736" y="6520269"/>
            <a:ext cx="12529392" cy="365115"/>
            <a:chOff x="-528736" y="6485737"/>
            <a:chExt cx="12529392" cy="365115"/>
          </a:xfrm>
        </p:grpSpPr>
        <p:graphicFrame>
          <p:nvGraphicFramePr>
            <p:cNvPr id="7" name="Diagram 6">
              <a:extLst>
                <a:ext uri="{FF2B5EF4-FFF2-40B4-BE49-F238E27FC236}">
                  <a16:creationId xmlns:a16="http://schemas.microsoft.com/office/drawing/2014/main" xmlns="" id="{26CEEEA4-5573-49C5-9031-72E640BA81D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="" val="1203112797"/>
                </p:ext>
              </p:extLst>
            </p:nvPr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E27AEC6-0724-4F28-8BAB-0758CAABCBF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A688822-7540-41F3-85FA-A66DAE849D2A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0" name="Slide Number Placeholder 1">
              <a:extLst>
                <a:ext uri="{FF2B5EF4-FFF2-40B4-BE49-F238E27FC236}">
                  <a16:creationId xmlns:a16="http://schemas.microsoft.com/office/drawing/2014/main" xmlns="" id="{C783D32F-12D3-4781-A978-BE6E1C47DED6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5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CC862D9-E587-4652-928F-64AF10E0457C}"/>
              </a:ext>
            </a:extLst>
          </p:cNvPr>
          <p:cNvSpPr txBox="1"/>
          <p:nvPr/>
        </p:nvSpPr>
        <p:spPr>
          <a:xfrm>
            <a:off x="10993760" y="35117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8B683B34-7AB7-4B70-BE4B-8267987718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7291953"/>
              </p:ext>
            </p:extLst>
          </p:nvPr>
        </p:nvGraphicFramePr>
        <p:xfrm>
          <a:off x="1055440" y="365115"/>
          <a:ext cx="9505056" cy="407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9D914EAC-2868-46AC-AF44-E801567B54DE}"/>
              </a:ext>
            </a:extLst>
          </p:cNvPr>
          <p:cNvSpPr txBox="1">
            <a:spLocks/>
          </p:cNvSpPr>
          <p:nvPr/>
        </p:nvSpPr>
        <p:spPr>
          <a:xfrm>
            <a:off x="167072" y="4541303"/>
            <a:ext cx="11857856" cy="1415117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graph above shows an incremental performance from Q1 at 58% to Q 4 at 78%  of planned targets.</a:t>
            </a:r>
          </a:p>
          <a:p>
            <a:pPr algn="just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Cumulative performance for the year will be reported in the Annual Report 2019/20 FY that will also be presented to the Committee after tabling in November 2020.</a:t>
            </a:r>
          </a:p>
          <a:p>
            <a:pPr algn="just"/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38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4945E9-B57B-42A2-8FB5-6933D2900898}"/>
              </a:ext>
            </a:extLst>
          </p:cNvPr>
          <p:cNvGrpSpPr/>
          <p:nvPr/>
        </p:nvGrpSpPr>
        <p:grpSpPr>
          <a:xfrm>
            <a:off x="-528736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EA5748F2-534C-4DE0-9915-136DA2A3DCEC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7FEF49F-36CB-4D59-8EA1-D07A442EEB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F5AC010-6808-44BD-B131-6CC756C10C9B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012E772B-3EE3-490B-8EF4-3B6F2E7D472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6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BF9446C9-E1C7-4120-B0DB-D8150BC9F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20" y="7148"/>
            <a:ext cx="10441160" cy="361989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QUARTERLY PERFORMANCE PER PROGRAMME 2019/20 FY- Achieved targets</a:t>
            </a:r>
            <a:endParaRPr lang="en-ZA" alt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4D4868-32E3-4416-9AAC-CCFA443DF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7628190"/>
              </p:ext>
            </p:extLst>
          </p:nvPr>
        </p:nvGraphicFramePr>
        <p:xfrm>
          <a:off x="335360" y="854697"/>
          <a:ext cx="11665297" cy="4654187"/>
        </p:xfrm>
        <a:graphic>
          <a:graphicData uri="http://schemas.openxmlformats.org/drawingml/2006/table">
            <a:tbl>
              <a:tblPr firstRow="1" bandRow="1"/>
              <a:tblGrid>
                <a:gridCol w="5004203">
                  <a:extLst>
                    <a:ext uri="{9D8B030D-6E8A-4147-A177-3AD203B41FA5}">
                      <a16:colId xmlns:a16="http://schemas.microsoft.com/office/drawing/2014/main" xmlns="" val="4047536226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xmlns="" val="685926903"/>
                    </a:ext>
                  </a:extLst>
                </a:gridCol>
                <a:gridCol w="1550463">
                  <a:extLst>
                    <a:ext uri="{9D8B030D-6E8A-4147-A177-3AD203B41FA5}">
                      <a16:colId xmlns:a16="http://schemas.microsoft.com/office/drawing/2014/main" xmlns="" val="1982115894"/>
                    </a:ext>
                  </a:extLst>
                </a:gridCol>
                <a:gridCol w="1746377">
                  <a:extLst>
                    <a:ext uri="{9D8B030D-6E8A-4147-A177-3AD203B41FA5}">
                      <a16:colId xmlns:a16="http://schemas.microsoft.com/office/drawing/2014/main" xmlns="" val="864723628"/>
                    </a:ext>
                  </a:extLst>
                </a:gridCol>
                <a:gridCol w="1813791">
                  <a:extLst>
                    <a:ext uri="{9D8B030D-6E8A-4147-A177-3AD203B41FA5}">
                      <a16:colId xmlns:a16="http://schemas.microsoft.com/office/drawing/2014/main" xmlns="" val="2042511618"/>
                    </a:ext>
                  </a:extLst>
                </a:gridCol>
              </a:tblGrid>
              <a:tr h="511523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</a:pPr>
                      <a:r>
                        <a:rPr lang="en-ZA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Programme 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Q1</a:t>
                      </a:r>
                      <a:endParaRPr lang="en-ZA" sz="18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Q2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Q3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Q4</a:t>
                      </a:r>
                      <a:endParaRPr lang="en-Z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844484"/>
                  </a:ext>
                </a:extLst>
              </a:tr>
              <a:tr h="5115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Administration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0 out of 0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0 out of 0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/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0 out of 1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 out of 2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7247725"/>
                  </a:ext>
                </a:extLst>
              </a:tr>
              <a:tr h="658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Regional and Urban Development and Legislative Support (RUDLS)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0 out of 2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3 out of 6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1199114"/>
                  </a:ext>
                </a:extLst>
              </a:tr>
              <a:tr h="4374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Institutional Development (ID)</a:t>
                      </a:r>
                      <a:endParaRPr lang="en-Z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 out of 4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4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5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8058920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National Disaster Management Centre (NDMC)</a:t>
                      </a:r>
                      <a:endParaRPr lang="en-Z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 out of 2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3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5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1798747"/>
                  </a:ext>
                </a:extLst>
              </a:tr>
              <a:tr h="6982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Local Government Support and Interventions Management (LGSIM)</a:t>
                      </a:r>
                      <a:endParaRPr lang="en-Z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 out of 1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 out of 1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1 out of 1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1 out of 1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114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Community Work Programme (CWP)</a:t>
                      </a:r>
                      <a:endParaRPr lang="en-Z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2 out of 3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3 out of 5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6331110"/>
                  </a:ext>
                </a:extLst>
              </a:tr>
              <a:tr h="3989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Total </a:t>
                      </a:r>
                      <a:endParaRPr lang="en-Z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7 out of 12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(58%)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9 out 15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(60%)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13 out of 19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(68%)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18 out of 23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(78%)</a:t>
                      </a:r>
                      <a:endParaRPr lang="en-ZA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1956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6969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74D22-3CEB-403E-B278-AA0971D3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492904"/>
            <a:ext cx="11292878" cy="1584154"/>
          </a:xfrm>
          <a:solidFill>
            <a:srgbClr val="C092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PART C:</a:t>
            </a:r>
            <a:b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Status of Performance per Programme as at the end of  Quarter 4 2019/20 Financial Year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78DB1A7C-A932-456E-A355-B0075651A27B}"/>
              </a:ext>
            </a:extLst>
          </p:cNvPr>
          <p:cNvGraphicFramePr/>
          <p:nvPr/>
        </p:nvGraphicFramePr>
        <p:xfrm>
          <a:off x="-528736" y="6485737"/>
          <a:ext cx="3456384" cy="365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AAE27D0-25B4-4461-B486-BAE6726C2C59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754813"/>
            <a:ext cx="748883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530D23B-02AB-4C70-8BF8-994217916751}"/>
              </a:ext>
            </a:extLst>
          </p:cNvPr>
          <p:cNvSpPr txBox="1"/>
          <p:nvPr/>
        </p:nvSpPr>
        <p:spPr>
          <a:xfrm>
            <a:off x="9696450" y="6546642"/>
            <a:ext cx="18002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</a:rPr>
              <a:t>Cooperative Governance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xmlns="" id="{944B9587-08D5-4C3A-9EEE-87C3132138A2}"/>
              </a:ext>
            </a:extLst>
          </p:cNvPr>
          <p:cNvSpPr txBox="1">
            <a:spLocks noChangeArrowheads="1"/>
          </p:cNvSpPr>
          <p:nvPr/>
        </p:nvSpPr>
        <p:spPr>
          <a:xfrm>
            <a:off x="11496675" y="6496422"/>
            <a:ext cx="419595" cy="293688"/>
          </a:xfrm>
          <a:prstGeom prst="rect">
            <a:avLst/>
          </a:prstGeom>
          <a:solidFill>
            <a:srgbClr val="C09200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ctr"/>
            <a:fld id="{D4F40EBA-4D8E-4A63-92F9-9979D6408C03}" type="slidenum">
              <a:rPr lang="en-GB" altLang="en-US" sz="1500" b="1" smtClean="0">
                <a:solidFill>
                  <a:schemeClr val="bg1"/>
                </a:solidFill>
              </a:rPr>
              <a:pPr algn="ctr"/>
              <a:t>7</a:t>
            </a:fld>
            <a:endParaRPr lang="en-GB" altLang="en-US" sz="15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97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4945E9-B57B-42A2-8FB5-6933D2900898}"/>
              </a:ext>
            </a:extLst>
          </p:cNvPr>
          <p:cNvGrpSpPr/>
          <p:nvPr/>
        </p:nvGrpSpPr>
        <p:grpSpPr>
          <a:xfrm>
            <a:off x="-528736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EA5748F2-534C-4DE0-9915-136DA2A3DCEC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7FEF49F-36CB-4D59-8EA1-D07A442EEB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F5AC010-6808-44BD-B131-6CC756C10C9B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012E772B-3EE3-490B-8EF4-3B6F2E7D472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8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BF9446C9-E1C7-4120-B0DB-D8150BC9F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7148"/>
            <a:ext cx="10441160" cy="361989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1: ADMINISTRATION  </a:t>
            </a:r>
            <a:endParaRPr lang="en-ZA" alt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F0BACE51-40E2-4F0F-A6D8-B42CC7D959D9}"/>
              </a:ext>
            </a:extLst>
          </p:cNvPr>
          <p:cNvGraphicFramePr>
            <a:graphicFrameLocks noGrp="1"/>
          </p:cNvGraphicFramePr>
          <p:nvPr/>
        </p:nvGraphicFramePr>
        <p:xfrm>
          <a:off x="99165" y="2736663"/>
          <a:ext cx="5103512" cy="172773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447918">
                  <a:extLst>
                    <a:ext uri="{9D8B030D-6E8A-4147-A177-3AD203B41FA5}">
                      <a16:colId xmlns:a16="http://schemas.microsoft.com/office/drawing/2014/main" xmlns="" val="997364444"/>
                    </a:ext>
                  </a:extLst>
                </a:gridCol>
                <a:gridCol w="1964489">
                  <a:extLst>
                    <a:ext uri="{9D8B030D-6E8A-4147-A177-3AD203B41FA5}">
                      <a16:colId xmlns:a16="http://schemas.microsoft.com/office/drawing/2014/main" xmlns="" val="1353420176"/>
                    </a:ext>
                  </a:extLst>
                </a:gridCol>
                <a:gridCol w="1691105">
                  <a:extLst>
                    <a:ext uri="{9D8B030D-6E8A-4147-A177-3AD203B41FA5}">
                      <a16:colId xmlns:a16="http://schemas.microsoft.com/office/drawing/2014/main" xmlns="" val="3716753379"/>
                    </a:ext>
                  </a:extLst>
                </a:gridCol>
              </a:tblGrid>
              <a:tr h="278616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Implemented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Partially Implemented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Not Implemented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08082933"/>
                  </a:ext>
                </a:extLst>
              </a:tr>
              <a:tr h="237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MARCH 2020</a:t>
                      </a:r>
                      <a:endParaRPr kumimoji="0" lang="en-ZA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304754436"/>
                  </a:ext>
                </a:extLst>
              </a:tr>
              <a:tr h="244015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15,48%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51,19%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33,33%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72451584"/>
                  </a:ext>
                </a:extLst>
              </a:tr>
              <a:tr h="2373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1" u="none" strike="noStrike" kern="1200" dirty="0">
                          <a:effectLst/>
                        </a:rPr>
                        <a:t>JULY 2020 </a:t>
                      </a:r>
                      <a:endParaRPr lang="en-Z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386597016"/>
                  </a:ext>
                </a:extLst>
              </a:tr>
              <a:tr h="24658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30%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65%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5%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79880175"/>
                  </a:ext>
                </a:extLst>
              </a:tr>
              <a:tr h="2373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AUGUST 2020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829514418"/>
                  </a:ext>
                </a:extLst>
              </a:tr>
              <a:tr h="24658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38%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57%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u="none" strike="noStrike" dirty="0">
                          <a:effectLst/>
                        </a:rPr>
                        <a:t>5%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838081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E1B1E84-59B2-420F-A9A8-287CD02784CC}"/>
              </a:ext>
            </a:extLst>
          </p:cNvPr>
          <p:cNvSpPr txBox="1"/>
          <p:nvPr/>
        </p:nvSpPr>
        <p:spPr>
          <a:xfrm>
            <a:off x="0" y="4538494"/>
            <a:ext cx="52026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There has been a significant decrease in the number of actions that are not implemented from 33,3% in March 2020 to 5% in August 2020. </a:t>
            </a:r>
          </a:p>
          <a:p>
            <a:r>
              <a:rPr lang="en-US" sz="1400" b="1" dirty="0"/>
              <a:t>A dedicated audit team is established to assist in fast tracking IMT implementation. </a:t>
            </a:r>
            <a:endParaRPr lang="en-ZA" sz="1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0767F8-9D3F-4272-94FA-F138C8CBC4DC}"/>
              </a:ext>
            </a:extLst>
          </p:cNvPr>
          <p:cNvSpPr/>
          <p:nvPr/>
        </p:nvSpPr>
        <p:spPr>
          <a:xfrm>
            <a:off x="6683185" y="5551351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/>
              <a:t> 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xmlns="" id="{1CD7FDB4-DE4F-47C8-9E43-A0528AAFBE32}"/>
              </a:ext>
            </a:extLst>
          </p:cNvPr>
          <p:cNvSpPr/>
          <p:nvPr/>
        </p:nvSpPr>
        <p:spPr>
          <a:xfrm>
            <a:off x="4680891" y="3164897"/>
            <a:ext cx="288032" cy="121525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16EC959-AA97-47A4-BFDB-127DC03FB38B}"/>
              </a:ext>
            </a:extLst>
          </p:cNvPr>
          <p:cNvSpPr/>
          <p:nvPr/>
        </p:nvSpPr>
        <p:spPr>
          <a:xfrm>
            <a:off x="99165" y="2394192"/>
            <a:ext cx="5103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1000" b="1" dirty="0">
                <a:latin typeface="Arial" panose="020B0604020202020204" pitchFamily="34" charset="0"/>
                <a:cs typeface="Arial" panose="020B0604020202020204" pitchFamily="34" charset="0"/>
              </a:rPr>
              <a:t>POST AUDIT ACTION PLAN 2018/19 IMPLEMENTATION STATUS AS AT AUGUST 2020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xmlns="" id="{0093E152-525B-4F0B-9A48-0E78025D25E3}"/>
              </a:ext>
            </a:extLst>
          </p:cNvPr>
          <p:cNvGraphicFramePr>
            <a:graphicFrameLocks noGrp="1"/>
          </p:cNvGraphicFramePr>
          <p:nvPr/>
        </p:nvGraphicFramePr>
        <p:xfrm>
          <a:off x="247956" y="423139"/>
          <a:ext cx="1185735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6467">
                  <a:extLst>
                    <a:ext uri="{9D8B030D-6E8A-4147-A177-3AD203B41FA5}">
                      <a16:colId xmlns:a16="http://schemas.microsoft.com/office/drawing/2014/main" xmlns="" val="3508570650"/>
                    </a:ext>
                  </a:extLst>
                </a:gridCol>
                <a:gridCol w="8090891">
                  <a:extLst>
                    <a:ext uri="{9D8B030D-6E8A-4147-A177-3AD203B41FA5}">
                      <a16:colId xmlns:a16="http://schemas.microsoft.com/office/drawing/2014/main" xmlns="" val="161353863"/>
                    </a:ext>
                  </a:extLst>
                </a:gridCol>
              </a:tblGrid>
              <a:tr h="187818">
                <a:tc>
                  <a:txBody>
                    <a:bodyPr/>
                    <a:lstStyle/>
                    <a:p>
                      <a:r>
                        <a:rPr lang="en-US" sz="1800" b="1" dirty="0"/>
                        <a:t>Annual Target</a:t>
                      </a:r>
                      <a:endParaRPr lang="en-ZA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Status by End March 2020</a:t>
                      </a:r>
                      <a:endParaRPr lang="en-ZA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625304"/>
                  </a:ext>
                </a:extLst>
              </a:tr>
              <a:tr h="1299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implementation of the 2018/19 Post-audit Action Plan to improve audit outcomes by 31 March 2020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Achieved </a:t>
                      </a:r>
                    </a:p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Subsequent to presenting the 2018/19 Post Audit Action Plan to the Portfolio Committee  in February 2020, a total of 85% of the actions were not Achieved. This 85% was made up of 51,19% partially implemented and 33,33% that were not implemented.</a:t>
                      </a:r>
                    </a:p>
                    <a:p>
                      <a:r>
                        <a:rPr lang="en-Z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Department initiated interventions to improve on the negative audit findings with some significant improvements indicated in the table below.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2994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7B21B6D-4F1B-425A-BB11-55048FCD3584}"/>
              </a:ext>
            </a:extLst>
          </p:cNvPr>
          <p:cNvSpPr/>
          <p:nvPr/>
        </p:nvSpPr>
        <p:spPr>
          <a:xfrm>
            <a:off x="5202677" y="2398662"/>
            <a:ext cx="69026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Material Irregularities that still need to be cleared are: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Grants and Transfers- Payment made to the incorrect recipients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Deceased participants still on payroll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Pre- payment and advances -  Advances to Non - Profit Institutions not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Expenditure – Project management fees (prior year project management fees paid in current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Suspense Accounts – Long outstanding balances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Cash and cash equivalents – Bank reconciliations not prepared on a monthly basis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Some of the areas that were resolved: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Incomplete information captured on CWP Management Information System (MIS)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Supporting Schedules on Performance Information concluded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Performance Information compliance to the SMART criteria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Overstatement of Pre-payments due to retention fee not withheld when making advance to NPO’s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Asset management and consumable policy still in draft format were resolved</a:t>
            </a:r>
          </a:p>
        </p:txBody>
      </p:sp>
    </p:spTree>
    <p:extLst>
      <p:ext uri="{BB962C8B-B14F-4D97-AF65-F5344CB8AC3E}">
        <p14:creationId xmlns:p14="http://schemas.microsoft.com/office/powerpoint/2010/main" xmlns="" val="134224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B4945E9-B57B-42A2-8FB5-6933D2900898}"/>
              </a:ext>
            </a:extLst>
          </p:cNvPr>
          <p:cNvGrpSpPr/>
          <p:nvPr/>
        </p:nvGrpSpPr>
        <p:grpSpPr>
          <a:xfrm>
            <a:off x="-528736" y="6485737"/>
            <a:ext cx="12529392" cy="365115"/>
            <a:chOff x="-528736" y="6485737"/>
            <a:chExt cx="12529392" cy="365115"/>
          </a:xfrm>
        </p:grpSpPr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xmlns="" id="{EA5748F2-534C-4DE0-9915-136DA2A3DCEC}"/>
                </a:ext>
              </a:extLst>
            </p:cNvPr>
            <p:cNvGraphicFramePr/>
            <p:nvPr/>
          </p:nvGraphicFramePr>
          <p:xfrm>
            <a:off x="-528736" y="6485737"/>
            <a:ext cx="3456384" cy="365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27FEF49F-36CB-4D59-8EA1-D07A442EEB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1584" y="6754813"/>
              <a:ext cx="7488832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0F5AC010-6808-44BD-B131-6CC756C10C9B}"/>
                </a:ext>
              </a:extLst>
            </p:cNvPr>
            <p:cNvSpPr txBox="1"/>
            <p:nvPr/>
          </p:nvSpPr>
          <p:spPr>
            <a:xfrm>
              <a:off x="9696450" y="6546642"/>
              <a:ext cx="180022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050" b="1" dirty="0">
                  <a:solidFill>
                    <a:schemeClr val="accent2">
                      <a:lumMod val="75000"/>
                    </a:schemeClr>
                  </a:solidFill>
                </a:rPr>
                <a:t>Cooperative Governance</a:t>
              </a:r>
            </a:p>
          </p:txBody>
        </p:sp>
        <p:sp>
          <p:nvSpPr>
            <p:cNvPr id="15" name="Slide Number Placeholder 1">
              <a:extLst>
                <a:ext uri="{FF2B5EF4-FFF2-40B4-BE49-F238E27FC236}">
                  <a16:creationId xmlns:a16="http://schemas.microsoft.com/office/drawing/2014/main" xmlns="" id="{012E772B-3EE3-490B-8EF4-3B6F2E7D472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1568608" y="6496422"/>
              <a:ext cx="432048" cy="312158"/>
            </a:xfrm>
            <a:prstGeom prst="rect">
              <a:avLst/>
            </a:prstGeom>
            <a:solidFill>
              <a:srgbClr val="C09200"/>
            </a:solidFill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457200" rtl="0" eaLnBrk="1" latinLnBrk="0" hangingPunct="1"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1pPr>
              <a:lvl2pPr marL="742950" indent="-28575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2pPr>
              <a:lvl3pPr marL="11430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3pPr>
              <a:lvl4pPr marL="16002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4pPr>
              <a:lvl5pPr marL="2057400" indent="-228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5pPr>
              <a:lvl6pPr marL="25146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6pPr>
              <a:lvl7pPr marL="29718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7pPr>
              <a:lvl8pPr marL="34290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8pPr>
              <a:lvl9pPr marL="3886200" indent="-228600" algn="l" defTabSz="457200" rtl="0" eaLnBrk="0" fontAlgn="base" latinLnBrk="0" hangingPunct="0">
                <a:spcBef>
                  <a:spcPct val="0"/>
                </a:spcBef>
                <a:spcAft>
                  <a:spcPct val="0"/>
                </a:spcAft>
                <a:defRPr sz="1800" kern="1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pPr algn="ctr"/>
              <a:fld id="{D4F40EBA-4D8E-4A63-92F9-9979D6408C03}" type="slidenum">
                <a:rPr lang="en-GB" altLang="en-US" sz="1500" b="1" smtClean="0">
                  <a:solidFill>
                    <a:schemeClr val="bg1"/>
                  </a:solidFill>
                </a:rPr>
                <a:pPr algn="ctr"/>
                <a:t>9</a:t>
              </a:fld>
              <a:endParaRPr lang="en-GB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60767F8-9D3F-4272-94FA-F138C8CBC4DC}"/>
              </a:ext>
            </a:extLst>
          </p:cNvPr>
          <p:cNvSpPr/>
          <p:nvPr/>
        </p:nvSpPr>
        <p:spPr>
          <a:xfrm>
            <a:off x="6683185" y="5551351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/>
              <a:t>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xmlns="" id="{54801059-71BF-47EA-88EC-8904EDDC1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8889204"/>
              </p:ext>
            </p:extLst>
          </p:nvPr>
        </p:nvGraphicFramePr>
        <p:xfrm>
          <a:off x="276781" y="581061"/>
          <a:ext cx="11809312" cy="543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xmlns="" val="3508570650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xmlns="" val="161353863"/>
                    </a:ext>
                  </a:extLst>
                </a:gridCol>
              </a:tblGrid>
              <a:tr h="290100">
                <a:tc>
                  <a:txBody>
                    <a:bodyPr/>
                    <a:lstStyle/>
                    <a:p>
                      <a:r>
                        <a:rPr lang="en-US" sz="1600" b="1" dirty="0"/>
                        <a:t>Annual Target</a:t>
                      </a:r>
                      <a:endParaRPr lang="en-Z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Status by End March 2020</a:t>
                      </a:r>
                      <a:endParaRPr lang="en-Z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625304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District Development Model concept document submitted for Cabinet approval and pilots launched in identified municipalities by target date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concept document was approved by Cabinet in September 2019 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DDM pilots were launched in OR Tambo, eThekwini Metro and Waterberg District Municipality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299402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Support programme implemented in four intermediate cities</a:t>
                      </a:r>
                    </a:p>
                    <a:p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 Achieved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Despite the project not being achieved, significant progress was made on this initiative, with 3 of the 4 Intermediate Cities support plans being implemented by end March 2020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256575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Profiles of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44 Districts Municipalities and 8 Metropolitan (Metros) Municipalities finalized 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Not Achieved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Significant ground was covered as profiles for the 44 Districts Municipalities and 8 Metropolitan were completed, however some of the profiles did not meet the required standard and quality. Additional work was done, and the profiles were thus finalized in June 2020.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6822221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IUDF strategy and implementation programme for small town regeneration approved and implemented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achieved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process to source a service provider to develop the strategy and implementation programme for the Small Towns' Regeneration Programme had to be redone. Further</a:t>
                      </a:r>
                      <a:r>
                        <a:rPr lang="en-ZA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 enhancements were necessary to ensure the integration of the DDM into the strategy.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will be finalized in the next financial year. 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143083"/>
                  </a:ext>
                </a:extLst>
              </a:tr>
              <a:tr h="696241">
                <a:tc>
                  <a:txBody>
                    <a:bodyPr/>
                    <a:lstStyle/>
                    <a:p>
                      <a:r>
                        <a:rPr lang="en-ZA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Municipalities supported on MIG spending for infrastructure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the 183 targeted municipalities were supported on MIG spending for infrastructure development by 31 March  2020</a:t>
                      </a:r>
                      <a:endParaRPr lang="en-ZA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9522019"/>
                  </a:ext>
                </a:extLst>
              </a:tr>
            </a:tbl>
          </a:graphicData>
        </a:graphic>
      </p:graphicFrame>
      <p:sp>
        <p:nvSpPr>
          <p:cNvPr id="16" name="Text Placeholder 3">
            <a:extLst>
              <a:ext uri="{FF2B5EF4-FFF2-40B4-BE49-F238E27FC236}">
                <a16:creationId xmlns:a16="http://schemas.microsoft.com/office/drawing/2014/main" xmlns="" id="{7D69A379-ACCD-4E24-931B-22B4B5611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49419"/>
            <a:ext cx="10729192" cy="492927"/>
          </a:xfrm>
          <a:prstGeom prst="rect">
            <a:avLst/>
          </a:prstGeom>
          <a:solidFill>
            <a:srgbClr val="C09200"/>
          </a:solidFill>
          <a:ln>
            <a:noFill/>
          </a:ln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2: REGIONAL AND URBAN DEVELOPMENT AND LEGISLATIVE SUPPORT AND                                     PROGRAMME 5: LOCAL GOVERNMENT SUPPORT AND INTERVETIONS MANAGEMENT</a:t>
            </a:r>
            <a:endParaRPr lang="en-ZA" alt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236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19128</TotalTime>
  <Words>1886</Words>
  <Application>Microsoft Office PowerPoint</Application>
  <PresentationFormat>Custom</PresentationFormat>
  <Paragraphs>301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  DEPARTMENT OF COOPERATIVE GOVERNANCE    QUARTERLY FINANCIAL AND NON-FINANCIAL PERFORMANCE PROGRESS (QUARTER 1 TO QUARTER 4 FY 2019/2020)   PORTFOLIO COMMITTEES ON COOPERATIVE GOVERNANCE AND TRADITIONAL AFFAIRS </vt:lpstr>
      <vt:lpstr>Slide 2</vt:lpstr>
      <vt:lpstr>Slide 3</vt:lpstr>
      <vt:lpstr>PART A: Summary of non-Financial  Performance Over The 4 Quarters Of 2019/20 Financial Year </vt:lpstr>
      <vt:lpstr>SUMMARY OF QUARTERLY PERFORMANCE FOR 2019/20 FY</vt:lpstr>
      <vt:lpstr>Slide 6</vt:lpstr>
      <vt:lpstr>PART C: Status of Performance per Programme as at the end of  Quarter 4 2019/20 Financial Year </vt:lpstr>
      <vt:lpstr>Slide 8</vt:lpstr>
      <vt:lpstr>Slide 9</vt:lpstr>
      <vt:lpstr>Slide 10</vt:lpstr>
      <vt:lpstr>Slide 11</vt:lpstr>
      <vt:lpstr>Slide 12</vt:lpstr>
      <vt:lpstr>PART B: DCoG Section 32 Report (QUARTER 1 TO QUARTER 4 FY 2019/20)</vt:lpstr>
      <vt:lpstr>2019/20 FINAL STATE OF EXPENDITURE PER PROGRAMME</vt:lpstr>
      <vt:lpstr>2019/20 FINAL STATE OF EXPENDITURE PER ECONOMIC CLASSIFICATION</vt:lpstr>
      <vt:lpstr>2019/20 FINAL STATE OF EXPENDITURE PER PROGRAMME AND  ECONOMIC CLASSIFICATION</vt:lpstr>
      <vt:lpstr>2019/20 FINAL STATE OF EXPENDITURE PER PROGRAMME AND  ECONOMIC CLASSIFICATION (Cont.)</vt:lpstr>
      <vt:lpstr>2019/20 FINAL STATE OF EXPENDITURE AS AT 31 MARCH 2020: TRANSFERS</vt:lpstr>
      <vt:lpstr>STATE OF EXPENDITURE  ANALYSIS AS AT  31 MARCH 2020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Marnak</dc:creator>
  <cp:lastModifiedBy>USER</cp:lastModifiedBy>
  <cp:revision>857</cp:revision>
  <cp:lastPrinted>2020-03-13T11:45:13Z</cp:lastPrinted>
  <dcterms:created xsi:type="dcterms:W3CDTF">2013-07-25T08:21:36Z</dcterms:created>
  <dcterms:modified xsi:type="dcterms:W3CDTF">2020-10-19T14:58:44Z</dcterms:modified>
</cp:coreProperties>
</file>