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05" r:id="rId1"/>
    <p:sldMasterId id="2147483889" r:id="rId2"/>
    <p:sldMasterId id="2147484010" r:id="rId3"/>
    <p:sldMasterId id="2147484020" r:id="rId4"/>
    <p:sldMasterId id="2147483904" r:id="rId5"/>
    <p:sldMasterId id="2147484028" r:id="rId6"/>
    <p:sldMasterId id="2147484052" r:id="rId7"/>
    <p:sldMasterId id="2147484054" r:id="rId8"/>
    <p:sldMasterId id="2147484056" r:id="rId9"/>
    <p:sldMasterId id="2147484058" r:id="rId10"/>
  </p:sldMasterIdLst>
  <p:notesMasterIdLst>
    <p:notesMasterId r:id="rId63"/>
  </p:notesMasterIdLst>
  <p:handoutMasterIdLst>
    <p:handoutMasterId r:id="rId64"/>
  </p:handoutMasterIdLst>
  <p:sldIdLst>
    <p:sldId id="4185" r:id="rId11"/>
    <p:sldId id="4765" r:id="rId12"/>
    <p:sldId id="4766" r:id="rId13"/>
    <p:sldId id="4538" r:id="rId14"/>
    <p:sldId id="4565" r:id="rId15"/>
    <p:sldId id="4572" r:id="rId16"/>
    <p:sldId id="4550" r:id="rId17"/>
    <p:sldId id="4551" r:id="rId18"/>
    <p:sldId id="4760" r:id="rId19"/>
    <p:sldId id="4546" r:id="rId20"/>
    <p:sldId id="4547" r:id="rId21"/>
    <p:sldId id="4548" r:id="rId22"/>
    <p:sldId id="4578" r:id="rId23"/>
    <p:sldId id="4573" r:id="rId24"/>
    <p:sldId id="4704" r:id="rId25"/>
    <p:sldId id="4658" r:id="rId26"/>
    <p:sldId id="4705" r:id="rId27"/>
    <p:sldId id="4750" r:id="rId28"/>
    <p:sldId id="4751" r:id="rId29"/>
    <p:sldId id="4713" r:id="rId30"/>
    <p:sldId id="4707" r:id="rId31"/>
    <p:sldId id="4749" r:id="rId32"/>
    <p:sldId id="4708" r:id="rId33"/>
    <p:sldId id="4715" r:id="rId34"/>
    <p:sldId id="4669" r:id="rId35"/>
    <p:sldId id="4745" r:id="rId36"/>
    <p:sldId id="4666" r:id="rId37"/>
    <p:sldId id="4726" r:id="rId38"/>
    <p:sldId id="4735" r:id="rId39"/>
    <p:sldId id="4672" r:id="rId40"/>
    <p:sldId id="4700" r:id="rId41"/>
    <p:sldId id="4717" r:id="rId42"/>
    <p:sldId id="4737" r:id="rId43"/>
    <p:sldId id="4721" r:id="rId44"/>
    <p:sldId id="4730" r:id="rId45"/>
    <p:sldId id="4662" r:id="rId46"/>
    <p:sldId id="4663" r:id="rId47"/>
    <p:sldId id="4576" r:id="rId48"/>
    <p:sldId id="4588" r:id="rId49"/>
    <p:sldId id="4711" r:id="rId50"/>
    <p:sldId id="4602" r:id="rId51"/>
    <p:sldId id="4591" r:id="rId52"/>
    <p:sldId id="4592" r:id="rId53"/>
    <p:sldId id="4593" r:id="rId54"/>
    <p:sldId id="4601" r:id="rId55"/>
    <p:sldId id="4657" r:id="rId56"/>
    <p:sldId id="4598" r:id="rId57"/>
    <p:sldId id="4577" r:id="rId58"/>
    <p:sldId id="4761" r:id="rId59"/>
    <p:sldId id="4762" r:id="rId60"/>
    <p:sldId id="4763" r:id="rId61"/>
    <p:sldId id="4472" r:id="rId62"/>
  </p:sldIdLst>
  <p:sldSz cx="9144000" cy="6858000" type="screen4x3"/>
  <p:notesSz cx="6808788" cy="9940925"/>
  <p:custDataLst>
    <p:tags r:id="rId6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6" orient="horz" pos="4247" userDrawn="1">
          <p15:clr>
            <a:srgbClr val="B49696"/>
          </p15:clr>
        </p15:guide>
        <p15:guide id="28" pos="226" userDrawn="1">
          <p15:clr>
            <a:srgbClr val="A4A3A4"/>
          </p15:clr>
        </p15:guide>
        <p15:guide id="29" pos="5465" userDrawn="1">
          <p15:clr>
            <a:srgbClr val="A4A3A4"/>
          </p15:clr>
        </p15:guide>
        <p15:guide id="30" orient="horz" pos="913" userDrawn="1">
          <p15:clr>
            <a:srgbClr val="B49696"/>
          </p15:clr>
        </p15:guide>
        <p15:guide id="31" orient="horz" pos="1162" userDrawn="1">
          <p15:clr>
            <a:srgbClr val="B49696"/>
          </p15:clr>
        </p15:guide>
        <p15:guide id="32" pos="793" userDrawn="1">
          <p15:clr>
            <a:srgbClr val="A4A3A4"/>
          </p15:clr>
        </p15:guide>
        <p15:guide id="33" pos="1451" userDrawn="1">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7375E"/>
    <a:srgbClr val="00AFB9"/>
    <a:srgbClr val="2A8AA7"/>
    <a:srgbClr val="F37835"/>
    <a:srgbClr val="5F888B"/>
    <a:srgbClr val="27BFD6"/>
    <a:srgbClr val="10253F"/>
    <a:srgbClr val="000000"/>
    <a:srgbClr val="AFAFAF"/>
    <a:srgbClr val="032C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68" autoAdjust="0"/>
    <p:restoredTop sz="93979" autoAdjust="0"/>
  </p:normalViewPr>
  <p:slideViewPr>
    <p:cSldViewPr snapToObjects="1" showGuides="1">
      <p:cViewPr varScale="1">
        <p:scale>
          <a:sx n="45" d="100"/>
          <a:sy n="45" d="100"/>
        </p:scale>
        <p:origin x="-102" y="-576"/>
      </p:cViewPr>
      <p:guideLst>
        <p:guide orient="horz" pos="4247"/>
        <p:guide orient="horz" pos="913"/>
        <p:guide orient="horz" pos="1162"/>
        <p:guide pos="226"/>
        <p:guide pos="5465"/>
        <p:guide pos="793"/>
        <p:guide pos="1451"/>
      </p:guideLst>
    </p:cSldViewPr>
  </p:slideViewPr>
  <p:outlineViewPr>
    <p:cViewPr>
      <p:scale>
        <a:sx n="33" d="100"/>
        <a:sy n="33" d="100"/>
      </p:scale>
      <p:origin x="0" y="-200"/>
    </p:cViewPr>
  </p:outlineViewPr>
  <p:notesTextViewPr>
    <p:cViewPr>
      <p:scale>
        <a:sx n="3" d="2"/>
        <a:sy n="3" d="2"/>
      </p:scale>
      <p:origin x="0" y="0"/>
    </p:cViewPr>
  </p:notesTextViewPr>
  <p:sorterViewPr>
    <p:cViewPr>
      <p:scale>
        <a:sx n="110" d="100"/>
        <a:sy n="110" d="100"/>
      </p:scale>
      <p:origin x="0" y="-16472"/>
    </p:cViewPr>
  </p:sorterViewPr>
  <p:notesViewPr>
    <p:cSldViewPr snapToObjects="1" showGuides="1">
      <p:cViewPr varScale="1">
        <p:scale>
          <a:sx n="92" d="100"/>
          <a:sy n="92" d="100"/>
        </p:scale>
        <p:origin x="4304" y="168"/>
      </p:cViewPr>
      <p:guideLst>
        <p:guide orient="horz" pos="3131"/>
        <p:guide pos="2145"/>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50474" cy="497047"/>
          </a:xfrm>
          <a:prstGeom prst="rect">
            <a:avLst/>
          </a:prstGeom>
        </p:spPr>
        <p:txBody>
          <a:bodyPr vert="horz" lIns="91851" tIns="45925" rIns="91851" bIns="45925" rtlCol="0"/>
          <a:lstStyle>
            <a:lvl1pPr algn="l">
              <a:defRPr sz="1200"/>
            </a:lvl1pPr>
          </a:lstStyle>
          <a:p>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856740" y="1"/>
            <a:ext cx="2950474" cy="497047"/>
          </a:xfrm>
          <a:prstGeom prst="rect">
            <a:avLst/>
          </a:prstGeom>
        </p:spPr>
        <p:txBody>
          <a:bodyPr vert="horz" lIns="91851" tIns="45925" rIns="91851" bIns="45925" rtlCol="0"/>
          <a:lstStyle>
            <a:lvl1pPr algn="r">
              <a:defRPr sz="1200"/>
            </a:lvl1pPr>
          </a:lstStyle>
          <a:p>
            <a:fld id="{37497BA2-BE1C-4EE9-A31C-7FFCDEBC3FDE}" type="datetimeFigureOut">
              <a:rPr lang="en-US" smtClean="0">
                <a:latin typeface="Arial" pitchFamily="34" charset="0"/>
                <a:cs typeface="Arial" pitchFamily="34" charset="0"/>
              </a:rPr>
              <a:pPr/>
              <a:t>10/19/2020</a:t>
            </a:fld>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3" y="9442156"/>
            <a:ext cx="2950474" cy="497047"/>
          </a:xfrm>
          <a:prstGeom prst="rect">
            <a:avLst/>
          </a:prstGeom>
        </p:spPr>
        <p:txBody>
          <a:bodyPr vert="horz" lIns="91851" tIns="45925" rIns="91851" bIns="45925" rtlCol="0" anchor="b"/>
          <a:lstStyle>
            <a:lvl1pPr algn="l">
              <a:defRPr sz="1200"/>
            </a:lvl1pPr>
          </a:lstStyle>
          <a:p>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856740" y="9442156"/>
            <a:ext cx="2950474" cy="497047"/>
          </a:xfrm>
          <a:prstGeom prst="rect">
            <a:avLst/>
          </a:prstGeom>
        </p:spPr>
        <p:txBody>
          <a:bodyPr vert="horz" lIns="91851" tIns="45925" rIns="91851" bIns="45925" rtlCol="0" anchor="b"/>
          <a:lstStyle>
            <a:lvl1pPr algn="r">
              <a:defRPr sz="1200"/>
            </a:lvl1pPr>
          </a:lstStyle>
          <a:p>
            <a:fld id="{F0C191C2-D4F7-424F-868C-23ADE6615EBC}"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spTree>
    <p:extLst>
      <p:ext uri="{BB962C8B-B14F-4D97-AF65-F5344CB8AC3E}">
        <p14:creationId xmlns:p14="http://schemas.microsoft.com/office/powerpoint/2010/main" xmlns="" val="68605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50474" cy="497047"/>
          </a:xfrm>
          <a:prstGeom prst="rect">
            <a:avLst/>
          </a:prstGeom>
        </p:spPr>
        <p:txBody>
          <a:bodyPr vert="horz" lIns="91851" tIns="45925" rIns="91851" bIns="45925" rtlCol="0"/>
          <a:lstStyle>
            <a:lvl1pPr algn="l">
              <a:defRPr sz="12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56740" y="1"/>
            <a:ext cx="2950474" cy="497047"/>
          </a:xfrm>
          <a:prstGeom prst="rect">
            <a:avLst/>
          </a:prstGeom>
        </p:spPr>
        <p:txBody>
          <a:bodyPr vert="horz" lIns="91851" tIns="45925" rIns="91851" bIns="45925" rtlCol="0"/>
          <a:lstStyle>
            <a:lvl1pPr algn="r">
              <a:defRPr sz="1200">
                <a:latin typeface="Arial" pitchFamily="34" charset="0"/>
                <a:cs typeface="Arial" pitchFamily="34" charset="0"/>
              </a:defRPr>
            </a:lvl1pPr>
          </a:lstStyle>
          <a:p>
            <a:fld id="{732C4D34-2C19-43C3-91CC-9F2B4AC12977}" type="datetimeFigureOut">
              <a:rPr lang="en-US" smtClean="0"/>
              <a:pPr/>
              <a:t>10/19/2020</a:t>
            </a:fld>
            <a:endParaRPr lang="en-US" dirty="0"/>
          </a:p>
        </p:txBody>
      </p:sp>
      <p:sp>
        <p:nvSpPr>
          <p:cNvPr id="4" name="Slide Image Placeholder 3"/>
          <p:cNvSpPr>
            <a:spLocks noGrp="1" noRot="1" noChangeAspect="1"/>
          </p:cNvSpPr>
          <p:nvPr>
            <p:ph type="sldImg" idx="2"/>
          </p:nvPr>
        </p:nvSpPr>
        <p:spPr>
          <a:xfrm>
            <a:off x="917575" y="744538"/>
            <a:ext cx="4973638" cy="3729037"/>
          </a:xfrm>
          <a:prstGeom prst="rect">
            <a:avLst/>
          </a:prstGeom>
          <a:noFill/>
          <a:ln w="12700">
            <a:solidFill>
              <a:prstClr val="black"/>
            </a:solidFill>
          </a:ln>
        </p:spPr>
        <p:txBody>
          <a:bodyPr vert="horz" lIns="91851" tIns="45925" rIns="91851" bIns="45925" rtlCol="0" anchor="ctr"/>
          <a:lstStyle/>
          <a:p>
            <a:endParaRPr lang="en-US" dirty="0"/>
          </a:p>
        </p:txBody>
      </p:sp>
      <p:sp>
        <p:nvSpPr>
          <p:cNvPr id="5" name="Notes Placeholder 4"/>
          <p:cNvSpPr>
            <a:spLocks noGrp="1"/>
          </p:cNvSpPr>
          <p:nvPr>
            <p:ph type="body" sz="quarter" idx="3"/>
          </p:nvPr>
        </p:nvSpPr>
        <p:spPr>
          <a:xfrm>
            <a:off x="680879" y="4721941"/>
            <a:ext cx="5447030" cy="4473417"/>
          </a:xfrm>
          <a:prstGeom prst="rect">
            <a:avLst/>
          </a:prstGeom>
        </p:spPr>
        <p:txBody>
          <a:bodyPr vert="horz" lIns="91851" tIns="45925" rIns="91851" bIns="4592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442156"/>
            <a:ext cx="2950474" cy="497047"/>
          </a:xfrm>
          <a:prstGeom prst="rect">
            <a:avLst/>
          </a:prstGeom>
        </p:spPr>
        <p:txBody>
          <a:bodyPr vert="horz" lIns="91851" tIns="45925" rIns="91851" bIns="45925" rtlCol="0" anchor="b"/>
          <a:lstStyle>
            <a:lvl1pPr algn="l">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56740" y="9442156"/>
            <a:ext cx="2950474" cy="497047"/>
          </a:xfrm>
          <a:prstGeom prst="rect">
            <a:avLst/>
          </a:prstGeom>
        </p:spPr>
        <p:txBody>
          <a:bodyPr vert="horz" lIns="91851" tIns="45925" rIns="91851" bIns="45925" rtlCol="0" anchor="b"/>
          <a:lstStyle>
            <a:lvl1pPr algn="r">
              <a:defRPr sz="1200">
                <a:latin typeface="Arial" pitchFamily="34" charset="0"/>
                <a:cs typeface="Arial" pitchFamily="34" charset="0"/>
              </a:defRPr>
            </a:lvl1pPr>
          </a:lstStyle>
          <a:p>
            <a:fld id="{D256E95E-57AA-4526-AA4C-3002F47FB13B}" type="slidenum">
              <a:rPr lang="en-US" smtClean="0"/>
              <a:pPr/>
              <a:t>‹#›</a:t>
            </a:fld>
            <a:endParaRPr lang="en-US" dirty="0"/>
          </a:p>
        </p:txBody>
      </p:sp>
    </p:spTree>
    <p:extLst>
      <p:ext uri="{BB962C8B-B14F-4D97-AF65-F5344CB8AC3E}">
        <p14:creationId xmlns:p14="http://schemas.microsoft.com/office/powerpoint/2010/main" xmlns="" val="157139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85853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03544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94187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0260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35938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smtClean="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85817" indent="-263776">
              <a:defRPr>
                <a:solidFill>
                  <a:schemeClr val="tx1"/>
                </a:solidFill>
                <a:latin typeface="Calibri" pitchFamily="34" charset="0"/>
              </a:defRPr>
            </a:lvl2pPr>
            <a:lvl3pPr marL="1055103" indent="-211021">
              <a:defRPr>
                <a:solidFill>
                  <a:schemeClr val="tx1"/>
                </a:solidFill>
                <a:latin typeface="Calibri" pitchFamily="34" charset="0"/>
              </a:defRPr>
            </a:lvl3pPr>
            <a:lvl4pPr marL="1477145" indent="-211021">
              <a:defRPr>
                <a:solidFill>
                  <a:schemeClr val="tx1"/>
                </a:solidFill>
                <a:latin typeface="Calibri" pitchFamily="34" charset="0"/>
              </a:defRPr>
            </a:lvl4pPr>
            <a:lvl5pPr marL="1899186" indent="-211021">
              <a:defRPr>
                <a:solidFill>
                  <a:schemeClr val="tx1"/>
                </a:solidFill>
                <a:latin typeface="Calibri" pitchFamily="34" charset="0"/>
              </a:defRPr>
            </a:lvl5pPr>
            <a:lvl6pPr marL="2321227" indent="-211021" defTabSz="422041" fontAlgn="base">
              <a:spcBef>
                <a:spcPct val="0"/>
              </a:spcBef>
              <a:spcAft>
                <a:spcPct val="0"/>
              </a:spcAft>
              <a:defRPr>
                <a:solidFill>
                  <a:schemeClr val="tx1"/>
                </a:solidFill>
                <a:latin typeface="Calibri" pitchFamily="34" charset="0"/>
              </a:defRPr>
            </a:lvl6pPr>
            <a:lvl7pPr marL="2743269" indent="-211021" defTabSz="422041" fontAlgn="base">
              <a:spcBef>
                <a:spcPct val="0"/>
              </a:spcBef>
              <a:spcAft>
                <a:spcPct val="0"/>
              </a:spcAft>
              <a:defRPr>
                <a:solidFill>
                  <a:schemeClr val="tx1"/>
                </a:solidFill>
                <a:latin typeface="Calibri" pitchFamily="34" charset="0"/>
              </a:defRPr>
            </a:lvl7pPr>
            <a:lvl8pPr marL="3165310" indent="-211021" defTabSz="422041" fontAlgn="base">
              <a:spcBef>
                <a:spcPct val="0"/>
              </a:spcBef>
              <a:spcAft>
                <a:spcPct val="0"/>
              </a:spcAft>
              <a:defRPr>
                <a:solidFill>
                  <a:schemeClr val="tx1"/>
                </a:solidFill>
                <a:latin typeface="Calibri" pitchFamily="34" charset="0"/>
              </a:defRPr>
            </a:lvl8pPr>
            <a:lvl9pPr marL="3587351" indent="-211021" defTabSz="42204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C5D706-ABF3-4D4B-BCDE-47D96E1539BD}" type="slidenum">
              <a:rPr lang="en-US" altLang="en-US" smtClean="0"/>
              <a:pPr fontAlgn="base">
                <a:spcBef>
                  <a:spcPct val="0"/>
                </a:spcBef>
                <a:spcAft>
                  <a:spcPct val="0"/>
                </a:spcAft>
                <a:defRPr/>
              </a:pPr>
              <a:t>25</a:t>
            </a:fld>
            <a:endParaRPr lang="en-US" altLang="en-US" smtClean="0"/>
          </a:p>
        </p:txBody>
      </p:sp>
    </p:spTree>
    <p:extLst>
      <p:ext uri="{BB962C8B-B14F-4D97-AF65-F5344CB8AC3E}">
        <p14:creationId xmlns:p14="http://schemas.microsoft.com/office/powerpoint/2010/main" xmlns="" val="140855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smtClean="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85817" indent="-263776">
              <a:defRPr>
                <a:solidFill>
                  <a:schemeClr val="tx1"/>
                </a:solidFill>
                <a:latin typeface="Calibri" pitchFamily="34" charset="0"/>
              </a:defRPr>
            </a:lvl2pPr>
            <a:lvl3pPr marL="1055103" indent="-211021">
              <a:defRPr>
                <a:solidFill>
                  <a:schemeClr val="tx1"/>
                </a:solidFill>
                <a:latin typeface="Calibri" pitchFamily="34" charset="0"/>
              </a:defRPr>
            </a:lvl3pPr>
            <a:lvl4pPr marL="1477145" indent="-211021">
              <a:defRPr>
                <a:solidFill>
                  <a:schemeClr val="tx1"/>
                </a:solidFill>
                <a:latin typeface="Calibri" pitchFamily="34" charset="0"/>
              </a:defRPr>
            </a:lvl4pPr>
            <a:lvl5pPr marL="1899186" indent="-211021">
              <a:defRPr>
                <a:solidFill>
                  <a:schemeClr val="tx1"/>
                </a:solidFill>
                <a:latin typeface="Calibri" pitchFamily="34" charset="0"/>
              </a:defRPr>
            </a:lvl5pPr>
            <a:lvl6pPr marL="2321227" indent="-211021" defTabSz="422041" fontAlgn="base">
              <a:spcBef>
                <a:spcPct val="0"/>
              </a:spcBef>
              <a:spcAft>
                <a:spcPct val="0"/>
              </a:spcAft>
              <a:defRPr>
                <a:solidFill>
                  <a:schemeClr val="tx1"/>
                </a:solidFill>
                <a:latin typeface="Calibri" pitchFamily="34" charset="0"/>
              </a:defRPr>
            </a:lvl6pPr>
            <a:lvl7pPr marL="2743269" indent="-211021" defTabSz="422041" fontAlgn="base">
              <a:spcBef>
                <a:spcPct val="0"/>
              </a:spcBef>
              <a:spcAft>
                <a:spcPct val="0"/>
              </a:spcAft>
              <a:defRPr>
                <a:solidFill>
                  <a:schemeClr val="tx1"/>
                </a:solidFill>
                <a:latin typeface="Calibri" pitchFamily="34" charset="0"/>
              </a:defRPr>
            </a:lvl7pPr>
            <a:lvl8pPr marL="3165310" indent="-211021" defTabSz="422041" fontAlgn="base">
              <a:spcBef>
                <a:spcPct val="0"/>
              </a:spcBef>
              <a:spcAft>
                <a:spcPct val="0"/>
              </a:spcAft>
              <a:defRPr>
                <a:solidFill>
                  <a:schemeClr val="tx1"/>
                </a:solidFill>
                <a:latin typeface="Calibri" pitchFamily="34" charset="0"/>
              </a:defRPr>
            </a:lvl8pPr>
            <a:lvl9pPr marL="3587351" indent="-211021" defTabSz="42204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C5D706-ABF3-4D4B-BCDE-47D96E1539BD}" type="slidenum">
              <a:rPr lang="en-US" altLang="en-US" smtClean="0"/>
              <a:pPr fontAlgn="base">
                <a:spcBef>
                  <a:spcPct val="0"/>
                </a:spcBef>
                <a:spcAft>
                  <a:spcPct val="0"/>
                </a:spcAft>
                <a:defRPr/>
              </a:pPr>
              <a:t>26</a:t>
            </a:fld>
            <a:endParaRPr lang="en-US" altLang="en-US" smtClean="0"/>
          </a:p>
        </p:txBody>
      </p:sp>
    </p:spTree>
    <p:extLst>
      <p:ext uri="{BB962C8B-B14F-4D97-AF65-F5344CB8AC3E}">
        <p14:creationId xmlns:p14="http://schemas.microsoft.com/office/powerpoint/2010/main" xmlns="" val="151272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CSIR operates in an underfunded National System of Innovation….</a:t>
            </a:r>
            <a:endParaRPr lang="en-ZA"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28</a:t>
            </a:fld>
            <a:endParaRPr lang="en-US" dirty="0"/>
          </a:p>
        </p:txBody>
      </p:sp>
    </p:spTree>
    <p:extLst>
      <p:ext uri="{BB962C8B-B14F-4D97-AF65-F5344CB8AC3E}">
        <p14:creationId xmlns:p14="http://schemas.microsoft.com/office/powerpoint/2010/main" xmlns="" val="139445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government’s</a:t>
            </a:r>
            <a:r>
              <a:rPr lang="en-US" dirty="0" smtClean="0"/>
              <a:t> investment spending on Research and Development has not impressed</a:t>
            </a:r>
            <a:r>
              <a:rPr lang="en-US" baseline="0" dirty="0" smtClean="0"/>
              <a:t> for several years. The target is R46.9 billion </a:t>
            </a:r>
            <a:r>
              <a:rPr lang="en-US" baseline="0" dirty="0" err="1" smtClean="0"/>
              <a:t>Rands</a:t>
            </a:r>
            <a:r>
              <a:rPr lang="en-US" baseline="0" dirty="0" smtClean="0"/>
              <a:t> to be in par with the rest of the World. The Business sector has been the biggest spender, though the business investment expenditure on R&amp;D as a percentage of government expenditure on R&amp;D is also declining.</a:t>
            </a:r>
            <a:endParaRPr lang="en-US" dirty="0" smtClean="0"/>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568897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32</a:t>
            </a:fld>
            <a:endParaRPr lang="en-US" dirty="0"/>
          </a:p>
        </p:txBody>
      </p:sp>
    </p:spTree>
    <p:extLst>
      <p:ext uri="{BB962C8B-B14F-4D97-AF65-F5344CB8AC3E}">
        <p14:creationId xmlns:p14="http://schemas.microsoft.com/office/powerpoint/2010/main" xmlns="" val="38474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DFA7-5C84-4E40-941F-71063A1F1901}" type="slidenum">
              <a:rPr kumimoji="0" lang="en-ZA" sz="1200" b="0" i="0" u="none" strike="noStrike" kern="1200" cap="none" spc="0" normalizeH="0" baseline="0" noProof="0" smtClean="0">
                <a:ln>
                  <a:noFill/>
                </a:ln>
                <a:solidFill>
                  <a:prstClr val="black"/>
                </a:solidFill>
                <a:effectLst/>
                <a:uLnTx/>
                <a:uFillTx/>
                <a:latin typeface="Calibri"/>
                <a:ea typeface="ＭＳ Ｐゴシック" charset="0"/>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prstClr val="black"/>
              </a:solidFill>
              <a:effectLst/>
              <a:uLnTx/>
              <a:uFillTx/>
              <a:latin typeface="Calibri"/>
              <a:ea typeface="ＭＳ Ｐゴシック" charset="0"/>
              <a:cs typeface="Arial" pitchFamily="34" charset="0"/>
            </a:endParaRPr>
          </a:p>
        </p:txBody>
      </p:sp>
    </p:spTree>
    <p:extLst>
      <p:ext uri="{BB962C8B-B14F-4D97-AF65-F5344CB8AC3E}">
        <p14:creationId xmlns:p14="http://schemas.microsoft.com/office/powerpoint/2010/main" xmlns="" val="337774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042703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Drivers for successful Implementation:</a:t>
            </a:r>
          </a:p>
          <a:p>
            <a:r>
              <a:rPr lang="en-US" dirty="0" smtClean="0"/>
              <a:t>Funding/Investment to support strategy implementation</a:t>
            </a:r>
          </a:p>
          <a:p>
            <a:r>
              <a:rPr lang="en-US" dirty="0" smtClean="0"/>
              <a:t>Governance and Business Processes</a:t>
            </a:r>
          </a:p>
          <a:p>
            <a:r>
              <a:rPr lang="en-US" dirty="0" smtClean="0"/>
              <a:t>People &amp; Innovation Culture</a:t>
            </a:r>
          </a:p>
          <a:p>
            <a:endParaRPr lang="en-ZA"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35</a:t>
            </a:fld>
            <a:endParaRPr lang="en-US" dirty="0"/>
          </a:p>
        </p:txBody>
      </p:sp>
    </p:spTree>
    <p:extLst>
      <p:ext uri="{BB962C8B-B14F-4D97-AF65-F5344CB8AC3E}">
        <p14:creationId xmlns:p14="http://schemas.microsoft.com/office/powerpoint/2010/main" xmlns="" val="3569973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all these four (4) financial</a:t>
            </a:r>
            <a:r>
              <a:rPr lang="en-US" baseline="0" dirty="0" smtClean="0"/>
              <a:t> challenges, CSIR has responded to the call to provide technology solutions to the Corona Virus Pandemic. CSIR supported the state by developing life-saving ventilators through the National Ventilator Project…..</a:t>
            </a:r>
            <a:endParaRPr lang="en-ZA"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38</a:t>
            </a:fld>
            <a:endParaRPr lang="en-US" dirty="0"/>
          </a:p>
        </p:txBody>
      </p:sp>
    </p:spTree>
    <p:extLst>
      <p:ext uri="{BB962C8B-B14F-4D97-AF65-F5344CB8AC3E}">
        <p14:creationId xmlns:p14="http://schemas.microsoft.com/office/powerpoint/2010/main" xmlns="" val="2324972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65886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416471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52</a:t>
            </a:fld>
            <a:endParaRPr lang="en-US" dirty="0"/>
          </a:p>
        </p:txBody>
      </p:sp>
    </p:spTree>
    <p:extLst>
      <p:ext uri="{BB962C8B-B14F-4D97-AF65-F5344CB8AC3E}">
        <p14:creationId xmlns:p14="http://schemas.microsoft.com/office/powerpoint/2010/main" xmlns="" val="287476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43188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37888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Drivers for successful Implementation:</a:t>
            </a:r>
          </a:p>
          <a:p>
            <a:r>
              <a:rPr lang="en-US" dirty="0" smtClean="0"/>
              <a:t>Funding/Investment to support strategy implementation</a:t>
            </a:r>
          </a:p>
          <a:p>
            <a:r>
              <a:rPr lang="en-US" dirty="0" smtClean="0"/>
              <a:t>Governance and Business Processes</a:t>
            </a:r>
          </a:p>
          <a:p>
            <a:r>
              <a:rPr lang="en-US" dirty="0" smtClean="0"/>
              <a:t>People &amp; Innovation Culture</a:t>
            </a:r>
          </a:p>
          <a:p>
            <a:endParaRPr lang="en-ZA" dirty="0"/>
          </a:p>
        </p:txBody>
      </p:sp>
      <p:sp>
        <p:nvSpPr>
          <p:cNvPr id="4" name="Slide Number Placeholder 3"/>
          <p:cNvSpPr>
            <a:spLocks noGrp="1"/>
          </p:cNvSpPr>
          <p:nvPr>
            <p:ph type="sldNum" sz="quarter" idx="10"/>
          </p:nvPr>
        </p:nvSpPr>
        <p:spPr/>
        <p:txBody>
          <a:bodyPr/>
          <a:lstStyle/>
          <a:p>
            <a:fld id="{D256E95E-57AA-4526-AA4C-3002F47FB13B}" type="slidenum">
              <a:rPr lang="en-US" smtClean="0"/>
              <a:pPr/>
              <a:t>15</a:t>
            </a:fld>
            <a:endParaRPr lang="en-US" dirty="0"/>
          </a:p>
        </p:txBody>
      </p:sp>
    </p:spTree>
    <p:extLst>
      <p:ext uri="{BB962C8B-B14F-4D97-AF65-F5344CB8AC3E}">
        <p14:creationId xmlns:p14="http://schemas.microsoft.com/office/powerpoint/2010/main" xmlns="" val="112677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29858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85779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46462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236389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2492896"/>
            <a:ext cx="6400800" cy="1752600"/>
          </a:xfrm>
          <a:prstGeom prst="rect">
            <a:avLst/>
          </a:prstGeom>
        </p:spPr>
        <p:txBody>
          <a:bodyPr/>
          <a:lstStyle>
            <a:lvl1pPr marL="0" indent="0" algn="ctr">
              <a:buNone/>
              <a:defRPr b="1">
                <a:solidFill>
                  <a:srgbClr val="27BFD6"/>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title"/>
          </p:nvPr>
        </p:nvSpPr>
        <p:spPr>
          <a:xfrm>
            <a:off x="628650" y="908720"/>
            <a:ext cx="7886700" cy="1325563"/>
          </a:xfrm>
          <a:prstGeom prst="rect">
            <a:avLst/>
          </a:prstGeom>
        </p:spPr>
        <p:txBody>
          <a:bodyPr/>
          <a:lstStyle>
            <a:lvl1pPr algn="ctr">
              <a:defRPr sz="3600" b="1">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30128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userDrawn="1"/>
        </p:nvSpPr>
        <p:spPr>
          <a:xfrm>
            <a:off x="205515" y="6259028"/>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9" name="Straight Connector 8"/>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1"/>
            <a:ext cx="8229600" cy="973138"/>
          </a:xfrm>
        </p:spPr>
        <p:txBody>
          <a:bodyPr>
            <a:normAutofit/>
          </a:bodyPr>
          <a:lstStyle>
            <a:lvl1pPr algn="l">
              <a:defRPr sz="2800" b="1">
                <a:solidFill>
                  <a:srgbClr val="032C50"/>
                </a:solidFill>
                <a:latin typeface="Arial"/>
                <a:cs typeface="Arial"/>
              </a:defRPr>
            </a:lvl1pPr>
          </a:lstStyle>
          <a:p>
            <a:r>
              <a:rPr lang="en-US" smtClean="0"/>
              <a:t>Click to edit Master title style</a:t>
            </a:r>
            <a:endParaRPr lang="en-US"/>
          </a:p>
        </p:txBody>
      </p:sp>
      <p:sp>
        <p:nvSpPr>
          <p:cNvPr id="5" name="Content Placeholder 4"/>
          <p:cNvSpPr>
            <a:spLocks noGrp="1"/>
          </p:cNvSpPr>
          <p:nvPr>
            <p:ph sz="quarter" idx="10"/>
          </p:nvPr>
        </p:nvSpPr>
        <p:spPr>
          <a:xfrm>
            <a:off x="395288" y="1595438"/>
            <a:ext cx="8288337" cy="4348163"/>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PPT  slide template 2.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68505" y="5755158"/>
            <a:ext cx="1196720" cy="842491"/>
          </a:xfrm>
          <a:prstGeom prst="rect">
            <a:avLst/>
          </a:prstGeom>
        </p:spPr>
      </p:pic>
      <p:sp>
        <p:nvSpPr>
          <p:cNvPr id="8" name="Oval 7"/>
          <p:cNvSpPr/>
          <p:nvPr userDrawn="1"/>
        </p:nvSpPr>
        <p:spPr>
          <a:xfrm>
            <a:off x="157232" y="6058038"/>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C5CDF3D5-EFFE-754D-A79F-DE083A8B8554}" type="slidenum">
              <a:rPr lang="en-US" sz="1400" b="0" smtClean="0">
                <a:solidFill>
                  <a:schemeClr val="bg1"/>
                </a:solidFill>
                <a:latin typeface="Arial"/>
                <a:cs typeface="Arial"/>
              </a:rPr>
              <a:pPr algn="ctr"/>
              <a:t>‹#›</a:t>
            </a:fld>
            <a:endParaRPr lang="en-US" sz="1400" b="0" dirty="0">
              <a:solidFill>
                <a:schemeClr val="bg1"/>
              </a:solidFill>
              <a:latin typeface="Arial"/>
              <a:cs typeface="Arial"/>
            </a:endParaRPr>
          </a:p>
        </p:txBody>
      </p:sp>
    </p:spTree>
    <p:extLst>
      <p:ext uri="{BB962C8B-B14F-4D97-AF65-F5344CB8AC3E}">
        <p14:creationId xmlns:p14="http://schemas.microsoft.com/office/powerpoint/2010/main" xmlns="" val="11148474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spTree>
    <p:extLst/>
  </p:cSld>
  <p:clrMapOvr>
    <a:masterClrMapping/>
  </p:clrMapOvr>
  <p:extLst mod="1">
    <p:ext uri="{DCECCB84-F9BA-43D5-87BE-67443E8EF086}">
      <p15:sldGuideLst xmlns:p15="http://schemas.microsoft.com/office/powerpoint/2012/main" xmlns="">
        <p15:guide id="1" orient="horz" pos="4156"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8" name="Straight Connector 7"/>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9" name="Straight Connector 8"/>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7" name="Straight Connector 6"/>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9" name="Straight Connector 8"/>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2492896"/>
            <a:ext cx="6400800" cy="1752600"/>
          </a:xfrm>
          <a:prstGeom prst="rect">
            <a:avLst/>
          </a:prstGeom>
        </p:spPr>
        <p:txBody>
          <a:bodyPr/>
          <a:lstStyle>
            <a:lvl1pPr marL="0" indent="0" algn="ctr">
              <a:buNone/>
              <a:defRPr b="1">
                <a:solidFill>
                  <a:srgbClr val="27BFD6"/>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title"/>
          </p:nvPr>
        </p:nvSpPr>
        <p:spPr>
          <a:xfrm>
            <a:off x="628650" y="908720"/>
            <a:ext cx="7886700" cy="1325563"/>
          </a:xfrm>
          <a:prstGeom prst="rect">
            <a:avLst/>
          </a:prstGeom>
        </p:spPr>
        <p:txBody>
          <a:bodyPr/>
          <a:lstStyle>
            <a:lvl1pPr algn="ctr">
              <a:defRPr sz="3600" b="1">
                <a:solidFill>
                  <a:schemeClr val="bg1"/>
                </a:solidFill>
                <a:latin typeface="Arial" charset="0"/>
                <a:ea typeface="Arial" charset="0"/>
                <a:cs typeface="Arial" charset="0"/>
              </a:defRPr>
            </a:lvl1pPr>
          </a:lstStyle>
          <a:p>
            <a:r>
              <a:rPr lang="en-US" dirty="0" smtClean="0"/>
              <a:t>Click to edit Master title style</a:t>
            </a:r>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9864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2809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323850" y="1595438"/>
            <a:ext cx="8242300" cy="4570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403302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8" name="Straight Connector 7"/>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8" name="Straight Connector 7"/>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8" name="Straight Connector 7"/>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userDrawn="1"/>
        </p:nvSpPr>
        <p:spPr>
          <a:xfrm>
            <a:off x="205515" y="6259028"/>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86783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8" name="Straight Connector 7"/>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1"/>
            <a:ext cx="8229600" cy="973138"/>
          </a:xfrm>
        </p:spPr>
        <p:txBody>
          <a:bodyPr>
            <a:normAutofit/>
          </a:bodyPr>
          <a:lstStyle>
            <a:lvl1pPr algn="l">
              <a:defRPr sz="2800" b="1">
                <a:solidFill>
                  <a:srgbClr val="032C50"/>
                </a:solidFill>
                <a:latin typeface="Arial"/>
                <a:cs typeface="Arial"/>
              </a:defRPr>
            </a:lvl1pPr>
          </a:lstStyle>
          <a:p>
            <a:r>
              <a:rPr lang="en-US" smtClean="0"/>
              <a:t>Click to edit Master title style</a:t>
            </a:r>
            <a:endParaRPr lang="en-US"/>
          </a:p>
        </p:txBody>
      </p:sp>
      <p:pic>
        <p:nvPicPr>
          <p:cNvPr id="6" name="Picture 5" descr="PPT  slide template 2.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68505" y="5755158"/>
            <a:ext cx="1196720" cy="842491"/>
          </a:xfrm>
          <a:prstGeom prst="rect">
            <a:avLst/>
          </a:prstGeom>
        </p:spPr>
      </p:pic>
      <p:sp>
        <p:nvSpPr>
          <p:cNvPr id="8" name="Oval 7"/>
          <p:cNvSpPr/>
          <p:nvPr userDrawn="1"/>
        </p:nvSpPr>
        <p:spPr>
          <a:xfrm>
            <a:off x="157232" y="6058038"/>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C5CDF3D5-EFFE-754D-A79F-DE083A8B8554}" type="slidenum">
              <a:rPr lang="en-US" sz="1400" b="0" smtClean="0">
                <a:solidFill>
                  <a:schemeClr val="bg1"/>
                </a:solidFill>
                <a:latin typeface="Arial"/>
                <a:cs typeface="Arial"/>
              </a:rPr>
              <a:pPr algn="ctr"/>
              <a:t>‹#›</a:t>
            </a:fld>
            <a:endParaRPr lang="en-US" sz="1400" b="0" dirty="0">
              <a:solidFill>
                <a:schemeClr val="bg1"/>
              </a:solidFill>
              <a:latin typeface="Arial"/>
              <a:cs typeface="Arial"/>
            </a:endParaRPr>
          </a:p>
        </p:txBody>
      </p:sp>
    </p:spTree>
    <p:extLst>
      <p:ext uri="{BB962C8B-B14F-4D97-AF65-F5344CB8AC3E}">
        <p14:creationId xmlns:p14="http://schemas.microsoft.com/office/powerpoint/2010/main" xmlns="" val="27066245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168860"/>
            <a:ext cx="7886700" cy="1325563"/>
          </a:xfrm>
        </p:spPr>
        <p:txBody>
          <a:bodyPr>
            <a:normAutofit/>
          </a:bodyPr>
          <a:lstStyle>
            <a:lvl1pPr algn="l">
              <a:defRPr sz="36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352757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357915" y="6345324"/>
            <a:ext cx="466795" cy="369332"/>
          </a:xfrm>
          <a:prstGeom prst="rect">
            <a:avLst/>
          </a:prstGeom>
        </p:spPr>
        <p:txBody>
          <a:bodyPr wrap="none">
            <a:spAutoFit/>
          </a:bodyPr>
          <a:lstStyle/>
          <a:p>
            <a:pPr algn="ctr"/>
            <a:fld id="{ADB4CC16-FA72-1340-853B-5AC5F4D20EDC}" type="slidenum">
              <a:rPr lang="en-US" b="1" smtClean="0">
                <a:solidFill>
                  <a:srgbClr val="1F497D"/>
                </a:solidFill>
                <a:latin typeface="Arial" charset="0"/>
                <a:ea typeface="ＭＳ Ｐゴシック" charset="0"/>
                <a:cs typeface="Arial" charset="0"/>
              </a:rPr>
              <a:pPr algn="ctr"/>
              <a:t>‹#›</a:t>
            </a:fld>
            <a:endParaRPr lang="en-US" dirty="0">
              <a:solidFill>
                <a:srgbClr val="1F497D"/>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8" name="Straight Connector 7"/>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60608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1"/>
            <a:ext cx="8229600" cy="973138"/>
          </a:xfrm>
        </p:spPr>
        <p:txBody>
          <a:bodyPr>
            <a:normAutofit/>
          </a:bodyPr>
          <a:lstStyle>
            <a:lvl1pPr algn="l">
              <a:defRPr sz="2800" b="1">
                <a:solidFill>
                  <a:srgbClr val="032C50"/>
                </a:solidFill>
                <a:latin typeface="Arial"/>
                <a:cs typeface="Arial"/>
              </a:defRPr>
            </a:lvl1pPr>
          </a:lstStyle>
          <a:p>
            <a:r>
              <a:rPr lang="en-US" smtClean="0"/>
              <a:t>Click to edit Master title style</a:t>
            </a:r>
            <a:endParaRPr lang="en-US"/>
          </a:p>
        </p:txBody>
      </p:sp>
      <p:sp>
        <p:nvSpPr>
          <p:cNvPr id="5" name="Content Placeholder 4"/>
          <p:cNvSpPr>
            <a:spLocks noGrp="1"/>
          </p:cNvSpPr>
          <p:nvPr>
            <p:ph sz="quarter" idx="10"/>
          </p:nvPr>
        </p:nvSpPr>
        <p:spPr>
          <a:xfrm>
            <a:off x="395288" y="1595438"/>
            <a:ext cx="8288337" cy="4348163"/>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PPT  slide template 2.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68505" y="5755158"/>
            <a:ext cx="1196720" cy="842491"/>
          </a:xfrm>
          <a:prstGeom prst="rect">
            <a:avLst/>
          </a:prstGeom>
        </p:spPr>
      </p:pic>
      <p:sp>
        <p:nvSpPr>
          <p:cNvPr id="8" name="Oval 7"/>
          <p:cNvSpPr/>
          <p:nvPr userDrawn="1"/>
        </p:nvSpPr>
        <p:spPr>
          <a:xfrm>
            <a:off x="157232" y="6058038"/>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C5CDF3D5-EFFE-754D-A79F-DE083A8B8554}" type="slidenum">
              <a:rPr lang="en-US" sz="1400" b="0" smtClean="0">
                <a:solidFill>
                  <a:schemeClr val="bg1"/>
                </a:solidFill>
                <a:latin typeface="Arial"/>
                <a:cs typeface="Arial"/>
              </a:rPr>
              <a:pPr algn="ctr"/>
              <a:t>‹#›</a:t>
            </a:fld>
            <a:endParaRPr lang="en-US" sz="1400" b="0" dirty="0">
              <a:solidFill>
                <a:schemeClr val="bg1"/>
              </a:solidFill>
              <a:latin typeface="Arial"/>
              <a:cs typeface="Arial"/>
            </a:endParaRPr>
          </a:p>
        </p:txBody>
      </p:sp>
    </p:spTree>
    <p:extLst>
      <p:ext uri="{BB962C8B-B14F-4D97-AF65-F5344CB8AC3E}">
        <p14:creationId xmlns:p14="http://schemas.microsoft.com/office/powerpoint/2010/main" xmlns="" val="23172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1"/>
            <a:ext cx="8229600" cy="973138"/>
          </a:xfrm>
        </p:spPr>
        <p:txBody>
          <a:bodyPr>
            <a:normAutofit/>
          </a:bodyPr>
          <a:lstStyle>
            <a:lvl1pPr algn="l">
              <a:defRPr sz="2800" b="1">
                <a:solidFill>
                  <a:srgbClr val="032C50"/>
                </a:solidFill>
                <a:latin typeface="Arial"/>
                <a:cs typeface="Arial"/>
              </a:defRPr>
            </a:lvl1pPr>
          </a:lstStyle>
          <a:p>
            <a:r>
              <a:rPr lang="en-US" smtClean="0"/>
              <a:t>Click to edit Master title style</a:t>
            </a:r>
            <a:endParaRPr lang="en-US"/>
          </a:p>
        </p:txBody>
      </p:sp>
      <p:sp>
        <p:nvSpPr>
          <p:cNvPr id="5" name="Content Placeholder 4"/>
          <p:cNvSpPr>
            <a:spLocks noGrp="1"/>
          </p:cNvSpPr>
          <p:nvPr>
            <p:ph sz="quarter" idx="10"/>
          </p:nvPr>
        </p:nvSpPr>
        <p:spPr>
          <a:xfrm>
            <a:off x="395288" y="1595438"/>
            <a:ext cx="8288337" cy="4348163"/>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userDrawn="1"/>
        </p:nvSpPr>
        <p:spPr>
          <a:xfrm>
            <a:off x="157232" y="6058038"/>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C5CDF3D5-EFFE-754D-A79F-DE083A8B8554}" type="slidenum">
              <a:rPr lang="en-US" sz="1400" b="0" smtClean="0">
                <a:solidFill>
                  <a:schemeClr val="bg1"/>
                </a:solidFill>
                <a:latin typeface="Arial"/>
                <a:cs typeface="Arial"/>
              </a:rPr>
              <a:pPr algn="ctr"/>
              <a:t>‹#›</a:t>
            </a:fld>
            <a:endParaRPr lang="en-US" sz="1400" b="0" dirty="0">
              <a:solidFill>
                <a:schemeClr val="bg1"/>
              </a:solidFill>
              <a:latin typeface="Arial"/>
              <a:cs typeface="Arial"/>
            </a:endParaRPr>
          </a:p>
        </p:txBody>
      </p:sp>
    </p:spTree>
    <p:extLst>
      <p:ext uri="{BB962C8B-B14F-4D97-AF65-F5344CB8AC3E}">
        <p14:creationId xmlns:p14="http://schemas.microsoft.com/office/powerpoint/2010/main" xmlns="" val="70178249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7815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solidFill>
                  <a:srgbClr val="2886C7"/>
                </a:solidFill>
                <a:latin typeface="Arial"/>
                <a:cs typeface="Arial"/>
              </a:defRPr>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395288" y="1595438"/>
            <a:ext cx="8288337" cy="4348163"/>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userDrawn="1"/>
        </p:nvSpPr>
        <p:spPr>
          <a:xfrm>
            <a:off x="157232" y="6058038"/>
            <a:ext cx="539612" cy="539612"/>
          </a:xfrm>
          <a:prstGeom prst="ellipse">
            <a:avLst/>
          </a:prstGeom>
          <a:solidFill>
            <a:srgbClr val="032C50"/>
          </a:solidFill>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C5CDF3D5-EFFE-754D-A79F-DE083A8B8554}" type="slidenum">
              <a:rPr lang="en-US" sz="1400" smtClean="0">
                <a:solidFill>
                  <a:prstClr val="white"/>
                </a:solidFill>
                <a:latin typeface="Arial"/>
                <a:cs typeface="Arial"/>
              </a:rPr>
              <a:pPr algn="ctr"/>
              <a:t>‹#›</a:t>
            </a:fld>
            <a:endParaRPr lang="en-US" sz="1400" dirty="0">
              <a:solidFill>
                <a:prstClr val="white"/>
              </a:solidFill>
              <a:latin typeface="Arial"/>
              <a:cs typeface="Arial"/>
            </a:endParaRPr>
          </a:p>
        </p:txBody>
      </p:sp>
      <p:cxnSp>
        <p:nvCxnSpPr>
          <p:cNvPr id="8" name="Straight Connector 7"/>
          <p:cNvCxnSpPr/>
          <p:nvPr userDrawn="1"/>
        </p:nvCxnSpPr>
        <p:spPr>
          <a:xfrm>
            <a:off x="427038" y="1379538"/>
            <a:ext cx="8103255" cy="0"/>
          </a:xfrm>
          <a:prstGeom prst="line">
            <a:avLst/>
          </a:prstGeom>
          <a:ln>
            <a:prstDash val="dot"/>
          </a:ln>
          <a:effectLst/>
        </p:spPr>
        <p:style>
          <a:lnRef idx="2">
            <a:schemeClr val="accent1"/>
          </a:lnRef>
          <a:fillRef idx="0">
            <a:schemeClr val="accent1"/>
          </a:fillRef>
          <a:effectRef idx="1">
            <a:schemeClr val="accent1"/>
          </a:effectRef>
          <a:fontRef idx="minor">
            <a:schemeClr val="tx1"/>
          </a:fontRef>
        </p:style>
      </p:cxnSp>
      <p:pic>
        <p:nvPicPr>
          <p:cNvPr id="9" name="Picture 8" descr="logo_1.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65632" y="5749636"/>
            <a:ext cx="1203693" cy="848014"/>
          </a:xfrm>
          <a:prstGeom prst="rect">
            <a:avLst/>
          </a:prstGeom>
        </p:spPr>
      </p:pic>
    </p:spTree>
    <p:extLst>
      <p:ext uri="{BB962C8B-B14F-4D97-AF65-F5344CB8AC3E}">
        <p14:creationId xmlns:p14="http://schemas.microsoft.com/office/powerpoint/2010/main" xmlns="" val="320323516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11036-6C38-40EF-8F32-21BC563BB4B2}" type="datetimeFigureOut">
              <a:rPr lang="en-GB" smtClean="0"/>
              <a:pPr/>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CE22A2-A0E0-423A-9E0F-FA20C6A070C9}" type="slidenum">
              <a:rPr lang="en-GB" smtClean="0"/>
              <a:pPr/>
              <a:t>‹#›</a:t>
            </a:fld>
            <a:endParaRPr lang="en-GB"/>
          </a:p>
        </p:txBody>
      </p:sp>
    </p:spTree>
    <p:extLst>
      <p:ext uri="{BB962C8B-B14F-4D97-AF65-F5344CB8AC3E}">
        <p14:creationId xmlns:p14="http://schemas.microsoft.com/office/powerpoint/2010/main" xmlns="" val="195728758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4038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userDrawn="1"/>
        </p:nvSpPr>
        <p:spPr>
          <a:xfrm>
            <a:off x="205515" y="6259028"/>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8" name="Straight Connector 7"/>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4276"/>
            <a:ext cx="6345238" cy="1143000"/>
          </a:xfrm>
        </p:spPr>
        <p:txBody>
          <a:bodyPr>
            <a:normAutofit/>
          </a:bodyPr>
          <a:lstStyle>
            <a:lvl1pPr algn="r">
              <a:defRPr sz="2800" b="1">
                <a:solidFill>
                  <a:srgbClr val="032C50"/>
                </a:solidFill>
                <a:latin typeface="Arial"/>
                <a:cs typeface="Arial"/>
              </a:defRPr>
            </a:lvl1pPr>
          </a:lstStyle>
          <a:p>
            <a:r>
              <a:rPr lang="en-US" smtClean="0"/>
              <a:t>Click to edit Master title style</a:t>
            </a:r>
            <a:endParaRPr lang="en-US"/>
          </a:p>
        </p:txBody>
      </p:sp>
    </p:spTree>
    <p:extLst>
      <p:ext uri="{BB962C8B-B14F-4D97-AF65-F5344CB8AC3E}">
        <p14:creationId xmlns:p14="http://schemas.microsoft.com/office/powerpoint/2010/main" xmlns="" val="42940393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4276"/>
            <a:ext cx="6345238" cy="1143000"/>
          </a:xfrm>
        </p:spPr>
        <p:txBody>
          <a:bodyPr>
            <a:normAutofit/>
          </a:bodyPr>
          <a:lstStyle>
            <a:lvl1pPr algn="r">
              <a:defRPr sz="2800" b="1">
                <a:solidFill>
                  <a:srgbClr val="032C50"/>
                </a:solidFill>
                <a:latin typeface="Arial"/>
                <a:cs typeface="Arial"/>
              </a:defRPr>
            </a:lvl1pPr>
          </a:lstStyle>
          <a:p>
            <a:r>
              <a:rPr lang="en-US" smtClean="0"/>
              <a:t>Click to edit Master title style</a:t>
            </a:r>
            <a:endParaRPr lang="en-US"/>
          </a:p>
        </p:txBody>
      </p:sp>
    </p:spTree>
    <p:extLst>
      <p:ext uri="{BB962C8B-B14F-4D97-AF65-F5344CB8AC3E}">
        <p14:creationId xmlns:p14="http://schemas.microsoft.com/office/powerpoint/2010/main" xmlns="" val="10768917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1"/>
            <a:ext cx="8229600" cy="973138"/>
          </a:xfrm>
        </p:spPr>
        <p:txBody>
          <a:bodyPr>
            <a:normAutofit/>
          </a:bodyPr>
          <a:lstStyle>
            <a:lvl1pPr algn="l">
              <a:defRPr sz="2800" b="1">
                <a:solidFill>
                  <a:srgbClr val="032C50"/>
                </a:solidFill>
                <a:latin typeface="Arial"/>
                <a:cs typeface="Arial"/>
              </a:defRPr>
            </a:lvl1pPr>
          </a:lstStyle>
          <a:p>
            <a:r>
              <a:rPr lang="en-US" smtClean="0"/>
              <a:t>Click to edit Master title style</a:t>
            </a:r>
            <a:endParaRPr lang="en-US"/>
          </a:p>
        </p:txBody>
      </p:sp>
      <p:sp>
        <p:nvSpPr>
          <p:cNvPr id="5" name="Content Placeholder 4"/>
          <p:cNvSpPr>
            <a:spLocks noGrp="1"/>
          </p:cNvSpPr>
          <p:nvPr>
            <p:ph sz="quarter" idx="10"/>
          </p:nvPr>
        </p:nvSpPr>
        <p:spPr>
          <a:xfrm>
            <a:off x="395288" y="1595438"/>
            <a:ext cx="8288337" cy="4348163"/>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PPT  slide template 2.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68505" y="5755158"/>
            <a:ext cx="1196720" cy="842491"/>
          </a:xfrm>
          <a:prstGeom prst="rect">
            <a:avLst/>
          </a:prstGeom>
        </p:spPr>
      </p:pic>
      <p:sp>
        <p:nvSpPr>
          <p:cNvPr id="8" name="Oval 7"/>
          <p:cNvSpPr/>
          <p:nvPr userDrawn="1"/>
        </p:nvSpPr>
        <p:spPr>
          <a:xfrm>
            <a:off x="157232" y="6058038"/>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defTabSz="914400" eaLnBrk="0" fontAlgn="base" hangingPunct="0">
              <a:spcBef>
                <a:spcPct val="0"/>
              </a:spcBef>
              <a:spcAft>
                <a:spcPct val="0"/>
              </a:spcAft>
            </a:pPr>
            <a:fld id="{C5CDF3D5-EFFE-754D-A79F-DE083A8B8554}" type="slidenum">
              <a:rPr lang="en-US" sz="1400">
                <a:solidFill>
                  <a:prstClr val="white"/>
                </a:solidFill>
                <a:latin typeface="Arial"/>
                <a:cs typeface="Arial"/>
              </a:rPr>
              <a:pPr algn="ctr" defTabSz="914400" eaLnBrk="0" fontAlgn="base" hangingPunct="0">
                <a:spcBef>
                  <a:spcPct val="0"/>
                </a:spcBef>
                <a:spcAft>
                  <a:spcPct val="0"/>
                </a:spcAft>
              </a:pPr>
              <a:t>‹#›</a:t>
            </a:fld>
            <a:endParaRPr lang="en-US" sz="1400" dirty="0">
              <a:solidFill>
                <a:prstClr val="white"/>
              </a:solidFill>
              <a:latin typeface="Arial"/>
              <a:cs typeface="Arial"/>
            </a:endParaRPr>
          </a:p>
        </p:txBody>
      </p:sp>
    </p:spTree>
    <p:extLst>
      <p:ext uri="{BB962C8B-B14F-4D97-AF65-F5344CB8AC3E}">
        <p14:creationId xmlns:p14="http://schemas.microsoft.com/office/powerpoint/2010/main" xmlns="" val="44080344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1"/>
            <a:ext cx="8229600" cy="973138"/>
          </a:xfrm>
        </p:spPr>
        <p:txBody>
          <a:bodyPr>
            <a:normAutofit/>
          </a:bodyPr>
          <a:lstStyle>
            <a:lvl1pPr algn="l">
              <a:defRPr sz="2800" b="1">
                <a:solidFill>
                  <a:srgbClr val="032C50"/>
                </a:solidFill>
                <a:latin typeface="Arial"/>
                <a:cs typeface="Arial"/>
              </a:defRPr>
            </a:lvl1pPr>
          </a:lstStyle>
          <a:p>
            <a:r>
              <a:rPr lang="en-US" smtClean="0"/>
              <a:t>Click to edit Master title style</a:t>
            </a:r>
            <a:endParaRPr lang="en-US"/>
          </a:p>
        </p:txBody>
      </p:sp>
      <p:sp>
        <p:nvSpPr>
          <p:cNvPr id="5" name="Content Placeholder 4"/>
          <p:cNvSpPr>
            <a:spLocks noGrp="1"/>
          </p:cNvSpPr>
          <p:nvPr>
            <p:ph sz="quarter" idx="10"/>
          </p:nvPr>
        </p:nvSpPr>
        <p:spPr>
          <a:xfrm>
            <a:off x="395288" y="1595438"/>
            <a:ext cx="8288337" cy="4348163"/>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userDrawn="1"/>
        </p:nvSpPr>
        <p:spPr>
          <a:xfrm>
            <a:off x="157232" y="6058038"/>
            <a:ext cx="539612" cy="539612"/>
          </a:xfrm>
          <a:prstGeom prst="ellipse">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defTabSz="914400" eaLnBrk="0" fontAlgn="base" hangingPunct="0">
              <a:spcBef>
                <a:spcPct val="0"/>
              </a:spcBef>
              <a:spcAft>
                <a:spcPct val="0"/>
              </a:spcAft>
            </a:pPr>
            <a:fld id="{C5CDF3D5-EFFE-754D-A79F-DE083A8B8554}" type="slidenum">
              <a:rPr lang="en-US" sz="1400">
                <a:solidFill>
                  <a:prstClr val="white"/>
                </a:solidFill>
                <a:latin typeface="Arial"/>
                <a:cs typeface="Arial"/>
              </a:rPr>
              <a:pPr algn="ctr" defTabSz="914400" eaLnBrk="0" fontAlgn="base" hangingPunct="0">
                <a:spcBef>
                  <a:spcPct val="0"/>
                </a:spcBef>
                <a:spcAft>
                  <a:spcPct val="0"/>
                </a:spcAft>
              </a:pPr>
              <a:t>‹#›</a:t>
            </a:fld>
            <a:endParaRPr lang="en-US" sz="1400" dirty="0">
              <a:solidFill>
                <a:prstClr val="white"/>
              </a:solidFill>
              <a:latin typeface="Arial"/>
              <a:cs typeface="Arial"/>
            </a:endParaRPr>
          </a:p>
        </p:txBody>
      </p:sp>
    </p:spTree>
    <p:extLst>
      <p:ext uri="{BB962C8B-B14F-4D97-AF65-F5344CB8AC3E}">
        <p14:creationId xmlns:p14="http://schemas.microsoft.com/office/powerpoint/2010/main" xmlns="" val="66825466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00195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solidFill>
                  <a:srgbClr val="2886C7"/>
                </a:solidFill>
                <a:latin typeface="Arial"/>
                <a:cs typeface="Arial"/>
              </a:defRPr>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395288" y="1595438"/>
            <a:ext cx="8288337" cy="4348163"/>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userDrawn="1"/>
        </p:nvSpPr>
        <p:spPr>
          <a:xfrm>
            <a:off x="157232" y="6058038"/>
            <a:ext cx="539612" cy="539612"/>
          </a:xfrm>
          <a:prstGeom prst="ellipse">
            <a:avLst/>
          </a:prstGeom>
          <a:solidFill>
            <a:srgbClr val="032C50"/>
          </a:solidFill>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defTabSz="914400" eaLnBrk="0" fontAlgn="base" hangingPunct="0">
              <a:spcBef>
                <a:spcPct val="0"/>
              </a:spcBef>
              <a:spcAft>
                <a:spcPct val="0"/>
              </a:spcAft>
            </a:pPr>
            <a:fld id="{C5CDF3D5-EFFE-754D-A79F-DE083A8B8554}" type="slidenum">
              <a:rPr lang="en-US" sz="1400">
                <a:solidFill>
                  <a:prstClr val="white"/>
                </a:solidFill>
                <a:latin typeface="Arial"/>
                <a:cs typeface="Arial"/>
              </a:rPr>
              <a:pPr algn="ctr" defTabSz="914400" eaLnBrk="0" fontAlgn="base" hangingPunct="0">
                <a:spcBef>
                  <a:spcPct val="0"/>
                </a:spcBef>
                <a:spcAft>
                  <a:spcPct val="0"/>
                </a:spcAft>
              </a:pPr>
              <a:t>‹#›</a:t>
            </a:fld>
            <a:endParaRPr lang="en-US" sz="1400" dirty="0">
              <a:solidFill>
                <a:prstClr val="white"/>
              </a:solidFill>
              <a:latin typeface="Arial"/>
              <a:cs typeface="Arial"/>
            </a:endParaRPr>
          </a:p>
        </p:txBody>
      </p:sp>
      <p:cxnSp>
        <p:nvCxnSpPr>
          <p:cNvPr id="8" name="Straight Connector 7"/>
          <p:cNvCxnSpPr/>
          <p:nvPr userDrawn="1"/>
        </p:nvCxnSpPr>
        <p:spPr>
          <a:xfrm>
            <a:off x="427038" y="1379538"/>
            <a:ext cx="8103255" cy="0"/>
          </a:xfrm>
          <a:prstGeom prst="line">
            <a:avLst/>
          </a:prstGeom>
          <a:ln>
            <a:prstDash val="dot"/>
          </a:ln>
          <a:effectLst/>
        </p:spPr>
        <p:style>
          <a:lnRef idx="2">
            <a:schemeClr val="accent1"/>
          </a:lnRef>
          <a:fillRef idx="0">
            <a:schemeClr val="accent1"/>
          </a:fillRef>
          <a:effectRef idx="1">
            <a:schemeClr val="accent1"/>
          </a:effectRef>
          <a:fontRef idx="minor">
            <a:schemeClr val="tx1"/>
          </a:fontRef>
        </p:style>
      </p:cxnSp>
      <p:pic>
        <p:nvPicPr>
          <p:cNvPr id="9" name="Picture 8" descr="logo_1.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65632" y="5749636"/>
            <a:ext cx="1203693" cy="848014"/>
          </a:xfrm>
          <a:prstGeom prst="rect">
            <a:avLst/>
          </a:prstGeom>
        </p:spPr>
      </p:pic>
    </p:spTree>
    <p:extLst>
      <p:ext uri="{BB962C8B-B14F-4D97-AF65-F5344CB8AC3E}">
        <p14:creationId xmlns:p14="http://schemas.microsoft.com/office/powerpoint/2010/main" xmlns="" val="39743221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015830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85764"/>
            <a:ext cx="6680106" cy="1143000"/>
          </a:xfrm>
          <a:prstGeom prst="rect">
            <a:avLst/>
          </a:prstGeom>
        </p:spPr>
        <p:txBody>
          <a:bodyPr vert="horz">
            <a:normAutofit/>
          </a:bodyPr>
          <a:lstStyle>
            <a:lvl1pPr algn="l">
              <a:defRPr sz="2800" b="1">
                <a:solidFill>
                  <a:srgbClr val="10253F"/>
                </a:solidFill>
                <a:latin typeface="Arial"/>
                <a:cs typeface="Arial"/>
              </a:defRPr>
            </a:lvl1pPr>
          </a:lstStyle>
          <a:p>
            <a:r>
              <a:rPr lang="en-US"/>
              <a:t>Click to edit Master title style</a:t>
            </a:r>
          </a:p>
        </p:txBody>
      </p:sp>
      <p:pic>
        <p:nvPicPr>
          <p:cNvPr id="5" name="Picture 4" descr="csir_blue_logo.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668344" y="5850168"/>
            <a:ext cx="1143000" cy="792480"/>
          </a:xfrm>
          <a:prstGeom prst="rect">
            <a:avLst/>
          </a:prstGeom>
        </p:spPr>
      </p:pic>
    </p:spTree>
    <p:extLst>
      <p:ext uri="{BB962C8B-B14F-4D97-AF65-F5344CB8AC3E}">
        <p14:creationId xmlns:p14="http://schemas.microsoft.com/office/powerpoint/2010/main" xmlns="" val="530758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57200" y="1611347"/>
            <a:ext cx="8108950" cy="4392613"/>
          </a:xfrm>
        </p:spPr>
        <p:txBody>
          <a:bodyPr/>
          <a:lstStyle>
            <a:lvl1pPr>
              <a:defRPr sz="2000">
                <a:solidFill>
                  <a:srgbClr val="10253F"/>
                </a:solidFill>
                <a:latin typeface="Arial"/>
                <a:cs typeface="Arial"/>
              </a:defRPr>
            </a:lvl1pPr>
            <a:lvl2pPr>
              <a:defRPr sz="1800">
                <a:solidFill>
                  <a:srgbClr val="10253F"/>
                </a:solidFill>
                <a:latin typeface="Arial"/>
                <a:cs typeface="Arial"/>
              </a:defRPr>
            </a:lvl2pPr>
            <a:lvl3pPr>
              <a:defRPr sz="1600">
                <a:solidFill>
                  <a:srgbClr val="10253F"/>
                </a:solidFill>
                <a:latin typeface="Arial"/>
                <a:cs typeface="Arial"/>
              </a:defRPr>
            </a:lvl3pPr>
            <a:lvl4pPr>
              <a:defRPr sz="1400">
                <a:solidFill>
                  <a:srgbClr val="10253F"/>
                </a:solidFill>
                <a:latin typeface="Arial"/>
                <a:cs typeface="Arial"/>
              </a:defRPr>
            </a:lvl4pPr>
            <a:lvl5pPr>
              <a:defRPr sz="1200">
                <a:solidFill>
                  <a:srgbClr val="10253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normAutofit/>
          </a:bodyPr>
          <a:lstStyle>
            <a:lvl1pPr algn="l">
              <a:defRPr sz="2800" b="1">
                <a:solidFill>
                  <a:srgbClr val="10253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xmlns="" val="3080466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57200" y="1611347"/>
            <a:ext cx="8108950" cy="4392613"/>
          </a:xfrm>
        </p:spPr>
        <p:txBody>
          <a:bodyPr/>
          <a:lstStyle>
            <a:lvl1pPr>
              <a:defRPr sz="2000">
                <a:solidFill>
                  <a:srgbClr val="10253F"/>
                </a:solidFill>
                <a:latin typeface="Arial"/>
                <a:cs typeface="Arial"/>
              </a:defRPr>
            </a:lvl1pPr>
            <a:lvl2pPr>
              <a:defRPr sz="1800">
                <a:solidFill>
                  <a:srgbClr val="10253F"/>
                </a:solidFill>
                <a:latin typeface="Arial"/>
                <a:cs typeface="Arial"/>
              </a:defRPr>
            </a:lvl2pPr>
            <a:lvl3pPr>
              <a:defRPr sz="1600">
                <a:solidFill>
                  <a:srgbClr val="10253F"/>
                </a:solidFill>
                <a:latin typeface="Arial"/>
                <a:cs typeface="Arial"/>
              </a:defRPr>
            </a:lvl3pPr>
            <a:lvl4pPr>
              <a:defRPr sz="1400">
                <a:solidFill>
                  <a:srgbClr val="10253F"/>
                </a:solidFill>
                <a:latin typeface="Arial"/>
                <a:cs typeface="Arial"/>
              </a:defRPr>
            </a:lvl4pPr>
            <a:lvl5pPr>
              <a:defRPr sz="1200">
                <a:solidFill>
                  <a:srgbClr val="10253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457200" y="263487"/>
            <a:ext cx="8229600" cy="951996"/>
          </a:xfrm>
        </p:spPr>
        <p:txBody>
          <a:bodyPr>
            <a:normAutofit/>
          </a:bodyPr>
          <a:lstStyle>
            <a:lvl1pPr algn="l">
              <a:defRPr sz="2800" b="1">
                <a:solidFill>
                  <a:srgbClr val="10253F"/>
                </a:solidFill>
                <a:latin typeface="Arial"/>
                <a:cs typeface="Arial"/>
              </a:defRPr>
            </a:lvl1pPr>
          </a:lstStyle>
          <a:p>
            <a:r>
              <a:rPr lang="en-US" dirty="0"/>
              <a:t>Click to edit Master title style</a:t>
            </a:r>
          </a:p>
        </p:txBody>
      </p:sp>
      <p:sp>
        <p:nvSpPr>
          <p:cNvPr id="3" name="Right Triangle 2"/>
          <p:cNvSpPr/>
          <p:nvPr userDrawn="1"/>
        </p:nvSpPr>
        <p:spPr>
          <a:xfrm>
            <a:off x="-11110" y="5738842"/>
            <a:ext cx="1234051" cy="123405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userDrawn="1"/>
        </p:nvSpPr>
        <p:spPr>
          <a:xfrm>
            <a:off x="39269" y="6106284"/>
            <a:ext cx="751716" cy="751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686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userDrawn="1"/>
        </p:nvSpPr>
        <p:spPr>
          <a:xfrm>
            <a:off x="205515" y="6259028"/>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userDrawn="1"/>
        </p:nvSpPr>
        <p:spPr>
          <a:xfrm>
            <a:off x="205515" y="6259028"/>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314238"/>
            <a:ext cx="1656469" cy="1170546"/>
          </a:xfrm>
          <a:prstGeom prst="rect">
            <a:avLst/>
          </a:prstGeom>
        </p:spPr>
      </p:pic>
      <p:cxnSp>
        <p:nvCxnSpPr>
          <p:cNvPr id="8" name="Straight Connector 7"/>
          <p:cNvCxnSpPr/>
          <p:nvPr userDrawn="1"/>
        </p:nvCxnSpPr>
        <p:spPr>
          <a:xfrm>
            <a:off x="611560" y="1313222"/>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userDrawn="1"/>
        </p:nvSpPr>
        <p:spPr>
          <a:xfrm>
            <a:off x="205515" y="6259028"/>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userDrawn="1"/>
        </p:nvSpPr>
        <p:spPr>
          <a:xfrm>
            <a:off x="205515" y="6259028"/>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8" name="Straight Connector 7"/>
          <p:cNvCxnSpPr/>
          <p:nvPr userDrawn="1"/>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userDrawn="1"/>
        </p:nvSpPr>
        <p:spPr>
          <a:xfrm>
            <a:off x="205515" y="6259028"/>
            <a:ext cx="466795" cy="369332"/>
          </a:xfrm>
          <a:prstGeom prst="rect">
            <a:avLst/>
          </a:prstGeom>
        </p:spPr>
        <p:txBody>
          <a:bodyPr wrap="none">
            <a:spAutoFit/>
          </a:bodyPr>
          <a:lstStyle/>
          <a:p>
            <a:pPr algn="ctr"/>
            <a:fld id="{ADB4CC16-FA72-1340-853B-5AC5F4D20EDC}" type="slidenum">
              <a:rPr lang="en-US" b="1" smtClean="0">
                <a:solidFill>
                  <a:schemeClr val="bg1"/>
                </a:solidFill>
                <a:latin typeface="Arial" charset="0"/>
                <a:ea typeface="ＭＳ Ｐゴシック" charset="0"/>
                <a:cs typeface="Arial" charset="0"/>
              </a:rPr>
              <a:pPr algn="ctr"/>
              <a:t>‹#›</a:t>
            </a:fld>
            <a:endParaRPr lang="en-US" dirty="0">
              <a:solidFill>
                <a:schemeClr val="bg1"/>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0"/>
          </p:nvPr>
        </p:nvSpPr>
        <p:spPr>
          <a:xfrm>
            <a:off x="468313" y="1592263"/>
            <a:ext cx="8207375" cy="3960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8.jpeg"/><Relationship Id="rId4" Type="http://schemas.openxmlformats.org/officeDocument/2006/relationships/slideLayout" Target="../slideLayouts/slideLayout45.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7.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8.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7.xml"/><Relationship Id="rId1"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theme" Target="../theme/theme8.xml"/><Relationship Id="rId1"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theme" Target="../theme/theme9.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28953288"/>
      </p:ext>
    </p:extLst>
  </p:cSld>
  <p:clrMap bg1="lt1" tx1="dk1" bg2="lt2" tx2="dk2" accent1="accent1" accent2="accent2" accent3="accent3" accent4="accent4" accent5="accent5" accent6="accent6" hlink="hlink" folHlink="folHlink"/>
  <p:sldLayoutIdLst>
    <p:sldLayoutId id="2147484004" r:id="rId1"/>
    <p:sldLayoutId id="21474840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9"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txBox="1">
            <a:spLocks/>
          </p:cNvSpPr>
          <p:nvPr/>
        </p:nvSpPr>
        <p:spPr>
          <a:xfrm>
            <a:off x="8676456" y="6453337"/>
            <a:ext cx="586408" cy="313011"/>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914400">
              <a:defRPr/>
            </a:pPr>
            <a:endParaRPr lang="en-GB" dirty="0">
              <a:solidFill>
                <a:prstClr val="white">
                  <a:lumMod val="65000"/>
                </a:prstClr>
              </a:solidFill>
              <a:latin typeface="Calibri"/>
            </a:endParaRPr>
          </a:p>
        </p:txBody>
      </p:sp>
      <p:pic>
        <p:nvPicPr>
          <p:cNvPr id="3" name="Picture 2" descr="PPT--slides-template_2.jpg"/>
          <p:cNvPicPr>
            <a:picLocks noChangeAspect="1"/>
          </p:cNvPicPr>
          <p:nvPr userDrawn="1"/>
        </p:nvPicPr>
        <p:blipFill>
          <a:blip r:embed="rId10"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465701641"/>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Lst>
  <p:timing>
    <p:tnLst>
      <p:par>
        <p:cTn id="1" dur="indefinite" restart="never" nodeType="tmRoot"/>
      </p:par>
    </p:tnLst>
  </p:timing>
  <p:txStyles>
    <p:titleStyle>
      <a:lvl1pPr algn="l" defTabSz="457200" rtl="0" eaLnBrk="1" latinLnBrk="0" hangingPunct="1">
        <a:spcBef>
          <a:spcPct val="0"/>
        </a:spcBef>
        <a:buNone/>
        <a:defRPr sz="2800" b="1" kern="1200">
          <a:solidFill>
            <a:srgbClr val="032C5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39528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15263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4059926748"/>
      </p:ext>
    </p:extLst>
  </p:cSld>
  <p:clrMap bg1="lt1" tx1="dk1" bg2="lt2" tx2="dk2" accent1="accent1" accent2="accent2" accent3="accent3" accent4="accent4" accent5="accent5" accent6="accent6" hlink="hlink" folHlink="folHlink"/>
  <p:sldLayoutIdLst>
    <p:sldLayoutId id="2147483890" r:id="rId1"/>
    <p:sldLayoutId id="2147484034" r:id="rId2"/>
    <p:sldLayoutId id="2147484014" r:id="rId3"/>
    <p:sldLayoutId id="2147484035" r:id="rId4"/>
    <p:sldLayoutId id="2147484015" r:id="rId5"/>
    <p:sldLayoutId id="2147484036" r:id="rId6"/>
    <p:sldLayoutId id="2147484016" r:id="rId7"/>
    <p:sldLayoutId id="2147484037" r:id="rId8"/>
    <p:sldLayoutId id="2147484049" r:id="rId9"/>
  </p:sldLayoutIdLst>
  <p:hf hdr="0" ftr="0" dt="0"/>
  <p:txStyles>
    <p:titleStyle>
      <a:lvl1pPr algn="l" defTabSz="457200" rtl="0" eaLnBrk="1" latinLnBrk="0" hangingPunct="1">
        <a:spcBef>
          <a:spcPct val="0"/>
        </a:spcBef>
        <a:buNone/>
        <a:defRPr sz="2800" b="1" kern="1200">
          <a:solidFill>
            <a:srgbClr val="10253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10253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10253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10253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10253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10253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39528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15263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181319356"/>
      </p:ext>
    </p:extLst>
  </p:cSld>
  <p:clrMap bg1="lt1" tx1="dk1" bg2="lt2" tx2="dk2" accent1="accent1" accent2="accent2" accent3="accent3" accent4="accent4" accent5="accent5" accent6="accent6" hlink="hlink" folHlink="folHlink"/>
  <p:sldLayoutIdLst>
    <p:sldLayoutId id="2147484011" r:id="rId1"/>
    <p:sldLayoutId id="2147484038" r:id="rId2"/>
    <p:sldLayoutId id="2147484017" r:id="rId3"/>
    <p:sldLayoutId id="2147484039" r:id="rId4"/>
    <p:sldLayoutId id="2147484018" r:id="rId5"/>
    <p:sldLayoutId id="2147484040" r:id="rId6"/>
    <p:sldLayoutId id="2147484019" r:id="rId7"/>
    <p:sldLayoutId id="2147484041" r:id="rId8"/>
    <p:sldLayoutId id="2147484027" r:id="rId9"/>
    <p:sldLayoutId id="2147484050" r:id="rId10"/>
    <p:sldLayoutId id="2147484069" r:id="rId11"/>
  </p:sldLayoutIdLst>
  <p:hf hdr="0" ftr="0" dt="0"/>
  <p:txStyles>
    <p:titleStyle>
      <a:lvl1pPr algn="l" defTabSz="457200" rtl="0" eaLnBrk="1" latinLnBrk="0" hangingPunct="1">
        <a:spcBef>
          <a:spcPct val="0"/>
        </a:spcBef>
        <a:buNone/>
        <a:defRPr sz="2800" b="1" kern="1200">
          <a:solidFill>
            <a:srgbClr val="10253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10253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10253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10253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10253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10253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39528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15263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709711919"/>
      </p:ext>
    </p:extLst>
  </p:cSld>
  <p:clrMap bg1="lt1" tx1="dk1" bg2="lt2" tx2="dk2" accent1="accent1" accent2="accent2" accent3="accent3" accent4="accent4" accent5="accent5" accent6="accent6" hlink="hlink" folHlink="folHlink"/>
  <p:sldLayoutIdLst>
    <p:sldLayoutId id="2147484021" r:id="rId1"/>
    <p:sldLayoutId id="2147484042" r:id="rId2"/>
    <p:sldLayoutId id="2147484022" r:id="rId3"/>
    <p:sldLayoutId id="2147484043" r:id="rId4"/>
    <p:sldLayoutId id="2147484023" r:id="rId5"/>
    <p:sldLayoutId id="2147484044" r:id="rId6"/>
    <p:sldLayoutId id="2147484024" r:id="rId7"/>
    <p:sldLayoutId id="2147484045" r:id="rId8"/>
    <p:sldLayoutId id="2147484067" r:id="rId9"/>
  </p:sldLayoutIdLst>
  <p:hf hdr="0" ftr="0" dt="0"/>
  <p:txStyles>
    <p:titleStyle>
      <a:lvl1pPr algn="l" defTabSz="457200" rtl="0" eaLnBrk="1" latinLnBrk="0" hangingPunct="1">
        <a:spcBef>
          <a:spcPct val="0"/>
        </a:spcBef>
        <a:buNone/>
        <a:defRPr sz="2800" b="1" kern="1200">
          <a:solidFill>
            <a:srgbClr val="10253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10253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10253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10253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10253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10253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223803" y="6273316"/>
            <a:ext cx="466794" cy="369332"/>
          </a:xfrm>
          <a:prstGeom prst="rect">
            <a:avLst/>
          </a:prstGeom>
        </p:spPr>
        <p:txBody>
          <a:bodyPr wrap="none">
            <a:spAutoFit/>
          </a:bodyPr>
          <a:lstStyle/>
          <a:p>
            <a:pPr algn="ctr"/>
            <a:fld id="{126DAB3F-327E-0444-A7E6-78C5EF5742D9}" type="slidenum">
              <a:rPr lang="en-US" b="1">
                <a:solidFill>
                  <a:srgbClr val="10253F"/>
                </a:solidFill>
                <a:latin typeface="Arial" charset="0"/>
                <a:ea typeface="ＭＳ Ｐゴシック" charset="0"/>
                <a:cs typeface="Arial" charset="0"/>
              </a:rPr>
              <a:pPr algn="ctr"/>
              <a:t>‹#›</a:t>
            </a:fld>
            <a:endParaRPr lang="en-US" dirty="0">
              <a:solidFill>
                <a:prstClr val="black"/>
              </a:solidFill>
            </a:endParaRPr>
          </a:p>
        </p:txBody>
      </p:sp>
      <p:sp>
        <p:nvSpPr>
          <p:cNvPr id="4" name="Title Placeholder 3"/>
          <p:cNvSpPr>
            <a:spLocks noGrp="1"/>
          </p:cNvSpPr>
          <p:nvPr>
            <p:ph type="title"/>
          </p:nvPr>
        </p:nvSpPr>
        <p:spPr>
          <a:xfrm>
            <a:off x="628650" y="1304764"/>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171422961"/>
      </p:ext>
    </p:extLst>
  </p:cSld>
  <p:clrMap bg1="lt1" tx1="dk1" bg2="lt2" tx2="dk2" accent1="accent1" accent2="accent2" accent3="accent3" accent4="accent4" accent5="accent5" accent6="accent6" hlink="hlink" folHlink="folHlink"/>
  <p:sldLayoutIdLst>
    <p:sldLayoutId id="2147483905" r:id="rId1"/>
    <p:sldLayoutId id="2147484068" r:id="rId2"/>
  </p:sldLayoutIdLst>
  <p:hf hdr="0" ftr="0" dt="0"/>
  <p:txStyles>
    <p:titleStyle>
      <a:lvl1pPr algn="ctr" defTabSz="457200" rtl="0" eaLnBrk="1" latinLnBrk="0" hangingPunct="1">
        <a:spcBef>
          <a:spcPct val="0"/>
        </a:spcBef>
        <a:buNone/>
        <a:defRPr sz="4000" b="1" i="0" kern="1200">
          <a:solidFill>
            <a:srgbClr val="1F497D"/>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9"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txBox="1">
            <a:spLocks/>
          </p:cNvSpPr>
          <p:nvPr/>
        </p:nvSpPr>
        <p:spPr>
          <a:xfrm>
            <a:off x="8676456" y="6453337"/>
            <a:ext cx="586408" cy="313011"/>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dirty="0">
              <a:solidFill>
                <a:prstClr val="white">
                  <a:lumMod val="65000"/>
                </a:prstClr>
              </a:solidFill>
            </a:endParaRPr>
          </a:p>
        </p:txBody>
      </p:sp>
      <p:pic>
        <p:nvPicPr>
          <p:cNvPr id="3" name="Picture 2" descr="PPT--slides-template_2.jpg"/>
          <p:cNvPicPr>
            <a:picLocks noChangeAspect="1"/>
          </p:cNvPicPr>
          <p:nvPr userDrawn="1"/>
        </p:nvPicPr>
        <p:blipFill>
          <a:blip r:embed="rId7"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70562068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Lst>
  <p:timing>
    <p:tnLst>
      <p:par>
        <p:cTn id="1" dur="indefinite" restart="never" nodeType="tmRoot"/>
      </p:par>
    </p:tnLst>
  </p:timing>
  <p:txStyles>
    <p:titleStyle>
      <a:lvl1pPr algn="l" defTabSz="457200" rtl="0" eaLnBrk="1" latinLnBrk="0" hangingPunct="1">
        <a:spcBef>
          <a:spcPct val="0"/>
        </a:spcBef>
        <a:buNone/>
        <a:defRPr sz="2800" b="1" kern="1200">
          <a:solidFill>
            <a:srgbClr val="032C5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9"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txBox="1">
            <a:spLocks/>
          </p:cNvSpPr>
          <p:nvPr/>
        </p:nvSpPr>
        <p:spPr>
          <a:xfrm>
            <a:off x="8676456" y="6453336"/>
            <a:ext cx="586408" cy="313010"/>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dirty="0">
              <a:solidFill>
                <a:prstClr val="white">
                  <a:lumMod val="65000"/>
                </a:prstClr>
              </a:solidFill>
            </a:endParaRPr>
          </a:p>
        </p:txBody>
      </p:sp>
      <p:pic>
        <p:nvPicPr>
          <p:cNvPr id="2" name="Picture 1" descr="PPT  cover template_.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extLst>
      <p:ext uri="{BB962C8B-B14F-4D97-AF65-F5344CB8AC3E}">
        <p14:creationId xmlns:p14="http://schemas.microsoft.com/office/powerpoint/2010/main" xmlns="" val="1318672943"/>
      </p:ext>
    </p:extLst>
  </p:cSld>
  <p:clrMap bg1="lt1" tx1="dk1" bg2="lt2" tx2="dk2" accent1="accent1" accent2="accent2" accent3="accent3" accent4="accent4" accent5="accent5" accent6="accent6" hlink="hlink" folHlink="folHlink"/>
  <p:sldLayoutIdLst>
    <p:sldLayoutId id="214748405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9"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txBox="1">
            <a:spLocks/>
          </p:cNvSpPr>
          <p:nvPr/>
        </p:nvSpPr>
        <p:spPr>
          <a:xfrm>
            <a:off x="8676456" y="6453337"/>
            <a:ext cx="586408" cy="313011"/>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GB" dirty="0">
              <a:solidFill>
                <a:prstClr val="white">
                  <a:lumMod val="65000"/>
                </a:prstClr>
              </a:solidFill>
            </a:endParaRPr>
          </a:p>
        </p:txBody>
      </p:sp>
      <p:pic>
        <p:nvPicPr>
          <p:cNvPr id="3" name="Picture 2" descr="PPT  divider_slides template_.jp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extLst>
      <p:ext uri="{BB962C8B-B14F-4D97-AF65-F5344CB8AC3E}">
        <p14:creationId xmlns:p14="http://schemas.microsoft.com/office/powerpoint/2010/main" xmlns="" val="3619518485"/>
      </p:ext>
    </p:extLst>
  </p:cSld>
  <p:clrMap bg1="lt1" tx1="dk1" bg2="lt2" tx2="dk2" accent1="accent1" accent2="accent2" accent3="accent3" accent4="accent4" accent5="accent5" accent6="accent6" hlink="hlink" folHlink="folHlink"/>
  <p:sldLayoutIdLst>
    <p:sldLayoutId id="2147484055" r:id="rId1"/>
  </p:sldLayoutIdLst>
  <p:timing>
    <p:tnLst>
      <p:par>
        <p:cTn id="1" dur="indefinite" restart="never" nodeType="tmRoot"/>
      </p:par>
    </p:tnLst>
  </p:timing>
  <p:txStyles>
    <p:titleStyle>
      <a:lvl1pPr algn="l" defTabSz="457200" rtl="0" eaLnBrk="1" latinLnBrk="0" hangingPunct="1">
        <a:spcBef>
          <a:spcPct val="0"/>
        </a:spcBef>
        <a:buNone/>
        <a:defRPr sz="2800" b="1" kern="1200">
          <a:solidFill>
            <a:srgbClr val="032C5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9"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txBox="1">
            <a:spLocks/>
          </p:cNvSpPr>
          <p:nvPr/>
        </p:nvSpPr>
        <p:spPr>
          <a:xfrm>
            <a:off x="8676456" y="6453337"/>
            <a:ext cx="586408" cy="313011"/>
          </a:xfrm>
          <a:prstGeom prst="rect">
            <a:avLst/>
          </a:prstGeom>
        </p:spPr>
        <p:txBody>
          <a:bodyPr vert="horz" lIns="91440" tIns="45720" rIns="91440" bIns="45720" rtlCol="0" anchor="ctr"/>
          <a:lstStyle>
            <a:defPPr>
              <a:defRPr lang="en-GB"/>
            </a:defPPr>
            <a:lvl1pPr algn="l" rtl="0" fontAlgn="auto">
              <a:spcBef>
                <a:spcPts val="0"/>
              </a:spcBef>
              <a:spcAft>
                <a:spcPts val="0"/>
              </a:spcAft>
              <a:defRPr sz="1200" kern="1200" smtClean="0">
                <a:solidFill>
                  <a:schemeClr val="bg1">
                    <a:lumMod val="6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914400">
              <a:defRPr/>
            </a:pPr>
            <a:endParaRPr lang="en-GB" dirty="0">
              <a:solidFill>
                <a:prstClr val="white">
                  <a:lumMod val="65000"/>
                </a:prstClr>
              </a:solidFill>
              <a:latin typeface="Calibri"/>
            </a:endParaRPr>
          </a:p>
        </p:txBody>
      </p:sp>
      <p:pic>
        <p:nvPicPr>
          <p:cNvPr id="3" name="Picture 2" descr="PPT  divider_slides template_.jp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extLst>
      <p:ext uri="{BB962C8B-B14F-4D97-AF65-F5344CB8AC3E}">
        <p14:creationId xmlns:p14="http://schemas.microsoft.com/office/powerpoint/2010/main" xmlns="" val="1602260058"/>
      </p:ext>
    </p:extLst>
  </p:cSld>
  <p:clrMap bg1="lt1" tx1="dk1" bg2="lt2" tx2="dk2" accent1="accent1" accent2="accent2" accent3="accent3" accent4="accent4" accent5="accent5" accent6="accent6" hlink="hlink" folHlink="folHlink"/>
  <p:sldLayoutIdLst>
    <p:sldLayoutId id="2147484057" r:id="rId1"/>
  </p:sldLayoutIdLst>
  <p:timing>
    <p:tnLst>
      <p:par>
        <p:cTn id="1" dur="indefinite" restart="never" nodeType="tmRoot"/>
      </p:par>
    </p:tnLst>
  </p:timing>
  <p:txStyles>
    <p:titleStyle>
      <a:lvl1pPr algn="l" defTabSz="457200" rtl="0" eaLnBrk="1" latinLnBrk="0" hangingPunct="1">
        <a:spcBef>
          <a:spcPct val="0"/>
        </a:spcBef>
        <a:buNone/>
        <a:defRPr sz="2800" b="1" kern="1200">
          <a:solidFill>
            <a:srgbClr val="032C5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png"/><Relationship Id="rId3" Type="http://schemas.openxmlformats.org/officeDocument/2006/relationships/image" Target="../media/image39.png"/><Relationship Id="rId7" Type="http://schemas.microsoft.com/office/2007/relationships/hdphoto" Target="../media/hdphoto1.wdp"/><Relationship Id="rId12"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2.png"/><Relationship Id="rId11" Type="http://schemas.microsoft.com/office/2007/relationships/hdphoto" Target="../media/hdphoto3.wdp"/><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6.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95836" y="3032956"/>
            <a:ext cx="2844316" cy="432048"/>
          </a:xfrm>
          <a:prstGeom prst="rect">
            <a:avLst/>
          </a:prstGeom>
        </p:spPr>
        <p:txBody>
          <a:bodyPr wrap="square">
            <a:normAutofit fontScale="92500" lnSpcReduction="10000"/>
          </a:bodyPr>
          <a:lstStyle>
            <a:lvl1pPr algn="l" defTabSz="914400" rtl="0" eaLnBrk="1" latinLnBrk="0" hangingPunct="1">
              <a:lnSpc>
                <a:spcPct val="90000"/>
              </a:lnSpc>
              <a:spcBef>
                <a:spcPct val="0"/>
              </a:spcBef>
              <a:buNone/>
              <a:defRPr sz="2800" b="1" kern="1200">
                <a:solidFill>
                  <a:srgbClr val="10253F"/>
                </a:solidFill>
                <a:latin typeface="Arial"/>
                <a:ea typeface="+mj-ea"/>
                <a:cs typeface="Arial"/>
              </a:defRPr>
            </a:lvl1pPr>
          </a:lstStyle>
          <a:p>
            <a:pPr algn="ctr"/>
            <a:r>
              <a:rPr lang="en-US" dirty="0" smtClean="0"/>
              <a:t>CSIR Overview</a:t>
            </a:r>
            <a:endParaRPr lang="en-US" dirty="0"/>
          </a:p>
        </p:txBody>
      </p:sp>
      <p:sp>
        <p:nvSpPr>
          <p:cNvPr id="2" name="Title 1"/>
          <p:cNvSpPr>
            <a:spLocks noGrp="1"/>
          </p:cNvSpPr>
          <p:nvPr>
            <p:ph type="title"/>
          </p:nvPr>
        </p:nvSpPr>
        <p:spPr>
          <a:xfrm>
            <a:off x="791580" y="908720"/>
            <a:ext cx="7723770" cy="1325563"/>
          </a:xfrm>
        </p:spPr>
        <p:txBody>
          <a:bodyPr/>
          <a:lstStyle/>
          <a:p>
            <a:r>
              <a:rPr lang="en-US" sz="3400" dirty="0" smtClean="0"/>
              <a:t>Parliament’s Standing Committee on Appropriations</a:t>
            </a:r>
            <a:br>
              <a:rPr lang="en-US" sz="3400" dirty="0" smtClean="0"/>
            </a:br>
            <a:r>
              <a:rPr lang="en-US" sz="3400" dirty="0" smtClean="0"/>
              <a:t> </a:t>
            </a:r>
            <a:r>
              <a:rPr lang="en-US" sz="2400" dirty="0" smtClean="0"/>
              <a:t>Tuesday, 20 October 2020</a:t>
            </a:r>
            <a:endParaRPr lang="en-US" sz="2400" dirty="0"/>
          </a:p>
        </p:txBody>
      </p:sp>
      <p:sp>
        <p:nvSpPr>
          <p:cNvPr id="3" name="Subtitle 2"/>
          <p:cNvSpPr>
            <a:spLocks noGrp="1"/>
          </p:cNvSpPr>
          <p:nvPr>
            <p:ph type="subTitle" idx="1"/>
          </p:nvPr>
        </p:nvSpPr>
        <p:spPr>
          <a:xfrm>
            <a:off x="1371600" y="2852936"/>
            <a:ext cx="6400800" cy="1752600"/>
          </a:xfrm>
        </p:spPr>
        <p:txBody>
          <a:bodyPr/>
          <a:lstStyle/>
          <a:p>
            <a:r>
              <a:rPr lang="en-US" dirty="0" err="1" smtClean="0"/>
              <a:t>Dr</a:t>
            </a:r>
            <a:r>
              <a:rPr lang="en-US" dirty="0" smtClean="0"/>
              <a:t> </a:t>
            </a:r>
            <a:r>
              <a:rPr lang="en-US" dirty="0" err="1" smtClean="0"/>
              <a:t>Thulani</a:t>
            </a:r>
            <a:r>
              <a:rPr lang="en-US" dirty="0" smtClean="0"/>
              <a:t> </a:t>
            </a:r>
            <a:r>
              <a:rPr lang="en-US" dirty="0" err="1" smtClean="0"/>
              <a:t>Dlamini</a:t>
            </a:r>
            <a:endParaRPr lang="en-US" dirty="0" smtClean="0"/>
          </a:p>
          <a:p>
            <a:r>
              <a:rPr lang="en-US" dirty="0" smtClean="0"/>
              <a:t>CSIR CEO</a:t>
            </a:r>
            <a:endParaRPr lang="en-US" dirty="0"/>
          </a:p>
        </p:txBody>
      </p:sp>
    </p:spTree>
    <p:extLst>
      <p:ext uri="{BB962C8B-B14F-4D97-AF65-F5344CB8AC3E}">
        <p14:creationId xmlns:p14="http://schemas.microsoft.com/office/powerpoint/2010/main" xmlns="" val="18335040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600" dirty="0" smtClean="0"/>
              <a:t>Strategic objectives</a:t>
            </a:r>
            <a:endParaRPr lang="en-GB" sz="2600" dirty="0"/>
          </a:p>
        </p:txBody>
      </p:sp>
      <p:sp>
        <p:nvSpPr>
          <p:cNvPr id="34" name="Rectangle 33"/>
          <p:cNvSpPr/>
          <p:nvPr/>
        </p:nvSpPr>
        <p:spPr>
          <a:xfrm>
            <a:off x="1279449" y="4380570"/>
            <a:ext cx="5976664" cy="576064"/>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35" name="Rectangle 34"/>
          <p:cNvSpPr/>
          <p:nvPr/>
        </p:nvSpPr>
        <p:spPr>
          <a:xfrm>
            <a:off x="1200815" y="2630969"/>
            <a:ext cx="5976664" cy="681025"/>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36" name="Rectangle 35"/>
          <p:cNvSpPr/>
          <p:nvPr/>
        </p:nvSpPr>
        <p:spPr>
          <a:xfrm>
            <a:off x="1260399" y="3531884"/>
            <a:ext cx="5976664" cy="576064"/>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37" name="Rectangle 36"/>
          <p:cNvSpPr/>
          <p:nvPr/>
        </p:nvSpPr>
        <p:spPr>
          <a:xfrm>
            <a:off x="1260399" y="1714500"/>
            <a:ext cx="5976664" cy="665256"/>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38" name="Oval 37"/>
          <p:cNvSpPr/>
          <p:nvPr/>
        </p:nvSpPr>
        <p:spPr>
          <a:xfrm>
            <a:off x="711719" y="2551156"/>
            <a:ext cx="764704" cy="764704"/>
          </a:xfrm>
          <a:prstGeom prst="ellipse">
            <a:avLst/>
          </a:prstGeom>
          <a:solidFill>
            <a:schemeClr val="tx2">
              <a:lumMod val="50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0" name="Oval 39"/>
          <p:cNvSpPr/>
          <p:nvPr/>
        </p:nvSpPr>
        <p:spPr>
          <a:xfrm>
            <a:off x="711719" y="3387868"/>
            <a:ext cx="764704" cy="764704"/>
          </a:xfrm>
          <a:prstGeom prst="ellipse">
            <a:avLst/>
          </a:prstGeom>
          <a:solidFill>
            <a:schemeClr val="tx2">
              <a:lumMod val="50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1" name="Oval 40"/>
          <p:cNvSpPr/>
          <p:nvPr/>
        </p:nvSpPr>
        <p:spPr>
          <a:xfrm>
            <a:off x="711719" y="4286250"/>
            <a:ext cx="764704" cy="764704"/>
          </a:xfrm>
          <a:prstGeom prst="ellipse">
            <a:avLst/>
          </a:prstGeom>
          <a:solidFill>
            <a:schemeClr val="tx2">
              <a:lumMod val="50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2" name="Oval 41"/>
          <p:cNvSpPr/>
          <p:nvPr/>
        </p:nvSpPr>
        <p:spPr>
          <a:xfrm>
            <a:off x="711719" y="1659676"/>
            <a:ext cx="764704" cy="764704"/>
          </a:xfrm>
          <a:prstGeom prst="ellipse">
            <a:avLst/>
          </a:prstGeom>
          <a:solidFill>
            <a:schemeClr val="tx2">
              <a:lumMod val="50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3" name="TextBox 42"/>
          <p:cNvSpPr txBox="1"/>
          <p:nvPr/>
        </p:nvSpPr>
        <p:spPr>
          <a:xfrm>
            <a:off x="487361" y="1761685"/>
            <a:ext cx="7875589" cy="553998"/>
          </a:xfrm>
          <a:prstGeom prst="rect">
            <a:avLst/>
          </a:prstGeom>
        </p:spPr>
        <p:txBody>
          <a:bodyPr wrap="square">
            <a:sp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077912" marR="0" lvl="1" indent="0" algn="l" defTabSz="914400" rtl="0" eaLnBrk="0" fontAlgn="base" latinLnBrk="0" hangingPunct="0">
              <a:lnSpc>
                <a:spcPct val="100000"/>
              </a:lnSpc>
              <a:spcBef>
                <a:spcPct val="0"/>
              </a:spcBef>
              <a:spcAft>
                <a:spcPct val="0"/>
              </a:spcAft>
              <a:buClrTx/>
              <a:buSzTx/>
              <a:buFontTx/>
              <a:buNone/>
              <a:tabLst/>
              <a:defRPr/>
            </a:pP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Conduct </a:t>
            </a: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research, development and innovation of transformative </a:t>
            </a: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technologies and </a:t>
            </a: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accelerate </a:t>
            </a: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their diffusion</a:t>
            </a:r>
          </a:p>
        </p:txBody>
      </p:sp>
      <p:sp>
        <p:nvSpPr>
          <p:cNvPr id="44" name="Rectangle 43"/>
          <p:cNvSpPr/>
          <p:nvPr/>
        </p:nvSpPr>
        <p:spPr>
          <a:xfrm>
            <a:off x="468310" y="3519862"/>
            <a:ext cx="7488065" cy="553998"/>
          </a:xfrm>
          <a:prstGeom prst="rect">
            <a:avLst/>
          </a:prstGeom>
        </p:spPr>
        <p:txBody>
          <a:bodyPr wrap="square">
            <a:spAutoFit/>
          </a:bodyPr>
          <a:lstStyle/>
          <a:p>
            <a:pPr marL="1077912" marR="0" lvl="1" indent="0" algn="l" defTabSz="914400" rtl="0" eaLnBrk="0" fontAlgn="base" latinLnBrk="0" hangingPunct="0">
              <a:lnSpc>
                <a:spcPct val="100000"/>
              </a:lnSpc>
              <a:spcBef>
                <a:spcPct val="0"/>
              </a:spcBef>
              <a:spcAft>
                <a:spcPct val="0"/>
              </a:spcAft>
              <a:buClrTx/>
              <a:buSzTx/>
              <a:buFontTx/>
              <a:buNone/>
              <a:tabLst/>
              <a:defRPr/>
            </a:pP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Drive </a:t>
            </a: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socioeconomic </a:t>
            </a: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transformation through RD&amp;I </a:t>
            </a: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that </a:t>
            </a: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supports the development of a capable state</a:t>
            </a:r>
          </a:p>
        </p:txBody>
      </p:sp>
      <p:sp>
        <p:nvSpPr>
          <p:cNvPr id="45" name="Rectangle 44"/>
          <p:cNvSpPr/>
          <p:nvPr/>
        </p:nvSpPr>
        <p:spPr>
          <a:xfrm>
            <a:off x="468311" y="4509120"/>
            <a:ext cx="7261756" cy="323165"/>
          </a:xfrm>
          <a:prstGeom prst="rect">
            <a:avLst/>
          </a:prstGeom>
        </p:spPr>
        <p:txBody>
          <a:bodyPr wrap="square">
            <a:spAutoFit/>
          </a:bodyPr>
          <a:lstStyle/>
          <a:p>
            <a:pPr marL="1077912" marR="0" lvl="1" indent="0" algn="just" defTabSz="914400" rtl="0" eaLnBrk="0" fontAlgn="base" latinLnBrk="0" hangingPunct="0">
              <a:lnSpc>
                <a:spcPct val="100000"/>
              </a:lnSpc>
              <a:spcBef>
                <a:spcPct val="0"/>
              </a:spcBef>
              <a:spcAft>
                <a:spcPct val="0"/>
              </a:spcAft>
              <a:buClrTx/>
              <a:buSzTx/>
              <a:buFontTx/>
              <a:buNone/>
              <a:tabLst/>
              <a:defRPr/>
            </a:pP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Build and </a:t>
            </a: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transform </a:t>
            </a: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human capital and infrastructure </a:t>
            </a:r>
          </a:p>
        </p:txBody>
      </p:sp>
      <p:sp>
        <p:nvSpPr>
          <p:cNvPr id="46" name="Rectangle 45"/>
          <p:cNvSpPr/>
          <p:nvPr/>
        </p:nvSpPr>
        <p:spPr>
          <a:xfrm>
            <a:off x="457200" y="2581941"/>
            <a:ext cx="7666892" cy="784830"/>
          </a:xfrm>
          <a:prstGeom prst="rect">
            <a:avLst/>
          </a:prstGeom>
        </p:spPr>
        <p:txBody>
          <a:bodyPr wrap="square">
            <a:spAutoFit/>
          </a:bodyPr>
          <a:lstStyle/>
          <a:p>
            <a:pPr marL="1077912" marR="0" lvl="1" indent="0" algn="l" defTabSz="914400" rtl="0" eaLnBrk="0" fontAlgn="base" latinLnBrk="0" hangingPunct="0">
              <a:lnSpc>
                <a:spcPct val="100000"/>
              </a:lnSpc>
              <a:spcBef>
                <a:spcPct val="0"/>
              </a:spcBef>
              <a:spcAft>
                <a:spcPct val="0"/>
              </a:spcAft>
              <a:buClrTx/>
              <a:buSzTx/>
              <a:buFontTx/>
              <a:buNone/>
              <a:tabLst/>
              <a:defRPr/>
            </a:pP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Improve </a:t>
            </a: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the competitiveness of high-impact industries to support South Africa’s re-industrialisation, </a:t>
            </a: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by collaboratively localising, developing and implementing technology</a:t>
            </a:r>
            <a:endPar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47" name="Rectangle 46"/>
          <p:cNvSpPr/>
          <p:nvPr/>
        </p:nvSpPr>
        <p:spPr>
          <a:xfrm>
            <a:off x="1279449" y="5220613"/>
            <a:ext cx="5976664" cy="576064"/>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8" name="Oval 47"/>
          <p:cNvSpPr/>
          <p:nvPr/>
        </p:nvSpPr>
        <p:spPr>
          <a:xfrm>
            <a:off x="730769" y="5124450"/>
            <a:ext cx="764704" cy="764704"/>
          </a:xfrm>
          <a:prstGeom prst="ellipse">
            <a:avLst/>
          </a:prstGeom>
          <a:solidFill>
            <a:schemeClr val="tx2">
              <a:lumMod val="50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49" name="Rectangle 48"/>
          <p:cNvSpPr/>
          <p:nvPr/>
        </p:nvSpPr>
        <p:spPr>
          <a:xfrm>
            <a:off x="487361" y="5229200"/>
            <a:ext cx="7261756" cy="553998"/>
          </a:xfrm>
          <a:prstGeom prst="rect">
            <a:avLst/>
          </a:prstGeom>
        </p:spPr>
        <p:txBody>
          <a:bodyPr wrap="square">
            <a:spAutoFit/>
          </a:bodyPr>
          <a:lstStyle/>
          <a:p>
            <a:pPr marL="1077912" marR="0" lvl="1" indent="0" algn="just" defTabSz="914400" rtl="0" eaLnBrk="0" fontAlgn="base" latinLnBrk="0" hangingPunct="0">
              <a:lnSpc>
                <a:spcPct val="100000"/>
              </a:lnSpc>
              <a:spcBef>
                <a:spcPct val="0"/>
              </a:spcBef>
              <a:spcAft>
                <a:spcPct val="0"/>
              </a:spcAft>
              <a:buClrTx/>
              <a:buSzTx/>
              <a:buFontTx/>
              <a:buNone/>
              <a:tabLst/>
              <a:defRPr/>
            </a:pP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Diversify </a:t>
            </a: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income and </a:t>
            </a: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maintain financial sustainability </a:t>
            </a: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and</a:t>
            </a:r>
          </a:p>
          <a:p>
            <a:pPr marL="1077912" marR="0" lvl="1" indent="0" algn="just" defTabSz="914400" rtl="0" eaLnBrk="0" fontAlgn="base" latinLnBrk="0" hangingPunct="0">
              <a:lnSpc>
                <a:spcPct val="100000"/>
              </a:lnSpc>
              <a:spcBef>
                <a:spcPct val="0"/>
              </a:spcBef>
              <a:spcAft>
                <a:spcPct val="0"/>
              </a:spcAft>
              <a:buClrTx/>
              <a:buSzTx/>
              <a:buFontTx/>
              <a:buNone/>
              <a:tabLst/>
              <a:defRPr/>
            </a:pPr>
            <a:r>
              <a:rPr kumimoji="0" lang="en-ZA" sz="15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good </a:t>
            </a:r>
            <a:r>
              <a:rPr kumimoji="0" lang="en-ZA" sz="15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governance</a:t>
            </a:r>
          </a:p>
        </p:txBody>
      </p:sp>
      <p:sp>
        <p:nvSpPr>
          <p:cNvPr id="50" name="Freeform 9">
            <a:extLst>
              <a:ext uri="{FF2B5EF4-FFF2-40B4-BE49-F238E27FC236}">
                <a16:creationId xmlns:a16="http://schemas.microsoft.com/office/drawing/2014/main" xmlns="" id="{91742C92-9554-47FF-90A5-C0C38A140980}"/>
              </a:ext>
            </a:extLst>
          </p:cNvPr>
          <p:cNvSpPr>
            <a:spLocks noEditPoints="1"/>
          </p:cNvSpPr>
          <p:nvPr/>
        </p:nvSpPr>
        <p:spPr bwMode="auto">
          <a:xfrm>
            <a:off x="894727" y="4501035"/>
            <a:ext cx="424085" cy="366588"/>
          </a:xfrm>
          <a:custGeom>
            <a:avLst/>
            <a:gdLst>
              <a:gd name="T0" fmla="*/ 22 w 300"/>
              <a:gd name="T1" fmla="*/ 129 h 340"/>
              <a:gd name="T2" fmla="*/ 2 w 300"/>
              <a:gd name="T3" fmla="*/ 201 h 340"/>
              <a:gd name="T4" fmla="*/ 18 w 300"/>
              <a:gd name="T5" fmla="*/ 230 h 340"/>
              <a:gd name="T6" fmla="*/ 33 w 300"/>
              <a:gd name="T7" fmla="*/ 248 h 340"/>
              <a:gd name="T8" fmla="*/ 30 w 300"/>
              <a:gd name="T9" fmla="*/ 265 h 340"/>
              <a:gd name="T10" fmla="*/ 40 w 300"/>
              <a:gd name="T11" fmla="*/ 296 h 340"/>
              <a:gd name="T12" fmla="*/ 105 w 300"/>
              <a:gd name="T13" fmla="*/ 306 h 340"/>
              <a:gd name="T14" fmla="*/ 228 w 300"/>
              <a:gd name="T15" fmla="*/ 303 h 340"/>
              <a:gd name="T16" fmla="*/ 230 w 300"/>
              <a:gd name="T17" fmla="*/ 255 h 340"/>
              <a:gd name="T18" fmla="*/ 145 w 300"/>
              <a:gd name="T19" fmla="*/ 0 h 340"/>
              <a:gd name="T20" fmla="*/ 119 w 300"/>
              <a:gd name="T21" fmla="*/ 151 h 340"/>
              <a:gd name="T22" fmla="*/ 98 w 300"/>
              <a:gd name="T23" fmla="*/ 161 h 340"/>
              <a:gd name="T24" fmla="*/ 81 w 300"/>
              <a:gd name="T25" fmla="*/ 140 h 340"/>
              <a:gd name="T26" fmla="*/ 59 w 300"/>
              <a:gd name="T27" fmla="*/ 132 h 340"/>
              <a:gd name="T28" fmla="*/ 62 w 300"/>
              <a:gd name="T29" fmla="*/ 106 h 340"/>
              <a:gd name="T30" fmla="*/ 52 w 300"/>
              <a:gd name="T31" fmla="*/ 85 h 340"/>
              <a:gd name="T32" fmla="*/ 73 w 300"/>
              <a:gd name="T33" fmla="*/ 69 h 340"/>
              <a:gd name="T34" fmla="*/ 81 w 300"/>
              <a:gd name="T35" fmla="*/ 47 h 340"/>
              <a:gd name="T36" fmla="*/ 107 w 300"/>
              <a:gd name="T37" fmla="*/ 50 h 340"/>
              <a:gd name="T38" fmla="*/ 128 w 300"/>
              <a:gd name="T39" fmla="*/ 40 h 340"/>
              <a:gd name="T40" fmla="*/ 145 w 300"/>
              <a:gd name="T41" fmla="*/ 60 h 340"/>
              <a:gd name="T42" fmla="*/ 167 w 300"/>
              <a:gd name="T43" fmla="*/ 68 h 340"/>
              <a:gd name="T44" fmla="*/ 164 w 300"/>
              <a:gd name="T45" fmla="*/ 95 h 340"/>
              <a:gd name="T46" fmla="*/ 174 w 300"/>
              <a:gd name="T47" fmla="*/ 116 h 340"/>
              <a:gd name="T48" fmla="*/ 153 w 300"/>
              <a:gd name="T49" fmla="*/ 132 h 340"/>
              <a:gd name="T50" fmla="*/ 145 w 300"/>
              <a:gd name="T51" fmla="*/ 154 h 340"/>
              <a:gd name="T52" fmla="*/ 241 w 300"/>
              <a:gd name="T53" fmla="*/ 183 h 340"/>
              <a:gd name="T54" fmla="*/ 227 w 300"/>
              <a:gd name="T55" fmla="*/ 194 h 340"/>
              <a:gd name="T56" fmla="*/ 222 w 300"/>
              <a:gd name="T57" fmla="*/ 209 h 340"/>
              <a:gd name="T58" fmla="*/ 204 w 300"/>
              <a:gd name="T59" fmla="*/ 207 h 340"/>
              <a:gd name="T60" fmla="*/ 190 w 300"/>
              <a:gd name="T61" fmla="*/ 213 h 340"/>
              <a:gd name="T62" fmla="*/ 179 w 300"/>
              <a:gd name="T63" fmla="*/ 200 h 340"/>
              <a:gd name="T64" fmla="*/ 164 w 300"/>
              <a:gd name="T65" fmla="*/ 194 h 340"/>
              <a:gd name="T66" fmla="*/ 166 w 300"/>
              <a:gd name="T67" fmla="*/ 176 h 340"/>
              <a:gd name="T68" fmla="*/ 159 w 300"/>
              <a:gd name="T69" fmla="*/ 162 h 340"/>
              <a:gd name="T70" fmla="*/ 173 w 300"/>
              <a:gd name="T71" fmla="*/ 151 h 340"/>
              <a:gd name="T72" fmla="*/ 179 w 300"/>
              <a:gd name="T73" fmla="*/ 136 h 340"/>
              <a:gd name="T74" fmla="*/ 196 w 300"/>
              <a:gd name="T75" fmla="*/ 138 h 340"/>
              <a:gd name="T76" fmla="*/ 211 w 300"/>
              <a:gd name="T77" fmla="*/ 131 h 340"/>
              <a:gd name="T78" fmla="*/ 222 w 300"/>
              <a:gd name="T79" fmla="*/ 146 h 340"/>
              <a:gd name="T80" fmla="*/ 237 w 300"/>
              <a:gd name="T81" fmla="*/ 151 h 340"/>
              <a:gd name="T82" fmla="*/ 234 w 300"/>
              <a:gd name="T83" fmla="*/ 169 h 340"/>
              <a:gd name="T84" fmla="*/ 241 w 300"/>
              <a:gd name="T85" fmla="*/ 183 h 340"/>
              <a:gd name="T86" fmla="*/ 255 w 300"/>
              <a:gd name="T87" fmla="*/ 93 h 340"/>
              <a:gd name="T88" fmla="*/ 254 w 300"/>
              <a:gd name="T89" fmla="*/ 111 h 340"/>
              <a:gd name="T90" fmla="*/ 238 w 300"/>
              <a:gd name="T91" fmla="*/ 114 h 340"/>
              <a:gd name="T92" fmla="*/ 225 w 300"/>
              <a:gd name="T93" fmla="*/ 126 h 340"/>
              <a:gd name="T94" fmla="*/ 212 w 300"/>
              <a:gd name="T95" fmla="*/ 117 h 340"/>
              <a:gd name="T96" fmla="*/ 194 w 300"/>
              <a:gd name="T97" fmla="*/ 116 h 340"/>
              <a:gd name="T98" fmla="*/ 191 w 300"/>
              <a:gd name="T99" fmla="*/ 100 h 340"/>
              <a:gd name="T100" fmla="*/ 180 w 300"/>
              <a:gd name="T101" fmla="*/ 87 h 340"/>
              <a:gd name="T102" fmla="*/ 189 w 300"/>
              <a:gd name="T103" fmla="*/ 74 h 340"/>
              <a:gd name="T104" fmla="*/ 190 w 300"/>
              <a:gd name="T105" fmla="*/ 56 h 340"/>
              <a:gd name="T106" fmla="*/ 205 w 300"/>
              <a:gd name="T107" fmla="*/ 54 h 340"/>
              <a:gd name="T108" fmla="*/ 219 w 300"/>
              <a:gd name="T109" fmla="*/ 42 h 340"/>
              <a:gd name="T110" fmla="*/ 231 w 300"/>
              <a:gd name="T111" fmla="*/ 51 h 340"/>
              <a:gd name="T112" fmla="*/ 249 w 300"/>
              <a:gd name="T113" fmla="*/ 52 h 340"/>
              <a:gd name="T114" fmla="*/ 252 w 300"/>
              <a:gd name="T115" fmla="*/ 67 h 340"/>
              <a:gd name="T116" fmla="*/ 264 w 300"/>
              <a:gd name="T117" fmla="*/ 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0" h="340">
                <a:moveTo>
                  <a:pt x="145" y="0"/>
                </a:moveTo>
                <a:cubicBezTo>
                  <a:pt x="71" y="0"/>
                  <a:pt x="22" y="55"/>
                  <a:pt x="22" y="129"/>
                </a:cubicBezTo>
                <a:cubicBezTo>
                  <a:pt x="22" y="133"/>
                  <a:pt x="25" y="134"/>
                  <a:pt x="25" y="142"/>
                </a:cubicBezTo>
                <a:cubicBezTo>
                  <a:pt x="25" y="151"/>
                  <a:pt x="5" y="194"/>
                  <a:pt x="2" y="201"/>
                </a:cubicBezTo>
                <a:cubicBezTo>
                  <a:pt x="0" y="207"/>
                  <a:pt x="1" y="219"/>
                  <a:pt x="11" y="219"/>
                </a:cubicBezTo>
                <a:cubicBezTo>
                  <a:pt x="23" y="218"/>
                  <a:pt x="24" y="226"/>
                  <a:pt x="18" y="230"/>
                </a:cubicBezTo>
                <a:cubicBezTo>
                  <a:pt x="15" y="232"/>
                  <a:pt x="18" y="241"/>
                  <a:pt x="20" y="242"/>
                </a:cubicBezTo>
                <a:cubicBezTo>
                  <a:pt x="22" y="243"/>
                  <a:pt x="33" y="247"/>
                  <a:pt x="33" y="248"/>
                </a:cubicBezTo>
                <a:cubicBezTo>
                  <a:pt x="34" y="249"/>
                  <a:pt x="29" y="251"/>
                  <a:pt x="28" y="254"/>
                </a:cubicBezTo>
                <a:cubicBezTo>
                  <a:pt x="26" y="257"/>
                  <a:pt x="30" y="265"/>
                  <a:pt x="30" y="265"/>
                </a:cubicBezTo>
                <a:cubicBezTo>
                  <a:pt x="30" y="265"/>
                  <a:pt x="33" y="267"/>
                  <a:pt x="40" y="271"/>
                </a:cubicBezTo>
                <a:cubicBezTo>
                  <a:pt x="47" y="276"/>
                  <a:pt x="40" y="292"/>
                  <a:pt x="40" y="296"/>
                </a:cubicBezTo>
                <a:cubicBezTo>
                  <a:pt x="40" y="301"/>
                  <a:pt x="46" y="316"/>
                  <a:pt x="62" y="316"/>
                </a:cubicBezTo>
                <a:cubicBezTo>
                  <a:pt x="78" y="316"/>
                  <a:pt x="105" y="306"/>
                  <a:pt x="105" y="306"/>
                </a:cubicBezTo>
                <a:cubicBezTo>
                  <a:pt x="112" y="340"/>
                  <a:pt x="112" y="340"/>
                  <a:pt x="112" y="340"/>
                </a:cubicBezTo>
                <a:cubicBezTo>
                  <a:pt x="117" y="338"/>
                  <a:pt x="206" y="310"/>
                  <a:pt x="228" y="303"/>
                </a:cubicBezTo>
                <a:cubicBezTo>
                  <a:pt x="231" y="302"/>
                  <a:pt x="233" y="302"/>
                  <a:pt x="236" y="301"/>
                </a:cubicBezTo>
                <a:cubicBezTo>
                  <a:pt x="230" y="255"/>
                  <a:pt x="230" y="255"/>
                  <a:pt x="230" y="255"/>
                </a:cubicBezTo>
                <a:cubicBezTo>
                  <a:pt x="245" y="229"/>
                  <a:pt x="283" y="189"/>
                  <a:pt x="287" y="150"/>
                </a:cubicBezTo>
                <a:cubicBezTo>
                  <a:pt x="300" y="49"/>
                  <a:pt x="230" y="0"/>
                  <a:pt x="145" y="0"/>
                </a:cubicBezTo>
                <a:close/>
                <a:moveTo>
                  <a:pt x="138" y="145"/>
                </a:moveTo>
                <a:cubicBezTo>
                  <a:pt x="132" y="149"/>
                  <a:pt x="125" y="151"/>
                  <a:pt x="119" y="151"/>
                </a:cubicBezTo>
                <a:cubicBezTo>
                  <a:pt x="118" y="163"/>
                  <a:pt x="118" y="163"/>
                  <a:pt x="118" y="163"/>
                </a:cubicBezTo>
                <a:cubicBezTo>
                  <a:pt x="98" y="161"/>
                  <a:pt x="98" y="161"/>
                  <a:pt x="98" y="161"/>
                </a:cubicBezTo>
                <a:cubicBezTo>
                  <a:pt x="99" y="150"/>
                  <a:pt x="99" y="150"/>
                  <a:pt x="99" y="150"/>
                </a:cubicBezTo>
                <a:cubicBezTo>
                  <a:pt x="92" y="148"/>
                  <a:pt x="86" y="145"/>
                  <a:pt x="81" y="140"/>
                </a:cubicBezTo>
                <a:cubicBezTo>
                  <a:pt x="72" y="148"/>
                  <a:pt x="72" y="148"/>
                  <a:pt x="72" y="148"/>
                </a:cubicBezTo>
                <a:cubicBezTo>
                  <a:pt x="59" y="132"/>
                  <a:pt x="59" y="132"/>
                  <a:pt x="59" y="132"/>
                </a:cubicBezTo>
                <a:cubicBezTo>
                  <a:pt x="68" y="125"/>
                  <a:pt x="68" y="125"/>
                  <a:pt x="68" y="125"/>
                </a:cubicBezTo>
                <a:cubicBezTo>
                  <a:pt x="65" y="119"/>
                  <a:pt x="63" y="113"/>
                  <a:pt x="62" y="106"/>
                </a:cubicBezTo>
                <a:cubicBezTo>
                  <a:pt x="50" y="105"/>
                  <a:pt x="50" y="105"/>
                  <a:pt x="50" y="105"/>
                </a:cubicBezTo>
                <a:cubicBezTo>
                  <a:pt x="52" y="85"/>
                  <a:pt x="52" y="85"/>
                  <a:pt x="52" y="85"/>
                </a:cubicBezTo>
                <a:cubicBezTo>
                  <a:pt x="64" y="86"/>
                  <a:pt x="64" y="86"/>
                  <a:pt x="64" y="86"/>
                </a:cubicBezTo>
                <a:cubicBezTo>
                  <a:pt x="66" y="80"/>
                  <a:pt x="69" y="74"/>
                  <a:pt x="73" y="69"/>
                </a:cubicBezTo>
                <a:cubicBezTo>
                  <a:pt x="65" y="60"/>
                  <a:pt x="65" y="60"/>
                  <a:pt x="65" y="60"/>
                </a:cubicBezTo>
                <a:cubicBezTo>
                  <a:pt x="81" y="47"/>
                  <a:pt x="81" y="47"/>
                  <a:pt x="81" y="47"/>
                </a:cubicBezTo>
                <a:cubicBezTo>
                  <a:pt x="89" y="56"/>
                  <a:pt x="89" y="56"/>
                  <a:pt x="89" y="56"/>
                </a:cubicBezTo>
                <a:cubicBezTo>
                  <a:pt x="94" y="53"/>
                  <a:pt x="101" y="50"/>
                  <a:pt x="107" y="50"/>
                </a:cubicBezTo>
                <a:cubicBezTo>
                  <a:pt x="108" y="38"/>
                  <a:pt x="108" y="38"/>
                  <a:pt x="108" y="38"/>
                </a:cubicBezTo>
                <a:cubicBezTo>
                  <a:pt x="128" y="40"/>
                  <a:pt x="128" y="40"/>
                  <a:pt x="128" y="40"/>
                </a:cubicBezTo>
                <a:cubicBezTo>
                  <a:pt x="127" y="51"/>
                  <a:pt x="127" y="51"/>
                  <a:pt x="127" y="51"/>
                </a:cubicBezTo>
                <a:cubicBezTo>
                  <a:pt x="134" y="53"/>
                  <a:pt x="140" y="56"/>
                  <a:pt x="145" y="60"/>
                </a:cubicBezTo>
                <a:cubicBezTo>
                  <a:pt x="154" y="53"/>
                  <a:pt x="154" y="53"/>
                  <a:pt x="154" y="53"/>
                </a:cubicBezTo>
                <a:cubicBezTo>
                  <a:pt x="167" y="68"/>
                  <a:pt x="167" y="68"/>
                  <a:pt x="167" y="68"/>
                </a:cubicBezTo>
                <a:cubicBezTo>
                  <a:pt x="158" y="76"/>
                  <a:pt x="158" y="76"/>
                  <a:pt x="158" y="76"/>
                </a:cubicBezTo>
                <a:cubicBezTo>
                  <a:pt x="161" y="82"/>
                  <a:pt x="163" y="88"/>
                  <a:pt x="164" y="95"/>
                </a:cubicBezTo>
                <a:cubicBezTo>
                  <a:pt x="175" y="96"/>
                  <a:pt x="175" y="96"/>
                  <a:pt x="175" y="96"/>
                </a:cubicBezTo>
                <a:cubicBezTo>
                  <a:pt x="174" y="116"/>
                  <a:pt x="174" y="116"/>
                  <a:pt x="174" y="116"/>
                </a:cubicBezTo>
                <a:cubicBezTo>
                  <a:pt x="162" y="115"/>
                  <a:pt x="162" y="115"/>
                  <a:pt x="162" y="115"/>
                </a:cubicBezTo>
                <a:cubicBezTo>
                  <a:pt x="160" y="121"/>
                  <a:pt x="157" y="127"/>
                  <a:pt x="153" y="132"/>
                </a:cubicBezTo>
                <a:cubicBezTo>
                  <a:pt x="161" y="141"/>
                  <a:pt x="161" y="141"/>
                  <a:pt x="161" y="141"/>
                </a:cubicBezTo>
                <a:cubicBezTo>
                  <a:pt x="145" y="154"/>
                  <a:pt x="145" y="154"/>
                  <a:pt x="145" y="154"/>
                </a:cubicBezTo>
                <a:lnTo>
                  <a:pt x="138" y="145"/>
                </a:lnTo>
                <a:close/>
                <a:moveTo>
                  <a:pt x="241" y="183"/>
                </a:moveTo>
                <a:cubicBezTo>
                  <a:pt x="233" y="182"/>
                  <a:pt x="233" y="182"/>
                  <a:pt x="233" y="182"/>
                </a:cubicBezTo>
                <a:cubicBezTo>
                  <a:pt x="232" y="187"/>
                  <a:pt x="230" y="191"/>
                  <a:pt x="227" y="194"/>
                </a:cubicBezTo>
                <a:cubicBezTo>
                  <a:pt x="232" y="200"/>
                  <a:pt x="232" y="200"/>
                  <a:pt x="232" y="200"/>
                </a:cubicBezTo>
                <a:cubicBezTo>
                  <a:pt x="222" y="209"/>
                  <a:pt x="222" y="209"/>
                  <a:pt x="222" y="209"/>
                </a:cubicBezTo>
                <a:cubicBezTo>
                  <a:pt x="217" y="203"/>
                  <a:pt x="217" y="203"/>
                  <a:pt x="217" y="203"/>
                </a:cubicBezTo>
                <a:cubicBezTo>
                  <a:pt x="213" y="205"/>
                  <a:pt x="209" y="206"/>
                  <a:pt x="204" y="207"/>
                </a:cubicBezTo>
                <a:cubicBezTo>
                  <a:pt x="203" y="215"/>
                  <a:pt x="203" y="215"/>
                  <a:pt x="203" y="215"/>
                </a:cubicBezTo>
                <a:cubicBezTo>
                  <a:pt x="190" y="213"/>
                  <a:pt x="190" y="213"/>
                  <a:pt x="190" y="213"/>
                </a:cubicBezTo>
                <a:cubicBezTo>
                  <a:pt x="191" y="206"/>
                  <a:pt x="191" y="206"/>
                  <a:pt x="191" y="206"/>
                </a:cubicBezTo>
                <a:cubicBezTo>
                  <a:pt x="186" y="204"/>
                  <a:pt x="182" y="202"/>
                  <a:pt x="179" y="200"/>
                </a:cubicBezTo>
                <a:cubicBezTo>
                  <a:pt x="173" y="205"/>
                  <a:pt x="173" y="205"/>
                  <a:pt x="173" y="205"/>
                </a:cubicBezTo>
                <a:cubicBezTo>
                  <a:pt x="164" y="194"/>
                  <a:pt x="164" y="194"/>
                  <a:pt x="164" y="194"/>
                </a:cubicBezTo>
                <a:cubicBezTo>
                  <a:pt x="170" y="189"/>
                  <a:pt x="170" y="189"/>
                  <a:pt x="170" y="189"/>
                </a:cubicBezTo>
                <a:cubicBezTo>
                  <a:pt x="168" y="185"/>
                  <a:pt x="166" y="181"/>
                  <a:pt x="166" y="176"/>
                </a:cubicBezTo>
                <a:cubicBezTo>
                  <a:pt x="158" y="176"/>
                  <a:pt x="158" y="176"/>
                  <a:pt x="158" y="176"/>
                </a:cubicBezTo>
                <a:cubicBezTo>
                  <a:pt x="159" y="162"/>
                  <a:pt x="159" y="162"/>
                  <a:pt x="159" y="162"/>
                </a:cubicBezTo>
                <a:cubicBezTo>
                  <a:pt x="167" y="163"/>
                  <a:pt x="167" y="163"/>
                  <a:pt x="167" y="163"/>
                </a:cubicBezTo>
                <a:cubicBezTo>
                  <a:pt x="168" y="158"/>
                  <a:pt x="171" y="154"/>
                  <a:pt x="173" y="151"/>
                </a:cubicBezTo>
                <a:cubicBezTo>
                  <a:pt x="168" y="145"/>
                  <a:pt x="168" y="145"/>
                  <a:pt x="168" y="145"/>
                </a:cubicBezTo>
                <a:cubicBezTo>
                  <a:pt x="179" y="136"/>
                  <a:pt x="179" y="136"/>
                  <a:pt x="179" y="136"/>
                </a:cubicBezTo>
                <a:cubicBezTo>
                  <a:pt x="184" y="142"/>
                  <a:pt x="184" y="142"/>
                  <a:pt x="184" y="142"/>
                </a:cubicBezTo>
                <a:cubicBezTo>
                  <a:pt x="188" y="140"/>
                  <a:pt x="192" y="139"/>
                  <a:pt x="196" y="138"/>
                </a:cubicBezTo>
                <a:cubicBezTo>
                  <a:pt x="197" y="130"/>
                  <a:pt x="197" y="130"/>
                  <a:pt x="197" y="130"/>
                </a:cubicBezTo>
                <a:cubicBezTo>
                  <a:pt x="211" y="131"/>
                  <a:pt x="211" y="131"/>
                  <a:pt x="211" y="131"/>
                </a:cubicBezTo>
                <a:cubicBezTo>
                  <a:pt x="210" y="140"/>
                  <a:pt x="210" y="140"/>
                  <a:pt x="210" y="140"/>
                </a:cubicBezTo>
                <a:cubicBezTo>
                  <a:pt x="214" y="141"/>
                  <a:pt x="218" y="143"/>
                  <a:pt x="222" y="146"/>
                </a:cubicBezTo>
                <a:cubicBezTo>
                  <a:pt x="228" y="140"/>
                  <a:pt x="228" y="140"/>
                  <a:pt x="228" y="140"/>
                </a:cubicBezTo>
                <a:cubicBezTo>
                  <a:pt x="237" y="151"/>
                  <a:pt x="237" y="151"/>
                  <a:pt x="237" y="151"/>
                </a:cubicBezTo>
                <a:cubicBezTo>
                  <a:pt x="230" y="156"/>
                  <a:pt x="230" y="156"/>
                  <a:pt x="230" y="156"/>
                </a:cubicBezTo>
                <a:cubicBezTo>
                  <a:pt x="233" y="160"/>
                  <a:pt x="234" y="164"/>
                  <a:pt x="234" y="169"/>
                </a:cubicBezTo>
                <a:cubicBezTo>
                  <a:pt x="242" y="169"/>
                  <a:pt x="242" y="169"/>
                  <a:pt x="242" y="169"/>
                </a:cubicBezTo>
                <a:lnTo>
                  <a:pt x="241" y="183"/>
                </a:lnTo>
                <a:close/>
                <a:moveTo>
                  <a:pt x="263" y="94"/>
                </a:moveTo>
                <a:cubicBezTo>
                  <a:pt x="255" y="93"/>
                  <a:pt x="255" y="93"/>
                  <a:pt x="255" y="93"/>
                </a:cubicBezTo>
                <a:cubicBezTo>
                  <a:pt x="254" y="98"/>
                  <a:pt x="252" y="102"/>
                  <a:pt x="249" y="105"/>
                </a:cubicBezTo>
                <a:cubicBezTo>
                  <a:pt x="254" y="111"/>
                  <a:pt x="254" y="111"/>
                  <a:pt x="254" y="111"/>
                </a:cubicBezTo>
                <a:cubicBezTo>
                  <a:pt x="243" y="120"/>
                  <a:pt x="243" y="120"/>
                  <a:pt x="243" y="120"/>
                </a:cubicBezTo>
                <a:cubicBezTo>
                  <a:pt x="238" y="114"/>
                  <a:pt x="238" y="114"/>
                  <a:pt x="238" y="114"/>
                </a:cubicBezTo>
                <a:cubicBezTo>
                  <a:pt x="235" y="116"/>
                  <a:pt x="230" y="118"/>
                  <a:pt x="226" y="118"/>
                </a:cubicBezTo>
                <a:cubicBezTo>
                  <a:pt x="225" y="126"/>
                  <a:pt x="225" y="126"/>
                  <a:pt x="225" y="126"/>
                </a:cubicBezTo>
                <a:cubicBezTo>
                  <a:pt x="211" y="125"/>
                  <a:pt x="211" y="125"/>
                  <a:pt x="211" y="125"/>
                </a:cubicBezTo>
                <a:cubicBezTo>
                  <a:pt x="212" y="117"/>
                  <a:pt x="212" y="117"/>
                  <a:pt x="212" y="117"/>
                </a:cubicBezTo>
                <a:cubicBezTo>
                  <a:pt x="208" y="116"/>
                  <a:pt x="204" y="114"/>
                  <a:pt x="200" y="111"/>
                </a:cubicBezTo>
                <a:cubicBezTo>
                  <a:pt x="194" y="116"/>
                  <a:pt x="194" y="116"/>
                  <a:pt x="194" y="116"/>
                </a:cubicBezTo>
                <a:cubicBezTo>
                  <a:pt x="185" y="105"/>
                  <a:pt x="185" y="105"/>
                  <a:pt x="185" y="105"/>
                </a:cubicBezTo>
                <a:cubicBezTo>
                  <a:pt x="191" y="100"/>
                  <a:pt x="191" y="100"/>
                  <a:pt x="191" y="100"/>
                </a:cubicBezTo>
                <a:cubicBezTo>
                  <a:pt x="189" y="96"/>
                  <a:pt x="188" y="92"/>
                  <a:pt x="187" y="88"/>
                </a:cubicBezTo>
                <a:cubicBezTo>
                  <a:pt x="180" y="87"/>
                  <a:pt x="180" y="87"/>
                  <a:pt x="180" y="87"/>
                </a:cubicBezTo>
                <a:cubicBezTo>
                  <a:pt x="181" y="73"/>
                  <a:pt x="181" y="73"/>
                  <a:pt x="181" y="73"/>
                </a:cubicBezTo>
                <a:cubicBezTo>
                  <a:pt x="189" y="74"/>
                  <a:pt x="189" y="74"/>
                  <a:pt x="189" y="74"/>
                </a:cubicBezTo>
                <a:cubicBezTo>
                  <a:pt x="190" y="70"/>
                  <a:pt x="192" y="66"/>
                  <a:pt x="195" y="62"/>
                </a:cubicBezTo>
                <a:cubicBezTo>
                  <a:pt x="190" y="56"/>
                  <a:pt x="190" y="56"/>
                  <a:pt x="190" y="56"/>
                </a:cubicBezTo>
                <a:cubicBezTo>
                  <a:pt x="200" y="47"/>
                  <a:pt x="200" y="47"/>
                  <a:pt x="200" y="47"/>
                </a:cubicBezTo>
                <a:cubicBezTo>
                  <a:pt x="205" y="54"/>
                  <a:pt x="205" y="54"/>
                  <a:pt x="205" y="54"/>
                </a:cubicBezTo>
                <a:cubicBezTo>
                  <a:pt x="209" y="51"/>
                  <a:pt x="213" y="50"/>
                  <a:pt x="218" y="50"/>
                </a:cubicBezTo>
                <a:cubicBezTo>
                  <a:pt x="219" y="42"/>
                  <a:pt x="219" y="42"/>
                  <a:pt x="219" y="42"/>
                </a:cubicBezTo>
                <a:cubicBezTo>
                  <a:pt x="232" y="43"/>
                  <a:pt x="232" y="43"/>
                  <a:pt x="232" y="43"/>
                </a:cubicBezTo>
                <a:cubicBezTo>
                  <a:pt x="231" y="51"/>
                  <a:pt x="231" y="51"/>
                  <a:pt x="231" y="51"/>
                </a:cubicBezTo>
                <a:cubicBezTo>
                  <a:pt x="236" y="52"/>
                  <a:pt x="240" y="54"/>
                  <a:pt x="243" y="57"/>
                </a:cubicBezTo>
                <a:cubicBezTo>
                  <a:pt x="249" y="52"/>
                  <a:pt x="249" y="52"/>
                  <a:pt x="249" y="52"/>
                </a:cubicBezTo>
                <a:cubicBezTo>
                  <a:pt x="258" y="62"/>
                  <a:pt x="258" y="62"/>
                  <a:pt x="258" y="62"/>
                </a:cubicBezTo>
                <a:cubicBezTo>
                  <a:pt x="252" y="67"/>
                  <a:pt x="252" y="67"/>
                  <a:pt x="252" y="67"/>
                </a:cubicBezTo>
                <a:cubicBezTo>
                  <a:pt x="254" y="71"/>
                  <a:pt x="255" y="75"/>
                  <a:pt x="256" y="80"/>
                </a:cubicBezTo>
                <a:cubicBezTo>
                  <a:pt x="264" y="81"/>
                  <a:pt x="264" y="81"/>
                  <a:pt x="264" y="81"/>
                </a:cubicBezTo>
                <a:lnTo>
                  <a:pt x="263" y="94"/>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1F497D">
                  <a:lumMod val="50000"/>
                </a:srgbClr>
              </a:solidFill>
              <a:effectLst/>
              <a:uLnTx/>
              <a:uFillTx/>
              <a:latin typeface="Arial"/>
              <a:ea typeface="ＭＳ Ｐゴシック" charset="0"/>
              <a:cs typeface="Arial"/>
            </a:endParaRPr>
          </a:p>
        </p:txBody>
      </p:sp>
      <p:pic>
        <p:nvPicPr>
          <p:cNvPr id="51"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68252" y="1897187"/>
            <a:ext cx="439737"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911719" y="3580973"/>
            <a:ext cx="463550"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05952" y="2721988"/>
            <a:ext cx="414337"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4" name="Picture 6"/>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903781" y="5336672"/>
            <a:ext cx="377825" cy="332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15357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600" dirty="0" smtClean="0"/>
              <a:t>CSIR value proposition</a:t>
            </a:r>
            <a:endParaRPr lang="en-GB" sz="2600" dirty="0"/>
          </a:p>
        </p:txBody>
      </p:sp>
      <p:sp>
        <p:nvSpPr>
          <p:cNvPr id="17" name="Rectangle 16"/>
          <p:cNvSpPr/>
          <p:nvPr/>
        </p:nvSpPr>
        <p:spPr>
          <a:xfrm>
            <a:off x="935596" y="1714119"/>
            <a:ext cx="6695976" cy="479113"/>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963824" y="1798962"/>
            <a:ext cx="663951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Multidisciplinary research development and innovation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capabilities</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38" name="Rectangle 37"/>
          <p:cNvSpPr/>
          <p:nvPr/>
        </p:nvSpPr>
        <p:spPr>
          <a:xfrm>
            <a:off x="935596" y="2966421"/>
            <a:ext cx="6695976" cy="479113"/>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39" name="TextBox 38"/>
          <p:cNvSpPr txBox="1"/>
          <p:nvPr/>
        </p:nvSpPr>
        <p:spPr>
          <a:xfrm>
            <a:off x="963824" y="3009027"/>
            <a:ext cx="663951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Highly skilled multidisciplinary human capital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base</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40" name="Rectangle 39"/>
          <p:cNvSpPr/>
          <p:nvPr/>
        </p:nvSpPr>
        <p:spPr>
          <a:xfrm>
            <a:off x="935596" y="4788027"/>
            <a:ext cx="6695976" cy="729205"/>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963824" y="4849976"/>
            <a:ext cx="608416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Capability to support product, process</a:t>
            </a:r>
            <a:r>
              <a:rPr kumimoji="0" lang="en-US" sz="1600" i="0" u="none" strike="noStrike" kern="1200" cap="none" spc="0" normalizeH="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 development</a:t>
            </a:r>
            <a:r>
              <a:rPr kumimoji="0" lang="en-US" sz="160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 and service enterprises</a:t>
            </a:r>
            <a:endParaRPr kumimoji="0" lang="en-US" sz="160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42" name="Rectangle 41"/>
          <p:cNvSpPr/>
          <p:nvPr/>
        </p:nvSpPr>
        <p:spPr>
          <a:xfrm>
            <a:off x="935596" y="2340270"/>
            <a:ext cx="6695976" cy="479113"/>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48" name="TextBox 47"/>
          <p:cNvSpPr txBox="1"/>
          <p:nvPr/>
        </p:nvSpPr>
        <p:spPr>
          <a:xfrm>
            <a:off x="963824" y="2380427"/>
            <a:ext cx="663951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State-of-the-art research and development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infrastructure </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50" name="Rectangle 49"/>
          <p:cNvSpPr/>
          <p:nvPr/>
        </p:nvSpPr>
        <p:spPr>
          <a:xfrm>
            <a:off x="935596" y="3592572"/>
            <a:ext cx="6695976" cy="1048416"/>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51" name="TextBox 50"/>
          <p:cNvSpPr txBox="1"/>
          <p:nvPr/>
        </p:nvSpPr>
        <p:spPr>
          <a:xfrm>
            <a:off x="963824" y="3695627"/>
            <a:ext cx="7113471"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Solid track record in technology development, commercialisation of technologies, enterprise creation for development, new business models for the public and private sectors and scaling up of products and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processes</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7" name="Rounded Rectangle 6"/>
          <p:cNvSpPr/>
          <p:nvPr/>
        </p:nvSpPr>
        <p:spPr>
          <a:xfrm>
            <a:off x="455922" y="1714119"/>
            <a:ext cx="403851" cy="479113"/>
          </a:xfrm>
          <a:prstGeom prst="round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p:nvSpPr>
        <p:spPr>
          <a:xfrm>
            <a:off x="457200" y="2302452"/>
            <a:ext cx="396449" cy="516931"/>
          </a:xfrm>
          <a:prstGeom prst="round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455126" y="2947511"/>
            <a:ext cx="408462" cy="498023"/>
          </a:xfrm>
          <a:prstGeom prst="round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22"/>
          <p:cNvSpPr/>
          <p:nvPr/>
        </p:nvSpPr>
        <p:spPr>
          <a:xfrm>
            <a:off x="456164" y="3562389"/>
            <a:ext cx="402456" cy="1078599"/>
          </a:xfrm>
          <a:prstGeom prst="round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23"/>
          <p:cNvSpPr/>
          <p:nvPr/>
        </p:nvSpPr>
        <p:spPr>
          <a:xfrm>
            <a:off x="457200" y="4788026"/>
            <a:ext cx="396449" cy="729205"/>
          </a:xfrm>
          <a:prstGeom prst="roundRect">
            <a:avLst/>
          </a:prstGeom>
          <a:solidFill>
            <a:schemeClr val="tx2">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25637206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2.png"/>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6148960" y="4345985"/>
            <a:ext cx="2167726" cy="1475820"/>
          </a:xfrm>
          <a:prstGeom prst="rect">
            <a:avLst/>
          </a:prstGeom>
        </p:spPr>
      </p:pic>
      <p:pic>
        <p:nvPicPr>
          <p:cNvPr id="8" name="Picture 7" descr="graphic 2.png"/>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3612674" y="4345985"/>
            <a:ext cx="2154614" cy="1475820"/>
          </a:xfrm>
          <a:prstGeom prst="rect">
            <a:avLst/>
          </a:prstGeom>
        </p:spPr>
      </p:pic>
      <p:pic>
        <p:nvPicPr>
          <p:cNvPr id="9" name="Picture 8" descr="graphic 2.png"/>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1180408" y="4345985"/>
            <a:ext cx="2050594" cy="1475820"/>
          </a:xfrm>
          <a:prstGeom prst="rect">
            <a:avLst/>
          </a:prstGeom>
        </p:spPr>
      </p:pic>
      <p:pic>
        <p:nvPicPr>
          <p:cNvPr id="10" name="Picture 9" descr="graphic 2.png"/>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6148960" y="2833495"/>
            <a:ext cx="2167726" cy="1475820"/>
          </a:xfrm>
          <a:prstGeom prst="rect">
            <a:avLst/>
          </a:prstGeom>
        </p:spPr>
      </p:pic>
      <p:pic>
        <p:nvPicPr>
          <p:cNvPr id="11" name="Picture 10" descr="graphic 2.png"/>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3612674" y="2833495"/>
            <a:ext cx="2154614" cy="1475820"/>
          </a:xfrm>
          <a:prstGeom prst="rect">
            <a:avLst/>
          </a:prstGeom>
        </p:spPr>
      </p:pic>
      <p:pic>
        <p:nvPicPr>
          <p:cNvPr id="12" name="Picture 11" descr="graphic 2.png"/>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1180408" y="2833495"/>
            <a:ext cx="2050594" cy="1475820"/>
          </a:xfrm>
          <a:prstGeom prst="rect">
            <a:avLst/>
          </a:prstGeom>
        </p:spPr>
      </p:pic>
      <p:pic>
        <p:nvPicPr>
          <p:cNvPr id="13" name="Picture 12" descr="graphic 2.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148960" y="1321650"/>
            <a:ext cx="2167726" cy="1475820"/>
          </a:xfrm>
          <a:prstGeom prst="rect">
            <a:avLst/>
          </a:prstGeom>
        </p:spPr>
      </p:pic>
      <p:pic>
        <p:nvPicPr>
          <p:cNvPr id="14" name="Picture 13" descr="graphic 2.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612674" y="1321650"/>
            <a:ext cx="2154614" cy="1475820"/>
          </a:xfrm>
          <a:prstGeom prst="rect">
            <a:avLst/>
          </a:prstGeom>
        </p:spPr>
      </p:pic>
      <p:pic>
        <p:nvPicPr>
          <p:cNvPr id="15" name="Picture 14" descr="graphic 2.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180408" y="1321650"/>
            <a:ext cx="2050594" cy="1475820"/>
          </a:xfrm>
          <a:prstGeom prst="rect">
            <a:avLst/>
          </a:prstGeom>
        </p:spPr>
      </p:pic>
      <p:sp>
        <p:nvSpPr>
          <p:cNvPr id="18" name="Rounded Rectangle 17"/>
          <p:cNvSpPr/>
          <p:nvPr/>
        </p:nvSpPr>
        <p:spPr>
          <a:xfrm>
            <a:off x="923731" y="5858476"/>
            <a:ext cx="7828383" cy="575742"/>
          </a:xfrm>
          <a:prstGeom prst="roundRect">
            <a:avLst/>
          </a:prstGeom>
          <a:solidFill>
            <a:srgbClr val="27B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1F497D">
                    <a:lumMod val="50000"/>
                  </a:srgbClr>
                </a:solidFill>
                <a:effectLst/>
                <a:uLnTx/>
                <a:uFillTx/>
                <a:latin typeface="Arial"/>
                <a:ea typeface="+mn-ea"/>
                <a:cs typeface="Arial"/>
              </a:rPr>
              <a:t>The clusters are technology industry convergences </a:t>
            </a:r>
            <a:r>
              <a:rPr kumimoji="0" lang="en-US" sz="1000" b="1" i="0" u="none" strike="noStrike" kern="1200" cap="none" spc="0" normalizeH="0" baseline="0" noProof="0" dirty="0" smtClean="0">
                <a:ln>
                  <a:noFill/>
                </a:ln>
                <a:solidFill>
                  <a:srgbClr val="1F497D">
                    <a:lumMod val="50000"/>
                  </a:srgbClr>
                </a:solidFill>
                <a:effectLst/>
                <a:uLnTx/>
                <a:uFillTx/>
                <a:latin typeface="Arial"/>
                <a:ea typeface="+mn-ea"/>
                <a:cs typeface="Arial"/>
              </a:rPr>
              <a:t>that represent the CSIR’s strategic focus.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1F497D">
                    <a:lumMod val="50000"/>
                  </a:srgbClr>
                </a:solidFill>
                <a:effectLst/>
                <a:uLnTx/>
                <a:uFillTx/>
                <a:latin typeface="Arial"/>
                <a:ea typeface="+mn-ea"/>
                <a:cs typeface="Arial"/>
              </a:rPr>
              <a:t>They have been </a:t>
            </a:r>
            <a:r>
              <a:rPr kumimoji="0" lang="en-US" sz="1000" b="1" i="0" u="none" strike="noStrike" kern="1200" cap="none" spc="0" normalizeH="0" baseline="0" noProof="0" dirty="0">
                <a:ln>
                  <a:noFill/>
                </a:ln>
                <a:solidFill>
                  <a:srgbClr val="1F497D">
                    <a:lumMod val="50000"/>
                  </a:srgbClr>
                </a:solidFill>
                <a:effectLst/>
                <a:uLnTx/>
                <a:uFillTx/>
                <a:latin typeface="Arial"/>
                <a:ea typeface="+mn-ea"/>
                <a:cs typeface="Arial"/>
              </a:rPr>
              <a:t>selected based on </a:t>
            </a:r>
            <a:r>
              <a:rPr kumimoji="0" lang="en-US" sz="1000" b="1" i="0" u="none" strike="noStrike" kern="1200" cap="none" spc="0" normalizeH="0" baseline="0" noProof="0" dirty="0" smtClean="0">
                <a:ln>
                  <a:noFill/>
                </a:ln>
                <a:solidFill>
                  <a:srgbClr val="1F497D">
                    <a:lumMod val="50000"/>
                  </a:srgbClr>
                </a:solidFill>
                <a:effectLst/>
                <a:uLnTx/>
                <a:uFillTx/>
                <a:latin typeface="Arial"/>
                <a:ea typeface="+mn-ea"/>
                <a:cs typeface="Arial"/>
              </a:rPr>
              <a:t>national </a:t>
            </a:r>
            <a:r>
              <a:rPr kumimoji="0" lang="en-US" sz="1000" b="1" i="0" u="none" strike="noStrike" kern="1200" cap="none" spc="0" normalizeH="0" baseline="0" noProof="0" dirty="0">
                <a:ln>
                  <a:noFill/>
                </a:ln>
                <a:solidFill>
                  <a:srgbClr val="1F497D">
                    <a:lumMod val="50000"/>
                  </a:srgbClr>
                </a:solidFill>
                <a:effectLst/>
                <a:uLnTx/>
                <a:uFillTx/>
                <a:latin typeface="Arial"/>
                <a:ea typeface="+mn-ea"/>
                <a:cs typeface="Arial"/>
              </a:rPr>
              <a:t>priorities, potential for socioeconomic impact and the fourth industrial revolution. </a:t>
            </a:r>
          </a:p>
        </p:txBody>
      </p:sp>
      <p:sp>
        <p:nvSpPr>
          <p:cNvPr id="19" name="TextBox 18"/>
          <p:cNvSpPr txBox="1"/>
          <p:nvPr/>
        </p:nvSpPr>
        <p:spPr>
          <a:xfrm>
            <a:off x="3670643" y="1969721"/>
            <a:ext cx="2096645"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Establish state-of-the-art (bio)-chemistry to drive local pharmaceutical and the  broader chemical industries</a:t>
            </a:r>
            <a:endPar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21" name="TextBox 20"/>
          <p:cNvSpPr txBox="1"/>
          <p:nvPr/>
        </p:nvSpPr>
        <p:spPr>
          <a:xfrm>
            <a:off x="3856097" y="3445885"/>
            <a:ext cx="1835922" cy="6001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Support the growth and revitalisation of the mining industry </a:t>
            </a:r>
          </a:p>
        </p:txBody>
      </p:sp>
      <p:sp>
        <p:nvSpPr>
          <p:cNvPr id="22" name="TextBox 21"/>
          <p:cNvSpPr txBox="1"/>
          <p:nvPr/>
        </p:nvSpPr>
        <p:spPr>
          <a:xfrm>
            <a:off x="1256999" y="1963363"/>
            <a:ext cx="1876326"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Innovate to </a:t>
            </a:r>
            <a:r>
              <a:rPr kumimoji="0" lang="en-GB" sz="1100" b="0"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strengthen  primary production, agro-processing and advance rural economies</a:t>
            </a:r>
            <a:endPar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23" name="TextBox 22"/>
          <p:cNvSpPr txBox="1"/>
          <p:nvPr/>
        </p:nvSpPr>
        <p:spPr>
          <a:xfrm>
            <a:off x="6220967" y="1952002"/>
            <a:ext cx="1998303"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Develop technologies to drive improved health outcomes and patient-centric </a:t>
            </a:r>
            <a:r>
              <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healthcare delivery</a:t>
            </a:r>
          </a:p>
        </p:txBody>
      </p:sp>
      <p:sp>
        <p:nvSpPr>
          <p:cNvPr id="24" name="TextBox 23"/>
          <p:cNvSpPr txBox="1"/>
          <p:nvPr/>
        </p:nvSpPr>
        <p:spPr>
          <a:xfrm>
            <a:off x="6196794" y="4985490"/>
            <a:ext cx="2124076" cy="6001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Support the digitalisation of government, public institutions and private sectors</a:t>
            </a:r>
            <a:endPar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25" name="TextBox 24"/>
          <p:cNvSpPr txBox="1"/>
          <p:nvPr/>
        </p:nvSpPr>
        <p:spPr>
          <a:xfrm>
            <a:off x="3844704" y="4886045"/>
            <a:ext cx="1835922"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Enable South Africa to </a:t>
            </a:r>
            <a:r>
              <a:rPr kumimoji="0" lang="en-GB" sz="1100" b="0"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have an efficient, effective and integrated logistics sector</a:t>
            </a:r>
            <a:endPar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27" name="TextBox 26"/>
          <p:cNvSpPr txBox="1"/>
          <p:nvPr/>
        </p:nvSpPr>
        <p:spPr>
          <a:xfrm>
            <a:off x="6246032" y="3329760"/>
            <a:ext cx="20306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Build resilient defence and security capabilities </a:t>
            </a:r>
            <a:r>
              <a:rPr kumimoji="0" lang="en-GB" sz="1100" b="0"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to strengthen national security technology capacity</a:t>
            </a:r>
            <a:endPar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sp>
        <p:nvSpPr>
          <p:cNvPr id="28" name="Rectangle 27"/>
          <p:cNvSpPr/>
          <p:nvPr/>
        </p:nvSpPr>
        <p:spPr>
          <a:xfrm>
            <a:off x="4014110" y="1645700"/>
            <a:ext cx="1295547" cy="24622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1" i="0" u="none" strike="noStrike" kern="1200" cap="none" spc="0" normalizeH="0" baseline="0" noProof="0" dirty="0" smtClean="0">
                <a:ln>
                  <a:noFill/>
                </a:ln>
                <a:solidFill>
                  <a:srgbClr val="17375E"/>
                </a:solidFill>
                <a:effectLst/>
                <a:uLnTx/>
                <a:uFillTx/>
                <a:latin typeface="Arial"/>
                <a:ea typeface="ＭＳ Ｐゴシック" charset="0"/>
                <a:cs typeface="Arial"/>
              </a:rPr>
              <a:t>Future Production</a:t>
            </a:r>
            <a:endParaRPr kumimoji="0" lang="en-GB" sz="1000" b="1" i="0" u="none" strike="noStrike" kern="1200" cap="none" spc="0" normalizeH="0" baseline="0" noProof="0" dirty="0">
              <a:ln>
                <a:noFill/>
              </a:ln>
              <a:solidFill>
                <a:srgbClr val="17375E"/>
              </a:solidFill>
              <a:effectLst/>
              <a:uLnTx/>
              <a:uFillTx/>
              <a:latin typeface="Arial"/>
              <a:ea typeface="ＭＳ Ｐゴシック" charset="0"/>
              <a:cs typeface="Arial"/>
            </a:endParaRPr>
          </a:p>
        </p:txBody>
      </p:sp>
      <p:sp>
        <p:nvSpPr>
          <p:cNvPr id="29" name="Rectangle 28"/>
          <p:cNvSpPr/>
          <p:nvPr/>
        </p:nvSpPr>
        <p:spPr>
          <a:xfrm>
            <a:off x="4276752" y="1789716"/>
            <a:ext cx="762029" cy="2308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900" b="1" i="0" u="none" strike="noStrike" kern="1200" cap="none" spc="0" normalizeH="0" baseline="0" noProof="0" dirty="0" smtClean="0">
                <a:ln>
                  <a:noFill/>
                </a:ln>
                <a:solidFill>
                  <a:srgbClr val="4F81BD">
                    <a:lumMod val="75000"/>
                  </a:srgbClr>
                </a:solidFill>
                <a:effectLst/>
                <a:uLnTx/>
                <a:uFillTx/>
                <a:latin typeface="Arial"/>
                <a:ea typeface="ＭＳ Ｐゴシック" charset="0"/>
                <a:cs typeface="Arial"/>
              </a:rPr>
              <a:t>Chemicals</a:t>
            </a:r>
            <a:endParaRPr kumimoji="0" lang="en-GB" sz="900" b="1" i="0" u="none" strike="noStrike" kern="1200" cap="none" spc="0" normalizeH="0" baseline="0" noProof="0" dirty="0">
              <a:ln>
                <a:noFill/>
              </a:ln>
              <a:solidFill>
                <a:srgbClr val="4F81BD">
                  <a:lumMod val="75000"/>
                </a:srgbClr>
              </a:solidFill>
              <a:effectLst/>
              <a:uLnTx/>
              <a:uFillTx/>
              <a:latin typeface="Arial"/>
              <a:ea typeface="ＭＳ Ｐゴシック" charset="0"/>
              <a:cs typeface="Arial"/>
            </a:endParaRPr>
          </a:p>
        </p:txBody>
      </p:sp>
      <p:pic>
        <p:nvPicPr>
          <p:cNvPr id="30" name="Picture 29" descr="future pro copy.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636874" y="1412549"/>
            <a:ext cx="216278" cy="196837"/>
          </a:xfrm>
          <a:prstGeom prst="rect">
            <a:avLst/>
          </a:prstGeom>
        </p:spPr>
      </p:pic>
      <p:sp>
        <p:nvSpPr>
          <p:cNvPr id="31" name="Rectangle 30"/>
          <p:cNvSpPr/>
          <p:nvPr/>
        </p:nvSpPr>
        <p:spPr>
          <a:xfrm>
            <a:off x="1582694" y="3107041"/>
            <a:ext cx="1184865" cy="2308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900" b="1" i="0" u="none" strike="noStrike" kern="1200" cap="none" spc="0" normalizeH="0" baseline="0" noProof="0" dirty="0" smtClean="0">
                <a:ln>
                  <a:noFill/>
                </a:ln>
                <a:solidFill>
                  <a:srgbClr val="4BACC6">
                    <a:lumMod val="75000"/>
                  </a:srgbClr>
                </a:solidFill>
                <a:effectLst/>
                <a:uLnTx/>
                <a:uFillTx/>
                <a:latin typeface="Arial"/>
                <a:ea typeface="ＭＳ Ｐゴシック" charset="0"/>
                <a:cs typeface="Arial"/>
              </a:rPr>
              <a:t>Future Production</a:t>
            </a:r>
            <a:endParaRPr kumimoji="0" lang="en-GB" sz="900" b="1" i="0" u="none" strike="noStrike" kern="1200" cap="none" spc="0" normalizeH="0" baseline="0" noProof="0" dirty="0">
              <a:ln>
                <a:noFill/>
              </a:ln>
              <a:solidFill>
                <a:srgbClr val="4BACC6">
                  <a:lumMod val="75000"/>
                </a:srgbClr>
              </a:solidFill>
              <a:effectLst/>
              <a:uLnTx/>
              <a:uFillTx/>
              <a:latin typeface="Arial"/>
              <a:ea typeface="ＭＳ Ｐゴシック" charset="0"/>
              <a:cs typeface="Arial"/>
            </a:endParaRPr>
          </a:p>
        </p:txBody>
      </p:sp>
      <p:sp>
        <p:nvSpPr>
          <p:cNvPr id="32" name="Rectangle 31"/>
          <p:cNvSpPr/>
          <p:nvPr/>
        </p:nvSpPr>
        <p:spPr>
          <a:xfrm>
            <a:off x="1563058" y="3229861"/>
            <a:ext cx="1224136"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1" i="0" u="none" strike="noStrike" kern="1200" cap="none" spc="0" normalizeH="0" baseline="0" noProof="0" dirty="0" smtClean="0">
                <a:ln>
                  <a:noFill/>
                </a:ln>
                <a:solidFill>
                  <a:srgbClr val="7F7F7F"/>
                </a:solidFill>
                <a:effectLst/>
                <a:uLnTx/>
                <a:uFillTx/>
                <a:latin typeface="Arial"/>
                <a:ea typeface="ＭＳ Ｐゴシック" charset="0"/>
                <a:cs typeface="Arial"/>
              </a:rPr>
              <a:t>Manufacturing</a:t>
            </a:r>
            <a:endParaRPr kumimoji="0" lang="en-GB" sz="1000" b="1" i="0" u="none" strike="noStrike" kern="1200" cap="none" spc="0" normalizeH="0" baseline="0" noProof="0" dirty="0">
              <a:ln>
                <a:noFill/>
              </a:ln>
              <a:solidFill>
                <a:srgbClr val="7F7F7F"/>
              </a:solidFill>
              <a:effectLst/>
              <a:uLnTx/>
              <a:uFillTx/>
              <a:latin typeface="Arial"/>
              <a:ea typeface="ＭＳ Ｐゴシック" charset="0"/>
              <a:cs typeface="Arial"/>
            </a:endParaRPr>
          </a:p>
        </p:txBody>
      </p:sp>
      <p:sp>
        <p:nvSpPr>
          <p:cNvPr id="33" name="Rectangle 32"/>
          <p:cNvSpPr/>
          <p:nvPr/>
        </p:nvSpPr>
        <p:spPr>
          <a:xfrm>
            <a:off x="4080844" y="3107041"/>
            <a:ext cx="1184865" cy="2308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900" b="1" i="0" u="none" strike="noStrike" kern="1200" cap="none" spc="0" normalizeH="0" baseline="0" noProof="0" dirty="0" smtClean="0">
                <a:ln>
                  <a:noFill/>
                </a:ln>
                <a:solidFill>
                  <a:srgbClr val="4BACC6">
                    <a:lumMod val="75000"/>
                  </a:srgbClr>
                </a:solidFill>
                <a:effectLst/>
                <a:uLnTx/>
                <a:uFillTx/>
                <a:latin typeface="Arial"/>
                <a:ea typeface="ＭＳ Ｐゴシック" charset="0"/>
                <a:cs typeface="Arial"/>
              </a:rPr>
              <a:t>Future Production</a:t>
            </a:r>
            <a:endParaRPr kumimoji="0" lang="en-GB" sz="900" b="1" i="0" u="none" strike="noStrike" kern="1200" cap="none" spc="0" normalizeH="0" baseline="0" noProof="0" dirty="0">
              <a:ln>
                <a:noFill/>
              </a:ln>
              <a:solidFill>
                <a:srgbClr val="4BACC6">
                  <a:lumMod val="75000"/>
                </a:srgbClr>
              </a:solidFill>
              <a:effectLst/>
              <a:uLnTx/>
              <a:uFillTx/>
              <a:latin typeface="Arial"/>
              <a:ea typeface="ＭＳ Ｐゴシック" charset="0"/>
              <a:cs typeface="Arial"/>
            </a:endParaRPr>
          </a:p>
        </p:txBody>
      </p:sp>
      <p:sp>
        <p:nvSpPr>
          <p:cNvPr id="34" name="Rectangle 33"/>
          <p:cNvSpPr/>
          <p:nvPr/>
        </p:nvSpPr>
        <p:spPr>
          <a:xfrm>
            <a:off x="4061208" y="3229861"/>
            <a:ext cx="1224136"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1" i="0" u="none" strike="noStrike" kern="1200" cap="none" spc="0" normalizeH="0" baseline="0" noProof="0" dirty="0" smtClean="0">
                <a:ln>
                  <a:noFill/>
                </a:ln>
                <a:solidFill>
                  <a:prstClr val="white">
                    <a:lumMod val="50000"/>
                  </a:prstClr>
                </a:solidFill>
                <a:effectLst/>
                <a:uLnTx/>
                <a:uFillTx/>
                <a:latin typeface="Arial"/>
                <a:ea typeface="ＭＳ Ｐゴシック" charset="0"/>
                <a:cs typeface="Arial"/>
              </a:rPr>
              <a:t>Mining</a:t>
            </a:r>
            <a:endParaRPr kumimoji="0" lang="en-GB" sz="1000" b="1" i="0" u="none" strike="noStrike" kern="1200" cap="none" spc="0" normalizeH="0" baseline="0" noProof="0" dirty="0">
              <a:ln>
                <a:noFill/>
              </a:ln>
              <a:solidFill>
                <a:prstClr val="white">
                  <a:lumMod val="50000"/>
                </a:prstClr>
              </a:solidFill>
              <a:effectLst/>
              <a:uLnTx/>
              <a:uFillTx/>
              <a:latin typeface="Arial"/>
              <a:ea typeface="ＭＳ Ｐゴシック" charset="0"/>
              <a:cs typeface="Arial"/>
            </a:endParaRPr>
          </a:p>
        </p:txBody>
      </p:sp>
      <p:sp>
        <p:nvSpPr>
          <p:cNvPr id="35" name="Rectangle 34"/>
          <p:cNvSpPr/>
          <p:nvPr/>
        </p:nvSpPr>
        <p:spPr>
          <a:xfrm>
            <a:off x="1310310" y="1681689"/>
            <a:ext cx="1584920"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1" i="0" u="none" strike="noStrike" kern="1200" cap="none" spc="0" normalizeH="0" baseline="0" noProof="0" dirty="0" smtClean="0">
                <a:ln>
                  <a:noFill/>
                </a:ln>
                <a:solidFill>
                  <a:srgbClr val="1F497D">
                    <a:lumMod val="75000"/>
                  </a:srgbClr>
                </a:solidFill>
                <a:effectLst/>
                <a:uLnTx/>
                <a:uFillTx/>
                <a:latin typeface="Arial"/>
                <a:ea typeface="ＭＳ Ｐゴシック" charset="0"/>
                <a:cs typeface="Arial"/>
              </a:rPr>
              <a:t>Advanced Agri &amp; Food</a:t>
            </a:r>
            <a:endParaRPr kumimoji="0" lang="en-GB" sz="1000" b="1" i="0" u="none" strike="noStrike" kern="1200" cap="none" spc="0" normalizeH="0" baseline="0" noProof="0" dirty="0">
              <a:ln>
                <a:noFill/>
              </a:ln>
              <a:solidFill>
                <a:srgbClr val="1F497D">
                  <a:lumMod val="75000"/>
                </a:srgbClr>
              </a:solidFill>
              <a:effectLst/>
              <a:uLnTx/>
              <a:uFillTx/>
              <a:latin typeface="Arial"/>
              <a:ea typeface="ＭＳ Ｐゴシック" charset="0"/>
              <a:cs typeface="Arial"/>
            </a:endParaRPr>
          </a:p>
        </p:txBody>
      </p:sp>
      <p:sp>
        <p:nvSpPr>
          <p:cNvPr id="36" name="Rectangle 35"/>
          <p:cNvSpPr/>
          <p:nvPr/>
        </p:nvSpPr>
        <p:spPr>
          <a:xfrm>
            <a:off x="6270154" y="1645685"/>
            <a:ext cx="1584920"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1" i="0" u="none" strike="noStrike" kern="1200" cap="none" spc="0" normalizeH="0" baseline="0" noProof="0" dirty="0" smtClean="0">
                <a:ln>
                  <a:noFill/>
                </a:ln>
                <a:solidFill>
                  <a:srgbClr val="17375E"/>
                </a:solidFill>
                <a:effectLst/>
                <a:uLnTx/>
                <a:uFillTx/>
                <a:latin typeface="Arial"/>
                <a:ea typeface="ＭＳ Ｐゴシック" charset="0"/>
                <a:cs typeface="Arial"/>
              </a:rPr>
              <a:t>NextGen Health</a:t>
            </a:r>
            <a:endParaRPr kumimoji="0" lang="en-GB" sz="1000" b="1" i="0" u="none" strike="noStrike" kern="1200" cap="none" spc="0" normalizeH="0" baseline="0" noProof="0" dirty="0">
              <a:ln>
                <a:noFill/>
              </a:ln>
              <a:solidFill>
                <a:srgbClr val="17375E"/>
              </a:solidFill>
              <a:effectLst/>
              <a:uLnTx/>
              <a:uFillTx/>
              <a:latin typeface="Arial"/>
              <a:ea typeface="ＭＳ Ｐゴシック" charset="0"/>
              <a:cs typeface="Arial"/>
            </a:endParaRPr>
          </a:p>
        </p:txBody>
      </p:sp>
      <p:sp>
        <p:nvSpPr>
          <p:cNvPr id="37" name="Rectangle 36"/>
          <p:cNvSpPr/>
          <p:nvPr/>
        </p:nvSpPr>
        <p:spPr>
          <a:xfrm>
            <a:off x="6184964" y="4624725"/>
            <a:ext cx="18722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1" i="0" u="none" strike="noStrike" kern="1200" cap="none" spc="0" normalizeH="0" baseline="0" noProof="0" dirty="0" smtClean="0">
                <a:ln>
                  <a:noFill/>
                </a:ln>
                <a:solidFill>
                  <a:prstClr val="black">
                    <a:lumMod val="75000"/>
                    <a:lumOff val="25000"/>
                  </a:prstClr>
                </a:solidFill>
                <a:effectLst/>
                <a:uLnTx/>
                <a:uFillTx/>
                <a:latin typeface="Arial"/>
                <a:ea typeface="ＭＳ Ｐゴシック" charset="0"/>
                <a:cs typeface="Arial"/>
              </a:rPr>
              <a:t>NextGen Enterprises &amp; Institutions</a:t>
            </a:r>
            <a:endParaRPr kumimoji="0" lang="en-GB" sz="1000" b="1" i="0" u="none" strike="noStrike" kern="1200" cap="none" spc="0" normalizeH="0" baseline="0" noProof="0" dirty="0">
              <a:ln>
                <a:noFill/>
              </a:ln>
              <a:solidFill>
                <a:prstClr val="black">
                  <a:lumMod val="75000"/>
                  <a:lumOff val="25000"/>
                </a:prstClr>
              </a:solidFill>
              <a:effectLst/>
              <a:uLnTx/>
              <a:uFillTx/>
              <a:latin typeface="Arial"/>
              <a:ea typeface="ＭＳ Ｐゴシック" charset="0"/>
              <a:cs typeface="Arial"/>
            </a:endParaRPr>
          </a:p>
        </p:txBody>
      </p:sp>
      <p:sp>
        <p:nvSpPr>
          <p:cNvPr id="38" name="Rectangle 37"/>
          <p:cNvSpPr/>
          <p:nvPr/>
        </p:nvSpPr>
        <p:spPr>
          <a:xfrm>
            <a:off x="6220968" y="3107041"/>
            <a:ext cx="1872208"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1" i="0" u="none" strike="noStrike" kern="1200" cap="none" spc="0" normalizeH="0" baseline="0" noProof="0" dirty="0" smtClean="0">
                <a:ln>
                  <a:noFill/>
                </a:ln>
                <a:solidFill>
                  <a:srgbClr val="4BACC6">
                    <a:lumMod val="75000"/>
                  </a:srgbClr>
                </a:solidFill>
                <a:effectLst/>
                <a:uLnTx/>
                <a:uFillTx/>
                <a:latin typeface="Arial"/>
                <a:ea typeface="ＭＳ Ｐゴシック" charset="0"/>
                <a:cs typeface="Arial"/>
              </a:rPr>
              <a:t>Defence &amp; Security</a:t>
            </a:r>
            <a:endParaRPr kumimoji="0" lang="en-GB" sz="1000" b="1" i="0" u="none" strike="noStrike" kern="1200" cap="none" spc="0" normalizeH="0" baseline="0" noProof="0" dirty="0">
              <a:ln>
                <a:noFill/>
              </a:ln>
              <a:solidFill>
                <a:srgbClr val="4BACC6">
                  <a:lumMod val="75000"/>
                </a:srgbClr>
              </a:solidFill>
              <a:effectLst/>
              <a:uLnTx/>
              <a:uFillTx/>
              <a:latin typeface="Arial"/>
              <a:ea typeface="ＭＳ Ｐゴシック" charset="0"/>
              <a:cs typeface="Arial"/>
            </a:endParaRPr>
          </a:p>
        </p:txBody>
      </p:sp>
      <p:sp>
        <p:nvSpPr>
          <p:cNvPr id="39" name="Rectangle 38"/>
          <p:cNvSpPr/>
          <p:nvPr/>
        </p:nvSpPr>
        <p:spPr>
          <a:xfrm>
            <a:off x="1227351" y="4619209"/>
            <a:ext cx="1872208"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1" i="0" u="none" strike="noStrike" kern="1200" cap="none" spc="0" normalizeH="0" baseline="0" noProof="0" dirty="0" smtClean="0">
                <a:ln>
                  <a:noFill/>
                </a:ln>
                <a:solidFill>
                  <a:prstClr val="black">
                    <a:lumMod val="75000"/>
                    <a:lumOff val="25000"/>
                  </a:prstClr>
                </a:solidFill>
                <a:effectLst/>
                <a:uLnTx/>
                <a:uFillTx/>
                <a:latin typeface="Arial"/>
                <a:ea typeface="ＭＳ Ｐゴシック" charset="0"/>
                <a:cs typeface="Arial"/>
              </a:rPr>
              <a:t>SMART Places</a:t>
            </a:r>
            <a:endParaRPr kumimoji="0" lang="en-GB" sz="1000" b="1" i="0" u="none" strike="noStrike" kern="1200" cap="none" spc="0" normalizeH="0" baseline="0" noProof="0" dirty="0">
              <a:ln>
                <a:noFill/>
              </a:ln>
              <a:solidFill>
                <a:prstClr val="black">
                  <a:lumMod val="75000"/>
                  <a:lumOff val="25000"/>
                </a:prstClr>
              </a:solidFill>
              <a:effectLst/>
              <a:uLnTx/>
              <a:uFillTx/>
              <a:latin typeface="Arial"/>
              <a:ea typeface="ＭＳ Ｐゴシック" charset="0"/>
              <a:cs typeface="Arial"/>
            </a:endParaRPr>
          </a:p>
        </p:txBody>
      </p:sp>
      <p:sp>
        <p:nvSpPr>
          <p:cNvPr id="40" name="Rectangle 39"/>
          <p:cNvSpPr/>
          <p:nvPr/>
        </p:nvSpPr>
        <p:spPr>
          <a:xfrm>
            <a:off x="3773763" y="4634017"/>
            <a:ext cx="1872208"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1" i="0" u="none" strike="noStrike" kern="1200" cap="none" spc="0" normalizeH="0" baseline="0" noProof="0" dirty="0" smtClean="0">
                <a:ln>
                  <a:noFill/>
                </a:ln>
                <a:solidFill>
                  <a:prstClr val="black">
                    <a:lumMod val="75000"/>
                    <a:lumOff val="25000"/>
                  </a:prstClr>
                </a:solidFill>
                <a:effectLst/>
                <a:uLnTx/>
                <a:uFillTx/>
                <a:latin typeface="Arial"/>
                <a:ea typeface="ＭＳ Ｐゴシック" charset="0"/>
                <a:cs typeface="Arial"/>
              </a:rPr>
              <a:t>SMART Mobility</a:t>
            </a:r>
            <a:endParaRPr kumimoji="0" lang="en-GB" sz="1000" b="1" i="0" u="none" strike="noStrike" kern="1200" cap="none" spc="0" normalizeH="0" baseline="0" noProof="0" dirty="0">
              <a:ln>
                <a:noFill/>
              </a:ln>
              <a:solidFill>
                <a:prstClr val="black">
                  <a:lumMod val="75000"/>
                  <a:lumOff val="25000"/>
                </a:prstClr>
              </a:solidFill>
              <a:effectLst/>
              <a:uLnTx/>
              <a:uFillTx/>
              <a:latin typeface="Arial"/>
              <a:ea typeface="ＭＳ Ｐゴシック" charset="0"/>
              <a:cs typeface="Arial"/>
            </a:endParaRPr>
          </a:p>
        </p:txBody>
      </p:sp>
      <p:pic>
        <p:nvPicPr>
          <p:cNvPr id="41" name="Picture 40"/>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072249" y="1394458"/>
            <a:ext cx="233470" cy="246888"/>
          </a:xfrm>
          <a:prstGeom prst="rect">
            <a:avLst/>
          </a:prstGeom>
        </p:spPr>
      </p:pic>
      <p:pic>
        <p:nvPicPr>
          <p:cNvPr id="42" name="Picture 41"/>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102277" y="1454505"/>
            <a:ext cx="200457" cy="195952"/>
          </a:xfrm>
          <a:prstGeom prst="rect">
            <a:avLst/>
          </a:prstGeom>
        </p:spPr>
      </p:pic>
      <p:pic>
        <p:nvPicPr>
          <p:cNvPr id="43" name="Picture 42"/>
          <p:cNvPicPr>
            <a:picLocks noChangeAspect="1"/>
          </p:cNvPicPr>
          <p:nvPr/>
        </p:nvPicPr>
        <p:blipFill>
          <a:blip r:embed="rId6" cstate="email">
            <a:grayscl/>
            <a:extLst>
              <a:ext uri="{BEBA8EAE-BF5A-486C-A8C5-ECC9F3942E4B}">
                <a14:imgProps xmlns:a14="http://schemas.microsoft.com/office/drawing/2010/main" xmlns="">
                  <a14:imgLayer r:embed="rId7">
                    <a14:imgEffect>
                      <a14:saturation sat="0"/>
                    </a14:imgEffect>
                  </a14:imgLayer>
                </a14:imgProps>
              </a:ext>
              <a:ext uri="{28A0092B-C50C-407E-A947-70E740481C1C}">
                <a14:useLocalDpi xmlns:a14="http://schemas.microsoft.com/office/drawing/2010/main" xmlns="" val="0"/>
              </a:ext>
            </a:extLst>
          </a:blip>
          <a:stretch>
            <a:fillRect/>
          </a:stretch>
        </p:blipFill>
        <p:spPr>
          <a:xfrm>
            <a:off x="7136796" y="4431401"/>
            <a:ext cx="230396" cy="228223"/>
          </a:xfrm>
          <a:prstGeom prst="rect">
            <a:avLst/>
          </a:prstGeom>
        </p:spPr>
      </p:pic>
      <p:pic>
        <p:nvPicPr>
          <p:cNvPr id="44" name="Picture 43"/>
          <p:cNvPicPr>
            <a:picLocks noChangeAspect="1"/>
          </p:cNvPicPr>
          <p:nvPr/>
        </p:nvPicPr>
        <p:blipFill>
          <a:blip r:embed="rId8" cstate="email">
            <a:grayscl/>
            <a:extLst>
              <a:ext uri="{BEBA8EAE-BF5A-486C-A8C5-ECC9F3942E4B}">
                <a14:imgProps xmlns:a14="http://schemas.microsoft.com/office/drawing/2010/main" xmlns="">
                  <a14:imgLayer r:embed="rId9">
                    <a14:imgEffect>
                      <a14:saturation sat="0"/>
                    </a14:imgEffect>
                  </a14:imgLayer>
                </a14:imgProps>
              </a:ext>
              <a:ext uri="{28A0092B-C50C-407E-A947-70E740481C1C}">
                <a14:useLocalDpi xmlns:a14="http://schemas.microsoft.com/office/drawing/2010/main" xmlns="" val="0"/>
              </a:ext>
            </a:extLst>
          </a:blip>
          <a:stretch>
            <a:fillRect/>
          </a:stretch>
        </p:blipFill>
        <p:spPr>
          <a:xfrm>
            <a:off x="4572000" y="4485872"/>
            <a:ext cx="288031" cy="113214"/>
          </a:xfrm>
          <a:prstGeom prst="rect">
            <a:avLst/>
          </a:prstGeom>
        </p:spPr>
      </p:pic>
      <p:pic>
        <p:nvPicPr>
          <p:cNvPr id="45" name="Picture 44"/>
          <p:cNvPicPr>
            <a:picLocks noChangeAspect="1"/>
          </p:cNvPicPr>
          <p:nvPr/>
        </p:nvPicPr>
        <p:blipFill>
          <a:blip r:embed="rId10" cstate="email">
            <a:grayscl/>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tretch>
            <a:fillRect/>
          </a:stretch>
        </p:blipFill>
        <p:spPr>
          <a:xfrm>
            <a:off x="2096048" y="4405794"/>
            <a:ext cx="185872" cy="228223"/>
          </a:xfrm>
          <a:prstGeom prst="rect">
            <a:avLst/>
          </a:prstGeom>
        </p:spPr>
      </p:pic>
      <p:pic>
        <p:nvPicPr>
          <p:cNvPr id="47" name="Picture 46"/>
          <p:cNvPicPr>
            <a:picLocks noChangeAspect="1"/>
          </p:cNvPicPr>
          <p:nvPr/>
        </p:nvPicPr>
        <p:blipFill>
          <a:blip r:embed="rId12" cstate="email">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7159058" y="2935633"/>
            <a:ext cx="185872" cy="185872"/>
          </a:xfrm>
          <a:prstGeom prst="rect">
            <a:avLst/>
          </a:prstGeom>
        </p:spPr>
      </p:pic>
      <p:pic>
        <p:nvPicPr>
          <p:cNvPr id="48" name="Picture 47" descr="future pro copy.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2102770" y="2914181"/>
            <a:ext cx="216278" cy="196837"/>
          </a:xfrm>
          <a:prstGeom prst="rect">
            <a:avLst/>
          </a:prstGeom>
        </p:spPr>
      </p:pic>
      <p:pic>
        <p:nvPicPr>
          <p:cNvPr id="49" name="Picture 48" descr="future pro copy.png"/>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4636874" y="2914181"/>
            <a:ext cx="216278" cy="196837"/>
          </a:xfrm>
          <a:prstGeom prst="rect">
            <a:avLst/>
          </a:prstGeom>
        </p:spPr>
      </p:pic>
      <p:sp>
        <p:nvSpPr>
          <p:cNvPr id="6" name="Title 5"/>
          <p:cNvSpPr>
            <a:spLocks noGrp="1"/>
          </p:cNvSpPr>
          <p:nvPr>
            <p:ph type="title"/>
          </p:nvPr>
        </p:nvSpPr>
        <p:spPr/>
        <p:txBody>
          <a:bodyPr/>
          <a:lstStyle/>
          <a:p>
            <a:r>
              <a:rPr lang="en-US" sz="2600" dirty="0" smtClean="0"/>
              <a:t>Technology – Sector Clusters</a:t>
            </a:r>
            <a:r>
              <a:rPr lang="en-US" dirty="0" smtClean="0"/>
              <a:t/>
            </a:r>
            <a:br>
              <a:rPr lang="en-US" dirty="0" smtClean="0"/>
            </a:br>
            <a:r>
              <a:rPr lang="en-US" sz="2200" dirty="0" smtClean="0"/>
              <a:t>Positioned to drive SA’s industrialisation</a:t>
            </a:r>
            <a:endParaRPr lang="en-ZA" sz="2200" dirty="0"/>
          </a:p>
        </p:txBody>
      </p:sp>
      <p:sp>
        <p:nvSpPr>
          <p:cNvPr id="2" name="Rectangle 1"/>
          <p:cNvSpPr/>
          <p:nvPr/>
        </p:nvSpPr>
        <p:spPr>
          <a:xfrm>
            <a:off x="1256999" y="4913198"/>
            <a:ext cx="1989509" cy="7694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Effect </a:t>
            </a: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smarter resource use</a:t>
            </a: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a:t>
            </a: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sustainable economic </a:t>
            </a: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growth and smart </a:t>
            </a:r>
            <a:r>
              <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infrastructure and service </a:t>
            </a: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developments</a:t>
            </a:r>
            <a:endParaRPr kumimoji="0" lang="en-ZA" sz="11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
        <p:nvSpPr>
          <p:cNvPr id="46" name="TextBox 45"/>
          <p:cNvSpPr txBox="1"/>
          <p:nvPr/>
        </p:nvSpPr>
        <p:spPr>
          <a:xfrm>
            <a:off x="1407458" y="3489094"/>
            <a:ext cx="1806066" cy="6001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Strengthen manufacturing </a:t>
            </a:r>
            <a:r>
              <a:rPr kumimoji="0" lang="en-GB" sz="1100" b="0"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value chain to enhance </a:t>
            </a:r>
            <a:r>
              <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rPr>
              <a:t>Industry </a:t>
            </a:r>
            <a:r>
              <a:rPr kumimoji="0" lang="en-GB" sz="1100" b="0"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Competitiveness </a:t>
            </a:r>
            <a:endParaRPr kumimoji="0" lang="en-GB" sz="1100" b="0" i="0" u="none" strike="noStrike" kern="1200" cap="none" spc="0" normalizeH="0" baseline="0" noProof="0" dirty="0">
              <a:ln>
                <a:noFill/>
              </a:ln>
              <a:solidFill>
                <a:srgbClr val="1F497D">
                  <a:lumMod val="50000"/>
                </a:srgbClr>
              </a:solidFill>
              <a:effectLst/>
              <a:uLnTx/>
              <a:uFillTx/>
              <a:latin typeface="Arial"/>
              <a:ea typeface="ＭＳ Ｐゴシック" charset="0"/>
              <a:cs typeface="Arial"/>
            </a:endParaRPr>
          </a:p>
        </p:txBody>
      </p:sp>
      <p:pic>
        <p:nvPicPr>
          <p:cNvPr id="50" name="Picture 49"/>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51" name="Straight Connector 50"/>
          <p:cNvCxnSpPr/>
          <p:nvPr/>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19756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2664828"/>
            <a:ext cx="9144002" cy="879162"/>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1" y="1486949"/>
            <a:ext cx="9144001" cy="842494"/>
          </a:xfrm>
          <a:prstGeom prst="rect">
            <a:avLst/>
          </a:prstGeom>
          <a:solidFill>
            <a:srgbClr val="27BFD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211310" y="2732692"/>
            <a:ext cx="1144785" cy="1015663"/>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Chemicals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Health and Enterprises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21" name="Rectangle 20"/>
          <p:cNvSpPr/>
          <p:nvPr/>
        </p:nvSpPr>
        <p:spPr>
          <a:xfrm>
            <a:off x="2281489" y="2732692"/>
            <a:ext cx="1472543"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Health and Enterprises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Mobility</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5723856" y="2732692"/>
            <a:ext cx="1520192" cy="461665"/>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Defence &amp; Security</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43" name="Rounded Rectangle 42"/>
          <p:cNvSpPr/>
          <p:nvPr/>
        </p:nvSpPr>
        <p:spPr>
          <a:xfrm>
            <a:off x="2487035" y="6523347"/>
            <a:ext cx="1438528" cy="246609"/>
          </a:xfrm>
          <a:prstGeom prst="roundRect">
            <a:avLst>
              <a:gd name="adj" fmla="val 17806"/>
            </a:avLst>
          </a:prstGeom>
          <a:solidFill>
            <a:srgbClr val="27B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MTSF Priorities</a:t>
            </a:r>
            <a:endPar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35" name="Rectangle 34"/>
          <p:cNvSpPr/>
          <p:nvPr/>
        </p:nvSpPr>
        <p:spPr>
          <a:xfrm>
            <a:off x="-49758" y="2732692"/>
            <a:ext cx="1383618"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Advanced Agri &amp;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Manufacturing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Mining</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36" name="Rectangle 35"/>
          <p:cNvSpPr/>
          <p:nvPr/>
        </p:nvSpPr>
        <p:spPr>
          <a:xfrm>
            <a:off x="3911421" y="2732692"/>
            <a:ext cx="1770721" cy="646331"/>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Mobility</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37" name="Rectangle 36"/>
          <p:cNvSpPr/>
          <p:nvPr/>
        </p:nvSpPr>
        <p:spPr>
          <a:xfrm>
            <a:off x="7294971" y="2732692"/>
            <a:ext cx="1775451" cy="646331"/>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Mobility</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7868" y="1558085"/>
            <a:ext cx="1381674"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Economic transformation </a:t>
            </a:r>
            <a:r>
              <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and job creation</a:t>
            </a:r>
            <a:endParaRPr kumimoji="0" lang="en-ZA"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388404" y="1574633"/>
            <a:ext cx="1036980" cy="646331"/>
          </a:xfrm>
          <a:prstGeom prst="rect">
            <a:avLst/>
          </a:prstGeom>
          <a:solidFill>
            <a:srgbClr val="27BFD6"/>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Education, skills and health</a:t>
            </a:r>
            <a:endParaRPr kumimoji="0" lang="en-ZA"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319779" y="1543963"/>
            <a:ext cx="1715105"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Consolidating the social wage through reliable and quality basic services</a:t>
            </a:r>
            <a:endParaRPr kumimoji="0" lang="en-ZA"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3977744" y="1548671"/>
            <a:ext cx="1759696"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Spatial integration, human settlements and local government</a:t>
            </a:r>
            <a:endParaRPr kumimoji="0" lang="en-ZA"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5842128" y="1567499"/>
            <a:ext cx="1475639"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Social cohesion and safe communities</a:t>
            </a:r>
            <a:endParaRPr kumimoji="0" lang="en-ZA"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305724" y="1562792"/>
            <a:ext cx="1561109"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 capable, ethical and developmental state</a:t>
            </a:r>
            <a:endParaRPr kumimoji="0" lang="en-ZA"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00" name="Title 2"/>
          <p:cNvSpPr txBox="1">
            <a:spLocks/>
          </p:cNvSpPr>
          <p:nvPr/>
        </p:nvSpPr>
        <p:spPr>
          <a:xfrm>
            <a:off x="427038" y="107950"/>
            <a:ext cx="8414908"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CSIR alignment to MTSF priorities and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STI Domains</a:t>
            </a:r>
            <a:endParaRPr kumimoji="0" lang="en-US" sz="2600" b="1" i="0" u="none" strike="noStrike" kern="1200" cap="none" spc="0" normalizeH="0" baseline="0" noProof="0" dirty="0">
              <a:ln>
                <a:noFill/>
              </a:ln>
              <a:solidFill>
                <a:srgbClr val="032C50"/>
              </a:solidFill>
              <a:effectLst/>
              <a:uLnTx/>
              <a:uFillTx/>
              <a:latin typeface="Arial"/>
              <a:ea typeface="+mj-ea"/>
              <a:cs typeface="Arial"/>
            </a:endParaRPr>
          </a:p>
        </p:txBody>
      </p:sp>
      <p:cxnSp>
        <p:nvCxnSpPr>
          <p:cNvPr id="14" name="Straight Connector 13"/>
          <p:cNvCxnSpPr/>
          <p:nvPr/>
        </p:nvCxnSpPr>
        <p:spPr>
          <a:xfrm>
            <a:off x="1258444" y="1486948"/>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8" name="Down Arrow 17"/>
          <p:cNvSpPr/>
          <p:nvPr/>
        </p:nvSpPr>
        <p:spPr>
          <a:xfrm>
            <a:off x="441109" y="2408303"/>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Left-Right Arrow 22"/>
          <p:cNvSpPr/>
          <p:nvPr/>
        </p:nvSpPr>
        <p:spPr>
          <a:xfrm>
            <a:off x="84841" y="3614949"/>
            <a:ext cx="8985581" cy="530522"/>
          </a:xfrm>
          <a:prstGeom prst="leftRightArrow">
            <a:avLst/>
          </a:prstGeom>
          <a:solidFill>
            <a:srgbClr val="27BFD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497D">
                    <a:lumMod val="50000"/>
                  </a:srgbClr>
                </a:solidFill>
                <a:effectLst/>
                <a:uLnTx/>
                <a:uFillTx/>
                <a:latin typeface="Arial" panose="020B0604020202020204" pitchFamily="34" charset="0"/>
                <a:ea typeface="+mn-ea"/>
                <a:cs typeface="Arial" panose="020B0604020202020204" pitchFamily="34" charset="0"/>
              </a:rPr>
              <a:t>A better Africa and world </a:t>
            </a:r>
          </a:p>
        </p:txBody>
      </p:sp>
      <p:cxnSp>
        <p:nvCxnSpPr>
          <p:cNvPr id="106" name="Straight Connector 105"/>
          <p:cNvCxnSpPr/>
          <p:nvPr/>
        </p:nvCxnSpPr>
        <p:spPr>
          <a:xfrm flipH="1">
            <a:off x="2319779" y="2679110"/>
            <a:ext cx="8035"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1258444" y="2679110"/>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332757" y="1502987"/>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921351" y="1486948"/>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5737440" y="1486948"/>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7322446" y="1486948"/>
            <a:ext cx="0" cy="826456"/>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a:off x="3942571" y="2679110"/>
            <a:ext cx="1" cy="884579"/>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5769680" y="2664828"/>
            <a:ext cx="1140" cy="879162"/>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315151" y="2679110"/>
            <a:ext cx="2616"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16" name="Down Arrow 115"/>
          <p:cNvSpPr/>
          <p:nvPr/>
        </p:nvSpPr>
        <p:spPr>
          <a:xfrm>
            <a:off x="1956349" y="2408303"/>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Down Arrow 116"/>
          <p:cNvSpPr/>
          <p:nvPr/>
        </p:nvSpPr>
        <p:spPr>
          <a:xfrm>
            <a:off x="3471589" y="2408303"/>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Down Arrow 117"/>
          <p:cNvSpPr/>
          <p:nvPr/>
        </p:nvSpPr>
        <p:spPr>
          <a:xfrm>
            <a:off x="4986779" y="2408303"/>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Down Arrow 118"/>
          <p:cNvSpPr/>
          <p:nvPr/>
        </p:nvSpPr>
        <p:spPr>
          <a:xfrm>
            <a:off x="6470271" y="2408303"/>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Down Arrow 119"/>
          <p:cNvSpPr/>
          <p:nvPr/>
        </p:nvSpPr>
        <p:spPr>
          <a:xfrm>
            <a:off x="7985510" y="2408303"/>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ounded Rectangle 120"/>
          <p:cNvSpPr/>
          <p:nvPr/>
        </p:nvSpPr>
        <p:spPr>
          <a:xfrm>
            <a:off x="4035548" y="6523347"/>
            <a:ext cx="1620533" cy="246610"/>
          </a:xfrm>
          <a:prstGeom prst="roundRect">
            <a:avLst>
              <a:gd name="adj" fmla="val 17806"/>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SAForSTI Domains</a:t>
            </a: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2" name="Rounded Rectangle 121"/>
          <p:cNvSpPr/>
          <p:nvPr/>
        </p:nvSpPr>
        <p:spPr>
          <a:xfrm>
            <a:off x="5769680" y="6523347"/>
            <a:ext cx="1620533" cy="246610"/>
          </a:xfrm>
          <a:prstGeom prst="roundRect">
            <a:avLst>
              <a:gd name="adj" fmla="val 1780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CSIR Clusters</a:t>
            </a:r>
            <a:endPar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50" name="Rectangle 149"/>
          <p:cNvSpPr/>
          <p:nvPr/>
        </p:nvSpPr>
        <p:spPr>
          <a:xfrm>
            <a:off x="0" y="5472364"/>
            <a:ext cx="9144002" cy="872960"/>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51" name="Rectangle 150"/>
          <p:cNvSpPr/>
          <p:nvPr/>
        </p:nvSpPr>
        <p:spPr>
          <a:xfrm>
            <a:off x="1567" y="4307185"/>
            <a:ext cx="9144001" cy="842494"/>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white"/>
                </a:solidFill>
                <a:effectLst/>
                <a:uLnTx/>
                <a:uFillTx/>
                <a:latin typeface="Calibri"/>
                <a:ea typeface="+mn-ea"/>
                <a:cs typeface="+mn-cs"/>
              </a:rPr>
              <a:t>ICT</a:t>
            </a:r>
            <a:endParaRPr kumimoji="0" lang="en-Z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2" name="Rectangle 151"/>
          <p:cNvSpPr/>
          <p:nvPr/>
        </p:nvSpPr>
        <p:spPr>
          <a:xfrm>
            <a:off x="897358" y="5488102"/>
            <a:ext cx="1204367" cy="461665"/>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53" name="Rectangle 152"/>
          <p:cNvSpPr/>
          <p:nvPr/>
        </p:nvSpPr>
        <p:spPr>
          <a:xfrm>
            <a:off x="1924936" y="5488102"/>
            <a:ext cx="2062458" cy="461665"/>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Places</a:t>
            </a:r>
            <a:endPar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54" name="Rectangle 153"/>
          <p:cNvSpPr/>
          <p:nvPr/>
        </p:nvSpPr>
        <p:spPr>
          <a:xfrm>
            <a:off x="7014706" y="5488102"/>
            <a:ext cx="1520192" cy="461665"/>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Advanced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r>
              <a:rPr kumimoji="0" lang="en-ZA"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Agri</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&amp; Food</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55" name="Rectangle 154"/>
          <p:cNvSpPr/>
          <p:nvPr/>
        </p:nvSpPr>
        <p:spPr>
          <a:xfrm>
            <a:off x="-63305" y="5488102"/>
            <a:ext cx="1075809"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Places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Chemicals</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a:t>
            </a:r>
            <a:endParaRPr kumimoji="0" lang="en-GB"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56" name="Rectangle 155"/>
          <p:cNvSpPr/>
          <p:nvPr/>
        </p:nvSpPr>
        <p:spPr>
          <a:xfrm>
            <a:off x="3753622" y="5488102"/>
            <a:ext cx="1210568"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Health</a:t>
            </a:r>
            <a:endPar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 </a:t>
            </a:r>
          </a:p>
        </p:txBody>
      </p:sp>
      <p:sp>
        <p:nvSpPr>
          <p:cNvPr id="157" name="Rectangle 156"/>
          <p:cNvSpPr/>
          <p:nvPr/>
        </p:nvSpPr>
        <p:spPr>
          <a:xfrm>
            <a:off x="8228629" y="5488102"/>
            <a:ext cx="1184937" cy="46166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Places</a:t>
            </a:r>
          </a:p>
        </p:txBody>
      </p:sp>
      <p:sp>
        <p:nvSpPr>
          <p:cNvPr id="158" name="TextBox 157"/>
          <p:cNvSpPr txBox="1"/>
          <p:nvPr/>
        </p:nvSpPr>
        <p:spPr>
          <a:xfrm>
            <a:off x="-57282" y="4397592"/>
            <a:ext cx="12599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circular economy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9" name="TextBox 158"/>
          <p:cNvSpPr txBox="1"/>
          <p:nvPr/>
        </p:nvSpPr>
        <p:spPr>
          <a:xfrm>
            <a:off x="1003562" y="4397541"/>
            <a:ext cx="937901" cy="646331"/>
          </a:xfrm>
          <a:prstGeom prst="rect">
            <a:avLst/>
          </a:prstGeom>
          <a:solidFill>
            <a:schemeClr val="tx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Education of the future</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0" name="TextBox 159"/>
          <p:cNvSpPr txBox="1"/>
          <p:nvPr/>
        </p:nvSpPr>
        <p:spPr>
          <a:xfrm>
            <a:off x="1924936" y="4400532"/>
            <a:ext cx="1057403" cy="461665"/>
          </a:xfrm>
          <a:prstGeom prst="rect">
            <a:avLst/>
          </a:prstGeom>
          <a:solidFill>
            <a:schemeClr val="tx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Sustainable </a:t>
            </a:r>
            <a:endPar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energy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1" name="TextBox 160"/>
          <p:cNvSpPr txBox="1"/>
          <p:nvPr/>
        </p:nvSpPr>
        <p:spPr>
          <a:xfrm>
            <a:off x="2905318" y="4367263"/>
            <a:ext cx="970812" cy="461665"/>
          </a:xfrm>
          <a:prstGeom prst="rect">
            <a:avLst/>
          </a:prstGeom>
          <a:solidFill>
            <a:schemeClr val="tx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future </a:t>
            </a:r>
            <a:endPar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of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society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2" name="TextBox 161"/>
          <p:cNvSpPr txBox="1"/>
          <p:nvPr/>
        </p:nvSpPr>
        <p:spPr>
          <a:xfrm>
            <a:off x="3803295" y="4384188"/>
            <a:ext cx="1109835" cy="461665"/>
          </a:xfrm>
          <a:prstGeom prst="rect">
            <a:avLst/>
          </a:prstGeom>
          <a:solidFill>
            <a:schemeClr val="tx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 innovation</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3" name="TextBox 162"/>
          <p:cNvSpPr txBox="1"/>
          <p:nvPr/>
        </p:nvSpPr>
        <p:spPr>
          <a:xfrm>
            <a:off x="4716068" y="4373232"/>
            <a:ext cx="1390944" cy="461665"/>
          </a:xfrm>
          <a:prstGeom prst="rect">
            <a:avLst/>
          </a:prstGeom>
          <a:solidFill>
            <a:schemeClr val="tx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High-tech industrialisation</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64" name="Straight Connector 163"/>
          <p:cNvCxnSpPr/>
          <p:nvPr/>
        </p:nvCxnSpPr>
        <p:spPr>
          <a:xfrm>
            <a:off x="948927" y="4315203"/>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65" name="Down Arrow 164"/>
          <p:cNvSpPr/>
          <p:nvPr/>
        </p:nvSpPr>
        <p:spPr>
          <a:xfrm>
            <a:off x="442677" y="5228539"/>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Down Arrow 174"/>
          <p:cNvSpPr/>
          <p:nvPr/>
        </p:nvSpPr>
        <p:spPr>
          <a:xfrm>
            <a:off x="1374869" y="5228539"/>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Down Arrow 175"/>
          <p:cNvSpPr/>
          <p:nvPr/>
        </p:nvSpPr>
        <p:spPr>
          <a:xfrm>
            <a:off x="2913846" y="5228539"/>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Down Arrow 176"/>
          <p:cNvSpPr/>
          <p:nvPr/>
        </p:nvSpPr>
        <p:spPr>
          <a:xfrm>
            <a:off x="4264896" y="5228539"/>
            <a:ext cx="170112"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Down Arrow 178"/>
          <p:cNvSpPr/>
          <p:nvPr/>
        </p:nvSpPr>
        <p:spPr>
          <a:xfrm>
            <a:off x="7557326" y="5228539"/>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0" name="Straight Connector 179"/>
          <p:cNvCxnSpPr/>
          <p:nvPr/>
        </p:nvCxnSpPr>
        <p:spPr>
          <a:xfrm>
            <a:off x="1972690" y="4307185"/>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2954821" y="4320948"/>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3784113" y="4320948"/>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4749497" y="4319118"/>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6095531" y="4322192"/>
            <a:ext cx="0" cy="826456"/>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85" name="TextBox 184"/>
          <p:cNvSpPr txBox="1"/>
          <p:nvPr/>
        </p:nvSpPr>
        <p:spPr>
          <a:xfrm>
            <a:off x="6126421" y="4348845"/>
            <a:ext cx="1289764" cy="646331"/>
          </a:xfrm>
          <a:prstGeom prst="rect">
            <a:avLst/>
          </a:prstGeom>
          <a:solidFill>
            <a:schemeClr val="tx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ICT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smart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systems</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 name="Straight Connector 185"/>
          <p:cNvCxnSpPr/>
          <p:nvPr/>
        </p:nvCxnSpPr>
        <p:spPr>
          <a:xfrm>
            <a:off x="7057965" y="4269199"/>
            <a:ext cx="0" cy="859188"/>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87" name="TextBox 186"/>
          <p:cNvSpPr txBox="1"/>
          <p:nvPr/>
        </p:nvSpPr>
        <p:spPr>
          <a:xfrm>
            <a:off x="7413839" y="4394134"/>
            <a:ext cx="856631" cy="461665"/>
          </a:xfrm>
          <a:prstGeom prst="rect">
            <a:avLst/>
          </a:prstGeom>
          <a:solidFill>
            <a:schemeClr val="tx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Nutrition security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p:cNvSpPr txBox="1"/>
          <p:nvPr/>
        </p:nvSpPr>
        <p:spPr>
          <a:xfrm>
            <a:off x="8385911" y="4367262"/>
            <a:ext cx="8566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Water security</a:t>
            </a:r>
            <a:endParaRPr kumimoji="0" lang="en-ZA"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9" name="Straight Connector 188"/>
          <p:cNvCxnSpPr/>
          <p:nvPr/>
        </p:nvCxnSpPr>
        <p:spPr>
          <a:xfrm>
            <a:off x="8279433" y="4312902"/>
            <a:ext cx="0" cy="859188"/>
          </a:xfrm>
          <a:prstGeom prst="line">
            <a:avLst/>
          </a:prstGeom>
          <a:ln w="3175">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92" name="Rectangle 191"/>
          <p:cNvSpPr/>
          <p:nvPr/>
        </p:nvSpPr>
        <p:spPr>
          <a:xfrm>
            <a:off x="4929820" y="5488102"/>
            <a:ext cx="1957735" cy="830997"/>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NextGen</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Enterprises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SMART </a:t>
            </a:r>
            <a:r>
              <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Places</a:t>
            </a:r>
            <a:endPar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Manufacturing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Defence</a:t>
            </a: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and Security</a:t>
            </a:r>
            <a:endParaRPr kumimoji="0" lang="en-ZA"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95" name="Down Arrow 194"/>
          <p:cNvSpPr/>
          <p:nvPr/>
        </p:nvSpPr>
        <p:spPr>
          <a:xfrm>
            <a:off x="5895237" y="5228539"/>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Down Arrow 196"/>
          <p:cNvSpPr/>
          <p:nvPr/>
        </p:nvSpPr>
        <p:spPr>
          <a:xfrm>
            <a:off x="8611571" y="5228539"/>
            <a:ext cx="201859" cy="254062"/>
          </a:xfrm>
          <a:prstGeom prst="downArrow">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8" name="Straight Connector 197"/>
          <p:cNvCxnSpPr/>
          <p:nvPr/>
        </p:nvCxnSpPr>
        <p:spPr>
          <a:xfrm>
            <a:off x="958354" y="5480444"/>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1965699" y="5480444"/>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3782833" y="5465687"/>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4964190" y="5465687"/>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7046929" y="5465687"/>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8279433" y="5480444"/>
            <a:ext cx="0" cy="864880"/>
          </a:xfrm>
          <a:prstGeom prst="line">
            <a:avLst/>
          </a:prstGeom>
          <a:ln w="3175">
            <a:solidFill>
              <a:schemeClr val="tx2">
                <a:lumMod val="5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0446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556" y="2456892"/>
            <a:ext cx="7886700" cy="1325563"/>
          </a:xfrm>
        </p:spPr>
        <p:txBody>
          <a:bodyPr>
            <a:normAutofit/>
          </a:bodyPr>
          <a:lstStyle/>
          <a:p>
            <a:pPr algn="ctr"/>
            <a:r>
              <a:rPr lang="en-US" dirty="0" smtClean="0">
                <a:solidFill>
                  <a:schemeClr val="tx2">
                    <a:lumMod val="50000"/>
                  </a:schemeClr>
                </a:solidFill>
              </a:rPr>
              <a:t>CSIR Strategy implementation </a:t>
            </a:r>
            <a:r>
              <a:rPr lang="en-US" dirty="0">
                <a:solidFill>
                  <a:schemeClr val="tx2">
                    <a:lumMod val="50000"/>
                  </a:schemeClr>
                </a:solidFill>
              </a:rPr>
              <a:t>p</a:t>
            </a:r>
            <a:r>
              <a:rPr lang="en-US" dirty="0" smtClean="0">
                <a:solidFill>
                  <a:schemeClr val="tx2">
                    <a:lumMod val="50000"/>
                  </a:schemeClr>
                </a:solidFill>
              </a:rPr>
              <a:t>lan</a:t>
            </a:r>
            <a:endParaRPr lang="en-US" dirty="0">
              <a:solidFill>
                <a:schemeClr val="tx2">
                  <a:lumMod val="50000"/>
                </a:schemeClr>
              </a:solidFill>
            </a:endParaRPr>
          </a:p>
        </p:txBody>
      </p:sp>
    </p:spTree>
    <p:extLst>
      <p:ext uri="{BB962C8B-B14F-4D97-AF65-F5344CB8AC3E}">
        <p14:creationId xmlns:p14="http://schemas.microsoft.com/office/powerpoint/2010/main" xmlns="" val="498830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2"/>
          <p:cNvSpPr>
            <a:spLocks noGrp="1"/>
          </p:cNvSpPr>
          <p:nvPr>
            <p:ph type="title"/>
          </p:nvPr>
        </p:nvSpPr>
        <p:spPr/>
        <p:txBody>
          <a:bodyPr vert="horz" lIns="91440" tIns="45720" rIns="91440" bIns="45720" rtlCol="0" anchor="ctr">
            <a:normAutofit/>
          </a:bodyPr>
          <a:lstStyle/>
          <a:p>
            <a:r>
              <a:rPr lang="en-US" dirty="0"/>
              <a:t/>
            </a:r>
            <a:br>
              <a:rPr lang="en-US" dirty="0"/>
            </a:br>
            <a:endParaRPr lang="en-US" dirty="0"/>
          </a:p>
        </p:txBody>
      </p:sp>
      <p:sp>
        <p:nvSpPr>
          <p:cNvPr id="9" name="Title 1"/>
          <p:cNvSpPr txBox="1">
            <a:spLocks/>
          </p:cNvSpPr>
          <p:nvPr/>
        </p:nvSpPr>
        <p:spPr>
          <a:xfrm>
            <a:off x="468117" y="1617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New strategy </a:t>
            </a:r>
            <a:r>
              <a:rPr lang="en-US" sz="2600" dirty="0" smtClean="0">
                <a:solidFill>
                  <a:srgbClr val="032C50"/>
                </a:solidFill>
              </a:rPr>
              <a:t>i</a:t>
            </a:r>
            <a:r>
              <a:rPr kumimoji="0" lang="en-US" sz="2600" b="1" i="0" u="none" strike="noStrike" kern="1200" cap="none" spc="0" normalizeH="0" baseline="0" noProof="0" dirty="0" err="1" smtClean="0">
                <a:ln>
                  <a:noFill/>
                </a:ln>
                <a:solidFill>
                  <a:srgbClr val="032C50"/>
                </a:solidFill>
                <a:effectLst/>
                <a:uLnTx/>
                <a:uFillTx/>
                <a:latin typeface="Arial"/>
                <a:ea typeface="+mj-ea"/>
                <a:cs typeface="Arial"/>
              </a:rPr>
              <a:t>mplementation</a:t>
            </a: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032C50"/>
                </a:solidFill>
                <a:effectLst/>
                <a:uLnTx/>
                <a:uFillTx/>
                <a:latin typeface="Arial"/>
                <a:ea typeface="+mj-ea"/>
                <a:cs typeface="Arial"/>
              </a:rPr>
              <a:t>Key pillars</a:t>
            </a:r>
            <a:endParaRPr kumimoji="0" lang="en-ZA" sz="2200" b="1" i="0" u="none" strike="noStrike" kern="1200" cap="none" spc="0" normalizeH="0" baseline="0" noProof="0" dirty="0" smtClean="0">
              <a:ln>
                <a:noFill/>
              </a:ln>
              <a:solidFill>
                <a:srgbClr val="032C50"/>
              </a:solidFill>
              <a:effectLst/>
              <a:uLnTx/>
              <a:uFillTx/>
              <a:latin typeface="Arial"/>
              <a:ea typeface="+mj-ea"/>
              <a:cs typeface="Arial"/>
            </a:endParaRPr>
          </a:p>
        </p:txBody>
      </p:sp>
      <p:sp>
        <p:nvSpPr>
          <p:cNvPr id="12" name="Rounded Rectangle 11"/>
          <p:cNvSpPr/>
          <p:nvPr/>
        </p:nvSpPr>
        <p:spPr>
          <a:xfrm>
            <a:off x="419893" y="1972337"/>
            <a:ext cx="1745230" cy="3328871"/>
          </a:xfrm>
          <a:prstGeom prst="roundRect">
            <a:avLst/>
          </a:prstGeom>
          <a:solidFill>
            <a:srgbClr val="032C50"/>
          </a:solidFill>
          <a:ln>
            <a:solidFill>
              <a:srgbClr val="032C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ounded Rectangle 16"/>
          <p:cNvSpPr/>
          <p:nvPr/>
        </p:nvSpPr>
        <p:spPr>
          <a:xfrm>
            <a:off x="2555419" y="2121242"/>
            <a:ext cx="1816798" cy="3179966"/>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9" name="TextBox 18"/>
          <p:cNvSpPr txBox="1"/>
          <p:nvPr/>
        </p:nvSpPr>
        <p:spPr>
          <a:xfrm>
            <a:off x="2555418" y="3326212"/>
            <a:ext cx="1795841" cy="17081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Development of capacity, competencies and capabilities aligned to stakeholder and customer value</a:t>
            </a:r>
            <a:endParaRPr kumimoji="0" lang="en-ZA" sz="15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21" name="Rounded Rectangle 20"/>
          <p:cNvSpPr/>
          <p:nvPr/>
        </p:nvSpPr>
        <p:spPr>
          <a:xfrm>
            <a:off x="6878268" y="1981570"/>
            <a:ext cx="1787419" cy="3319638"/>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Box 22"/>
          <p:cNvSpPr txBox="1"/>
          <p:nvPr/>
        </p:nvSpPr>
        <p:spPr>
          <a:xfrm>
            <a:off x="4741557" y="3723231"/>
            <a:ext cx="1853987" cy="206210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Establishing infrastructure that is necessary to strengthen scientific excellence and industrial development</a:t>
            </a: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25" name="Rounded Rectangle 24"/>
          <p:cNvSpPr/>
          <p:nvPr/>
        </p:nvSpPr>
        <p:spPr>
          <a:xfrm>
            <a:off x="4752512" y="2276872"/>
            <a:ext cx="1757488" cy="3024336"/>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ZA" sz="16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2" name="Oval 1"/>
          <p:cNvSpPr/>
          <p:nvPr/>
        </p:nvSpPr>
        <p:spPr>
          <a:xfrm>
            <a:off x="2548181" y="1460226"/>
            <a:ext cx="1816798" cy="1816798"/>
          </a:xfrm>
          <a:prstGeom prst="ellipse">
            <a:avLst/>
          </a:prstGeom>
          <a:solidFill>
            <a:srgbClr val="5F888B"/>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Capability </a:t>
            </a:r>
            <a:r>
              <a:rPr lang="en-US" sz="1400" b="1" dirty="0" smtClean="0">
                <a:solidFill>
                  <a:srgbClr val="1F497D">
                    <a:lumMod val="50000"/>
                  </a:srgbClr>
                </a:solidFill>
                <a:latin typeface="Arial" panose="020B0604020202020204" pitchFamily="34" charset="0"/>
                <a:cs typeface="Arial" panose="020B0604020202020204" pitchFamily="34" charset="0"/>
              </a:rPr>
              <a:t>Development</a:t>
            </a:r>
            <a:endParaRPr lang="en-US" sz="1400" b="1" dirty="0">
              <a:solidFill>
                <a:srgbClr val="1F497D">
                  <a:lumMod val="50000"/>
                </a:srgbClr>
              </a:solidFill>
              <a:latin typeface="Arial" panose="020B0604020202020204" pitchFamily="34" charset="0"/>
              <a:cs typeface="Arial" panose="020B0604020202020204" pitchFamily="34" charset="0"/>
            </a:endParaRPr>
          </a:p>
        </p:txBody>
      </p:sp>
      <p:sp>
        <p:nvSpPr>
          <p:cNvPr id="29" name="Oval 28"/>
          <p:cNvSpPr/>
          <p:nvPr/>
        </p:nvSpPr>
        <p:spPr>
          <a:xfrm>
            <a:off x="405133" y="1419706"/>
            <a:ext cx="1752752" cy="1752752"/>
          </a:xfrm>
          <a:prstGeom prst="ellipse">
            <a:avLst/>
          </a:prstGeom>
          <a:solidFill>
            <a:srgbClr val="27BFD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600" b="1" dirty="0">
                <a:solidFill>
                  <a:srgbClr val="1F497D">
                    <a:lumMod val="50000"/>
                  </a:srgbClr>
                </a:solidFill>
                <a:latin typeface="Arial" panose="020B0604020202020204" pitchFamily="34" charset="0"/>
                <a:cs typeface="Arial" panose="020B0604020202020204" pitchFamily="34" charset="0"/>
              </a:rPr>
              <a:t>Strategic  </a:t>
            </a:r>
            <a:r>
              <a:rPr lang="en-US" sz="1600" b="1" dirty="0" smtClean="0">
                <a:solidFill>
                  <a:srgbClr val="1F497D">
                    <a:lumMod val="50000"/>
                  </a:srgbClr>
                </a:solidFill>
                <a:latin typeface="Arial" panose="020B0604020202020204" pitchFamily="34" charset="0"/>
                <a:cs typeface="Arial" panose="020B0604020202020204" pitchFamily="34" charset="0"/>
              </a:rPr>
              <a:t>Clusters</a:t>
            </a:r>
            <a:endParaRPr lang="en-US" sz="1600" b="1" dirty="0">
              <a:solidFill>
                <a:srgbClr val="1F497D">
                  <a:lumMod val="50000"/>
                </a:srgbClr>
              </a:solidFill>
              <a:latin typeface="Arial" panose="020B0604020202020204" pitchFamily="34" charset="0"/>
              <a:cs typeface="Arial" panose="020B0604020202020204" pitchFamily="34" charset="0"/>
            </a:endParaRPr>
          </a:p>
        </p:txBody>
      </p:sp>
      <p:sp>
        <p:nvSpPr>
          <p:cNvPr id="30" name="Oval 29"/>
          <p:cNvSpPr/>
          <p:nvPr/>
        </p:nvSpPr>
        <p:spPr>
          <a:xfrm>
            <a:off x="4722857" y="1460226"/>
            <a:ext cx="1816798" cy="1816798"/>
          </a:xfrm>
          <a:prstGeom prst="ellipse">
            <a:avLst/>
          </a:prstGeom>
          <a:solidFill>
            <a:srgbClr val="F37835"/>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Human Capital</a:t>
            </a:r>
          </a:p>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Development</a:t>
            </a:r>
          </a:p>
        </p:txBody>
      </p:sp>
      <p:sp>
        <p:nvSpPr>
          <p:cNvPr id="32" name="Oval 31"/>
          <p:cNvSpPr/>
          <p:nvPr/>
        </p:nvSpPr>
        <p:spPr>
          <a:xfrm>
            <a:off x="6863578" y="1460226"/>
            <a:ext cx="1816798" cy="1816798"/>
          </a:xfrm>
          <a:prstGeom prst="ellipse">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Strategic Infrastructure</a:t>
            </a:r>
          </a:p>
        </p:txBody>
      </p:sp>
      <p:sp>
        <p:nvSpPr>
          <p:cNvPr id="3" name="Rectangle 2"/>
          <p:cNvSpPr/>
          <p:nvPr/>
        </p:nvSpPr>
        <p:spPr>
          <a:xfrm>
            <a:off x="4735252" y="3326212"/>
            <a:ext cx="1792009" cy="1015663"/>
          </a:xfrm>
          <a:prstGeom prst="rect">
            <a:avLst/>
          </a:prstGeom>
        </p:spPr>
        <p:txBody>
          <a:bodyPr wrap="square">
            <a:spAutoFit/>
          </a:bodyPr>
          <a:lstStyle/>
          <a:p>
            <a:pPr algn="ctr">
              <a:defRPr/>
            </a:pPr>
            <a:r>
              <a:rPr lang="en-GB" sz="1500" dirty="0">
                <a:solidFill>
                  <a:prstClr val="white"/>
                </a:solidFill>
                <a:latin typeface="Arial" panose="020B0604020202020204" pitchFamily="34" charset="0"/>
                <a:ea typeface="ＭＳ Ｐゴシック" charset="0"/>
                <a:cs typeface="Arial" panose="020B0604020202020204" pitchFamily="34" charset="0"/>
              </a:rPr>
              <a:t>Development of relevant skills to support industrial development</a:t>
            </a:r>
            <a:endParaRPr lang="en-ZA" sz="15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34" name="Rectangle 33"/>
          <p:cNvSpPr/>
          <p:nvPr/>
        </p:nvSpPr>
        <p:spPr>
          <a:xfrm>
            <a:off x="6875973" y="3248980"/>
            <a:ext cx="1792009" cy="2169825"/>
          </a:xfrm>
          <a:prstGeom prst="rect">
            <a:avLst/>
          </a:prstGeom>
        </p:spPr>
        <p:txBody>
          <a:bodyPr wrap="square">
            <a:spAutoFit/>
          </a:bodyPr>
          <a:lstStyle/>
          <a:p>
            <a:pPr lvl="0" algn="ctr">
              <a:defRPr/>
            </a:pPr>
            <a:r>
              <a:rPr lang="en-US" sz="1450" dirty="0" smtClean="0">
                <a:solidFill>
                  <a:prstClr val="white"/>
                </a:solidFill>
                <a:latin typeface="Arial" panose="020B0604020202020204" pitchFamily="34" charset="0"/>
                <a:cs typeface="Arial" panose="020B0604020202020204" pitchFamily="34" charset="0"/>
              </a:rPr>
              <a:t>Infrastructure </a:t>
            </a:r>
            <a:r>
              <a:rPr lang="en-US" sz="1450" dirty="0">
                <a:solidFill>
                  <a:prstClr val="white"/>
                </a:solidFill>
                <a:latin typeface="Arial" panose="020B0604020202020204" pitchFamily="34" charset="0"/>
                <a:cs typeface="Arial" panose="020B0604020202020204" pitchFamily="34" charset="0"/>
              </a:rPr>
              <a:t>to strengthen scientific and industrial </a:t>
            </a:r>
            <a:r>
              <a:rPr lang="en-US" sz="1450" dirty="0" smtClean="0">
                <a:solidFill>
                  <a:prstClr val="white"/>
                </a:solidFill>
                <a:latin typeface="Arial" panose="020B0604020202020204" pitchFamily="34" charset="0"/>
                <a:cs typeface="Arial" panose="020B0604020202020204" pitchFamily="34" charset="0"/>
              </a:rPr>
              <a:t>development and the research campus of the future, Campus Master Plan</a:t>
            </a:r>
            <a:endParaRPr lang="en-US" sz="1450" dirty="0">
              <a:solidFill>
                <a:prstClr val="whit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3671900" y="-639063"/>
            <a:ext cx="2705100" cy="520700"/>
          </a:xfrm>
          <a:prstGeom prst="rect">
            <a:avLst/>
          </a:prstGeom>
        </p:spPr>
      </p:pic>
      <p:sp>
        <p:nvSpPr>
          <p:cNvPr id="20" name="Rounded Rectangle 19"/>
          <p:cNvSpPr/>
          <p:nvPr/>
        </p:nvSpPr>
        <p:spPr>
          <a:xfrm>
            <a:off x="288128" y="5373216"/>
            <a:ext cx="8388358" cy="1348406"/>
          </a:xfrm>
          <a:prstGeom prst="roundRect">
            <a:avLst>
              <a:gd name="adj" fmla="val 6919"/>
            </a:avLst>
          </a:prstGeom>
          <a:solidFill>
            <a:srgbClr val="27BFD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schemeClr val="tx2">
                    <a:lumMod val="50000"/>
                  </a:schemeClr>
                </a:solidFill>
                <a:latin typeface="Arial" charset="0"/>
                <a:ea typeface="Arial" charset="0"/>
                <a:cs typeface="Arial" charset="0"/>
              </a:rPr>
              <a:t>Drivers for successful Implementation:</a:t>
            </a:r>
          </a:p>
          <a:p>
            <a:pPr marL="285750" lvl="0" indent="-285750">
              <a:buFont typeface="Arial" panose="020B0604020202020204" pitchFamily="34" charset="0"/>
              <a:buChar char="•"/>
            </a:pPr>
            <a:r>
              <a:rPr lang="en-US" sz="1600" dirty="0" smtClean="0">
                <a:solidFill>
                  <a:schemeClr val="tx2">
                    <a:lumMod val="50000"/>
                  </a:schemeClr>
                </a:solidFill>
                <a:latin typeface="Arial" charset="0"/>
                <a:ea typeface="Arial" charset="0"/>
                <a:cs typeface="Arial" charset="0"/>
              </a:rPr>
              <a:t>Business development and commercialisation, technology transfer and diffusion</a:t>
            </a:r>
            <a:endParaRPr lang="en-US" sz="1600" dirty="0">
              <a:solidFill>
                <a:schemeClr val="tx2">
                  <a:lumMod val="50000"/>
                </a:schemeClr>
              </a:solidFill>
              <a:latin typeface="Arial" charset="0"/>
              <a:ea typeface="Arial" charset="0"/>
              <a:cs typeface="Arial" charset="0"/>
            </a:endParaRPr>
          </a:p>
          <a:p>
            <a:pPr marL="285750" lvl="0" indent="-285750">
              <a:buFont typeface="Arial" panose="020B0604020202020204" pitchFamily="34" charset="0"/>
              <a:buChar char="•"/>
            </a:pPr>
            <a:r>
              <a:rPr lang="en-US" sz="1600" dirty="0" smtClean="0">
                <a:solidFill>
                  <a:schemeClr val="tx2">
                    <a:lumMod val="50000"/>
                  </a:schemeClr>
                </a:solidFill>
                <a:latin typeface="Arial" charset="0"/>
                <a:ea typeface="Arial" charset="0"/>
                <a:cs typeface="Arial" charset="0"/>
              </a:rPr>
              <a:t>Governance, values, ethics, people and culture</a:t>
            </a:r>
            <a:endParaRPr lang="en-US" sz="1600" dirty="0">
              <a:solidFill>
                <a:schemeClr val="tx2">
                  <a:lumMod val="50000"/>
                </a:schemeClr>
              </a:solidFill>
              <a:latin typeface="Arial" charset="0"/>
              <a:ea typeface="Arial" charset="0"/>
              <a:cs typeface="Arial" charset="0"/>
            </a:endParaRPr>
          </a:p>
          <a:p>
            <a:pPr marL="285750" lvl="0" indent="-285750">
              <a:buFont typeface="Arial" panose="020B0604020202020204" pitchFamily="34" charset="0"/>
              <a:buChar char="•"/>
            </a:pPr>
            <a:r>
              <a:rPr lang="en-GB" sz="1600" dirty="0" smtClean="0">
                <a:solidFill>
                  <a:schemeClr val="tx2">
                    <a:lumMod val="50000"/>
                  </a:schemeClr>
                </a:solidFill>
                <a:latin typeface="Arial" charset="0"/>
                <a:ea typeface="Arial" charset="0"/>
                <a:cs typeface="Arial" charset="0"/>
              </a:rPr>
              <a:t>4IR and emerging technologies</a:t>
            </a:r>
            <a:endParaRPr kumimoji="0" lang="en-US" sz="1600" i="0" u="none" strike="noStrike" kern="1200" cap="none" spc="0" normalizeH="0" baseline="0" noProof="0" dirty="0" smtClean="0">
              <a:ln>
                <a:noFill/>
              </a:ln>
              <a:solidFill>
                <a:schemeClr val="tx2">
                  <a:lumMod val="50000"/>
                </a:schemeClr>
              </a:solidFill>
              <a:effectLst/>
              <a:uLnTx/>
              <a:uFillTx/>
              <a:latin typeface="Arial" charset="0"/>
              <a:ea typeface="Arial" charset="0"/>
              <a:cs typeface="Arial" charset="0"/>
            </a:endParaRPr>
          </a:p>
        </p:txBody>
      </p:sp>
      <p:sp>
        <p:nvSpPr>
          <p:cNvPr id="22" name="Rectangle 21"/>
          <p:cNvSpPr/>
          <p:nvPr/>
        </p:nvSpPr>
        <p:spPr>
          <a:xfrm>
            <a:off x="355833" y="3593048"/>
            <a:ext cx="1792009" cy="1708160"/>
          </a:xfrm>
          <a:prstGeom prst="rect">
            <a:avLst/>
          </a:prstGeom>
        </p:spPr>
        <p:txBody>
          <a:bodyPr wrap="square">
            <a:spAutoFit/>
          </a:bodyPr>
          <a:lstStyle/>
          <a:p>
            <a:pPr lvl="0" algn="ctr">
              <a:defRPr/>
            </a:pPr>
            <a:r>
              <a:rPr lang="en-US" sz="1500" dirty="0">
                <a:solidFill>
                  <a:prstClr val="white"/>
                </a:solidFill>
                <a:latin typeface="Arial" panose="020B0604020202020204" pitchFamily="34" charset="0"/>
                <a:cs typeface="Arial" panose="020B0604020202020204" pitchFamily="34" charset="0"/>
              </a:rPr>
              <a:t>Delivering to the CSIR Strategic o</a:t>
            </a:r>
            <a:r>
              <a:rPr lang="en-US" sz="1500" dirty="0" smtClean="0">
                <a:solidFill>
                  <a:prstClr val="white"/>
                </a:solidFill>
                <a:latin typeface="Arial" panose="020B0604020202020204" pitchFamily="34" charset="0"/>
                <a:cs typeface="Arial" panose="020B0604020202020204" pitchFamily="34" charset="0"/>
              </a:rPr>
              <a:t>bjectives and are enabled by</a:t>
            </a:r>
          </a:p>
          <a:p>
            <a:pPr lvl="0" algn="ctr">
              <a:defRPr/>
            </a:pPr>
            <a:r>
              <a:rPr lang="en-US" sz="1500" dirty="0" smtClean="0">
                <a:solidFill>
                  <a:prstClr val="white"/>
                </a:solidFill>
                <a:latin typeface="Arial" panose="020B0604020202020204" pitchFamily="34" charset="0"/>
                <a:cs typeface="Arial" panose="020B0604020202020204" pitchFamily="34" charset="0"/>
              </a:rPr>
              <a:t>research centres</a:t>
            </a:r>
            <a:endParaRPr lang="en-US" sz="1500" dirty="0">
              <a:solidFill>
                <a:srgbClr val="FF0000"/>
              </a:solidFill>
              <a:latin typeface="Arial" panose="020B0604020202020204" pitchFamily="34" charset="0"/>
              <a:cs typeface="Arial" panose="020B0604020202020204" pitchFamily="34" charset="0"/>
            </a:endParaRPr>
          </a:p>
          <a:p>
            <a:pPr lvl="0" algn="ctr">
              <a:defRPr/>
            </a:pPr>
            <a:endParaRPr lang="en-US" sz="1500" dirty="0" smtClean="0">
              <a:solidFill>
                <a:prstClr val="white"/>
              </a:solidFill>
              <a:latin typeface="Arial" panose="020B0604020202020204" pitchFamily="34" charset="0"/>
              <a:cs typeface="Arial" panose="020B0604020202020204" pitchFamily="34" charset="0"/>
            </a:endParaRPr>
          </a:p>
          <a:p>
            <a:pPr lvl="0" algn="ctr">
              <a:defRPr/>
            </a:pPr>
            <a:endParaRPr lang="en-US" sz="15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7831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556" y="2456892"/>
            <a:ext cx="7886700" cy="1325563"/>
          </a:xfrm>
        </p:spPr>
        <p:txBody>
          <a:bodyPr>
            <a:normAutofit/>
          </a:bodyPr>
          <a:lstStyle/>
          <a:p>
            <a:pPr algn="ctr"/>
            <a:r>
              <a:rPr lang="en-US" dirty="0" smtClean="0">
                <a:solidFill>
                  <a:schemeClr val="tx2">
                    <a:lumMod val="50000"/>
                  </a:schemeClr>
                </a:solidFill>
              </a:rPr>
              <a:t>Funding / investment requirements to implement CSIR Strategy</a:t>
            </a:r>
            <a:endParaRPr lang="en-US" dirty="0">
              <a:solidFill>
                <a:schemeClr val="tx2">
                  <a:lumMod val="50000"/>
                </a:schemeClr>
              </a:solidFill>
            </a:endParaRPr>
          </a:p>
        </p:txBody>
      </p:sp>
    </p:spTree>
    <p:extLst>
      <p:ext uri="{BB962C8B-B14F-4D97-AF65-F5344CB8AC3E}">
        <p14:creationId xmlns:p14="http://schemas.microsoft.com/office/powerpoint/2010/main" xmlns="" val="3903850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917220573"/>
              </p:ext>
            </p:extLst>
          </p:nvPr>
        </p:nvGraphicFramePr>
        <p:xfrm>
          <a:off x="539552" y="2168860"/>
          <a:ext cx="7773699" cy="2878084"/>
        </p:xfrm>
        <a:graphic>
          <a:graphicData uri="http://schemas.openxmlformats.org/drawingml/2006/table">
            <a:tbl>
              <a:tblPr firstRow="1" bandRow="1">
                <a:tableStyleId>{5C22544A-7EE6-4342-B048-85BDC9FD1C3A}</a:tableStyleId>
              </a:tblPr>
              <a:tblGrid>
                <a:gridCol w="3803085">
                  <a:extLst>
                    <a:ext uri="{9D8B030D-6E8A-4147-A177-3AD203B41FA5}">
                      <a16:colId xmlns:a16="http://schemas.microsoft.com/office/drawing/2014/main" xmlns="" val="1378218161"/>
                    </a:ext>
                  </a:extLst>
                </a:gridCol>
                <a:gridCol w="3970614">
                  <a:extLst>
                    <a:ext uri="{9D8B030D-6E8A-4147-A177-3AD203B41FA5}">
                      <a16:colId xmlns:a16="http://schemas.microsoft.com/office/drawing/2014/main" xmlns="" val="1552675371"/>
                    </a:ext>
                  </a:extLst>
                </a:gridCol>
              </a:tblGrid>
              <a:tr h="590543">
                <a:tc>
                  <a:txBody>
                    <a:bodyPr/>
                    <a:lstStyle/>
                    <a:p>
                      <a:r>
                        <a:rPr lang="en-US" sz="1400" dirty="0" smtClean="0">
                          <a:latin typeface="Arial" panose="020B0604020202020204" pitchFamily="34" charset="0"/>
                          <a:cs typeface="Arial" panose="020B0604020202020204" pitchFamily="34" charset="0"/>
                        </a:rPr>
                        <a:t>Strategic Initiative</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r>
                        <a:rPr lang="en-US" sz="1400" dirty="0" smtClean="0">
                          <a:latin typeface="Arial" panose="020B0604020202020204" pitchFamily="34" charset="0"/>
                          <a:cs typeface="Arial" panose="020B0604020202020204" pitchFamily="34" charset="0"/>
                        </a:rPr>
                        <a:t>Total</a:t>
                      </a:r>
                      <a:r>
                        <a:rPr lang="en-US" sz="1400" baseline="0" dirty="0" smtClean="0">
                          <a:latin typeface="Arial" panose="020B0604020202020204" pitchFamily="34" charset="0"/>
                          <a:cs typeface="Arial" panose="020B0604020202020204" pitchFamily="34" charset="0"/>
                        </a:rPr>
                        <a:t> i</a:t>
                      </a:r>
                      <a:r>
                        <a:rPr lang="en-US" sz="1400" dirty="0" smtClean="0">
                          <a:latin typeface="Arial" panose="020B0604020202020204" pitchFamily="34" charset="0"/>
                          <a:cs typeface="Arial" panose="020B0604020202020204" pitchFamily="34" charset="0"/>
                        </a:rPr>
                        <a:t>nvestment required</a:t>
                      </a:r>
                      <a:r>
                        <a:rPr lang="en-US" sz="1400" baseline="0" dirty="0" smtClean="0">
                          <a:latin typeface="Arial" panose="020B0604020202020204" pitchFamily="34" charset="0"/>
                          <a:cs typeface="Arial" panose="020B0604020202020204" pitchFamily="34" charset="0"/>
                        </a:rPr>
                        <a:t> over MTEF period</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extLst>
                  <a:ext uri="{0D108BD9-81ED-4DB2-BD59-A6C34878D82A}">
                    <a16:rowId xmlns:a16="http://schemas.microsoft.com/office/drawing/2014/main" xmlns="" val="2129475739"/>
                  </a:ext>
                </a:extLst>
              </a:tr>
              <a:tr h="476589">
                <a:tc>
                  <a:txBody>
                    <a:bodyPr/>
                    <a:lstStyle/>
                    <a:p>
                      <a:r>
                        <a:rPr lang="en-US" sz="1400" dirty="0" smtClean="0">
                          <a:latin typeface="Arial" panose="020B0604020202020204" pitchFamily="34" charset="0"/>
                          <a:cs typeface="Arial" panose="020B0604020202020204" pitchFamily="34" charset="0"/>
                        </a:rPr>
                        <a:t>Strategic Clusters</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b="1" dirty="0" smtClean="0">
                          <a:latin typeface="Arial" panose="020B0604020202020204" pitchFamily="34" charset="0"/>
                          <a:cs typeface="Arial" panose="020B0604020202020204" pitchFamily="34" charset="0"/>
                        </a:rPr>
                        <a:t>R2.42 billion</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176011720"/>
                  </a:ext>
                </a:extLst>
              </a:tr>
              <a:tr h="302544">
                <a:tc>
                  <a:txBody>
                    <a:bodyPr/>
                    <a:lstStyle/>
                    <a:p>
                      <a:r>
                        <a:rPr lang="en-US" sz="1400" dirty="0" smtClean="0">
                          <a:latin typeface="Arial" panose="020B0604020202020204" pitchFamily="34" charset="0"/>
                          <a:cs typeface="Arial" panose="020B0604020202020204" pitchFamily="34" charset="0"/>
                        </a:rPr>
                        <a:t>Capability Development</a:t>
                      </a:r>
                    </a:p>
                  </a:txBody>
                  <a:tcPr anchor="ctr">
                    <a:solidFill>
                      <a:srgbClr val="5F888B"/>
                    </a:solidFill>
                  </a:tcPr>
                </a:tc>
                <a:tc>
                  <a:txBody>
                    <a:bodyPr/>
                    <a:lstStyle/>
                    <a:p>
                      <a:r>
                        <a:rPr lang="en-US" sz="1400" b="1" dirty="0" smtClean="0">
                          <a:latin typeface="Arial" panose="020B0604020202020204" pitchFamily="34" charset="0"/>
                          <a:cs typeface="Arial" panose="020B0604020202020204" pitchFamily="34" charset="0"/>
                        </a:rPr>
                        <a:t>R497</a:t>
                      </a:r>
                      <a:r>
                        <a:rPr lang="en-US" sz="1400" b="1" baseline="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million</a:t>
                      </a:r>
                      <a:endParaRPr lang="en-ZA" sz="1400" b="1" dirty="0">
                        <a:latin typeface="Arial" panose="020B0604020202020204" pitchFamily="34" charset="0"/>
                        <a:cs typeface="Arial" panose="020B0604020202020204" pitchFamily="34" charset="0"/>
                      </a:endParaRPr>
                    </a:p>
                  </a:txBody>
                  <a:tcPr anchor="ctr">
                    <a:solidFill>
                      <a:srgbClr val="5F888B"/>
                    </a:solidFill>
                  </a:tcPr>
                </a:tc>
                <a:extLst>
                  <a:ext uri="{0D108BD9-81ED-4DB2-BD59-A6C34878D82A}">
                    <a16:rowId xmlns:a16="http://schemas.microsoft.com/office/drawing/2014/main" xmlns="" val="221177844"/>
                  </a:ext>
                </a:extLst>
              </a:tr>
              <a:tr h="4765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Human Capital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Development</a:t>
                      </a:r>
                    </a:p>
                  </a:txBody>
                  <a:tcPr anchor="ctr">
                    <a:solidFill>
                      <a:srgbClr val="F37835"/>
                    </a:solidFill>
                  </a:tcPr>
                </a:tc>
                <a:tc>
                  <a:txBody>
                    <a:bodyPr/>
                    <a:lstStyle/>
                    <a:p>
                      <a:r>
                        <a:rPr lang="en-US" sz="1400" b="1" dirty="0" smtClean="0">
                          <a:latin typeface="Arial" panose="020B0604020202020204" pitchFamily="34" charset="0"/>
                          <a:cs typeface="Arial" panose="020B0604020202020204" pitchFamily="34" charset="0"/>
                        </a:rPr>
                        <a:t>R215</a:t>
                      </a:r>
                      <a:r>
                        <a:rPr lang="en-US" sz="1400" b="1" baseline="0" dirty="0" smtClean="0">
                          <a:latin typeface="Arial" panose="020B0604020202020204" pitchFamily="34" charset="0"/>
                          <a:cs typeface="Arial" panose="020B0604020202020204" pitchFamily="34" charset="0"/>
                        </a:rPr>
                        <a:t> million</a:t>
                      </a:r>
                      <a:endParaRPr lang="en-ZA" sz="1400" b="1" dirty="0">
                        <a:latin typeface="Arial" panose="020B0604020202020204" pitchFamily="34" charset="0"/>
                        <a:cs typeface="Arial" panose="020B0604020202020204" pitchFamily="34" charset="0"/>
                      </a:endParaRPr>
                    </a:p>
                  </a:txBody>
                  <a:tcPr anchor="ctr">
                    <a:solidFill>
                      <a:srgbClr val="F37835"/>
                    </a:solidFill>
                  </a:tcPr>
                </a:tc>
                <a:extLst>
                  <a:ext uri="{0D108BD9-81ED-4DB2-BD59-A6C34878D82A}">
                    <a16:rowId xmlns:a16="http://schemas.microsoft.com/office/drawing/2014/main" xmlns="" val="288483462"/>
                  </a:ext>
                </a:extLst>
              </a:tr>
              <a:tr h="493996">
                <a:tc>
                  <a:txBody>
                    <a:bodyPr/>
                    <a:lstStyle/>
                    <a:p>
                      <a:r>
                        <a:rPr lang="en-US" sz="1400" dirty="0" smtClean="0">
                          <a:latin typeface="Arial" panose="020B0604020202020204" pitchFamily="34" charset="0"/>
                          <a:cs typeface="Arial" panose="020B0604020202020204" pitchFamily="34" charset="0"/>
                        </a:rPr>
                        <a:t>Strategic Infrastructure</a:t>
                      </a:r>
                    </a:p>
                  </a:txBody>
                  <a:tcPr anchor="ctr">
                    <a:solidFill>
                      <a:srgbClr val="00B0F0"/>
                    </a:solidFill>
                  </a:tcPr>
                </a:tc>
                <a:tc>
                  <a:txBody>
                    <a:bodyPr/>
                    <a:lstStyle/>
                    <a:p>
                      <a:r>
                        <a:rPr lang="en-US" sz="1400" b="1" dirty="0" smtClean="0">
                          <a:latin typeface="Arial" panose="020B0604020202020204" pitchFamily="34" charset="0"/>
                          <a:cs typeface="Arial" panose="020B0604020202020204" pitchFamily="34" charset="0"/>
                        </a:rPr>
                        <a:t>R1.589 billion</a:t>
                      </a:r>
                      <a:endParaRPr lang="en-ZA" sz="1400" b="1" dirty="0">
                        <a:latin typeface="Arial" panose="020B0604020202020204" pitchFamily="34" charset="0"/>
                        <a:cs typeface="Arial" panose="020B0604020202020204" pitchFamily="34" charset="0"/>
                      </a:endParaRPr>
                    </a:p>
                  </a:txBody>
                  <a:tcPr anchor="ctr">
                    <a:solidFill>
                      <a:srgbClr val="00B0F0"/>
                    </a:solidFill>
                  </a:tcPr>
                </a:tc>
                <a:extLst>
                  <a:ext uri="{0D108BD9-81ED-4DB2-BD59-A6C34878D82A}">
                    <a16:rowId xmlns:a16="http://schemas.microsoft.com/office/drawing/2014/main" xmlns="" val="2896212821"/>
                  </a:ext>
                </a:extLst>
              </a:tr>
              <a:tr h="493996">
                <a:tc>
                  <a:txBody>
                    <a:bodyPr/>
                    <a:lstStyle/>
                    <a:p>
                      <a:r>
                        <a:rPr lang="en-US" sz="1400" b="1" dirty="0" smtClean="0">
                          <a:latin typeface="Arial" panose="020B0604020202020204" pitchFamily="34" charset="0"/>
                          <a:cs typeface="Arial" panose="020B0604020202020204" pitchFamily="34" charset="0"/>
                        </a:rPr>
                        <a:t>Total</a:t>
                      </a:r>
                    </a:p>
                  </a:txBody>
                  <a:tcPr anchor="ctr">
                    <a:solidFill>
                      <a:srgbClr val="AFAFAF"/>
                    </a:solidFill>
                  </a:tcPr>
                </a:tc>
                <a:tc>
                  <a:txBody>
                    <a:bodyPr/>
                    <a:lstStyle/>
                    <a:p>
                      <a:r>
                        <a:rPr lang="en-US" sz="1400" b="1" dirty="0" smtClean="0">
                          <a:latin typeface="Arial" panose="020B0604020202020204" pitchFamily="34" charset="0"/>
                          <a:cs typeface="Arial" panose="020B0604020202020204" pitchFamily="34" charset="0"/>
                        </a:rPr>
                        <a:t>R4.72 billion</a:t>
                      </a:r>
                      <a:endParaRPr lang="en-ZA" sz="1400" b="1" dirty="0">
                        <a:latin typeface="Arial" panose="020B0604020202020204" pitchFamily="34" charset="0"/>
                        <a:cs typeface="Arial" panose="020B0604020202020204" pitchFamily="34" charset="0"/>
                      </a:endParaRPr>
                    </a:p>
                  </a:txBody>
                  <a:tcPr anchor="ctr">
                    <a:solidFill>
                      <a:srgbClr val="AFAFAF"/>
                    </a:solidFill>
                  </a:tcPr>
                </a:tc>
                <a:extLst>
                  <a:ext uri="{0D108BD9-81ED-4DB2-BD59-A6C34878D82A}">
                    <a16:rowId xmlns:a16="http://schemas.microsoft.com/office/drawing/2014/main" xmlns="" val="1045630379"/>
                  </a:ext>
                </a:extLst>
              </a:tr>
            </a:tbl>
          </a:graphicData>
        </a:graphic>
      </p:graphicFrame>
      <p:sp>
        <p:nvSpPr>
          <p:cNvPr id="8" name="Title 1"/>
          <p:cNvSpPr txBox="1">
            <a:spLocks/>
          </p:cNvSpPr>
          <p:nvPr/>
        </p:nvSpPr>
        <p:spPr>
          <a:xfrm>
            <a:off x="468117" y="1617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Total</a:t>
            </a:r>
            <a:r>
              <a:rPr kumimoji="0" lang="en-US" sz="2600" b="1" i="0" u="none" strike="noStrike" kern="1200" cap="none" spc="0" normalizeH="0" noProof="0" dirty="0" smtClean="0">
                <a:ln>
                  <a:noFill/>
                </a:ln>
                <a:solidFill>
                  <a:srgbClr val="032C50"/>
                </a:solidFill>
                <a:effectLst/>
                <a:uLnTx/>
                <a:uFillTx/>
                <a:latin typeface="Arial"/>
                <a:ea typeface="+mj-ea"/>
                <a:cs typeface="Arial"/>
              </a:rPr>
              <a:t> i</a:t>
            </a: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nvestment requirements for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new strategy</a:t>
            </a:r>
          </a:p>
        </p:txBody>
      </p:sp>
    </p:spTree>
    <p:extLst>
      <p:ext uri="{BB962C8B-B14F-4D97-AF65-F5344CB8AC3E}">
        <p14:creationId xmlns:p14="http://schemas.microsoft.com/office/powerpoint/2010/main" xmlns="" val="4071317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900756095"/>
              </p:ext>
            </p:extLst>
          </p:nvPr>
        </p:nvGraphicFramePr>
        <p:xfrm>
          <a:off x="2178142" y="1520788"/>
          <a:ext cx="6528020" cy="5029200"/>
        </p:xfrm>
        <a:graphic>
          <a:graphicData uri="http://schemas.openxmlformats.org/drawingml/2006/table">
            <a:tbl>
              <a:tblPr firstRow="1" bandRow="1">
                <a:tableStyleId>{5C22544A-7EE6-4342-B048-85BDC9FD1C3A}</a:tableStyleId>
              </a:tblPr>
              <a:tblGrid>
                <a:gridCol w="1874050">
                  <a:extLst>
                    <a:ext uri="{9D8B030D-6E8A-4147-A177-3AD203B41FA5}">
                      <a16:colId xmlns:a16="http://schemas.microsoft.com/office/drawing/2014/main" xmlns="" val="1378218161"/>
                    </a:ext>
                  </a:extLst>
                </a:gridCol>
                <a:gridCol w="3165238">
                  <a:extLst>
                    <a:ext uri="{9D8B030D-6E8A-4147-A177-3AD203B41FA5}">
                      <a16:colId xmlns:a16="http://schemas.microsoft.com/office/drawing/2014/main" xmlns="" val="1041872679"/>
                    </a:ext>
                  </a:extLst>
                </a:gridCol>
                <a:gridCol w="1488732">
                  <a:extLst>
                    <a:ext uri="{9D8B030D-6E8A-4147-A177-3AD203B41FA5}">
                      <a16:colId xmlns:a16="http://schemas.microsoft.com/office/drawing/2014/main" xmlns="" val="1552675371"/>
                    </a:ext>
                  </a:extLst>
                </a:gridCol>
              </a:tblGrid>
              <a:tr h="695516">
                <a:tc>
                  <a:txBody>
                    <a:bodyPr/>
                    <a:lstStyle/>
                    <a:p>
                      <a:pPr algn="ctr"/>
                      <a:r>
                        <a:rPr lang="en-US" sz="1400" dirty="0" smtClean="0">
                          <a:solidFill>
                            <a:schemeClr val="bg1"/>
                          </a:solidFill>
                          <a:latin typeface="Arial" panose="020B0604020202020204" pitchFamily="34" charset="0"/>
                          <a:cs typeface="Arial" panose="020B0604020202020204" pitchFamily="34" charset="0"/>
                        </a:rPr>
                        <a:t>Strategic Initiative</a:t>
                      </a:r>
                      <a:endParaRPr lang="en-ZA" sz="1400" dirty="0">
                        <a:solidFill>
                          <a:schemeClr val="bg1"/>
                        </a:solidFill>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Areas of investment</a:t>
                      </a:r>
                      <a:endParaRPr lang="en-ZA" sz="1400" dirty="0">
                        <a:solidFill>
                          <a:schemeClr val="bg1"/>
                        </a:solidFill>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Investment required</a:t>
                      </a:r>
                      <a:r>
                        <a:rPr lang="en-US" sz="1400" baseline="0" dirty="0" smtClean="0">
                          <a:solidFill>
                            <a:schemeClr val="bg1"/>
                          </a:solidFill>
                          <a:latin typeface="Arial" panose="020B0604020202020204" pitchFamily="34" charset="0"/>
                          <a:cs typeface="Arial" panose="020B0604020202020204" pitchFamily="34" charset="0"/>
                        </a:rPr>
                        <a:t> over </a:t>
                      </a:r>
                    </a:p>
                    <a:p>
                      <a:pPr algn="ctr"/>
                      <a:r>
                        <a:rPr lang="en-US" sz="1400" baseline="0" dirty="0" smtClean="0">
                          <a:solidFill>
                            <a:schemeClr val="bg1"/>
                          </a:solidFill>
                          <a:latin typeface="Arial" panose="020B0604020202020204" pitchFamily="34" charset="0"/>
                          <a:cs typeface="Arial" panose="020B0604020202020204" pitchFamily="34" charset="0"/>
                        </a:rPr>
                        <a:t>MTEF period </a:t>
                      </a:r>
                      <a:endParaRPr lang="en-ZA" sz="1400" dirty="0">
                        <a:solidFill>
                          <a:schemeClr val="bg1"/>
                        </a:solidFill>
                        <a:latin typeface="Arial" panose="020B0604020202020204" pitchFamily="34" charset="0"/>
                        <a:cs typeface="Arial" panose="020B0604020202020204" pitchFamily="34" charset="0"/>
                      </a:endParaRPr>
                    </a:p>
                  </a:txBody>
                  <a:tcPr anchor="ctr">
                    <a:solidFill>
                      <a:schemeClr val="tx2">
                        <a:lumMod val="50000"/>
                      </a:schemeClr>
                    </a:solidFill>
                  </a:tcPr>
                </a:tc>
                <a:extLst>
                  <a:ext uri="{0D108BD9-81ED-4DB2-BD59-A6C34878D82A}">
                    <a16:rowId xmlns:a16="http://schemas.microsoft.com/office/drawing/2014/main" xmlns="" val="2129475739"/>
                  </a:ext>
                </a:extLst>
              </a:tr>
              <a:tr h="554602">
                <a:tc>
                  <a:txBody>
                    <a:bodyPr/>
                    <a:lstStyle/>
                    <a:p>
                      <a:r>
                        <a:rPr lang="en-US" sz="1200" dirty="0" smtClean="0">
                          <a:latin typeface="Arial" panose="020B0604020202020204" pitchFamily="34" charset="0"/>
                          <a:cs typeface="Arial" panose="020B0604020202020204" pitchFamily="34" charset="0"/>
                        </a:rPr>
                        <a:t>Advanced Agriculture and Food</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0" dirty="0" smtClean="0">
                          <a:latin typeface="Arial" panose="020B0604020202020204" pitchFamily="34" charset="0"/>
                          <a:cs typeface="Arial" panose="020B0604020202020204" pitchFamily="34" charset="0"/>
                        </a:rPr>
                        <a:t>RDI activities,</a:t>
                      </a:r>
                      <a:r>
                        <a:rPr lang="en-US" sz="1200" b="0" baseline="0" dirty="0" smtClean="0">
                          <a:latin typeface="Arial" panose="020B0604020202020204" pitchFamily="34" charset="0"/>
                          <a:cs typeface="Arial" panose="020B0604020202020204" pitchFamily="34" charset="0"/>
                        </a:rPr>
                        <a:t> Infrastructure, Human Capital Development and Capabilities for the support of the Agricultural and Food Industry.</a:t>
                      </a:r>
                      <a:endParaRPr lang="en-ZA" sz="1200" b="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smtClean="0">
                          <a:latin typeface="Arial" panose="020B0604020202020204" pitchFamily="34" charset="0"/>
                          <a:cs typeface="Arial" panose="020B0604020202020204" pitchFamily="34" charset="0"/>
                        </a:rPr>
                        <a:t>R70 million</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1833422278"/>
                  </a:ext>
                </a:extLst>
              </a:tr>
              <a:tr h="420269">
                <a:tc>
                  <a:txBody>
                    <a:bodyPr/>
                    <a:lstStyle/>
                    <a:p>
                      <a:r>
                        <a:rPr lang="en-US" sz="1200" baseline="0" dirty="0" smtClean="0">
                          <a:latin typeface="Arial" panose="020B0604020202020204" pitchFamily="34" charset="0"/>
                          <a:cs typeface="Arial" panose="020B0604020202020204" pitchFamily="34" charset="0"/>
                        </a:rPr>
                        <a:t>Future Production: Chemicals</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0" dirty="0" smtClean="0">
                          <a:latin typeface="Arial" panose="020B0604020202020204" pitchFamily="34" charset="0"/>
                          <a:cs typeface="Arial" panose="020B0604020202020204" pitchFamily="34" charset="0"/>
                        </a:rPr>
                        <a:t>Infrastructure and key RDI activities for</a:t>
                      </a:r>
                      <a:r>
                        <a:rPr lang="en-US" sz="1200" b="0" baseline="0" dirty="0" smtClean="0">
                          <a:latin typeface="Arial" panose="020B0604020202020204" pitchFamily="34" charset="0"/>
                          <a:cs typeface="Arial" panose="020B0604020202020204" pitchFamily="34" charset="0"/>
                        </a:rPr>
                        <a:t> Biochemical Conversion, CO</a:t>
                      </a:r>
                      <a:r>
                        <a:rPr lang="en-US" sz="1200" b="0" baseline="-25000" dirty="0" smtClean="0">
                          <a:latin typeface="Arial" panose="020B0604020202020204" pitchFamily="34" charset="0"/>
                          <a:cs typeface="Arial" panose="020B0604020202020204" pitchFamily="34" charset="0"/>
                        </a:rPr>
                        <a:t>2</a:t>
                      </a:r>
                      <a:r>
                        <a:rPr lang="en-US" sz="1200" b="0" baseline="0" dirty="0" smtClean="0">
                          <a:latin typeface="Arial" panose="020B0604020202020204" pitchFamily="34" charset="0"/>
                          <a:cs typeface="Arial" panose="020B0604020202020204" pitchFamily="34" charset="0"/>
                        </a:rPr>
                        <a:t> Conversion, Pharmaceutical Technologies, 2D Advanced Nanomaterials and Industrial Facilities</a:t>
                      </a:r>
                      <a:endParaRPr lang="en-ZA" sz="1200" b="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smtClean="0">
                          <a:latin typeface="Arial" panose="020B0604020202020204" pitchFamily="34" charset="0"/>
                          <a:cs typeface="Arial" panose="020B0604020202020204" pitchFamily="34" charset="0"/>
                        </a:rPr>
                        <a:t>R250 million </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1641137728"/>
                  </a:ext>
                </a:extLst>
              </a:tr>
              <a:tr h="514137">
                <a:tc>
                  <a:txBody>
                    <a:bodyPr/>
                    <a:lstStyle/>
                    <a:p>
                      <a:r>
                        <a:rPr lang="en-US" sz="1200" dirty="0" err="1" smtClean="0">
                          <a:latin typeface="Arial" panose="020B0604020202020204" pitchFamily="34" charset="0"/>
                          <a:cs typeface="Arial" panose="020B0604020202020204" pitchFamily="34" charset="0"/>
                        </a:rPr>
                        <a:t>NextGen</a:t>
                      </a:r>
                      <a:r>
                        <a:rPr lang="en-US" sz="1200" baseline="0" dirty="0" smtClean="0">
                          <a:latin typeface="Arial" panose="020B0604020202020204" pitchFamily="34" charset="0"/>
                          <a:cs typeface="Arial" panose="020B0604020202020204" pitchFamily="34" charset="0"/>
                        </a:rPr>
                        <a:t> Health</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0" dirty="0" smtClean="0">
                          <a:latin typeface="Arial" panose="020B0604020202020204" pitchFamily="34" charset="0"/>
                          <a:cs typeface="Arial" panose="020B0604020202020204" pitchFamily="34" charset="0"/>
                        </a:rPr>
                        <a:t>RDI activities, Infrastructure, Human Capital Development and Capabilities for the support of the Heath sector.</a:t>
                      </a:r>
                    </a:p>
                  </a:txBody>
                  <a:tcPr anchor="ctr">
                    <a:solidFill>
                      <a:srgbClr val="27BFD6"/>
                    </a:solidFill>
                  </a:tcPr>
                </a:tc>
                <a:tc>
                  <a:txBody>
                    <a:bodyPr/>
                    <a:lstStyle/>
                    <a:p>
                      <a:r>
                        <a:rPr lang="en-US" sz="1200" b="1" dirty="0" smtClean="0">
                          <a:latin typeface="Arial" panose="020B0604020202020204" pitchFamily="34" charset="0"/>
                          <a:cs typeface="Arial" panose="020B0604020202020204" pitchFamily="34" charset="0"/>
                        </a:rPr>
                        <a:t>R70 million</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4049135"/>
                  </a:ext>
                </a:extLst>
              </a:tr>
              <a:tr h="469247">
                <a:tc>
                  <a:txBody>
                    <a:bodyPr/>
                    <a:lstStyle/>
                    <a:p>
                      <a:r>
                        <a:rPr lang="en-US" sz="1200" dirty="0" smtClean="0">
                          <a:latin typeface="Arial" panose="020B0604020202020204" pitchFamily="34" charset="0"/>
                          <a:cs typeface="Arial" panose="020B0604020202020204" pitchFamily="34" charset="0"/>
                        </a:rPr>
                        <a:t>Future Production:</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Mining</a:t>
                      </a:r>
                      <a:r>
                        <a:rPr lang="en-US" sz="1200" baseline="0" dirty="0" smtClean="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0" dirty="0">
                          <a:latin typeface="Arial" panose="020B0604020202020204" pitchFamily="34" charset="0"/>
                          <a:cs typeface="Arial" panose="020B0604020202020204" pitchFamily="34" charset="0"/>
                        </a:rPr>
                        <a:t>4IR Technologies and Capabilities for Mining Sector Competitiveness, Mine Test and Evaluation Facilities, Capabilities and training for enhancing mine safety</a:t>
                      </a:r>
                      <a:endParaRPr lang="en-ZA" sz="1200" b="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smtClean="0">
                          <a:latin typeface="Arial" panose="020B0604020202020204" pitchFamily="34" charset="0"/>
                          <a:cs typeface="Arial" panose="020B0604020202020204" pitchFamily="34" charset="0"/>
                        </a:rPr>
                        <a:t>R250 million</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3865392967"/>
                  </a:ext>
                </a:extLst>
              </a:tr>
              <a:tr h="400705">
                <a:tc>
                  <a:txBody>
                    <a:bodyPr/>
                    <a:lstStyle/>
                    <a:p>
                      <a:r>
                        <a:rPr lang="en-US" sz="1200" dirty="0" smtClean="0">
                          <a:latin typeface="Arial" panose="020B0604020202020204" pitchFamily="34" charset="0"/>
                          <a:cs typeface="Arial" panose="020B0604020202020204" pitchFamily="34" charset="0"/>
                        </a:rPr>
                        <a:t>Future Production: Manufacturing</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0" baseline="0" dirty="0">
                          <a:latin typeface="Arial" panose="020B0604020202020204" pitchFamily="34" charset="0"/>
                          <a:cs typeface="Arial" panose="020B0604020202020204" pitchFamily="34" charset="0"/>
                        </a:rPr>
                        <a:t>Infrastructure and RDI activities for 4IR Future Production Infrastructure, Smart/Learning Factory, </a:t>
                      </a:r>
                      <a:r>
                        <a:rPr lang="en-US" sz="1200" b="0" dirty="0">
                          <a:latin typeface="Arial" panose="020B0604020202020204" pitchFamily="34" charset="0"/>
                          <a:cs typeface="Arial" panose="020B0604020202020204" pitchFamily="34" charset="0"/>
                        </a:rPr>
                        <a:t>Advanced Materials Engineering, Photonics  and</a:t>
                      </a:r>
                      <a:r>
                        <a:rPr lang="en-US" sz="1200" b="0" baseline="0" dirty="0">
                          <a:latin typeface="Arial" panose="020B0604020202020204" pitchFamily="34" charset="0"/>
                          <a:cs typeface="Arial" panose="020B0604020202020204" pitchFamily="34" charset="0"/>
                        </a:rPr>
                        <a:t> </a:t>
                      </a:r>
                      <a:r>
                        <a:rPr lang="en-US" sz="1200" b="0" dirty="0">
                          <a:latin typeface="Arial" panose="020B0604020202020204" pitchFamily="34" charset="0"/>
                          <a:cs typeface="Arial" panose="020B0604020202020204" pitchFamily="34" charset="0"/>
                        </a:rPr>
                        <a:t>Laser</a:t>
                      </a:r>
                      <a:r>
                        <a:rPr lang="en-US" sz="1200" b="0" baseline="0" dirty="0">
                          <a:latin typeface="Arial" panose="020B0604020202020204" pitchFamily="34" charset="0"/>
                          <a:cs typeface="Arial" panose="020B0604020202020204" pitchFamily="34" charset="0"/>
                        </a:rPr>
                        <a:t> Systems incl. Additive Manufacturing, </a:t>
                      </a:r>
                      <a:r>
                        <a:rPr lang="en-US" sz="1200" b="0" baseline="0" dirty="0" smtClean="0">
                          <a:latin typeface="Arial" panose="020B0604020202020204" pitchFamily="34" charset="0"/>
                          <a:cs typeface="Arial" panose="020B0604020202020204" pitchFamily="34" charset="0"/>
                        </a:rPr>
                        <a:t>Industrial Sensors </a:t>
                      </a:r>
                      <a:endParaRPr lang="en-ZA" sz="1200" b="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a:latin typeface="Arial" panose="020B0604020202020204" pitchFamily="34" charset="0"/>
                          <a:cs typeface="Arial" panose="020B0604020202020204" pitchFamily="34" charset="0"/>
                        </a:rPr>
                        <a:t>R280</a:t>
                      </a:r>
                      <a:r>
                        <a:rPr lang="en-US" sz="1200" b="1" baseline="0" dirty="0">
                          <a:latin typeface="Arial" panose="020B0604020202020204" pitchFamily="34" charset="0"/>
                          <a:cs typeface="Arial" panose="020B0604020202020204" pitchFamily="34" charset="0"/>
                        </a:rPr>
                        <a:t> </a:t>
                      </a:r>
                      <a:r>
                        <a:rPr lang="en-US" sz="1200" b="1" baseline="0" dirty="0" smtClean="0">
                          <a:latin typeface="Arial" panose="020B0604020202020204" pitchFamily="34" charset="0"/>
                          <a:cs typeface="Arial" panose="020B0604020202020204" pitchFamily="34" charset="0"/>
                        </a:rPr>
                        <a:t>million </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957924842"/>
                  </a:ext>
                </a:extLst>
              </a:tr>
            </a:tbl>
          </a:graphicData>
        </a:graphic>
      </p:graphicFrame>
      <p:sp>
        <p:nvSpPr>
          <p:cNvPr id="8" name="Title 1"/>
          <p:cNvSpPr txBox="1">
            <a:spLocks/>
          </p:cNvSpPr>
          <p:nvPr/>
        </p:nvSpPr>
        <p:spPr>
          <a:xfrm>
            <a:off x="468117" y="1617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Investment requirements for new strategy</a:t>
            </a:r>
          </a:p>
        </p:txBody>
      </p:sp>
      <p:sp>
        <p:nvSpPr>
          <p:cNvPr id="6" name="Rounded Rectangle 5"/>
          <p:cNvSpPr/>
          <p:nvPr/>
        </p:nvSpPr>
        <p:spPr>
          <a:xfrm>
            <a:off x="270486" y="2265885"/>
            <a:ext cx="1745230" cy="3215343"/>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Oval 6"/>
          <p:cNvSpPr/>
          <p:nvPr/>
        </p:nvSpPr>
        <p:spPr>
          <a:xfrm>
            <a:off x="255726" y="1713254"/>
            <a:ext cx="1752752" cy="1752752"/>
          </a:xfrm>
          <a:prstGeom prst="ellipse">
            <a:avLst/>
          </a:prstGeom>
          <a:solidFill>
            <a:srgbClr val="27BFD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600" b="1" dirty="0">
                <a:solidFill>
                  <a:srgbClr val="1F497D">
                    <a:lumMod val="50000"/>
                  </a:srgbClr>
                </a:solidFill>
                <a:latin typeface="Arial" panose="020B0604020202020204" pitchFamily="34" charset="0"/>
                <a:cs typeface="Arial" panose="020B0604020202020204" pitchFamily="34" charset="0"/>
              </a:rPr>
              <a:t>Strategic  </a:t>
            </a:r>
            <a:r>
              <a:rPr lang="en-US" sz="1600" b="1" dirty="0" smtClean="0">
                <a:solidFill>
                  <a:srgbClr val="1F497D">
                    <a:lumMod val="50000"/>
                  </a:srgbClr>
                </a:solidFill>
                <a:latin typeface="Arial" panose="020B0604020202020204" pitchFamily="34" charset="0"/>
                <a:cs typeface="Arial" panose="020B0604020202020204" pitchFamily="34" charset="0"/>
              </a:rPr>
              <a:t>Clusters</a:t>
            </a:r>
            <a:endParaRPr lang="en-US" sz="1600" b="1" dirty="0">
              <a:solidFill>
                <a:srgbClr val="1F497D">
                  <a:lumMod val="50000"/>
                </a:srgbClr>
              </a:solidFill>
              <a:latin typeface="Arial" panose="020B0604020202020204" pitchFamily="34" charset="0"/>
              <a:cs typeface="Arial" panose="020B0604020202020204" pitchFamily="34" charset="0"/>
            </a:endParaRPr>
          </a:p>
        </p:txBody>
      </p:sp>
      <p:sp>
        <p:nvSpPr>
          <p:cNvPr id="9" name="Rectangle 8"/>
          <p:cNvSpPr/>
          <p:nvPr/>
        </p:nvSpPr>
        <p:spPr>
          <a:xfrm>
            <a:off x="206426" y="3773068"/>
            <a:ext cx="1792009" cy="1708160"/>
          </a:xfrm>
          <a:prstGeom prst="rect">
            <a:avLst/>
          </a:prstGeom>
        </p:spPr>
        <p:txBody>
          <a:bodyPr wrap="square">
            <a:spAutoFit/>
          </a:bodyPr>
          <a:lstStyle/>
          <a:p>
            <a:pPr lvl="0" algn="ctr">
              <a:defRPr/>
            </a:pPr>
            <a:r>
              <a:rPr lang="en-US" sz="1500" dirty="0">
                <a:solidFill>
                  <a:prstClr val="white"/>
                </a:solidFill>
                <a:latin typeface="Arial" panose="020B0604020202020204" pitchFamily="34" charset="0"/>
                <a:cs typeface="Arial" panose="020B0604020202020204" pitchFamily="34" charset="0"/>
              </a:rPr>
              <a:t>Delivering to the CSIR Strategic o</a:t>
            </a:r>
            <a:r>
              <a:rPr lang="en-US" sz="1500" dirty="0" smtClean="0">
                <a:solidFill>
                  <a:prstClr val="white"/>
                </a:solidFill>
                <a:latin typeface="Arial" panose="020B0604020202020204" pitchFamily="34" charset="0"/>
                <a:cs typeface="Arial" panose="020B0604020202020204" pitchFamily="34" charset="0"/>
              </a:rPr>
              <a:t>bjectives and are enabled by</a:t>
            </a:r>
          </a:p>
          <a:p>
            <a:pPr lvl="0" algn="ctr">
              <a:defRPr/>
            </a:pPr>
            <a:r>
              <a:rPr lang="en-US" sz="1500" dirty="0" smtClean="0">
                <a:solidFill>
                  <a:prstClr val="white"/>
                </a:solidFill>
                <a:latin typeface="Arial" panose="020B0604020202020204" pitchFamily="34" charset="0"/>
                <a:cs typeface="Arial" panose="020B0604020202020204" pitchFamily="34" charset="0"/>
              </a:rPr>
              <a:t>research centres</a:t>
            </a:r>
            <a:endParaRPr lang="en-US" sz="1500" dirty="0">
              <a:solidFill>
                <a:srgbClr val="FF0000"/>
              </a:solidFill>
              <a:latin typeface="Arial" panose="020B0604020202020204" pitchFamily="34" charset="0"/>
              <a:cs typeface="Arial" panose="020B0604020202020204" pitchFamily="34" charset="0"/>
            </a:endParaRPr>
          </a:p>
          <a:p>
            <a:pPr lvl="0" algn="ctr">
              <a:defRPr/>
            </a:pPr>
            <a:endParaRPr lang="en-US" sz="1500" dirty="0" smtClean="0">
              <a:solidFill>
                <a:prstClr val="white"/>
              </a:solidFill>
              <a:latin typeface="Arial" panose="020B0604020202020204" pitchFamily="34" charset="0"/>
              <a:cs typeface="Arial" panose="020B0604020202020204" pitchFamily="34" charset="0"/>
            </a:endParaRPr>
          </a:p>
          <a:p>
            <a:pPr lvl="0" algn="ctr">
              <a:defRPr/>
            </a:pPr>
            <a:endParaRPr lang="en-US" sz="15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35184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598463990"/>
              </p:ext>
            </p:extLst>
          </p:nvPr>
        </p:nvGraphicFramePr>
        <p:xfrm>
          <a:off x="2229183" y="1385244"/>
          <a:ext cx="6588137" cy="5303520"/>
        </p:xfrm>
        <a:graphic>
          <a:graphicData uri="http://schemas.openxmlformats.org/drawingml/2006/table">
            <a:tbl>
              <a:tblPr firstRow="1" bandRow="1">
                <a:tableStyleId>{5C22544A-7EE6-4342-B048-85BDC9FD1C3A}</a:tableStyleId>
              </a:tblPr>
              <a:tblGrid>
                <a:gridCol w="1836204">
                  <a:extLst>
                    <a:ext uri="{9D8B030D-6E8A-4147-A177-3AD203B41FA5}">
                      <a16:colId xmlns:a16="http://schemas.microsoft.com/office/drawing/2014/main" xmlns="" val="1378218161"/>
                    </a:ext>
                  </a:extLst>
                </a:gridCol>
                <a:gridCol w="3420380">
                  <a:extLst>
                    <a:ext uri="{9D8B030D-6E8A-4147-A177-3AD203B41FA5}">
                      <a16:colId xmlns:a16="http://schemas.microsoft.com/office/drawing/2014/main" xmlns="" val="1041872679"/>
                    </a:ext>
                  </a:extLst>
                </a:gridCol>
                <a:gridCol w="1331553">
                  <a:extLst>
                    <a:ext uri="{9D8B030D-6E8A-4147-A177-3AD203B41FA5}">
                      <a16:colId xmlns:a16="http://schemas.microsoft.com/office/drawing/2014/main" xmlns="" val="1552675371"/>
                    </a:ext>
                  </a:extLst>
                </a:gridCol>
              </a:tblGrid>
              <a:tr h="725840">
                <a:tc>
                  <a:txBody>
                    <a:bodyPr/>
                    <a:lstStyle/>
                    <a:p>
                      <a:pPr algn="ctr"/>
                      <a:r>
                        <a:rPr lang="en-US" sz="1400" dirty="0" smtClean="0">
                          <a:solidFill>
                            <a:schemeClr val="bg1"/>
                          </a:solidFill>
                          <a:latin typeface="Arial" panose="020B0604020202020204" pitchFamily="34" charset="0"/>
                          <a:cs typeface="Arial" panose="020B0604020202020204" pitchFamily="34" charset="0"/>
                        </a:rPr>
                        <a:t>Strategic Initiative</a:t>
                      </a:r>
                      <a:endParaRPr lang="en-ZA" sz="1400" dirty="0">
                        <a:solidFill>
                          <a:schemeClr val="bg1"/>
                        </a:solidFill>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Areas of investment</a:t>
                      </a:r>
                      <a:endParaRPr lang="en-ZA" sz="1400" dirty="0">
                        <a:solidFill>
                          <a:schemeClr val="bg1"/>
                        </a:solidFill>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Investment required</a:t>
                      </a:r>
                      <a:r>
                        <a:rPr lang="en-US" sz="1400" baseline="0" dirty="0" smtClean="0">
                          <a:solidFill>
                            <a:schemeClr val="bg1"/>
                          </a:solidFill>
                          <a:latin typeface="Arial" panose="020B0604020202020204" pitchFamily="34" charset="0"/>
                          <a:cs typeface="Arial" panose="020B0604020202020204" pitchFamily="34" charset="0"/>
                        </a:rPr>
                        <a:t> over </a:t>
                      </a:r>
                    </a:p>
                    <a:p>
                      <a:pPr algn="ctr"/>
                      <a:r>
                        <a:rPr lang="en-US" sz="1400" baseline="0" dirty="0" smtClean="0">
                          <a:solidFill>
                            <a:schemeClr val="bg1"/>
                          </a:solidFill>
                          <a:latin typeface="Arial" panose="020B0604020202020204" pitchFamily="34" charset="0"/>
                          <a:cs typeface="Arial" panose="020B0604020202020204" pitchFamily="34" charset="0"/>
                        </a:rPr>
                        <a:t>MTEF period </a:t>
                      </a:r>
                      <a:endParaRPr lang="en-ZA" sz="1400" dirty="0">
                        <a:solidFill>
                          <a:schemeClr val="bg1"/>
                        </a:solidFill>
                        <a:latin typeface="Arial" panose="020B0604020202020204" pitchFamily="34" charset="0"/>
                        <a:cs typeface="Arial" panose="020B0604020202020204" pitchFamily="34" charset="0"/>
                      </a:endParaRPr>
                    </a:p>
                  </a:txBody>
                  <a:tcPr anchor="ctr">
                    <a:solidFill>
                      <a:schemeClr val="tx2">
                        <a:lumMod val="50000"/>
                      </a:schemeClr>
                    </a:solidFill>
                  </a:tcPr>
                </a:tc>
                <a:extLst>
                  <a:ext uri="{0D108BD9-81ED-4DB2-BD59-A6C34878D82A}">
                    <a16:rowId xmlns:a16="http://schemas.microsoft.com/office/drawing/2014/main" xmlns="" val="2129475739"/>
                  </a:ext>
                </a:extLst>
              </a:tr>
              <a:tr h="392969">
                <a:tc>
                  <a:txBody>
                    <a:bodyPr/>
                    <a:lstStyle/>
                    <a:p>
                      <a:r>
                        <a:rPr lang="en-US" sz="1200" b="0" dirty="0" err="1" smtClean="0">
                          <a:latin typeface="Arial" panose="020B0604020202020204" pitchFamily="34" charset="0"/>
                          <a:cs typeface="Arial" panose="020B0604020202020204" pitchFamily="34" charset="0"/>
                        </a:rPr>
                        <a:t>Defence</a:t>
                      </a:r>
                      <a:r>
                        <a:rPr lang="en-US" sz="1200" b="0" dirty="0" smtClean="0">
                          <a:latin typeface="Arial" panose="020B0604020202020204" pitchFamily="34" charset="0"/>
                          <a:cs typeface="Arial" panose="020B0604020202020204" pitchFamily="34" charset="0"/>
                        </a:rPr>
                        <a:t> and</a:t>
                      </a:r>
                      <a:r>
                        <a:rPr lang="en-US" sz="1200" b="0" baseline="0" dirty="0" smtClean="0">
                          <a:latin typeface="Arial" panose="020B0604020202020204" pitchFamily="34" charset="0"/>
                          <a:cs typeface="Arial" panose="020B0604020202020204" pitchFamily="34" charset="0"/>
                        </a:rPr>
                        <a:t> Security</a:t>
                      </a:r>
                      <a:endParaRPr lang="en-ZA" sz="1200" b="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0" dirty="0" smtClean="0">
                          <a:latin typeface="Arial" panose="020B0604020202020204" pitchFamily="34" charset="0"/>
                          <a:cs typeface="Arial" panose="020B0604020202020204" pitchFamily="34" charset="0"/>
                        </a:rPr>
                        <a:t>Aeronautics and Space, </a:t>
                      </a:r>
                      <a:r>
                        <a:rPr lang="en-US" sz="1200" b="0" dirty="0" err="1" smtClean="0">
                          <a:latin typeface="Arial" panose="020B0604020202020204" pitchFamily="34" charset="0"/>
                          <a:cs typeface="Arial" panose="020B0604020202020204" pitchFamily="34" charset="0"/>
                        </a:rPr>
                        <a:t>Optronics</a:t>
                      </a:r>
                      <a:r>
                        <a:rPr lang="en-US" sz="1200" b="0" dirty="0" smtClean="0">
                          <a:latin typeface="Arial" panose="020B0604020202020204" pitchFamily="34" charset="0"/>
                          <a:cs typeface="Arial" panose="020B0604020202020204" pitchFamily="34" charset="0"/>
                        </a:rPr>
                        <a:t> Sensor Systems, Radar and Electronic Warfare, Information and Cybersecurity, Advanced Manufacturing, Unmanned Aerial Vehicles, Integrated Security Solutions, Integrated Maritime Engineering, Rapid Operational Solutions, Test and Evaluation Capabilities and Facilities, Command and control systems, commercialisation of technologies</a:t>
                      </a:r>
                    </a:p>
                  </a:txBody>
                  <a:tcPr anchor="ctr">
                    <a:solidFill>
                      <a:srgbClr val="27BFD6"/>
                    </a:solidFill>
                  </a:tcPr>
                </a:tc>
                <a:tc>
                  <a:txBody>
                    <a:bodyPr/>
                    <a:lstStyle/>
                    <a:p>
                      <a:r>
                        <a:rPr lang="en-US" sz="1200" b="1" dirty="0" smtClean="0">
                          <a:latin typeface="Arial" panose="020B0604020202020204" pitchFamily="34" charset="0"/>
                          <a:cs typeface="Arial" panose="020B0604020202020204" pitchFamily="34" charset="0"/>
                        </a:rPr>
                        <a:t>R350</a:t>
                      </a:r>
                      <a:r>
                        <a:rPr lang="en-US" sz="1200" b="1" baseline="0" dirty="0" smtClean="0">
                          <a:latin typeface="Arial" panose="020B0604020202020204" pitchFamily="34" charset="0"/>
                          <a:cs typeface="Arial" panose="020B0604020202020204" pitchFamily="34" charset="0"/>
                        </a:rPr>
                        <a:t> million</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176011720"/>
                  </a:ext>
                </a:extLst>
              </a:tr>
              <a:tr h="5141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err="1" smtClean="0">
                          <a:latin typeface="Arial" panose="020B0604020202020204" pitchFamily="34" charset="0"/>
                          <a:cs typeface="Arial" panose="020B0604020202020204" pitchFamily="34" charset="0"/>
                        </a:rPr>
                        <a:t>NextGen</a:t>
                      </a:r>
                      <a:r>
                        <a:rPr lang="en-US" sz="1200" b="0" dirty="0" smtClean="0">
                          <a:latin typeface="Arial" panose="020B0604020202020204" pitchFamily="34" charset="0"/>
                          <a:cs typeface="Arial" panose="020B0604020202020204" pitchFamily="34" charset="0"/>
                        </a:rPr>
                        <a:t> Enterprises and Institutions</a:t>
                      </a:r>
                      <a:endParaRPr lang="en-ZA" sz="1200" b="0" dirty="0" smtClean="0">
                        <a:latin typeface="Arial" panose="020B0604020202020204" pitchFamily="34" charset="0"/>
                        <a:cs typeface="Arial" panose="020B0604020202020204" pitchFamily="34" charset="0"/>
                      </a:endParaRPr>
                    </a:p>
                  </a:txBody>
                  <a:tcPr anchor="ctr">
                    <a:solidFill>
                      <a:srgbClr val="27BFD6"/>
                    </a:solidFill>
                  </a:tcPr>
                </a:tc>
                <a:tc>
                  <a:txBody>
                    <a:bodyPr/>
                    <a:lstStyle/>
                    <a:p>
                      <a:r>
                        <a:rPr lang="en-ZA" sz="1200" b="0" dirty="0" smtClean="0">
                          <a:latin typeface="Arial" panose="020B0604020202020204" pitchFamily="34" charset="0"/>
                          <a:cs typeface="Arial" panose="020B0604020202020204" pitchFamily="34" charset="0"/>
                        </a:rPr>
                        <a:t>RDI Infrastructure &amp; Programmes, HCD &amp; Capability development, Technology Development &amp; Commercialisation</a:t>
                      </a:r>
                    </a:p>
                  </a:txBody>
                  <a:tcPr anchor="ctr">
                    <a:solidFill>
                      <a:srgbClr val="27BFD6"/>
                    </a:solidFill>
                  </a:tcPr>
                </a:tc>
                <a:tc>
                  <a:txBody>
                    <a:bodyPr/>
                    <a:lstStyle/>
                    <a:p>
                      <a:r>
                        <a:rPr lang="en-US" sz="1200" b="1" dirty="0" smtClean="0">
                          <a:latin typeface="Arial" panose="020B0604020202020204" pitchFamily="34" charset="0"/>
                          <a:cs typeface="Arial" panose="020B0604020202020204" pitchFamily="34" charset="0"/>
                        </a:rPr>
                        <a:t>R350 million</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21177844"/>
                  </a:ext>
                </a:extLst>
              </a:tr>
              <a:tr h="4504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Arial" panose="020B0604020202020204" pitchFamily="34" charset="0"/>
                          <a:cs typeface="Arial" panose="020B0604020202020204" pitchFamily="34" charset="0"/>
                        </a:rPr>
                        <a:t>Smart Mobility</a:t>
                      </a:r>
                      <a:endParaRPr lang="en-ZA" sz="1200" b="0" dirty="0" smtClean="0">
                        <a:latin typeface="Arial" panose="020B0604020202020204" pitchFamily="34" charset="0"/>
                        <a:cs typeface="Arial" panose="020B0604020202020204" pitchFamily="34" charset="0"/>
                      </a:endParaRPr>
                    </a:p>
                  </a:txBody>
                  <a:tcPr anchor="ctr">
                    <a:solidFill>
                      <a:srgbClr val="27BFD6"/>
                    </a:solidFill>
                  </a:tcPr>
                </a:tc>
                <a:tc>
                  <a:txBody>
                    <a:bodyPr/>
                    <a:lstStyle/>
                    <a:p>
                      <a:r>
                        <a:rPr lang="en-ZA" sz="1200" b="0" dirty="0" smtClean="0">
                          <a:latin typeface="Arial" panose="020B0604020202020204" pitchFamily="34" charset="0"/>
                          <a:cs typeface="Arial" panose="020B0604020202020204" pitchFamily="34" charset="0"/>
                        </a:rPr>
                        <a:t>RDI infrastructure,</a:t>
                      </a:r>
                      <a:r>
                        <a:rPr lang="en-ZA" sz="1200" b="0" baseline="0" dirty="0" smtClean="0">
                          <a:latin typeface="Arial" panose="020B0604020202020204" pitchFamily="34" charset="0"/>
                          <a:cs typeface="Arial" panose="020B0604020202020204" pitchFamily="34" charset="0"/>
                        </a:rPr>
                        <a:t> h</a:t>
                      </a:r>
                      <a:r>
                        <a:rPr lang="en-ZA" sz="1200" b="0" dirty="0" smtClean="0">
                          <a:latin typeface="Arial" panose="020B0604020202020204" pitchFamily="34" charset="0"/>
                          <a:cs typeface="Arial" panose="020B0604020202020204" pitchFamily="34" charset="0"/>
                        </a:rPr>
                        <a:t>uman capital development, research</a:t>
                      </a:r>
                      <a:r>
                        <a:rPr lang="en-ZA" sz="1200" b="0" baseline="0" dirty="0" smtClean="0">
                          <a:latin typeface="Arial" panose="020B0604020202020204" pitchFamily="34" charset="0"/>
                          <a:cs typeface="Arial" panose="020B0604020202020204" pitchFamily="34" charset="0"/>
                        </a:rPr>
                        <a:t> programmes in T</a:t>
                      </a:r>
                      <a:r>
                        <a:rPr lang="en-ZA" sz="1200" b="0" dirty="0" smtClean="0">
                          <a:latin typeface="Arial" panose="020B0604020202020204" pitchFamily="34" charset="0"/>
                          <a:cs typeface="Arial" panose="020B0604020202020204" pitchFamily="34" charset="0"/>
                        </a:rPr>
                        <a:t>ransport Systems and Operations; Transport Infrastructure and Engineering;  Smart Logistics Management and Technology Development and Commercialisation</a:t>
                      </a:r>
                      <a:endParaRPr lang="en-ZA" sz="1200" b="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smtClean="0">
                          <a:latin typeface="Arial" panose="020B0604020202020204" pitchFamily="34" charset="0"/>
                          <a:cs typeface="Arial" panose="020B0604020202020204" pitchFamily="34" charset="0"/>
                        </a:rPr>
                        <a:t>R140 million </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88483462"/>
                  </a:ext>
                </a:extLst>
              </a:tr>
              <a:tr h="421078">
                <a:tc>
                  <a:txBody>
                    <a:bodyPr/>
                    <a:lstStyle/>
                    <a:p>
                      <a:r>
                        <a:rPr lang="en-US" sz="1200" b="0" dirty="0" smtClean="0">
                          <a:latin typeface="Arial" panose="020B0604020202020204" pitchFamily="34" charset="0"/>
                          <a:cs typeface="Arial" panose="020B0604020202020204" pitchFamily="34" charset="0"/>
                        </a:rPr>
                        <a:t>Smart</a:t>
                      </a:r>
                      <a:r>
                        <a:rPr lang="en-US" sz="1200" b="0" baseline="0" dirty="0" smtClean="0">
                          <a:latin typeface="Arial" panose="020B0604020202020204" pitchFamily="34" charset="0"/>
                          <a:cs typeface="Arial" panose="020B0604020202020204" pitchFamily="34" charset="0"/>
                        </a:rPr>
                        <a:t> Places</a:t>
                      </a:r>
                      <a:endParaRPr lang="en-ZA" sz="1200" b="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0" dirty="0" smtClean="0">
                          <a:latin typeface="Arial" panose="020B0604020202020204" pitchFamily="34" charset="0"/>
                          <a:cs typeface="Arial" panose="020B0604020202020204" pitchFamily="34" charset="0"/>
                        </a:rPr>
                        <a:t>RDI activities, Infrastructure, Human Capital Development and Capabilities for the support of the Environmental, Energy, Spatial Planning, Cleaner Production and Water sectors, amongst others.</a:t>
                      </a:r>
                    </a:p>
                  </a:txBody>
                  <a:tcPr anchor="ctr">
                    <a:solidFill>
                      <a:srgbClr val="27BFD6"/>
                    </a:solidFill>
                  </a:tcPr>
                </a:tc>
                <a:tc>
                  <a:txBody>
                    <a:bodyPr/>
                    <a:lstStyle/>
                    <a:p>
                      <a:r>
                        <a:rPr lang="en-US" sz="1200" b="1" dirty="0" smtClean="0">
                          <a:latin typeface="Arial" panose="020B0604020202020204" pitchFamily="34" charset="0"/>
                          <a:cs typeface="Arial" panose="020B0604020202020204" pitchFamily="34" charset="0"/>
                        </a:rPr>
                        <a:t>R380 million</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896212821"/>
                  </a:ext>
                </a:extLst>
              </a:tr>
            </a:tbl>
          </a:graphicData>
        </a:graphic>
      </p:graphicFrame>
      <p:sp>
        <p:nvSpPr>
          <p:cNvPr id="8" name="Title 1"/>
          <p:cNvSpPr txBox="1">
            <a:spLocks/>
          </p:cNvSpPr>
          <p:nvPr/>
        </p:nvSpPr>
        <p:spPr>
          <a:xfrm>
            <a:off x="468117" y="1617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Investment requirements for new strategy</a:t>
            </a:r>
          </a:p>
        </p:txBody>
      </p:sp>
      <p:sp>
        <p:nvSpPr>
          <p:cNvPr id="5" name="Rounded Rectangle 4"/>
          <p:cNvSpPr/>
          <p:nvPr/>
        </p:nvSpPr>
        <p:spPr>
          <a:xfrm>
            <a:off x="419893" y="2337893"/>
            <a:ext cx="1745230" cy="3215343"/>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Oval 5"/>
          <p:cNvSpPr/>
          <p:nvPr/>
        </p:nvSpPr>
        <p:spPr>
          <a:xfrm>
            <a:off x="405133" y="1785262"/>
            <a:ext cx="1752752" cy="1752752"/>
          </a:xfrm>
          <a:prstGeom prst="ellipse">
            <a:avLst/>
          </a:prstGeom>
          <a:solidFill>
            <a:srgbClr val="27BFD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600" b="1" dirty="0">
                <a:solidFill>
                  <a:srgbClr val="1F497D">
                    <a:lumMod val="50000"/>
                  </a:srgbClr>
                </a:solidFill>
                <a:latin typeface="Arial" panose="020B0604020202020204" pitchFamily="34" charset="0"/>
                <a:cs typeface="Arial" panose="020B0604020202020204" pitchFamily="34" charset="0"/>
              </a:rPr>
              <a:t>Strategic  </a:t>
            </a:r>
            <a:r>
              <a:rPr lang="en-US" sz="1600" b="1" dirty="0" smtClean="0">
                <a:solidFill>
                  <a:srgbClr val="1F497D">
                    <a:lumMod val="50000"/>
                  </a:srgbClr>
                </a:solidFill>
                <a:latin typeface="Arial" panose="020B0604020202020204" pitchFamily="34" charset="0"/>
                <a:cs typeface="Arial" panose="020B0604020202020204" pitchFamily="34" charset="0"/>
              </a:rPr>
              <a:t>Clusters</a:t>
            </a:r>
            <a:endParaRPr lang="en-US" sz="1600" b="1" dirty="0">
              <a:solidFill>
                <a:srgbClr val="1F497D">
                  <a:lumMod val="50000"/>
                </a:srgbClr>
              </a:solidFill>
              <a:latin typeface="Arial" panose="020B0604020202020204" pitchFamily="34" charset="0"/>
              <a:cs typeface="Arial" panose="020B0604020202020204" pitchFamily="34" charset="0"/>
            </a:endParaRPr>
          </a:p>
        </p:txBody>
      </p:sp>
      <p:sp>
        <p:nvSpPr>
          <p:cNvPr id="7" name="Rectangle 6"/>
          <p:cNvSpPr/>
          <p:nvPr/>
        </p:nvSpPr>
        <p:spPr>
          <a:xfrm>
            <a:off x="355833" y="3845076"/>
            <a:ext cx="1792009" cy="1708160"/>
          </a:xfrm>
          <a:prstGeom prst="rect">
            <a:avLst/>
          </a:prstGeom>
        </p:spPr>
        <p:txBody>
          <a:bodyPr wrap="square">
            <a:spAutoFit/>
          </a:bodyPr>
          <a:lstStyle/>
          <a:p>
            <a:pPr lvl="0" algn="ctr">
              <a:defRPr/>
            </a:pPr>
            <a:r>
              <a:rPr lang="en-US" sz="1500" dirty="0">
                <a:solidFill>
                  <a:prstClr val="white"/>
                </a:solidFill>
                <a:latin typeface="Arial" panose="020B0604020202020204" pitchFamily="34" charset="0"/>
                <a:cs typeface="Arial" panose="020B0604020202020204" pitchFamily="34" charset="0"/>
              </a:rPr>
              <a:t>Delivering to the CSIR Strategic o</a:t>
            </a:r>
            <a:r>
              <a:rPr lang="en-US" sz="1500" dirty="0" smtClean="0">
                <a:solidFill>
                  <a:prstClr val="white"/>
                </a:solidFill>
                <a:latin typeface="Arial" panose="020B0604020202020204" pitchFamily="34" charset="0"/>
                <a:cs typeface="Arial" panose="020B0604020202020204" pitchFamily="34" charset="0"/>
              </a:rPr>
              <a:t>bjectives and are enabled by</a:t>
            </a:r>
          </a:p>
          <a:p>
            <a:pPr lvl="0" algn="ctr">
              <a:defRPr/>
            </a:pPr>
            <a:r>
              <a:rPr lang="en-US" sz="1500" dirty="0" smtClean="0">
                <a:solidFill>
                  <a:prstClr val="white"/>
                </a:solidFill>
                <a:latin typeface="Arial" panose="020B0604020202020204" pitchFamily="34" charset="0"/>
                <a:cs typeface="Arial" panose="020B0604020202020204" pitchFamily="34" charset="0"/>
              </a:rPr>
              <a:t>research centres</a:t>
            </a:r>
            <a:endParaRPr lang="en-US" sz="1500" dirty="0">
              <a:solidFill>
                <a:srgbClr val="FF0000"/>
              </a:solidFill>
              <a:latin typeface="Arial" panose="020B0604020202020204" pitchFamily="34" charset="0"/>
              <a:cs typeface="Arial" panose="020B0604020202020204" pitchFamily="34" charset="0"/>
            </a:endParaRPr>
          </a:p>
          <a:p>
            <a:pPr lvl="0" algn="ctr">
              <a:defRPr/>
            </a:pPr>
            <a:endParaRPr lang="en-US" sz="1500" dirty="0" smtClean="0">
              <a:solidFill>
                <a:prstClr val="white"/>
              </a:solidFill>
              <a:latin typeface="Arial" panose="020B0604020202020204" pitchFamily="34" charset="0"/>
              <a:cs typeface="Arial" panose="020B0604020202020204" pitchFamily="34" charset="0"/>
            </a:endParaRPr>
          </a:p>
          <a:p>
            <a:pPr lvl="0" algn="ctr">
              <a:defRPr/>
            </a:pPr>
            <a:endParaRPr lang="en-US" sz="15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60433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7435" y="1772816"/>
            <a:ext cx="7789365" cy="3564395"/>
          </a:xfrm>
          <a:prstGeom prst="roundRect">
            <a:avLst>
              <a:gd name="adj" fmla="val 3405"/>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wrap="square">
            <a:spAutoFit/>
          </a:bodyPr>
          <a:lstStyle/>
          <a:p>
            <a:pPr defTabSz="914400"/>
            <a:r>
              <a:rPr lang="en-ZA" sz="2600" dirty="0" smtClean="0">
                <a:solidFill>
                  <a:schemeClr val="tx2">
                    <a:lumMod val="50000"/>
                  </a:schemeClr>
                </a:solidFill>
                <a:ea typeface="+mn-ea"/>
              </a:rPr>
              <a:t>Chairman’s overview</a:t>
            </a:r>
            <a:endParaRPr lang="en-ZA" sz="2600" dirty="0">
              <a:solidFill>
                <a:schemeClr val="tx2">
                  <a:lumMod val="50000"/>
                </a:schemeClr>
              </a:solidFill>
              <a:ea typeface="+mn-ea"/>
            </a:endParaRPr>
          </a:p>
        </p:txBody>
      </p:sp>
      <p:sp>
        <p:nvSpPr>
          <p:cNvPr id="2" name="Content Placeholder 1"/>
          <p:cNvSpPr>
            <a:spLocks noGrp="1"/>
          </p:cNvSpPr>
          <p:nvPr>
            <p:ph sz="quarter" idx="10"/>
          </p:nvPr>
        </p:nvSpPr>
        <p:spPr>
          <a:xfrm>
            <a:off x="1416380" y="2024844"/>
            <a:ext cx="7070693" cy="2808311"/>
          </a:xfrm>
        </p:spPr>
        <p:txBody>
          <a:bodyPr>
            <a:noAutofit/>
          </a:bodyPr>
          <a:lstStyle/>
          <a:p>
            <a:r>
              <a:rPr lang="en-US" sz="1600" dirty="0" smtClean="0">
                <a:solidFill>
                  <a:schemeClr val="bg1"/>
                </a:solidFill>
              </a:rPr>
              <a:t>The CSIR is implementing a new strategy that is geared to deliver on the mandate and specifically, to support industrialisation, however the organisation operates in a resource-constrained NSI.</a:t>
            </a:r>
          </a:p>
          <a:p>
            <a:endParaRPr lang="en-ZA" sz="1600" dirty="0">
              <a:solidFill>
                <a:schemeClr val="bg1"/>
              </a:solidFill>
            </a:endParaRPr>
          </a:p>
          <a:p>
            <a:r>
              <a:rPr lang="en-ZA" sz="1600" dirty="0" smtClean="0">
                <a:solidFill>
                  <a:schemeClr val="bg1"/>
                </a:solidFill>
              </a:rPr>
              <a:t>The decline in PG as a percentage of total income below 30% is a concern since the execution of our developmental mandate should always be adequately supported. Nonetheless, most of the income is still from the public sector.</a:t>
            </a:r>
          </a:p>
          <a:p>
            <a:endParaRPr lang="en-ZA" sz="1600" dirty="0" smtClean="0">
              <a:solidFill>
                <a:schemeClr val="bg1"/>
              </a:solidFill>
            </a:endParaRPr>
          </a:p>
          <a:p>
            <a:r>
              <a:rPr lang="en-US" sz="1600" dirty="0" smtClean="0">
                <a:solidFill>
                  <a:schemeClr val="bg1"/>
                </a:solidFill>
              </a:rPr>
              <a:t>The heavy reliance on public sector funding is a risk since there are competing priorities for the national </a:t>
            </a:r>
            <a:r>
              <a:rPr lang="en-US" sz="1600" dirty="0" err="1" smtClean="0">
                <a:solidFill>
                  <a:schemeClr val="bg1"/>
                </a:solidFill>
              </a:rPr>
              <a:t>fiscus</a:t>
            </a:r>
            <a:r>
              <a:rPr lang="en-US" sz="1600" dirty="0" smtClean="0">
                <a:solidFill>
                  <a:schemeClr val="bg1"/>
                </a:solidFill>
              </a:rPr>
              <a:t>. </a:t>
            </a:r>
          </a:p>
        </p:txBody>
      </p:sp>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9805" y="2991561"/>
            <a:ext cx="1315811" cy="1420183"/>
          </a:xfrm>
          <a:prstGeom prst="rect">
            <a:avLst/>
          </a:prstGeom>
        </p:spPr>
      </p:pic>
    </p:spTree>
    <p:extLst>
      <p:ext uri="{BB962C8B-B14F-4D97-AF65-F5344CB8AC3E}">
        <p14:creationId xmlns:p14="http://schemas.microsoft.com/office/powerpoint/2010/main" xmlns="" val="1859448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584369564"/>
              </p:ext>
            </p:extLst>
          </p:nvPr>
        </p:nvGraphicFramePr>
        <p:xfrm>
          <a:off x="2298578" y="1772816"/>
          <a:ext cx="6553013" cy="4680520"/>
        </p:xfrm>
        <a:graphic>
          <a:graphicData uri="http://schemas.openxmlformats.org/drawingml/2006/table">
            <a:tbl>
              <a:tblPr firstRow="1" bandRow="1">
                <a:tableStyleId>{5C22544A-7EE6-4342-B048-85BDC9FD1C3A}</a:tableStyleId>
              </a:tblPr>
              <a:tblGrid>
                <a:gridCol w="2062385">
                  <a:extLst>
                    <a:ext uri="{9D8B030D-6E8A-4147-A177-3AD203B41FA5}">
                      <a16:colId xmlns:a16="http://schemas.microsoft.com/office/drawing/2014/main" xmlns="" val="1378218161"/>
                    </a:ext>
                  </a:extLst>
                </a:gridCol>
                <a:gridCol w="2861560">
                  <a:extLst>
                    <a:ext uri="{9D8B030D-6E8A-4147-A177-3AD203B41FA5}">
                      <a16:colId xmlns:a16="http://schemas.microsoft.com/office/drawing/2014/main" xmlns="" val="1042426223"/>
                    </a:ext>
                  </a:extLst>
                </a:gridCol>
                <a:gridCol w="1629068">
                  <a:extLst>
                    <a:ext uri="{9D8B030D-6E8A-4147-A177-3AD203B41FA5}">
                      <a16:colId xmlns:a16="http://schemas.microsoft.com/office/drawing/2014/main" xmlns="" val="1552675371"/>
                    </a:ext>
                  </a:extLst>
                </a:gridCol>
              </a:tblGrid>
              <a:tr h="745703">
                <a:tc>
                  <a:txBody>
                    <a:bodyPr/>
                    <a:lstStyle/>
                    <a:p>
                      <a:r>
                        <a:rPr lang="en-US" sz="1400" dirty="0" smtClean="0">
                          <a:latin typeface="Arial" panose="020B0604020202020204" pitchFamily="34" charset="0"/>
                          <a:cs typeface="Arial" panose="020B0604020202020204" pitchFamily="34" charset="0"/>
                        </a:rPr>
                        <a:t>Strategic Initiative</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r>
                        <a:rPr lang="en-US" sz="1400" dirty="0" smtClean="0">
                          <a:latin typeface="Arial" panose="020B0604020202020204" pitchFamily="34" charset="0"/>
                          <a:cs typeface="Arial" panose="020B0604020202020204" pitchFamily="34" charset="0"/>
                        </a:rPr>
                        <a:t>Focus</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r>
                        <a:rPr lang="en-US" sz="1400" dirty="0" smtClean="0">
                          <a:latin typeface="Arial" panose="020B0604020202020204" pitchFamily="34" charset="0"/>
                          <a:cs typeface="Arial" panose="020B0604020202020204" pitchFamily="34" charset="0"/>
                        </a:rPr>
                        <a:t>Investment required</a:t>
                      </a:r>
                      <a:r>
                        <a:rPr lang="en-US" sz="1400" baseline="0" dirty="0" smtClean="0">
                          <a:latin typeface="Arial" panose="020B0604020202020204" pitchFamily="34" charset="0"/>
                          <a:cs typeface="Arial" panose="020B0604020202020204" pitchFamily="34" charset="0"/>
                        </a:rPr>
                        <a:t> over MTEF period</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extLst>
                  <a:ext uri="{0D108BD9-81ED-4DB2-BD59-A6C34878D82A}">
                    <a16:rowId xmlns:a16="http://schemas.microsoft.com/office/drawing/2014/main" xmlns="" val="2129475739"/>
                  </a:ext>
                </a:extLst>
              </a:tr>
              <a:tr h="745703">
                <a:tc>
                  <a:txBody>
                    <a:bodyPr/>
                    <a:lstStyle/>
                    <a:p>
                      <a:pPr algn="l"/>
                      <a:r>
                        <a:rPr lang="en-US" sz="1400" dirty="0" smtClean="0">
                          <a:latin typeface="Arial" panose="020B0604020202020204" pitchFamily="34" charset="0"/>
                          <a:cs typeface="Arial" panose="020B0604020202020204" pitchFamily="34" charset="0"/>
                        </a:rPr>
                        <a:t>Centre</a:t>
                      </a:r>
                      <a:r>
                        <a:rPr lang="en-US" sz="1400" baseline="0" dirty="0" smtClean="0">
                          <a:latin typeface="Arial" panose="020B0604020202020204" pitchFamily="34" charset="0"/>
                          <a:cs typeface="Arial" panose="020B0604020202020204" pitchFamily="34" charset="0"/>
                        </a:rPr>
                        <a:t> for Nanostructures and Advanced Materials</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Development of a vibrant nanostructures and advanced materials sector in South Africa </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pPr algn="l"/>
                      <a:r>
                        <a:rPr lang="en-US" sz="1400" b="1" dirty="0" smtClean="0">
                          <a:latin typeface="Arial" panose="020B0604020202020204" pitchFamily="34" charset="0"/>
                          <a:cs typeface="Arial" panose="020B0604020202020204" pitchFamily="34" charset="0"/>
                        </a:rPr>
                        <a:t>R45 million</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4256752041"/>
                  </a:ext>
                </a:extLst>
              </a:tr>
              <a:tr h="963199">
                <a:tc>
                  <a:txBody>
                    <a:bodyPr/>
                    <a:lstStyle/>
                    <a:p>
                      <a:pPr algn="l"/>
                      <a:r>
                        <a:rPr lang="en-US" sz="1400" dirty="0" smtClean="0">
                          <a:latin typeface="Arial" panose="020B0604020202020204" pitchFamily="34" charset="0"/>
                          <a:cs typeface="Arial" panose="020B0604020202020204" pitchFamily="34" charset="0"/>
                        </a:rPr>
                        <a:t>The emerging technologies for 4</a:t>
                      </a:r>
                      <a:r>
                        <a:rPr lang="en-US" sz="1400" baseline="30000" dirty="0" smtClean="0">
                          <a:latin typeface="Arial" panose="020B0604020202020204" pitchFamily="34" charset="0"/>
                          <a:cs typeface="Arial" panose="020B0604020202020204" pitchFamily="34" charset="0"/>
                        </a:rPr>
                        <a:t>th</a:t>
                      </a:r>
                      <a:r>
                        <a:rPr lang="en-US" sz="1400" dirty="0" smtClean="0">
                          <a:latin typeface="Arial" panose="020B0604020202020204" pitchFamily="34" charset="0"/>
                          <a:cs typeface="Arial" panose="020B0604020202020204" pitchFamily="34" charset="0"/>
                        </a:rPr>
                        <a:t> Industrial Revolution Centre</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pPr algn="l"/>
                      <a:r>
                        <a:rPr lang="en-US" sz="1400" dirty="0" smtClean="0">
                          <a:latin typeface="Arial" panose="020B0604020202020204" pitchFamily="34" charset="0"/>
                          <a:cs typeface="Arial" panose="020B0604020202020204" pitchFamily="34" charset="0"/>
                        </a:rPr>
                        <a:t>Addressing the opportunities presented by 4IR emerging technologies</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pPr algn="l"/>
                      <a:r>
                        <a:rPr lang="en-US" sz="1400" b="1" dirty="0" smtClean="0">
                          <a:latin typeface="Arial" panose="020B0604020202020204" pitchFamily="34" charset="0"/>
                          <a:cs typeface="Arial" panose="020B0604020202020204" pitchFamily="34" charset="0"/>
                        </a:rPr>
                        <a:t>R50 million</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883188877"/>
                  </a:ext>
                </a:extLst>
              </a:tr>
              <a:tr h="528206">
                <a:tc>
                  <a:txBody>
                    <a:bodyPr/>
                    <a:lstStyle/>
                    <a:p>
                      <a:pPr algn="l"/>
                      <a:r>
                        <a:rPr lang="en-US" sz="1400" dirty="0" smtClean="0">
                          <a:latin typeface="Arial" panose="020B0604020202020204" pitchFamily="34" charset="0"/>
                          <a:cs typeface="Arial" panose="020B0604020202020204" pitchFamily="34" charset="0"/>
                        </a:rPr>
                        <a:t>Cybersecurity Centre</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pPr algn="l"/>
                      <a:r>
                        <a:rPr lang="en-US" sz="1400" dirty="0" smtClean="0">
                          <a:latin typeface="Arial" panose="020B0604020202020204" pitchFamily="34" charset="0"/>
                          <a:cs typeface="Arial" panose="020B0604020202020204" pitchFamily="34" charset="0"/>
                        </a:rPr>
                        <a:t>Reduced cyber and information security threats and risks </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pPr algn="l"/>
                      <a:r>
                        <a:rPr lang="en-US" sz="1400" b="1" dirty="0" smtClean="0">
                          <a:latin typeface="Arial" panose="020B0604020202020204" pitchFamily="34" charset="0"/>
                          <a:cs typeface="Arial" panose="020B0604020202020204" pitchFamily="34" charset="0"/>
                        </a:rPr>
                        <a:t>R52 million</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1813167720"/>
                  </a:ext>
                </a:extLst>
              </a:tr>
              <a:tr h="760798">
                <a:tc>
                  <a:txBody>
                    <a:bodyPr/>
                    <a:lstStyle/>
                    <a:p>
                      <a:r>
                        <a:rPr lang="en-US" sz="1400" dirty="0" smtClean="0">
                          <a:latin typeface="Arial" panose="020B0604020202020204" pitchFamily="34" charset="0"/>
                          <a:cs typeface="Arial" panose="020B0604020202020204" pitchFamily="34" charset="0"/>
                        </a:rPr>
                        <a:t>Water Research Centre</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dirty="0" smtClean="0">
                          <a:latin typeface="Arial" panose="020B0604020202020204" pitchFamily="34" charset="0"/>
                          <a:cs typeface="Arial" panose="020B0604020202020204" pitchFamily="34" charset="0"/>
                        </a:rPr>
                        <a:t>Technologies</a:t>
                      </a:r>
                      <a:r>
                        <a:rPr lang="en-US" sz="1400" baseline="0" dirty="0" smtClean="0">
                          <a:latin typeface="Arial" panose="020B0604020202020204" pitchFamily="34" charset="0"/>
                          <a:cs typeface="Arial" panose="020B0604020202020204" pitchFamily="34" charset="0"/>
                        </a:rPr>
                        <a:t> for decision-support and water treatment</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b="1" dirty="0" smtClean="0">
                          <a:latin typeface="Arial" panose="020B0604020202020204" pitchFamily="34" charset="0"/>
                          <a:cs typeface="Arial" panose="020B0604020202020204" pitchFamily="34" charset="0"/>
                        </a:rPr>
                        <a:t>R40 million</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1445546782"/>
                  </a:ext>
                </a:extLst>
              </a:tr>
              <a:tr h="936911">
                <a:tc>
                  <a:txBody>
                    <a:bodyPr/>
                    <a:lstStyle/>
                    <a:p>
                      <a:pPr algn="l"/>
                      <a:r>
                        <a:rPr lang="en-US" sz="1400" dirty="0" smtClean="0">
                          <a:latin typeface="Arial" panose="020B0604020202020204" pitchFamily="34" charset="0"/>
                          <a:cs typeface="Arial" panose="020B0604020202020204" pitchFamily="34" charset="0"/>
                        </a:rPr>
                        <a:t>Centre</a:t>
                      </a:r>
                      <a:r>
                        <a:rPr lang="en-US" sz="1400" baseline="0" dirty="0" smtClean="0">
                          <a:latin typeface="Arial" panose="020B0604020202020204" pitchFamily="34" charset="0"/>
                          <a:cs typeface="Arial" panose="020B0604020202020204" pitchFamily="34" charset="0"/>
                        </a:rPr>
                        <a:t> for </a:t>
                      </a:r>
                      <a:r>
                        <a:rPr lang="en-US" sz="1400" dirty="0" smtClean="0">
                          <a:latin typeface="Arial" panose="020B0604020202020204" pitchFamily="34" charset="0"/>
                          <a:cs typeface="Arial" panose="020B0604020202020204" pitchFamily="34" charset="0"/>
                        </a:rPr>
                        <a:t>Robotics and Future Production</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pPr algn="l"/>
                      <a:r>
                        <a:rPr lang="en-US" sz="1400" b="0" kern="1200" dirty="0" smtClean="0">
                          <a:solidFill>
                            <a:schemeClr val="dk1"/>
                          </a:solidFill>
                          <a:effectLst/>
                          <a:latin typeface="Arial" panose="020B0604020202020204" pitchFamily="34" charset="0"/>
                          <a:ea typeface="+mn-ea"/>
                          <a:cs typeface="Arial" panose="020B0604020202020204" pitchFamily="34" charset="0"/>
                        </a:rPr>
                        <a:t>Enhance technology uptake to enable local manufacturing industry to be globally competitive</a:t>
                      </a:r>
                      <a:endParaRPr lang="en-ZA" sz="1400" b="0" dirty="0">
                        <a:latin typeface="Arial" panose="020B0604020202020204" pitchFamily="34" charset="0"/>
                        <a:cs typeface="Arial" panose="020B0604020202020204" pitchFamily="34" charset="0"/>
                      </a:endParaRPr>
                    </a:p>
                  </a:txBody>
                  <a:tcPr anchor="ctr">
                    <a:solidFill>
                      <a:srgbClr val="27BFD6"/>
                    </a:solidFill>
                  </a:tcPr>
                </a:tc>
                <a:tc>
                  <a:txBody>
                    <a:bodyPr/>
                    <a:lstStyle/>
                    <a:p>
                      <a:pPr algn="l"/>
                      <a:r>
                        <a:rPr lang="en-US" sz="1400" b="1" dirty="0" smtClean="0">
                          <a:latin typeface="Arial" panose="020B0604020202020204" pitchFamily="34" charset="0"/>
                          <a:cs typeface="Arial" panose="020B0604020202020204" pitchFamily="34" charset="0"/>
                        </a:rPr>
                        <a:t>R90</a:t>
                      </a:r>
                      <a:r>
                        <a:rPr lang="en-US" sz="1400" b="1" baseline="0" dirty="0" smtClean="0">
                          <a:latin typeface="Arial" panose="020B0604020202020204" pitchFamily="34" charset="0"/>
                          <a:cs typeface="Arial" panose="020B0604020202020204" pitchFamily="34" charset="0"/>
                        </a:rPr>
                        <a:t> million</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4077780407"/>
                  </a:ext>
                </a:extLst>
              </a:tr>
            </a:tbl>
          </a:graphicData>
        </a:graphic>
      </p:graphicFrame>
      <p:sp>
        <p:nvSpPr>
          <p:cNvPr id="11" name="Title 1"/>
          <p:cNvSpPr txBox="1">
            <a:spLocks/>
          </p:cNvSpPr>
          <p:nvPr/>
        </p:nvSpPr>
        <p:spPr>
          <a:xfrm>
            <a:off x="468117" y="1617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Investment requirements for new strategy</a:t>
            </a:r>
          </a:p>
        </p:txBody>
      </p:sp>
      <p:sp>
        <p:nvSpPr>
          <p:cNvPr id="7" name="Rounded Rectangle 6"/>
          <p:cNvSpPr/>
          <p:nvPr/>
        </p:nvSpPr>
        <p:spPr>
          <a:xfrm>
            <a:off x="419893" y="2085865"/>
            <a:ext cx="1745230" cy="3215343"/>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Oval 7"/>
          <p:cNvSpPr/>
          <p:nvPr/>
        </p:nvSpPr>
        <p:spPr>
          <a:xfrm>
            <a:off x="405133" y="1533234"/>
            <a:ext cx="1752752" cy="1752752"/>
          </a:xfrm>
          <a:prstGeom prst="ellipse">
            <a:avLst/>
          </a:prstGeom>
          <a:solidFill>
            <a:srgbClr val="27BFD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600" b="1" dirty="0">
                <a:solidFill>
                  <a:srgbClr val="1F497D">
                    <a:lumMod val="50000"/>
                  </a:srgbClr>
                </a:solidFill>
                <a:latin typeface="Arial" panose="020B0604020202020204" pitchFamily="34" charset="0"/>
                <a:cs typeface="Arial" panose="020B0604020202020204" pitchFamily="34" charset="0"/>
              </a:rPr>
              <a:t>Strategic  </a:t>
            </a:r>
            <a:r>
              <a:rPr lang="en-US" sz="1600" b="1" dirty="0" smtClean="0">
                <a:solidFill>
                  <a:srgbClr val="1F497D">
                    <a:lumMod val="50000"/>
                  </a:srgbClr>
                </a:solidFill>
                <a:latin typeface="Arial" panose="020B0604020202020204" pitchFamily="34" charset="0"/>
                <a:cs typeface="Arial" panose="020B0604020202020204" pitchFamily="34" charset="0"/>
              </a:rPr>
              <a:t>Clusters</a:t>
            </a:r>
            <a:endParaRPr lang="en-US" sz="1600" b="1" dirty="0">
              <a:solidFill>
                <a:srgbClr val="1F497D">
                  <a:lumMod val="50000"/>
                </a:srgbClr>
              </a:solidFill>
              <a:latin typeface="Arial" panose="020B0604020202020204" pitchFamily="34" charset="0"/>
              <a:cs typeface="Arial" panose="020B0604020202020204" pitchFamily="34" charset="0"/>
            </a:endParaRPr>
          </a:p>
        </p:txBody>
      </p:sp>
      <p:sp>
        <p:nvSpPr>
          <p:cNvPr id="9" name="Rectangle 8"/>
          <p:cNvSpPr/>
          <p:nvPr/>
        </p:nvSpPr>
        <p:spPr>
          <a:xfrm>
            <a:off x="355833" y="3593048"/>
            <a:ext cx="1792009" cy="1708160"/>
          </a:xfrm>
          <a:prstGeom prst="rect">
            <a:avLst/>
          </a:prstGeom>
        </p:spPr>
        <p:txBody>
          <a:bodyPr wrap="square">
            <a:spAutoFit/>
          </a:bodyPr>
          <a:lstStyle/>
          <a:p>
            <a:pPr lvl="0" algn="ctr">
              <a:defRPr/>
            </a:pPr>
            <a:r>
              <a:rPr lang="en-US" sz="1500" dirty="0">
                <a:solidFill>
                  <a:prstClr val="white"/>
                </a:solidFill>
                <a:latin typeface="Arial" panose="020B0604020202020204" pitchFamily="34" charset="0"/>
                <a:cs typeface="Arial" panose="020B0604020202020204" pitchFamily="34" charset="0"/>
              </a:rPr>
              <a:t>Delivering to the CSIR Strategic o</a:t>
            </a:r>
            <a:r>
              <a:rPr lang="en-US" sz="1500" dirty="0" smtClean="0">
                <a:solidFill>
                  <a:prstClr val="white"/>
                </a:solidFill>
                <a:latin typeface="Arial" panose="020B0604020202020204" pitchFamily="34" charset="0"/>
                <a:cs typeface="Arial" panose="020B0604020202020204" pitchFamily="34" charset="0"/>
              </a:rPr>
              <a:t>bjectives and are enabled by</a:t>
            </a:r>
          </a:p>
          <a:p>
            <a:pPr lvl="0" algn="ctr">
              <a:defRPr/>
            </a:pPr>
            <a:r>
              <a:rPr lang="en-US" sz="1500" dirty="0" smtClean="0">
                <a:solidFill>
                  <a:prstClr val="white"/>
                </a:solidFill>
                <a:latin typeface="Arial" panose="020B0604020202020204" pitchFamily="34" charset="0"/>
                <a:cs typeface="Arial" panose="020B0604020202020204" pitchFamily="34" charset="0"/>
              </a:rPr>
              <a:t>research centres</a:t>
            </a:r>
            <a:endParaRPr lang="en-US" sz="1500" dirty="0">
              <a:solidFill>
                <a:srgbClr val="FF0000"/>
              </a:solidFill>
              <a:latin typeface="Arial" panose="020B0604020202020204" pitchFamily="34" charset="0"/>
              <a:cs typeface="Arial" panose="020B0604020202020204" pitchFamily="34" charset="0"/>
            </a:endParaRPr>
          </a:p>
          <a:p>
            <a:pPr lvl="0" algn="ctr">
              <a:defRPr/>
            </a:pPr>
            <a:endParaRPr lang="en-US" sz="1500" dirty="0" smtClean="0">
              <a:solidFill>
                <a:prstClr val="white"/>
              </a:solidFill>
              <a:latin typeface="Arial" panose="020B0604020202020204" pitchFamily="34" charset="0"/>
              <a:cs typeface="Arial" panose="020B0604020202020204" pitchFamily="34" charset="0"/>
            </a:endParaRPr>
          </a:p>
          <a:p>
            <a:pPr lvl="0" algn="ctr">
              <a:defRPr/>
            </a:pPr>
            <a:endParaRPr lang="en-US" sz="15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64026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682887075"/>
              </p:ext>
            </p:extLst>
          </p:nvPr>
        </p:nvGraphicFramePr>
        <p:xfrm>
          <a:off x="2303463" y="1844675"/>
          <a:ext cx="6372993" cy="2940332"/>
        </p:xfrm>
        <a:graphic>
          <a:graphicData uri="http://schemas.openxmlformats.org/drawingml/2006/table">
            <a:tbl>
              <a:tblPr firstRow="1" bandRow="1">
                <a:tableStyleId>{5C22544A-7EE6-4342-B048-85BDC9FD1C3A}</a:tableStyleId>
              </a:tblPr>
              <a:tblGrid>
                <a:gridCol w="2102389">
                  <a:extLst>
                    <a:ext uri="{9D8B030D-6E8A-4147-A177-3AD203B41FA5}">
                      <a16:colId xmlns:a16="http://schemas.microsoft.com/office/drawing/2014/main" xmlns="" val="1378218161"/>
                    </a:ext>
                  </a:extLst>
                </a:gridCol>
                <a:gridCol w="2830444">
                  <a:extLst>
                    <a:ext uri="{9D8B030D-6E8A-4147-A177-3AD203B41FA5}">
                      <a16:colId xmlns:a16="http://schemas.microsoft.com/office/drawing/2014/main" xmlns="" val="1042426223"/>
                    </a:ext>
                  </a:extLst>
                </a:gridCol>
                <a:gridCol w="1440160">
                  <a:extLst>
                    <a:ext uri="{9D8B030D-6E8A-4147-A177-3AD203B41FA5}">
                      <a16:colId xmlns:a16="http://schemas.microsoft.com/office/drawing/2014/main" xmlns="" val="1552675371"/>
                    </a:ext>
                  </a:extLst>
                </a:gridCol>
              </a:tblGrid>
              <a:tr h="671726">
                <a:tc>
                  <a:txBody>
                    <a:bodyPr/>
                    <a:lstStyle/>
                    <a:p>
                      <a:r>
                        <a:rPr lang="en-US" sz="1400" dirty="0" smtClean="0">
                          <a:latin typeface="Arial" panose="020B0604020202020204" pitchFamily="34" charset="0"/>
                          <a:cs typeface="Arial" panose="020B0604020202020204" pitchFamily="34" charset="0"/>
                        </a:rPr>
                        <a:t>Strategic Initiative</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r>
                        <a:rPr lang="en-US" sz="1400" dirty="0" smtClean="0">
                          <a:latin typeface="Arial" panose="020B0604020202020204" pitchFamily="34" charset="0"/>
                          <a:cs typeface="Arial" panose="020B0604020202020204" pitchFamily="34" charset="0"/>
                        </a:rPr>
                        <a:t>Intended Impact</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r>
                        <a:rPr lang="en-US" sz="1400" dirty="0" smtClean="0">
                          <a:latin typeface="Arial" panose="020B0604020202020204" pitchFamily="34" charset="0"/>
                          <a:cs typeface="Arial" panose="020B0604020202020204" pitchFamily="34" charset="0"/>
                        </a:rPr>
                        <a:t>Investment required</a:t>
                      </a:r>
                      <a:r>
                        <a:rPr lang="en-US" sz="1400" baseline="0" dirty="0" smtClean="0">
                          <a:latin typeface="Arial" panose="020B0604020202020204" pitchFamily="34" charset="0"/>
                          <a:cs typeface="Arial" panose="020B0604020202020204" pitchFamily="34" charset="0"/>
                        </a:rPr>
                        <a:t> over MTEF period</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extLst>
                  <a:ext uri="{0D108BD9-81ED-4DB2-BD59-A6C34878D82A}">
                    <a16:rowId xmlns:a16="http://schemas.microsoft.com/office/drawing/2014/main" xmlns="" val="2129475739"/>
                  </a:ext>
                </a:extLst>
              </a:tr>
              <a:tr h="552203">
                <a:tc>
                  <a:txBody>
                    <a:bodyPr/>
                    <a:lstStyle/>
                    <a:p>
                      <a:r>
                        <a:rPr lang="en-US" sz="1400" dirty="0" smtClean="0">
                          <a:latin typeface="Arial" panose="020B0604020202020204" pitchFamily="34" charset="0"/>
                          <a:cs typeface="Arial" panose="020B0604020202020204" pitchFamily="34" charset="0"/>
                        </a:rPr>
                        <a:t>Precision</a:t>
                      </a:r>
                      <a:r>
                        <a:rPr lang="en-US" sz="1400" baseline="0" dirty="0" smtClean="0">
                          <a:latin typeface="Arial" panose="020B0604020202020204" pitchFamily="34" charset="0"/>
                          <a:cs typeface="Arial" panose="020B0604020202020204" pitchFamily="34" charset="0"/>
                        </a:rPr>
                        <a:t> Agriculture</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dirty="0" smtClean="0">
                          <a:latin typeface="Arial" panose="020B0604020202020204" pitchFamily="34" charset="0"/>
                          <a:cs typeface="Arial" panose="020B0604020202020204" pitchFamily="34" charset="0"/>
                        </a:rPr>
                        <a:t>Increase</a:t>
                      </a:r>
                      <a:r>
                        <a:rPr lang="en-US" sz="1400" baseline="0" dirty="0" smtClean="0">
                          <a:latin typeface="Arial" panose="020B0604020202020204" pitchFamily="34" charset="0"/>
                          <a:cs typeface="Arial" panose="020B0604020202020204" pitchFamily="34" charset="0"/>
                        </a:rPr>
                        <a:t> sustainability in farming</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b="1" dirty="0" smtClean="0">
                          <a:latin typeface="Arial" panose="020B0604020202020204" pitchFamily="34" charset="0"/>
                          <a:cs typeface="Arial" panose="020B0604020202020204" pitchFamily="34" charset="0"/>
                        </a:rPr>
                        <a:t>R40 million</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176011720"/>
                  </a:ext>
                </a:extLst>
              </a:tr>
              <a:tr h="552203">
                <a:tc>
                  <a:txBody>
                    <a:bodyPr/>
                    <a:lstStyle/>
                    <a:p>
                      <a:r>
                        <a:rPr lang="en-US" sz="1400" dirty="0" smtClean="0">
                          <a:latin typeface="Arial" panose="020B0604020202020204" pitchFamily="34" charset="0"/>
                          <a:cs typeface="Arial" panose="020B0604020202020204" pitchFamily="34" charset="0"/>
                        </a:rPr>
                        <a:t>Precision Medicine</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dirty="0" smtClean="0">
                          <a:latin typeface="Arial" panose="020B0604020202020204" pitchFamily="34" charset="0"/>
                          <a:cs typeface="Arial" panose="020B0604020202020204" pitchFamily="34" charset="0"/>
                        </a:rPr>
                        <a:t>Best approaches</a:t>
                      </a:r>
                      <a:r>
                        <a:rPr lang="en-US" sz="1400" baseline="0" dirty="0" smtClean="0">
                          <a:latin typeface="Arial" panose="020B0604020202020204" pitchFamily="34" charset="0"/>
                          <a:cs typeface="Arial" panose="020B0604020202020204" pitchFamily="34" charset="0"/>
                        </a:rPr>
                        <a:t> to prevent and treat disease</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b="1" dirty="0" smtClean="0">
                          <a:latin typeface="Arial" panose="020B0604020202020204" pitchFamily="34" charset="0"/>
                          <a:cs typeface="Arial" panose="020B0604020202020204" pitchFamily="34" charset="0"/>
                        </a:rPr>
                        <a:t>R50 million </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21177844"/>
                  </a:ext>
                </a:extLst>
              </a:tr>
              <a:tr h="552203">
                <a:tc>
                  <a:txBody>
                    <a:bodyPr/>
                    <a:lstStyle/>
                    <a:p>
                      <a:r>
                        <a:rPr lang="en-US" sz="1400" dirty="0" smtClean="0">
                          <a:latin typeface="Arial" panose="020B0604020202020204" pitchFamily="34" charset="0"/>
                          <a:cs typeface="Arial" panose="020B0604020202020204" pitchFamily="34" charset="0"/>
                        </a:rPr>
                        <a:t>Pharmaceuticals Platform</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dirty="0" err="1" smtClean="0">
                          <a:latin typeface="Arial" panose="020B0604020202020204" pitchFamily="34" charset="0"/>
                          <a:cs typeface="Arial" panose="020B0604020202020204" pitchFamily="34" charset="0"/>
                        </a:rPr>
                        <a:t>Localisation</a:t>
                      </a:r>
                      <a:r>
                        <a:rPr lang="en-US" sz="1400" baseline="0" dirty="0" smtClean="0">
                          <a:latin typeface="Arial" panose="020B0604020202020204" pitchFamily="34" charset="0"/>
                          <a:cs typeface="Arial" panose="020B0604020202020204" pitchFamily="34" charset="0"/>
                        </a:rPr>
                        <a:t> of APIs manufacturing</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b="1" dirty="0" smtClean="0">
                          <a:latin typeface="Arial" panose="020B0604020202020204" pitchFamily="34" charset="0"/>
                          <a:cs typeface="Arial" panose="020B0604020202020204" pitchFamily="34" charset="0"/>
                        </a:rPr>
                        <a:t>R70 million</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88483462"/>
                  </a:ext>
                </a:extLst>
              </a:tr>
              <a:tr h="552203">
                <a:tc>
                  <a:txBody>
                    <a:bodyPr/>
                    <a:lstStyle/>
                    <a:p>
                      <a:r>
                        <a:rPr lang="en-US" sz="1400" dirty="0" smtClean="0">
                          <a:latin typeface="Arial" panose="020B0604020202020204" pitchFamily="34" charset="0"/>
                          <a:cs typeface="Arial" panose="020B0604020202020204" pitchFamily="34" charset="0"/>
                        </a:rPr>
                        <a:t>Bio-chemical Conversion</a:t>
                      </a:r>
                      <a:r>
                        <a:rPr lang="en-US" sz="1400" baseline="0" dirty="0" smtClean="0">
                          <a:latin typeface="Arial" panose="020B0604020202020204" pitchFamily="34" charset="0"/>
                          <a:cs typeface="Arial" panose="020B0604020202020204" pitchFamily="34" charset="0"/>
                        </a:rPr>
                        <a:t> Platform</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dirty="0" smtClean="0">
                          <a:latin typeface="Arial" panose="020B0604020202020204" pitchFamily="34" charset="0"/>
                          <a:cs typeface="Arial" panose="020B0604020202020204" pitchFamily="34" charset="0"/>
                        </a:rPr>
                        <a:t>Exploitation of new value chains, and reduction of imports</a:t>
                      </a:r>
                      <a:endParaRPr lang="en-ZA" sz="14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400" b="1" dirty="0" smtClean="0">
                          <a:latin typeface="Arial" panose="020B0604020202020204" pitchFamily="34" charset="0"/>
                          <a:cs typeface="Arial" panose="020B0604020202020204" pitchFamily="34" charset="0"/>
                        </a:rPr>
                        <a:t>R60 million</a:t>
                      </a:r>
                      <a:endParaRPr lang="en-ZA" sz="14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896212821"/>
                  </a:ext>
                </a:extLst>
              </a:tr>
            </a:tbl>
          </a:graphicData>
        </a:graphic>
      </p:graphicFrame>
      <p:sp>
        <p:nvSpPr>
          <p:cNvPr id="5" name="Rounded Rectangle 4"/>
          <p:cNvSpPr/>
          <p:nvPr/>
        </p:nvSpPr>
        <p:spPr>
          <a:xfrm>
            <a:off x="378938" y="2025116"/>
            <a:ext cx="1816798" cy="3319638"/>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389416" y="3372924"/>
            <a:ext cx="1795841" cy="17081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Development of capacity, competencies and capabilities aligned to stakeholder and customer value</a:t>
            </a:r>
            <a:endParaRPr kumimoji="0" lang="en-ZA" sz="15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10" name="Title 1"/>
          <p:cNvSpPr txBox="1">
            <a:spLocks/>
          </p:cNvSpPr>
          <p:nvPr/>
        </p:nvSpPr>
        <p:spPr>
          <a:xfrm>
            <a:off x="468117" y="1617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Investment requirements for new </a:t>
            </a:r>
            <a:r>
              <a:rPr lang="en-US" sz="2600" dirty="0">
                <a:solidFill>
                  <a:srgbClr val="032C50"/>
                </a:solidFill>
              </a:rPr>
              <a:t>s</a:t>
            </a:r>
            <a:r>
              <a:rPr kumimoji="0" lang="en-US" sz="2600" b="1" i="0" u="none" strike="noStrike" kern="1200" cap="none" spc="0" normalizeH="0" baseline="0" noProof="0" dirty="0" err="1" smtClean="0">
                <a:ln>
                  <a:noFill/>
                </a:ln>
                <a:solidFill>
                  <a:srgbClr val="032C50"/>
                </a:solidFill>
                <a:effectLst/>
                <a:uLnTx/>
                <a:uFillTx/>
                <a:latin typeface="Arial"/>
                <a:ea typeface="+mj-ea"/>
                <a:cs typeface="Arial"/>
              </a:rPr>
              <a:t>trategy</a:t>
            </a:r>
            <a:endParaRPr kumimoji="0" lang="en-US" sz="2600" b="1" i="0" u="none" strike="noStrike" kern="1200" cap="none" spc="0" normalizeH="0" baseline="0" noProof="0" dirty="0" smtClean="0">
              <a:ln>
                <a:noFill/>
              </a:ln>
              <a:solidFill>
                <a:srgbClr val="032C50"/>
              </a:solidFill>
              <a:effectLst/>
              <a:uLnTx/>
              <a:uFillTx/>
              <a:latin typeface="Arial"/>
              <a:ea typeface="+mj-ea"/>
              <a:cs typeface="Arial"/>
            </a:endParaRPr>
          </a:p>
        </p:txBody>
      </p:sp>
      <p:sp>
        <p:nvSpPr>
          <p:cNvPr id="11" name="Oval 10"/>
          <p:cNvSpPr/>
          <p:nvPr/>
        </p:nvSpPr>
        <p:spPr>
          <a:xfrm>
            <a:off x="378937" y="1431764"/>
            <a:ext cx="1816798" cy="1816798"/>
          </a:xfrm>
          <a:prstGeom prst="ellipse">
            <a:avLst/>
          </a:prstGeom>
          <a:solidFill>
            <a:srgbClr val="5F888B"/>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Capability </a:t>
            </a:r>
            <a:r>
              <a:rPr lang="en-US" sz="1400" b="1" dirty="0" smtClean="0">
                <a:solidFill>
                  <a:srgbClr val="1F497D">
                    <a:lumMod val="50000"/>
                  </a:srgbClr>
                </a:solidFill>
                <a:latin typeface="Arial" panose="020B0604020202020204" pitchFamily="34" charset="0"/>
                <a:cs typeface="Arial" panose="020B0604020202020204" pitchFamily="34" charset="0"/>
              </a:rPr>
              <a:t>Development</a:t>
            </a:r>
            <a:endParaRPr lang="en-US" sz="1400" b="1" dirty="0">
              <a:solidFill>
                <a:srgbClr val="1F497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6986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2"/>
          <p:cNvSpPr>
            <a:spLocks noGrp="1"/>
          </p:cNvSpPr>
          <p:nvPr>
            <p:ph type="title"/>
          </p:nvPr>
        </p:nvSpPr>
        <p:spPr/>
        <p:txBody>
          <a:bodyPr vert="horz" lIns="91440" tIns="45720" rIns="91440" bIns="45720" rtlCol="0" anchor="ctr">
            <a:normAutofit/>
          </a:bodyPr>
          <a:lstStyle/>
          <a:p>
            <a:r>
              <a:rPr lang="en-US" dirty="0"/>
              <a:t/>
            </a:r>
            <a:br>
              <a:rPr lang="en-US" dirty="0"/>
            </a:br>
            <a:endParaRPr lang="en-US" dirty="0"/>
          </a:p>
        </p:txBody>
      </p:sp>
      <p:sp>
        <p:nvSpPr>
          <p:cNvPr id="9" name="Title 1"/>
          <p:cNvSpPr txBox="1">
            <a:spLocks/>
          </p:cNvSpPr>
          <p:nvPr/>
        </p:nvSpPr>
        <p:spPr>
          <a:xfrm>
            <a:off x="468117" y="1617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032C50"/>
                </a:solidFill>
                <a:effectLst/>
                <a:uLnTx/>
                <a:uFillTx/>
                <a:latin typeface="Arial"/>
                <a:ea typeface="+mj-ea"/>
                <a:cs typeface="Arial"/>
              </a:rPr>
              <a:t>Investment requirements for new </a:t>
            </a:r>
            <a:r>
              <a:rPr lang="en-US" sz="2600" dirty="0">
                <a:solidFill>
                  <a:srgbClr val="032C50"/>
                </a:solidFill>
              </a:rPr>
              <a:t>s</a:t>
            </a:r>
            <a:r>
              <a:rPr kumimoji="0" lang="en-US" sz="2600" b="1" i="0" u="none" strike="noStrike" kern="1200" cap="none" spc="0" normalizeH="0" baseline="0" noProof="0" dirty="0" err="1">
                <a:ln>
                  <a:noFill/>
                </a:ln>
                <a:solidFill>
                  <a:srgbClr val="032C50"/>
                </a:solidFill>
                <a:effectLst/>
                <a:uLnTx/>
                <a:uFillTx/>
                <a:latin typeface="Arial"/>
                <a:ea typeface="+mj-ea"/>
                <a:cs typeface="Arial"/>
              </a:rPr>
              <a:t>trategy</a:t>
            </a:r>
            <a:endParaRPr kumimoji="0" lang="en-US" sz="2600" b="1" i="0" u="none" strike="noStrike" kern="1200" cap="none" spc="0" normalizeH="0" baseline="0" noProof="0" dirty="0">
              <a:ln>
                <a:noFill/>
              </a:ln>
              <a:solidFill>
                <a:srgbClr val="032C50"/>
              </a:solidFill>
              <a:effectLst/>
              <a:uLnTx/>
              <a:uFillTx/>
              <a:latin typeface="Arial"/>
              <a:ea typeface="+mj-ea"/>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xmlns="" val="782563033"/>
              </p:ext>
            </p:extLst>
          </p:nvPr>
        </p:nvGraphicFramePr>
        <p:xfrm>
          <a:off x="2159732" y="1444688"/>
          <a:ext cx="6784125" cy="5310269"/>
        </p:xfrm>
        <a:graphic>
          <a:graphicData uri="http://schemas.openxmlformats.org/drawingml/2006/table">
            <a:tbl>
              <a:tblPr firstRow="1" bandRow="1">
                <a:tableStyleId>{5C22544A-7EE6-4342-B048-85BDC9FD1C3A}</a:tableStyleId>
              </a:tblPr>
              <a:tblGrid>
                <a:gridCol w="1924975">
                  <a:extLst>
                    <a:ext uri="{9D8B030D-6E8A-4147-A177-3AD203B41FA5}">
                      <a16:colId xmlns:a16="http://schemas.microsoft.com/office/drawing/2014/main" xmlns="" val="1378218161"/>
                    </a:ext>
                  </a:extLst>
                </a:gridCol>
                <a:gridCol w="3267353">
                  <a:extLst>
                    <a:ext uri="{9D8B030D-6E8A-4147-A177-3AD203B41FA5}">
                      <a16:colId xmlns:a16="http://schemas.microsoft.com/office/drawing/2014/main" xmlns="" val="3299520366"/>
                    </a:ext>
                  </a:extLst>
                </a:gridCol>
                <a:gridCol w="1591797">
                  <a:extLst>
                    <a:ext uri="{9D8B030D-6E8A-4147-A177-3AD203B41FA5}">
                      <a16:colId xmlns:a16="http://schemas.microsoft.com/office/drawing/2014/main" xmlns="" val="1552675371"/>
                    </a:ext>
                  </a:extLst>
                </a:gridCol>
              </a:tblGrid>
              <a:tr h="709411">
                <a:tc>
                  <a:txBody>
                    <a:bodyPr/>
                    <a:lstStyle/>
                    <a:p>
                      <a:r>
                        <a:rPr lang="en-US" sz="1400" dirty="0">
                          <a:latin typeface="Arial" panose="020B0604020202020204" pitchFamily="34" charset="0"/>
                          <a:cs typeface="Arial" panose="020B0604020202020204" pitchFamily="34" charset="0"/>
                        </a:rPr>
                        <a:t>Strategic Initiative</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r>
                        <a:rPr lang="en-US" sz="1400" dirty="0">
                          <a:latin typeface="Arial" panose="020B0604020202020204" pitchFamily="34" charset="0"/>
                          <a:cs typeface="Arial" panose="020B0604020202020204" pitchFamily="34" charset="0"/>
                        </a:rPr>
                        <a:t>Focus</a:t>
                      </a:r>
                      <a:r>
                        <a:rPr lang="en-US" sz="1400" baseline="0" dirty="0">
                          <a:latin typeface="Arial" panose="020B0604020202020204" pitchFamily="34" charset="0"/>
                          <a:cs typeface="Arial" panose="020B0604020202020204" pitchFamily="34" charset="0"/>
                        </a:rPr>
                        <a:t> and impact</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tc>
                  <a:txBody>
                    <a:bodyPr/>
                    <a:lstStyle/>
                    <a:p>
                      <a:r>
                        <a:rPr lang="en-US" sz="1400" dirty="0">
                          <a:latin typeface="Arial" panose="020B0604020202020204" pitchFamily="34" charset="0"/>
                          <a:cs typeface="Arial" panose="020B0604020202020204" pitchFamily="34" charset="0"/>
                        </a:rPr>
                        <a:t>Investment required</a:t>
                      </a:r>
                      <a:r>
                        <a:rPr lang="en-US" sz="1400" baseline="0" dirty="0">
                          <a:latin typeface="Arial" panose="020B0604020202020204" pitchFamily="34" charset="0"/>
                          <a:cs typeface="Arial" panose="020B0604020202020204" pitchFamily="34" charset="0"/>
                        </a:rPr>
                        <a:t> over MTEF period</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extLst>
                  <a:ext uri="{0D108BD9-81ED-4DB2-BD59-A6C34878D82A}">
                    <a16:rowId xmlns:a16="http://schemas.microsoft.com/office/drawing/2014/main" xmlns="" val="2129475739"/>
                  </a:ext>
                </a:extLst>
              </a:tr>
              <a:tr h="798087">
                <a:tc>
                  <a:txBody>
                    <a:bodyPr/>
                    <a:lstStyle/>
                    <a:p>
                      <a:r>
                        <a:rPr lang="en-US" sz="1200" dirty="0">
                          <a:latin typeface="Arial" panose="020B0604020202020204" pitchFamily="34" charset="0"/>
                          <a:cs typeface="Arial" panose="020B0604020202020204" pitchFamily="34" charset="0"/>
                        </a:rPr>
                        <a:t>Young Researchers  Empowerment</a:t>
                      </a:r>
                      <a:r>
                        <a:rPr lang="en-US" sz="1200" baseline="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ZA" sz="1200" dirty="0">
                          <a:latin typeface="Arial" panose="020B0604020202020204" pitchFamily="34" charset="0"/>
                          <a:cs typeface="Arial" panose="020B0604020202020204" pitchFamily="34" charset="0"/>
                        </a:rPr>
                        <a:t>Young black and female researchers to grow as future pipeline of</a:t>
                      </a:r>
                      <a:r>
                        <a:rPr lang="en-ZA" sz="1200" baseline="0" dirty="0">
                          <a:latin typeface="Arial" panose="020B0604020202020204" pitchFamily="34" charset="0"/>
                          <a:cs typeface="Arial" panose="020B0604020202020204" pitchFamily="34" charset="0"/>
                        </a:rPr>
                        <a:t> experts in areas of key strategic importance, and young industrialists.</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a:solidFill>
                            <a:srgbClr val="000000"/>
                          </a:solidFill>
                          <a:latin typeface="Arial" panose="020B0604020202020204" pitchFamily="34" charset="0"/>
                          <a:cs typeface="Arial" panose="020B0604020202020204" pitchFamily="34" charset="0"/>
                        </a:rPr>
                        <a:t>R50 </a:t>
                      </a:r>
                      <a:r>
                        <a:rPr lang="en-US" sz="1200" b="1" dirty="0" smtClean="0">
                          <a:solidFill>
                            <a:srgbClr val="000000"/>
                          </a:solidFill>
                          <a:latin typeface="Arial" panose="020B0604020202020204" pitchFamily="34" charset="0"/>
                          <a:cs typeface="Arial" panose="020B0604020202020204" pitchFamily="34" charset="0"/>
                        </a:rPr>
                        <a:t>million</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176011720"/>
                  </a:ext>
                </a:extLst>
              </a:tr>
              <a:tr h="798087">
                <a:tc>
                  <a:txBody>
                    <a:bodyPr/>
                    <a:lstStyle/>
                    <a:p>
                      <a:r>
                        <a:rPr lang="en-US" sz="1200" dirty="0">
                          <a:latin typeface="Arial" panose="020B0604020202020204" pitchFamily="34" charset="0"/>
                          <a:cs typeface="Arial" panose="020B0604020202020204" pitchFamily="34" charset="0"/>
                        </a:rPr>
                        <a:t>Graduates</a:t>
                      </a:r>
                      <a:r>
                        <a:rPr lang="en-US" sz="1200" baseline="0" dirty="0">
                          <a:latin typeface="Arial" panose="020B0604020202020204" pitchFamily="34" charset="0"/>
                          <a:cs typeface="Arial" panose="020B0604020202020204" pitchFamily="34" charset="0"/>
                        </a:rPr>
                        <a:t> in Training</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ZA" sz="1200" dirty="0">
                          <a:latin typeface="Arial" panose="020B0604020202020204" pitchFamily="34" charset="0"/>
                          <a:cs typeface="Arial" panose="020B0604020202020204" pitchFamily="34" charset="0"/>
                        </a:rPr>
                        <a:t>Holistic </a:t>
                      </a:r>
                      <a:r>
                        <a:rPr lang="en-ZA" sz="1200" dirty="0" smtClean="0">
                          <a:latin typeface="Arial" panose="020B0604020202020204" pitchFamily="34" charset="0"/>
                          <a:cs typeface="Arial" panose="020B0604020202020204" pitchFamily="34" charset="0"/>
                        </a:rPr>
                        <a:t>development </a:t>
                      </a:r>
                      <a:r>
                        <a:rPr lang="en-ZA" sz="1200" dirty="0">
                          <a:latin typeface="Arial" panose="020B0604020202020204" pitchFamily="34" charset="0"/>
                          <a:cs typeface="Arial" panose="020B0604020202020204" pitchFamily="34" charset="0"/>
                        </a:rPr>
                        <a:t>of recent graduates to attain professional</a:t>
                      </a:r>
                      <a:r>
                        <a:rPr lang="en-ZA" sz="1200" baseline="0" dirty="0">
                          <a:latin typeface="Arial" panose="020B0604020202020204" pitchFamily="34" charset="0"/>
                          <a:cs typeface="Arial" panose="020B0604020202020204" pitchFamily="34" charset="0"/>
                        </a:rPr>
                        <a:t> registration in their areas of expertise and become </a:t>
                      </a:r>
                      <a:r>
                        <a:rPr lang="en-ZA" sz="1200" baseline="0" dirty="0" smtClean="0">
                          <a:latin typeface="Arial" panose="020B0604020202020204" pitchFamily="34" charset="0"/>
                          <a:cs typeface="Arial" panose="020B0604020202020204" pitchFamily="34" charset="0"/>
                        </a:rPr>
                        <a:t>seasoned </a:t>
                      </a:r>
                      <a:r>
                        <a:rPr lang="en-ZA" sz="1200" baseline="0" dirty="0">
                          <a:latin typeface="Arial" panose="020B0604020202020204" pitchFamily="34" charset="0"/>
                          <a:cs typeface="Arial" panose="020B0604020202020204" pitchFamily="34" charset="0"/>
                        </a:rPr>
                        <a:t>scientists and engineers. </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smtClean="0">
                          <a:latin typeface="Arial" panose="020B0604020202020204" pitchFamily="34" charset="0"/>
                          <a:cs typeface="Arial" panose="020B0604020202020204" pitchFamily="34" charset="0"/>
                        </a:rPr>
                        <a:t>R30</a:t>
                      </a:r>
                      <a:r>
                        <a:rPr lang="en-US" sz="1200" b="1" baseline="0" dirty="0" smtClean="0">
                          <a:latin typeface="Arial" panose="020B0604020202020204" pitchFamily="34" charset="0"/>
                          <a:cs typeface="Arial" panose="020B0604020202020204" pitchFamily="34" charset="0"/>
                        </a:rPr>
                        <a:t> million </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21177844"/>
                  </a:ext>
                </a:extLst>
              </a:tr>
              <a:tr h="798087">
                <a:tc>
                  <a:txBody>
                    <a:bodyPr/>
                    <a:lstStyle/>
                    <a:p>
                      <a:r>
                        <a:rPr lang="en-US" sz="1200" dirty="0">
                          <a:latin typeface="Arial" panose="020B0604020202020204" pitchFamily="34" charset="0"/>
                          <a:cs typeface="Arial" panose="020B0604020202020204" pitchFamily="34" charset="0"/>
                        </a:rPr>
                        <a:t>Leadership and Management Development Programme</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ZA" sz="1200" dirty="0">
                          <a:latin typeface="Arial" panose="020B0604020202020204" pitchFamily="34" charset="0"/>
                          <a:cs typeface="Arial" panose="020B0604020202020204" pitchFamily="34" charset="0"/>
                        </a:rPr>
                        <a:t>Training</a:t>
                      </a:r>
                      <a:r>
                        <a:rPr lang="en-ZA" sz="1200" baseline="0" dirty="0">
                          <a:latin typeface="Arial" panose="020B0604020202020204" pitchFamily="34" charset="0"/>
                          <a:cs typeface="Arial" panose="020B0604020202020204" pitchFamily="34" charset="0"/>
                        </a:rPr>
                        <a:t> of junior, middle and senior leaders in key competencies that will assist the organisation to deliver on its strategy and values.</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a:solidFill>
                            <a:schemeClr val="tx1"/>
                          </a:solidFill>
                          <a:latin typeface="Arial" panose="020B0604020202020204" pitchFamily="34" charset="0"/>
                          <a:cs typeface="Arial" panose="020B0604020202020204" pitchFamily="34" charset="0"/>
                        </a:rPr>
                        <a:t>R9 </a:t>
                      </a:r>
                      <a:r>
                        <a:rPr lang="en-US" sz="1200" b="1" dirty="0" smtClean="0">
                          <a:solidFill>
                            <a:schemeClr val="tx1"/>
                          </a:solidFill>
                          <a:latin typeface="Arial" panose="020B0604020202020204" pitchFamily="34" charset="0"/>
                          <a:cs typeface="Arial" panose="020B0604020202020204" pitchFamily="34" charset="0"/>
                        </a:rPr>
                        <a:t>million</a:t>
                      </a:r>
                      <a:endParaRPr lang="en-ZA" sz="1200" b="1" dirty="0">
                        <a:solidFill>
                          <a:schemeClr val="tx1"/>
                        </a:solidFill>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848722333"/>
                  </a:ext>
                </a:extLst>
              </a:tr>
              <a:tr h="620734">
                <a:tc>
                  <a:txBody>
                    <a:bodyPr/>
                    <a:lstStyle/>
                    <a:p>
                      <a:r>
                        <a:rPr lang="en-US" sz="1200" b="0" dirty="0">
                          <a:solidFill>
                            <a:schemeClr val="tx1"/>
                          </a:solidFill>
                          <a:latin typeface="Arial" panose="020B0604020202020204" pitchFamily="34" charset="0"/>
                          <a:cs typeface="Arial" panose="020B0604020202020204" pitchFamily="34" charset="0"/>
                        </a:rPr>
                        <a:t>Accelerated</a:t>
                      </a:r>
                      <a:r>
                        <a:rPr lang="en-US" sz="1200" b="0" baseline="0" dirty="0">
                          <a:solidFill>
                            <a:schemeClr val="tx1"/>
                          </a:solidFill>
                          <a:latin typeface="Arial" panose="020B0604020202020204" pitchFamily="34" charset="0"/>
                          <a:cs typeface="Arial" panose="020B0604020202020204" pitchFamily="34" charset="0"/>
                        </a:rPr>
                        <a:t> Researcher Development </a:t>
                      </a:r>
                      <a:r>
                        <a:rPr lang="en-US" sz="1200" b="0" baseline="0" dirty="0" err="1">
                          <a:solidFill>
                            <a:schemeClr val="tx1"/>
                          </a:solidFill>
                          <a:latin typeface="Arial" panose="020B0604020202020204" pitchFamily="34" charset="0"/>
                          <a:cs typeface="Arial" panose="020B0604020202020204" pitchFamily="34" charset="0"/>
                        </a:rPr>
                        <a:t>Programme</a:t>
                      </a:r>
                      <a:endParaRPr lang="en-US" sz="1200" b="0" dirty="0">
                        <a:solidFill>
                          <a:schemeClr val="tx1"/>
                        </a:solidFill>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0" dirty="0">
                          <a:solidFill>
                            <a:schemeClr val="tx1"/>
                          </a:solidFill>
                          <a:latin typeface="Arial" panose="020B0604020202020204" pitchFamily="34" charset="0"/>
                          <a:cs typeface="Arial" panose="020B0604020202020204" pitchFamily="34" charset="0"/>
                        </a:rPr>
                        <a:t>Develop</a:t>
                      </a:r>
                      <a:r>
                        <a:rPr lang="en-US" sz="1200" b="0" baseline="0" dirty="0">
                          <a:solidFill>
                            <a:schemeClr val="tx1"/>
                          </a:solidFill>
                          <a:latin typeface="Arial" panose="020B0604020202020204" pitchFamily="34" charset="0"/>
                          <a:cs typeface="Arial" panose="020B0604020202020204" pitchFamily="34" charset="0"/>
                        </a:rPr>
                        <a:t> a pool of African SA chief researchers to become internationally recognised experts in their field of research.</a:t>
                      </a:r>
                      <a:endParaRPr lang="en-US" sz="1200" b="0" dirty="0">
                        <a:solidFill>
                          <a:schemeClr val="tx1"/>
                        </a:solidFill>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a:solidFill>
                            <a:schemeClr val="tx1"/>
                          </a:solidFill>
                          <a:latin typeface="Arial" panose="020B0604020202020204" pitchFamily="34" charset="0"/>
                          <a:cs typeface="Arial" panose="020B0604020202020204" pitchFamily="34" charset="0"/>
                        </a:rPr>
                        <a:t>R30</a:t>
                      </a:r>
                      <a:r>
                        <a:rPr lang="en-US" sz="1200" b="1" baseline="0" dirty="0">
                          <a:solidFill>
                            <a:schemeClr val="tx1"/>
                          </a:solidFill>
                          <a:latin typeface="Arial" panose="020B0604020202020204" pitchFamily="34" charset="0"/>
                          <a:cs typeface="Arial" panose="020B0604020202020204" pitchFamily="34" charset="0"/>
                        </a:rPr>
                        <a:t> </a:t>
                      </a:r>
                      <a:r>
                        <a:rPr lang="en-US" sz="1200" b="1" baseline="0" dirty="0" smtClean="0">
                          <a:solidFill>
                            <a:schemeClr val="tx1"/>
                          </a:solidFill>
                          <a:latin typeface="Arial" panose="020B0604020202020204" pitchFamily="34" charset="0"/>
                          <a:cs typeface="Arial" panose="020B0604020202020204" pitchFamily="34" charset="0"/>
                        </a:rPr>
                        <a:t>million</a:t>
                      </a:r>
                      <a:endParaRPr lang="en-ZA" sz="1200" b="1" dirty="0">
                        <a:solidFill>
                          <a:schemeClr val="tx1"/>
                        </a:solidFill>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3738428218"/>
                  </a:ext>
                </a:extLst>
              </a:tr>
              <a:tr h="488822">
                <a:tc>
                  <a:txBody>
                    <a:bodyPr/>
                    <a:lstStyle/>
                    <a:p>
                      <a:r>
                        <a:rPr lang="en-US" sz="1200" dirty="0">
                          <a:latin typeface="Arial" panose="020B0604020202020204" pitchFamily="34" charset="0"/>
                          <a:cs typeface="Arial" panose="020B0604020202020204" pitchFamily="34" charset="0"/>
                        </a:rPr>
                        <a:t>Youth Employment</a:t>
                      </a:r>
                      <a:r>
                        <a:rPr lang="en-US" sz="1200" baseline="0" dirty="0">
                          <a:latin typeface="Arial" panose="020B0604020202020204" pitchFamily="34" charset="0"/>
                          <a:cs typeface="Arial" panose="020B0604020202020204" pitchFamily="34" charset="0"/>
                        </a:rPr>
                        <a:t> Service Initiative</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ZA" sz="1200" dirty="0" smtClean="0">
                          <a:latin typeface="Arial" panose="020B0604020202020204" pitchFamily="34" charset="0"/>
                          <a:cs typeface="Arial" panose="020B0604020202020204" pitchFamily="34" charset="0"/>
                        </a:rPr>
                        <a:t>Develo</a:t>
                      </a:r>
                      <a:r>
                        <a:rPr lang="en-ZA" sz="1200" baseline="0" dirty="0" smtClean="0">
                          <a:latin typeface="Arial" panose="020B0604020202020204" pitchFamily="34" charset="0"/>
                          <a:cs typeface="Arial" panose="020B0604020202020204" pitchFamily="34" charset="0"/>
                        </a:rPr>
                        <a:t>p and i</a:t>
                      </a:r>
                      <a:r>
                        <a:rPr lang="en-ZA" sz="1200" dirty="0" smtClean="0">
                          <a:latin typeface="Arial" panose="020B0604020202020204" pitchFamily="34" charset="0"/>
                          <a:cs typeface="Arial" panose="020B0604020202020204" pitchFamily="34" charset="0"/>
                        </a:rPr>
                        <a:t>mpart skills, as well as </a:t>
                      </a:r>
                      <a:r>
                        <a:rPr lang="en-ZA" sz="1200" dirty="0">
                          <a:latin typeface="Arial" panose="020B0604020202020204" pitchFamily="34" charset="0"/>
                          <a:cs typeface="Arial" panose="020B0604020202020204" pitchFamily="34" charset="0"/>
                        </a:rPr>
                        <a:t>create job opportunities for unemployed youth.</a:t>
                      </a:r>
                    </a:p>
                  </a:txBody>
                  <a:tcPr anchor="ctr">
                    <a:solidFill>
                      <a:srgbClr val="27BFD6"/>
                    </a:solidFill>
                  </a:tcPr>
                </a:tc>
                <a:tc>
                  <a:txBody>
                    <a:bodyPr/>
                    <a:lstStyle/>
                    <a:p>
                      <a:r>
                        <a:rPr lang="en-ZA" sz="1200" b="1" dirty="0" smtClean="0">
                          <a:latin typeface="Arial" panose="020B0604020202020204" pitchFamily="34" charset="0"/>
                          <a:cs typeface="Arial" panose="020B0604020202020204" pitchFamily="34" charset="0"/>
                        </a:rPr>
                        <a:t>R5.5 million </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999115664"/>
                  </a:ext>
                </a:extLst>
              </a:tr>
              <a:tr h="975440">
                <a:tc>
                  <a:txBody>
                    <a:bodyPr/>
                    <a:lstStyle/>
                    <a:p>
                      <a:r>
                        <a:rPr lang="en-US" sz="1200" dirty="0">
                          <a:latin typeface="Arial" panose="020B0604020202020204" pitchFamily="34" charset="0"/>
                          <a:cs typeface="Arial" panose="020B0604020202020204" pitchFamily="34" charset="0"/>
                        </a:rPr>
                        <a:t>Bursary</a:t>
                      </a:r>
                      <a:r>
                        <a:rPr lang="en-US" sz="1200" baseline="0" dirty="0">
                          <a:latin typeface="Arial" panose="020B0604020202020204" pitchFamily="34" charset="0"/>
                          <a:cs typeface="Arial" panose="020B0604020202020204" pitchFamily="34" charset="0"/>
                        </a:rPr>
                        <a:t> Programmes</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ZA" sz="1200" dirty="0">
                          <a:latin typeface="Arial" panose="020B0604020202020204" pitchFamily="34" charset="0"/>
                          <a:cs typeface="Arial" panose="020B0604020202020204" pitchFamily="34" charset="0"/>
                        </a:rPr>
                        <a:t>Targeted</a:t>
                      </a:r>
                      <a:r>
                        <a:rPr lang="en-ZA" sz="1200" baseline="0" dirty="0">
                          <a:latin typeface="Arial" panose="020B0604020202020204" pitchFamily="34" charset="0"/>
                          <a:cs typeface="Arial" panose="020B0604020202020204" pitchFamily="34" charset="0"/>
                        </a:rPr>
                        <a:t> at undergraduate to postgraduate students to grow a pool of highly qualified individuals for our sustainability and in support of government priorities in STEM skills development. </a:t>
                      </a:r>
                      <a:endParaRPr lang="en-ZA" sz="1200" dirty="0">
                        <a:latin typeface="Arial" panose="020B0604020202020204" pitchFamily="34" charset="0"/>
                        <a:cs typeface="Arial" panose="020B0604020202020204" pitchFamily="34" charset="0"/>
                      </a:endParaRPr>
                    </a:p>
                  </a:txBody>
                  <a:tcPr anchor="ctr">
                    <a:solidFill>
                      <a:srgbClr val="27BFD6"/>
                    </a:solidFill>
                  </a:tcPr>
                </a:tc>
                <a:tc>
                  <a:txBody>
                    <a:bodyPr/>
                    <a:lstStyle/>
                    <a:p>
                      <a:r>
                        <a:rPr lang="en-US" sz="1200" b="1" dirty="0">
                          <a:latin typeface="Arial" panose="020B0604020202020204" pitchFamily="34" charset="0"/>
                          <a:cs typeface="Arial" panose="020B0604020202020204" pitchFamily="34" charset="0"/>
                        </a:rPr>
                        <a:t>R90 </a:t>
                      </a:r>
                      <a:r>
                        <a:rPr lang="en-US" sz="1200" b="1" dirty="0" smtClean="0">
                          <a:latin typeface="Arial" panose="020B0604020202020204" pitchFamily="34" charset="0"/>
                          <a:cs typeface="Arial" panose="020B0604020202020204" pitchFamily="34" charset="0"/>
                        </a:rPr>
                        <a:t>million</a:t>
                      </a:r>
                      <a:endParaRPr lang="en-ZA" sz="1200" b="1" dirty="0">
                        <a:latin typeface="Arial" panose="020B0604020202020204" pitchFamily="34" charset="0"/>
                        <a:cs typeface="Arial" panose="020B0604020202020204" pitchFamily="34" charset="0"/>
                      </a:endParaRPr>
                    </a:p>
                  </a:txBody>
                  <a:tcPr anchor="ctr">
                    <a:solidFill>
                      <a:srgbClr val="27BFD6"/>
                    </a:solidFill>
                  </a:tcPr>
                </a:tc>
                <a:extLst>
                  <a:ext uri="{0D108BD9-81ED-4DB2-BD59-A6C34878D82A}">
                    <a16:rowId xmlns:a16="http://schemas.microsoft.com/office/drawing/2014/main" xmlns="" val="2896212821"/>
                  </a:ext>
                </a:extLst>
              </a:tr>
            </a:tbl>
          </a:graphicData>
        </a:graphic>
      </p:graphicFrame>
      <p:sp>
        <p:nvSpPr>
          <p:cNvPr id="5" name="Rounded Rectangle 4"/>
          <p:cNvSpPr/>
          <p:nvPr/>
        </p:nvSpPr>
        <p:spPr>
          <a:xfrm>
            <a:off x="173163" y="2584247"/>
            <a:ext cx="1757488" cy="2752965"/>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ZA" sz="16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7" name="Rectangle 6"/>
          <p:cNvSpPr/>
          <p:nvPr/>
        </p:nvSpPr>
        <p:spPr>
          <a:xfrm>
            <a:off x="155903" y="3719626"/>
            <a:ext cx="1792009" cy="1015663"/>
          </a:xfrm>
          <a:prstGeom prst="rect">
            <a:avLst/>
          </a:prstGeom>
        </p:spPr>
        <p:txBody>
          <a:bodyPr wrap="square">
            <a:spAutoFit/>
          </a:bodyPr>
          <a:lstStyle/>
          <a:p>
            <a:pPr algn="ctr">
              <a:defRPr/>
            </a:pPr>
            <a:r>
              <a:rPr lang="en-GB" sz="1500" dirty="0">
                <a:solidFill>
                  <a:prstClr val="white"/>
                </a:solidFill>
                <a:latin typeface="Arial" panose="020B0604020202020204" pitchFamily="34" charset="0"/>
                <a:ea typeface="ＭＳ Ｐゴシック" charset="0"/>
                <a:cs typeface="Arial" panose="020B0604020202020204" pitchFamily="34" charset="0"/>
              </a:rPr>
              <a:t>Development of relevant skills to support industrial development</a:t>
            </a:r>
            <a:endParaRPr lang="en-ZA" sz="15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8" name="Oval 7"/>
          <p:cNvSpPr/>
          <p:nvPr/>
        </p:nvSpPr>
        <p:spPr>
          <a:xfrm>
            <a:off x="143508" y="1703553"/>
            <a:ext cx="1816798" cy="1816798"/>
          </a:xfrm>
          <a:prstGeom prst="ellipse">
            <a:avLst/>
          </a:prstGeom>
          <a:solidFill>
            <a:srgbClr val="F37835"/>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Human Capital</a:t>
            </a:r>
          </a:p>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Development</a:t>
            </a:r>
          </a:p>
        </p:txBody>
      </p:sp>
    </p:spTree>
    <p:extLst>
      <p:ext uri="{BB962C8B-B14F-4D97-AF65-F5344CB8AC3E}">
        <p14:creationId xmlns:p14="http://schemas.microsoft.com/office/powerpoint/2010/main" xmlns="" val="3423803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2"/>
          <p:cNvSpPr>
            <a:spLocks noGrp="1"/>
          </p:cNvSpPr>
          <p:nvPr>
            <p:ph type="title"/>
          </p:nvPr>
        </p:nvSpPr>
        <p:spPr/>
        <p:txBody>
          <a:bodyPr vert="horz" lIns="91440" tIns="45720" rIns="91440" bIns="45720" rtlCol="0" anchor="ctr">
            <a:normAutofit/>
          </a:bodyPr>
          <a:lstStyle/>
          <a:p>
            <a:r>
              <a:rPr lang="en-US" dirty="0"/>
              <a:t/>
            </a:r>
            <a:br>
              <a:rPr lang="en-US" dirty="0"/>
            </a:br>
            <a:endParaRPr lang="en-US" dirty="0"/>
          </a:p>
        </p:txBody>
      </p:sp>
      <p:sp>
        <p:nvSpPr>
          <p:cNvPr id="9" name="Title 1"/>
          <p:cNvSpPr txBox="1">
            <a:spLocks/>
          </p:cNvSpPr>
          <p:nvPr/>
        </p:nvSpPr>
        <p:spPr>
          <a:xfrm>
            <a:off x="468117" y="1617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Investment requirements for new strategy</a:t>
            </a:r>
          </a:p>
        </p:txBody>
      </p:sp>
      <p:graphicFrame>
        <p:nvGraphicFramePr>
          <p:cNvPr id="5" name="Table 4"/>
          <p:cNvGraphicFramePr>
            <a:graphicFrameLocks noGrp="1"/>
          </p:cNvGraphicFramePr>
          <p:nvPr>
            <p:extLst>
              <p:ext uri="{D42A27DB-BD31-4B8C-83A1-F6EECF244321}">
                <p14:modId xmlns:p14="http://schemas.microsoft.com/office/powerpoint/2010/main" xmlns="" val="454494079"/>
              </p:ext>
            </p:extLst>
          </p:nvPr>
        </p:nvGraphicFramePr>
        <p:xfrm>
          <a:off x="2303463" y="1844675"/>
          <a:ext cx="6372993" cy="2815020"/>
        </p:xfrm>
        <a:graphic>
          <a:graphicData uri="http://schemas.openxmlformats.org/drawingml/2006/table">
            <a:tbl>
              <a:tblPr firstRow="1" bandRow="1">
                <a:tableStyleId>{5C22544A-7EE6-4342-B048-85BDC9FD1C3A}</a:tableStyleId>
              </a:tblPr>
              <a:tblGrid>
                <a:gridCol w="4320765">
                  <a:extLst>
                    <a:ext uri="{9D8B030D-6E8A-4147-A177-3AD203B41FA5}">
                      <a16:colId xmlns:a16="http://schemas.microsoft.com/office/drawing/2014/main" xmlns="" val="1378218161"/>
                    </a:ext>
                  </a:extLst>
                </a:gridCol>
                <a:gridCol w="2052228">
                  <a:extLst>
                    <a:ext uri="{9D8B030D-6E8A-4147-A177-3AD203B41FA5}">
                      <a16:colId xmlns:a16="http://schemas.microsoft.com/office/drawing/2014/main" xmlns="" val="1552675371"/>
                    </a:ext>
                  </a:extLst>
                </a:gridCol>
              </a:tblGrid>
              <a:tr h="523249">
                <a:tc>
                  <a:txBody>
                    <a:bodyPr/>
                    <a:lstStyle/>
                    <a:p>
                      <a:r>
                        <a:rPr lang="en-US" sz="1400" dirty="0" smtClean="0">
                          <a:latin typeface="Arial" panose="020B0604020202020204" pitchFamily="34" charset="0"/>
                          <a:cs typeface="Arial" panose="020B0604020202020204" pitchFamily="34" charset="0"/>
                        </a:rPr>
                        <a:t>Strategic Research Infrastructure</a:t>
                      </a:r>
                    </a:p>
                  </a:txBody>
                  <a:tcPr anchor="ctr">
                    <a:solidFill>
                      <a:schemeClr val="tx2">
                        <a:lumMod val="50000"/>
                      </a:schemeClr>
                    </a:solidFill>
                  </a:tcPr>
                </a:tc>
                <a:tc>
                  <a:txBody>
                    <a:bodyPr/>
                    <a:lstStyle/>
                    <a:p>
                      <a:r>
                        <a:rPr lang="en-US" sz="1400" dirty="0" smtClean="0">
                          <a:latin typeface="Arial" panose="020B0604020202020204" pitchFamily="34" charset="0"/>
                          <a:cs typeface="Arial" panose="020B0604020202020204" pitchFamily="34" charset="0"/>
                        </a:rPr>
                        <a:t>Investment required</a:t>
                      </a:r>
                      <a:r>
                        <a:rPr lang="en-US" sz="1400" baseline="0" dirty="0" smtClean="0">
                          <a:latin typeface="Arial" panose="020B0604020202020204" pitchFamily="34" charset="0"/>
                          <a:cs typeface="Arial" panose="020B0604020202020204" pitchFamily="34" charset="0"/>
                        </a:rPr>
                        <a:t> over MTEF period</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extLst>
                  <a:ext uri="{0D108BD9-81ED-4DB2-BD59-A6C34878D82A}">
                    <a16:rowId xmlns:a16="http://schemas.microsoft.com/office/drawing/2014/main" xmlns="" val="2129475739"/>
                  </a:ext>
                </a:extLst>
              </a:tr>
              <a:tr h="422281">
                <a:tc>
                  <a:txBody>
                    <a:bodyPr/>
                    <a:lstStyle/>
                    <a:p>
                      <a:pPr>
                        <a:lnSpc>
                          <a:spcPct val="150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Open Lab to support the </a:t>
                      </a:r>
                      <a:r>
                        <a:rPr lang="en-GB" sz="1400" b="0" dirty="0" smtClean="0">
                          <a:effectLst/>
                          <a:latin typeface="Arial" panose="020B0604020202020204" pitchFamily="34" charset="0"/>
                          <a:ea typeface="Calibri" panose="020F0502020204030204" pitchFamily="34" charset="0"/>
                          <a:cs typeface="Arial" panose="020B0604020202020204" pitchFamily="34" charset="0"/>
                        </a:rPr>
                        <a:t>local pharmaceuticals manufacturing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27BFD6"/>
                    </a:solidFill>
                  </a:tcPr>
                </a:tc>
                <a:tc>
                  <a:txBody>
                    <a:bodyPr/>
                    <a:lstStyle/>
                    <a:p>
                      <a:pPr>
                        <a:lnSpc>
                          <a:spcPct val="150000"/>
                        </a:lnSpc>
                        <a:spcAft>
                          <a:spcPts val="0"/>
                        </a:spcAft>
                      </a:pPr>
                      <a:r>
                        <a:rPr lang="en-GB" sz="1400" b="1" dirty="0" smtClean="0">
                          <a:effectLst/>
                          <a:latin typeface="Arial" panose="020B0604020202020204" pitchFamily="34" charset="0"/>
                          <a:ea typeface="Arial Unicode MS"/>
                          <a:cs typeface="Arial" panose="020B0604020202020204" pitchFamily="34" charset="0"/>
                        </a:rPr>
                        <a:t>R80</a:t>
                      </a:r>
                      <a:r>
                        <a:rPr lang="en-GB" sz="1400" b="1" baseline="0" dirty="0" smtClean="0">
                          <a:effectLst/>
                          <a:latin typeface="Arial" panose="020B0604020202020204" pitchFamily="34" charset="0"/>
                          <a:ea typeface="Arial Unicode MS"/>
                          <a:cs typeface="Arial" panose="020B0604020202020204" pitchFamily="34" charset="0"/>
                        </a:rPr>
                        <a:t> million</a:t>
                      </a:r>
                      <a:endParaRPr lang="en-US" sz="1400" b="1" dirty="0">
                        <a:effectLst/>
                        <a:latin typeface="Arial" panose="020B0604020202020204" pitchFamily="34" charset="0"/>
                        <a:ea typeface="Arial Unicode MS"/>
                        <a:cs typeface="Arial" panose="020B0604020202020204" pitchFamily="34" charset="0"/>
                      </a:endParaRPr>
                    </a:p>
                  </a:txBody>
                  <a:tcPr marL="68580" marR="68580" marT="0" marB="0" anchor="ctr">
                    <a:solidFill>
                      <a:srgbClr val="27BFD6"/>
                    </a:solidFill>
                  </a:tcPr>
                </a:tc>
                <a:extLst>
                  <a:ext uri="{0D108BD9-81ED-4DB2-BD59-A6C34878D82A}">
                    <a16:rowId xmlns:a16="http://schemas.microsoft.com/office/drawing/2014/main" xmlns="" val="2176011720"/>
                  </a:ext>
                </a:extLst>
              </a:tr>
              <a:tr h="281479">
                <a:tc>
                  <a:txBody>
                    <a:bodyPr/>
                    <a:lstStyle/>
                    <a:p>
                      <a:pPr>
                        <a:lnSpc>
                          <a:spcPct val="150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Learning Factory to support  </a:t>
                      </a:r>
                      <a:r>
                        <a:rPr lang="en-GB" sz="1400" b="0" dirty="0" smtClean="0">
                          <a:effectLst/>
                          <a:latin typeface="Arial" panose="020B0604020202020204" pitchFamily="34" charset="0"/>
                          <a:ea typeface="Calibri" panose="020F0502020204030204" pitchFamily="34" charset="0"/>
                          <a:cs typeface="Arial" panose="020B0604020202020204" pitchFamily="34" charset="0"/>
                        </a:rPr>
                        <a:t>manufacturing 4.0</a:t>
                      </a:r>
                      <a:endParaRPr lang="en-US" sz="1400" b="0" dirty="0">
                        <a:effectLst/>
                        <a:latin typeface="Arial" panose="020B0604020202020204" pitchFamily="34" charset="0"/>
                        <a:ea typeface="Arial Unicode MS"/>
                        <a:cs typeface="Arial" panose="020B0604020202020204" pitchFamily="34" charset="0"/>
                      </a:endParaRPr>
                    </a:p>
                  </a:txBody>
                  <a:tcPr marL="68580" marR="68580" marT="0" marB="0" anchor="ctr">
                    <a:solidFill>
                      <a:srgbClr val="27BFD6"/>
                    </a:solidFill>
                  </a:tcPr>
                </a:tc>
                <a:tc>
                  <a:txBody>
                    <a:bodyPr/>
                    <a:lstStyle/>
                    <a:p>
                      <a:pPr>
                        <a:lnSpc>
                          <a:spcPct val="150000"/>
                        </a:lnSpc>
                        <a:spcAft>
                          <a:spcPts val="0"/>
                        </a:spcAft>
                      </a:pPr>
                      <a:r>
                        <a:rPr lang="en-GB" sz="1400" b="1" dirty="0" smtClean="0">
                          <a:effectLst/>
                          <a:latin typeface="Arial" panose="020B0604020202020204" pitchFamily="34" charset="0"/>
                          <a:ea typeface="Arial Unicode MS"/>
                          <a:cs typeface="Arial" panose="020B0604020202020204" pitchFamily="34" charset="0"/>
                        </a:rPr>
                        <a:t>R30 million </a:t>
                      </a:r>
                      <a:endParaRPr lang="en-US" sz="1400" b="1" dirty="0">
                        <a:effectLst/>
                        <a:latin typeface="Arial" panose="020B0604020202020204" pitchFamily="34" charset="0"/>
                        <a:ea typeface="Arial Unicode MS"/>
                        <a:cs typeface="Arial" panose="020B0604020202020204" pitchFamily="34" charset="0"/>
                      </a:endParaRPr>
                    </a:p>
                  </a:txBody>
                  <a:tcPr marL="68580" marR="68580" marT="0" marB="0" anchor="ctr">
                    <a:solidFill>
                      <a:srgbClr val="27BFD6"/>
                    </a:solidFill>
                  </a:tcPr>
                </a:tc>
                <a:extLst>
                  <a:ext uri="{0D108BD9-81ED-4DB2-BD59-A6C34878D82A}">
                    <a16:rowId xmlns:a16="http://schemas.microsoft.com/office/drawing/2014/main" xmlns="" val="221177844"/>
                  </a:ext>
                </a:extLst>
              </a:tr>
              <a:tr h="601700">
                <a:tc>
                  <a:txBody>
                    <a:bodyPr/>
                    <a:lstStyle/>
                    <a:p>
                      <a:pPr>
                        <a:lnSpc>
                          <a:spcPct val="150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Advanced </a:t>
                      </a:r>
                      <a:r>
                        <a:rPr lang="en-GB" sz="1400" b="0" dirty="0" smtClean="0">
                          <a:effectLst/>
                          <a:latin typeface="Arial" panose="020B0604020202020204" pitchFamily="34" charset="0"/>
                          <a:ea typeface="Calibri" panose="020F0502020204030204" pitchFamily="34" charset="0"/>
                          <a:cs typeface="Arial" panose="020B0604020202020204" pitchFamily="34" charset="0"/>
                        </a:rPr>
                        <a:t>Road Materials Testing </a:t>
                      </a:r>
                      <a:r>
                        <a:rPr lang="en-GB" sz="1400" b="0" dirty="0">
                          <a:effectLst/>
                          <a:latin typeface="Arial" panose="020B0604020202020204" pitchFamily="34" charset="0"/>
                          <a:ea typeface="Calibri" panose="020F0502020204030204" pitchFamily="34" charset="0"/>
                          <a:cs typeface="Arial" panose="020B0604020202020204" pitchFamily="34" charset="0"/>
                        </a:rPr>
                        <a:t>Laboratories (AMTL)</a:t>
                      </a:r>
                      <a:endParaRPr lang="en-US" sz="1400" b="0" dirty="0">
                        <a:effectLst/>
                        <a:latin typeface="Arial" panose="020B0604020202020204" pitchFamily="34" charset="0"/>
                        <a:ea typeface="Arial Unicode MS"/>
                        <a:cs typeface="Arial" panose="020B0604020202020204" pitchFamily="34" charset="0"/>
                      </a:endParaRPr>
                    </a:p>
                  </a:txBody>
                  <a:tcPr marL="68580" marR="68580" marT="0" marB="0" anchor="ctr">
                    <a:solidFill>
                      <a:srgbClr val="27BFD6"/>
                    </a:solidFill>
                  </a:tcPr>
                </a:tc>
                <a:tc>
                  <a:txBody>
                    <a:bodyPr/>
                    <a:lstStyle/>
                    <a:p>
                      <a:pPr>
                        <a:lnSpc>
                          <a:spcPct val="150000"/>
                        </a:lnSpc>
                        <a:spcAft>
                          <a:spcPts val="0"/>
                        </a:spcAft>
                      </a:pPr>
                      <a:r>
                        <a:rPr lang="en-GB" sz="1400" b="1" dirty="0" smtClean="0">
                          <a:effectLst/>
                          <a:latin typeface="Arial" panose="020B0604020202020204" pitchFamily="34" charset="0"/>
                          <a:ea typeface="Arial Unicode MS"/>
                          <a:cs typeface="Arial" panose="020B0604020202020204" pitchFamily="34" charset="0"/>
                        </a:rPr>
                        <a:t>R25 million </a:t>
                      </a:r>
                      <a:endParaRPr lang="en-US" sz="1400" b="1" dirty="0">
                        <a:effectLst/>
                        <a:latin typeface="Arial" panose="020B0604020202020204" pitchFamily="34" charset="0"/>
                        <a:ea typeface="Arial Unicode MS"/>
                        <a:cs typeface="Arial" panose="020B0604020202020204" pitchFamily="34" charset="0"/>
                      </a:endParaRPr>
                    </a:p>
                  </a:txBody>
                  <a:tcPr marL="68580" marR="68580" marT="0" marB="0" anchor="ctr">
                    <a:solidFill>
                      <a:srgbClr val="27BFD6"/>
                    </a:solidFill>
                  </a:tcPr>
                </a:tc>
                <a:extLst>
                  <a:ext uri="{0D108BD9-81ED-4DB2-BD59-A6C34878D82A}">
                    <a16:rowId xmlns:a16="http://schemas.microsoft.com/office/drawing/2014/main" xmlns="" val="288483462"/>
                  </a:ext>
                </a:extLst>
              </a:tr>
              <a:tr h="691571">
                <a:tc>
                  <a:txBody>
                    <a:bodyPr/>
                    <a:lstStyle/>
                    <a:p>
                      <a:pPr>
                        <a:lnSpc>
                          <a:spcPct val="115000"/>
                        </a:lnSpc>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Modelling Hall to support ports and harbours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27BFD6"/>
                    </a:solidFill>
                  </a:tcPr>
                </a:tc>
                <a:tc>
                  <a:txBody>
                    <a:bodyPr/>
                    <a:lstStyle/>
                    <a:p>
                      <a:pPr>
                        <a:lnSpc>
                          <a:spcPct val="150000"/>
                        </a:lnSpc>
                        <a:spcAft>
                          <a:spcPts val="0"/>
                        </a:spcAft>
                      </a:pPr>
                      <a:r>
                        <a:rPr lang="en-GB" sz="1400" b="1" dirty="0" smtClean="0">
                          <a:effectLst/>
                          <a:latin typeface="Arial" panose="020B0604020202020204" pitchFamily="34" charset="0"/>
                          <a:ea typeface="Calibri" panose="020F0502020204030204" pitchFamily="34" charset="0"/>
                          <a:cs typeface="Arial" panose="020B0604020202020204" pitchFamily="34" charset="0"/>
                        </a:rPr>
                        <a:t>R30</a:t>
                      </a:r>
                      <a:r>
                        <a:rPr lang="en-GB" sz="1400" b="1" baseline="0" dirty="0" smtClean="0">
                          <a:effectLst/>
                          <a:latin typeface="Arial" panose="020B0604020202020204" pitchFamily="34" charset="0"/>
                          <a:ea typeface="Calibri" panose="020F0502020204030204" pitchFamily="34" charset="0"/>
                          <a:cs typeface="Arial" panose="020B0604020202020204" pitchFamily="34" charset="0"/>
                        </a:rPr>
                        <a:t> million</a:t>
                      </a:r>
                      <a:endParaRPr lang="en-US" sz="1400" b="1" dirty="0">
                        <a:effectLst/>
                        <a:latin typeface="Arial" panose="020B0604020202020204" pitchFamily="34" charset="0"/>
                        <a:ea typeface="Arial Unicode MS"/>
                        <a:cs typeface="Arial" panose="020B0604020202020204" pitchFamily="34" charset="0"/>
                      </a:endParaRPr>
                    </a:p>
                  </a:txBody>
                  <a:tcPr marL="68580" marR="68580" marT="0" marB="0" anchor="ctr">
                    <a:solidFill>
                      <a:srgbClr val="27BFD6"/>
                    </a:solidFill>
                  </a:tcPr>
                </a:tc>
                <a:extLst>
                  <a:ext uri="{0D108BD9-81ED-4DB2-BD59-A6C34878D82A}">
                    <a16:rowId xmlns:a16="http://schemas.microsoft.com/office/drawing/2014/main" xmlns="" val="2896212821"/>
                  </a:ext>
                </a:extLst>
              </a:tr>
            </a:tbl>
          </a:graphicData>
        </a:graphic>
      </p:graphicFrame>
      <p:sp>
        <p:nvSpPr>
          <p:cNvPr id="6" name="Rounded Rectangle 5"/>
          <p:cNvSpPr/>
          <p:nvPr/>
        </p:nvSpPr>
        <p:spPr>
          <a:xfrm>
            <a:off x="364031" y="2269602"/>
            <a:ext cx="1787419" cy="3319638"/>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361736" y="3465004"/>
            <a:ext cx="1792009" cy="1938992"/>
          </a:xfrm>
          <a:prstGeom prst="rect">
            <a:avLst/>
          </a:prstGeom>
        </p:spPr>
        <p:txBody>
          <a:bodyPr wrap="square">
            <a:spAutoFit/>
          </a:bodyPr>
          <a:lstStyle/>
          <a:p>
            <a:pPr lvl="0" algn="ctr">
              <a:defRPr/>
            </a:pPr>
            <a:r>
              <a:rPr lang="en-US" sz="1500" dirty="0" smtClean="0">
                <a:solidFill>
                  <a:prstClr val="white"/>
                </a:solidFill>
                <a:latin typeface="Arial" panose="020B0604020202020204" pitchFamily="34" charset="0"/>
                <a:cs typeface="Arial" panose="020B0604020202020204" pitchFamily="34" charset="0"/>
              </a:rPr>
              <a:t>Infrastructure </a:t>
            </a:r>
            <a:r>
              <a:rPr lang="en-US" sz="1500" dirty="0">
                <a:solidFill>
                  <a:prstClr val="white"/>
                </a:solidFill>
                <a:latin typeface="Arial" panose="020B0604020202020204" pitchFamily="34" charset="0"/>
                <a:cs typeface="Arial" panose="020B0604020202020204" pitchFamily="34" charset="0"/>
              </a:rPr>
              <a:t>to strengthen scientific and industrial </a:t>
            </a:r>
            <a:r>
              <a:rPr lang="en-US" sz="1500" dirty="0" smtClean="0">
                <a:solidFill>
                  <a:prstClr val="white"/>
                </a:solidFill>
                <a:latin typeface="Arial" panose="020B0604020202020204" pitchFamily="34" charset="0"/>
                <a:cs typeface="Arial" panose="020B0604020202020204" pitchFamily="34" charset="0"/>
              </a:rPr>
              <a:t>development and the research campus of the future</a:t>
            </a:r>
            <a:endParaRPr lang="en-US" sz="1500" dirty="0">
              <a:solidFill>
                <a:prstClr val="white"/>
              </a:solidFill>
              <a:latin typeface="Arial" panose="020B0604020202020204" pitchFamily="34" charset="0"/>
              <a:cs typeface="Arial" panose="020B0604020202020204" pitchFamily="34" charset="0"/>
            </a:endParaRPr>
          </a:p>
        </p:txBody>
      </p:sp>
      <p:sp>
        <p:nvSpPr>
          <p:cNvPr id="10" name="Rectangle 3"/>
          <p:cNvSpPr>
            <a:spLocks noChangeArrowheads="1"/>
          </p:cNvSpPr>
          <p:nvPr/>
        </p:nvSpPr>
        <p:spPr bwMode="auto">
          <a:xfrm>
            <a:off x="2303463" y="4869160"/>
            <a:ext cx="6394254" cy="978729"/>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ct val="120000"/>
              </a:lnSpc>
              <a:spcBef>
                <a:spcPct val="0"/>
              </a:spcBef>
              <a:buFontTx/>
              <a:buNone/>
            </a:pPr>
            <a:r>
              <a:rPr lang="en-US" altLang="en-US" sz="1600" b="1" dirty="0">
                <a:solidFill>
                  <a:srgbClr val="012D50"/>
                </a:solidFill>
                <a:latin typeface="Arial" pitchFamily="34" charset="0"/>
                <a:cs typeface="Arial" pitchFamily="34" charset="0"/>
              </a:rPr>
              <a:t>F</a:t>
            </a:r>
            <a:r>
              <a:rPr lang="en-US" altLang="en-US" sz="1600" b="1" dirty="0" smtClean="0">
                <a:solidFill>
                  <a:srgbClr val="012D50"/>
                </a:solidFill>
                <a:latin typeface="Arial" pitchFamily="34" charset="0"/>
                <a:cs typeface="Arial" pitchFamily="34" charset="0"/>
              </a:rPr>
              <a:t>unding already secured from National Treasury and DSI, however an additional operational and maintenance budget will be required. </a:t>
            </a:r>
            <a:endParaRPr lang="en-US" altLang="en-US" sz="1600" b="1" dirty="0">
              <a:solidFill>
                <a:srgbClr val="012D50"/>
              </a:solidFill>
              <a:latin typeface="Arial" pitchFamily="34" charset="0"/>
              <a:cs typeface="Arial" pitchFamily="34" charset="0"/>
            </a:endParaRPr>
          </a:p>
        </p:txBody>
      </p:sp>
      <p:sp>
        <p:nvSpPr>
          <p:cNvPr id="11" name="Oval 10"/>
          <p:cNvSpPr/>
          <p:nvPr/>
        </p:nvSpPr>
        <p:spPr>
          <a:xfrm>
            <a:off x="349341" y="1457419"/>
            <a:ext cx="1816798" cy="1816798"/>
          </a:xfrm>
          <a:prstGeom prst="ellipse">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Strategic Infrastructure</a:t>
            </a:r>
          </a:p>
        </p:txBody>
      </p:sp>
    </p:spTree>
    <p:extLst>
      <p:ext uri="{BB962C8B-B14F-4D97-AF65-F5344CB8AC3E}">
        <p14:creationId xmlns:p14="http://schemas.microsoft.com/office/powerpoint/2010/main" xmlns="" val="3718029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8117" y="16176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Investment requirements for new </a:t>
            </a:r>
            <a:r>
              <a:rPr lang="en-US" sz="2600" dirty="0">
                <a:solidFill>
                  <a:srgbClr val="032C50"/>
                </a:solidFill>
              </a:rPr>
              <a:t>s</a:t>
            </a:r>
            <a:r>
              <a:rPr kumimoji="0" lang="en-US" sz="2600" b="1" i="0" u="none" strike="noStrike" kern="1200" cap="none" spc="0" normalizeH="0" baseline="0" noProof="0" dirty="0" err="1" smtClean="0">
                <a:ln>
                  <a:noFill/>
                </a:ln>
                <a:solidFill>
                  <a:srgbClr val="032C50"/>
                </a:solidFill>
                <a:effectLst/>
                <a:uLnTx/>
                <a:uFillTx/>
                <a:latin typeface="Arial"/>
                <a:ea typeface="+mj-ea"/>
                <a:cs typeface="Arial"/>
              </a:rPr>
              <a:t>trategy</a:t>
            </a:r>
            <a:endParaRPr kumimoji="0" lang="en-US" sz="2600" b="1" i="0" u="none" strike="noStrike" kern="1200" cap="none" spc="0" normalizeH="0" baseline="0" noProof="0" dirty="0" smtClean="0">
              <a:ln>
                <a:noFill/>
              </a:ln>
              <a:solidFill>
                <a:srgbClr val="032C50"/>
              </a:solidFill>
              <a:effectLst/>
              <a:uLnTx/>
              <a:uFillTx/>
              <a:latin typeface="Arial"/>
              <a:ea typeface="+mj-ea"/>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1210465426"/>
              </p:ext>
            </p:extLst>
          </p:nvPr>
        </p:nvGraphicFramePr>
        <p:xfrm>
          <a:off x="2317267" y="1844675"/>
          <a:ext cx="6359189" cy="2434435"/>
        </p:xfrm>
        <a:graphic>
          <a:graphicData uri="http://schemas.openxmlformats.org/drawingml/2006/table">
            <a:tbl>
              <a:tblPr firstRow="1" bandRow="1">
                <a:tableStyleId>{5C22544A-7EE6-4342-B048-85BDC9FD1C3A}</a:tableStyleId>
              </a:tblPr>
              <a:tblGrid>
                <a:gridCol w="4378969">
                  <a:extLst>
                    <a:ext uri="{9D8B030D-6E8A-4147-A177-3AD203B41FA5}">
                      <a16:colId xmlns:a16="http://schemas.microsoft.com/office/drawing/2014/main" xmlns="" val="1378218161"/>
                    </a:ext>
                  </a:extLst>
                </a:gridCol>
                <a:gridCol w="1980220">
                  <a:extLst>
                    <a:ext uri="{9D8B030D-6E8A-4147-A177-3AD203B41FA5}">
                      <a16:colId xmlns:a16="http://schemas.microsoft.com/office/drawing/2014/main" xmlns="" val="1552675371"/>
                    </a:ext>
                  </a:extLst>
                </a:gridCol>
              </a:tblGrid>
              <a:tr h="523249">
                <a:tc>
                  <a:txBody>
                    <a:bodyPr/>
                    <a:lstStyle/>
                    <a:p>
                      <a:r>
                        <a:rPr lang="en-US" sz="1400" dirty="0" smtClean="0">
                          <a:latin typeface="Arial" panose="020B0604020202020204" pitchFamily="34" charset="0"/>
                          <a:cs typeface="Arial" panose="020B0604020202020204" pitchFamily="34" charset="0"/>
                        </a:rPr>
                        <a:t>Strategic Research Infrastructure</a:t>
                      </a:r>
                    </a:p>
                  </a:txBody>
                  <a:tcPr anchor="ctr">
                    <a:solidFill>
                      <a:schemeClr val="tx2">
                        <a:lumMod val="50000"/>
                      </a:schemeClr>
                    </a:solidFill>
                  </a:tcPr>
                </a:tc>
                <a:tc>
                  <a:txBody>
                    <a:bodyPr/>
                    <a:lstStyle/>
                    <a:p>
                      <a:r>
                        <a:rPr lang="en-US" sz="1400" dirty="0" smtClean="0">
                          <a:latin typeface="Arial" panose="020B0604020202020204" pitchFamily="34" charset="0"/>
                          <a:cs typeface="Arial" panose="020B0604020202020204" pitchFamily="34" charset="0"/>
                        </a:rPr>
                        <a:t>Investment required</a:t>
                      </a:r>
                      <a:r>
                        <a:rPr lang="en-US" sz="1400" baseline="0" dirty="0" smtClean="0">
                          <a:latin typeface="Arial" panose="020B0604020202020204" pitchFamily="34" charset="0"/>
                          <a:cs typeface="Arial" panose="020B0604020202020204" pitchFamily="34" charset="0"/>
                        </a:rPr>
                        <a:t> over MTEF period</a:t>
                      </a:r>
                      <a:endParaRPr lang="en-ZA" sz="1400" dirty="0">
                        <a:latin typeface="Arial" panose="020B0604020202020204" pitchFamily="34" charset="0"/>
                        <a:cs typeface="Arial" panose="020B0604020202020204" pitchFamily="34" charset="0"/>
                      </a:endParaRPr>
                    </a:p>
                  </a:txBody>
                  <a:tcPr anchor="ctr">
                    <a:solidFill>
                      <a:schemeClr val="tx2">
                        <a:lumMod val="50000"/>
                      </a:schemeClr>
                    </a:solidFill>
                  </a:tcPr>
                </a:tc>
                <a:extLst>
                  <a:ext uri="{0D108BD9-81ED-4DB2-BD59-A6C34878D82A}">
                    <a16:rowId xmlns:a16="http://schemas.microsoft.com/office/drawing/2014/main" xmlns="" val="2129475739"/>
                  </a:ext>
                </a:extLst>
              </a:tr>
              <a:tr h="637062">
                <a:tc>
                  <a:txBody>
                    <a:bodyPr/>
                    <a:lstStyle/>
                    <a:p>
                      <a:pPr>
                        <a:lnSpc>
                          <a:spcPct val="115000"/>
                        </a:lnSpc>
                        <a:spcAft>
                          <a:spcPts val="0"/>
                        </a:spcAft>
                      </a:pPr>
                      <a:r>
                        <a:rPr lang="en-US" sz="1400" b="0" dirty="0" smtClean="0">
                          <a:effectLst/>
                          <a:latin typeface="Arial" panose="020B0604020202020204" pitchFamily="34" charset="0"/>
                          <a:ea typeface="Calibri" panose="020F0502020204030204" pitchFamily="34" charset="0"/>
                          <a:cs typeface="Arial" panose="020B0604020202020204" pitchFamily="34" charset="0"/>
                        </a:rPr>
                        <a:t>Photonics Prototyping Facility (PPF)</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27BFD6"/>
                    </a:solidFill>
                  </a:tcPr>
                </a:tc>
                <a:tc>
                  <a:txBody>
                    <a:bodyPr/>
                    <a:lstStyle/>
                    <a:p>
                      <a:pPr>
                        <a:lnSpc>
                          <a:spcPct val="150000"/>
                        </a:lnSpc>
                        <a:spcAft>
                          <a:spcPts val="0"/>
                        </a:spcAft>
                      </a:pPr>
                      <a:r>
                        <a:rPr lang="en-US" sz="1400" b="1" dirty="0" smtClean="0">
                          <a:effectLst/>
                          <a:latin typeface="Arial" panose="020B0604020202020204" pitchFamily="34" charset="0"/>
                          <a:ea typeface="Arial Unicode MS"/>
                          <a:cs typeface="Arial" panose="020B0604020202020204" pitchFamily="34" charset="0"/>
                        </a:rPr>
                        <a:t>R40 million</a:t>
                      </a:r>
                      <a:endParaRPr lang="en-US" sz="1400" b="1" dirty="0">
                        <a:effectLst/>
                        <a:latin typeface="Arial" panose="020B0604020202020204" pitchFamily="34" charset="0"/>
                        <a:ea typeface="Arial Unicode MS"/>
                        <a:cs typeface="Arial" panose="020B0604020202020204" pitchFamily="34" charset="0"/>
                      </a:endParaRPr>
                    </a:p>
                  </a:txBody>
                  <a:tcPr marL="68580" marR="68580" marT="0" marB="0" anchor="ctr">
                    <a:solidFill>
                      <a:srgbClr val="27BFD6"/>
                    </a:solidFill>
                  </a:tcPr>
                </a:tc>
                <a:extLst>
                  <a:ext uri="{0D108BD9-81ED-4DB2-BD59-A6C34878D82A}">
                    <a16:rowId xmlns:a16="http://schemas.microsoft.com/office/drawing/2014/main" xmlns="" val="416022279"/>
                  </a:ext>
                </a:extLst>
              </a:tr>
              <a:tr h="637062">
                <a:tc>
                  <a:txBody>
                    <a:bodyPr/>
                    <a:lstStyle/>
                    <a:p>
                      <a:pPr>
                        <a:lnSpc>
                          <a:spcPct val="115000"/>
                        </a:lnSpc>
                        <a:spcAft>
                          <a:spcPts val="0"/>
                        </a:spcAft>
                      </a:pPr>
                      <a:r>
                        <a:rPr lang="en-US" sz="1400" b="0" dirty="0" err="1" smtClean="0">
                          <a:effectLst/>
                          <a:latin typeface="Arial" panose="020B0604020202020204" pitchFamily="34" charset="0"/>
                          <a:ea typeface="Calibri" panose="020F0502020204030204" pitchFamily="34" charset="0"/>
                          <a:cs typeface="Arial" panose="020B0604020202020204" pitchFamily="34" charset="0"/>
                        </a:rPr>
                        <a:t>Biorefinery</a:t>
                      </a:r>
                      <a:r>
                        <a:rPr lang="en-US" sz="1400" b="0" dirty="0" smtClean="0">
                          <a:effectLst/>
                          <a:latin typeface="Arial" panose="020B0604020202020204" pitchFamily="34" charset="0"/>
                          <a:ea typeface="Calibri" panose="020F0502020204030204" pitchFamily="34" charset="0"/>
                          <a:cs typeface="Arial" panose="020B0604020202020204" pitchFamily="34" charset="0"/>
                        </a:rPr>
                        <a:t> Industrial Development Facility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27BFD6"/>
                    </a:solidFill>
                  </a:tcPr>
                </a:tc>
                <a:tc>
                  <a:txBody>
                    <a:bodyPr/>
                    <a:lstStyle/>
                    <a:p>
                      <a:pPr>
                        <a:lnSpc>
                          <a:spcPct val="150000"/>
                        </a:lnSpc>
                        <a:spcAft>
                          <a:spcPts val="0"/>
                        </a:spcAft>
                      </a:pPr>
                      <a:r>
                        <a:rPr lang="en-US" sz="1400" b="1" dirty="0" smtClean="0">
                          <a:effectLst/>
                          <a:latin typeface="Arial" panose="020B0604020202020204" pitchFamily="34" charset="0"/>
                          <a:ea typeface="Arial Unicode MS"/>
                          <a:cs typeface="Arial" panose="020B0604020202020204" pitchFamily="34" charset="0"/>
                        </a:rPr>
                        <a:t>R40</a:t>
                      </a:r>
                      <a:r>
                        <a:rPr lang="en-US" sz="1400" b="1" baseline="0" dirty="0" smtClean="0">
                          <a:effectLst/>
                          <a:latin typeface="Arial" panose="020B0604020202020204" pitchFamily="34" charset="0"/>
                          <a:ea typeface="Arial Unicode MS"/>
                          <a:cs typeface="Arial" panose="020B0604020202020204" pitchFamily="34" charset="0"/>
                        </a:rPr>
                        <a:t> million</a:t>
                      </a:r>
                      <a:endParaRPr lang="en-US" sz="1400" b="1" dirty="0">
                        <a:effectLst/>
                        <a:latin typeface="Arial" panose="020B0604020202020204" pitchFamily="34" charset="0"/>
                        <a:ea typeface="Arial Unicode MS"/>
                        <a:cs typeface="Arial" panose="020B0604020202020204" pitchFamily="34" charset="0"/>
                      </a:endParaRPr>
                    </a:p>
                  </a:txBody>
                  <a:tcPr marL="68580" marR="68580" marT="0" marB="0" anchor="ctr">
                    <a:solidFill>
                      <a:srgbClr val="27BFD6"/>
                    </a:solidFill>
                  </a:tcPr>
                </a:tc>
                <a:extLst>
                  <a:ext uri="{0D108BD9-81ED-4DB2-BD59-A6C34878D82A}">
                    <a16:rowId xmlns:a16="http://schemas.microsoft.com/office/drawing/2014/main" xmlns="" val="392547711"/>
                  </a:ext>
                </a:extLst>
              </a:tr>
              <a:tr h="637062">
                <a:tc>
                  <a:txBody>
                    <a:bodyPr/>
                    <a:lstStyle/>
                    <a:p>
                      <a:pPr>
                        <a:lnSpc>
                          <a:spcPct val="115000"/>
                        </a:lnSpc>
                        <a:spcAft>
                          <a:spcPts val="0"/>
                        </a:spcAft>
                      </a:pPr>
                      <a:r>
                        <a:rPr lang="en-US" sz="1400" b="0" dirty="0" err="1" smtClean="0">
                          <a:effectLst/>
                          <a:latin typeface="Arial" panose="020B0604020202020204" pitchFamily="34" charset="0"/>
                          <a:ea typeface="Calibri" panose="020F0502020204030204" pitchFamily="34" charset="0"/>
                          <a:cs typeface="Arial" panose="020B0604020202020204" pitchFamily="34" charset="0"/>
                        </a:rPr>
                        <a:t>Biomanufacturing</a:t>
                      </a:r>
                      <a:r>
                        <a:rPr lang="en-US" sz="1400" b="0" baseline="0" dirty="0" smtClean="0">
                          <a:effectLst/>
                          <a:latin typeface="Arial" panose="020B0604020202020204" pitchFamily="34" charset="0"/>
                          <a:ea typeface="Calibri" panose="020F0502020204030204" pitchFamily="34" charset="0"/>
                          <a:cs typeface="Arial" panose="020B0604020202020204" pitchFamily="34" charset="0"/>
                        </a:rPr>
                        <a:t> Industrial Development Centre</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27BFD6"/>
                    </a:solidFill>
                  </a:tcPr>
                </a:tc>
                <a:tc>
                  <a:txBody>
                    <a:bodyPr/>
                    <a:lstStyle/>
                    <a:p>
                      <a:pPr>
                        <a:lnSpc>
                          <a:spcPct val="150000"/>
                        </a:lnSpc>
                        <a:spcAft>
                          <a:spcPts val="0"/>
                        </a:spcAft>
                      </a:pPr>
                      <a:r>
                        <a:rPr lang="en-US" sz="1400" b="1" dirty="0" smtClean="0">
                          <a:effectLst/>
                          <a:latin typeface="Arial" panose="020B0604020202020204" pitchFamily="34" charset="0"/>
                          <a:ea typeface="Arial Unicode MS"/>
                          <a:cs typeface="Arial" panose="020B0604020202020204" pitchFamily="34" charset="0"/>
                        </a:rPr>
                        <a:t>R50 million</a:t>
                      </a:r>
                      <a:endParaRPr lang="en-US" sz="1400" b="1" dirty="0">
                        <a:effectLst/>
                        <a:latin typeface="Arial" panose="020B0604020202020204" pitchFamily="34" charset="0"/>
                        <a:ea typeface="Arial Unicode MS"/>
                        <a:cs typeface="Arial" panose="020B0604020202020204" pitchFamily="34" charset="0"/>
                      </a:endParaRPr>
                    </a:p>
                  </a:txBody>
                  <a:tcPr marL="68580" marR="68580" marT="0" marB="0" anchor="ctr">
                    <a:solidFill>
                      <a:srgbClr val="27BFD6"/>
                    </a:solidFill>
                  </a:tcPr>
                </a:tc>
                <a:extLst>
                  <a:ext uri="{0D108BD9-81ED-4DB2-BD59-A6C34878D82A}">
                    <a16:rowId xmlns:a16="http://schemas.microsoft.com/office/drawing/2014/main" xmlns="" val="919429486"/>
                  </a:ext>
                </a:extLst>
              </a:tr>
            </a:tbl>
          </a:graphicData>
        </a:graphic>
      </p:graphicFrame>
      <p:sp>
        <p:nvSpPr>
          <p:cNvPr id="7" name="Rounded Rectangle 6"/>
          <p:cNvSpPr/>
          <p:nvPr/>
        </p:nvSpPr>
        <p:spPr>
          <a:xfrm>
            <a:off x="358775" y="2230747"/>
            <a:ext cx="1787419" cy="3319638"/>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p:cNvSpPr/>
          <p:nvPr/>
        </p:nvSpPr>
        <p:spPr>
          <a:xfrm>
            <a:off x="356480" y="3478312"/>
            <a:ext cx="1792009" cy="1938992"/>
          </a:xfrm>
          <a:prstGeom prst="rect">
            <a:avLst/>
          </a:prstGeom>
        </p:spPr>
        <p:txBody>
          <a:bodyPr wrap="square">
            <a:spAutoFit/>
          </a:bodyPr>
          <a:lstStyle/>
          <a:p>
            <a:pPr lvl="0" algn="ctr">
              <a:defRPr/>
            </a:pPr>
            <a:r>
              <a:rPr lang="en-US" sz="1500" dirty="0" smtClean="0">
                <a:solidFill>
                  <a:prstClr val="white"/>
                </a:solidFill>
                <a:latin typeface="Arial" panose="020B0604020202020204" pitchFamily="34" charset="0"/>
                <a:cs typeface="Arial" panose="020B0604020202020204" pitchFamily="34" charset="0"/>
              </a:rPr>
              <a:t>Infrastructure </a:t>
            </a:r>
            <a:r>
              <a:rPr lang="en-US" sz="1500" dirty="0">
                <a:solidFill>
                  <a:prstClr val="white"/>
                </a:solidFill>
                <a:latin typeface="Arial" panose="020B0604020202020204" pitchFamily="34" charset="0"/>
                <a:cs typeface="Arial" panose="020B0604020202020204" pitchFamily="34" charset="0"/>
              </a:rPr>
              <a:t>to strengthen scientific and industrial </a:t>
            </a:r>
            <a:r>
              <a:rPr lang="en-US" sz="1500" dirty="0" smtClean="0">
                <a:solidFill>
                  <a:prstClr val="white"/>
                </a:solidFill>
                <a:latin typeface="Arial" panose="020B0604020202020204" pitchFamily="34" charset="0"/>
                <a:cs typeface="Arial" panose="020B0604020202020204" pitchFamily="34" charset="0"/>
              </a:rPr>
              <a:t>development and the research campus of the future</a:t>
            </a:r>
            <a:endParaRPr lang="en-US" sz="1500" dirty="0">
              <a:solidFill>
                <a:prstClr val="white"/>
              </a:solidFill>
              <a:latin typeface="Arial" panose="020B0604020202020204" pitchFamily="34" charset="0"/>
              <a:cs typeface="Arial" panose="020B0604020202020204" pitchFamily="34" charset="0"/>
            </a:endParaRPr>
          </a:p>
        </p:txBody>
      </p:sp>
      <p:sp>
        <p:nvSpPr>
          <p:cNvPr id="11" name="Oval 10"/>
          <p:cNvSpPr/>
          <p:nvPr/>
        </p:nvSpPr>
        <p:spPr>
          <a:xfrm>
            <a:off x="344085" y="1462088"/>
            <a:ext cx="1816798" cy="1816798"/>
          </a:xfrm>
          <a:prstGeom prst="ellipse">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Strategic Infrastructure</a:t>
            </a:r>
          </a:p>
        </p:txBody>
      </p:sp>
      <p:sp>
        <p:nvSpPr>
          <p:cNvPr id="8" name="Rectangle 3"/>
          <p:cNvSpPr>
            <a:spLocks noChangeArrowheads="1"/>
          </p:cNvSpPr>
          <p:nvPr/>
        </p:nvSpPr>
        <p:spPr bwMode="auto">
          <a:xfrm>
            <a:off x="2317267" y="4679993"/>
            <a:ext cx="6394254" cy="656077"/>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ct val="120000"/>
              </a:lnSpc>
              <a:spcBef>
                <a:spcPct val="0"/>
              </a:spcBef>
              <a:buFontTx/>
              <a:buNone/>
            </a:pPr>
            <a:r>
              <a:rPr lang="en-US" altLang="en-US" sz="1600" b="1" dirty="0">
                <a:solidFill>
                  <a:srgbClr val="012D50"/>
                </a:solidFill>
                <a:latin typeface="Arial" pitchFamily="34" charset="0"/>
                <a:cs typeface="Arial" pitchFamily="34" charset="0"/>
              </a:rPr>
              <a:t>F</a:t>
            </a:r>
            <a:r>
              <a:rPr lang="en-US" altLang="en-US" sz="1600" b="1" dirty="0" smtClean="0">
                <a:solidFill>
                  <a:srgbClr val="012D50"/>
                </a:solidFill>
                <a:latin typeface="Arial" pitchFamily="34" charset="0"/>
                <a:cs typeface="Arial" pitchFamily="34" charset="0"/>
              </a:rPr>
              <a:t>unding already secured from DSI, however scaling is required for increased impact.</a:t>
            </a:r>
            <a:endParaRPr lang="en-US" altLang="en-US" sz="1600" b="1" dirty="0">
              <a:solidFill>
                <a:srgbClr val="012D50"/>
              </a:solidFill>
              <a:latin typeface="Arial" pitchFamily="34" charset="0"/>
              <a:cs typeface="Arial" pitchFamily="34" charset="0"/>
            </a:endParaRPr>
          </a:p>
        </p:txBody>
      </p:sp>
    </p:spTree>
    <p:extLst>
      <p:ext uri="{BB962C8B-B14F-4D97-AF65-F5344CB8AC3E}">
        <p14:creationId xmlns:p14="http://schemas.microsoft.com/office/powerpoint/2010/main" xmlns="" val="3926725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196513093"/>
              </p:ext>
            </p:extLst>
          </p:nvPr>
        </p:nvGraphicFramePr>
        <p:xfrm>
          <a:off x="2288271" y="2389412"/>
          <a:ext cx="6371393" cy="2130502"/>
        </p:xfrm>
        <a:graphic>
          <a:graphicData uri="http://schemas.openxmlformats.org/drawingml/2006/table">
            <a:tbl>
              <a:tblPr firstRow="1" bandRow="1">
                <a:tableStyleId>{5C22544A-7EE6-4342-B048-85BDC9FD1C3A}</a:tableStyleId>
              </a:tblPr>
              <a:tblGrid>
                <a:gridCol w="3599085">
                  <a:extLst>
                    <a:ext uri="{9D8B030D-6E8A-4147-A177-3AD203B41FA5}">
                      <a16:colId xmlns:a16="http://schemas.microsoft.com/office/drawing/2014/main" xmlns="" val="3827830125"/>
                    </a:ext>
                  </a:extLst>
                </a:gridCol>
                <a:gridCol w="2772308">
                  <a:extLst>
                    <a:ext uri="{9D8B030D-6E8A-4147-A177-3AD203B41FA5}">
                      <a16:colId xmlns:a16="http://schemas.microsoft.com/office/drawing/2014/main" xmlns="" val="530399550"/>
                    </a:ext>
                  </a:extLst>
                </a:gridCol>
              </a:tblGrid>
              <a:tr h="405361">
                <a:tc>
                  <a:txBody>
                    <a:bodyPr/>
                    <a:lstStyle/>
                    <a:p>
                      <a:r>
                        <a:rPr lang="en-US" sz="1400" dirty="0" smtClean="0">
                          <a:latin typeface="Arial" charset="0"/>
                          <a:ea typeface="Arial" charset="0"/>
                          <a:cs typeface="Arial" charset="0"/>
                        </a:rPr>
                        <a:t>Priority Projects</a:t>
                      </a:r>
                      <a:endParaRPr lang="en-ZA" sz="1400" dirty="0">
                        <a:latin typeface="Arial" charset="0"/>
                        <a:ea typeface="Arial" charset="0"/>
                        <a:cs typeface="Arial" charset="0"/>
                      </a:endParaRPr>
                    </a:p>
                  </a:txBody>
                  <a:tcPr marL="68580" marR="68580" marT="34290" marB="34290" anchor="ctr">
                    <a:solidFill>
                      <a:srgbClr val="032C50"/>
                    </a:solidFill>
                  </a:tcPr>
                </a:tc>
                <a:tc>
                  <a:txBody>
                    <a:bodyPr/>
                    <a:lstStyle/>
                    <a:p>
                      <a:r>
                        <a:rPr lang="en-US" sz="1400" dirty="0" smtClean="0">
                          <a:latin typeface="Arial" charset="0"/>
                          <a:ea typeface="Arial" charset="0"/>
                          <a:cs typeface="Arial" charset="0"/>
                        </a:rPr>
                        <a:t>Estimate</a:t>
                      </a:r>
                      <a:endParaRPr lang="en-ZA" sz="1400" dirty="0">
                        <a:latin typeface="Arial" charset="0"/>
                        <a:ea typeface="Arial" charset="0"/>
                        <a:cs typeface="Arial" charset="0"/>
                      </a:endParaRPr>
                    </a:p>
                  </a:txBody>
                  <a:tcPr marL="68580" marR="68580" marT="34290" marB="34290" anchor="ctr">
                    <a:solidFill>
                      <a:srgbClr val="032C50"/>
                    </a:solidFill>
                  </a:tcPr>
                </a:tc>
                <a:extLst>
                  <a:ext uri="{0D108BD9-81ED-4DB2-BD59-A6C34878D82A}">
                    <a16:rowId xmlns:a16="http://schemas.microsoft.com/office/drawing/2014/main" xmlns="" val="3198208943"/>
                  </a:ext>
                </a:extLst>
              </a:tr>
              <a:tr h="575047">
                <a:tc>
                  <a:txBody>
                    <a:bodyPr/>
                    <a:lstStyle/>
                    <a:p>
                      <a:pPr marL="0" indent="0" algn="l" defTabSz="457200" rtl="0" eaLnBrk="1" latinLnBrk="0" hangingPunct="1">
                        <a:lnSpc>
                          <a:spcPct val="115000"/>
                        </a:lnSpc>
                        <a:spcAft>
                          <a:spcPts val="0"/>
                        </a:spcAft>
                        <a:buFont typeface="Arial" panose="020B0604020202020204" pitchFamily="34" charset="0"/>
                        <a:buNone/>
                      </a:pPr>
                      <a:r>
                        <a:rPr lang="en-US" sz="1400" b="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Shared Interdisciplinary research labs </a:t>
                      </a:r>
                    </a:p>
                    <a:p>
                      <a:pPr marL="0" indent="0" algn="l" defTabSz="457200" rtl="0" eaLnBrk="1" latinLnBrk="0" hangingPunct="1">
                        <a:lnSpc>
                          <a:spcPct val="115000"/>
                        </a:lnSpc>
                        <a:spcAft>
                          <a:spcPts val="0"/>
                        </a:spcAft>
                        <a:buFont typeface="Arial" panose="020B0604020202020204" pitchFamily="34" charset="0"/>
                        <a:buNone/>
                      </a:pPr>
                      <a:r>
                        <a:rPr lang="en-US" sz="1400" b="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(Northern and Southern Precinct)</a:t>
                      </a:r>
                      <a:endParaRPr lang="en-ZA" sz="14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solidFill>
                      <a:srgbClr val="27BFD6"/>
                    </a:solidFill>
                  </a:tcPr>
                </a:tc>
                <a:tc>
                  <a:txBody>
                    <a:bodyPr/>
                    <a:lstStyle/>
                    <a:p>
                      <a:pPr marL="0" indent="0" algn="l" defTabSz="457200" rtl="0" eaLnBrk="1" latinLnBrk="0" hangingPunct="1">
                        <a:lnSpc>
                          <a:spcPct val="115000"/>
                        </a:lnSpc>
                        <a:spcAft>
                          <a:spcPts val="0"/>
                        </a:spcAft>
                        <a:buFont typeface="Arial" panose="020B0604020202020204" pitchFamily="34" charset="0"/>
                        <a:buNone/>
                      </a:pPr>
                      <a:r>
                        <a:rPr lang="en-US" sz="14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R529 million </a:t>
                      </a:r>
                      <a:endParaRPr lang="en-ZA" sz="14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solidFill>
                      <a:srgbClr val="27BFD6"/>
                    </a:solidFill>
                  </a:tcPr>
                </a:tc>
                <a:extLst>
                  <a:ext uri="{0D108BD9-81ED-4DB2-BD59-A6C34878D82A}">
                    <a16:rowId xmlns:a16="http://schemas.microsoft.com/office/drawing/2014/main" xmlns="" val="2717167535"/>
                  </a:ext>
                </a:extLst>
              </a:tr>
              <a:tr h="575047">
                <a:tc>
                  <a:txBody>
                    <a:bodyPr/>
                    <a:lstStyle/>
                    <a:p>
                      <a:pPr marL="0" indent="0" algn="l" defTabSz="457200" rtl="0" eaLnBrk="1" latinLnBrk="0" hangingPunct="1">
                        <a:lnSpc>
                          <a:spcPct val="115000"/>
                        </a:lnSpc>
                        <a:spcAft>
                          <a:spcPts val="0"/>
                        </a:spcAft>
                        <a:buFont typeface="Arial" panose="020B0604020202020204" pitchFamily="34" charset="0"/>
                        <a:buNone/>
                      </a:pPr>
                      <a:r>
                        <a:rPr lang="en-US" sz="1400" b="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Pilot and Pre-manufacturing precinct </a:t>
                      </a:r>
                    </a:p>
                  </a:txBody>
                  <a:tcPr marL="68580" marR="68580" marT="34290" marB="34290">
                    <a:solidFill>
                      <a:srgbClr val="27BFD6"/>
                    </a:solidFill>
                  </a:tcPr>
                </a:tc>
                <a:tc>
                  <a:txBody>
                    <a:bodyPr/>
                    <a:lstStyle/>
                    <a:p>
                      <a:pPr marL="0" indent="0" algn="l" defTabSz="457200" rtl="0" eaLnBrk="1" latinLnBrk="0" hangingPunct="1">
                        <a:lnSpc>
                          <a:spcPct val="115000"/>
                        </a:lnSpc>
                        <a:spcAft>
                          <a:spcPts val="0"/>
                        </a:spcAft>
                        <a:buFont typeface="Arial" panose="020B0604020202020204" pitchFamily="34" charset="0"/>
                        <a:buNone/>
                      </a:pPr>
                      <a:r>
                        <a:rPr lang="en-US" sz="14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R390 million </a:t>
                      </a:r>
                      <a:endParaRPr lang="en-ZA" sz="14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solidFill>
                      <a:srgbClr val="27BFD6"/>
                    </a:solidFill>
                  </a:tcPr>
                </a:tc>
                <a:extLst>
                  <a:ext uri="{0D108BD9-81ED-4DB2-BD59-A6C34878D82A}">
                    <a16:rowId xmlns:a16="http://schemas.microsoft.com/office/drawing/2014/main" xmlns="" val="85008033"/>
                  </a:ext>
                </a:extLst>
              </a:tr>
              <a:tr h="575047">
                <a:tc>
                  <a:txBody>
                    <a:bodyPr/>
                    <a:lstStyle/>
                    <a:p>
                      <a:pPr marL="0" indent="0" algn="l" defTabSz="457200" rtl="0" eaLnBrk="1" latinLnBrk="0" hangingPunct="1">
                        <a:lnSpc>
                          <a:spcPct val="115000"/>
                        </a:lnSpc>
                        <a:spcAft>
                          <a:spcPts val="0"/>
                        </a:spcAft>
                        <a:buFont typeface="Arial" panose="020B0604020202020204" pitchFamily="34" charset="0"/>
                        <a:buNone/>
                      </a:pPr>
                      <a:r>
                        <a:rPr lang="en-US" sz="1400" b="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CSIR ICT Strategy Roadmap</a:t>
                      </a:r>
                      <a:endParaRPr lang="en-ZA" sz="14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solidFill>
                      <a:srgbClr val="27BFD6"/>
                    </a:solidFill>
                  </a:tcPr>
                </a:tc>
                <a:tc>
                  <a:txBody>
                    <a:bodyPr/>
                    <a:lstStyle/>
                    <a:p>
                      <a:pPr marL="0" indent="0" algn="l" defTabSz="457200" rtl="0" eaLnBrk="1" latinLnBrk="0" hangingPunct="1">
                        <a:lnSpc>
                          <a:spcPct val="115000"/>
                        </a:lnSpc>
                        <a:spcAft>
                          <a:spcPts val="0"/>
                        </a:spcAft>
                        <a:buFont typeface="Arial" panose="020B0604020202020204" pitchFamily="34" charset="0"/>
                        <a:buNone/>
                      </a:pPr>
                      <a:r>
                        <a:rPr lang="en-US" sz="14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R200 million</a:t>
                      </a:r>
                      <a:endParaRPr lang="en-ZA" sz="14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solidFill>
                      <a:srgbClr val="27BFD6"/>
                    </a:solidFill>
                  </a:tcPr>
                </a:tc>
                <a:extLst>
                  <a:ext uri="{0D108BD9-81ED-4DB2-BD59-A6C34878D82A}">
                    <a16:rowId xmlns:a16="http://schemas.microsoft.com/office/drawing/2014/main" xmlns="" val="3111122872"/>
                  </a:ext>
                </a:extLst>
              </a:tr>
            </a:tbl>
          </a:graphicData>
        </a:graphic>
      </p:graphicFrame>
      <p:sp>
        <p:nvSpPr>
          <p:cNvPr id="9" name="Rounded Rectangle 8"/>
          <p:cNvSpPr/>
          <p:nvPr/>
        </p:nvSpPr>
        <p:spPr>
          <a:xfrm>
            <a:off x="358775" y="2126685"/>
            <a:ext cx="1787419" cy="3319638"/>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p:cNvSpPr/>
          <p:nvPr/>
        </p:nvSpPr>
        <p:spPr>
          <a:xfrm>
            <a:off x="356480" y="3399016"/>
            <a:ext cx="1792009" cy="1938992"/>
          </a:xfrm>
          <a:prstGeom prst="rect">
            <a:avLst/>
          </a:prstGeom>
        </p:spPr>
        <p:txBody>
          <a:bodyPr wrap="square">
            <a:spAutoFit/>
          </a:bodyPr>
          <a:lstStyle/>
          <a:p>
            <a:pPr lvl="0" algn="ctr">
              <a:defRPr/>
            </a:pPr>
            <a:r>
              <a:rPr lang="en-US" sz="1500" dirty="0" smtClean="0">
                <a:solidFill>
                  <a:prstClr val="white"/>
                </a:solidFill>
                <a:latin typeface="Arial" panose="020B0604020202020204" pitchFamily="34" charset="0"/>
                <a:cs typeface="Arial" panose="020B0604020202020204" pitchFamily="34" charset="0"/>
              </a:rPr>
              <a:t>Infrastructure </a:t>
            </a:r>
            <a:r>
              <a:rPr lang="en-US" sz="1500" dirty="0">
                <a:solidFill>
                  <a:prstClr val="white"/>
                </a:solidFill>
                <a:latin typeface="Arial" panose="020B0604020202020204" pitchFamily="34" charset="0"/>
                <a:cs typeface="Arial" panose="020B0604020202020204" pitchFamily="34" charset="0"/>
              </a:rPr>
              <a:t>to strengthen scientific and industrial </a:t>
            </a:r>
            <a:r>
              <a:rPr lang="en-US" sz="1500" dirty="0" smtClean="0">
                <a:solidFill>
                  <a:prstClr val="white"/>
                </a:solidFill>
                <a:latin typeface="Arial" panose="020B0604020202020204" pitchFamily="34" charset="0"/>
                <a:cs typeface="Arial" panose="020B0604020202020204" pitchFamily="34" charset="0"/>
              </a:rPr>
              <a:t>development and the research campus of the future</a:t>
            </a:r>
            <a:endParaRPr lang="en-US" sz="1500" dirty="0">
              <a:solidFill>
                <a:prstClr val="white"/>
              </a:solidFill>
              <a:latin typeface="Arial" panose="020B0604020202020204" pitchFamily="34" charset="0"/>
              <a:cs typeface="Arial" panose="020B0604020202020204" pitchFamily="34" charset="0"/>
            </a:endParaRPr>
          </a:p>
        </p:txBody>
      </p:sp>
      <p:sp>
        <p:nvSpPr>
          <p:cNvPr id="13" name="Oval 12"/>
          <p:cNvSpPr/>
          <p:nvPr/>
        </p:nvSpPr>
        <p:spPr>
          <a:xfrm>
            <a:off x="325653" y="1451360"/>
            <a:ext cx="1816798" cy="1816798"/>
          </a:xfrm>
          <a:prstGeom prst="ellipse">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Strategic Infrastructure</a:t>
            </a:r>
          </a:p>
        </p:txBody>
      </p:sp>
      <p:sp>
        <p:nvSpPr>
          <p:cNvPr id="7" name="Title 1"/>
          <p:cNvSpPr txBox="1">
            <a:spLocks/>
          </p:cNvSpPr>
          <p:nvPr/>
        </p:nvSpPr>
        <p:spPr>
          <a:xfrm>
            <a:off x="468117" y="161764"/>
            <a:ext cx="6552155"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Investment requirements for the Campus Master</a:t>
            </a:r>
            <a:r>
              <a:rPr kumimoji="0" lang="en-US" sz="2600" b="1" i="0" u="none" strike="noStrike" kern="1200" cap="none" spc="0" normalizeH="0" noProof="0" dirty="0" smtClean="0">
                <a:ln>
                  <a:noFill/>
                </a:ln>
                <a:solidFill>
                  <a:srgbClr val="032C50"/>
                </a:solidFill>
                <a:effectLst/>
                <a:uLnTx/>
                <a:uFillTx/>
                <a:latin typeface="Arial"/>
                <a:ea typeface="+mj-ea"/>
                <a:cs typeface="Arial"/>
              </a:rPr>
              <a:t> Plan</a:t>
            </a:r>
            <a:endParaRPr kumimoji="0" lang="en-US" sz="2600" b="1" i="0" u="none" strike="noStrike" kern="1200" cap="none" spc="0" normalizeH="0" baseline="0" noProof="0" dirty="0" smtClean="0">
              <a:ln>
                <a:noFill/>
              </a:ln>
              <a:solidFill>
                <a:srgbClr val="032C50"/>
              </a:solidFill>
              <a:effectLst/>
              <a:uLnTx/>
              <a:uFillTx/>
              <a:latin typeface="Arial"/>
              <a:ea typeface="+mj-ea"/>
              <a:cs typeface="Arial"/>
            </a:endParaRPr>
          </a:p>
        </p:txBody>
      </p:sp>
    </p:spTree>
    <p:extLst>
      <p:ext uri="{BB962C8B-B14F-4D97-AF65-F5344CB8AC3E}">
        <p14:creationId xmlns:p14="http://schemas.microsoft.com/office/powerpoint/2010/main" xmlns="" val="35779537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67699061"/>
              </p:ext>
            </p:extLst>
          </p:nvPr>
        </p:nvGraphicFramePr>
        <p:xfrm>
          <a:off x="2305063" y="1852315"/>
          <a:ext cx="6371393" cy="2130502"/>
        </p:xfrm>
        <a:graphic>
          <a:graphicData uri="http://schemas.openxmlformats.org/drawingml/2006/table">
            <a:tbl>
              <a:tblPr firstRow="1" bandRow="1">
                <a:tableStyleId>{5C22544A-7EE6-4342-B048-85BDC9FD1C3A}</a:tableStyleId>
              </a:tblPr>
              <a:tblGrid>
                <a:gridCol w="3599085">
                  <a:extLst>
                    <a:ext uri="{9D8B030D-6E8A-4147-A177-3AD203B41FA5}">
                      <a16:colId xmlns:a16="http://schemas.microsoft.com/office/drawing/2014/main" xmlns="" val="3827830125"/>
                    </a:ext>
                  </a:extLst>
                </a:gridCol>
                <a:gridCol w="2772308">
                  <a:extLst>
                    <a:ext uri="{9D8B030D-6E8A-4147-A177-3AD203B41FA5}">
                      <a16:colId xmlns:a16="http://schemas.microsoft.com/office/drawing/2014/main" xmlns="" val="530399550"/>
                    </a:ext>
                  </a:extLst>
                </a:gridCol>
              </a:tblGrid>
              <a:tr h="405361">
                <a:tc>
                  <a:txBody>
                    <a:bodyPr/>
                    <a:lstStyle/>
                    <a:p>
                      <a:r>
                        <a:rPr lang="en-US" sz="1400" dirty="0" smtClean="0">
                          <a:latin typeface="Arial" charset="0"/>
                          <a:ea typeface="Arial" charset="0"/>
                          <a:cs typeface="Arial" charset="0"/>
                        </a:rPr>
                        <a:t>Priority Projects</a:t>
                      </a:r>
                      <a:endParaRPr lang="en-ZA" sz="1400" dirty="0">
                        <a:latin typeface="Arial" charset="0"/>
                        <a:ea typeface="Arial" charset="0"/>
                        <a:cs typeface="Arial" charset="0"/>
                      </a:endParaRPr>
                    </a:p>
                  </a:txBody>
                  <a:tcPr marL="68580" marR="68580" marT="34290" marB="34290" anchor="ctr">
                    <a:solidFill>
                      <a:srgbClr val="032C50"/>
                    </a:solidFill>
                  </a:tcPr>
                </a:tc>
                <a:tc>
                  <a:txBody>
                    <a:bodyPr/>
                    <a:lstStyle/>
                    <a:p>
                      <a:r>
                        <a:rPr lang="en-US" sz="1400" dirty="0" smtClean="0">
                          <a:latin typeface="Arial" charset="0"/>
                          <a:ea typeface="Arial" charset="0"/>
                          <a:cs typeface="Arial" charset="0"/>
                        </a:rPr>
                        <a:t>Pre-Feasibility Estimate</a:t>
                      </a:r>
                      <a:endParaRPr lang="en-ZA" sz="1400" dirty="0">
                        <a:latin typeface="Arial" charset="0"/>
                        <a:ea typeface="Arial" charset="0"/>
                        <a:cs typeface="Arial" charset="0"/>
                      </a:endParaRPr>
                    </a:p>
                  </a:txBody>
                  <a:tcPr marL="68580" marR="68580" marT="34290" marB="34290" anchor="ctr">
                    <a:solidFill>
                      <a:srgbClr val="032C50"/>
                    </a:solidFill>
                  </a:tcPr>
                </a:tc>
                <a:extLst>
                  <a:ext uri="{0D108BD9-81ED-4DB2-BD59-A6C34878D82A}">
                    <a16:rowId xmlns:a16="http://schemas.microsoft.com/office/drawing/2014/main" xmlns="" val="3198208943"/>
                  </a:ext>
                </a:extLst>
              </a:tr>
              <a:tr h="575047">
                <a:tc>
                  <a:txBody>
                    <a:bodyPr/>
                    <a:lstStyle/>
                    <a:p>
                      <a:pPr marL="0" indent="0" algn="l" defTabSz="457200" rtl="0" eaLnBrk="1" latinLnBrk="0" hangingPunct="1">
                        <a:spcAft>
                          <a:spcPts val="600"/>
                        </a:spcAft>
                        <a:buFont typeface="Arial" panose="020B0604020202020204" pitchFamily="34" charset="0"/>
                        <a:buNone/>
                      </a:pPr>
                      <a:r>
                        <a:rPr lang="en-US" sz="1400" kern="1200" dirty="0" smtClean="0">
                          <a:solidFill>
                            <a:schemeClr val="tx2">
                              <a:lumMod val="50000"/>
                            </a:schemeClr>
                          </a:solidFill>
                          <a:latin typeface="Arial" charset="0"/>
                          <a:ea typeface="Arial" charset="0"/>
                          <a:cs typeface="Arial" charset="0"/>
                        </a:rPr>
                        <a:t>Gateway to Science and Innovation Centre</a:t>
                      </a:r>
                      <a:endParaRPr lang="en-ZA" sz="1400" kern="1200" dirty="0">
                        <a:solidFill>
                          <a:schemeClr val="tx2">
                            <a:lumMod val="50000"/>
                          </a:schemeClr>
                        </a:solidFill>
                        <a:latin typeface="Arial" charset="0"/>
                        <a:ea typeface="Arial" charset="0"/>
                        <a:cs typeface="Arial" charset="0"/>
                      </a:endParaRPr>
                    </a:p>
                  </a:txBody>
                  <a:tcPr marL="68580" marR="68580" marT="34290" marB="34290" anchor="ctr">
                    <a:solidFill>
                      <a:srgbClr val="27BFD6"/>
                    </a:solidFill>
                  </a:tcPr>
                </a:tc>
                <a:tc>
                  <a:txBody>
                    <a:bodyPr/>
                    <a:lstStyle/>
                    <a:p>
                      <a:pPr marL="0" indent="0" algn="l" defTabSz="457200" rtl="0" eaLnBrk="1" latinLnBrk="0" hangingPunct="1">
                        <a:spcAft>
                          <a:spcPts val="600"/>
                        </a:spcAft>
                        <a:buFont typeface="Arial" panose="020B0604020202020204" pitchFamily="34" charset="0"/>
                        <a:buNone/>
                      </a:pPr>
                      <a:r>
                        <a:rPr lang="en-US" sz="1400" b="1" kern="1200" dirty="0" smtClean="0">
                          <a:solidFill>
                            <a:schemeClr val="tx2">
                              <a:lumMod val="50000"/>
                            </a:schemeClr>
                          </a:solidFill>
                          <a:latin typeface="Arial" charset="0"/>
                          <a:ea typeface="Arial" charset="0"/>
                          <a:cs typeface="Arial" charset="0"/>
                        </a:rPr>
                        <a:t>R 100 million</a:t>
                      </a:r>
                      <a:endParaRPr lang="en-ZA" sz="1400" b="1" kern="1200" dirty="0">
                        <a:solidFill>
                          <a:schemeClr val="tx2">
                            <a:lumMod val="50000"/>
                          </a:schemeClr>
                        </a:solidFill>
                        <a:latin typeface="Arial" charset="0"/>
                        <a:ea typeface="Arial" charset="0"/>
                        <a:cs typeface="Arial" charset="0"/>
                      </a:endParaRPr>
                    </a:p>
                  </a:txBody>
                  <a:tcPr marL="68580" marR="68580" marT="34290" marB="34290" anchor="ctr">
                    <a:solidFill>
                      <a:srgbClr val="27BFD6"/>
                    </a:solidFill>
                  </a:tcPr>
                </a:tc>
                <a:extLst>
                  <a:ext uri="{0D108BD9-81ED-4DB2-BD59-A6C34878D82A}">
                    <a16:rowId xmlns:a16="http://schemas.microsoft.com/office/drawing/2014/main" xmlns="" val="3224092302"/>
                  </a:ext>
                </a:extLst>
              </a:tr>
              <a:tr h="575047">
                <a:tc>
                  <a:txBody>
                    <a:bodyPr/>
                    <a:lstStyle/>
                    <a:p>
                      <a:pPr marL="0" indent="0" algn="l" defTabSz="457200" rtl="0" eaLnBrk="1" latinLnBrk="0" hangingPunct="1">
                        <a:spcAft>
                          <a:spcPts val="600"/>
                        </a:spcAft>
                        <a:buFont typeface="Arial" panose="020B0604020202020204" pitchFamily="34" charset="0"/>
                        <a:buNone/>
                      </a:pPr>
                      <a:r>
                        <a:rPr lang="en-US" sz="1400" kern="1200" dirty="0" smtClean="0">
                          <a:solidFill>
                            <a:schemeClr val="tx2">
                              <a:lumMod val="50000"/>
                            </a:schemeClr>
                          </a:solidFill>
                          <a:latin typeface="Arial" charset="0"/>
                          <a:ea typeface="Arial" charset="0"/>
                          <a:cs typeface="Arial" charset="0"/>
                        </a:rPr>
                        <a:t>Energy Autonomous Campus</a:t>
                      </a:r>
                      <a:endParaRPr lang="en-ZA" sz="1400" kern="1200" dirty="0">
                        <a:solidFill>
                          <a:schemeClr val="tx2">
                            <a:lumMod val="50000"/>
                          </a:schemeClr>
                        </a:solidFill>
                        <a:latin typeface="Arial" charset="0"/>
                        <a:ea typeface="Arial" charset="0"/>
                        <a:cs typeface="Arial" charset="0"/>
                      </a:endParaRPr>
                    </a:p>
                  </a:txBody>
                  <a:tcPr marL="68580" marR="68580" marT="34290" marB="34290" anchor="ctr">
                    <a:solidFill>
                      <a:srgbClr val="27BFD6"/>
                    </a:solidFill>
                  </a:tcPr>
                </a:tc>
                <a:tc>
                  <a:txBody>
                    <a:bodyPr/>
                    <a:lstStyle/>
                    <a:p>
                      <a:pPr marL="0" indent="0" algn="l" defTabSz="457200" rtl="0" eaLnBrk="1" latinLnBrk="0" hangingPunct="1">
                        <a:spcAft>
                          <a:spcPts val="600"/>
                        </a:spcAft>
                        <a:buFont typeface="Arial" panose="020B0604020202020204" pitchFamily="34" charset="0"/>
                        <a:buNone/>
                      </a:pPr>
                      <a:r>
                        <a:rPr lang="en-US" sz="1400" b="1" kern="1200" dirty="0" smtClean="0">
                          <a:solidFill>
                            <a:schemeClr val="tx2">
                              <a:lumMod val="50000"/>
                            </a:schemeClr>
                          </a:solidFill>
                          <a:latin typeface="Arial" charset="0"/>
                          <a:ea typeface="Arial" charset="0"/>
                          <a:cs typeface="Arial" charset="0"/>
                        </a:rPr>
                        <a:t>To be informed by the funding strategy being developed</a:t>
                      </a:r>
                      <a:endParaRPr lang="en-ZA" sz="1400" b="1" kern="1200" dirty="0">
                        <a:solidFill>
                          <a:schemeClr val="tx2">
                            <a:lumMod val="50000"/>
                          </a:schemeClr>
                        </a:solidFill>
                        <a:latin typeface="Arial" charset="0"/>
                        <a:ea typeface="Arial" charset="0"/>
                        <a:cs typeface="Arial" charset="0"/>
                      </a:endParaRPr>
                    </a:p>
                  </a:txBody>
                  <a:tcPr marL="68580" marR="68580" marT="34290" marB="34290" anchor="ctr">
                    <a:solidFill>
                      <a:srgbClr val="27BFD6"/>
                    </a:solidFill>
                  </a:tcPr>
                </a:tc>
                <a:extLst>
                  <a:ext uri="{0D108BD9-81ED-4DB2-BD59-A6C34878D82A}">
                    <a16:rowId xmlns:a16="http://schemas.microsoft.com/office/drawing/2014/main" xmlns="" val="3446593525"/>
                  </a:ext>
                </a:extLst>
              </a:tr>
              <a:tr h="575047">
                <a:tc>
                  <a:txBody>
                    <a:bodyPr/>
                    <a:lstStyle/>
                    <a:p>
                      <a:pPr marL="0" indent="0" algn="l" defTabSz="457200" rtl="0" eaLnBrk="1" latinLnBrk="0" hangingPunct="1">
                        <a:spcAft>
                          <a:spcPts val="600"/>
                        </a:spcAft>
                        <a:buFont typeface="Arial" panose="020B0604020202020204" pitchFamily="34" charset="0"/>
                        <a:buNone/>
                      </a:pPr>
                      <a:r>
                        <a:rPr lang="en-US" sz="1400" kern="1200" dirty="0" smtClean="0">
                          <a:solidFill>
                            <a:schemeClr val="tx2">
                              <a:lumMod val="50000"/>
                            </a:schemeClr>
                          </a:solidFill>
                          <a:latin typeface="Arial" charset="0"/>
                          <a:ea typeface="Arial" charset="0"/>
                          <a:cs typeface="Arial" charset="0"/>
                        </a:rPr>
                        <a:t>Residential Project </a:t>
                      </a:r>
                      <a:endParaRPr lang="en-ZA" sz="1400" b="1" kern="1200" dirty="0">
                        <a:solidFill>
                          <a:schemeClr val="tx2">
                            <a:lumMod val="50000"/>
                          </a:schemeClr>
                        </a:solidFill>
                        <a:latin typeface="Arial" charset="0"/>
                        <a:ea typeface="Arial" charset="0"/>
                        <a:cs typeface="Arial" charset="0"/>
                      </a:endParaRPr>
                    </a:p>
                  </a:txBody>
                  <a:tcPr marL="68580" marR="68580" marT="34290" marB="34290" anchor="ctr">
                    <a:solidFill>
                      <a:srgbClr val="27BFD6"/>
                    </a:solidFill>
                  </a:tcPr>
                </a:tc>
                <a:tc>
                  <a:txBody>
                    <a:bodyPr/>
                    <a:lstStyle/>
                    <a:p>
                      <a:pPr marL="0" indent="0" algn="l" defTabSz="457200" rtl="0" eaLnBrk="1" latinLnBrk="0" hangingPunct="1">
                        <a:spcAft>
                          <a:spcPts val="600"/>
                        </a:spcAft>
                        <a:buFont typeface="Arial" panose="020B0604020202020204" pitchFamily="34" charset="0"/>
                        <a:buNone/>
                      </a:pPr>
                      <a:r>
                        <a:rPr lang="en-US" sz="1400" b="1" kern="1200" dirty="0" smtClean="0">
                          <a:solidFill>
                            <a:schemeClr val="tx2">
                              <a:lumMod val="50000"/>
                            </a:schemeClr>
                          </a:solidFill>
                          <a:latin typeface="Arial" charset="0"/>
                          <a:ea typeface="Arial" charset="0"/>
                          <a:cs typeface="Arial" charset="0"/>
                        </a:rPr>
                        <a:t>R 440 million</a:t>
                      </a:r>
                    </a:p>
                    <a:p>
                      <a:pPr marL="0" indent="0" algn="l" defTabSz="457200" rtl="0" eaLnBrk="1" latinLnBrk="0" hangingPunct="1">
                        <a:spcAft>
                          <a:spcPts val="600"/>
                        </a:spcAft>
                        <a:buFont typeface="Arial" panose="020B0604020202020204" pitchFamily="34" charset="0"/>
                        <a:buNone/>
                      </a:pPr>
                      <a:r>
                        <a:rPr lang="en-US" sz="1400" b="1" kern="1200" dirty="0" smtClean="0">
                          <a:solidFill>
                            <a:schemeClr val="tx2">
                              <a:lumMod val="50000"/>
                            </a:schemeClr>
                          </a:solidFill>
                          <a:latin typeface="Arial" charset="0"/>
                          <a:ea typeface="Arial" charset="0"/>
                          <a:cs typeface="Arial" charset="0"/>
                        </a:rPr>
                        <a:t>(PPP funding model)</a:t>
                      </a:r>
                      <a:endParaRPr lang="en-ZA" sz="1400" b="1" kern="1200" dirty="0">
                        <a:solidFill>
                          <a:schemeClr val="tx2">
                            <a:lumMod val="50000"/>
                          </a:schemeClr>
                        </a:solidFill>
                        <a:latin typeface="Arial" charset="0"/>
                        <a:ea typeface="Arial" charset="0"/>
                        <a:cs typeface="Arial" charset="0"/>
                      </a:endParaRPr>
                    </a:p>
                  </a:txBody>
                  <a:tcPr marL="68580" marR="68580" marT="34290" marB="34290" anchor="ctr">
                    <a:solidFill>
                      <a:srgbClr val="27BFD6"/>
                    </a:solidFill>
                  </a:tcPr>
                </a:tc>
                <a:extLst>
                  <a:ext uri="{0D108BD9-81ED-4DB2-BD59-A6C34878D82A}">
                    <a16:rowId xmlns:a16="http://schemas.microsoft.com/office/drawing/2014/main" xmlns="" val="1710845457"/>
                  </a:ext>
                </a:extLst>
              </a:tr>
            </a:tbl>
          </a:graphicData>
        </a:graphic>
      </p:graphicFrame>
      <p:sp>
        <p:nvSpPr>
          <p:cNvPr id="7" name="Rectangle 3"/>
          <p:cNvSpPr>
            <a:spLocks noChangeArrowheads="1"/>
          </p:cNvSpPr>
          <p:nvPr/>
        </p:nvSpPr>
        <p:spPr bwMode="auto">
          <a:xfrm>
            <a:off x="2327093" y="4368512"/>
            <a:ext cx="6370624" cy="978729"/>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ct val="120000"/>
              </a:lnSpc>
              <a:spcBef>
                <a:spcPct val="0"/>
              </a:spcBef>
              <a:buFontTx/>
              <a:buNone/>
            </a:pPr>
            <a:r>
              <a:rPr lang="en-ZA" altLang="en-US" sz="1600" b="1" dirty="0" smtClean="0">
                <a:solidFill>
                  <a:srgbClr val="012D50"/>
                </a:solidFill>
                <a:latin typeface="Arial" pitchFamily="34" charset="0"/>
                <a:cs typeface="Arial" pitchFamily="34" charset="0"/>
              </a:rPr>
              <a:t>Our </a:t>
            </a:r>
            <a:r>
              <a:rPr lang="en-ZA" altLang="en-US" sz="1600" b="1" dirty="0">
                <a:solidFill>
                  <a:srgbClr val="012D50"/>
                </a:solidFill>
                <a:latin typeface="Arial" pitchFamily="34" charset="0"/>
                <a:cs typeface="Arial" pitchFamily="34" charset="0"/>
              </a:rPr>
              <a:t>campus of the future will be a place where ideas become economic, social and cultural realities </a:t>
            </a:r>
            <a:r>
              <a:rPr lang="en-ZA" altLang="en-US" sz="1600" b="1" dirty="0" smtClean="0">
                <a:solidFill>
                  <a:srgbClr val="012D50"/>
                </a:solidFill>
                <a:latin typeface="Arial" pitchFamily="34" charset="0"/>
                <a:cs typeface="Arial" pitchFamily="34" charset="0"/>
              </a:rPr>
              <a:t>for </a:t>
            </a:r>
            <a:r>
              <a:rPr lang="en-ZA" altLang="en-US" sz="1600" b="1" dirty="0">
                <a:solidFill>
                  <a:srgbClr val="012D50"/>
                </a:solidFill>
                <a:latin typeface="Arial" pitchFamily="34" charset="0"/>
                <a:cs typeface="Arial" pitchFamily="34" charset="0"/>
              </a:rPr>
              <a:t>the benefit of humankind</a:t>
            </a:r>
            <a:r>
              <a:rPr lang="en-ZA" altLang="en-US" sz="1600" b="1" dirty="0" smtClean="0">
                <a:solidFill>
                  <a:srgbClr val="012D50"/>
                </a:solidFill>
                <a:latin typeface="Arial" pitchFamily="34" charset="0"/>
                <a:cs typeface="Arial" pitchFamily="34" charset="0"/>
              </a:rPr>
              <a:t>.</a:t>
            </a:r>
          </a:p>
        </p:txBody>
      </p:sp>
      <p:sp>
        <p:nvSpPr>
          <p:cNvPr id="9" name="Rounded Rectangle 8"/>
          <p:cNvSpPr/>
          <p:nvPr/>
        </p:nvSpPr>
        <p:spPr>
          <a:xfrm>
            <a:off x="358775" y="2126685"/>
            <a:ext cx="1787419" cy="3319638"/>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p:cNvSpPr/>
          <p:nvPr/>
        </p:nvSpPr>
        <p:spPr>
          <a:xfrm>
            <a:off x="356480" y="3399016"/>
            <a:ext cx="1792009" cy="1938992"/>
          </a:xfrm>
          <a:prstGeom prst="rect">
            <a:avLst/>
          </a:prstGeom>
        </p:spPr>
        <p:txBody>
          <a:bodyPr wrap="square">
            <a:spAutoFit/>
          </a:bodyPr>
          <a:lstStyle/>
          <a:p>
            <a:pPr lvl="0" algn="ctr">
              <a:defRPr/>
            </a:pPr>
            <a:r>
              <a:rPr lang="en-US" sz="1500" dirty="0" smtClean="0">
                <a:solidFill>
                  <a:prstClr val="white"/>
                </a:solidFill>
                <a:latin typeface="Arial" panose="020B0604020202020204" pitchFamily="34" charset="0"/>
                <a:cs typeface="Arial" panose="020B0604020202020204" pitchFamily="34" charset="0"/>
              </a:rPr>
              <a:t>Infrastructure </a:t>
            </a:r>
            <a:r>
              <a:rPr lang="en-US" sz="1500" dirty="0">
                <a:solidFill>
                  <a:prstClr val="white"/>
                </a:solidFill>
                <a:latin typeface="Arial" panose="020B0604020202020204" pitchFamily="34" charset="0"/>
                <a:cs typeface="Arial" panose="020B0604020202020204" pitchFamily="34" charset="0"/>
              </a:rPr>
              <a:t>to strengthen scientific and industrial </a:t>
            </a:r>
            <a:r>
              <a:rPr lang="en-US" sz="1500" dirty="0" smtClean="0">
                <a:solidFill>
                  <a:prstClr val="white"/>
                </a:solidFill>
                <a:latin typeface="Arial" panose="020B0604020202020204" pitchFamily="34" charset="0"/>
                <a:cs typeface="Arial" panose="020B0604020202020204" pitchFamily="34" charset="0"/>
              </a:rPr>
              <a:t>development and the research campus of the future</a:t>
            </a:r>
            <a:endParaRPr lang="en-US" sz="1500" dirty="0">
              <a:solidFill>
                <a:prstClr val="white"/>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468117" y="161764"/>
            <a:ext cx="6552155"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32C50"/>
                </a:solidFill>
                <a:effectLst/>
                <a:uLnTx/>
                <a:uFillTx/>
                <a:latin typeface="Arial"/>
                <a:ea typeface="+mj-ea"/>
                <a:cs typeface="Arial"/>
              </a:rPr>
              <a:t>Investment requirements for the Campus Master</a:t>
            </a:r>
            <a:r>
              <a:rPr kumimoji="0" lang="en-US" sz="2600" b="1" i="0" u="none" strike="noStrike" kern="1200" cap="none" spc="0" normalizeH="0" noProof="0" dirty="0" smtClean="0">
                <a:ln>
                  <a:noFill/>
                </a:ln>
                <a:solidFill>
                  <a:srgbClr val="032C50"/>
                </a:solidFill>
                <a:effectLst/>
                <a:uLnTx/>
                <a:uFillTx/>
                <a:latin typeface="Arial"/>
                <a:ea typeface="+mj-ea"/>
                <a:cs typeface="Arial"/>
              </a:rPr>
              <a:t> Plan</a:t>
            </a:r>
            <a:endParaRPr kumimoji="0" lang="en-US" sz="2600" b="1" i="0" u="none" strike="noStrike" kern="1200" cap="none" spc="0" normalizeH="0" baseline="0" noProof="0" dirty="0" smtClean="0">
              <a:ln>
                <a:noFill/>
              </a:ln>
              <a:solidFill>
                <a:srgbClr val="032C50"/>
              </a:solidFill>
              <a:effectLst/>
              <a:uLnTx/>
              <a:uFillTx/>
              <a:latin typeface="Arial"/>
              <a:ea typeface="+mj-ea"/>
              <a:cs typeface="Arial"/>
            </a:endParaRPr>
          </a:p>
        </p:txBody>
      </p:sp>
      <p:sp>
        <p:nvSpPr>
          <p:cNvPr id="13" name="Oval 12"/>
          <p:cNvSpPr/>
          <p:nvPr/>
        </p:nvSpPr>
        <p:spPr>
          <a:xfrm>
            <a:off x="325653" y="1451360"/>
            <a:ext cx="1816798" cy="1816798"/>
          </a:xfrm>
          <a:prstGeom prst="ellipse">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Strategic Infrastructure</a:t>
            </a:r>
          </a:p>
        </p:txBody>
      </p:sp>
    </p:spTree>
    <p:extLst>
      <p:ext uri="{BB962C8B-B14F-4D97-AF65-F5344CB8AC3E}">
        <p14:creationId xmlns:p14="http://schemas.microsoft.com/office/powerpoint/2010/main" xmlns="" val="21372979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556" y="2456892"/>
            <a:ext cx="7886700" cy="1325563"/>
          </a:xfrm>
        </p:spPr>
        <p:txBody>
          <a:bodyPr>
            <a:normAutofit/>
          </a:bodyPr>
          <a:lstStyle/>
          <a:p>
            <a:pPr algn="ctr"/>
            <a:r>
              <a:rPr lang="en-US" dirty="0" smtClean="0">
                <a:solidFill>
                  <a:schemeClr val="tx2">
                    <a:lumMod val="50000"/>
                  </a:schemeClr>
                </a:solidFill>
              </a:rPr>
              <a:t>Funding landscape, trends and constraints</a:t>
            </a:r>
            <a:endParaRPr lang="en-US" dirty="0">
              <a:solidFill>
                <a:schemeClr val="tx2">
                  <a:lumMod val="50000"/>
                </a:schemeClr>
              </a:solidFill>
            </a:endParaRPr>
          </a:p>
        </p:txBody>
      </p:sp>
    </p:spTree>
    <p:extLst>
      <p:ext uri="{BB962C8B-B14F-4D97-AF65-F5344CB8AC3E}">
        <p14:creationId xmlns:p14="http://schemas.microsoft.com/office/powerpoint/2010/main" xmlns="" val="732085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72816"/>
            <a:ext cx="9144000" cy="356439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noAutofit/>
          </a:bodyPr>
          <a:lstStyle/>
          <a:p>
            <a:r>
              <a:rPr lang="en-US" sz="2600" dirty="0" smtClean="0"/>
              <a:t>Gross Domestic Expenditure on R&amp;D </a:t>
            </a:r>
            <a:br>
              <a:rPr lang="en-US" sz="2600" dirty="0" smtClean="0"/>
            </a:br>
            <a:r>
              <a:rPr lang="en-US" sz="2600" dirty="0" smtClean="0"/>
              <a:t>as a percentage of GDP in comparison </a:t>
            </a:r>
            <a:br>
              <a:rPr lang="en-US" sz="2600" dirty="0" smtClean="0"/>
            </a:br>
            <a:r>
              <a:rPr lang="en-US" sz="2600" dirty="0" smtClean="0"/>
              <a:t>with other countries </a:t>
            </a:r>
            <a:endParaRPr lang="en-ZA" sz="2600" dirty="0"/>
          </a:p>
        </p:txBody>
      </p:sp>
      <p:graphicFrame>
        <p:nvGraphicFramePr>
          <p:cNvPr id="6" name="Table 5"/>
          <p:cNvGraphicFramePr>
            <a:graphicFrameLocks noGrp="1"/>
          </p:cNvGraphicFramePr>
          <p:nvPr>
            <p:extLst>
              <p:ext uri="{D42A27DB-BD31-4B8C-83A1-F6EECF244321}">
                <p14:modId xmlns:p14="http://schemas.microsoft.com/office/powerpoint/2010/main" xmlns="" val="1745860744"/>
              </p:ext>
            </p:extLst>
          </p:nvPr>
        </p:nvGraphicFramePr>
        <p:xfrm>
          <a:off x="457200" y="2123827"/>
          <a:ext cx="8327264" cy="2595880"/>
        </p:xfrm>
        <a:graphic>
          <a:graphicData uri="http://schemas.openxmlformats.org/drawingml/2006/table">
            <a:tbl>
              <a:tblPr firstRow="1" bandRow="1">
                <a:tableStyleId>{5C22544A-7EE6-4342-B048-85BDC9FD1C3A}</a:tableStyleId>
              </a:tblPr>
              <a:tblGrid>
                <a:gridCol w="1908206">
                  <a:extLst>
                    <a:ext uri="{9D8B030D-6E8A-4147-A177-3AD203B41FA5}">
                      <a16:colId xmlns:a16="http://schemas.microsoft.com/office/drawing/2014/main" xmlns="" val="363847073"/>
                    </a:ext>
                  </a:extLst>
                </a:gridCol>
                <a:gridCol w="648072">
                  <a:extLst>
                    <a:ext uri="{9D8B030D-6E8A-4147-A177-3AD203B41FA5}">
                      <a16:colId xmlns:a16="http://schemas.microsoft.com/office/drawing/2014/main" xmlns="" val="1969697734"/>
                    </a:ext>
                  </a:extLst>
                </a:gridCol>
                <a:gridCol w="684076">
                  <a:extLst>
                    <a:ext uri="{9D8B030D-6E8A-4147-A177-3AD203B41FA5}">
                      <a16:colId xmlns:a16="http://schemas.microsoft.com/office/drawing/2014/main" xmlns="" val="1129920349"/>
                    </a:ext>
                  </a:extLst>
                </a:gridCol>
                <a:gridCol w="684076">
                  <a:extLst>
                    <a:ext uri="{9D8B030D-6E8A-4147-A177-3AD203B41FA5}">
                      <a16:colId xmlns:a16="http://schemas.microsoft.com/office/drawing/2014/main" xmlns="" val="3396199772"/>
                    </a:ext>
                  </a:extLst>
                </a:gridCol>
                <a:gridCol w="648072">
                  <a:extLst>
                    <a:ext uri="{9D8B030D-6E8A-4147-A177-3AD203B41FA5}">
                      <a16:colId xmlns:a16="http://schemas.microsoft.com/office/drawing/2014/main" xmlns="" val="773374617"/>
                    </a:ext>
                  </a:extLst>
                </a:gridCol>
                <a:gridCol w="648072">
                  <a:extLst>
                    <a:ext uri="{9D8B030D-6E8A-4147-A177-3AD203B41FA5}">
                      <a16:colId xmlns:a16="http://schemas.microsoft.com/office/drawing/2014/main" xmlns="" val="761664831"/>
                    </a:ext>
                  </a:extLst>
                </a:gridCol>
                <a:gridCol w="648072">
                  <a:extLst>
                    <a:ext uri="{9D8B030D-6E8A-4147-A177-3AD203B41FA5}">
                      <a16:colId xmlns:a16="http://schemas.microsoft.com/office/drawing/2014/main" xmlns="" val="1976755399"/>
                    </a:ext>
                  </a:extLst>
                </a:gridCol>
                <a:gridCol w="612068">
                  <a:extLst>
                    <a:ext uri="{9D8B030D-6E8A-4147-A177-3AD203B41FA5}">
                      <a16:colId xmlns:a16="http://schemas.microsoft.com/office/drawing/2014/main" xmlns="" val="3199301395"/>
                    </a:ext>
                  </a:extLst>
                </a:gridCol>
                <a:gridCol w="612068">
                  <a:extLst>
                    <a:ext uri="{9D8B030D-6E8A-4147-A177-3AD203B41FA5}">
                      <a16:colId xmlns:a16="http://schemas.microsoft.com/office/drawing/2014/main" xmlns="" val="3269959909"/>
                    </a:ext>
                  </a:extLst>
                </a:gridCol>
                <a:gridCol w="648072">
                  <a:extLst>
                    <a:ext uri="{9D8B030D-6E8A-4147-A177-3AD203B41FA5}">
                      <a16:colId xmlns:a16="http://schemas.microsoft.com/office/drawing/2014/main" xmlns="" val="3461715879"/>
                    </a:ext>
                  </a:extLst>
                </a:gridCol>
                <a:gridCol w="586410">
                  <a:extLst>
                    <a:ext uri="{9D8B030D-6E8A-4147-A177-3AD203B41FA5}">
                      <a16:colId xmlns:a16="http://schemas.microsoft.com/office/drawing/2014/main" xmlns="" val="223012175"/>
                    </a:ext>
                  </a:extLst>
                </a:gridCol>
              </a:tblGrid>
              <a:tr h="370840">
                <a:tc>
                  <a:txBody>
                    <a:bodyPr/>
                    <a:lstStyle/>
                    <a:p>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2008</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2009</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2010</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2011</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2012</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2013</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2014</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2015</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2016</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dirty="0" smtClean="0">
                          <a:latin typeface="Arial" panose="020B0604020202020204" pitchFamily="34" charset="0"/>
                          <a:cs typeface="Arial" panose="020B0604020202020204" pitchFamily="34" charset="0"/>
                        </a:rPr>
                        <a:t>2017</a:t>
                      </a:r>
                      <a:endParaRPr lang="en-ZA" sz="1400" dirty="0">
                        <a:latin typeface="Arial" panose="020B0604020202020204" pitchFamily="34" charset="0"/>
                        <a:cs typeface="Arial" panose="020B0604020202020204" pitchFamily="34" charset="0"/>
                      </a:endParaRPr>
                    </a:p>
                  </a:txBody>
                  <a:tcPr>
                    <a:solidFill>
                      <a:schemeClr val="tx2">
                        <a:lumMod val="75000"/>
                      </a:schemeClr>
                    </a:solidFill>
                  </a:tcPr>
                </a:tc>
                <a:extLst>
                  <a:ext uri="{0D108BD9-81ED-4DB2-BD59-A6C34878D82A}">
                    <a16:rowId xmlns:a16="http://schemas.microsoft.com/office/drawing/2014/main" xmlns="" val="3868881820"/>
                  </a:ext>
                </a:extLst>
              </a:tr>
              <a:tr h="370840">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World</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1.60</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1.65</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1.62</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1.64</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1.65</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1.67</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1.68</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1.69</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1.69</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1.72</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extLst>
                  <a:ext uri="{0D108BD9-81ED-4DB2-BD59-A6C34878D82A}">
                    <a16:rowId xmlns:a16="http://schemas.microsoft.com/office/drawing/2014/main" xmlns="" val="557214458"/>
                  </a:ext>
                </a:extLst>
              </a:tr>
              <a:tr h="370840">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Low-income</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0.24</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0.26</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0.28</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0.29</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0.31</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0.33</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0.32</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0.33</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0.33</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0.29</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extLst>
                  <a:ext uri="{0D108BD9-81ED-4DB2-BD59-A6C34878D82A}">
                    <a16:rowId xmlns:a16="http://schemas.microsoft.com/office/drawing/2014/main" xmlns="" val="3222113797"/>
                  </a:ext>
                </a:extLst>
              </a:tr>
              <a:tr h="370840">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Lower middle-income</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0.49</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0.49</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0.49</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0.49</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0.47</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0.46</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0.43</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0.42</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0.42</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0.43</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extLst>
                  <a:ext uri="{0D108BD9-81ED-4DB2-BD59-A6C34878D82A}">
                    <a16:rowId xmlns:a16="http://schemas.microsoft.com/office/drawing/2014/main" xmlns="" val="1059652441"/>
                  </a:ext>
                </a:extLst>
              </a:tr>
              <a:tr h="370840">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Upper middle-income</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0.98</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1.13</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1.15</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1.19</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1.27</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1.32</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1.37</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1.42</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1.46</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1.48</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extLst>
                  <a:ext uri="{0D108BD9-81ED-4DB2-BD59-A6C34878D82A}">
                    <a16:rowId xmlns:a16="http://schemas.microsoft.com/office/drawing/2014/main" xmlns="" val="3618886922"/>
                  </a:ext>
                </a:extLst>
              </a:tr>
              <a:tr h="370840">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High-income</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2.26</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2.31</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2.27</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2.31</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2.30</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2.33</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2.36</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2.35</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2.33</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tc>
                  <a:txBody>
                    <a:bodyPr/>
                    <a:lstStyle/>
                    <a:p>
                      <a:r>
                        <a:rPr lang="en-US" sz="1400" dirty="0" smtClean="0">
                          <a:solidFill>
                            <a:schemeClr val="tx2">
                              <a:lumMod val="50000"/>
                            </a:schemeClr>
                          </a:solidFill>
                          <a:latin typeface="Arial" panose="020B0604020202020204" pitchFamily="34" charset="0"/>
                          <a:cs typeface="Arial" panose="020B0604020202020204" pitchFamily="34" charset="0"/>
                        </a:rPr>
                        <a:t>2.42</a:t>
                      </a:r>
                      <a:endParaRPr lang="en-ZA" sz="1400" dirty="0">
                        <a:solidFill>
                          <a:schemeClr val="tx2">
                            <a:lumMod val="50000"/>
                          </a:schemeClr>
                        </a:solidFill>
                        <a:latin typeface="Arial" panose="020B0604020202020204" pitchFamily="34" charset="0"/>
                        <a:cs typeface="Arial" panose="020B0604020202020204" pitchFamily="34" charset="0"/>
                      </a:endParaRPr>
                    </a:p>
                  </a:txBody>
                  <a:tcPr>
                    <a:solidFill>
                      <a:srgbClr val="2A8AA7"/>
                    </a:solidFill>
                  </a:tcPr>
                </a:tc>
                <a:extLst>
                  <a:ext uri="{0D108BD9-81ED-4DB2-BD59-A6C34878D82A}">
                    <a16:rowId xmlns:a16="http://schemas.microsoft.com/office/drawing/2014/main" xmlns="" val="1613035416"/>
                  </a:ext>
                </a:extLst>
              </a:tr>
              <a:tr h="370840">
                <a:tc>
                  <a:txBody>
                    <a:bodyPr/>
                    <a:lstStyle/>
                    <a:p>
                      <a:r>
                        <a:rPr lang="en-US" sz="1400" b="1" dirty="0" smtClean="0">
                          <a:solidFill>
                            <a:schemeClr val="bg1"/>
                          </a:solidFill>
                          <a:latin typeface="Arial" panose="020B0604020202020204" pitchFamily="34" charset="0"/>
                          <a:cs typeface="Arial" panose="020B0604020202020204" pitchFamily="34" charset="0"/>
                        </a:rPr>
                        <a:t>South Africa</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0.89</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0.84</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0.74</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0.73</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0.73</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0.72</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0.77</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0.80</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0.82</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tc>
                  <a:txBody>
                    <a:bodyPr/>
                    <a:lstStyle/>
                    <a:p>
                      <a:r>
                        <a:rPr lang="en-US" sz="1400" b="1" dirty="0" smtClean="0">
                          <a:solidFill>
                            <a:schemeClr val="bg1"/>
                          </a:solidFill>
                          <a:latin typeface="Arial" panose="020B0604020202020204" pitchFamily="34" charset="0"/>
                          <a:cs typeface="Arial" panose="020B0604020202020204" pitchFamily="34" charset="0"/>
                        </a:rPr>
                        <a:t>0.83</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75000"/>
                      </a:schemeClr>
                    </a:solidFill>
                  </a:tcPr>
                </a:tc>
                <a:extLst>
                  <a:ext uri="{0D108BD9-81ED-4DB2-BD59-A6C34878D82A}">
                    <a16:rowId xmlns:a16="http://schemas.microsoft.com/office/drawing/2014/main" xmlns="" val="1561569303"/>
                  </a:ext>
                </a:extLst>
              </a:tr>
            </a:tbl>
          </a:graphicData>
        </a:graphic>
      </p:graphicFrame>
      <p:sp>
        <p:nvSpPr>
          <p:cNvPr id="9" name="TextBox 8"/>
          <p:cNvSpPr txBox="1"/>
          <p:nvPr/>
        </p:nvSpPr>
        <p:spPr>
          <a:xfrm>
            <a:off x="970618" y="6417332"/>
            <a:ext cx="7300428" cy="276999"/>
          </a:xfrm>
          <a:prstGeom prst="rect">
            <a:avLst/>
          </a:prstGeom>
          <a:noFill/>
        </p:spPr>
        <p:txBody>
          <a:bodyPr wrap="square" rtlCol="0">
            <a:spAutoFit/>
          </a:bodyPr>
          <a:lstStyle/>
          <a:p>
            <a:r>
              <a:rPr lang="en-US" sz="1200" dirty="0" smtClean="0">
                <a:solidFill>
                  <a:schemeClr val="tx2">
                    <a:lumMod val="50000"/>
                  </a:schemeClr>
                </a:solidFill>
                <a:latin typeface="Arial" panose="020B0604020202020204" pitchFamily="34" charset="0"/>
                <a:cs typeface="Arial" panose="020B0604020202020204" pitchFamily="34" charset="0"/>
              </a:rPr>
              <a:t>Source: United Nations Educational, Scientific and Cultural Organisation (</a:t>
            </a:r>
            <a:r>
              <a:rPr lang="en-US" sz="1200" dirty="0" err="1" smtClean="0">
                <a:solidFill>
                  <a:schemeClr val="tx2">
                    <a:lumMod val="50000"/>
                  </a:schemeClr>
                </a:solidFill>
                <a:latin typeface="Arial" panose="020B0604020202020204" pitchFamily="34" charset="0"/>
                <a:cs typeface="Arial" panose="020B0604020202020204" pitchFamily="34" charset="0"/>
              </a:rPr>
              <a:t>Unesco</a:t>
            </a:r>
            <a:r>
              <a:rPr lang="en-US" sz="1200" dirty="0" smtClean="0">
                <a:solidFill>
                  <a:schemeClr val="tx2">
                    <a:lumMod val="50000"/>
                  </a:schemeClr>
                </a:solidFill>
                <a:latin typeface="Arial" panose="020B0604020202020204" pitchFamily="34" charset="0"/>
                <a:cs typeface="Arial" panose="020B0604020202020204" pitchFamily="34" charset="0"/>
              </a:rPr>
              <a:t>) Institute for Statistics</a:t>
            </a:r>
            <a:endParaRPr lang="en-ZA" sz="12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37828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233772"/>
            <a:ext cx="8229600" cy="1143000"/>
          </a:xfrm>
        </p:spPr>
        <p:txBody>
          <a:bodyPr>
            <a:normAutofit/>
          </a:bodyPr>
          <a:lstStyle/>
          <a:p>
            <a:r>
              <a:rPr lang="en-US" sz="2600" dirty="0" smtClean="0"/>
              <a:t>Details of NSI funding</a:t>
            </a:r>
            <a:endParaRPr lang="en-ZA" sz="2600" dirty="0"/>
          </a:p>
        </p:txBody>
      </p:sp>
      <p:pic>
        <p:nvPicPr>
          <p:cNvPr id="4" name="Picture 3"/>
          <p:cNvPicPr>
            <a:picLocks noChangeAspect="1"/>
          </p:cNvPicPr>
          <p:nvPr/>
        </p:nvPicPr>
        <p:blipFill>
          <a:blip r:embed="rId3" cstate="print"/>
          <a:stretch>
            <a:fillRect/>
          </a:stretch>
        </p:blipFill>
        <p:spPr>
          <a:xfrm>
            <a:off x="756752" y="1376772"/>
            <a:ext cx="7299279" cy="5154524"/>
          </a:xfrm>
          <a:prstGeom prst="rect">
            <a:avLst/>
          </a:prstGeom>
        </p:spPr>
      </p:pic>
      <p:sp>
        <p:nvSpPr>
          <p:cNvPr id="6" name="TextBox 5"/>
          <p:cNvSpPr txBox="1"/>
          <p:nvPr/>
        </p:nvSpPr>
        <p:spPr>
          <a:xfrm>
            <a:off x="755576" y="6531296"/>
            <a:ext cx="79208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Graphs/tabled/data taken from the National Advisory </a:t>
            </a: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a:t>
            </a:r>
            <a:r>
              <a:rPr kumimoji="0" lang="en-US" sz="12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ouncil on Innovation's (NACI’s) 2020 STI Indicators Report</a:t>
            </a:r>
            <a:endPar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104009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8499" y="1610799"/>
            <a:ext cx="7599001" cy="3798421"/>
          </a:xfrm>
          <a:prstGeom prst="roundRect">
            <a:avLst>
              <a:gd name="adj" fmla="val 3405"/>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wrap="square">
            <a:spAutoFit/>
          </a:bodyPr>
          <a:lstStyle/>
          <a:p>
            <a:pPr defTabSz="914400"/>
            <a:r>
              <a:rPr lang="en-ZA" sz="2600" dirty="0" smtClean="0">
                <a:solidFill>
                  <a:schemeClr val="tx2">
                    <a:lumMod val="50000"/>
                  </a:schemeClr>
                </a:solidFill>
                <a:ea typeface="+mn-ea"/>
              </a:rPr>
              <a:t>Chairman’s overview</a:t>
            </a:r>
            <a:endParaRPr lang="en-ZA" sz="2600" dirty="0">
              <a:solidFill>
                <a:schemeClr val="tx2">
                  <a:lumMod val="50000"/>
                </a:schemeClr>
              </a:solidFill>
              <a:ea typeface="+mn-ea"/>
            </a:endParaRPr>
          </a:p>
        </p:txBody>
      </p:sp>
      <p:sp>
        <p:nvSpPr>
          <p:cNvPr id="2" name="Content Placeholder 1"/>
          <p:cNvSpPr>
            <a:spLocks noGrp="1"/>
          </p:cNvSpPr>
          <p:nvPr>
            <p:ph sz="quarter" idx="10"/>
          </p:nvPr>
        </p:nvSpPr>
        <p:spPr>
          <a:xfrm>
            <a:off x="1428033" y="1736812"/>
            <a:ext cx="6876764" cy="3204356"/>
          </a:xfrm>
        </p:spPr>
        <p:txBody>
          <a:bodyPr>
            <a:noAutofit/>
          </a:bodyPr>
          <a:lstStyle/>
          <a:p>
            <a:r>
              <a:rPr lang="en-US" sz="1600" dirty="0" smtClean="0">
                <a:solidFill>
                  <a:schemeClr val="bg1"/>
                </a:solidFill>
              </a:rPr>
              <a:t>The CSIR has proven the importance of RD&amp;I in tackling global threats such as pandemics through the National Ventilator Project and others.</a:t>
            </a:r>
          </a:p>
          <a:p>
            <a:endParaRPr lang="en-US" sz="1600" dirty="0" smtClean="0">
              <a:solidFill>
                <a:schemeClr val="bg1"/>
              </a:solidFill>
            </a:endParaRPr>
          </a:p>
          <a:p>
            <a:r>
              <a:rPr lang="en-US" sz="1600" dirty="0" smtClean="0">
                <a:solidFill>
                  <a:schemeClr val="bg1"/>
                </a:solidFill>
              </a:rPr>
              <a:t>Our impactful response to COVID-19 has been enabled by past investment in capabilities and infrastructure</a:t>
            </a:r>
            <a:r>
              <a:rPr lang="en-US" sz="1600" dirty="0">
                <a:solidFill>
                  <a:schemeClr val="bg1"/>
                </a:solidFill>
              </a:rPr>
              <a:t>. </a:t>
            </a:r>
            <a:endParaRPr lang="en-US" sz="1600" dirty="0" smtClean="0">
              <a:solidFill>
                <a:schemeClr val="bg1"/>
              </a:solidFill>
            </a:endParaRPr>
          </a:p>
          <a:p>
            <a:endParaRPr lang="en-US" sz="1600" dirty="0" smtClean="0">
              <a:solidFill>
                <a:schemeClr val="bg1"/>
              </a:solidFill>
            </a:endParaRPr>
          </a:p>
          <a:p>
            <a:r>
              <a:rPr lang="en-US" sz="1600" dirty="0" smtClean="0">
                <a:solidFill>
                  <a:schemeClr val="bg1"/>
                </a:solidFill>
              </a:rPr>
              <a:t>Capability </a:t>
            </a:r>
            <a:r>
              <a:rPr lang="en-US" sz="1600" dirty="0">
                <a:solidFill>
                  <a:schemeClr val="bg1"/>
                </a:solidFill>
              </a:rPr>
              <a:t>development, human capital development and infrastructure investments are critical to the success of our strategy</a:t>
            </a:r>
            <a:r>
              <a:rPr lang="en-US" sz="1600" dirty="0" smtClean="0">
                <a:solidFill>
                  <a:schemeClr val="bg1"/>
                </a:solidFill>
              </a:rPr>
              <a:t>.</a:t>
            </a:r>
          </a:p>
          <a:p>
            <a:endParaRPr lang="en-US" sz="1600" dirty="0">
              <a:solidFill>
                <a:schemeClr val="bg1"/>
              </a:solidFill>
            </a:endParaRPr>
          </a:p>
          <a:p>
            <a:r>
              <a:rPr lang="en-US" sz="1600" dirty="0" smtClean="0">
                <a:solidFill>
                  <a:schemeClr val="bg1"/>
                </a:solidFill>
              </a:rPr>
              <a:t>The CSIR needs more government investment to implement its strategy in order to respond more effectively to support various prioritised industry sectors with technology solutions.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18711" y="2465943"/>
            <a:ext cx="1315811" cy="1420183"/>
          </a:xfrm>
          <a:prstGeom prst="rect">
            <a:avLst/>
          </a:prstGeom>
        </p:spPr>
      </p:pic>
    </p:spTree>
    <p:extLst>
      <p:ext uri="{BB962C8B-B14F-4D97-AF65-F5344CB8AC3E}">
        <p14:creationId xmlns:p14="http://schemas.microsoft.com/office/powerpoint/2010/main" xmlns="" val="1377621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600" dirty="0"/>
              <a:t>CSIR Funding model</a:t>
            </a:r>
            <a:endParaRPr lang="en-ZA" sz="2600" dirty="0"/>
          </a:p>
        </p:txBody>
      </p:sp>
      <p:pic>
        <p:nvPicPr>
          <p:cNvPr id="50" name="Picture 4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52" name="Straight Connector 51"/>
          <p:cNvCxnSpPr/>
          <p:nvPr/>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57200" y="1599178"/>
            <a:ext cx="4321495" cy="452431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16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CSIR sources of income (2020)</a:t>
            </a:r>
          </a:p>
          <a:p>
            <a:pPr marR="0" lvl="0" algn="l" defTabSz="914400" rtl="0" eaLnBrk="0" fontAlgn="base" latinLnBrk="0" hangingPunct="0">
              <a:lnSpc>
                <a:spcPct val="100000"/>
              </a:lnSpc>
              <a:spcBef>
                <a:spcPct val="0"/>
              </a:spcBef>
              <a:spcAft>
                <a:spcPct val="0"/>
              </a:spcAft>
              <a:buClrTx/>
              <a:buSzTx/>
              <a:tabLst/>
              <a:defRPr/>
            </a:pP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dirty="0" smtClean="0">
                <a:solidFill>
                  <a:srgbClr val="032C50"/>
                </a:solidFill>
                <a:latin typeface="Arial" panose="020B0604020202020204" pitchFamily="34" charset="0"/>
                <a:ea typeface="ＭＳ Ｐゴシック" charset="0"/>
                <a:cs typeface="Arial" panose="020B0604020202020204" pitchFamily="34" charset="0"/>
              </a:rPr>
              <a:t>Parliamentary Grant</a:t>
            </a:r>
          </a:p>
          <a:p>
            <a:pPr marL="285750" indent="-285750" eaLnBrk="0" fontAlgn="base" hangingPunct="0">
              <a:spcBef>
                <a:spcPct val="0"/>
              </a:spcBef>
              <a:spcAft>
                <a:spcPct val="0"/>
              </a:spcAft>
              <a:buFont typeface="Arial" panose="020B0604020202020204" pitchFamily="34" charset="0"/>
              <a:buChar char="•"/>
              <a:defRPr/>
            </a:pPr>
            <a:r>
              <a:rPr lang="en-US" sz="1600" dirty="0" smtClean="0">
                <a:solidFill>
                  <a:srgbClr val="032C50"/>
                </a:solidFill>
                <a:latin typeface="Arial" panose="020B0604020202020204" pitchFamily="34" charset="0"/>
                <a:ea typeface="ＭＳ Ｐゴシック" charset="0"/>
                <a:cs typeface="Arial" panose="020B0604020202020204" pitchFamily="34" charset="0"/>
              </a:rPr>
              <a:t>Contract R&amp;D</a:t>
            </a: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64800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Public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sector</a:t>
            </a:r>
          </a:p>
          <a:p>
            <a:pPr marL="64800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Private Sector</a:t>
            </a:r>
          </a:p>
          <a:p>
            <a:pPr marL="64800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International customers</a:t>
            </a:r>
          </a:p>
          <a:p>
            <a:pPr marL="285750" marR="0" lvl="1" indent="-285750" eaLnBrk="0" fontAlgn="base" hangingPunct="0">
              <a:lnSpc>
                <a:spcPct val="100000"/>
              </a:lnSpc>
              <a:spcBef>
                <a:spcPct val="0"/>
              </a:spcBef>
              <a:spcAft>
                <a:spcPct val="0"/>
              </a:spcAft>
              <a:buClrTx/>
              <a:buSzTx/>
              <a:buFont typeface="Arial" panose="020B0604020202020204" pitchFamily="34" charset="0"/>
              <a:buChar char="•"/>
              <a:tabLst/>
              <a:defRPr/>
            </a:pPr>
            <a:r>
              <a:rPr lang="en-US" sz="1600" dirty="0" smtClean="0">
                <a:solidFill>
                  <a:srgbClr val="032C50"/>
                </a:solidFill>
                <a:latin typeface="Arial" panose="020B0604020202020204" pitchFamily="34" charset="0"/>
                <a:ea typeface="ＭＳ Ｐゴシック" charset="0"/>
                <a:cs typeface="Arial" panose="020B0604020202020204" pitchFamily="34" charset="0"/>
              </a:rPr>
              <a:t>Royalties</a:t>
            </a:r>
            <a:r>
              <a:rPr lang="en-US" sz="1600" dirty="0">
                <a:solidFill>
                  <a:srgbClr val="032C50"/>
                </a:solidFill>
                <a:latin typeface="Arial" panose="020B0604020202020204" pitchFamily="34" charset="0"/>
                <a:ea typeface="ＭＳ Ｐゴシック" charset="0"/>
                <a:cs typeface="Arial" panose="020B0604020202020204" pitchFamily="34" charset="0"/>
              </a:rPr>
              <a:t>, </a:t>
            </a:r>
            <a:r>
              <a:rPr lang="en-US" sz="1600" dirty="0" err="1">
                <a:solidFill>
                  <a:srgbClr val="032C50"/>
                </a:solidFill>
                <a:latin typeface="Arial" panose="020B0604020202020204" pitchFamily="34" charset="0"/>
                <a:ea typeface="ＭＳ Ｐゴシック" charset="0"/>
                <a:cs typeface="Arial" panose="020B0604020202020204" pitchFamily="34" charset="0"/>
              </a:rPr>
              <a:t>licence</a:t>
            </a:r>
            <a:r>
              <a:rPr lang="en-US" sz="1600" dirty="0">
                <a:solidFill>
                  <a:srgbClr val="032C50"/>
                </a:solidFill>
                <a:latin typeface="Arial" panose="020B0604020202020204" pitchFamily="34" charset="0"/>
                <a:ea typeface="ＭＳ Ｐゴシック" charset="0"/>
                <a:cs typeface="Arial" panose="020B0604020202020204" pitchFamily="34" charset="0"/>
              </a:rPr>
              <a:t> income and other </a:t>
            </a:r>
            <a:r>
              <a:rPr lang="en-US" sz="1600" dirty="0" smtClean="0">
                <a:solidFill>
                  <a:srgbClr val="032C50"/>
                </a:solidFill>
                <a:latin typeface="Arial" panose="020B0604020202020204" pitchFamily="34" charset="0"/>
                <a:ea typeface="ＭＳ Ｐゴシック" charset="0"/>
                <a:cs typeface="Arial" panose="020B0604020202020204" pitchFamily="34" charset="0"/>
              </a:rPr>
              <a:t>income</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endPar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Largest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portion is contract R&amp;D from  public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sector.</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endPar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lang="en-US" sz="1600" dirty="0" smtClean="0">
                <a:solidFill>
                  <a:srgbClr val="032C50"/>
                </a:solidFill>
                <a:latin typeface="Arial" panose="020B0604020202020204" pitchFamily="34" charset="0"/>
                <a:ea typeface="ＭＳ Ｐゴシック" charset="0"/>
                <a:cs typeface="Arial" panose="020B0604020202020204" pitchFamily="34" charset="0"/>
              </a:rPr>
              <a:t>The intention</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of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the new strategy is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to diversify income sources by particularly increasing income from private sector, international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customers,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as well as from royalties and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licensing.</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a:extLst>
              <a:ext uri="{FF2B5EF4-FFF2-40B4-BE49-F238E27FC236}">
                <a16:creationId xmlns:a16="http://schemas.microsoft.com/office/drawing/2014/main" xmlns="" id="{C40555AE-E68F-4B80-A7D8-6019DBB6883F}"/>
              </a:ext>
            </a:extLst>
          </p:cNvPr>
          <p:cNvPicPr>
            <a:picLocks noChangeAspect="1"/>
          </p:cNvPicPr>
          <p:nvPr/>
        </p:nvPicPr>
        <p:blipFill>
          <a:blip r:embed="rId3" cstate="print"/>
          <a:stretch>
            <a:fillRect/>
          </a:stretch>
        </p:blipFill>
        <p:spPr>
          <a:xfrm>
            <a:off x="4219297" y="1529543"/>
            <a:ext cx="5234987" cy="3843674"/>
          </a:xfrm>
          <a:prstGeom prst="rect">
            <a:avLst/>
          </a:prstGeom>
        </p:spPr>
      </p:pic>
    </p:spTree>
    <p:extLst>
      <p:ext uri="{BB962C8B-B14F-4D97-AF65-F5344CB8AC3E}">
        <p14:creationId xmlns:p14="http://schemas.microsoft.com/office/powerpoint/2010/main" xmlns="" val="2465853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484784"/>
            <a:ext cx="6877026" cy="3755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a:bodyPr>
          <a:lstStyle/>
          <a:p>
            <a:r>
              <a:rPr lang="en-US" sz="2600" dirty="0" smtClean="0"/>
              <a:t>CSIR funding </a:t>
            </a:r>
            <a:r>
              <a:rPr lang="en-US" sz="2600" dirty="0"/>
              <a:t>trends over the past 10 years </a:t>
            </a:r>
            <a:endParaRPr lang="en-ZA" sz="2600" dirty="0"/>
          </a:p>
        </p:txBody>
      </p:sp>
      <p:cxnSp>
        <p:nvCxnSpPr>
          <p:cNvPr id="52" name="Straight Connector 51"/>
          <p:cNvCxnSpPr/>
          <p:nvPr/>
        </p:nvCxnSpPr>
        <p:spPr>
          <a:xfrm>
            <a:off x="1601670" y="1828977"/>
            <a:ext cx="4995555"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xmlns="" id="{3F86B5C6-53DF-44DE-8623-AD03339CD2BC}"/>
              </a:ext>
            </a:extLst>
          </p:cNvPr>
          <p:cNvPicPr>
            <a:picLocks noChangeAspect="1"/>
          </p:cNvPicPr>
          <p:nvPr/>
        </p:nvPicPr>
        <p:blipFill>
          <a:blip r:embed="rId2" cstate="print"/>
          <a:stretch>
            <a:fillRect/>
          </a:stretch>
        </p:blipFill>
        <p:spPr>
          <a:xfrm>
            <a:off x="827584" y="1484784"/>
            <a:ext cx="7021042" cy="3755992"/>
          </a:xfrm>
          <a:prstGeom prst="rect">
            <a:avLst/>
          </a:prstGeom>
        </p:spPr>
      </p:pic>
    </p:spTree>
    <p:extLst>
      <p:ext uri="{BB962C8B-B14F-4D97-AF65-F5344CB8AC3E}">
        <p14:creationId xmlns:p14="http://schemas.microsoft.com/office/powerpoint/2010/main" xmlns="" val="203233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9750" y="1628775"/>
            <a:ext cx="8027987" cy="4520884"/>
          </a:xfrm>
          <a:prstGeom prst="roundRect">
            <a:avLst>
              <a:gd name="adj" fmla="val 2269"/>
            </a:avLst>
          </a:prstGeom>
          <a:gradFill>
            <a:gsLst>
              <a:gs pos="100000">
                <a:srgbClr val="37ACC0"/>
              </a:gs>
              <a:gs pos="0">
                <a:schemeClr val="bg1">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539751" y="320497"/>
            <a:ext cx="6516526" cy="8925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smtClean="0">
                <a:ln>
                  <a:noFill/>
                </a:ln>
                <a:solidFill>
                  <a:srgbClr val="012D50"/>
                </a:solidFill>
                <a:effectLst/>
                <a:uLnTx/>
                <a:uFillTx/>
                <a:latin typeface="Arial" panose="020B0604020202020204" pitchFamily="34" charset="0"/>
                <a:ea typeface="Open Sans" panose="020B0604020202020204" charset="0"/>
                <a:cs typeface="Arial" panose="020B0604020202020204" pitchFamily="34" charset="0"/>
              </a:rPr>
              <a:t>Impact of</a:t>
            </a:r>
            <a:r>
              <a:rPr kumimoji="0" lang="en-US" altLang="en-US" sz="2600" b="1" i="0" u="none" strike="noStrike" kern="1200" cap="none" spc="0" normalizeH="0" noProof="0" dirty="0" smtClean="0">
                <a:ln>
                  <a:noFill/>
                </a:ln>
                <a:solidFill>
                  <a:srgbClr val="012D50"/>
                </a:solidFill>
                <a:effectLst/>
                <a:uLnTx/>
                <a:uFillTx/>
                <a:latin typeface="Arial" panose="020B0604020202020204" pitchFamily="34" charset="0"/>
                <a:ea typeface="Open Sans" panose="020B0604020202020204" charset="0"/>
                <a:cs typeface="Arial" panose="020B0604020202020204" pitchFamily="34" charset="0"/>
              </a:rPr>
              <a:t> COVID-19 Lockdown and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600" b="1" dirty="0" smtClean="0">
                <a:solidFill>
                  <a:srgbClr val="012D50"/>
                </a:solidFill>
                <a:latin typeface="Arial" panose="020B0604020202020204" pitchFamily="34" charset="0"/>
                <a:ea typeface="Open Sans" panose="020B0604020202020204" charset="0"/>
                <a:cs typeface="Arial" panose="020B0604020202020204" pitchFamily="34" charset="0"/>
              </a:rPr>
              <a:t>PG reductions</a:t>
            </a:r>
          </a:p>
        </p:txBody>
      </p:sp>
      <p:sp>
        <p:nvSpPr>
          <p:cNvPr id="5" name="Content Placeholder 4">
            <a:extLst>
              <a:ext uri="{FF2B5EF4-FFF2-40B4-BE49-F238E27FC236}">
                <a16:creationId xmlns:a16="http://schemas.microsoft.com/office/drawing/2014/main" xmlns="" id="{854775EF-AF59-4E54-A4B0-C8044A6EAC7E}"/>
              </a:ext>
            </a:extLst>
          </p:cNvPr>
          <p:cNvSpPr>
            <a:spLocks noGrp="1"/>
          </p:cNvSpPr>
          <p:nvPr>
            <p:ph sz="quarter" idx="10"/>
          </p:nvPr>
        </p:nvSpPr>
        <p:spPr>
          <a:xfrm>
            <a:off x="593687" y="1844675"/>
            <a:ext cx="7920111" cy="3960812"/>
          </a:xfrm>
        </p:spPr>
        <p:txBody>
          <a:bodyPr>
            <a:noAutofit/>
          </a:bodyPr>
          <a:lstStyle/>
          <a:p>
            <a:pPr marL="0" indent="0">
              <a:buNone/>
            </a:pPr>
            <a:r>
              <a:rPr lang="en-ZA" sz="1600" b="1" dirty="0"/>
              <a:t>Negatives:</a:t>
            </a:r>
          </a:p>
          <a:p>
            <a:r>
              <a:rPr lang="en-ZA" sz="1600" dirty="0"/>
              <a:t>Reduction in Parliamentary Grant allocation</a:t>
            </a:r>
          </a:p>
          <a:p>
            <a:r>
              <a:rPr lang="en-ZA" sz="1600" dirty="0"/>
              <a:t>Reduction in contract R&amp;D income as a result of adverse economic conditions</a:t>
            </a:r>
          </a:p>
          <a:p>
            <a:r>
              <a:rPr lang="en-ZA" sz="1600" dirty="0"/>
              <a:t>Inability to deliver on commitments to international clients due to limited staff mobility</a:t>
            </a:r>
          </a:p>
          <a:p>
            <a:r>
              <a:rPr lang="en-ZA" sz="1600" dirty="0"/>
              <a:t>Reduced level of productivity – some staff not working</a:t>
            </a:r>
          </a:p>
          <a:p>
            <a:r>
              <a:rPr lang="en-ZA" sz="1600" dirty="0"/>
              <a:t>Inability to earn income on contracts due to delays in the procurement of goods required to support projects</a:t>
            </a:r>
          </a:p>
          <a:p>
            <a:r>
              <a:rPr lang="en-ZA" sz="1600" dirty="0"/>
              <a:t>Additional costs to comply with Department of Labour return-to-work regulations</a:t>
            </a:r>
          </a:p>
          <a:p>
            <a:pPr marL="0" indent="0">
              <a:buNone/>
            </a:pPr>
            <a:r>
              <a:rPr lang="en-ZA" sz="1600" b="1" dirty="0"/>
              <a:t>Positives:</a:t>
            </a:r>
          </a:p>
          <a:p>
            <a:r>
              <a:rPr lang="en-ZA" sz="1600" dirty="0"/>
              <a:t>Reduction in operating costs (utilities etc.) </a:t>
            </a:r>
          </a:p>
          <a:p>
            <a:r>
              <a:rPr lang="en-ZA" sz="1600" dirty="0"/>
              <a:t>Rethinking ways of working impact on cost of doing business (limited travel, webinars etc.)</a:t>
            </a:r>
          </a:p>
          <a:p>
            <a:r>
              <a:rPr lang="en-ZA" sz="1600" dirty="0"/>
              <a:t>New opportunities </a:t>
            </a:r>
            <a:r>
              <a:rPr lang="en-ZA" sz="1600" dirty="0" smtClean="0"/>
              <a:t>in e.g. health and manufacturing, that </a:t>
            </a:r>
            <a:r>
              <a:rPr lang="en-ZA" sz="1600" dirty="0"/>
              <a:t>were not </a:t>
            </a:r>
            <a:endParaRPr lang="en-ZA" sz="1600" dirty="0" smtClean="0"/>
          </a:p>
          <a:p>
            <a:pPr marL="0" indent="0">
              <a:buNone/>
            </a:pPr>
            <a:r>
              <a:rPr lang="en-ZA" sz="1600" dirty="0"/>
              <a:t> </a:t>
            </a:r>
            <a:r>
              <a:rPr lang="en-ZA" sz="1600" dirty="0" smtClean="0"/>
              <a:t>     in </a:t>
            </a:r>
            <a:r>
              <a:rPr lang="en-ZA" sz="1600" dirty="0"/>
              <a:t>the business </a:t>
            </a:r>
            <a:r>
              <a:rPr lang="en-ZA" sz="1600" dirty="0" smtClean="0"/>
              <a:t>plans</a:t>
            </a:r>
            <a:endParaRPr lang="en-ZA" sz="1600" dirty="0"/>
          </a:p>
        </p:txBody>
      </p:sp>
    </p:spTree>
    <p:extLst>
      <p:ext uri="{BB962C8B-B14F-4D97-AF65-F5344CB8AC3E}">
        <p14:creationId xmlns:p14="http://schemas.microsoft.com/office/powerpoint/2010/main" xmlns="" val="326400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556" y="429344"/>
            <a:ext cx="8473809" cy="769441"/>
          </a:xfrm>
          <a:prstGeom prst="rect">
            <a:avLst/>
          </a:prstGeom>
        </p:spPr>
        <p:txBody>
          <a:bodyPr wrap="square">
            <a:spAutoFit/>
          </a:bodyPr>
          <a:lstStyle/>
          <a:p>
            <a:pPr eaLnBrk="0" fontAlgn="base" hangingPunct="0">
              <a:spcBef>
                <a:spcPct val="0"/>
              </a:spcBef>
              <a:spcAft>
                <a:spcPct val="0"/>
              </a:spcAft>
              <a:defRPr/>
            </a:pPr>
            <a:r>
              <a:rPr lang="en-US" altLang="en-US" sz="2600" b="1" dirty="0" smtClean="0">
                <a:solidFill>
                  <a:srgbClr val="012D50"/>
                </a:solidFill>
                <a:latin typeface="Arial" panose="020B0604020202020204" pitchFamily="34" charset="0"/>
                <a:ea typeface="Open Sans" panose="020B0604020202020204" charset="0"/>
                <a:cs typeface="Arial" panose="020B0604020202020204" pitchFamily="34" charset="0"/>
              </a:rPr>
              <a:t>Impact </a:t>
            </a:r>
            <a:r>
              <a:rPr lang="en-US" altLang="en-US" sz="2600" b="1" dirty="0">
                <a:solidFill>
                  <a:srgbClr val="012D50"/>
                </a:solidFill>
                <a:latin typeface="Arial" panose="020B0604020202020204" pitchFamily="34" charset="0"/>
                <a:ea typeface="Open Sans" panose="020B0604020202020204" charset="0"/>
                <a:cs typeface="Arial" panose="020B0604020202020204" pitchFamily="34" charset="0"/>
              </a:rPr>
              <a:t>of COVID-19 </a:t>
            </a:r>
            <a:r>
              <a:rPr lang="en-US" altLang="en-US" sz="2600" b="1" dirty="0" smtClean="0">
                <a:solidFill>
                  <a:srgbClr val="012D50"/>
                </a:solidFill>
                <a:latin typeface="Arial" panose="020B0604020202020204" pitchFamily="34" charset="0"/>
                <a:ea typeface="Open Sans" panose="020B0604020202020204" charset="0"/>
                <a:cs typeface="Arial" panose="020B0604020202020204" pitchFamily="34" charset="0"/>
              </a:rPr>
              <a:t>and PG </a:t>
            </a:r>
            <a:r>
              <a:rPr lang="en-US" altLang="en-US" sz="2600" b="1" dirty="0">
                <a:solidFill>
                  <a:srgbClr val="012D50"/>
                </a:solidFill>
                <a:latin typeface="Arial" panose="020B0604020202020204" pitchFamily="34" charset="0"/>
                <a:ea typeface="Open Sans" panose="020B0604020202020204" charset="0"/>
                <a:cs typeface="Arial" panose="020B0604020202020204" pitchFamily="34" charset="0"/>
              </a:rPr>
              <a:t>reductions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solidFill>
                  <a:srgbClr val="012D50"/>
                </a:solidFill>
                <a:latin typeface="Arial" panose="020B0604020202020204" pitchFamily="34" charset="0"/>
                <a:ea typeface="Open Sans" panose="020B0604020202020204" charset="0"/>
                <a:cs typeface="Arial" panose="020B0604020202020204" pitchFamily="34" charset="0"/>
              </a:rPr>
              <a:t>Adjusted CSIR Income Statement 2020/21</a:t>
            </a:r>
            <a:endParaRPr lang="en-ZA" b="1" dirty="0">
              <a:solidFill>
                <a:srgbClr val="012D50"/>
              </a:solidFill>
              <a:latin typeface="Arial" panose="020B0604020202020204" pitchFamily="34" charset="0"/>
              <a:ea typeface="Open Sans" panose="020B060402020202020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567578170"/>
              </p:ext>
            </p:extLst>
          </p:nvPr>
        </p:nvGraphicFramePr>
        <p:xfrm>
          <a:off x="763975" y="1484784"/>
          <a:ext cx="7814646" cy="4932544"/>
        </p:xfrm>
        <a:graphic>
          <a:graphicData uri="http://schemas.openxmlformats.org/drawingml/2006/table">
            <a:tbl>
              <a:tblPr firstRow="1" firstCol="1" bandRow="1"/>
              <a:tblGrid>
                <a:gridCol w="3422390">
                  <a:extLst>
                    <a:ext uri="{9D8B030D-6E8A-4147-A177-3AD203B41FA5}">
                      <a16:colId xmlns:a16="http://schemas.microsoft.com/office/drawing/2014/main" xmlns="" val="1132590687"/>
                    </a:ext>
                  </a:extLst>
                </a:gridCol>
                <a:gridCol w="1153622">
                  <a:extLst>
                    <a:ext uri="{9D8B030D-6E8A-4147-A177-3AD203B41FA5}">
                      <a16:colId xmlns:a16="http://schemas.microsoft.com/office/drawing/2014/main" xmlns="" val="1188892974"/>
                    </a:ext>
                  </a:extLst>
                </a:gridCol>
                <a:gridCol w="1150305">
                  <a:extLst>
                    <a:ext uri="{9D8B030D-6E8A-4147-A177-3AD203B41FA5}">
                      <a16:colId xmlns:a16="http://schemas.microsoft.com/office/drawing/2014/main" xmlns="" val="4215330426"/>
                    </a:ext>
                  </a:extLst>
                </a:gridCol>
                <a:gridCol w="1114483">
                  <a:extLst>
                    <a:ext uri="{9D8B030D-6E8A-4147-A177-3AD203B41FA5}">
                      <a16:colId xmlns:a16="http://schemas.microsoft.com/office/drawing/2014/main" xmlns="" val="1212626528"/>
                    </a:ext>
                  </a:extLst>
                </a:gridCol>
                <a:gridCol w="973846">
                  <a:extLst>
                    <a:ext uri="{9D8B030D-6E8A-4147-A177-3AD203B41FA5}">
                      <a16:colId xmlns:a16="http://schemas.microsoft.com/office/drawing/2014/main" xmlns="" val="272653927"/>
                    </a:ext>
                  </a:extLst>
                </a:gridCol>
              </a:tblGrid>
              <a:tr h="778351">
                <a:tc>
                  <a:txBody>
                    <a:bodyPr/>
                    <a:lstStyle/>
                    <a:p>
                      <a:pPr algn="l">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Summary income statement</a:t>
                      </a:r>
                      <a:b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(amounts excluding VAT)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tc>
                  <a:txBody>
                    <a:bodyPr/>
                    <a:lstStyle/>
                    <a:p>
                      <a:pPr algn="l">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Original </a:t>
                      </a:r>
                      <a:r>
                        <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budget</a:t>
                      </a:r>
                    </a:p>
                    <a:p>
                      <a:pPr algn="l">
                        <a:lnSpc>
                          <a:spcPct val="100000"/>
                        </a:lnSpc>
                        <a:spcAft>
                          <a:spcPts val="0"/>
                        </a:spcAft>
                      </a:pPr>
                      <a:endParaRPr lang="en-US"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0000"/>
                        </a:lnSpc>
                        <a:spcAft>
                          <a:spcPts val="0"/>
                        </a:spcAft>
                      </a:pPr>
                      <a:endPar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 '000 000</a:t>
                      </a:r>
                      <a:endParaRPr lang="en-ZA"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tc>
                  <a:txBody>
                    <a:bodyPr/>
                    <a:lstStyle/>
                    <a:p>
                      <a:pPr algn="l">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Adjusted </a:t>
                      </a:r>
                      <a:r>
                        <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budget</a:t>
                      </a:r>
                    </a:p>
                    <a:p>
                      <a:pPr algn="l">
                        <a:lnSpc>
                          <a:spcPct val="100000"/>
                        </a:lnSpc>
                        <a:spcAft>
                          <a:spcPts val="0"/>
                        </a:spcAft>
                      </a:pPr>
                      <a:endParaRPr lang="en-US"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0000"/>
                        </a:lnSpc>
                        <a:spcAft>
                          <a:spcPts val="0"/>
                        </a:spcAft>
                      </a:pPr>
                      <a:endPar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 '000 000</a:t>
                      </a:r>
                      <a:endParaRPr lang="en-ZA"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tc>
                  <a:txBody>
                    <a:bodyPr/>
                    <a:lstStyle/>
                    <a:p>
                      <a:pPr algn="l">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 to </a:t>
                      </a:r>
                      <a:r>
                        <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original budget</a:t>
                      </a:r>
                    </a:p>
                    <a:p>
                      <a:pPr algn="l">
                        <a:lnSpc>
                          <a:spcPct val="100000"/>
                        </a:lnSpc>
                        <a:spcAft>
                          <a:spcPts val="0"/>
                        </a:spcAft>
                      </a:pPr>
                      <a:endPar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0000"/>
                        </a:lnSpc>
                        <a:spcAft>
                          <a:spcPts val="0"/>
                        </a:spcAft>
                      </a:pPr>
                      <a:r>
                        <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 '000 000</a:t>
                      </a:r>
                      <a:endParaRPr lang="en-ZA"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tc>
                  <a:txBody>
                    <a:bodyPr/>
                    <a:lstStyle/>
                    <a:p>
                      <a:pPr algn="l">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 to original </a:t>
                      </a:r>
                      <a:r>
                        <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budget</a:t>
                      </a:r>
                    </a:p>
                    <a:p>
                      <a:pPr algn="l">
                        <a:lnSpc>
                          <a:spcPct val="100000"/>
                        </a:lnSpc>
                        <a:spcAft>
                          <a:spcPts val="0"/>
                        </a:spcAft>
                      </a:pPr>
                      <a:endParaRPr lang="en-US" sz="10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10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xmlns="" val="523515219"/>
                  </a:ext>
                </a:extLst>
              </a:tr>
              <a:tr h="330083">
                <a:tc>
                  <a:txBody>
                    <a:bodyPr/>
                    <a:lstStyle/>
                    <a:p>
                      <a:pP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Operating Income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w="12700" cap="flat" cmpd="sng" algn="ctr">
                      <a:solidFill>
                        <a:srgbClr val="000000"/>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3 041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chemeClr val="bg1"/>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2 709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chemeClr val="bg1"/>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t>
                      </a:r>
                      <a:r>
                        <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332</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chemeClr val="bg1"/>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extLst>
                  <a:ext uri="{0D108BD9-81ED-4DB2-BD59-A6C34878D82A}">
                    <a16:rowId xmlns:a16="http://schemas.microsoft.com/office/drawing/2014/main" xmlns="" val="1438456741"/>
                  </a:ext>
                </a:extLst>
              </a:tr>
              <a:tr h="191448">
                <a:tc>
                  <a:txBody>
                    <a:bodyPr/>
                    <a:lstStyle/>
                    <a:p>
                      <a:pP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Contract R&amp;D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w="12700" cap="flat" cmpd="sng" algn="ctr">
                      <a:solidFill>
                        <a:srgbClr val="10253F"/>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2 123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1 878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a:noFill/>
                    </a:lnB>
                  </a:tcPr>
                </a:tc>
                <a:tc>
                  <a:txBody>
                    <a:bodyPr/>
                    <a:lstStyle/>
                    <a:p>
                      <a:pPr indent="254000" algn="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w="12700" cap="flat" cmpd="sng" algn="ctr">
                      <a:solidFill>
                        <a:srgbClr val="10253F"/>
                      </a:solidFill>
                      <a:prstDash val="solid"/>
                      <a:round/>
                      <a:headEnd type="none" w="med" len="med"/>
                      <a:tailEnd type="none" w="med" len="med"/>
                    </a:lnT>
                    <a:lnB>
                      <a:noFill/>
                    </a:lnB>
                  </a:tcPr>
                </a:tc>
                <a:extLst>
                  <a:ext uri="{0D108BD9-81ED-4DB2-BD59-A6C34878D82A}">
                    <a16:rowId xmlns:a16="http://schemas.microsoft.com/office/drawing/2014/main" xmlns="" val="1266137753"/>
                  </a:ext>
                </a:extLst>
              </a:tr>
              <a:tr h="191448">
                <a:tc>
                  <a:txBody>
                    <a:bodyPr/>
                    <a:lstStyle/>
                    <a:p>
                      <a:pPr>
                        <a:lnSpc>
                          <a:spcPct val="100000"/>
                        </a:lnSpc>
                      </a:pPr>
                      <a:endParaRPr lang="en-ZA" sz="1000">
                        <a:effectLst/>
                        <a:latin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0000"/>
                        </a:lnSpc>
                      </a:pPr>
                      <a:endParaRPr lang="en-ZA" sz="1000">
                        <a:effectLst/>
                        <a:latin typeface="Calibri" panose="020F0502020204030204" pitchFamily="34" charset="0"/>
                        <a:cs typeface="Times New Roman" panose="02020603050405020304" pitchFamily="18" charset="0"/>
                      </a:endParaRPr>
                    </a:p>
                  </a:txBody>
                  <a:tcPr marL="54752" marR="54752" marT="0" marB="0" anchor="b">
                    <a:lnL>
                      <a:noFill/>
                    </a:lnL>
                    <a:lnR>
                      <a:noFill/>
                    </a:lnR>
                    <a:lnT>
                      <a:noFill/>
                    </a:lnT>
                    <a:lnB>
                      <a:noFill/>
                    </a:lnB>
                  </a:tcPr>
                </a:tc>
                <a:tc>
                  <a:txBody>
                    <a:bodyPr/>
                    <a:lstStyle/>
                    <a:p>
                      <a:pPr>
                        <a:lnSpc>
                          <a:spcPct val="100000"/>
                        </a:lnSpc>
                      </a:pPr>
                      <a:endParaRPr lang="en-ZA" sz="1000">
                        <a:effectLst/>
                        <a:latin typeface="Calibri" panose="020F0502020204030204" pitchFamily="34" charset="0"/>
                        <a:cs typeface="Times New Roman" panose="02020603050405020304" pitchFamily="18" charset="0"/>
                      </a:endParaRPr>
                    </a:p>
                  </a:txBody>
                  <a:tcPr marL="54752" marR="54752" marT="0" marB="0" anchor="b">
                    <a:lnL>
                      <a:noFill/>
                    </a:lnL>
                    <a:lnR>
                      <a:noFill/>
                    </a:lnR>
                    <a:lnT>
                      <a:noFill/>
                    </a:lnT>
                    <a:lnB>
                      <a:noFill/>
                    </a:lnB>
                  </a:tcPr>
                </a:tc>
                <a:tc>
                  <a:txBody>
                    <a:bodyPr/>
                    <a:lstStyle/>
                    <a:p>
                      <a:pPr>
                        <a:lnSpc>
                          <a:spcPct val="100000"/>
                        </a:lnSpc>
                      </a:pPr>
                      <a:endParaRPr lang="en-ZA" sz="1000">
                        <a:effectLst/>
                        <a:latin typeface="Calibri" panose="020F0502020204030204" pitchFamily="34" charset="0"/>
                        <a:cs typeface="Times New Roman" panose="02020603050405020304" pitchFamily="18" charset="0"/>
                      </a:endParaRPr>
                    </a:p>
                  </a:txBody>
                  <a:tcPr marL="54752" marR="54752" marT="0" marB="0" anchor="b">
                    <a:lnL>
                      <a:noFill/>
                    </a:lnL>
                    <a:lnR>
                      <a:noFill/>
                    </a:lnR>
                    <a:lnT>
                      <a:noFill/>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740838551"/>
                  </a:ext>
                </a:extLst>
              </a:tr>
              <a:tr h="191448">
                <a:tc>
                  <a:txBody>
                    <a:bodyPr/>
                    <a:lstStyle/>
                    <a:p>
                      <a:pP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Parliamentary Grant allocation: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0981162"/>
                  </a:ext>
                </a:extLst>
              </a:tr>
              <a:tr h="191448">
                <a:tc>
                  <a:txBody>
                    <a:bodyPr/>
                    <a:lstStyle/>
                    <a:p>
                      <a:pPr indent="254000">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Baseline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97061647"/>
                  </a:ext>
                </a:extLst>
              </a:tr>
              <a:tr h="191448">
                <a:tc>
                  <a:txBody>
                    <a:bodyPr/>
                    <a:lstStyle/>
                    <a:p>
                      <a:pPr indent="254000">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Ring fenced allocations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0585354"/>
                  </a:ext>
                </a:extLst>
              </a:tr>
              <a:tr h="191448">
                <a:tc>
                  <a:txBody>
                    <a:bodyPr/>
                    <a:lstStyle/>
                    <a:p>
                      <a:pP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10253F"/>
                      </a:solidFill>
                      <a:prstDash val="solid"/>
                      <a:round/>
                      <a:headEnd type="none" w="med" len="med"/>
                      <a:tailEnd type="none" w="med" len="med"/>
                    </a:lnB>
                  </a:tcPr>
                </a:tc>
                <a:tc>
                  <a:txBody>
                    <a:bodyPr/>
                    <a:lstStyle/>
                    <a:p>
                      <a:pPr>
                        <a:lnSpc>
                          <a:spcPct val="100000"/>
                        </a:lnSpc>
                      </a:pPr>
                      <a:endParaRPr lang="en-ZA" sz="1000">
                        <a:effectLst/>
                        <a:latin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10253F"/>
                      </a:solidFill>
                      <a:prstDash val="solid"/>
                      <a:round/>
                      <a:headEnd type="none" w="med" len="med"/>
                      <a:tailEnd type="none" w="med" len="med"/>
                    </a:lnB>
                  </a:tcPr>
                </a:tc>
                <a:tc>
                  <a:txBody>
                    <a:bodyPr/>
                    <a:lstStyle/>
                    <a:p>
                      <a:pPr>
                        <a:lnSpc>
                          <a:spcPct val="100000"/>
                        </a:lnSpc>
                      </a:pPr>
                      <a:endParaRPr lang="en-ZA" sz="1000">
                        <a:effectLst/>
                        <a:latin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10253F"/>
                      </a:solidFill>
                      <a:prstDash val="solid"/>
                      <a:round/>
                      <a:headEnd type="none" w="med" len="med"/>
                      <a:tailEnd type="none" w="med" len="med"/>
                    </a:lnB>
                  </a:tcPr>
                </a:tc>
                <a:tc>
                  <a:txBody>
                    <a:bodyPr/>
                    <a:lstStyle/>
                    <a:p>
                      <a:pPr>
                        <a:lnSpc>
                          <a:spcPct val="100000"/>
                        </a:lnSpc>
                      </a:pPr>
                      <a:endParaRPr lang="en-ZA" sz="1000">
                        <a:effectLst/>
                        <a:latin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136873"/>
                  </a:ext>
                </a:extLst>
              </a:tr>
              <a:tr h="330083">
                <a:tc>
                  <a:txBody>
                    <a:bodyPr/>
                    <a:lstStyle/>
                    <a:p>
                      <a:pP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Operating Expenses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w="12700" cap="flat" cmpd="sng" algn="ctr">
                      <a:solidFill>
                        <a:srgbClr val="000000"/>
                      </a:solidFill>
                      <a:prstDash val="solid"/>
                      <a:round/>
                      <a:headEnd type="none" w="med" len="med"/>
                      <a:tailEnd type="none" w="med" len="med"/>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3 085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2 827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-259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E"/>
                    </a:solidFill>
                  </a:tcPr>
                </a:tc>
                <a:extLst>
                  <a:ext uri="{0D108BD9-81ED-4DB2-BD59-A6C34878D82A}">
                    <a16:rowId xmlns:a16="http://schemas.microsoft.com/office/drawing/2014/main" xmlns="" val="1246488833"/>
                  </a:ext>
                </a:extLst>
              </a:tr>
              <a:tr h="191448">
                <a:tc>
                  <a:txBody>
                    <a:bodyPr/>
                    <a:lstStyle/>
                    <a:p>
                      <a:pP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Running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w="12700" cap="flat" cmpd="sng" algn="ctr">
                      <a:solidFill>
                        <a:srgbClr val="10253F"/>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1 174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1 097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434436"/>
                  </a:ext>
                </a:extLst>
              </a:tr>
              <a:tr h="191448">
                <a:tc>
                  <a:txBody>
                    <a:bodyPr/>
                    <a:lstStyle/>
                    <a:p>
                      <a:pPr>
                        <a:lnSpc>
                          <a:spcPct val="100000"/>
                        </a:lnSpc>
                        <a:spcAft>
                          <a:spcPts val="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Manpower</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1 767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1 587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a:noFill/>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765744105"/>
                  </a:ext>
                </a:extLst>
              </a:tr>
              <a:tr h="191448">
                <a:tc>
                  <a:txBody>
                    <a:bodyPr/>
                    <a:lstStyle/>
                    <a:p>
                      <a:pP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Depreciation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10253F"/>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w="12700" cap="flat" cmpd="sng" algn="ctr">
                      <a:solidFill>
                        <a:srgbClr val="10253F"/>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w="12700" cap="flat" cmpd="sng" algn="ctr">
                      <a:solidFill>
                        <a:srgbClr val="10253F"/>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a:noFill/>
                    </a:lnT>
                    <a:lnB w="12700" cap="flat" cmpd="sng" algn="ctr">
                      <a:solidFill>
                        <a:srgbClr val="10253F"/>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10253F"/>
                      </a:solidFill>
                      <a:prstDash val="solid"/>
                      <a:round/>
                      <a:headEnd type="none" w="med" len="med"/>
                      <a:tailEnd type="none" w="med" len="med"/>
                    </a:lnB>
                  </a:tcPr>
                </a:tc>
                <a:extLst>
                  <a:ext uri="{0D108BD9-81ED-4DB2-BD59-A6C34878D82A}">
                    <a16:rowId xmlns:a16="http://schemas.microsoft.com/office/drawing/2014/main" xmlns="" val="3129640718"/>
                  </a:ext>
                </a:extLst>
              </a:tr>
              <a:tr h="330083">
                <a:tc>
                  <a:txBody>
                    <a:bodyPr/>
                    <a:lstStyle/>
                    <a:p>
                      <a:pP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Profit(loss) before investment income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w="12700" cap="flat" cmpd="sng" algn="ctr">
                      <a:solidFill>
                        <a:srgbClr val="000000"/>
                      </a:solidFill>
                      <a:prstDash val="solid"/>
                      <a:round/>
                      <a:headEnd type="none" w="med" len="med"/>
                      <a:tailEnd type="none" w="med" len="med"/>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-118</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dirty="0" smtClean="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-74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-139%</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w="12700" cap="flat" cmpd="sng" algn="ctr">
                      <a:solidFill>
                        <a:srgbClr val="000000"/>
                      </a:solidFill>
                      <a:prstDash val="solid"/>
                      <a:round/>
                      <a:headEnd type="none" w="med" len="med"/>
                      <a:tailEnd type="none" w="med" len="med"/>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extLst>
                  <a:ext uri="{0D108BD9-81ED-4DB2-BD59-A6C34878D82A}">
                    <a16:rowId xmlns:a16="http://schemas.microsoft.com/office/drawing/2014/main" xmlns="" val="3442056049"/>
                  </a:ext>
                </a:extLst>
              </a:tr>
              <a:tr h="191448">
                <a:tc>
                  <a:txBody>
                    <a:bodyPr/>
                    <a:lstStyle/>
                    <a:p>
                      <a:pP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Investment income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tcPr>
                </a:tc>
                <a:tc>
                  <a:txBody>
                    <a:bodyPr/>
                    <a:lstStyle/>
                    <a:p>
                      <a:pPr indent="254000" algn="r">
                        <a:lnSpc>
                          <a:spcPct val="100000"/>
                        </a:lnSpc>
                        <a:spcAft>
                          <a:spcPts val="0"/>
                        </a:spcAft>
                      </a:pPr>
                      <a:r>
                        <a:rPr lang="en-Z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tcPr>
                </a:tc>
                <a:extLst>
                  <a:ext uri="{0D108BD9-81ED-4DB2-BD59-A6C34878D82A}">
                    <a16:rowId xmlns:a16="http://schemas.microsoft.com/office/drawing/2014/main" xmlns="" val="2042966746"/>
                  </a:ext>
                </a:extLst>
              </a:tr>
              <a:tr h="330083">
                <a:tc>
                  <a:txBody>
                    <a:bodyPr/>
                    <a:lstStyle/>
                    <a:p>
                      <a:pP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Net profit(-loss)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w="12700" cap="flat" cmpd="sng" algn="ctr">
                      <a:solidFill>
                        <a:srgbClr val="000000"/>
                      </a:solidFill>
                      <a:prstDash val="solid"/>
                      <a:round/>
                      <a:headEnd type="none" w="med" len="med"/>
                      <a:tailEnd type="none" w="med" len="med"/>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tc>
                  <a:txBody>
                    <a:bodyPr/>
                    <a:lstStyle/>
                    <a:p>
                      <a:pPr indent="254000" algn="r">
                        <a:lnSpc>
                          <a:spcPct val="100000"/>
                        </a:lnSpc>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w="12700" cap="flat" cmpd="sng" algn="ctr">
                      <a:solidFill>
                        <a:srgbClr val="000000"/>
                      </a:solidFill>
                      <a:prstDash val="solid"/>
                      <a:round/>
                      <a:headEnd type="none" w="med" len="med"/>
                      <a:tailEnd type="none" w="med" len="med"/>
                    </a:lnR>
                    <a:lnT w="12700" cap="flat" cmpd="sng" algn="ctr">
                      <a:solidFill>
                        <a:srgbClr val="10253F"/>
                      </a:solidFill>
                      <a:prstDash val="solid"/>
                      <a:round/>
                      <a:headEnd type="none" w="med" len="med"/>
                      <a:tailEnd type="none" w="med" len="med"/>
                    </a:lnT>
                    <a:lnB w="12700" cap="flat" cmpd="sng" algn="ctr">
                      <a:solidFill>
                        <a:srgbClr val="10253F"/>
                      </a:solidFill>
                      <a:prstDash val="solid"/>
                      <a:round/>
                      <a:headEnd type="none" w="med" len="med"/>
                      <a:tailEnd type="none" w="med" len="med"/>
                    </a:lnB>
                    <a:solidFill>
                      <a:srgbClr val="17375E"/>
                    </a:solidFill>
                  </a:tcPr>
                </a:tc>
                <a:extLst>
                  <a:ext uri="{0D108BD9-81ED-4DB2-BD59-A6C34878D82A}">
                    <a16:rowId xmlns:a16="http://schemas.microsoft.com/office/drawing/2014/main" xmlns="" val="177612567"/>
                  </a:ext>
                </a:extLst>
              </a:tr>
              <a:tr h="191448">
                <a:tc>
                  <a:txBody>
                    <a:bodyPr/>
                    <a:lstStyle/>
                    <a:p>
                      <a:pPr>
                        <a:lnSpc>
                          <a:spcPct val="100000"/>
                        </a:lnSpc>
                        <a:spcAft>
                          <a:spcPts val="0"/>
                        </a:spcAft>
                      </a:pPr>
                      <a:r>
                        <a:rPr lang="en-ZA" sz="1000" b="1" dirty="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Notes: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w="12700" cap="flat" cmpd="sng" algn="ctr">
                      <a:solidFill>
                        <a:srgbClr val="000000"/>
                      </a:solidFill>
                      <a:prstDash val="solid"/>
                      <a:round/>
                      <a:headEnd type="none" w="med" len="med"/>
                      <a:tailEnd type="none" w="med" len="med"/>
                    </a:lnL>
                    <a:lnR>
                      <a:noFill/>
                    </a:lnR>
                    <a:lnT w="12700" cap="flat" cmpd="sng" algn="ctr">
                      <a:solidFill>
                        <a:srgbClr val="10253F"/>
                      </a:solidFill>
                      <a:prstDash val="solid"/>
                      <a:round/>
                      <a:headEnd type="none" w="med" len="med"/>
                      <a:tailEnd type="none" w="med" len="med"/>
                    </a:lnT>
                    <a:lnB>
                      <a:noFill/>
                    </a:lnB>
                    <a:noFill/>
                  </a:tcPr>
                </a:tc>
                <a:tc>
                  <a:txBody>
                    <a:bodyPr/>
                    <a:lstStyle/>
                    <a:p>
                      <a:pPr>
                        <a:lnSpc>
                          <a:spcPct val="100000"/>
                        </a:lnSpc>
                        <a:spcAft>
                          <a:spcPts val="0"/>
                        </a:spcAft>
                      </a:pPr>
                      <a:r>
                        <a:rPr lang="en-ZA" sz="100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a:noFill/>
                    </a:lnB>
                    <a:noFill/>
                  </a:tcPr>
                </a:tc>
                <a:tc>
                  <a:txBody>
                    <a:bodyPr/>
                    <a:lstStyle/>
                    <a:p>
                      <a:pPr>
                        <a:lnSpc>
                          <a:spcPct val="100000"/>
                        </a:lnSpc>
                        <a:spcAft>
                          <a:spcPts val="0"/>
                        </a:spcAft>
                      </a:pPr>
                      <a:r>
                        <a:rPr lang="en-ZA" sz="100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a:noFill/>
                    </a:lnB>
                    <a:noFill/>
                  </a:tcPr>
                </a:tc>
                <a:tc>
                  <a:txBody>
                    <a:bodyPr/>
                    <a:lstStyle/>
                    <a:p>
                      <a:pPr>
                        <a:lnSpc>
                          <a:spcPct val="100000"/>
                        </a:lnSpc>
                        <a:spcAft>
                          <a:spcPts val="0"/>
                        </a:spcAft>
                      </a:pPr>
                      <a:r>
                        <a:rPr lang="en-ZA" sz="100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a:noFill/>
                    </a:lnR>
                    <a:lnT w="12700" cap="flat" cmpd="sng" algn="ctr">
                      <a:solidFill>
                        <a:srgbClr val="10253F"/>
                      </a:solidFill>
                      <a:prstDash val="solid"/>
                      <a:round/>
                      <a:headEnd type="none" w="med" len="med"/>
                      <a:tailEnd type="none" w="med" len="med"/>
                    </a:lnT>
                    <a:lnB>
                      <a:noFill/>
                    </a:lnB>
                    <a:noFill/>
                  </a:tcPr>
                </a:tc>
                <a:tc>
                  <a:txBody>
                    <a:bodyPr/>
                    <a:lstStyle/>
                    <a:p>
                      <a:pPr>
                        <a:lnSpc>
                          <a:spcPct val="100000"/>
                        </a:lnSpc>
                        <a:spcAft>
                          <a:spcPts val="0"/>
                        </a:spcAft>
                      </a:pPr>
                      <a:r>
                        <a:rPr lang="en-ZA" sz="1000" dirty="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b">
                    <a:lnL>
                      <a:noFill/>
                    </a:lnL>
                    <a:lnR w="12700" cap="flat" cmpd="sng" algn="ctr">
                      <a:solidFill>
                        <a:srgbClr val="000000"/>
                      </a:solidFill>
                      <a:prstDash val="solid"/>
                      <a:round/>
                      <a:headEnd type="none" w="med" len="med"/>
                      <a:tailEnd type="none" w="med" len="med"/>
                    </a:lnR>
                    <a:lnT w="12700" cap="flat" cmpd="sng" algn="ctr">
                      <a:solidFill>
                        <a:srgbClr val="10253F"/>
                      </a:solidFill>
                      <a:prstDash val="solid"/>
                      <a:round/>
                      <a:headEnd type="none" w="med" len="med"/>
                      <a:tailEnd type="none" w="med" len="med"/>
                    </a:lnT>
                    <a:lnB>
                      <a:noFill/>
                    </a:lnB>
                    <a:noFill/>
                  </a:tcPr>
                </a:tc>
                <a:extLst>
                  <a:ext uri="{0D108BD9-81ED-4DB2-BD59-A6C34878D82A}">
                    <a16:rowId xmlns:a16="http://schemas.microsoft.com/office/drawing/2014/main" xmlns="" val="1071534665"/>
                  </a:ext>
                </a:extLst>
              </a:tr>
              <a:tr h="727933">
                <a:tc gridSpan="5">
                  <a:txBody>
                    <a:bodyPr/>
                    <a:lstStyle/>
                    <a:p>
                      <a:pPr>
                        <a:lnSpc>
                          <a:spcPct val="100000"/>
                        </a:lnSpc>
                        <a:spcAft>
                          <a:spcPts val="0"/>
                        </a:spcAft>
                      </a:pPr>
                      <a:r>
                        <a:rPr lang="en-ZA" sz="1000" dirty="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Reduction in running costs is directly related to the decrease in operating income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ZA" sz="1000" dirty="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Reduction in manpower costs due to delayed appointments in planned positions included </a:t>
                      </a:r>
                      <a:r>
                        <a:rPr lang="en-ZA" sz="1000" dirty="0" smtClean="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in original </a:t>
                      </a:r>
                      <a:r>
                        <a:rPr lang="en-ZA" sz="1000" dirty="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budget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ZA" sz="1000" dirty="0">
                          <a:solidFill>
                            <a:srgbClr val="222A35"/>
                          </a:solidFill>
                          <a:effectLst/>
                          <a:latin typeface="Arial" panose="020B0604020202020204" pitchFamily="34" charset="0"/>
                          <a:ea typeface="Times New Roman" panose="02020603050405020304" pitchFamily="18" charset="0"/>
                          <a:cs typeface="Times New Roman" panose="02020603050405020304" pitchFamily="18" charset="0"/>
                        </a:rPr>
                        <a:t>Reduction in investment income due to decrease in interest rates announced by SARB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10253F"/>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pPr>
                        <a:lnSpc>
                          <a:spcPct val="100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a:noFill/>
                    </a:lnR>
                    <a:lnT>
                      <a:noFill/>
                    </a:lnT>
                    <a:lnB>
                      <a:noFill/>
                    </a:lnB>
                    <a:noFill/>
                  </a:tcPr>
                </a:tc>
                <a:tc hMerge="1">
                  <a:txBody>
                    <a:bodyPr/>
                    <a:lstStyle/>
                    <a:p>
                      <a:pPr>
                        <a:lnSpc>
                          <a:spcPct val="100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752" marR="54752"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850206762"/>
                  </a:ext>
                </a:extLst>
              </a:tr>
            </a:tbl>
          </a:graphicData>
        </a:graphic>
      </p:graphicFrame>
    </p:spTree>
    <p:extLst>
      <p:ext uri="{BB962C8B-B14F-4D97-AF65-F5344CB8AC3E}">
        <p14:creationId xmlns:p14="http://schemas.microsoft.com/office/powerpoint/2010/main" xmlns="" val="2227306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564" y="329751"/>
            <a:ext cx="6889369" cy="830997"/>
          </a:xfrm>
          <a:prstGeom prst="rect">
            <a:avLst/>
          </a:prstGeom>
        </p:spPr>
        <p:txBody>
          <a:bodyPr wrap="square">
            <a:spAutoFit/>
          </a:bodyPr>
          <a:lstStyle/>
          <a:p>
            <a:pPr>
              <a:defRPr/>
            </a:pPr>
            <a:r>
              <a:rPr lang="en-US" altLang="en-US" sz="2600" b="1" dirty="0">
                <a:solidFill>
                  <a:schemeClr val="tx2">
                    <a:lumMod val="50000"/>
                  </a:schemeClr>
                </a:solidFill>
                <a:latin typeface="Arial" panose="020B0604020202020204" pitchFamily="34" charset="0"/>
                <a:ea typeface="Open Sans" panose="020B0604020202020204" charset="0"/>
                <a:cs typeface="Arial" panose="020B0604020202020204" pitchFamily="34" charset="0"/>
              </a:rPr>
              <a:t>Impact of COVID-19 and PG reductions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200" b="1" i="0" u="none" strike="noStrike" kern="1200" cap="none" spc="0" normalizeH="0" baseline="0" noProof="0" dirty="0" smtClean="0">
                <a:ln>
                  <a:noFill/>
                </a:ln>
                <a:solidFill>
                  <a:schemeClr val="tx2">
                    <a:lumMod val="50000"/>
                  </a:schemeClr>
                </a:solidFill>
                <a:effectLst/>
                <a:uLnTx/>
                <a:uFillTx/>
                <a:latin typeface="Arial"/>
                <a:ea typeface="ＭＳ Ｐゴシック" charset="0"/>
                <a:cs typeface="Arial"/>
              </a:rPr>
              <a:t>Cash </a:t>
            </a:r>
            <a:r>
              <a:rPr kumimoji="0" lang="en-US" altLang="en-US" sz="2200" b="1" i="0" u="none" strike="noStrike" kern="1200" cap="none" spc="0" normalizeH="0" baseline="0" noProof="0" dirty="0">
                <a:ln>
                  <a:noFill/>
                </a:ln>
                <a:solidFill>
                  <a:schemeClr val="tx2">
                    <a:lumMod val="50000"/>
                  </a:schemeClr>
                </a:solidFill>
                <a:effectLst/>
                <a:uLnTx/>
                <a:uFillTx/>
                <a:latin typeface="Arial"/>
                <a:ea typeface="ＭＳ Ｐゴシック" charset="0"/>
                <a:cs typeface="Arial"/>
              </a:rPr>
              <a:t>flow actual to September 2020  </a:t>
            </a:r>
            <a:endParaRPr kumimoji="0" lang="en-ZA" sz="2200" b="0" i="0" u="none" strike="noStrike" kern="1200" cap="none" spc="0" normalizeH="0" baseline="0" noProof="0" dirty="0">
              <a:ln>
                <a:noFill/>
              </a:ln>
              <a:solidFill>
                <a:schemeClr val="tx2">
                  <a:lumMod val="50000"/>
                </a:schemeClr>
              </a:solidFill>
              <a:effectLst/>
              <a:uLnTx/>
              <a:uFillTx/>
              <a:latin typeface="Calibri"/>
              <a:ea typeface="ＭＳ Ｐゴシック" charset="0"/>
            </a:endParaRPr>
          </a:p>
        </p:txBody>
      </p:sp>
      <p:sp>
        <p:nvSpPr>
          <p:cNvPr id="9" name="TextBox 8">
            <a:extLst>
              <a:ext uri="{FF2B5EF4-FFF2-40B4-BE49-F238E27FC236}">
                <a16:creationId xmlns:a16="http://schemas.microsoft.com/office/drawing/2014/main" xmlns="" id="{ABAAFAC0-31EF-4B0F-BD10-2A13B07A39FF}"/>
              </a:ext>
            </a:extLst>
          </p:cNvPr>
          <p:cNvSpPr txBox="1"/>
          <p:nvPr/>
        </p:nvSpPr>
        <p:spPr>
          <a:xfrm>
            <a:off x="1258888" y="5898168"/>
            <a:ext cx="6229349" cy="830997"/>
          </a:xfrm>
          <a:prstGeom prst="rect">
            <a:avLst/>
          </a:prstGeom>
          <a:solidFill>
            <a:srgbClr val="27BFD6"/>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Comments: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Large cash inflow in March 2020 – NICIS allocation from DSI in advance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Forecast trend follows 2019/20 actual trend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Cash flow and forecast reviewed on a monthly basis</a:t>
            </a:r>
          </a:p>
        </p:txBody>
      </p:sp>
      <p:pic>
        <p:nvPicPr>
          <p:cNvPr id="3" name="Picture 2">
            <a:extLst>
              <a:ext uri="{FF2B5EF4-FFF2-40B4-BE49-F238E27FC236}">
                <a16:creationId xmlns:a16="http://schemas.microsoft.com/office/drawing/2014/main" xmlns="" id="{3844840A-03DD-4278-B2F0-B921D0690986}"/>
              </a:ext>
            </a:extLst>
          </p:cNvPr>
          <p:cNvPicPr>
            <a:picLocks noChangeAspect="1"/>
          </p:cNvPicPr>
          <p:nvPr/>
        </p:nvPicPr>
        <p:blipFill>
          <a:blip r:embed="rId3" cstate="print"/>
          <a:stretch>
            <a:fillRect/>
          </a:stretch>
        </p:blipFill>
        <p:spPr>
          <a:xfrm>
            <a:off x="1164044" y="1448928"/>
            <a:ext cx="6815911" cy="1332000"/>
          </a:xfrm>
          <a:prstGeom prst="rect">
            <a:avLst/>
          </a:prstGeom>
        </p:spPr>
      </p:pic>
      <p:pic>
        <p:nvPicPr>
          <p:cNvPr id="7" name="Picture 6">
            <a:extLst>
              <a:ext uri="{FF2B5EF4-FFF2-40B4-BE49-F238E27FC236}">
                <a16:creationId xmlns:a16="http://schemas.microsoft.com/office/drawing/2014/main" xmlns="" id="{23C3A904-4531-4C2B-822D-BBF5D59C3919}"/>
              </a:ext>
            </a:extLst>
          </p:cNvPr>
          <p:cNvPicPr>
            <a:picLocks noChangeAspect="1"/>
          </p:cNvPicPr>
          <p:nvPr/>
        </p:nvPicPr>
        <p:blipFill>
          <a:blip r:embed="rId4" cstate="print"/>
          <a:stretch>
            <a:fillRect/>
          </a:stretch>
        </p:blipFill>
        <p:spPr>
          <a:xfrm>
            <a:off x="1071052" y="2924944"/>
            <a:ext cx="6958593" cy="2880320"/>
          </a:xfrm>
          <a:prstGeom prst="rect">
            <a:avLst/>
          </a:prstGeom>
        </p:spPr>
      </p:pic>
    </p:spTree>
    <p:extLst>
      <p:ext uri="{BB962C8B-B14F-4D97-AF65-F5344CB8AC3E}">
        <p14:creationId xmlns:p14="http://schemas.microsoft.com/office/powerpoint/2010/main" xmlns="" val="2685771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2"/>
          <p:cNvSpPr>
            <a:spLocks noGrp="1"/>
          </p:cNvSpPr>
          <p:nvPr>
            <p:ph type="title"/>
          </p:nvPr>
        </p:nvSpPr>
        <p:spPr/>
        <p:txBody>
          <a:bodyPr vert="horz" lIns="91440" tIns="45720" rIns="91440" bIns="45720" rtlCol="0" anchor="ctr">
            <a:normAutofit/>
          </a:bodyPr>
          <a:lstStyle/>
          <a:p>
            <a:r>
              <a:rPr lang="en-US" dirty="0"/>
              <a:t/>
            </a:r>
            <a:br>
              <a:rPr lang="en-US" dirty="0"/>
            </a:br>
            <a:endParaRPr lang="en-US" dirty="0"/>
          </a:p>
        </p:txBody>
      </p:sp>
      <p:sp>
        <p:nvSpPr>
          <p:cNvPr id="12" name="Rounded Rectangle 11"/>
          <p:cNvSpPr/>
          <p:nvPr/>
        </p:nvSpPr>
        <p:spPr>
          <a:xfrm>
            <a:off x="419893" y="1857395"/>
            <a:ext cx="1745230" cy="3328871"/>
          </a:xfrm>
          <a:prstGeom prst="roundRect">
            <a:avLst/>
          </a:prstGeom>
          <a:solidFill>
            <a:srgbClr val="032C50"/>
          </a:solidFill>
          <a:ln>
            <a:solidFill>
              <a:srgbClr val="032C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ounded Rectangle 16"/>
          <p:cNvSpPr/>
          <p:nvPr/>
        </p:nvSpPr>
        <p:spPr>
          <a:xfrm>
            <a:off x="2555419" y="2006300"/>
            <a:ext cx="1816798" cy="3179966"/>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9" name="TextBox 18"/>
          <p:cNvSpPr txBox="1"/>
          <p:nvPr/>
        </p:nvSpPr>
        <p:spPr>
          <a:xfrm>
            <a:off x="2565897" y="3240699"/>
            <a:ext cx="1795841"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Development of capacity, competencies and capabilities aligned to stakeholder and customer value</a:t>
            </a:r>
            <a:endParaRPr kumimoji="0" lang="en-ZA"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21" name="Rounded Rectangle 20"/>
          <p:cNvSpPr/>
          <p:nvPr/>
        </p:nvSpPr>
        <p:spPr>
          <a:xfrm>
            <a:off x="6878268" y="1866628"/>
            <a:ext cx="1787419" cy="3319638"/>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Box 22"/>
          <p:cNvSpPr txBox="1"/>
          <p:nvPr/>
        </p:nvSpPr>
        <p:spPr>
          <a:xfrm>
            <a:off x="4741557" y="3608289"/>
            <a:ext cx="1853987" cy="206210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ea typeface="ＭＳ Ｐゴシック" charset="0"/>
                <a:cs typeface="Arial" panose="020B0604020202020204" pitchFamily="34" charset="0"/>
              </a:rPr>
              <a:t>Establishing infrastructure that is necessary to strengthen scientific excellence and industrial development</a:t>
            </a: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25" name="Rounded Rectangle 24"/>
          <p:cNvSpPr/>
          <p:nvPr/>
        </p:nvSpPr>
        <p:spPr>
          <a:xfrm>
            <a:off x="4752512" y="2161930"/>
            <a:ext cx="1757488" cy="3024336"/>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ZA" sz="16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31" name="Rounded Rectangle 30"/>
          <p:cNvSpPr/>
          <p:nvPr/>
        </p:nvSpPr>
        <p:spPr>
          <a:xfrm>
            <a:off x="457200" y="5261773"/>
            <a:ext cx="3904537" cy="1420352"/>
          </a:xfrm>
          <a:prstGeom prst="roundRect">
            <a:avLst>
              <a:gd name="adj" fmla="val 6919"/>
            </a:avLst>
          </a:prstGeom>
          <a:solidFill>
            <a:srgbClr val="27BFD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tIns="108000" rtlCol="0" anchor="t"/>
          <a:lstStyle/>
          <a:p>
            <a:pPr lvl="0" algn="ctr"/>
            <a:r>
              <a:rPr lang="en-US" sz="1600" b="1" dirty="0" smtClean="0">
                <a:solidFill>
                  <a:schemeClr val="tx2">
                    <a:lumMod val="50000"/>
                  </a:schemeClr>
                </a:solidFill>
                <a:latin typeface="Arial" charset="0"/>
                <a:ea typeface="Arial" charset="0"/>
                <a:cs typeface="Arial" charset="0"/>
              </a:rPr>
              <a:t>Innovation, commercialisation, technology transfer and diffusion</a:t>
            </a:r>
          </a:p>
          <a:p>
            <a:pPr lvl="0" algn="ctr"/>
            <a:endParaRPr lang="en-US" sz="1600" b="1" dirty="0">
              <a:solidFill>
                <a:schemeClr val="tx2">
                  <a:lumMod val="50000"/>
                </a:schemeClr>
              </a:solidFill>
              <a:latin typeface="Arial" charset="0"/>
              <a:ea typeface="Arial" charset="0"/>
              <a:cs typeface="Arial" charset="0"/>
            </a:endParaRPr>
          </a:p>
        </p:txBody>
      </p:sp>
      <p:sp>
        <p:nvSpPr>
          <p:cNvPr id="2" name="Oval 1"/>
          <p:cNvSpPr/>
          <p:nvPr/>
        </p:nvSpPr>
        <p:spPr>
          <a:xfrm>
            <a:off x="2548181" y="1345284"/>
            <a:ext cx="1816798" cy="1816798"/>
          </a:xfrm>
          <a:prstGeom prst="ellipse">
            <a:avLst/>
          </a:prstGeom>
          <a:solidFill>
            <a:srgbClr val="5F888B"/>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Capability </a:t>
            </a:r>
            <a:r>
              <a:rPr lang="en-US" sz="1400" b="1" dirty="0" smtClean="0">
                <a:solidFill>
                  <a:srgbClr val="1F497D">
                    <a:lumMod val="50000"/>
                  </a:srgbClr>
                </a:solidFill>
                <a:latin typeface="Arial" panose="020B0604020202020204" pitchFamily="34" charset="0"/>
                <a:cs typeface="Arial" panose="020B0604020202020204" pitchFamily="34" charset="0"/>
              </a:rPr>
              <a:t>Development</a:t>
            </a:r>
            <a:endParaRPr lang="en-US" sz="1400" b="1" dirty="0">
              <a:solidFill>
                <a:srgbClr val="1F497D">
                  <a:lumMod val="50000"/>
                </a:srgbClr>
              </a:solidFill>
              <a:latin typeface="Arial" panose="020B0604020202020204" pitchFamily="34" charset="0"/>
              <a:cs typeface="Arial" panose="020B0604020202020204" pitchFamily="34" charset="0"/>
            </a:endParaRPr>
          </a:p>
        </p:txBody>
      </p:sp>
      <p:sp>
        <p:nvSpPr>
          <p:cNvPr id="29" name="Oval 28"/>
          <p:cNvSpPr/>
          <p:nvPr/>
        </p:nvSpPr>
        <p:spPr>
          <a:xfrm>
            <a:off x="405133" y="1304764"/>
            <a:ext cx="1752752" cy="1752752"/>
          </a:xfrm>
          <a:prstGeom prst="ellipse">
            <a:avLst/>
          </a:prstGeom>
          <a:solidFill>
            <a:srgbClr val="27BFD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600" b="1" dirty="0">
                <a:solidFill>
                  <a:srgbClr val="1F497D">
                    <a:lumMod val="50000"/>
                  </a:srgbClr>
                </a:solidFill>
                <a:latin typeface="Arial" panose="020B0604020202020204" pitchFamily="34" charset="0"/>
                <a:cs typeface="Arial" panose="020B0604020202020204" pitchFamily="34" charset="0"/>
              </a:rPr>
              <a:t>Strategic  </a:t>
            </a:r>
            <a:r>
              <a:rPr lang="en-US" sz="1600" b="1" dirty="0" smtClean="0">
                <a:solidFill>
                  <a:srgbClr val="1F497D">
                    <a:lumMod val="50000"/>
                  </a:srgbClr>
                </a:solidFill>
                <a:latin typeface="Arial" panose="020B0604020202020204" pitchFamily="34" charset="0"/>
                <a:cs typeface="Arial" panose="020B0604020202020204" pitchFamily="34" charset="0"/>
              </a:rPr>
              <a:t>Clusters</a:t>
            </a:r>
            <a:endParaRPr lang="en-US" sz="1600" b="1" dirty="0">
              <a:solidFill>
                <a:srgbClr val="1F497D">
                  <a:lumMod val="50000"/>
                </a:srgbClr>
              </a:solidFill>
              <a:latin typeface="Arial" panose="020B0604020202020204" pitchFamily="34" charset="0"/>
              <a:cs typeface="Arial" panose="020B0604020202020204" pitchFamily="34" charset="0"/>
            </a:endParaRPr>
          </a:p>
        </p:txBody>
      </p:sp>
      <p:sp>
        <p:nvSpPr>
          <p:cNvPr id="30" name="Oval 29"/>
          <p:cNvSpPr/>
          <p:nvPr/>
        </p:nvSpPr>
        <p:spPr>
          <a:xfrm>
            <a:off x="4722857" y="1345284"/>
            <a:ext cx="1816798" cy="1816798"/>
          </a:xfrm>
          <a:prstGeom prst="ellipse">
            <a:avLst/>
          </a:prstGeom>
          <a:solidFill>
            <a:srgbClr val="F37835"/>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Human Capital</a:t>
            </a:r>
          </a:p>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Development</a:t>
            </a:r>
          </a:p>
        </p:txBody>
      </p:sp>
      <p:sp>
        <p:nvSpPr>
          <p:cNvPr id="32" name="Oval 31"/>
          <p:cNvSpPr/>
          <p:nvPr/>
        </p:nvSpPr>
        <p:spPr>
          <a:xfrm>
            <a:off x="6863578" y="1345284"/>
            <a:ext cx="1816798" cy="1816798"/>
          </a:xfrm>
          <a:prstGeom prst="ellipse">
            <a:avLst/>
          </a:prstGeom>
          <a:solidFill>
            <a:srgbClr val="00B0F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lvl="0" algn="ctr">
              <a:defRPr/>
            </a:pPr>
            <a:r>
              <a:rPr lang="en-US" sz="1400" b="1" dirty="0">
                <a:solidFill>
                  <a:srgbClr val="1F497D">
                    <a:lumMod val="50000"/>
                  </a:srgbClr>
                </a:solidFill>
                <a:latin typeface="Arial" panose="020B0604020202020204" pitchFamily="34" charset="0"/>
                <a:cs typeface="Arial" panose="020B0604020202020204" pitchFamily="34" charset="0"/>
              </a:rPr>
              <a:t>Strategic Infrastructure</a:t>
            </a:r>
          </a:p>
        </p:txBody>
      </p:sp>
      <p:sp>
        <p:nvSpPr>
          <p:cNvPr id="3" name="Rectangle 2"/>
          <p:cNvSpPr/>
          <p:nvPr/>
        </p:nvSpPr>
        <p:spPr>
          <a:xfrm>
            <a:off x="4693948" y="3285123"/>
            <a:ext cx="1874615" cy="646331"/>
          </a:xfrm>
          <a:prstGeom prst="rect">
            <a:avLst/>
          </a:prstGeom>
        </p:spPr>
        <p:txBody>
          <a:bodyPr wrap="square">
            <a:spAutoFit/>
          </a:bodyPr>
          <a:lstStyle/>
          <a:p>
            <a:pPr algn="ctr">
              <a:defRPr/>
            </a:pPr>
            <a:r>
              <a:rPr lang="en-GB" sz="1200" dirty="0">
                <a:solidFill>
                  <a:prstClr val="white"/>
                </a:solidFill>
                <a:latin typeface="Arial" panose="020B0604020202020204" pitchFamily="34" charset="0"/>
                <a:ea typeface="ＭＳ Ｐゴシック" charset="0"/>
                <a:cs typeface="Arial" panose="020B0604020202020204" pitchFamily="34" charset="0"/>
              </a:rPr>
              <a:t>Development of relevant skills to support industrial development</a:t>
            </a:r>
            <a:endParaRPr lang="en-ZA" sz="12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33" name="Rectangle 32"/>
          <p:cNvSpPr/>
          <p:nvPr/>
        </p:nvSpPr>
        <p:spPr>
          <a:xfrm>
            <a:off x="355833" y="3211270"/>
            <a:ext cx="1792009" cy="830997"/>
          </a:xfrm>
          <a:prstGeom prst="rect">
            <a:avLst/>
          </a:prstGeom>
        </p:spPr>
        <p:txBody>
          <a:bodyPr wrap="square">
            <a:spAutoFit/>
          </a:bodyPr>
          <a:lstStyle/>
          <a:p>
            <a:pPr lvl="0" algn="ctr">
              <a:defRPr/>
            </a:pPr>
            <a:r>
              <a:rPr lang="en-US" sz="1200" dirty="0">
                <a:solidFill>
                  <a:prstClr val="white"/>
                </a:solidFill>
                <a:latin typeface="Arial" panose="020B0604020202020204" pitchFamily="34" charset="0"/>
                <a:cs typeface="Arial" panose="020B0604020202020204" pitchFamily="34" charset="0"/>
              </a:rPr>
              <a:t>Delivering to the CSIR Strategic objectives and are enabled by</a:t>
            </a:r>
          </a:p>
          <a:p>
            <a:pPr lvl="0" algn="ctr">
              <a:defRPr/>
            </a:pPr>
            <a:r>
              <a:rPr lang="en-US" sz="1200" dirty="0">
                <a:solidFill>
                  <a:prstClr val="white"/>
                </a:solidFill>
                <a:latin typeface="Arial" panose="020B0604020202020204" pitchFamily="34" charset="0"/>
                <a:cs typeface="Arial" panose="020B0604020202020204" pitchFamily="34" charset="0"/>
              </a:rPr>
              <a:t>research centres</a:t>
            </a:r>
          </a:p>
        </p:txBody>
      </p:sp>
      <p:sp>
        <p:nvSpPr>
          <p:cNvPr id="34" name="Rectangle 33"/>
          <p:cNvSpPr/>
          <p:nvPr/>
        </p:nvSpPr>
        <p:spPr>
          <a:xfrm>
            <a:off x="6840110" y="3240300"/>
            <a:ext cx="1863734" cy="1015663"/>
          </a:xfrm>
          <a:prstGeom prst="rect">
            <a:avLst/>
          </a:prstGeom>
        </p:spPr>
        <p:txBody>
          <a:bodyPr wrap="square">
            <a:spAutoFit/>
          </a:bodyPr>
          <a:lstStyle/>
          <a:p>
            <a:pPr lvl="0" algn="ctr">
              <a:defRPr/>
            </a:pPr>
            <a:r>
              <a:rPr lang="en-US" sz="1200" dirty="0" smtClean="0">
                <a:solidFill>
                  <a:prstClr val="white"/>
                </a:solidFill>
                <a:latin typeface="Arial" panose="020B0604020202020204" pitchFamily="34" charset="0"/>
                <a:cs typeface="Arial" panose="020B0604020202020204" pitchFamily="34" charset="0"/>
              </a:rPr>
              <a:t>Infrastructure </a:t>
            </a:r>
            <a:r>
              <a:rPr lang="en-US" sz="1200" dirty="0">
                <a:solidFill>
                  <a:prstClr val="white"/>
                </a:solidFill>
                <a:latin typeface="Arial" panose="020B0604020202020204" pitchFamily="34" charset="0"/>
                <a:cs typeface="Arial" panose="020B0604020202020204" pitchFamily="34" charset="0"/>
              </a:rPr>
              <a:t>to strengthen scientific and industrial </a:t>
            </a:r>
            <a:r>
              <a:rPr lang="en-US" sz="1200" dirty="0" smtClean="0">
                <a:solidFill>
                  <a:prstClr val="white"/>
                </a:solidFill>
                <a:latin typeface="Arial" panose="020B0604020202020204" pitchFamily="34" charset="0"/>
                <a:cs typeface="Arial" panose="020B0604020202020204" pitchFamily="34" charset="0"/>
              </a:rPr>
              <a:t>development and the research campus of the future</a:t>
            </a:r>
            <a:endParaRPr lang="en-US" sz="1200" dirty="0">
              <a:solidFill>
                <a:prstClr val="white"/>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3671900" y="-639063"/>
            <a:ext cx="2705100" cy="520700"/>
          </a:xfrm>
          <a:prstGeom prst="rect">
            <a:avLst/>
          </a:prstGeom>
        </p:spPr>
      </p:pic>
      <p:sp>
        <p:nvSpPr>
          <p:cNvPr id="28" name="Rectangle 27"/>
          <p:cNvSpPr/>
          <p:nvPr/>
        </p:nvSpPr>
        <p:spPr>
          <a:xfrm>
            <a:off x="468313" y="296652"/>
            <a:ext cx="7679092" cy="800219"/>
          </a:xfrm>
          <a:prstGeom prst="rect">
            <a:avLst/>
          </a:prstGeom>
        </p:spPr>
        <p:txBody>
          <a:bodyPr wrap="square">
            <a:spAutoFit/>
          </a:bodyPr>
          <a:lstStyle/>
          <a:p>
            <a:pPr lvl="0">
              <a:defRPr/>
            </a:pPr>
            <a:r>
              <a:rPr lang="en-US" sz="2600" b="1" dirty="0">
                <a:solidFill>
                  <a:srgbClr val="10253F"/>
                </a:solidFill>
                <a:latin typeface="Arial" panose="020B0604020202020204" pitchFamily="34" charset="0"/>
                <a:ea typeface="ＭＳ Ｐゴシック" charset="0"/>
                <a:cs typeface="Arial" panose="020B0604020202020204" pitchFamily="34" charset="0"/>
              </a:rPr>
              <a:t>Impact of COVID-19 and PG </a:t>
            </a:r>
            <a:r>
              <a:rPr lang="en-US" sz="2600" b="1" dirty="0" smtClean="0">
                <a:solidFill>
                  <a:srgbClr val="10253F"/>
                </a:solidFill>
                <a:latin typeface="Arial" panose="020B0604020202020204" pitchFamily="34" charset="0"/>
                <a:ea typeface="ＭＳ Ｐゴシック" charset="0"/>
                <a:cs typeface="Arial" panose="020B0604020202020204" pitchFamily="34" charset="0"/>
              </a:rPr>
              <a:t>reductions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10253F"/>
                </a:solidFill>
                <a:effectLst/>
                <a:uLnTx/>
                <a:uFillTx/>
                <a:latin typeface="Arial" panose="020B0604020202020204" pitchFamily="34" charset="0"/>
                <a:ea typeface="ＭＳ Ｐゴシック" charset="0"/>
                <a:cs typeface="Arial" panose="020B0604020202020204" pitchFamily="34" charset="0"/>
              </a:rPr>
              <a:t>Programmes that were affected by the 10% PG cuts</a:t>
            </a:r>
            <a:endParaRPr kumimoji="0" lang="en-ZA" sz="20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endParaRPr>
          </a:p>
        </p:txBody>
      </p:sp>
      <p:sp>
        <p:nvSpPr>
          <p:cNvPr id="36" name="Rounded Rectangle 35"/>
          <p:cNvSpPr/>
          <p:nvPr/>
        </p:nvSpPr>
        <p:spPr>
          <a:xfrm>
            <a:off x="4752513" y="5309205"/>
            <a:ext cx="3913174" cy="1372920"/>
          </a:xfrm>
          <a:prstGeom prst="roundRect">
            <a:avLst>
              <a:gd name="adj" fmla="val 6919"/>
            </a:avLst>
          </a:prstGeom>
          <a:solidFill>
            <a:srgbClr val="27BFD6"/>
          </a:solidFill>
          <a:ln>
            <a:solidFill>
              <a:schemeClr val="bg1"/>
            </a:solidFill>
          </a:ln>
        </p:spPr>
        <p:style>
          <a:lnRef idx="1">
            <a:schemeClr val="accent1"/>
          </a:lnRef>
          <a:fillRef idx="3">
            <a:schemeClr val="accent1"/>
          </a:fillRef>
          <a:effectRef idx="2">
            <a:schemeClr val="accent1"/>
          </a:effectRef>
          <a:fontRef idx="minor">
            <a:schemeClr val="lt1"/>
          </a:fontRef>
        </p:style>
        <p:txBody>
          <a:bodyPr tIns="108000" rtlCol="0" anchor="t"/>
          <a:lstStyle/>
          <a:p>
            <a:pPr lvl="0" algn="ctr"/>
            <a:r>
              <a:rPr lang="en-US" sz="1600" b="1" smtClean="0">
                <a:solidFill>
                  <a:schemeClr val="tx2">
                    <a:lumMod val="50000"/>
                  </a:schemeClr>
                </a:solidFill>
                <a:latin typeface="Arial" charset="0"/>
                <a:ea typeface="Arial" charset="0"/>
                <a:cs typeface="Arial" charset="0"/>
              </a:rPr>
              <a:t>Support portfolios</a:t>
            </a:r>
            <a:endParaRPr lang="en-US" sz="1600" b="1" dirty="0" smtClean="0">
              <a:solidFill>
                <a:schemeClr val="tx2">
                  <a:lumMod val="50000"/>
                </a:schemeClr>
              </a:solidFill>
              <a:latin typeface="Arial" charset="0"/>
              <a:ea typeface="Arial" charset="0"/>
              <a:cs typeface="Arial" charset="0"/>
            </a:endParaRPr>
          </a:p>
          <a:p>
            <a:pPr lvl="0" algn="ctr"/>
            <a:endParaRPr lang="en-US" sz="1600" b="1" dirty="0">
              <a:solidFill>
                <a:schemeClr val="tx2">
                  <a:lumMod val="50000"/>
                </a:schemeClr>
              </a:solidFill>
              <a:latin typeface="Arial" charset="0"/>
              <a:ea typeface="Arial" charset="0"/>
              <a:cs typeface="Arial" charset="0"/>
            </a:endParaRPr>
          </a:p>
        </p:txBody>
      </p:sp>
      <p:sp>
        <p:nvSpPr>
          <p:cNvPr id="5" name="Rounded Rectangle 4"/>
          <p:cNvSpPr/>
          <p:nvPr/>
        </p:nvSpPr>
        <p:spPr>
          <a:xfrm>
            <a:off x="533157" y="4410090"/>
            <a:ext cx="1475298" cy="656029"/>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R7 </a:t>
            </a:r>
            <a:r>
              <a:rPr lang="en-US" sz="1400" b="1" dirty="0" smtClean="0">
                <a:solidFill>
                  <a:schemeClr val="bg1"/>
                </a:solidFill>
                <a:latin typeface="Arial" panose="020B0604020202020204" pitchFamily="34" charset="0"/>
                <a:cs typeface="Arial" panose="020B0604020202020204" pitchFamily="34" charset="0"/>
              </a:rPr>
              <a:t>million </a:t>
            </a:r>
            <a:endParaRPr lang="en-US" sz="1400" b="1" dirty="0">
              <a:solidFill>
                <a:schemeClr val="bg1"/>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Ring-fenced</a:t>
            </a:r>
            <a:endParaRPr lang="en-ZA" sz="1400" b="1" dirty="0">
              <a:solidFill>
                <a:schemeClr val="bg1"/>
              </a:solidFill>
              <a:latin typeface="Arial" panose="020B0604020202020204" pitchFamily="34" charset="0"/>
              <a:cs typeface="Arial" panose="020B0604020202020204" pitchFamily="34" charset="0"/>
            </a:endParaRPr>
          </a:p>
        </p:txBody>
      </p:sp>
      <p:sp>
        <p:nvSpPr>
          <p:cNvPr id="37" name="Rounded Rectangle 36"/>
          <p:cNvSpPr/>
          <p:nvPr/>
        </p:nvSpPr>
        <p:spPr>
          <a:xfrm>
            <a:off x="7034328" y="4420085"/>
            <a:ext cx="1475298" cy="656029"/>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R15 million</a:t>
            </a:r>
            <a:endParaRPr lang="en-US" sz="1400" b="1" dirty="0">
              <a:solidFill>
                <a:schemeClr val="bg1"/>
              </a:solidFill>
              <a:latin typeface="Arial" panose="020B0604020202020204" pitchFamily="34" charset="0"/>
              <a:cs typeface="Arial" panose="020B0604020202020204" pitchFamily="34" charset="0"/>
            </a:endParaRPr>
          </a:p>
        </p:txBody>
      </p:sp>
      <p:sp>
        <p:nvSpPr>
          <p:cNvPr id="39" name="Rounded Rectangle 38"/>
          <p:cNvSpPr/>
          <p:nvPr/>
        </p:nvSpPr>
        <p:spPr>
          <a:xfrm>
            <a:off x="4893606" y="4420085"/>
            <a:ext cx="1475298" cy="656029"/>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R10.4 million</a:t>
            </a:r>
            <a:endParaRPr lang="en-US" sz="1400" b="1" dirty="0">
              <a:solidFill>
                <a:schemeClr val="bg1"/>
              </a:solidFill>
              <a:latin typeface="Arial" panose="020B0604020202020204" pitchFamily="34" charset="0"/>
              <a:cs typeface="Arial" panose="020B0604020202020204" pitchFamily="34" charset="0"/>
            </a:endParaRPr>
          </a:p>
        </p:txBody>
      </p:sp>
      <p:sp>
        <p:nvSpPr>
          <p:cNvPr id="40" name="Rounded Rectangle 39"/>
          <p:cNvSpPr/>
          <p:nvPr/>
        </p:nvSpPr>
        <p:spPr>
          <a:xfrm>
            <a:off x="2704365" y="4452016"/>
            <a:ext cx="1475298" cy="656029"/>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R10.5 million</a:t>
            </a:r>
            <a:endParaRPr lang="en-US" sz="1400" b="1" dirty="0">
              <a:solidFill>
                <a:schemeClr val="bg1"/>
              </a:solidFill>
              <a:latin typeface="Arial" panose="020B0604020202020204" pitchFamily="34" charset="0"/>
              <a:cs typeface="Arial" panose="020B0604020202020204" pitchFamily="34" charset="0"/>
            </a:endParaRPr>
          </a:p>
        </p:txBody>
      </p:sp>
      <p:sp>
        <p:nvSpPr>
          <p:cNvPr id="41" name="Rounded Rectangle 40"/>
          <p:cNvSpPr/>
          <p:nvPr/>
        </p:nvSpPr>
        <p:spPr>
          <a:xfrm>
            <a:off x="1573322" y="6057292"/>
            <a:ext cx="1656764" cy="515304"/>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17375E"/>
                </a:solidFill>
                <a:latin typeface="Arial" panose="020B0604020202020204" pitchFamily="34" charset="0"/>
                <a:cs typeface="Arial" panose="020B0604020202020204" pitchFamily="34" charset="0"/>
              </a:rPr>
              <a:t>R8 million</a:t>
            </a:r>
            <a:endParaRPr lang="en-US" sz="1600" b="1" dirty="0">
              <a:solidFill>
                <a:srgbClr val="17375E"/>
              </a:solidFill>
              <a:latin typeface="Arial" panose="020B0604020202020204" pitchFamily="34" charset="0"/>
              <a:cs typeface="Arial" panose="020B0604020202020204" pitchFamily="34" charset="0"/>
            </a:endParaRPr>
          </a:p>
        </p:txBody>
      </p:sp>
      <p:sp>
        <p:nvSpPr>
          <p:cNvPr id="26" name="Rounded Rectangle 25"/>
          <p:cNvSpPr/>
          <p:nvPr/>
        </p:nvSpPr>
        <p:spPr>
          <a:xfrm>
            <a:off x="5880718" y="6057292"/>
            <a:ext cx="1656764" cy="515304"/>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17375E"/>
                </a:solidFill>
                <a:latin typeface="Arial" panose="020B0604020202020204" pitchFamily="34" charset="0"/>
                <a:cs typeface="Arial" panose="020B0604020202020204" pitchFamily="34" charset="0"/>
              </a:rPr>
              <a:t>R29.2 </a:t>
            </a:r>
            <a:r>
              <a:rPr lang="en-US" sz="1600" b="1" dirty="0" smtClean="0">
                <a:solidFill>
                  <a:srgbClr val="17375E"/>
                </a:solidFill>
                <a:latin typeface="Arial" panose="020B0604020202020204" pitchFamily="34" charset="0"/>
                <a:cs typeface="Arial" panose="020B0604020202020204" pitchFamily="34" charset="0"/>
              </a:rPr>
              <a:t>million</a:t>
            </a:r>
            <a:endParaRPr lang="en-US" sz="1600" b="1" dirty="0">
              <a:solidFill>
                <a:srgbClr val="1737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60940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40831" y="1644420"/>
            <a:ext cx="8026907" cy="4520884"/>
          </a:xfrm>
          <a:prstGeom prst="roundRect">
            <a:avLst>
              <a:gd name="adj" fmla="val 2269"/>
            </a:avLst>
          </a:prstGeom>
          <a:gradFill>
            <a:gsLst>
              <a:gs pos="100000">
                <a:srgbClr val="37ACC0"/>
              </a:gs>
              <a:gs pos="0">
                <a:schemeClr val="bg1">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5"/>
          <p:cNvSpPr>
            <a:spLocks noGrp="1"/>
          </p:cNvSpPr>
          <p:nvPr>
            <p:ph type="title"/>
          </p:nvPr>
        </p:nvSpPr>
        <p:spPr/>
        <p:txBody>
          <a:bodyPr>
            <a:normAutofit/>
          </a:bodyPr>
          <a:lstStyle/>
          <a:p>
            <a:r>
              <a:rPr lang="en-US" sz="2600" dirty="0"/>
              <a:t>Procurement </a:t>
            </a:r>
            <a:r>
              <a:rPr lang="en-US" sz="2600" dirty="0" smtClean="0"/>
              <a:t>challenges and constraints </a:t>
            </a:r>
            <a:br>
              <a:rPr lang="en-US" sz="2600" dirty="0" smtClean="0"/>
            </a:br>
            <a:r>
              <a:rPr lang="en-US" sz="2600" dirty="0" smtClean="0"/>
              <a:t>when </a:t>
            </a:r>
            <a:r>
              <a:rPr lang="en-US" sz="2600" dirty="0"/>
              <a:t>contracting </a:t>
            </a:r>
            <a:r>
              <a:rPr lang="en-US" sz="2600" dirty="0" smtClean="0"/>
              <a:t>with the public sector</a:t>
            </a:r>
            <a:endParaRPr lang="en-ZA" sz="2600" dirty="0"/>
          </a:p>
        </p:txBody>
      </p:sp>
      <p:pic>
        <p:nvPicPr>
          <p:cNvPr id="50" name="Picture 4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52" name="Straight Connector 51"/>
          <p:cNvCxnSpPr/>
          <p:nvPr/>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11560" y="1736812"/>
            <a:ext cx="7776864" cy="353943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Section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217 of the Constitution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read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with section 51(1)(a)(iii) of the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PFMA requires all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government entities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to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maintain an appropriate procurement and provisioning system which is fair, equitable, transparent, competitive and cost-effective</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The CSIR, a schedule 3B entity under the PFMA subscribes to and aligns to these Constitution pillars</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The CSIR’s mandate is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to “…foster</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in the national interest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and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in fields which in its opinion </a:t>
            </a:r>
            <a:r>
              <a:rPr kumimoji="0" lang="en-US" sz="1600" b="1" i="1" u="sng"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should receive preference</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industrial and scientific development,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either by itself or </a:t>
            </a:r>
            <a:r>
              <a:rPr kumimoji="0" lang="en-US" sz="1600" b="1" i="0" u="sng"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in co-operation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and thereby </a:t>
            </a: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to contribute to the improvement of the quality of life of the people of the Republic</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xmlns="" val="24073601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27964" y="1467197"/>
            <a:ext cx="8220500" cy="5850235"/>
          </a:xfrm>
          <a:prstGeom prst="roundRect">
            <a:avLst>
              <a:gd name="adj" fmla="val 2269"/>
            </a:avLst>
          </a:prstGeom>
          <a:gradFill>
            <a:gsLst>
              <a:gs pos="100000">
                <a:srgbClr val="37ACC0"/>
              </a:gs>
              <a:gs pos="0">
                <a:schemeClr val="bg1">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5"/>
          <p:cNvSpPr>
            <a:spLocks noGrp="1"/>
          </p:cNvSpPr>
          <p:nvPr>
            <p:ph type="title"/>
          </p:nvPr>
        </p:nvSpPr>
        <p:spPr/>
        <p:txBody>
          <a:bodyPr>
            <a:normAutofit/>
          </a:bodyPr>
          <a:lstStyle/>
          <a:p>
            <a:r>
              <a:rPr lang="en-US" sz="2600" dirty="0"/>
              <a:t>Procurement challenges and constraints </a:t>
            </a:r>
            <a:r>
              <a:rPr lang="en-US" sz="2600" dirty="0" smtClean="0"/>
              <a:t/>
            </a:r>
            <a:br>
              <a:rPr lang="en-US" sz="2600" dirty="0" smtClean="0"/>
            </a:br>
            <a:r>
              <a:rPr lang="en-US" sz="2600" dirty="0" smtClean="0"/>
              <a:t>when </a:t>
            </a:r>
            <a:r>
              <a:rPr lang="en-US" sz="2600" dirty="0"/>
              <a:t>contracting with the public </a:t>
            </a:r>
            <a:r>
              <a:rPr lang="en-US" sz="2600" dirty="0" smtClean="0"/>
              <a:t>sector</a:t>
            </a:r>
            <a:endParaRPr lang="en-ZA" sz="2600" dirty="0"/>
          </a:p>
        </p:txBody>
      </p:sp>
      <p:pic>
        <p:nvPicPr>
          <p:cNvPr id="50" name="Picture 4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52" name="Straight Connector 51"/>
          <p:cNvCxnSpPr/>
          <p:nvPr/>
        </p:nvCxnSpPr>
        <p:spPr>
          <a:xfrm flipV="1">
            <a:off x="611560" y="1232756"/>
            <a:ext cx="6660740" cy="6288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94144" y="1556792"/>
            <a:ext cx="8092656" cy="550920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The pursuit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to balance the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PFMA and Constitutional requirements and the drive to achieve our mandate, objectives and Shareholders</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t>
            </a:r>
            <a:r>
              <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Compact targets, are often faced with near impossible challenges.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NT exemption requests for the CSIR and/or </a:t>
            </a:r>
            <a:r>
              <a:rPr lang="en-US" sz="1600" dirty="0" smtClean="0">
                <a:solidFill>
                  <a:srgbClr val="032C50"/>
                </a:solidFill>
                <a:latin typeface="Arial" panose="020B0604020202020204" pitchFamily="34" charset="0"/>
                <a:ea typeface="ＭＳ Ｐゴシック" charset="0"/>
                <a:cs typeface="Arial" panose="020B0604020202020204" pitchFamily="34" charset="0"/>
              </a:rPr>
              <a:t>SOEs or government </a:t>
            </a:r>
            <a:r>
              <a:rPr lang="en-US" sz="1600" dirty="0">
                <a:solidFill>
                  <a:srgbClr val="032C50"/>
                </a:solidFill>
                <a:latin typeface="Arial" panose="020B0604020202020204" pitchFamily="34" charset="0"/>
                <a:ea typeface="ＭＳ Ｐゴシック" charset="0"/>
                <a:cs typeface="Arial" panose="020B0604020202020204" pitchFamily="34" charset="0"/>
              </a:rPr>
              <a:t>departments from following a competitive bidding processes</a:t>
            </a:r>
            <a:r>
              <a:rPr lang="en-US" sz="1600" dirty="0" smtClean="0">
                <a:solidFill>
                  <a:srgbClr val="032C50"/>
                </a:solidFill>
                <a:latin typeface="Arial" panose="020B0604020202020204" pitchFamily="34" charset="0"/>
                <a:ea typeface="ＭＳ Ｐゴシック" charset="0"/>
                <a:cs typeface="Arial" panose="020B0604020202020204" pitchFamily="34" charset="0"/>
              </a:rPr>
              <a:t>, have </a:t>
            </a:r>
            <a:r>
              <a:rPr lang="en-US" sz="1600" u="sng" dirty="0">
                <a:solidFill>
                  <a:srgbClr val="032C50"/>
                </a:solidFill>
                <a:latin typeface="Arial" panose="020B0604020202020204" pitchFamily="34" charset="0"/>
                <a:ea typeface="ＭＳ Ｐゴシック" charset="0"/>
                <a:cs typeface="Arial" panose="020B0604020202020204" pitchFamily="34" charset="0"/>
              </a:rPr>
              <a:t>only</a:t>
            </a:r>
            <a:r>
              <a:rPr lang="en-US" sz="1600" dirty="0">
                <a:solidFill>
                  <a:srgbClr val="032C50"/>
                </a:solidFill>
                <a:latin typeface="Arial" panose="020B0604020202020204" pitchFamily="34" charset="0"/>
                <a:ea typeface="ＭＳ Ｐゴシック" charset="0"/>
                <a:cs typeface="Arial" panose="020B0604020202020204" pitchFamily="34" charset="0"/>
              </a:rPr>
              <a:t> </a:t>
            </a:r>
            <a:r>
              <a:rPr lang="en-US" sz="1600" dirty="0" smtClean="0">
                <a:solidFill>
                  <a:srgbClr val="032C50"/>
                </a:solidFill>
                <a:latin typeface="Arial" panose="020B0604020202020204" pitchFamily="34" charset="0"/>
                <a:ea typeface="ＭＳ Ｐゴシック" charset="0"/>
                <a:cs typeface="Arial" panose="020B0604020202020204" pitchFamily="34" charset="0"/>
              </a:rPr>
              <a:t>been for </a:t>
            </a:r>
            <a:r>
              <a:rPr lang="en-US" sz="1600" dirty="0">
                <a:solidFill>
                  <a:srgbClr val="032C50"/>
                </a:solidFill>
                <a:latin typeface="Arial" panose="020B0604020202020204" pitchFamily="34" charset="0"/>
                <a:ea typeface="ＭＳ Ｐゴシック" charset="0"/>
                <a:cs typeface="Arial" panose="020B0604020202020204" pitchFamily="34" charset="0"/>
              </a:rPr>
              <a:t>core mandate </a:t>
            </a:r>
            <a:r>
              <a:rPr lang="en-US" sz="1600" dirty="0" smtClean="0">
                <a:solidFill>
                  <a:srgbClr val="032C50"/>
                </a:solidFill>
                <a:latin typeface="Arial" panose="020B0604020202020204" pitchFamily="34" charset="0"/>
                <a:ea typeface="ＭＳ Ｐゴシック" charset="0"/>
                <a:cs typeface="Arial" panose="020B0604020202020204" pitchFamily="34" charset="0"/>
              </a:rPr>
              <a:t>services.</a:t>
            </a:r>
          </a:p>
          <a:p>
            <a:pPr marL="285750" lvl="0" indent="-285750" eaLnBrk="0" fontAlgn="base" hangingPunct="0">
              <a:spcBef>
                <a:spcPct val="0"/>
              </a:spcBef>
              <a:spcAft>
                <a:spcPct val="0"/>
              </a:spcAft>
              <a:buFont typeface="Arial" panose="020B0604020202020204" pitchFamily="34" charset="0"/>
              <a:buChar char="•"/>
              <a:defRPr/>
            </a:pP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US" sz="1600" dirty="0" smtClean="0">
                <a:solidFill>
                  <a:srgbClr val="032C50"/>
                </a:solidFill>
                <a:latin typeface="Arial" panose="020B0604020202020204" pitchFamily="34" charset="0"/>
                <a:ea typeface="ＭＳ Ｐゴシック" charset="0"/>
                <a:cs typeface="Arial" panose="020B0604020202020204" pitchFamily="34" charset="0"/>
              </a:rPr>
              <a:t>Blanket </a:t>
            </a:r>
            <a:r>
              <a:rPr lang="en-US" sz="1600" dirty="0">
                <a:solidFill>
                  <a:srgbClr val="032C50"/>
                </a:solidFill>
                <a:latin typeface="Arial" panose="020B0604020202020204" pitchFamily="34" charset="0"/>
                <a:ea typeface="ＭＳ Ｐゴシック" charset="0"/>
                <a:cs typeface="Arial" panose="020B0604020202020204" pitchFamily="34" charset="0"/>
              </a:rPr>
              <a:t>exemptions have been requested without </a:t>
            </a:r>
            <a:r>
              <a:rPr lang="en-US" sz="1600" dirty="0" smtClean="0">
                <a:solidFill>
                  <a:srgbClr val="032C50"/>
                </a:solidFill>
                <a:latin typeface="Arial" panose="020B0604020202020204" pitchFamily="34" charset="0"/>
                <a:ea typeface="ＭＳ Ｐゴシック" charset="0"/>
                <a:cs typeface="Arial" panose="020B0604020202020204" pitchFamily="34" charset="0"/>
              </a:rPr>
              <a:t>success.</a:t>
            </a: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285750" lvl="1" indent="-285750" eaLnBrk="0" fontAlgn="base" hangingPunct="0">
              <a:spcBef>
                <a:spcPct val="0"/>
              </a:spcBef>
              <a:spcAft>
                <a:spcPct val="0"/>
              </a:spcAft>
              <a:buFont typeface="Arial" panose="020B0604020202020204" pitchFamily="34" charset="0"/>
              <a:buChar char="•"/>
              <a:defRPr/>
            </a:pPr>
            <a:endParaRPr lang="en-US" sz="1600" dirty="0" smtClean="0">
              <a:solidFill>
                <a:srgbClr val="032C50"/>
              </a:solidFill>
              <a:latin typeface="Arial" panose="020B0604020202020204" pitchFamily="34" charset="0"/>
              <a:ea typeface="ＭＳ Ｐゴシック" charset="0"/>
              <a:cs typeface="Arial" panose="020B0604020202020204" pitchFamily="34" charset="0"/>
            </a:endParaRPr>
          </a:p>
          <a:p>
            <a:pPr marL="285750" lvl="1" indent="-285750" eaLnBrk="0" fontAlgn="base" hangingPunct="0">
              <a:spcBef>
                <a:spcPct val="0"/>
              </a:spcBef>
              <a:spcAft>
                <a:spcPct val="0"/>
              </a:spcAft>
              <a:buFont typeface="Arial" panose="020B0604020202020204" pitchFamily="34" charset="0"/>
              <a:buChar char="•"/>
              <a:defRPr/>
            </a:pPr>
            <a:r>
              <a:rPr lang="en-US" sz="1600" dirty="0" smtClean="0">
                <a:solidFill>
                  <a:srgbClr val="032C50"/>
                </a:solidFill>
                <a:latin typeface="Arial" panose="020B0604020202020204" pitchFamily="34" charset="0"/>
                <a:ea typeface="ＭＳ Ｐゴシック" charset="0"/>
                <a:cs typeface="Arial" panose="020B0604020202020204" pitchFamily="34" charset="0"/>
              </a:rPr>
              <a:t>Several case-by-case </a:t>
            </a:r>
            <a:r>
              <a:rPr lang="en-US" sz="1600" dirty="0">
                <a:solidFill>
                  <a:srgbClr val="032C50"/>
                </a:solidFill>
                <a:latin typeface="Arial" panose="020B0604020202020204" pitchFamily="34" charset="0"/>
                <a:ea typeface="ＭＳ Ｐゴシック" charset="0"/>
                <a:cs typeface="Arial" panose="020B0604020202020204" pitchFamily="34" charset="0"/>
              </a:rPr>
              <a:t>basis exemption requests by various state-owned entities and government departments (such as Transnet, The Department of Environment, Forestry and Fisheries, various SEZs, </a:t>
            </a:r>
            <a:r>
              <a:rPr lang="en-US" sz="1600" dirty="0" err="1">
                <a:solidFill>
                  <a:srgbClr val="032C50"/>
                </a:solidFill>
                <a:latin typeface="Arial" panose="020B0604020202020204" pitchFamily="34" charset="0"/>
                <a:ea typeface="ＭＳ Ｐゴシック" charset="0"/>
                <a:cs typeface="Arial" panose="020B0604020202020204" pitchFamily="34" charset="0"/>
              </a:rPr>
              <a:t>etc</a:t>
            </a:r>
            <a:r>
              <a:rPr lang="en-US" sz="1600" dirty="0">
                <a:solidFill>
                  <a:srgbClr val="032C50"/>
                </a:solidFill>
                <a:latin typeface="Arial" panose="020B0604020202020204" pitchFamily="34" charset="0"/>
                <a:ea typeface="ＭＳ Ｐゴシック" charset="0"/>
                <a:cs typeface="Arial" panose="020B0604020202020204" pitchFamily="34" charset="0"/>
              </a:rPr>
              <a:t>) have also proven </a:t>
            </a:r>
            <a:r>
              <a:rPr lang="en-US" sz="1600" dirty="0" smtClean="0">
                <a:solidFill>
                  <a:srgbClr val="032C50"/>
                </a:solidFill>
                <a:latin typeface="Arial" panose="020B0604020202020204" pitchFamily="34" charset="0"/>
                <a:ea typeface="ＭＳ Ｐゴシック" charset="0"/>
                <a:cs typeface="Arial" panose="020B0604020202020204" pitchFamily="34" charset="0"/>
              </a:rPr>
              <a:t>unsuccessful. </a:t>
            </a: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lvl="1" eaLnBrk="0" fontAlgn="base" hangingPunct="0">
              <a:spcBef>
                <a:spcPct val="0"/>
              </a:spcBef>
              <a:spcAft>
                <a:spcPct val="0"/>
              </a:spcAft>
              <a:defRPr/>
            </a:pP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A CSIR exemption of core mandate services would be in the national interest, as per our mandate which requires that we contribute to the improvement of the quality of life of the people of the Republic. It would also result in an overall decrease of costs and increased efficiency, agility and effectiveness</a:t>
            </a:r>
            <a:r>
              <a:rPr lang="en-US" sz="1600" dirty="0" smtClean="0">
                <a:solidFill>
                  <a:srgbClr val="032C50"/>
                </a:solidFill>
                <a:latin typeface="Arial" panose="020B0604020202020204" pitchFamily="34" charset="0"/>
                <a:ea typeface="ＭＳ Ｐゴシック" charset="0"/>
                <a:cs typeface="Arial" panose="020B0604020202020204" pitchFamily="34" charset="0"/>
              </a:rPr>
              <a:t>.</a:t>
            </a:r>
          </a:p>
          <a:p>
            <a:pPr marL="285750" indent="-285750" eaLnBrk="0" fontAlgn="base" hangingPunct="0">
              <a:spcBef>
                <a:spcPct val="0"/>
              </a:spcBef>
              <a:spcAft>
                <a:spcPct val="0"/>
              </a:spcAft>
              <a:buFont typeface="Arial" panose="020B0604020202020204" pitchFamily="34" charset="0"/>
              <a:buChar char="•"/>
              <a:defRPr/>
            </a:pPr>
            <a:endParaRPr lang="en-US" sz="1600" dirty="0">
              <a:solidFill>
                <a:srgbClr val="FF0000"/>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The annual impact of not being able to secure these exemptions is in excess of R450 </a:t>
            </a:r>
            <a:r>
              <a:rPr lang="en-US" sz="1600" dirty="0" smtClean="0">
                <a:solidFill>
                  <a:srgbClr val="032C50"/>
                </a:solidFill>
                <a:latin typeface="Arial" panose="020B0604020202020204" pitchFamily="34" charset="0"/>
                <a:ea typeface="ＭＳ Ｐゴシック" charset="0"/>
                <a:cs typeface="Arial" panose="020B0604020202020204" pitchFamily="34" charset="0"/>
              </a:rPr>
              <a:t>million, </a:t>
            </a:r>
            <a:r>
              <a:rPr lang="en-US" sz="1600" dirty="0">
                <a:solidFill>
                  <a:srgbClr val="032C50"/>
                </a:solidFill>
                <a:latin typeface="Arial" panose="020B0604020202020204" pitchFamily="34" charset="0"/>
                <a:ea typeface="ＭＳ Ｐゴシック" charset="0"/>
                <a:cs typeface="Arial" panose="020B0604020202020204" pitchFamily="34" charset="0"/>
              </a:rPr>
              <a:t>even though </a:t>
            </a:r>
            <a:r>
              <a:rPr lang="en-US" sz="1600" dirty="0" smtClean="0">
                <a:solidFill>
                  <a:srgbClr val="032C50"/>
                </a:solidFill>
                <a:latin typeface="Arial" panose="020B0604020202020204" pitchFamily="34" charset="0"/>
                <a:ea typeface="ＭＳ Ｐゴシック" charset="0"/>
                <a:cs typeface="Arial" panose="020B0604020202020204" pitchFamily="34" charset="0"/>
              </a:rPr>
              <a:t>the CSIR </a:t>
            </a:r>
            <a:r>
              <a:rPr lang="en-US" sz="1600" dirty="0">
                <a:solidFill>
                  <a:srgbClr val="032C50"/>
                </a:solidFill>
                <a:latin typeface="Arial" panose="020B0604020202020204" pitchFamily="34" charset="0"/>
                <a:ea typeface="ＭＳ Ｐゴシック" charset="0"/>
                <a:cs typeface="Arial" panose="020B0604020202020204" pitchFamily="34" charset="0"/>
              </a:rPr>
              <a:t>is now a B-BBEE Level 2 </a:t>
            </a:r>
            <a:r>
              <a:rPr lang="en-US" sz="1600" dirty="0" smtClean="0">
                <a:solidFill>
                  <a:srgbClr val="032C50"/>
                </a:solidFill>
                <a:latin typeface="Arial" panose="020B0604020202020204" pitchFamily="34" charset="0"/>
                <a:ea typeface="ＭＳ Ｐゴシック" charset="0"/>
                <a:cs typeface="Arial" panose="020B0604020202020204" pitchFamily="34" charset="0"/>
              </a:rPr>
              <a:t>contributor.</a:t>
            </a: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xmlns="" val="42009199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556" y="2456892"/>
            <a:ext cx="7886700" cy="1325563"/>
          </a:xfrm>
        </p:spPr>
        <p:txBody>
          <a:bodyPr>
            <a:normAutofit/>
          </a:bodyPr>
          <a:lstStyle/>
          <a:p>
            <a:pPr algn="ctr"/>
            <a:r>
              <a:rPr lang="en-US" dirty="0">
                <a:solidFill>
                  <a:schemeClr val="tx2">
                    <a:lumMod val="50000"/>
                  </a:schemeClr>
                </a:solidFill>
              </a:rPr>
              <a:t>Research, development and innovation for impact</a:t>
            </a:r>
          </a:p>
        </p:txBody>
      </p:sp>
    </p:spTree>
    <p:extLst>
      <p:ext uri="{BB962C8B-B14F-4D97-AF65-F5344CB8AC3E}">
        <p14:creationId xmlns:p14="http://schemas.microsoft.com/office/powerpoint/2010/main" xmlns="" val="197167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46183" y="2926975"/>
            <a:ext cx="4187658" cy="3785651"/>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524644" y="2926975"/>
            <a:ext cx="4187658" cy="3454353"/>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endParaRPr>
          </a:p>
        </p:txBody>
      </p:sp>
      <p:sp>
        <p:nvSpPr>
          <p:cNvPr id="35" name="Rectangle 34"/>
          <p:cNvSpPr/>
          <p:nvPr/>
        </p:nvSpPr>
        <p:spPr>
          <a:xfrm>
            <a:off x="588100" y="3730065"/>
            <a:ext cx="4343127" cy="206210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16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 </a:t>
            </a:r>
            <a:endParaRPr kumimoji="0" lang="en-ZA"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p:txBody>
      </p:sp>
      <p:sp>
        <p:nvSpPr>
          <p:cNvPr id="3" name="Rectangle 2"/>
          <p:cNvSpPr/>
          <p:nvPr/>
        </p:nvSpPr>
        <p:spPr>
          <a:xfrm>
            <a:off x="526113" y="2926974"/>
            <a:ext cx="4186190" cy="3093154"/>
          </a:xfrm>
          <a:prstGeom prst="rect">
            <a:avLst/>
          </a:prstGeom>
        </p:spPr>
        <p:txBody>
          <a:bodyPr wrap="square">
            <a:spAutoFit/>
          </a:bodyPr>
          <a:lstStyle/>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A 100</a:t>
            </a: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 local </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ventilator </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Medical quality protective facial shields</a:t>
            </a:r>
            <a:endPar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endParaRP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Modelling the </a:t>
            </a: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spread of </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COVID-19</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Mapping vulnerable communities</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I</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nformation and decision-support centre</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Geo-spatial modelling to identify the level of internet connectivity to students’ locations </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Mobility </a:t>
            </a: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platform </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to track people movement</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T</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axi rank use for Gauteng response plans</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Small business impact study </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Impact </a:t>
            </a:r>
            <a:r>
              <a:rPr kumimoji="0" lang="en-US"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on North West economy study</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Improve broadband through use of Television White Space </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ＭＳ Ｐゴシック" charset="0"/>
                <a:cs typeface="Arial" panose="020B0604020202020204" pitchFamily="34" charset="0"/>
              </a:rPr>
              <a:t>technology</a:t>
            </a:r>
            <a:endParaRPr kumimoji="0" lang="en-ZA" sz="1500" b="0" i="0" u="none" strike="noStrike" kern="1200" cap="none" spc="0" normalizeH="0" baseline="0" noProof="0" dirty="0" smtClean="0">
              <a:ln>
                <a:noFill/>
              </a:ln>
              <a:solidFill>
                <a:srgbClr val="10253F"/>
              </a:solidFill>
              <a:effectLst/>
              <a:uLnTx/>
              <a:uFillTx/>
              <a:latin typeface="Arial" panose="020B0604020202020204" pitchFamily="34" charset="0"/>
              <a:ea typeface="ＭＳ Ｐゴシック" charset="0"/>
              <a:cs typeface="Arial" panose="020B0604020202020204" pitchFamily="34" charset="0"/>
            </a:endParaRPr>
          </a:p>
        </p:txBody>
      </p:sp>
      <p:sp>
        <p:nvSpPr>
          <p:cNvPr id="9" name="Rectangle 8"/>
          <p:cNvSpPr/>
          <p:nvPr/>
        </p:nvSpPr>
        <p:spPr>
          <a:xfrm>
            <a:off x="498905" y="118144"/>
            <a:ext cx="8272247" cy="954107"/>
          </a:xfrm>
          <a:prstGeom prst="rect">
            <a:avLst/>
          </a:prstGeom>
        </p:spPr>
        <p:txBody>
          <a:bodyPr vert="horz" lIns="91440" tIns="45720" rIns="91440" bIns="45720" rtlCol="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10253F"/>
                </a:solidFill>
                <a:effectLst/>
                <a:uLnTx/>
                <a:uFillTx/>
                <a:latin typeface="Arial" panose="020B0604020202020204" pitchFamily="34" charset="0"/>
                <a:ea typeface="ＭＳ Ｐゴシック" charset="0"/>
                <a:cs typeface="Arial" panose="020B0604020202020204" pitchFamily="34" charset="0"/>
              </a:rPr>
              <a:t>CSIR solutions and interventions in the fight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10253F"/>
                </a:solidFill>
                <a:effectLst/>
                <a:uLnTx/>
                <a:uFillTx/>
                <a:latin typeface="Arial" panose="020B0604020202020204" pitchFamily="34" charset="0"/>
                <a:ea typeface="ＭＳ Ｐゴシック" charset="0"/>
                <a:cs typeface="Arial" panose="020B0604020202020204" pitchFamily="34" charset="0"/>
              </a:rPr>
              <a:t>against COVID-19: Work underway or completed</a:t>
            </a:r>
            <a:endParaRPr kumimoji="0" lang="en-US" sz="240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endParaRPr>
          </a:p>
        </p:txBody>
      </p:sp>
      <p:sp>
        <p:nvSpPr>
          <p:cNvPr id="11" name="Rectangle 10"/>
          <p:cNvSpPr/>
          <p:nvPr/>
        </p:nvSpPr>
        <p:spPr>
          <a:xfrm>
            <a:off x="4712302" y="2926974"/>
            <a:ext cx="4277008" cy="3554819"/>
          </a:xfrm>
          <a:prstGeom prst="rect">
            <a:avLst/>
          </a:prstGeom>
        </p:spPr>
        <p:txBody>
          <a:bodyPr wrap="square">
            <a:spAutoFit/>
          </a:bodyPr>
          <a:lstStyle/>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COVID-19 sample testing </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One-step </a:t>
            </a:r>
            <a:r>
              <a:rPr kumimoji="0" lang="en-US"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PCR test kit for rapid detection </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Extraction kits for </a:t>
            </a:r>
            <a:r>
              <a:rPr kumimoji="0" lang="en-US" sz="1500" b="0" i="0"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naso</a:t>
            </a:r>
            <a:r>
              <a:rPr kumimoji="0" lang="en-US"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/oropharyngeal swab</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Medicinal </a:t>
            </a: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plant p</a:t>
            </a:r>
            <a:r>
              <a:rPr kumimoji="0" lang="en-US" sz="1500" b="0" i="0"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roducts</a:t>
            </a:r>
            <a:r>
              <a:rPr kumimoji="0" lang="en-US"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 to treat COVID-19</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Sanitisation</a:t>
            </a:r>
            <a:r>
              <a:rPr kumimoji="0" lang="en-US"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of bank </a:t>
            </a:r>
            <a:r>
              <a:rPr kumimoji="0" lang="en-US"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notes</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Pulmonary </a:t>
            </a: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delivery </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systems</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Anti-viral </a:t>
            </a: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face </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masks</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Anti-viral sanitiser </a:t>
            </a: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and </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lotion</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I</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nfection </a:t>
            </a: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prevention and control </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programmes: infrastructure standards, surface disinfection</a:t>
            </a:r>
          </a:p>
          <a:p>
            <a:pPr marL="271463" marR="0" lvl="0" indent="-271463"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Environmental aspects of COVID-19 study </a:t>
            </a:r>
          </a:p>
          <a:p>
            <a:pPr marL="742950" lvl="1" indent="-285750" eaLnBrk="0" fontAlgn="base" hangingPunct="0">
              <a:spcBef>
                <a:spcPct val="0"/>
              </a:spcBef>
              <a:buFont typeface="Courier New" panose="02070309020205020404" pitchFamily="49" charset="0"/>
              <a:buChar char="o"/>
              <a:defRPr/>
            </a:pP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Testing of drinking water </a:t>
            </a:r>
          </a:p>
          <a:p>
            <a:pPr marL="742950" lvl="1" indent="-285750" eaLnBrk="0" fontAlgn="base" hangingPunct="0">
              <a:spcBef>
                <a:spcPct val="0"/>
              </a:spcBef>
              <a:buFont typeface="Courier New" panose="02070309020205020404" pitchFamily="49" charset="0"/>
              <a:buChar char="o"/>
              <a:defRPr/>
            </a:pP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Testing of wastewater</a:t>
            </a:r>
          </a:p>
          <a:p>
            <a:pPr marL="742950" lvl="1" indent="-285750" eaLnBrk="0" fontAlgn="base" hangingPunct="0">
              <a:spcBef>
                <a:spcPct val="0"/>
              </a:spcBef>
              <a:buFont typeface="Courier New" panose="02070309020205020404" pitchFamily="49" charset="0"/>
              <a:buChar char="o"/>
              <a:defRPr/>
            </a:pP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Lockdown impact on air </a:t>
            </a:r>
            <a:r>
              <a:rPr kumimoji="0" lang="en-ZA" sz="15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pollution </a:t>
            </a:r>
            <a:r>
              <a:rPr kumimoji="0" lang="en-ZA" sz="15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study</a:t>
            </a:r>
            <a:endParaRPr kumimoji="0" lang="en-ZA" sz="1500" b="0" i="0" u="none" strike="noStrike" kern="1200" cap="none" spc="0" normalizeH="0" baseline="0" noProof="0" dirty="0" smtClean="0">
              <a:ln>
                <a:noFill/>
              </a:ln>
              <a:solidFill>
                <a:srgbClr val="10253F"/>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555114" y="1496076"/>
            <a:ext cx="1995376" cy="133025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3022372" y="1496076"/>
            <a:ext cx="1994894" cy="133025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5489147" y="1496075"/>
            <a:ext cx="1995376" cy="1330250"/>
          </a:xfrm>
          <a:prstGeom prst="rect">
            <a:avLst/>
          </a:prstGeom>
        </p:spPr>
      </p:pic>
    </p:spTree>
    <p:extLst>
      <p:ext uri="{BB962C8B-B14F-4D97-AF65-F5344CB8AC3E}">
        <p14:creationId xmlns:p14="http://schemas.microsoft.com/office/powerpoint/2010/main" xmlns="" val="2571167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600" dirty="0" smtClean="0"/>
              <a:t>Table of contents</a:t>
            </a:r>
            <a:endParaRPr lang="en-US" sz="2600" dirty="0"/>
          </a:p>
        </p:txBody>
      </p:sp>
      <p:sp>
        <p:nvSpPr>
          <p:cNvPr id="7" name="TextBox 6"/>
          <p:cNvSpPr txBox="1"/>
          <p:nvPr/>
        </p:nvSpPr>
        <p:spPr>
          <a:xfrm>
            <a:off x="805744" y="1896086"/>
            <a:ext cx="7222640" cy="338554"/>
          </a:xfrm>
          <a:prstGeom prst="rect">
            <a:avLst/>
          </a:prstGeom>
          <a:gradFill flip="none" rotWithShape="1">
            <a:gsLst>
              <a:gs pos="0">
                <a:srgbClr val="27BFD6"/>
              </a:gs>
              <a:gs pos="100000">
                <a:srgbClr val="FFFFFF"/>
              </a:gs>
            </a:gsLst>
            <a:lin ang="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7375E"/>
                </a:solidFill>
                <a:effectLst/>
                <a:uLnTx/>
                <a:uFillTx/>
                <a:latin typeface="Arial" panose="020B0604020202020204" pitchFamily="34" charset="0"/>
                <a:cs typeface="Arial" panose="020B0604020202020204" pitchFamily="34" charset="0"/>
              </a:rPr>
              <a:t>The CSIR mandate and strategi</a:t>
            </a:r>
            <a:r>
              <a:rPr lang="en-US" sz="1600" b="1" dirty="0" smtClean="0">
                <a:solidFill>
                  <a:srgbClr val="17375E"/>
                </a:solidFill>
                <a:latin typeface="Arial" panose="020B0604020202020204" pitchFamily="34" charset="0"/>
                <a:cs typeface="Arial" panose="020B0604020202020204" pitchFamily="34" charset="0"/>
              </a:rPr>
              <a:t>c focus</a:t>
            </a:r>
            <a:endParaRPr kumimoji="0" lang="en-US" sz="1600" b="1" i="0" u="none" strike="noStrike" kern="1200" cap="none" spc="0" normalizeH="0" baseline="0" noProof="0" dirty="0">
              <a:ln>
                <a:noFill/>
              </a:ln>
              <a:solidFill>
                <a:srgbClr val="17375E"/>
              </a:solidFill>
              <a:effectLst/>
              <a:uLnTx/>
              <a:uFillTx/>
              <a:latin typeface="Arial" panose="020B0604020202020204" pitchFamily="34" charset="0"/>
              <a:cs typeface="Arial" panose="020B0604020202020204" pitchFamily="34" charset="0"/>
            </a:endParaRPr>
          </a:p>
        </p:txBody>
      </p:sp>
      <p:sp>
        <p:nvSpPr>
          <p:cNvPr id="16" name="TextBox 15"/>
          <p:cNvSpPr txBox="1"/>
          <p:nvPr/>
        </p:nvSpPr>
        <p:spPr>
          <a:xfrm>
            <a:off x="805744" y="4077072"/>
            <a:ext cx="7222640" cy="338554"/>
          </a:xfrm>
          <a:prstGeom prst="rect">
            <a:avLst/>
          </a:prstGeom>
          <a:gradFill flip="none" rotWithShape="1">
            <a:gsLst>
              <a:gs pos="52000">
                <a:srgbClr val="10253F"/>
              </a:gs>
              <a:gs pos="100000">
                <a:srgbClr val="FFFFFF"/>
              </a:gs>
            </a:gsLst>
            <a:lin ang="0" scaled="1"/>
            <a:tileRect/>
          </a:gradFill>
        </p:spPr>
        <p:txBody>
          <a:bodyPr wrap="square" rtlCol="0">
            <a:spAutoFit/>
          </a:bodyPr>
          <a:lstStyle/>
          <a:p>
            <a:pPr lvl="0">
              <a:defRPr/>
            </a:pPr>
            <a:r>
              <a:rPr lang="en-US" sz="1600" b="1" dirty="0" smtClean="0">
                <a:solidFill>
                  <a:prstClr val="white"/>
                </a:solidFill>
                <a:latin typeface="Arial" panose="020B0604020202020204" pitchFamily="34" charset="0"/>
                <a:cs typeface="Arial" panose="020B0604020202020204" pitchFamily="34" charset="0"/>
              </a:rPr>
              <a:t>Conclusions</a:t>
            </a:r>
            <a:endParaRPr lang="en-US" sz="1600" b="1" dirty="0">
              <a:solidFill>
                <a:prstClr val="white"/>
              </a:solidFill>
              <a:latin typeface="Arial" panose="020B0604020202020204" pitchFamily="34" charset="0"/>
              <a:cs typeface="Arial" panose="020B0604020202020204" pitchFamily="34" charset="0"/>
            </a:endParaRPr>
          </a:p>
        </p:txBody>
      </p:sp>
      <p:sp>
        <p:nvSpPr>
          <p:cNvPr id="21" name="TextBox 20"/>
          <p:cNvSpPr txBox="1"/>
          <p:nvPr/>
        </p:nvSpPr>
        <p:spPr>
          <a:xfrm>
            <a:off x="805744" y="2325497"/>
            <a:ext cx="7222640" cy="338554"/>
          </a:xfrm>
          <a:prstGeom prst="rect">
            <a:avLst/>
          </a:prstGeom>
          <a:gradFill flip="none" rotWithShape="1">
            <a:gsLst>
              <a:gs pos="52000">
                <a:srgbClr val="10253F"/>
              </a:gs>
              <a:gs pos="100000">
                <a:srgbClr val="FFFFFF"/>
              </a:gs>
            </a:gsLst>
            <a:lin ang="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prstClr val="white"/>
                </a:solidFill>
                <a:latin typeface="Arial" panose="020B0604020202020204" pitchFamily="34" charset="0"/>
                <a:cs typeface="Arial" panose="020B0604020202020204" pitchFamily="34" charset="0"/>
              </a:rPr>
              <a:t>CSIR Strategy implementation plan</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Box 22"/>
          <p:cNvSpPr txBox="1"/>
          <p:nvPr/>
        </p:nvSpPr>
        <p:spPr>
          <a:xfrm>
            <a:off x="805744" y="2749067"/>
            <a:ext cx="7222640" cy="338554"/>
          </a:xfrm>
          <a:prstGeom prst="rect">
            <a:avLst/>
          </a:prstGeom>
          <a:gradFill flip="none" rotWithShape="1">
            <a:gsLst>
              <a:gs pos="0">
                <a:srgbClr val="27BFD6"/>
              </a:gs>
              <a:gs pos="100000">
                <a:srgbClr val="FFFFFF"/>
              </a:gs>
            </a:gsLst>
            <a:lin ang="0" scaled="1"/>
            <a:tileRect/>
          </a:gradFill>
        </p:spPr>
        <p:txBody>
          <a:bodyPr wrap="square" rtlCol="0">
            <a:spAutoFit/>
          </a:bodyPr>
          <a:lstStyle/>
          <a:p>
            <a:pPr lvl="0">
              <a:defRPr/>
            </a:pPr>
            <a:r>
              <a:rPr lang="en-US" sz="1600" b="1" noProof="0" dirty="0" smtClean="0">
                <a:solidFill>
                  <a:srgbClr val="1F497D">
                    <a:lumMod val="50000"/>
                  </a:srgbClr>
                </a:solidFill>
                <a:latin typeface="Arial" panose="020B0604020202020204" pitchFamily="34" charset="0"/>
                <a:cs typeface="Arial" panose="020B0604020202020204" pitchFamily="34" charset="0"/>
              </a:rPr>
              <a:t>Funding requirements to implement the CSIR strategy</a:t>
            </a:r>
            <a:endPar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672776" y="2325651"/>
            <a:ext cx="82800" cy="338400"/>
          </a:xfrm>
          <a:prstGeom prst="rect">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665388" y="4077226"/>
            <a:ext cx="90187" cy="338400"/>
          </a:xfrm>
          <a:prstGeom prst="rect">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672776" y="1896086"/>
            <a:ext cx="81009" cy="338400"/>
          </a:xfrm>
          <a:prstGeom prst="rect">
            <a:avLst/>
          </a:prstGeom>
          <a:solidFill>
            <a:srgbClr val="25B1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p:cNvSpPr/>
          <p:nvPr/>
        </p:nvSpPr>
        <p:spPr>
          <a:xfrm>
            <a:off x="672776" y="2744924"/>
            <a:ext cx="81009" cy="338400"/>
          </a:xfrm>
          <a:prstGeom prst="rect">
            <a:avLst/>
          </a:prstGeom>
          <a:solidFill>
            <a:srgbClr val="25B1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p:cNvSpPr txBox="1"/>
          <p:nvPr/>
        </p:nvSpPr>
        <p:spPr>
          <a:xfrm>
            <a:off x="798356" y="3181038"/>
            <a:ext cx="7222640" cy="338554"/>
          </a:xfrm>
          <a:prstGeom prst="rect">
            <a:avLst/>
          </a:prstGeom>
          <a:gradFill flip="none" rotWithShape="1">
            <a:gsLst>
              <a:gs pos="52000">
                <a:srgbClr val="10253F"/>
              </a:gs>
              <a:gs pos="100000">
                <a:srgbClr val="FFFFFF"/>
              </a:gs>
            </a:gsLst>
            <a:lin ang="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prstClr val="white"/>
                </a:solidFill>
                <a:latin typeface="Arial" panose="020B0604020202020204" pitchFamily="34" charset="0"/>
                <a:cs typeface="Arial" panose="020B0604020202020204" pitchFamily="34" charset="0"/>
              </a:rPr>
              <a:t>Funding landscape, trends and constraints</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1" name="Rectangle 30"/>
          <p:cNvSpPr/>
          <p:nvPr/>
        </p:nvSpPr>
        <p:spPr>
          <a:xfrm>
            <a:off x="665388" y="3176972"/>
            <a:ext cx="82800" cy="338400"/>
          </a:xfrm>
          <a:prstGeom prst="rect">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798356" y="3634551"/>
            <a:ext cx="6286536" cy="338554"/>
          </a:xfrm>
          <a:prstGeom prst="rect">
            <a:avLst/>
          </a:prstGeom>
          <a:gradFill flip="none" rotWithShape="1">
            <a:gsLst>
              <a:gs pos="0">
                <a:srgbClr val="27BFD6"/>
              </a:gs>
              <a:gs pos="100000">
                <a:srgbClr val="FFFFFF"/>
              </a:gs>
            </a:gsLst>
            <a:lin ang="0" scaled="1"/>
            <a:tileRect/>
          </a:gradFill>
        </p:spPr>
        <p:txBody>
          <a:bodyPr wrap="square" rtlCol="0">
            <a:spAutoFit/>
          </a:bodyPr>
          <a:lstStyle/>
          <a:p>
            <a:pPr lvl="0">
              <a:defRPr/>
            </a:pPr>
            <a:r>
              <a:rPr lang="en-US" sz="1600" b="1" dirty="0">
                <a:solidFill>
                  <a:srgbClr val="1F497D">
                    <a:lumMod val="50000"/>
                  </a:srgbClr>
                </a:solidFill>
                <a:latin typeface="Arial" panose="020B0604020202020204" pitchFamily="34" charset="0"/>
                <a:cs typeface="Arial" panose="020B0604020202020204" pitchFamily="34" charset="0"/>
              </a:rPr>
              <a:t>Research, development and innovation for impact</a:t>
            </a:r>
          </a:p>
        </p:txBody>
      </p:sp>
      <p:sp>
        <p:nvSpPr>
          <p:cNvPr id="48" name="Rectangle 47"/>
          <p:cNvSpPr/>
          <p:nvPr/>
        </p:nvSpPr>
        <p:spPr>
          <a:xfrm>
            <a:off x="665388" y="3631701"/>
            <a:ext cx="81009" cy="338400"/>
          </a:xfrm>
          <a:prstGeom prst="rect">
            <a:avLst/>
          </a:prstGeom>
          <a:solidFill>
            <a:srgbClr val="25B1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3792510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Research, development and innovation for Advanced Agriculture and Food</a:t>
            </a:r>
            <a:endParaRPr lang="en-ZA" sz="2600" dirty="0"/>
          </a:p>
        </p:txBody>
      </p:sp>
      <p:sp>
        <p:nvSpPr>
          <p:cNvPr id="8" name="Rectangle 7"/>
          <p:cNvSpPr/>
          <p:nvPr/>
        </p:nvSpPr>
        <p:spPr>
          <a:xfrm>
            <a:off x="783770" y="3257941"/>
            <a:ext cx="7903029" cy="3469429"/>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ts val="1000"/>
              </a:spcAft>
              <a:buClrTx/>
              <a:buSzTx/>
              <a:buFontTx/>
              <a:buNone/>
              <a:tabLst/>
              <a:defRPr/>
            </a:pPr>
            <a:r>
              <a:rPr kumimoji="0" lang="en-US"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Removing </a:t>
            </a:r>
            <a:r>
              <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rPr>
              <a:t>barriers to safe food in SA through CSIR /MASDT partnership</a:t>
            </a:r>
            <a:endParaRPr kumimoji="0" lang="en-GB"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ts val="1000"/>
              </a:spcAft>
              <a:buClrTx/>
              <a:buSzTx/>
              <a:buFont typeface="Arial" panose="020B0604020202020204" pitchFamily="34" charset="0"/>
              <a:buChar char="•"/>
              <a:tabLst/>
              <a:defRPr/>
            </a:pPr>
            <a:r>
              <a:rPr kumimoji="0" lang="en-US" sz="160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A mobile </a:t>
            </a:r>
            <a:r>
              <a:rPr kumimoji="0" lang="en-US" sz="160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facility that can perform testing for pathogens, pesticide </a:t>
            </a:r>
            <a:r>
              <a:rPr kumimoji="0" lang="en-US" sz="160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residues, </a:t>
            </a:r>
            <a:r>
              <a:rPr kumimoji="0" lang="en-US" sz="160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mycotoxins and heavy </a:t>
            </a:r>
            <a:r>
              <a:rPr kumimoji="0" lang="en-US" sz="160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metals.</a:t>
            </a:r>
          </a:p>
          <a:p>
            <a:pPr marL="285750" marR="0" lvl="0" indent="-285750" algn="just" defTabSz="914400" rtl="0" eaLnBrk="0" fontAlgn="base" latinLnBrk="0" hangingPunct="0">
              <a:lnSpc>
                <a:spcPct val="100000"/>
              </a:lnSpc>
              <a:spcBef>
                <a:spcPct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First ISO 17025 accreditation by SANAS.</a:t>
            </a:r>
          </a:p>
          <a:p>
            <a:pPr marL="285750" marR="0" lvl="0" indent="-285750" algn="just" defTabSz="914400" rtl="0" eaLnBrk="0" fontAlgn="base" latinLnBrk="0" hangingPunct="0">
              <a:lnSpc>
                <a:spcPct val="100000"/>
              </a:lnSpc>
              <a:spcBef>
                <a:spcPct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The facility, owned by an SME (Mobile </a:t>
            </a:r>
            <a:r>
              <a:rPr kumimoji="0" lang="en-US" sz="16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Agri</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Skills and Development and training- MASDT), will include </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 </a:t>
            </a:r>
            <a:r>
              <a:rPr kumimoji="0" lang="en-US" sz="16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customised</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laboratory information management system with </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testing </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equipment </a:t>
            </a:r>
            <a:r>
              <a:rPr kumimoji="0" lang="en-US" sz="16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customised</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for mobility that produces certified results </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on </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site.</a:t>
            </a:r>
          </a:p>
          <a:p>
            <a:pPr marL="285750" marR="0" lvl="0" indent="-285750" algn="just" defTabSz="914400" rtl="0" eaLnBrk="0" fontAlgn="base" latinLnBrk="0" hangingPunct="0">
              <a:lnSpc>
                <a:spcPct val="100000"/>
              </a:lnSpc>
              <a:spcBef>
                <a:spcPct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Envisaged to support SMEs to </a:t>
            </a:r>
            <a:r>
              <a:rPr kumimoji="0" lang="en-US" sz="1600" b="0" i="0" u="none" strike="noStrike" kern="1200" cap="none" spc="0" normalizeH="0" baseline="0" noProof="0" dirty="0" err="1"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valorise</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 their produce for retail and export markets.</a:t>
            </a:r>
          </a:p>
          <a:p>
            <a:pPr marL="285750" marR="0" lvl="0" indent="-285750" algn="just" defTabSz="914400" rtl="0" eaLnBrk="0" fontAlgn="base" latinLnBrk="0" hangingPunct="0">
              <a:lnSpc>
                <a:spcPct val="100000"/>
              </a:lnSpc>
              <a:spcBef>
                <a:spcPct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This </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collaborative initiative has the potential to </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expand </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across the country and the </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mn-ea"/>
                <a:cs typeface="Arial" panose="020B0604020202020204" pitchFamily="34" charset="0"/>
              </a:rPr>
              <a:t>region and is supported by the SADC Regional Laboratory Association.</a:t>
            </a:r>
            <a:endParaRPr kumimoji="0" lang="en-GB"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Tx/>
              <a:buFontTx/>
              <a:buNone/>
              <a:tabLst/>
              <a:defRPr/>
            </a:pPr>
            <a:endParaRPr kumimoji="0" lang="en-GB" sz="1600" b="1"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p:txBody>
      </p:sp>
      <p:pic>
        <p:nvPicPr>
          <p:cNvPr id="1026" name="Picture 2" descr="https://www.csir.co.za/sites/default/files/Food%20testing.JPG"/>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5836" y="-10504548"/>
            <a:ext cx="3780420" cy="189920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4" cstate="print"/>
          <a:stretch>
            <a:fillRect/>
          </a:stretch>
        </p:blipFill>
        <p:spPr>
          <a:xfrm>
            <a:off x="863588" y="1457604"/>
            <a:ext cx="3276364" cy="1638370"/>
          </a:xfrm>
          <a:prstGeom prst="rect">
            <a:avLst/>
          </a:prstGeom>
        </p:spPr>
      </p:pic>
      <p:pic>
        <p:nvPicPr>
          <p:cNvPr id="9" name="Picture 8"/>
          <p:cNvPicPr>
            <a:picLocks noChangeAspect="1"/>
          </p:cNvPicPr>
          <p:nvPr/>
        </p:nvPicPr>
        <p:blipFill>
          <a:blip r:embed="rId5" cstate="print"/>
          <a:stretch>
            <a:fillRect/>
          </a:stretch>
        </p:blipFill>
        <p:spPr>
          <a:xfrm>
            <a:off x="4576902" y="1466022"/>
            <a:ext cx="3055437" cy="1638370"/>
          </a:xfrm>
          <a:prstGeom prst="rect">
            <a:avLst/>
          </a:prstGeom>
        </p:spPr>
      </p:pic>
    </p:spTree>
    <p:extLst>
      <p:ext uri="{BB962C8B-B14F-4D97-AF65-F5344CB8AC3E}">
        <p14:creationId xmlns:p14="http://schemas.microsoft.com/office/powerpoint/2010/main" xmlns="" val="625353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2"/>
          <p:cNvSpPr>
            <a:spLocks noGrp="1"/>
          </p:cNvSpPr>
          <p:nvPr>
            <p:ph type="title"/>
          </p:nvPr>
        </p:nvSpPr>
        <p:spPr/>
        <p:txBody>
          <a:bodyPr vert="horz" lIns="91440" tIns="45720" rIns="91440" bIns="45720" rtlCol="0" anchor="ctr">
            <a:normAutofit fontScale="90000"/>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3887924" y="1700807"/>
            <a:ext cx="2687108" cy="1791405"/>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92858" y="1683358"/>
            <a:ext cx="2675407" cy="1783170"/>
          </a:xfrm>
          <a:prstGeom prst="rect">
            <a:avLst/>
          </a:prstGeom>
        </p:spPr>
      </p:pic>
      <p:sp>
        <p:nvSpPr>
          <p:cNvPr id="9" name="Title 1"/>
          <p:cNvSpPr txBox="1">
            <a:spLocks/>
          </p:cNvSpPr>
          <p:nvPr/>
        </p:nvSpPr>
        <p:spPr>
          <a:xfrm>
            <a:off x="507839" y="19303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fontAlgn="auto">
              <a:spcAft>
                <a:spcPts val="0"/>
              </a:spcAft>
            </a:pPr>
            <a:r>
              <a:rPr lang="en-ZA" sz="2600" dirty="0">
                <a:solidFill>
                  <a:srgbClr val="032C50"/>
                </a:solidFill>
              </a:rPr>
              <a:t>Research, development and </a:t>
            </a:r>
            <a:r>
              <a:rPr lang="en-ZA" sz="2600" dirty="0" smtClean="0">
                <a:solidFill>
                  <a:srgbClr val="032C50"/>
                </a:solidFill>
              </a:rPr>
              <a:t>innovation</a:t>
            </a:r>
          </a:p>
          <a:p>
            <a:pPr fontAlgn="auto">
              <a:spcAft>
                <a:spcPts val="0"/>
              </a:spcAft>
            </a:pPr>
            <a:r>
              <a:rPr lang="en-ZA" sz="2600" dirty="0" smtClean="0">
                <a:solidFill>
                  <a:srgbClr val="032C50"/>
                </a:solidFill>
              </a:rPr>
              <a:t>for Chemicals</a:t>
            </a:r>
            <a:endParaRPr lang="en-GB" sz="2600" dirty="0">
              <a:solidFill>
                <a:srgbClr val="032C50"/>
              </a:solidFill>
            </a:endParaRPr>
          </a:p>
        </p:txBody>
      </p:sp>
      <p:sp>
        <p:nvSpPr>
          <p:cNvPr id="10" name="Rectangle 9"/>
          <p:cNvSpPr/>
          <p:nvPr/>
        </p:nvSpPr>
        <p:spPr>
          <a:xfrm>
            <a:off x="892858" y="3573017"/>
            <a:ext cx="7459562" cy="3055524"/>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eaLnBrk="0" fontAlgn="base" hangingPunct="0">
              <a:spcBef>
                <a:spcPct val="0"/>
              </a:spcBef>
              <a:spcAft>
                <a:spcPct val="0"/>
              </a:spcAft>
              <a:defRPr/>
            </a:pPr>
            <a:r>
              <a:rPr lang="en-ZA" sz="1600" b="1" dirty="0" smtClean="0">
                <a:solidFill>
                  <a:srgbClr val="032C50"/>
                </a:solidFill>
                <a:latin typeface="Arial" panose="020B0604020202020204" pitchFamily="34" charset="0"/>
                <a:ea typeface="ＭＳ Ｐゴシック" charset="0"/>
                <a:cs typeface="Arial" panose="020B0604020202020204" pitchFamily="34" charset="0"/>
              </a:rPr>
              <a:t>Ongoing projects</a:t>
            </a:r>
            <a:endParaRPr lang="en-ZA" sz="1600" b="1" dirty="0">
              <a:solidFill>
                <a:srgbClr val="032C50"/>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ZA" sz="1600" b="1" dirty="0">
                <a:solidFill>
                  <a:srgbClr val="032C50"/>
                </a:solidFill>
                <a:latin typeface="Arial" panose="020B0604020202020204" pitchFamily="34" charset="0"/>
                <a:ea typeface="ＭＳ Ｐゴシック" charset="0"/>
                <a:cs typeface="Arial" panose="020B0604020202020204" pitchFamily="34" charset="0"/>
              </a:rPr>
              <a:t>Nano-drug delivery systems:</a:t>
            </a:r>
            <a:r>
              <a:rPr lang="en-ZA" sz="1600" dirty="0">
                <a:solidFill>
                  <a:srgbClr val="032C50"/>
                </a:solidFill>
                <a:latin typeface="Arial" panose="020B0604020202020204" pitchFamily="34" charset="0"/>
                <a:ea typeface="ＭＳ Ｐゴシック" charset="0"/>
                <a:cs typeface="Arial" panose="020B0604020202020204" pitchFamily="34" charset="0"/>
              </a:rPr>
              <a:t> Using </a:t>
            </a:r>
            <a:r>
              <a:rPr lang="en-ZA" sz="1600" dirty="0" err="1">
                <a:solidFill>
                  <a:srgbClr val="032C50"/>
                </a:solidFill>
                <a:latin typeface="Arial" panose="020B0604020202020204" pitchFamily="34" charset="0"/>
                <a:ea typeface="ＭＳ Ｐゴシック" charset="0"/>
                <a:cs typeface="Arial" panose="020B0604020202020204" pitchFamily="34" charset="0"/>
              </a:rPr>
              <a:t>nano</a:t>
            </a:r>
            <a:r>
              <a:rPr lang="en-ZA" sz="1600" dirty="0">
                <a:solidFill>
                  <a:srgbClr val="032C50"/>
                </a:solidFill>
                <a:latin typeface="Arial" panose="020B0604020202020204" pitchFamily="34" charset="0"/>
                <a:ea typeface="ＭＳ Ｐゴシック" charset="0"/>
                <a:cs typeface="Arial" panose="020B0604020202020204" pitchFamily="34" charset="0"/>
              </a:rPr>
              <a:t>-emulsion and bio-conjugate to deliver drugs</a:t>
            </a: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endParaRPr lang="en-US" sz="1600" b="1" dirty="0">
              <a:solidFill>
                <a:srgbClr val="032C50"/>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US" sz="1600" b="1" dirty="0">
                <a:solidFill>
                  <a:srgbClr val="032C50"/>
                </a:solidFill>
                <a:latin typeface="Arial" panose="020B0604020202020204" pitchFamily="34" charset="0"/>
                <a:ea typeface="ＭＳ Ｐゴシック" charset="0"/>
                <a:cs typeface="Arial" panose="020B0604020202020204" pitchFamily="34" charset="0"/>
              </a:rPr>
              <a:t>Nano-micro-encapsulation:</a:t>
            </a:r>
            <a:r>
              <a:rPr lang="en-US" sz="1600" dirty="0">
                <a:solidFill>
                  <a:srgbClr val="032C50"/>
                </a:solidFill>
                <a:latin typeface="Arial" panose="020B0604020202020204" pitchFamily="34" charset="0"/>
                <a:ea typeface="ＭＳ Ｐゴシック" charset="0"/>
                <a:cs typeface="Arial" panose="020B0604020202020204" pitchFamily="34" charset="0"/>
              </a:rPr>
              <a:t> </a:t>
            </a:r>
            <a:r>
              <a:rPr lang="en-US" sz="1600" dirty="0" err="1">
                <a:solidFill>
                  <a:srgbClr val="032C50"/>
                </a:solidFill>
                <a:latin typeface="Arial" panose="020B0604020202020204" pitchFamily="34" charset="0"/>
                <a:ea typeface="ＭＳ Ｐゴシック" charset="0"/>
                <a:cs typeface="Arial" panose="020B0604020202020204" pitchFamily="34" charset="0"/>
              </a:rPr>
              <a:t>Nanoclays</a:t>
            </a:r>
            <a:r>
              <a:rPr lang="en-US" sz="1600" dirty="0">
                <a:solidFill>
                  <a:srgbClr val="032C50"/>
                </a:solidFill>
                <a:latin typeface="Arial" panose="020B0604020202020204" pitchFamily="34" charset="0"/>
                <a:ea typeface="ＭＳ Ｐゴシック" charset="0"/>
                <a:cs typeface="Arial" panose="020B0604020202020204" pitchFamily="34" charset="0"/>
              </a:rPr>
              <a:t> as encapsulation to protect the stability of biological active ingredients - animal feeds, food, beverage, personal care </a:t>
            </a:r>
          </a:p>
          <a:p>
            <a:pPr marL="285750" lvl="0" indent="-285750" eaLnBrk="0" fontAlgn="base" hangingPunct="0">
              <a:spcBef>
                <a:spcPct val="0"/>
              </a:spcBef>
              <a:spcAft>
                <a:spcPct val="0"/>
              </a:spcAft>
              <a:buFont typeface="Arial" panose="020B0604020202020204" pitchFamily="34" charset="0"/>
              <a:buChar char="•"/>
              <a:defRPr/>
            </a:pPr>
            <a:endParaRPr lang="en-US" sz="1600" b="1" dirty="0">
              <a:solidFill>
                <a:srgbClr val="032C50"/>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US" sz="1600" b="1" dirty="0">
                <a:solidFill>
                  <a:srgbClr val="032C50"/>
                </a:solidFill>
                <a:latin typeface="Arial" panose="020B0604020202020204" pitchFamily="34" charset="0"/>
                <a:ea typeface="ＭＳ Ｐゴシック" charset="0"/>
                <a:cs typeface="Arial" panose="020B0604020202020204" pitchFamily="34" charset="0"/>
              </a:rPr>
              <a:t>Nano-micro-device manufacturing: </a:t>
            </a:r>
            <a:r>
              <a:rPr lang="en-ZA" sz="1600" dirty="0">
                <a:solidFill>
                  <a:srgbClr val="032C50"/>
                </a:solidFill>
                <a:latin typeface="Arial" panose="020B0604020202020204" pitchFamily="34" charset="0"/>
                <a:ea typeface="ＭＳ Ｐゴシック" charset="0"/>
                <a:cs typeface="Arial" panose="020B0604020202020204" pitchFamily="34" charset="0"/>
              </a:rPr>
              <a:t>Developing lab-on-chip point-of-care prototypes – N</a:t>
            </a:r>
            <a:r>
              <a:rPr lang="en-US" sz="1600" dirty="0" err="1">
                <a:solidFill>
                  <a:srgbClr val="032C50"/>
                </a:solidFill>
                <a:latin typeface="Arial" panose="020B0604020202020204" pitchFamily="34" charset="0"/>
                <a:ea typeface="ＭＳ Ｐゴシック" charset="0"/>
                <a:cs typeface="Arial" panose="020B0604020202020204" pitchFamily="34" charset="0"/>
              </a:rPr>
              <a:t>ano</a:t>
            </a:r>
            <a:r>
              <a:rPr lang="en-US" sz="1600" dirty="0">
                <a:solidFill>
                  <a:srgbClr val="032C50"/>
                </a:solidFill>
                <a:latin typeface="Arial" panose="020B0604020202020204" pitchFamily="34" charset="0"/>
                <a:ea typeface="ＭＳ Ｐゴシック" charset="0"/>
                <a:cs typeface="Arial" panose="020B0604020202020204" pitchFamily="34" charset="0"/>
              </a:rPr>
              <a:t>-based biosensors in breath </a:t>
            </a:r>
            <a:r>
              <a:rPr lang="en-US" sz="1600" dirty="0" err="1">
                <a:solidFill>
                  <a:srgbClr val="032C50"/>
                </a:solidFill>
                <a:latin typeface="Arial" panose="020B0604020202020204" pitchFamily="34" charset="0"/>
                <a:ea typeface="ＭＳ Ｐゴシック" charset="0"/>
                <a:cs typeface="Arial" panose="020B0604020202020204" pitchFamily="34" charset="0"/>
              </a:rPr>
              <a:t>analysers</a:t>
            </a:r>
            <a:r>
              <a:rPr lang="en-US" sz="1600" dirty="0">
                <a:solidFill>
                  <a:srgbClr val="032C50"/>
                </a:solidFill>
                <a:latin typeface="Arial" panose="020B0604020202020204" pitchFamily="34" charset="0"/>
                <a:ea typeface="ＭＳ Ｐゴシック" charset="0"/>
                <a:cs typeface="Arial" panose="020B0604020202020204" pitchFamily="34" charset="0"/>
              </a:rPr>
              <a:t> for non-invasive detection of </a:t>
            </a:r>
            <a:r>
              <a:rPr lang="en-US" sz="1600" dirty="0" smtClean="0">
                <a:solidFill>
                  <a:srgbClr val="032C50"/>
                </a:solidFill>
                <a:latin typeface="Arial" panose="020B0604020202020204" pitchFamily="34" charset="0"/>
                <a:ea typeface="ＭＳ Ｐゴシック" charset="0"/>
                <a:cs typeface="Arial" panose="020B0604020202020204" pitchFamily="34" charset="0"/>
              </a:rPr>
              <a:t>illness</a:t>
            </a:r>
            <a:endParaRPr lang="en-US" sz="1600" dirty="0">
              <a:solidFill>
                <a:srgbClr val="032C5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xmlns="" val="911043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92858" y="1509708"/>
            <a:ext cx="2455005" cy="1636670"/>
          </a:xfrm>
          <a:prstGeom prst="rect">
            <a:avLst/>
          </a:prstGeom>
        </p:spPr>
      </p:pic>
      <p:sp>
        <p:nvSpPr>
          <p:cNvPr id="10" name="Title 1"/>
          <p:cNvSpPr txBox="1">
            <a:spLocks/>
          </p:cNvSpPr>
          <p:nvPr/>
        </p:nvSpPr>
        <p:spPr>
          <a:xfrm>
            <a:off x="575556" y="152636"/>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smtClean="0">
                <a:ln>
                  <a:noFill/>
                </a:ln>
                <a:solidFill>
                  <a:srgbClr val="032C50"/>
                </a:solidFill>
                <a:effectLst/>
                <a:uLnTx/>
                <a:uFillTx/>
                <a:latin typeface="Arial"/>
                <a:ea typeface="+mj-ea"/>
                <a:cs typeface="Arial"/>
              </a:rPr>
              <a:t>Research, development and innovation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smtClean="0">
                <a:ln>
                  <a:noFill/>
                </a:ln>
                <a:solidFill>
                  <a:srgbClr val="032C50"/>
                </a:solidFill>
                <a:effectLst/>
                <a:uLnTx/>
                <a:uFillTx/>
                <a:latin typeface="Arial"/>
                <a:ea typeface="+mj-ea"/>
                <a:cs typeface="Arial"/>
              </a:rPr>
              <a:t>for Manufacturing</a:t>
            </a:r>
            <a:endParaRPr kumimoji="0" lang="en-GB" sz="2600" b="1" i="0" u="none" strike="noStrike" kern="1200" cap="none" spc="0" normalizeH="0" baseline="0" noProof="0" dirty="0">
              <a:ln>
                <a:noFill/>
              </a:ln>
              <a:solidFill>
                <a:srgbClr val="032C50"/>
              </a:solidFill>
              <a:effectLst/>
              <a:uLnTx/>
              <a:uFillTx/>
              <a:latin typeface="Arial"/>
              <a:ea typeface="+mj-ea"/>
              <a:cs typeface="Arial"/>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xmlns="" val="0"/>
              </a:ext>
            </a:extLst>
          </a:blip>
          <a:srcRect l="4615" t="17502" r="-447" b="9712"/>
          <a:stretch/>
        </p:blipFill>
        <p:spPr>
          <a:xfrm>
            <a:off x="4606097" y="1509707"/>
            <a:ext cx="3228798" cy="1636671"/>
          </a:xfrm>
          <a:prstGeom prst="rect">
            <a:avLst/>
          </a:prstGeom>
        </p:spPr>
      </p:pic>
      <p:sp>
        <p:nvSpPr>
          <p:cNvPr id="8" name="Rectangle 7"/>
          <p:cNvSpPr/>
          <p:nvPr/>
        </p:nvSpPr>
        <p:spPr>
          <a:xfrm>
            <a:off x="892859" y="3202135"/>
            <a:ext cx="3132348" cy="3350929"/>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srgbClr val="1F497D">
                    <a:lumMod val="50000"/>
                  </a:srgbClr>
                </a:solidFill>
                <a:latin typeface="Arial" panose="020B0604020202020204" pitchFamily="34" charset="0"/>
                <a:cs typeface="Arial" panose="020B0604020202020204" pitchFamily="34" charset="0"/>
              </a:rPr>
              <a:t>High-speed 3D printing system for </a:t>
            </a:r>
            <a:r>
              <a:rPr lang="en-US" sz="1600" b="1" dirty="0" err="1">
                <a:solidFill>
                  <a:srgbClr val="1F497D">
                    <a:lumMod val="50000"/>
                  </a:srgbClr>
                </a:solidFill>
                <a:latin typeface="Arial" panose="020B0604020202020204" pitchFamily="34" charset="0"/>
                <a:cs typeface="Arial" panose="020B0604020202020204" pitchFamily="34" charset="0"/>
              </a:rPr>
              <a:t>Ti</a:t>
            </a:r>
            <a:r>
              <a:rPr lang="en-US" sz="1600" b="1" dirty="0">
                <a:solidFill>
                  <a:srgbClr val="1F497D">
                    <a:lumMod val="50000"/>
                  </a:srgbClr>
                </a:solidFill>
                <a:latin typeface="Arial" panose="020B0604020202020204" pitchFamily="34" charset="0"/>
                <a:cs typeface="Arial" panose="020B0604020202020204" pitchFamily="34" charset="0"/>
              </a:rPr>
              <a:t> metal parts</a:t>
            </a:r>
          </a:p>
          <a:p>
            <a:pPr marL="285750" lvl="0" indent="-285750">
              <a:buFont typeface="Arial" panose="020B0604020202020204" pitchFamily="34" charset="0"/>
              <a:buChar char="•"/>
            </a:pPr>
            <a:r>
              <a:rPr lang="en-US" sz="1600" dirty="0">
                <a:solidFill>
                  <a:srgbClr val="1F497D">
                    <a:lumMod val="50000"/>
                  </a:srgbClr>
                </a:solidFill>
                <a:latin typeface="Arial" panose="020B0604020202020204" pitchFamily="34" charset="0"/>
                <a:cs typeface="Arial" panose="020B0604020202020204" pitchFamily="34" charset="0"/>
              </a:rPr>
              <a:t>Together with </a:t>
            </a:r>
            <a:r>
              <a:rPr lang="en-US" sz="1600" dirty="0" err="1">
                <a:solidFill>
                  <a:srgbClr val="1F497D">
                    <a:lumMod val="50000"/>
                  </a:srgbClr>
                </a:solidFill>
                <a:latin typeface="Arial" panose="020B0604020202020204" pitchFamily="34" charset="0"/>
                <a:cs typeface="Arial" panose="020B0604020202020204" pitchFamily="34" charset="0"/>
              </a:rPr>
              <a:t>Aerosud</a:t>
            </a:r>
            <a:r>
              <a:rPr lang="en-US" sz="1600" dirty="0">
                <a:solidFill>
                  <a:srgbClr val="1F497D">
                    <a:lumMod val="50000"/>
                  </a:srgbClr>
                </a:solidFill>
                <a:latin typeface="Arial" panose="020B0604020202020204" pitchFamily="34" charset="0"/>
                <a:cs typeface="Arial" panose="020B0604020202020204" pitchFamily="34" charset="0"/>
              </a:rPr>
              <a:t> Innovation Centre, developed an advanced 3D printer for metal components</a:t>
            </a:r>
          </a:p>
          <a:p>
            <a:pPr marL="285750" lvl="0" indent="-285750">
              <a:buFont typeface="Arial" panose="020B0604020202020204" pitchFamily="34" charset="0"/>
              <a:buChar char="•"/>
            </a:pPr>
            <a:r>
              <a:rPr lang="en-US" sz="1600" dirty="0">
                <a:solidFill>
                  <a:srgbClr val="1F497D">
                    <a:lumMod val="50000"/>
                  </a:srgbClr>
                </a:solidFill>
                <a:latin typeface="Arial" panose="020B0604020202020204" pitchFamily="34" charset="0"/>
                <a:cs typeface="Arial" panose="020B0604020202020204" pitchFamily="34" charset="0"/>
              </a:rPr>
              <a:t>5-10x faster than best-in-class commercial systems </a:t>
            </a:r>
          </a:p>
          <a:p>
            <a:pPr marL="285750" lvl="0" indent="-285750">
              <a:buFont typeface="Arial" panose="020B0604020202020204" pitchFamily="34" charset="0"/>
              <a:buChar char="•"/>
            </a:pPr>
            <a:r>
              <a:rPr lang="en-US" sz="1600" dirty="0">
                <a:solidFill>
                  <a:srgbClr val="1F497D">
                    <a:lumMod val="50000"/>
                  </a:srgbClr>
                </a:solidFill>
                <a:latin typeface="Arial" panose="020B0604020202020204" pitchFamily="34" charset="0"/>
                <a:cs typeface="Arial" panose="020B0604020202020204" pitchFamily="34" charset="0"/>
              </a:rPr>
              <a:t>4.5x larger processing bed than next largest commercial machine</a:t>
            </a:r>
          </a:p>
          <a:p>
            <a:pPr marL="285750" lvl="0" indent="-285750">
              <a:buFont typeface="Arial" panose="020B0604020202020204" pitchFamily="34" charset="0"/>
              <a:buChar char="•"/>
            </a:pPr>
            <a:r>
              <a:rPr lang="en-US" sz="1600" dirty="0">
                <a:solidFill>
                  <a:srgbClr val="1F497D">
                    <a:lumMod val="50000"/>
                  </a:srgbClr>
                </a:solidFill>
                <a:latin typeface="Arial" panose="020B0604020202020204" pitchFamily="34" charset="0"/>
                <a:cs typeface="Arial" panose="020B0604020202020204" pitchFamily="34" charset="0"/>
              </a:rPr>
              <a:t>Compliance with aerospace manufacturing standards</a:t>
            </a:r>
          </a:p>
        </p:txBody>
      </p:sp>
      <p:sp>
        <p:nvSpPr>
          <p:cNvPr id="14" name="Rectangle 13"/>
          <p:cNvSpPr/>
          <p:nvPr/>
        </p:nvSpPr>
        <p:spPr>
          <a:xfrm>
            <a:off x="4606098" y="3185299"/>
            <a:ext cx="3228797" cy="3350930"/>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eaLnBrk="0" fontAlgn="base" hangingPunct="0">
              <a:lnSpc>
                <a:spcPct val="110000"/>
              </a:lnSpc>
              <a:spcBef>
                <a:spcPct val="0"/>
              </a:spcBef>
              <a:spcAft>
                <a:spcPct val="0"/>
              </a:spcAft>
              <a:defRPr/>
            </a:pPr>
            <a:r>
              <a:rPr lang="en-ZA" sz="1600" b="1" dirty="0">
                <a:solidFill>
                  <a:srgbClr val="032C50"/>
                </a:solidFill>
                <a:latin typeface="Arial" panose="020B0604020202020204" pitchFamily="34" charset="0"/>
                <a:ea typeface="ＭＳ Ｐゴシック" charset="0"/>
                <a:cs typeface="Arial" panose="020B0604020202020204" pitchFamily="34" charset="0"/>
              </a:rPr>
              <a:t>New system monitors Transnet locomotives</a:t>
            </a:r>
          </a:p>
          <a:p>
            <a:pPr marL="285750" lvl="0" indent="-285750" eaLnBrk="0" fontAlgn="base" hangingPunct="0">
              <a:lnSpc>
                <a:spcPct val="110000"/>
              </a:lnSpc>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Helps Transnet implement predictive maintenance and detect rail infrastructure defects</a:t>
            </a:r>
          </a:p>
          <a:p>
            <a:pPr marL="285750" lvl="0" indent="-285750" eaLnBrk="0" fontAlgn="base" hangingPunct="0">
              <a:lnSpc>
                <a:spcPct val="110000"/>
              </a:lnSpc>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Collaborative approach and joint teams</a:t>
            </a:r>
          </a:p>
          <a:p>
            <a:pPr marL="285750" lvl="0" indent="-285750" eaLnBrk="0" fontAlgn="base" hangingPunct="0">
              <a:lnSpc>
                <a:spcPct val="110000"/>
              </a:lnSpc>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Benefits: </a:t>
            </a:r>
            <a:r>
              <a:rPr lang="en-ZA" sz="1600" dirty="0">
                <a:solidFill>
                  <a:srgbClr val="032C50"/>
                </a:solidFill>
                <a:latin typeface="Arial" panose="020B0604020202020204" pitchFamily="34" charset="0"/>
                <a:ea typeface="ＭＳ Ｐゴシック" charset="0"/>
                <a:cs typeface="Arial" panose="020B0604020202020204" pitchFamily="34" charset="0"/>
              </a:rPr>
              <a:t>Improved safety, maintenance and availability of rail infrastructure and productivity, rapid deployment</a:t>
            </a:r>
            <a:endParaRPr lang="en-US" sz="1600" dirty="0">
              <a:solidFill>
                <a:srgbClr val="032C5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xmlns="" val="2299885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D73EFC7-D0EB-7A47-8277-B6ED42DCD6F5}"/>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t="8117" b="6094"/>
          <a:stretch/>
        </p:blipFill>
        <p:spPr>
          <a:xfrm>
            <a:off x="3679982" y="1490616"/>
            <a:ext cx="1979372" cy="2004558"/>
          </a:xfrm>
          <a:prstGeom prst="rect">
            <a:avLst/>
          </a:prstGeom>
        </p:spPr>
      </p:pic>
      <p:pic>
        <p:nvPicPr>
          <p:cNvPr id="13" name="Picture 12">
            <a:extLst>
              <a:ext uri="{FF2B5EF4-FFF2-40B4-BE49-F238E27FC236}">
                <a16:creationId xmlns:a16="http://schemas.microsoft.com/office/drawing/2014/main" xmlns="" id="{774CEB0B-9368-594B-A5D3-B7D3D4038678}"/>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t="13837" b="21764"/>
          <a:stretch/>
        </p:blipFill>
        <p:spPr>
          <a:xfrm>
            <a:off x="772277" y="1490616"/>
            <a:ext cx="2448272" cy="2004558"/>
          </a:xfrm>
          <a:prstGeom prst="rect">
            <a:avLst/>
          </a:prstGeom>
        </p:spPr>
      </p:pic>
      <p:sp>
        <p:nvSpPr>
          <p:cNvPr id="8" name="Title 1"/>
          <p:cNvSpPr txBox="1">
            <a:spLocks/>
          </p:cNvSpPr>
          <p:nvPr/>
        </p:nvSpPr>
        <p:spPr>
          <a:xfrm>
            <a:off x="554868" y="18864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smtClean="0">
                <a:ln>
                  <a:noFill/>
                </a:ln>
                <a:solidFill>
                  <a:srgbClr val="032C50"/>
                </a:solidFill>
                <a:effectLst/>
                <a:uLnTx/>
                <a:uFillTx/>
                <a:latin typeface="Arial"/>
                <a:ea typeface="+mj-ea"/>
                <a:cs typeface="Arial"/>
              </a:rPr>
              <a:t>Research, development and innovation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smtClean="0">
                <a:ln>
                  <a:noFill/>
                </a:ln>
                <a:solidFill>
                  <a:srgbClr val="032C50"/>
                </a:solidFill>
                <a:effectLst/>
                <a:uLnTx/>
                <a:uFillTx/>
                <a:latin typeface="Arial"/>
                <a:ea typeface="+mj-ea"/>
                <a:cs typeface="Arial"/>
              </a:rPr>
              <a:t>for Mining</a:t>
            </a:r>
            <a:endParaRPr kumimoji="0" lang="en-GB" sz="2600" b="1" i="0" u="none" strike="noStrike" kern="1200" cap="none" spc="0" normalizeH="0" baseline="0" noProof="0" dirty="0">
              <a:ln>
                <a:noFill/>
              </a:ln>
              <a:solidFill>
                <a:srgbClr val="032C50"/>
              </a:solidFill>
              <a:effectLst/>
              <a:uLnTx/>
              <a:uFillTx/>
              <a:latin typeface="Arial"/>
              <a:ea typeface="+mj-ea"/>
              <a:cs typeface="Arial"/>
            </a:endParaRPr>
          </a:p>
        </p:txBody>
      </p:sp>
      <p:sp>
        <p:nvSpPr>
          <p:cNvPr id="7" name="Rectangle 6"/>
          <p:cNvSpPr/>
          <p:nvPr/>
        </p:nvSpPr>
        <p:spPr>
          <a:xfrm>
            <a:off x="772277" y="3609020"/>
            <a:ext cx="7488832" cy="2913541"/>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eaLnBrk="0" hangingPunct="0">
              <a:buFont typeface="Arial" panose="020B0604020202020204" pitchFamily="34" charset="0"/>
              <a:buChar char="•"/>
              <a:defRPr/>
            </a:pPr>
            <a:r>
              <a:rPr lang="en-GB" sz="1600" kern="0" dirty="0">
                <a:solidFill>
                  <a:srgbClr val="032C50"/>
                </a:solidFill>
                <a:latin typeface="Arial" panose="020B0604020202020204" pitchFamily="34" charset="0"/>
                <a:ea typeface="ＭＳ Ｐゴシック" charset="0"/>
                <a:cs typeface="Arial" panose="020B0604020202020204" pitchFamily="34" charset="0"/>
              </a:rPr>
              <a:t>Uncontrolled collapse of ground is one of the leading causes of fatalities in underground mining and has significant economic impact</a:t>
            </a:r>
          </a:p>
          <a:p>
            <a:pPr marL="171450" lvl="0" indent="-171450" eaLnBrk="0" hangingPunct="0">
              <a:buFont typeface="Arial" panose="020B0604020202020204" pitchFamily="34" charset="0"/>
              <a:buChar char="•"/>
              <a:defRPr/>
            </a:pPr>
            <a:endParaRPr lang="en-GB" sz="1600" kern="0" dirty="0">
              <a:solidFill>
                <a:srgbClr val="032C50"/>
              </a:solidFill>
              <a:latin typeface="Arial" panose="020B0604020202020204" pitchFamily="34" charset="0"/>
              <a:ea typeface="ＭＳ Ｐゴシック" charset="0"/>
              <a:cs typeface="Arial" panose="020B0604020202020204" pitchFamily="34" charset="0"/>
            </a:endParaRPr>
          </a:p>
          <a:p>
            <a:pPr marL="171450" lvl="0" indent="-171450" eaLnBrk="0" hangingPunct="0">
              <a:buFont typeface="Arial" panose="020B0604020202020204" pitchFamily="34" charset="0"/>
              <a:buChar char="•"/>
              <a:defRPr/>
            </a:pPr>
            <a:r>
              <a:rPr lang="en-GB" sz="1600" kern="0" dirty="0">
                <a:solidFill>
                  <a:srgbClr val="032C50"/>
                </a:solidFill>
                <a:latin typeface="Arial" panose="020B0604020202020204" pitchFamily="34" charset="0"/>
                <a:ea typeface="ＭＳ Ｐゴシック" charset="0"/>
                <a:cs typeface="Arial" panose="020B0604020202020204" pitchFamily="34" charset="0"/>
              </a:rPr>
              <a:t>CSIR-developed </a:t>
            </a:r>
            <a:r>
              <a:rPr lang="en-GB" sz="1600" kern="0" dirty="0" err="1">
                <a:solidFill>
                  <a:srgbClr val="032C50"/>
                </a:solidFill>
                <a:latin typeface="Arial" panose="020B0604020202020204" pitchFamily="34" charset="0"/>
                <a:ea typeface="ＭＳ Ｐゴシック" charset="0"/>
                <a:cs typeface="Arial" panose="020B0604020202020204" pitchFamily="34" charset="0"/>
              </a:rPr>
              <a:t>RockPulse</a:t>
            </a:r>
            <a:r>
              <a:rPr lang="en-GB" sz="1600" kern="0" dirty="0">
                <a:solidFill>
                  <a:srgbClr val="032C50"/>
                </a:solidFill>
                <a:latin typeface="Arial" panose="020B0604020202020204" pitchFamily="34" charset="0"/>
                <a:ea typeface="ＭＳ Ｐゴシック" charset="0"/>
                <a:cs typeface="Arial" panose="020B0604020202020204" pitchFamily="34" charset="0"/>
              </a:rPr>
              <a:t> provides more than one min warning – device listens to the rock, extracts micro fracturing, analyses the feature series to detect early onset of large instabilities</a:t>
            </a:r>
          </a:p>
          <a:p>
            <a:pPr marL="171450" lvl="0" indent="-171450" eaLnBrk="0" hangingPunct="0">
              <a:buFont typeface="Arial" panose="020B0604020202020204" pitchFamily="34" charset="0"/>
              <a:buChar char="•"/>
              <a:defRPr/>
            </a:pPr>
            <a:endParaRPr lang="en-GB" sz="1600" kern="0" dirty="0">
              <a:solidFill>
                <a:srgbClr val="032C50"/>
              </a:solidFill>
              <a:latin typeface="Arial" panose="020B0604020202020204" pitchFamily="34" charset="0"/>
              <a:ea typeface="ＭＳ Ｐゴシック" charset="0"/>
              <a:cs typeface="Arial" panose="020B0604020202020204" pitchFamily="34" charset="0"/>
            </a:endParaRPr>
          </a:p>
          <a:p>
            <a:pPr marL="171450" lvl="0" indent="-171450" eaLnBrk="0" hangingPunct="0">
              <a:buFont typeface="Arial" panose="020B0604020202020204" pitchFamily="34" charset="0"/>
              <a:buChar char="•"/>
              <a:defRPr/>
            </a:pPr>
            <a:r>
              <a:rPr lang="en-GB" sz="1600" kern="0" dirty="0">
                <a:solidFill>
                  <a:srgbClr val="032C50"/>
                </a:solidFill>
                <a:latin typeface="Arial" panose="020B0604020202020204" pitchFamily="34" charset="0"/>
                <a:ea typeface="ＭＳ Ｐゴシック" charset="0"/>
                <a:cs typeface="Arial" panose="020B0604020202020204" pitchFamily="34" charset="0"/>
              </a:rPr>
              <a:t>Uses: safety, re-entry, life extension of coal mines, rock engineering investigations in gold and platinum mines</a:t>
            </a:r>
          </a:p>
          <a:p>
            <a:pPr marL="171450" lvl="0" indent="-171450" eaLnBrk="0" hangingPunct="0">
              <a:buFont typeface="Arial" panose="020B0604020202020204" pitchFamily="34" charset="0"/>
              <a:buChar char="•"/>
              <a:defRPr/>
            </a:pPr>
            <a:endParaRPr lang="en-GB" sz="1600" kern="0" dirty="0">
              <a:solidFill>
                <a:srgbClr val="032C50"/>
              </a:solidFill>
              <a:latin typeface="Arial" panose="020B0604020202020204" pitchFamily="34" charset="0"/>
              <a:ea typeface="ＭＳ Ｐゴシック" charset="0"/>
              <a:cs typeface="Arial" panose="020B0604020202020204" pitchFamily="34" charset="0"/>
            </a:endParaRPr>
          </a:p>
          <a:p>
            <a:pPr marL="171450" lvl="0" indent="-171450" eaLnBrk="0" hangingPunct="0">
              <a:buFont typeface="Arial" panose="020B0604020202020204" pitchFamily="34" charset="0"/>
              <a:buChar char="•"/>
              <a:defRPr/>
            </a:pPr>
            <a:r>
              <a:rPr lang="en-GB" sz="1600" kern="0" dirty="0">
                <a:solidFill>
                  <a:srgbClr val="032C50"/>
                </a:solidFill>
                <a:latin typeface="Arial" panose="020B0604020202020204" pitchFamily="34" charset="0"/>
                <a:ea typeface="ＭＳ Ｐゴシック" charset="0"/>
                <a:cs typeface="Arial" panose="020B0604020202020204" pitchFamily="34" charset="0"/>
              </a:rPr>
              <a:t>Currently being </a:t>
            </a:r>
            <a:r>
              <a:rPr lang="en-GB" sz="1600" kern="0" dirty="0" smtClean="0">
                <a:solidFill>
                  <a:srgbClr val="032C50"/>
                </a:solidFill>
                <a:latin typeface="Arial" panose="020B0604020202020204" pitchFamily="34" charset="0"/>
                <a:ea typeface="ＭＳ Ｐゴシック" charset="0"/>
                <a:cs typeface="Arial" panose="020B0604020202020204" pitchFamily="34" charset="0"/>
              </a:rPr>
              <a:t>commercialised</a:t>
            </a:r>
            <a:endParaRPr lang="en-GB" sz="1600" kern="0" dirty="0">
              <a:solidFill>
                <a:srgbClr val="032C50"/>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xmlns="" val="3303669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2" cstate="email">
            <a:extLst>
              <a:ext uri="{28A0092B-C50C-407E-A947-70E740481C1C}">
                <a14:useLocalDpi xmlns:a14="http://schemas.microsoft.com/office/drawing/2010/main" xmlns="" val="0"/>
              </a:ext>
            </a:extLst>
          </a:blip>
          <a:srcRect l="4621" r="12190" b="48734"/>
          <a:stretch/>
        </p:blipFill>
        <p:spPr>
          <a:xfrm>
            <a:off x="669269" y="1468530"/>
            <a:ext cx="2126477" cy="1842946"/>
          </a:xfrm>
          <a:prstGeom prst="rect">
            <a:avLst/>
          </a:prstGeom>
        </p:spPr>
      </p:pic>
      <p:pic>
        <p:nvPicPr>
          <p:cNvPr id="38" name="Picture 37"/>
          <p:cNvPicPr>
            <a:picLocks noChangeAspect="1"/>
          </p:cNvPicPr>
          <p:nvPr/>
        </p:nvPicPr>
        <p:blipFill rotWithShape="1">
          <a:blip r:embed="rId3" cstate="email">
            <a:extLst>
              <a:ext uri="{28A0092B-C50C-407E-A947-70E740481C1C}">
                <a14:useLocalDpi xmlns:a14="http://schemas.microsoft.com/office/drawing/2010/main" xmlns="" val="0"/>
              </a:ext>
            </a:extLst>
          </a:blip>
          <a:srcRect l="19988" r="23953"/>
          <a:stretch/>
        </p:blipFill>
        <p:spPr>
          <a:xfrm rot="16200000">
            <a:off x="3614240" y="1310846"/>
            <a:ext cx="1824958" cy="2170281"/>
          </a:xfrm>
          <a:prstGeom prst="rect">
            <a:avLst/>
          </a:prstGeom>
        </p:spPr>
      </p:pic>
      <p:sp>
        <p:nvSpPr>
          <p:cNvPr id="11" name="Title 1"/>
          <p:cNvSpPr txBox="1">
            <a:spLocks/>
          </p:cNvSpPr>
          <p:nvPr/>
        </p:nvSpPr>
        <p:spPr>
          <a:xfrm>
            <a:off x="554868" y="19776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smtClean="0">
                <a:ln>
                  <a:noFill/>
                </a:ln>
                <a:solidFill>
                  <a:srgbClr val="032C50"/>
                </a:solidFill>
                <a:effectLst/>
                <a:uLnTx/>
                <a:uFillTx/>
                <a:latin typeface="Arial"/>
                <a:ea typeface="+mj-ea"/>
                <a:cs typeface="Arial"/>
              </a:rPr>
              <a:t>Research, development and innovation for Defence and Security</a:t>
            </a:r>
            <a:endParaRPr kumimoji="0" lang="en-GB" sz="2600" b="1" i="0" u="none" strike="noStrike" kern="1200" cap="none" spc="0" normalizeH="0" baseline="0" noProof="0" dirty="0">
              <a:ln>
                <a:noFill/>
              </a:ln>
              <a:solidFill>
                <a:srgbClr val="032C50"/>
              </a:solidFill>
              <a:effectLst/>
              <a:uLnTx/>
              <a:uFillTx/>
              <a:latin typeface="Arial"/>
              <a:ea typeface="+mj-ea"/>
              <a:cs typeface="Arial"/>
            </a:endParaRPr>
          </a:p>
        </p:txBody>
      </p:sp>
      <p:sp>
        <p:nvSpPr>
          <p:cNvPr id="7" name="Rectangle 6"/>
          <p:cNvSpPr/>
          <p:nvPr/>
        </p:nvSpPr>
        <p:spPr>
          <a:xfrm>
            <a:off x="683568" y="3429000"/>
            <a:ext cx="8100900" cy="2922633"/>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defRPr/>
            </a:pPr>
            <a:r>
              <a:rPr lang="en-GB" sz="1600" i="1" dirty="0" err="1">
                <a:solidFill>
                  <a:srgbClr val="1F497D">
                    <a:lumMod val="50000"/>
                  </a:srgbClr>
                </a:solidFill>
                <a:latin typeface="Arial" panose="020B0604020202020204" pitchFamily="34" charset="0"/>
                <a:ea typeface="ＭＳ Ｐゴシック" charset="0"/>
                <a:cs typeface="Arial" panose="020B0604020202020204" pitchFamily="34" charset="0"/>
              </a:rPr>
              <a:t>Meerkat</a:t>
            </a:r>
            <a:r>
              <a:rPr lang="en-GB" sz="1600" i="1" dirty="0">
                <a:solidFill>
                  <a:srgbClr val="1F497D">
                    <a:lumMod val="50000"/>
                  </a:srgbClr>
                </a:solidFill>
                <a:latin typeface="Arial" panose="020B0604020202020204" pitchFamily="34" charset="0"/>
                <a:ea typeface="ＭＳ Ｐゴシック" charset="0"/>
                <a:cs typeface="Arial" panose="020B0604020202020204" pitchFamily="34" charset="0"/>
              </a:rPr>
              <a:t>’ </a:t>
            </a:r>
            <a:r>
              <a:rPr lang="en-GB" sz="1600" dirty="0">
                <a:solidFill>
                  <a:srgbClr val="1F497D">
                    <a:lumMod val="50000"/>
                  </a:srgbClr>
                </a:solidFill>
                <a:latin typeface="Arial" panose="020B0604020202020204" pitchFamily="34" charset="0"/>
                <a:ea typeface="ＭＳ Ｐゴシック" charset="0"/>
                <a:cs typeface="Arial" panose="020B0604020202020204" pitchFamily="34" charset="0"/>
              </a:rPr>
              <a:t>Wide Area Surveillance System was designed to detect and track rhino poachers at hotspots in the Kruger National Park (KNP) - before they kill a rhino </a:t>
            </a:r>
          </a:p>
          <a:p>
            <a:pPr marL="285750" lvl="0" indent="-285750" eaLnBrk="0" fontAlgn="base" hangingPunct="0">
              <a:spcBef>
                <a:spcPct val="0"/>
              </a:spcBef>
              <a:spcAft>
                <a:spcPct val="0"/>
              </a:spcAft>
              <a:buFont typeface="Arial" panose="020B0604020202020204" pitchFamily="34" charset="0"/>
              <a:buChar char="•"/>
              <a:defRPr/>
            </a:pPr>
            <a:r>
              <a:rPr lang="en-GB" sz="1600" dirty="0">
                <a:solidFill>
                  <a:srgbClr val="1F497D">
                    <a:lumMod val="50000"/>
                  </a:srgbClr>
                </a:solidFill>
                <a:latin typeface="Arial" panose="020B0604020202020204" pitchFamily="34" charset="0"/>
                <a:ea typeface="ＭＳ Ｐゴシック" charset="0"/>
                <a:cs typeface="Arial" panose="020B0604020202020204" pitchFamily="34" charset="0"/>
              </a:rPr>
              <a:t>Optimised to operate in the undulating, bush savannah environment, in any weather, day/night </a:t>
            </a:r>
          </a:p>
          <a:p>
            <a:pPr marL="285750" lvl="0" indent="-285750" eaLnBrk="0" fontAlgn="base" hangingPunct="0">
              <a:spcBef>
                <a:spcPct val="0"/>
              </a:spcBef>
              <a:spcAft>
                <a:spcPct val="0"/>
              </a:spcAft>
              <a:buFont typeface="Arial" panose="020B0604020202020204" pitchFamily="34" charset="0"/>
              <a:buChar char="•"/>
              <a:defRPr/>
            </a:pPr>
            <a:r>
              <a:rPr lang="en-GB" sz="1600" dirty="0">
                <a:solidFill>
                  <a:srgbClr val="1F497D">
                    <a:lumMod val="50000"/>
                  </a:srgbClr>
                </a:solidFill>
                <a:latin typeface="Arial" panose="020B0604020202020204" pitchFamily="34" charset="0"/>
                <a:ea typeface="ＭＳ Ｐゴシック" charset="0"/>
                <a:cs typeface="Arial" panose="020B0604020202020204" pitchFamily="34" charset="0"/>
              </a:rPr>
              <a:t>It has been in continuous operational use in the KNP since early 2017 and covers &gt;20 000ha where rhinos are most abundant</a:t>
            </a:r>
          </a:p>
          <a:p>
            <a:pPr marL="285750" lvl="0" indent="-285750" eaLnBrk="0" fontAlgn="base" hangingPunct="0">
              <a:spcBef>
                <a:spcPct val="0"/>
              </a:spcBef>
              <a:spcAft>
                <a:spcPct val="0"/>
              </a:spcAft>
              <a:buFont typeface="Arial" panose="020B0604020202020204" pitchFamily="34" charset="0"/>
              <a:buChar char="•"/>
              <a:defRPr/>
            </a:pPr>
            <a:r>
              <a:rPr lang="en-GB" sz="1600" dirty="0">
                <a:solidFill>
                  <a:srgbClr val="1F497D">
                    <a:lumMod val="50000"/>
                  </a:srgbClr>
                </a:solidFill>
                <a:latin typeface="Arial" panose="020B0604020202020204" pitchFamily="34" charset="0"/>
                <a:ea typeface="ＭＳ Ｐゴシック" charset="0"/>
                <a:cs typeface="Arial" panose="020B0604020202020204" pitchFamily="34" charset="0"/>
              </a:rPr>
              <a:t>Since deployment, rhino poaching in this area was eradicated, in contrast to a poaching rate of ~1 rhino per day before </a:t>
            </a:r>
            <a:r>
              <a:rPr lang="en-GB" sz="1600" dirty="0" err="1">
                <a:solidFill>
                  <a:srgbClr val="1F497D">
                    <a:lumMod val="50000"/>
                  </a:srgbClr>
                </a:solidFill>
                <a:latin typeface="Arial" panose="020B0604020202020204" pitchFamily="34" charset="0"/>
                <a:ea typeface="ＭＳ Ｐゴシック" charset="0"/>
                <a:cs typeface="Arial" panose="020B0604020202020204" pitchFamily="34" charset="0"/>
              </a:rPr>
              <a:t>Meerkat</a:t>
            </a:r>
            <a:r>
              <a:rPr lang="en-GB" sz="1600" dirty="0">
                <a:solidFill>
                  <a:srgbClr val="1F497D">
                    <a:lumMod val="50000"/>
                  </a:srgbClr>
                </a:solidFill>
                <a:latin typeface="Arial" panose="020B0604020202020204" pitchFamily="34" charset="0"/>
                <a:ea typeface="ＭＳ Ｐゴシック" charset="0"/>
                <a:cs typeface="Arial" panose="020B0604020202020204" pitchFamily="34" charset="0"/>
              </a:rPr>
              <a:t> deployment </a:t>
            </a:r>
          </a:p>
          <a:p>
            <a:pPr marL="285750" lvl="0" indent="-285750" eaLnBrk="0" fontAlgn="base" hangingPunct="0">
              <a:spcBef>
                <a:spcPct val="0"/>
              </a:spcBef>
              <a:spcAft>
                <a:spcPct val="0"/>
              </a:spcAft>
              <a:buFont typeface="Arial" panose="020B0604020202020204" pitchFamily="34" charset="0"/>
              <a:buChar char="•"/>
              <a:defRPr/>
            </a:pPr>
            <a:r>
              <a:rPr lang="en-GB" sz="1600" dirty="0">
                <a:solidFill>
                  <a:srgbClr val="1F497D">
                    <a:lumMod val="50000"/>
                  </a:srgbClr>
                </a:solidFill>
                <a:latin typeface="Arial" panose="020B0604020202020204" pitchFamily="34" charset="0"/>
                <a:ea typeface="ＭＳ Ｐゴシック" charset="0"/>
                <a:cs typeface="Arial" panose="020B0604020202020204" pitchFamily="34" charset="0"/>
              </a:rPr>
              <a:t>On 2 January 2020, </a:t>
            </a:r>
            <a:r>
              <a:rPr lang="en-GB" sz="1600" dirty="0" err="1">
                <a:solidFill>
                  <a:srgbClr val="1F497D">
                    <a:lumMod val="50000"/>
                  </a:srgbClr>
                </a:solidFill>
                <a:latin typeface="Arial" panose="020B0604020202020204" pitchFamily="34" charset="0"/>
                <a:ea typeface="ＭＳ Ｐゴシック" charset="0"/>
                <a:cs typeface="Arial" panose="020B0604020202020204" pitchFamily="34" charset="0"/>
              </a:rPr>
              <a:t>Meerkat</a:t>
            </a:r>
            <a:r>
              <a:rPr lang="en-GB" sz="1600" dirty="0">
                <a:solidFill>
                  <a:srgbClr val="1F497D">
                    <a:lumMod val="50000"/>
                  </a:srgbClr>
                </a:solidFill>
                <a:latin typeface="Arial" panose="020B0604020202020204" pitchFamily="34" charset="0"/>
                <a:ea typeface="ＭＳ Ｐゴシック" charset="0"/>
                <a:cs typeface="Arial" panose="020B0604020202020204" pitchFamily="34" charset="0"/>
              </a:rPr>
              <a:t> detected three potential poachers and an arrest was effected</a:t>
            </a:r>
          </a:p>
          <a:p>
            <a:pPr marL="285750" lvl="0" indent="-285750" eaLnBrk="0" fontAlgn="base" hangingPunct="0">
              <a:spcBef>
                <a:spcPct val="0"/>
              </a:spcBef>
              <a:spcAft>
                <a:spcPct val="0"/>
              </a:spcAft>
              <a:buFont typeface="Arial" panose="020B0604020202020204" pitchFamily="34" charset="0"/>
              <a:buChar char="•"/>
              <a:defRPr/>
            </a:pPr>
            <a:r>
              <a:rPr lang="en-GB" sz="1600" dirty="0">
                <a:solidFill>
                  <a:srgbClr val="1F497D">
                    <a:lumMod val="50000"/>
                  </a:srgbClr>
                </a:solidFill>
                <a:latin typeface="Arial" panose="020B0604020202020204" pitchFamily="34" charset="0"/>
                <a:ea typeface="ＭＳ Ｐゴシック" charset="0"/>
                <a:cs typeface="Arial" panose="020B0604020202020204" pitchFamily="34" charset="0"/>
              </a:rPr>
              <a:t>Its effectiveness was confirmed with a </a:t>
            </a:r>
            <a:r>
              <a:rPr lang="en-GB" sz="1600" i="1" dirty="0" err="1">
                <a:solidFill>
                  <a:srgbClr val="1F497D">
                    <a:lumMod val="50000"/>
                  </a:srgbClr>
                </a:solidFill>
                <a:latin typeface="Arial" panose="020B0604020202020204" pitchFamily="34" charset="0"/>
                <a:ea typeface="ＭＳ Ｐゴシック" charset="0"/>
                <a:cs typeface="Arial" panose="020B0604020202020204" pitchFamily="34" charset="0"/>
              </a:rPr>
              <a:t>SANParks</a:t>
            </a:r>
            <a:r>
              <a:rPr lang="en-GB" sz="1600" i="1" dirty="0">
                <a:solidFill>
                  <a:srgbClr val="1F497D">
                    <a:lumMod val="50000"/>
                  </a:srgbClr>
                </a:solidFill>
                <a:latin typeface="Arial" panose="020B0604020202020204" pitchFamily="34" charset="0"/>
                <a:ea typeface="ＭＳ Ｐゴシック" charset="0"/>
                <a:cs typeface="Arial" panose="020B0604020202020204" pitchFamily="34" charset="0"/>
              </a:rPr>
              <a:t> Kudu Innovation Award</a:t>
            </a:r>
            <a:r>
              <a:rPr lang="en-GB" sz="1600" dirty="0">
                <a:solidFill>
                  <a:srgbClr val="1F497D">
                    <a:lumMod val="50000"/>
                  </a:srgbClr>
                </a:solidFill>
                <a:latin typeface="Arial" panose="020B0604020202020204" pitchFamily="34" charset="0"/>
                <a:ea typeface="ＭＳ Ｐゴシック" charset="0"/>
                <a:cs typeface="Arial" panose="020B0604020202020204" pitchFamily="34" charset="0"/>
              </a:rPr>
              <a:t> in 2018 </a:t>
            </a:r>
            <a:endParaRPr lang="en-ZA" sz="1600" dirty="0">
              <a:solidFill>
                <a:srgbClr val="1F497D">
                  <a:lumMod val="50000"/>
                </a:srgb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xmlns="" val="32862299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108135" y="1556792"/>
            <a:ext cx="2700300" cy="156086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286234" y="1556793"/>
            <a:ext cx="2737594" cy="156086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399005" y="6021779"/>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286234" y="3222729"/>
            <a:ext cx="2484275" cy="2285054"/>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Department of Home Affairs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National Smart ID Card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Advice on the rollout of </a:t>
            </a:r>
            <a:r>
              <a:rPr kumimoji="0" lang="en-US" sz="1600" b="0" i="0" u="none" strike="noStrike" kern="1200" cap="none" spc="0" normalizeH="0" baseline="0" noProof="0" dirty="0" err="1">
                <a:ln>
                  <a:noFill/>
                </a:ln>
                <a:solidFill>
                  <a:srgbClr val="1F497D">
                    <a:lumMod val="50000"/>
                  </a:srgbClr>
                </a:solidFill>
                <a:effectLst/>
                <a:uLnTx/>
                <a:uFillTx/>
                <a:latin typeface="Arial" panose="020B0604020202020204" pitchFamily="34" charset="0"/>
                <a:ea typeface="+mn-ea"/>
                <a:cs typeface="Arial" panose="020B0604020202020204" pitchFamily="34" charset="0"/>
              </a:rPr>
              <a:t>eChannel</a:t>
            </a: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 system with banks </a:t>
            </a:r>
          </a:p>
        </p:txBody>
      </p:sp>
      <p:sp>
        <p:nvSpPr>
          <p:cNvPr id="12" name="Rectangle 11"/>
          <p:cNvSpPr/>
          <p:nvPr/>
        </p:nvSpPr>
        <p:spPr>
          <a:xfrm>
            <a:off x="3108135" y="3243838"/>
            <a:ext cx="2724005" cy="1950368"/>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SA Banks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mn-ea"/>
                <a:cs typeface="Arial" panose="020B0604020202020204" pitchFamily="34" charset="0"/>
              </a:rPr>
              <a:t>Introducing biometrics Card Verification Method in the National Payment System, in partnership with SA Banks</a:t>
            </a:r>
          </a:p>
        </p:txBody>
      </p:sp>
      <p:sp>
        <p:nvSpPr>
          <p:cNvPr id="14" name="Title 1"/>
          <p:cNvSpPr txBox="1">
            <a:spLocks/>
          </p:cNvSpPr>
          <p:nvPr/>
        </p:nvSpPr>
        <p:spPr>
          <a:xfrm>
            <a:off x="518864" y="18864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smtClean="0">
                <a:ln>
                  <a:noFill/>
                </a:ln>
                <a:solidFill>
                  <a:srgbClr val="032C50"/>
                </a:solidFill>
                <a:effectLst/>
                <a:uLnTx/>
                <a:uFillTx/>
              </a:rPr>
              <a:t>Research, development and innovation </a:t>
            </a:r>
          </a:p>
          <a:p>
            <a:pPr lvl="0"/>
            <a:r>
              <a:rPr lang="en-ZA" sz="2600" dirty="0">
                <a:solidFill>
                  <a:srgbClr val="032C50"/>
                </a:solidFill>
              </a:rPr>
              <a:t>for </a:t>
            </a:r>
            <a:r>
              <a:rPr lang="en-ZA" sz="2600" dirty="0" err="1">
                <a:solidFill>
                  <a:srgbClr val="032C50"/>
                </a:solidFill>
              </a:rPr>
              <a:t>NextGen</a:t>
            </a:r>
            <a:r>
              <a:rPr lang="en-ZA" sz="2600" dirty="0">
                <a:solidFill>
                  <a:srgbClr val="032C50"/>
                </a:solidFill>
              </a:rPr>
              <a:t> enterprises and institutions</a:t>
            </a:r>
            <a:endParaRPr kumimoji="0" lang="en-GB" sz="2600" b="1" i="0" u="none" strike="noStrike" kern="1200" cap="none" spc="0" normalizeH="0" baseline="0" noProof="0" dirty="0">
              <a:ln>
                <a:noFill/>
              </a:ln>
              <a:solidFill>
                <a:srgbClr val="032C50"/>
              </a:solidFill>
              <a:effectLst/>
              <a:uLnTx/>
              <a:uFillTx/>
            </a:endParaRPr>
          </a:p>
        </p:txBody>
      </p:sp>
      <p:pic>
        <p:nvPicPr>
          <p:cNvPr id="13" name="Picture 6"/>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99799" y="1899696"/>
            <a:ext cx="2476761" cy="7658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754304" y="1612314"/>
            <a:ext cx="1407962" cy="8630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208213" y="2467490"/>
            <a:ext cx="455355" cy="5201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289530" y="2404222"/>
            <a:ext cx="737289" cy="7260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879605" y="2564357"/>
            <a:ext cx="565322" cy="423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 name="Rectangle 26"/>
          <p:cNvSpPr/>
          <p:nvPr/>
        </p:nvSpPr>
        <p:spPr>
          <a:xfrm>
            <a:off x="5904150" y="1556792"/>
            <a:ext cx="2497182" cy="156086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5904148" y="3222729"/>
            <a:ext cx="3312368" cy="3374623"/>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1550" b="1"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SASSA </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Systems for biometric identification of clients for purposes of managing beneficiary </a:t>
            </a:r>
            <a:r>
              <a:rPr kumimoji="0" lang="en-US" sz="1550" b="0" i="0" u="none" strike="noStrike" kern="1200" cap="none" spc="0" normalizeH="0" baseline="0" noProof="0" dirty="0" smtClean="0">
                <a:ln>
                  <a:noFill/>
                </a:ln>
                <a:solidFill>
                  <a:srgbClr val="10253F"/>
                </a:solidFill>
                <a:effectLst/>
                <a:uLnTx/>
                <a:uFillTx/>
                <a:latin typeface="Arial" panose="020B0604020202020204" pitchFamily="34" charset="0"/>
                <a:ea typeface="ＭＳ Ｐゴシック" charset="0"/>
                <a:cs typeface="Arial" panose="020B0604020202020204" pitchFamily="34" charset="0"/>
              </a:rPr>
              <a:t>database</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550" b="0" i="0" u="none" strike="noStrike" kern="1200" cap="none" spc="0" normalizeH="0" baseline="0" noProof="0" dirty="0" smtClean="0">
                <a:ln>
                  <a:noFill/>
                </a:ln>
                <a:solidFill>
                  <a:srgbClr val="10253F"/>
                </a:solidFill>
                <a:effectLst/>
                <a:uLnTx/>
                <a:uFillTx/>
                <a:latin typeface="Arial" panose="020B0604020202020204" pitchFamily="34" charset="0"/>
                <a:ea typeface="ＭＳ Ｐゴシック" charset="0"/>
                <a:cs typeface="Arial" panose="020B0604020202020204" pitchFamily="34" charset="0"/>
              </a:rPr>
              <a:t>Designing </a:t>
            </a:r>
            <a:r>
              <a:rPr kumimoji="0" lang="en-US" sz="1550" b="0"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systems and processes for payment of social grants to the right people  </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rPr>
              <a:t>Advice on payment system and processes in line with National Payment System and SARB requirements </a:t>
            </a:r>
            <a:endParaRPr kumimoji="0" lang="en-ZA" sz="1550" b="0" i="0" u="none" strike="noStrike" kern="1200" cap="none" spc="0" normalizeH="0" baseline="0" noProof="0" dirty="0">
              <a:ln>
                <a:noFill/>
              </a:ln>
              <a:solidFill>
                <a:srgbClr val="10253F"/>
              </a:solidFill>
              <a:effectLst/>
              <a:uLnTx/>
              <a:uFillTx/>
              <a:latin typeface="Arial" panose="020B0604020202020204" pitchFamily="34" charset="0"/>
              <a:ea typeface="ＭＳ Ｐゴシック" charset="0"/>
              <a:cs typeface="Arial" panose="020B0604020202020204" pitchFamily="34" charset="0"/>
            </a:endParaRPr>
          </a:p>
        </p:txBody>
      </p:sp>
      <p:pic>
        <p:nvPicPr>
          <p:cNvPr id="29" name="Picture 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6394333" y="1558245"/>
            <a:ext cx="1596669" cy="14955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3056619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55091" y="155427"/>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a:ln>
                  <a:noFill/>
                </a:ln>
                <a:solidFill>
                  <a:srgbClr val="032C50"/>
                </a:solidFill>
                <a:effectLst/>
                <a:uLnTx/>
                <a:uFillTx/>
                <a:latin typeface="Arial"/>
                <a:ea typeface="+mj-ea"/>
                <a:cs typeface="Arial"/>
              </a:rPr>
              <a:t>Research, development and innovation </a:t>
            </a:r>
            <a:endParaRPr kumimoji="0" lang="en-ZA" sz="2600" b="1" i="0" u="none" strike="noStrike" kern="1200" cap="none" spc="0" normalizeH="0" baseline="0" noProof="0" dirty="0" smtClean="0">
              <a:ln>
                <a:noFill/>
              </a:ln>
              <a:solidFill>
                <a:srgbClr val="032C50"/>
              </a:solidFill>
              <a:effectLst/>
              <a:uLnTx/>
              <a:uFillTx/>
              <a:latin typeface="Arial"/>
              <a:ea typeface="+mj-ea"/>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smtClean="0">
                <a:ln>
                  <a:noFill/>
                </a:ln>
                <a:solidFill>
                  <a:srgbClr val="032C50"/>
                </a:solidFill>
                <a:effectLst/>
                <a:uLnTx/>
                <a:uFillTx/>
                <a:latin typeface="Arial"/>
                <a:ea typeface="+mj-ea"/>
                <a:cs typeface="Arial"/>
              </a:rPr>
              <a:t>for Smart Mobility</a:t>
            </a:r>
            <a:endParaRPr kumimoji="0" lang="en-GB" sz="2600" b="1" i="0" u="none" strike="noStrike" kern="1200" cap="none" spc="0" normalizeH="0" baseline="0" noProof="0" dirty="0">
              <a:ln>
                <a:noFill/>
              </a:ln>
              <a:solidFill>
                <a:srgbClr val="032C50"/>
              </a:solidFill>
              <a:effectLst/>
              <a:uLnTx/>
              <a:uFillTx/>
              <a:latin typeface="Arial"/>
              <a:ea typeface="+mj-ea"/>
              <a:cs typeface="Arial"/>
            </a:endParaRPr>
          </a:p>
        </p:txBody>
      </p:sp>
      <p:sp>
        <p:nvSpPr>
          <p:cNvPr id="8" name="Rectangle 7"/>
          <p:cNvSpPr/>
          <p:nvPr/>
        </p:nvSpPr>
        <p:spPr>
          <a:xfrm>
            <a:off x="4139952" y="3684239"/>
            <a:ext cx="4356484" cy="2912503"/>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defRPr/>
            </a:pPr>
            <a:r>
              <a:rPr lang="en-US" sz="1600" dirty="0" smtClean="0">
                <a:solidFill>
                  <a:srgbClr val="17375E"/>
                </a:solidFill>
                <a:latin typeface="Arial" panose="020B0604020202020204" pitchFamily="34" charset="0"/>
                <a:ea typeface="ＭＳ Ｐゴシック" charset="0"/>
                <a:cs typeface="Arial" panose="020B0604020202020204" pitchFamily="34" charset="0"/>
              </a:rPr>
              <a:t>The </a:t>
            </a:r>
            <a:r>
              <a:rPr lang="en-US" sz="1600" dirty="0">
                <a:solidFill>
                  <a:srgbClr val="17375E"/>
                </a:solidFill>
                <a:latin typeface="Arial" panose="020B0604020202020204" pitchFamily="34" charset="0"/>
                <a:ea typeface="ＭＳ Ｐゴシック" charset="0"/>
                <a:cs typeface="Arial" panose="020B0604020202020204" pitchFamily="34" charset="0"/>
              </a:rPr>
              <a:t>CSIR, in collaboration with the universities of the Witwatersrand and Cambridge, and </a:t>
            </a:r>
            <a:r>
              <a:rPr lang="en-US" sz="1600" dirty="0" err="1">
                <a:solidFill>
                  <a:srgbClr val="17375E"/>
                </a:solidFill>
                <a:latin typeface="Arial" panose="020B0604020202020204" pitchFamily="34" charset="0"/>
                <a:ea typeface="ＭＳ Ｐゴシック" charset="0"/>
                <a:cs typeface="Arial" panose="020B0604020202020204" pitchFamily="34" charset="0"/>
              </a:rPr>
              <a:t>tyre</a:t>
            </a:r>
            <a:r>
              <a:rPr lang="en-US" sz="1600" dirty="0">
                <a:solidFill>
                  <a:srgbClr val="17375E"/>
                </a:solidFill>
                <a:latin typeface="Arial" panose="020B0604020202020204" pitchFamily="34" charset="0"/>
                <a:ea typeface="ＭＳ Ｐゴシック" charset="0"/>
                <a:cs typeface="Arial" panose="020B0604020202020204" pitchFamily="34" charset="0"/>
              </a:rPr>
              <a:t> manufacturer Michelin, performed full-scale research trials of energy-saving green </a:t>
            </a:r>
            <a:r>
              <a:rPr lang="en-US" sz="1600" dirty="0" err="1">
                <a:solidFill>
                  <a:srgbClr val="17375E"/>
                </a:solidFill>
                <a:latin typeface="Arial" panose="020B0604020202020204" pitchFamily="34" charset="0"/>
                <a:ea typeface="ＭＳ Ｐゴシック" charset="0"/>
                <a:cs typeface="Arial" panose="020B0604020202020204" pitchFamily="34" charset="0"/>
              </a:rPr>
              <a:t>tyres</a:t>
            </a:r>
            <a:r>
              <a:rPr lang="en-US" sz="1600" dirty="0">
                <a:solidFill>
                  <a:srgbClr val="17375E"/>
                </a:solidFill>
                <a:latin typeface="Arial" panose="020B0604020202020204" pitchFamily="34" charset="0"/>
                <a:ea typeface="ＭＳ Ｐゴシック" charset="0"/>
                <a:cs typeface="Arial" panose="020B0604020202020204" pitchFamily="34" charset="0"/>
              </a:rPr>
              <a:t> on trucks. </a:t>
            </a:r>
            <a:endParaRPr lang="en-US" sz="1600" dirty="0" smtClean="0">
              <a:solidFill>
                <a:srgbClr val="17375E"/>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US" sz="1600" dirty="0" smtClean="0">
                <a:solidFill>
                  <a:srgbClr val="17375E"/>
                </a:solidFill>
                <a:latin typeface="Arial" panose="020B0604020202020204" pitchFamily="34" charset="0"/>
                <a:ea typeface="ＭＳ Ｐゴシック" charset="0"/>
                <a:cs typeface="Arial" panose="020B0604020202020204" pitchFamily="34" charset="0"/>
              </a:rPr>
              <a:t>Tests </a:t>
            </a:r>
            <a:r>
              <a:rPr lang="en-US" sz="1600" dirty="0">
                <a:solidFill>
                  <a:srgbClr val="17375E"/>
                </a:solidFill>
                <a:latin typeface="Arial" panose="020B0604020202020204" pitchFamily="34" charset="0"/>
                <a:ea typeface="ＭＳ Ｐゴシック" charset="0"/>
                <a:cs typeface="Arial" panose="020B0604020202020204" pitchFamily="34" charset="0"/>
              </a:rPr>
              <a:t>were carried out on two 56-tonne trucks </a:t>
            </a:r>
            <a:r>
              <a:rPr lang="en-US" sz="1600" dirty="0" smtClean="0">
                <a:solidFill>
                  <a:srgbClr val="17375E"/>
                </a:solidFill>
                <a:latin typeface="Arial" panose="020B0604020202020204" pitchFamily="34" charset="0"/>
                <a:ea typeface="ＭＳ Ｐゴシック" charset="0"/>
                <a:cs typeface="Arial" panose="020B0604020202020204" pitchFamily="34" charset="0"/>
              </a:rPr>
              <a:t>and </a:t>
            </a:r>
            <a:r>
              <a:rPr lang="en-US" sz="1600" dirty="0">
                <a:solidFill>
                  <a:srgbClr val="17375E"/>
                </a:solidFill>
                <a:latin typeface="Arial" panose="020B0604020202020204" pitchFamily="34" charset="0"/>
                <a:ea typeface="ＭＳ Ｐゴシック" charset="0"/>
                <a:cs typeface="Arial" panose="020B0604020202020204" pitchFamily="34" charset="0"/>
              </a:rPr>
              <a:t>demonstrated a significant 8% </a:t>
            </a:r>
            <a:r>
              <a:rPr lang="en-US" sz="1600" dirty="0" smtClean="0">
                <a:solidFill>
                  <a:srgbClr val="17375E"/>
                </a:solidFill>
                <a:latin typeface="Arial" panose="020B0604020202020204" pitchFamily="34" charset="0"/>
                <a:ea typeface="ＭＳ Ｐゴシック" charset="0"/>
                <a:cs typeface="Arial" panose="020B0604020202020204" pitchFamily="34" charset="0"/>
              </a:rPr>
              <a:t>to 10</a:t>
            </a:r>
            <a:r>
              <a:rPr lang="en-US" sz="1600" dirty="0">
                <a:solidFill>
                  <a:srgbClr val="17375E"/>
                </a:solidFill>
                <a:latin typeface="Arial" panose="020B0604020202020204" pitchFamily="34" charset="0"/>
                <a:ea typeface="ＭＳ Ｐゴシック" charset="0"/>
                <a:cs typeface="Arial" panose="020B0604020202020204" pitchFamily="34" charset="0"/>
              </a:rPr>
              <a:t>% reduction in fuel consumption. </a:t>
            </a:r>
            <a:endParaRPr lang="en-US" sz="1600" dirty="0" smtClean="0">
              <a:solidFill>
                <a:srgbClr val="17375E"/>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US" sz="1600" dirty="0" smtClean="0">
                <a:solidFill>
                  <a:srgbClr val="17375E"/>
                </a:solidFill>
                <a:latin typeface="Arial" panose="020B0604020202020204" pitchFamily="34" charset="0"/>
                <a:ea typeface="ＭＳ Ｐゴシック" charset="0"/>
                <a:cs typeface="Arial" panose="020B0604020202020204" pitchFamily="34" charset="0"/>
              </a:rPr>
              <a:t>This </a:t>
            </a:r>
            <a:r>
              <a:rPr lang="en-US" sz="1600" dirty="0">
                <a:solidFill>
                  <a:srgbClr val="17375E"/>
                </a:solidFill>
                <a:latin typeface="Arial" panose="020B0604020202020204" pitchFamily="34" charset="0"/>
                <a:ea typeface="ＭＳ Ｐゴシック" charset="0"/>
                <a:cs typeface="Arial" panose="020B0604020202020204" pitchFamily="34" charset="0"/>
              </a:rPr>
              <a:t>equates to an </a:t>
            </a:r>
            <a:r>
              <a:rPr lang="en-US" sz="1600" dirty="0" smtClean="0">
                <a:solidFill>
                  <a:srgbClr val="17375E"/>
                </a:solidFill>
                <a:latin typeface="Arial" panose="020B0604020202020204" pitchFamily="34" charset="0"/>
                <a:ea typeface="ＭＳ Ｐゴシック" charset="0"/>
                <a:cs typeface="Arial" panose="020B0604020202020204" pitchFamily="34" charset="0"/>
              </a:rPr>
              <a:t>8%-10</a:t>
            </a:r>
            <a:r>
              <a:rPr lang="en-US" sz="1600" dirty="0">
                <a:solidFill>
                  <a:srgbClr val="17375E"/>
                </a:solidFill>
                <a:latin typeface="Arial" panose="020B0604020202020204" pitchFamily="34" charset="0"/>
                <a:ea typeface="ＭＳ Ｐゴシック" charset="0"/>
                <a:cs typeface="Arial" panose="020B0604020202020204" pitchFamily="34" charset="0"/>
              </a:rPr>
              <a:t>% reduction in carbon emissions and 4% saving in operating costs. </a:t>
            </a:r>
            <a:endParaRPr lang="en-ZA" sz="1600" dirty="0">
              <a:solidFill>
                <a:srgbClr val="17375E"/>
              </a:solidFill>
              <a:latin typeface="Arial" panose="020B0604020202020204" pitchFamily="34" charset="0"/>
              <a:ea typeface="ＭＳ Ｐゴシック"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563" y="1486629"/>
            <a:ext cx="2967927" cy="1942371"/>
          </a:xfrm>
          <a:prstGeom prst="rect">
            <a:avLst/>
          </a:prstGeom>
        </p:spPr>
      </p:pic>
      <p:sp>
        <p:nvSpPr>
          <p:cNvPr id="13" name="Rectangle 12"/>
          <p:cNvSpPr/>
          <p:nvPr/>
        </p:nvSpPr>
        <p:spPr>
          <a:xfrm>
            <a:off x="647563" y="3609020"/>
            <a:ext cx="3132349" cy="2556284"/>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eaLnBrk="0" fontAlgn="base" hangingPunct="0">
              <a:spcBef>
                <a:spcPct val="0"/>
              </a:spcBef>
              <a:spcAft>
                <a:spcPct val="0"/>
              </a:spcAft>
              <a:defRPr/>
            </a:pPr>
            <a:r>
              <a:rPr lang="en-US" sz="1600" dirty="0">
                <a:solidFill>
                  <a:srgbClr val="17375E"/>
                </a:solidFill>
                <a:latin typeface="Arial" panose="020B0604020202020204" pitchFamily="34" charset="0"/>
                <a:ea typeface="ＭＳ Ｐゴシック" charset="0"/>
                <a:cs typeface="Arial" panose="020B0604020202020204" pitchFamily="34" charset="0"/>
              </a:rPr>
              <a:t>As part of the </a:t>
            </a:r>
            <a:r>
              <a:rPr lang="en-US" sz="1600" dirty="0" smtClean="0">
                <a:solidFill>
                  <a:srgbClr val="17375E"/>
                </a:solidFill>
                <a:latin typeface="Arial" panose="020B0604020202020204" pitchFamily="34" charset="0"/>
                <a:ea typeface="ＭＳ Ｐゴシック" charset="0"/>
                <a:cs typeface="Arial" panose="020B0604020202020204" pitchFamily="34" charset="0"/>
              </a:rPr>
              <a:t>solution </a:t>
            </a:r>
            <a:r>
              <a:rPr lang="en-US" sz="1600" dirty="0">
                <a:solidFill>
                  <a:srgbClr val="17375E"/>
                </a:solidFill>
                <a:latin typeface="Arial" panose="020B0604020202020204" pitchFamily="34" charset="0"/>
                <a:ea typeface="ＭＳ Ｐゴシック" charset="0"/>
                <a:cs typeface="Arial" panose="020B0604020202020204" pitchFamily="34" charset="0"/>
              </a:rPr>
              <a:t>and interventions in the fight against COVID-19, the CSIR has investigated the varying </a:t>
            </a:r>
            <a:r>
              <a:rPr lang="en-US" sz="1600" dirty="0" err="1">
                <a:solidFill>
                  <a:srgbClr val="17375E"/>
                </a:solidFill>
                <a:latin typeface="Arial" panose="020B0604020202020204" pitchFamily="34" charset="0"/>
                <a:ea typeface="ＭＳ Ｐゴシック" charset="0"/>
                <a:cs typeface="Arial" panose="020B0604020202020204" pitchFamily="34" charset="0"/>
              </a:rPr>
              <a:t>utilisation</a:t>
            </a:r>
            <a:r>
              <a:rPr lang="en-US" sz="1600" dirty="0">
                <a:solidFill>
                  <a:srgbClr val="17375E"/>
                </a:solidFill>
                <a:latin typeface="Arial" panose="020B0604020202020204" pitchFamily="34" charset="0"/>
                <a:ea typeface="ＭＳ Ｐゴシック" charset="0"/>
                <a:cs typeface="Arial" panose="020B0604020202020204" pitchFamily="34" charset="0"/>
              </a:rPr>
              <a:t> of taxi ranks in Gauteng and contributed to response plans of the Gauteng Department of Roads and </a:t>
            </a:r>
            <a:r>
              <a:rPr lang="en-US" sz="1600" dirty="0" smtClean="0">
                <a:solidFill>
                  <a:srgbClr val="17375E"/>
                </a:solidFill>
                <a:latin typeface="Arial" panose="020B0604020202020204" pitchFamily="34" charset="0"/>
                <a:ea typeface="ＭＳ Ｐゴシック" charset="0"/>
                <a:cs typeface="Arial" panose="020B0604020202020204" pitchFamily="34" charset="0"/>
              </a:rPr>
              <a:t>Transport.</a:t>
            </a:r>
            <a:endParaRPr lang="en-US" sz="1600" dirty="0">
              <a:solidFill>
                <a:srgbClr val="17375E"/>
              </a:solidFill>
              <a:latin typeface="Arial" panose="020B0604020202020204" pitchFamily="34" charset="0"/>
              <a:ea typeface="ＭＳ Ｐゴシック" charset="0"/>
              <a:cs typeface="Arial" panose="020B0604020202020204" pitchFamily="34" charset="0"/>
            </a:endParaRPr>
          </a:p>
        </p:txBody>
      </p:sp>
      <p:pic>
        <p:nvPicPr>
          <p:cNvPr id="9" name="Picture 8" descr="I:\SS\SS COMMS\D-PROFESSIONAL SERVICES\Publications\Annual Report\Annual Report 2020\B_Highlights\All copy\1_Research, develop and diffuse transformative technologies\Green tyres\RAC_9588.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1403" y="1506042"/>
            <a:ext cx="2722845" cy="1922958"/>
          </a:xfrm>
          <a:prstGeom prst="rect">
            <a:avLst/>
          </a:prstGeom>
          <a:noFill/>
          <a:ln>
            <a:noFill/>
          </a:ln>
        </p:spPr>
      </p:pic>
    </p:spTree>
    <p:extLst>
      <p:ext uri="{BB962C8B-B14F-4D97-AF65-F5344CB8AC3E}">
        <p14:creationId xmlns:p14="http://schemas.microsoft.com/office/powerpoint/2010/main" xmlns="" val="2502692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2"/>
          <p:cNvSpPr>
            <a:spLocks noGrp="1"/>
          </p:cNvSpPr>
          <p:nvPr>
            <p:ph type="title"/>
          </p:nvPr>
        </p:nvSpPr>
        <p:spPr/>
        <p:txBody>
          <a:bodyPr vert="horz" lIns="91440" tIns="45720" rIns="91440" bIns="45720" rtlCol="0" anchor="ctr">
            <a:normAutofit/>
          </a:bodyPr>
          <a:lstStyle/>
          <a:p>
            <a:r>
              <a:rPr lang="en-US" dirty="0"/>
              <a:t/>
            </a:r>
            <a:br>
              <a:rPr lang="en-US" dirty="0"/>
            </a:b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896036" y="1575670"/>
            <a:ext cx="2785472" cy="185791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10961" y="1575670"/>
            <a:ext cx="2788630" cy="1860016"/>
          </a:xfrm>
          <a:prstGeom prst="rect">
            <a:avLst/>
          </a:prstGeom>
        </p:spPr>
      </p:pic>
      <p:sp>
        <p:nvSpPr>
          <p:cNvPr id="9" name="Title 1"/>
          <p:cNvSpPr txBox="1">
            <a:spLocks/>
          </p:cNvSpPr>
          <p:nvPr/>
        </p:nvSpPr>
        <p:spPr>
          <a:xfrm>
            <a:off x="662880" y="147801"/>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2886C7"/>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smtClean="0">
                <a:ln>
                  <a:noFill/>
                </a:ln>
                <a:solidFill>
                  <a:srgbClr val="032C50"/>
                </a:solidFill>
                <a:effectLst/>
                <a:uLnTx/>
                <a:uFillTx/>
                <a:latin typeface="Arial"/>
                <a:ea typeface="+mj-ea"/>
                <a:cs typeface="Arial"/>
              </a:rPr>
              <a:t>Research, development and innovation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600" b="1" i="0" u="none" strike="noStrike" kern="1200" cap="none" spc="0" normalizeH="0" baseline="0" noProof="0" dirty="0" smtClean="0">
                <a:ln>
                  <a:noFill/>
                </a:ln>
                <a:solidFill>
                  <a:srgbClr val="032C50"/>
                </a:solidFill>
                <a:effectLst/>
                <a:uLnTx/>
                <a:uFillTx/>
                <a:latin typeface="Arial"/>
                <a:ea typeface="+mj-ea"/>
                <a:cs typeface="Arial"/>
              </a:rPr>
              <a:t>for Smart Places</a:t>
            </a:r>
            <a:endParaRPr kumimoji="0" lang="en-GB" sz="2600" b="1" i="0" u="none" strike="noStrike" kern="1200" cap="none" spc="0" normalizeH="0" baseline="0" noProof="0" dirty="0">
              <a:ln>
                <a:noFill/>
              </a:ln>
              <a:solidFill>
                <a:srgbClr val="032C50"/>
              </a:solidFill>
              <a:effectLst/>
              <a:uLnTx/>
              <a:uFillTx/>
              <a:latin typeface="Arial"/>
              <a:ea typeface="+mj-ea"/>
              <a:cs typeface="Arial"/>
            </a:endParaRPr>
          </a:p>
        </p:txBody>
      </p:sp>
      <p:sp>
        <p:nvSpPr>
          <p:cNvPr id="10" name="Rectangle 9"/>
          <p:cNvSpPr/>
          <p:nvPr/>
        </p:nvSpPr>
        <p:spPr>
          <a:xfrm>
            <a:off x="752952" y="3582824"/>
            <a:ext cx="4085075" cy="2664296"/>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eaLnBrk="0" fontAlgn="base" hangingPunct="0">
              <a:spcBef>
                <a:spcPct val="0"/>
              </a:spcBef>
              <a:spcAft>
                <a:spcPct val="0"/>
              </a:spcAft>
              <a:defRPr/>
            </a:pPr>
            <a:r>
              <a:rPr lang="en-ZA" sz="1600" b="1" dirty="0" err="1">
                <a:solidFill>
                  <a:srgbClr val="032C50"/>
                </a:solidFill>
                <a:latin typeface="Arial" panose="020B0604020202020204" pitchFamily="34" charset="0"/>
                <a:ea typeface="ＭＳ Ｐゴシック" charset="0"/>
                <a:cs typeface="Arial" panose="020B0604020202020204" pitchFamily="34" charset="0"/>
              </a:rPr>
              <a:t>Phycoremediation</a:t>
            </a:r>
            <a:r>
              <a:rPr lang="en-ZA" sz="1600" b="1" dirty="0">
                <a:solidFill>
                  <a:srgbClr val="032C50"/>
                </a:solidFill>
                <a:latin typeface="Arial" panose="020B0604020202020204" pitchFamily="34" charset="0"/>
                <a:ea typeface="ＭＳ Ｐゴシック" charset="0"/>
                <a:cs typeface="Arial" panose="020B0604020202020204" pitchFamily="34" charset="0"/>
              </a:rPr>
              <a:t> technology</a:t>
            </a: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Algae treatment technology that reduces nutrient content and improve microbiological water quality</a:t>
            </a:r>
          </a:p>
          <a:p>
            <a:pPr marL="285750" lvl="0" indent="-285750" eaLnBrk="0" fontAlgn="base" hangingPunct="0">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Value proposition: </a:t>
            </a:r>
            <a:r>
              <a:rPr lang="en-ZA" sz="1600" dirty="0">
                <a:solidFill>
                  <a:srgbClr val="032C50"/>
                </a:solidFill>
                <a:latin typeface="Arial" panose="020B0604020202020204" pitchFamily="34" charset="0"/>
                <a:ea typeface="ＭＳ Ｐゴシック" charset="0"/>
                <a:cs typeface="Arial" panose="020B0604020202020204" pitchFamily="34" charset="0"/>
              </a:rPr>
              <a:t>No electricity, skilled labour or chemicals needed; cost less; support green economy; use mainly existing infrastructure</a:t>
            </a:r>
          </a:p>
          <a:p>
            <a:pPr marL="285750" lvl="0" indent="-285750" eaLnBrk="0" fontAlgn="base" hangingPunct="0">
              <a:spcBef>
                <a:spcPct val="0"/>
              </a:spcBef>
              <a:spcAft>
                <a:spcPct val="0"/>
              </a:spcAft>
              <a:buFont typeface="Arial" panose="020B0604020202020204" pitchFamily="34" charset="0"/>
              <a:buChar char="•"/>
              <a:defRPr/>
            </a:pPr>
            <a:r>
              <a:rPr lang="en-ZA" sz="1600" dirty="0">
                <a:solidFill>
                  <a:srgbClr val="032C50"/>
                </a:solidFill>
                <a:latin typeface="Arial" panose="020B0604020202020204" pitchFamily="34" charset="0"/>
                <a:ea typeface="ＭＳ Ｐゴシック" charset="0"/>
                <a:cs typeface="Arial" panose="020B0604020202020204" pitchFamily="34" charset="0"/>
              </a:rPr>
              <a:t>Apply specific algae consortium</a:t>
            </a:r>
          </a:p>
        </p:txBody>
      </p:sp>
      <p:sp>
        <p:nvSpPr>
          <p:cNvPr id="11" name="Rectangle 10"/>
          <p:cNvSpPr/>
          <p:nvPr/>
        </p:nvSpPr>
        <p:spPr>
          <a:xfrm>
            <a:off x="4896036" y="3587314"/>
            <a:ext cx="4085075" cy="2938030"/>
          </a:xfrm>
          <a:prstGeom prst="rect">
            <a:avLst/>
          </a:prstGeom>
          <a:gradFill flip="none" rotWithShape="1">
            <a:gsLst>
              <a:gs pos="0">
                <a:srgbClr val="25B1CB">
                  <a:alpha val="70000"/>
                </a:srgbClr>
              </a:gs>
              <a:gs pos="100000">
                <a:srgbClr val="FFFFFF">
                  <a:alpha val="0"/>
                </a:srgbClr>
              </a:gs>
            </a:gsLst>
            <a:lin ang="212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eaLnBrk="0" fontAlgn="base" hangingPunct="0">
              <a:spcBef>
                <a:spcPct val="0"/>
              </a:spcBef>
              <a:spcAft>
                <a:spcPct val="0"/>
              </a:spcAft>
              <a:defRPr/>
            </a:pPr>
            <a:r>
              <a:rPr lang="en-US" sz="1600" b="1" dirty="0" smtClean="0">
                <a:solidFill>
                  <a:srgbClr val="032C50"/>
                </a:solidFill>
                <a:latin typeface="Arial" panose="020B0604020202020204" pitchFamily="34" charset="0"/>
                <a:ea typeface="ＭＳ Ｐゴシック" charset="0"/>
                <a:cs typeface="Arial" panose="020B0604020202020204" pitchFamily="34" charset="0"/>
              </a:rPr>
              <a:t>Implementation </a:t>
            </a:r>
            <a:r>
              <a:rPr lang="en-US" sz="1600" b="1" dirty="0">
                <a:solidFill>
                  <a:srgbClr val="032C50"/>
                </a:solidFill>
                <a:latin typeface="Arial" panose="020B0604020202020204" pitchFamily="34" charset="0"/>
                <a:ea typeface="ＭＳ Ｐゴシック" charset="0"/>
                <a:cs typeface="Arial" panose="020B0604020202020204" pitchFamily="34" charset="0"/>
              </a:rPr>
              <a:t>projects</a:t>
            </a:r>
          </a:p>
          <a:p>
            <a:pPr marL="285750" lvl="0" indent="-285750" eaLnBrk="0" fontAlgn="base" hangingPunct="0">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Implemented for over five years at two rural waste </a:t>
            </a:r>
            <a:r>
              <a:rPr lang="en-US" sz="1600" dirty="0" err="1">
                <a:solidFill>
                  <a:srgbClr val="032C50"/>
                </a:solidFill>
                <a:latin typeface="Arial" panose="020B0604020202020204" pitchFamily="34" charset="0"/>
                <a:ea typeface="ＭＳ Ｐゴシック" charset="0"/>
                <a:cs typeface="Arial" panose="020B0604020202020204" pitchFamily="34" charset="0"/>
              </a:rPr>
              <a:t>stabilisation</a:t>
            </a:r>
            <a:r>
              <a:rPr lang="en-US" sz="1600" dirty="0">
                <a:solidFill>
                  <a:srgbClr val="032C50"/>
                </a:solidFill>
                <a:latin typeface="Arial" panose="020B0604020202020204" pitchFamily="34" charset="0"/>
                <a:ea typeface="ＭＳ Ｐゴシック" charset="0"/>
                <a:cs typeface="Arial" panose="020B0604020202020204" pitchFamily="34" charset="0"/>
              </a:rPr>
              <a:t> pond systems: Sekhukhune district and </a:t>
            </a:r>
            <a:r>
              <a:rPr lang="en-US" sz="1600" dirty="0" err="1">
                <a:solidFill>
                  <a:srgbClr val="032C50"/>
                </a:solidFill>
                <a:latin typeface="Arial" panose="020B0604020202020204" pitchFamily="34" charset="0"/>
                <a:ea typeface="ＭＳ Ｐゴシック" charset="0"/>
                <a:cs typeface="Arial" panose="020B0604020202020204" pitchFamily="34" charset="0"/>
              </a:rPr>
              <a:t>Mossel</a:t>
            </a:r>
            <a:r>
              <a:rPr lang="en-US" sz="1600" dirty="0">
                <a:solidFill>
                  <a:srgbClr val="032C50"/>
                </a:solidFill>
                <a:latin typeface="Arial" panose="020B0604020202020204" pitchFamily="34" charset="0"/>
                <a:ea typeface="ＭＳ Ｐゴシック" charset="0"/>
                <a:cs typeface="Arial" panose="020B0604020202020204" pitchFamily="34" charset="0"/>
              </a:rPr>
              <a:t> Bay Municipality</a:t>
            </a:r>
            <a:endParaRPr lang="en-ZA" sz="1600" dirty="0">
              <a:solidFill>
                <a:srgbClr val="032C50"/>
              </a:solidFill>
              <a:latin typeface="Arial" panose="020B0604020202020204" pitchFamily="34" charset="0"/>
              <a:ea typeface="ＭＳ Ｐゴシック"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defRPr/>
            </a:pPr>
            <a:r>
              <a:rPr lang="en-US" sz="1600" dirty="0">
                <a:solidFill>
                  <a:srgbClr val="032C50"/>
                </a:solidFill>
                <a:latin typeface="Arial" panose="020B0604020202020204" pitchFamily="34" charset="0"/>
                <a:ea typeface="ＭＳ Ｐゴシック" charset="0"/>
                <a:cs typeface="Arial" panose="020B0604020202020204" pitchFamily="34" charset="0"/>
              </a:rPr>
              <a:t>African Development Bank: drying algae to determine benefits (e.g. </a:t>
            </a:r>
            <a:r>
              <a:rPr lang="en-US" sz="1600" dirty="0" err="1">
                <a:solidFill>
                  <a:srgbClr val="032C50"/>
                </a:solidFill>
                <a:latin typeface="Arial" panose="020B0604020202020204" pitchFamily="34" charset="0"/>
                <a:ea typeface="ＭＳ Ｐゴシック" charset="0"/>
                <a:cs typeface="Arial" panose="020B0604020202020204" pitchFamily="34" charset="0"/>
              </a:rPr>
              <a:t>biofertiliser</a:t>
            </a:r>
            <a:r>
              <a:rPr lang="en-US" sz="1600" dirty="0">
                <a:solidFill>
                  <a:srgbClr val="032C50"/>
                </a:solidFill>
                <a:latin typeface="Arial" panose="020B0604020202020204" pitchFamily="34" charset="0"/>
                <a:ea typeface="ＭＳ Ｐゴシック" charset="0"/>
                <a:cs typeface="Arial" panose="020B0604020202020204" pitchFamily="34" charset="0"/>
              </a:rPr>
              <a:t>); implementing technology in Malawi, feasibility assessments in Botswana, Mauritius, Mozambique, Namibia</a:t>
            </a:r>
          </a:p>
        </p:txBody>
      </p:sp>
    </p:spTree>
    <p:extLst>
      <p:ext uri="{BB962C8B-B14F-4D97-AF65-F5344CB8AC3E}">
        <p14:creationId xmlns:p14="http://schemas.microsoft.com/office/powerpoint/2010/main" xmlns="" val="926060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556" y="2456892"/>
            <a:ext cx="7886700" cy="1325563"/>
          </a:xfrm>
        </p:spPr>
        <p:txBody>
          <a:bodyPr>
            <a:normAutofit/>
          </a:bodyPr>
          <a:lstStyle/>
          <a:p>
            <a:pPr algn="ctr"/>
            <a:r>
              <a:rPr lang="en-US" dirty="0" smtClean="0">
                <a:solidFill>
                  <a:schemeClr val="tx2">
                    <a:lumMod val="50000"/>
                  </a:schemeClr>
                </a:solidFill>
              </a:rPr>
              <a:t>Conclusions</a:t>
            </a:r>
            <a:endParaRPr lang="en-US" dirty="0">
              <a:solidFill>
                <a:schemeClr val="tx2">
                  <a:lumMod val="50000"/>
                </a:schemeClr>
              </a:solidFill>
            </a:endParaRPr>
          </a:p>
        </p:txBody>
      </p:sp>
    </p:spTree>
    <p:extLst>
      <p:ext uri="{BB962C8B-B14F-4D97-AF65-F5344CB8AC3E}">
        <p14:creationId xmlns:p14="http://schemas.microsoft.com/office/powerpoint/2010/main" xmlns="" val="16768936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5960" y="1484784"/>
            <a:ext cx="7622464" cy="3816424"/>
          </a:xfrm>
          <a:prstGeom prst="roundRect">
            <a:avLst>
              <a:gd name="adj" fmla="val 3405"/>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765960" y="564791"/>
            <a:ext cx="6400799" cy="4924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Conclusions - Procurement</a:t>
            </a:r>
            <a:endParaRPr kumimoji="0" lang="en-ZA" sz="2600" b="0" i="0" u="none" strike="noStrike" kern="1200" cap="none" spc="0" normalizeH="0" baseline="0" noProof="0" dirty="0">
              <a:ln>
                <a:noFill/>
              </a:ln>
              <a:solidFill>
                <a:srgbClr val="1F497D">
                  <a:lumMod val="50000"/>
                </a:srgbClr>
              </a:solidFill>
              <a:effectLst/>
              <a:uLnTx/>
              <a:uFillTx/>
              <a:latin typeface="Calibri" charset="0"/>
              <a:ea typeface="ＭＳ Ｐゴシック" charset="0"/>
              <a:cs typeface="+mn-cs"/>
            </a:endParaRPr>
          </a:p>
        </p:txBody>
      </p:sp>
      <p:sp>
        <p:nvSpPr>
          <p:cNvPr id="4" name="Content Placeholder 1"/>
          <p:cNvSpPr txBox="1">
            <a:spLocks/>
          </p:cNvSpPr>
          <p:nvPr/>
        </p:nvSpPr>
        <p:spPr>
          <a:xfrm>
            <a:off x="1403648" y="1808820"/>
            <a:ext cx="6768752" cy="30054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fontAlgn="base">
              <a:spcAft>
                <a:spcPct val="0"/>
              </a:spcAft>
              <a:defRPr/>
            </a:pPr>
            <a:r>
              <a:rPr lang="en-US" sz="1600" dirty="0">
                <a:solidFill>
                  <a:prstClr val="white"/>
                </a:solidFill>
                <a:latin typeface="Arial" panose="020B0604020202020204" pitchFamily="34" charset="0"/>
                <a:cs typeface="Arial" panose="020B0604020202020204" pitchFamily="34" charset="0"/>
              </a:rPr>
              <a:t>Procurement policy reforms are needed to rectify the anomaly created by PFMA processes resulting in the CSIR having to bid for services that are core to our mandate, in the national interest</a:t>
            </a:r>
            <a:r>
              <a:rPr lang="en-US" sz="1600" dirty="0" smtClean="0">
                <a:solidFill>
                  <a:prstClr val="white"/>
                </a:solidFill>
                <a:latin typeface="Arial" panose="020B0604020202020204" pitchFamily="34" charset="0"/>
                <a:cs typeface="Arial" panose="020B0604020202020204" pitchFamily="34" charset="0"/>
              </a:rPr>
              <a:t>.</a:t>
            </a:r>
          </a:p>
          <a:p>
            <a:pPr lvl="0" fontAlgn="base">
              <a:spcAft>
                <a:spcPct val="0"/>
              </a:spcAft>
              <a:defRPr/>
            </a:pPr>
            <a:endParaRPr lang="en-US" sz="1600" dirty="0">
              <a:solidFill>
                <a:prstClr val="white"/>
              </a:solidFill>
              <a:latin typeface="Arial" panose="020B0604020202020204" pitchFamily="34" charset="0"/>
              <a:cs typeface="Arial" panose="020B0604020202020204" pitchFamily="34" charset="0"/>
            </a:endParaRPr>
          </a:p>
          <a:p>
            <a:pPr lvl="0" fontAlgn="base">
              <a:spcAft>
                <a:spcPct val="0"/>
              </a:spcAft>
              <a:defRPr/>
            </a:pPr>
            <a:r>
              <a:rPr lang="en-US" sz="1600" dirty="0">
                <a:solidFill>
                  <a:prstClr val="white"/>
                </a:solidFill>
                <a:latin typeface="Arial" panose="020B0604020202020204" pitchFamily="34" charset="0"/>
                <a:cs typeface="Arial" panose="020B0604020202020204" pitchFamily="34" charset="0"/>
              </a:rPr>
              <a:t>This anomaly hampers the very financial sustainability of the organisation as it results in lost revenues in excess of R450 million per year.  </a:t>
            </a:r>
            <a:endParaRPr lang="en-US" sz="1600" dirty="0" smtClean="0">
              <a:solidFill>
                <a:prstClr val="white"/>
              </a:solidFill>
              <a:latin typeface="Arial" panose="020B0604020202020204" pitchFamily="34" charset="0"/>
              <a:cs typeface="Arial" panose="020B0604020202020204" pitchFamily="34" charset="0"/>
            </a:endParaRPr>
          </a:p>
          <a:p>
            <a:pPr lvl="0" fontAlgn="base">
              <a:spcAft>
                <a:spcPct val="0"/>
              </a:spcAft>
              <a:defRPr/>
            </a:pPr>
            <a:endParaRPr lang="en-US" sz="1600" dirty="0">
              <a:solidFill>
                <a:prstClr val="white"/>
              </a:solidFill>
              <a:latin typeface="Arial" panose="020B0604020202020204" pitchFamily="34" charset="0"/>
              <a:cs typeface="Arial" panose="020B0604020202020204" pitchFamily="34" charset="0"/>
            </a:endParaRPr>
          </a:p>
          <a:p>
            <a:pPr lvl="0" fontAlgn="base">
              <a:spcAft>
                <a:spcPct val="0"/>
              </a:spcAft>
              <a:defRPr/>
            </a:pPr>
            <a:r>
              <a:rPr lang="en-US" sz="1600" dirty="0">
                <a:solidFill>
                  <a:prstClr val="white"/>
                </a:solidFill>
                <a:latin typeface="Arial" panose="020B0604020202020204" pitchFamily="34" charset="0"/>
                <a:cs typeface="Arial" panose="020B0604020202020204" pitchFamily="34" charset="0"/>
              </a:rPr>
              <a:t>Preferential procurement of core CSIR services when it comes to SOEs and government entities will improve CSIR technology and research support to the state for industrialisation and economic growth.</a:t>
            </a:r>
          </a:p>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endParaRPr kumimoji="0" lang="en-US"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None/>
              <a:tabLst/>
              <a:defRPr/>
            </a:pPr>
            <a:endParaRPr kumimoji="0" lang="en-ZA" sz="16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9805" y="2499550"/>
            <a:ext cx="1394871" cy="1505514"/>
          </a:xfrm>
          <a:prstGeom prst="rect">
            <a:avLst/>
          </a:prstGeom>
        </p:spPr>
      </p:pic>
    </p:spTree>
    <p:extLst>
      <p:ext uri="{BB962C8B-B14F-4D97-AF65-F5344CB8AC3E}">
        <p14:creationId xmlns:p14="http://schemas.microsoft.com/office/powerpoint/2010/main" xmlns="" val="4019519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556" y="2456892"/>
            <a:ext cx="7886700" cy="1325563"/>
          </a:xfrm>
        </p:spPr>
        <p:txBody>
          <a:bodyPr>
            <a:normAutofit/>
          </a:bodyPr>
          <a:lstStyle/>
          <a:p>
            <a:pPr algn="ctr"/>
            <a:r>
              <a:rPr lang="en-US" dirty="0" smtClean="0">
                <a:solidFill>
                  <a:schemeClr val="tx2">
                    <a:lumMod val="50000"/>
                  </a:schemeClr>
                </a:solidFill>
              </a:rPr>
              <a:t>CSIR mandate and strategic focus</a:t>
            </a:r>
            <a:endParaRPr lang="en-US" dirty="0">
              <a:solidFill>
                <a:schemeClr val="tx2">
                  <a:lumMod val="50000"/>
                </a:schemeClr>
              </a:solidFill>
            </a:endParaRPr>
          </a:p>
        </p:txBody>
      </p:sp>
    </p:spTree>
    <p:extLst>
      <p:ext uri="{BB962C8B-B14F-4D97-AF65-F5344CB8AC3E}">
        <p14:creationId xmlns:p14="http://schemas.microsoft.com/office/powerpoint/2010/main" xmlns="" val="3752253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5960" y="1988840"/>
            <a:ext cx="7622464" cy="3060340"/>
          </a:xfrm>
          <a:prstGeom prst="roundRect">
            <a:avLst>
              <a:gd name="adj" fmla="val 3405"/>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65960" y="564791"/>
            <a:ext cx="6400799" cy="4924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Conclusions – Parliamentary Grant</a:t>
            </a:r>
            <a:endParaRPr kumimoji="0" lang="en-ZA" sz="2600" b="0" i="0" u="none" strike="noStrike" kern="1200" cap="none" spc="0" normalizeH="0" baseline="0" noProof="0" dirty="0">
              <a:ln>
                <a:noFill/>
              </a:ln>
              <a:solidFill>
                <a:srgbClr val="1F497D">
                  <a:lumMod val="50000"/>
                </a:srgbClr>
              </a:solidFill>
              <a:effectLst/>
              <a:uLnTx/>
              <a:uFillTx/>
              <a:latin typeface="Calibri" charset="0"/>
              <a:ea typeface="ＭＳ Ｐゴシック" charset="0"/>
              <a:cs typeface="+mn-cs"/>
            </a:endParaRPr>
          </a:p>
        </p:txBody>
      </p:sp>
      <p:sp>
        <p:nvSpPr>
          <p:cNvPr id="4" name="Content Placeholder 1"/>
          <p:cNvSpPr txBox="1">
            <a:spLocks/>
          </p:cNvSpPr>
          <p:nvPr/>
        </p:nvSpPr>
        <p:spPr>
          <a:xfrm>
            <a:off x="1403648" y="2384884"/>
            <a:ext cx="6768752" cy="246539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Parliamentary Grant is critical for the CSIR building new strategic capabilities to keep it competitive, and relevant in a technologically dynamic world.</a:t>
            </a:r>
          </a:p>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Parliamentary Grant </a:t>
            </a: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cuts </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over the years hamper the ability of the CSIR to deliver on the mandate to which the </a:t>
            </a: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organisation </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was created, hence these </a:t>
            </a: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cuts </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are a challenge to the very existence of the </a:t>
            </a: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organisation.</a:t>
            </a:r>
          </a:p>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9805" y="2816932"/>
            <a:ext cx="1394871" cy="1505514"/>
          </a:xfrm>
          <a:prstGeom prst="rect">
            <a:avLst/>
          </a:prstGeom>
        </p:spPr>
      </p:pic>
    </p:spTree>
    <p:extLst>
      <p:ext uri="{BB962C8B-B14F-4D97-AF65-F5344CB8AC3E}">
        <p14:creationId xmlns:p14="http://schemas.microsoft.com/office/powerpoint/2010/main" xmlns="" val="472883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5960" y="1484784"/>
            <a:ext cx="7730476" cy="4932548"/>
          </a:xfrm>
          <a:prstGeom prst="roundRect">
            <a:avLst>
              <a:gd name="adj" fmla="val 3405"/>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65960" y="564791"/>
            <a:ext cx="6758368" cy="4924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smtClean="0">
                <a:ln>
                  <a:noFill/>
                </a:ln>
                <a:solidFill>
                  <a:srgbClr val="1F497D">
                    <a:lumMod val="50000"/>
                  </a:srgbClr>
                </a:solidFill>
                <a:effectLst/>
                <a:uLnTx/>
                <a:uFillTx/>
                <a:latin typeface="Arial"/>
                <a:ea typeface="ＭＳ Ｐゴシック" charset="0"/>
                <a:cs typeface="Arial"/>
              </a:rPr>
              <a:t>Conclusions – Investment Requirements</a:t>
            </a:r>
            <a:endParaRPr kumimoji="0" lang="en-ZA" sz="2600" b="0" i="0" u="none" strike="noStrike" kern="1200" cap="none" spc="0" normalizeH="0" baseline="0" noProof="0" dirty="0">
              <a:ln>
                <a:noFill/>
              </a:ln>
              <a:solidFill>
                <a:srgbClr val="1F497D">
                  <a:lumMod val="50000"/>
                </a:srgbClr>
              </a:solidFill>
              <a:effectLst/>
              <a:uLnTx/>
              <a:uFillTx/>
              <a:latin typeface="Calibri" charset="0"/>
              <a:ea typeface="ＭＳ Ｐゴシック" charset="0"/>
              <a:cs typeface="+mn-cs"/>
            </a:endParaRPr>
          </a:p>
        </p:txBody>
      </p:sp>
      <p:sp>
        <p:nvSpPr>
          <p:cNvPr id="4" name="Content Placeholder 1"/>
          <p:cNvSpPr txBox="1">
            <a:spLocks/>
          </p:cNvSpPr>
          <p:nvPr/>
        </p:nvSpPr>
        <p:spPr>
          <a:xfrm>
            <a:off x="1223628" y="1916832"/>
            <a:ext cx="7092788" cy="394155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fontAlgn="base">
              <a:spcAft>
                <a:spcPct val="0"/>
              </a:spcAft>
              <a:defRPr/>
            </a:pPr>
            <a:r>
              <a:rPr lang="en-US" sz="1600" dirty="0" smtClean="0">
                <a:solidFill>
                  <a:schemeClr val="bg1"/>
                </a:solidFill>
                <a:latin typeface="Arial" panose="020B0604020202020204" pitchFamily="34" charset="0"/>
                <a:cs typeface="Arial" panose="020B0604020202020204" pitchFamily="34" charset="0"/>
              </a:rPr>
              <a:t>Research and development </a:t>
            </a:r>
            <a:r>
              <a:rPr lang="en-US" sz="1600" dirty="0">
                <a:solidFill>
                  <a:schemeClr val="bg1"/>
                </a:solidFill>
                <a:latin typeface="Arial" panose="020B0604020202020204" pitchFamily="34" charset="0"/>
                <a:cs typeface="Arial" panose="020B0604020202020204" pitchFamily="34" charset="0"/>
              </a:rPr>
              <a:t>is an investment in the future and should not be seen as an expense. This is demonstrated by the work done by the CSIR in the fight against </a:t>
            </a:r>
            <a:r>
              <a:rPr lang="en-US" sz="1600" dirty="0" smtClean="0">
                <a:solidFill>
                  <a:schemeClr val="bg1"/>
                </a:solidFill>
                <a:latin typeface="Arial" panose="020B0604020202020204" pitchFamily="34" charset="0"/>
                <a:cs typeface="Arial" panose="020B0604020202020204" pitchFamily="34" charset="0"/>
              </a:rPr>
              <a:t>COVID-19, </a:t>
            </a: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and </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through adequate and necessary investment, that we can support a capable state in dealing with other challenges we </a:t>
            </a: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face. </a:t>
            </a:r>
            <a:endParaRPr lang="en-US" sz="1600" dirty="0">
              <a:solidFill>
                <a:schemeClr val="bg1"/>
              </a:solidFill>
              <a:latin typeface="Arial" panose="020B06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endPar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Post COVID-19 economic recovery, globally and in the South African context will significantly benefit from RDI and also emerging and 4IR technologies. CSIR plays a key role in this regard, and it has demonstrated that it can accelerate innovation to drive industrialisation.</a:t>
            </a:r>
          </a:p>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r>
              <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The CSIR needs R4.72 billion over the MTEF period in order to implement a strategy that would support the country’s reindustrialisation, one of the priority initiatives of the South African Economic Reconstruction and Recovery Plan.</a:t>
            </a:r>
          </a:p>
          <a:p>
            <a:pPr marL="342900" marR="0" lvl="0" indent="-342900" algn="l" defTabSz="457200" rtl="0" eaLnBrk="1" fontAlgn="base" latinLnBrk="0" hangingPunct="1">
              <a:lnSpc>
                <a:spcPct val="100000"/>
              </a:lnSpc>
              <a:spcBef>
                <a:spcPct val="20000"/>
              </a:spcBef>
              <a:spcAft>
                <a:spcPct val="0"/>
              </a:spcAft>
              <a:buClrTx/>
              <a:buSzTx/>
              <a:buFont typeface="Arial"/>
              <a:buChar char="•"/>
              <a:tabLst/>
              <a:defRPr/>
            </a:pPr>
            <a:endParaRPr kumimoji="0" lang="en-US" sz="16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09805" y="3186260"/>
            <a:ext cx="1394871" cy="1505514"/>
          </a:xfrm>
          <a:prstGeom prst="rect">
            <a:avLst/>
          </a:prstGeom>
        </p:spPr>
      </p:pic>
    </p:spTree>
    <p:extLst>
      <p:ext uri="{BB962C8B-B14F-4D97-AF65-F5344CB8AC3E}">
        <p14:creationId xmlns:p14="http://schemas.microsoft.com/office/powerpoint/2010/main" xmlns="" val="1767322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95836" y="3032956"/>
            <a:ext cx="2844316" cy="432048"/>
          </a:xfrm>
          <a:prstGeom prst="rect">
            <a:avLst/>
          </a:prstGeom>
        </p:spPr>
        <p:txBody>
          <a:bodyPr wrap="square">
            <a:normAutofit fontScale="92500" lnSpcReduction="10000"/>
          </a:bodyPr>
          <a:lstStyle>
            <a:lvl1pPr algn="l" defTabSz="914400" rtl="0" eaLnBrk="1" latinLnBrk="0" hangingPunct="1">
              <a:lnSpc>
                <a:spcPct val="90000"/>
              </a:lnSpc>
              <a:spcBef>
                <a:spcPct val="0"/>
              </a:spcBef>
              <a:buNone/>
              <a:defRPr sz="2800" b="1" kern="1200">
                <a:solidFill>
                  <a:srgbClr val="10253F"/>
                </a:solidFill>
                <a:latin typeface="Arial"/>
                <a:ea typeface="+mj-ea"/>
                <a:cs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10253F"/>
                </a:solidFill>
                <a:effectLst/>
                <a:uLnTx/>
                <a:uFillTx/>
                <a:latin typeface="Arial"/>
                <a:ea typeface="+mj-ea"/>
                <a:cs typeface="Arial"/>
              </a:rPr>
              <a:t>CSIR Overview</a:t>
            </a:r>
            <a:endParaRPr kumimoji="0" lang="en-US" sz="2800" b="1" i="0" u="none" strike="noStrike" kern="1200" cap="none" spc="0" normalizeH="0" baseline="0" noProof="0" dirty="0">
              <a:ln>
                <a:noFill/>
              </a:ln>
              <a:solidFill>
                <a:srgbClr val="10253F"/>
              </a:solidFill>
              <a:effectLst/>
              <a:uLnTx/>
              <a:uFillTx/>
              <a:latin typeface="Arial"/>
              <a:ea typeface="+mj-ea"/>
              <a:cs typeface="Arial"/>
            </a:endParaRPr>
          </a:p>
        </p:txBody>
      </p:sp>
      <p:sp>
        <p:nvSpPr>
          <p:cNvPr id="6" name="Title 1"/>
          <p:cNvSpPr>
            <a:spLocks noGrp="1"/>
          </p:cNvSpPr>
          <p:nvPr>
            <p:ph type="title"/>
          </p:nvPr>
        </p:nvSpPr>
        <p:spPr>
          <a:xfrm>
            <a:off x="781506" y="2139441"/>
            <a:ext cx="7723770" cy="1325563"/>
          </a:xfrm>
        </p:spPr>
        <p:txBody>
          <a:bodyPr/>
          <a:lstStyle/>
          <a:p>
            <a:r>
              <a:rPr lang="en-US" sz="3400" dirty="0" smtClean="0"/>
              <a:t/>
            </a:r>
            <a:br>
              <a:rPr lang="en-US" sz="3400" dirty="0" smtClean="0"/>
            </a:br>
            <a:r>
              <a:rPr lang="en-US" sz="3400" dirty="0" smtClean="0"/>
              <a:t>Thank you</a:t>
            </a:r>
            <a:endParaRPr lang="en-US" sz="2400" dirty="0"/>
          </a:p>
        </p:txBody>
      </p:sp>
    </p:spTree>
    <p:extLst>
      <p:ext uri="{BB962C8B-B14F-4D97-AF65-F5344CB8AC3E}">
        <p14:creationId xmlns:p14="http://schemas.microsoft.com/office/powerpoint/2010/main" xmlns="" val="5370144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600" dirty="0" smtClean="0"/>
              <a:t> CSIR mandate</a:t>
            </a:r>
            <a:endParaRPr lang="en-US" sz="2600" dirty="0"/>
          </a:p>
        </p:txBody>
      </p:sp>
      <p:sp>
        <p:nvSpPr>
          <p:cNvPr id="9" name="Rectangle 8"/>
          <p:cNvSpPr/>
          <p:nvPr/>
        </p:nvSpPr>
        <p:spPr>
          <a:xfrm>
            <a:off x="649001" y="1916832"/>
            <a:ext cx="7267211" cy="365529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p:cNvGrpSpPr/>
          <p:nvPr/>
        </p:nvGrpSpPr>
        <p:grpSpPr>
          <a:xfrm>
            <a:off x="1037289" y="1295636"/>
            <a:ext cx="6982760" cy="4048293"/>
            <a:chOff x="744251" y="1443989"/>
            <a:chExt cx="6982760" cy="4048293"/>
          </a:xfrm>
        </p:grpSpPr>
        <p:pic>
          <p:nvPicPr>
            <p:cNvPr id="11" name="Picture 10" descr="mandate icon.pn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744251" y="1443989"/>
              <a:ext cx="6878923" cy="1013365"/>
            </a:xfrm>
            <a:prstGeom prst="rect">
              <a:avLst/>
            </a:prstGeom>
          </p:spPr>
        </p:pic>
        <p:sp>
          <p:nvSpPr>
            <p:cNvPr id="12" name="TextBox 11"/>
            <p:cNvSpPr txBox="1"/>
            <p:nvPr/>
          </p:nvSpPr>
          <p:spPr>
            <a:xfrm>
              <a:off x="772824" y="2172399"/>
              <a:ext cx="6954187" cy="331988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800" b="1" i="0" u="none" strike="noStrike" kern="1200" cap="none" spc="0" normalizeH="0" baseline="30000" noProof="0" dirty="0" smtClean="0">
                  <a:ln>
                    <a:noFill/>
                  </a:ln>
                  <a:solidFill>
                    <a:srgbClr val="2886C7"/>
                  </a:solidFill>
                  <a:effectLst/>
                  <a:uLnTx/>
                  <a:uFillTx/>
                  <a:latin typeface="Arial"/>
                  <a:ea typeface="+mn-ea"/>
                  <a:cs typeface="Arial"/>
                </a:rPr>
                <a:t>CSIR MANDATE</a:t>
              </a:r>
              <a:r>
                <a:rPr kumimoji="0" lang="en-GB" sz="2800" b="1" i="0" u="none" strike="noStrike" kern="1200" cap="none" spc="0" normalizeH="0" baseline="30000" noProof="0" dirty="0" smtClean="0">
                  <a:ln>
                    <a:noFill/>
                  </a:ln>
                  <a:solidFill>
                    <a:srgbClr val="37ACC0"/>
                  </a:solidFill>
                  <a:effectLst/>
                  <a:uLnTx/>
                  <a:uFillTx/>
                  <a:latin typeface="Arial"/>
                  <a:ea typeface="+mn-ea"/>
                  <a:cs typeface="Arial"/>
                </a:rPr>
                <a:t>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30000" noProof="0" dirty="0" smtClean="0">
                  <a:ln>
                    <a:noFill/>
                  </a:ln>
                  <a:solidFill>
                    <a:srgbClr val="1F497D">
                      <a:lumMod val="50000"/>
                    </a:srgbClr>
                  </a:solidFill>
                  <a:effectLst/>
                  <a:uLnTx/>
                  <a:uFillTx/>
                  <a:latin typeface="Arial"/>
                  <a:ea typeface="+mn-ea"/>
                  <a:cs typeface="Arial"/>
                </a:rPr>
                <a:t>				   </a:t>
              </a:r>
              <a:endParaRPr kumimoji="0" lang="en-GB" sz="2400" b="1" i="0" u="none" strike="noStrike" kern="1200" cap="none" spc="0" normalizeH="0" baseline="30000" noProof="0" dirty="0">
                <a:ln>
                  <a:noFill/>
                </a:ln>
                <a:solidFill>
                  <a:srgbClr val="1F497D">
                    <a:lumMod val="50000"/>
                  </a:srgbClr>
                </a:solidFill>
                <a:effectLst/>
                <a:uLnTx/>
                <a:uFillTx/>
                <a:latin typeface="Arial"/>
                <a:ea typeface="+mn-ea"/>
                <a:cs typeface="Arial"/>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0" i="0" u="none" strike="noStrike" kern="1200" cap="none" spc="0" normalizeH="0" baseline="30000" noProof="0" dirty="0" smtClean="0">
                  <a:ln>
                    <a:noFill/>
                  </a:ln>
                  <a:solidFill>
                    <a:srgbClr val="032C50"/>
                  </a:solidFill>
                  <a:effectLst/>
                  <a:uLnTx/>
                  <a:uFillTx/>
                  <a:latin typeface="Arial"/>
                  <a:ea typeface="+mn-ea"/>
                  <a:cs typeface="Arial"/>
                </a:rPr>
                <a:t>“</a:t>
              </a:r>
              <a:r>
                <a:rPr kumimoji="0" lang="en-GB" sz="2400" b="0" i="0" u="none" strike="noStrike" kern="1200" cap="none" spc="0" normalizeH="0" baseline="30000" noProof="0" dirty="0">
                  <a:ln>
                    <a:noFill/>
                  </a:ln>
                  <a:solidFill>
                    <a:srgbClr val="032C50"/>
                  </a:solidFill>
                  <a:effectLst/>
                  <a:uLnTx/>
                  <a:uFillTx/>
                  <a:latin typeface="Arial"/>
                  <a:ea typeface="+mn-ea"/>
                  <a:cs typeface="Arial"/>
                </a:rPr>
                <a:t>The objects of the CSIR are, through </a:t>
              </a:r>
              <a:r>
                <a:rPr kumimoji="0" lang="en-GB" sz="2400" b="1" i="0" u="none" strike="noStrike" kern="1200" cap="none" spc="0" normalizeH="0" baseline="30000" noProof="0" dirty="0">
                  <a:ln>
                    <a:noFill/>
                  </a:ln>
                  <a:solidFill>
                    <a:srgbClr val="032C50"/>
                  </a:solidFill>
                  <a:effectLst/>
                  <a:uLnTx/>
                  <a:uFillTx/>
                  <a:latin typeface="Arial"/>
                  <a:ea typeface="+mn-ea"/>
                  <a:cs typeface="Arial"/>
                </a:rPr>
                <a:t>directed </a:t>
              </a:r>
              <a:r>
                <a:rPr kumimoji="0" lang="en-GB" sz="2400" b="0" i="0" u="none" strike="noStrike" kern="1200" cap="none" spc="0" normalizeH="0" baseline="30000" noProof="0" dirty="0">
                  <a:ln>
                    <a:noFill/>
                  </a:ln>
                  <a:solidFill>
                    <a:srgbClr val="032C50"/>
                  </a:solidFill>
                  <a:effectLst/>
                  <a:uLnTx/>
                  <a:uFillTx/>
                  <a:latin typeface="Arial"/>
                  <a:ea typeface="+mn-ea"/>
                  <a:cs typeface="Arial"/>
                </a:rPr>
                <a:t>and</a:t>
              </a:r>
              <a:r>
                <a:rPr kumimoji="0" lang="en-GB" sz="2400" b="1" i="0" u="none" strike="noStrike" kern="1200" cap="none" spc="0" normalizeH="0" baseline="30000" noProof="0" dirty="0">
                  <a:ln>
                    <a:noFill/>
                  </a:ln>
                  <a:solidFill>
                    <a:srgbClr val="032C50"/>
                  </a:solidFill>
                  <a:effectLst/>
                  <a:uLnTx/>
                  <a:uFillTx/>
                  <a:latin typeface="Arial"/>
                  <a:ea typeface="+mn-ea"/>
                  <a:cs typeface="Arial"/>
                </a:rPr>
                <a:t> particularly multi-disciplinary research </a:t>
              </a:r>
              <a:r>
                <a:rPr kumimoji="0" lang="en-GB" sz="2400" b="0" i="0" u="none" strike="noStrike" kern="1200" cap="none" spc="0" normalizeH="0" baseline="30000" noProof="0" dirty="0">
                  <a:ln>
                    <a:noFill/>
                  </a:ln>
                  <a:solidFill>
                    <a:srgbClr val="032C50"/>
                  </a:solidFill>
                  <a:effectLst/>
                  <a:uLnTx/>
                  <a:uFillTx/>
                  <a:latin typeface="Arial"/>
                  <a:ea typeface="+mn-ea"/>
                  <a:cs typeface="Arial"/>
                </a:rPr>
                <a:t>and</a:t>
              </a:r>
              <a:r>
                <a:rPr kumimoji="0" lang="en-GB" sz="2400" b="1" i="0" u="none" strike="noStrike" kern="1200" cap="none" spc="0" normalizeH="0" baseline="30000" noProof="0" dirty="0">
                  <a:ln>
                    <a:noFill/>
                  </a:ln>
                  <a:solidFill>
                    <a:srgbClr val="032C50"/>
                  </a:solidFill>
                  <a:effectLst/>
                  <a:uLnTx/>
                  <a:uFillTx/>
                  <a:latin typeface="Arial"/>
                  <a:ea typeface="+mn-ea"/>
                  <a:cs typeface="Arial"/>
                </a:rPr>
                <a:t> technological innovation</a:t>
              </a:r>
              <a:r>
                <a:rPr kumimoji="0" lang="en-GB" sz="2400" b="0" i="0" u="none" strike="noStrike" kern="1200" cap="none" spc="0" normalizeH="0" baseline="30000" noProof="0" dirty="0">
                  <a:ln>
                    <a:noFill/>
                  </a:ln>
                  <a:solidFill>
                    <a:srgbClr val="032C50"/>
                  </a:solidFill>
                  <a:effectLst/>
                  <a:uLnTx/>
                  <a:uFillTx/>
                  <a:latin typeface="Arial"/>
                  <a:ea typeface="+mn-ea"/>
                  <a:cs typeface="Arial"/>
                </a:rPr>
                <a:t>, to foster, in the </a:t>
              </a:r>
              <a:r>
                <a:rPr kumimoji="0" lang="en-GB" sz="2400" b="1" i="0" u="none" strike="noStrike" kern="1200" cap="none" spc="0" normalizeH="0" baseline="30000" noProof="0" dirty="0">
                  <a:ln>
                    <a:noFill/>
                  </a:ln>
                  <a:solidFill>
                    <a:srgbClr val="032C50"/>
                  </a:solidFill>
                  <a:effectLst/>
                  <a:uLnTx/>
                  <a:uFillTx/>
                  <a:latin typeface="Arial"/>
                  <a:ea typeface="+mn-ea"/>
                  <a:cs typeface="Arial"/>
                </a:rPr>
                <a:t>national interest </a:t>
              </a:r>
              <a:r>
                <a:rPr kumimoji="0" lang="en-GB" sz="2400" b="0" i="0" u="none" strike="noStrike" kern="1200" cap="none" spc="0" normalizeH="0" baseline="30000" noProof="0" dirty="0">
                  <a:ln>
                    <a:noFill/>
                  </a:ln>
                  <a:solidFill>
                    <a:srgbClr val="032C50"/>
                  </a:solidFill>
                  <a:effectLst/>
                  <a:uLnTx/>
                  <a:uFillTx/>
                  <a:latin typeface="Arial"/>
                  <a:ea typeface="+mn-ea"/>
                  <a:cs typeface="Arial"/>
                </a:rPr>
                <a:t>and in fields which in its opinion should receive preference, </a:t>
              </a:r>
              <a:r>
                <a:rPr kumimoji="0" lang="en-GB" sz="2400" b="1" i="0" u="none" strike="noStrike" kern="1200" cap="none" spc="0" normalizeH="0" baseline="30000" noProof="0" dirty="0">
                  <a:ln>
                    <a:noFill/>
                  </a:ln>
                  <a:solidFill>
                    <a:srgbClr val="032C50"/>
                  </a:solidFill>
                  <a:effectLst/>
                  <a:uLnTx/>
                  <a:uFillTx/>
                  <a:latin typeface="Arial"/>
                  <a:ea typeface="+mn-ea"/>
                  <a:cs typeface="Arial"/>
                </a:rPr>
                <a:t>industrial </a:t>
              </a:r>
              <a:r>
                <a:rPr kumimoji="0" lang="en-GB" sz="2400" b="0" i="0" u="none" strike="noStrike" kern="1200" cap="none" spc="0" normalizeH="0" baseline="30000" noProof="0" dirty="0">
                  <a:ln>
                    <a:noFill/>
                  </a:ln>
                  <a:solidFill>
                    <a:srgbClr val="032C50"/>
                  </a:solidFill>
                  <a:effectLst/>
                  <a:uLnTx/>
                  <a:uFillTx/>
                  <a:latin typeface="Arial"/>
                  <a:ea typeface="+mn-ea"/>
                  <a:cs typeface="Arial"/>
                </a:rPr>
                <a:t>and</a:t>
              </a:r>
              <a:r>
                <a:rPr kumimoji="0" lang="en-GB" sz="2400" b="1" i="0" u="none" strike="noStrike" kern="1200" cap="none" spc="0" normalizeH="0" baseline="30000" noProof="0" dirty="0">
                  <a:ln>
                    <a:noFill/>
                  </a:ln>
                  <a:solidFill>
                    <a:srgbClr val="032C50"/>
                  </a:solidFill>
                  <a:effectLst/>
                  <a:uLnTx/>
                  <a:uFillTx/>
                  <a:latin typeface="Arial"/>
                  <a:ea typeface="+mn-ea"/>
                  <a:cs typeface="Arial"/>
                </a:rPr>
                <a:t> scientific development</a:t>
              </a:r>
              <a:r>
                <a:rPr kumimoji="0" lang="en-GB" sz="2400" b="0" i="0" u="none" strike="noStrike" kern="1200" cap="none" spc="0" normalizeH="0" baseline="30000" noProof="0" dirty="0">
                  <a:ln>
                    <a:noFill/>
                  </a:ln>
                  <a:solidFill>
                    <a:srgbClr val="032C50"/>
                  </a:solidFill>
                  <a:effectLst/>
                  <a:uLnTx/>
                  <a:uFillTx/>
                  <a:latin typeface="Arial"/>
                  <a:ea typeface="+mn-ea"/>
                  <a:cs typeface="Arial"/>
                </a:rPr>
                <a:t>, either by itself or in </a:t>
              </a:r>
              <a:r>
                <a:rPr kumimoji="0" lang="en-GB" sz="2400" b="1" i="0" u="none" strike="noStrike" kern="1200" cap="none" spc="0" normalizeH="0" baseline="30000" noProof="0" dirty="0">
                  <a:ln>
                    <a:noFill/>
                  </a:ln>
                  <a:solidFill>
                    <a:srgbClr val="032C50"/>
                  </a:solidFill>
                  <a:effectLst/>
                  <a:uLnTx/>
                  <a:uFillTx/>
                  <a:latin typeface="Arial"/>
                  <a:ea typeface="+mn-ea"/>
                  <a:cs typeface="Arial"/>
                </a:rPr>
                <a:t>co-operation with principals </a:t>
              </a:r>
              <a:r>
                <a:rPr kumimoji="0" lang="en-GB" sz="2400" b="0" i="0" u="none" strike="noStrike" kern="1200" cap="none" spc="0" normalizeH="0" baseline="30000" noProof="0" dirty="0">
                  <a:ln>
                    <a:noFill/>
                  </a:ln>
                  <a:solidFill>
                    <a:srgbClr val="032C50"/>
                  </a:solidFill>
                  <a:effectLst/>
                  <a:uLnTx/>
                  <a:uFillTx/>
                  <a:latin typeface="Arial"/>
                  <a:ea typeface="+mn-ea"/>
                  <a:cs typeface="Arial"/>
                </a:rPr>
                <a:t>from the </a:t>
              </a:r>
              <a:r>
                <a:rPr kumimoji="0" lang="en-GB" sz="2400" b="1" i="0" u="none" strike="noStrike" kern="1200" cap="none" spc="0" normalizeH="0" baseline="30000" noProof="0" dirty="0">
                  <a:ln>
                    <a:noFill/>
                  </a:ln>
                  <a:solidFill>
                    <a:srgbClr val="032C50"/>
                  </a:solidFill>
                  <a:effectLst/>
                  <a:uLnTx/>
                  <a:uFillTx/>
                  <a:latin typeface="Arial"/>
                  <a:ea typeface="+mn-ea"/>
                  <a:cs typeface="Arial"/>
                </a:rPr>
                <a:t>private </a:t>
              </a:r>
              <a:r>
                <a:rPr kumimoji="0" lang="en-GB" sz="2400" b="0" i="0" u="none" strike="noStrike" kern="1200" cap="none" spc="0" normalizeH="0" baseline="30000" noProof="0" dirty="0">
                  <a:ln>
                    <a:noFill/>
                  </a:ln>
                  <a:solidFill>
                    <a:srgbClr val="032C50"/>
                  </a:solidFill>
                  <a:effectLst/>
                  <a:uLnTx/>
                  <a:uFillTx/>
                  <a:latin typeface="Arial"/>
                  <a:ea typeface="+mn-ea"/>
                  <a:cs typeface="Arial"/>
                </a:rPr>
                <a:t>or</a:t>
              </a:r>
              <a:r>
                <a:rPr kumimoji="0" lang="en-GB" sz="2400" b="1" i="0" u="none" strike="noStrike" kern="1200" cap="none" spc="0" normalizeH="0" baseline="30000" noProof="0" dirty="0">
                  <a:ln>
                    <a:noFill/>
                  </a:ln>
                  <a:solidFill>
                    <a:srgbClr val="032C50"/>
                  </a:solidFill>
                  <a:effectLst/>
                  <a:uLnTx/>
                  <a:uFillTx/>
                  <a:latin typeface="Arial"/>
                  <a:ea typeface="+mn-ea"/>
                  <a:cs typeface="Arial"/>
                </a:rPr>
                <a:t> public sectors</a:t>
              </a:r>
              <a:r>
                <a:rPr kumimoji="0" lang="en-GB" sz="2400" b="0" i="0" u="none" strike="noStrike" kern="1200" cap="none" spc="0" normalizeH="0" baseline="30000" noProof="0" dirty="0">
                  <a:ln>
                    <a:noFill/>
                  </a:ln>
                  <a:solidFill>
                    <a:srgbClr val="032C50"/>
                  </a:solidFill>
                  <a:effectLst/>
                  <a:uLnTx/>
                  <a:uFillTx/>
                  <a:latin typeface="Arial"/>
                  <a:ea typeface="+mn-ea"/>
                  <a:cs typeface="Arial"/>
                </a:rPr>
                <a:t>, and thereby to contribute to the </a:t>
              </a:r>
              <a:r>
                <a:rPr kumimoji="0" lang="en-GB" sz="2400" b="1" i="0" u="none" strike="noStrike" kern="1200" cap="none" spc="0" normalizeH="0" baseline="30000" noProof="0" dirty="0">
                  <a:ln>
                    <a:noFill/>
                  </a:ln>
                  <a:solidFill>
                    <a:srgbClr val="032C50"/>
                  </a:solidFill>
                  <a:effectLst/>
                  <a:uLnTx/>
                  <a:uFillTx/>
                  <a:latin typeface="Arial"/>
                  <a:ea typeface="+mn-ea"/>
                  <a:cs typeface="Arial"/>
                </a:rPr>
                <a:t>improvement of the quality of life </a:t>
              </a:r>
              <a:r>
                <a:rPr kumimoji="0" lang="en-GB" sz="2400" b="0" i="0" u="none" strike="noStrike" kern="1200" cap="none" spc="0" normalizeH="0" baseline="30000" noProof="0" dirty="0">
                  <a:ln>
                    <a:noFill/>
                  </a:ln>
                  <a:solidFill>
                    <a:srgbClr val="032C50"/>
                  </a:solidFill>
                  <a:effectLst/>
                  <a:uLnTx/>
                  <a:uFillTx/>
                  <a:latin typeface="Arial"/>
                  <a:ea typeface="+mn-ea"/>
                  <a:cs typeface="Arial"/>
                </a:rPr>
                <a:t>of the people of the Republic, and to perform any other functions that may be assigned to the CSIR by or under this Act</a:t>
              </a:r>
              <a:r>
                <a:rPr kumimoji="0" lang="en-GB" sz="2400" b="0" i="0" u="none" strike="noStrike" kern="1200" cap="none" spc="0" normalizeH="0" baseline="30000" noProof="0" dirty="0" smtClean="0">
                  <a:ln>
                    <a:noFill/>
                  </a:ln>
                  <a:solidFill>
                    <a:srgbClr val="032C50"/>
                  </a:solidFill>
                  <a:effectLst/>
                  <a:uLnTx/>
                  <a:uFillTx/>
                  <a:latin typeface="Arial"/>
                  <a:ea typeface="+mn-ea"/>
                  <a:cs typeface="Arial"/>
                </a:rPr>
                <a:t>.”</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2400" b="0" i="0" u="none" strike="noStrike" kern="1200" cap="none" spc="0" normalizeH="0" baseline="30000" noProof="0" dirty="0" smtClean="0">
                <a:ln>
                  <a:noFill/>
                </a:ln>
                <a:solidFill>
                  <a:srgbClr val="012D50"/>
                </a:solidFill>
                <a:effectLst/>
                <a:uLnTx/>
                <a:uFillTx/>
                <a:latin typeface="Arial"/>
                <a:ea typeface="+mn-ea"/>
                <a:cs typeface="Arial"/>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1" u="none" strike="noStrike" kern="1200" cap="none" spc="0" normalizeH="0" baseline="30000" noProof="0" dirty="0" smtClean="0">
                  <a:ln>
                    <a:noFill/>
                  </a:ln>
                  <a:solidFill>
                    <a:srgbClr val="2886C7"/>
                  </a:solidFill>
                  <a:effectLst/>
                  <a:uLnTx/>
                  <a:uFillTx/>
                  <a:latin typeface="Arial"/>
                  <a:ea typeface="+mn-ea"/>
                  <a:cs typeface="Arial"/>
                </a:rPr>
                <a:t>(Scientific </a:t>
              </a:r>
              <a:r>
                <a:rPr kumimoji="0" lang="en-GB" sz="1800" b="1" i="1" u="none" strike="noStrike" kern="1200" cap="none" spc="0" normalizeH="0" baseline="30000" noProof="0" dirty="0">
                  <a:ln>
                    <a:noFill/>
                  </a:ln>
                  <a:solidFill>
                    <a:srgbClr val="2886C7"/>
                  </a:solidFill>
                  <a:effectLst/>
                  <a:uLnTx/>
                  <a:uFillTx/>
                  <a:latin typeface="Arial"/>
                  <a:ea typeface="+mn-ea"/>
                  <a:cs typeface="Arial"/>
                </a:rPr>
                <a:t>Research Council </a:t>
              </a:r>
              <a:r>
                <a:rPr kumimoji="0" lang="en-GB" sz="1800" b="1" i="1" u="none" strike="noStrike" kern="1200" cap="none" spc="0" normalizeH="0" baseline="30000" noProof="0" dirty="0" smtClean="0">
                  <a:ln>
                    <a:noFill/>
                  </a:ln>
                  <a:solidFill>
                    <a:srgbClr val="2886C7"/>
                  </a:solidFill>
                  <a:effectLst/>
                  <a:uLnTx/>
                  <a:uFillTx/>
                  <a:latin typeface="Arial"/>
                  <a:ea typeface="+mn-ea"/>
                  <a:cs typeface="Arial"/>
                </a:rPr>
                <a:t>Act </a:t>
              </a:r>
              <a:r>
                <a:rPr kumimoji="0" lang="en-GB" sz="1800" b="1" i="1" u="none" strike="noStrike" kern="1200" cap="none" spc="0" normalizeH="0" baseline="30000" noProof="0" dirty="0">
                  <a:ln>
                    <a:noFill/>
                  </a:ln>
                  <a:solidFill>
                    <a:srgbClr val="2886C7"/>
                  </a:solidFill>
                  <a:effectLst/>
                  <a:uLnTx/>
                  <a:uFillTx/>
                  <a:latin typeface="Arial"/>
                  <a:ea typeface="+mn-ea"/>
                  <a:cs typeface="Arial"/>
                </a:rPr>
                <a:t>46 of </a:t>
              </a:r>
              <a:r>
                <a:rPr kumimoji="0" lang="en-GB" sz="1800" b="1" i="1" u="none" strike="noStrike" kern="1200" cap="none" spc="0" normalizeH="0" baseline="30000" noProof="0" dirty="0" smtClean="0">
                  <a:ln>
                    <a:noFill/>
                  </a:ln>
                  <a:solidFill>
                    <a:srgbClr val="2886C7"/>
                  </a:solidFill>
                  <a:effectLst/>
                  <a:uLnTx/>
                  <a:uFillTx/>
                  <a:latin typeface="Arial"/>
                  <a:ea typeface="+mn-ea"/>
                  <a:cs typeface="Arial"/>
                </a:rPr>
                <a:t>1988, amended </a:t>
              </a:r>
              <a:r>
                <a:rPr kumimoji="0" lang="en-GB" sz="1800" b="1" i="1" u="none" strike="noStrike" kern="1200" cap="none" spc="0" normalizeH="0" baseline="30000" noProof="0" dirty="0">
                  <a:ln>
                    <a:noFill/>
                  </a:ln>
                  <a:solidFill>
                    <a:srgbClr val="2886C7"/>
                  </a:solidFill>
                  <a:effectLst/>
                  <a:uLnTx/>
                  <a:uFillTx/>
                  <a:latin typeface="Arial"/>
                  <a:ea typeface="+mn-ea"/>
                  <a:cs typeface="Arial"/>
                </a:rPr>
                <a:t>by Act </a:t>
              </a:r>
              <a:r>
                <a:rPr kumimoji="0" lang="en-GB" sz="1800" b="1" i="1" u="none" strike="noStrike" kern="1200" cap="none" spc="0" normalizeH="0" baseline="30000" noProof="0" dirty="0" smtClean="0">
                  <a:ln>
                    <a:noFill/>
                  </a:ln>
                  <a:solidFill>
                    <a:srgbClr val="2886C7"/>
                  </a:solidFill>
                  <a:effectLst/>
                  <a:uLnTx/>
                  <a:uFillTx/>
                  <a:latin typeface="Arial"/>
                  <a:ea typeface="+mn-ea"/>
                  <a:cs typeface="Arial"/>
                </a:rPr>
                <a:t>27 of 2014)</a:t>
              </a:r>
              <a:endParaRPr kumimoji="0" lang="en-GB" sz="1800" b="1" i="0" u="none" strike="noStrike" kern="1200" cap="none" spc="0" normalizeH="0" baseline="30000" noProof="0" dirty="0">
                <a:ln>
                  <a:noFill/>
                </a:ln>
                <a:solidFill>
                  <a:srgbClr val="2886C7"/>
                </a:solidFill>
                <a:effectLst/>
                <a:uLnTx/>
                <a:uFillTx/>
                <a:latin typeface="Arial"/>
                <a:ea typeface="+mn-ea"/>
                <a:cs typeface="Arial"/>
              </a:endParaRPr>
            </a:p>
          </p:txBody>
        </p:sp>
      </p:grpSp>
    </p:spTree>
    <p:extLst>
      <p:ext uri="{BB962C8B-B14F-4D97-AF65-F5344CB8AC3E}">
        <p14:creationId xmlns:p14="http://schemas.microsoft.com/office/powerpoint/2010/main" xmlns="" val="1126099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600" dirty="0" smtClean="0"/>
              <a:t>Vision and mission</a:t>
            </a:r>
            <a:endParaRPr lang="en-GB" sz="2600" dirty="0"/>
          </a:p>
        </p:txBody>
      </p:sp>
      <p:sp>
        <p:nvSpPr>
          <p:cNvPr id="12" name="Rounded Rectangle 11"/>
          <p:cNvSpPr/>
          <p:nvPr/>
        </p:nvSpPr>
        <p:spPr>
          <a:xfrm>
            <a:off x="3132138" y="4075969"/>
            <a:ext cx="5794375" cy="1838593"/>
          </a:xfrm>
          <a:prstGeom prst="roundRect">
            <a:avLst>
              <a:gd name="adj" fmla="val 7971"/>
            </a:avLst>
          </a:prstGeom>
          <a:solidFill>
            <a:srgbClr val="012D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p:nvSpPr>
        <p:spPr>
          <a:xfrm>
            <a:off x="199040" y="1873742"/>
            <a:ext cx="5573125" cy="1620616"/>
          </a:xfrm>
          <a:prstGeom prst="roundRect">
            <a:avLst>
              <a:gd name="adj" fmla="val 7971"/>
            </a:avLst>
          </a:prstGeom>
          <a:solidFill>
            <a:schemeClr val="bg1"/>
          </a:solidFill>
          <a:ln>
            <a:solidFill>
              <a:srgbClr val="032C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descr="Compact presentation graphics-05.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339304" y="1447264"/>
            <a:ext cx="2598861" cy="2587462"/>
          </a:xfrm>
          <a:prstGeom prst="rect">
            <a:avLst/>
          </a:prstGeom>
        </p:spPr>
      </p:pic>
      <p:sp>
        <p:nvSpPr>
          <p:cNvPr id="23" name="Rectangle 22"/>
          <p:cNvSpPr/>
          <p:nvPr/>
        </p:nvSpPr>
        <p:spPr>
          <a:xfrm>
            <a:off x="323849" y="1974625"/>
            <a:ext cx="4149815" cy="1418850"/>
          </a:xfrm>
          <a:prstGeom prst="rect">
            <a:avLst/>
          </a:prstGeom>
        </p:spPr>
        <p:txBody>
          <a:bodyPr wrap="square">
            <a:spAutoFit/>
          </a:bodyPr>
          <a:lstStyle/>
          <a:p>
            <a:pPr marL="0" marR="0" lvl="0" indent="0" algn="ctr" defTabSz="914400" rtl="0" eaLnBrk="0" fontAlgn="base" latinLnBrk="0" hangingPunct="0">
              <a:lnSpc>
                <a:spcPct val="110000"/>
              </a:lnSpc>
              <a:spcBef>
                <a:spcPts val="1400"/>
              </a:spcBef>
              <a:spcAft>
                <a:spcPct val="0"/>
              </a:spcAft>
              <a:buClr>
                <a:srgbClr val="1F497D"/>
              </a:buClr>
              <a:buSzPct val="100000"/>
              <a:buFontTx/>
              <a:buNone/>
              <a:tabLst/>
              <a:defRPr/>
            </a:pPr>
            <a:r>
              <a:rPr kumimoji="0" lang="en-GB" sz="20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VISION</a:t>
            </a:r>
          </a:p>
          <a:p>
            <a:pPr marL="0" marR="0" lvl="0" indent="0" algn="ctr" defTabSz="914400" rtl="0" eaLnBrk="0" fontAlgn="base" latinLnBrk="0" hangingPunct="0">
              <a:lnSpc>
                <a:spcPct val="110000"/>
              </a:lnSpc>
              <a:spcBef>
                <a:spcPts val="1400"/>
              </a:spcBef>
              <a:spcAft>
                <a:spcPct val="0"/>
              </a:spcAft>
              <a:buClr>
                <a:srgbClr val="1F497D"/>
              </a:buClr>
              <a:buSzPct val="100000"/>
              <a:buFontTx/>
              <a:buNone/>
              <a:tabLst/>
              <a:defRPr/>
            </a:pPr>
            <a:r>
              <a:rPr kumimoji="0" lang="en-GB" sz="1600" b="1" i="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We are </a:t>
            </a:r>
            <a:r>
              <a:rPr kumimoji="0" lang="en-GB" sz="1600" b="1" i="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accelerators</a:t>
            </a:r>
            <a:r>
              <a:rPr kumimoji="0" lang="en-GB" sz="1600" b="1" i="1" u="none" strike="noStrike" kern="1200" cap="none" spc="0" normalizeH="0" baseline="0" noProof="0" dirty="0">
                <a:ln>
                  <a:noFill/>
                </a:ln>
                <a:solidFill>
                  <a:prstClr val="white">
                    <a:lumMod val="50000"/>
                  </a:prstClr>
                </a:solidFill>
                <a:effectLst/>
                <a:uLnTx/>
                <a:uFillTx/>
                <a:latin typeface="Arial" panose="020B0604020202020204" pitchFamily="34" charset="0"/>
                <a:ea typeface="ＭＳ Ｐゴシック" charset="0"/>
                <a:cs typeface="+mn-cs"/>
              </a:rPr>
              <a:t> </a:t>
            </a:r>
            <a:r>
              <a:rPr kumimoji="0" lang="en-GB" sz="1600" b="1" i="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of </a:t>
            </a:r>
            <a:r>
              <a:rPr kumimoji="0" lang="en-GB" sz="1600" b="1" i="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socio-economic </a:t>
            </a:r>
            <a:r>
              <a:rPr kumimoji="0" lang="en-GB" sz="1600" b="1" i="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prosperity in South Africa through </a:t>
            </a:r>
            <a:r>
              <a:rPr kumimoji="0" lang="en-GB" sz="1600" b="1" i="1"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mn-cs"/>
              </a:rPr>
              <a:t>leading innovation</a:t>
            </a:r>
          </a:p>
        </p:txBody>
      </p:sp>
      <p:sp>
        <p:nvSpPr>
          <p:cNvPr id="24" name="Rectangle 23"/>
          <p:cNvSpPr/>
          <p:nvPr/>
        </p:nvSpPr>
        <p:spPr>
          <a:xfrm>
            <a:off x="3997901" y="4167346"/>
            <a:ext cx="4928612" cy="1655838"/>
          </a:xfrm>
          <a:prstGeom prst="rect">
            <a:avLst/>
          </a:prstGeom>
        </p:spPr>
        <p:txBody>
          <a:bodyPr wrap="square">
            <a:spAutoFit/>
          </a:bodyPr>
          <a:lstStyle/>
          <a:p>
            <a:pPr marL="0" marR="0" lvl="0" indent="0" algn="ctr" defTabSz="914400" rtl="0" eaLnBrk="0" fontAlgn="base" latinLnBrk="0" hangingPunct="0">
              <a:lnSpc>
                <a:spcPct val="110000"/>
              </a:lnSpc>
              <a:spcBef>
                <a:spcPts val="1400"/>
              </a:spcBef>
              <a:spcAft>
                <a:spcPct val="0"/>
              </a:spcAft>
              <a:buClr>
                <a:srgbClr val="1F497D"/>
              </a:buClr>
              <a:buSzPct val="100000"/>
              <a:buFontTx/>
              <a:buNone/>
              <a:tabLst/>
              <a:defRPr/>
            </a:pP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MISSION</a:t>
            </a:r>
          </a:p>
          <a:p>
            <a:pPr marL="0" marR="0" lvl="0" indent="0" algn="ctr" defTabSz="914400" rtl="0" eaLnBrk="0" fontAlgn="base" latinLnBrk="0" hangingPunct="0">
              <a:lnSpc>
                <a:spcPct val="110000"/>
              </a:lnSpc>
              <a:spcBef>
                <a:spcPts val="1400"/>
              </a:spcBef>
              <a:spcAft>
                <a:spcPct val="0"/>
              </a:spcAft>
              <a:buClr>
                <a:srgbClr val="1F497D"/>
              </a:buClr>
              <a:buSzPct val="100000"/>
              <a:buFontTx/>
              <a:buNone/>
              <a:tabLst/>
              <a:defRPr/>
            </a:pPr>
            <a:r>
              <a:rPr kumimoji="0" lang="en-ZA" sz="1600" b="1" i="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mn-cs"/>
              </a:rPr>
              <a:t>Collaboratively innovating </a:t>
            </a:r>
            <a:r>
              <a:rPr kumimoji="0" lang="en-ZA" sz="1600" b="1" i="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and</a:t>
            </a:r>
            <a:r>
              <a:rPr kumimoji="0" lang="en-ZA" sz="1600" b="1" i="1" u="none" strike="noStrike" kern="1200" cap="none" spc="0" normalizeH="0" baseline="0" noProof="0" dirty="0">
                <a:ln>
                  <a:noFill/>
                </a:ln>
                <a:solidFill>
                  <a:srgbClr val="7E9ED2"/>
                </a:solidFill>
                <a:effectLst/>
                <a:uLnTx/>
                <a:uFillTx/>
                <a:latin typeface="Arial" panose="020B0604020202020204" pitchFamily="34" charset="0"/>
                <a:ea typeface="ＭＳ Ｐゴシック" charset="0"/>
                <a:cs typeface="+mn-cs"/>
              </a:rPr>
              <a:t> </a:t>
            </a:r>
            <a:r>
              <a:rPr kumimoji="0" lang="en-ZA" sz="16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rPr>
              <a:t>localising </a:t>
            </a:r>
            <a:r>
              <a:rPr kumimoji="0" lang="en-ZA" sz="1600" b="1" i="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technologies</a:t>
            </a:r>
            <a:r>
              <a:rPr kumimoji="0" lang="en-ZA" sz="1600" b="1" i="1" u="none" strike="noStrike" kern="1200" cap="none" spc="0" normalizeH="0" baseline="0" noProof="0" dirty="0">
                <a:ln>
                  <a:noFill/>
                </a:ln>
                <a:solidFill>
                  <a:srgbClr val="7E9ED2"/>
                </a:solidFill>
                <a:effectLst/>
                <a:uLnTx/>
                <a:uFillTx/>
                <a:latin typeface="Arial" panose="020B0604020202020204" pitchFamily="34" charset="0"/>
                <a:ea typeface="ＭＳ Ｐゴシック" charset="0"/>
                <a:cs typeface="+mn-cs"/>
              </a:rPr>
              <a:t> </a:t>
            </a:r>
            <a:r>
              <a:rPr kumimoji="0" lang="en-ZA" sz="1600" b="1" i="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while</a:t>
            </a:r>
            <a:r>
              <a:rPr kumimoji="0" lang="en-ZA" sz="1600" b="1" i="1" u="none" strike="noStrike" kern="1200" cap="none" spc="0" normalizeH="0" baseline="0" noProof="0" dirty="0">
                <a:ln>
                  <a:noFill/>
                </a:ln>
                <a:solidFill>
                  <a:srgbClr val="7E9ED2"/>
                </a:solidFill>
                <a:effectLst/>
                <a:uLnTx/>
                <a:uFillTx/>
                <a:latin typeface="Arial" panose="020B0604020202020204" pitchFamily="34" charset="0"/>
                <a:ea typeface="ＭＳ Ｐゴシック" charset="0"/>
                <a:cs typeface="+mn-cs"/>
              </a:rPr>
              <a:t> </a:t>
            </a:r>
            <a:r>
              <a:rPr kumimoji="0" lang="en-ZA" sz="16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rPr>
              <a:t>providing knowledge solutions </a:t>
            </a:r>
            <a:r>
              <a:rPr kumimoji="0" lang="en-ZA" sz="1600" b="1" i="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for </a:t>
            </a:r>
            <a:r>
              <a:rPr kumimoji="0" lang="en-ZA" sz="16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rPr>
              <a:t>the inclusive and sustainable</a:t>
            </a:r>
            <a:r>
              <a:rPr kumimoji="0" lang="en-ZA" sz="1600" b="1" i="1" u="none" strike="noStrike" kern="1200" cap="none" spc="0" normalizeH="0" baseline="0" noProof="0" dirty="0">
                <a:ln>
                  <a:noFill/>
                </a:ln>
                <a:solidFill>
                  <a:srgbClr val="1F497D">
                    <a:lumMod val="75000"/>
                  </a:srgbClr>
                </a:solidFill>
                <a:effectLst/>
                <a:uLnTx/>
                <a:uFillTx/>
                <a:latin typeface="Arial" panose="020B0604020202020204" pitchFamily="34" charset="0"/>
                <a:ea typeface="ＭＳ Ｐゴシック" charset="0"/>
                <a:cs typeface="+mn-cs"/>
              </a:rPr>
              <a:t> </a:t>
            </a:r>
            <a:r>
              <a:rPr kumimoji="0" lang="en-ZA" sz="1600" b="1" i="1"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mn-cs"/>
              </a:rPr>
              <a:t>advancement of </a:t>
            </a:r>
            <a:r>
              <a:rPr kumimoji="0" lang="en-ZA" sz="16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rPr>
              <a:t>industry and society</a:t>
            </a:r>
            <a:endParaRPr kumimoji="0" lang="en-GB" sz="16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n-cs"/>
            </a:endParaRPr>
          </a:p>
        </p:txBody>
      </p:sp>
      <p:pic>
        <p:nvPicPr>
          <p:cNvPr id="25" name="Picture 24" descr="Compact presentation graphics-03.png"/>
          <p:cNvPicPr>
            <a:picLocks noChangeAspect="1"/>
          </p:cNvPicPr>
          <p:nvPr/>
        </p:nvPicPr>
        <p:blipFill>
          <a:blip r:embed="rId3" cstate="email">
            <a:alphaModFix/>
            <a:extLst>
              <a:ext uri="{28A0092B-C50C-407E-A947-70E740481C1C}">
                <a14:useLocalDpi xmlns:a14="http://schemas.microsoft.com/office/drawing/2010/main" xmlns="" val="0"/>
              </a:ext>
            </a:extLst>
          </a:blip>
          <a:stretch>
            <a:fillRect/>
          </a:stretch>
        </p:blipFill>
        <p:spPr>
          <a:xfrm>
            <a:off x="5157209" y="2125934"/>
            <a:ext cx="1041470" cy="1182572"/>
          </a:xfrm>
          <a:prstGeom prst="rect">
            <a:avLst/>
          </a:prstGeom>
        </p:spPr>
      </p:pic>
      <p:pic>
        <p:nvPicPr>
          <p:cNvPr id="26" name="Picture 25" descr="Compact presentation graphics-06.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401091" y="3551219"/>
            <a:ext cx="2951064" cy="2938121"/>
          </a:xfrm>
          <a:prstGeom prst="rect">
            <a:avLst/>
          </a:prstGeom>
        </p:spPr>
      </p:pic>
      <p:pic>
        <p:nvPicPr>
          <p:cNvPr id="27" name="Picture 26" descr="Compact presentation graphics-04.png"/>
          <p:cNvPicPr>
            <a:picLocks noChangeAspect="1"/>
          </p:cNvPicPr>
          <p:nvPr/>
        </p:nvPicPr>
        <p:blipFill>
          <a:blip r:embed="rId5" cstate="email">
            <a:alphaModFix/>
            <a:extLst>
              <a:ext uri="{28A0092B-C50C-407E-A947-70E740481C1C}">
                <a14:useLocalDpi xmlns:a14="http://schemas.microsoft.com/office/drawing/2010/main" xmlns="" val="0"/>
              </a:ext>
            </a:extLst>
          </a:blip>
          <a:stretch>
            <a:fillRect/>
          </a:stretch>
        </p:blipFill>
        <p:spPr>
          <a:xfrm>
            <a:off x="2217252" y="4271574"/>
            <a:ext cx="1318742" cy="149741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22" name="Straight Connector 21"/>
          <p:cNvCxnSpPr/>
          <p:nvPr/>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845818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sz="2600" dirty="0" smtClean="0"/>
              <a:t>Our values</a:t>
            </a:r>
            <a:endParaRPr lang="en-GB" sz="2600" dirty="0"/>
          </a:p>
        </p:txBody>
      </p:sp>
      <p:grpSp>
        <p:nvGrpSpPr>
          <p:cNvPr id="23" name="Group 22"/>
          <p:cNvGrpSpPr/>
          <p:nvPr/>
        </p:nvGrpSpPr>
        <p:grpSpPr>
          <a:xfrm>
            <a:off x="4604497" y="1430089"/>
            <a:ext cx="2017058" cy="4521646"/>
            <a:chOff x="323850" y="1135530"/>
            <a:chExt cx="2017058" cy="4816205"/>
          </a:xfrm>
        </p:grpSpPr>
        <p:sp>
          <p:nvSpPr>
            <p:cNvPr id="24" name="Rounded Rectangle 23"/>
            <p:cNvSpPr/>
            <p:nvPr/>
          </p:nvSpPr>
          <p:spPr>
            <a:xfrm>
              <a:off x="427038" y="1810161"/>
              <a:ext cx="1875070" cy="4141574"/>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Oval 27"/>
            <p:cNvSpPr/>
            <p:nvPr/>
          </p:nvSpPr>
          <p:spPr>
            <a:xfrm>
              <a:off x="323850" y="1135530"/>
              <a:ext cx="2017058" cy="2017058"/>
            </a:xfrm>
            <a:prstGeom prst="ellipse">
              <a:avLst/>
            </a:prstGeom>
            <a:solidFill>
              <a:srgbClr val="032C5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9" name="Group 28"/>
          <p:cNvGrpSpPr/>
          <p:nvPr/>
        </p:nvGrpSpPr>
        <p:grpSpPr>
          <a:xfrm>
            <a:off x="6743514" y="1520788"/>
            <a:ext cx="2017058" cy="4430947"/>
            <a:chOff x="2462867" y="1135530"/>
            <a:chExt cx="2017058" cy="4816205"/>
          </a:xfrm>
        </p:grpSpPr>
        <p:sp>
          <p:nvSpPr>
            <p:cNvPr id="30" name="Rounded Rectangle 29"/>
            <p:cNvSpPr/>
            <p:nvPr/>
          </p:nvSpPr>
          <p:spPr>
            <a:xfrm>
              <a:off x="2533861" y="1810161"/>
              <a:ext cx="1875070" cy="4141574"/>
            </a:xfrm>
            <a:prstGeom prst="roundRect">
              <a:avLst/>
            </a:prstGeom>
            <a:solidFill>
              <a:schemeClr val="bg1"/>
            </a:solidFill>
            <a:ln w="19050" cmpd="sng">
              <a:solidFill>
                <a:srgbClr val="37AC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p:nvPr/>
          </p:nvSpPr>
          <p:spPr>
            <a:xfrm>
              <a:off x="2462867" y="1135530"/>
              <a:ext cx="2017058" cy="2017058"/>
            </a:xfrm>
            <a:prstGeom prst="ellipse">
              <a:avLst/>
            </a:prstGeom>
            <a:solidFill>
              <a:srgbClr val="37ACC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2" name="Group 31"/>
          <p:cNvGrpSpPr/>
          <p:nvPr/>
        </p:nvGrpSpPr>
        <p:grpSpPr>
          <a:xfrm>
            <a:off x="323850" y="1430089"/>
            <a:ext cx="2017058" cy="4521646"/>
            <a:chOff x="323850" y="1135530"/>
            <a:chExt cx="2017058" cy="4816205"/>
          </a:xfrm>
        </p:grpSpPr>
        <p:sp>
          <p:nvSpPr>
            <p:cNvPr id="33" name="Rounded Rectangle 32"/>
            <p:cNvSpPr/>
            <p:nvPr/>
          </p:nvSpPr>
          <p:spPr>
            <a:xfrm>
              <a:off x="427038" y="1810161"/>
              <a:ext cx="1875070" cy="4141574"/>
            </a:xfrm>
            <a:prstGeom prst="round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Oval 33"/>
            <p:cNvSpPr/>
            <p:nvPr/>
          </p:nvSpPr>
          <p:spPr>
            <a:xfrm>
              <a:off x="323850" y="1135530"/>
              <a:ext cx="2017058" cy="2017058"/>
            </a:xfrm>
            <a:prstGeom prst="ellipse">
              <a:avLst/>
            </a:prstGeom>
            <a:solidFill>
              <a:srgbClr val="032C5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5" name="Group 34"/>
          <p:cNvGrpSpPr/>
          <p:nvPr/>
        </p:nvGrpSpPr>
        <p:grpSpPr>
          <a:xfrm>
            <a:off x="2462867" y="1430089"/>
            <a:ext cx="2017058" cy="4521646"/>
            <a:chOff x="2462867" y="1135530"/>
            <a:chExt cx="2017058" cy="4816205"/>
          </a:xfrm>
        </p:grpSpPr>
        <p:sp>
          <p:nvSpPr>
            <p:cNvPr id="36" name="Rounded Rectangle 35"/>
            <p:cNvSpPr/>
            <p:nvPr/>
          </p:nvSpPr>
          <p:spPr>
            <a:xfrm>
              <a:off x="2533861" y="1810161"/>
              <a:ext cx="1875070" cy="4141574"/>
            </a:xfrm>
            <a:prstGeom prst="roundRect">
              <a:avLst/>
            </a:prstGeom>
            <a:solidFill>
              <a:schemeClr val="bg1"/>
            </a:solidFill>
            <a:ln w="19050" cmpd="sng">
              <a:solidFill>
                <a:srgbClr val="37AC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Oval 36"/>
            <p:cNvSpPr/>
            <p:nvPr/>
          </p:nvSpPr>
          <p:spPr>
            <a:xfrm>
              <a:off x="2462867" y="1135530"/>
              <a:ext cx="2017058" cy="2017058"/>
            </a:xfrm>
            <a:prstGeom prst="ellipse">
              <a:avLst/>
            </a:prstGeom>
            <a:solidFill>
              <a:srgbClr val="37ACC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8" name="TextBox 37"/>
          <p:cNvSpPr txBox="1"/>
          <p:nvPr/>
        </p:nvSpPr>
        <p:spPr>
          <a:xfrm>
            <a:off x="437580" y="3343632"/>
            <a:ext cx="1853987" cy="19389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We excel at R&amp;D and industrial </a:t>
            </a:r>
            <a:r>
              <a:rPr kumimoji="0" lang="en-GB" sz="12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innovation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solutions that address South Africa’s challenges. We are unashamedly </a:t>
            </a:r>
            <a:r>
              <a:rPr kumimoji="0" lang="en-GB" sz="12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passionate</a:t>
            </a:r>
            <a:r>
              <a:rPr kumimoji="0" lang="en-GB" sz="1200" b="1" i="1"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about the </a:t>
            </a:r>
            <a:r>
              <a:rPr kumimoji="0" lang="en-GB" sz="12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impact</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we make and pursue </a:t>
            </a:r>
            <a:r>
              <a:rPr kumimoji="0" lang="en-GB" sz="12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excellence</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in every facet of CSIR life.</a:t>
            </a:r>
            <a:endParaRPr kumimoji="0" lang="en-ZA"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39" name="Rectangle 38"/>
          <p:cNvSpPr/>
          <p:nvPr/>
        </p:nvSpPr>
        <p:spPr>
          <a:xfrm>
            <a:off x="2529241" y="3343632"/>
            <a:ext cx="1884311" cy="230832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a:t>
            </a:r>
            <a:r>
              <a:rPr kumimoji="0" lang="en-GB" sz="12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care</a:t>
            </a: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about people – our impact through innovation aims to </a:t>
            </a:r>
            <a:r>
              <a:rPr kumimoji="0" lang="en-GB" sz="12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improve lives. </a:t>
            </a: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respect each other’s </a:t>
            </a:r>
            <a:r>
              <a:rPr kumimoji="0" lang="en-GB" sz="12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diversity</a:t>
            </a: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and uphold the </a:t>
            </a:r>
            <a:r>
              <a:rPr kumimoji="0" lang="en-GB" sz="12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dignity</a:t>
            </a: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of every person, regardless of </a:t>
            </a:r>
            <a:r>
              <a:rPr kumimoji="0" lang="en-GB" sz="12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culture or belief system. </a:t>
            </a: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treat our </a:t>
            </a:r>
            <a:r>
              <a:rPr kumimoji="0" lang="en-GB" sz="12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stakeholders</a:t>
            </a: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the way we like to be treated.</a:t>
            </a:r>
            <a:endParaRPr kumimoji="0" lang="en-ZA"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40" name="Rounded Rectangle 39"/>
          <p:cNvSpPr/>
          <p:nvPr/>
        </p:nvSpPr>
        <p:spPr>
          <a:xfrm>
            <a:off x="2403102" y="1860839"/>
            <a:ext cx="2136588" cy="936702"/>
          </a:xfrm>
          <a:prstGeom prst="roundRect">
            <a:avLst>
              <a:gd name="adj" fmla="val 0"/>
            </a:avLst>
          </a:prstGeom>
          <a:noFill/>
          <a:ln>
            <a:noFill/>
          </a:ln>
          <a:effectLst/>
          <a:scene3d>
            <a:camera prst="orthographicFront"/>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P</a:t>
            </a: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eople-centred</a:t>
            </a:r>
          </a:p>
        </p:txBody>
      </p:sp>
      <p:sp>
        <p:nvSpPr>
          <p:cNvPr id="41" name="Rounded Rectangle 40"/>
          <p:cNvSpPr/>
          <p:nvPr/>
        </p:nvSpPr>
        <p:spPr>
          <a:xfrm>
            <a:off x="4600344" y="1860840"/>
            <a:ext cx="1951362" cy="936702"/>
          </a:xfrm>
          <a:prstGeom prst="roundRect">
            <a:avLst>
              <a:gd name="adj" fmla="val 0"/>
            </a:avLst>
          </a:prstGeom>
          <a:noFill/>
          <a:ln>
            <a:noFill/>
          </a:ln>
          <a:effectLst/>
          <a:scene3d>
            <a:camera prst="orthographicFront"/>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I</a:t>
            </a: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ntegrity</a:t>
            </a:r>
          </a:p>
        </p:txBody>
      </p:sp>
      <p:sp>
        <p:nvSpPr>
          <p:cNvPr id="42" name="Rounded Rectangle 41"/>
          <p:cNvSpPr/>
          <p:nvPr/>
        </p:nvSpPr>
        <p:spPr>
          <a:xfrm>
            <a:off x="6833443" y="1880230"/>
            <a:ext cx="1907341" cy="936702"/>
          </a:xfrm>
          <a:prstGeom prst="roundRect">
            <a:avLst>
              <a:gd name="adj" fmla="val 0"/>
            </a:avLst>
          </a:prstGeom>
          <a:noFill/>
          <a:ln>
            <a:noFill/>
          </a:ln>
          <a:effectLst/>
          <a:scene3d>
            <a:camera prst="orthographicFront"/>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C</a:t>
            </a: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ollaboration</a:t>
            </a:r>
          </a:p>
        </p:txBody>
      </p:sp>
      <p:sp>
        <p:nvSpPr>
          <p:cNvPr id="43" name="Rectangle 42"/>
          <p:cNvSpPr/>
          <p:nvPr/>
        </p:nvSpPr>
        <p:spPr>
          <a:xfrm>
            <a:off x="6815451" y="3366861"/>
            <a:ext cx="1814029" cy="175432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We are keen to learn from one another and </a:t>
            </a:r>
            <a:r>
              <a:rPr kumimoji="0" lang="en-GB" sz="12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collaborate</a:t>
            </a: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across the organisation and with external partners, to ensure our work has the best chance to </a:t>
            </a:r>
            <a:r>
              <a:rPr kumimoji="0" lang="en-GB" sz="12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innovate</a:t>
            </a:r>
            <a:r>
              <a:rPr kumimoji="0" lang="en-GB"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a better future for South Africans. </a:t>
            </a:r>
            <a:endParaRPr kumimoji="0" lang="en-ZA" sz="12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44" name="Rectangle 43"/>
          <p:cNvSpPr/>
          <p:nvPr/>
        </p:nvSpPr>
        <p:spPr>
          <a:xfrm>
            <a:off x="4714875" y="3343632"/>
            <a:ext cx="1875583" cy="267765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We value integrity – in ourselves and in others. We are </a:t>
            </a:r>
            <a:r>
              <a:rPr kumimoji="0" lang="en-GB" sz="12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honest</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and </a:t>
            </a:r>
            <a:r>
              <a:rPr kumimoji="0" lang="en-GB" sz="1200" b="1" i="0" u="none" strike="noStrike" kern="1200" cap="none" spc="0" normalizeH="0" baseline="0" noProof="0" dirty="0">
                <a:ln>
                  <a:noFill/>
                </a:ln>
                <a:solidFill>
                  <a:srgbClr val="27BFD6"/>
                </a:solidFill>
                <a:effectLst/>
                <a:uLnTx/>
                <a:uFillTx/>
                <a:latin typeface="Arial" panose="020B0604020202020204" pitchFamily="34" charset="0"/>
                <a:ea typeface="ＭＳ Ｐゴシック" charset="0"/>
                <a:cs typeface="Arial" panose="020B0604020202020204" pitchFamily="34" charset="0"/>
              </a:rPr>
              <a:t>fair</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 in how we work and how we engage the world around us. </a:t>
            </a:r>
            <a:r>
              <a:rPr kumimoji="0" lang="en-ZA"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We respect the trust that our colleagues and our stakeholders place in us and commit to ethical decision-making, delivery and governance.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1F497D">
                  <a:lumMod val="50000"/>
                </a:srgbClr>
              </a:solidFill>
              <a:effectLst/>
              <a:uLnTx/>
              <a:uFillTx/>
              <a:latin typeface="Arial" panose="020B0604020202020204" pitchFamily="34" charset="0"/>
              <a:ea typeface="ＭＳ Ｐゴシック" charset="0"/>
              <a:cs typeface="Arial" panose="020B0604020202020204" pitchFamily="34" charset="0"/>
            </a:endParaRPr>
          </a:p>
        </p:txBody>
      </p:sp>
      <p:sp>
        <p:nvSpPr>
          <p:cNvPr id="45" name="Rounded Rectangle 44"/>
          <p:cNvSpPr/>
          <p:nvPr/>
        </p:nvSpPr>
        <p:spPr>
          <a:xfrm>
            <a:off x="529491" y="1863184"/>
            <a:ext cx="1605776" cy="936702"/>
          </a:xfrm>
          <a:prstGeom prst="roundRect">
            <a:avLst>
              <a:gd name="adj" fmla="val 0"/>
            </a:avLst>
          </a:prstGeom>
          <a:noFill/>
          <a:ln>
            <a:noFill/>
          </a:ln>
          <a:effectLst/>
          <a:scene3d>
            <a:camera prst="orthographicFront"/>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27BFD6"/>
                </a:solidFill>
                <a:effectLst/>
                <a:uLnTx/>
                <a:uFillTx/>
                <a:latin typeface="Arial" panose="020B0604020202020204" pitchFamily="34" charset="0"/>
                <a:ea typeface="+mn-ea"/>
                <a:cs typeface="Arial" panose="020B0604020202020204" pitchFamily="34" charset="0"/>
              </a:rPr>
              <a:t>E</a:t>
            </a:r>
            <a:r>
              <a:rPr kumimoji="0" lang="en-Z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xcellence</a:t>
            </a:r>
          </a:p>
        </p:txBody>
      </p:sp>
      <p:sp>
        <p:nvSpPr>
          <p:cNvPr id="25" name="Rounded Rectangle 24"/>
          <p:cNvSpPr/>
          <p:nvPr/>
        </p:nvSpPr>
        <p:spPr>
          <a:xfrm>
            <a:off x="793493" y="6086188"/>
            <a:ext cx="7828383" cy="575742"/>
          </a:xfrm>
          <a:prstGeom prst="roundRect">
            <a:avLst/>
          </a:prstGeom>
          <a:solidFill>
            <a:srgbClr val="27B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32C50"/>
                </a:solidFill>
                <a:effectLst/>
                <a:uLnTx/>
                <a:uFillTx/>
                <a:latin typeface="Arial"/>
                <a:ea typeface="+mn-ea"/>
                <a:cs typeface="Arial"/>
              </a:rPr>
              <a:t>Our core values are </a:t>
            </a:r>
            <a:r>
              <a:rPr kumimoji="0" lang="en-US" sz="1800" b="1" i="0" u="none" strike="noStrike" kern="1200" cap="none" spc="0" normalizeH="0" baseline="0" noProof="0" dirty="0" smtClean="0">
                <a:ln>
                  <a:noFill/>
                </a:ln>
                <a:solidFill>
                  <a:srgbClr val="032C50"/>
                </a:solidFill>
                <a:effectLst/>
                <a:uLnTx/>
                <a:uFillTx/>
                <a:latin typeface="Arial"/>
                <a:ea typeface="+mn-ea"/>
                <a:cs typeface="Arial"/>
              </a:rPr>
              <a:t>EPIC!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32C50"/>
                </a:solidFill>
                <a:effectLst/>
                <a:uLnTx/>
                <a:uFillTx/>
                <a:latin typeface="Arial"/>
                <a:ea typeface="+mn-ea"/>
                <a:cs typeface="Arial"/>
              </a:rPr>
              <a:t>The </a:t>
            </a:r>
            <a:r>
              <a:rPr kumimoji="0" lang="en-US" sz="1200" b="1" i="0" u="none" strike="noStrike" kern="1200" cap="none" spc="0" normalizeH="0" baseline="0" noProof="0" dirty="0">
                <a:ln>
                  <a:noFill/>
                </a:ln>
                <a:solidFill>
                  <a:srgbClr val="032C50"/>
                </a:solidFill>
                <a:effectLst/>
                <a:uLnTx/>
                <a:uFillTx/>
                <a:latin typeface="Arial"/>
                <a:ea typeface="+mn-ea"/>
                <a:cs typeface="Arial"/>
              </a:rPr>
              <a:t>CSIR pursues Excellence, celebrates People, personifies Integrity, and welcomes Collaboration.</a:t>
            </a:r>
          </a:p>
        </p:txBody>
      </p:sp>
      <p:pic>
        <p:nvPicPr>
          <p:cNvPr id="50" name="Picture 4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51" name="Straight Connector 50"/>
          <p:cNvCxnSpPr/>
          <p:nvPr/>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176137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rtfolio comm-03.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19456" y="1566672"/>
            <a:ext cx="8924544" cy="5291328"/>
          </a:xfrm>
          <a:prstGeom prst="rect">
            <a:avLst/>
          </a:prstGeom>
        </p:spPr>
      </p:pic>
      <p:pic>
        <p:nvPicPr>
          <p:cNvPr id="5" name="Picture 4" descr="drawings-02.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604448" y="3365045"/>
            <a:ext cx="446310" cy="43066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687222" y="2115231"/>
            <a:ext cx="596746" cy="767774"/>
          </a:xfrm>
          <a:prstGeom prst="rect">
            <a:avLst/>
          </a:prstGeom>
        </p:spPr>
      </p:pic>
      <p:sp>
        <p:nvSpPr>
          <p:cNvPr id="7" name="Rectangle 6"/>
          <p:cNvSpPr/>
          <p:nvPr/>
        </p:nvSpPr>
        <p:spPr>
          <a:xfrm>
            <a:off x="294848" y="2087994"/>
            <a:ext cx="3588586" cy="1485022"/>
          </a:xfrm>
          <a:prstGeom prst="rect">
            <a:avLst/>
          </a:prstGeom>
        </p:spPr>
        <p:txBody>
          <a:bodyPr wrap="square">
            <a:spAutoFit/>
          </a:bodyPr>
          <a:lstStyle/>
          <a:p>
            <a:pPr marL="0" marR="0" lvl="0" indent="0" algn="l" defTabSz="914400" rtl="0" eaLnBrk="0" fontAlgn="base" latinLnBrk="0" hangingPunct="0">
              <a:lnSpc>
                <a:spcPct val="5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Growth </a:t>
            </a:r>
            <a:endParaRPr kumimoji="0" lang="en-US" sz="1600" b="1"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50000"/>
              </a:lnSpc>
              <a:spcBef>
                <a:spcPct val="0"/>
              </a:spcBef>
              <a:spcAft>
                <a:spcPct val="0"/>
              </a:spcAft>
              <a:buClrTx/>
              <a:buSzTx/>
              <a:buFontTx/>
              <a:buNone/>
              <a:tabLst/>
              <a:defRPr/>
            </a:pPr>
            <a:endParaRPr kumimoji="0" lang="en-US" sz="11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lvl="0" eaLnBrk="0" fontAlgn="base" hangingPunct="0">
              <a:spcBef>
                <a:spcPct val="0"/>
              </a:spcBef>
              <a:spcAft>
                <a:spcPct val="0"/>
              </a:spcAft>
              <a:defRPr/>
            </a:pPr>
            <a:r>
              <a:rPr lang="en-US" sz="1100" dirty="0">
                <a:solidFill>
                  <a:srgbClr val="032C50"/>
                </a:solidFill>
                <a:latin typeface="Arial" panose="020B0604020202020204" pitchFamily="34" charset="0"/>
                <a:ea typeface="ＭＳ Ｐゴシック" charset="0"/>
                <a:cs typeface="Arial" panose="020B0604020202020204" pitchFamily="34" charset="0"/>
              </a:rPr>
              <a:t>Refers to inclusive and dual growth for the country and the CSIR. The CSIR will use its capabilities in </a:t>
            </a:r>
            <a:r>
              <a:rPr lang="en-US" sz="1100" dirty="0" err="1">
                <a:solidFill>
                  <a:srgbClr val="032C50"/>
                </a:solidFill>
                <a:latin typeface="Arial" panose="020B0604020202020204" pitchFamily="34" charset="0"/>
                <a:ea typeface="ＭＳ Ｐゴシック" charset="0"/>
                <a:cs typeface="Arial" panose="020B0604020202020204" pitchFamily="34" charset="0"/>
              </a:rPr>
              <a:t>e.g</a:t>
            </a:r>
            <a:r>
              <a:rPr lang="en-US" sz="1100" dirty="0">
                <a:solidFill>
                  <a:srgbClr val="032C50"/>
                </a:solidFill>
                <a:latin typeface="Arial" panose="020B0604020202020204" pitchFamily="34" charset="0"/>
                <a:ea typeface="ＭＳ Ｐゴシック" charset="0"/>
                <a:cs typeface="Arial" panose="020B0604020202020204" pitchFamily="34" charset="0"/>
              </a:rPr>
              <a:t> skilled human capital and infrastructure to assist in growing the economy; but will also </a:t>
            </a:r>
            <a:r>
              <a:rPr lang="en-US" sz="1100" dirty="0" smtClean="0">
                <a:solidFill>
                  <a:srgbClr val="032C50"/>
                </a:solidFill>
                <a:latin typeface="Arial" panose="020B0604020202020204" pitchFamily="34" charset="0"/>
                <a:ea typeface="ＭＳ Ｐゴシック" charset="0"/>
                <a:cs typeface="Arial" panose="020B0604020202020204" pitchFamily="34" charset="0"/>
              </a:rPr>
              <a:t>grow in </a:t>
            </a:r>
            <a:r>
              <a:rPr lang="en-US" sz="1100" dirty="0">
                <a:solidFill>
                  <a:srgbClr val="032C50"/>
                </a:solidFill>
                <a:latin typeface="Arial" panose="020B0604020202020204" pitchFamily="34" charset="0"/>
                <a:ea typeface="ＭＳ Ｐゴシック" charset="0"/>
                <a:cs typeface="Arial" panose="020B0604020202020204" pitchFamily="34" charset="0"/>
              </a:rPr>
              <a:t>the same, and other competencies to become a world-class </a:t>
            </a:r>
            <a:r>
              <a:rPr lang="en-US" sz="1100" dirty="0" smtClean="0">
                <a:solidFill>
                  <a:srgbClr val="032C50"/>
                </a:solidFill>
                <a:latin typeface="Arial" panose="020B0604020202020204" pitchFamily="34" charset="0"/>
                <a:ea typeface="ＭＳ Ｐゴシック" charset="0"/>
                <a:cs typeface="Arial" panose="020B0604020202020204" pitchFamily="34" charset="0"/>
              </a:rPr>
              <a:t>organisation</a:t>
            </a:r>
            <a:r>
              <a:rPr lang="en-US" sz="1100" dirty="0">
                <a:solidFill>
                  <a:srgbClr val="032C50"/>
                </a:solidFill>
                <a:latin typeface="Arial" panose="020B0604020202020204" pitchFamily="34" charset="0"/>
                <a:ea typeface="ＭＳ Ｐゴシック"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1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7"/>
          <p:cNvSpPr/>
          <p:nvPr/>
        </p:nvSpPr>
        <p:spPr>
          <a:xfrm>
            <a:off x="5145592" y="3213098"/>
            <a:ext cx="3560285" cy="1077218"/>
          </a:xfrm>
          <a:prstGeom prst="rect">
            <a:avLst/>
          </a:prstGeom>
        </p:spPr>
        <p:txBody>
          <a:bodyPr wrap="square">
            <a:spAutoFit/>
          </a:bodyPr>
          <a:lstStyle/>
          <a:p>
            <a:pPr marL="0" marR="0" lvl="0" indent="0" algn="l" defTabSz="914400" rtl="0" eaLnBrk="0" fontAlgn="base" latinLnBrk="0" hangingPunct="0">
              <a:lnSpc>
                <a:spcPct val="5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Sustainability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Focuses </a:t>
            </a:r>
            <a:r>
              <a:rPr kumimoji="0" lang="en-US" sz="11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on CSIR-developed technologies that lead to the advancement and sustainability of SA enterprises and the financial sustainability of the organisation in a resource-constrained </a:t>
            </a:r>
            <a:r>
              <a:rPr kumimoji="0" lang="en-US" sz="11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environment</a:t>
            </a:r>
          </a:p>
        </p:txBody>
      </p:sp>
      <p:sp>
        <p:nvSpPr>
          <p:cNvPr id="9" name="Rectangle 8"/>
          <p:cNvSpPr/>
          <p:nvPr/>
        </p:nvSpPr>
        <p:spPr>
          <a:xfrm>
            <a:off x="395536" y="4220286"/>
            <a:ext cx="3387211" cy="1054135"/>
          </a:xfrm>
          <a:prstGeom prst="rect">
            <a:avLst/>
          </a:prstGeom>
        </p:spPr>
        <p:txBody>
          <a:bodyPr wrap="square">
            <a:spAutoFit/>
          </a:bodyPr>
          <a:lstStyle/>
          <a:p>
            <a:pPr marL="0" marR="0" lvl="0" indent="0" algn="l" defTabSz="914400" rtl="0" eaLnBrk="0" fontAlgn="base" latinLnBrk="0" hangingPunct="0">
              <a:lnSpc>
                <a:spcPct val="5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Impact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Focuses </a:t>
            </a:r>
            <a:r>
              <a:rPr kumimoji="0" lang="en-US" sz="11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on the commercialisation of our technologies and innovations for industrial development, as well as technology and knowledge transfer that enable a capable state</a:t>
            </a:r>
            <a:endParaRPr kumimoji="0" lang="en-ZA" sz="11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782667" y="4131470"/>
            <a:ext cx="565034" cy="726974"/>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580619" y="5337212"/>
            <a:ext cx="535258" cy="516499"/>
          </a:xfrm>
          <a:prstGeom prst="rect">
            <a:avLst/>
          </a:prstGeom>
        </p:spPr>
      </p:pic>
      <p:sp>
        <p:nvSpPr>
          <p:cNvPr id="12" name="Rectangle 11"/>
          <p:cNvSpPr/>
          <p:nvPr/>
        </p:nvSpPr>
        <p:spPr>
          <a:xfrm>
            <a:off x="5182917" y="5244578"/>
            <a:ext cx="3421532" cy="884858"/>
          </a:xfrm>
          <a:prstGeom prst="rect">
            <a:avLst/>
          </a:prstGeom>
        </p:spPr>
        <p:txBody>
          <a:bodyPr wrap="square">
            <a:spAutoFit/>
          </a:bodyPr>
          <a:lstStyle/>
          <a:p>
            <a:pPr marL="0" marR="0" lvl="0" indent="0" algn="l" defTabSz="914400" rtl="0" eaLnBrk="0" fontAlgn="base" latinLnBrk="0" hangingPunct="0">
              <a:lnSpc>
                <a:spcPct val="5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Relevance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032C50"/>
                </a:solidFill>
                <a:effectLst/>
                <a:uLnTx/>
                <a:uFillTx/>
                <a:latin typeface="Arial" panose="020B0604020202020204" pitchFamily="34" charset="0"/>
                <a:ea typeface="ＭＳ Ｐゴシック" charset="0"/>
                <a:cs typeface="Arial" panose="020B0604020202020204" pitchFamily="34" charset="0"/>
              </a:rPr>
              <a:t>Addresses </a:t>
            </a:r>
            <a:r>
              <a:rPr kumimoji="0" lang="en-US" sz="11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the CSIR’s role in leading innovation to contribute to industrial development and our ability to deliver on our mandate</a:t>
            </a:r>
            <a:endParaRPr kumimoji="0" lang="en-ZA" sz="11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p:txBody>
      </p:sp>
      <p:sp>
        <p:nvSpPr>
          <p:cNvPr id="13" name="Title 22"/>
          <p:cNvSpPr>
            <a:spLocks noGrp="1"/>
          </p:cNvSpPr>
          <p:nvPr>
            <p:ph type="title"/>
          </p:nvPr>
        </p:nvSpPr>
        <p:spPr/>
        <p:txBody>
          <a:bodyPr vert="horz" lIns="91440" tIns="45720" rIns="91440" bIns="45720" rtlCol="0" anchor="ctr">
            <a:normAutofit/>
          </a:bodyPr>
          <a:lstStyle/>
          <a:p>
            <a:r>
              <a:rPr lang="en-US" sz="2600" dirty="0">
                <a:solidFill>
                  <a:srgbClr val="032C50"/>
                </a:solidFill>
              </a:rPr>
              <a:t>The </a:t>
            </a:r>
            <a:r>
              <a:rPr lang="en-US" sz="2600" dirty="0" smtClean="0">
                <a:solidFill>
                  <a:srgbClr val="032C50"/>
                </a:solidFill>
              </a:rPr>
              <a:t>CSIR strategic </a:t>
            </a:r>
            <a:r>
              <a:rPr lang="en-US" sz="2600" dirty="0">
                <a:solidFill>
                  <a:srgbClr val="032C50"/>
                </a:solidFill>
              </a:rPr>
              <a:t>intent</a:t>
            </a:r>
            <a:endParaRPr lang="en-ZA" sz="2600" dirty="0">
              <a:solidFill>
                <a:srgbClr val="032C50"/>
              </a:solidFill>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24734" y="296652"/>
            <a:ext cx="1656469" cy="1170546"/>
          </a:xfrm>
          <a:prstGeom prst="rect">
            <a:avLst/>
          </a:prstGeom>
        </p:spPr>
      </p:pic>
      <p:cxnSp>
        <p:nvCxnSpPr>
          <p:cNvPr id="15" name="Straight Connector 14"/>
          <p:cNvCxnSpPr/>
          <p:nvPr/>
        </p:nvCxnSpPr>
        <p:spPr>
          <a:xfrm>
            <a:off x="611560" y="1295636"/>
            <a:ext cx="6660740" cy="0"/>
          </a:xfrm>
          <a:prstGeom prst="line">
            <a:avLst/>
          </a:prstGeom>
          <a:ln w="44450">
            <a:gradFill flip="none" rotWithShape="1">
              <a:gsLst>
                <a:gs pos="0">
                  <a:schemeClr val="accent1">
                    <a:lumMod val="5000"/>
                    <a:lumOff val="95000"/>
                    <a:alpha val="0"/>
                  </a:schemeClr>
                </a:gs>
                <a:gs pos="61000">
                  <a:srgbClr val="949CA4"/>
                </a:gs>
              </a:gsLst>
              <a:lin ang="10800000" scaled="1"/>
              <a:tileRect/>
            </a:gra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154520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1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 %1 %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5&quot;&gt;&lt;elem m_fUsage=&quot;2.11230738899999970215E+00&quot;&gt;&lt;m_msothmcolidx val=&quot;0&quot;/&gt;&lt;m_rgb r=&quot;9F&quot; g=&quot;BB&quot; b=&quot;59&quot;/&gt;&lt;m_nBrightness tagver0=&quot;26206&quot; tagname0=&quot;m_nBrightnessUNRECOGNIZED&quot; val=&quot;0&quot;/&gt;&lt;/elem&gt;&lt;elem m_fUsage=&quot;1.86190821000000017449E+00&quot;&gt;&lt;m_msothmcolidx val=&quot;0&quot;/&gt;&lt;m_rgb r=&quot;C0&quot; g=&quot;5A&quot; b=&quot;4D&quot;/&gt;&lt;m_nBrightness tagver0=&quot;26206&quot; tagname0=&quot;m_nBrightnessUNRECOGNIZED&quot; val=&quot;0&quot;/&gt;&lt;/elem&gt;&lt;elem m_fUsage=&quot;1.81000000000000005329E+00&quot;&gt;&lt;m_msothmcolidx val=&quot;0&quot;/&gt;&lt;m_rgb r=&quot;96&quot; g=&quot;05&quot; b=&quot;05&quot;/&gt;&lt;m_nBrightness tagver0=&quot;26206&quot; tagname0=&quot;m_nBrightnessUNRECOGNIZED&quot; val=&quot;0&quot;/&gt;&lt;/elem&gt;&lt;elem m_fUsage=&quot;7.29000000000000092371E-01&quot;&gt;&lt;m_msothmcolidx val=&quot;0&quot;/&gt;&lt;m_rgb r=&quot;D1&quot; g=&quot;D5&quot; b=&quot;ED&quot;/&gt;&lt;m_nBrightness tagver0=&quot;26206&quot; tagname0=&quot;m_nBrightnessUNRECOGNIZED&quot; val=&quot;0&quot;/&gt;&lt;/elem&gt;&lt;elem m_fUsage=&quot;3.48678440100000153201E-01&quot;&gt;&lt;m_msothmcolidx val=&quot;0&quot;/&gt;&lt;m_rgb r=&quot;CE&quot; g=&quot;D5&quot; b=&quot;AC&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ATK Color 2012_01">
      <a:dk1>
        <a:srgbClr val="000000"/>
      </a:dk1>
      <a:lt1>
        <a:srgbClr val="FFFFFF"/>
      </a:lt1>
      <a:dk2>
        <a:srgbClr val="778242"/>
      </a:dk2>
      <a:lt2>
        <a:srgbClr val="9B1717"/>
      </a:lt2>
      <a:accent1>
        <a:srgbClr val="364086"/>
      </a:accent1>
      <a:accent2>
        <a:srgbClr val="EFEEEC"/>
      </a:accent2>
      <a:accent3>
        <a:srgbClr val="ADABA1"/>
      </a:accent3>
      <a:accent4>
        <a:srgbClr val="858274"/>
      </a:accent4>
      <a:accent5>
        <a:srgbClr val="FCA248"/>
      </a:accent5>
      <a:accent6>
        <a:srgbClr val="CDD773"/>
      </a:accent6>
      <a:hlink>
        <a:srgbClr val="364086"/>
      </a:hlink>
      <a:folHlink>
        <a:srgbClr val="A3AA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4569</Words>
  <Application>Microsoft Office PowerPoint</Application>
  <PresentationFormat>On-screen Show (4:3)</PresentationFormat>
  <Paragraphs>783</Paragraphs>
  <Slides>52</Slides>
  <Notes>24</Notes>
  <HiddenSlides>0</HiddenSlides>
  <MMClips>0</MMClips>
  <ScaleCrop>false</ScaleCrop>
  <HeadingPairs>
    <vt:vector size="4" baseType="variant">
      <vt:variant>
        <vt:lpstr>Theme</vt:lpstr>
      </vt:variant>
      <vt:variant>
        <vt:i4>10</vt:i4>
      </vt:variant>
      <vt:variant>
        <vt:lpstr>Slide Titles</vt:lpstr>
      </vt:variant>
      <vt:variant>
        <vt:i4>52</vt:i4>
      </vt:variant>
    </vt:vector>
  </HeadingPairs>
  <TitlesOfParts>
    <vt:vector size="62" baseType="lpstr">
      <vt:lpstr>Custom Design</vt:lpstr>
      <vt:lpstr>2_Custom Design</vt:lpstr>
      <vt:lpstr>5_Custom Design</vt:lpstr>
      <vt:lpstr>6_Custom Design</vt:lpstr>
      <vt:lpstr>4_Custom Design</vt:lpstr>
      <vt:lpstr>10_Office Theme</vt:lpstr>
      <vt:lpstr>6_Office Theme</vt:lpstr>
      <vt:lpstr>12_Office Theme</vt:lpstr>
      <vt:lpstr>19_Office Theme</vt:lpstr>
      <vt:lpstr>20_Office Theme</vt:lpstr>
      <vt:lpstr>Parliament’s Standing Committee on Appropriations  Tuesday, 20 October 2020</vt:lpstr>
      <vt:lpstr>Chairman’s overview</vt:lpstr>
      <vt:lpstr>Chairman’s overview</vt:lpstr>
      <vt:lpstr>Table of contents</vt:lpstr>
      <vt:lpstr>CSIR mandate and strategic focus</vt:lpstr>
      <vt:lpstr> CSIR mandate</vt:lpstr>
      <vt:lpstr>Vision and mission</vt:lpstr>
      <vt:lpstr>Our values</vt:lpstr>
      <vt:lpstr>The CSIR strategic intent</vt:lpstr>
      <vt:lpstr>Strategic objectives</vt:lpstr>
      <vt:lpstr>CSIR value proposition</vt:lpstr>
      <vt:lpstr>Technology – Sector Clusters Positioned to drive SA’s industrialisation</vt:lpstr>
      <vt:lpstr>Slide 13</vt:lpstr>
      <vt:lpstr>CSIR Strategy implementation plan</vt:lpstr>
      <vt:lpstr> </vt:lpstr>
      <vt:lpstr>Funding / investment requirements to implement CSIR Strategy</vt:lpstr>
      <vt:lpstr>Slide 17</vt:lpstr>
      <vt:lpstr>Slide 18</vt:lpstr>
      <vt:lpstr>Slide 19</vt:lpstr>
      <vt:lpstr>Slide 20</vt:lpstr>
      <vt:lpstr>Slide 21</vt:lpstr>
      <vt:lpstr> </vt:lpstr>
      <vt:lpstr> </vt:lpstr>
      <vt:lpstr>Slide 24</vt:lpstr>
      <vt:lpstr>Slide 25</vt:lpstr>
      <vt:lpstr>Slide 26</vt:lpstr>
      <vt:lpstr>Funding landscape, trends and constraints</vt:lpstr>
      <vt:lpstr>Gross Domestic Expenditure on R&amp;D  as a percentage of GDP in comparison  with other countries </vt:lpstr>
      <vt:lpstr>Details of NSI funding</vt:lpstr>
      <vt:lpstr>CSIR Funding model</vt:lpstr>
      <vt:lpstr>CSIR funding trends over the past 10 years </vt:lpstr>
      <vt:lpstr>Slide 32</vt:lpstr>
      <vt:lpstr>Slide 33</vt:lpstr>
      <vt:lpstr>Slide 34</vt:lpstr>
      <vt:lpstr> </vt:lpstr>
      <vt:lpstr>Procurement challenges and constraints  when contracting with the public sector</vt:lpstr>
      <vt:lpstr>Procurement challenges and constraints  when contracting with the public sector</vt:lpstr>
      <vt:lpstr>Research, development and innovation for impact</vt:lpstr>
      <vt:lpstr>Slide 39</vt:lpstr>
      <vt:lpstr>Research, development and innovation for Advanced Agriculture and Food</vt:lpstr>
      <vt:lpstr>    </vt:lpstr>
      <vt:lpstr>Slide 42</vt:lpstr>
      <vt:lpstr>Slide 43</vt:lpstr>
      <vt:lpstr>Slide 44</vt:lpstr>
      <vt:lpstr>Slide 45</vt:lpstr>
      <vt:lpstr>Slide 46</vt:lpstr>
      <vt:lpstr> </vt:lpstr>
      <vt:lpstr>Conclusions</vt:lpstr>
      <vt:lpstr>Slide 49</vt:lpstr>
      <vt:lpstr>Slide 50</vt:lpstr>
      <vt:lpstr>Slide 51</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the areas of focus for the CSIR</dc:title>
  <dc:creator/>
  <cp:lastModifiedBy/>
  <cp:revision>2</cp:revision>
  <dcterms:created xsi:type="dcterms:W3CDTF">2018-04-04T12:03:04Z</dcterms:created>
  <dcterms:modified xsi:type="dcterms:W3CDTF">2020-10-19T16:50:27Z</dcterms:modified>
  <cp:version>012018</cp:version>
</cp:coreProperties>
</file>