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2"/>
  </p:notesMasterIdLst>
  <p:handoutMasterIdLst>
    <p:handoutMasterId r:id="rId23"/>
  </p:handoutMasterIdLst>
  <p:sldIdLst>
    <p:sldId id="470" r:id="rId2"/>
    <p:sldId id="257" r:id="rId3"/>
    <p:sldId id="663" r:id="rId4"/>
    <p:sldId id="620" r:id="rId5"/>
    <p:sldId id="346" r:id="rId6"/>
    <p:sldId id="356" r:id="rId7"/>
    <p:sldId id="616" r:id="rId8"/>
    <p:sldId id="611" r:id="rId9"/>
    <p:sldId id="685" r:id="rId10"/>
    <p:sldId id="610" r:id="rId11"/>
    <p:sldId id="629" r:id="rId12"/>
    <p:sldId id="679" r:id="rId13"/>
    <p:sldId id="683" r:id="rId14"/>
    <p:sldId id="684" r:id="rId15"/>
    <p:sldId id="393" r:id="rId16"/>
    <p:sldId id="688" r:id="rId17"/>
    <p:sldId id="690" r:id="rId18"/>
    <p:sldId id="691" r:id="rId19"/>
    <p:sldId id="387" r:id="rId20"/>
    <p:sldId id="68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pinane Shasha" initials="MS" lastIdx="2" clrIdx="0"/>
  <p:cmAuthor id="2" name="G.M. Dippenaar" initials="GD" lastIdx="1" clrIdx="1"/>
  <p:cmAuthor id="3" name="Sam Sithole" initials="SS" lastIdx="1" clrIdx="2">
    <p:extLst>
      <p:ext uri="{19B8F6BF-5375-455C-9EA6-DF929625EA0E}">
        <p15:presenceInfo xmlns:p15="http://schemas.microsoft.com/office/powerpoint/2012/main" xmlns="" userId="S-1-5-21-1799768167-4042646856-3246990823-1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8FBCE9"/>
    <a:srgbClr val="0000FF"/>
    <a:srgbClr val="000066"/>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159" autoAdjust="0"/>
    <p:restoredTop sz="93537" autoAdjust="0"/>
  </p:normalViewPr>
  <p:slideViewPr>
    <p:cSldViewPr snapToGrid="0">
      <p:cViewPr varScale="1">
        <p:scale>
          <a:sx n="76" d="100"/>
          <a:sy n="76" d="100"/>
        </p:scale>
        <p:origin x="-366" y="-96"/>
      </p:cViewPr>
      <p:guideLst>
        <p:guide orient="horz" pos="2160"/>
        <p:guide pos="3840"/>
      </p:guideLst>
    </p:cSldViewPr>
  </p:slideViewPr>
  <p:outlineViewPr>
    <p:cViewPr>
      <p:scale>
        <a:sx n="33" d="100"/>
        <a:sy n="33" d="100"/>
      </p:scale>
      <p:origin x="0" y="2978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40" tIns="45720" rIns="91440" bIns="45720" rtlCol="0"/>
          <a:lstStyle>
            <a:lvl1pPr algn="r">
              <a:defRPr sz="1200"/>
            </a:lvl1pPr>
          </a:lstStyle>
          <a:p>
            <a:fld id="{3DA9C55F-A6E3-42FF-97BA-1C38FE9D05FF}" type="datetimeFigureOut">
              <a:rPr lang="en-US" smtClean="0"/>
              <a:pPr/>
              <a:t>10/19/2020</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40" tIns="45720" rIns="91440" bIns="45720" rtlCol="0" anchor="b"/>
          <a:lstStyle>
            <a:lvl1pPr algn="r">
              <a:defRPr sz="1200"/>
            </a:lvl1pPr>
          </a:lstStyle>
          <a:p>
            <a:fld id="{A19F778D-FA04-4E08-B7F5-1A19567D4F5B}" type="slidenum">
              <a:rPr lang="en-US" smtClean="0"/>
              <a:pPr/>
              <a:t>‹#›</a:t>
            </a:fld>
            <a:endParaRPr lang="en-US"/>
          </a:p>
        </p:txBody>
      </p:sp>
    </p:spTree>
    <p:extLst>
      <p:ext uri="{BB962C8B-B14F-4D97-AF65-F5344CB8AC3E}">
        <p14:creationId xmlns:p14="http://schemas.microsoft.com/office/powerpoint/2010/main" xmlns="" val="2059212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40" tIns="45720" rIns="91440" bIns="45720" rtlCol="0"/>
          <a:lstStyle>
            <a:lvl1pPr algn="r">
              <a:defRPr sz="1200"/>
            </a:lvl1pPr>
          </a:lstStyle>
          <a:p>
            <a:fld id="{B2B8C2F8-0843-4980-BCB0-B12FA79DCBC3}" type="datetimeFigureOut">
              <a:rPr lang="en-US" smtClean="0"/>
              <a:pPr/>
              <a:t>10/19/2020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6" y="4473576"/>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40" tIns="45720" rIns="91440" bIns="45720" rtlCol="0" anchor="b"/>
          <a:lstStyle>
            <a:lvl1pPr algn="r">
              <a:defRPr sz="1200"/>
            </a:lvl1pPr>
          </a:lstStyle>
          <a:p>
            <a:fld id="{3A4C6692-674C-470F-8861-BEA760F38CBA}" type="slidenum">
              <a:rPr lang="en-US" smtClean="0"/>
              <a:pPr/>
              <a:t>‹#›</a:t>
            </a:fld>
            <a:endParaRPr lang="en-US"/>
          </a:p>
        </p:txBody>
      </p:sp>
    </p:spTree>
    <p:extLst>
      <p:ext uri="{BB962C8B-B14F-4D97-AF65-F5344CB8AC3E}">
        <p14:creationId xmlns:p14="http://schemas.microsoft.com/office/powerpoint/2010/main" xmlns="" val="418870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4C6692-674C-470F-8861-BEA760F38CBA}" type="slidenum">
              <a:rPr lang="en-US" smtClean="0"/>
              <a:pPr/>
              <a:t>2</a:t>
            </a:fld>
            <a:endParaRPr lang="en-US"/>
          </a:p>
        </p:txBody>
      </p:sp>
    </p:spTree>
    <p:extLst>
      <p:ext uri="{BB962C8B-B14F-4D97-AF65-F5344CB8AC3E}">
        <p14:creationId xmlns:p14="http://schemas.microsoft.com/office/powerpoint/2010/main" xmlns="" val="2213817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lumMod val="75000"/>
            <a:alpha val="20000"/>
          </a:schemeClr>
        </a:solidFill>
        <a:effectLst/>
      </p:bgPr>
    </p:bg>
    <p:spTree>
      <p:nvGrpSpPr>
        <p:cNvPr id="1" name=""/>
        <p:cNvGrpSpPr/>
        <p:nvPr/>
      </p:nvGrpSpPr>
      <p:grpSpPr>
        <a:xfrm>
          <a:off x="0" y="0"/>
          <a:ext cx="0" cy="0"/>
          <a:chOff x="0" y="0"/>
          <a:chExt cx="0" cy="0"/>
        </a:xfrm>
      </p:grpSpPr>
      <p:pic>
        <p:nvPicPr>
          <p:cNvPr id="7" name="Picture 6" descr="Droplets-HD-Title-R1d.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a:solidFill>
            <a:srgbClr val="8FBCE9">
              <a:alpha val="27843"/>
            </a:srgbClr>
          </a:solidFill>
          <a:effectLst>
            <a:outerShdw blurRad="50800" dist="50800" dir="5400000" sx="1000" sy="1000" algn="ctr" rotWithShape="0">
              <a:srgbClr val="000000"/>
            </a:outerShdw>
          </a:effectLst>
        </p:spPr>
      </p:pic>
      <p:sp>
        <p:nvSpPr>
          <p:cNvPr id="2" name="Title 1"/>
          <p:cNvSpPr>
            <a:spLocks noGrp="1"/>
          </p:cNvSpPr>
          <p:nvPr>
            <p:ph type="ctrTitle" hasCustomPrompt="1"/>
          </p:nvPr>
        </p:nvSpPr>
        <p:spPr>
          <a:xfrm>
            <a:off x="1751012" y="1300785"/>
            <a:ext cx="8689976" cy="2509213"/>
          </a:xfrm>
          <a:prstGeom prst="rect">
            <a:avLst/>
          </a:prstGeom>
        </p:spPr>
        <p:txBody>
          <a:bodyPr anchor="b">
            <a:normAutofit/>
          </a:bodyPr>
          <a:lstStyle>
            <a:lvl1pPr algn="ctr">
              <a:defRPr sz="4800" cap="none"/>
            </a:lvl1pPr>
          </a:lstStyle>
          <a:p>
            <a:r>
              <a:rPr lang="en-US" dirty="0"/>
              <a:t>Click to edit title style</a:t>
            </a:r>
          </a:p>
        </p:txBody>
      </p:sp>
      <p:sp>
        <p:nvSpPr>
          <p:cNvPr id="3" name="Subtitle 2"/>
          <p:cNvSpPr>
            <a:spLocks noGrp="1"/>
          </p:cNvSpPr>
          <p:nvPr>
            <p:ph type="subTitle" idx="1" hasCustomPrompt="1"/>
          </p:nvPr>
        </p:nvSpPr>
        <p:spPr>
          <a:xfrm>
            <a:off x="1751012" y="3886200"/>
            <a:ext cx="8689976" cy="1371599"/>
          </a:xfrm>
          <a:prstGeom prst="rect">
            <a:avLst/>
          </a:prstGeom>
        </p:spPr>
        <p:txBody>
          <a:bodyPr>
            <a:normAutofit/>
          </a:bodyPr>
          <a:lstStyle>
            <a:lvl1pPr marL="0" indent="0" algn="ctr">
              <a:buNone/>
              <a:defRPr sz="2200" cap="none">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4" name="Date Placeholder 3"/>
          <p:cNvSpPr>
            <a:spLocks noGrp="1"/>
          </p:cNvSpPr>
          <p:nvPr>
            <p:ph type="dt" sz="half" idx="10"/>
          </p:nvPr>
        </p:nvSpPr>
        <p:spPr/>
        <p:txBody>
          <a:bodyPr/>
          <a:lstStyle/>
          <a:p>
            <a:fld id="{C9F1B8EA-C632-4640-AB79-80A202F06C49}" type="datetime1">
              <a:rPr lang="en-GB" smtClean="0"/>
              <a:pPr/>
              <a:t>19/10/2020</a:t>
            </a:fld>
            <a:endParaRPr lang="en-GB"/>
          </a:p>
        </p:txBody>
      </p:sp>
      <p:sp>
        <p:nvSpPr>
          <p:cNvPr id="5" name="Footer Placeholder 4"/>
          <p:cNvSpPr>
            <a:spLocks noGrp="1"/>
          </p:cNvSpPr>
          <p:nvPr>
            <p:ph type="ftr" sz="quarter" idx="11"/>
          </p:nvPr>
        </p:nvSpPr>
        <p:spPr/>
        <p:txBody>
          <a:bodyPr/>
          <a:lstStyle/>
          <a:p>
            <a:endParaRPr lang="en-GB" sz="1200" dirty="0"/>
          </a:p>
        </p:txBody>
      </p:sp>
      <p:sp>
        <p:nvSpPr>
          <p:cNvPr id="6" name="Slide Number Placeholder 5"/>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13029820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a:prstGeom prst="rect">
            <a:avLst/>
          </a:prstGeo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a:prstGeom prst="rect">
            <a:avLst/>
          </a:prstGeo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664815-A250-42DC-A55C-C986E03F9185}" type="datetime1">
              <a:rPr lang="en-GB" smtClean="0"/>
              <a:pPr/>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111229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a:prstGeom prst="rect">
            <a:avLst/>
          </a:prstGeo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42A765-F00A-4508-863B-C76953BFF957}" type="datetime1">
              <a:rPr lang="en-GB" smtClean="0"/>
              <a:pPr/>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318283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a:prstGeom prst="rect">
            <a:avLst/>
          </a:prstGeo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3B2815-9F2A-4606-921B-2658707899E4}" type="datetime1">
              <a:rPr lang="en-GB" smtClean="0"/>
              <a:pPr/>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295451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a:prstGeom prst="rect">
            <a:avLst/>
          </a:prstGeo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a:prstGeom prst="rect">
            <a:avLst/>
          </a:prstGeo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B8A240-F7E2-4CD2-9810-F7FD55C3CC47}" type="datetime1">
              <a:rPr lang="en-GB" smtClean="0"/>
              <a:pPr/>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056E8-F31B-4EC1-9C8A-F0FC3C8FB5FA}" type="slidenum">
              <a:rPr lang="en-GB" smtClean="0"/>
              <a:pPr/>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51264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a:prstGeom prst="rect">
            <a:avLst/>
          </a:prstGeo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a:prstGeom prst="rect">
            <a:avLst/>
          </a:prstGeo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3AB420-520C-4526-BC65-2DD3BEDB04F4}" type="datetime1">
              <a:rPr lang="en-GB" smtClean="0"/>
              <a:pPr/>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544695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a:prstGeom prst="rect">
            <a:avLst/>
          </a:prstGeo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a:prstGeom prst="rect">
            <a:avLst/>
          </a:prstGeo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a:prstGeom prst="rect">
            <a:avLst/>
          </a:prstGeo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396FEA1-1030-4B1F-B039-EDECEF13BE25}" type="datetime1">
              <a:rPr lang="en-GB" smtClean="0"/>
              <a:pPr/>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2356474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a:prstGeom prst="rect">
            <a:avLst/>
          </a:prstGeo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a:prstGeom prst="rect">
            <a:avLst/>
          </a:prstGeo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a:prstGeom prst="rect">
            <a:avLst/>
          </a:prstGeo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6D69042-714C-4DB1-85FB-161F0793AEB0}" type="datetime1">
              <a:rPr lang="en-GB" smtClean="0"/>
              <a:pPr/>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1767027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18517"/>
            <a:ext cx="10364451" cy="1596177"/>
          </a:xfrm>
          <a:prstGeom prst="rect">
            <a:avLst/>
          </a:prstGeom>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1670D-7D33-4A3F-BC90-767601FBE071}" type="datetime1">
              <a:rPr lang="en-GB" smtClean="0"/>
              <a:pPr/>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265961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a:prstGeom prst="rect">
            <a:avLst/>
          </a:prstGeo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87263-C7DE-45F9-9025-0C7DAECE66A6}" type="datetime1">
              <a:rPr lang="en-GB" smtClean="0"/>
              <a:pPr/>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2283719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6F7375F1-2BFB-4E22-82D3-B8D0EA6BB316}"/>
              </a:ext>
            </a:extLst>
          </p:cNvPr>
          <p:cNvSpPr>
            <a:spLocks noGrp="1" noChangeArrowheads="1"/>
          </p:cNvSpPr>
          <p:nvPr>
            <p:ph type="dt" sz="half" idx="10"/>
          </p:nvPr>
        </p:nvSpPr>
        <p:spPr>
          <a:ln/>
        </p:spPr>
        <p:txBody>
          <a:bodyPr/>
          <a:lstStyle>
            <a:lvl1pPr>
              <a:defRPr/>
            </a:lvl1pPr>
          </a:lstStyle>
          <a:p>
            <a:pPr>
              <a:defRPr/>
            </a:pPr>
            <a:fld id="{08EFAB37-6EB0-49F9-AD7D-877527772A2B}" type="datetime1">
              <a:rPr lang="en-US"/>
              <a:pPr>
                <a:defRPr/>
              </a:pPr>
              <a:t>10/19/2020</a:t>
            </a:fld>
            <a:endParaRPr lang="en-US"/>
          </a:p>
        </p:txBody>
      </p:sp>
      <p:sp>
        <p:nvSpPr>
          <p:cNvPr id="5" name="Rectangle 5">
            <a:extLst>
              <a:ext uri="{FF2B5EF4-FFF2-40B4-BE49-F238E27FC236}">
                <a16:creationId xmlns:a16="http://schemas.microsoft.com/office/drawing/2014/main" xmlns="" id="{D65C4C44-2B0F-4F60-9533-8820B6388C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505DE44-A319-416A-97FA-1161AF889AA4}"/>
              </a:ext>
            </a:extLst>
          </p:cNvPr>
          <p:cNvSpPr>
            <a:spLocks noGrp="1" noChangeArrowheads="1"/>
          </p:cNvSpPr>
          <p:nvPr>
            <p:ph type="sldNum" sz="quarter" idx="12"/>
          </p:nvPr>
        </p:nvSpPr>
        <p:spPr>
          <a:ln/>
        </p:spPr>
        <p:txBody>
          <a:bodyPr/>
          <a:lstStyle>
            <a:lvl1pPr>
              <a:defRPr/>
            </a:lvl1pPr>
          </a:lstStyle>
          <a:p>
            <a:pPr>
              <a:defRPr/>
            </a:pPr>
            <a:fld id="{DA75961B-C609-492D-9755-9518B2707DD5}" type="slidenum">
              <a:rPr lang="en-US" altLang="en-US"/>
              <a:pPr>
                <a:defRPr/>
              </a:pPr>
              <a:t>‹#›</a:t>
            </a:fld>
            <a:endParaRPr lang="en-US" altLang="en-US"/>
          </a:p>
        </p:txBody>
      </p:sp>
    </p:spTree>
    <p:extLst>
      <p:ext uri="{BB962C8B-B14F-4D97-AF65-F5344CB8AC3E}">
        <p14:creationId xmlns:p14="http://schemas.microsoft.com/office/powerpoint/2010/main" xmlns="" val="21044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userDrawn="1"/>
        </p:nvSpPr>
        <p:spPr>
          <a:xfrm>
            <a:off x="2912050" y="618517"/>
            <a:ext cx="7924800" cy="584775"/>
          </a:xfrm>
          <a:prstGeom prst="rect">
            <a:avLst/>
          </a:prstGeom>
          <a:solidFill>
            <a:srgbClr val="000066">
              <a:alpha val="60000"/>
            </a:srgbClr>
          </a:solidFill>
        </p:spPr>
        <p:txBody>
          <a:bodyPr wrap="square" rtlCol="0">
            <a:spAutoFit/>
          </a:bodyPr>
          <a:lstStyle/>
          <a:p>
            <a:pPr algn="ctr"/>
            <a:endParaRPr lang="en-GB" sz="3200" dirty="0">
              <a:solidFill>
                <a:schemeClr val="bg1"/>
              </a:solidFill>
            </a:endParaRPr>
          </a:p>
        </p:txBody>
      </p:sp>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335" y="0"/>
            <a:ext cx="12192000" cy="6858000"/>
          </a:xfrm>
          <a:prstGeom prst="rect">
            <a:avLst/>
          </a:prstGeom>
        </p:spPr>
      </p:pic>
      <p:sp>
        <p:nvSpPr>
          <p:cNvPr id="2" name="Title 1"/>
          <p:cNvSpPr>
            <a:spLocks noGrp="1"/>
          </p:cNvSpPr>
          <p:nvPr>
            <p:ph type="title" hasCustomPrompt="1"/>
          </p:nvPr>
        </p:nvSpPr>
        <p:spPr>
          <a:xfrm>
            <a:off x="913775" y="618517"/>
            <a:ext cx="10364451" cy="1596177"/>
          </a:xfrm>
          <a:prstGeom prst="rect">
            <a:avLst/>
          </a:prstGeom>
        </p:spPr>
        <p:txBody>
          <a:bodyPr/>
          <a:lstStyle>
            <a:lvl1pPr>
              <a:defRPr cap="none">
                <a:solidFill>
                  <a:schemeClr val="bg1"/>
                </a:solidFill>
                <a:latin typeface="Arial" panose="020B0604020202020204" pitchFamily="34" charset="0"/>
                <a:cs typeface="Arial" panose="020B0604020202020204" pitchFamily="34" charset="0"/>
              </a:defRPr>
            </a:lvl1pPr>
          </a:lstStyle>
          <a:p>
            <a:r>
              <a:rPr lang="en-US" dirty="0"/>
              <a:t>        Click to add title </a:t>
            </a:r>
          </a:p>
        </p:txBody>
      </p:sp>
      <p:sp>
        <p:nvSpPr>
          <p:cNvPr id="12" name="Content Placeholder 2"/>
          <p:cNvSpPr>
            <a:spLocks noGrp="1"/>
          </p:cNvSpPr>
          <p:nvPr>
            <p:ph sz="quarter" idx="13"/>
          </p:nvPr>
        </p:nvSpPr>
        <p:spPr>
          <a:xfrm>
            <a:off x="913774" y="2367092"/>
            <a:ext cx="10363826" cy="3424107"/>
          </a:xfrm>
          <a:prstGeom prst="rect">
            <a:avLst/>
          </a:prstGeom>
        </p:spPr>
        <p:txBody>
          <a:bodyPr/>
          <a:lstStyle>
            <a:lvl1pPr marL="0" indent="0">
              <a:buNone/>
              <a:defRPr sz="1800" cap="none" baseline="0">
                <a:latin typeface="Arial" panose="020B0604020202020204" pitchFamily="34" charset="0"/>
                <a:cs typeface="Arial" panose="020B0604020202020204" pitchFamily="34" charset="0"/>
              </a:defRPr>
            </a:lvl1pPr>
          </a:lstStyle>
          <a:p>
            <a:pPr lvl="0"/>
            <a:r>
              <a:rPr lang="en-US"/>
              <a:t>Click to edit Master text styles</a:t>
            </a:r>
          </a:p>
        </p:txBody>
      </p:sp>
      <p:sp>
        <p:nvSpPr>
          <p:cNvPr id="4" name="Date Placeholder 3"/>
          <p:cNvSpPr>
            <a:spLocks noGrp="1"/>
          </p:cNvSpPr>
          <p:nvPr>
            <p:ph type="dt" sz="half" idx="10"/>
          </p:nvPr>
        </p:nvSpPr>
        <p:spPr/>
        <p:txBody>
          <a:bodyPr/>
          <a:lstStyle/>
          <a:p>
            <a:fld id="{B5FA268F-329D-4513-AC08-00B4E83721BD}" type="datetime1">
              <a:rPr lang="en-GB" smtClean="0"/>
              <a:pPr/>
              <a:t>19/10/2020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B056E8-F31B-4EC1-9C8A-F0FC3C8FB5FA}" type="slidenum">
              <a:rPr lang="en-GB" smtClean="0"/>
              <a:pPr/>
              <a:t>‹#›</a:t>
            </a:fld>
            <a:endParaRPr lang="en-GB" dirty="0"/>
          </a:p>
        </p:txBody>
      </p:sp>
    </p:spTree>
    <p:extLst>
      <p:ext uri="{BB962C8B-B14F-4D97-AF65-F5344CB8AC3E}">
        <p14:creationId xmlns:p14="http://schemas.microsoft.com/office/powerpoint/2010/main" xmlns="" val="847619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8" name="TextBox 7"/>
          <p:cNvSpPr txBox="1"/>
          <p:nvPr userDrawn="1"/>
        </p:nvSpPr>
        <p:spPr>
          <a:xfrm>
            <a:off x="2912050" y="618517"/>
            <a:ext cx="7924800" cy="584775"/>
          </a:xfrm>
          <a:prstGeom prst="rect">
            <a:avLst/>
          </a:prstGeom>
          <a:solidFill>
            <a:srgbClr val="000066">
              <a:alpha val="60000"/>
            </a:srgbClr>
          </a:solidFill>
        </p:spPr>
        <p:txBody>
          <a:bodyPr wrap="square" rtlCol="0">
            <a:spAutoFit/>
          </a:bodyPr>
          <a:lstStyle/>
          <a:p>
            <a:pPr algn="ctr"/>
            <a:endParaRPr lang="en-GB" sz="3200" dirty="0">
              <a:solidFill>
                <a:schemeClr val="bg1"/>
              </a:solidFill>
            </a:endParaRPr>
          </a:p>
        </p:txBody>
      </p:sp>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335" y="0"/>
            <a:ext cx="12192000" cy="6858000"/>
          </a:xfrm>
          <a:prstGeom prst="rect">
            <a:avLst/>
          </a:prstGeom>
        </p:spPr>
      </p:pic>
      <p:sp>
        <p:nvSpPr>
          <p:cNvPr id="2" name="Title 1"/>
          <p:cNvSpPr>
            <a:spLocks noGrp="1"/>
          </p:cNvSpPr>
          <p:nvPr>
            <p:ph type="title" hasCustomPrompt="1"/>
          </p:nvPr>
        </p:nvSpPr>
        <p:spPr>
          <a:xfrm>
            <a:off x="913775" y="618517"/>
            <a:ext cx="10364451" cy="1596177"/>
          </a:xfrm>
          <a:prstGeom prst="rect">
            <a:avLst/>
          </a:prstGeom>
        </p:spPr>
        <p:txBody>
          <a:bodyPr/>
          <a:lstStyle>
            <a:lvl1pPr>
              <a:defRPr cap="none">
                <a:solidFill>
                  <a:schemeClr val="bg1"/>
                </a:solidFill>
                <a:latin typeface="Arial" panose="020B0604020202020204" pitchFamily="34" charset="0"/>
                <a:cs typeface="Arial" panose="020B0604020202020204" pitchFamily="34" charset="0"/>
              </a:defRPr>
            </a:lvl1pPr>
          </a:lstStyle>
          <a:p>
            <a:r>
              <a:rPr lang="en-US" dirty="0"/>
              <a:t>        Click to add title </a:t>
            </a:r>
          </a:p>
        </p:txBody>
      </p:sp>
      <p:sp>
        <p:nvSpPr>
          <p:cNvPr id="12" name="Content Placeholder 2"/>
          <p:cNvSpPr>
            <a:spLocks noGrp="1"/>
          </p:cNvSpPr>
          <p:nvPr>
            <p:ph sz="quarter" idx="13"/>
          </p:nvPr>
        </p:nvSpPr>
        <p:spPr>
          <a:xfrm>
            <a:off x="913774" y="2367092"/>
            <a:ext cx="5182226" cy="3424107"/>
          </a:xfrm>
          <a:prstGeom prst="rect">
            <a:avLst/>
          </a:prstGeom>
        </p:spPr>
        <p:txBody>
          <a:bodyPr/>
          <a:lstStyle>
            <a:lvl1pPr marL="0" indent="0">
              <a:buNone/>
              <a:defRPr lang="en-US" sz="1800" kern="1200" cap="none" baseline="0" dirty="0" smtClean="0">
                <a:solidFill>
                  <a:schemeClr val="tx1"/>
                </a:solidFill>
                <a:effectLst/>
                <a:latin typeface="Arial" panose="020B0604020202020204" pitchFamily="34" charset="0"/>
                <a:ea typeface="+mn-ea"/>
                <a:cs typeface="Arial" panose="020B0604020202020204" pitchFamily="34" charset="0"/>
              </a:defRPr>
            </a:lvl1pPr>
          </a:lstStyle>
          <a:p>
            <a:pPr lvl="0"/>
            <a:endParaRPr lang="en-US" dirty="0"/>
          </a:p>
        </p:txBody>
      </p:sp>
      <p:sp>
        <p:nvSpPr>
          <p:cNvPr id="4" name="Date Placeholder 3"/>
          <p:cNvSpPr>
            <a:spLocks noGrp="1"/>
          </p:cNvSpPr>
          <p:nvPr>
            <p:ph type="dt" sz="half" idx="10"/>
          </p:nvPr>
        </p:nvSpPr>
        <p:spPr/>
        <p:txBody>
          <a:bodyPr/>
          <a:lstStyle/>
          <a:p>
            <a:fld id="{805E0338-334D-49BD-9C14-123F999BB36F}" type="datetime1">
              <a:rPr lang="en-GB" smtClean="0"/>
              <a:pPr/>
              <a:t>19/10/2020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B056E8-F31B-4EC1-9C8A-F0FC3C8FB5FA}" type="slidenum">
              <a:rPr lang="en-GB" smtClean="0"/>
              <a:pPr/>
              <a:t>‹#›</a:t>
            </a:fld>
            <a:endParaRPr lang="en-GB" dirty="0"/>
          </a:p>
        </p:txBody>
      </p:sp>
      <p:sp>
        <p:nvSpPr>
          <p:cNvPr id="10" name="Content Placeholder 2"/>
          <p:cNvSpPr>
            <a:spLocks noGrp="1"/>
          </p:cNvSpPr>
          <p:nvPr>
            <p:ph sz="quarter" idx="14"/>
          </p:nvPr>
        </p:nvSpPr>
        <p:spPr>
          <a:xfrm>
            <a:off x="6177280" y="2367092"/>
            <a:ext cx="5100946" cy="3424107"/>
          </a:xfrm>
          <a:prstGeom prst="rect">
            <a:avLst/>
          </a:prstGeom>
        </p:spPr>
        <p:txBody>
          <a:bodyPr/>
          <a:lstStyle>
            <a:lvl1pPr marL="0" indent="0">
              <a:buNone/>
              <a:defRPr lang="en-US" sz="1800" kern="1200" cap="none" baseline="0" dirty="0" smtClean="0">
                <a:solidFill>
                  <a:schemeClr val="tx1"/>
                </a:solidFill>
                <a:effectLst/>
                <a:latin typeface="Arial" panose="020B0604020202020204" pitchFamily="34" charset="0"/>
                <a:ea typeface="+mn-ea"/>
                <a:cs typeface="Arial" panose="020B0604020202020204" pitchFamily="34" charset="0"/>
              </a:defRPr>
            </a:lvl1pPr>
          </a:lstStyle>
          <a:p>
            <a:pPr lvl="0"/>
            <a:endParaRPr lang="en-US" dirty="0"/>
          </a:p>
        </p:txBody>
      </p:sp>
    </p:spTree>
    <p:extLst>
      <p:ext uri="{BB962C8B-B14F-4D97-AF65-F5344CB8AC3E}">
        <p14:creationId xmlns:p14="http://schemas.microsoft.com/office/powerpoint/2010/main" xmlns="" val="71522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913774" y="828563"/>
            <a:ext cx="10351752" cy="2736819"/>
          </a:xfrm>
          <a:prstGeom prst="rect">
            <a:avLst/>
          </a:prstGeom>
        </p:spPr>
        <p:txBody>
          <a:bodyPr anchor="b">
            <a:normAutofit/>
          </a:bodyPr>
          <a:lstStyle>
            <a:lvl1pPr>
              <a:defRPr sz="4000"/>
            </a:lvl1pPr>
          </a:lstStyle>
          <a:p>
            <a:r>
              <a:rPr lang="en-US" dirty="0"/>
              <a:t>Click to edit title style</a:t>
            </a:r>
          </a:p>
        </p:txBody>
      </p:sp>
      <p:sp>
        <p:nvSpPr>
          <p:cNvPr id="3" name="Text Placeholder 2"/>
          <p:cNvSpPr>
            <a:spLocks noGrp="1"/>
          </p:cNvSpPr>
          <p:nvPr>
            <p:ph type="body" idx="1" hasCustomPrompt="1"/>
          </p:nvPr>
        </p:nvSpPr>
        <p:spPr>
          <a:xfrm>
            <a:off x="913774" y="3657457"/>
            <a:ext cx="10351752" cy="1368183"/>
          </a:xfrm>
          <a:prstGeom prst="rect">
            <a:avLst/>
          </a:prstGeo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 styles</a:t>
            </a:r>
          </a:p>
        </p:txBody>
      </p:sp>
      <p:sp>
        <p:nvSpPr>
          <p:cNvPr id="4" name="Date Placeholder 3"/>
          <p:cNvSpPr>
            <a:spLocks noGrp="1"/>
          </p:cNvSpPr>
          <p:nvPr>
            <p:ph type="dt" sz="half" idx="10"/>
          </p:nvPr>
        </p:nvSpPr>
        <p:spPr/>
        <p:txBody>
          <a:bodyPr/>
          <a:lstStyle/>
          <a:p>
            <a:fld id="{EE40DFF3-1609-4AB1-9F93-874B4B3AFF9C}" type="datetime1">
              <a:rPr lang="en-GB" smtClean="0"/>
              <a:pPr/>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255916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a:prstGeom prst="rect">
            <a:avLst/>
          </a:prstGeom>
        </p:spPr>
        <p:txBody>
          <a:bodyPr/>
          <a:lstStyle>
            <a:lvl1pPr>
              <a:defRPr/>
            </a:lvl1pPr>
          </a:lstStyle>
          <a:p>
            <a:endParaRPr lang="en-US" dirty="0"/>
          </a:p>
        </p:txBody>
      </p:sp>
      <p:sp>
        <p:nvSpPr>
          <p:cNvPr id="12" name="Content Placeholder 2"/>
          <p:cNvSpPr>
            <a:spLocks noGrp="1"/>
          </p:cNvSpPr>
          <p:nvPr>
            <p:ph sz="quarter" idx="13"/>
          </p:nvPr>
        </p:nvSpPr>
        <p:spPr>
          <a:xfrm>
            <a:off x="913774" y="2367092"/>
            <a:ext cx="5106026" cy="34241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2D69E8-0A42-4552-B0CC-769579DB9224}" type="datetime1">
              <a:rPr lang="en-GB" smtClean="0"/>
              <a:pPr/>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138632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a:prstGeom prst="rect">
            <a:avLst/>
          </a:prstGeo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a:prstGeom prst="rect">
            <a:avLst/>
          </a:prstGeo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6D203-68E3-4DBC-ACEC-6FB580C28390}" type="datetime1">
              <a:rPr lang="en-GB" smtClean="0"/>
              <a:pPr/>
              <a:t>19/10/2020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278967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D7C18892-1FB1-45FA-873D-585330E16D36}" type="datetime1">
              <a:rPr lang="en-GB" smtClean="0"/>
              <a:pPr/>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B056E8-F31B-4EC1-9C8A-F0FC3C8FB5FA}" type="slidenum">
              <a:rPr lang="en-GB" smtClean="0"/>
              <a:pPr/>
              <a:t>‹#›</a:t>
            </a:fld>
            <a:endParaRPr lang="en-GB"/>
          </a:p>
        </p:txBody>
      </p:sp>
      <p:pic>
        <p:nvPicPr>
          <p:cNvPr id="6" name="Picture 5"/>
          <p:cNvPicPr>
            <a:picLocks noChangeAspect="1"/>
          </p:cNvPicPr>
          <p:nvPr userDrawn="1"/>
        </p:nvPicPr>
        <p:blipFill>
          <a:blip r:embed="rId3" cstate="print">
            <a:extLst>
              <a:ext uri="{BEBA8EAE-BF5A-486C-A8C5-ECC9F3942E4B}">
                <a14:imgProps xmlns:a14="http://schemas.microsoft.com/office/drawing/2010/main" xmlns="">
                  <a14:imgLayer r:embed="rId4">
                    <a14:imgEffect>
                      <a14:artisticCrisscrossEtching/>
                    </a14:imgEffect>
                  </a14:imgLayer>
                </a14:imgProps>
              </a:ext>
              <a:ext uri="{28A0092B-C50C-407E-A947-70E740481C1C}">
                <a14:useLocalDpi xmlns:a14="http://schemas.microsoft.com/office/drawing/2010/main" xmlns="" val="0"/>
              </a:ext>
            </a:extLst>
          </a:blip>
          <a:stretch>
            <a:fillRect/>
          </a:stretch>
        </p:blipFill>
        <p:spPr>
          <a:xfrm rot="365788">
            <a:off x="1429890" y="2651372"/>
            <a:ext cx="3405721" cy="2933437"/>
          </a:xfrm>
          <a:prstGeom prst="rect">
            <a:avLst/>
          </a:prstGeom>
          <a:ln>
            <a:noFill/>
          </a:ln>
          <a:effectLst>
            <a:softEdge rad="444500"/>
          </a:effectLst>
        </p:spPr>
      </p:pic>
      <p:sp>
        <p:nvSpPr>
          <p:cNvPr id="9" name="Subtitle 2"/>
          <p:cNvSpPr>
            <a:spLocks noGrp="1"/>
          </p:cNvSpPr>
          <p:nvPr>
            <p:ph type="subTitle" idx="1" hasCustomPrompt="1"/>
          </p:nvPr>
        </p:nvSpPr>
        <p:spPr>
          <a:xfrm>
            <a:off x="4250217" y="3765923"/>
            <a:ext cx="5115455" cy="533399"/>
          </a:xfrm>
          <a:prstGeom prst="rect">
            <a:avLst/>
          </a:prstGeom>
        </p:spPr>
        <p:txBody>
          <a:bodyPr>
            <a:normAutofit/>
          </a:bodyPr>
          <a:lstStyle>
            <a:lvl1pPr marL="0" indent="0" algn="l">
              <a:buNone/>
              <a:defRPr sz="2200" cap="none" baseline="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breaker title</a:t>
            </a:r>
          </a:p>
        </p:txBody>
      </p:sp>
    </p:spTree>
    <p:extLst>
      <p:ext uri="{BB962C8B-B14F-4D97-AF65-F5344CB8AC3E}">
        <p14:creationId xmlns:p14="http://schemas.microsoft.com/office/powerpoint/2010/main" xmlns="" val="661990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5067455-A257-4E85-A421-7D29E8A50B67}" type="datetime1">
              <a:rPr lang="en-GB" smtClean="0"/>
              <a:pPr/>
              <a:t>19/10/2020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139845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a:prstGeom prst="rect">
            <a:avLst/>
          </a:prstGeo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a:prstGeom prst="rect">
            <a:avLst/>
          </a:prstGeo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A5688-AD23-4187-9240-63A12D14B6F7}" type="datetime1">
              <a:rPr lang="en-GB" smtClean="0"/>
              <a:pPr/>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056E8-F31B-4EC1-9C8A-F0FC3C8FB5FA}" type="slidenum">
              <a:rPr lang="en-GB" smtClean="0"/>
              <a:pPr/>
              <a:t>‹#›</a:t>
            </a:fld>
            <a:endParaRPr lang="en-GB"/>
          </a:p>
        </p:txBody>
      </p:sp>
    </p:spTree>
    <p:extLst>
      <p:ext uri="{BB962C8B-B14F-4D97-AF65-F5344CB8AC3E}">
        <p14:creationId xmlns:p14="http://schemas.microsoft.com/office/powerpoint/2010/main" xmlns="" val="214191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xmlns="" val="0"/>
              </a:ext>
            </a:extLst>
          </a:blip>
          <a:srcRect/>
          <a:stretch>
            <a:fillRect/>
          </a:stretch>
        </p:blipFill>
        <p:spPr bwMode="auto">
          <a:xfrm>
            <a:off x="-3" y="-134209"/>
            <a:ext cx="12192003" cy="6858001"/>
          </a:xfrm>
          <a:prstGeom prst="rect">
            <a:avLst/>
          </a:prstGeom>
          <a:solidFill>
            <a:srgbClr val="8FBCE9"/>
          </a:solidFill>
          <a:effectLst>
            <a:outerShdw blurRad="50800" dir="5400000" algn="ctr" rotWithShape="0">
              <a:srgbClr val="000000">
                <a:alpha val="43137"/>
              </a:srgbClr>
            </a:outerShdw>
          </a:effectLst>
        </p:spPr>
      </p:pic>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rgbClr val="000066"/>
                </a:solidFill>
              </a:defRPr>
            </a:lvl1pPr>
          </a:lstStyle>
          <a:p>
            <a:fld id="{9BD06BD7-B824-4EAD-A1C0-C5A91E7AD9D4}" type="datetime1">
              <a:rPr lang="en-GB" smtClean="0"/>
              <a:pPr/>
              <a:t>19/10/2020</a:t>
            </a:fld>
            <a:endParaRPr lang="en-GB"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i="1">
                <a:solidFill>
                  <a:srgbClr val="000066"/>
                </a:solidFill>
                <a:latin typeface="Buxton Sketch" panose="03080500000500000004" pitchFamily="66" charset="0"/>
              </a:defRPr>
            </a:lvl1pPr>
          </a:lstStyle>
          <a:p>
            <a:endParaRPr lang="en-GB"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rgbClr val="000066"/>
                </a:solidFill>
              </a:defRPr>
            </a:lvl1pPr>
          </a:lstStyle>
          <a:p>
            <a:fld id="{F6B056E8-F31B-4EC1-9C8A-F0FC3C8FB5FA}" type="slidenum">
              <a:rPr lang="en-GB" smtClean="0"/>
              <a:pPr/>
              <a:t>‹#›</a:t>
            </a:fld>
            <a:endParaRPr lang="en-GB" dirty="0"/>
          </a:p>
        </p:txBody>
      </p:sp>
      <p:pic>
        <p:nvPicPr>
          <p:cNvPr id="8" name="Picture 5"/>
          <p:cNvPicPr>
            <a:picLocks noChangeAspect="1" noChangeArrowheads="1"/>
          </p:cNvPicPr>
          <p:nvPr userDrawn="1"/>
        </p:nvPicPr>
        <p:blipFill rotWithShape="1">
          <a:blip r:embed="rId22">
            <a:extLst>
              <a:ext uri="{BEBA8EAE-BF5A-486C-A8C5-ECC9F3942E4B}">
                <a14:imgProps xmlns:a14="http://schemas.microsoft.com/office/drawing/2010/main" xmlns="">
                  <a14:imgLayer r:embed="rId23">
                    <a14:imgEffect>
                      <a14:saturation sat="300000"/>
                    </a14:imgEffect>
                  </a14:imgLayer>
                </a14:imgProps>
              </a:ext>
              <a:ext uri="{28A0092B-C50C-407E-A947-70E740481C1C}">
                <a14:useLocalDpi xmlns:a14="http://schemas.microsoft.com/office/drawing/2010/main" xmlns="" val="0"/>
              </a:ext>
            </a:extLst>
          </a:blip>
          <a:srcRect l="1378"/>
          <a:stretch/>
        </p:blipFill>
        <p:spPr bwMode="auto">
          <a:xfrm rot="10800000">
            <a:off x="-282104" y="-338490"/>
            <a:ext cx="12762689" cy="3149782"/>
          </a:xfrm>
          <a:prstGeom prst="rect">
            <a:avLst/>
          </a:prstGeom>
          <a:ln>
            <a:noFill/>
          </a:ln>
          <a:effectLst>
            <a:outerShdw blurRad="50800" dir="5400000" algn="ctr" rotWithShape="0">
              <a:srgbClr val="000000">
                <a:alpha val="0"/>
              </a:srgbClr>
            </a:outerShdw>
            <a:softEdge rad="635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5" descr="sw_ppt_logo.png"/>
          <p:cNvPicPr>
            <a:picLocks noChangeAspect="1"/>
          </p:cNvPicPr>
          <p:nvPr userDrawn="1"/>
        </p:nvPicPr>
        <p:blipFill>
          <a:blip r:embed="rId24">
            <a:extLst>
              <a:ext uri="{28A0092B-C50C-407E-A947-70E740481C1C}">
                <a14:useLocalDpi xmlns:a14="http://schemas.microsoft.com/office/drawing/2010/main" xmlns="" val="0"/>
              </a:ext>
            </a:extLst>
          </a:blip>
          <a:srcRect/>
          <a:stretch>
            <a:fillRect/>
          </a:stretch>
        </p:blipFill>
        <p:spPr bwMode="auto">
          <a:xfrm>
            <a:off x="781049" y="296334"/>
            <a:ext cx="2046817" cy="1043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391532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86"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7" r:id="rId19"/>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11107135" y="5883275"/>
            <a:ext cx="764215" cy="365125"/>
          </a:xfrm>
        </p:spPr>
        <p:txBody>
          <a:bodyPr/>
          <a:lstStyle/>
          <a:p>
            <a:fld id="{F6B056E8-F31B-4EC1-9C8A-F0FC3C8FB5FA}" type="slidenum">
              <a:rPr lang="en-GB" sz="1600" smtClean="0">
                <a:latin typeface="Arial" panose="020B0604020202020204" pitchFamily="34" charset="0"/>
                <a:cs typeface="Arial" panose="020B0604020202020204" pitchFamily="34" charset="0"/>
              </a:rPr>
              <a:pPr/>
              <a:t>1</a:t>
            </a:fld>
            <a:endParaRPr lang="en-GB" sz="1600" dirty="0">
              <a:latin typeface="Arial" panose="020B0604020202020204" pitchFamily="34" charset="0"/>
              <a:cs typeface="Arial" panose="020B0604020202020204" pitchFamily="34" charset="0"/>
            </a:endParaRPr>
          </a:p>
        </p:txBody>
      </p:sp>
      <p:grpSp>
        <p:nvGrpSpPr>
          <p:cNvPr id="13" name="Group 23"/>
          <p:cNvGrpSpPr>
            <a:grpSpLocks/>
          </p:cNvGrpSpPr>
          <p:nvPr/>
        </p:nvGrpSpPr>
        <p:grpSpPr bwMode="auto">
          <a:xfrm>
            <a:off x="0" y="1772892"/>
            <a:ext cx="12192000" cy="531813"/>
            <a:chOff x="0" y="2413000"/>
            <a:chExt cx="9906000" cy="531158"/>
          </a:xfrm>
        </p:grpSpPr>
        <p:sp>
          <p:nvSpPr>
            <p:cNvPr id="14" name="Rectangle 29"/>
            <p:cNvSpPr>
              <a:spLocks noChangeArrowheads="1"/>
            </p:cNvSpPr>
            <p:nvPr/>
          </p:nvSpPr>
          <p:spPr bwMode="auto">
            <a:xfrm>
              <a:off x="0" y="2413000"/>
              <a:ext cx="9906000" cy="510545"/>
            </a:xfrm>
            <a:prstGeom prst="rect">
              <a:avLst/>
            </a:prstGeom>
            <a:solidFill>
              <a:srgbClr val="000099"/>
            </a:solidFill>
            <a:ln w="9525">
              <a:solidFill>
                <a:schemeClr val="tx1"/>
              </a:solidFill>
              <a:miter lim="800000"/>
              <a:headEnd/>
              <a:tailEnd/>
            </a:ln>
          </p:spPr>
          <p:txBody>
            <a:bodyPr wrap="none" anchor="ctr"/>
            <a:lstStyle/>
            <a:p>
              <a:pPr eaLnBrk="1" hangingPunct="1">
                <a:defRPr/>
              </a:pPr>
              <a:endParaRPr lang="en-ZA"/>
            </a:p>
          </p:txBody>
        </p:sp>
        <p:sp>
          <p:nvSpPr>
            <p:cNvPr id="15" name="Text Box 30"/>
            <p:cNvSpPr txBox="1">
              <a:spLocks noChangeArrowheads="1"/>
            </p:cNvSpPr>
            <p:nvPr/>
          </p:nvSpPr>
          <p:spPr bwMode="auto">
            <a:xfrm>
              <a:off x="1384558" y="2420938"/>
              <a:ext cx="70993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b="1" i="1" dirty="0">
                  <a:solidFill>
                    <a:schemeClr val="bg1"/>
                  </a:solidFill>
                  <a:latin typeface="Monotype Corsiva" panose="03010101010201010101" pitchFamily="66" charset="0"/>
                </a:rPr>
                <a:t>Sustaining the source and flow of life forever!!!</a:t>
              </a:r>
            </a:p>
          </p:txBody>
        </p:sp>
      </p:grpSp>
      <p:sp>
        <p:nvSpPr>
          <p:cNvPr id="23" name="Text Box 31"/>
          <p:cNvSpPr txBox="1">
            <a:spLocks noChangeArrowheads="1"/>
          </p:cNvSpPr>
          <p:nvPr/>
        </p:nvSpPr>
        <p:spPr bwMode="auto">
          <a:xfrm>
            <a:off x="1357161" y="2744843"/>
            <a:ext cx="9387840" cy="954107"/>
          </a:xfrm>
          <a:prstGeom prst="rect">
            <a:avLst/>
          </a:prstGeom>
          <a:noFill/>
          <a:ln w="9525">
            <a:noFill/>
            <a:miter lim="800000"/>
            <a:headEnd/>
            <a:tailEnd/>
          </a:ln>
        </p:spPr>
        <p:txBody>
          <a:bodyPr wrap="square" anchor="ctr">
            <a:spAutoFit/>
          </a:bodyPr>
          <a:lstStyle/>
          <a:p>
            <a:pPr algn="ctr">
              <a:spcBef>
                <a:spcPct val="50000"/>
              </a:spcBef>
            </a:pPr>
            <a:r>
              <a:rPr lang="en-US" altLang="en-US" sz="2800" b="1" dirty="0">
                <a:latin typeface="Arial" panose="020B0604020202020204" pitchFamily="34" charset="0"/>
              </a:rPr>
              <a:t>BULK WATER SUPPLY IN THE NORTH WEST PROVINCE</a:t>
            </a:r>
            <a:endParaRPr lang="en-GB" sz="3200" b="1" dirty="0">
              <a:effectLst>
                <a:outerShdw blurRad="38100" dist="38100" dir="2700000" algn="tl">
                  <a:srgbClr val="000000">
                    <a:alpha val="43137"/>
                  </a:srgbClr>
                </a:outerShdw>
              </a:effectLst>
              <a:latin typeface="Calibri" pitchFamily="34" charset="0"/>
              <a:cs typeface="Arial" pitchFamily="34" charset="0"/>
            </a:endParaRPr>
          </a:p>
        </p:txBody>
      </p:sp>
      <p:sp>
        <p:nvSpPr>
          <p:cNvPr id="7" name="Text Box 43"/>
          <p:cNvSpPr txBox="1">
            <a:spLocks noChangeArrowheads="1"/>
          </p:cNvSpPr>
          <p:nvPr/>
        </p:nvSpPr>
        <p:spPr bwMode="auto">
          <a:xfrm>
            <a:off x="3384081" y="3790838"/>
            <a:ext cx="5334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600" b="1" dirty="0">
                <a:latin typeface="Arial" panose="020B0604020202020204" pitchFamily="34" charset="0"/>
              </a:rPr>
              <a:t>PRESENTATION BY:    INTERM CHIEF EXECUTIVE</a:t>
            </a:r>
          </a:p>
          <a:p>
            <a:pPr algn="ctr" eaLnBrk="1" hangingPunct="1">
              <a:spcBef>
                <a:spcPct val="50000"/>
              </a:spcBef>
              <a:buFontTx/>
              <a:buNone/>
            </a:pPr>
            <a:r>
              <a:rPr lang="en-US" altLang="en-US" sz="1600" b="1" dirty="0">
                <a:latin typeface="Arial" panose="020B0604020202020204" pitchFamily="34" charset="0"/>
              </a:rPr>
              <a:t>MR. S DZENGWA</a:t>
            </a:r>
          </a:p>
          <a:p>
            <a:pPr algn="ctr" eaLnBrk="1" hangingPunct="1">
              <a:spcBef>
                <a:spcPct val="50000"/>
              </a:spcBef>
              <a:buFontTx/>
              <a:buNone/>
            </a:pPr>
            <a:r>
              <a:rPr lang="en-US" altLang="en-US" sz="1600" b="1" dirty="0" smtClean="0">
                <a:solidFill>
                  <a:srgbClr val="FF0000"/>
                </a:solidFill>
                <a:latin typeface="Arial" panose="020B0604020202020204" pitchFamily="34" charset="0"/>
              </a:rPr>
              <a:t>16 OCTOBER </a:t>
            </a:r>
            <a:r>
              <a:rPr lang="en-US" altLang="en-US" sz="1600" b="1" dirty="0">
                <a:solidFill>
                  <a:srgbClr val="FF0000"/>
                </a:solidFill>
                <a:latin typeface="Arial" panose="020B0604020202020204" pitchFamily="34" charset="0"/>
              </a:rPr>
              <a:t>2020</a:t>
            </a:r>
            <a:endParaRPr lang="en-GB" altLang="en-US" sz="1600" b="1" dirty="0">
              <a:solidFill>
                <a:srgbClr val="FF0000"/>
              </a:solidFill>
              <a:latin typeface="Arial" panose="020B0604020202020204" pitchFamily="34" charset="0"/>
            </a:endParaRPr>
          </a:p>
        </p:txBody>
      </p:sp>
      <p:graphicFrame>
        <p:nvGraphicFramePr>
          <p:cNvPr id="8" name="Object 28"/>
          <p:cNvGraphicFramePr>
            <a:graphicFrameLocks noChangeAspect="1"/>
          </p:cNvGraphicFramePr>
          <p:nvPr/>
        </p:nvGraphicFramePr>
        <p:xfrm>
          <a:off x="3815881" y="5361036"/>
          <a:ext cx="4470400" cy="1184227"/>
        </p:xfrm>
        <a:graphic>
          <a:graphicData uri="http://schemas.openxmlformats.org/presentationml/2006/ole">
            <p:oleObj spid="_x0000_s6308" name="CorelDRAW" r:id="rId3" imgW="914400" imgH="914400" progId="">
              <p:embed/>
            </p:oleObj>
          </a:graphicData>
        </a:graphic>
      </p:graphicFrame>
    </p:spTree>
    <p:extLst>
      <p:ext uri="{BB962C8B-B14F-4D97-AF65-F5344CB8AC3E}">
        <p14:creationId xmlns:p14="http://schemas.microsoft.com/office/powerpoint/2010/main" xmlns="" val="240066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69F052-D36F-4B91-80B3-99E8E84EFE13}"/>
              </a:ext>
            </a:extLst>
          </p:cNvPr>
          <p:cNvSpPr>
            <a:spLocks noGrp="1"/>
          </p:cNvSpPr>
          <p:nvPr>
            <p:ph type="title"/>
          </p:nvPr>
        </p:nvSpPr>
        <p:spPr>
          <a:xfrm>
            <a:off x="1791655" y="728764"/>
            <a:ext cx="9981246" cy="641826"/>
          </a:xfrm>
        </p:spPr>
        <p:txBody>
          <a:bodyPr/>
          <a:lstStyle/>
          <a:p>
            <a:r>
              <a:rPr lang="en-ZA" sz="1600" b="1" dirty="0"/>
              <a:t>4.3  MEGA LITERS – PROVIDED PER DAY MAHIKENG &amp; CAPACITY PER DAY</a:t>
            </a:r>
            <a:br>
              <a:rPr lang="en-ZA" sz="1600" b="1" dirty="0"/>
            </a:br>
            <a:r>
              <a:rPr lang="en-ZA" sz="1600" b="1" dirty="0"/>
              <a:t>NORTH WEST</a:t>
            </a:r>
          </a:p>
        </p:txBody>
      </p:sp>
      <p:sp>
        <p:nvSpPr>
          <p:cNvPr id="4" name="Slide Number Placeholder 3">
            <a:extLst>
              <a:ext uri="{FF2B5EF4-FFF2-40B4-BE49-F238E27FC236}">
                <a16:creationId xmlns:a16="http://schemas.microsoft.com/office/drawing/2014/main" xmlns="" id="{70FEBFC5-8134-4BBC-A494-DD5222F9BE8D}"/>
              </a:ext>
            </a:extLst>
          </p:cNvPr>
          <p:cNvSpPr>
            <a:spLocks noGrp="1"/>
          </p:cNvSpPr>
          <p:nvPr>
            <p:ph type="sldNum" sz="quarter" idx="12"/>
          </p:nvPr>
        </p:nvSpPr>
        <p:spPr/>
        <p:txBody>
          <a:bodyPr/>
          <a:lstStyle/>
          <a:p>
            <a:fld id="{F6B056E8-F31B-4EC1-9C8A-F0FC3C8FB5FA}" type="slidenum">
              <a:rPr lang="en-GB" sz="1800" smtClean="0"/>
              <a:pPr/>
              <a:t>10</a:t>
            </a:fld>
            <a:endParaRPr lang="en-GB" sz="1800" dirty="0"/>
          </a:p>
        </p:txBody>
      </p:sp>
      <p:graphicFrame>
        <p:nvGraphicFramePr>
          <p:cNvPr id="5" name="Content Placeholder 4">
            <a:extLst>
              <a:ext uri="{FF2B5EF4-FFF2-40B4-BE49-F238E27FC236}">
                <a16:creationId xmlns:a16="http://schemas.microsoft.com/office/drawing/2014/main" xmlns="" id="{8AA33F8E-ABB0-4363-8FF3-9DE4C98FFC4A}"/>
              </a:ext>
            </a:extLst>
          </p:cNvPr>
          <p:cNvGraphicFramePr>
            <a:graphicFrameLocks noGrp="1"/>
          </p:cNvGraphicFramePr>
          <p:nvPr>
            <p:ph sz="quarter" idx="13"/>
            <p:extLst>
              <p:ext uri="{D42A27DB-BD31-4B8C-83A1-F6EECF244321}">
                <p14:modId xmlns:p14="http://schemas.microsoft.com/office/powerpoint/2010/main" xmlns="" val="1999885967"/>
              </p:ext>
            </p:extLst>
          </p:nvPr>
        </p:nvGraphicFramePr>
        <p:xfrm>
          <a:off x="419099" y="1284865"/>
          <a:ext cx="11187738" cy="4503100"/>
        </p:xfrm>
        <a:graphic>
          <a:graphicData uri="http://schemas.openxmlformats.org/drawingml/2006/table">
            <a:tbl>
              <a:tblPr firstRow="1" firstCol="1" bandRow="1">
                <a:tableStyleId>{5C22544A-7EE6-4342-B048-85BDC9FD1C3A}</a:tableStyleId>
              </a:tblPr>
              <a:tblGrid>
                <a:gridCol w="2724151">
                  <a:extLst>
                    <a:ext uri="{9D8B030D-6E8A-4147-A177-3AD203B41FA5}">
                      <a16:colId xmlns:a16="http://schemas.microsoft.com/office/drawing/2014/main" xmlns="" val="3893404663"/>
                    </a:ext>
                  </a:extLst>
                </a:gridCol>
                <a:gridCol w="2124075">
                  <a:extLst>
                    <a:ext uri="{9D8B030D-6E8A-4147-A177-3AD203B41FA5}">
                      <a16:colId xmlns:a16="http://schemas.microsoft.com/office/drawing/2014/main" xmlns="" val="3313599718"/>
                    </a:ext>
                  </a:extLst>
                </a:gridCol>
                <a:gridCol w="1828800">
                  <a:extLst>
                    <a:ext uri="{9D8B030D-6E8A-4147-A177-3AD203B41FA5}">
                      <a16:colId xmlns:a16="http://schemas.microsoft.com/office/drawing/2014/main" xmlns="" val="1758557617"/>
                    </a:ext>
                  </a:extLst>
                </a:gridCol>
                <a:gridCol w="1869992">
                  <a:extLst>
                    <a:ext uri="{9D8B030D-6E8A-4147-A177-3AD203B41FA5}">
                      <a16:colId xmlns:a16="http://schemas.microsoft.com/office/drawing/2014/main" xmlns="" val="672039846"/>
                    </a:ext>
                  </a:extLst>
                </a:gridCol>
                <a:gridCol w="2640720">
                  <a:extLst>
                    <a:ext uri="{9D8B030D-6E8A-4147-A177-3AD203B41FA5}">
                      <a16:colId xmlns:a16="http://schemas.microsoft.com/office/drawing/2014/main" xmlns="" val="1799809779"/>
                    </a:ext>
                  </a:extLst>
                </a:gridCol>
              </a:tblGrid>
              <a:tr h="711460">
                <a:tc>
                  <a:txBody>
                    <a:bodyPr/>
                    <a:lstStyle/>
                    <a:p>
                      <a:pPr algn="just">
                        <a:lnSpc>
                          <a:spcPct val="115000"/>
                        </a:lnSpc>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Source</a:t>
                      </a:r>
                    </a:p>
                  </a:txBody>
                  <a:tcPr marL="68580" marR="68580" marT="0" marB="0"/>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WTW</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Municipality serviced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Design Capacity (</a:t>
                      </a:r>
                      <a:r>
                        <a:rPr lang="en-ZA" sz="1600" dirty="0" err="1">
                          <a:effectLst/>
                          <a:latin typeface="Arial" panose="020B0604020202020204" pitchFamily="34" charset="0"/>
                          <a:cs typeface="Arial" panose="020B0604020202020204" pitchFamily="34" charset="0"/>
                        </a:rPr>
                        <a:t>Ml</a:t>
                      </a:r>
                      <a:r>
                        <a:rPr lang="en-ZA" sz="1600" dirty="0">
                          <a:effectLst/>
                          <a:latin typeface="Arial" panose="020B0604020202020204" pitchFamily="34" charset="0"/>
                          <a:cs typeface="Arial" panose="020B0604020202020204" pitchFamily="34" charset="0"/>
                        </a:rPr>
                        <a:t>/day)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Current Volumes produced (</a:t>
                      </a:r>
                      <a:r>
                        <a:rPr lang="en-ZA" sz="1600" dirty="0" err="1">
                          <a:effectLst/>
                          <a:latin typeface="Arial" panose="020B0604020202020204" pitchFamily="34" charset="0"/>
                          <a:cs typeface="Arial" panose="020B0604020202020204" pitchFamily="34" charset="0"/>
                        </a:rPr>
                        <a:t>Ml</a:t>
                      </a:r>
                      <a:r>
                        <a:rPr lang="en-ZA" sz="1600" dirty="0">
                          <a:effectLst/>
                          <a:latin typeface="Arial" panose="020B0604020202020204" pitchFamily="34" charset="0"/>
                          <a:cs typeface="Arial" panose="020B0604020202020204" pitchFamily="34" charset="0"/>
                        </a:rPr>
                        <a:t>/day)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4175407276"/>
                  </a:ext>
                </a:extLst>
              </a:tr>
              <a:tr h="711460">
                <a:tc>
                  <a:txBody>
                    <a:bodyPr/>
                    <a:lstStyle/>
                    <a:p>
                      <a:pPr algn="l">
                        <a:lnSpc>
                          <a:spcPct val="11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Mafikeng and Mmabatho Waste Water Treatment Works, </a:t>
                      </a:r>
                      <a:r>
                        <a:rPr lang="en-ZA" sz="1600" dirty="0" err="1">
                          <a:effectLst/>
                          <a:latin typeface="Arial" panose="020B0604020202020204" pitchFamily="34" charset="0"/>
                          <a:ea typeface="Times New Roman" panose="02020603050405020304" pitchFamily="18" charset="0"/>
                          <a:cs typeface="Arial" panose="020B0604020202020204" pitchFamily="34" charset="0"/>
                        </a:rPr>
                        <a:t>Setumo</a:t>
                      </a:r>
                      <a:r>
                        <a:rPr lang="en-ZA" sz="1600" dirty="0">
                          <a:effectLst/>
                          <a:latin typeface="Arial" panose="020B0604020202020204" pitchFamily="34" charset="0"/>
                          <a:ea typeface="Times New Roman" panose="02020603050405020304" pitchFamily="18" charset="0"/>
                          <a:cs typeface="Arial" panose="020B0604020202020204" pitchFamily="34" charset="0"/>
                        </a:rPr>
                        <a:t> Dam, </a:t>
                      </a:r>
                    </a:p>
                  </a:txBody>
                  <a:tcPr marL="68580" marR="68580" marT="0" marB="0"/>
                </a:tc>
                <a:tc>
                  <a:txBody>
                    <a:bodyPr/>
                    <a:lstStyle/>
                    <a:p>
                      <a:pPr algn="l">
                        <a:lnSpc>
                          <a:spcPct val="115000"/>
                        </a:lnSpc>
                        <a:spcAft>
                          <a:spcPts val="1000"/>
                        </a:spcAft>
                      </a:pPr>
                      <a:r>
                        <a:rPr lang="en-ZA" sz="1600" dirty="0">
                          <a:effectLst/>
                          <a:latin typeface="Arial" panose="020B0604020202020204" pitchFamily="34" charset="0"/>
                          <a:cs typeface="Arial" panose="020B0604020202020204" pitchFamily="34" charset="0"/>
                        </a:rPr>
                        <a:t>Mmabatho Water Treatment Works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algn="l">
                        <a:lnSpc>
                          <a:spcPct val="115000"/>
                        </a:lnSpc>
                        <a:spcAft>
                          <a:spcPts val="1000"/>
                        </a:spcAft>
                      </a:pPr>
                      <a:endParaRPr lang="en-ZA" sz="1600" dirty="0">
                        <a:effectLst/>
                        <a:latin typeface="Arial" panose="020B0604020202020204" pitchFamily="34" charset="0"/>
                        <a:cs typeface="Arial" panose="020B0604020202020204" pitchFamily="34" charset="0"/>
                      </a:endParaRPr>
                    </a:p>
                    <a:p>
                      <a:pPr algn="l">
                        <a:lnSpc>
                          <a:spcPct val="115000"/>
                        </a:lnSpc>
                        <a:spcAft>
                          <a:spcPts val="1000"/>
                        </a:spcAft>
                      </a:pPr>
                      <a:r>
                        <a:rPr lang="en-ZA" sz="1600" dirty="0">
                          <a:effectLst/>
                          <a:latin typeface="Arial" panose="020B0604020202020204" pitchFamily="34" charset="0"/>
                          <a:cs typeface="Arial" panose="020B0604020202020204" pitchFamily="34" charset="0"/>
                        </a:rPr>
                        <a:t>Mahikeng Local Municipality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1000"/>
                        </a:spcAft>
                      </a:pPr>
                      <a:r>
                        <a:rPr lang="en-ZA" sz="1600" dirty="0">
                          <a:effectLst/>
                          <a:latin typeface="Arial" panose="020B0604020202020204" pitchFamily="34" charset="0"/>
                          <a:cs typeface="Arial" panose="020B0604020202020204" pitchFamily="34" charset="0"/>
                        </a:rPr>
                        <a:t>20</a:t>
                      </a:r>
                    </a:p>
                    <a:p>
                      <a:pPr algn="ctr">
                        <a:lnSpc>
                          <a:spcPct val="115000"/>
                        </a:lnSpc>
                        <a:spcAft>
                          <a:spcPts val="1000"/>
                        </a:spcAft>
                      </a:pPr>
                      <a:r>
                        <a:rPr lang="en-ZA"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*Upgrade to 30Ml/day in progress*</a:t>
                      </a:r>
                    </a:p>
                  </a:txBody>
                  <a:tcPr marL="68580" marR="68580" marT="0" marB="0"/>
                </a:tc>
                <a:tc>
                  <a:txBody>
                    <a:bodyPr/>
                    <a:lstStyle/>
                    <a:p>
                      <a:pPr algn="ctr">
                        <a:lnSpc>
                          <a:spcPct val="115000"/>
                        </a:lnSpc>
                        <a:spcAft>
                          <a:spcPts val="1000"/>
                        </a:spcAft>
                      </a:pPr>
                      <a:r>
                        <a:rPr lang="en-ZA" sz="1600" dirty="0">
                          <a:effectLst/>
                          <a:latin typeface="Arial" panose="020B0604020202020204" pitchFamily="34" charset="0"/>
                          <a:cs typeface="Arial" panose="020B0604020202020204" pitchFamily="34" charset="0"/>
                        </a:rPr>
                        <a:t>17</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739672300"/>
                  </a:ext>
                </a:extLst>
              </a:tr>
              <a:tr h="711460">
                <a:tc>
                  <a:txBody>
                    <a:bodyPr/>
                    <a:lstStyle/>
                    <a:p>
                      <a:pPr algn="l">
                        <a:lnSpc>
                          <a:spcPct val="11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Molopo Eye (Natural Spring) and </a:t>
                      </a:r>
                      <a:r>
                        <a:rPr lang="en-ZA" sz="1600" dirty="0" err="1">
                          <a:effectLst/>
                          <a:latin typeface="Arial" panose="020B0604020202020204" pitchFamily="34" charset="0"/>
                          <a:ea typeface="Times New Roman" panose="02020603050405020304" pitchFamily="18" charset="0"/>
                          <a:cs typeface="Arial" panose="020B0604020202020204" pitchFamily="34" charset="0"/>
                        </a:rPr>
                        <a:t>Grootfontein</a:t>
                      </a:r>
                      <a:r>
                        <a:rPr lang="en-ZA" sz="1600" dirty="0">
                          <a:effectLst/>
                          <a:latin typeface="Arial" panose="020B0604020202020204" pitchFamily="34" charset="0"/>
                          <a:ea typeface="Times New Roman" panose="02020603050405020304" pitchFamily="18" charset="0"/>
                          <a:cs typeface="Arial" panose="020B0604020202020204" pitchFamily="34" charset="0"/>
                        </a:rPr>
                        <a:t> Boreholes</a:t>
                      </a:r>
                    </a:p>
                  </a:txBody>
                  <a:tcPr marL="68580" marR="68580" marT="0" marB="0"/>
                </a:tc>
                <a:tc>
                  <a:txBody>
                    <a:bodyPr/>
                    <a:lstStyle/>
                    <a:p>
                      <a:pPr algn="l">
                        <a:lnSpc>
                          <a:spcPct val="115000"/>
                        </a:lnSpc>
                        <a:spcAft>
                          <a:spcPts val="1000"/>
                        </a:spcAft>
                      </a:pPr>
                      <a:r>
                        <a:rPr lang="en-ZA" sz="1600" dirty="0">
                          <a:effectLst/>
                          <a:latin typeface="Arial" panose="020B0604020202020204" pitchFamily="34" charset="0"/>
                          <a:cs typeface="Arial" panose="020B0604020202020204" pitchFamily="34" charset="0"/>
                        </a:rPr>
                        <a:t>Mafikeng Water Treatment Works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vMerge="1">
                  <a:txBody>
                    <a:bodyPr/>
                    <a:lstStyle/>
                    <a:p>
                      <a:endParaRPr lang="en-ZA"/>
                    </a:p>
                  </a:txBody>
                  <a:tcPr/>
                </a:tc>
                <a:tc>
                  <a:txBody>
                    <a:bodyPr/>
                    <a:lstStyle/>
                    <a:p>
                      <a:pPr algn="ctr">
                        <a:lnSpc>
                          <a:spcPct val="115000"/>
                        </a:lnSpc>
                        <a:spcAft>
                          <a:spcPts val="1000"/>
                        </a:spcAft>
                      </a:pPr>
                      <a:r>
                        <a:rPr lang="en-ZA" sz="1600" dirty="0">
                          <a:effectLst/>
                          <a:latin typeface="Arial" panose="020B0604020202020204" pitchFamily="34" charset="0"/>
                          <a:cs typeface="Arial" panose="020B0604020202020204" pitchFamily="34" charset="0"/>
                        </a:rPr>
                        <a:t>45</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1000"/>
                        </a:spcAft>
                      </a:pPr>
                      <a:r>
                        <a:rPr lang="en-ZA" sz="1600" dirty="0">
                          <a:effectLst/>
                          <a:latin typeface="Arial" panose="020B0604020202020204" pitchFamily="34" charset="0"/>
                          <a:cs typeface="Arial" panose="020B0604020202020204" pitchFamily="34" charset="0"/>
                        </a:rPr>
                        <a:t>22</a:t>
                      </a:r>
                    </a:p>
                    <a:p>
                      <a:pPr algn="ctr">
                        <a:lnSpc>
                          <a:spcPct val="115000"/>
                        </a:lnSpc>
                        <a:spcAft>
                          <a:spcPts val="1000"/>
                        </a:spcAft>
                      </a:pPr>
                      <a:r>
                        <a:rPr lang="en-ZA" sz="1600" dirty="0">
                          <a:effectLst/>
                          <a:latin typeface="Arial" panose="020B0604020202020204" pitchFamily="34" charset="0"/>
                          <a:cs typeface="Arial" panose="020B0604020202020204" pitchFamily="34" charset="0"/>
                        </a:rPr>
                        <a:t>(source)</a:t>
                      </a:r>
                    </a:p>
                  </a:txBody>
                  <a:tcPr marL="68580" marR="68580" marT="0" marB="0"/>
                </a:tc>
                <a:extLst>
                  <a:ext uri="{0D108BD9-81ED-4DB2-BD59-A6C34878D82A}">
                    <a16:rowId xmlns:a16="http://schemas.microsoft.com/office/drawing/2014/main" xmlns="" val="2800277886"/>
                  </a:ext>
                </a:extLst>
              </a:tr>
              <a:tr h="711460">
                <a:tc>
                  <a:txBody>
                    <a:bodyPr/>
                    <a:lstStyle/>
                    <a:p>
                      <a:pPr algn="l">
                        <a:lnSpc>
                          <a:spcPct val="11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Boreholes</a:t>
                      </a:r>
                    </a:p>
                  </a:txBody>
                  <a:tcPr marL="68580" marR="68580" marT="0" marB="0"/>
                </a:tc>
                <a:tc>
                  <a:txBody>
                    <a:bodyPr/>
                    <a:lstStyle/>
                    <a:p>
                      <a:pPr algn="l">
                        <a:lnSpc>
                          <a:spcPct val="115000"/>
                        </a:lnSpc>
                        <a:spcAft>
                          <a:spcPts val="1000"/>
                        </a:spcAft>
                      </a:pPr>
                      <a:r>
                        <a:rPr lang="en-ZA" sz="1600" dirty="0" err="1">
                          <a:effectLst/>
                          <a:latin typeface="Arial" panose="020B0604020202020204" pitchFamily="34" charset="0"/>
                          <a:cs typeface="Arial" panose="020B0604020202020204" pitchFamily="34" charset="0"/>
                        </a:rPr>
                        <a:t>Itsoseng</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600">
                          <a:effectLst/>
                          <a:latin typeface="Arial" panose="020B0604020202020204" pitchFamily="34" charset="0"/>
                          <a:cs typeface="Arial" panose="020B0604020202020204" pitchFamily="34" charset="0"/>
                        </a:rPr>
                        <a:t>Ditsobotla Local Municipality</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1000"/>
                        </a:spcAft>
                      </a:pPr>
                      <a:r>
                        <a:rPr lang="en-ZA" sz="1600" dirty="0">
                          <a:effectLst/>
                          <a:latin typeface="Arial" panose="020B0604020202020204" pitchFamily="34" charset="0"/>
                          <a:cs typeface="Arial" panose="020B0604020202020204" pitchFamily="34" charset="0"/>
                        </a:rPr>
                        <a:t>3.5</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1000"/>
                        </a:spcAft>
                      </a:pPr>
                      <a:r>
                        <a:rPr lang="en-ZA" sz="1600" dirty="0">
                          <a:effectLst/>
                          <a:latin typeface="Arial" panose="020B0604020202020204" pitchFamily="34" charset="0"/>
                          <a:cs typeface="Arial" panose="020B0604020202020204" pitchFamily="34" charset="0"/>
                        </a:rPr>
                        <a:t>3.4</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6987627"/>
                  </a:ext>
                </a:extLst>
              </a:tr>
              <a:tr h="343112">
                <a:tc>
                  <a:txBody>
                    <a:bodyPr/>
                    <a:lstStyle/>
                    <a:p>
                      <a:pPr algn="l">
                        <a:lnSpc>
                          <a:spcPct val="115000"/>
                        </a:lnSpc>
                        <a:spcAft>
                          <a:spcPts val="1000"/>
                        </a:spcAft>
                      </a:pPr>
                      <a:r>
                        <a:rPr lang="en-ZA" sz="1600" dirty="0" err="1">
                          <a:effectLst/>
                          <a:latin typeface="Arial" panose="020B0604020202020204" pitchFamily="34" charset="0"/>
                          <a:ea typeface="Times New Roman" panose="02020603050405020304" pitchFamily="18" charset="0"/>
                          <a:cs typeface="Arial" panose="020B0604020202020204" pitchFamily="34" charset="0"/>
                        </a:rPr>
                        <a:t>Dinokana</a:t>
                      </a:r>
                      <a:r>
                        <a:rPr lang="en-ZA" sz="1600" dirty="0">
                          <a:effectLst/>
                          <a:latin typeface="Arial" panose="020B0604020202020204" pitchFamily="34" charset="0"/>
                          <a:ea typeface="Times New Roman" panose="02020603050405020304" pitchFamily="18" charset="0"/>
                          <a:cs typeface="Arial" panose="020B0604020202020204" pitchFamily="34" charset="0"/>
                        </a:rPr>
                        <a:t> Eye</a:t>
                      </a:r>
                    </a:p>
                  </a:txBody>
                  <a:tcPr marL="68580" marR="68580" marT="0" marB="0"/>
                </a:tc>
                <a:tc>
                  <a:txBody>
                    <a:bodyPr/>
                    <a:lstStyle/>
                    <a:p>
                      <a:pPr algn="l">
                        <a:lnSpc>
                          <a:spcPct val="115000"/>
                        </a:lnSpc>
                        <a:spcAft>
                          <a:spcPts val="1000"/>
                        </a:spcAft>
                      </a:pPr>
                      <a:r>
                        <a:rPr lang="en-ZA" sz="1600" dirty="0" err="1">
                          <a:effectLst/>
                          <a:latin typeface="Arial" panose="020B0604020202020204" pitchFamily="34" charset="0"/>
                          <a:cs typeface="Arial" panose="020B0604020202020204" pitchFamily="34" charset="0"/>
                        </a:rPr>
                        <a:t>Dinokana</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algn="l">
                        <a:lnSpc>
                          <a:spcPct val="115000"/>
                        </a:lnSpc>
                        <a:spcAft>
                          <a:spcPts val="1000"/>
                        </a:spcAft>
                      </a:pPr>
                      <a:r>
                        <a:rPr lang="en-ZA" sz="1600" dirty="0">
                          <a:solidFill>
                            <a:schemeClr val="tx1"/>
                          </a:solidFill>
                          <a:effectLst/>
                          <a:latin typeface="Arial" panose="020B0604020202020204" pitchFamily="34" charset="0"/>
                          <a:cs typeface="Arial" panose="020B0604020202020204" pitchFamily="34" charset="0"/>
                        </a:rPr>
                        <a:t>Ramotshere Local Municipality </a:t>
                      </a:r>
                    </a:p>
                    <a:p>
                      <a:pPr algn="l">
                        <a:lnSpc>
                          <a:spcPct val="115000"/>
                        </a:lnSpc>
                        <a:spcAft>
                          <a:spcPts val="1000"/>
                        </a:spcAft>
                      </a:pPr>
                      <a:endParaRPr lang="en-ZA" sz="1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tc>
                <a:tc>
                  <a:txBody>
                    <a:bodyPr/>
                    <a:lstStyle/>
                    <a:p>
                      <a:pPr algn="ctr">
                        <a:lnSpc>
                          <a:spcPct val="115000"/>
                        </a:lnSpc>
                        <a:spcAft>
                          <a:spcPts val="100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3.8(upgrade)</a:t>
                      </a:r>
                    </a:p>
                  </a:txBody>
                  <a:tcPr marL="68580" marR="68580" marT="0" marB="0"/>
                </a:tc>
                <a:extLst>
                  <a:ext uri="{0D108BD9-81ED-4DB2-BD59-A6C34878D82A}">
                    <a16:rowId xmlns:a16="http://schemas.microsoft.com/office/drawing/2014/main" xmlns="" val="2162488313"/>
                  </a:ext>
                </a:extLst>
              </a:tr>
              <a:tr h="711460">
                <a:tc>
                  <a:txBody>
                    <a:bodyPr/>
                    <a:lstStyle/>
                    <a:p>
                      <a:pPr algn="l">
                        <a:lnSpc>
                          <a:spcPct val="115000"/>
                        </a:lnSpc>
                        <a:spcAft>
                          <a:spcPts val="1000"/>
                        </a:spcAft>
                      </a:pPr>
                      <a:r>
                        <a:rPr lang="en-ZA" sz="1600" dirty="0" err="1">
                          <a:effectLst/>
                          <a:latin typeface="Arial" panose="020B0604020202020204" pitchFamily="34" charset="0"/>
                          <a:ea typeface="Times New Roman" panose="02020603050405020304" pitchFamily="18" charset="0"/>
                          <a:cs typeface="Arial" panose="020B0604020202020204" pitchFamily="34" charset="0"/>
                        </a:rPr>
                        <a:t>Sehujwane</a:t>
                      </a:r>
                      <a:r>
                        <a:rPr lang="en-ZA" sz="1600" dirty="0">
                          <a:effectLst/>
                          <a:latin typeface="Arial" panose="020B0604020202020204" pitchFamily="34" charset="0"/>
                          <a:ea typeface="Times New Roman" panose="02020603050405020304" pitchFamily="18" charset="0"/>
                          <a:cs typeface="Arial" panose="020B0604020202020204" pitchFamily="34" charset="0"/>
                        </a:rPr>
                        <a:t> Dam</a:t>
                      </a:r>
                    </a:p>
                  </a:txBody>
                  <a:tcPr marL="68580" marR="68580" marT="0" marB="0"/>
                </a:tc>
                <a:tc>
                  <a:txBody>
                    <a:bodyPr/>
                    <a:lstStyle/>
                    <a:p>
                      <a:pPr algn="l">
                        <a:lnSpc>
                          <a:spcPct val="115000"/>
                        </a:lnSpc>
                        <a:spcAft>
                          <a:spcPts val="1000"/>
                        </a:spcAft>
                      </a:pPr>
                      <a:r>
                        <a:rPr lang="en-ZA" sz="1600" dirty="0" err="1">
                          <a:effectLst/>
                          <a:latin typeface="Arial" panose="020B0604020202020204" pitchFamily="34" charset="0"/>
                          <a:cs typeface="Arial" panose="020B0604020202020204" pitchFamily="34" charset="0"/>
                        </a:rPr>
                        <a:t>Motswedi</a:t>
                      </a:r>
                      <a:r>
                        <a:rPr lang="en-ZA" sz="1600" dirty="0">
                          <a:effectLst/>
                          <a:latin typeface="Arial" panose="020B0604020202020204" pitchFamily="34" charset="0"/>
                          <a:cs typeface="Arial" panose="020B0604020202020204" pitchFamily="34" charset="0"/>
                        </a:rPr>
                        <a:t> Water Treatment Works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vMerge="1">
                  <a:txBody>
                    <a:bodyPr/>
                    <a:lstStyle/>
                    <a:p>
                      <a:endParaRPr lang="en-ZA"/>
                    </a:p>
                  </a:txBody>
                  <a:tcPr/>
                </a:tc>
                <a:tc>
                  <a:txBody>
                    <a:bodyPr/>
                    <a:lstStyle/>
                    <a:p>
                      <a:pPr algn="ctr">
                        <a:lnSpc>
                          <a:spcPct val="115000"/>
                        </a:lnSpc>
                        <a:spcAft>
                          <a:spcPts val="1000"/>
                        </a:spcAft>
                      </a:pPr>
                      <a:r>
                        <a:rPr lang="en-ZA" sz="1600" dirty="0">
                          <a:effectLst/>
                          <a:latin typeface="Arial" panose="020B0604020202020204" pitchFamily="34" charset="0"/>
                          <a:cs typeface="Arial" panose="020B0604020202020204" pitchFamily="34" charset="0"/>
                        </a:rPr>
                        <a:t>2</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1000"/>
                        </a:spcAft>
                      </a:pPr>
                      <a:r>
                        <a:rPr lang="en-ZA" sz="1600" dirty="0">
                          <a:effectLst/>
                          <a:latin typeface="Arial" panose="020B0604020202020204" pitchFamily="34" charset="0"/>
                          <a:cs typeface="Arial" panose="020B0604020202020204" pitchFamily="34" charset="0"/>
                        </a:rPr>
                        <a:t>1.8 (upgrade)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772789819"/>
                  </a:ext>
                </a:extLst>
              </a:tr>
              <a:tr h="343112">
                <a:tc>
                  <a:txBody>
                    <a:bodyPr/>
                    <a:lstStyle/>
                    <a:p>
                      <a:pPr algn="r">
                        <a:lnSpc>
                          <a:spcPct val="115000"/>
                        </a:lnSpc>
                        <a:spcAft>
                          <a:spcPts val="1000"/>
                        </a:spcAf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gridSpan="2">
                  <a:txBody>
                    <a:bodyPr/>
                    <a:lstStyle/>
                    <a:p>
                      <a:pPr algn="r">
                        <a:lnSpc>
                          <a:spcPct val="115000"/>
                        </a:lnSpc>
                        <a:spcAft>
                          <a:spcPts val="1000"/>
                        </a:spcAft>
                      </a:pPr>
                      <a:r>
                        <a:rPr lang="en-ZA" sz="1600" dirty="0">
                          <a:effectLst/>
                          <a:latin typeface="Arial" panose="020B0604020202020204" pitchFamily="34" charset="0"/>
                          <a:cs typeface="Arial" panose="020B0604020202020204" pitchFamily="34" charset="0"/>
                        </a:rPr>
                        <a:t>Total</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ZA"/>
                    </a:p>
                  </a:txBody>
                  <a:tcPr/>
                </a:tc>
                <a:tc>
                  <a:txBody>
                    <a:bodyPr/>
                    <a:lstStyle/>
                    <a:p>
                      <a:pPr algn="ctr">
                        <a:lnSpc>
                          <a:spcPct val="115000"/>
                        </a:lnSpc>
                        <a:spcAft>
                          <a:spcPts val="1000"/>
                        </a:spcAft>
                      </a:pPr>
                      <a:r>
                        <a:rPr lang="en-ZA" sz="1600" b="1" dirty="0">
                          <a:effectLst/>
                          <a:latin typeface="Arial" panose="020B0604020202020204" pitchFamily="34" charset="0"/>
                          <a:cs typeface="Arial" panose="020B0604020202020204" pitchFamily="34" charset="0"/>
                        </a:rPr>
                        <a:t>75.5</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48.0</a:t>
                      </a:r>
                    </a:p>
                  </a:txBody>
                  <a:tcPr marL="68580" marR="68580" marT="0" marB="0"/>
                </a:tc>
                <a:extLst>
                  <a:ext uri="{0D108BD9-81ED-4DB2-BD59-A6C34878D82A}">
                    <a16:rowId xmlns:a16="http://schemas.microsoft.com/office/drawing/2014/main" xmlns="" val="178848584"/>
                  </a:ext>
                </a:extLst>
              </a:tr>
            </a:tbl>
          </a:graphicData>
        </a:graphic>
      </p:graphicFrame>
    </p:spTree>
    <p:extLst>
      <p:ext uri="{BB962C8B-B14F-4D97-AF65-F5344CB8AC3E}">
        <p14:creationId xmlns:p14="http://schemas.microsoft.com/office/powerpoint/2010/main" xmlns="" val="373219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9E1539A-1762-4BE9-BE7B-2312421F7DCE}"/>
              </a:ext>
            </a:extLst>
          </p:cNvPr>
          <p:cNvSpPr>
            <a:spLocks noGrp="1"/>
          </p:cNvSpPr>
          <p:nvPr>
            <p:ph type="sldNum" sz="quarter" idx="12"/>
          </p:nvPr>
        </p:nvSpPr>
        <p:spPr/>
        <p:txBody>
          <a:bodyPr/>
          <a:lstStyle/>
          <a:p>
            <a:fld id="{F6B056E8-F31B-4EC1-9C8A-F0FC3C8FB5FA}" type="slidenum">
              <a:rPr lang="en-GB" sz="2400" smtClean="0"/>
              <a:pPr/>
              <a:t>11</a:t>
            </a:fld>
            <a:endParaRPr lang="en-GB" sz="2400"/>
          </a:p>
        </p:txBody>
      </p:sp>
      <p:sp>
        <p:nvSpPr>
          <p:cNvPr id="3" name="Subtitle 2"/>
          <p:cNvSpPr>
            <a:spLocks noGrp="1"/>
          </p:cNvSpPr>
          <p:nvPr>
            <p:ph type="subTitle" idx="1"/>
          </p:nvPr>
        </p:nvSpPr>
        <p:spPr>
          <a:xfrm>
            <a:off x="3907317" y="2337173"/>
            <a:ext cx="6189618" cy="1297240"/>
          </a:xfrm>
        </p:spPr>
        <p:txBody>
          <a:bodyPr>
            <a:noAutofit/>
          </a:bodyPr>
          <a:lstStyle/>
          <a:p>
            <a:r>
              <a:rPr lang="en-ZA" sz="2800" b="1" dirty="0"/>
              <a:t>5.  Challenges in the Bulk water Supply </a:t>
            </a:r>
            <a:endParaRPr lang="en-ZA" dirty="0"/>
          </a:p>
          <a:p>
            <a:endParaRPr lang="en-ZA" sz="2800" b="1" dirty="0"/>
          </a:p>
        </p:txBody>
      </p:sp>
    </p:spTree>
    <p:extLst>
      <p:ext uri="{BB962C8B-B14F-4D97-AF65-F5344CB8AC3E}">
        <p14:creationId xmlns:p14="http://schemas.microsoft.com/office/powerpoint/2010/main" xmlns="" val="80377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95BE4-8640-4017-8407-E24161EF99B8}"/>
              </a:ext>
            </a:extLst>
          </p:cNvPr>
          <p:cNvSpPr>
            <a:spLocks noGrp="1"/>
          </p:cNvSpPr>
          <p:nvPr>
            <p:ph type="title"/>
          </p:nvPr>
        </p:nvSpPr>
        <p:spPr>
          <a:xfrm>
            <a:off x="1924050" y="700577"/>
            <a:ext cx="8134350" cy="548295"/>
          </a:xfrm>
        </p:spPr>
        <p:txBody>
          <a:bodyPr/>
          <a:lstStyle/>
          <a:p>
            <a:r>
              <a:rPr lang="en-ZA" sz="1800" b="1" dirty="0"/>
              <a:t>      5.1  Challenges in the bulk water supply –DR.RSM DM</a:t>
            </a:r>
          </a:p>
        </p:txBody>
      </p:sp>
      <p:sp>
        <p:nvSpPr>
          <p:cNvPr id="4" name="Slide Number Placeholder 3">
            <a:extLst>
              <a:ext uri="{FF2B5EF4-FFF2-40B4-BE49-F238E27FC236}">
                <a16:creationId xmlns:a16="http://schemas.microsoft.com/office/drawing/2014/main" xmlns="" id="{703EEDC7-26ED-4845-81FA-67538FAEDA39}"/>
              </a:ext>
            </a:extLst>
          </p:cNvPr>
          <p:cNvSpPr>
            <a:spLocks noGrp="1"/>
          </p:cNvSpPr>
          <p:nvPr>
            <p:ph type="sldNum" sz="quarter" idx="12"/>
          </p:nvPr>
        </p:nvSpPr>
        <p:spPr/>
        <p:txBody>
          <a:bodyPr/>
          <a:lstStyle/>
          <a:p>
            <a:fld id="{F6B056E8-F31B-4EC1-9C8A-F0FC3C8FB5FA}" type="slidenum">
              <a:rPr lang="en-GB" smtClean="0"/>
              <a:pPr/>
              <a:t>12</a:t>
            </a:fld>
            <a:endParaRPr lang="en-GB" dirty="0"/>
          </a:p>
        </p:txBody>
      </p:sp>
      <p:graphicFrame>
        <p:nvGraphicFramePr>
          <p:cNvPr id="3" name="Table 4">
            <a:extLst>
              <a:ext uri="{FF2B5EF4-FFF2-40B4-BE49-F238E27FC236}">
                <a16:creationId xmlns:a16="http://schemas.microsoft.com/office/drawing/2014/main" xmlns="" id="{676A0C89-B4D9-42EB-B183-BDBDEC833F64}"/>
              </a:ext>
            </a:extLst>
          </p:cNvPr>
          <p:cNvGraphicFramePr>
            <a:graphicFrameLocks noGrp="1"/>
          </p:cNvGraphicFramePr>
          <p:nvPr>
            <p:extLst>
              <p:ext uri="{D42A27DB-BD31-4B8C-83A1-F6EECF244321}">
                <p14:modId xmlns:p14="http://schemas.microsoft.com/office/powerpoint/2010/main" xmlns="" val="18111"/>
              </p:ext>
            </p:extLst>
          </p:nvPr>
        </p:nvGraphicFramePr>
        <p:xfrm>
          <a:off x="260349" y="1248872"/>
          <a:ext cx="11731626" cy="4028440"/>
        </p:xfrm>
        <a:graphic>
          <a:graphicData uri="http://schemas.openxmlformats.org/drawingml/2006/table">
            <a:tbl>
              <a:tblPr firstRow="1" bandRow="1">
                <a:tableStyleId>{5C22544A-7EE6-4342-B048-85BDC9FD1C3A}</a:tableStyleId>
              </a:tblPr>
              <a:tblGrid>
                <a:gridCol w="5865813">
                  <a:extLst>
                    <a:ext uri="{9D8B030D-6E8A-4147-A177-3AD203B41FA5}">
                      <a16:colId xmlns:a16="http://schemas.microsoft.com/office/drawing/2014/main" xmlns="" val="3191025488"/>
                    </a:ext>
                  </a:extLst>
                </a:gridCol>
                <a:gridCol w="5865813">
                  <a:extLst>
                    <a:ext uri="{9D8B030D-6E8A-4147-A177-3AD203B41FA5}">
                      <a16:colId xmlns:a16="http://schemas.microsoft.com/office/drawing/2014/main" xmlns="" val="1224447651"/>
                    </a:ext>
                  </a:extLst>
                </a:gridCol>
              </a:tblGrid>
              <a:tr h="370840">
                <a:tc>
                  <a:txBody>
                    <a:bodyPr/>
                    <a:lstStyle/>
                    <a:p>
                      <a:r>
                        <a:rPr lang="en-ZA" sz="1800" dirty="0">
                          <a:latin typeface="Arial" panose="020B0604020202020204" pitchFamily="34" charset="0"/>
                          <a:cs typeface="Arial" panose="020B0604020202020204" pitchFamily="34" charset="0"/>
                        </a:rPr>
                        <a:t>Challenges </a:t>
                      </a:r>
                    </a:p>
                  </a:txBody>
                  <a:tcPr/>
                </a:tc>
                <a:tc>
                  <a:txBody>
                    <a:bodyPr/>
                    <a:lstStyle/>
                    <a:p>
                      <a:r>
                        <a:rPr lang="en-ZA" sz="1800" dirty="0">
                          <a:latin typeface="Arial" panose="020B0604020202020204" pitchFamily="34" charset="0"/>
                          <a:cs typeface="Arial" panose="020B0604020202020204" pitchFamily="34" charset="0"/>
                        </a:rPr>
                        <a:t>Proposed solution </a:t>
                      </a:r>
                    </a:p>
                  </a:txBody>
                  <a:tcPr/>
                </a:tc>
                <a:extLst>
                  <a:ext uri="{0D108BD9-81ED-4DB2-BD59-A6C34878D82A}">
                    <a16:rowId xmlns:a16="http://schemas.microsoft.com/office/drawing/2014/main" xmlns="" val="3229641798"/>
                  </a:ext>
                </a:extLst>
              </a:tr>
              <a:tr h="370840">
                <a:tc>
                  <a:txBody>
                    <a:bodyPr/>
                    <a:lstStyle/>
                    <a:p>
                      <a:pPr marL="261938" marR="0" lvl="0" indent="-261938" algn="l" defTabSz="914400" rtl="0" eaLnBrk="1" fontAlgn="auto" latinLnBrk="0" hangingPunct="1">
                        <a:lnSpc>
                          <a:spcPct val="100000"/>
                        </a:lnSpc>
                        <a:spcBef>
                          <a:spcPts val="0"/>
                        </a:spcBef>
                        <a:spcAft>
                          <a:spcPts val="0"/>
                        </a:spcAft>
                        <a:buClrTx/>
                        <a:buSzTx/>
                        <a:buFontTx/>
                        <a:buNone/>
                        <a:tabLst/>
                        <a:defRPr/>
                      </a:pPr>
                      <a:r>
                        <a:rPr lang="en-ZA" sz="1800" cap="none" dirty="0">
                          <a:latin typeface="Arial" panose="020B0604020202020204" pitchFamily="34" charset="0"/>
                          <a:cs typeface="Arial" panose="020B0604020202020204" pitchFamily="34" charset="0"/>
                        </a:rPr>
                        <a:t>1. The allocation from </a:t>
                      </a:r>
                      <a:r>
                        <a:rPr lang="en-ZA" sz="1800" cap="none" dirty="0" err="1">
                          <a:latin typeface="Arial" panose="020B0604020202020204" pitchFamily="34" charset="0"/>
                          <a:cs typeface="Arial" panose="020B0604020202020204" pitchFamily="34" charset="0"/>
                        </a:rPr>
                        <a:t>Vaalharts</a:t>
                      </a:r>
                      <a:r>
                        <a:rPr lang="en-ZA" sz="1800" cap="none" dirty="0">
                          <a:latin typeface="Arial" panose="020B0604020202020204" pitchFamily="34" charset="0"/>
                          <a:cs typeface="Arial" panose="020B0604020202020204" pitchFamily="34" charset="0"/>
                        </a:rPr>
                        <a:t> is in adequate (12.5Ml/day vs 20Ml/day </a:t>
                      </a:r>
                      <a:r>
                        <a:rPr lang="en-ZA" sz="1800" cap="none" dirty="0" err="1">
                          <a:latin typeface="Arial" panose="020B0604020202020204" pitchFamily="34" charset="0"/>
                          <a:cs typeface="Arial" panose="020B0604020202020204" pitchFamily="34" charset="0"/>
                        </a:rPr>
                        <a:t>Pudimoe</a:t>
                      </a:r>
                      <a:r>
                        <a:rPr lang="en-ZA" sz="1800" cap="none" dirty="0">
                          <a:latin typeface="Arial" panose="020B0604020202020204" pitchFamily="34" charset="0"/>
                          <a:cs typeface="Arial" panose="020B0604020202020204" pitchFamily="34" charset="0"/>
                        </a:rPr>
                        <a:t> plant capacity).</a:t>
                      </a:r>
                    </a:p>
                    <a:p>
                      <a:endParaRPr lang="en-ZA" sz="1800" dirty="0">
                        <a:latin typeface="Arial" panose="020B0604020202020204" pitchFamily="34" charset="0"/>
                        <a:cs typeface="Arial" panose="020B0604020202020204" pitchFamily="34" charset="0"/>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lang="en-ZA" sz="1800" cap="none" dirty="0">
                          <a:latin typeface="Arial" panose="020B0604020202020204" pitchFamily="34" charset="0"/>
                          <a:cs typeface="Arial" panose="020B0604020202020204" pitchFamily="34" charset="0"/>
                        </a:rPr>
                        <a:t>2. No supply during dry week periods (occurs every month)</a:t>
                      </a:r>
                      <a:endParaRPr lang="en-ZA" sz="18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sz="1800" dirty="0">
                          <a:latin typeface="Arial" panose="020B0604020202020204" pitchFamily="34" charset="0"/>
                          <a:cs typeface="Arial" panose="020B0604020202020204" pitchFamily="34" charset="0"/>
                        </a:rPr>
                        <a:t>Short Term: WSA to apply for extra allocation from DWS. </a:t>
                      </a:r>
                    </a:p>
                    <a:p>
                      <a:pPr marL="285750" indent="-285750">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800" dirty="0">
                          <a:latin typeface="Arial" panose="020B0604020202020204" pitchFamily="34" charset="0"/>
                          <a:cs typeface="Arial" panose="020B0604020202020204" pitchFamily="34" charset="0"/>
                        </a:rPr>
                        <a:t>Long Term: Upgrade canal must be upgraded to meet the water demand (R 1.6 Billion) </a:t>
                      </a:r>
                    </a:p>
                  </a:txBody>
                  <a:tcPr/>
                </a:tc>
                <a:extLst>
                  <a:ext uri="{0D108BD9-81ED-4DB2-BD59-A6C34878D82A}">
                    <a16:rowId xmlns:a16="http://schemas.microsoft.com/office/drawing/2014/main" xmlns="" val="1217749969"/>
                  </a:ext>
                </a:extLst>
              </a:tr>
              <a:tr h="370840">
                <a:tc>
                  <a:txBody>
                    <a:bodyPr/>
                    <a:lstStyle/>
                    <a:p>
                      <a:pPr marL="261938" indent="-261938"/>
                      <a:r>
                        <a:rPr lang="en-ZA" sz="1800" cap="none" dirty="0">
                          <a:latin typeface="Arial" panose="020B0604020202020204" pitchFamily="34" charset="0"/>
                          <a:cs typeface="Arial" panose="020B0604020202020204" pitchFamily="34" charset="0"/>
                        </a:rPr>
                        <a:t>3. Vandalism on the water infrastructure and diesel theft </a:t>
                      </a:r>
                      <a:r>
                        <a:rPr lang="en-ZA" sz="1800" kern="1200" cap="none" dirty="0">
                          <a:solidFill>
                            <a:schemeClr val="dk1"/>
                          </a:solidFill>
                          <a:latin typeface="Arial" panose="020B0604020202020204" pitchFamily="34" charset="0"/>
                          <a:ea typeface="+mn-ea"/>
                          <a:cs typeface="Arial" panose="020B0604020202020204" pitchFamily="34" charset="0"/>
                        </a:rPr>
                        <a:t>disrupting</a:t>
                      </a:r>
                      <a:r>
                        <a:rPr lang="en-ZA" sz="1800" cap="none" dirty="0">
                          <a:latin typeface="Arial" panose="020B0604020202020204" pitchFamily="34" charset="0"/>
                          <a:cs typeface="Arial" panose="020B0604020202020204" pitchFamily="34" charset="0"/>
                        </a:rPr>
                        <a:t> water supply</a:t>
                      </a:r>
                    </a:p>
                    <a:p>
                      <a:endParaRPr lang="en-ZA" sz="18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sz="1800" kern="1200" dirty="0">
                          <a:solidFill>
                            <a:schemeClr val="dk1"/>
                          </a:solidFill>
                          <a:latin typeface="Arial" panose="020B0604020202020204" pitchFamily="34" charset="0"/>
                          <a:ea typeface="+mn-ea"/>
                          <a:cs typeface="Arial" panose="020B0604020202020204" pitchFamily="34" charset="0"/>
                        </a:rPr>
                        <a:t>Community awareness through IDP. </a:t>
                      </a:r>
                    </a:p>
                    <a:p>
                      <a:pPr marL="285750" indent="-285750">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06088622"/>
                  </a:ext>
                </a:extLst>
              </a:tr>
              <a:tr h="143683">
                <a:tc>
                  <a:txBody>
                    <a:bodyPr/>
                    <a:lstStyle/>
                    <a:p>
                      <a:pPr marL="261938" marR="0" lvl="0" indent="-261938" algn="l" defTabSz="914400" rtl="0" eaLnBrk="1" fontAlgn="auto" latinLnBrk="0" hangingPunct="1">
                        <a:lnSpc>
                          <a:spcPct val="100000"/>
                        </a:lnSpc>
                        <a:spcBef>
                          <a:spcPts val="0"/>
                        </a:spcBef>
                        <a:spcAft>
                          <a:spcPts val="0"/>
                        </a:spcAft>
                        <a:buClrTx/>
                        <a:buSzTx/>
                        <a:buFontTx/>
                        <a:buNone/>
                        <a:tabLst/>
                        <a:defRPr/>
                      </a:pPr>
                      <a:r>
                        <a:rPr lang="en-ZA" sz="1800" cap="none" dirty="0">
                          <a:latin typeface="Arial" panose="020B0604020202020204" pitchFamily="34" charset="0"/>
                          <a:cs typeface="Arial" panose="020B0604020202020204" pitchFamily="34" charset="0"/>
                        </a:rPr>
                        <a:t>4. Illegal connections along the pumping main which causes water losses</a:t>
                      </a:r>
                      <a:endParaRPr lang="en-ZA" sz="18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sz="1800" dirty="0">
                          <a:latin typeface="Arial" panose="020B0604020202020204" pitchFamily="34" charset="0"/>
                          <a:cs typeface="Arial" panose="020B0604020202020204" pitchFamily="34" charset="0"/>
                        </a:rPr>
                        <a:t>WSA to enforce bylaws by cutting illegal connection or legalise through installation of water meter. </a:t>
                      </a:r>
                    </a:p>
                  </a:txBody>
                  <a:tcPr/>
                </a:tc>
                <a:extLst>
                  <a:ext uri="{0D108BD9-81ED-4DB2-BD59-A6C34878D82A}">
                    <a16:rowId xmlns:a16="http://schemas.microsoft.com/office/drawing/2014/main" xmlns="" val="4174987664"/>
                  </a:ext>
                </a:extLst>
              </a:tr>
              <a:tr h="370840">
                <a:tc>
                  <a:txBody>
                    <a:bodyPr/>
                    <a:lstStyle/>
                    <a:p>
                      <a:pPr marL="261938" indent="-261938"/>
                      <a:r>
                        <a:rPr lang="en-ZA" sz="1800" cap="none" dirty="0">
                          <a:latin typeface="Arial" panose="020B0604020202020204" pitchFamily="34" charset="0"/>
                          <a:cs typeface="Arial" panose="020B0604020202020204" pitchFamily="34" charset="0"/>
                        </a:rPr>
                        <a:t>5. Vandalism and illegal connections of water infrastructure by the owners of livestock</a:t>
                      </a:r>
                      <a:endParaRPr lang="en-ZA" sz="18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sz="1800" dirty="0">
                          <a:latin typeface="Arial" panose="020B0604020202020204" pitchFamily="34" charset="0"/>
                          <a:cs typeface="Arial" panose="020B0604020202020204" pitchFamily="34" charset="0"/>
                        </a:rPr>
                        <a:t>Stakeholders to Department of Agriculture to make provision for livestock watering </a:t>
                      </a:r>
                    </a:p>
                  </a:txBody>
                  <a:tcPr/>
                </a:tc>
                <a:extLst>
                  <a:ext uri="{0D108BD9-81ED-4DB2-BD59-A6C34878D82A}">
                    <a16:rowId xmlns:a16="http://schemas.microsoft.com/office/drawing/2014/main" xmlns="" val="3434152054"/>
                  </a:ext>
                </a:extLst>
              </a:tr>
            </a:tbl>
          </a:graphicData>
        </a:graphic>
      </p:graphicFrame>
    </p:spTree>
    <p:extLst>
      <p:ext uri="{BB962C8B-B14F-4D97-AF65-F5344CB8AC3E}">
        <p14:creationId xmlns:p14="http://schemas.microsoft.com/office/powerpoint/2010/main" xmlns="" val="10995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95BE4-8640-4017-8407-E24161EF99B8}"/>
              </a:ext>
            </a:extLst>
          </p:cNvPr>
          <p:cNvSpPr>
            <a:spLocks noGrp="1"/>
          </p:cNvSpPr>
          <p:nvPr>
            <p:ph type="title"/>
          </p:nvPr>
        </p:nvSpPr>
        <p:spPr>
          <a:xfrm>
            <a:off x="1924050" y="700577"/>
            <a:ext cx="8134350" cy="548295"/>
          </a:xfrm>
        </p:spPr>
        <p:txBody>
          <a:bodyPr/>
          <a:lstStyle/>
          <a:p>
            <a:r>
              <a:rPr lang="en-ZA" sz="1800" b="1" dirty="0"/>
              <a:t>      5.2  Challenges in the bulk water supply –</a:t>
            </a:r>
            <a:r>
              <a:rPr lang="en-ZA" sz="1800" b="1" dirty="0" err="1"/>
              <a:t>Maquassi</a:t>
            </a:r>
            <a:r>
              <a:rPr lang="en-ZA" sz="1800" b="1" dirty="0"/>
              <a:t> Hills LM</a:t>
            </a:r>
          </a:p>
        </p:txBody>
      </p:sp>
      <p:sp>
        <p:nvSpPr>
          <p:cNvPr id="4" name="Slide Number Placeholder 3">
            <a:extLst>
              <a:ext uri="{FF2B5EF4-FFF2-40B4-BE49-F238E27FC236}">
                <a16:creationId xmlns:a16="http://schemas.microsoft.com/office/drawing/2014/main" xmlns="" id="{703EEDC7-26ED-4845-81FA-67538FAEDA39}"/>
              </a:ext>
            </a:extLst>
          </p:cNvPr>
          <p:cNvSpPr>
            <a:spLocks noGrp="1"/>
          </p:cNvSpPr>
          <p:nvPr>
            <p:ph type="sldNum" sz="quarter" idx="12"/>
          </p:nvPr>
        </p:nvSpPr>
        <p:spPr/>
        <p:txBody>
          <a:bodyPr/>
          <a:lstStyle/>
          <a:p>
            <a:fld id="{F6B056E8-F31B-4EC1-9C8A-F0FC3C8FB5FA}" type="slidenum">
              <a:rPr lang="en-GB" sz="2000" smtClean="0"/>
              <a:pPr/>
              <a:t>13</a:t>
            </a:fld>
            <a:endParaRPr lang="en-GB" sz="2000" dirty="0"/>
          </a:p>
        </p:txBody>
      </p:sp>
      <p:graphicFrame>
        <p:nvGraphicFramePr>
          <p:cNvPr id="3" name="Table 4">
            <a:extLst>
              <a:ext uri="{FF2B5EF4-FFF2-40B4-BE49-F238E27FC236}">
                <a16:creationId xmlns:a16="http://schemas.microsoft.com/office/drawing/2014/main" xmlns="" id="{676A0C89-B4D9-42EB-B183-BDBDEC833F64}"/>
              </a:ext>
            </a:extLst>
          </p:cNvPr>
          <p:cNvGraphicFramePr>
            <a:graphicFrameLocks noGrp="1"/>
          </p:cNvGraphicFramePr>
          <p:nvPr>
            <p:extLst>
              <p:ext uri="{D42A27DB-BD31-4B8C-83A1-F6EECF244321}">
                <p14:modId xmlns:p14="http://schemas.microsoft.com/office/powerpoint/2010/main" xmlns="" val="184841909"/>
              </p:ext>
            </p:extLst>
          </p:nvPr>
        </p:nvGraphicFramePr>
        <p:xfrm>
          <a:off x="260349" y="1248872"/>
          <a:ext cx="11483976" cy="4674099"/>
        </p:xfrm>
        <a:graphic>
          <a:graphicData uri="http://schemas.openxmlformats.org/drawingml/2006/table">
            <a:tbl>
              <a:tblPr firstRow="1" bandRow="1">
                <a:tableStyleId>{5C22544A-7EE6-4342-B048-85BDC9FD1C3A}</a:tableStyleId>
              </a:tblPr>
              <a:tblGrid>
                <a:gridCol w="5741988">
                  <a:extLst>
                    <a:ext uri="{9D8B030D-6E8A-4147-A177-3AD203B41FA5}">
                      <a16:colId xmlns:a16="http://schemas.microsoft.com/office/drawing/2014/main" xmlns="" val="3191025488"/>
                    </a:ext>
                  </a:extLst>
                </a:gridCol>
                <a:gridCol w="5741988">
                  <a:extLst>
                    <a:ext uri="{9D8B030D-6E8A-4147-A177-3AD203B41FA5}">
                      <a16:colId xmlns:a16="http://schemas.microsoft.com/office/drawing/2014/main" xmlns="" val="1224447651"/>
                    </a:ext>
                  </a:extLst>
                </a:gridCol>
              </a:tblGrid>
              <a:tr h="427441">
                <a:tc>
                  <a:txBody>
                    <a:bodyPr/>
                    <a:lstStyle/>
                    <a:p>
                      <a:r>
                        <a:rPr lang="en-ZA" sz="1800" dirty="0">
                          <a:latin typeface="Arial" panose="020B0604020202020204" pitchFamily="34" charset="0"/>
                          <a:cs typeface="Arial" panose="020B0604020202020204" pitchFamily="34" charset="0"/>
                        </a:rPr>
                        <a:t>Challenges </a:t>
                      </a:r>
                    </a:p>
                  </a:txBody>
                  <a:tcPr/>
                </a:tc>
                <a:tc>
                  <a:txBody>
                    <a:bodyPr/>
                    <a:lstStyle/>
                    <a:p>
                      <a:r>
                        <a:rPr lang="en-ZA" sz="1800" dirty="0">
                          <a:latin typeface="Arial" panose="020B0604020202020204" pitchFamily="34" charset="0"/>
                          <a:cs typeface="Arial" panose="020B0604020202020204" pitchFamily="34" charset="0"/>
                        </a:rPr>
                        <a:t>Proposed solution </a:t>
                      </a:r>
                    </a:p>
                  </a:txBody>
                  <a:tcPr/>
                </a:tc>
                <a:extLst>
                  <a:ext uri="{0D108BD9-81ED-4DB2-BD59-A6C34878D82A}">
                    <a16:rowId xmlns:a16="http://schemas.microsoft.com/office/drawing/2014/main" xmlns="" val="3229641798"/>
                  </a:ext>
                </a:extLst>
              </a:tr>
              <a:tr h="2520625">
                <a:tc>
                  <a:txBody>
                    <a:bodyPr/>
                    <a:lstStyle/>
                    <a:p>
                      <a:pPr marL="261938" marR="0" lvl="0" indent="-261938" algn="l" defTabSz="914400" rtl="0" eaLnBrk="1" fontAlgn="auto" latinLnBrk="0" hangingPunct="1">
                        <a:lnSpc>
                          <a:spcPct val="100000"/>
                        </a:lnSpc>
                        <a:spcBef>
                          <a:spcPts val="0"/>
                        </a:spcBef>
                        <a:spcAft>
                          <a:spcPts val="0"/>
                        </a:spcAft>
                        <a:buClrTx/>
                        <a:buSzTx/>
                        <a:buFontTx/>
                        <a:buNone/>
                        <a:tabLst/>
                        <a:defRPr/>
                      </a:pPr>
                      <a:r>
                        <a:rPr lang="en-ZA" sz="1800" cap="none" dirty="0">
                          <a:latin typeface="Arial" panose="020B0604020202020204" pitchFamily="34" charset="0"/>
                          <a:cs typeface="Arial" panose="020B0604020202020204" pitchFamily="34" charset="0"/>
                        </a:rPr>
                        <a:t>1. Water Shortages in </a:t>
                      </a:r>
                      <a:r>
                        <a:rPr lang="en-ZA" sz="1800" cap="none" dirty="0" err="1">
                          <a:latin typeface="Arial" panose="020B0604020202020204" pitchFamily="34" charset="0"/>
                          <a:cs typeface="Arial" panose="020B0604020202020204" pitchFamily="34" charset="0"/>
                        </a:rPr>
                        <a:t>Tswellelang</a:t>
                      </a:r>
                      <a:r>
                        <a:rPr lang="en-ZA" sz="1800" cap="none" dirty="0">
                          <a:latin typeface="Arial" panose="020B0604020202020204" pitchFamily="34" charset="0"/>
                          <a:cs typeface="Arial" panose="020B0604020202020204" pitchFamily="34" charset="0"/>
                        </a:rPr>
                        <a:t> and </a:t>
                      </a:r>
                      <a:r>
                        <a:rPr lang="en-ZA" sz="1800" cap="none" dirty="0" err="1">
                          <a:latin typeface="Arial" panose="020B0604020202020204" pitchFamily="34" charset="0"/>
                          <a:cs typeface="Arial" panose="020B0604020202020204" pitchFamily="34" charset="0"/>
                        </a:rPr>
                        <a:t>Lebaleng</a:t>
                      </a:r>
                      <a:r>
                        <a:rPr lang="en-ZA" sz="1800" cap="none" dirty="0">
                          <a:latin typeface="Arial" panose="020B0604020202020204" pitchFamily="34" charset="0"/>
                          <a:cs typeface="Arial" panose="020B0604020202020204" pitchFamily="34" charset="0"/>
                        </a:rPr>
                        <a:t> areas.</a:t>
                      </a:r>
                      <a:endParaRPr lang="en-ZA" sz="18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sz="1800" dirty="0">
                          <a:latin typeface="Arial" panose="020B0604020202020204" pitchFamily="34" charset="0"/>
                          <a:cs typeface="Arial" panose="020B0604020202020204" pitchFamily="34" charset="0"/>
                        </a:rPr>
                        <a:t>Short Term: Refurbish bypass pipeline in </a:t>
                      </a:r>
                      <a:r>
                        <a:rPr lang="en-ZA" sz="1800" dirty="0" err="1">
                          <a:latin typeface="Arial" panose="020B0604020202020204" pitchFamily="34" charset="0"/>
                          <a:cs typeface="Arial" panose="020B0604020202020204" pitchFamily="34" charset="0"/>
                        </a:rPr>
                        <a:t>Buisfontein</a:t>
                      </a:r>
                      <a:r>
                        <a:rPr lang="en-ZA" sz="1800" dirty="0">
                          <a:latin typeface="Arial" panose="020B0604020202020204" pitchFamily="34" charset="0"/>
                          <a:cs typeface="Arial" panose="020B0604020202020204" pitchFamily="34" charset="0"/>
                        </a:rPr>
                        <a:t> and increase the outlet diameter</a:t>
                      </a:r>
                      <a:r>
                        <a:rPr lang="en-ZA" sz="18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ZA" sz="1800" dirty="0" smtClean="0">
                          <a:latin typeface="Arial" panose="020B0604020202020204" pitchFamily="34" charset="0"/>
                          <a:cs typeface="Arial" panose="020B0604020202020204" pitchFamily="34" charset="0"/>
                        </a:rPr>
                        <a:t>Construct </a:t>
                      </a:r>
                      <a:r>
                        <a:rPr lang="en-ZA" sz="1800" dirty="0">
                          <a:latin typeface="Arial" panose="020B0604020202020204" pitchFamily="34" charset="0"/>
                          <a:cs typeface="Arial" panose="020B0604020202020204" pitchFamily="34" charset="0"/>
                        </a:rPr>
                        <a:t>second </a:t>
                      </a:r>
                      <a:r>
                        <a:rPr lang="en-ZA" sz="1800" dirty="0" err="1">
                          <a:latin typeface="Arial" panose="020B0604020202020204" pitchFamily="34" charset="0"/>
                          <a:cs typeface="Arial" panose="020B0604020202020204" pitchFamily="34" charset="0"/>
                        </a:rPr>
                        <a:t>inlent</a:t>
                      </a:r>
                      <a:r>
                        <a:rPr lang="en-ZA" sz="1800" dirty="0">
                          <a:latin typeface="Arial" panose="020B0604020202020204" pitchFamily="34" charset="0"/>
                          <a:cs typeface="Arial" panose="020B0604020202020204" pitchFamily="34" charset="0"/>
                        </a:rPr>
                        <a:t> into the reservoir (R700k). </a:t>
                      </a:r>
                    </a:p>
                    <a:p>
                      <a:pPr marL="285750" indent="-285750">
                        <a:buFont typeface="Arial" panose="020B0604020202020204" pitchFamily="34" charset="0"/>
                        <a:buChar char="•"/>
                      </a:pPr>
                      <a:r>
                        <a:rPr lang="en-ZA" sz="1800" dirty="0">
                          <a:latin typeface="Arial" panose="020B0604020202020204" pitchFamily="34" charset="0"/>
                          <a:cs typeface="Arial" panose="020B0604020202020204" pitchFamily="34" charset="0"/>
                        </a:rPr>
                        <a:t>Revisit flow capacity from </a:t>
                      </a:r>
                      <a:r>
                        <a:rPr lang="en-ZA" sz="1800" dirty="0" err="1">
                          <a:latin typeface="Arial" panose="020B0604020202020204" pitchFamily="34" charset="0"/>
                          <a:cs typeface="Arial" panose="020B0604020202020204" pitchFamily="34" charset="0"/>
                        </a:rPr>
                        <a:t>Leeudoringstad</a:t>
                      </a:r>
                      <a:r>
                        <a:rPr lang="en-ZA" sz="1800" dirty="0">
                          <a:latin typeface="Arial" panose="020B0604020202020204" pitchFamily="34" charset="0"/>
                          <a:cs typeface="Arial" panose="020B0604020202020204" pitchFamily="34" charset="0"/>
                        </a:rPr>
                        <a:t> pump stations to </a:t>
                      </a:r>
                      <a:r>
                        <a:rPr lang="en-ZA" sz="1800" dirty="0" err="1">
                          <a:latin typeface="Arial" panose="020B0604020202020204" pitchFamily="34" charset="0"/>
                          <a:cs typeface="Arial" panose="020B0604020202020204" pitchFamily="34" charset="0"/>
                        </a:rPr>
                        <a:t>Buoisfontein</a:t>
                      </a:r>
                      <a:endParaRPr lang="en-ZA" sz="1800" dirty="0">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800" dirty="0">
                          <a:latin typeface="Arial" panose="020B0604020202020204" pitchFamily="34" charset="0"/>
                          <a:cs typeface="Arial" panose="020B0604020202020204" pitchFamily="34" charset="0"/>
                        </a:rPr>
                        <a:t>Long Term: Construction additional 5ML Reservoir at </a:t>
                      </a:r>
                      <a:r>
                        <a:rPr lang="en-ZA" sz="1800" dirty="0" err="1">
                          <a:latin typeface="Arial" panose="020B0604020202020204" pitchFamily="34" charset="0"/>
                          <a:cs typeface="Arial" panose="020B0604020202020204" pitchFamily="34" charset="0"/>
                        </a:rPr>
                        <a:t>Buisfontein</a:t>
                      </a:r>
                      <a:r>
                        <a:rPr lang="en-ZA" sz="1800" dirty="0">
                          <a:latin typeface="Arial" panose="020B0604020202020204" pitchFamily="34" charset="0"/>
                          <a:cs typeface="Arial" panose="020B0604020202020204" pitchFamily="34" charset="0"/>
                        </a:rPr>
                        <a:t> and construct a parallel pipeline to </a:t>
                      </a:r>
                      <a:r>
                        <a:rPr lang="en-ZA" sz="1800" dirty="0" err="1">
                          <a:latin typeface="Arial" panose="020B0604020202020204" pitchFamily="34" charset="0"/>
                          <a:cs typeface="Arial" panose="020B0604020202020204" pitchFamily="34" charset="0"/>
                        </a:rPr>
                        <a:t>Tswellelang</a:t>
                      </a:r>
                      <a:r>
                        <a:rPr lang="en-ZA"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xmlns="" val="1217749969"/>
                  </a:ext>
                </a:extLst>
              </a:tr>
              <a:tr h="1686338">
                <a:tc>
                  <a:txBody>
                    <a:bodyPr/>
                    <a:lstStyle/>
                    <a:p>
                      <a:pPr marL="261938" marR="0" lvl="0" indent="-261938" algn="l" defTabSz="914400" rtl="0" eaLnBrk="1" fontAlgn="auto" latinLnBrk="0" hangingPunct="1">
                        <a:lnSpc>
                          <a:spcPct val="100000"/>
                        </a:lnSpc>
                        <a:spcBef>
                          <a:spcPts val="0"/>
                        </a:spcBef>
                        <a:spcAft>
                          <a:spcPts val="0"/>
                        </a:spcAft>
                        <a:buClrTx/>
                        <a:buSzTx/>
                        <a:buFontTx/>
                        <a:buNone/>
                        <a:tabLst/>
                        <a:defRPr/>
                      </a:pPr>
                      <a:r>
                        <a:rPr lang="en-ZA" sz="1800" cap="none" dirty="0">
                          <a:latin typeface="Arial" panose="020B0604020202020204" pitchFamily="34" charset="0"/>
                          <a:cs typeface="Arial" panose="020B0604020202020204" pitchFamily="34" charset="0"/>
                        </a:rPr>
                        <a:t>2. Inadequate water supply to Wolmaransstad. The area receives water from 7x boreholes in the wellfield. Currently two boreholes are operational due to depleting groundwater level. Also the casing of the bore cracked due to turmoil. </a:t>
                      </a:r>
                      <a:endParaRPr lang="en-ZA" sz="18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sz="1800" dirty="0">
                          <a:latin typeface="Arial" panose="020B0604020202020204" pitchFamily="34" charset="0"/>
                          <a:cs typeface="Arial" panose="020B0604020202020204" pitchFamily="34" charset="0"/>
                        </a:rPr>
                        <a:t>Replace three mono pumps with submersible pumps and commission bore hole B1A(R650k).  </a:t>
                      </a:r>
                    </a:p>
                    <a:p>
                      <a:pPr marL="285750" indent="-285750">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800" dirty="0">
                          <a:latin typeface="Arial" panose="020B0604020202020204" pitchFamily="34" charset="0"/>
                          <a:cs typeface="Arial" panose="020B0604020202020204" pitchFamily="34" charset="0"/>
                        </a:rPr>
                        <a:t>Explore alternative groundwater source to drill additional boreholes (R15m)</a:t>
                      </a:r>
                    </a:p>
                  </a:txBody>
                  <a:tcPr/>
                </a:tc>
                <a:extLst>
                  <a:ext uri="{0D108BD9-81ED-4DB2-BD59-A6C34878D82A}">
                    <a16:rowId xmlns:a16="http://schemas.microsoft.com/office/drawing/2014/main" xmlns="" val="229168726"/>
                  </a:ext>
                </a:extLst>
              </a:tr>
            </a:tbl>
          </a:graphicData>
        </a:graphic>
      </p:graphicFrame>
    </p:spTree>
    <p:extLst>
      <p:ext uri="{BB962C8B-B14F-4D97-AF65-F5344CB8AC3E}">
        <p14:creationId xmlns:p14="http://schemas.microsoft.com/office/powerpoint/2010/main" xmlns="" val="396947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95BE4-8640-4017-8407-E24161EF99B8}"/>
              </a:ext>
            </a:extLst>
          </p:cNvPr>
          <p:cNvSpPr>
            <a:spLocks noGrp="1"/>
          </p:cNvSpPr>
          <p:nvPr>
            <p:ph type="title"/>
          </p:nvPr>
        </p:nvSpPr>
        <p:spPr>
          <a:xfrm>
            <a:off x="1924050" y="700577"/>
            <a:ext cx="8134350" cy="548295"/>
          </a:xfrm>
        </p:spPr>
        <p:txBody>
          <a:bodyPr/>
          <a:lstStyle/>
          <a:p>
            <a:r>
              <a:rPr lang="en-ZA" sz="1800" b="1" dirty="0"/>
              <a:t>      5.1  Challenges in the bulk water supply –NMMDM</a:t>
            </a:r>
          </a:p>
        </p:txBody>
      </p:sp>
      <p:sp>
        <p:nvSpPr>
          <p:cNvPr id="4" name="Slide Number Placeholder 3">
            <a:extLst>
              <a:ext uri="{FF2B5EF4-FFF2-40B4-BE49-F238E27FC236}">
                <a16:creationId xmlns:a16="http://schemas.microsoft.com/office/drawing/2014/main" xmlns="" id="{703EEDC7-26ED-4845-81FA-67538FAEDA39}"/>
              </a:ext>
            </a:extLst>
          </p:cNvPr>
          <p:cNvSpPr>
            <a:spLocks noGrp="1"/>
          </p:cNvSpPr>
          <p:nvPr>
            <p:ph type="sldNum" sz="quarter" idx="12"/>
          </p:nvPr>
        </p:nvSpPr>
        <p:spPr>
          <a:xfrm>
            <a:off x="11210696" y="6189309"/>
            <a:ext cx="764215" cy="365125"/>
          </a:xfrm>
        </p:spPr>
        <p:txBody>
          <a:bodyPr/>
          <a:lstStyle/>
          <a:p>
            <a:fld id="{F6B056E8-F31B-4EC1-9C8A-F0FC3C8FB5FA}" type="slidenum">
              <a:rPr lang="en-GB" sz="1600" b="1" smtClean="0"/>
              <a:pPr/>
              <a:t>14</a:t>
            </a:fld>
            <a:endParaRPr lang="en-GB" sz="1600" b="1" dirty="0"/>
          </a:p>
        </p:txBody>
      </p:sp>
      <p:graphicFrame>
        <p:nvGraphicFramePr>
          <p:cNvPr id="3" name="Table 4">
            <a:extLst>
              <a:ext uri="{FF2B5EF4-FFF2-40B4-BE49-F238E27FC236}">
                <a16:creationId xmlns:a16="http://schemas.microsoft.com/office/drawing/2014/main" xmlns="" id="{676A0C89-B4D9-42EB-B183-BDBDEC833F64}"/>
              </a:ext>
            </a:extLst>
          </p:cNvPr>
          <p:cNvGraphicFramePr>
            <a:graphicFrameLocks noGrp="1"/>
          </p:cNvGraphicFramePr>
          <p:nvPr>
            <p:extLst>
              <p:ext uri="{D42A27DB-BD31-4B8C-83A1-F6EECF244321}">
                <p14:modId xmlns:p14="http://schemas.microsoft.com/office/powerpoint/2010/main" xmlns="" val="2627252876"/>
              </p:ext>
            </p:extLst>
          </p:nvPr>
        </p:nvGraphicFramePr>
        <p:xfrm>
          <a:off x="260349" y="1007392"/>
          <a:ext cx="10814052" cy="5120640"/>
        </p:xfrm>
        <a:graphic>
          <a:graphicData uri="http://schemas.openxmlformats.org/drawingml/2006/table">
            <a:tbl>
              <a:tblPr firstRow="1" bandRow="1">
                <a:tableStyleId>{5C22544A-7EE6-4342-B048-85BDC9FD1C3A}</a:tableStyleId>
              </a:tblPr>
              <a:tblGrid>
                <a:gridCol w="5407026">
                  <a:extLst>
                    <a:ext uri="{9D8B030D-6E8A-4147-A177-3AD203B41FA5}">
                      <a16:colId xmlns:a16="http://schemas.microsoft.com/office/drawing/2014/main" xmlns="" val="3191025488"/>
                    </a:ext>
                  </a:extLst>
                </a:gridCol>
                <a:gridCol w="5407026">
                  <a:extLst>
                    <a:ext uri="{9D8B030D-6E8A-4147-A177-3AD203B41FA5}">
                      <a16:colId xmlns:a16="http://schemas.microsoft.com/office/drawing/2014/main" xmlns="" val="1224447651"/>
                    </a:ext>
                  </a:extLst>
                </a:gridCol>
              </a:tblGrid>
              <a:tr h="352957">
                <a:tc>
                  <a:txBody>
                    <a:bodyPr/>
                    <a:lstStyle/>
                    <a:p>
                      <a:r>
                        <a:rPr lang="en-ZA" sz="1800" dirty="0">
                          <a:latin typeface="Arial" panose="020B0604020202020204" pitchFamily="34" charset="0"/>
                          <a:cs typeface="Arial" panose="020B0604020202020204" pitchFamily="34" charset="0"/>
                        </a:rPr>
                        <a:t>Challenges </a:t>
                      </a:r>
                    </a:p>
                  </a:txBody>
                  <a:tcPr/>
                </a:tc>
                <a:tc>
                  <a:txBody>
                    <a:bodyPr/>
                    <a:lstStyle/>
                    <a:p>
                      <a:r>
                        <a:rPr lang="en-ZA" sz="1800" dirty="0">
                          <a:latin typeface="Arial" panose="020B0604020202020204" pitchFamily="34" charset="0"/>
                          <a:cs typeface="Arial" panose="020B0604020202020204" pitchFamily="34" charset="0"/>
                        </a:rPr>
                        <a:t>Proposed solution </a:t>
                      </a:r>
                    </a:p>
                  </a:txBody>
                  <a:tcPr/>
                </a:tc>
                <a:extLst>
                  <a:ext uri="{0D108BD9-81ED-4DB2-BD59-A6C34878D82A}">
                    <a16:rowId xmlns:a16="http://schemas.microsoft.com/office/drawing/2014/main" xmlns="" val="3229641798"/>
                  </a:ext>
                </a:extLst>
              </a:tr>
              <a:tr h="1943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1. Raw water into Mafikeng WTW inadequate. </a:t>
                      </a:r>
                      <a:r>
                        <a:rPr lang="en-ZA" sz="1600" cap="none" dirty="0">
                          <a:latin typeface="Arial" panose="020B0604020202020204" pitchFamily="34" charset="0"/>
                          <a:cs typeface="Arial" panose="020B0604020202020204" pitchFamily="34" charset="0"/>
                        </a:rPr>
                        <a:t>Mafikeng water treatment plant receives raw water from </a:t>
                      </a:r>
                      <a:r>
                        <a:rPr lang="en-ZA" sz="1600" cap="none" dirty="0" err="1">
                          <a:latin typeface="Arial" panose="020B0604020202020204" pitchFamily="34" charset="0"/>
                          <a:cs typeface="Arial" panose="020B0604020202020204" pitchFamily="34" charset="0"/>
                        </a:rPr>
                        <a:t>Grootfontein</a:t>
                      </a:r>
                      <a:r>
                        <a:rPr lang="en-ZA" sz="1600" cap="none" dirty="0">
                          <a:latin typeface="Arial" panose="020B0604020202020204" pitchFamily="34" charset="0"/>
                          <a:cs typeface="Arial" panose="020B0604020202020204" pitchFamily="34" charset="0"/>
                        </a:rPr>
                        <a:t> wellfield (6.2 ml/day) and Molopo Eye (20 </a:t>
                      </a:r>
                      <a:r>
                        <a:rPr lang="en-ZA" sz="1600" cap="none" dirty="0" err="1">
                          <a:latin typeface="Arial" panose="020B0604020202020204" pitchFamily="34" charset="0"/>
                          <a:cs typeface="Arial" panose="020B0604020202020204" pitchFamily="34" charset="0"/>
                        </a:rPr>
                        <a:t>Ml</a:t>
                      </a:r>
                      <a:r>
                        <a:rPr lang="en-ZA" sz="1600" cap="none" dirty="0">
                          <a:latin typeface="Arial" panose="020B0604020202020204" pitchFamily="34" charset="0"/>
                          <a:cs typeface="Arial" panose="020B0604020202020204" pitchFamily="34" charset="0"/>
                        </a:rPr>
                        <a:t>/day). The design capacity of the treatment plant being 45 </a:t>
                      </a:r>
                      <a:r>
                        <a:rPr lang="en-ZA" sz="1600" cap="none" dirty="0" err="1">
                          <a:latin typeface="Arial" panose="020B0604020202020204" pitchFamily="34" charset="0"/>
                          <a:cs typeface="Arial" panose="020B0604020202020204" pitchFamily="34" charset="0"/>
                        </a:rPr>
                        <a:t>Ml</a:t>
                      </a:r>
                      <a:r>
                        <a:rPr lang="en-ZA" sz="1600" cap="none" dirty="0">
                          <a:latin typeface="Arial" panose="020B0604020202020204" pitchFamily="34" charset="0"/>
                          <a:cs typeface="Arial" panose="020B0604020202020204" pitchFamily="34" charset="0"/>
                        </a:rPr>
                        <a:t>/day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Short Term: Rehabilitation of the Boreholes at </a:t>
                      </a:r>
                      <a:r>
                        <a:rPr lang="en-GB" sz="1600" dirty="0" err="1">
                          <a:latin typeface="Arial" panose="020B0604020202020204" pitchFamily="34" charset="0"/>
                          <a:cs typeface="Arial" panose="020B0604020202020204" pitchFamily="34" charset="0"/>
                        </a:rPr>
                        <a:t>Grootfontein</a:t>
                      </a:r>
                      <a:r>
                        <a:rPr lang="en-GB" sz="1600" dirty="0">
                          <a:latin typeface="Arial" panose="020B0604020202020204" pitchFamily="34" charset="0"/>
                          <a:cs typeface="Arial" panose="020B0604020202020204" pitchFamily="34" charset="0"/>
                        </a:rPr>
                        <a:t> based on the assessment Report (R4m).</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Medium Term: Explore potential groundwater </a:t>
                      </a:r>
                      <a:r>
                        <a:rPr lang="en-GB" sz="1600" dirty="0" err="1">
                          <a:latin typeface="Arial" panose="020B0604020202020204" pitchFamily="34" charset="0"/>
                          <a:cs typeface="Arial" panose="020B0604020202020204" pitchFamily="34" charset="0"/>
                        </a:rPr>
                        <a:t>soure</a:t>
                      </a:r>
                      <a:r>
                        <a:rPr lang="en-GB" sz="1600" dirty="0">
                          <a:latin typeface="Arial" panose="020B0604020202020204" pitchFamily="34" charset="0"/>
                          <a:cs typeface="Arial" panose="020B0604020202020204" pitchFamily="34" charset="0"/>
                        </a:rPr>
                        <a:t> at </a:t>
                      </a:r>
                      <a:r>
                        <a:rPr lang="en-GB" sz="1600" dirty="0" err="1">
                          <a:latin typeface="Arial" panose="020B0604020202020204" pitchFamily="34" charset="0"/>
                          <a:cs typeface="Arial" panose="020B0604020202020204" pitchFamily="34" charset="0"/>
                        </a:rPr>
                        <a:t>Ottoshoop</a:t>
                      </a:r>
                      <a:r>
                        <a:rPr lang="en-GB" sz="1600" dirty="0">
                          <a:latin typeface="Arial" panose="020B0604020202020204" pitchFamily="34" charset="0"/>
                          <a:cs typeface="Arial" panose="020B0604020202020204" pitchFamily="34" charset="0"/>
                        </a:rPr>
                        <a:t> and construct 11km pipeline to join Molopo Pipeline (R27million). </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Long Term: Transfer raw water from Vaal River.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17749969"/>
                  </a:ext>
                </a:extLst>
              </a:tr>
              <a:tr h="1476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cap="none" dirty="0">
                          <a:latin typeface="Arial" panose="020B0604020202020204" pitchFamily="34" charset="0"/>
                          <a:cs typeface="Arial" panose="020B0604020202020204" pitchFamily="34" charset="0"/>
                        </a:rPr>
                        <a:t>2. Deteriorating water quality at </a:t>
                      </a:r>
                      <a:r>
                        <a:rPr lang="en-ZA" sz="1600" cap="none" dirty="0" err="1">
                          <a:latin typeface="Arial" panose="020B0604020202020204" pitchFamily="34" charset="0"/>
                          <a:cs typeface="Arial" panose="020B0604020202020204" pitchFamily="34" charset="0"/>
                        </a:rPr>
                        <a:t>Setumo</a:t>
                      </a:r>
                      <a:r>
                        <a:rPr lang="en-ZA" sz="1600" cap="none" dirty="0">
                          <a:latin typeface="Arial" panose="020B0604020202020204" pitchFamily="34" charset="0"/>
                          <a:cs typeface="Arial" panose="020B0604020202020204" pitchFamily="34" charset="0"/>
                        </a:rPr>
                        <a:t> Dam due to discharge of </a:t>
                      </a:r>
                      <a:r>
                        <a:rPr lang="en-ZA" sz="1600" cap="none" dirty="0" smtClean="0">
                          <a:solidFill>
                            <a:schemeClr val="tx1"/>
                          </a:solidFill>
                          <a:latin typeface="Arial" panose="020B0604020202020204" pitchFamily="34" charset="0"/>
                          <a:cs typeface="Arial" panose="020B0604020202020204" pitchFamily="34" charset="0"/>
                        </a:rPr>
                        <a:t>non-compliant </a:t>
                      </a:r>
                      <a:r>
                        <a:rPr lang="en-ZA" sz="1600" cap="none" dirty="0">
                          <a:solidFill>
                            <a:schemeClr val="tx1"/>
                          </a:solidFill>
                          <a:latin typeface="Arial" panose="020B0604020202020204" pitchFamily="34" charset="0"/>
                          <a:cs typeface="Arial" panose="020B0604020202020204" pitchFamily="34" charset="0"/>
                        </a:rPr>
                        <a:t>effluent </a:t>
                      </a:r>
                      <a:r>
                        <a:rPr lang="en-ZA" sz="1600" cap="none" dirty="0">
                          <a:latin typeface="Arial" panose="020B0604020202020204" pitchFamily="34" charset="0"/>
                          <a:cs typeface="Arial" panose="020B0604020202020204" pitchFamily="34" charset="0"/>
                        </a:rPr>
                        <a:t>from the Mmabatho WWTW &amp; Mafikeng </a:t>
                      </a:r>
                      <a:r>
                        <a:rPr lang="en-ZA" sz="1600" cap="none" dirty="0" smtClean="0">
                          <a:latin typeface="Arial" panose="020B0604020202020204" pitchFamily="34" charset="0"/>
                          <a:cs typeface="Arial" panose="020B0604020202020204" pitchFamily="34" charset="0"/>
                        </a:rPr>
                        <a:t>WWTW</a:t>
                      </a:r>
                      <a:r>
                        <a:rPr lang="en-ZA" sz="1600" cap="none"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cap="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cap="none" dirty="0">
                          <a:latin typeface="Arial" panose="020B0604020202020204" pitchFamily="34" charset="0"/>
                          <a:cs typeface="Arial" panose="020B0604020202020204" pitchFamily="34" charset="0"/>
                        </a:rPr>
                        <a:t>3. No Qualified Process Controllers and Operators at the Plant. </a:t>
                      </a:r>
                      <a:endParaRPr lang="en-ZA"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Short Term: Refurbish the two Wastewater Treatment Work at upstream of the </a:t>
                      </a:r>
                      <a:r>
                        <a:rPr lang="en-ZA" sz="1600" dirty="0" err="1">
                          <a:latin typeface="Arial" panose="020B0604020202020204" pitchFamily="34" charset="0"/>
                          <a:cs typeface="Arial" panose="020B0604020202020204" pitchFamily="34" charset="0"/>
                        </a:rPr>
                        <a:t>Setumo</a:t>
                      </a:r>
                      <a:r>
                        <a:rPr lang="en-ZA" sz="1600" dirty="0">
                          <a:latin typeface="Arial" panose="020B0604020202020204" pitchFamily="34" charset="0"/>
                          <a:cs typeface="Arial" panose="020B0604020202020204" pitchFamily="34" charset="0"/>
                        </a:rPr>
                        <a:t> Dam (R 15milliom). </a:t>
                      </a:r>
                    </a:p>
                    <a:p>
                      <a:pPr marL="285750" indent="-285750">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Medium Term: Appoint SW to operate the WWTWs on behalf on the WSA</a:t>
                      </a:r>
                    </a:p>
                  </a:txBody>
                  <a:tcPr/>
                </a:tc>
                <a:extLst>
                  <a:ext uri="{0D108BD9-81ED-4DB2-BD59-A6C34878D82A}">
                    <a16:rowId xmlns:a16="http://schemas.microsoft.com/office/drawing/2014/main" xmlns="" val="229168726"/>
                  </a:ext>
                </a:extLst>
              </a:tr>
              <a:tr h="551193">
                <a:tc>
                  <a:txBody>
                    <a:bodyPr/>
                    <a:lstStyle/>
                    <a:p>
                      <a:r>
                        <a:rPr lang="en-ZA" sz="1600" cap="none" dirty="0">
                          <a:latin typeface="Arial" panose="020B0604020202020204" pitchFamily="34" charset="0"/>
                          <a:cs typeface="Arial" panose="020B0604020202020204" pitchFamily="34" charset="0"/>
                        </a:rPr>
                        <a:t>4. Upgrade of the Mmabatho WTW progress very slow due to funding limitation. </a:t>
                      </a:r>
                      <a:endParaRPr lang="en-ZA"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sz="1600" kern="1200" dirty="0">
                          <a:solidFill>
                            <a:schemeClr val="dk1"/>
                          </a:solidFill>
                          <a:latin typeface="Arial" panose="020B0604020202020204" pitchFamily="34" charset="0"/>
                          <a:ea typeface="+mn-ea"/>
                          <a:cs typeface="Arial" panose="020B0604020202020204" pitchFamily="34" charset="0"/>
                        </a:rPr>
                        <a:t>Unlock funding to accelerate the works (R 200 million)</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06088622"/>
                  </a:ext>
                </a:extLst>
              </a:tr>
              <a:tr h="551193">
                <a:tc>
                  <a:txBody>
                    <a:bodyPr/>
                    <a:lstStyle/>
                    <a:p>
                      <a:r>
                        <a:rPr lang="en-ZA" sz="1600" cap="none" dirty="0">
                          <a:latin typeface="Arial" panose="020B0604020202020204" pitchFamily="34" charset="0"/>
                          <a:cs typeface="Arial" panose="020B0604020202020204" pitchFamily="34" charset="0"/>
                        </a:rPr>
                        <a:t>6. Water Demands exceed current water supply in </a:t>
                      </a:r>
                      <a:r>
                        <a:rPr lang="en-ZA" sz="1600" cap="none" dirty="0" err="1">
                          <a:latin typeface="Arial" panose="020B0604020202020204" pitchFamily="34" charset="0"/>
                          <a:cs typeface="Arial" panose="020B0604020202020204" pitchFamily="34" charset="0"/>
                        </a:rPr>
                        <a:t>Dinokana</a:t>
                      </a:r>
                      <a:r>
                        <a:rPr lang="en-ZA" sz="1600" cap="none" dirty="0">
                          <a:latin typeface="Arial" panose="020B0604020202020204" pitchFamily="34" charset="0"/>
                          <a:cs typeface="Arial" panose="020B0604020202020204" pitchFamily="34" charset="0"/>
                        </a:rPr>
                        <a:t>, </a:t>
                      </a:r>
                      <a:r>
                        <a:rPr lang="en-ZA" sz="1600" cap="none" dirty="0" err="1">
                          <a:latin typeface="Arial" panose="020B0604020202020204" pitchFamily="34" charset="0"/>
                          <a:cs typeface="Arial" panose="020B0604020202020204" pitchFamily="34" charset="0"/>
                        </a:rPr>
                        <a:t>Motswedi</a:t>
                      </a:r>
                      <a:r>
                        <a:rPr lang="en-ZA" sz="1600" cap="none" dirty="0">
                          <a:latin typeface="Arial" panose="020B0604020202020204" pitchFamily="34" charset="0"/>
                          <a:cs typeface="Arial" panose="020B0604020202020204" pitchFamily="34" charset="0"/>
                        </a:rPr>
                        <a:t> and </a:t>
                      </a:r>
                      <a:r>
                        <a:rPr lang="en-ZA" sz="1600" cap="none" dirty="0" err="1">
                          <a:latin typeface="Arial" panose="020B0604020202020204" pitchFamily="34" charset="0"/>
                          <a:cs typeface="Arial" panose="020B0604020202020204" pitchFamily="34" charset="0"/>
                        </a:rPr>
                        <a:t>Itsoseng</a:t>
                      </a:r>
                      <a:endParaRPr lang="en-ZA"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Identify and develop additional water sources</a:t>
                      </a:r>
                    </a:p>
                  </a:txBody>
                  <a:tcPr/>
                </a:tc>
                <a:extLst>
                  <a:ext uri="{0D108BD9-81ED-4DB2-BD59-A6C34878D82A}">
                    <a16:rowId xmlns:a16="http://schemas.microsoft.com/office/drawing/2014/main" xmlns="" val="3434152054"/>
                  </a:ext>
                </a:extLst>
              </a:tr>
            </a:tbl>
          </a:graphicData>
        </a:graphic>
      </p:graphicFrame>
    </p:spTree>
    <p:extLst>
      <p:ext uri="{BB962C8B-B14F-4D97-AF65-F5344CB8AC3E}">
        <p14:creationId xmlns:p14="http://schemas.microsoft.com/office/powerpoint/2010/main" xmlns="" val="200612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B727F65-35C1-4FB8-9ABA-6265459C6183}"/>
              </a:ext>
            </a:extLst>
          </p:cNvPr>
          <p:cNvSpPr>
            <a:spLocks noGrp="1"/>
          </p:cNvSpPr>
          <p:nvPr>
            <p:ph type="title"/>
          </p:nvPr>
        </p:nvSpPr>
        <p:spPr/>
        <p:txBody>
          <a:bodyPr/>
          <a:lstStyle/>
          <a:p>
            <a:endParaRPr lang="en-ZA" dirty="0"/>
          </a:p>
        </p:txBody>
      </p:sp>
      <p:sp>
        <p:nvSpPr>
          <p:cNvPr id="7" name="Content Placeholder 6">
            <a:extLst>
              <a:ext uri="{FF2B5EF4-FFF2-40B4-BE49-F238E27FC236}">
                <a16:creationId xmlns:a16="http://schemas.microsoft.com/office/drawing/2014/main" xmlns="" id="{32CFBC44-043E-4E1C-80BF-8E702235DC2A}"/>
              </a:ext>
            </a:extLst>
          </p:cNvPr>
          <p:cNvSpPr>
            <a:spLocks noGrp="1"/>
          </p:cNvSpPr>
          <p:nvPr>
            <p:ph idx="1"/>
          </p:nvPr>
        </p:nvSpPr>
        <p:spPr/>
        <p:txBody>
          <a:bodyPr/>
          <a:lstStyle/>
          <a:p>
            <a:endParaRPr lang="en-ZA" dirty="0"/>
          </a:p>
        </p:txBody>
      </p:sp>
      <p:sp>
        <p:nvSpPr>
          <p:cNvPr id="11268" name="Slide Number Placeholder 3">
            <a:extLst>
              <a:ext uri="{FF2B5EF4-FFF2-40B4-BE49-F238E27FC236}">
                <a16:creationId xmlns:a16="http://schemas.microsoft.com/office/drawing/2014/main" xmlns="" id="{F77739DD-A5F0-4A2D-A345-39250BE4FC08}"/>
              </a:ext>
            </a:extLst>
          </p:cNvPr>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457C796-FF2E-4EC4-AFDB-38B33F0E4FC6}" type="slidenum">
              <a:rPr lang="en-US" altLang="en-US" sz="1400"/>
              <a:pPr>
                <a:spcBef>
                  <a:spcPct val="0"/>
                </a:spcBef>
                <a:buFontTx/>
                <a:buNone/>
              </a:pPr>
              <a:t>15</a:t>
            </a:fld>
            <a:endParaRPr lang="en-US" altLang="en-US" sz="1400"/>
          </a:p>
        </p:txBody>
      </p:sp>
      <p:sp>
        <p:nvSpPr>
          <p:cNvPr id="11274" name="Rectangle 10">
            <a:extLst>
              <a:ext uri="{FF2B5EF4-FFF2-40B4-BE49-F238E27FC236}">
                <a16:creationId xmlns:a16="http://schemas.microsoft.com/office/drawing/2014/main" xmlns="" id="{E8114E28-A833-4D4C-B192-C54486F9DCA8}"/>
              </a:ext>
            </a:extLst>
          </p:cNvPr>
          <p:cNvSpPr>
            <a:spLocks noChangeArrowheads="1"/>
          </p:cNvSpPr>
          <p:nvPr/>
        </p:nvSpPr>
        <p:spPr bwMode="auto">
          <a:xfrm>
            <a:off x="3555209" y="555626"/>
            <a:ext cx="48244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dirty="0">
                <a:solidFill>
                  <a:srgbClr val="002060"/>
                </a:solidFill>
                <a:latin typeface="Arial" panose="020B0604020202020204" pitchFamily="34" charset="0"/>
                <a:cs typeface="Arial" panose="020B0604020202020204" pitchFamily="34" charset="0"/>
              </a:rPr>
              <a:t>5.2 CHALLENGES CONTINUE</a:t>
            </a:r>
            <a:endParaRPr lang="en-US" altLang="en-US" sz="1800" b="1" u="sng" dirty="0">
              <a:solidFill>
                <a:srgbClr val="002060"/>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xmlns="" id="{8A48DE16-57DA-4BCE-8906-2EE19D5CDC09}"/>
              </a:ext>
            </a:extLst>
          </p:cNvPr>
          <p:cNvGraphicFramePr>
            <a:graphicFrameLocks noGrp="1"/>
          </p:cNvGraphicFramePr>
          <p:nvPr>
            <p:extLst>
              <p:ext uri="{D42A27DB-BD31-4B8C-83A1-F6EECF244321}">
                <p14:modId xmlns:p14="http://schemas.microsoft.com/office/powerpoint/2010/main" xmlns="" val="3135036029"/>
              </p:ext>
            </p:extLst>
          </p:nvPr>
        </p:nvGraphicFramePr>
        <p:xfrm>
          <a:off x="594360" y="1481375"/>
          <a:ext cx="11073384" cy="5127365"/>
        </p:xfrm>
        <a:graphic>
          <a:graphicData uri="http://schemas.openxmlformats.org/drawingml/2006/table">
            <a:tbl>
              <a:tblPr firstRow="1" bandRow="1">
                <a:tableStyleId>{5C22544A-7EE6-4342-B048-85BDC9FD1C3A}</a:tableStyleId>
              </a:tblPr>
              <a:tblGrid>
                <a:gridCol w="862628">
                  <a:extLst>
                    <a:ext uri="{9D8B030D-6E8A-4147-A177-3AD203B41FA5}">
                      <a16:colId xmlns:a16="http://schemas.microsoft.com/office/drawing/2014/main" xmlns="" val="20000"/>
                    </a:ext>
                  </a:extLst>
                </a:gridCol>
                <a:gridCol w="5715749">
                  <a:extLst>
                    <a:ext uri="{9D8B030D-6E8A-4147-A177-3AD203B41FA5}">
                      <a16:colId xmlns:a16="http://schemas.microsoft.com/office/drawing/2014/main" xmlns="" val="20001"/>
                    </a:ext>
                  </a:extLst>
                </a:gridCol>
                <a:gridCol w="4495007">
                  <a:extLst>
                    <a:ext uri="{9D8B030D-6E8A-4147-A177-3AD203B41FA5}">
                      <a16:colId xmlns:a16="http://schemas.microsoft.com/office/drawing/2014/main" xmlns="" val="20002"/>
                    </a:ext>
                  </a:extLst>
                </a:gridCol>
              </a:tblGrid>
              <a:tr h="677201">
                <a:tc>
                  <a:txBody>
                    <a:bodyPr/>
                    <a:lstStyle/>
                    <a:p>
                      <a:pPr marL="0" indent="0">
                        <a:buFontTx/>
                        <a:buNone/>
                      </a:pPr>
                      <a:r>
                        <a:rPr lang="en-ZA" sz="1800" b="1" dirty="0">
                          <a:solidFill>
                            <a:schemeClr val="tx1">
                              <a:lumMod val="85000"/>
                              <a:lumOff val="15000"/>
                            </a:schemeClr>
                          </a:solidFill>
                        </a:rPr>
                        <a:t>Item No. </a:t>
                      </a:r>
                    </a:p>
                  </a:txBody>
                  <a:tcPr marT="45723" marB="45723"/>
                </a:tc>
                <a:tc>
                  <a:txBody>
                    <a:bodyPr/>
                    <a:lstStyle/>
                    <a:p>
                      <a:pPr marL="0" indent="0">
                        <a:buFontTx/>
                        <a:buNone/>
                      </a:pPr>
                      <a:r>
                        <a:rPr lang="en-ZA" sz="1800" b="1" dirty="0">
                          <a:solidFill>
                            <a:schemeClr val="tx1">
                              <a:lumMod val="85000"/>
                              <a:lumOff val="15000"/>
                            </a:schemeClr>
                          </a:solidFill>
                        </a:rPr>
                        <a:t>Event </a:t>
                      </a:r>
                    </a:p>
                  </a:txBody>
                  <a:tcPr marT="45723" marB="45723"/>
                </a:tc>
                <a:tc>
                  <a:txBody>
                    <a:bodyPr/>
                    <a:lstStyle/>
                    <a:p>
                      <a:pPr marL="0" indent="0">
                        <a:buFontTx/>
                        <a:buNone/>
                      </a:pPr>
                      <a:r>
                        <a:rPr lang="en-ZA" sz="1800" dirty="0">
                          <a:solidFill>
                            <a:schemeClr val="tx1">
                              <a:lumMod val="85000"/>
                              <a:lumOff val="15000"/>
                            </a:schemeClr>
                          </a:solidFill>
                        </a:rPr>
                        <a:t>Description </a:t>
                      </a:r>
                    </a:p>
                    <a:p>
                      <a:pPr marL="0" indent="0">
                        <a:buFontTx/>
                        <a:buNone/>
                      </a:pPr>
                      <a:endParaRPr lang="en-ZA" sz="1800" dirty="0">
                        <a:solidFill>
                          <a:schemeClr val="tx1">
                            <a:lumMod val="85000"/>
                            <a:lumOff val="15000"/>
                          </a:schemeClr>
                        </a:solidFill>
                      </a:endParaRPr>
                    </a:p>
                  </a:txBody>
                  <a:tcPr marT="45723" marB="45723"/>
                </a:tc>
                <a:extLst>
                  <a:ext uri="{0D108BD9-81ED-4DB2-BD59-A6C34878D82A}">
                    <a16:rowId xmlns:a16="http://schemas.microsoft.com/office/drawing/2014/main" xmlns="" val="10000"/>
                  </a:ext>
                </a:extLst>
              </a:tr>
              <a:tr h="967428">
                <a:tc>
                  <a:txBody>
                    <a:bodyPr/>
                    <a:lstStyle/>
                    <a:p>
                      <a:pPr marL="0" indent="0">
                        <a:buFontTx/>
                        <a:buNone/>
                      </a:pPr>
                      <a:r>
                        <a:rPr lang="en-ZA" sz="1800" dirty="0"/>
                        <a:t>1</a:t>
                      </a:r>
                    </a:p>
                  </a:txBody>
                  <a:tcPr marT="45723" marB="45723"/>
                </a:tc>
                <a:tc>
                  <a:txBody>
                    <a:bodyPr/>
                    <a:lstStyle/>
                    <a:p>
                      <a:pPr marL="0" indent="0">
                        <a:buFontTx/>
                        <a:buNone/>
                      </a:pPr>
                      <a:r>
                        <a:rPr lang="en-ZA" sz="1800" dirty="0">
                          <a:latin typeface="Arial" panose="020B0604020202020204" pitchFamily="34" charset="0"/>
                          <a:cs typeface="Arial" panose="020B0604020202020204" pitchFamily="34" charset="0"/>
                        </a:rPr>
                        <a:t>Meeting held on the 7</a:t>
                      </a:r>
                      <a:r>
                        <a:rPr lang="en-ZA" sz="1800" baseline="30000" dirty="0">
                          <a:latin typeface="Arial" panose="020B0604020202020204" pitchFamily="34" charset="0"/>
                          <a:cs typeface="Arial" panose="020B0604020202020204" pitchFamily="34" charset="0"/>
                        </a:rPr>
                        <a:t>th</a:t>
                      </a:r>
                      <a:r>
                        <a:rPr lang="en-ZA" sz="1800" dirty="0">
                          <a:latin typeface="Arial" panose="020B0604020202020204" pitchFamily="34" charset="0"/>
                          <a:cs typeface="Arial" panose="020B0604020202020204" pitchFamily="34" charset="0"/>
                        </a:rPr>
                        <a:t> July 2020 at Municipal Offices in </a:t>
                      </a:r>
                      <a:r>
                        <a:rPr lang="en-ZA" sz="1800" dirty="0" err="1">
                          <a:latin typeface="Arial" panose="020B0604020202020204" pitchFamily="34" charset="0"/>
                          <a:cs typeface="Arial" panose="020B0604020202020204" pitchFamily="34" charset="0"/>
                        </a:rPr>
                        <a:t>Vryburg</a:t>
                      </a:r>
                      <a:r>
                        <a:rPr lang="en-ZA" sz="1800" dirty="0">
                          <a:latin typeface="Arial" panose="020B0604020202020204" pitchFamily="34" charset="0"/>
                          <a:cs typeface="Arial" panose="020B0604020202020204" pitchFamily="34" charset="0"/>
                        </a:rPr>
                        <a:t> </a:t>
                      </a:r>
                    </a:p>
                  </a:txBody>
                  <a:tcPr marT="45723" marB="45723"/>
                </a:tc>
                <a:tc>
                  <a:txBody>
                    <a:bodyPr/>
                    <a:lstStyle/>
                    <a:p>
                      <a:pPr marL="0" indent="0">
                        <a:buFontTx/>
                        <a:buNone/>
                      </a:pPr>
                      <a:r>
                        <a:rPr lang="en-ZA" sz="1800" dirty="0">
                          <a:latin typeface="Arial" panose="020B0604020202020204" pitchFamily="34" charset="0"/>
                          <a:cs typeface="Arial" panose="020B0604020202020204" pitchFamily="34" charset="0"/>
                        </a:rPr>
                        <a:t>MM and Team raised issues of wanting to take over Security provisions for Water Plants</a:t>
                      </a:r>
                    </a:p>
                  </a:txBody>
                  <a:tcPr marT="45723" marB="45723"/>
                </a:tc>
                <a:extLst>
                  <a:ext uri="{0D108BD9-81ED-4DB2-BD59-A6C34878D82A}">
                    <a16:rowId xmlns:a16="http://schemas.microsoft.com/office/drawing/2014/main" xmlns="" val="10001"/>
                  </a:ext>
                </a:extLst>
              </a:tr>
              <a:tr h="967428">
                <a:tc>
                  <a:txBody>
                    <a:bodyPr/>
                    <a:lstStyle/>
                    <a:p>
                      <a:pPr marL="0" indent="0">
                        <a:buFontTx/>
                        <a:buNone/>
                      </a:pPr>
                      <a:r>
                        <a:rPr lang="en-ZA" sz="1800" dirty="0"/>
                        <a:t>2</a:t>
                      </a:r>
                    </a:p>
                  </a:txBody>
                  <a:tcPr marT="45723" marB="45723"/>
                </a:tc>
                <a:tc>
                  <a:txBody>
                    <a:bodyPr/>
                    <a:lstStyle/>
                    <a:p>
                      <a:pPr marL="0" indent="0">
                        <a:buFontTx/>
                        <a:buNone/>
                      </a:pPr>
                      <a:r>
                        <a:rPr lang="en-ZA" sz="1800" dirty="0">
                          <a:latin typeface="Arial" panose="020B0604020202020204" pitchFamily="34" charset="0"/>
                          <a:cs typeface="Arial" panose="020B0604020202020204" pitchFamily="34" charset="0"/>
                        </a:rPr>
                        <a:t>Advert (RDM 2020-006A) Provision of Security Services for 3-years in the Dr Ruth </a:t>
                      </a:r>
                      <a:r>
                        <a:rPr lang="en-ZA" sz="1800" dirty="0" err="1">
                          <a:latin typeface="Arial" panose="020B0604020202020204" pitchFamily="34" charset="0"/>
                          <a:cs typeface="Arial" panose="020B0604020202020204" pitchFamily="34" charset="0"/>
                        </a:rPr>
                        <a:t>Segomotsi</a:t>
                      </a:r>
                      <a:r>
                        <a:rPr lang="en-ZA" sz="1800" dirty="0">
                          <a:latin typeface="Arial" panose="020B0604020202020204" pitchFamily="34" charset="0"/>
                          <a:cs typeface="Arial" panose="020B0604020202020204" pitchFamily="34" charset="0"/>
                        </a:rPr>
                        <a:t> </a:t>
                      </a:r>
                      <a:r>
                        <a:rPr lang="en-ZA" sz="1800" dirty="0" err="1">
                          <a:latin typeface="Arial" panose="020B0604020202020204" pitchFamily="34" charset="0"/>
                          <a:cs typeface="Arial" panose="020B0604020202020204" pitchFamily="34" charset="0"/>
                        </a:rPr>
                        <a:t>Mompati</a:t>
                      </a:r>
                      <a:r>
                        <a:rPr lang="en-ZA" sz="1800" dirty="0">
                          <a:latin typeface="Arial" panose="020B0604020202020204" pitchFamily="34" charset="0"/>
                          <a:cs typeface="Arial" panose="020B0604020202020204" pitchFamily="34" charset="0"/>
                        </a:rPr>
                        <a:t> DM </a:t>
                      </a:r>
                    </a:p>
                  </a:txBody>
                  <a:tcPr marT="45723" marB="45723"/>
                </a:tc>
                <a:tc>
                  <a:txBody>
                    <a:bodyPr/>
                    <a:lstStyle/>
                    <a:p>
                      <a:pPr marL="0" indent="0">
                        <a:buFontTx/>
                        <a:buNone/>
                      </a:pPr>
                      <a:r>
                        <a:rPr lang="en-ZA" sz="1800" dirty="0">
                          <a:latin typeface="Arial" panose="020B0604020202020204" pitchFamily="34" charset="0"/>
                          <a:cs typeface="Arial" panose="020B0604020202020204" pitchFamily="34" charset="0"/>
                        </a:rPr>
                        <a:t>Outsourcing of services that are being done via Sedibeng Water currently</a:t>
                      </a:r>
                    </a:p>
                  </a:txBody>
                  <a:tcPr marT="45723" marB="45723"/>
                </a:tc>
                <a:extLst>
                  <a:ext uri="{0D108BD9-81ED-4DB2-BD59-A6C34878D82A}">
                    <a16:rowId xmlns:a16="http://schemas.microsoft.com/office/drawing/2014/main" xmlns="" val="10002"/>
                  </a:ext>
                </a:extLst>
              </a:tr>
              <a:tr h="1257654">
                <a:tc>
                  <a:txBody>
                    <a:bodyPr/>
                    <a:lstStyle/>
                    <a:p>
                      <a:pPr marL="0" indent="0">
                        <a:buFontTx/>
                        <a:buNone/>
                      </a:pPr>
                      <a:r>
                        <a:rPr lang="en-ZA" sz="1800" dirty="0"/>
                        <a:t>3</a:t>
                      </a:r>
                    </a:p>
                  </a:txBody>
                  <a:tcPr marT="45723" marB="45723"/>
                </a:tc>
                <a:tc>
                  <a:txBody>
                    <a:bodyPr/>
                    <a:lstStyle/>
                    <a:p>
                      <a:pPr marL="0" indent="0">
                        <a:buFontTx/>
                        <a:buNone/>
                      </a:pPr>
                      <a:r>
                        <a:rPr lang="en-ZA" sz="1800" dirty="0">
                          <a:latin typeface="Arial" panose="020B0604020202020204" pitchFamily="34" charset="0"/>
                          <a:cs typeface="Arial" panose="020B0604020202020204" pitchFamily="34" charset="0"/>
                        </a:rPr>
                        <a:t>Advert (RDM 2020-008A) Operations and Maintenance of Water and Sewer Infrastructure in the Dr Ruth </a:t>
                      </a:r>
                      <a:r>
                        <a:rPr lang="en-ZA" sz="1800" dirty="0" err="1">
                          <a:latin typeface="Arial" panose="020B0604020202020204" pitchFamily="34" charset="0"/>
                          <a:cs typeface="Arial" panose="020B0604020202020204" pitchFamily="34" charset="0"/>
                        </a:rPr>
                        <a:t>Segomotsi</a:t>
                      </a:r>
                      <a:r>
                        <a:rPr lang="en-ZA" sz="1800" dirty="0">
                          <a:latin typeface="Arial" panose="020B0604020202020204" pitchFamily="34" charset="0"/>
                          <a:cs typeface="Arial" panose="020B0604020202020204" pitchFamily="34" charset="0"/>
                        </a:rPr>
                        <a:t> </a:t>
                      </a:r>
                      <a:r>
                        <a:rPr lang="en-ZA" sz="1800" dirty="0" err="1">
                          <a:latin typeface="Arial" panose="020B0604020202020204" pitchFamily="34" charset="0"/>
                          <a:cs typeface="Arial" panose="020B0604020202020204" pitchFamily="34" charset="0"/>
                        </a:rPr>
                        <a:t>Mompati</a:t>
                      </a:r>
                      <a:r>
                        <a:rPr lang="en-ZA" sz="1800" dirty="0">
                          <a:latin typeface="Arial" panose="020B0604020202020204" pitchFamily="34" charset="0"/>
                          <a:cs typeface="Arial" panose="020B0604020202020204" pitchFamily="34" charset="0"/>
                        </a:rPr>
                        <a:t> DM  </a:t>
                      </a:r>
                    </a:p>
                  </a:txBody>
                  <a:tcPr marT="45723" marB="45723"/>
                </a:tc>
                <a:tc>
                  <a:txBody>
                    <a:bodyPr/>
                    <a:lstStyle/>
                    <a:p>
                      <a:pPr marL="0" indent="0">
                        <a:buFontTx/>
                        <a:buNone/>
                      </a:pPr>
                      <a:r>
                        <a:rPr lang="en-GB" sz="1800" dirty="0">
                          <a:latin typeface="Arial" panose="020B0604020202020204" pitchFamily="34" charset="0"/>
                          <a:cs typeface="Arial" panose="020B0604020202020204" pitchFamily="34" charset="0"/>
                        </a:rPr>
                        <a:t>Outsourcing of services that are being done via Sedibeng Water currently</a:t>
                      </a:r>
                    </a:p>
                    <a:p>
                      <a:pPr marL="0" indent="0">
                        <a:buFontTx/>
                        <a:buNone/>
                      </a:pPr>
                      <a:endParaRPr lang="en-ZA" sz="1800" dirty="0">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xmlns="" val="10003"/>
                  </a:ext>
                </a:extLst>
              </a:tr>
              <a:tr h="1257654">
                <a:tc>
                  <a:txBody>
                    <a:bodyPr/>
                    <a:lstStyle/>
                    <a:p>
                      <a:pPr marL="0" indent="0">
                        <a:buFontTx/>
                        <a:buNone/>
                      </a:pPr>
                      <a:r>
                        <a:rPr lang="en-ZA" sz="1800" dirty="0"/>
                        <a:t>4</a:t>
                      </a:r>
                    </a:p>
                  </a:txBody>
                  <a:tcPr marT="45723" marB="45723"/>
                </a:tc>
                <a:tc>
                  <a:txBody>
                    <a:bodyPr/>
                    <a:lstStyle/>
                    <a:p>
                      <a:pPr marL="0" indent="0">
                        <a:buFontTx/>
                        <a:buNone/>
                      </a:pPr>
                      <a:r>
                        <a:rPr lang="en-ZA" sz="1800" dirty="0">
                          <a:latin typeface="Arial" panose="020B0604020202020204" pitchFamily="34" charset="0"/>
                          <a:cs typeface="Arial" panose="020B0604020202020204" pitchFamily="34" charset="0"/>
                        </a:rPr>
                        <a:t>Letter received from DRSDM dated 4</a:t>
                      </a:r>
                      <a:r>
                        <a:rPr lang="en-ZA" sz="1800" baseline="30000" dirty="0">
                          <a:latin typeface="Arial" panose="020B0604020202020204" pitchFamily="34" charset="0"/>
                          <a:cs typeface="Arial" panose="020B0604020202020204" pitchFamily="34" charset="0"/>
                        </a:rPr>
                        <a:t>th</a:t>
                      </a:r>
                      <a:r>
                        <a:rPr lang="en-ZA" sz="1800" dirty="0">
                          <a:latin typeface="Arial" panose="020B0604020202020204" pitchFamily="34" charset="0"/>
                          <a:cs typeface="Arial" panose="020B0604020202020204" pitchFamily="34" charset="0"/>
                        </a:rPr>
                        <a:t> August 2020 – Appointment of Consultant to Render Section 78 Study and Project Steering </a:t>
                      </a:r>
                      <a:r>
                        <a:rPr lang="en-ZA" sz="1800" dirty="0" err="1">
                          <a:latin typeface="Arial" panose="020B0604020202020204" pitchFamily="34" charset="0"/>
                          <a:cs typeface="Arial" panose="020B0604020202020204" pitchFamily="34" charset="0"/>
                        </a:rPr>
                        <a:t>Commitee</a:t>
                      </a:r>
                      <a:endParaRPr lang="en-ZA" sz="1800" dirty="0">
                        <a:latin typeface="Arial" panose="020B0604020202020204" pitchFamily="34" charset="0"/>
                        <a:cs typeface="Arial" panose="020B0604020202020204" pitchFamily="34" charset="0"/>
                      </a:endParaRPr>
                    </a:p>
                  </a:txBody>
                  <a:tcPr marT="45723" marB="45723"/>
                </a:tc>
                <a:tc>
                  <a:txBody>
                    <a:bodyPr/>
                    <a:lstStyle/>
                    <a:p>
                      <a:pPr marL="0" indent="0">
                        <a:buFontTx/>
                        <a:buNone/>
                      </a:pPr>
                      <a:r>
                        <a:rPr lang="en-ZA" sz="1800" dirty="0">
                          <a:latin typeface="Arial" panose="020B0604020202020204" pitchFamily="34" charset="0"/>
                          <a:cs typeface="Arial" panose="020B0604020202020204" pitchFamily="34" charset="0"/>
                        </a:rPr>
                        <a:t>Request for SW Representative at PSC for Section 78 Process</a:t>
                      </a:r>
                    </a:p>
                  </a:txBody>
                  <a:tcPr marT="45723" marB="45723"/>
                </a:tc>
                <a:extLst>
                  <a:ext uri="{0D108BD9-81ED-4DB2-BD59-A6C34878D82A}">
                    <a16:rowId xmlns:a16="http://schemas.microsoft.com/office/drawing/2014/main" xmlns=""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609E96-B4BA-465A-B13D-B68A17C84771}"/>
              </a:ext>
            </a:extLst>
          </p:cNvPr>
          <p:cNvSpPr>
            <a:spLocks noGrp="1"/>
          </p:cNvSpPr>
          <p:nvPr>
            <p:ph type="title"/>
          </p:nvPr>
        </p:nvSpPr>
        <p:spPr>
          <a:xfrm>
            <a:off x="1431064" y="688953"/>
            <a:ext cx="10364451" cy="755696"/>
          </a:xfrm>
        </p:spPr>
        <p:txBody>
          <a:bodyPr/>
          <a:lstStyle/>
          <a:p>
            <a:r>
              <a:rPr lang="en-ZA" sz="2800" b="1" dirty="0"/>
              <a:t> 5.3 Debtors Book 31 August 2020 – North West</a:t>
            </a:r>
          </a:p>
        </p:txBody>
      </p:sp>
      <p:sp>
        <p:nvSpPr>
          <p:cNvPr id="4" name="Slide Number Placeholder 3">
            <a:extLst>
              <a:ext uri="{FF2B5EF4-FFF2-40B4-BE49-F238E27FC236}">
                <a16:creationId xmlns:a16="http://schemas.microsoft.com/office/drawing/2014/main" xmlns="" id="{AE11CA5E-C727-40D1-9F18-68230E8CDC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056E8-F31B-4EC1-9C8A-F0FC3C8FB5FA}" type="slidenum">
              <a:rPr kumimoji="0" lang="en-GB" sz="1000" b="0" i="0" u="none" strike="noStrike" kern="1200" cap="none" spc="0" normalizeH="0" baseline="0" noProof="0" smtClean="0">
                <a:ln>
                  <a:noFill/>
                </a:ln>
                <a:solidFill>
                  <a:srgbClr val="000066"/>
                </a:solidFill>
                <a:effectLst/>
                <a:uLnTx/>
                <a:uFillTx/>
                <a:latin typeface="Tw Cen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dirty="0">
              <a:ln>
                <a:noFill/>
              </a:ln>
              <a:solidFill>
                <a:srgbClr val="000066"/>
              </a:solidFill>
              <a:effectLst/>
              <a:uLnTx/>
              <a:uFillTx/>
              <a:latin typeface="Tw Cen MT"/>
              <a:ea typeface="+mn-ea"/>
              <a:cs typeface="+mn-cs"/>
            </a:endParaRPr>
          </a:p>
        </p:txBody>
      </p:sp>
      <p:graphicFrame>
        <p:nvGraphicFramePr>
          <p:cNvPr id="7" name="Object 6">
            <a:extLst>
              <a:ext uri="{FF2B5EF4-FFF2-40B4-BE49-F238E27FC236}">
                <a16:creationId xmlns:a16="http://schemas.microsoft.com/office/drawing/2014/main" xmlns="" id="{8431B025-82B6-409A-9BE3-E250E7EB4B70}"/>
              </a:ext>
            </a:extLst>
          </p:cNvPr>
          <p:cNvGraphicFramePr>
            <a:graphicFrameLocks noChangeAspect="1"/>
          </p:cNvGraphicFramePr>
          <p:nvPr>
            <p:extLst>
              <p:ext uri="{D42A27DB-BD31-4B8C-83A1-F6EECF244321}">
                <p14:modId xmlns:p14="http://schemas.microsoft.com/office/powerpoint/2010/main" xmlns="" val="1104561593"/>
              </p:ext>
            </p:extLst>
          </p:nvPr>
        </p:nvGraphicFramePr>
        <p:xfrm>
          <a:off x="777875" y="1901953"/>
          <a:ext cx="10636250" cy="3981322"/>
        </p:xfrm>
        <a:graphic>
          <a:graphicData uri="http://schemas.openxmlformats.org/presentationml/2006/ole">
            <p:oleObj spid="_x0000_s7179" name="Worksheet" r:id="rId3" imgW="12756093" imgH="2445973" progId="Excel.Sheet.12">
              <p:embed/>
            </p:oleObj>
          </a:graphicData>
        </a:graphic>
      </p:graphicFrame>
    </p:spTree>
    <p:extLst>
      <p:ext uri="{BB962C8B-B14F-4D97-AF65-F5344CB8AC3E}">
        <p14:creationId xmlns:p14="http://schemas.microsoft.com/office/powerpoint/2010/main" xmlns="" val="1495067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920A26-103B-4058-87F3-AF327262730E}"/>
              </a:ext>
            </a:extLst>
          </p:cNvPr>
          <p:cNvSpPr>
            <a:spLocks noGrp="1"/>
          </p:cNvSpPr>
          <p:nvPr>
            <p:ph type="title"/>
          </p:nvPr>
        </p:nvSpPr>
        <p:spPr/>
        <p:txBody>
          <a:bodyPr/>
          <a:lstStyle/>
          <a:p>
            <a:r>
              <a:rPr lang="en-ZA" dirty="0"/>
              <a:t>	Impact of </a:t>
            </a:r>
            <a:r>
              <a:rPr lang="en-ZA" dirty="0" err="1"/>
              <a:t>Covid</a:t>
            </a:r>
            <a:r>
              <a:rPr lang="en-ZA" dirty="0"/>
              <a:t> 19 on Operations</a:t>
            </a:r>
          </a:p>
        </p:txBody>
      </p:sp>
      <p:sp>
        <p:nvSpPr>
          <p:cNvPr id="3" name="Content Placeholder 2">
            <a:extLst>
              <a:ext uri="{FF2B5EF4-FFF2-40B4-BE49-F238E27FC236}">
                <a16:creationId xmlns:a16="http://schemas.microsoft.com/office/drawing/2014/main" xmlns="" id="{BB1AF173-4586-4528-8D31-26F49D72AE4D}"/>
              </a:ext>
            </a:extLst>
          </p:cNvPr>
          <p:cNvSpPr>
            <a:spLocks noGrp="1"/>
          </p:cNvSpPr>
          <p:nvPr>
            <p:ph sz="quarter" idx="13"/>
          </p:nvPr>
        </p:nvSpPr>
        <p:spPr>
          <a:xfrm>
            <a:off x="913774" y="1358284"/>
            <a:ext cx="10363826" cy="5347316"/>
          </a:xfrm>
        </p:spPr>
        <p:txBody>
          <a:bodyPr/>
          <a:lstStyle/>
          <a:p>
            <a:pPr marL="342900" lvl="0" indent="-342900" algn="just">
              <a:buFont typeface="+mj-lt"/>
              <a:buAutoNum type="arabicPeriod"/>
            </a:pPr>
            <a:r>
              <a:rPr lang="en-ZA" sz="1800" dirty="0">
                <a:effectLst/>
                <a:ea typeface="Times New Roman" panose="02020603050405020304" pitchFamily="18" charset="0"/>
              </a:rPr>
              <a:t>All maintenance activities were affected as the a number of people are over 60 years old and/or have co-morbidities. This caused maintenance teams to be split and depleted of knowledgeable personnel that had to stay at home.  </a:t>
            </a:r>
          </a:p>
          <a:p>
            <a:pPr marL="1028700" lvl="1" indent="-342900" algn="just">
              <a:buFont typeface="+mj-lt"/>
              <a:buAutoNum type="arabicPeriod"/>
            </a:pPr>
            <a:r>
              <a:rPr lang="en-ZA" cap="none" dirty="0">
                <a:latin typeface="Arial" panose="020B0604020202020204" pitchFamily="34" charset="0"/>
                <a:ea typeface="Times New Roman" panose="02020603050405020304" pitchFamily="18" charset="0"/>
                <a:cs typeface="Arial" panose="020B0604020202020204" pitchFamily="34" charset="0"/>
              </a:rPr>
              <a:t>D</a:t>
            </a:r>
            <a:r>
              <a:rPr lang="en-ZA" cap="none" dirty="0">
                <a:effectLst/>
                <a:latin typeface="Arial" panose="020B0604020202020204" pitchFamily="34" charset="0"/>
                <a:ea typeface="Times New Roman" panose="02020603050405020304" pitchFamily="18" charset="0"/>
                <a:cs typeface="Arial" panose="020B0604020202020204" pitchFamily="34" charset="0"/>
              </a:rPr>
              <a:t>aily inspections had to be carried out by junior personnel that resulted in instances of pipe leaks and other deviations to be missed.  </a:t>
            </a:r>
          </a:p>
          <a:p>
            <a:pPr marL="342900" lvl="0" indent="-342900" algn="just">
              <a:buFont typeface="+mj-lt"/>
              <a:buAutoNum type="arabicPeriod"/>
            </a:pPr>
            <a:r>
              <a:rPr lang="en-ZA" sz="1800" dirty="0">
                <a:effectLst/>
                <a:ea typeface="Times New Roman" panose="02020603050405020304" pitchFamily="18" charset="0"/>
              </a:rPr>
              <a:t>Repair of breakdowns were also impacted as the experienced personnel were not available to lead the way in the repairs.  </a:t>
            </a:r>
          </a:p>
          <a:p>
            <a:pPr marL="342900" lvl="0" indent="-342900" algn="just">
              <a:buFont typeface="+mj-lt"/>
              <a:buAutoNum type="arabicPeriod"/>
            </a:pPr>
            <a:r>
              <a:rPr lang="en-ZA" sz="1800" dirty="0">
                <a:effectLst/>
                <a:ea typeface="Times New Roman" panose="02020603050405020304" pitchFamily="18" charset="0"/>
              </a:rPr>
              <a:t>The Supply Chain function came to a standstill due to infections in that department for the number of weeks that it took for some personnel to return and then suppliers were also running on skeleton staff.  </a:t>
            </a:r>
          </a:p>
          <a:p>
            <a:pPr marL="342900" marR="0" lvl="0" indent="-342900" algn="just" defTabSz="914400" rtl="0" eaLnBrk="1" fontAlgn="auto" latinLnBrk="0" hangingPunct="1">
              <a:lnSpc>
                <a:spcPct val="120000"/>
              </a:lnSpc>
              <a:spcBef>
                <a:spcPts val="1000"/>
              </a:spcBef>
              <a:spcAft>
                <a:spcPts val="0"/>
              </a:spcAft>
              <a:buClr>
                <a:prstClr val="black"/>
              </a:buClr>
              <a:buSzTx/>
              <a:buFont typeface="+mj-lt"/>
              <a:buAutoNum type="arabicPeriod"/>
              <a:tabLst/>
              <a:defRPr/>
            </a:pPr>
            <a:r>
              <a:rPr kumimoji="0" lang="en-ZA" sz="1800" b="0" i="0" u="none" strike="noStrike" kern="1200" cap="none" spc="0" normalizeH="0" baseline="0" noProof="0" dirty="0">
                <a:ln>
                  <a:noFill/>
                </a:ln>
                <a:solidFill>
                  <a:prstClr val="black"/>
                </a:solidFill>
                <a:effectLst/>
                <a:uLnTx/>
                <a:uFillTx/>
                <a:ea typeface="Times New Roman" panose="02020603050405020304" pitchFamily="18" charset="0"/>
              </a:rPr>
              <a:t>The some projects work, e.g. on some of the pipelines, came to a total halt from 26 March 2020 to mid-July 2020. This resulted in trenches to be redone and the site to be re-established, increasing the cost.  </a:t>
            </a:r>
          </a:p>
          <a:p>
            <a:pPr marL="342900" marR="0" lvl="0" indent="-342900" algn="just" defTabSz="914400" rtl="0" eaLnBrk="1" fontAlgn="auto" latinLnBrk="0" hangingPunct="1">
              <a:lnSpc>
                <a:spcPct val="120000"/>
              </a:lnSpc>
              <a:spcBef>
                <a:spcPts val="1000"/>
              </a:spcBef>
              <a:spcAft>
                <a:spcPts val="0"/>
              </a:spcAft>
              <a:buClr>
                <a:prstClr val="black"/>
              </a:buClr>
              <a:buSzTx/>
              <a:buFont typeface="+mj-lt"/>
              <a:buAutoNum type="arabicPeriod"/>
              <a:tabLst/>
              <a:defRPr/>
            </a:pPr>
            <a:r>
              <a:rPr kumimoji="0" lang="en-ZA" sz="1800" b="0" i="0" u="none" strike="noStrike" kern="1200" cap="none" spc="0" normalizeH="0" baseline="0" noProof="0" dirty="0">
                <a:ln>
                  <a:noFill/>
                </a:ln>
                <a:solidFill>
                  <a:prstClr val="black"/>
                </a:solidFill>
                <a:effectLst/>
                <a:uLnTx/>
                <a:uFillTx/>
                <a:ea typeface="Times New Roman" panose="02020603050405020304" pitchFamily="18" charset="0"/>
              </a:rPr>
              <a:t>The projects regarding “Drought relief” were not affected and carried on. </a:t>
            </a:r>
            <a:endParaRPr lang="en-ZA" sz="1800" dirty="0">
              <a:effectLst/>
              <a:ea typeface="Times New Roman" panose="02020603050405020304" pitchFamily="18" charset="0"/>
            </a:endParaRPr>
          </a:p>
          <a:p>
            <a:endParaRPr lang="en-ZA" dirty="0"/>
          </a:p>
        </p:txBody>
      </p:sp>
      <p:sp>
        <p:nvSpPr>
          <p:cNvPr id="4" name="Slide Number Placeholder 3">
            <a:extLst>
              <a:ext uri="{FF2B5EF4-FFF2-40B4-BE49-F238E27FC236}">
                <a16:creationId xmlns:a16="http://schemas.microsoft.com/office/drawing/2014/main" xmlns="" id="{1E523B6C-C153-492F-9701-A94CE1C236C6}"/>
              </a:ext>
            </a:extLst>
          </p:cNvPr>
          <p:cNvSpPr>
            <a:spLocks noGrp="1"/>
          </p:cNvSpPr>
          <p:nvPr>
            <p:ph type="sldNum" sz="quarter" idx="12"/>
          </p:nvPr>
        </p:nvSpPr>
        <p:spPr/>
        <p:txBody>
          <a:bodyPr/>
          <a:lstStyle/>
          <a:p>
            <a:fld id="{F6B056E8-F31B-4EC1-9C8A-F0FC3C8FB5FA}" type="slidenum">
              <a:rPr lang="en-GB" smtClean="0"/>
              <a:pPr/>
              <a:t>17</a:t>
            </a:fld>
            <a:endParaRPr lang="en-GB" dirty="0"/>
          </a:p>
        </p:txBody>
      </p:sp>
    </p:spTree>
    <p:extLst>
      <p:ext uri="{BB962C8B-B14F-4D97-AF65-F5344CB8AC3E}">
        <p14:creationId xmlns:p14="http://schemas.microsoft.com/office/powerpoint/2010/main" xmlns="" val="8114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F1416-7AD4-4B93-B77E-8A4CCF5B575F}"/>
              </a:ext>
            </a:extLst>
          </p:cNvPr>
          <p:cNvSpPr>
            <a:spLocks noGrp="1"/>
          </p:cNvSpPr>
          <p:nvPr>
            <p:ph type="title"/>
          </p:nvPr>
        </p:nvSpPr>
        <p:spPr/>
        <p:txBody>
          <a:bodyPr/>
          <a:lstStyle/>
          <a:p>
            <a:r>
              <a:rPr kumimoji="0" lang="en-ZA" sz="3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Impact of </a:t>
            </a:r>
            <a:r>
              <a:rPr kumimoji="0" lang="en-ZA" sz="36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Covid</a:t>
            </a:r>
            <a:r>
              <a:rPr kumimoji="0" lang="en-ZA" sz="36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19 on Operations</a:t>
            </a:r>
            <a:endParaRPr lang="en-ZA" dirty="0"/>
          </a:p>
        </p:txBody>
      </p:sp>
      <p:sp>
        <p:nvSpPr>
          <p:cNvPr id="3" name="Content Placeholder 2">
            <a:extLst>
              <a:ext uri="{FF2B5EF4-FFF2-40B4-BE49-F238E27FC236}">
                <a16:creationId xmlns:a16="http://schemas.microsoft.com/office/drawing/2014/main" xmlns="" id="{7EDAA248-C5E5-4289-A805-C0FB901882BB}"/>
              </a:ext>
            </a:extLst>
          </p:cNvPr>
          <p:cNvSpPr>
            <a:spLocks noGrp="1"/>
          </p:cNvSpPr>
          <p:nvPr>
            <p:ph sz="quarter" idx="13"/>
          </p:nvPr>
        </p:nvSpPr>
        <p:spPr>
          <a:xfrm>
            <a:off x="913774" y="1367162"/>
            <a:ext cx="10363826" cy="4980372"/>
          </a:xfrm>
        </p:spPr>
        <p:txBody>
          <a:bodyPr/>
          <a:lstStyle/>
          <a:p>
            <a:pPr marL="342900" marR="0" lvl="0" indent="-342900" algn="l" defTabSz="914400" rtl="0" eaLnBrk="1" fontAlgn="auto" latinLnBrk="0" hangingPunct="1">
              <a:lnSpc>
                <a:spcPct val="120000"/>
              </a:lnSpc>
              <a:spcBef>
                <a:spcPts val="1000"/>
              </a:spcBef>
              <a:spcAft>
                <a:spcPts val="0"/>
              </a:spcAft>
              <a:buClr>
                <a:prstClr val="black"/>
              </a:buClr>
              <a:buSzTx/>
              <a:buFont typeface="+mj-lt"/>
              <a:buAutoNum type="arabicPeriod"/>
              <a:tabLst/>
              <a:defRPr/>
            </a:pPr>
            <a:r>
              <a:rPr kumimoji="0" lang="en-ZA" sz="1800" b="0" i="0" u="none" strike="noStrike" kern="1200" cap="none" spc="0" normalizeH="0" baseline="0" noProof="0" dirty="0">
                <a:ln>
                  <a:noFill/>
                </a:ln>
                <a:solidFill>
                  <a:prstClr val="black"/>
                </a:solidFill>
                <a:effectLst/>
                <a:uLnTx/>
                <a:uFillTx/>
                <a:ea typeface="Times New Roman" panose="02020603050405020304" pitchFamily="18" charset="0"/>
              </a:rPr>
              <a:t>The directive from the Department of Labour prohibiting persons older than 60 and/or with co-morbidities prolonged the state of non-effective maintenance.  </a:t>
            </a:r>
          </a:p>
          <a:p>
            <a:pPr marL="342900" marR="0" lvl="0" indent="-342900" algn="l" defTabSz="914400" rtl="0" eaLnBrk="1" fontAlgn="auto" latinLnBrk="0" hangingPunct="1">
              <a:lnSpc>
                <a:spcPct val="120000"/>
              </a:lnSpc>
              <a:spcBef>
                <a:spcPts val="1000"/>
              </a:spcBef>
              <a:spcAft>
                <a:spcPts val="0"/>
              </a:spcAft>
              <a:buClr>
                <a:prstClr val="black"/>
              </a:buClr>
              <a:buSzTx/>
              <a:buFont typeface="+mj-lt"/>
              <a:buAutoNum type="arabicPeriod"/>
              <a:tabLst/>
              <a:defRPr/>
            </a:pPr>
            <a:r>
              <a:rPr kumimoji="0" lang="en-ZA" sz="1800" b="0" i="0" u="none" strike="noStrike" kern="1200" cap="none" spc="0" normalizeH="0" baseline="0" noProof="0" dirty="0" smtClean="0">
                <a:ln>
                  <a:noFill/>
                </a:ln>
                <a:solidFill>
                  <a:prstClr val="black"/>
                </a:solidFill>
                <a:effectLst/>
                <a:uLnTx/>
                <a:uFillTx/>
                <a:ea typeface="Times New Roman" panose="02020603050405020304" pitchFamily="18" charset="0"/>
              </a:rPr>
              <a:t>Meters </a:t>
            </a:r>
            <a:r>
              <a:rPr kumimoji="0" lang="en-ZA" sz="1800" b="0" i="0" u="none" strike="noStrike" kern="1200" cap="none" spc="0" normalizeH="0" baseline="0" noProof="0" dirty="0">
                <a:ln>
                  <a:noFill/>
                </a:ln>
                <a:solidFill>
                  <a:prstClr val="black"/>
                </a:solidFill>
                <a:effectLst/>
                <a:uLnTx/>
                <a:uFillTx/>
                <a:ea typeface="Times New Roman" panose="02020603050405020304" pitchFamily="18" charset="0"/>
              </a:rPr>
              <a:t>had to be read by inexperienced labourers and not the regular meter </a:t>
            </a:r>
            <a:r>
              <a:rPr kumimoji="0" lang="en-ZA" sz="1800" b="0" i="0" u="none" strike="noStrike" kern="1200" cap="none" spc="0" normalizeH="0" baseline="0" noProof="0" dirty="0" smtClean="0">
                <a:ln>
                  <a:noFill/>
                </a:ln>
                <a:solidFill>
                  <a:prstClr val="black"/>
                </a:solidFill>
                <a:effectLst/>
                <a:uLnTx/>
                <a:uFillTx/>
                <a:ea typeface="Times New Roman" panose="02020603050405020304" pitchFamily="18" charset="0"/>
              </a:rPr>
              <a:t>readers, </a:t>
            </a:r>
            <a:r>
              <a:rPr kumimoji="0" lang="en-ZA" sz="1800" b="0" i="0" u="none" strike="noStrike" kern="1200" cap="none" spc="0" normalizeH="0" baseline="0" noProof="0" dirty="0">
                <a:ln>
                  <a:noFill/>
                </a:ln>
                <a:solidFill>
                  <a:prstClr val="black"/>
                </a:solidFill>
                <a:effectLst/>
                <a:uLnTx/>
                <a:uFillTx/>
                <a:ea typeface="Times New Roman" panose="02020603050405020304" pitchFamily="18" charset="0"/>
              </a:rPr>
              <a:t>resulting in many errors that had to be corrected after the fact.  </a:t>
            </a:r>
            <a:endParaRPr kumimoji="0" lang="en-ZA" sz="1800" b="0" i="0" u="none" strike="noStrike" kern="1200" cap="none" spc="0" normalizeH="0" baseline="0" noProof="0" dirty="0" smtClean="0">
              <a:ln>
                <a:noFill/>
              </a:ln>
              <a:solidFill>
                <a:prstClr val="black"/>
              </a:solidFill>
              <a:effectLst/>
              <a:uLnTx/>
              <a:uFillTx/>
              <a:ea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
                <a:prstClr val="black"/>
              </a:buClr>
              <a:buSzTx/>
              <a:buFont typeface="+mj-lt"/>
              <a:buAutoNum type="arabicPeriod"/>
              <a:tabLst/>
              <a:defRPr/>
            </a:pPr>
            <a:r>
              <a:rPr kumimoji="0" lang="en-ZA" sz="1800" b="0" i="0" u="none" strike="noStrike" kern="1200" cap="none" spc="0" normalizeH="0" baseline="0" noProof="0" dirty="0" smtClean="0">
                <a:ln>
                  <a:noFill/>
                </a:ln>
                <a:solidFill>
                  <a:prstClr val="black"/>
                </a:solidFill>
                <a:effectLst/>
                <a:uLnTx/>
                <a:uFillTx/>
                <a:ea typeface="Times New Roman" panose="02020603050405020304" pitchFamily="18" charset="0"/>
              </a:rPr>
              <a:t>Due </a:t>
            </a:r>
            <a:r>
              <a:rPr kumimoji="0" lang="en-ZA" sz="1800" b="0" i="0" u="none" strike="noStrike" kern="1200" cap="none" spc="0" normalizeH="0" baseline="0" noProof="0" dirty="0">
                <a:ln>
                  <a:noFill/>
                </a:ln>
                <a:solidFill>
                  <a:prstClr val="black"/>
                </a:solidFill>
                <a:effectLst/>
                <a:uLnTx/>
                <a:uFillTx/>
                <a:ea typeface="Times New Roman" panose="02020603050405020304" pitchFamily="18" charset="0"/>
              </a:rPr>
              <a:t>to the lack of personnel labourers and junior personnel had to be used to work shifts and this also resulted in increased overtime.  </a:t>
            </a:r>
          </a:p>
          <a:p>
            <a:pPr marL="342900" marR="0" lvl="0" indent="-342900" algn="l" defTabSz="914400" rtl="0" eaLnBrk="1" fontAlgn="auto" latinLnBrk="0" hangingPunct="1">
              <a:lnSpc>
                <a:spcPct val="120000"/>
              </a:lnSpc>
              <a:spcBef>
                <a:spcPts val="1000"/>
              </a:spcBef>
              <a:spcAft>
                <a:spcPts val="0"/>
              </a:spcAft>
              <a:buClr>
                <a:prstClr val="black"/>
              </a:buClr>
              <a:buSzTx/>
              <a:buFont typeface="+mj-lt"/>
              <a:buAutoNum type="arabicPeriod"/>
              <a:tabLst/>
              <a:defRPr/>
            </a:pPr>
            <a:r>
              <a:rPr kumimoji="0" lang="en-ZA" sz="1800" b="0" i="0" u="none" strike="noStrike" kern="1200" cap="none" spc="0" normalizeH="0" baseline="0" noProof="0" dirty="0">
                <a:ln>
                  <a:noFill/>
                </a:ln>
                <a:solidFill>
                  <a:prstClr val="black"/>
                </a:solidFill>
                <a:effectLst/>
                <a:uLnTx/>
                <a:uFillTx/>
                <a:ea typeface="Times New Roman" panose="02020603050405020304" pitchFamily="18" charset="0"/>
              </a:rPr>
              <a:t>One positive thing is that during lockdown, especially 5 &amp; 4, vandalism was minimal.   </a:t>
            </a:r>
            <a:endParaRPr lang="en-ZA" dirty="0">
              <a:solidFill>
                <a:srgbClr val="FF0000"/>
              </a:solidFill>
              <a:ea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
                <a:prstClr val="black"/>
              </a:buClr>
              <a:buSzTx/>
              <a:buFont typeface="+mj-lt"/>
              <a:buAutoNum type="arabicPeriod"/>
              <a:tabLst/>
              <a:defRPr/>
            </a:pPr>
            <a:r>
              <a:rPr kumimoji="0" lang="en-ZA" sz="1800" b="0" i="0" u="none" strike="noStrike" kern="1200" cap="none" spc="0" normalizeH="0" baseline="0" noProof="0" dirty="0" smtClean="0">
                <a:ln>
                  <a:noFill/>
                </a:ln>
                <a:solidFill>
                  <a:prstClr val="black"/>
                </a:solidFill>
                <a:effectLst/>
                <a:uLnTx/>
                <a:uFillTx/>
                <a:ea typeface="Times New Roman" panose="02020603050405020304" pitchFamily="18" charset="0"/>
              </a:rPr>
              <a:t> </a:t>
            </a:r>
            <a:r>
              <a:rPr kumimoji="0" lang="en-ZA" sz="1800" b="0" i="0" u="none" strike="noStrike" kern="1200" cap="none" spc="0" normalizeH="0" baseline="0" noProof="0" dirty="0">
                <a:ln>
                  <a:noFill/>
                </a:ln>
                <a:solidFill>
                  <a:prstClr val="black"/>
                </a:solidFill>
                <a:effectLst/>
                <a:uLnTx/>
                <a:uFillTx/>
                <a:ea typeface="Times New Roman" panose="02020603050405020304" pitchFamily="18" charset="0"/>
              </a:rPr>
              <a:t>The day the lockdown eased to allow scrap dealers to open we had 4 instances of manhole covers stolen.   </a:t>
            </a:r>
          </a:p>
          <a:p>
            <a:endParaRPr lang="en-ZA" dirty="0"/>
          </a:p>
        </p:txBody>
      </p:sp>
      <p:sp>
        <p:nvSpPr>
          <p:cNvPr id="4" name="Slide Number Placeholder 3">
            <a:extLst>
              <a:ext uri="{FF2B5EF4-FFF2-40B4-BE49-F238E27FC236}">
                <a16:creationId xmlns:a16="http://schemas.microsoft.com/office/drawing/2014/main" xmlns="" id="{DB3933A7-38BA-4672-8959-7D8F46AEAC07}"/>
              </a:ext>
            </a:extLst>
          </p:cNvPr>
          <p:cNvSpPr>
            <a:spLocks noGrp="1"/>
          </p:cNvSpPr>
          <p:nvPr>
            <p:ph type="sldNum" sz="quarter" idx="12"/>
          </p:nvPr>
        </p:nvSpPr>
        <p:spPr/>
        <p:txBody>
          <a:bodyPr/>
          <a:lstStyle/>
          <a:p>
            <a:fld id="{F6B056E8-F31B-4EC1-9C8A-F0FC3C8FB5FA}" type="slidenum">
              <a:rPr lang="en-GB" smtClean="0"/>
              <a:pPr/>
              <a:t>18</a:t>
            </a:fld>
            <a:endParaRPr lang="en-GB" dirty="0"/>
          </a:p>
        </p:txBody>
      </p:sp>
    </p:spTree>
    <p:extLst>
      <p:ext uri="{BB962C8B-B14F-4D97-AF65-F5344CB8AC3E}">
        <p14:creationId xmlns:p14="http://schemas.microsoft.com/office/powerpoint/2010/main" xmlns="" val="958366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1DA4A8B2-2352-4389-8BA6-C55702C0D24F}"/>
              </a:ext>
            </a:extLst>
          </p:cNvPr>
          <p:cNvSpPr>
            <a:spLocks noGrp="1" noChangeArrowheads="1"/>
          </p:cNvSpPr>
          <p:nvPr>
            <p:ph type="title"/>
          </p:nvPr>
        </p:nvSpPr>
        <p:spPr/>
        <p:txBody>
          <a:bodyPr/>
          <a:lstStyle/>
          <a:p>
            <a:endParaRPr lang="en-ZA" altLang="en-US" dirty="0"/>
          </a:p>
        </p:txBody>
      </p:sp>
      <p:sp>
        <p:nvSpPr>
          <p:cNvPr id="12291" name="Content Placeholder 2">
            <a:extLst>
              <a:ext uri="{FF2B5EF4-FFF2-40B4-BE49-F238E27FC236}">
                <a16:creationId xmlns:a16="http://schemas.microsoft.com/office/drawing/2014/main" xmlns="" id="{31917D04-EA10-4A5C-8DE7-A573C5309111}"/>
              </a:ext>
            </a:extLst>
          </p:cNvPr>
          <p:cNvSpPr>
            <a:spLocks noGrp="1" noChangeArrowheads="1"/>
          </p:cNvSpPr>
          <p:nvPr>
            <p:ph idx="1"/>
          </p:nvPr>
        </p:nvSpPr>
        <p:spPr/>
        <p:txBody>
          <a:bodyPr/>
          <a:lstStyle/>
          <a:p>
            <a:pPr marL="0" indent="0">
              <a:buNone/>
            </a:pPr>
            <a:endParaRPr lang="en-ZA" altLang="en-US" dirty="0"/>
          </a:p>
        </p:txBody>
      </p:sp>
      <p:sp>
        <p:nvSpPr>
          <p:cNvPr id="12292" name="Slide Number Placeholder 3">
            <a:extLst>
              <a:ext uri="{FF2B5EF4-FFF2-40B4-BE49-F238E27FC236}">
                <a16:creationId xmlns:a16="http://schemas.microsoft.com/office/drawing/2014/main" xmlns="" id="{5C66DE26-55B1-4BA7-86D1-52A2EC4E8310}"/>
              </a:ext>
            </a:extLst>
          </p:cNvPr>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33F1876-E3A4-43D7-B0CF-C5456E17F1D4}" type="slidenum">
              <a:rPr lang="en-US" altLang="en-US" sz="1400"/>
              <a:pPr>
                <a:spcBef>
                  <a:spcPct val="0"/>
                </a:spcBef>
                <a:buFontTx/>
                <a:buNone/>
              </a:pPr>
              <a:t>19</a:t>
            </a:fld>
            <a:endParaRPr lang="en-US" altLang="en-US" sz="1400"/>
          </a:p>
        </p:txBody>
      </p:sp>
      <p:sp>
        <p:nvSpPr>
          <p:cNvPr id="12298" name="Rectangle 10">
            <a:extLst>
              <a:ext uri="{FF2B5EF4-FFF2-40B4-BE49-F238E27FC236}">
                <a16:creationId xmlns:a16="http://schemas.microsoft.com/office/drawing/2014/main" xmlns="" id="{424D5BE2-6323-41F3-9063-ED04616640EB}"/>
              </a:ext>
            </a:extLst>
          </p:cNvPr>
          <p:cNvSpPr>
            <a:spLocks noChangeArrowheads="1"/>
          </p:cNvSpPr>
          <p:nvPr/>
        </p:nvSpPr>
        <p:spPr bwMode="auto">
          <a:xfrm>
            <a:off x="3054351" y="1352550"/>
            <a:ext cx="504031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dirty="0">
                <a:solidFill>
                  <a:srgbClr val="002060"/>
                </a:solidFill>
                <a:latin typeface="Arial" panose="020B0604020202020204" pitchFamily="34" charset="0"/>
                <a:cs typeface="Arial" panose="020B0604020202020204" pitchFamily="34" charset="0"/>
              </a:rPr>
              <a:t>6. RECOMMENDATIONS</a:t>
            </a:r>
            <a:endParaRPr lang="en-US" altLang="en-US" sz="1800" b="1" u="sng" dirty="0">
              <a:latin typeface="Arial" panose="020B0604020202020204" pitchFamily="34" charset="0"/>
              <a:cs typeface="Arial" panose="020B0604020202020204" pitchFamily="34" charset="0"/>
            </a:endParaRPr>
          </a:p>
        </p:txBody>
      </p:sp>
      <p:sp>
        <p:nvSpPr>
          <p:cNvPr id="12300" name="Rectangle 14">
            <a:extLst>
              <a:ext uri="{FF2B5EF4-FFF2-40B4-BE49-F238E27FC236}">
                <a16:creationId xmlns:a16="http://schemas.microsoft.com/office/drawing/2014/main" xmlns="" id="{912BEE53-259D-48FD-B9C3-F9CB0B29D2F3}"/>
              </a:ext>
            </a:extLst>
          </p:cNvPr>
          <p:cNvSpPr>
            <a:spLocks noChangeArrowheads="1"/>
          </p:cNvSpPr>
          <p:nvPr/>
        </p:nvSpPr>
        <p:spPr bwMode="auto">
          <a:xfrm>
            <a:off x="1577976" y="2163763"/>
            <a:ext cx="90011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 typeface="Wingdings" panose="05000000000000000000" pitchFamily="2" charset="2"/>
              <a:buChar char="v"/>
            </a:pPr>
            <a:endParaRPr lang="en-US" altLang="en-US" sz="2400"/>
          </a:p>
        </p:txBody>
      </p:sp>
      <p:sp>
        <p:nvSpPr>
          <p:cNvPr id="12301" name="Rectangle 1">
            <a:extLst>
              <a:ext uri="{FF2B5EF4-FFF2-40B4-BE49-F238E27FC236}">
                <a16:creationId xmlns:a16="http://schemas.microsoft.com/office/drawing/2014/main" xmlns="" id="{39873CE6-A608-4B58-ADE4-4B81F9DDF627}"/>
              </a:ext>
            </a:extLst>
          </p:cNvPr>
          <p:cNvSpPr>
            <a:spLocks noChangeArrowheads="1"/>
          </p:cNvSpPr>
          <p:nvPr/>
        </p:nvSpPr>
        <p:spPr bwMode="auto">
          <a:xfrm>
            <a:off x="1581150" y="2459039"/>
            <a:ext cx="984885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Wingdings" panose="05000000000000000000" pitchFamily="2" charset="2"/>
              <a:buChar char="v"/>
            </a:pPr>
            <a:r>
              <a:rPr lang="en-ZA" altLang="en-US" sz="1800" dirty="0">
                <a:latin typeface="Arial" panose="020B0604020202020204" pitchFamily="34" charset="0"/>
                <a:cs typeface="Arial" panose="020B0604020202020204" pitchFamily="34" charset="0"/>
              </a:rPr>
              <a:t>Department of Water and Sanitation to facilitate Section 78 Process under Dr Ruth </a:t>
            </a:r>
            <a:r>
              <a:rPr lang="en-ZA" altLang="en-US" sz="1800" dirty="0" err="1">
                <a:latin typeface="Arial" panose="020B0604020202020204" pitchFamily="34" charset="0"/>
                <a:cs typeface="Arial" panose="020B0604020202020204" pitchFamily="34" charset="0"/>
              </a:rPr>
              <a:t>Segomotsi</a:t>
            </a:r>
            <a:r>
              <a:rPr lang="en-ZA" altLang="en-US" sz="1800" dirty="0">
                <a:latin typeface="Arial" panose="020B0604020202020204" pitchFamily="34" charset="0"/>
                <a:cs typeface="Arial" panose="020B0604020202020204" pitchFamily="34" charset="0"/>
              </a:rPr>
              <a:t> </a:t>
            </a:r>
            <a:r>
              <a:rPr lang="en-ZA" altLang="en-US" sz="1800" dirty="0" err="1">
                <a:latin typeface="Arial" panose="020B0604020202020204" pitchFamily="34" charset="0"/>
                <a:cs typeface="Arial" panose="020B0604020202020204" pitchFamily="34" charset="0"/>
              </a:rPr>
              <a:t>Mompati</a:t>
            </a:r>
            <a:r>
              <a:rPr lang="en-ZA" altLang="en-US" sz="1800" dirty="0">
                <a:latin typeface="Arial" panose="020B0604020202020204" pitchFamily="34" charset="0"/>
                <a:cs typeface="Arial" panose="020B0604020202020204" pitchFamily="34" charset="0"/>
              </a:rPr>
              <a:t> District Municipality;</a:t>
            </a:r>
          </a:p>
          <a:p>
            <a:pPr>
              <a:spcBef>
                <a:spcPct val="0"/>
              </a:spcBef>
              <a:buFont typeface="Wingdings" panose="05000000000000000000" pitchFamily="2" charset="2"/>
              <a:buChar char="v"/>
            </a:pPr>
            <a:r>
              <a:rPr lang="en-ZA" altLang="en-US" sz="1800" dirty="0">
                <a:latin typeface="Arial" panose="020B0604020202020204" pitchFamily="34" charset="0"/>
                <a:cs typeface="Arial" panose="020B0604020202020204" pitchFamily="34" charset="0"/>
              </a:rPr>
              <a:t>DWS facilitate reconciliation of dispute with Ngaka Molema DM and a facilitation of a s78</a:t>
            </a:r>
          </a:p>
          <a:p>
            <a:pPr>
              <a:spcBef>
                <a:spcPct val="0"/>
              </a:spcBef>
              <a:buFont typeface="Wingdings" panose="05000000000000000000" pitchFamily="2" charset="2"/>
              <a:buChar char="v"/>
            </a:pPr>
            <a:r>
              <a:rPr lang="en-ZA" altLang="en-US" sz="1800" dirty="0">
                <a:latin typeface="Arial" panose="020B0604020202020204" pitchFamily="34" charset="0"/>
                <a:cs typeface="Arial" panose="020B0604020202020204" pitchFamily="34" charset="0"/>
              </a:rPr>
              <a:t>Payment of Outstanding Debt;</a:t>
            </a:r>
          </a:p>
          <a:p>
            <a:pPr>
              <a:spcBef>
                <a:spcPct val="0"/>
              </a:spcBef>
              <a:buFont typeface="Wingdings" panose="05000000000000000000" pitchFamily="2" charset="2"/>
              <a:buChar char="v"/>
            </a:pPr>
            <a:r>
              <a:rPr lang="en-ZA" altLang="en-US" sz="1800" dirty="0">
                <a:latin typeface="Arial" panose="020B0604020202020204" pitchFamily="34" charset="0"/>
                <a:cs typeface="Arial" panose="020B0604020202020204" pitchFamily="34" charset="0"/>
              </a:rPr>
              <a:t>Transition arrangements for the handing over of O&amp;M business;</a:t>
            </a:r>
          </a:p>
          <a:p>
            <a:pPr>
              <a:spcBef>
                <a:spcPct val="0"/>
              </a:spcBef>
              <a:buFont typeface="Wingdings" panose="05000000000000000000" pitchFamily="2" charset="2"/>
              <a:buChar char="v"/>
            </a:pPr>
            <a:r>
              <a:rPr lang="en-ZA" altLang="en-US" sz="1800" dirty="0">
                <a:latin typeface="Arial" panose="020B0604020202020204" pitchFamily="34" charset="0"/>
                <a:cs typeface="Arial" panose="020B0604020202020204" pitchFamily="34" charset="0"/>
              </a:rPr>
              <a:t>Take over of Personnel who are dealing with water and waste water services in the Dr Ruth </a:t>
            </a:r>
            <a:r>
              <a:rPr lang="en-ZA" altLang="en-US" sz="1800" dirty="0" err="1">
                <a:latin typeface="Arial" panose="020B0604020202020204" pitchFamily="34" charset="0"/>
                <a:cs typeface="Arial" panose="020B0604020202020204" pitchFamily="34" charset="0"/>
              </a:rPr>
              <a:t>Segomotsi</a:t>
            </a:r>
            <a:r>
              <a:rPr lang="en-ZA" altLang="en-US" sz="1800" dirty="0">
                <a:latin typeface="Arial" panose="020B0604020202020204" pitchFamily="34" charset="0"/>
                <a:cs typeface="Arial" panose="020B0604020202020204" pitchFamily="34" charset="0"/>
              </a:rPr>
              <a:t> </a:t>
            </a:r>
            <a:r>
              <a:rPr lang="en-ZA" altLang="en-US" sz="1800" dirty="0" err="1">
                <a:latin typeface="Arial" panose="020B0604020202020204" pitchFamily="34" charset="0"/>
                <a:cs typeface="Arial" panose="020B0604020202020204" pitchFamily="34" charset="0"/>
              </a:rPr>
              <a:t>Mompati</a:t>
            </a:r>
            <a:r>
              <a:rPr lang="en-ZA" altLang="en-US" sz="1800" dirty="0">
                <a:latin typeface="Arial" panose="020B0604020202020204" pitchFamily="34" charset="0"/>
                <a:cs typeface="Arial" panose="020B0604020202020204" pitchFamily="34" charset="0"/>
              </a:rPr>
              <a:t> District Municipality.</a:t>
            </a:r>
          </a:p>
          <a:p>
            <a:pPr>
              <a:spcBef>
                <a:spcPct val="0"/>
              </a:spcBef>
              <a:buFont typeface="Wingdings" panose="05000000000000000000" pitchFamily="2" charset="2"/>
              <a:buChar char="v"/>
            </a:pPr>
            <a:r>
              <a:rPr lang="en-ZA" altLang="en-US" sz="1800" dirty="0">
                <a:latin typeface="Arial" panose="020B0604020202020204" pitchFamily="34" charset="0"/>
                <a:cs typeface="Arial" panose="020B0604020202020204" pitchFamily="34" charset="0"/>
              </a:rPr>
              <a:t>Resolution of the </a:t>
            </a:r>
            <a:r>
              <a:rPr lang="en-ZA" altLang="en-US" sz="1800" dirty="0" err="1">
                <a:latin typeface="Arial" panose="020B0604020202020204" pitchFamily="34" charset="0"/>
                <a:cs typeface="Arial" panose="020B0604020202020204" pitchFamily="34" charset="0"/>
              </a:rPr>
              <a:t>Botshelo</a:t>
            </a:r>
            <a:r>
              <a:rPr lang="en-ZA" altLang="en-US" sz="1800" dirty="0">
                <a:latin typeface="Arial" panose="020B0604020202020204" pitchFamily="34" charset="0"/>
                <a:cs typeface="Arial" panose="020B0604020202020204" pitchFamily="34" charset="0"/>
              </a:rPr>
              <a:t> Water staff pension fund issue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Contents Page</a:t>
            </a:r>
            <a:endParaRPr lang="en-US" dirty="0"/>
          </a:p>
        </p:txBody>
      </p:sp>
      <p:sp>
        <p:nvSpPr>
          <p:cNvPr id="3" name="Content Placeholder 2"/>
          <p:cNvSpPr>
            <a:spLocks noGrp="1"/>
          </p:cNvSpPr>
          <p:nvPr>
            <p:ph sz="quarter" idx="13"/>
          </p:nvPr>
        </p:nvSpPr>
        <p:spPr>
          <a:xfrm>
            <a:off x="1032387" y="1598141"/>
            <a:ext cx="10178538" cy="3850159"/>
          </a:xfrm>
        </p:spPr>
        <p:txBody>
          <a:bodyPr/>
          <a:lstStyle/>
          <a:p>
            <a:pPr>
              <a:buAutoNum type="arabicPeriod"/>
            </a:pPr>
            <a:r>
              <a:rPr lang="en-ZA" sz="2000" b="1" dirty="0">
                <a:ea typeface="Calibri"/>
              </a:rPr>
              <a:t>	Introduction………………………..……………………………………..………… 3</a:t>
            </a:r>
          </a:p>
          <a:p>
            <a:pPr>
              <a:buAutoNum type="arabicPeriod"/>
            </a:pPr>
            <a:r>
              <a:rPr lang="en-ZA" sz="2000" b="1" dirty="0">
                <a:ea typeface="Calibri"/>
              </a:rPr>
              <a:t>	Purpose of the Presentation. …………………………………………..……….  7 </a:t>
            </a:r>
          </a:p>
          <a:p>
            <a:pPr>
              <a:buAutoNum type="arabicPeriod"/>
            </a:pPr>
            <a:r>
              <a:rPr lang="en-ZA" sz="2000" b="1" dirty="0"/>
              <a:t>          Areas of operation in the North West..</a:t>
            </a:r>
            <a:r>
              <a:rPr lang="en-ZA" sz="2000" b="1" dirty="0">
                <a:ea typeface="Calibri"/>
              </a:rPr>
              <a:t>………………………………………… 9</a:t>
            </a:r>
          </a:p>
          <a:p>
            <a:pPr>
              <a:buFont typeface="Arial" panose="020B0604020202020204" pitchFamily="34" charset="0"/>
              <a:buAutoNum type="arabicPeriod"/>
            </a:pPr>
            <a:r>
              <a:rPr lang="en-ZA" sz="2000" b="1" dirty="0"/>
              <a:t>	C</a:t>
            </a:r>
            <a:r>
              <a:rPr lang="en-ZA" sz="2000" b="1" dirty="0">
                <a:ea typeface="Calibri"/>
              </a:rPr>
              <a:t>apacity of the Water Infrastructure……………………………………………11</a:t>
            </a:r>
            <a:endParaRPr lang="en-US" sz="2000" dirty="0"/>
          </a:p>
          <a:p>
            <a:pPr>
              <a:buFont typeface="Arial" panose="020B0604020202020204" pitchFamily="34" charset="0"/>
              <a:buAutoNum type="arabicPeriod"/>
            </a:pPr>
            <a:r>
              <a:rPr lang="en-US" sz="2000" b="1" dirty="0">
                <a:ea typeface="Calibri"/>
              </a:rPr>
              <a:t>          Challenges  and proposed solutions</a:t>
            </a:r>
            <a:r>
              <a:rPr lang="en-ZA" sz="2000" b="1" dirty="0">
                <a:ea typeface="Calibri"/>
              </a:rPr>
              <a:t>…..……………………………………… 16</a:t>
            </a:r>
          </a:p>
          <a:p>
            <a:pPr>
              <a:buFont typeface="Arial" panose="020B0604020202020204" pitchFamily="34" charset="0"/>
              <a:buAutoNum type="arabicPeriod"/>
            </a:pPr>
            <a:r>
              <a:rPr lang="en-ZA" sz="2000" b="1" dirty="0">
                <a:ea typeface="Calibri"/>
              </a:rPr>
              <a:t>           Debt owed to </a:t>
            </a:r>
            <a:r>
              <a:rPr lang="en-ZA" sz="2000" b="1" dirty="0" err="1">
                <a:ea typeface="Calibri"/>
              </a:rPr>
              <a:t>SedibengWater</a:t>
            </a:r>
            <a:r>
              <a:rPr lang="en-ZA" sz="2000" b="1" dirty="0">
                <a:ea typeface="Calibri"/>
              </a:rPr>
              <a:t>……………………………………………………21</a:t>
            </a:r>
          </a:p>
          <a:p>
            <a:endParaRPr lang="en-US" sz="2000" b="1" dirty="0">
              <a:ea typeface="Calibri"/>
            </a:endParaRPr>
          </a:p>
          <a:p>
            <a:pPr>
              <a:buFont typeface="Arial" panose="020B0604020202020204" pitchFamily="34" charset="0"/>
              <a:buAutoNum type="arabicPeriod"/>
            </a:pPr>
            <a:endParaRPr lang="en-ZA" sz="2000" b="1" dirty="0">
              <a:ea typeface="Calibri"/>
            </a:endParaRPr>
          </a:p>
        </p:txBody>
      </p:sp>
      <p:sp>
        <p:nvSpPr>
          <p:cNvPr id="7" name="Slide Number Placeholder 6">
            <a:extLst>
              <a:ext uri="{FF2B5EF4-FFF2-40B4-BE49-F238E27FC236}">
                <a16:creationId xmlns:a16="http://schemas.microsoft.com/office/drawing/2014/main" xmlns="" id="{58B4A85A-00F7-410E-BCB0-897C1BE6EDCA}"/>
              </a:ext>
            </a:extLst>
          </p:cNvPr>
          <p:cNvSpPr>
            <a:spLocks noGrp="1"/>
          </p:cNvSpPr>
          <p:nvPr>
            <p:ph type="sldNum" sz="quarter" idx="12"/>
          </p:nvPr>
        </p:nvSpPr>
        <p:spPr>
          <a:xfrm>
            <a:off x="11095046" y="6066635"/>
            <a:ext cx="683274" cy="365125"/>
          </a:xfrm>
        </p:spPr>
        <p:txBody>
          <a:bodyPr/>
          <a:lstStyle/>
          <a:p>
            <a:fld id="{F6B056E8-F31B-4EC1-9C8A-F0FC3C8FB5FA}" type="slidenum">
              <a:rPr lang="en-GB" sz="2400" smtClean="0"/>
              <a:pPr/>
              <a:t>2</a:t>
            </a:fld>
            <a:endParaRPr lang="en-GB" sz="2400" dirty="0"/>
          </a:p>
        </p:txBody>
      </p:sp>
    </p:spTree>
    <p:extLst>
      <p:ext uri="{BB962C8B-B14F-4D97-AF65-F5344CB8AC3E}">
        <p14:creationId xmlns:p14="http://schemas.microsoft.com/office/powerpoint/2010/main" xmlns="" val="618266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9E1539A-1762-4BE9-BE7B-2312421F7DCE}"/>
              </a:ext>
            </a:extLst>
          </p:cNvPr>
          <p:cNvSpPr>
            <a:spLocks noGrp="1"/>
          </p:cNvSpPr>
          <p:nvPr>
            <p:ph type="sldNum" sz="quarter" idx="12"/>
          </p:nvPr>
        </p:nvSpPr>
        <p:spPr/>
        <p:txBody>
          <a:bodyPr/>
          <a:lstStyle/>
          <a:p>
            <a:fld id="{F6B056E8-F31B-4EC1-9C8A-F0FC3C8FB5FA}" type="slidenum">
              <a:rPr lang="en-GB" sz="2400" smtClean="0"/>
              <a:pPr/>
              <a:t>20</a:t>
            </a:fld>
            <a:endParaRPr lang="en-GB" sz="2400"/>
          </a:p>
        </p:txBody>
      </p:sp>
      <p:sp>
        <p:nvSpPr>
          <p:cNvPr id="3" name="Subtitle 2"/>
          <p:cNvSpPr>
            <a:spLocks noGrp="1"/>
          </p:cNvSpPr>
          <p:nvPr>
            <p:ph type="subTitle" idx="1"/>
          </p:nvPr>
        </p:nvSpPr>
        <p:spPr>
          <a:xfrm>
            <a:off x="4535967" y="2337173"/>
            <a:ext cx="6189618" cy="1297240"/>
          </a:xfrm>
        </p:spPr>
        <p:txBody>
          <a:bodyPr>
            <a:noAutofit/>
          </a:bodyPr>
          <a:lstStyle/>
          <a:p>
            <a:r>
              <a:rPr lang="en-ZA" sz="2800" b="1" dirty="0"/>
              <a:t>END………………….</a:t>
            </a:r>
            <a:r>
              <a:rPr lang="en-ZA" dirty="0"/>
              <a:t>.</a:t>
            </a:r>
          </a:p>
          <a:p>
            <a:endParaRPr lang="en-ZA" sz="2800" b="1" dirty="0"/>
          </a:p>
        </p:txBody>
      </p:sp>
    </p:spTree>
    <p:extLst>
      <p:ext uri="{BB962C8B-B14F-4D97-AF65-F5344CB8AC3E}">
        <p14:creationId xmlns:p14="http://schemas.microsoft.com/office/powerpoint/2010/main" xmlns="" val="56818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40642" y="2641973"/>
            <a:ext cx="5894753" cy="654579"/>
          </a:xfrm>
        </p:spPr>
        <p:txBody>
          <a:bodyPr>
            <a:normAutofit/>
          </a:bodyPr>
          <a:lstStyle/>
          <a:p>
            <a:r>
              <a:rPr lang="en-ZA" b="1" dirty="0"/>
              <a:t>2. THE PURPOSE OF THE PRESENTATION</a:t>
            </a:r>
            <a:endParaRPr lang="en-US" b="1" dirty="0"/>
          </a:p>
        </p:txBody>
      </p:sp>
      <p:sp>
        <p:nvSpPr>
          <p:cNvPr id="6" name="Slide Number Placeholder 5">
            <a:extLst>
              <a:ext uri="{FF2B5EF4-FFF2-40B4-BE49-F238E27FC236}">
                <a16:creationId xmlns:a16="http://schemas.microsoft.com/office/drawing/2014/main" xmlns="" id="{7409BA7C-A92F-4802-8089-8BA79B738397}"/>
              </a:ext>
            </a:extLst>
          </p:cNvPr>
          <p:cNvSpPr>
            <a:spLocks noGrp="1"/>
          </p:cNvSpPr>
          <p:nvPr>
            <p:ph type="sldNum" sz="quarter" idx="12"/>
          </p:nvPr>
        </p:nvSpPr>
        <p:spPr/>
        <p:txBody>
          <a:bodyPr/>
          <a:lstStyle/>
          <a:p>
            <a:fld id="{F6B056E8-F31B-4EC1-9C8A-F0FC3C8FB5FA}" type="slidenum">
              <a:rPr lang="en-GB" sz="2400" smtClean="0"/>
              <a:pPr/>
              <a:t>3</a:t>
            </a:fld>
            <a:endParaRPr lang="en-GB" sz="2400" dirty="0"/>
          </a:p>
        </p:txBody>
      </p:sp>
    </p:spTree>
    <p:extLst>
      <p:ext uri="{BB962C8B-B14F-4D97-AF65-F5344CB8AC3E}">
        <p14:creationId xmlns:p14="http://schemas.microsoft.com/office/powerpoint/2010/main" xmlns="" val="260518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7C0FE-8DF7-48FC-8FFD-C96C5B207B12}"/>
              </a:ext>
            </a:extLst>
          </p:cNvPr>
          <p:cNvSpPr>
            <a:spLocks noGrp="1"/>
          </p:cNvSpPr>
          <p:nvPr>
            <p:ph type="title"/>
          </p:nvPr>
        </p:nvSpPr>
        <p:spPr>
          <a:xfrm>
            <a:off x="2959001" y="660804"/>
            <a:ext cx="10364451" cy="810894"/>
          </a:xfrm>
        </p:spPr>
        <p:txBody>
          <a:bodyPr/>
          <a:lstStyle/>
          <a:p>
            <a:pPr algn="l"/>
            <a:r>
              <a:rPr lang="en-ZA" sz="2800" b="1" dirty="0"/>
              <a:t>2. PURPOSE OF THE PRESENTATION</a:t>
            </a:r>
            <a:endParaRPr lang="en-ZA" sz="2800" dirty="0"/>
          </a:p>
        </p:txBody>
      </p:sp>
      <p:sp>
        <p:nvSpPr>
          <p:cNvPr id="3" name="Content Placeholder 2">
            <a:extLst>
              <a:ext uri="{FF2B5EF4-FFF2-40B4-BE49-F238E27FC236}">
                <a16:creationId xmlns:a16="http://schemas.microsoft.com/office/drawing/2014/main" xmlns="" id="{E04A6B94-22F5-497C-B651-82F8C5A1EF06}"/>
              </a:ext>
            </a:extLst>
          </p:cNvPr>
          <p:cNvSpPr>
            <a:spLocks noGrp="1"/>
          </p:cNvSpPr>
          <p:nvPr>
            <p:ph sz="quarter" idx="13"/>
          </p:nvPr>
        </p:nvSpPr>
        <p:spPr>
          <a:xfrm>
            <a:off x="752474" y="1796191"/>
            <a:ext cx="10525751" cy="3715136"/>
          </a:xfrm>
        </p:spPr>
        <p:txBody>
          <a:bodyPr/>
          <a:lstStyle/>
          <a:p>
            <a:pPr algn="just">
              <a:buFont typeface="Wingdings" panose="05000000000000000000" pitchFamily="2" charset="2"/>
              <a:buChar char="§"/>
            </a:pPr>
            <a:r>
              <a:rPr lang="en-ZA" sz="2400" dirty="0"/>
              <a:t>The purpose of this presentation is to present:</a:t>
            </a:r>
          </a:p>
          <a:p>
            <a:pPr lvl="1" algn="just">
              <a:buFont typeface="Wingdings" panose="05000000000000000000" pitchFamily="2" charset="2"/>
              <a:buChar char="§"/>
            </a:pPr>
            <a:r>
              <a:rPr lang="en-ZA" sz="2400" cap="none" dirty="0">
                <a:latin typeface="Arial" panose="020B0604020202020204" pitchFamily="34" charset="0"/>
                <a:cs typeface="Arial" panose="020B0604020202020204" pitchFamily="34" charset="0"/>
              </a:rPr>
              <a:t>The current status of bulk water supply in areas where Sedibeng Water operates within the North West Province.</a:t>
            </a:r>
          </a:p>
          <a:p>
            <a:pPr marL="457200" lvl="1" indent="0" algn="just">
              <a:buNone/>
            </a:pPr>
            <a:endParaRPr lang="en-ZA" sz="2400" cap="none" dirty="0">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ZA" sz="2400" cap="none" dirty="0">
                <a:latin typeface="Arial" panose="020B0604020202020204" pitchFamily="34" charset="0"/>
                <a:cs typeface="Arial" panose="020B0604020202020204" pitchFamily="34" charset="0"/>
              </a:rPr>
              <a:t>Challenges and proposed solutions to mitigate the water deficit.</a:t>
            </a:r>
          </a:p>
          <a:p>
            <a:pPr marL="457200" lvl="1" indent="0" algn="just">
              <a:buNone/>
            </a:pPr>
            <a:endParaRPr lang="en-ZA" sz="2400" cap="none" dirty="0">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ZA" sz="2400" cap="none" dirty="0">
                <a:latin typeface="Arial" panose="020B0604020202020204" pitchFamily="34" charset="0"/>
                <a:cs typeface="Arial" panose="020B0604020202020204" pitchFamily="34" charset="0"/>
              </a:rPr>
              <a:t>Bulk Water projects currently in progress within the Province. </a:t>
            </a:r>
            <a:endParaRPr lang="en-ZA" cap="none"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BAC24AD7-76F2-469C-B1E0-1D0DB0D75CD9}"/>
              </a:ext>
            </a:extLst>
          </p:cNvPr>
          <p:cNvSpPr>
            <a:spLocks noGrp="1"/>
          </p:cNvSpPr>
          <p:nvPr>
            <p:ph type="sldNum" sz="quarter" idx="12"/>
          </p:nvPr>
        </p:nvSpPr>
        <p:spPr/>
        <p:txBody>
          <a:bodyPr/>
          <a:lstStyle/>
          <a:p>
            <a:fld id="{F6B056E8-F31B-4EC1-9C8A-F0FC3C8FB5FA}" type="slidenum">
              <a:rPr lang="en-GB" sz="2400" smtClean="0"/>
              <a:pPr/>
              <a:t>4</a:t>
            </a:fld>
            <a:endParaRPr lang="en-GB" sz="2400" dirty="0"/>
          </a:p>
        </p:txBody>
      </p:sp>
    </p:spTree>
    <p:extLst>
      <p:ext uri="{BB962C8B-B14F-4D97-AF65-F5344CB8AC3E}">
        <p14:creationId xmlns:p14="http://schemas.microsoft.com/office/powerpoint/2010/main" xmlns="" val="408758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2067" y="2527673"/>
            <a:ext cx="5894753" cy="654579"/>
          </a:xfrm>
        </p:spPr>
        <p:txBody>
          <a:bodyPr>
            <a:normAutofit/>
          </a:bodyPr>
          <a:lstStyle/>
          <a:p>
            <a:r>
              <a:rPr lang="en-ZA" b="1" dirty="0"/>
              <a:t>3.    Areas of operations in the North West</a:t>
            </a:r>
            <a:endParaRPr lang="en-US" b="1" dirty="0"/>
          </a:p>
        </p:txBody>
      </p:sp>
      <p:sp>
        <p:nvSpPr>
          <p:cNvPr id="6" name="Slide Number Placeholder 5">
            <a:extLst>
              <a:ext uri="{FF2B5EF4-FFF2-40B4-BE49-F238E27FC236}">
                <a16:creationId xmlns:a16="http://schemas.microsoft.com/office/drawing/2014/main" xmlns="" id="{7409BA7C-A92F-4802-8089-8BA79B738397}"/>
              </a:ext>
            </a:extLst>
          </p:cNvPr>
          <p:cNvSpPr>
            <a:spLocks noGrp="1"/>
          </p:cNvSpPr>
          <p:nvPr>
            <p:ph type="sldNum" sz="quarter" idx="12"/>
          </p:nvPr>
        </p:nvSpPr>
        <p:spPr/>
        <p:txBody>
          <a:bodyPr/>
          <a:lstStyle/>
          <a:p>
            <a:fld id="{F6B056E8-F31B-4EC1-9C8A-F0FC3C8FB5FA}" type="slidenum">
              <a:rPr lang="en-GB" sz="2400" smtClean="0"/>
              <a:pPr/>
              <a:t>5</a:t>
            </a:fld>
            <a:endParaRPr lang="en-GB" sz="2400" dirty="0"/>
          </a:p>
        </p:txBody>
      </p:sp>
    </p:spTree>
    <p:extLst>
      <p:ext uri="{BB962C8B-B14F-4D97-AF65-F5344CB8AC3E}">
        <p14:creationId xmlns:p14="http://schemas.microsoft.com/office/powerpoint/2010/main" xmlns="" val="287372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F88801-DC12-4AE2-9CB0-83F4892210CD}"/>
              </a:ext>
            </a:extLst>
          </p:cNvPr>
          <p:cNvSpPr>
            <a:spLocks noGrp="1"/>
          </p:cNvSpPr>
          <p:nvPr>
            <p:ph type="title"/>
          </p:nvPr>
        </p:nvSpPr>
        <p:spPr>
          <a:xfrm>
            <a:off x="913775" y="618518"/>
            <a:ext cx="10364451" cy="701740"/>
          </a:xfrm>
        </p:spPr>
        <p:txBody>
          <a:bodyPr/>
          <a:lstStyle/>
          <a:p>
            <a:r>
              <a:rPr lang="en-US" altLang="en-US" sz="2000" b="1" dirty="0"/>
              <a:t>3.  AREA OF SUPPLY AND OPERATION (</a:t>
            </a:r>
            <a:r>
              <a:rPr lang="en-US" altLang="en-US" sz="2000" b="1" dirty="0" err="1"/>
              <a:t>Cont</a:t>
            </a:r>
            <a:r>
              <a:rPr lang="en-US" altLang="en-US" sz="2000" b="1" dirty="0"/>
              <a:t>…)</a:t>
            </a:r>
            <a:endParaRPr lang="en-ZA" sz="2000" dirty="0"/>
          </a:p>
        </p:txBody>
      </p:sp>
      <p:graphicFrame>
        <p:nvGraphicFramePr>
          <p:cNvPr id="5" name="Content Placeholder 4">
            <a:extLst>
              <a:ext uri="{FF2B5EF4-FFF2-40B4-BE49-F238E27FC236}">
                <a16:creationId xmlns:a16="http://schemas.microsoft.com/office/drawing/2014/main" xmlns="" id="{4896E18D-25E0-4C31-8296-47BF1FD4EF0C}"/>
              </a:ext>
            </a:extLst>
          </p:cNvPr>
          <p:cNvGraphicFramePr>
            <a:graphicFrameLocks noGrp="1"/>
          </p:cNvGraphicFramePr>
          <p:nvPr>
            <p:ph sz="quarter" idx="13"/>
            <p:extLst>
              <p:ext uri="{D42A27DB-BD31-4B8C-83A1-F6EECF244321}">
                <p14:modId xmlns:p14="http://schemas.microsoft.com/office/powerpoint/2010/main" xmlns="" val="1538395214"/>
              </p:ext>
            </p:extLst>
          </p:nvPr>
        </p:nvGraphicFramePr>
        <p:xfrm>
          <a:off x="677056" y="1375720"/>
          <a:ext cx="10202838" cy="4796480"/>
        </p:xfrm>
        <a:graphic>
          <a:graphicData uri="http://schemas.openxmlformats.org/drawingml/2006/table">
            <a:tbl>
              <a:tblPr firstRow="1" bandRow="1">
                <a:tableStyleId>{5C22544A-7EE6-4342-B048-85BDC9FD1C3A}</a:tableStyleId>
              </a:tblPr>
              <a:tblGrid>
                <a:gridCol w="688695">
                  <a:extLst>
                    <a:ext uri="{9D8B030D-6E8A-4147-A177-3AD203B41FA5}">
                      <a16:colId xmlns:a16="http://schemas.microsoft.com/office/drawing/2014/main" xmlns="" val="1165444478"/>
                    </a:ext>
                  </a:extLst>
                </a:gridCol>
                <a:gridCol w="1862014">
                  <a:extLst>
                    <a:ext uri="{9D8B030D-6E8A-4147-A177-3AD203B41FA5}">
                      <a16:colId xmlns:a16="http://schemas.microsoft.com/office/drawing/2014/main" xmlns="" val="2596486099"/>
                    </a:ext>
                  </a:extLst>
                </a:gridCol>
                <a:gridCol w="4884479">
                  <a:extLst>
                    <a:ext uri="{9D8B030D-6E8A-4147-A177-3AD203B41FA5}">
                      <a16:colId xmlns:a16="http://schemas.microsoft.com/office/drawing/2014/main" xmlns="" val="1005075743"/>
                    </a:ext>
                  </a:extLst>
                </a:gridCol>
                <a:gridCol w="2767650">
                  <a:extLst>
                    <a:ext uri="{9D8B030D-6E8A-4147-A177-3AD203B41FA5}">
                      <a16:colId xmlns:a16="http://schemas.microsoft.com/office/drawing/2014/main" xmlns="" val="4290421597"/>
                    </a:ext>
                  </a:extLst>
                </a:gridCol>
              </a:tblGrid>
              <a:tr h="404049">
                <a:tc>
                  <a:txBody>
                    <a:bodyPr/>
                    <a:lstStyle/>
                    <a:p>
                      <a:pPr algn="just">
                        <a:lnSpc>
                          <a:spcPct val="150000"/>
                        </a:lnSpc>
                        <a:spcAft>
                          <a:spcPts val="0"/>
                        </a:spcAft>
                        <a:tabLst>
                          <a:tab pos="3829050" algn="l"/>
                        </a:tabLst>
                      </a:pPr>
                      <a:r>
                        <a:rPr lang="en-ZA" sz="1400" dirty="0">
                          <a:effectLst/>
                          <a:latin typeface="Arial" panose="020B0604020202020204" pitchFamily="34" charset="0"/>
                          <a:cs typeface="Arial" panose="020B0604020202020204" pitchFamily="34" charset="0"/>
                        </a:rPr>
                        <a:t>No</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1019" marR="81019" marT="40510" marB="40510"/>
                </a:tc>
                <a:tc>
                  <a:txBody>
                    <a:bodyPr/>
                    <a:lstStyle/>
                    <a:p>
                      <a:pPr algn="just">
                        <a:lnSpc>
                          <a:spcPct val="150000"/>
                        </a:lnSpc>
                        <a:spcAft>
                          <a:spcPts val="0"/>
                        </a:spcAft>
                        <a:tabLst>
                          <a:tab pos="3829050" algn="l"/>
                        </a:tabLst>
                      </a:pPr>
                      <a:r>
                        <a:rPr lang="en-ZA" sz="1400" dirty="0">
                          <a:effectLst/>
                          <a:latin typeface="Arial" panose="020B0604020202020204" pitchFamily="34" charset="0"/>
                          <a:cs typeface="Arial" panose="020B0604020202020204" pitchFamily="34" charset="0"/>
                        </a:rPr>
                        <a:t>Province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1019" marR="81019" marT="40510" marB="40510"/>
                </a:tc>
                <a:tc>
                  <a:txBody>
                    <a:bodyPr/>
                    <a:lstStyle/>
                    <a:p>
                      <a:pPr algn="just">
                        <a:lnSpc>
                          <a:spcPct val="150000"/>
                        </a:lnSpc>
                        <a:spcAft>
                          <a:spcPts val="0"/>
                        </a:spcAft>
                        <a:tabLst>
                          <a:tab pos="3829050" algn="l"/>
                        </a:tabLst>
                      </a:pPr>
                      <a:r>
                        <a:rPr lang="en-ZA" sz="1400" dirty="0">
                          <a:effectLst/>
                          <a:latin typeface="Arial" panose="020B0604020202020204" pitchFamily="34" charset="0"/>
                          <a:cs typeface="Arial" panose="020B0604020202020204" pitchFamily="34" charset="0"/>
                        </a:rPr>
                        <a:t>Customer Name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1019" marR="81019" marT="40510" marB="40510"/>
                </a:tc>
                <a:tc>
                  <a:txBody>
                    <a:bodyPr/>
                    <a:lstStyle/>
                    <a:p>
                      <a:pPr algn="just">
                        <a:lnSpc>
                          <a:spcPct val="150000"/>
                        </a:lnSpc>
                        <a:spcAft>
                          <a:spcPts val="0"/>
                        </a:spcAft>
                        <a:tabLst>
                          <a:tab pos="3829050" algn="l"/>
                        </a:tabLst>
                      </a:pPr>
                      <a:r>
                        <a:rPr lang="en-ZA" sz="1400">
                          <a:effectLst/>
                          <a:latin typeface="Arial" panose="020B0604020202020204" pitchFamily="34" charset="0"/>
                          <a:cs typeface="Arial" panose="020B0604020202020204" pitchFamily="34" charset="0"/>
                        </a:rPr>
                        <a:t>Service Rendered</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81019" marR="81019" marT="40510" marB="40510"/>
                </a:tc>
                <a:extLst>
                  <a:ext uri="{0D108BD9-81ED-4DB2-BD59-A6C34878D82A}">
                    <a16:rowId xmlns:a16="http://schemas.microsoft.com/office/drawing/2014/main" xmlns="" val="4034868022"/>
                  </a:ext>
                </a:extLst>
              </a:tr>
              <a:tr h="4392431">
                <a:tc>
                  <a:txBody>
                    <a:bodyPr/>
                    <a:lstStyle/>
                    <a:p>
                      <a:pPr algn="just">
                        <a:lnSpc>
                          <a:spcPct val="150000"/>
                        </a:lnSpc>
                        <a:spcAft>
                          <a:spcPts val="0"/>
                        </a:spcAft>
                        <a:tabLst>
                          <a:tab pos="3829050" algn="l"/>
                        </a:tabLst>
                      </a:pPr>
                      <a:r>
                        <a:rPr lang="en-ZA" sz="1400" dirty="0">
                          <a:effectLst/>
                          <a:latin typeface="Arial" panose="020B0604020202020204" pitchFamily="34" charset="0"/>
                          <a:cs typeface="Arial" panose="020B0604020202020204" pitchFamily="34" charset="0"/>
                        </a:rPr>
                        <a:t>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1019" marR="81019" marT="40510" marB="40510"/>
                </a:tc>
                <a:tc>
                  <a:txBody>
                    <a:bodyPr/>
                    <a:lstStyle/>
                    <a:p>
                      <a:pPr algn="just">
                        <a:lnSpc>
                          <a:spcPct val="150000"/>
                        </a:lnSpc>
                        <a:spcAft>
                          <a:spcPts val="0"/>
                        </a:spcAft>
                        <a:tabLst>
                          <a:tab pos="3829050" algn="l"/>
                        </a:tabLst>
                      </a:pPr>
                      <a:r>
                        <a:rPr lang="en-ZA" sz="1400" dirty="0">
                          <a:effectLst/>
                          <a:latin typeface="Arial" panose="020B0604020202020204" pitchFamily="34" charset="0"/>
                          <a:cs typeface="Arial" panose="020B0604020202020204" pitchFamily="34" charset="0"/>
                        </a:rPr>
                        <a:t>North West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81019" marR="81019" marT="40510" marB="40510"/>
                </a:tc>
                <a:tc>
                  <a:txBody>
                    <a:bodyPr/>
                    <a:lstStyle/>
                    <a:p>
                      <a:pPr algn="just">
                        <a:lnSpc>
                          <a:spcPct val="150000"/>
                        </a:lnSpc>
                        <a:spcAft>
                          <a:spcPts val="0"/>
                        </a:spcAft>
                        <a:tabLst>
                          <a:tab pos="3829050" algn="l"/>
                        </a:tabLst>
                      </a:pPr>
                      <a:r>
                        <a:rPr lang="en-ZA" sz="1400" b="1" dirty="0">
                          <a:solidFill>
                            <a:schemeClr val="tx1"/>
                          </a:solidFill>
                          <a:effectLst/>
                          <a:latin typeface="Arial" panose="020B0604020202020204" pitchFamily="34" charset="0"/>
                          <a:cs typeface="Arial" panose="020B0604020202020204" pitchFamily="34" charset="0"/>
                        </a:rPr>
                        <a:t>3.1 Dr Ruth S </a:t>
                      </a:r>
                      <a:r>
                        <a:rPr lang="en-ZA" sz="1400" b="1" dirty="0" err="1">
                          <a:solidFill>
                            <a:schemeClr val="tx1"/>
                          </a:solidFill>
                          <a:effectLst/>
                          <a:latin typeface="Arial" panose="020B0604020202020204" pitchFamily="34" charset="0"/>
                          <a:cs typeface="Arial" panose="020B0604020202020204" pitchFamily="34" charset="0"/>
                        </a:rPr>
                        <a:t>Mompati</a:t>
                      </a:r>
                      <a:r>
                        <a:rPr lang="en-ZA" sz="1400" b="1" dirty="0">
                          <a:solidFill>
                            <a:schemeClr val="tx1"/>
                          </a:solidFill>
                          <a:effectLst/>
                          <a:latin typeface="Arial" panose="020B0604020202020204" pitchFamily="34" charset="0"/>
                          <a:cs typeface="Arial" panose="020B0604020202020204" pitchFamily="34" charset="0"/>
                        </a:rPr>
                        <a:t> District Municipality</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a. </a:t>
                      </a:r>
                      <a:r>
                        <a:rPr lang="en-ZA" sz="1400" dirty="0" err="1">
                          <a:solidFill>
                            <a:schemeClr val="tx1"/>
                          </a:solidFill>
                          <a:effectLst/>
                          <a:latin typeface="Arial" panose="020B0604020202020204" pitchFamily="34" charset="0"/>
                          <a:cs typeface="Arial" panose="020B0604020202020204" pitchFamily="34" charset="0"/>
                        </a:rPr>
                        <a:t>Kagisano</a:t>
                      </a:r>
                      <a:r>
                        <a:rPr lang="en-ZA" sz="1400" dirty="0">
                          <a:solidFill>
                            <a:schemeClr val="tx1"/>
                          </a:solidFill>
                          <a:effectLst/>
                          <a:latin typeface="Arial" panose="020B0604020202020204" pitchFamily="34" charset="0"/>
                          <a:cs typeface="Arial" panose="020B0604020202020204" pitchFamily="34" charset="0"/>
                        </a:rPr>
                        <a:t> Molopo LM</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b. </a:t>
                      </a:r>
                      <a:r>
                        <a:rPr lang="en-ZA" sz="1400" dirty="0" err="1">
                          <a:solidFill>
                            <a:schemeClr val="tx1"/>
                          </a:solidFill>
                          <a:effectLst/>
                          <a:latin typeface="Arial" panose="020B0604020202020204" pitchFamily="34" charset="0"/>
                          <a:cs typeface="Arial" panose="020B0604020202020204" pitchFamily="34" charset="0"/>
                        </a:rPr>
                        <a:t>Mamusa</a:t>
                      </a:r>
                      <a:r>
                        <a:rPr lang="en-ZA" sz="1400" dirty="0">
                          <a:solidFill>
                            <a:schemeClr val="tx1"/>
                          </a:solidFill>
                          <a:effectLst/>
                          <a:latin typeface="Arial" panose="020B0604020202020204" pitchFamily="34" charset="0"/>
                          <a:cs typeface="Arial" panose="020B0604020202020204" pitchFamily="34" charset="0"/>
                        </a:rPr>
                        <a:t> LM</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c. Naledi LM</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d. </a:t>
                      </a:r>
                      <a:r>
                        <a:rPr lang="en-ZA" sz="1400" dirty="0" err="1">
                          <a:solidFill>
                            <a:schemeClr val="tx1"/>
                          </a:solidFill>
                          <a:effectLst/>
                          <a:latin typeface="Arial" panose="020B0604020202020204" pitchFamily="34" charset="0"/>
                          <a:cs typeface="Arial" panose="020B0604020202020204" pitchFamily="34" charset="0"/>
                        </a:rPr>
                        <a:t>Taung</a:t>
                      </a:r>
                      <a:r>
                        <a:rPr lang="en-ZA" sz="1400" dirty="0">
                          <a:solidFill>
                            <a:schemeClr val="tx1"/>
                          </a:solidFill>
                          <a:effectLst/>
                          <a:latin typeface="Arial" panose="020B0604020202020204" pitchFamily="34" charset="0"/>
                          <a:cs typeface="Arial" panose="020B0604020202020204" pitchFamily="34" charset="0"/>
                        </a:rPr>
                        <a:t> LM</a:t>
                      </a:r>
                    </a:p>
                    <a:p>
                      <a:pPr marL="0" marR="0" indent="0" algn="just" defTabSz="914400" rtl="0" eaLnBrk="1" fontAlgn="auto" latinLnBrk="0" hangingPunct="1">
                        <a:lnSpc>
                          <a:spcPct val="150000"/>
                        </a:lnSpc>
                        <a:spcBef>
                          <a:spcPts val="0"/>
                        </a:spcBef>
                        <a:spcAft>
                          <a:spcPts val="0"/>
                        </a:spcAft>
                        <a:buClrTx/>
                        <a:buSzTx/>
                        <a:buFontTx/>
                        <a:buNone/>
                        <a:tabLst>
                          <a:tab pos="3829050" algn="l"/>
                        </a:tabLst>
                        <a:defRPr/>
                      </a:pPr>
                      <a:r>
                        <a:rPr lang="en-ZA" sz="1400" dirty="0">
                          <a:solidFill>
                            <a:schemeClr val="tx1"/>
                          </a:solidFill>
                          <a:effectLst/>
                          <a:latin typeface="Arial" panose="020B0604020202020204" pitchFamily="34" charset="0"/>
                          <a:cs typeface="Arial" panose="020B0604020202020204" pitchFamily="34" charset="0"/>
                        </a:rPr>
                        <a:t>e. </a:t>
                      </a:r>
                      <a:r>
                        <a:rPr lang="en-ZA" sz="1400" dirty="0" err="1">
                          <a:solidFill>
                            <a:schemeClr val="tx1"/>
                          </a:solidFill>
                          <a:effectLst/>
                          <a:latin typeface="Arial" panose="020B0604020202020204" pitchFamily="34" charset="0"/>
                          <a:cs typeface="Arial" panose="020B0604020202020204" pitchFamily="34" charset="0"/>
                        </a:rPr>
                        <a:t>Lekwa-Teemane</a:t>
                      </a:r>
                      <a:r>
                        <a:rPr lang="en-ZA" sz="1400" baseline="0" dirty="0">
                          <a:solidFill>
                            <a:schemeClr val="tx1"/>
                          </a:solidFill>
                          <a:effectLst/>
                          <a:latin typeface="Arial" panose="020B0604020202020204" pitchFamily="34" charset="0"/>
                          <a:cs typeface="Arial" panose="020B0604020202020204" pitchFamily="34" charset="0"/>
                        </a:rPr>
                        <a:t> (</a:t>
                      </a:r>
                      <a:r>
                        <a:rPr lang="en-ZA" sz="1400" baseline="0" dirty="0" err="1">
                          <a:solidFill>
                            <a:schemeClr val="tx1"/>
                          </a:solidFill>
                          <a:effectLst/>
                          <a:latin typeface="Arial" panose="020B0604020202020204" pitchFamily="34" charset="0"/>
                          <a:cs typeface="Arial" panose="020B0604020202020204" pitchFamily="34" charset="0"/>
                        </a:rPr>
                        <a:t>Bloemhof</a:t>
                      </a:r>
                      <a:r>
                        <a:rPr lang="en-ZA" sz="1400" baseline="0" dirty="0">
                          <a:solidFill>
                            <a:schemeClr val="tx1"/>
                          </a:solidFill>
                          <a:effectLst/>
                          <a:latin typeface="Arial" panose="020B0604020202020204" pitchFamily="34" charset="0"/>
                          <a:cs typeface="Arial" panose="020B0604020202020204" pitchFamily="34" charset="0"/>
                        </a:rPr>
                        <a:t> and Christiana)</a:t>
                      </a:r>
                      <a:endParaRPr lang="en-ZA" sz="14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tabLst>
                          <a:tab pos="3829050" algn="l"/>
                        </a:tabLst>
                      </a:pPr>
                      <a:r>
                        <a:rPr lang="en-ZA" sz="1400" b="1" dirty="0">
                          <a:solidFill>
                            <a:schemeClr val="tx1"/>
                          </a:solidFill>
                          <a:effectLst/>
                          <a:latin typeface="Arial" panose="020B0604020202020204" pitchFamily="34" charset="0"/>
                          <a:cs typeface="Arial" panose="020B0604020202020204" pitchFamily="34" charset="0"/>
                        </a:rPr>
                        <a:t>2.2 Dr Kenneth Kaunda District Municipality </a:t>
                      </a:r>
                    </a:p>
                    <a:p>
                      <a:pPr algn="just">
                        <a:lnSpc>
                          <a:spcPct val="150000"/>
                        </a:lnSpc>
                        <a:spcAft>
                          <a:spcPts val="0"/>
                        </a:spcAft>
                        <a:tabLst>
                          <a:tab pos="3829050" algn="l"/>
                        </a:tabLst>
                      </a:pPr>
                      <a:r>
                        <a:rPr lang="en-GB" sz="1400" dirty="0">
                          <a:solidFill>
                            <a:schemeClr val="tx1"/>
                          </a:solidFill>
                          <a:effectLst/>
                          <a:latin typeface="Arial" panose="020B0604020202020204" pitchFamily="34" charset="0"/>
                          <a:cs typeface="Arial" panose="020B0604020202020204" pitchFamily="34" charset="0"/>
                        </a:rPr>
                        <a:t>a. </a:t>
                      </a:r>
                      <a:r>
                        <a:rPr lang="en-GB" sz="1400" dirty="0" err="1">
                          <a:solidFill>
                            <a:schemeClr val="tx1"/>
                          </a:solidFill>
                          <a:effectLst/>
                          <a:latin typeface="Arial" panose="020B0604020202020204" pitchFamily="34" charset="0"/>
                          <a:cs typeface="Arial" panose="020B0604020202020204" pitchFamily="34" charset="0"/>
                        </a:rPr>
                        <a:t>Maquassi</a:t>
                      </a:r>
                      <a:r>
                        <a:rPr lang="en-GB" sz="1400" dirty="0">
                          <a:solidFill>
                            <a:schemeClr val="tx1"/>
                          </a:solidFill>
                          <a:effectLst/>
                          <a:latin typeface="Arial" panose="020B0604020202020204" pitchFamily="34" charset="0"/>
                          <a:cs typeface="Arial" panose="020B0604020202020204" pitchFamily="34" charset="0"/>
                        </a:rPr>
                        <a:t>-Hills Local Municipality</a:t>
                      </a:r>
                      <a:endParaRPr lang="en-ZA" sz="14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tabLst>
                          <a:tab pos="3829050" algn="l"/>
                        </a:tabLst>
                      </a:pPr>
                      <a:r>
                        <a:rPr lang="en-GB" sz="1400" b="1" dirty="0">
                          <a:solidFill>
                            <a:schemeClr val="tx1"/>
                          </a:solidFill>
                          <a:effectLst/>
                          <a:latin typeface="Arial" panose="020B0604020202020204" pitchFamily="34" charset="0"/>
                          <a:cs typeface="Arial" panose="020B0604020202020204" pitchFamily="34" charset="0"/>
                        </a:rPr>
                        <a:t>2.3 Ngaka Modiri Molema District Municipality</a:t>
                      </a:r>
                      <a:endParaRPr lang="en-ZA" sz="1400" b="1"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tabLst>
                          <a:tab pos="3829050" algn="l"/>
                        </a:tabLst>
                      </a:pPr>
                      <a:r>
                        <a:rPr lang="en-GB" sz="1400" dirty="0">
                          <a:solidFill>
                            <a:schemeClr val="tx1"/>
                          </a:solidFill>
                          <a:effectLst/>
                          <a:latin typeface="Arial" panose="020B0604020202020204" pitchFamily="34" charset="0"/>
                          <a:cs typeface="Arial" panose="020B0604020202020204" pitchFamily="34" charset="0"/>
                        </a:rPr>
                        <a:t>a.   </a:t>
                      </a:r>
                      <a:r>
                        <a:rPr lang="en-GB" sz="1400" dirty="0" err="1">
                          <a:solidFill>
                            <a:schemeClr val="tx1"/>
                          </a:solidFill>
                          <a:effectLst/>
                          <a:latin typeface="Arial" panose="020B0604020202020204" pitchFamily="34" charset="0"/>
                          <a:cs typeface="Arial" panose="020B0604020202020204" pitchFamily="34" charset="0"/>
                        </a:rPr>
                        <a:t>Mahikeng</a:t>
                      </a:r>
                      <a:r>
                        <a:rPr lang="en-GB" sz="1400" dirty="0">
                          <a:solidFill>
                            <a:schemeClr val="tx1"/>
                          </a:solidFill>
                          <a:effectLst/>
                          <a:latin typeface="Arial" panose="020B0604020202020204" pitchFamily="34" charset="0"/>
                          <a:cs typeface="Arial" panose="020B0604020202020204" pitchFamily="34" charset="0"/>
                        </a:rPr>
                        <a:t> Local Municipality</a:t>
                      </a:r>
                      <a:endParaRPr lang="en-ZA" sz="14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tabLst>
                          <a:tab pos="3829050" algn="l"/>
                        </a:tabLst>
                      </a:pPr>
                      <a:r>
                        <a:rPr lang="en-GB" sz="1400" dirty="0">
                          <a:solidFill>
                            <a:schemeClr val="tx1"/>
                          </a:solidFill>
                          <a:effectLst/>
                          <a:latin typeface="Arial" panose="020B0604020202020204" pitchFamily="34" charset="0"/>
                          <a:cs typeface="Arial" panose="020B0604020202020204" pitchFamily="34" charset="0"/>
                        </a:rPr>
                        <a:t>b.  Ditsobotla Local Municipality</a:t>
                      </a:r>
                      <a:endParaRPr lang="en-ZA" sz="14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tabLst>
                          <a:tab pos="3829050" algn="l"/>
                        </a:tabLst>
                      </a:pPr>
                      <a:r>
                        <a:rPr lang="en-GB" sz="1400" dirty="0">
                          <a:solidFill>
                            <a:schemeClr val="tx1"/>
                          </a:solidFill>
                          <a:effectLst/>
                          <a:latin typeface="Arial" panose="020B0604020202020204" pitchFamily="34" charset="0"/>
                          <a:cs typeface="Arial" panose="020B0604020202020204" pitchFamily="34" charset="0"/>
                        </a:rPr>
                        <a:t>c.  </a:t>
                      </a:r>
                      <a:r>
                        <a:rPr lang="en-GB" sz="1400" dirty="0" err="1">
                          <a:solidFill>
                            <a:schemeClr val="tx1"/>
                          </a:solidFill>
                          <a:effectLst/>
                          <a:latin typeface="Arial" panose="020B0604020202020204" pitchFamily="34" charset="0"/>
                          <a:cs typeface="Arial" panose="020B0604020202020204" pitchFamily="34" charset="0"/>
                        </a:rPr>
                        <a:t>Ramotshere</a:t>
                      </a:r>
                      <a:r>
                        <a:rPr lang="en-GB" sz="1400" dirty="0">
                          <a:solidFill>
                            <a:schemeClr val="tx1"/>
                          </a:solidFill>
                          <a:effectLst/>
                          <a:latin typeface="Arial" panose="020B0604020202020204" pitchFamily="34" charset="0"/>
                          <a:cs typeface="Arial" panose="020B0604020202020204" pitchFamily="34" charset="0"/>
                        </a:rPr>
                        <a:t> </a:t>
                      </a:r>
                      <a:r>
                        <a:rPr lang="en-GB" sz="1400" dirty="0" err="1">
                          <a:solidFill>
                            <a:schemeClr val="tx1"/>
                          </a:solidFill>
                          <a:effectLst/>
                          <a:latin typeface="Arial" panose="020B0604020202020204" pitchFamily="34" charset="0"/>
                          <a:cs typeface="Arial" panose="020B0604020202020204" pitchFamily="34" charset="0"/>
                        </a:rPr>
                        <a:t>Moiloa</a:t>
                      </a:r>
                      <a:r>
                        <a:rPr lang="en-GB" sz="1400" dirty="0">
                          <a:solidFill>
                            <a:schemeClr val="tx1"/>
                          </a:solidFill>
                          <a:effectLst/>
                          <a:latin typeface="Arial" panose="020B0604020202020204" pitchFamily="34" charset="0"/>
                          <a:cs typeface="Arial" panose="020B0604020202020204" pitchFamily="34" charset="0"/>
                        </a:rPr>
                        <a:t> Local Municipality</a:t>
                      </a:r>
                      <a:endParaRPr lang="en-ZA" sz="14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tabLst>
                          <a:tab pos="3829050" algn="l"/>
                        </a:tabLst>
                      </a:pPr>
                      <a:r>
                        <a:rPr lang="en-GB" sz="1400" dirty="0">
                          <a:solidFill>
                            <a:schemeClr val="tx1"/>
                          </a:solidFill>
                          <a:effectLst/>
                          <a:latin typeface="Arial" panose="020B0604020202020204" pitchFamily="34" charset="0"/>
                          <a:cs typeface="Arial" panose="020B0604020202020204" pitchFamily="34" charset="0"/>
                        </a:rPr>
                        <a:t>d.  </a:t>
                      </a:r>
                      <a:r>
                        <a:rPr lang="en-GB" sz="1400" dirty="0" err="1">
                          <a:solidFill>
                            <a:schemeClr val="tx1"/>
                          </a:solidFill>
                          <a:effectLst/>
                          <a:latin typeface="Arial" panose="020B0604020202020204" pitchFamily="34" charset="0"/>
                          <a:cs typeface="Arial" panose="020B0604020202020204" pitchFamily="34" charset="0"/>
                        </a:rPr>
                        <a:t>Ratlou</a:t>
                      </a:r>
                      <a:r>
                        <a:rPr lang="en-GB" sz="1400" dirty="0">
                          <a:solidFill>
                            <a:schemeClr val="tx1"/>
                          </a:solidFill>
                          <a:effectLst/>
                          <a:latin typeface="Arial" panose="020B0604020202020204" pitchFamily="34" charset="0"/>
                          <a:cs typeface="Arial" panose="020B0604020202020204" pitchFamily="34" charset="0"/>
                        </a:rPr>
                        <a:t> Local Municipality</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1019" marR="81019" marT="40510" marB="40510"/>
                </a:tc>
                <a:tc>
                  <a:txBody>
                    <a:bodyPr/>
                    <a:lstStyle/>
                    <a:p>
                      <a:pPr algn="just">
                        <a:lnSpc>
                          <a:spcPct val="150000"/>
                        </a:lnSpc>
                        <a:spcAft>
                          <a:spcPts val="0"/>
                        </a:spcAft>
                        <a:tabLst>
                          <a:tab pos="3829050" algn="l"/>
                        </a:tabLst>
                      </a:pPr>
                      <a:r>
                        <a:rPr lang="en-ZA" sz="1400" dirty="0" err="1">
                          <a:solidFill>
                            <a:schemeClr val="tx1"/>
                          </a:solidFill>
                          <a:effectLst/>
                          <a:latin typeface="Arial" panose="020B0604020202020204" pitchFamily="34" charset="0"/>
                          <a:cs typeface="Arial" panose="020B0604020202020204" pitchFamily="34" charset="0"/>
                        </a:rPr>
                        <a:t>O&amp;M</a:t>
                      </a:r>
                      <a:endParaRPr lang="en-ZA" sz="14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O&amp;M </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O&amp;M</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Bulk </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Bulk </a:t>
                      </a:r>
                    </a:p>
                    <a:p>
                      <a:pPr marL="0" marR="0" indent="0" algn="just" defTabSz="914400" rtl="0" eaLnBrk="1" fontAlgn="auto" latinLnBrk="0" hangingPunct="1">
                        <a:lnSpc>
                          <a:spcPct val="150000"/>
                        </a:lnSpc>
                        <a:spcBef>
                          <a:spcPts val="0"/>
                        </a:spcBef>
                        <a:spcAft>
                          <a:spcPts val="0"/>
                        </a:spcAft>
                        <a:buClrTx/>
                        <a:buSzTx/>
                        <a:buFontTx/>
                        <a:buNone/>
                        <a:tabLst>
                          <a:tab pos="3829050" algn="l"/>
                        </a:tabLst>
                        <a:defRPr/>
                      </a:pPr>
                      <a:r>
                        <a:rPr lang="en-ZA" sz="1400" dirty="0" err="1">
                          <a:solidFill>
                            <a:schemeClr val="tx1"/>
                          </a:solidFill>
                          <a:effectLst/>
                          <a:latin typeface="Arial" panose="020B0604020202020204" pitchFamily="34" charset="0"/>
                          <a:cs typeface="Arial" panose="020B0604020202020204" pitchFamily="34" charset="0"/>
                        </a:rPr>
                        <a:t>O&amp;M</a:t>
                      </a:r>
                      <a:r>
                        <a:rPr lang="en-ZA" sz="1400" baseline="0" dirty="0">
                          <a:solidFill>
                            <a:schemeClr val="tx1"/>
                          </a:solidFill>
                          <a:effectLst/>
                          <a:latin typeface="Arial" panose="020B0604020202020204" pitchFamily="34" charset="0"/>
                          <a:cs typeface="Arial" panose="020B0604020202020204" pitchFamily="34" charset="0"/>
                        </a:rPr>
                        <a:t> (WTW and </a:t>
                      </a:r>
                      <a:r>
                        <a:rPr lang="en-ZA" sz="1400" baseline="0" dirty="0" err="1">
                          <a:solidFill>
                            <a:schemeClr val="tx1"/>
                          </a:solidFill>
                          <a:effectLst/>
                          <a:latin typeface="Arial" panose="020B0604020202020204" pitchFamily="34" charset="0"/>
                          <a:cs typeface="Arial" panose="020B0604020202020204" pitchFamily="34" charset="0"/>
                        </a:rPr>
                        <a:t>WWTW</a:t>
                      </a:r>
                      <a:r>
                        <a:rPr lang="en-ZA" sz="1400" baseline="0" dirty="0">
                          <a:solidFill>
                            <a:schemeClr val="tx1"/>
                          </a:solidFill>
                          <a:effectLst/>
                          <a:latin typeface="Arial" panose="020B0604020202020204" pitchFamily="34" charset="0"/>
                          <a:cs typeface="Arial" panose="020B0604020202020204" pitchFamily="34" charset="0"/>
                        </a:rPr>
                        <a:t>)</a:t>
                      </a:r>
                      <a:endParaRPr lang="en-ZA" sz="1400"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**O&amp;M, Bulk</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Bulk </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Bulk, O&amp;M </a:t>
                      </a:r>
                      <a:endParaRPr lang="en-ZA" sz="1400" dirty="0">
                        <a:solidFill>
                          <a:srgbClr val="FF0000"/>
                        </a:solidFill>
                        <a:effectLst/>
                        <a:latin typeface="Arial" panose="020B0604020202020204" pitchFamily="34" charset="0"/>
                        <a:cs typeface="Arial" panose="020B0604020202020204" pitchFamily="34" charset="0"/>
                      </a:endParaRP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Bulk </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Bulk</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cs typeface="Arial" panose="020B0604020202020204" pitchFamily="34" charset="0"/>
                        </a:rPr>
                        <a:t>O&amp;M</a:t>
                      </a:r>
                    </a:p>
                    <a:p>
                      <a:pPr algn="just">
                        <a:lnSpc>
                          <a:spcPct val="150000"/>
                        </a:lnSpc>
                        <a:spcAft>
                          <a:spcPts val="0"/>
                        </a:spcAft>
                        <a:tabLst>
                          <a:tab pos="3829050" algn="l"/>
                        </a:tabLs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O&amp;M</a:t>
                      </a:r>
                    </a:p>
                  </a:txBody>
                  <a:tcPr marL="81019" marR="81019" marT="40510" marB="40510"/>
                </a:tc>
                <a:extLst>
                  <a:ext uri="{0D108BD9-81ED-4DB2-BD59-A6C34878D82A}">
                    <a16:rowId xmlns:a16="http://schemas.microsoft.com/office/drawing/2014/main" xmlns="" val="4255887797"/>
                  </a:ext>
                </a:extLst>
              </a:tr>
            </a:tbl>
          </a:graphicData>
        </a:graphic>
      </p:graphicFrame>
      <p:sp>
        <p:nvSpPr>
          <p:cNvPr id="7" name="Slide Number Placeholder 6">
            <a:extLst>
              <a:ext uri="{FF2B5EF4-FFF2-40B4-BE49-F238E27FC236}">
                <a16:creationId xmlns:a16="http://schemas.microsoft.com/office/drawing/2014/main" xmlns="" id="{EC65288B-C11E-4B04-8FC4-2F4E4D17B8B7}"/>
              </a:ext>
            </a:extLst>
          </p:cNvPr>
          <p:cNvSpPr>
            <a:spLocks noGrp="1"/>
          </p:cNvSpPr>
          <p:nvPr>
            <p:ph type="sldNum" sz="quarter" idx="12"/>
          </p:nvPr>
        </p:nvSpPr>
        <p:spPr>
          <a:xfrm>
            <a:off x="11132836" y="5985962"/>
            <a:ext cx="764215" cy="365125"/>
          </a:xfrm>
        </p:spPr>
        <p:txBody>
          <a:bodyPr/>
          <a:lstStyle/>
          <a:p>
            <a:fld id="{F6B056E8-F31B-4EC1-9C8A-F0FC3C8FB5FA}" type="slidenum">
              <a:rPr lang="en-GB" sz="2400" smtClean="0"/>
              <a:pPr/>
              <a:t>6</a:t>
            </a:fld>
            <a:endParaRPr lang="en-GB" sz="2400" dirty="0"/>
          </a:p>
        </p:txBody>
      </p:sp>
    </p:spTree>
    <p:extLst>
      <p:ext uri="{BB962C8B-B14F-4D97-AF65-F5344CB8AC3E}">
        <p14:creationId xmlns:p14="http://schemas.microsoft.com/office/powerpoint/2010/main" xmlns="" val="252529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25586" y="2633689"/>
            <a:ext cx="7200757" cy="1590621"/>
          </a:xfrm>
        </p:spPr>
        <p:txBody>
          <a:bodyPr>
            <a:normAutofit/>
          </a:bodyPr>
          <a:lstStyle/>
          <a:p>
            <a:r>
              <a:rPr lang="en-ZA" b="1" dirty="0"/>
              <a:t>4.   CAPACITY OF THE WATER INFRASTRUCTURE</a:t>
            </a:r>
            <a:endParaRPr lang="en-US" b="1" dirty="0"/>
          </a:p>
        </p:txBody>
      </p:sp>
      <p:sp>
        <p:nvSpPr>
          <p:cNvPr id="6" name="Slide Number Placeholder 5">
            <a:extLst>
              <a:ext uri="{FF2B5EF4-FFF2-40B4-BE49-F238E27FC236}">
                <a16:creationId xmlns:a16="http://schemas.microsoft.com/office/drawing/2014/main" xmlns="" id="{CEEB3796-1D97-44B5-ADC1-B76F10A9849E}"/>
              </a:ext>
            </a:extLst>
          </p:cNvPr>
          <p:cNvSpPr>
            <a:spLocks noGrp="1"/>
          </p:cNvSpPr>
          <p:nvPr>
            <p:ph type="sldNum" sz="quarter" idx="12"/>
          </p:nvPr>
        </p:nvSpPr>
        <p:spPr/>
        <p:txBody>
          <a:bodyPr/>
          <a:lstStyle/>
          <a:p>
            <a:fld id="{F6B056E8-F31B-4EC1-9C8A-F0FC3C8FB5FA}" type="slidenum">
              <a:rPr lang="en-GB" sz="2400" smtClean="0"/>
              <a:pPr/>
              <a:t>7</a:t>
            </a:fld>
            <a:endParaRPr lang="en-GB" sz="2400"/>
          </a:p>
        </p:txBody>
      </p:sp>
    </p:spTree>
    <p:extLst>
      <p:ext uri="{BB962C8B-B14F-4D97-AF65-F5344CB8AC3E}">
        <p14:creationId xmlns:p14="http://schemas.microsoft.com/office/powerpoint/2010/main" xmlns="" val="42292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69F052-D36F-4B91-80B3-99E8E84EFE13}"/>
              </a:ext>
            </a:extLst>
          </p:cNvPr>
          <p:cNvSpPr>
            <a:spLocks noGrp="1"/>
          </p:cNvSpPr>
          <p:nvPr>
            <p:ph type="title"/>
          </p:nvPr>
        </p:nvSpPr>
        <p:spPr>
          <a:xfrm>
            <a:off x="2886074" y="707901"/>
            <a:ext cx="7981951" cy="430493"/>
          </a:xfrm>
        </p:spPr>
        <p:txBody>
          <a:bodyPr/>
          <a:lstStyle/>
          <a:p>
            <a:r>
              <a:rPr lang="en-ZA" sz="1800" b="1" dirty="0"/>
              <a:t>4.1. MEGA LITERS – PROVIDED PER DAY IN DR RSM DM</a:t>
            </a:r>
          </a:p>
        </p:txBody>
      </p:sp>
      <p:sp>
        <p:nvSpPr>
          <p:cNvPr id="4" name="Slide Number Placeholder 3">
            <a:extLst>
              <a:ext uri="{FF2B5EF4-FFF2-40B4-BE49-F238E27FC236}">
                <a16:creationId xmlns:a16="http://schemas.microsoft.com/office/drawing/2014/main" xmlns="" id="{70FEBFC5-8134-4BBC-A494-DD5222F9BE8D}"/>
              </a:ext>
            </a:extLst>
          </p:cNvPr>
          <p:cNvSpPr>
            <a:spLocks noGrp="1"/>
          </p:cNvSpPr>
          <p:nvPr>
            <p:ph type="sldNum" sz="quarter" idx="12"/>
          </p:nvPr>
        </p:nvSpPr>
        <p:spPr/>
        <p:txBody>
          <a:bodyPr/>
          <a:lstStyle/>
          <a:p>
            <a:fld id="{F6B056E8-F31B-4EC1-9C8A-F0FC3C8FB5FA}" type="slidenum">
              <a:rPr lang="en-GB" smtClean="0"/>
              <a:pPr/>
              <a:t>8</a:t>
            </a:fld>
            <a:endParaRPr lang="en-GB" dirty="0"/>
          </a:p>
        </p:txBody>
      </p:sp>
      <p:graphicFrame>
        <p:nvGraphicFramePr>
          <p:cNvPr id="7" name="Table 6">
            <a:extLst>
              <a:ext uri="{FF2B5EF4-FFF2-40B4-BE49-F238E27FC236}">
                <a16:creationId xmlns:a16="http://schemas.microsoft.com/office/drawing/2014/main" xmlns="" id="{6EE731C4-2B9B-4DF3-8618-6CC1A7F5A0B1}"/>
              </a:ext>
            </a:extLst>
          </p:cNvPr>
          <p:cNvGraphicFramePr>
            <a:graphicFrameLocks noGrp="1"/>
          </p:cNvGraphicFramePr>
          <p:nvPr>
            <p:extLst>
              <p:ext uri="{D42A27DB-BD31-4B8C-83A1-F6EECF244321}">
                <p14:modId xmlns:p14="http://schemas.microsoft.com/office/powerpoint/2010/main" xmlns="" val="4099969348"/>
              </p:ext>
            </p:extLst>
          </p:nvPr>
        </p:nvGraphicFramePr>
        <p:xfrm>
          <a:off x="62702" y="1286241"/>
          <a:ext cx="11748298" cy="5361832"/>
        </p:xfrm>
        <a:graphic>
          <a:graphicData uri="http://schemas.openxmlformats.org/drawingml/2006/table">
            <a:tbl>
              <a:tblPr firstRow="1" bandRow="1">
                <a:tableStyleId>{5C22544A-7EE6-4342-B048-85BDC9FD1C3A}</a:tableStyleId>
              </a:tblPr>
              <a:tblGrid>
                <a:gridCol w="2440648">
                  <a:extLst>
                    <a:ext uri="{9D8B030D-6E8A-4147-A177-3AD203B41FA5}">
                      <a16:colId xmlns:a16="http://schemas.microsoft.com/office/drawing/2014/main" xmlns="" val="1939566613"/>
                    </a:ext>
                  </a:extLst>
                </a:gridCol>
                <a:gridCol w="2039226">
                  <a:extLst>
                    <a:ext uri="{9D8B030D-6E8A-4147-A177-3AD203B41FA5}">
                      <a16:colId xmlns:a16="http://schemas.microsoft.com/office/drawing/2014/main" xmlns="" val="2879827078"/>
                    </a:ext>
                  </a:extLst>
                </a:gridCol>
                <a:gridCol w="1934411">
                  <a:extLst>
                    <a:ext uri="{9D8B030D-6E8A-4147-A177-3AD203B41FA5}">
                      <a16:colId xmlns:a16="http://schemas.microsoft.com/office/drawing/2014/main" xmlns="" val="1529204725"/>
                    </a:ext>
                  </a:extLst>
                </a:gridCol>
                <a:gridCol w="1609871">
                  <a:extLst>
                    <a:ext uri="{9D8B030D-6E8A-4147-A177-3AD203B41FA5}">
                      <a16:colId xmlns:a16="http://schemas.microsoft.com/office/drawing/2014/main" xmlns="" val="3332362018"/>
                    </a:ext>
                  </a:extLst>
                </a:gridCol>
                <a:gridCol w="3724142">
                  <a:extLst>
                    <a:ext uri="{9D8B030D-6E8A-4147-A177-3AD203B41FA5}">
                      <a16:colId xmlns:a16="http://schemas.microsoft.com/office/drawing/2014/main" xmlns="" val="522115969"/>
                    </a:ext>
                  </a:extLst>
                </a:gridCol>
              </a:tblGrid>
              <a:tr h="884496">
                <a:tc>
                  <a:txBody>
                    <a:bodyPr/>
                    <a:lstStyle/>
                    <a:p>
                      <a:r>
                        <a:rPr lang="en-ZA" dirty="0"/>
                        <a:t>SOURCE</a:t>
                      </a:r>
                    </a:p>
                  </a:txBody>
                  <a:tcPr/>
                </a:tc>
                <a:tc>
                  <a:txBody>
                    <a:bodyPr/>
                    <a:lstStyle/>
                    <a:p>
                      <a:r>
                        <a:rPr lang="en-ZA" dirty="0"/>
                        <a:t>WTW</a:t>
                      </a:r>
                    </a:p>
                  </a:txBody>
                  <a:tcPr/>
                </a:tc>
                <a:tc>
                  <a:txBody>
                    <a:bodyPr/>
                    <a:lstStyle/>
                    <a:p>
                      <a:r>
                        <a:rPr lang="en-ZA" dirty="0"/>
                        <a:t>MUNICIPALITY SERVISED</a:t>
                      </a:r>
                    </a:p>
                  </a:txBody>
                  <a:tcPr/>
                </a:tc>
                <a:tc>
                  <a:txBody>
                    <a:bodyPr/>
                    <a:lstStyle/>
                    <a:p>
                      <a:r>
                        <a:rPr lang="en-ZA" dirty="0"/>
                        <a:t>DESIGNED CAPACITY Ml/d</a:t>
                      </a:r>
                    </a:p>
                  </a:txBody>
                  <a:tcPr/>
                </a:tc>
                <a:tc>
                  <a:txBody>
                    <a:bodyPr/>
                    <a:lstStyle/>
                    <a:p>
                      <a:r>
                        <a:rPr lang="en-ZA" dirty="0"/>
                        <a:t>CURRENT VOLUMES PRODUCED</a:t>
                      </a:r>
                    </a:p>
                  </a:txBody>
                  <a:tcPr/>
                </a:tc>
                <a:extLst>
                  <a:ext uri="{0D108BD9-81ED-4DB2-BD59-A6C34878D82A}">
                    <a16:rowId xmlns:a16="http://schemas.microsoft.com/office/drawing/2014/main" xmlns="" val="2443652523"/>
                  </a:ext>
                </a:extLst>
              </a:tr>
              <a:tr h="353798">
                <a:tc>
                  <a:txBody>
                    <a:bodyPr/>
                    <a:lstStyle/>
                    <a:p>
                      <a:r>
                        <a:rPr lang="en-ZA" dirty="0">
                          <a:latin typeface="Arial" panose="020B0604020202020204" pitchFamily="34" charset="0"/>
                          <a:cs typeface="Arial" panose="020B0604020202020204" pitchFamily="34" charset="0"/>
                        </a:rPr>
                        <a:t>Harts River</a:t>
                      </a:r>
                    </a:p>
                  </a:txBody>
                  <a:tcPr/>
                </a:tc>
                <a:tc>
                  <a:txBody>
                    <a:bodyPr/>
                    <a:lstStyle/>
                    <a:p>
                      <a:r>
                        <a:rPr lang="en-ZA" dirty="0">
                          <a:latin typeface="Arial" panose="020B0604020202020204" pitchFamily="34" charset="0"/>
                          <a:cs typeface="Arial" panose="020B0604020202020204" pitchFamily="34" charset="0"/>
                        </a:rPr>
                        <a:t>Kgomotso</a:t>
                      </a:r>
                    </a:p>
                  </a:txBody>
                  <a:tcPr/>
                </a:tc>
                <a:tc rowSpan="7">
                  <a:txBody>
                    <a:bodyPr/>
                    <a:lstStyle/>
                    <a:p>
                      <a:r>
                        <a:rPr lang="en-ZA" dirty="0">
                          <a:latin typeface="Arial" panose="020B0604020202020204" pitchFamily="34" charset="0"/>
                          <a:cs typeface="Arial" panose="020B0604020202020204" pitchFamily="34" charset="0"/>
                        </a:rPr>
                        <a:t>Dr Ruth Segomotsi Mompati District Municipality</a:t>
                      </a:r>
                    </a:p>
                  </a:txBody>
                  <a:tcPr/>
                </a:tc>
                <a:tc>
                  <a:txBody>
                    <a:bodyPr/>
                    <a:lstStyle/>
                    <a:p>
                      <a:pPr algn="ctr"/>
                      <a:r>
                        <a:rPr lang="en-ZA" dirty="0">
                          <a:latin typeface="Arial" panose="020B0604020202020204" pitchFamily="34" charset="0"/>
                          <a:cs typeface="Arial" panose="020B0604020202020204" pitchFamily="34" charset="0"/>
                        </a:rPr>
                        <a:t>1.8 Ml</a:t>
                      </a:r>
                    </a:p>
                  </a:txBody>
                  <a:tcPr/>
                </a:tc>
                <a:tc>
                  <a:txBody>
                    <a:bodyPr/>
                    <a:lstStyle/>
                    <a:p>
                      <a:r>
                        <a:rPr lang="en-ZA" dirty="0">
                          <a:latin typeface="Arial" panose="020B0604020202020204" pitchFamily="34" charset="0"/>
                          <a:cs typeface="Arial" panose="020B0604020202020204" pitchFamily="34" charset="0"/>
                        </a:rPr>
                        <a:t>1.5Ml</a:t>
                      </a:r>
                    </a:p>
                  </a:txBody>
                  <a:tcPr/>
                </a:tc>
                <a:extLst>
                  <a:ext uri="{0D108BD9-81ED-4DB2-BD59-A6C34878D82A}">
                    <a16:rowId xmlns:a16="http://schemas.microsoft.com/office/drawing/2014/main" xmlns="" val="3710754263"/>
                  </a:ext>
                </a:extLst>
              </a:tr>
              <a:tr h="590449">
                <a:tc>
                  <a:txBody>
                    <a:bodyPr/>
                    <a:lstStyle/>
                    <a:p>
                      <a:r>
                        <a:rPr lang="en-ZA" dirty="0">
                          <a:latin typeface="Arial" panose="020B0604020202020204" pitchFamily="34" charset="0"/>
                          <a:cs typeface="Arial" panose="020B0604020202020204" pitchFamily="34" charset="0"/>
                        </a:rPr>
                        <a:t>Vaal Harts Canal</a:t>
                      </a:r>
                    </a:p>
                  </a:txBody>
                  <a:tcPr/>
                </a:tc>
                <a:tc>
                  <a:txBody>
                    <a:bodyPr/>
                    <a:lstStyle/>
                    <a:p>
                      <a:r>
                        <a:rPr lang="en-ZA" dirty="0">
                          <a:latin typeface="Arial" panose="020B0604020202020204" pitchFamily="34" charset="0"/>
                          <a:cs typeface="Arial" panose="020B0604020202020204" pitchFamily="34" charset="0"/>
                        </a:rPr>
                        <a:t>Pudimoe Module 1</a:t>
                      </a:r>
                    </a:p>
                  </a:txBody>
                  <a:tcPr/>
                </a:tc>
                <a:tc vMerge="1">
                  <a:txBody>
                    <a:bodyPr/>
                    <a:lstStyle/>
                    <a:p>
                      <a:endParaRPr lang="en-ZA" dirty="0"/>
                    </a:p>
                  </a:txBody>
                  <a:tcPr/>
                </a:tc>
                <a:tc>
                  <a:txBody>
                    <a:bodyPr/>
                    <a:lstStyle/>
                    <a:p>
                      <a:pPr algn="ctr"/>
                      <a:r>
                        <a:rPr lang="en-ZA" dirty="0">
                          <a:latin typeface="Arial" panose="020B0604020202020204" pitchFamily="34" charset="0"/>
                          <a:cs typeface="Arial" panose="020B0604020202020204" pitchFamily="34" charset="0"/>
                        </a:rPr>
                        <a:t>6Ml</a:t>
                      </a:r>
                    </a:p>
                  </a:txBody>
                  <a:tcPr/>
                </a:tc>
                <a:tc>
                  <a:txBody>
                    <a:bodyPr/>
                    <a:lstStyle/>
                    <a:p>
                      <a:r>
                        <a:rPr lang="en-ZA" dirty="0">
                          <a:latin typeface="Arial" panose="020B0604020202020204" pitchFamily="34" charset="0"/>
                          <a:cs typeface="Arial" panose="020B0604020202020204" pitchFamily="34" charset="0"/>
                        </a:rPr>
                        <a:t>5Ml Not enough raw water</a:t>
                      </a:r>
                    </a:p>
                  </a:txBody>
                  <a:tcPr/>
                </a:tc>
                <a:extLst>
                  <a:ext uri="{0D108BD9-81ED-4DB2-BD59-A6C34878D82A}">
                    <a16:rowId xmlns:a16="http://schemas.microsoft.com/office/drawing/2014/main" xmlns="" val="3061594035"/>
                  </a:ext>
                </a:extLst>
              </a:tr>
              <a:tr h="590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Vaal Harts Canal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Pudimoe Module 2</a:t>
                      </a:r>
                    </a:p>
                  </a:txBody>
                  <a:tcPr/>
                </a:tc>
                <a:tc vMerge="1">
                  <a:txBody>
                    <a:bodyPr/>
                    <a:lstStyle/>
                    <a:p>
                      <a:endParaRPr lang="en-ZA" dirty="0"/>
                    </a:p>
                  </a:txBody>
                  <a:tcPr/>
                </a:tc>
                <a:tc>
                  <a:txBody>
                    <a:bodyPr/>
                    <a:lstStyle/>
                    <a:p>
                      <a:pPr algn="ctr"/>
                      <a:r>
                        <a:rPr lang="en-ZA" dirty="0">
                          <a:latin typeface="Arial" panose="020B0604020202020204" pitchFamily="34" charset="0"/>
                          <a:cs typeface="Arial" panose="020B0604020202020204" pitchFamily="34" charset="0"/>
                        </a:rPr>
                        <a:t>7Ml</a:t>
                      </a:r>
                    </a:p>
                  </a:txBody>
                  <a:tcPr/>
                </a:tc>
                <a:tc>
                  <a:txBody>
                    <a:bodyPr/>
                    <a:lstStyle/>
                    <a:p>
                      <a:r>
                        <a:rPr lang="en-ZA" dirty="0">
                          <a:latin typeface="Arial" panose="020B0604020202020204" pitchFamily="34" charset="0"/>
                          <a:cs typeface="Arial" panose="020B0604020202020204" pitchFamily="34" charset="0"/>
                        </a:rPr>
                        <a:t>6Ml Not enough raw water</a:t>
                      </a:r>
                    </a:p>
                  </a:txBody>
                  <a:tcPr/>
                </a:tc>
                <a:extLst>
                  <a:ext uri="{0D108BD9-81ED-4DB2-BD59-A6C34878D82A}">
                    <a16:rowId xmlns:a16="http://schemas.microsoft.com/office/drawing/2014/main" xmlns="" val="2674109576"/>
                  </a:ext>
                </a:extLst>
              </a:tr>
              <a:tr h="590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Vaal Harts Canal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Pudimoe Module 3</a:t>
                      </a:r>
                    </a:p>
                  </a:txBody>
                  <a:tcPr/>
                </a:tc>
                <a:tc vMerge="1">
                  <a:txBody>
                    <a:bodyPr/>
                    <a:lstStyle/>
                    <a:p>
                      <a:endParaRPr lang="en-ZA" dirty="0"/>
                    </a:p>
                  </a:txBody>
                  <a:tcPr/>
                </a:tc>
                <a:tc>
                  <a:txBody>
                    <a:bodyPr/>
                    <a:lstStyle/>
                    <a:p>
                      <a:pPr algn="ctr"/>
                      <a:r>
                        <a:rPr lang="en-ZA" dirty="0">
                          <a:latin typeface="Arial" panose="020B0604020202020204" pitchFamily="34" charset="0"/>
                          <a:cs typeface="Arial" panose="020B0604020202020204" pitchFamily="34" charset="0"/>
                        </a:rPr>
                        <a:t>7Ml</a:t>
                      </a:r>
                    </a:p>
                  </a:txBody>
                  <a:tcPr/>
                </a:tc>
                <a:tc>
                  <a:txBody>
                    <a:bodyPr/>
                    <a:lstStyle/>
                    <a:p>
                      <a:r>
                        <a:rPr lang="en-ZA" dirty="0">
                          <a:latin typeface="Arial" panose="020B0604020202020204" pitchFamily="34" charset="0"/>
                          <a:cs typeface="Arial" panose="020B0604020202020204" pitchFamily="34" charset="0"/>
                        </a:rPr>
                        <a:t>3Ml Not enough raw water</a:t>
                      </a:r>
                    </a:p>
                  </a:txBody>
                  <a:tcPr/>
                </a:tc>
                <a:extLst>
                  <a:ext uri="{0D108BD9-81ED-4DB2-BD59-A6C34878D82A}">
                    <a16:rowId xmlns:a16="http://schemas.microsoft.com/office/drawing/2014/main" xmlns="" val="1181894426"/>
                  </a:ext>
                </a:extLst>
              </a:tr>
              <a:tr h="353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Vaal Harts Canal</a:t>
                      </a:r>
                    </a:p>
                  </a:txBody>
                  <a:tcPr/>
                </a:tc>
                <a:tc>
                  <a:txBody>
                    <a:bodyPr/>
                    <a:lstStyle/>
                    <a:p>
                      <a:r>
                        <a:rPr lang="en-ZA" dirty="0">
                          <a:latin typeface="Arial" panose="020B0604020202020204" pitchFamily="34" charset="0"/>
                          <a:cs typeface="Arial" panose="020B0604020202020204" pitchFamily="34" charset="0"/>
                        </a:rPr>
                        <a:t>Bogosing</a:t>
                      </a:r>
                    </a:p>
                  </a:txBody>
                  <a:tcPr/>
                </a:tc>
                <a:tc vMerge="1">
                  <a:txBody>
                    <a:bodyPr/>
                    <a:lstStyle/>
                    <a:p>
                      <a:endParaRPr lang="en-ZA" dirty="0"/>
                    </a:p>
                  </a:txBody>
                  <a:tcPr/>
                </a:tc>
                <a:tc>
                  <a:txBody>
                    <a:bodyPr/>
                    <a:lstStyle/>
                    <a:p>
                      <a:pPr algn="ctr"/>
                      <a:r>
                        <a:rPr lang="en-ZA" dirty="0">
                          <a:latin typeface="Arial" panose="020B0604020202020204" pitchFamily="34" charset="0"/>
                          <a:cs typeface="Arial" panose="020B0604020202020204" pitchFamily="34" charset="0"/>
                        </a:rPr>
                        <a:t>1.2Ml</a:t>
                      </a:r>
                    </a:p>
                  </a:txBody>
                  <a:tcPr/>
                </a:tc>
                <a:tc>
                  <a:txBody>
                    <a:bodyPr/>
                    <a:lstStyle/>
                    <a:p>
                      <a:r>
                        <a:rPr lang="en-ZA" dirty="0">
                          <a:latin typeface="Arial" panose="020B0604020202020204" pitchFamily="34" charset="0"/>
                          <a:cs typeface="Arial" panose="020B0604020202020204" pitchFamily="34" charset="0"/>
                        </a:rPr>
                        <a:t>1.2Ml</a:t>
                      </a:r>
                    </a:p>
                  </a:txBody>
                  <a:tcPr/>
                </a:tc>
                <a:extLst>
                  <a:ext uri="{0D108BD9-81ED-4DB2-BD59-A6C34878D82A}">
                    <a16:rowId xmlns:a16="http://schemas.microsoft.com/office/drawing/2014/main" xmlns="" val="202303511"/>
                  </a:ext>
                </a:extLst>
              </a:tr>
              <a:tr h="619147">
                <a:tc>
                  <a:txBody>
                    <a:bodyPr/>
                    <a:lstStyle/>
                    <a:p>
                      <a:r>
                        <a:rPr lang="en-ZA" dirty="0" err="1">
                          <a:latin typeface="Arial" panose="020B0604020202020204" pitchFamily="34" charset="0"/>
                          <a:cs typeface="Arial" panose="020B0604020202020204" pitchFamily="34" charset="0"/>
                        </a:rPr>
                        <a:t>Taung</a:t>
                      </a:r>
                      <a:r>
                        <a:rPr lang="en-ZA" dirty="0">
                          <a:latin typeface="Arial" panose="020B0604020202020204" pitchFamily="34" charset="0"/>
                          <a:cs typeface="Arial" panose="020B0604020202020204" pitchFamily="34" charset="0"/>
                        </a:rPr>
                        <a:t> Dam</a:t>
                      </a:r>
                    </a:p>
                  </a:txBody>
                  <a:tcPr/>
                </a:tc>
                <a:tc>
                  <a:txBody>
                    <a:bodyPr/>
                    <a:lstStyle/>
                    <a:p>
                      <a:r>
                        <a:rPr lang="en-ZA" dirty="0">
                          <a:latin typeface="Arial" panose="020B0604020202020204" pitchFamily="34" charset="0"/>
                          <a:cs typeface="Arial" panose="020B0604020202020204" pitchFamily="34" charset="0"/>
                        </a:rPr>
                        <a:t>Taung </a:t>
                      </a:r>
                    </a:p>
                  </a:txBody>
                  <a:tcPr/>
                </a:tc>
                <a:tc vMerge="1">
                  <a:txBody>
                    <a:bodyPr/>
                    <a:lstStyle/>
                    <a:p>
                      <a:endParaRPr lang="en-ZA" dirty="0"/>
                    </a:p>
                  </a:txBody>
                  <a:tcPr/>
                </a:tc>
                <a:tc>
                  <a:txBody>
                    <a:bodyPr/>
                    <a:lstStyle/>
                    <a:p>
                      <a:pPr algn="ctr"/>
                      <a:r>
                        <a:rPr lang="en-ZA" dirty="0">
                          <a:latin typeface="Arial" panose="020B0604020202020204" pitchFamily="34" charset="0"/>
                          <a:cs typeface="Arial" panose="020B0604020202020204" pitchFamily="34" charset="0"/>
                        </a:rPr>
                        <a:t>11Ml</a:t>
                      </a:r>
                    </a:p>
                  </a:txBody>
                  <a:tcPr/>
                </a:tc>
                <a:tc>
                  <a:txBody>
                    <a:bodyPr/>
                    <a:lstStyle/>
                    <a:p>
                      <a:r>
                        <a:rPr lang="en-ZA" dirty="0">
                          <a:latin typeface="Arial" panose="020B0604020202020204" pitchFamily="34" charset="0"/>
                          <a:cs typeface="Arial" panose="020B0604020202020204" pitchFamily="34" charset="0"/>
                        </a:rPr>
                        <a:t>Under construction currently at 98% with Due Completion in November 2020</a:t>
                      </a:r>
                    </a:p>
                  </a:txBody>
                  <a:tcPr/>
                </a:tc>
                <a:extLst>
                  <a:ext uri="{0D108BD9-81ED-4DB2-BD59-A6C34878D82A}">
                    <a16:rowId xmlns:a16="http://schemas.microsoft.com/office/drawing/2014/main" xmlns="" val="1335357848"/>
                  </a:ext>
                </a:extLst>
              </a:tr>
              <a:tr h="881272">
                <a:tc>
                  <a:txBody>
                    <a:bodyPr/>
                    <a:lstStyle/>
                    <a:p>
                      <a:r>
                        <a:rPr lang="en-ZA">
                          <a:latin typeface="Arial" panose="020B0604020202020204" pitchFamily="34" charset="0"/>
                          <a:cs typeface="Arial" panose="020B0604020202020204" pitchFamily="34" charset="0"/>
                        </a:rPr>
                        <a:t>Wentzel Dam</a:t>
                      </a:r>
                    </a:p>
                    <a:p>
                      <a:r>
                        <a:rPr lang="en-ZA">
                          <a:latin typeface="Arial" panose="020B0604020202020204" pitchFamily="34" charset="0"/>
                          <a:cs typeface="Arial" panose="020B0604020202020204" pitchFamily="34" charset="0"/>
                        </a:rPr>
                        <a:t>Boreholes</a:t>
                      </a:r>
                      <a:endParaRPr lang="en-ZA" dirty="0">
                        <a:latin typeface="Arial" panose="020B0604020202020204" pitchFamily="34" charset="0"/>
                        <a:cs typeface="Arial" panose="020B0604020202020204" pitchFamily="34" charset="0"/>
                      </a:endParaRPr>
                    </a:p>
                  </a:txBody>
                  <a:tcPr/>
                </a:tc>
                <a:tc>
                  <a:txBody>
                    <a:bodyPr/>
                    <a:lstStyle/>
                    <a:p>
                      <a:r>
                        <a:rPr lang="en-ZA" dirty="0" err="1">
                          <a:latin typeface="Arial" panose="020B0604020202020204" pitchFamily="34" charset="0"/>
                          <a:cs typeface="Arial" panose="020B0604020202020204" pitchFamily="34" charset="0"/>
                        </a:rPr>
                        <a:t>Mamusa</a:t>
                      </a:r>
                      <a:endParaRPr lang="en-ZA" dirty="0">
                        <a:latin typeface="Arial" panose="020B0604020202020204" pitchFamily="34" charset="0"/>
                        <a:cs typeface="Arial" panose="020B0604020202020204" pitchFamily="34" charset="0"/>
                      </a:endParaRPr>
                    </a:p>
                  </a:txBody>
                  <a:tcPr/>
                </a:tc>
                <a:tc vMerge="1">
                  <a:txBody>
                    <a:bodyPr/>
                    <a:lstStyle/>
                    <a:p>
                      <a:endParaRPr lang="en-ZA"/>
                    </a:p>
                  </a:txBody>
                  <a:tcPr/>
                </a:tc>
                <a:tc>
                  <a:txBody>
                    <a:bodyPr/>
                    <a:lstStyle/>
                    <a:p>
                      <a:pPr algn="ctr"/>
                      <a:r>
                        <a:rPr lang="en-ZA" dirty="0">
                          <a:latin typeface="Arial" panose="020B0604020202020204" pitchFamily="34" charset="0"/>
                          <a:cs typeface="Arial" panose="020B0604020202020204" pitchFamily="34" charset="0"/>
                        </a:rPr>
                        <a:t>4Ml</a:t>
                      </a:r>
                    </a:p>
                  </a:txBody>
                  <a:tcPr/>
                </a:tc>
                <a:tc>
                  <a:txBody>
                    <a:bodyPr/>
                    <a:lstStyle/>
                    <a:p>
                      <a:r>
                        <a:rPr lang="en-ZA" dirty="0">
                          <a:latin typeface="Arial" panose="020B0604020202020204" pitchFamily="34" charset="0"/>
                          <a:cs typeface="Arial" panose="020B0604020202020204" pitchFamily="34" charset="0"/>
                        </a:rPr>
                        <a:t>3,5Ml</a:t>
                      </a:r>
                    </a:p>
                  </a:txBody>
                  <a:tcPr/>
                </a:tc>
                <a:extLst>
                  <a:ext uri="{0D108BD9-81ED-4DB2-BD59-A6C34878D82A}">
                    <a16:rowId xmlns:a16="http://schemas.microsoft.com/office/drawing/2014/main" xmlns="" val="182580831"/>
                  </a:ext>
                </a:extLst>
              </a:tr>
            </a:tbl>
          </a:graphicData>
        </a:graphic>
      </p:graphicFrame>
    </p:spTree>
    <p:extLst>
      <p:ext uri="{BB962C8B-B14F-4D97-AF65-F5344CB8AC3E}">
        <p14:creationId xmlns:p14="http://schemas.microsoft.com/office/powerpoint/2010/main" xmlns="" val="287396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0FEBFC5-8134-4BBC-A494-DD5222F9BE8D}"/>
              </a:ext>
            </a:extLst>
          </p:cNvPr>
          <p:cNvSpPr>
            <a:spLocks noGrp="1"/>
          </p:cNvSpPr>
          <p:nvPr>
            <p:ph type="sldNum" sz="quarter" idx="12"/>
          </p:nvPr>
        </p:nvSpPr>
        <p:spPr/>
        <p:txBody>
          <a:bodyPr/>
          <a:lstStyle/>
          <a:p>
            <a:fld id="{F6B056E8-F31B-4EC1-9C8A-F0FC3C8FB5FA}" type="slidenum">
              <a:rPr lang="en-GB" sz="2000" smtClean="0"/>
              <a:pPr/>
              <a:t>9</a:t>
            </a:fld>
            <a:endParaRPr lang="en-GB" sz="2000" dirty="0"/>
          </a:p>
        </p:txBody>
      </p:sp>
      <p:graphicFrame>
        <p:nvGraphicFramePr>
          <p:cNvPr id="7" name="Table 6">
            <a:extLst>
              <a:ext uri="{FF2B5EF4-FFF2-40B4-BE49-F238E27FC236}">
                <a16:creationId xmlns:a16="http://schemas.microsoft.com/office/drawing/2014/main" xmlns="" id="{6EE731C4-2B9B-4DF3-8618-6CC1A7F5A0B1}"/>
              </a:ext>
            </a:extLst>
          </p:cNvPr>
          <p:cNvGraphicFramePr>
            <a:graphicFrameLocks noGrp="1"/>
          </p:cNvGraphicFramePr>
          <p:nvPr>
            <p:extLst>
              <p:ext uri="{D42A27DB-BD31-4B8C-83A1-F6EECF244321}">
                <p14:modId xmlns:p14="http://schemas.microsoft.com/office/powerpoint/2010/main" xmlns="" val="1250547458"/>
              </p:ext>
            </p:extLst>
          </p:nvPr>
        </p:nvGraphicFramePr>
        <p:xfrm>
          <a:off x="62702" y="1286241"/>
          <a:ext cx="11469189" cy="4270592"/>
        </p:xfrm>
        <a:graphic>
          <a:graphicData uri="http://schemas.openxmlformats.org/drawingml/2006/table">
            <a:tbl>
              <a:tblPr firstRow="1" bandRow="1">
                <a:tableStyleId>{5C22544A-7EE6-4342-B048-85BDC9FD1C3A}</a:tableStyleId>
              </a:tblPr>
              <a:tblGrid>
                <a:gridCol w="2382665">
                  <a:extLst>
                    <a:ext uri="{9D8B030D-6E8A-4147-A177-3AD203B41FA5}">
                      <a16:colId xmlns:a16="http://schemas.microsoft.com/office/drawing/2014/main" xmlns="" val="1939566613"/>
                    </a:ext>
                  </a:extLst>
                </a:gridCol>
                <a:gridCol w="1990779">
                  <a:extLst>
                    <a:ext uri="{9D8B030D-6E8A-4147-A177-3AD203B41FA5}">
                      <a16:colId xmlns:a16="http://schemas.microsoft.com/office/drawing/2014/main" xmlns="" val="2879827078"/>
                    </a:ext>
                  </a:extLst>
                </a:gridCol>
                <a:gridCol w="2410306">
                  <a:extLst>
                    <a:ext uri="{9D8B030D-6E8A-4147-A177-3AD203B41FA5}">
                      <a16:colId xmlns:a16="http://schemas.microsoft.com/office/drawing/2014/main" xmlns="" val="1529204725"/>
                    </a:ext>
                  </a:extLst>
                </a:gridCol>
                <a:gridCol w="2209066">
                  <a:extLst>
                    <a:ext uri="{9D8B030D-6E8A-4147-A177-3AD203B41FA5}">
                      <a16:colId xmlns:a16="http://schemas.microsoft.com/office/drawing/2014/main" xmlns="" val="3332362018"/>
                    </a:ext>
                  </a:extLst>
                </a:gridCol>
                <a:gridCol w="2476373">
                  <a:extLst>
                    <a:ext uri="{9D8B030D-6E8A-4147-A177-3AD203B41FA5}">
                      <a16:colId xmlns:a16="http://schemas.microsoft.com/office/drawing/2014/main" xmlns="" val="522115969"/>
                    </a:ext>
                  </a:extLst>
                </a:gridCol>
              </a:tblGrid>
              <a:tr h="978752">
                <a:tc>
                  <a:txBody>
                    <a:bodyPr/>
                    <a:lstStyle/>
                    <a:p>
                      <a:r>
                        <a:rPr lang="en-ZA" dirty="0"/>
                        <a:t>SOURCE</a:t>
                      </a:r>
                    </a:p>
                  </a:txBody>
                  <a:tcPr/>
                </a:tc>
                <a:tc>
                  <a:txBody>
                    <a:bodyPr/>
                    <a:lstStyle/>
                    <a:p>
                      <a:r>
                        <a:rPr lang="en-ZA" dirty="0"/>
                        <a:t>WTW</a:t>
                      </a:r>
                    </a:p>
                  </a:txBody>
                  <a:tcPr/>
                </a:tc>
                <a:tc>
                  <a:txBody>
                    <a:bodyPr/>
                    <a:lstStyle/>
                    <a:p>
                      <a:r>
                        <a:rPr lang="en-ZA" dirty="0"/>
                        <a:t>MUNICIPALITY SERVICED</a:t>
                      </a:r>
                    </a:p>
                  </a:txBody>
                  <a:tcPr/>
                </a:tc>
                <a:tc>
                  <a:txBody>
                    <a:bodyPr/>
                    <a:lstStyle/>
                    <a:p>
                      <a:r>
                        <a:rPr lang="en-ZA" dirty="0"/>
                        <a:t>DESIGNED CAPACITY Ml/d</a:t>
                      </a:r>
                    </a:p>
                  </a:txBody>
                  <a:tcPr/>
                </a:tc>
                <a:tc>
                  <a:txBody>
                    <a:bodyPr/>
                    <a:lstStyle/>
                    <a:p>
                      <a:r>
                        <a:rPr lang="en-ZA" dirty="0"/>
                        <a:t>CURRENT VOLUMES PRODUCED</a:t>
                      </a:r>
                    </a:p>
                  </a:txBody>
                  <a:tcPr/>
                </a:tc>
                <a:extLst>
                  <a:ext uri="{0D108BD9-81ED-4DB2-BD59-A6C34878D82A}">
                    <a16:rowId xmlns:a16="http://schemas.microsoft.com/office/drawing/2014/main" xmlns="" val="2443652523"/>
                  </a:ext>
                </a:extLst>
              </a:tr>
              <a:tr h="1463040">
                <a:tc>
                  <a:txBody>
                    <a:bodyPr/>
                    <a:lstStyle/>
                    <a:p>
                      <a:r>
                        <a:rPr lang="en-ZA" dirty="0">
                          <a:latin typeface="Arial" panose="020B0604020202020204" pitchFamily="34" charset="0"/>
                          <a:cs typeface="Arial" panose="020B0604020202020204" pitchFamily="34" charset="0"/>
                        </a:rPr>
                        <a:t>Vaal</a:t>
                      </a:r>
                      <a:r>
                        <a:rPr lang="en-ZA" baseline="0" dirty="0">
                          <a:latin typeface="Arial" panose="020B0604020202020204" pitchFamily="34" charset="0"/>
                          <a:cs typeface="Arial" panose="020B0604020202020204" pitchFamily="34" charset="0"/>
                        </a:rPr>
                        <a:t> River</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Bloemhof WTW</a:t>
                      </a:r>
                    </a:p>
                  </a:txBody>
                  <a:tcPr/>
                </a:tc>
                <a:tc rowSpan="2">
                  <a:txBody>
                    <a:bodyPr/>
                    <a:lstStyle/>
                    <a:p>
                      <a:r>
                        <a:rPr lang="en-ZA" dirty="0">
                          <a:latin typeface="Arial" panose="020B0604020202020204" pitchFamily="34" charset="0"/>
                          <a:cs typeface="Arial" panose="020B0604020202020204" pitchFamily="34" charset="0"/>
                        </a:rPr>
                        <a:t>Dr Ruth Segomotsi Mompati District Municipality</a:t>
                      </a: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14Ml</a:t>
                      </a:r>
                    </a:p>
                  </a:txBody>
                  <a:tcPr/>
                </a:tc>
                <a:tc>
                  <a:txBody>
                    <a:bodyPr/>
                    <a:lstStyle/>
                    <a:p>
                      <a:r>
                        <a:rPr lang="en-ZA" dirty="0">
                          <a:latin typeface="Arial" panose="020B0604020202020204" pitchFamily="34" charset="0"/>
                          <a:cs typeface="Arial" panose="020B0604020202020204" pitchFamily="34" charset="0"/>
                        </a:rPr>
                        <a:t>12Ml Plant in process of upgrading with a 10Ml/day plant to supply Schweizer </a:t>
                      </a:r>
                      <a:r>
                        <a:rPr lang="en-ZA" dirty="0" err="1">
                          <a:latin typeface="Arial" panose="020B0604020202020204" pitchFamily="34" charset="0"/>
                          <a:cs typeface="Arial" panose="020B0604020202020204" pitchFamily="34" charset="0"/>
                        </a:rPr>
                        <a:t>Renecke</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10754263"/>
                  </a:ext>
                </a:extLst>
              </a:tr>
              <a:tr h="182880">
                <a:tc>
                  <a:txBody>
                    <a:bodyPr/>
                    <a:lstStyle/>
                    <a:p>
                      <a:r>
                        <a:rPr lang="en-ZA">
                          <a:latin typeface="Arial" panose="020B0604020202020204" pitchFamily="34" charset="0"/>
                          <a:cs typeface="Arial" panose="020B0604020202020204" pitchFamily="34" charset="0"/>
                        </a:rPr>
                        <a:t>Vaal River</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Christiana WTW</a:t>
                      </a:r>
                    </a:p>
                  </a:txBody>
                  <a:tcPr/>
                </a:tc>
                <a:tc vMerge="1">
                  <a:txBody>
                    <a:bodyPr/>
                    <a:lstStyle/>
                    <a:p>
                      <a:endParaRPr lang="en-ZA"/>
                    </a:p>
                  </a:txBody>
                  <a:tcPr/>
                </a:tc>
                <a:tc>
                  <a:txBody>
                    <a:bodyPr/>
                    <a:lstStyle/>
                    <a:p>
                      <a:r>
                        <a:rPr lang="en-ZA" dirty="0">
                          <a:latin typeface="Arial" panose="020B0604020202020204" pitchFamily="34" charset="0"/>
                          <a:cs typeface="Arial" panose="020B0604020202020204" pitchFamily="34" charset="0"/>
                        </a:rPr>
                        <a:t>8.6Ml</a:t>
                      </a:r>
                    </a:p>
                  </a:txBody>
                  <a:tcPr/>
                </a:tc>
                <a:tc>
                  <a:txBody>
                    <a:bodyPr/>
                    <a:lstStyle/>
                    <a:p>
                      <a:r>
                        <a:rPr lang="en-ZA" dirty="0">
                          <a:latin typeface="Arial" panose="020B0604020202020204" pitchFamily="34" charset="0"/>
                          <a:cs typeface="Arial" panose="020B0604020202020204" pitchFamily="34" charset="0"/>
                        </a:rPr>
                        <a:t>6Ml Plant</a:t>
                      </a:r>
                      <a:r>
                        <a:rPr lang="en-ZA" baseline="0" dirty="0">
                          <a:latin typeface="Arial" panose="020B0604020202020204" pitchFamily="34" charset="0"/>
                          <a:cs typeface="Arial" panose="020B0604020202020204" pitchFamily="34" charset="0"/>
                        </a:rPr>
                        <a:t> needs to be upgraded/refurbished to produce more water</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9"/>
                  </a:ext>
                </a:extLst>
              </a:tr>
              <a:tr h="628598">
                <a:tc>
                  <a:txBody>
                    <a:bodyPr/>
                    <a:lstStyle/>
                    <a:p>
                      <a:r>
                        <a:rPr lang="en-ZA" dirty="0">
                          <a:latin typeface="Arial" panose="020B0604020202020204" pitchFamily="34" charset="0"/>
                          <a:cs typeface="Arial" panose="020B0604020202020204" pitchFamily="34" charset="0"/>
                        </a:rPr>
                        <a:t>Vaal River and Bore</a:t>
                      </a:r>
                      <a:r>
                        <a:rPr lang="en-ZA" baseline="0" dirty="0">
                          <a:latin typeface="Arial" panose="020B0604020202020204" pitchFamily="34" charset="0"/>
                          <a:cs typeface="Arial" panose="020B0604020202020204" pitchFamily="34" charset="0"/>
                        </a:rPr>
                        <a:t> Holes</a:t>
                      </a: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Balkfontein WTW</a:t>
                      </a:r>
                    </a:p>
                  </a:txBody>
                  <a:tcPr/>
                </a:tc>
                <a:tc>
                  <a:txBody>
                    <a:bodyPr/>
                    <a:lstStyle/>
                    <a:p>
                      <a:r>
                        <a:rPr lang="en-ZA" dirty="0">
                          <a:latin typeface="Arial" panose="020B0604020202020204" pitchFamily="34" charset="0"/>
                          <a:cs typeface="Arial" panose="020B0604020202020204" pitchFamily="34" charset="0"/>
                        </a:rPr>
                        <a:t>Dr Kenneth Kaunda DM/</a:t>
                      </a:r>
                      <a:r>
                        <a:rPr lang="en-ZA" dirty="0" err="1">
                          <a:latin typeface="Arial" panose="020B0604020202020204" pitchFamily="34" charset="0"/>
                          <a:cs typeface="Arial" panose="020B0604020202020204" pitchFamily="34" charset="0"/>
                        </a:rPr>
                        <a:t>Maquassi</a:t>
                      </a:r>
                      <a:r>
                        <a:rPr lang="en-ZA" dirty="0">
                          <a:latin typeface="Arial" panose="020B0604020202020204" pitchFamily="34" charset="0"/>
                          <a:cs typeface="Arial" panose="020B0604020202020204" pitchFamily="34" charset="0"/>
                        </a:rPr>
                        <a:t> Hills LM</a:t>
                      </a:r>
                    </a:p>
                  </a:txBody>
                  <a:tcPr/>
                </a:tc>
                <a:tc>
                  <a:txBody>
                    <a:bodyPr/>
                    <a:lstStyle/>
                    <a:p>
                      <a:r>
                        <a:rPr lang="en-ZA" dirty="0">
                          <a:latin typeface="Arial" panose="020B0604020202020204" pitchFamily="34" charset="0"/>
                          <a:cs typeface="Arial" panose="020B0604020202020204" pitchFamily="34" charset="0"/>
                        </a:rPr>
                        <a:t>&gt;12Ml</a:t>
                      </a:r>
                    </a:p>
                  </a:txBody>
                  <a:tcPr/>
                </a:tc>
                <a:tc>
                  <a:txBody>
                    <a:bodyPr/>
                    <a:lstStyle/>
                    <a:p>
                      <a:r>
                        <a:rPr lang="en-ZA" dirty="0">
                          <a:latin typeface="Arial" panose="020B0604020202020204" pitchFamily="34" charset="0"/>
                          <a:cs typeface="Arial" panose="020B0604020202020204" pitchFamily="34" charset="0"/>
                        </a:rPr>
                        <a:t>12Ml</a:t>
                      </a:r>
                    </a:p>
                  </a:txBody>
                  <a:tcPr/>
                </a:tc>
                <a:extLst>
                  <a:ext uri="{0D108BD9-81ED-4DB2-BD59-A6C34878D82A}">
                    <a16:rowId xmlns:a16="http://schemas.microsoft.com/office/drawing/2014/main" xmlns="" val="492302901"/>
                  </a:ext>
                </a:extLst>
              </a:tr>
            </a:tbl>
          </a:graphicData>
        </a:graphic>
      </p:graphicFrame>
      <p:sp>
        <p:nvSpPr>
          <p:cNvPr id="5" name="Title 1">
            <a:extLst>
              <a:ext uri="{FF2B5EF4-FFF2-40B4-BE49-F238E27FC236}">
                <a16:creationId xmlns:a16="http://schemas.microsoft.com/office/drawing/2014/main" xmlns="" id="{54D35732-95B9-4C2E-B734-DC7A0CE96B9A}"/>
              </a:ext>
            </a:extLst>
          </p:cNvPr>
          <p:cNvSpPr txBox="1">
            <a:spLocks/>
          </p:cNvSpPr>
          <p:nvPr/>
        </p:nvSpPr>
        <p:spPr>
          <a:xfrm>
            <a:off x="1563055" y="672625"/>
            <a:ext cx="9809796" cy="559596"/>
          </a:xfrm>
          <a:prstGeom prst="rect">
            <a:avLst/>
          </a:prstGeom>
        </p:spPr>
        <p:txBody>
          <a:bodyPr/>
          <a:lstStyle>
            <a:lvl1pPr algn="ctr" defTabSz="914400" rtl="0" eaLnBrk="1" latinLnBrk="0" hangingPunct="1">
              <a:lnSpc>
                <a:spcPct val="90000"/>
              </a:lnSpc>
              <a:spcBef>
                <a:spcPct val="0"/>
              </a:spcBef>
              <a:buNone/>
              <a:defRPr sz="3600" kern="1200" cap="none" baseline="0">
                <a:solidFill>
                  <a:schemeClr val="bg1"/>
                </a:solidFill>
                <a:effectLst/>
                <a:latin typeface="Arial" panose="020B0604020202020204" pitchFamily="34" charset="0"/>
                <a:ea typeface="+mj-ea"/>
                <a:cs typeface="Arial" panose="020B0604020202020204" pitchFamily="34" charset="0"/>
              </a:defRPr>
            </a:lvl1pPr>
          </a:lstStyle>
          <a:p>
            <a:r>
              <a:rPr lang="en-ZA" sz="1600" b="1" dirty="0"/>
              <a:t>4.2  MEGA LITERS – DR RSM &amp; DR KK (</a:t>
            </a:r>
            <a:r>
              <a:rPr lang="en-ZA" sz="1600" b="1" dirty="0" err="1"/>
              <a:t>Maquassi</a:t>
            </a:r>
            <a:r>
              <a:rPr lang="en-ZA" sz="1600" b="1" dirty="0"/>
              <a:t> Hills LM)</a:t>
            </a:r>
          </a:p>
        </p:txBody>
      </p:sp>
    </p:spTree>
    <p:extLst>
      <p:ext uri="{BB962C8B-B14F-4D97-AF65-F5344CB8AC3E}">
        <p14:creationId xmlns:p14="http://schemas.microsoft.com/office/powerpoint/2010/main" xmlns="" val="548716049"/>
      </p:ext>
    </p:extLst>
  </p:cSld>
  <p:clrMapOvr>
    <a:masterClrMapping/>
  </p:clrMapOvr>
</p:sld>
</file>

<file path=ppt/theme/theme1.xml><?xml version="1.0" encoding="utf-8"?>
<a:theme xmlns:a="http://schemas.openxmlformats.org/drawingml/2006/main" name="Drop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5" id="{9CC08981-B090-47C7-8B41-5FF5E013F1E4}" vid="{617913E2-B167-4040-8E64-C241692A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7039</TotalTime>
  <Words>1313</Words>
  <Application>Microsoft Office PowerPoint</Application>
  <PresentationFormat>Custom</PresentationFormat>
  <Paragraphs>253</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Droplet</vt:lpstr>
      <vt:lpstr>CorelDRAW</vt:lpstr>
      <vt:lpstr>Worksheet</vt:lpstr>
      <vt:lpstr>Slide 1</vt:lpstr>
      <vt:lpstr>Contents Page</vt:lpstr>
      <vt:lpstr>Slide 3</vt:lpstr>
      <vt:lpstr>2. PURPOSE OF THE PRESENTATION</vt:lpstr>
      <vt:lpstr>Slide 5</vt:lpstr>
      <vt:lpstr>3.  AREA OF SUPPLY AND OPERATION (Cont…)</vt:lpstr>
      <vt:lpstr>Slide 7</vt:lpstr>
      <vt:lpstr>4.1. MEGA LITERS – PROVIDED PER DAY IN DR RSM DM</vt:lpstr>
      <vt:lpstr>Slide 9</vt:lpstr>
      <vt:lpstr>4.3  MEGA LITERS – PROVIDED PER DAY MAHIKENG &amp; CAPACITY PER DAY NORTH WEST</vt:lpstr>
      <vt:lpstr>Slide 11</vt:lpstr>
      <vt:lpstr>      5.1  Challenges in the bulk water supply –DR.RSM DM</vt:lpstr>
      <vt:lpstr>      5.2  Challenges in the bulk water supply –Maquassi Hills LM</vt:lpstr>
      <vt:lpstr>      5.1  Challenges in the bulk water supply –NMMDM</vt:lpstr>
      <vt:lpstr>Slide 15</vt:lpstr>
      <vt:lpstr> 5.3 Debtors Book 31 August 2020 – North West</vt:lpstr>
      <vt:lpstr> Impact of Covid 19 on Operations</vt:lpstr>
      <vt:lpstr> Impact of Covid 19 on Operations</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Shasha Mapinane</dc:creator>
  <cp:lastModifiedBy>USER</cp:lastModifiedBy>
  <cp:revision>430</cp:revision>
  <cp:lastPrinted>2019-08-07T05:40:17Z</cp:lastPrinted>
  <dcterms:created xsi:type="dcterms:W3CDTF">2015-02-09T12:52:00Z</dcterms:created>
  <dcterms:modified xsi:type="dcterms:W3CDTF">2020-10-19T08:09:08Z</dcterms:modified>
</cp:coreProperties>
</file>