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5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8" r:id="rId2"/>
    <p:sldMasterId id="2147483762" r:id="rId3"/>
    <p:sldMasterId id="2147483832" r:id="rId4"/>
    <p:sldMasterId id="2147483901" r:id="rId5"/>
    <p:sldMasterId id="2147483914" r:id="rId6"/>
  </p:sldMasterIdLst>
  <p:notesMasterIdLst>
    <p:notesMasterId r:id="rId41"/>
  </p:notesMasterIdLst>
  <p:handoutMasterIdLst>
    <p:handoutMasterId r:id="rId42"/>
  </p:handoutMasterIdLst>
  <p:sldIdLst>
    <p:sldId id="572" r:id="rId7"/>
    <p:sldId id="573" r:id="rId8"/>
    <p:sldId id="574" r:id="rId9"/>
    <p:sldId id="575" r:id="rId10"/>
    <p:sldId id="576" r:id="rId11"/>
    <p:sldId id="577" r:id="rId12"/>
    <p:sldId id="578" r:id="rId13"/>
    <p:sldId id="580" r:id="rId14"/>
    <p:sldId id="579" r:id="rId15"/>
    <p:sldId id="581" r:id="rId16"/>
    <p:sldId id="582" r:id="rId17"/>
    <p:sldId id="583" r:id="rId18"/>
    <p:sldId id="584" r:id="rId19"/>
    <p:sldId id="585" r:id="rId20"/>
    <p:sldId id="586" r:id="rId21"/>
    <p:sldId id="587" r:id="rId22"/>
    <p:sldId id="588" r:id="rId23"/>
    <p:sldId id="486" r:id="rId24"/>
    <p:sldId id="487" r:id="rId25"/>
    <p:sldId id="447" r:id="rId26"/>
    <p:sldId id="448" r:id="rId27"/>
    <p:sldId id="449" r:id="rId28"/>
    <p:sldId id="450" r:id="rId29"/>
    <p:sldId id="451" r:id="rId30"/>
    <p:sldId id="488" r:id="rId31"/>
    <p:sldId id="592" r:id="rId32"/>
    <p:sldId id="593" r:id="rId33"/>
    <p:sldId id="594" r:id="rId34"/>
    <p:sldId id="595" r:id="rId35"/>
    <p:sldId id="596" r:id="rId36"/>
    <p:sldId id="589" r:id="rId37"/>
    <p:sldId id="590" r:id="rId38"/>
    <p:sldId id="591" r:id="rId39"/>
    <p:sldId id="375" r:id="rId4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" initials="B" lastIdx="1" clrIdx="0">
    <p:extLst>
      <p:ext uri="{19B8F6BF-5375-455C-9EA6-DF929625EA0E}">
        <p15:presenceInfo xmlns:p15="http://schemas.microsoft.com/office/powerpoint/2012/main" userId="Bru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79" d="100"/>
          <a:sy n="79" d="100"/>
        </p:scale>
        <p:origin x="3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9DEFCE-2B28-4808-A580-D2651DD714F7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A13201-449D-4A45-8BCC-208D9700EFF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ZA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11. CURRICULUM SUPPORT AT DISTRICT LEVEL</a:t>
          </a:r>
        </a:p>
      </dgm:t>
    </dgm:pt>
    <dgm:pt modelId="{9D496FC0-B087-4C0B-ACC0-16C85CFA6D76}" type="parTrans" cxnId="{A4229CCE-A33C-4A13-B41E-8B9AE7CA226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F2D5E0-4A4D-427F-86A8-BAAD0082C86D}" type="sibTrans" cxnId="{A4229CCE-A33C-4A13-B41E-8B9AE7CA226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FDE57D-35B5-48AA-8C77-4140885338E3}" type="pres">
      <dgm:prSet presAssocID="{349DEFCE-2B28-4808-A580-D2651DD714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362BB-230E-4A1D-A10C-388C26517454}" type="pres">
      <dgm:prSet presAssocID="{8EA13201-449D-4A45-8BCC-208D9700EFFD}" presName="centerShape" presStyleLbl="node0" presStyleIdx="0" presStyleCnt="1" custScaleX="181560"/>
      <dgm:spPr/>
      <dgm:t>
        <a:bodyPr/>
        <a:lstStyle/>
        <a:p>
          <a:endParaRPr lang="en-US"/>
        </a:p>
      </dgm:t>
    </dgm:pt>
  </dgm:ptLst>
  <dgm:cxnLst>
    <dgm:cxn modelId="{51B1557A-E040-4F30-A17A-10085FA1E571}" type="presOf" srcId="{8EA13201-449D-4A45-8BCC-208D9700EFFD}" destId="{DE5362BB-230E-4A1D-A10C-388C26517454}" srcOrd="0" destOrd="0" presId="urn:microsoft.com/office/officeart/2005/8/layout/radial6"/>
    <dgm:cxn modelId="{B9166719-7553-40C7-9025-0D8B88F3A768}" type="presOf" srcId="{349DEFCE-2B28-4808-A580-D2651DD714F7}" destId="{96FDE57D-35B5-48AA-8C77-4140885338E3}" srcOrd="0" destOrd="0" presId="urn:microsoft.com/office/officeart/2005/8/layout/radial6"/>
    <dgm:cxn modelId="{A4229CCE-A33C-4A13-B41E-8B9AE7CA2267}" srcId="{349DEFCE-2B28-4808-A580-D2651DD714F7}" destId="{8EA13201-449D-4A45-8BCC-208D9700EFFD}" srcOrd="0" destOrd="0" parTransId="{9D496FC0-B087-4C0B-ACC0-16C85CFA6D76}" sibTransId="{86F2D5E0-4A4D-427F-86A8-BAAD0082C86D}"/>
    <dgm:cxn modelId="{C7B091B0-29E8-41A2-A52D-D3C3AEC526D6}" type="presParOf" srcId="{96FDE57D-35B5-48AA-8C77-4140885338E3}" destId="{DE5362BB-230E-4A1D-A10C-388C26517454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9DEFCE-2B28-4808-A580-D2651DD714F7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A13201-449D-4A45-8BCC-208D9700EFF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ZA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12. IMPACT ON ASSESSMENT ISSUES</a:t>
          </a:r>
        </a:p>
      </dgm:t>
    </dgm:pt>
    <dgm:pt modelId="{9D496FC0-B087-4C0B-ACC0-16C85CFA6D76}" type="parTrans" cxnId="{A4229CCE-A33C-4A13-B41E-8B9AE7CA226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F2D5E0-4A4D-427F-86A8-BAAD0082C86D}" type="sibTrans" cxnId="{A4229CCE-A33C-4A13-B41E-8B9AE7CA226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FDE57D-35B5-48AA-8C77-4140885338E3}" type="pres">
      <dgm:prSet presAssocID="{349DEFCE-2B28-4808-A580-D2651DD714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362BB-230E-4A1D-A10C-388C26517454}" type="pres">
      <dgm:prSet presAssocID="{8EA13201-449D-4A45-8BCC-208D9700EFFD}" presName="centerShape" presStyleLbl="node0" presStyleIdx="0" presStyleCnt="1" custScaleX="181560"/>
      <dgm:spPr/>
      <dgm:t>
        <a:bodyPr/>
        <a:lstStyle/>
        <a:p>
          <a:endParaRPr lang="en-US"/>
        </a:p>
      </dgm:t>
    </dgm:pt>
  </dgm:ptLst>
  <dgm:cxnLst>
    <dgm:cxn modelId="{051F7C21-2CC4-4D1E-9848-3FB7382F53F2}" type="presOf" srcId="{349DEFCE-2B28-4808-A580-D2651DD714F7}" destId="{96FDE57D-35B5-48AA-8C77-4140885338E3}" srcOrd="0" destOrd="0" presId="urn:microsoft.com/office/officeart/2005/8/layout/radial6"/>
    <dgm:cxn modelId="{A114B37B-4CA3-4D26-846B-8BB199DC77FC}" type="presOf" srcId="{8EA13201-449D-4A45-8BCC-208D9700EFFD}" destId="{DE5362BB-230E-4A1D-A10C-388C26517454}" srcOrd="0" destOrd="0" presId="urn:microsoft.com/office/officeart/2005/8/layout/radial6"/>
    <dgm:cxn modelId="{A4229CCE-A33C-4A13-B41E-8B9AE7CA2267}" srcId="{349DEFCE-2B28-4808-A580-D2651DD714F7}" destId="{8EA13201-449D-4A45-8BCC-208D9700EFFD}" srcOrd="0" destOrd="0" parTransId="{9D496FC0-B087-4C0B-ACC0-16C85CFA6D76}" sibTransId="{86F2D5E0-4A4D-427F-86A8-BAAD0082C86D}"/>
    <dgm:cxn modelId="{034E184A-6916-4BBB-AB38-46A7653D5390}" type="presParOf" srcId="{96FDE57D-35B5-48AA-8C77-4140885338E3}" destId="{DE5362BB-230E-4A1D-A10C-388C26517454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9DEFCE-2B28-4808-A580-D2651DD714F7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A13201-449D-4A45-8BCC-208D9700EFF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ZA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13. IMPACT ON EXAMINATION ISSUES</a:t>
          </a:r>
        </a:p>
      </dgm:t>
    </dgm:pt>
    <dgm:pt modelId="{9D496FC0-B087-4C0B-ACC0-16C85CFA6D76}" type="parTrans" cxnId="{A4229CCE-A33C-4A13-B41E-8B9AE7CA226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F2D5E0-4A4D-427F-86A8-BAAD0082C86D}" type="sibTrans" cxnId="{A4229CCE-A33C-4A13-B41E-8B9AE7CA226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FDE57D-35B5-48AA-8C77-4140885338E3}" type="pres">
      <dgm:prSet presAssocID="{349DEFCE-2B28-4808-A580-D2651DD714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362BB-230E-4A1D-A10C-388C26517454}" type="pres">
      <dgm:prSet presAssocID="{8EA13201-449D-4A45-8BCC-208D9700EFFD}" presName="centerShape" presStyleLbl="node0" presStyleIdx="0" presStyleCnt="1" custScaleX="181560"/>
      <dgm:spPr/>
      <dgm:t>
        <a:bodyPr/>
        <a:lstStyle/>
        <a:p>
          <a:endParaRPr lang="en-US"/>
        </a:p>
      </dgm:t>
    </dgm:pt>
  </dgm:ptLst>
  <dgm:cxnLst>
    <dgm:cxn modelId="{D6065733-A912-441C-83B7-54A466D16701}" type="presOf" srcId="{8EA13201-449D-4A45-8BCC-208D9700EFFD}" destId="{DE5362BB-230E-4A1D-A10C-388C26517454}" srcOrd="0" destOrd="0" presId="urn:microsoft.com/office/officeart/2005/8/layout/radial6"/>
    <dgm:cxn modelId="{A4229CCE-A33C-4A13-B41E-8B9AE7CA2267}" srcId="{349DEFCE-2B28-4808-A580-D2651DD714F7}" destId="{8EA13201-449D-4A45-8BCC-208D9700EFFD}" srcOrd="0" destOrd="0" parTransId="{9D496FC0-B087-4C0B-ACC0-16C85CFA6D76}" sibTransId="{86F2D5E0-4A4D-427F-86A8-BAAD0082C86D}"/>
    <dgm:cxn modelId="{824B8E2F-E0EC-432C-8CC9-4BA2A3520927}" type="presOf" srcId="{349DEFCE-2B28-4808-A580-D2651DD714F7}" destId="{96FDE57D-35B5-48AA-8C77-4140885338E3}" srcOrd="0" destOrd="0" presId="urn:microsoft.com/office/officeart/2005/8/layout/radial6"/>
    <dgm:cxn modelId="{3DAEC563-E543-409E-9DAD-78BDFBE2B520}" type="presParOf" srcId="{96FDE57D-35B5-48AA-8C77-4140885338E3}" destId="{DE5362BB-230E-4A1D-A10C-388C26517454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9DEFCE-2B28-4808-A580-D2651DD714F7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A13201-449D-4A45-8BCC-208D9700EFF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ZA" sz="3200" b="1" dirty="0" smtClean="0">
              <a:solidFill>
                <a:schemeClr val="tx1"/>
              </a:solidFill>
              <a:latin typeface="Arial Narrow" panose="020B0606020202030204" pitchFamily="34" charset="0"/>
              <a:ea typeface="Cambria" panose="02040503050406030204" pitchFamily="18" charset="0"/>
            </a:rPr>
            <a:t> </a:t>
          </a:r>
          <a:r>
            <a:rPr lang="en-ZA" sz="5400" b="1" dirty="0" smtClean="0">
              <a:solidFill>
                <a:schemeClr val="tx1"/>
              </a:solidFill>
              <a:latin typeface="Arial Narrow" panose="020B0606020202030204" pitchFamily="34" charset="0"/>
              <a:ea typeface="Cambria" panose="02040503050406030204" pitchFamily="18" charset="0"/>
            </a:rPr>
            <a:t>CORPORATE MANAGEMENT SERVICES</a:t>
          </a:r>
        </a:p>
      </dgm:t>
    </dgm:pt>
    <dgm:pt modelId="{9D496FC0-B087-4C0B-ACC0-16C85CFA6D76}" type="parTrans" cxnId="{A4229CCE-A33C-4A13-B41E-8B9AE7CA2267}">
      <dgm:prSet/>
      <dgm:spPr/>
      <dgm:t>
        <a:bodyPr/>
        <a:lstStyle/>
        <a:p>
          <a:endParaRPr lang="en-US" sz="4000" b="1"/>
        </a:p>
      </dgm:t>
    </dgm:pt>
    <dgm:pt modelId="{86F2D5E0-4A4D-427F-86A8-BAAD0082C86D}" type="sibTrans" cxnId="{A4229CCE-A33C-4A13-B41E-8B9AE7CA2267}">
      <dgm:prSet/>
      <dgm:spPr/>
      <dgm:t>
        <a:bodyPr/>
        <a:lstStyle/>
        <a:p>
          <a:endParaRPr lang="en-US" sz="4000" b="1"/>
        </a:p>
      </dgm:t>
    </dgm:pt>
    <dgm:pt modelId="{96FDE57D-35B5-48AA-8C77-4140885338E3}" type="pres">
      <dgm:prSet presAssocID="{349DEFCE-2B28-4808-A580-D2651DD714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DE5362BB-230E-4A1D-A10C-388C26517454}" type="pres">
      <dgm:prSet presAssocID="{8EA13201-449D-4A45-8BCC-208D9700EFFD}" presName="centerShape" presStyleLbl="node0" presStyleIdx="0" presStyleCnt="1" custScaleX="253138" custLinFactNeighborX="-6090" custLinFactNeighborY="33"/>
      <dgm:spPr/>
      <dgm:t>
        <a:bodyPr/>
        <a:lstStyle/>
        <a:p>
          <a:endParaRPr lang="en-ZA"/>
        </a:p>
      </dgm:t>
    </dgm:pt>
  </dgm:ptLst>
  <dgm:cxnLst>
    <dgm:cxn modelId="{13738F24-C4AF-4BBA-BC36-EA2172E79A41}" type="presOf" srcId="{8EA13201-449D-4A45-8BCC-208D9700EFFD}" destId="{DE5362BB-230E-4A1D-A10C-388C26517454}" srcOrd="0" destOrd="0" presId="urn:microsoft.com/office/officeart/2005/8/layout/radial6"/>
    <dgm:cxn modelId="{AA982D32-AB95-4DF9-863F-DF627CCA43F9}" type="presOf" srcId="{349DEFCE-2B28-4808-A580-D2651DD714F7}" destId="{96FDE57D-35B5-48AA-8C77-4140885338E3}" srcOrd="0" destOrd="0" presId="urn:microsoft.com/office/officeart/2005/8/layout/radial6"/>
    <dgm:cxn modelId="{A4229CCE-A33C-4A13-B41E-8B9AE7CA2267}" srcId="{349DEFCE-2B28-4808-A580-D2651DD714F7}" destId="{8EA13201-449D-4A45-8BCC-208D9700EFFD}" srcOrd="0" destOrd="0" parTransId="{9D496FC0-B087-4C0B-ACC0-16C85CFA6D76}" sibTransId="{86F2D5E0-4A4D-427F-86A8-BAAD0082C86D}"/>
    <dgm:cxn modelId="{E8C06DE5-C506-4C02-84FC-01ECBBF3B652}" type="presParOf" srcId="{96FDE57D-35B5-48AA-8C77-4140885338E3}" destId="{DE5362BB-230E-4A1D-A10C-388C26517454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9DEFCE-2B28-4808-A580-D2651DD714F7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A13201-449D-4A45-8BCC-208D9700EFF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14. 2020/21 SPECIAL ADJUSTMENT BUDGET  </a:t>
          </a:r>
          <a:br>
            <a:rPr lang="en-GB" sz="32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endParaRPr lang="en-GB" sz="3200" b="1" dirty="0" smtClean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endParaRPr lang="en-ZA" sz="3200" b="1" dirty="0" smtClean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D496FC0-B087-4C0B-ACC0-16C85CFA6D76}" type="parTrans" cxnId="{A4229CCE-A33C-4A13-B41E-8B9AE7CA226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F2D5E0-4A4D-427F-86A8-BAAD0082C86D}" type="sibTrans" cxnId="{A4229CCE-A33C-4A13-B41E-8B9AE7CA2267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FDE57D-35B5-48AA-8C77-4140885338E3}" type="pres">
      <dgm:prSet presAssocID="{349DEFCE-2B28-4808-A580-D2651DD714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362BB-230E-4A1D-A10C-388C26517454}" type="pres">
      <dgm:prSet presAssocID="{8EA13201-449D-4A45-8BCC-208D9700EFFD}" presName="centerShape" presStyleLbl="node0" presStyleIdx="0" presStyleCnt="1" custScaleX="181560"/>
      <dgm:spPr/>
      <dgm:t>
        <a:bodyPr/>
        <a:lstStyle/>
        <a:p>
          <a:endParaRPr lang="en-US"/>
        </a:p>
      </dgm:t>
    </dgm:pt>
  </dgm:ptLst>
  <dgm:cxnLst>
    <dgm:cxn modelId="{14D7CEFE-7C0A-4783-AA56-A08F02923BA6}" type="presOf" srcId="{8EA13201-449D-4A45-8BCC-208D9700EFFD}" destId="{DE5362BB-230E-4A1D-A10C-388C26517454}" srcOrd="0" destOrd="0" presId="urn:microsoft.com/office/officeart/2005/8/layout/radial6"/>
    <dgm:cxn modelId="{9AC3FA92-C729-44DC-B578-783B17A2DF31}" type="presOf" srcId="{349DEFCE-2B28-4808-A580-D2651DD714F7}" destId="{96FDE57D-35B5-48AA-8C77-4140885338E3}" srcOrd="0" destOrd="0" presId="urn:microsoft.com/office/officeart/2005/8/layout/radial6"/>
    <dgm:cxn modelId="{A4229CCE-A33C-4A13-B41E-8B9AE7CA2267}" srcId="{349DEFCE-2B28-4808-A580-D2651DD714F7}" destId="{8EA13201-449D-4A45-8BCC-208D9700EFFD}" srcOrd="0" destOrd="0" parTransId="{9D496FC0-B087-4C0B-ACC0-16C85CFA6D76}" sibTransId="{86F2D5E0-4A4D-427F-86A8-BAAD0082C86D}"/>
    <dgm:cxn modelId="{C779F162-896C-46E7-A000-9CD2CC20C2D6}" type="presParOf" srcId="{96FDE57D-35B5-48AA-8C77-4140885338E3}" destId="{DE5362BB-230E-4A1D-A10C-388C26517454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362BB-230E-4A1D-A10C-388C26517454}">
      <dsp:nvSpPr>
        <dsp:cNvPr id="0" name=""/>
        <dsp:cNvSpPr/>
      </dsp:nvSpPr>
      <dsp:spPr>
        <a:xfrm>
          <a:off x="287512" y="1056"/>
          <a:ext cx="7959374" cy="438388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11. CURRICULUM SUPPORT AT DISTRICT LEVEL</a:t>
          </a:r>
        </a:p>
      </dsp:txBody>
      <dsp:txXfrm>
        <a:off x="1453135" y="643061"/>
        <a:ext cx="5628128" cy="3099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362BB-230E-4A1D-A10C-388C26517454}">
      <dsp:nvSpPr>
        <dsp:cNvPr id="0" name=""/>
        <dsp:cNvSpPr/>
      </dsp:nvSpPr>
      <dsp:spPr>
        <a:xfrm>
          <a:off x="287512" y="1056"/>
          <a:ext cx="7959374" cy="438388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12. IMPACT ON ASSESSMENT ISSUES</a:t>
          </a:r>
        </a:p>
      </dsp:txBody>
      <dsp:txXfrm>
        <a:off x="1453135" y="643061"/>
        <a:ext cx="5628128" cy="3099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362BB-230E-4A1D-A10C-388C26517454}">
      <dsp:nvSpPr>
        <dsp:cNvPr id="0" name=""/>
        <dsp:cNvSpPr/>
      </dsp:nvSpPr>
      <dsp:spPr>
        <a:xfrm>
          <a:off x="287512" y="1056"/>
          <a:ext cx="7959374" cy="438388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13. IMPACT ON EXAMINATION ISSUES</a:t>
          </a:r>
        </a:p>
      </dsp:txBody>
      <dsp:txXfrm>
        <a:off x="1453135" y="643061"/>
        <a:ext cx="5628128" cy="3099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362BB-230E-4A1D-A10C-388C26517454}">
      <dsp:nvSpPr>
        <dsp:cNvPr id="0" name=""/>
        <dsp:cNvSpPr/>
      </dsp:nvSpPr>
      <dsp:spPr>
        <a:xfrm>
          <a:off x="0" y="4119"/>
          <a:ext cx="8121847" cy="3208466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2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mbria" panose="02040503050406030204" pitchFamily="18" charset="0"/>
            </a:rPr>
            <a:t> </a:t>
          </a:r>
          <a:r>
            <a:rPr lang="en-ZA" sz="5400" b="1" kern="1200" dirty="0" smtClean="0">
              <a:solidFill>
                <a:schemeClr val="tx1"/>
              </a:solidFill>
              <a:latin typeface="Arial Narrow" panose="020B0606020202030204" pitchFamily="34" charset="0"/>
              <a:ea typeface="Cambria" panose="02040503050406030204" pitchFamily="18" charset="0"/>
            </a:rPr>
            <a:t>CORPORATE MANAGEMENT SERVICES</a:t>
          </a:r>
        </a:p>
      </dsp:txBody>
      <dsp:txXfrm>
        <a:off x="1189417" y="473988"/>
        <a:ext cx="5743013" cy="22687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362BB-230E-4A1D-A10C-388C26517454}">
      <dsp:nvSpPr>
        <dsp:cNvPr id="0" name=""/>
        <dsp:cNvSpPr/>
      </dsp:nvSpPr>
      <dsp:spPr>
        <a:xfrm>
          <a:off x="287512" y="1056"/>
          <a:ext cx="7959374" cy="438388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14. 2020/21 SPECIAL ADJUSTMENT BUDGET  </a:t>
          </a:r>
          <a:br>
            <a:rPr lang="en-GB" sz="3200" b="1" kern="1200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endParaRPr lang="en-GB" sz="3200" b="1" kern="1200" dirty="0" smtClean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3200" b="1" kern="1200" dirty="0" smtClean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453135" y="643061"/>
        <a:ext cx="5628128" cy="3099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6AC32-2B07-47EF-B25D-6737D29D9C10}" type="datetimeFigureOut">
              <a:rPr lang="en-ZA" smtClean="0"/>
              <a:pPr/>
              <a:t>2020-10-14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6534D-CAC4-4427-95B4-B802CB4585D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48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3EB70-881F-4EBE-B62E-5A91AB209E55}" type="datetimeFigureOut">
              <a:rPr lang="en-ZA" smtClean="0"/>
              <a:t>2020-10-14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A336-3764-42B6-A92B-F06D7508E0A8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BCF5C-793D-4E2E-8A58-2738429E752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1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9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9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62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3B0CF2-7F87-4E02-A248-870047730F9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0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18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8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jpe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4.png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jpe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657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12192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332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771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6"/>
            <a:ext cx="12192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  <a:sym typeface="Helvetica Neue"/>
              </a:rPr>
              <a:t>Website: www.education.gov.za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  <a:sym typeface="Helvetica Neue"/>
              </a:rPr>
              <a:t>Call Centre: 0800 202 933 | callcentre@dbe.gov.za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  <a:sym typeface="Helvetica Neue"/>
              </a:rPr>
              <a:t>Twitter: @DBE_SA | Facebook: DBE SA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prstClr val="white"/>
              </a:solidFill>
              <a:sym typeface="Helvetica Neue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953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V="1">
            <a:off x="2117" y="5937250"/>
            <a:ext cx="8467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2117" y="5937250"/>
            <a:ext cx="8467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7" y="254000"/>
            <a:ext cx="68834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2443163"/>
            <a:ext cx="6053667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r="17442"/>
          <a:stretch>
            <a:fillRect/>
          </a:stretch>
        </p:blipFill>
        <p:spPr bwMode="auto">
          <a:xfrm>
            <a:off x="448734" y="4765675"/>
            <a:ext cx="156633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5573713"/>
            <a:ext cx="1521884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374658" y="4477451"/>
            <a:ext cx="38012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sym typeface="Helvetica Neue"/>
              </a:rPr>
              <a:t>“</a:t>
            </a:r>
            <a:r>
              <a:rPr lang="en-US" sz="12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sym typeface="Helvetica Neue"/>
              </a:rPr>
              <a:t>Towards Excellence in Education and Sport Development</a:t>
            </a:r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sym typeface="Helvetica Neue"/>
              </a:rPr>
              <a:t>”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65570" y="67550"/>
            <a:ext cx="5388431" cy="3692754"/>
          </a:xfrm>
          <a:ln>
            <a:noFill/>
          </a:ln>
        </p:spPr>
        <p:txBody>
          <a:bodyPr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0" i="0" u="none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Neue"/>
                <a:ea typeface="Helvetica Neue"/>
                <a:cs typeface="Helvetica Neue"/>
              </a:defRPr>
            </a:lvl1pPr>
          </a:lstStyle>
          <a:p>
            <a:pPr>
              <a:defRPr/>
            </a:pPr>
            <a:fld id="{CAA3EF8F-2874-4E74-80F2-7FF2325962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50217" y="6356351"/>
            <a:ext cx="4470400" cy="365125"/>
          </a:xfrm>
        </p:spPr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Neue"/>
                <a:ea typeface="Helvetica Neue"/>
                <a:cs typeface="Helvetica Neu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>
              <a:defRPr/>
            </a:pPr>
            <a:fld id="{ACAFC29F-5F98-49D8-91B5-76353E817C23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93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3049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9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765569" y="191445"/>
            <a:ext cx="5388430" cy="3568859"/>
          </a:xfr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200" b="0" i="0" u="none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ZA" sz="6000" b="1" dirty="0"/>
              <a:t>Presentation title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AFAE-37DC-4D99-936F-3BEE9BF53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49510" y="6356353"/>
            <a:ext cx="44704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r="17443"/>
          <a:stretch/>
        </p:blipFill>
        <p:spPr>
          <a:xfrm>
            <a:off x="2448384" y="4553391"/>
            <a:ext cx="1567543" cy="167019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61196" y="3928502"/>
            <a:ext cx="38544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“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Ngwana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 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ke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 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sejo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 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wa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 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tlhakanelwa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5" y="191445"/>
            <a:ext cx="3849896" cy="3588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3412" y="179367"/>
            <a:ext cx="5300997" cy="17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31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6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0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80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55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38682"/>
            <a:ext cx="12192000" cy="1419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39" y="5966311"/>
            <a:ext cx="1260292" cy="8916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69266" y="6358447"/>
            <a:ext cx="30534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“</a:t>
            </a:r>
            <a:r>
              <a:rPr lang="en-US" sz="1600" i="1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Ngwana</a:t>
            </a:r>
            <a:r>
              <a:rPr lang="en-US" sz="1600" i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600" i="1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ke</a:t>
            </a:r>
            <a:r>
              <a:rPr lang="en-US" sz="1600" i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600" i="1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Sejo</a:t>
            </a:r>
            <a:r>
              <a:rPr lang="en-US" sz="1600" i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600" i="1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wa</a:t>
            </a:r>
            <a:r>
              <a:rPr lang="en-US" sz="1600" i="1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600" i="1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tlhakanelwa</a:t>
            </a:r>
            <a:r>
              <a:rPr lang="en-US" sz="16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”</a:t>
            </a:r>
            <a:endParaRPr lang="en-US" sz="16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63" y="5501828"/>
            <a:ext cx="915072" cy="8528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34" y="6025019"/>
            <a:ext cx="2364961" cy="8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6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7D74-9BF7-4922-969C-E4666E5F0A15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2020-10-14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“Towards Excellence and Education and Sport Development”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C05A-A6FD-4488-A8F6-58FA85A8AB3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r="17806" b="3927"/>
          <a:stretch/>
        </p:blipFill>
        <p:spPr>
          <a:xfrm>
            <a:off x="10937966" y="5782848"/>
            <a:ext cx="1123407" cy="112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5744" r="3514" b="12594"/>
          <a:stretch/>
        </p:blipFill>
        <p:spPr>
          <a:xfrm>
            <a:off x="1" y="6070247"/>
            <a:ext cx="2551611" cy="8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670813" y="1135357"/>
            <a:ext cx="4621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4EA6DC"/>
                </a:solidFill>
              </a:rPr>
              <a:t>THANK YOU</a:t>
            </a:r>
            <a:endParaRPr lang="en-US" sz="5400" b="1" dirty="0">
              <a:ln/>
              <a:solidFill>
                <a:srgbClr val="4EA6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V="1">
            <a:off x="3175" y="5937250"/>
            <a:ext cx="7938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3175" y="5937250"/>
            <a:ext cx="7938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7846018" y="5319328"/>
            <a:ext cx="319427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“</a:t>
            </a:r>
            <a:r>
              <a:rPr lang="en-US" sz="16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Towards Excellence in Education</a:t>
            </a:r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”</a:t>
            </a:r>
          </a:p>
        </p:txBody>
      </p:sp>
      <p:pic>
        <p:nvPicPr>
          <p:cNvPr id="7" name="Picture 19"/>
          <p:cNvPicPr>
            <a:picLocks noChangeAspect="1"/>
          </p:cNvPicPr>
          <p:nvPr userDrawn="1"/>
        </p:nvPicPr>
        <p:blipFill>
          <a:blip r:embed="rId3"/>
          <a:srcRect l="33640" t="10617" b="3352"/>
          <a:stretch>
            <a:fillRect/>
          </a:stretch>
        </p:blipFill>
        <p:spPr bwMode="auto">
          <a:xfrm>
            <a:off x="-11113" y="19050"/>
            <a:ext cx="6432551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/>
          <p:cNvPicPr>
            <a:picLocks noChangeAspect="1"/>
          </p:cNvPicPr>
          <p:nvPr userDrawn="1"/>
        </p:nvPicPr>
        <p:blipFill>
          <a:blip/>
          <a:srcRect l="16151" r="17442"/>
          <a:stretch>
            <a:fillRect/>
          </a:stretch>
        </p:blipFill>
        <p:spPr bwMode="auto">
          <a:xfrm>
            <a:off x="1125538" y="3913188"/>
            <a:ext cx="15684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65569" y="67550"/>
            <a:ext cx="5388430" cy="3692754"/>
          </a:xfrm>
          <a:ln>
            <a:noFill/>
          </a:ln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200" b="0" i="0" u="none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698D-7851-4B8B-8876-17A125443411}" type="datetime1">
              <a:rPr lang="en-US">
                <a:solidFill>
                  <a:prstClr val="black"/>
                </a:solidFill>
              </a:rPr>
              <a:pPr>
                <a:defRPr/>
              </a:pPr>
              <a:t>10/14/2020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49688" y="6356350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48F21-12BD-4839-AE96-C7E96256942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0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6459-E3C3-4969-9224-5ED50B492D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448300"/>
            <a:ext cx="12192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961688" y="5965825"/>
            <a:ext cx="1260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473214" y="6456674"/>
            <a:ext cx="324556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“</a:t>
            </a:r>
            <a:r>
              <a:rPr lang="en-US" sz="16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Towards Excellence in Education</a:t>
            </a:r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”</a:t>
            </a:r>
          </a:p>
        </p:txBody>
      </p:sp>
      <p:pic>
        <p:nvPicPr>
          <p:cNvPr id="7" name="Picture 18"/>
          <p:cNvPicPr>
            <a:picLocks noChangeAspect="1"/>
          </p:cNvPicPr>
          <p:nvPr userDrawn="1"/>
        </p:nvPicPr>
        <p:blipFill>
          <a:blip r:embed="rId4"/>
          <a:srcRect l="33640" t="10617" b="3352"/>
          <a:stretch>
            <a:fillRect/>
          </a:stretch>
        </p:blipFill>
        <p:spPr bwMode="auto">
          <a:xfrm>
            <a:off x="5576888" y="5513388"/>
            <a:ext cx="10160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56736"/>
            <a:ext cx="10972800" cy="4389120"/>
          </a:xfrm>
        </p:spPr>
        <p:txBody>
          <a:bodyPr/>
          <a:lstStyle>
            <a:lvl5pPr marL="1252696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err="1" smtClean="0"/>
              <a:t>Fif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3214-4D26-4628-ABA7-585A26ECEB55}" type="datetime1">
              <a:rPr lang="en-US">
                <a:solidFill>
                  <a:prstClr val="black"/>
                </a:solidFill>
              </a:rPr>
              <a:pPr>
                <a:defRPr/>
              </a:pPr>
              <a:t>10/14/2020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A382C-A8AD-4F9A-ADFD-9071D054A4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27698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/>
          <a:srcRect l="14484" r="17805" b="3928"/>
          <a:stretch>
            <a:fillRect/>
          </a:stretch>
        </p:blipFill>
        <p:spPr bwMode="auto">
          <a:xfrm>
            <a:off x="10937875" y="5783263"/>
            <a:ext cx="11239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652838" y="6356350"/>
            <a:ext cx="44704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Add a footer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07678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D94AC-18F3-4762-8F90-6F7D31DD2156}" type="datetime1">
              <a:rPr lang="en-US">
                <a:solidFill>
                  <a:prstClr val="black"/>
                </a:solidFill>
              </a:rPr>
              <a:pPr>
                <a:defRPr/>
              </a:pPr>
              <a:t>10/14/2020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7E306-F9F3-4512-8264-1B71A011D23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81513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3DFF-D9EF-49E4-B5FC-C3C83CAF396E}" type="datetime1">
              <a:rPr lang="en-US">
                <a:solidFill>
                  <a:prstClr val="black"/>
                </a:solidFill>
              </a:rPr>
              <a:pPr>
                <a:defRPr/>
              </a:pPr>
              <a:t>10/14/2020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E8481-A4A1-4CCB-B0B2-6DA78F3498C5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54846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6799-6E74-44E6-9A30-F575BE271711}" type="datetime1">
              <a:rPr lang="en-US">
                <a:solidFill>
                  <a:prstClr val="black"/>
                </a:solidFill>
              </a:rPr>
              <a:pPr>
                <a:defRPr/>
              </a:pPr>
              <a:t>10/14/2020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A071F-255E-47CA-A234-BB7FCA99422C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8591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70813" y="1135357"/>
            <a:ext cx="46217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400">
              <a:defRPr/>
            </a:pPr>
            <a:r>
              <a:rPr lang="en-US" sz="5400" b="1" dirty="0">
                <a:ln/>
                <a:solidFill>
                  <a:srgbClr val="37A76F"/>
                </a:solidFill>
              </a:rPr>
              <a:t>THANK YOU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04D2-C398-4E2C-9A58-CDEC52EEE6FE}" type="datetime1">
              <a:rPr lang="en-US">
                <a:solidFill>
                  <a:prstClr val="black"/>
                </a:solidFill>
              </a:rPr>
              <a:pPr>
                <a:defRPr/>
              </a:pPr>
              <a:t>10/14/2020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C02CA-D313-4FA8-8DB9-AAE2CB24C67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4850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FD304-7E31-4721-BFD9-BB0A098652E0}" type="datetime1">
              <a:rPr lang="en-US">
                <a:solidFill>
                  <a:prstClr val="black"/>
                </a:solidFill>
              </a:rPr>
              <a:pPr>
                <a:defRPr/>
              </a:pPr>
              <a:t>10/14/2020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38FAB-82A5-4200-9022-CDCE9326E544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76064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1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9D0B-00E2-442C-A8FE-A8482EDED205}" type="datetime1">
              <a:rPr lang="en-US">
                <a:solidFill>
                  <a:prstClr val="black"/>
                </a:solidFill>
              </a:rPr>
              <a:pPr>
                <a:defRPr/>
              </a:pPr>
              <a:t>10/14/2020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E26308AF-701D-4258-A3AF-1859E112E22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0731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543E-AA71-4BA8-94FA-D11FAE268129}" type="datetime1">
              <a:rPr lang="en-US">
                <a:solidFill>
                  <a:prstClr val="black"/>
                </a:solidFill>
              </a:rPr>
              <a:pPr>
                <a:defRPr/>
              </a:pPr>
              <a:t>10/14/2020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A3336-D14C-4F7A-B115-089780A4E0E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08578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9214E-8CA5-46D3-BDB1-9C639EF91D57}" type="datetime1">
              <a:rPr lang="en-US">
                <a:solidFill>
                  <a:prstClr val="black"/>
                </a:solidFill>
              </a:rPr>
              <a:pPr>
                <a:defRPr/>
              </a:pPr>
              <a:t>10/14/2020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D0E80-D355-41C3-9116-8BFE3F4EB4E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6440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38682"/>
            <a:ext cx="12192000" cy="1419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39" y="5966313"/>
            <a:ext cx="1260292" cy="8916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4564" y="6358448"/>
            <a:ext cx="2282868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914400"/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“</a:t>
            </a:r>
            <a:r>
              <a:rPr lang="en-US" sz="12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Ngwana</a:t>
            </a:r>
            <a:r>
              <a:rPr lang="en-US" sz="12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2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ke</a:t>
            </a:r>
            <a:r>
              <a:rPr lang="en-US" sz="12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2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Sejo</a:t>
            </a:r>
            <a:r>
              <a:rPr lang="en-US" sz="12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2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wa</a:t>
            </a:r>
            <a:r>
              <a:rPr lang="en-US" sz="12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2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tlhakanelwa</a:t>
            </a:r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63" y="5501830"/>
            <a:ext cx="915072" cy="8528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36" y="6025021"/>
            <a:ext cx="2364961" cy="8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3175" y="5937250"/>
            <a:ext cx="7938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3175" y="5937250"/>
            <a:ext cx="7938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/>
          <a:srcRect l="16151" r="17442"/>
          <a:stretch>
            <a:fillRect/>
          </a:stretch>
        </p:blipFill>
        <p:spPr bwMode="auto">
          <a:xfrm>
            <a:off x="2447925" y="4552950"/>
            <a:ext cx="15684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61988" y="3929063"/>
            <a:ext cx="385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i="1" smtClean="0">
                <a:solidFill>
                  <a:srgbClr val="BBB487"/>
                </a:solidFill>
              </a:rPr>
              <a:t>“Ngwana ke sejo wa tlhakanelwa”</a:t>
            </a:r>
          </a:p>
        </p:txBody>
      </p:sp>
      <p:pic>
        <p:nvPicPr>
          <p:cNvPr id="8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192088"/>
            <a:ext cx="3849687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3863" y="179388"/>
            <a:ext cx="530066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65569" y="191445"/>
            <a:ext cx="5388430" cy="3568859"/>
          </a:xfrm>
          <a:ln>
            <a:noFill/>
          </a:ln>
        </p:spPr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200" b="0" i="0" u="none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B6E11A2-9E1A-4DFD-B9F3-4EF3BEDDB69E}" type="datetime1">
              <a:rPr lang="en-US"/>
              <a:pPr>
                <a:defRPr/>
              </a:pPr>
              <a:t>10/14/2020</a:t>
            </a:fld>
            <a:endParaRPr lang="en-ZA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49688" y="6356350"/>
            <a:ext cx="4470400" cy="36512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ZA"/>
              <a:t>Add a footer</a:t>
            </a:r>
            <a:endParaRPr lang="en-ZA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FA4BED98-7EC1-4501-BE4D-BF18612CE174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721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r="17806" b="3927"/>
          <a:stretch/>
        </p:blipFill>
        <p:spPr>
          <a:xfrm>
            <a:off x="10937967" y="5782850"/>
            <a:ext cx="1123407" cy="112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5744" r="3514" b="12594"/>
          <a:stretch/>
        </p:blipFill>
        <p:spPr>
          <a:xfrm>
            <a:off x="1" y="6070247"/>
            <a:ext cx="2551611" cy="8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2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2196" y="1135359"/>
            <a:ext cx="271901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4400"/>
            <a:r>
              <a:rPr lang="en-US" sz="4050" b="1" dirty="0">
                <a:ln/>
                <a:solidFill>
                  <a:srgbClr val="4EA6DC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515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38682"/>
            <a:ext cx="12192000" cy="1419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39" y="5966311"/>
            <a:ext cx="1260292" cy="89168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69266" y="6358447"/>
            <a:ext cx="30534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“</a:t>
            </a:r>
            <a:r>
              <a:rPr lang="en-US" sz="1600" b="0" i="1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Ngwana</a:t>
            </a:r>
            <a:r>
              <a:rPr lang="en-US" sz="1600" b="0" i="1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1600" b="0" i="1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ke</a:t>
            </a:r>
            <a:r>
              <a:rPr lang="en-US" sz="1600" b="0" i="1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1600" b="0" i="1" cap="none" spc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Sejo</a:t>
            </a:r>
            <a:r>
              <a:rPr lang="en-US" sz="1600" b="0" i="1" cap="none" spc="0" baseline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1600" b="0" i="1" cap="none" spc="0" baseline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wa</a:t>
            </a:r>
            <a:r>
              <a:rPr lang="en-US" sz="1600" b="0" i="1" cap="none" spc="0" baseline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1600" b="0" i="1" cap="none" spc="0" baseline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tlhakanelwa</a:t>
            </a:r>
            <a:r>
              <a:rPr lang="en-US" sz="1600" b="0" cap="none" spc="0" baseline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”</a:t>
            </a:r>
            <a:endParaRPr lang="en-US" sz="16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63" y="5501828"/>
            <a:ext cx="915072" cy="8528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34" y="6025019"/>
            <a:ext cx="2364961" cy="8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1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050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50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765570" y="191446"/>
            <a:ext cx="5388431" cy="3568859"/>
          </a:xfr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0" i="0" u="none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ZA" sz="4500" b="1" dirty="0"/>
              <a:t>Presentation title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49511" y="6356355"/>
            <a:ext cx="4470400" cy="365125"/>
          </a:xfrm>
        </p:spPr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r="17443"/>
          <a:stretch/>
        </p:blipFill>
        <p:spPr>
          <a:xfrm>
            <a:off x="2448386" y="4553393"/>
            <a:ext cx="1567543" cy="16701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1197" y="3928502"/>
            <a:ext cx="2888419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defTabSz="914400"/>
            <a:r>
              <a:rPr lang="en-ZA" sz="1500" b="1" i="1" dirty="0">
                <a:solidFill>
                  <a:srgbClr val="D8D9DC">
                    <a:lumMod val="75000"/>
                  </a:srgbClr>
                </a:solidFill>
              </a:rPr>
              <a:t>“</a:t>
            </a:r>
            <a:r>
              <a:rPr lang="en-ZA" sz="1500" b="1" i="1" dirty="0" err="1">
                <a:solidFill>
                  <a:srgbClr val="D8D9DC">
                    <a:lumMod val="75000"/>
                  </a:srgbClr>
                </a:solidFill>
              </a:rPr>
              <a:t>Ngwana</a:t>
            </a:r>
            <a:r>
              <a:rPr lang="en-ZA" sz="1500" b="1" i="1" dirty="0">
                <a:solidFill>
                  <a:srgbClr val="D8D9DC">
                    <a:lumMod val="75000"/>
                  </a:srgbClr>
                </a:solidFill>
              </a:rPr>
              <a:t> </a:t>
            </a:r>
            <a:r>
              <a:rPr lang="en-ZA" sz="1500" b="1" i="1" dirty="0" err="1">
                <a:solidFill>
                  <a:srgbClr val="D8D9DC">
                    <a:lumMod val="75000"/>
                  </a:srgbClr>
                </a:solidFill>
              </a:rPr>
              <a:t>ke</a:t>
            </a:r>
            <a:r>
              <a:rPr lang="en-ZA" sz="1500" b="1" i="1" dirty="0">
                <a:solidFill>
                  <a:srgbClr val="D8D9DC">
                    <a:lumMod val="75000"/>
                  </a:srgbClr>
                </a:solidFill>
              </a:rPr>
              <a:t> </a:t>
            </a:r>
            <a:r>
              <a:rPr lang="en-ZA" sz="1500" b="1" i="1" dirty="0" err="1">
                <a:solidFill>
                  <a:srgbClr val="D8D9DC">
                    <a:lumMod val="75000"/>
                  </a:srgbClr>
                </a:solidFill>
              </a:rPr>
              <a:t>sejo</a:t>
            </a:r>
            <a:r>
              <a:rPr lang="en-ZA" sz="1500" b="1" i="1" dirty="0">
                <a:solidFill>
                  <a:srgbClr val="D8D9DC">
                    <a:lumMod val="75000"/>
                  </a:srgbClr>
                </a:solidFill>
              </a:rPr>
              <a:t> </a:t>
            </a:r>
            <a:r>
              <a:rPr lang="en-ZA" sz="1500" b="1" i="1" dirty="0" err="1">
                <a:solidFill>
                  <a:srgbClr val="D8D9DC">
                    <a:lumMod val="75000"/>
                  </a:srgbClr>
                </a:solidFill>
              </a:rPr>
              <a:t>wa</a:t>
            </a:r>
            <a:r>
              <a:rPr lang="en-ZA" sz="1500" b="1" i="1" dirty="0">
                <a:solidFill>
                  <a:srgbClr val="D8D9DC">
                    <a:lumMod val="75000"/>
                  </a:srgbClr>
                </a:solidFill>
              </a:rPr>
              <a:t> </a:t>
            </a:r>
            <a:r>
              <a:rPr lang="en-ZA" sz="1500" b="1" i="1" dirty="0" err="1">
                <a:solidFill>
                  <a:srgbClr val="D8D9DC">
                    <a:lumMod val="75000"/>
                  </a:srgbClr>
                </a:solidFill>
              </a:rPr>
              <a:t>tlhakanelwa</a:t>
            </a:r>
            <a:r>
              <a:rPr lang="en-ZA" sz="1500" b="1" i="1" dirty="0">
                <a:solidFill>
                  <a:srgbClr val="D8D9DC">
                    <a:lumMod val="75000"/>
                  </a:srgbClr>
                </a:solidFill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5" y="191447"/>
            <a:ext cx="3849896" cy="3588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3412" y="179369"/>
            <a:ext cx="5300997" cy="17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81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589E-3D99-44CF-ABB3-717EEC7473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28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550-2086-4F37-97DE-014052D5AC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38682"/>
            <a:ext cx="12192000" cy="1419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39" y="5966311"/>
            <a:ext cx="1260292" cy="8916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69266" y="6358447"/>
            <a:ext cx="30534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“</a:t>
            </a:r>
            <a:r>
              <a:rPr lang="en-US" sz="16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Ngwana</a:t>
            </a:r>
            <a:r>
              <a:rPr lang="en-US" sz="16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6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ke</a:t>
            </a:r>
            <a:r>
              <a:rPr lang="en-US" sz="16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6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Sejo</a:t>
            </a:r>
            <a:r>
              <a:rPr lang="en-US" sz="16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6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wa</a:t>
            </a:r>
            <a:r>
              <a:rPr lang="en-US" sz="16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6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tlhakanelwa</a:t>
            </a:r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63" y="5501828"/>
            <a:ext cx="915072" cy="8528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34" y="6025019"/>
            <a:ext cx="2364961" cy="8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09C5EFD-3DF3-405A-BF15-0C39C21AD6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r="17806" b="3927"/>
          <a:stretch/>
        </p:blipFill>
        <p:spPr>
          <a:xfrm>
            <a:off x="10937966" y="5782848"/>
            <a:ext cx="1123407" cy="112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5744" r="3514" b="12594"/>
          <a:stretch/>
        </p:blipFill>
        <p:spPr>
          <a:xfrm>
            <a:off x="1" y="6070247"/>
            <a:ext cx="2551611" cy="8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4549-78C8-44AB-A501-69A05C0043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DDCF-1A90-47DB-9840-74D9003AAB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7D74-9BF7-4922-969C-E4666E5F0A15}" type="datetimeFigureOut">
              <a:rPr lang="en-ZA" smtClean="0"/>
              <a:pPr/>
              <a:t>2020-10-14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“Towards Excellence and Education and Sport Development”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3C05A-A6FD-4488-A8F6-58FA85A8AB3D}" type="slidenum">
              <a:rPr lang="en-ZA" smtClean="0"/>
              <a:pPr/>
              <a:t>‹#›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r="17806" b="3927"/>
          <a:stretch/>
        </p:blipFill>
        <p:spPr>
          <a:xfrm>
            <a:off x="10937966" y="5782848"/>
            <a:ext cx="1123407" cy="112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5744" r="3514" b="12594"/>
          <a:stretch/>
        </p:blipFill>
        <p:spPr>
          <a:xfrm>
            <a:off x="1" y="6070247"/>
            <a:ext cx="2551611" cy="8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BD66-CDF5-42FC-AFD6-5ABBB0D67B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4CEA-CE7A-409B-ACD6-3A41348DA4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0813" y="1135357"/>
            <a:ext cx="4621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75BDA7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10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B69-0480-4C36-ACBA-14FDCBA07D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EEDD-E6BE-4410-9C09-E67B6FC4BB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EAD-C194-40B8-9603-29EB8D80A3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0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17A5-5399-498E-8A28-B7B5B99665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6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witter: @DBE_SA | Facebook: DBE SA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2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08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69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8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81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85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786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6"/>
            <a:ext cx="12192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51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12192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969496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7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90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31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24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12192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08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436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6"/>
            <a:ext cx="12192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  <a:sym typeface="Helvetica Neue"/>
              </a:rPr>
              <a:t>Website: www.education.gov.za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  <a:sym typeface="Helvetica Neue"/>
              </a:rPr>
              <a:t>Call Centre: 0800 202 933 | callcentre@dbe.gov.za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  <a:sym typeface="Helvetica Neue"/>
              </a:rPr>
              <a:t>Twitter: @DBE_SA | Facebook: DBE SA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prstClr val="white"/>
              </a:solidFill>
              <a:sym typeface="Helvetica Neue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prstClr val="white"/>
              </a:solidFill>
              <a:sym typeface="Helvetica Neue"/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63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5562600"/>
            <a:ext cx="12192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12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</p:grpSp>
      </p:grpSp>
      <p:grpSp>
        <p:nvGrpSpPr>
          <p:cNvPr id="16" name="Group 20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01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97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6"/>
            <a:ext cx="12192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43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12192000" cy="1265238"/>
            <a:chOff x="0" y="5562600"/>
            <a:chExt cx="9144000" cy="1264494"/>
          </a:xfrm>
        </p:grpSpPr>
        <p:sp>
          <p:nvSpPr>
            <p:cNvPr id="5" name="Picture 3"/>
            <p:cNvSpPr>
              <a:spLocks noChangeAspect="1" noChangeArrowheads="1"/>
            </p:cNvSpPr>
            <p:nvPr userDrawn="1"/>
          </p:nvSpPr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Picture 4"/>
            <p:cNvSpPr>
              <a:spLocks noChangeAspect="1" noChangeArrowheads="1"/>
            </p:cNvSpPr>
            <p:nvPr userDrawn="1"/>
          </p:nvSpPr>
          <p:spPr bwMode="auto">
            <a:xfrm>
              <a:off x="8305800" y="5951309"/>
              <a:ext cx="762000" cy="83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 altLang="en-US" dirty="0">
                <a:solidFill>
                  <a:prstClr val="black"/>
                </a:solidFill>
                <a:sym typeface="Helvetica Neue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</p:grpSp>
      </p:grpSp>
      <p:grpSp>
        <p:nvGrpSpPr>
          <p:cNvPr id="16" name="Group 17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sp>
          <p:nvSpPr>
            <p:cNvPr id="17" name="Picture 2"/>
            <p:cNvSpPr>
              <a:spLocks noChangeAspect="1" noChangeArrowheads="1"/>
            </p:cNvSpPr>
            <p:nvPr userDrawn="1"/>
          </p:nvSpPr>
          <p:spPr bwMode="auto">
            <a:xfrm>
              <a:off x="0" y="1"/>
              <a:ext cx="9144001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 altLang="en-US" dirty="0">
                <a:solidFill>
                  <a:prstClr val="black"/>
                </a:solidFill>
                <a:sym typeface="Helvetica Neue"/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668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4" name="Picture 7"/>
          <p:cNvSpPr>
            <a:spLocks noChangeAspect="1" noChangeArrowheads="1"/>
          </p:cNvSpPr>
          <p:nvPr userDrawn="1"/>
        </p:nvSpPr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altLang="en-US">
              <a:solidFill>
                <a:prstClr val="black"/>
              </a:solidFill>
            </a:endParaRPr>
          </a:p>
        </p:txBody>
      </p:sp>
      <p:sp>
        <p:nvSpPr>
          <p:cNvPr id="5" name="Picture 4"/>
          <p:cNvSpPr>
            <a:spLocks noChangeAspect="1" noChangeArrowheads="1"/>
          </p:cNvSpPr>
          <p:nvPr userDrawn="1"/>
        </p:nvSpPr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dirty="0">
              <a:solidFill>
                <a:prstClr val="black"/>
              </a:solidFill>
              <a:sym typeface="Helvetica Neue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97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6"/>
            <a:ext cx="12192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srgbClr val="FFFFFF"/>
                </a:solidFill>
                <a:sym typeface="Helvetica Neue"/>
              </a:rPr>
              <a:t>Website: www.education.gov.za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srgbClr val="FFFFFF"/>
                </a:solidFill>
                <a:sym typeface="Helvetica Neue"/>
              </a:rPr>
              <a:t>Call Centre: 0800 202 933 | callcentre@dbe.gov.za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srgbClr val="FFFFFF"/>
                </a:solidFill>
                <a:sym typeface="Helvetica Neue"/>
              </a:rPr>
              <a:t>Twitter: @DBE_SA | Facebook: DBE SA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srgbClr val="FFFFFF"/>
              </a:solidFill>
              <a:sym typeface="Helvetica Neue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srgbClr val="FFFFFF"/>
              </a:solidFill>
              <a:sym typeface="Helvetica Neue"/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sp>
          <p:nvSpPr>
            <p:cNvPr id="7" name="Picture 2"/>
            <p:cNvSpPr>
              <a:spLocks noChangeAspect="1" noChangeArrowheads="1"/>
            </p:cNvSpPr>
            <p:nvPr userDrawn="1"/>
          </p:nvSpPr>
          <p:spPr bwMode="auto">
            <a:xfrm>
              <a:off x="0" y="1"/>
              <a:ext cx="9144001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 altLang="en-US" dirty="0">
                <a:solidFill>
                  <a:prstClr val="black"/>
                </a:solidFill>
                <a:sym typeface="Helvetica Neue"/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395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92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0479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12192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5" t="18716" r="12842" b="24480"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90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18716" r="12842" b="24480"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5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6"/>
            <a:ext cx="12192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  <a:sym typeface="Helvetica Neue"/>
              </a:rPr>
              <a:t>Website: www.education.gov.za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  <a:sym typeface="Helvetica Neue"/>
              </a:rPr>
              <a:t>Call Centre: 0800 202 933 | callcentre@dbe.gov.za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  <a:sym typeface="Helvetica Neue"/>
              </a:rPr>
              <a:t>Twitter: @DBE_SA | Facebook: DBE SA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prstClr val="white"/>
              </a:solidFill>
              <a:sym typeface="Helvetica Neue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83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V="1">
            <a:off x="2117" y="5937250"/>
            <a:ext cx="8467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2117" y="5937250"/>
            <a:ext cx="8467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7" y="254000"/>
            <a:ext cx="68834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2443163"/>
            <a:ext cx="6053667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r="17442"/>
          <a:stretch>
            <a:fillRect/>
          </a:stretch>
        </p:blipFill>
        <p:spPr bwMode="auto">
          <a:xfrm>
            <a:off x="448734" y="4765675"/>
            <a:ext cx="156633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5573713"/>
            <a:ext cx="1521884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374658" y="4477451"/>
            <a:ext cx="380129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sym typeface="Helvetica Neue"/>
              </a:rPr>
              <a:t>“</a:t>
            </a:r>
            <a:r>
              <a:rPr lang="en-US" sz="12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sym typeface="Helvetica Neue"/>
              </a:rPr>
              <a:t>Towards Excellence in Education and Sport Development</a:t>
            </a:r>
            <a:r>
              <a:rPr lang="en-US" sz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sym typeface="Helvetica Neue"/>
              </a:rPr>
              <a:t>”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65570" y="67550"/>
            <a:ext cx="5388431" cy="3692754"/>
          </a:xfrm>
          <a:ln>
            <a:noFill/>
          </a:ln>
        </p:spPr>
        <p:txBody>
          <a:bodyPr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0" i="0" u="none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Neue"/>
                <a:ea typeface="Helvetica Neue"/>
                <a:cs typeface="Helvetica Neue"/>
              </a:defRPr>
            </a:lvl1pPr>
          </a:lstStyle>
          <a:p>
            <a:pPr>
              <a:defRPr/>
            </a:pPr>
            <a:fld id="{CAA3EF8F-2874-4E74-80F2-7FF2325962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50217" y="6356351"/>
            <a:ext cx="4470400" cy="365125"/>
          </a:xfrm>
        </p:spPr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Neue"/>
                <a:ea typeface="Helvetica Neue"/>
                <a:cs typeface="Helvetica Neu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pPr>
              <a:defRPr/>
            </a:pPr>
            <a:fld id="{ACAFC29F-5F98-49D8-91B5-76353E817C23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3049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9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765569" y="191445"/>
            <a:ext cx="5388430" cy="3568859"/>
          </a:xfr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200" b="0" i="0" u="none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ZA" sz="6000" b="1" dirty="0"/>
              <a:t>Presentation title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AFAE-37DC-4D99-936F-3BEE9BF53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49510" y="6356353"/>
            <a:ext cx="4470400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r="17443"/>
          <a:stretch/>
        </p:blipFill>
        <p:spPr>
          <a:xfrm>
            <a:off x="2448384" y="4553391"/>
            <a:ext cx="1567543" cy="167019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661196" y="3928502"/>
            <a:ext cx="38544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“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Ngwana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 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ke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 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sejo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 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wa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 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tlhakanelwa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5" y="191445"/>
            <a:ext cx="3849896" cy="3588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3412" y="179367"/>
            <a:ext cx="5300997" cy="17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5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9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0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589E-3D99-44CF-ABB3-717EEC7473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63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E550-2086-4F37-97DE-014052D5AC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438682"/>
            <a:ext cx="12192000" cy="1419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39" y="5966311"/>
            <a:ext cx="1260292" cy="8916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69266" y="6358447"/>
            <a:ext cx="30534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“</a:t>
            </a:r>
            <a:r>
              <a:rPr lang="en-US" sz="16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Ngwana</a:t>
            </a:r>
            <a:r>
              <a:rPr lang="en-US" sz="16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6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ke</a:t>
            </a:r>
            <a:r>
              <a:rPr lang="en-US" sz="16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6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Sejo</a:t>
            </a:r>
            <a:r>
              <a:rPr lang="en-US" sz="16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6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wa</a:t>
            </a:r>
            <a:r>
              <a:rPr lang="en-US" sz="1600" i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  <a:r>
              <a:rPr lang="en-US" sz="1600" i="1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tlhakanelwa</a:t>
            </a:r>
            <a:r>
              <a:rPr lang="en-US" sz="1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63" y="5501828"/>
            <a:ext cx="915072" cy="8528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34" y="6025019"/>
            <a:ext cx="2364961" cy="8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D09C5EFD-3DF3-405A-BF15-0C39C21AD6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r="17806" b="3927"/>
          <a:stretch/>
        </p:blipFill>
        <p:spPr>
          <a:xfrm>
            <a:off x="10937966" y="5782848"/>
            <a:ext cx="1123407" cy="1127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5744" r="3514" b="12594"/>
          <a:stretch/>
        </p:blipFill>
        <p:spPr>
          <a:xfrm>
            <a:off x="1" y="6070247"/>
            <a:ext cx="2551611" cy="8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4549-78C8-44AB-A501-69A05C0043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5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670813" y="1135357"/>
            <a:ext cx="4621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THANK YOU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25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DDCF-1A90-47DB-9840-74D9003AAB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BD66-CDF5-42FC-AFD6-5ABBB0D67B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4CEA-CE7A-409B-ACD6-3A41348DA4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0813" y="1135357"/>
            <a:ext cx="4621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75BDA7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139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EB69-0480-4C36-ACBA-14FDCBA07D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EEDD-E6BE-4410-9C09-E67B6FC4BB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12EAD-C194-40B8-9603-29EB8D80A3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17A5-5399-498E-8A28-B7B5B99665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3049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9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765569" y="191445"/>
            <a:ext cx="5388430" cy="3568859"/>
          </a:xfrm>
          <a:ln>
            <a:noFill/>
          </a:ln>
        </p:spPr>
        <p:txBody>
          <a:bodyPr vert="horz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200" b="0" i="0" u="none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ZA" sz="6000" b="1" dirty="0"/>
              <a:t>Presentation title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4A67AA7F-215F-4FEC-B200-D4AA08946C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10/14/2020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49510" y="6356353"/>
            <a:ext cx="4470400" cy="365125"/>
          </a:xfrm>
        </p:spPr>
        <p:txBody>
          <a:bodyPr/>
          <a:lstStyle/>
          <a:p>
            <a:pPr defTabSz="914400"/>
            <a:r>
              <a:rPr lang="en-ZA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2" r="17443"/>
          <a:stretch/>
        </p:blipFill>
        <p:spPr>
          <a:xfrm>
            <a:off x="2448384" y="4553391"/>
            <a:ext cx="1567543" cy="16701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1196" y="3928502"/>
            <a:ext cx="38544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“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Ngwana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 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ke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 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sejo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 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wa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 </a:t>
            </a:r>
            <a:r>
              <a:rPr lang="en-ZA" sz="2000" b="1" i="1" dirty="0" err="1">
                <a:solidFill>
                  <a:srgbClr val="CEDBE6">
                    <a:lumMod val="75000"/>
                  </a:srgbClr>
                </a:solidFill>
              </a:rPr>
              <a:t>tlhakanelwa</a:t>
            </a:r>
            <a:r>
              <a:rPr lang="en-ZA" sz="2000" b="1" i="1" dirty="0">
                <a:solidFill>
                  <a:srgbClr val="CEDBE6">
                    <a:lumMod val="75000"/>
                  </a:srgbClr>
                </a:solidFill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5" y="191445"/>
            <a:ext cx="3849896" cy="3588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3412" y="179367"/>
            <a:ext cx="5300997" cy="17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witter: @DBE_SA | Facebook: DBE SA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200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86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05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7644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09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12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6"/>
            <a:ext cx="12192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8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12192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969496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7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17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44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04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12192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1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466"/>
              <a:chOff x="0" y="5334000"/>
              <a:chExt cx="9144000" cy="22846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6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6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</p:grpSp>
      </p:grpSp>
      <p:grpSp>
        <p:nvGrpSpPr>
          <p:cNvPr id="16" name="Group 1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0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87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6"/>
            <a:ext cx="12192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  <a:sym typeface="Helvetica Neue"/>
              </a:rPr>
              <a:t>Website: www.education.gov.za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  <a:sym typeface="Helvetica Neue"/>
              </a:rPr>
              <a:t>Call Centre: 0800 202 933 | callcentre@dbe.gov.za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prstClr val="white"/>
                </a:solidFill>
                <a:sym typeface="Helvetica Neue"/>
              </a:rPr>
              <a:t>Twitter: @DBE_SA | Facebook: DBE SA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prstClr val="white"/>
              </a:solidFill>
              <a:sym typeface="Helvetica Neue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prstClr val="white"/>
              </a:solidFill>
              <a:sym typeface="Helvetica Neue"/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-36584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34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5562600"/>
            <a:ext cx="12192000" cy="1265238"/>
            <a:chOff x="0" y="5562600"/>
            <a:chExt cx="9144000" cy="1264494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1" y="5950586"/>
              <a:ext cx="761999" cy="831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12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</p:grpSp>
      </p:grpSp>
      <p:grpSp>
        <p:nvGrpSpPr>
          <p:cNvPr id="16" name="Group 20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615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525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6"/>
            <a:ext cx="12192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www.education.gov.za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Centre: 0800 202 933 | callcentre@dbe.gov.za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@DBE_SA | Facebook: DBE SA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"/>
              <a:ext cx="9144000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95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5562600"/>
            <a:ext cx="12192000" cy="1265238"/>
            <a:chOff x="0" y="5562600"/>
            <a:chExt cx="9144000" cy="1264494"/>
          </a:xfrm>
        </p:grpSpPr>
        <p:sp>
          <p:nvSpPr>
            <p:cNvPr id="5" name="Picture 3"/>
            <p:cNvSpPr>
              <a:spLocks noChangeAspect="1" noChangeArrowheads="1"/>
            </p:cNvSpPr>
            <p:nvPr userDrawn="1"/>
          </p:nvSpPr>
          <p:spPr bwMode="auto">
            <a:xfrm>
              <a:off x="76200" y="5992639"/>
              <a:ext cx="2057400" cy="83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ZA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Picture 4"/>
            <p:cNvSpPr>
              <a:spLocks noChangeAspect="1" noChangeArrowheads="1"/>
            </p:cNvSpPr>
            <p:nvPr userDrawn="1"/>
          </p:nvSpPr>
          <p:spPr bwMode="auto">
            <a:xfrm>
              <a:off x="8305800" y="5951309"/>
              <a:ext cx="762000" cy="83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 altLang="en-US" dirty="0">
                <a:solidFill>
                  <a:prstClr val="black"/>
                </a:solidFill>
                <a:sym typeface="Helvetica Neue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 userDrawn="1"/>
          </p:nvGrpSpPr>
          <p:grpSpPr bwMode="auto">
            <a:xfrm>
              <a:off x="0" y="5562600"/>
              <a:ext cx="9144000" cy="228600"/>
              <a:chOff x="0" y="5334000"/>
              <a:chExt cx="9144000" cy="2286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0" y="5334000"/>
                <a:ext cx="89916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430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077200" y="5334000"/>
                <a:ext cx="10668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860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052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10100" y="5334000"/>
                <a:ext cx="1143000" cy="228465"/>
              </a:xfrm>
              <a:prstGeom prst="rect">
                <a:avLst/>
              </a:prstGeom>
              <a:solidFill>
                <a:srgbClr val="DB6D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53100" y="5334000"/>
                <a:ext cx="1143000" cy="22846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lang="en-ZA" dirty="0">
                  <a:solidFill>
                    <a:prstClr val="white"/>
                  </a:solidFill>
                  <a:sym typeface="Helvetica Neue"/>
                </a:endParaRPr>
              </a:p>
            </p:txBody>
          </p:sp>
        </p:grpSp>
      </p:grpSp>
      <p:grpSp>
        <p:nvGrpSpPr>
          <p:cNvPr id="16" name="Group 17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sp>
          <p:nvSpPr>
            <p:cNvPr id="17" name="Picture 2"/>
            <p:cNvSpPr>
              <a:spLocks noChangeAspect="1" noChangeArrowheads="1"/>
            </p:cNvSpPr>
            <p:nvPr userDrawn="1"/>
          </p:nvSpPr>
          <p:spPr bwMode="auto">
            <a:xfrm>
              <a:off x="0" y="1"/>
              <a:ext cx="9144001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 altLang="en-US" dirty="0">
                <a:solidFill>
                  <a:prstClr val="black"/>
                </a:solidFill>
                <a:sym typeface="Helvetica Neue"/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080" y="3573016"/>
            <a:ext cx="8534400" cy="1008112"/>
          </a:xfrm>
        </p:spPr>
        <p:txBody>
          <a:bodyPr>
            <a:normAutofit/>
          </a:bodyPr>
          <a:lstStyle>
            <a:lvl1pPr marL="0" indent="0" algn="ctr">
              <a:buNone/>
              <a:defRPr sz="2400" b="0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1371" y="1916832"/>
            <a:ext cx="10972800" cy="1143000"/>
          </a:xfrm>
        </p:spPr>
        <p:txBody>
          <a:bodyPr>
            <a:noAutofit/>
          </a:bodyPr>
          <a:lstStyle>
            <a:lvl1pPr>
              <a:defRPr sz="4000" b="1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912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4" name="Picture 7"/>
          <p:cNvSpPr>
            <a:spLocks noChangeAspect="1" noChangeArrowheads="1"/>
          </p:cNvSpPr>
          <p:nvPr userDrawn="1"/>
        </p:nvSpPr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altLang="en-US">
              <a:solidFill>
                <a:prstClr val="black"/>
              </a:solidFill>
            </a:endParaRPr>
          </a:p>
        </p:txBody>
      </p:sp>
      <p:sp>
        <p:nvSpPr>
          <p:cNvPr id="5" name="Picture 4"/>
          <p:cNvSpPr>
            <a:spLocks noChangeAspect="1" noChangeArrowheads="1"/>
          </p:cNvSpPr>
          <p:nvPr userDrawn="1"/>
        </p:nvSpPr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dirty="0">
              <a:solidFill>
                <a:prstClr val="black"/>
              </a:solidFill>
              <a:sym typeface="Helvetica Neue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687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229226"/>
            <a:ext cx="12192000" cy="162877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488017" y="5470526"/>
            <a:ext cx="9601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srgbClr val="FFFFFF"/>
                </a:solidFill>
                <a:sym typeface="Helvetica Neue"/>
              </a:rPr>
              <a:t>Website: www.education.gov.za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srgbClr val="FFFFFF"/>
                </a:solidFill>
                <a:sym typeface="Helvetica Neue"/>
              </a:rPr>
              <a:t>Call Centre: 0800 202 933 | callcentre@dbe.gov.za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 sz="2000" b="1" dirty="0">
                <a:solidFill>
                  <a:srgbClr val="FFFFFF"/>
                </a:solidFill>
                <a:sym typeface="Helvetica Neue"/>
              </a:rPr>
              <a:t>Twitter: @DBE_SA | Facebook: DBE SA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srgbClr val="FFFFFF"/>
              </a:solidFill>
              <a:sym typeface="Helvetica Neue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ZA" altLang="en-US" sz="2000" b="1" dirty="0">
              <a:solidFill>
                <a:srgbClr val="FFFFFF"/>
              </a:solidFill>
              <a:sym typeface="Helvetica Neue"/>
            </a:endParaRPr>
          </a:p>
        </p:txBody>
      </p:sp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0" y="0"/>
            <a:ext cx="12192000" cy="1303338"/>
            <a:chOff x="0" y="1"/>
            <a:chExt cx="9144001" cy="1303651"/>
          </a:xfrm>
        </p:grpSpPr>
        <p:sp>
          <p:nvSpPr>
            <p:cNvPr id="7" name="Picture 2"/>
            <p:cNvSpPr>
              <a:spLocks noChangeAspect="1" noChangeArrowheads="1"/>
            </p:cNvSpPr>
            <p:nvPr userDrawn="1"/>
          </p:nvSpPr>
          <p:spPr bwMode="auto">
            <a:xfrm>
              <a:off x="0" y="1"/>
              <a:ext cx="9144001" cy="1303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ZA" altLang="en-US" dirty="0">
                <a:solidFill>
                  <a:prstClr val="black"/>
                </a:solidFill>
                <a:sym typeface="Helvetica Neue"/>
              </a:endParaRPr>
            </a:p>
          </p:txBody>
        </p:sp>
        <p:cxnSp>
          <p:nvCxnSpPr>
            <p:cNvPr id="8" name="Straight Connector 7"/>
            <p:cNvCxnSpPr/>
            <p:nvPr userDrawn="1"/>
          </p:nvCxnSpPr>
          <p:spPr>
            <a:xfrm>
              <a:off x="0" y="1304858"/>
              <a:ext cx="9144001" cy="0"/>
            </a:xfrm>
            <a:prstGeom prst="line">
              <a:avLst/>
            </a:prstGeom>
            <a:ln w="50800">
              <a:solidFill>
                <a:srgbClr val="D9D5BD"/>
              </a:solidFill>
            </a:ln>
            <a:effectLst>
              <a:glow rad="101600">
                <a:schemeClr val="bg2">
                  <a:lumMod val="90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502024"/>
            <a:ext cx="10972800" cy="1143000"/>
          </a:xfrm>
        </p:spPr>
        <p:txBody>
          <a:bodyPr>
            <a:noAutofit/>
          </a:bodyPr>
          <a:lstStyle>
            <a:lvl1pPr>
              <a:defRPr sz="4000" b="1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78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65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12800" y="838200"/>
            <a:ext cx="11379200" cy="460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6D29"/>
              </a:gs>
            </a:gsLst>
            <a:lin ang="0" scaled="1"/>
            <a:tileRect/>
          </a:gradFill>
          <a:ln w="25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dirty="0">
              <a:solidFill>
                <a:prstClr val="white"/>
              </a:solidFill>
              <a:sym typeface="Helvetica Neue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7" y="6237288"/>
            <a:ext cx="1962151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17" y="6269038"/>
            <a:ext cx="719667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92" y="44624"/>
            <a:ext cx="10972800" cy="72157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7412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669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9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41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slideLayout" Target="../slideLayouts/slideLayout102.xml"/><Relationship Id="rId40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43" Type="http://schemas.openxmlformats.org/officeDocument/2006/relationships/theme" Target="../theme/theme4.xml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38" Type="http://schemas.openxmlformats.org/officeDocument/2006/relationships/slideLayout" Target="../slideLayouts/slideLayout10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7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BE17F-B5DC-4EAD-8628-40C1685FC4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5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BE17F-B5DC-4EAD-8628-40C1685FC4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7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3862" r:id="rId30"/>
    <p:sldLayoutId id="2147483863" r:id="rId31"/>
    <p:sldLayoutId id="2147483864" r:id="rId32"/>
    <p:sldLayoutId id="2147483865" r:id="rId33"/>
    <p:sldLayoutId id="2147483866" r:id="rId34"/>
    <p:sldLayoutId id="2147483867" r:id="rId35"/>
    <p:sldLayoutId id="2147483868" r:id="rId36"/>
    <p:sldLayoutId id="2147483869" r:id="rId37"/>
    <p:sldLayoutId id="2147483870" r:id="rId38"/>
    <p:sldLayoutId id="2147483871" r:id="rId39"/>
    <p:sldLayoutId id="2147483872" r:id="rId40"/>
    <p:sldLayoutId id="2147483873" r:id="rId41"/>
    <p:sldLayoutId id="2147483874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46459-E3C3-4969-9224-5ED50B492D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Add a footer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5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4"/>
          <p:cNvGrpSpPr>
            <a:grpSpLocks/>
          </p:cNvGrpSpPr>
          <p:nvPr/>
        </p:nvGrpSpPr>
        <p:grpSpPr bwMode="auto">
          <a:xfrm>
            <a:off x="-28575" y="-7938"/>
            <a:ext cx="12239625" cy="6880226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753" y="566"/>
              <a:ext cx="12188339" cy="685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33" name="Group 26"/>
            <p:cNvGrpSpPr>
              <a:grpSpLocks/>
            </p:cNvGrpSpPr>
            <p:nvPr/>
          </p:nvGrpSpPr>
          <p:grpSpPr bwMode="auto"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655" y="-7144"/>
                <a:ext cx="12216917" cy="104131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574" y="-7144"/>
                <a:ext cx="6348987" cy="63812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036" name="Group 30"/>
              <p:cNvGrpSpPr>
                <a:grpSpLocks/>
              </p:cNvGrpSpPr>
              <p:nvPr/>
            </p:nvGrpSpPr>
            <p:grpSpPr bwMode="auto"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914400"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914400"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fld id="{5A371022-D8BD-44C6-8337-B8142BF95F79}" type="datetime1">
              <a:rPr lang="en-US">
                <a:solidFill>
                  <a:prstClr val="black"/>
                </a:solidFill>
              </a:rPr>
              <a:pPr defTabSz="914400">
                <a:defRPr/>
              </a:pPr>
              <a:t>10/14/2020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>
              <a:defRPr/>
            </a:pPr>
            <a:r>
              <a:rPr lang="en-US">
                <a:solidFill>
                  <a:prstClr val="black"/>
                </a:solidFill>
              </a:rPr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Palatino Linotype" pitchFamily="18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A8A5F1F-B24B-486F-8411-0F3893FB3231}" type="slidenum">
              <a:rPr lang="en-US" altLang="en-US">
                <a:solidFill>
                  <a:prstClr val="black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7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Gothic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1B5337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993D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46063" algn="l" rtl="0" eaLnBrk="0" fontAlgn="base" hangingPunct="0">
        <a:spcBef>
          <a:spcPct val="20000"/>
        </a:spcBef>
        <a:spcAft>
          <a:spcPct val="0"/>
        </a:spcAft>
        <a:buClr>
          <a:srgbClr val="045277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1B533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193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17" indent="-210307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5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05" indent="-182875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2792" y="396656"/>
            <a:ext cx="10515600" cy="1325563"/>
          </a:xfrm>
        </p:spPr>
        <p:txBody>
          <a:bodyPr>
            <a:normAutofit/>
          </a:bodyPr>
          <a:lstStyle/>
          <a:p>
            <a:r>
              <a:rPr lang="en-ZA" sz="3600" b="1" dirty="0" smtClean="0"/>
              <a:t>10.2 CURRICULUM COVERAGE: GET AS @ 09 OCT </a:t>
            </a:r>
            <a:r>
              <a:rPr lang="en-ZA" sz="3600" dirty="0" smtClean="0"/>
              <a:t> </a:t>
            </a:r>
            <a:endParaRPr lang="en-ZA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62454" y="1600200"/>
          <a:ext cx="11456276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4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4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FOUNDATION PHASE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INTERMEDIATTE PHASE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PHASE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MATHEMATICS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SETSWANA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HL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 FAL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EMS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82,2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SCIENCE 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66,3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NATURAL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SCIENCE AND TECHNOLOGY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81,81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ORIENTATION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92,5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 SKILLS</a:t>
                      </a:r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</a:t>
                      </a:r>
                      <a:endParaRPr lang="en-ZA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78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770092"/>
              </p:ext>
            </p:extLst>
          </p:nvPr>
        </p:nvGraphicFramePr>
        <p:xfrm>
          <a:off x="1690255" y="1016000"/>
          <a:ext cx="8534400" cy="438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54F-4D6D-439C-9A2C-B6799378E1A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7" descr="Letterhead Bottom Covid-1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6380510"/>
            <a:ext cx="36242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7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64"/>
            <a:ext cx="11992303" cy="582980"/>
          </a:xfrm>
        </p:spPr>
        <p:txBody>
          <a:bodyPr>
            <a:normAutofit/>
          </a:bodyPr>
          <a:lstStyle/>
          <a:p>
            <a:r>
              <a:rPr lang="en-ZA" sz="28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12.1 IMPACT ON SCHOOL BASED ASSESSMENT</a:t>
            </a:r>
            <a:endParaRPr lang="en-ZA" sz="28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93791" y="1103614"/>
          <a:ext cx="11116961" cy="45996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8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4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256">
                <a:tc>
                  <a:txBody>
                    <a:bodyPr/>
                    <a:lstStyle/>
                    <a:p>
                      <a:pPr algn="ctr"/>
                      <a:r>
                        <a:rPr lang="en-ZA" sz="32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CHALLENGES </a:t>
                      </a:r>
                      <a:endParaRPr lang="en-ZA" sz="32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2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REMEDIAL ACTIONS</a:t>
                      </a:r>
                      <a:endParaRPr lang="en-ZA" sz="32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610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b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Not enough time to administer</a:t>
                      </a: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all Formal Tasks before Prep exam started.</a:t>
                      </a:r>
                      <a:endParaRPr lang="en-ZA" sz="2400" b="0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400" b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Formal examinations</a:t>
                      </a: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removed to allow completion of formal tasks.</a:t>
                      </a:r>
                      <a:endParaRPr lang="en-ZA" sz="2400" b="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276">
                <a:tc vMerge="1">
                  <a:txBody>
                    <a:bodyPr/>
                    <a:lstStyle/>
                    <a:p>
                      <a:endParaRPr lang="en-ZA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2400" b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Monitoring of school based</a:t>
                      </a: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assessment through school visits, clustering schools to check SBA files to ensure completion.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32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b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No time</a:t>
                      </a: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for conducting moderation of school based assessment in July </a:t>
                      </a:r>
                      <a:endParaRPr lang="en-ZA" sz="2400" b="0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400" b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Each Sub-district was requested to conduct moderation for individual</a:t>
                      </a: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subjects by Specialists.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They gave feedback to schools, and this is currently happening, allowing teachers to attend to grey areas before the main examination starts.</a:t>
                      </a:r>
                      <a:endParaRPr lang="en-ZA" sz="2400" b="0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92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64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442" y="180950"/>
            <a:ext cx="11056638" cy="875096"/>
          </a:xfrm>
        </p:spPr>
        <p:txBody>
          <a:bodyPr>
            <a:normAutofit/>
          </a:bodyPr>
          <a:lstStyle/>
          <a:p>
            <a:r>
              <a:rPr lang="en-ZA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12.1 </a:t>
            </a:r>
            <a:r>
              <a:rPr lang="en-ZA" sz="28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IMPACT ON SCHOOL BASED ASSESSMENT</a:t>
            </a:r>
            <a:endParaRPr lang="en-ZA" sz="28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29997" y="1056046"/>
          <a:ext cx="11063798" cy="5151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085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256">
                <a:tc>
                  <a:txBody>
                    <a:bodyPr/>
                    <a:lstStyle/>
                    <a:p>
                      <a:pPr algn="ctr"/>
                      <a:r>
                        <a:rPr lang="en-ZA" sz="32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CHALLENGE </a:t>
                      </a:r>
                      <a:endParaRPr lang="en-ZA" sz="32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2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REMEDIAL ACTIONS</a:t>
                      </a:r>
                      <a:endParaRPr lang="en-ZA" sz="32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64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b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No time</a:t>
                      </a: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for conducting a fully-fledged moderation of school based assessment in October</a:t>
                      </a:r>
                      <a:endParaRPr lang="en-ZA" sz="2400" b="0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400" b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 sample is</a:t>
                      </a: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scheduled for</a:t>
                      </a:r>
                      <a:r>
                        <a:rPr lang="en-ZA" sz="2400" b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October.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400" b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Immediate feedback will be given to teachers to attend to the gaps during</a:t>
                      </a: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2400" b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revision time, as revision is usually done during examination</a:t>
                      </a: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sessions.</a:t>
                      </a:r>
                      <a:endParaRPr lang="en-ZA" sz="2400" b="0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2400" b="0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32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2400" b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covering many schools for SBA monitoring</a:t>
                      </a:r>
                      <a:endParaRPr lang="en-ZA" sz="2400" b="0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400" b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Focusing on the most vulnerable schools like;</a:t>
                      </a: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2019 underperforming schools, schools presenting Gr 12 for the first time and those whose SBA records were rejected in 2019.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2400" b="0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Clustering schools together for monitoring of SBA files and giving immediate feedback to teachers.</a:t>
                      </a:r>
                      <a:endParaRPr lang="en-ZA" sz="2400" b="0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92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7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070"/>
          </a:xfrm>
        </p:spPr>
        <p:txBody>
          <a:bodyPr>
            <a:normAutofit/>
          </a:bodyPr>
          <a:lstStyle/>
          <a:p>
            <a:r>
              <a:rPr lang="en-ZA" sz="2800" b="1" dirty="0" smtClean="0">
                <a:latin typeface="Arial Narrow" panose="020B0606020202030204" pitchFamily="34" charset="0"/>
              </a:rPr>
              <a:t>12.2  IMPACT ON MARKING PROCESSES</a:t>
            </a:r>
            <a:endParaRPr lang="en-ZA" sz="28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978196"/>
          <a:ext cx="10878879" cy="6080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413773">
                  <a:extLst>
                    <a:ext uri="{9D8B030D-6E8A-4147-A177-3AD203B41FA5}">
                      <a16:colId xmlns:a16="http://schemas.microsoft.com/office/drawing/2014/main" val="3993652532"/>
                    </a:ext>
                  </a:extLst>
                </a:gridCol>
                <a:gridCol w="1838813">
                  <a:extLst>
                    <a:ext uri="{9D8B030D-6E8A-4147-A177-3AD203B41FA5}">
                      <a16:colId xmlns:a16="http://schemas.microsoft.com/office/drawing/2014/main" val="1888561583"/>
                    </a:ext>
                  </a:extLst>
                </a:gridCol>
                <a:gridCol w="3626293">
                  <a:extLst>
                    <a:ext uri="{9D8B030D-6E8A-4147-A177-3AD203B41FA5}">
                      <a16:colId xmlns:a16="http://schemas.microsoft.com/office/drawing/2014/main" val="165821443"/>
                    </a:ext>
                  </a:extLst>
                </a:gridCol>
              </a:tblGrid>
              <a:tr h="335688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Marking </a:t>
                      </a:r>
                      <a:r>
                        <a:rPr lang="en-US" sz="2400" b="1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centres</a:t>
                      </a:r>
                      <a:r>
                        <a:rPr lang="en-US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personnel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 appointed personnel 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880328"/>
                  </a:ext>
                </a:extLst>
              </a:tr>
              <a:tr h="8504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2019</a:t>
                      </a:r>
                      <a:endParaRPr lang="en-Z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Combined Examinations 2020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1106614"/>
                  </a:ext>
                </a:extLst>
              </a:tr>
              <a:tr h="3356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Marking Centre Managers 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7968912"/>
                  </a:ext>
                </a:extLst>
              </a:tr>
              <a:tr h="3356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Deputy Marking Centre Managers (Administration)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7707353"/>
                  </a:ext>
                </a:extLst>
              </a:tr>
              <a:tr h="3356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Deputy Centre Managers (Hospitality and Security)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0804382"/>
                  </a:ext>
                </a:extLst>
              </a:tr>
              <a:tr h="3356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Chief Markers 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8669969"/>
                  </a:ext>
                </a:extLst>
              </a:tr>
              <a:tr h="3356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Internal Moderators 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6726404"/>
                  </a:ext>
                </a:extLst>
              </a:tr>
              <a:tr h="3356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Markers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1992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2625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8846608"/>
                  </a:ext>
                </a:extLst>
              </a:tr>
              <a:tr h="3356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Examination Assistants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384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414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3772542"/>
                  </a:ext>
                </a:extLst>
              </a:tr>
              <a:tr h="336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ZA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2554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3231</a:t>
                      </a:r>
                      <a:endParaRPr lang="en-Z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96870"/>
                  </a:ext>
                </a:extLst>
              </a:tr>
              <a:tr h="272281">
                <a:tc gridSpan="3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476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6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107"/>
            <a:ext cx="10515600" cy="910782"/>
          </a:xfrm>
        </p:spPr>
        <p:txBody>
          <a:bodyPr/>
          <a:lstStyle/>
          <a:p>
            <a:r>
              <a:rPr lang="en-ZA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12.2  IMPACT ON MARKING </a:t>
            </a:r>
            <a:r>
              <a:rPr lang="en-ZA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PROCESSES (Cont’d)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6810"/>
            <a:ext cx="10515600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Aft>
                <a:spcPts val="0"/>
              </a:spcAft>
              <a:buFont typeface="+mj-lt"/>
              <a:buNone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has a great impact on many marking processes as </a:t>
            </a: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 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warrants that the following are provided: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Masks/Face 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Shields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Sanitizers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Screening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facility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Officials </a:t>
            </a:r>
            <a:r>
              <a:rPr lang="en-Z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manage all these processes</a:t>
            </a: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2019 we needed R93 million, this year it is projected at R131 million.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500224"/>
              </p:ext>
            </p:extLst>
          </p:nvPr>
        </p:nvGraphicFramePr>
        <p:xfrm>
          <a:off x="1690255" y="1016000"/>
          <a:ext cx="8534400" cy="438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54F-4D6D-439C-9A2C-B6799378E1A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7" descr="Letterhead Bottom Covid-1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6380510"/>
            <a:ext cx="36242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9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1" y="130175"/>
            <a:ext cx="11600121" cy="777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sz="3600" b="1" cap="small" dirty="0">
                <a:solidFill>
                  <a:srgbClr val="C0504D">
                    <a:lumMod val="50000"/>
                  </a:srgbClr>
                </a:solidFill>
                <a:latin typeface="Arial Narrow" pitchFamily="34" charset="0"/>
              </a:rPr>
              <a:t> </a:t>
            </a:r>
            <a:r>
              <a:rPr lang="en-ZA" sz="3600" b="1" cap="small" dirty="0" smtClean="0">
                <a:solidFill>
                  <a:srgbClr val="C0504D">
                    <a:lumMod val="50000"/>
                  </a:srgbClr>
                </a:solidFill>
                <a:latin typeface="Arial Narrow" pitchFamily="34" charset="0"/>
              </a:rPr>
              <a:t>13.1 NUMBER OF REGISTERED CANDIDATES</a:t>
            </a:r>
            <a:endParaRPr lang="en-ZA" sz="3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483641"/>
              </p:ext>
            </p:extLst>
          </p:nvPr>
        </p:nvGraphicFramePr>
        <p:xfrm>
          <a:off x="297712" y="908050"/>
          <a:ext cx="11600121" cy="54344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92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383">
                <a:tc>
                  <a:txBody>
                    <a:bodyPr/>
                    <a:lstStyle/>
                    <a:p>
                      <a:pPr algn="l"/>
                      <a:r>
                        <a:rPr lang="en-ZA" sz="2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DESCRIPTION</a:t>
                      </a:r>
                      <a:endParaRPr lang="en-ZA" sz="2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NUMBERS </a:t>
                      </a:r>
                      <a:endParaRPr lang="en-ZA" sz="2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1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ZA" sz="2400" dirty="0" smtClean="0"/>
                        <a:t>Total number of 2020 full time NSC candidates.</a:t>
                      </a:r>
                      <a:endParaRPr lang="en-ZA" sz="2400" dirty="0"/>
                    </a:p>
                  </a:txBody>
                  <a:tcPr marL="91437" marR="9143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38299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70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/>
                        <a:t>Due</a:t>
                      </a:r>
                      <a:r>
                        <a:rPr lang="en-ZA" sz="2400" b="0" baseline="0" dirty="0" smtClean="0"/>
                        <a:t> to COVID-19, the June examination did not take place, and this exam usually caters for SC candidates, </a:t>
                      </a:r>
                      <a:r>
                        <a:rPr lang="en-ZA" sz="2400" u="none" strike="noStrike" dirty="0" smtClean="0">
                          <a:effectLst/>
                        </a:rPr>
                        <a:t>Part Time NSC Candidates,  June NSC (FT) Candidates, </a:t>
                      </a:r>
                      <a:r>
                        <a:rPr lang="fr-FR" sz="2400" u="none" strike="noStrike" dirty="0" err="1" smtClean="0">
                          <a:effectLst/>
                        </a:rPr>
                        <a:t>June</a:t>
                      </a:r>
                      <a:r>
                        <a:rPr lang="fr-FR" sz="2400" u="none" strike="noStrike" dirty="0" smtClean="0">
                          <a:effectLst/>
                        </a:rPr>
                        <a:t> NSC (PT) candidates and </a:t>
                      </a:r>
                      <a:r>
                        <a:rPr lang="en-ZA" sz="2400" u="none" strike="noStrike" dirty="0" smtClean="0">
                          <a:effectLst/>
                        </a:rPr>
                        <a:t>MEO Candidates</a:t>
                      </a:r>
                      <a:r>
                        <a:rPr lang="en-ZA" sz="2400" b="0" u="none" strike="noStrike" dirty="0">
                          <a:effectLst/>
                        </a:rPr>
                        <a:t>.</a:t>
                      </a:r>
                      <a:endParaRPr lang="en-ZA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37" marR="9143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total number is 27150</a:t>
                      </a:r>
                      <a:endParaRPr lang="en-ZA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50050"/>
                  </a:ext>
                </a:extLst>
              </a:tr>
              <a:tr h="63795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number of all combined categories </a:t>
                      </a:r>
                    </a:p>
                  </a:txBody>
                  <a:tcPr marL="91437" marR="9143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65449</a:t>
                      </a:r>
                    </a:p>
                  </a:txBody>
                  <a:tcPr marL="6350" marR="6350" marT="635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072741"/>
                  </a:ext>
                </a:extLst>
              </a:tr>
              <a:tr h="2153258">
                <a:tc gridSpan="2"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ZA" sz="2400" b="0" baseline="0" dirty="0" smtClean="0"/>
                        <a:t>This calls for more Chief Invigilators, invigilators, monitors and classrooms.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ZA" sz="2400" b="0" baseline="0" dirty="0" smtClean="0"/>
                        <a:t>It also impacts on each school having to use more space as 1.5m social distancing is to be observed.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ZA" sz="2400" b="0" baseline="0" dirty="0" smtClean="0"/>
                        <a:t>All these add to the budget, hence there will be more expenditure this year.</a:t>
                      </a:r>
                      <a:endParaRPr lang="en-ZA" sz="2400" b="0" dirty="0"/>
                    </a:p>
                  </a:txBody>
                  <a:tcPr marL="91437" marR="91437"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endParaRPr lang="en-ZA" sz="2000" b="0" dirty="0"/>
                    </a:p>
                  </a:txBody>
                  <a:tcPr marL="91437" marR="914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5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29" y="201839"/>
            <a:ext cx="11070771" cy="483961"/>
          </a:xfrm>
        </p:spPr>
        <p:txBody>
          <a:bodyPr>
            <a:noAutofit/>
          </a:bodyPr>
          <a:lstStyle/>
          <a:p>
            <a:r>
              <a:rPr lang="en-ZA" sz="3600" b="1" dirty="0" smtClean="0">
                <a:latin typeface="Arial Narrow" panose="020B0606020202030204" pitchFamily="34" charset="0"/>
              </a:rPr>
              <a:t>13.1 CHALLENGES ENVISAGED AND MITIGATION</a:t>
            </a:r>
            <a:endParaRPr lang="en-ZA" sz="3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3029" y="685800"/>
          <a:ext cx="11800114" cy="515110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384124">
                  <a:extLst>
                    <a:ext uri="{9D8B030D-6E8A-4147-A177-3AD203B41FA5}">
                      <a16:colId xmlns:a16="http://schemas.microsoft.com/office/drawing/2014/main" val="4145816036"/>
                    </a:ext>
                  </a:extLst>
                </a:gridCol>
                <a:gridCol w="6415990">
                  <a:extLst>
                    <a:ext uri="{9D8B030D-6E8A-4147-A177-3AD203B41FA5}">
                      <a16:colId xmlns:a16="http://schemas.microsoft.com/office/drawing/2014/main" val="618811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Challenges</a:t>
                      </a:r>
                      <a:endParaRPr lang="en-ZA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Mitigation Strategies</a:t>
                      </a:r>
                      <a:endParaRPr lang="en-ZA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9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Candidates who may contract</a:t>
                      </a:r>
                      <a:r>
                        <a:rPr lang="en-ZA" sz="2800" baseline="0" dirty="0" smtClean="0"/>
                        <a:t> the virus.</a:t>
                      </a:r>
                      <a:endParaRPr lang="en-ZA" sz="2800" dirty="0"/>
                    </a:p>
                  </a:txBody>
                  <a:tcPr marL="91447" marR="91447" marT="45721" marB="45721"/>
                </a:tc>
                <a:tc>
                  <a:txBody>
                    <a:bodyPr/>
                    <a:lstStyle/>
                    <a:p>
                      <a:r>
                        <a:rPr lang="en-ZA" sz="2800" dirty="0" smtClean="0"/>
                        <a:t>The</a:t>
                      </a:r>
                      <a:r>
                        <a:rPr lang="en-ZA" sz="2800" baseline="0" dirty="0" smtClean="0"/>
                        <a:t> candidates will write </a:t>
                      </a:r>
                      <a:r>
                        <a:rPr lang="en-ZA" sz="2800" dirty="0" smtClean="0"/>
                        <a:t>in June 2021.</a:t>
                      </a:r>
                      <a:endParaRPr lang="en-ZA" sz="2800" dirty="0"/>
                    </a:p>
                  </a:txBody>
                  <a:tcPr marL="91447" marR="91447" marT="45721" marB="45721"/>
                </a:tc>
                <a:extLst>
                  <a:ext uri="{0D108BD9-81ED-4DB2-BD59-A6C34878D82A}">
                    <a16:rowId xmlns:a16="http://schemas.microsoft.com/office/drawing/2014/main" val="3444986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2800" dirty="0" smtClean="0"/>
                        <a:t>Possible imposter due</a:t>
                      </a:r>
                      <a:r>
                        <a:rPr lang="en-ZA" sz="2800" baseline="0" dirty="0" smtClean="0"/>
                        <a:t> to the use of face masks.</a:t>
                      </a:r>
                      <a:endParaRPr lang="en-ZA" sz="2800" dirty="0"/>
                    </a:p>
                  </a:txBody>
                  <a:tcPr marL="91442" marR="91442" marT="45717" marB="45717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2800" dirty="0" smtClean="0"/>
                        <a:t>Allow candidates to bring along their ID and to remove the face masks to be checked when necessary.</a:t>
                      </a:r>
                      <a:endParaRPr lang="en-ZA" sz="2800" dirty="0"/>
                    </a:p>
                  </a:txBody>
                  <a:tcPr marL="91442" marR="91442" marT="45717" marB="45717"/>
                </a:tc>
                <a:extLst>
                  <a:ext uri="{0D108BD9-81ED-4DB2-BD59-A6C34878D82A}">
                    <a16:rowId xmlns:a16="http://schemas.microsoft.com/office/drawing/2014/main" val="634693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2800" dirty="0" smtClean="0"/>
                        <a:t>Candidates starting late due to screening taking place.</a:t>
                      </a:r>
                      <a:endParaRPr lang="en-ZA" sz="2800" dirty="0"/>
                    </a:p>
                  </a:txBody>
                  <a:tcPr marL="91442" marR="91442" marT="45724" marB="45724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2800" dirty="0" smtClean="0"/>
                        <a:t>Schools instructed to</a:t>
                      </a:r>
                      <a:r>
                        <a:rPr lang="en-ZA" sz="2800" baseline="0" dirty="0" smtClean="0"/>
                        <a:t> inform c</a:t>
                      </a:r>
                      <a:r>
                        <a:rPr lang="en-ZA" sz="2800" dirty="0" smtClean="0"/>
                        <a:t>andidates</a:t>
                      </a:r>
                      <a:r>
                        <a:rPr lang="en-ZA" sz="2800" baseline="0" dirty="0" smtClean="0"/>
                        <a:t> to report an hour earlier, not 30 minutes earlier like it has been the case.</a:t>
                      </a:r>
                      <a:endParaRPr lang="en-ZA" sz="2800" dirty="0"/>
                    </a:p>
                  </a:txBody>
                  <a:tcPr marL="91442" marR="91442" marT="45724" marB="45724"/>
                </a:tc>
                <a:extLst>
                  <a:ext uri="{0D108BD9-81ED-4DB2-BD59-A6C34878D82A}">
                    <a16:rowId xmlns:a16="http://schemas.microsoft.com/office/drawing/2014/main" val="2358607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2800" dirty="0" smtClean="0"/>
                        <a:t>Markers who may be Covid</a:t>
                      </a:r>
                      <a:r>
                        <a:rPr lang="en-ZA" sz="2800" baseline="0" dirty="0" smtClean="0"/>
                        <a:t>-19 positive during marking.</a:t>
                      </a:r>
                      <a:endParaRPr lang="en-ZA" sz="2800" dirty="0"/>
                    </a:p>
                  </a:txBody>
                  <a:tcPr marL="91445" marR="91445" marT="45712" marB="45712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2800" dirty="0" smtClean="0"/>
                        <a:t>Draft documents</a:t>
                      </a:r>
                      <a:r>
                        <a:rPr lang="en-ZA" sz="2800" baseline="0" dirty="0" smtClean="0"/>
                        <a:t> formulated at national guiding on how to deal with these issues.</a:t>
                      </a:r>
                      <a:endParaRPr lang="en-ZA" sz="2800" dirty="0"/>
                    </a:p>
                  </a:txBody>
                  <a:tcPr marL="91445" marR="91445" marT="45712" marB="45712"/>
                </a:tc>
                <a:extLst>
                  <a:ext uri="{0D108BD9-81ED-4DB2-BD59-A6C34878D82A}">
                    <a16:rowId xmlns:a16="http://schemas.microsoft.com/office/drawing/2014/main" val="3072368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6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563312"/>
              </p:ext>
            </p:extLst>
          </p:nvPr>
        </p:nvGraphicFramePr>
        <p:xfrm>
          <a:off x="1790163" y="1403797"/>
          <a:ext cx="8578249" cy="321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54F-4D6D-439C-9A2C-B6799378E1A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7" descr="Letterhead Bottom Covid-1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6380510"/>
            <a:ext cx="36242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5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187438"/>
              </p:ext>
            </p:extLst>
          </p:nvPr>
        </p:nvGraphicFramePr>
        <p:xfrm>
          <a:off x="1690255" y="1016000"/>
          <a:ext cx="8534400" cy="438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54F-4D6D-439C-9A2C-B6799378E1A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7" descr="Letterhead Bottom Covid-1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6380510"/>
            <a:ext cx="36242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14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523601"/>
            <a:ext cx="11201400" cy="476672"/>
          </a:xfrm>
        </p:spPr>
        <p:txBody>
          <a:bodyPr>
            <a:noAutofit/>
          </a:bodyPr>
          <a:lstStyle/>
          <a:p>
            <a:pPr lvl="0"/>
            <a:r>
              <a:rPr lang="en-US" sz="20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10.3 FET PERCENTAGE OF CURRICULUM COVERAGE FOR HIGH ENROLMENT SUBJECTS</a:t>
            </a:r>
            <a:endParaRPr lang="en-ZA" sz="20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04802" y="1157333"/>
          <a:ext cx="11601447" cy="25478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4215">
                  <a:extLst>
                    <a:ext uri="{9D8B030D-6E8A-4147-A177-3AD203B41FA5}">
                      <a16:colId xmlns:a16="http://schemas.microsoft.com/office/drawing/2014/main" val="3113729675"/>
                    </a:ext>
                  </a:extLst>
                </a:gridCol>
                <a:gridCol w="818721">
                  <a:extLst>
                    <a:ext uri="{9D8B030D-6E8A-4147-A177-3AD203B41FA5}">
                      <a16:colId xmlns:a16="http://schemas.microsoft.com/office/drawing/2014/main" val="3778791455"/>
                    </a:ext>
                  </a:extLst>
                </a:gridCol>
                <a:gridCol w="727749">
                  <a:extLst>
                    <a:ext uri="{9D8B030D-6E8A-4147-A177-3AD203B41FA5}">
                      <a16:colId xmlns:a16="http://schemas.microsoft.com/office/drawing/2014/main" val="2907959762"/>
                    </a:ext>
                  </a:extLst>
                </a:gridCol>
                <a:gridCol w="1000658">
                  <a:extLst>
                    <a:ext uri="{9D8B030D-6E8A-4147-A177-3AD203B41FA5}">
                      <a16:colId xmlns:a16="http://schemas.microsoft.com/office/drawing/2014/main" val="4011463922"/>
                    </a:ext>
                  </a:extLst>
                </a:gridCol>
                <a:gridCol w="909691">
                  <a:extLst>
                    <a:ext uri="{9D8B030D-6E8A-4147-A177-3AD203B41FA5}">
                      <a16:colId xmlns:a16="http://schemas.microsoft.com/office/drawing/2014/main" val="3628840784"/>
                    </a:ext>
                  </a:extLst>
                </a:gridCol>
                <a:gridCol w="1000658">
                  <a:extLst>
                    <a:ext uri="{9D8B030D-6E8A-4147-A177-3AD203B41FA5}">
                      <a16:colId xmlns:a16="http://schemas.microsoft.com/office/drawing/2014/main" val="2454801698"/>
                    </a:ext>
                  </a:extLst>
                </a:gridCol>
                <a:gridCol w="1091627">
                  <a:extLst>
                    <a:ext uri="{9D8B030D-6E8A-4147-A177-3AD203B41FA5}">
                      <a16:colId xmlns:a16="http://schemas.microsoft.com/office/drawing/2014/main" val="3774856708"/>
                    </a:ext>
                  </a:extLst>
                </a:gridCol>
                <a:gridCol w="1000658">
                  <a:extLst>
                    <a:ext uri="{9D8B030D-6E8A-4147-A177-3AD203B41FA5}">
                      <a16:colId xmlns:a16="http://schemas.microsoft.com/office/drawing/2014/main" val="2664063729"/>
                    </a:ext>
                  </a:extLst>
                </a:gridCol>
                <a:gridCol w="1091627">
                  <a:extLst>
                    <a:ext uri="{9D8B030D-6E8A-4147-A177-3AD203B41FA5}">
                      <a16:colId xmlns:a16="http://schemas.microsoft.com/office/drawing/2014/main" val="3763439520"/>
                    </a:ext>
                  </a:extLst>
                </a:gridCol>
                <a:gridCol w="909691">
                  <a:extLst>
                    <a:ext uri="{9D8B030D-6E8A-4147-A177-3AD203B41FA5}">
                      <a16:colId xmlns:a16="http://schemas.microsoft.com/office/drawing/2014/main" val="3800766757"/>
                    </a:ext>
                  </a:extLst>
                </a:gridCol>
                <a:gridCol w="1000658">
                  <a:extLst>
                    <a:ext uri="{9D8B030D-6E8A-4147-A177-3AD203B41FA5}">
                      <a16:colId xmlns:a16="http://schemas.microsoft.com/office/drawing/2014/main" val="1257874884"/>
                    </a:ext>
                  </a:extLst>
                </a:gridCol>
                <a:gridCol w="1045494">
                  <a:extLst>
                    <a:ext uri="{9D8B030D-6E8A-4147-A177-3AD203B41FA5}">
                      <a16:colId xmlns:a16="http://schemas.microsoft.com/office/drawing/2014/main" val="4150315475"/>
                    </a:ext>
                  </a:extLst>
                </a:gridCol>
              </a:tblGrid>
              <a:tr h="1104168">
                <a:tc>
                  <a:txBody>
                    <a:bodyPr/>
                    <a:lstStyle/>
                    <a:p>
                      <a:pPr algn="l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Grade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English FAL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Mathematics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Mathematical Literacy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Physical Science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Life Sciences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History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Geography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Agricultural Science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Accounting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Business Studies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Economics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82786"/>
                  </a:ext>
                </a:extLst>
              </a:tr>
              <a:tr h="599405"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884546"/>
                  </a:ext>
                </a:extLst>
              </a:tr>
              <a:tr h="422159"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61.4%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66%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68%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65%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64.8%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56.7%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58%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63%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62%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58%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63%</a:t>
                      </a:r>
                      <a:endParaRPr lang="en-GB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427161"/>
                  </a:ext>
                </a:extLst>
              </a:tr>
              <a:tr h="422159">
                <a:tc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1869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4803" y="3563006"/>
          <a:ext cx="11601444" cy="229125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33574">
                  <a:extLst>
                    <a:ext uri="{9D8B030D-6E8A-4147-A177-3AD203B41FA5}">
                      <a16:colId xmlns:a16="http://schemas.microsoft.com/office/drawing/2014/main" val="336708224"/>
                    </a:ext>
                  </a:extLst>
                </a:gridCol>
                <a:gridCol w="1933574">
                  <a:extLst>
                    <a:ext uri="{9D8B030D-6E8A-4147-A177-3AD203B41FA5}">
                      <a16:colId xmlns:a16="http://schemas.microsoft.com/office/drawing/2014/main" val="3142926892"/>
                    </a:ext>
                  </a:extLst>
                </a:gridCol>
                <a:gridCol w="1933574">
                  <a:extLst>
                    <a:ext uri="{9D8B030D-6E8A-4147-A177-3AD203B41FA5}">
                      <a16:colId xmlns:a16="http://schemas.microsoft.com/office/drawing/2014/main" val="3765344044"/>
                    </a:ext>
                  </a:extLst>
                </a:gridCol>
                <a:gridCol w="1933574">
                  <a:extLst>
                    <a:ext uri="{9D8B030D-6E8A-4147-A177-3AD203B41FA5}">
                      <a16:colId xmlns:a16="http://schemas.microsoft.com/office/drawing/2014/main" val="4155019949"/>
                    </a:ext>
                  </a:extLst>
                </a:gridCol>
                <a:gridCol w="1933574">
                  <a:extLst>
                    <a:ext uri="{9D8B030D-6E8A-4147-A177-3AD203B41FA5}">
                      <a16:colId xmlns:a16="http://schemas.microsoft.com/office/drawing/2014/main" val="3198788936"/>
                    </a:ext>
                  </a:extLst>
                </a:gridCol>
                <a:gridCol w="1933574">
                  <a:extLst>
                    <a:ext uri="{9D8B030D-6E8A-4147-A177-3AD203B41FA5}">
                      <a16:colId xmlns:a16="http://schemas.microsoft.com/office/drawing/2014/main" val="3328592508"/>
                    </a:ext>
                  </a:extLst>
                </a:gridCol>
              </a:tblGrid>
              <a:tr h="512968">
                <a:tc gridSpan="6"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PERCENTAGE OF CURRICULUM COVERAGE FOR  HOME LANGUAGES</a:t>
                      </a:r>
                      <a:endParaRPr lang="en-ZA" sz="24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15771"/>
                  </a:ext>
                </a:extLst>
              </a:tr>
              <a:tr h="444572">
                <a:tc>
                  <a:txBody>
                    <a:bodyPr/>
                    <a:lstStyle/>
                    <a:p>
                      <a:pPr algn="l"/>
                      <a:r>
                        <a:rPr lang="en-ZA" sz="20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Grade</a:t>
                      </a:r>
                      <a:endParaRPr lang="en-ZA" sz="20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English</a:t>
                      </a:r>
                      <a:endParaRPr lang="en-ZA" sz="20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Afrikaans</a:t>
                      </a:r>
                      <a:endParaRPr lang="en-ZA" sz="20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Setswana</a:t>
                      </a:r>
                      <a:endParaRPr lang="en-ZA" sz="20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Sesotho</a:t>
                      </a:r>
                      <a:endParaRPr lang="en-ZA" sz="20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err="1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Isixhosa</a:t>
                      </a:r>
                      <a:endParaRPr lang="en-ZA" sz="20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336060"/>
                  </a:ext>
                </a:extLst>
              </a:tr>
              <a:tr h="444572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ZA" sz="20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629156"/>
                  </a:ext>
                </a:extLst>
              </a:tr>
              <a:tr h="444572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61.4%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646563"/>
                  </a:ext>
                </a:extLst>
              </a:tr>
              <a:tr h="444572">
                <a:tc>
                  <a:txBody>
                    <a:bodyPr/>
                    <a:lstStyle/>
                    <a:p>
                      <a:r>
                        <a:rPr lang="en-ZA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ZA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34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8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307041"/>
              </p:ext>
            </p:extLst>
          </p:nvPr>
        </p:nvGraphicFramePr>
        <p:xfrm>
          <a:off x="368709" y="117987"/>
          <a:ext cx="11651225" cy="6489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6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929">
                <a:tc>
                  <a:txBody>
                    <a:bodyPr/>
                    <a:lstStyle/>
                    <a:p>
                      <a:pPr algn="l" fontAlgn="b"/>
                      <a:r>
                        <a:rPr lang="en-ZA" sz="2800" b="1" u="none" strike="noStrike" dirty="0" smtClean="0">
                          <a:effectLst/>
                        </a:rPr>
                        <a:t>14.2 2020/21 </a:t>
                      </a:r>
                      <a:r>
                        <a:rPr lang="en-ZA" sz="2800" b="1" u="none" strike="noStrike" dirty="0">
                          <a:effectLst/>
                        </a:rPr>
                        <a:t>SPECIAL ADJUDTMENT</a:t>
                      </a:r>
                      <a:r>
                        <a:rPr lang="en-ZA" sz="2800" b="1" u="none" strike="noStrike" baseline="0" dirty="0">
                          <a:effectLst/>
                        </a:rPr>
                        <a:t> </a:t>
                      </a:r>
                      <a:r>
                        <a:rPr lang="en-ZA" sz="2800" b="1" u="none" strike="noStrike" dirty="0">
                          <a:effectLst/>
                        </a:rPr>
                        <a:t>BUDGET </a:t>
                      </a:r>
                      <a:r>
                        <a:rPr lang="en-ZA" sz="2800" b="1" u="none" strike="noStrike" dirty="0" smtClean="0">
                          <a:effectLst/>
                        </a:rPr>
                        <a:t>PER </a:t>
                      </a:r>
                      <a:r>
                        <a:rPr lang="en-ZA" sz="2800" b="1" u="none" strike="noStrike" dirty="0">
                          <a:effectLst/>
                        </a:rPr>
                        <a:t>ECONOMIC CLASSIFICATION</a:t>
                      </a:r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C07FA9-317A-437D-88BC-6E9BCEE090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7868" y="1171852"/>
          <a:ext cx="8993080" cy="4391772"/>
        </p:xfrm>
        <a:graphic>
          <a:graphicData uri="http://schemas.openxmlformats.org/drawingml/2006/table">
            <a:tbl>
              <a:tblPr/>
              <a:tblGrid>
                <a:gridCol w="2813677">
                  <a:extLst>
                    <a:ext uri="{9D8B030D-6E8A-4147-A177-3AD203B41FA5}">
                      <a16:colId xmlns:a16="http://schemas.microsoft.com/office/drawing/2014/main" val="1564974243"/>
                    </a:ext>
                  </a:extLst>
                </a:gridCol>
                <a:gridCol w="1887656">
                  <a:extLst>
                    <a:ext uri="{9D8B030D-6E8A-4147-A177-3AD203B41FA5}">
                      <a16:colId xmlns:a16="http://schemas.microsoft.com/office/drawing/2014/main" val="2183812740"/>
                    </a:ext>
                  </a:extLst>
                </a:gridCol>
                <a:gridCol w="854787">
                  <a:extLst>
                    <a:ext uri="{9D8B030D-6E8A-4147-A177-3AD203B41FA5}">
                      <a16:colId xmlns:a16="http://schemas.microsoft.com/office/drawing/2014/main" val="3430700262"/>
                    </a:ext>
                  </a:extLst>
                </a:gridCol>
                <a:gridCol w="1531495">
                  <a:extLst>
                    <a:ext uri="{9D8B030D-6E8A-4147-A177-3AD203B41FA5}">
                      <a16:colId xmlns:a16="http://schemas.microsoft.com/office/drawing/2014/main" val="165876199"/>
                    </a:ext>
                  </a:extLst>
                </a:gridCol>
                <a:gridCol w="1905465">
                  <a:extLst>
                    <a:ext uri="{9D8B030D-6E8A-4147-A177-3AD203B41FA5}">
                      <a16:colId xmlns:a16="http://schemas.microsoft.com/office/drawing/2014/main" val="868719335"/>
                    </a:ext>
                  </a:extLst>
                </a:gridCol>
              </a:tblGrid>
              <a:tr h="488272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(Main </a:t>
                      </a:r>
                      <a:b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appropriation)</a:t>
                      </a:r>
                      <a:b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2020/21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Virements</a:t>
                      </a:r>
                      <a:b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&amp; Shifts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Adjusted appropriation</a:t>
                      </a:r>
                      <a:b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2020/21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566165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sng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Economic classification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R'000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R'000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R'000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R'000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481177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endParaRPr lang="en-ZA" sz="1400" b="1" i="0" u="sng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191722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Compensation of employees</a:t>
                      </a:r>
                    </a:p>
                  </a:txBody>
                  <a:tcPr marL="18288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14 376 946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562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(2 274)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14 375 234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805536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27432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260900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Goods and services</a:t>
                      </a:r>
                    </a:p>
                  </a:txBody>
                  <a:tcPr marL="18288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1 437 782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374 040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(81 925)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1 729 897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886703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27432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96438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Transfers and subsidies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1 501 260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(4 555)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(35 000)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1 461 705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820881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Departmental agencies and accounts</a:t>
                      </a:r>
                    </a:p>
                  </a:txBody>
                  <a:tcPr marL="18288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17 302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17 302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341998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Households</a:t>
                      </a:r>
                    </a:p>
                  </a:txBody>
                  <a:tcPr marL="18288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73 346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73 346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98891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Non-profit institutions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1 410 612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(4 555)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(35 000)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1 371 057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264322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Payments for capital assets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1 063 632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(370 047)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(197 586)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495 999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525240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Buildings and other fixed structures</a:t>
                      </a:r>
                    </a:p>
                  </a:txBody>
                  <a:tcPr marL="18288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1 002 407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(366 047)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(194 986)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441 374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553039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Machinery and equipment</a:t>
                      </a:r>
                    </a:p>
                  </a:txBody>
                  <a:tcPr marL="18288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61 225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(4 000)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(2 600)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54 625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245657"/>
                  </a:ext>
                </a:extLst>
              </a:tr>
              <a:tr h="25273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18 379 620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(316 785)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18 062 835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71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2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453050"/>
              </p:ext>
            </p:extLst>
          </p:nvPr>
        </p:nvGraphicFramePr>
        <p:xfrm>
          <a:off x="368709" y="117987"/>
          <a:ext cx="11651225" cy="6489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65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929">
                <a:tc>
                  <a:txBody>
                    <a:bodyPr/>
                    <a:lstStyle/>
                    <a:p>
                      <a:pPr algn="ctr" fontAlgn="b"/>
                      <a:r>
                        <a:rPr lang="en-ZA" sz="2800" b="1" u="none" strike="noStrike" dirty="0" smtClean="0">
                          <a:effectLst/>
                        </a:rPr>
                        <a:t>14.3 2020/21 </a:t>
                      </a:r>
                      <a:r>
                        <a:rPr lang="en-ZA" sz="2800" b="1" u="none" strike="noStrike" dirty="0">
                          <a:effectLst/>
                        </a:rPr>
                        <a:t>SPECIAL ADJUDTMENT</a:t>
                      </a:r>
                      <a:r>
                        <a:rPr lang="en-ZA" sz="2800" b="1" u="none" strike="noStrike" baseline="0" dirty="0">
                          <a:effectLst/>
                        </a:rPr>
                        <a:t> </a:t>
                      </a:r>
                      <a:r>
                        <a:rPr lang="en-ZA" sz="2800" b="1" u="none" strike="noStrike" dirty="0">
                          <a:effectLst/>
                        </a:rPr>
                        <a:t>BUDGET </a:t>
                      </a:r>
                      <a:r>
                        <a:rPr lang="en-ZA" sz="2800" b="1" u="none" strike="noStrike" dirty="0" smtClean="0">
                          <a:effectLst/>
                        </a:rPr>
                        <a:t>PER </a:t>
                      </a:r>
                      <a:r>
                        <a:rPr lang="en-ZA" sz="2800" b="1" u="none" strike="noStrike" dirty="0">
                          <a:effectLst/>
                        </a:rPr>
                        <a:t>PROGRAMME</a:t>
                      </a:r>
                      <a:endParaRPr lang="en-ZA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5D81A8-9D5F-4AE3-A6CD-BAE9E38E011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8889" y="1349406"/>
          <a:ext cx="10474910" cy="3526839"/>
        </p:xfrm>
        <a:graphic>
          <a:graphicData uri="http://schemas.openxmlformats.org/drawingml/2006/table">
            <a:tbl>
              <a:tblPr/>
              <a:tblGrid>
                <a:gridCol w="4377574">
                  <a:extLst>
                    <a:ext uri="{9D8B030D-6E8A-4147-A177-3AD203B41FA5}">
                      <a16:colId xmlns:a16="http://schemas.microsoft.com/office/drawing/2014/main" val="2227279051"/>
                    </a:ext>
                  </a:extLst>
                </a:gridCol>
                <a:gridCol w="2278125">
                  <a:extLst>
                    <a:ext uri="{9D8B030D-6E8A-4147-A177-3AD203B41FA5}">
                      <a16:colId xmlns:a16="http://schemas.microsoft.com/office/drawing/2014/main" val="709261899"/>
                    </a:ext>
                  </a:extLst>
                </a:gridCol>
                <a:gridCol w="1652758">
                  <a:extLst>
                    <a:ext uri="{9D8B030D-6E8A-4147-A177-3AD203B41FA5}">
                      <a16:colId xmlns:a16="http://schemas.microsoft.com/office/drawing/2014/main" val="3883852423"/>
                    </a:ext>
                  </a:extLst>
                </a:gridCol>
                <a:gridCol w="2166453">
                  <a:extLst>
                    <a:ext uri="{9D8B030D-6E8A-4147-A177-3AD203B41FA5}">
                      <a16:colId xmlns:a16="http://schemas.microsoft.com/office/drawing/2014/main" val="592362476"/>
                    </a:ext>
                  </a:extLst>
                </a:gridCol>
              </a:tblGrid>
              <a:tr h="559293"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Voted </a:t>
                      </a:r>
                      <a:b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(Main </a:t>
                      </a:r>
                      <a:b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appropriation)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Adjusted appropriation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665569"/>
                  </a:ext>
                </a:extLst>
              </a:tr>
              <a:tr h="307921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Programmes 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R'000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128167"/>
                  </a:ext>
                </a:extLst>
              </a:tr>
              <a:tr h="307921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1.Administration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963 621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-17 411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946 210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982658"/>
                  </a:ext>
                </a:extLst>
              </a:tr>
              <a:tr h="307921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2.PublicOrdinary School Education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13 967 871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-51 208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13 916 663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653017"/>
                  </a:ext>
                </a:extLst>
              </a:tr>
              <a:tr h="307921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3.Independent School Subsidies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34 971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34 971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64586"/>
                  </a:ext>
                </a:extLst>
              </a:tr>
              <a:tr h="307921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4.Public Special School Education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755 386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-2 349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753 037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218768"/>
                  </a:ext>
                </a:extLst>
              </a:tr>
              <a:tr h="307921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4.Early Childhood Development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706 261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-37 100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669 161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03394"/>
                  </a:ext>
                </a:extLst>
              </a:tr>
              <a:tr h="307921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5.Infrastructure Development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1 092 045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-197 260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894 785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9450"/>
                  </a:ext>
                </a:extLst>
              </a:tr>
              <a:tr h="423391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6.Examamination and Education Related Services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859 465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-11 457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848 008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725618"/>
                  </a:ext>
                </a:extLst>
              </a:tr>
              <a:tr h="307921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18 379 620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-316 785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18 062 835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795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6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5588" y="233363"/>
            <a:ext cx="1172368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14.4  </a:t>
            </a:r>
            <a:r>
              <a:rPr lang="en-US" sz="2800" b="1" dirty="0">
                <a:solidFill>
                  <a:prstClr val="black"/>
                </a:solidFill>
              </a:rPr>
              <a:t>BUDGET REPURPOSING FOR COVID-19  RELATED INTERVENTIONS</a:t>
            </a:r>
          </a:p>
          <a:p>
            <a:endParaRPr lang="en-US" sz="1600" b="1" dirty="0">
              <a:solidFill>
                <a:prstClr val="black"/>
              </a:solidFill>
            </a:endParaRPr>
          </a:p>
          <a:p>
            <a:r>
              <a:rPr lang="en-US" sz="2000" b="1" dirty="0" err="1">
                <a:solidFill>
                  <a:prstClr val="black"/>
                </a:solidFill>
                <a:latin typeface="Arial Narrow" pitchFamily="34" charset="0"/>
              </a:rPr>
              <a:t>Programme</a:t>
            </a: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 1 -  Administration</a:t>
            </a:r>
            <a:endParaRPr lang="en-ZA" sz="2000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An amount of </a:t>
            </a:r>
            <a:r>
              <a:rPr lang="en-GB" sz="2000" b="1" dirty="0">
                <a:solidFill>
                  <a:prstClr val="black"/>
                </a:solidFill>
                <a:latin typeface="Arial Narrow" pitchFamily="34" charset="0"/>
              </a:rPr>
              <a:t>R15.948 million 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to procure COVID-19 =  Personal Protective Equipment for Corporate Centre and Districts offices staff. </a:t>
            </a:r>
          </a:p>
          <a:p>
            <a:pPr marL="342900" indent="-342900">
              <a:buFont typeface="Arial" pitchFamily="34" charset="0"/>
              <a:buChar char="•"/>
            </a:pPr>
            <a:endParaRPr lang="en-ZA" sz="20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US" sz="2000" b="1" dirty="0" err="1">
                <a:solidFill>
                  <a:prstClr val="black"/>
                </a:solidFill>
                <a:latin typeface="Arial Narrow" pitchFamily="34" charset="0"/>
              </a:rPr>
              <a:t>Programme</a:t>
            </a: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 2 -  Public Ordinary School Education</a:t>
            </a:r>
            <a:endParaRPr lang="en-ZA" sz="2000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n-GB" sz="2000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Arial Narrow" pitchFamily="34" charset="0"/>
              </a:rPr>
              <a:t>National School Nutrition Programme (NSNP) Conditional Grant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:- </a:t>
            </a:r>
            <a:r>
              <a:rPr lang="en-GB" sz="2000" b="1" dirty="0">
                <a:solidFill>
                  <a:prstClr val="black"/>
                </a:solidFill>
                <a:latin typeface="Arial Narrow" pitchFamily="34" charset="0"/>
              </a:rPr>
              <a:t>R8,856 million 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- Personal Protective Equipment for NSNP school kitchens and food handlers. </a:t>
            </a:r>
          </a:p>
          <a:p>
            <a:endParaRPr lang="en-ZA" sz="2000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prstClr val="black"/>
                </a:solidFill>
                <a:latin typeface="Arial Narrow" pitchFamily="34" charset="0"/>
              </a:rPr>
              <a:t>Maths, Science and Technology Conditional Grant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 :- </a:t>
            </a:r>
            <a:r>
              <a:rPr lang="en-GB" sz="2000" b="1" dirty="0">
                <a:solidFill>
                  <a:prstClr val="black"/>
                </a:solidFill>
                <a:latin typeface="Arial Narrow" pitchFamily="34" charset="0"/>
              </a:rPr>
              <a:t>R19,0 million 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is repurposed within the grant to procure ICT ensure effective enhancing learning and teaching.</a:t>
            </a:r>
          </a:p>
          <a:p>
            <a:r>
              <a:rPr lang="en-GB" sz="2000" b="1" dirty="0">
                <a:solidFill>
                  <a:prstClr val="black"/>
                </a:solidFill>
                <a:latin typeface="Arial Narrow" pitchFamily="34" charset="0"/>
              </a:rPr>
              <a:t>N.B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. </a:t>
            </a:r>
            <a:r>
              <a:rPr lang="en-GB" sz="2000" i="1" dirty="0">
                <a:solidFill>
                  <a:prstClr val="black"/>
                </a:solidFill>
                <a:latin typeface="Arial Narrow" pitchFamily="34" charset="0"/>
              </a:rPr>
              <a:t>Additional funds to be identified from the Equitable Share to augment the MST repurposed budget</a:t>
            </a:r>
            <a:endParaRPr lang="en-ZA" sz="2000" i="1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US" sz="2000" b="1" dirty="0" err="1">
                <a:solidFill>
                  <a:prstClr val="black"/>
                </a:solidFill>
                <a:latin typeface="Arial Narrow" pitchFamily="34" charset="0"/>
              </a:rPr>
              <a:t>Programme</a:t>
            </a: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 4 -  Public Special School Education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Learner with Profound intellectual Disabilities Conditional Grant:- </a:t>
            </a:r>
            <a:r>
              <a:rPr lang="en-GB" sz="2000" b="1" dirty="0">
                <a:solidFill>
                  <a:prstClr val="black"/>
                </a:solidFill>
                <a:latin typeface="Arial Narrow" pitchFamily="34" charset="0"/>
              </a:rPr>
              <a:t>. R 1.473 million 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= protective equipment for caregivers ,learners and outreach team members to ensure that care centres comply with the regulations.</a:t>
            </a:r>
            <a:endParaRPr lang="en-ZA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1168400"/>
            <a:ext cx="1116944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Arial Narrow" pitchFamily="34" charset="0"/>
              </a:rPr>
              <a:t>Programme</a:t>
            </a: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 6 -  Infrastructure Development</a:t>
            </a:r>
          </a:p>
          <a:p>
            <a:endParaRPr lang="en-ZA" sz="2000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Education Infrastructure Conditional grant budget repurpose for COVID -19 related interventions at school level, an amount of </a:t>
            </a:r>
            <a:r>
              <a:rPr lang="en-GB" sz="2000" b="1" dirty="0">
                <a:solidFill>
                  <a:prstClr val="black"/>
                </a:solidFill>
                <a:latin typeface="Arial Narrow" pitchFamily="34" charset="0"/>
              </a:rPr>
              <a:t>R350 million 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has been allocated to fund the procurement of personal proactive equipment for learners ,educators and support staff in public schools.</a:t>
            </a:r>
          </a:p>
          <a:p>
            <a:endParaRPr lang="en-GB" sz="2000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en-ZA" sz="20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US" sz="2000" b="1" dirty="0" err="1">
                <a:solidFill>
                  <a:prstClr val="black"/>
                </a:solidFill>
                <a:latin typeface="Arial Narrow" pitchFamily="34" charset="0"/>
              </a:rPr>
              <a:t>Programme</a:t>
            </a:r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 7 -  Examination and Education Related services</a:t>
            </a:r>
            <a:endParaRPr lang="en-ZA" sz="2000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HIV and AIDS  </a:t>
            </a:r>
            <a:r>
              <a:rPr lang="en-GB" sz="2000" dirty="0" err="1">
                <a:solidFill>
                  <a:prstClr val="black"/>
                </a:solidFill>
                <a:latin typeface="Arial Narrow" pitchFamily="34" charset="0"/>
              </a:rPr>
              <a:t>Lifeskills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 Conditional Grant:-  budget repurposed for COVID – 19 interventions at school level</a:t>
            </a:r>
            <a:r>
              <a:rPr lang="en-GB" sz="2000" b="1" dirty="0">
                <a:solidFill>
                  <a:prstClr val="black"/>
                </a:solidFill>
                <a:latin typeface="Arial Narrow" pitchFamily="34" charset="0"/>
              </a:rPr>
              <a:t>.R1.483 million 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has been repurposed to  fund appointment of Learner Support  agents in order to  strengthen provision of psychosocial support services in schools.</a:t>
            </a:r>
            <a:endParaRPr lang="en-ZA" sz="20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 </a:t>
            </a:r>
          </a:p>
          <a:p>
            <a:endParaRPr lang="en-ZA" sz="2000" dirty="0">
              <a:solidFill>
                <a:prstClr val="black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An amount of </a:t>
            </a:r>
            <a:r>
              <a:rPr lang="en-GB" sz="2000" b="1" dirty="0">
                <a:solidFill>
                  <a:prstClr val="black"/>
                </a:solidFill>
                <a:latin typeface="Arial Narrow" pitchFamily="34" charset="0"/>
              </a:rPr>
              <a:t>R12,207 million </a:t>
            </a:r>
            <a:r>
              <a:rPr lang="en-GB" sz="2000" dirty="0">
                <a:solidFill>
                  <a:prstClr val="black"/>
                </a:solidFill>
                <a:latin typeface="Arial Narrow" pitchFamily="34" charset="0"/>
              </a:rPr>
              <a:t>repurposed to procure COVID-19 related Personal Protective Equipment for Sub-districts and Circuits.</a:t>
            </a:r>
            <a:endParaRPr lang="en-ZA" sz="20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 smtClean="0">
                <a:latin typeface="Arial Narrow" panose="020B0606020202030204" pitchFamily="34" charset="0"/>
              </a:rPr>
              <a:t>14.5 PROCUREMENT </a:t>
            </a:r>
            <a:r>
              <a:rPr lang="en-ZA" sz="4000" b="1" dirty="0">
                <a:latin typeface="Arial Narrow" panose="020B0606020202030204" pitchFamily="34" charset="0"/>
              </a:rPr>
              <a:t>OF PPE TO DATE</a:t>
            </a:r>
            <a:endParaRPr lang="en-ZA" sz="4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05807"/>
          <a:ext cx="10515600" cy="3703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PPE DESCRIPTION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QUANTITY PROCURED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TOTAL</a:t>
                      </a:r>
                      <a:r>
                        <a:rPr lang="en-ZA" baseline="0" dirty="0" smtClean="0"/>
                        <a:t> PAID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MASKS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1 223 470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R25 960 741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DECONTAMINATION OFFICE SPACE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19 311 SQ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R599 864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GLOVES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25 600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R836 505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APRONS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</a:t>
                      </a:r>
                      <a:r>
                        <a:rPr lang="en-ZA" baseline="0" dirty="0" smtClean="0"/>
                        <a:t> 800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R243 366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FACE SHIELD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80 000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R3 473 750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HAND SANITISERS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22</a:t>
                      </a:r>
                      <a:r>
                        <a:rPr lang="en-ZA" baseline="0" dirty="0" smtClean="0"/>
                        <a:t> 497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R10 632 207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HAND SOAP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3 390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R1 855 350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TEMPERATURE</a:t>
                      </a:r>
                      <a:r>
                        <a:rPr lang="en-ZA" baseline="0" dirty="0" smtClean="0"/>
                        <a:t> SCANNERS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4 736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R8 452 813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942">
                <a:tc>
                  <a:txBody>
                    <a:bodyPr/>
                    <a:lstStyle/>
                    <a:p>
                      <a:r>
                        <a:rPr lang="en-ZA" dirty="0" smtClean="0"/>
                        <a:t>TOTAL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R52 054 596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B12BD-58C0-B844-B160-F210F72E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07F7CB-071E-1C4E-BF68-18FC5577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0" y="328617"/>
            <a:ext cx="6192404" cy="455074"/>
          </a:xfrm>
        </p:spPr>
        <p:txBody>
          <a:bodyPr>
            <a:noAutofit/>
          </a:bodyPr>
          <a:lstStyle/>
          <a:p>
            <a:r>
              <a:rPr lang="en-ZA" altLang="en-US" sz="1200" b="1" dirty="0"/>
              <a:t> PROGRESS ON WATER AND TANKS DELIVERY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D00439-7A90-9B4D-B7C3-46833FBD8F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4084" y="814369"/>
          <a:ext cx="5615043" cy="1776826"/>
        </p:xfrm>
        <a:graphic>
          <a:graphicData uri="http://schemas.openxmlformats.org/drawingml/2006/table">
            <a:tbl>
              <a:tblPr/>
              <a:tblGrid>
                <a:gridCol w="1646681">
                  <a:extLst>
                    <a:ext uri="{9D8B030D-6E8A-4147-A177-3AD203B41FA5}">
                      <a16:colId xmlns:a16="http://schemas.microsoft.com/office/drawing/2014/main" val="1374994856"/>
                    </a:ext>
                  </a:extLst>
                </a:gridCol>
                <a:gridCol w="1308290">
                  <a:extLst>
                    <a:ext uri="{9D8B030D-6E8A-4147-A177-3AD203B41FA5}">
                      <a16:colId xmlns:a16="http://schemas.microsoft.com/office/drawing/2014/main" val="2506447661"/>
                    </a:ext>
                  </a:extLst>
                </a:gridCol>
                <a:gridCol w="1177636">
                  <a:extLst>
                    <a:ext uri="{9D8B030D-6E8A-4147-A177-3AD203B41FA5}">
                      <a16:colId xmlns:a16="http://schemas.microsoft.com/office/drawing/2014/main" val="1267391112"/>
                    </a:ext>
                  </a:extLst>
                </a:gridCol>
                <a:gridCol w="1482436">
                  <a:extLst>
                    <a:ext uri="{9D8B030D-6E8A-4147-A177-3AD203B41FA5}">
                      <a16:colId xmlns:a16="http://schemas.microsoft.com/office/drawing/2014/main" val="541217796"/>
                    </a:ext>
                  </a:extLst>
                </a:gridCol>
              </a:tblGrid>
              <a:tr h="16947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SUMMARY OF DELIVERY OF WATER TO 248 SCHOOLS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025101"/>
                  </a:ext>
                </a:extLst>
              </a:tr>
              <a:tr h="412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 with water challenges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 Filled with Water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 still outstanding Water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33286"/>
                  </a:ext>
                </a:extLst>
              </a:tr>
              <a:tr h="133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 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308261"/>
                  </a:ext>
                </a:extLst>
              </a:tr>
              <a:tr h="1426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81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0 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431578"/>
                  </a:ext>
                </a:extLst>
              </a:tr>
              <a:tr h="1248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12804"/>
                  </a:ext>
                </a:extLst>
              </a:tr>
              <a:tr h="777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Ruth Segomotsi Mompati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506208"/>
                  </a:ext>
                </a:extLst>
              </a:tr>
              <a:tr h="228471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7789" marR="7789" marT="77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9" marR="7789" marT="77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5644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78BEA0-3ABA-4A42-9330-82D80A496D0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67806" y="446224"/>
          <a:ext cx="5615044" cy="1642724"/>
        </p:xfrm>
        <a:graphic>
          <a:graphicData uri="http://schemas.openxmlformats.org/drawingml/2006/table">
            <a:tbl>
              <a:tblPr/>
              <a:tblGrid>
                <a:gridCol w="1791190">
                  <a:extLst>
                    <a:ext uri="{9D8B030D-6E8A-4147-A177-3AD203B41FA5}">
                      <a16:colId xmlns:a16="http://schemas.microsoft.com/office/drawing/2014/main" val="716993098"/>
                    </a:ext>
                  </a:extLst>
                </a:gridCol>
                <a:gridCol w="1177636">
                  <a:extLst>
                    <a:ext uri="{9D8B030D-6E8A-4147-A177-3AD203B41FA5}">
                      <a16:colId xmlns:a16="http://schemas.microsoft.com/office/drawing/2014/main" val="2927461608"/>
                    </a:ext>
                  </a:extLst>
                </a:gridCol>
                <a:gridCol w="1177636">
                  <a:extLst>
                    <a:ext uri="{9D8B030D-6E8A-4147-A177-3AD203B41FA5}">
                      <a16:colId xmlns:a16="http://schemas.microsoft.com/office/drawing/2014/main" val="3422484811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2446667505"/>
                    </a:ext>
                  </a:extLst>
                </a:gridCol>
              </a:tblGrid>
              <a:tr h="241300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DELIVERY OF TANKS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028742"/>
                  </a:ext>
                </a:extLst>
              </a:tr>
              <a:tr h="439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 requiring tanks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Tanks Delivered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 still outstanding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421152"/>
                  </a:ext>
                </a:extLst>
              </a:tr>
              <a:tr h="1115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871050"/>
                  </a:ext>
                </a:extLst>
              </a:tr>
              <a:tr h="1167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92289"/>
                  </a:ext>
                </a:extLst>
              </a:tr>
              <a:tr h="1707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015894"/>
                  </a:ext>
                </a:extLst>
              </a:tr>
              <a:tr h="1829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Ruth Segomotsi Mompati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009734"/>
                  </a:ext>
                </a:extLst>
              </a:tr>
              <a:tr h="1263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13273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B835B6-1C6A-F946-8BB7-CADCA8496007}"/>
              </a:ext>
            </a:extLst>
          </p:cNvPr>
          <p:cNvCxnSpPr>
            <a:cxnSpLocks/>
          </p:cNvCxnSpPr>
          <p:nvPr/>
        </p:nvCxnSpPr>
        <p:spPr>
          <a:xfrm>
            <a:off x="6294215" y="183396"/>
            <a:ext cx="0" cy="5820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C07F7CB-071E-1C4E-BF68-18FC55771CC8}"/>
              </a:ext>
            </a:extLst>
          </p:cNvPr>
          <p:cNvSpPr txBox="1">
            <a:spLocks/>
          </p:cNvSpPr>
          <p:nvPr/>
        </p:nvSpPr>
        <p:spPr>
          <a:xfrm>
            <a:off x="275402" y="-18153"/>
            <a:ext cx="6192404" cy="45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  </a:t>
            </a:r>
            <a:r>
              <a:rPr lang="en-ZA" altLang="en-US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15.1 </a:t>
            </a:r>
            <a:r>
              <a:rPr lang="en-ZA" altLang="en-US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WATER AND SANITATION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9A53707-693B-744B-930E-7308AC04D4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70462" y="3156329"/>
          <a:ext cx="5292729" cy="2042870"/>
        </p:xfrm>
        <a:graphic>
          <a:graphicData uri="http://schemas.openxmlformats.org/drawingml/2006/table">
            <a:tbl>
              <a:tblPr/>
              <a:tblGrid>
                <a:gridCol w="1438361">
                  <a:extLst>
                    <a:ext uri="{9D8B030D-6E8A-4147-A177-3AD203B41FA5}">
                      <a16:colId xmlns:a16="http://schemas.microsoft.com/office/drawing/2014/main" val="2397238533"/>
                    </a:ext>
                  </a:extLst>
                </a:gridCol>
                <a:gridCol w="879676">
                  <a:extLst>
                    <a:ext uri="{9D8B030D-6E8A-4147-A177-3AD203B41FA5}">
                      <a16:colId xmlns:a16="http://schemas.microsoft.com/office/drawing/2014/main" val="3535989614"/>
                    </a:ext>
                  </a:extLst>
                </a:gridCol>
                <a:gridCol w="960698">
                  <a:extLst>
                    <a:ext uri="{9D8B030D-6E8A-4147-A177-3AD203B41FA5}">
                      <a16:colId xmlns:a16="http://schemas.microsoft.com/office/drawing/2014/main" val="2007981757"/>
                    </a:ext>
                  </a:extLst>
                </a:gridCol>
                <a:gridCol w="949124">
                  <a:extLst>
                    <a:ext uri="{9D8B030D-6E8A-4147-A177-3AD203B41FA5}">
                      <a16:colId xmlns:a16="http://schemas.microsoft.com/office/drawing/2014/main" val="2171942547"/>
                    </a:ext>
                  </a:extLst>
                </a:gridCol>
                <a:gridCol w="1064870">
                  <a:extLst>
                    <a:ext uri="{9D8B030D-6E8A-4147-A177-3AD203B41FA5}">
                      <a16:colId xmlns:a16="http://schemas.microsoft.com/office/drawing/2014/main" val="3020687992"/>
                    </a:ext>
                  </a:extLst>
                </a:gridCol>
              </a:tblGrid>
              <a:tr h="34932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BOREHOLES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 TO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SANITATION</a:t>
                      </a:r>
                    </a:p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(PIT LATRINES)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DONE TO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79803"/>
                  </a:ext>
                </a:extLst>
              </a:tr>
              <a:tr h="18879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tender stage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CONTRACTORS ONSITE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720325"/>
                  </a:ext>
                </a:extLst>
              </a:tr>
              <a:tr h="30189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CONTRACTORS ONSITE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660880"/>
                  </a:ext>
                </a:extLst>
              </a:tr>
              <a:tr h="20909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Ruth Mompati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CONTRACTORS ONSITE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483864"/>
                  </a:ext>
                </a:extLst>
              </a:tr>
              <a:tr h="21858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CONTRACTORS ONSITE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033410"/>
                  </a:ext>
                </a:extLst>
              </a:tr>
              <a:tr h="9710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75362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821D10DC-3CBA-BD43-BF86-38E1B7C7444E}"/>
              </a:ext>
            </a:extLst>
          </p:cNvPr>
          <p:cNvSpPr txBox="1">
            <a:spLocks/>
          </p:cNvSpPr>
          <p:nvPr/>
        </p:nvSpPr>
        <p:spPr>
          <a:xfrm>
            <a:off x="333905" y="2912722"/>
            <a:ext cx="5845222" cy="961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200" b="1" dirty="0">
                <a:solidFill>
                  <a:prstClr val="black"/>
                </a:solidFill>
              </a:rPr>
              <a:t>248 school were identified with water challenges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200" b="1" dirty="0">
                <a:solidFill>
                  <a:prstClr val="black"/>
                </a:solidFill>
              </a:rPr>
              <a:t>These  schools are filled with water consistently through municipalities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200" b="1" dirty="0">
                <a:solidFill>
                  <a:prstClr val="black"/>
                </a:solidFill>
              </a:rPr>
              <a:t>Ngaka Modiri Molema still  high risk ,the district has general water shortages both  from municipalities and underground, hence the augmentation with boreholes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7D7BA93-1916-DC44-BA13-33266D449A3B}"/>
              </a:ext>
            </a:extLst>
          </p:cNvPr>
          <p:cNvSpPr txBox="1">
            <a:spLocks/>
          </p:cNvSpPr>
          <p:nvPr/>
        </p:nvSpPr>
        <p:spPr>
          <a:xfrm>
            <a:off x="6294215" y="2131684"/>
            <a:ext cx="6192404" cy="961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200" b="1" dirty="0">
                <a:solidFill>
                  <a:prstClr val="black"/>
                </a:solidFill>
              </a:rPr>
              <a:t>64 school were identified with water storage challenges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200" b="1" dirty="0">
                <a:solidFill>
                  <a:prstClr val="black"/>
                </a:solidFill>
              </a:rPr>
              <a:t>These  schools are provided with JoJo tanks and filled with water consistently through municipalities and Randwater through tankering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6C2647B-F8C5-FA40-92B9-F4D4C06D889E}"/>
              </a:ext>
            </a:extLst>
          </p:cNvPr>
          <p:cNvSpPr txBox="1">
            <a:spLocks/>
          </p:cNvSpPr>
          <p:nvPr/>
        </p:nvSpPr>
        <p:spPr>
          <a:xfrm>
            <a:off x="6294215" y="6455"/>
            <a:ext cx="6192404" cy="45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1200" b="1" dirty="0">
                <a:solidFill>
                  <a:prstClr val="black"/>
                </a:solidFill>
              </a:rPr>
              <a:t> </a:t>
            </a:r>
            <a:r>
              <a:rPr lang="en-ZA" altLang="en-US" sz="1200" b="1" dirty="0" smtClean="0">
                <a:solidFill>
                  <a:prstClr val="black"/>
                </a:solidFill>
              </a:rPr>
              <a:t>15.2 PROGRESS </a:t>
            </a:r>
            <a:r>
              <a:rPr lang="en-ZA" altLang="en-US" sz="1200" b="1" dirty="0">
                <a:solidFill>
                  <a:prstClr val="black"/>
                </a:solidFill>
              </a:rPr>
              <a:t>ON WATER AND TANKS DELIVERY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372E311-8B41-C645-9B88-03568FD84438}"/>
              </a:ext>
            </a:extLst>
          </p:cNvPr>
          <p:cNvSpPr txBox="1">
            <a:spLocks/>
          </p:cNvSpPr>
          <p:nvPr/>
        </p:nvSpPr>
        <p:spPr>
          <a:xfrm>
            <a:off x="6446615" y="5247202"/>
            <a:ext cx="6192404" cy="331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200" b="1" dirty="0">
                <a:solidFill>
                  <a:prstClr val="black"/>
                </a:solidFill>
              </a:rPr>
              <a:t>This schools were provide with temporary  mobile toilets</a:t>
            </a:r>
          </a:p>
        </p:txBody>
      </p:sp>
    </p:spTree>
    <p:extLst>
      <p:ext uri="{BB962C8B-B14F-4D97-AF65-F5344CB8AC3E}">
        <p14:creationId xmlns:p14="http://schemas.microsoft.com/office/powerpoint/2010/main" val="258746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C37A46-0E86-44A6-BBCB-C0F2E3C91C86}" type="slidenum">
              <a:rPr lang="en-US" altLang="en-US" smtClean="0">
                <a:solidFill>
                  <a:prstClr val="black"/>
                </a:solidFill>
                <a:latin typeface="Palatino Linotype" panose="02040502050505030304" pitchFamily="18" charset="0"/>
              </a:rPr>
              <a:pPr/>
              <a:t>27</a:t>
            </a:fld>
            <a:endParaRPr lang="en-US" altLang="en-US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0F176C-672D-3045-BA31-805978FF1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557539"/>
              </p:ext>
            </p:extLst>
          </p:nvPr>
        </p:nvGraphicFramePr>
        <p:xfrm>
          <a:off x="482102" y="790050"/>
          <a:ext cx="10871699" cy="3805498"/>
        </p:xfrm>
        <a:graphic>
          <a:graphicData uri="http://schemas.openxmlformats.org/drawingml/2006/table">
            <a:tbl>
              <a:tblPr/>
              <a:tblGrid>
                <a:gridCol w="2192878">
                  <a:extLst>
                    <a:ext uri="{9D8B030D-6E8A-4147-A177-3AD203B41FA5}">
                      <a16:colId xmlns:a16="http://schemas.microsoft.com/office/drawing/2014/main" val="2781609966"/>
                    </a:ext>
                  </a:extLst>
                </a:gridCol>
                <a:gridCol w="1326796">
                  <a:extLst>
                    <a:ext uri="{9D8B030D-6E8A-4147-A177-3AD203B41FA5}">
                      <a16:colId xmlns:a16="http://schemas.microsoft.com/office/drawing/2014/main" val="2799617270"/>
                    </a:ext>
                  </a:extLst>
                </a:gridCol>
                <a:gridCol w="1381509">
                  <a:extLst>
                    <a:ext uri="{9D8B030D-6E8A-4147-A177-3AD203B41FA5}">
                      <a16:colId xmlns:a16="http://schemas.microsoft.com/office/drawing/2014/main" val="2398525526"/>
                    </a:ext>
                  </a:extLst>
                </a:gridCol>
                <a:gridCol w="1405534">
                  <a:extLst>
                    <a:ext uri="{9D8B030D-6E8A-4147-A177-3AD203B41FA5}">
                      <a16:colId xmlns:a16="http://schemas.microsoft.com/office/drawing/2014/main" val="3204024281"/>
                    </a:ext>
                  </a:extLst>
                </a:gridCol>
                <a:gridCol w="4564982">
                  <a:extLst>
                    <a:ext uri="{9D8B030D-6E8A-4147-A177-3AD203B41FA5}">
                      <a16:colId xmlns:a16="http://schemas.microsoft.com/office/drawing/2014/main" val="4201246361"/>
                    </a:ext>
                  </a:extLst>
                </a:gridCol>
              </a:tblGrid>
              <a:tr h="27694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VANDALISED SCHOOLS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75696"/>
                  </a:ext>
                </a:extLst>
              </a:tr>
              <a:tr h="54205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Schools Vandalized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Schools Repaired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Schools still outstanding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08337"/>
                  </a:ext>
                </a:extLst>
              </a:tr>
              <a:tr h="54205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 District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Majakaneng PS(R383 000) contractor onsite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501691"/>
                  </a:ext>
                </a:extLst>
              </a:tr>
              <a:tr h="124155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Thuto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Matla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PS(R 480 000) tender stage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Janjo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SS,(R1 200 000) Tender documents to be presented to the specification committee</a:t>
                      </a:r>
                      <a:endParaRPr lang="en-ZA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Motswedi</a:t>
                      </a:r>
                      <a:r>
                        <a:rPr lang="en-ZA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SS(R450 000.00) on tender stage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Ikageleng</a:t>
                      </a: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PS (R420 000) on tender stage</a:t>
                      </a:r>
                    </a:p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(Tender documents to be presented to the specification committee)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997434"/>
                  </a:ext>
                </a:extLst>
              </a:tr>
              <a:tr h="38750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79762"/>
                  </a:ext>
                </a:extLst>
              </a:tr>
              <a:tr h="27694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Ruth Segomotsi Mompati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ctr"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Contractors on 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847872"/>
                  </a:ext>
                </a:extLst>
              </a:tr>
              <a:tr h="27694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111720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2A2336E-3E03-9D49-A49C-2D1AEA74B8A4}"/>
              </a:ext>
            </a:extLst>
          </p:cNvPr>
          <p:cNvSpPr txBox="1">
            <a:spLocks/>
          </p:cNvSpPr>
          <p:nvPr/>
        </p:nvSpPr>
        <p:spPr>
          <a:xfrm>
            <a:off x="482102" y="4867307"/>
            <a:ext cx="10828625" cy="1051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300" dirty="0">
                <a:solidFill>
                  <a:prstClr val="black"/>
                </a:solidFill>
                <a:latin typeface="Arial" panose="020B0604020202020204" pitchFamily="34" charset="0"/>
              </a:rPr>
              <a:t>129 School was rather  broken into not vandalised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300" dirty="0">
                <a:solidFill>
                  <a:prstClr val="black"/>
                </a:solidFill>
                <a:latin typeface="Arial" panose="020B0604020202020204" pitchFamily="34" charset="0"/>
              </a:rPr>
              <a:t>This schools required minor repairs, e.g. replacement of door locks, replacement of window glass and ceiling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altLang="en-US" sz="1300" dirty="0">
                <a:solidFill>
                  <a:prstClr val="black"/>
                </a:solidFill>
                <a:latin typeface="Arial" panose="020B0604020202020204" pitchFamily="34" charset="0"/>
              </a:rPr>
              <a:t>This minor repairs were attended under section 21 provision for minor repairs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altLang="en-US" sz="1300" dirty="0">
              <a:solidFill>
                <a:prstClr val="black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F79846-5640-E449-B0A4-06E7DE3D2AC9}"/>
              </a:ext>
            </a:extLst>
          </p:cNvPr>
          <p:cNvSpPr txBox="1">
            <a:spLocks/>
          </p:cNvSpPr>
          <p:nvPr/>
        </p:nvSpPr>
        <p:spPr>
          <a:xfrm>
            <a:off x="397799" y="188938"/>
            <a:ext cx="4023167" cy="329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8" indent="-257178"/>
            <a:r>
              <a:rPr lang="en-ZA" sz="14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15.3. </a:t>
            </a:r>
            <a:r>
              <a:rPr lang="en-ZA" sz="1400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VANDALIZED SCHOOLS</a:t>
            </a:r>
          </a:p>
        </p:txBody>
      </p:sp>
    </p:spTree>
    <p:extLst>
      <p:ext uri="{BB962C8B-B14F-4D97-AF65-F5344CB8AC3E}">
        <p14:creationId xmlns:p14="http://schemas.microsoft.com/office/powerpoint/2010/main" val="25128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25" y="150607"/>
            <a:ext cx="10515600" cy="537550"/>
          </a:xfrm>
        </p:spPr>
        <p:txBody>
          <a:bodyPr>
            <a:normAutofit/>
          </a:bodyPr>
          <a:lstStyle/>
          <a:p>
            <a:r>
              <a:rPr lang="en-ZA" sz="1400" b="1" dirty="0" smtClean="0">
                <a:latin typeface="Arial Narrow" panose="020B0606020202030204" pitchFamily="34" charset="0"/>
              </a:rPr>
              <a:t>15.4.SOCIAL </a:t>
            </a:r>
            <a:r>
              <a:rPr lang="en-ZA" sz="1400" b="1" dirty="0">
                <a:latin typeface="Arial Narrow" panose="020B0606020202030204" pitchFamily="34" charset="0"/>
              </a:rPr>
              <a:t>DISTANCING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4A206F-2134-D747-B242-14402604A3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0625" y="688157"/>
          <a:ext cx="9793440" cy="3269394"/>
        </p:xfrm>
        <a:graphic>
          <a:graphicData uri="http://schemas.openxmlformats.org/drawingml/2006/table">
            <a:tbl>
              <a:tblPr firstRow="1" bandRow="1"/>
              <a:tblGrid>
                <a:gridCol w="3135706">
                  <a:extLst>
                    <a:ext uri="{9D8B030D-6E8A-4147-A177-3AD203B41FA5}">
                      <a16:colId xmlns:a16="http://schemas.microsoft.com/office/drawing/2014/main" val="3427084940"/>
                    </a:ext>
                  </a:extLst>
                </a:gridCol>
                <a:gridCol w="1628698">
                  <a:extLst>
                    <a:ext uri="{9D8B030D-6E8A-4147-A177-3AD203B41FA5}">
                      <a16:colId xmlns:a16="http://schemas.microsoft.com/office/drawing/2014/main" val="2953267704"/>
                    </a:ext>
                  </a:extLst>
                </a:gridCol>
                <a:gridCol w="1628699">
                  <a:extLst>
                    <a:ext uri="{9D8B030D-6E8A-4147-A177-3AD203B41FA5}">
                      <a16:colId xmlns:a16="http://schemas.microsoft.com/office/drawing/2014/main" val="1605421957"/>
                    </a:ext>
                  </a:extLst>
                </a:gridCol>
                <a:gridCol w="3400337">
                  <a:extLst>
                    <a:ext uri="{9D8B030D-6E8A-4147-A177-3AD203B41FA5}">
                      <a16:colId xmlns:a16="http://schemas.microsoft.com/office/drawing/2014/main" val="2059276597"/>
                    </a:ext>
                  </a:extLst>
                </a:gridCol>
              </a:tblGrid>
              <a:tr h="455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MOBILE CLASSROOMS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MOBILE CLASSROOMS DELIVERED TO DATE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293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ZA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ORDER(delivered)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ZA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ORDER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ZA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ORDER(progress)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727106"/>
                  </a:ext>
                </a:extLst>
              </a:tr>
              <a:tr h="327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NGAKA MODIRI MOLEMA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135755"/>
                  </a:ext>
                </a:extLst>
              </a:tr>
              <a:tr h="327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BOJANALA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083043"/>
                  </a:ext>
                </a:extLst>
              </a:tr>
              <a:tr h="327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RUTH SEGOMOTSI MOMPATI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71471"/>
                  </a:ext>
                </a:extLst>
              </a:tr>
              <a:tr h="327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 KENNETH KAUNDA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969833"/>
                  </a:ext>
                </a:extLst>
              </a:tr>
              <a:tr h="327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Coligny Temporary Hostel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639542"/>
                  </a:ext>
                </a:extLst>
              </a:tr>
              <a:tr h="327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MoedWill Temporary Hostel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652601"/>
                  </a:ext>
                </a:extLst>
              </a:tr>
              <a:tr h="327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Onkgopotse Tiro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805621"/>
                  </a:ext>
                </a:extLst>
              </a:tr>
              <a:tr h="3276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218654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B2D3E6E-BB90-AB42-815D-5FDEE86E9A09}"/>
              </a:ext>
            </a:extLst>
          </p:cNvPr>
          <p:cNvSpPr txBox="1">
            <a:spLocks/>
          </p:cNvSpPr>
          <p:nvPr/>
        </p:nvSpPr>
        <p:spPr>
          <a:xfrm>
            <a:off x="600625" y="4716012"/>
            <a:ext cx="11192445" cy="329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Onkgopotse Tiro was provided with Mobile Hostels while main project on repairs is in progress.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Moedwill Combined has receive mobile temporary accommodation  ,main project in stage 5(Design completed, will be out on tender)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Coligny Special schools will be provided with temporary mobile hostels, assessments has been completed and procurement process has started</a:t>
            </a:r>
          </a:p>
        </p:txBody>
      </p:sp>
    </p:spTree>
    <p:extLst>
      <p:ext uri="{BB962C8B-B14F-4D97-AF65-F5344CB8AC3E}">
        <p14:creationId xmlns:p14="http://schemas.microsoft.com/office/powerpoint/2010/main" val="39930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 smtClean="0">
                <a:latin typeface="Arial Narrow" panose="020B0606020202030204" pitchFamily="34" charset="0"/>
              </a:rPr>
              <a:t>15.5 IMPACT OF COVID 19 ON INFRASTRUCTURE</a:t>
            </a:r>
            <a:endParaRPr lang="en-ZA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latin typeface="Arial Narrow" panose="020B0606020202030204" pitchFamily="34" charset="0"/>
              </a:rPr>
              <a:t>Due to COVID 19 the infrastructure budget was reduced as stated below:</a:t>
            </a:r>
          </a:p>
          <a:p>
            <a:r>
              <a:rPr lang="en-ZA" dirty="0" smtClean="0">
                <a:latin typeface="Arial Narrow" panose="020B0606020202030204" pitchFamily="34" charset="0"/>
              </a:rPr>
              <a:t>Budget before COVID 19				R1 090 000 000</a:t>
            </a:r>
          </a:p>
          <a:p>
            <a:r>
              <a:rPr lang="en-ZA" dirty="0" smtClean="0">
                <a:latin typeface="Arial Narrow" panose="020B0606020202030204" pitchFamily="34" charset="0"/>
              </a:rPr>
              <a:t>Budget after COVID 19					R   542 800 000</a:t>
            </a:r>
          </a:p>
          <a:p>
            <a:r>
              <a:rPr lang="en-ZA" dirty="0" smtClean="0">
                <a:latin typeface="Arial Narrow" panose="020B0606020202030204" pitchFamily="34" charset="0"/>
              </a:rPr>
              <a:t>Total reduction on budget				R   547 200 000</a:t>
            </a:r>
          </a:p>
          <a:p>
            <a:r>
              <a:rPr lang="en-ZA" dirty="0" smtClean="0">
                <a:latin typeface="Arial Narrow" panose="020B0606020202030204" pitchFamily="34" charset="0"/>
              </a:rPr>
              <a:t>Reduction comprises:</a:t>
            </a:r>
          </a:p>
          <a:p>
            <a:r>
              <a:rPr lang="en-ZA" dirty="0">
                <a:latin typeface="Arial Narrow" panose="020B0606020202030204" pitchFamily="34" charset="0"/>
              </a:rPr>
              <a:t>B</a:t>
            </a:r>
            <a:r>
              <a:rPr lang="en-ZA" dirty="0" smtClean="0">
                <a:latin typeface="Arial Narrow" panose="020B0606020202030204" pitchFamily="34" charset="0"/>
              </a:rPr>
              <a:t>udget cut due to COVID 19				R   197 260 000</a:t>
            </a:r>
          </a:p>
          <a:p>
            <a:r>
              <a:rPr lang="en-ZA" dirty="0">
                <a:latin typeface="Arial Narrow" panose="020B0606020202030204" pitchFamily="34" charset="0"/>
              </a:rPr>
              <a:t>B</a:t>
            </a:r>
            <a:r>
              <a:rPr lang="en-ZA" dirty="0" smtClean="0">
                <a:latin typeface="Arial Narrow" panose="020B0606020202030204" pitchFamily="34" charset="0"/>
              </a:rPr>
              <a:t>udget reprioritised for PPE from infrastructure	R   350 000 000</a:t>
            </a:r>
          </a:p>
          <a:p>
            <a:endParaRPr lang="en-ZA" dirty="0">
              <a:latin typeface="Arial Narrow" panose="020B0606020202030204" pitchFamily="34" charset="0"/>
            </a:endParaRPr>
          </a:p>
          <a:p>
            <a:r>
              <a:rPr lang="en-ZA" dirty="0" smtClean="0">
                <a:latin typeface="Arial Narrow" panose="020B0606020202030204" pitchFamily="34" charset="0"/>
              </a:rPr>
              <a:t>Projects to the value of R547 200 million that were planned to commence in 2020/21 financial year had to be deferred to 2021/22 financial year, due to above reduction in budget.</a:t>
            </a:r>
          </a:p>
          <a:p>
            <a:endParaRPr lang="en-ZA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ZA" dirty="0" smtClean="0"/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latin typeface="Arial Narrow" panose="020B0606020202030204" pitchFamily="34" charset="0"/>
              </a:rPr>
              <a:t>10.4 IMPACT OF COVID ON THE SENIOR PHASE</a:t>
            </a:r>
            <a:endParaRPr lang="en-ZA" sz="36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Schools were guided on how to select </a:t>
            </a:r>
            <a:r>
              <a:rPr lang="en-ZA" dirty="0" smtClean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7 subjects and to  </a:t>
            </a:r>
            <a:r>
              <a:rPr lang="en-ZA" dirty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adjust the remaining time to complete the </a:t>
            </a:r>
            <a:r>
              <a:rPr lang="en-ZA" dirty="0" smtClean="0">
                <a:latin typeface="Arial Narrow" panose="020B0606020202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syllabus.</a:t>
            </a:r>
            <a:endParaRPr lang="en-ZA" dirty="0">
              <a:latin typeface="Arial Narrow" panose="020B0606020202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ZA" dirty="0" smtClean="0">
                <a:latin typeface="Arial Narrow" panose="020B0606020202030204" pitchFamily="34" charset="0"/>
              </a:rPr>
              <a:t>Over 95% of the schools in the province have dropped two electives.</a:t>
            </a:r>
          </a:p>
          <a:p>
            <a:r>
              <a:rPr lang="en-ZA" dirty="0" smtClean="0">
                <a:latin typeface="Arial Narrow" panose="020B0606020202030204" pitchFamily="34" charset="0"/>
              </a:rPr>
              <a:t>Most schools have dropped Creative Arts and Technology.</a:t>
            </a:r>
          </a:p>
          <a:p>
            <a:r>
              <a:rPr lang="en-ZA" dirty="0" smtClean="0">
                <a:latin typeface="Arial Narrow" panose="020B0606020202030204" pitchFamily="34" charset="0"/>
              </a:rPr>
              <a:t>A few rural or township schools have opted for all four electives.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758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latin typeface="Arial Narrow" panose="020B0606020202030204" pitchFamily="34" charset="0"/>
              </a:rPr>
              <a:t>15.5 IMPACT </a:t>
            </a:r>
            <a:r>
              <a:rPr lang="en-ZA" b="1" dirty="0">
                <a:latin typeface="Arial Narrow" panose="020B0606020202030204" pitchFamily="34" charset="0"/>
              </a:rPr>
              <a:t>OF COVID 19 ON </a:t>
            </a:r>
            <a:r>
              <a:rPr lang="en-ZA" b="1" dirty="0" smtClean="0">
                <a:latin typeface="Arial Narrow" panose="020B0606020202030204" pitchFamily="34" charset="0"/>
              </a:rPr>
              <a:t>INFRASTRUCTURE (CONT’D)</a:t>
            </a:r>
            <a:endParaRPr lang="en-ZA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latin typeface="Arial Narrow" panose="020B0606020202030204" pitchFamily="34" charset="0"/>
              </a:rPr>
              <a:t>The department is currently costing the total projected cost of </a:t>
            </a:r>
            <a:r>
              <a:rPr lang="en-ZA" dirty="0" smtClean="0">
                <a:latin typeface="Arial Narrow" panose="020B0606020202030204" pitchFamily="34" charset="0"/>
              </a:rPr>
              <a:t>PPE till end of March 2021 </a:t>
            </a:r>
            <a:r>
              <a:rPr lang="en-ZA" dirty="0">
                <a:latin typeface="Arial Narrow" panose="020B0606020202030204" pitchFamily="34" charset="0"/>
              </a:rPr>
              <a:t>and the estimated cost </a:t>
            </a:r>
            <a:r>
              <a:rPr lang="en-ZA" dirty="0" smtClean="0">
                <a:latin typeface="Arial Narrow" panose="020B0606020202030204" pitchFamily="34" charset="0"/>
              </a:rPr>
              <a:t>will be about </a:t>
            </a:r>
            <a:r>
              <a:rPr lang="en-ZA" dirty="0">
                <a:latin typeface="Arial Narrow" panose="020B0606020202030204" pitchFamily="34" charset="0"/>
              </a:rPr>
              <a:t>R150 million </a:t>
            </a:r>
            <a:r>
              <a:rPr lang="en-ZA" dirty="0" smtClean="0">
                <a:latin typeface="Arial Narrow" panose="020B0606020202030204" pitchFamily="34" charset="0"/>
              </a:rPr>
              <a:t>therefore </a:t>
            </a:r>
            <a:r>
              <a:rPr lang="en-ZA" dirty="0">
                <a:latin typeface="Arial Narrow" panose="020B0606020202030204" pitchFamily="34" charset="0"/>
              </a:rPr>
              <a:t>R200 million of PPE budget will be added back to infrastructure </a:t>
            </a:r>
            <a:r>
              <a:rPr lang="en-ZA" dirty="0" smtClean="0">
                <a:latin typeface="Arial Narrow" panose="020B0606020202030204" pitchFamily="34" charset="0"/>
              </a:rPr>
              <a:t>budget during adjustment budget, </a:t>
            </a:r>
            <a:r>
              <a:rPr lang="en-ZA" dirty="0">
                <a:latin typeface="Arial Narrow" panose="020B0606020202030204" pitchFamily="34" charset="0"/>
              </a:rPr>
              <a:t>and </a:t>
            </a:r>
            <a:r>
              <a:rPr lang="en-ZA" dirty="0" smtClean="0">
                <a:latin typeface="Arial Narrow" panose="020B0606020202030204" pitchFamily="34" charset="0"/>
              </a:rPr>
              <a:t>therefore the reduction in the infrastructure budget will reduce from R547 200 million to R347 200 million.</a:t>
            </a:r>
          </a:p>
          <a:p>
            <a:r>
              <a:rPr lang="en-ZA" dirty="0" smtClean="0">
                <a:latin typeface="Arial Narrow" panose="020B0606020202030204" pitchFamily="34" charset="0"/>
              </a:rPr>
              <a:t>The table B5 will also be adjusted to add back projects amounting to R200 million.</a:t>
            </a:r>
          </a:p>
          <a:p>
            <a:r>
              <a:rPr lang="en-ZA" dirty="0" smtClean="0">
                <a:latin typeface="Arial Narrow" panose="020B0606020202030204" pitchFamily="34" charset="0"/>
              </a:rPr>
              <a:t>All </a:t>
            </a:r>
            <a:r>
              <a:rPr lang="en-ZA" dirty="0">
                <a:latin typeface="Arial Narrow" panose="020B0606020202030204" pitchFamily="34" charset="0"/>
              </a:rPr>
              <a:t>projects </a:t>
            </a:r>
            <a:r>
              <a:rPr lang="en-ZA" dirty="0" smtClean="0">
                <a:latin typeface="Arial Narrow" panose="020B0606020202030204" pitchFamily="34" charset="0"/>
              </a:rPr>
              <a:t>will </a:t>
            </a:r>
            <a:r>
              <a:rPr lang="en-ZA" dirty="0">
                <a:latin typeface="Arial Narrow" panose="020B0606020202030204" pitchFamily="34" charset="0"/>
              </a:rPr>
              <a:t>be completed 4 </a:t>
            </a:r>
            <a:r>
              <a:rPr lang="en-ZA" dirty="0" smtClean="0">
                <a:latin typeface="Arial Narrow" panose="020B0606020202030204" pitchFamily="34" charset="0"/>
              </a:rPr>
              <a:t>months </a:t>
            </a:r>
            <a:r>
              <a:rPr lang="en-ZA" dirty="0">
                <a:latin typeface="Arial Narrow" panose="020B0606020202030204" pitchFamily="34" charset="0"/>
              </a:rPr>
              <a:t>later than </a:t>
            </a:r>
            <a:r>
              <a:rPr lang="en-ZA" dirty="0" smtClean="0">
                <a:latin typeface="Arial Narrow" panose="020B0606020202030204" pitchFamily="34" charset="0"/>
              </a:rPr>
              <a:t>expected due to contractor not being on site for 4 months during COVID 19 lockdown.</a:t>
            </a:r>
          </a:p>
          <a:p>
            <a:r>
              <a:rPr lang="en-ZA" dirty="0" smtClean="0">
                <a:latin typeface="Arial Narrow" panose="020B0606020202030204" pitchFamily="34" charset="0"/>
              </a:rPr>
              <a:t>The department is monitoring the progress of each project to avoid any over or under expenditure of the budget at the end of March 2021.</a:t>
            </a:r>
            <a:endParaRPr lang="en-ZA" dirty="0">
              <a:latin typeface="Arial Narrow" panose="020B060602020203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3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8" y="85060"/>
            <a:ext cx="10779642" cy="671223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latin typeface="Arial Narrow" panose="020B0606020202030204" pitchFamily="34" charset="0"/>
              </a:rPr>
              <a:t>16. CONCESSION GRANTED</a:t>
            </a:r>
            <a:endParaRPr lang="en-ZA" sz="4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39035"/>
              </p:ext>
            </p:extLst>
          </p:nvPr>
        </p:nvGraphicFramePr>
        <p:xfrm>
          <a:off x="574158" y="861237"/>
          <a:ext cx="9978018" cy="417347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39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718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2000" b="1" u="none" strike="noStrike" dirty="0">
                          <a:effectLst/>
                          <a:latin typeface="Arial Narrow" panose="020B0606020202030204" pitchFamily="34" charset="0"/>
                        </a:rPr>
                        <a:t>DISTRICT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2000" b="1" u="none" strike="noStrike" dirty="0">
                          <a:effectLst/>
                          <a:latin typeface="Arial Narrow" panose="020B0606020202030204" pitchFamily="34" charset="0"/>
                        </a:rPr>
                        <a:t>NO. OF CONCESSIONS GRANTED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73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 Narrow" panose="020B0606020202030204" pitchFamily="34" charset="0"/>
                        </a:rPr>
                        <a:t>BOJANALA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  <a:latin typeface="Arial Narrow" panose="020B0606020202030204" pitchFamily="34" charset="0"/>
                        </a:rPr>
                        <a:t>805</a:t>
                      </a:r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 Narrow" panose="020B0606020202030204" pitchFamily="34" charset="0"/>
                        </a:rPr>
                        <a:t>DR KENNETH KAUNDA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 Narrow" panose="020B0606020202030204" pitchFamily="34" charset="0"/>
                        </a:rPr>
                        <a:t>DR RUTH MOMPATI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 Narrow" panose="020B0606020202030204" pitchFamily="34" charset="0"/>
                        </a:rPr>
                        <a:t>238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u="none" strike="noStrike" dirty="0">
                          <a:effectLst/>
                          <a:latin typeface="Arial Narrow" panose="020B0606020202030204" pitchFamily="34" charset="0"/>
                        </a:rPr>
                        <a:t>NGAKA MODIRI MOLEMA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  <a:latin typeface="Arial Narrow" panose="020B0606020202030204" pitchFamily="34" charset="0"/>
                        </a:rPr>
                        <a:t>530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pPr algn="l" fontAlgn="b"/>
                      <a:endParaRPr lang="en-ZA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1957 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4158" y="5034708"/>
            <a:ext cx="10416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320 replacement substitute have been appointed. The Department has not yet appointed Teachers Assistants. The differentiated time- tabling model of daily, and weekly rotation of grades will reduce the number of replacement teachers needed. </a:t>
            </a:r>
            <a:endParaRPr lang="en-ZA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938203"/>
              </p:ext>
            </p:extLst>
          </p:nvPr>
        </p:nvGraphicFramePr>
        <p:xfrm>
          <a:off x="609600" y="1453712"/>
          <a:ext cx="10664516" cy="438912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6182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2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127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PSYCHOSOCIAL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TEACHERS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Group debriefing= 456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One on one </a:t>
                      </a: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Counselling=21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LEARNERS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Group</a:t>
                      </a: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 debriefing-1837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latin typeface="Arial Narrow" panose="020B0606020202030204" pitchFamily="34" charset="0"/>
                        </a:rPr>
                        <a:t>-  One on one counselling-37</a:t>
                      </a:r>
                      <a:endParaRPr lang="en-US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 smtClean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TEACHERS WITH COMORBIDITIES NOT YET BACK AT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Number of leave </a:t>
                      </a:r>
                      <a:r>
                        <a:rPr lang="en-US" dirty="0">
                          <a:latin typeface="Arial Narrow" panose="020B0606020202030204" pitchFamily="34" charset="0"/>
                        </a:rPr>
                        <a:t>granted=123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Granted sick leave=79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Incapacity leave=39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5 maternity leave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TOTAL NUMBER OF CASES SINCE LOCKDOWN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Educators=722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Non teaching staff=53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Learners= 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310712"/>
            <a:ext cx="10972800" cy="1143000"/>
          </a:xfrm>
        </p:spPr>
        <p:txBody>
          <a:bodyPr/>
          <a:lstStyle/>
          <a:p>
            <a:r>
              <a:rPr lang="en-ZA" dirty="0" smtClean="0"/>
              <a:t> </a:t>
            </a:r>
            <a:r>
              <a:rPr lang="en-ZA" sz="3600" b="1" dirty="0" smtClean="0">
                <a:latin typeface="Arial Narrow" panose="020B0606020202030204" pitchFamily="34" charset="0"/>
              </a:rPr>
              <a:t>17. Management of COVID-19 cases</a:t>
            </a:r>
            <a:endParaRPr lang="en-ZA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922116"/>
              </p:ext>
            </p:extLst>
          </p:nvPr>
        </p:nvGraphicFramePr>
        <p:xfrm>
          <a:off x="424543" y="1649513"/>
          <a:ext cx="10907486" cy="436954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775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2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97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TOTAL OF NEW COVID CASES: 28 SEPTEMBER TO 9 OCTOBER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-Educators =27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Non teaching=7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Learners=57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COVID 19 FATALITIES SINCE LOCKDOWN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EDUCATORS=13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NON TEACHING STAFF=2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LEARNERS=0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TOTAL OF NEW COVID CASES: 28 SEPTEMBER TO 9 OCTOBER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-Educators =27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Non teaching=7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Learners=57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NUMBER OF RECOVERIES AS 09 OCTOBER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- Educators=71</a:t>
                      </a:r>
                    </a:p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- Non educators=4</a:t>
                      </a:r>
                    </a:p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- Learners=55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945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COVID 19 APPOINTMENTS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>
                          <a:latin typeface="Arial Narrow" panose="020B0606020202030204" pitchFamily="34" charset="0"/>
                        </a:rPr>
                        <a:t>Cleaners-</a:t>
                      </a:r>
                      <a:r>
                        <a:rPr lang="en-US" dirty="0">
                          <a:latin typeface="Arial Narrow" panose="020B0606020202030204" pitchFamily="34" charset="0"/>
                        </a:rPr>
                        <a:t>= 2411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Arial Narrow" panose="020B0606020202030204" pitchFamily="34" charset="0"/>
                        </a:rPr>
                        <a:t>Screeners= 3280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543" y="310712"/>
            <a:ext cx="10972800" cy="1143000"/>
          </a:xfrm>
        </p:spPr>
        <p:txBody>
          <a:bodyPr/>
          <a:lstStyle/>
          <a:p>
            <a:r>
              <a:rPr lang="en-ZA" sz="3600" b="1" dirty="0" smtClean="0">
                <a:solidFill>
                  <a:srgbClr val="455F51"/>
                </a:solidFill>
                <a:latin typeface="Arial Narrow" panose="020B0606020202030204" pitchFamily="34" charset="0"/>
              </a:rPr>
              <a:t>17. Management </a:t>
            </a:r>
            <a:r>
              <a:rPr lang="en-ZA" sz="3600" b="1" dirty="0">
                <a:solidFill>
                  <a:srgbClr val="455F51"/>
                </a:solidFill>
                <a:latin typeface="Arial Narrow" panose="020B0606020202030204" pitchFamily="34" charset="0"/>
              </a:rPr>
              <a:t>of COVID-19 </a:t>
            </a:r>
            <a:r>
              <a:rPr lang="en-ZA" sz="3600" b="1" dirty="0" smtClean="0">
                <a:solidFill>
                  <a:srgbClr val="455F51"/>
                </a:solidFill>
                <a:latin typeface="Arial Narrow" panose="020B0606020202030204" pitchFamily="34" charset="0"/>
              </a:rPr>
              <a:t>cases (Cont’d)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288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047168"/>
              </p:ext>
            </p:extLst>
          </p:nvPr>
        </p:nvGraphicFramePr>
        <p:xfrm>
          <a:off x="1690255" y="1016000"/>
          <a:ext cx="8534400" cy="4385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54F-4D6D-439C-9A2C-B6799378E1A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7" descr="Letterhead Bottom Covid-1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1" y="6380510"/>
            <a:ext cx="36242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1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878"/>
            <a:ext cx="11992303" cy="875096"/>
          </a:xfrm>
        </p:spPr>
        <p:txBody>
          <a:bodyPr>
            <a:normAutofit/>
          </a:bodyPr>
          <a:lstStyle/>
          <a:p>
            <a:r>
              <a:rPr lang="en-ZA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ZA" sz="36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11.1 CURRICULUM SUPPORT AT DISTRICT LEVEL</a:t>
            </a:r>
            <a:endParaRPr lang="en-ZA" sz="36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9187" y="851338"/>
          <a:ext cx="11918730" cy="5414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7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7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6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960">
                <a:tc>
                  <a:txBody>
                    <a:bodyPr/>
                    <a:lstStyle/>
                    <a:p>
                      <a:r>
                        <a:rPr lang="en-ZA" sz="32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Challenge </a:t>
                      </a:r>
                      <a:endParaRPr lang="en-ZA" sz="32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2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Impact</a:t>
                      </a:r>
                      <a:endParaRPr lang="en-ZA" sz="32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2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Remedial Action</a:t>
                      </a:r>
                      <a:endParaRPr lang="en-ZA" sz="32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Closing of schools due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to COVID-19 cases by both teachers and learners</a:t>
                      </a:r>
                      <a:endParaRPr lang="en-ZA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Loss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of teaching time</a:t>
                      </a:r>
                      <a:endParaRPr lang="en-ZA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Provision of printed materials for three different academic streams i.e. Humanities, BCM and  Maths</a:t>
                      </a:r>
                      <a:r>
                        <a:rPr lang="en-ZA" sz="1800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and Sciences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Provision of printed past question papers</a:t>
                      </a:r>
                      <a:endParaRPr lang="en-ZA" sz="1800" b="1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Support for teachers in the development of assessment tasks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Monitoring the implementation of curriculum core skills and fundamentals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Grade 8 to 12 learners are assisted by tutors with homework and studies in the dial a tutor programme for the following subjects:</a:t>
                      </a:r>
                    </a:p>
                    <a:p>
                      <a:pPr marL="0" indent="0">
                        <a:buNone/>
                      </a:pPr>
                      <a:r>
                        <a:rPr lang="en-ZA" sz="18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( Mathematics, Physical Science, Natural Science, EMS, Accounting, Economics, Business Studies, Geography, History, Social Science, Agricultural Science, Life Science and Mathematical Literacy)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800" b="1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800" b="1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7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878"/>
            <a:ext cx="11992303" cy="875096"/>
          </a:xfrm>
        </p:spPr>
        <p:txBody>
          <a:bodyPr>
            <a:normAutofit/>
          </a:bodyPr>
          <a:lstStyle/>
          <a:p>
            <a:r>
              <a:rPr lang="en-ZA" sz="28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11.1 </a:t>
            </a:r>
            <a:r>
              <a:rPr lang="en-ZA" sz="28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CURRICULUM SUPPORT AT DISTRICT </a:t>
            </a:r>
            <a:r>
              <a:rPr lang="en-ZA" sz="2800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LEVEL (CONT’D)</a:t>
            </a:r>
            <a:endParaRPr lang="en-ZA" sz="28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15008" y="869854"/>
          <a:ext cx="11524592" cy="21230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7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7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960">
                <a:tc>
                  <a:txBody>
                    <a:bodyPr/>
                    <a:lstStyle/>
                    <a:p>
                      <a:r>
                        <a:rPr lang="en-ZA" sz="3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Challenge</a:t>
                      </a:r>
                      <a:endParaRPr lang="en-ZA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Impact</a:t>
                      </a:r>
                      <a:endParaRPr lang="en-ZA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3200" b="0" dirty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Remedial Action</a:t>
                      </a:r>
                      <a:endParaRPr lang="en-ZA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91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Closing of schools due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to COVID-19 cases by both teachers and learners</a:t>
                      </a:r>
                      <a:endParaRPr lang="en-ZA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Loss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of teaching time</a:t>
                      </a:r>
                      <a:endParaRPr lang="en-ZA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8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On-line</a:t>
                      </a:r>
                      <a:r>
                        <a:rPr lang="en-ZA" sz="1800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support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The curriculum unit developed the following websites to regularly upload materials to be used by schools and communicated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the uploads to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878"/>
            <a:ext cx="11992303" cy="875096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ZA" sz="2800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11.1 CURRICULUM SUPPORT AT DISTRICT LEVEL (CONT’D)</a:t>
            </a:r>
            <a:endParaRPr lang="en-ZA" sz="3600" b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9187" y="1576551"/>
          <a:ext cx="11803116" cy="4043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39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9960">
                <a:tc>
                  <a:txBody>
                    <a:bodyPr/>
                    <a:lstStyle/>
                    <a:p>
                      <a:r>
                        <a:rPr lang="en-ZA" sz="28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Challenge </a:t>
                      </a:r>
                      <a:endParaRPr lang="en-ZA" sz="28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8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Impact</a:t>
                      </a:r>
                      <a:endParaRPr lang="en-ZA" sz="28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8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Remedial Action</a:t>
                      </a:r>
                      <a:endParaRPr lang="en-ZA" sz="2800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Closing of schools due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to community disruptions. (One school, Marikana was affected by community unrest from the 18</a:t>
                      </a:r>
                      <a:r>
                        <a:rPr lang="en-ZA" b="1" baseline="3000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July until the 4</a:t>
                      </a:r>
                      <a:r>
                        <a:rPr lang="en-ZA" b="1" baseline="3000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September 2020</a:t>
                      </a:r>
                      <a:endParaRPr lang="en-ZA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Loss</a:t>
                      </a:r>
                      <a:r>
                        <a:rPr lang="en-ZA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of teaching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Delayed administration of School Based Assessment (SBA)</a:t>
                      </a:r>
                      <a:endParaRPr lang="en-ZA" b="1" dirty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1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Engagements of</a:t>
                      </a:r>
                      <a:r>
                        <a:rPr lang="en-ZA" sz="1800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provincial officials with the districts on how to resolve the matter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Involvement of parents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Monitoring attendance of learners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Engagements of local SAPS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Specialised camps for matric learners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800" b="1" baseline="0" dirty="0" smtClean="0"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Administration of SBA during teaching and learning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800" b="1" baseline="0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800" b="1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800" b="1" dirty="0" smtClean="0"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54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Facilities Committee - Dr S.H Mvula (Chairperson)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Education PowerPoint Template 2019 - Ngwana ke Sejo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1_Education PowerPoint Template 2019 - Ngwana ke Sejo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3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1_Presentation on brainstorming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9E7FC"/>
      </a:accent1>
      <a:accent2>
        <a:srgbClr val="08A5EF"/>
      </a:accent2>
      <a:accent3>
        <a:srgbClr val="37A76F"/>
      </a:accent3>
      <a:accent4>
        <a:srgbClr val="44C1A3"/>
      </a:accent4>
      <a:accent5>
        <a:srgbClr val="4EB3CF"/>
      </a:accent5>
      <a:accent6>
        <a:srgbClr val="63A537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2641</Words>
  <Application>Microsoft Office PowerPoint</Application>
  <PresentationFormat>Widescreen</PresentationFormat>
  <Paragraphs>653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Arial</vt:lpstr>
      <vt:lpstr>Arial Narrow</vt:lpstr>
      <vt:lpstr>Calibri</vt:lpstr>
      <vt:lpstr>Calibri Light</vt:lpstr>
      <vt:lpstr>Cambria</vt:lpstr>
      <vt:lpstr>Century Gothic</vt:lpstr>
      <vt:lpstr>Helvetica Neue</vt:lpstr>
      <vt:lpstr>Palatino Linotype</vt:lpstr>
      <vt:lpstr>Times New Roman</vt:lpstr>
      <vt:lpstr>Wingdings</vt:lpstr>
      <vt:lpstr>Wingdings 2</vt:lpstr>
      <vt:lpstr>Office Theme</vt:lpstr>
      <vt:lpstr>Facilities Committee - Dr S.H Mvula (Chairperson)</vt:lpstr>
      <vt:lpstr>Education PowerPoint Template 2019 - Ngwana ke Sejo</vt:lpstr>
      <vt:lpstr>1_Education PowerPoint Template 2019 - Ngwana ke Sejo</vt:lpstr>
      <vt:lpstr>3_Office Theme</vt:lpstr>
      <vt:lpstr>1_Presentation on brainstorming</vt:lpstr>
      <vt:lpstr>10.2 CURRICULUM COVERAGE: GET AS @ 09 OCT  </vt:lpstr>
      <vt:lpstr>10.3 FET PERCENTAGE OF CURRICULUM COVERAGE FOR HIGH ENROLMENT SUBJECTS</vt:lpstr>
      <vt:lpstr>10.4 IMPACT OF COVID ON THE SENIOR PHASE</vt:lpstr>
      <vt:lpstr>PowerPoint Presentation</vt:lpstr>
      <vt:lpstr>PowerPoint Presentation</vt:lpstr>
      <vt:lpstr>  11.1 CURRICULUM SUPPORT AT DISTRICT LEVEL</vt:lpstr>
      <vt:lpstr>     11.1 CURRICULUM SUPPORT AT DISTRICT LEVEL (CONT’D)</vt:lpstr>
      <vt:lpstr>              11.1 CURRICULUM SUPPORT AT DISTRICT LEVEL (CONT’D)</vt:lpstr>
      <vt:lpstr>PowerPoint Presentation</vt:lpstr>
      <vt:lpstr>PowerPoint Presentation</vt:lpstr>
      <vt:lpstr>   12.1 IMPACT ON SCHOOL BASED ASSESSMENT</vt:lpstr>
      <vt:lpstr>12.1 IMPACT ON SCHOOL BASED ASSESSMENT</vt:lpstr>
      <vt:lpstr>12.2  IMPACT ON MARKING PROCESSES</vt:lpstr>
      <vt:lpstr>12.2  IMPACT ON MARKING PROCESSES (Cont’d)</vt:lpstr>
      <vt:lpstr>PowerPoint Presentation</vt:lpstr>
      <vt:lpstr> 13.1 NUMBER OF REGISTERED CANDIDATES</vt:lpstr>
      <vt:lpstr>13.1 CHALLENGES ENVISAGED AND MITIGATION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14.5 PROCUREMENT OF PPE TO DATE</vt:lpstr>
      <vt:lpstr> PROGRESS ON WATER AND TANKS DELIVERY</vt:lpstr>
      <vt:lpstr>PowerPoint Presentation</vt:lpstr>
      <vt:lpstr>15.4.SOCIAL DISTANCING</vt:lpstr>
      <vt:lpstr>15.5 IMPACT OF COVID 19 ON INFRASTRUCTURE</vt:lpstr>
      <vt:lpstr>15.5 IMPACT OF COVID 19 ON INFRASTRUCTURE (CONT’D)</vt:lpstr>
      <vt:lpstr>16. CONCESSION GRANTED</vt:lpstr>
      <vt:lpstr> 17. Management of COVID-19 cases</vt:lpstr>
      <vt:lpstr>17. Management of COVID-19 cases (Cont’d)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10.2 CURRICULUM COVERAGE: GET AS @ 09 OCT</dc:title>
  <dc:creator>Llewellyn Brown</dc:creator>
  <cp:lastModifiedBy>Noluthando Skaka</cp:lastModifiedBy>
  <cp:revision>2</cp:revision>
  <dcterms:modified xsi:type="dcterms:W3CDTF">2020-10-14T18:16:39Z</dcterms:modified>
</cp:coreProperties>
</file>